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29" r:id="rId3"/>
    <p:sldId id="330" r:id="rId4"/>
    <p:sldId id="420" r:id="rId5"/>
    <p:sldId id="443" r:id="rId6"/>
    <p:sldId id="449" r:id="rId7"/>
    <p:sldId id="444" r:id="rId8"/>
    <p:sldId id="421" r:id="rId9"/>
    <p:sldId id="445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50" r:id="rId22"/>
    <p:sldId id="451" r:id="rId23"/>
    <p:sldId id="452" r:id="rId24"/>
    <p:sldId id="433" r:id="rId25"/>
    <p:sldId id="434" r:id="rId26"/>
    <p:sldId id="435" r:id="rId27"/>
    <p:sldId id="44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lIns="92446" tIns="46223" rIns="92446" bIns="46223"/>
          <a:lstStyle/>
          <a:p>
            <a:endParaRPr lang="en-US" smtClean="0"/>
          </a:p>
        </p:txBody>
      </p:sp>
      <p:sp>
        <p:nvSpPr>
          <p:cNvPr id="157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6" tIns="46223" rIns="92446" bIns="46223" anchor="b"/>
          <a:lstStyle/>
          <a:p>
            <a:pPr algn="r" defTabSz="923925"/>
            <a:fld id="{C22B5D63-CC25-4E6B-9CD4-26FB6AAB826F}" type="slidenum">
              <a:rPr lang="en-US" sz="1200">
                <a:latin typeface="Times New Roman" pitchFamily="18" charset="0"/>
              </a:rPr>
              <a:pPr algn="r" defTabSz="923925"/>
              <a:t>25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lIns="92446" tIns="46223" rIns="92446" bIns="46223"/>
          <a:lstStyle/>
          <a:p>
            <a:endParaRPr lang="en-US" smtClean="0"/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6" tIns="46223" rIns="92446" bIns="46223" anchor="b"/>
          <a:lstStyle/>
          <a:p>
            <a:pPr algn="r" defTabSz="923925"/>
            <a:fld id="{27818EA9-49F9-429F-9B40-8301B46A0153}" type="slidenum">
              <a:rPr lang="en-US" sz="1200">
                <a:latin typeface="Times New Roman" pitchFamily="18" charset="0"/>
              </a:rPr>
              <a:pPr algn="r" defTabSz="923925"/>
              <a:t>26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23/02/2011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mad.afzal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2.doc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Digital Logic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492896"/>
            <a:ext cx="7406640" cy="345114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nl-NL" sz="2400" dirty="0" smtClean="0"/>
              <a:t>Dr. Hammad Afzal</a:t>
            </a:r>
          </a:p>
          <a:p>
            <a:pPr>
              <a:lnSpc>
                <a:spcPct val="80000"/>
              </a:lnSpc>
              <a:spcBef>
                <a:spcPts val="580"/>
              </a:spcBef>
              <a:defRPr/>
            </a:pPr>
            <a:endParaRPr lang="en-GB" sz="16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Military College of Signals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National University of Sciences and Technology, Pakistan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/>
              <a:t>Spring, 2011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>
                <a:hlinkClick r:id="rId2"/>
              </a:rPr>
              <a:t>hammad.afzal@mcs.edu.pk</a:t>
            </a: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Conventional addition (using carry) is easily implemented in digital computers. </a:t>
            </a:r>
          </a:p>
          <a:p>
            <a:pPr>
              <a:lnSpc>
                <a:spcPct val="150000"/>
              </a:lnSpc>
            </a:pPr>
            <a:r>
              <a:rPr lang="en-US" smtClean="0"/>
              <a:t>However; subtraction by borrowing is difficult and inefficient for digital computers</a:t>
            </a:r>
          </a:p>
          <a:p>
            <a:pPr>
              <a:lnSpc>
                <a:spcPct val="150000"/>
              </a:lnSpc>
            </a:pPr>
            <a:r>
              <a:rPr lang="en-US" smtClean="0"/>
              <a:t>Much more efficient to implement subtraction using  </a:t>
            </a:r>
            <a:r>
              <a:rPr lang="en-US" smtClean="0">
                <a:solidFill>
                  <a:srgbClr val="A50021"/>
                </a:solidFill>
              </a:rPr>
              <a:t>ADDITION </a:t>
            </a:r>
            <a:r>
              <a:rPr lang="en-US" smtClean="0"/>
              <a:t>of the </a:t>
            </a:r>
            <a:r>
              <a:rPr lang="en-US" smtClean="0">
                <a:solidFill>
                  <a:srgbClr val="A50021"/>
                </a:solidFill>
              </a:rPr>
              <a:t>COMPLEMENTS</a:t>
            </a:r>
            <a:r>
              <a:rPr lang="en-US" smtClean="0"/>
              <a:t> of numbers</a:t>
            </a:r>
          </a:p>
          <a:p>
            <a:pPr>
              <a:lnSpc>
                <a:spcPct val="15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Subtraction by addition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R’s Complement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In Binary 2’s complement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In Decimal 10’s complement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(R-1) Complement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In Binary 1’s complement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In Decimal 9’s Complement </a:t>
            </a:r>
          </a:p>
          <a:p>
            <a:pPr lvl="1">
              <a:lnSpc>
                <a:spcPct val="15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Diminished Radix (r-1) Complement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868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Given a number </a:t>
            </a:r>
            <a:r>
              <a:rPr lang="en-US" i="1" smtClean="0"/>
              <a:t>N</a:t>
            </a:r>
            <a:r>
              <a:rPr lang="en-US" smtClean="0"/>
              <a:t> in base </a:t>
            </a:r>
            <a:r>
              <a:rPr lang="en-US" i="1" smtClean="0"/>
              <a:t>r</a:t>
            </a:r>
            <a:r>
              <a:rPr lang="en-US" smtClean="0"/>
              <a:t> having </a:t>
            </a:r>
            <a:r>
              <a:rPr lang="en-US" i="1" smtClean="0"/>
              <a:t>n</a:t>
            </a:r>
            <a:r>
              <a:rPr lang="en-US" smtClean="0"/>
              <a:t> digits, its </a:t>
            </a:r>
            <a:r>
              <a:rPr lang="en-US" i="1" smtClean="0"/>
              <a:t>r-1 </a:t>
            </a:r>
            <a:r>
              <a:rPr lang="en-US" smtClean="0"/>
              <a:t>complement is</a:t>
            </a:r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Decimal: (10</a:t>
            </a:r>
            <a:r>
              <a:rPr lang="en-US" baseline="30000" smtClean="0"/>
              <a:t>n</a:t>
            </a:r>
            <a:r>
              <a:rPr lang="en-US" smtClean="0"/>
              <a:t> -1 ) - N 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If n=6 then 10</a:t>
            </a:r>
            <a:r>
              <a:rPr lang="en-US" baseline="30000" smtClean="0"/>
              <a:t>6</a:t>
            </a:r>
            <a:r>
              <a:rPr lang="en-US" smtClean="0"/>
              <a:t>-1=1000000-1=999999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9’s complement of 546700 is 999999-546700=453299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In simple words subtract each digit from 9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143250"/>
            <a:ext cx="2071688" cy="6429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-1 )-N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/>
              <a:t>Diminished Radix (r-1) Complement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250825" y="3644900"/>
            <a:ext cx="4249738" cy="14779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9’s complement of 546700 is 999999 - 546700= 453299 </a:t>
            </a:r>
          </a:p>
          <a:p>
            <a:pPr>
              <a:defRPr/>
            </a:pPr>
            <a:endParaRPr lang="en-US" altLang="zh-CN" sz="1800">
              <a:latin typeface="Tahoma" pitchFamily="34" charset="0"/>
              <a:ea typeface="SimSun" pitchFamily="2" charset="-122"/>
            </a:endParaRPr>
          </a:p>
          <a:p>
            <a:pPr>
              <a:defRPr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And the 9’s complement of 12389 is </a:t>
            </a:r>
          </a:p>
          <a:p>
            <a:pPr>
              <a:defRPr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99999- 12389</a:t>
            </a:r>
            <a:r>
              <a:rPr lang="en-US" altLang="zh-CN" sz="1800" i="1">
                <a:latin typeface="Tahoma" pitchFamily="34" charset="0"/>
                <a:ea typeface="SimSun" pitchFamily="2" charset="-122"/>
              </a:rPr>
              <a:t> =</a:t>
            </a:r>
            <a:r>
              <a:rPr lang="en-US" altLang="zh-CN" sz="1800">
                <a:latin typeface="Tahoma" pitchFamily="34" charset="0"/>
                <a:ea typeface="SimSun" pitchFamily="2" charset="-122"/>
              </a:rPr>
              <a:t> 87610.</a:t>
            </a:r>
          </a:p>
        </p:txBody>
      </p:sp>
      <p:sp>
        <p:nvSpPr>
          <p:cNvPr id="133127" name="Text Box 3"/>
          <p:cNvSpPr txBox="1">
            <a:spLocks noChangeArrowheads="1"/>
          </p:cNvSpPr>
          <p:nvPr/>
        </p:nvSpPr>
        <p:spPr bwMode="auto">
          <a:xfrm>
            <a:off x="60960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5 </a:t>
            </a:r>
          </a:p>
        </p:txBody>
      </p:sp>
      <p:sp>
        <p:nvSpPr>
          <p:cNvPr id="133128" name="Text Box 4"/>
          <p:cNvSpPr txBox="1">
            <a:spLocks noChangeArrowheads="1"/>
          </p:cNvSpPr>
          <p:nvPr/>
        </p:nvSpPr>
        <p:spPr bwMode="auto">
          <a:xfrm>
            <a:off x="65532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4</a:t>
            </a:r>
          </a:p>
        </p:txBody>
      </p:sp>
      <p:sp>
        <p:nvSpPr>
          <p:cNvPr id="133129" name="Text Box 5"/>
          <p:cNvSpPr txBox="1">
            <a:spLocks noChangeArrowheads="1"/>
          </p:cNvSpPr>
          <p:nvPr/>
        </p:nvSpPr>
        <p:spPr bwMode="auto">
          <a:xfrm>
            <a:off x="70104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6</a:t>
            </a:r>
          </a:p>
        </p:txBody>
      </p:sp>
      <p:sp>
        <p:nvSpPr>
          <p:cNvPr id="133130" name="Text Box 6"/>
          <p:cNvSpPr txBox="1">
            <a:spLocks noChangeArrowheads="1"/>
          </p:cNvSpPr>
          <p:nvPr/>
        </p:nvSpPr>
        <p:spPr bwMode="auto">
          <a:xfrm>
            <a:off x="74676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7</a:t>
            </a:r>
          </a:p>
        </p:txBody>
      </p:sp>
      <p:sp>
        <p:nvSpPr>
          <p:cNvPr id="133131" name="Text Box 7"/>
          <p:cNvSpPr txBox="1">
            <a:spLocks noChangeArrowheads="1"/>
          </p:cNvSpPr>
          <p:nvPr/>
        </p:nvSpPr>
        <p:spPr bwMode="auto">
          <a:xfrm>
            <a:off x="79248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133132" name="Rectangle 13"/>
          <p:cNvSpPr>
            <a:spLocks noChangeArrowheads="1"/>
          </p:cNvSpPr>
          <p:nvPr/>
        </p:nvSpPr>
        <p:spPr bwMode="auto">
          <a:xfrm>
            <a:off x="5715000" y="25146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133" name="Text Box 14"/>
          <p:cNvSpPr txBox="1">
            <a:spLocks noChangeArrowheads="1"/>
          </p:cNvSpPr>
          <p:nvPr/>
        </p:nvSpPr>
        <p:spPr bwMode="auto">
          <a:xfrm>
            <a:off x="8382000" y="28194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133134" name="Text Box 15"/>
          <p:cNvSpPr txBox="1">
            <a:spLocks noChangeArrowheads="1"/>
          </p:cNvSpPr>
          <p:nvPr/>
        </p:nvSpPr>
        <p:spPr bwMode="auto">
          <a:xfrm>
            <a:off x="60960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35" name="Text Box 16"/>
          <p:cNvSpPr txBox="1">
            <a:spLocks noChangeArrowheads="1"/>
          </p:cNvSpPr>
          <p:nvPr/>
        </p:nvSpPr>
        <p:spPr bwMode="auto">
          <a:xfrm>
            <a:off x="65532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36" name="Text Box 17"/>
          <p:cNvSpPr txBox="1">
            <a:spLocks noChangeArrowheads="1"/>
          </p:cNvSpPr>
          <p:nvPr/>
        </p:nvSpPr>
        <p:spPr bwMode="auto">
          <a:xfrm>
            <a:off x="70104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37" name="Text Box 18"/>
          <p:cNvSpPr txBox="1">
            <a:spLocks noChangeArrowheads="1"/>
          </p:cNvSpPr>
          <p:nvPr/>
        </p:nvSpPr>
        <p:spPr bwMode="auto">
          <a:xfrm>
            <a:off x="74676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9</a:t>
            </a:r>
          </a:p>
        </p:txBody>
      </p:sp>
      <p:sp>
        <p:nvSpPr>
          <p:cNvPr id="133138" name="Text Box 19"/>
          <p:cNvSpPr txBox="1">
            <a:spLocks noChangeArrowheads="1"/>
          </p:cNvSpPr>
          <p:nvPr/>
        </p:nvSpPr>
        <p:spPr bwMode="auto">
          <a:xfrm>
            <a:off x="79248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39" name="Text Box 20"/>
          <p:cNvSpPr txBox="1">
            <a:spLocks noChangeArrowheads="1"/>
          </p:cNvSpPr>
          <p:nvPr/>
        </p:nvSpPr>
        <p:spPr bwMode="auto">
          <a:xfrm>
            <a:off x="8382000" y="2286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40" name="Line 21"/>
          <p:cNvSpPr>
            <a:spLocks noChangeShapeType="1"/>
          </p:cNvSpPr>
          <p:nvPr/>
        </p:nvSpPr>
        <p:spPr bwMode="auto">
          <a:xfrm>
            <a:off x="5791200" y="32766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41" name="Text Box 22"/>
          <p:cNvSpPr txBox="1">
            <a:spLocks noChangeArrowheads="1"/>
          </p:cNvSpPr>
          <p:nvPr/>
        </p:nvSpPr>
        <p:spPr bwMode="auto">
          <a:xfrm>
            <a:off x="60960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4 </a:t>
            </a:r>
          </a:p>
        </p:txBody>
      </p:sp>
      <p:sp>
        <p:nvSpPr>
          <p:cNvPr id="133142" name="Text Box 23"/>
          <p:cNvSpPr txBox="1">
            <a:spLocks noChangeArrowheads="1"/>
          </p:cNvSpPr>
          <p:nvPr/>
        </p:nvSpPr>
        <p:spPr bwMode="auto">
          <a:xfrm>
            <a:off x="65532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133143" name="Text Box 24"/>
          <p:cNvSpPr txBox="1">
            <a:spLocks noChangeArrowheads="1"/>
          </p:cNvSpPr>
          <p:nvPr/>
        </p:nvSpPr>
        <p:spPr bwMode="auto">
          <a:xfrm>
            <a:off x="70104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133144" name="Text Box 25"/>
          <p:cNvSpPr txBox="1">
            <a:spLocks noChangeArrowheads="1"/>
          </p:cNvSpPr>
          <p:nvPr/>
        </p:nvSpPr>
        <p:spPr bwMode="auto">
          <a:xfrm>
            <a:off x="74676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2</a:t>
            </a:r>
          </a:p>
        </p:txBody>
      </p:sp>
      <p:sp>
        <p:nvSpPr>
          <p:cNvPr id="133145" name="Text Box 26"/>
          <p:cNvSpPr txBox="1">
            <a:spLocks noChangeArrowheads="1"/>
          </p:cNvSpPr>
          <p:nvPr/>
        </p:nvSpPr>
        <p:spPr bwMode="auto">
          <a:xfrm>
            <a:off x="79248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46" name="Text Box 27"/>
          <p:cNvSpPr txBox="1">
            <a:spLocks noChangeArrowheads="1"/>
          </p:cNvSpPr>
          <p:nvPr/>
        </p:nvSpPr>
        <p:spPr bwMode="auto">
          <a:xfrm>
            <a:off x="8382000" y="34290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47" name="Text Box 28"/>
          <p:cNvSpPr txBox="1">
            <a:spLocks noChangeArrowheads="1"/>
          </p:cNvSpPr>
          <p:nvPr/>
        </p:nvSpPr>
        <p:spPr bwMode="auto">
          <a:xfrm>
            <a:off x="60960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</a:t>
            </a:r>
          </a:p>
        </p:txBody>
      </p:sp>
      <p:sp>
        <p:nvSpPr>
          <p:cNvPr id="133148" name="Text Box 29"/>
          <p:cNvSpPr txBox="1">
            <a:spLocks noChangeArrowheads="1"/>
          </p:cNvSpPr>
          <p:nvPr/>
        </p:nvSpPr>
        <p:spPr bwMode="auto">
          <a:xfrm>
            <a:off x="65532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33149" name="Text Box 30"/>
          <p:cNvSpPr txBox="1">
            <a:spLocks noChangeArrowheads="1"/>
          </p:cNvSpPr>
          <p:nvPr/>
        </p:nvSpPr>
        <p:spPr bwMode="auto">
          <a:xfrm>
            <a:off x="70104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33150" name="Text Box 31"/>
          <p:cNvSpPr txBox="1">
            <a:spLocks noChangeArrowheads="1"/>
          </p:cNvSpPr>
          <p:nvPr/>
        </p:nvSpPr>
        <p:spPr bwMode="auto">
          <a:xfrm>
            <a:off x="74676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133151" name="Text Box 32"/>
          <p:cNvSpPr txBox="1">
            <a:spLocks noChangeArrowheads="1"/>
          </p:cNvSpPr>
          <p:nvPr/>
        </p:nvSpPr>
        <p:spPr bwMode="auto">
          <a:xfrm>
            <a:off x="79248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133152" name="Rectangle 33"/>
          <p:cNvSpPr>
            <a:spLocks noChangeArrowheads="1"/>
          </p:cNvSpPr>
          <p:nvPr/>
        </p:nvSpPr>
        <p:spPr bwMode="auto">
          <a:xfrm>
            <a:off x="5638800" y="44958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153" name="Text Box 34"/>
          <p:cNvSpPr txBox="1">
            <a:spLocks noChangeArrowheads="1"/>
          </p:cNvSpPr>
          <p:nvPr/>
        </p:nvSpPr>
        <p:spPr bwMode="auto">
          <a:xfrm>
            <a:off x="8382000" y="48006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54" name="Text Box 35"/>
          <p:cNvSpPr txBox="1">
            <a:spLocks noChangeArrowheads="1"/>
          </p:cNvSpPr>
          <p:nvPr/>
        </p:nvSpPr>
        <p:spPr bwMode="auto">
          <a:xfrm>
            <a:off x="60960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133155" name="Text Box 36"/>
          <p:cNvSpPr txBox="1">
            <a:spLocks noChangeArrowheads="1"/>
          </p:cNvSpPr>
          <p:nvPr/>
        </p:nvSpPr>
        <p:spPr bwMode="auto">
          <a:xfrm>
            <a:off x="65532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56" name="Text Box 37"/>
          <p:cNvSpPr txBox="1">
            <a:spLocks noChangeArrowheads="1"/>
          </p:cNvSpPr>
          <p:nvPr/>
        </p:nvSpPr>
        <p:spPr bwMode="auto">
          <a:xfrm>
            <a:off x="70104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57" name="Text Box 38"/>
          <p:cNvSpPr txBox="1">
            <a:spLocks noChangeArrowheads="1"/>
          </p:cNvSpPr>
          <p:nvPr/>
        </p:nvSpPr>
        <p:spPr bwMode="auto">
          <a:xfrm>
            <a:off x="74676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58" name="Text Box 39"/>
          <p:cNvSpPr txBox="1">
            <a:spLocks noChangeArrowheads="1"/>
          </p:cNvSpPr>
          <p:nvPr/>
        </p:nvSpPr>
        <p:spPr bwMode="auto">
          <a:xfrm>
            <a:off x="79248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59" name="Text Box 40"/>
          <p:cNvSpPr txBox="1">
            <a:spLocks noChangeArrowheads="1"/>
          </p:cNvSpPr>
          <p:nvPr/>
        </p:nvSpPr>
        <p:spPr bwMode="auto">
          <a:xfrm>
            <a:off x="8382000" y="4267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133160" name="Line 41"/>
          <p:cNvSpPr>
            <a:spLocks noChangeShapeType="1"/>
          </p:cNvSpPr>
          <p:nvPr/>
        </p:nvSpPr>
        <p:spPr bwMode="auto">
          <a:xfrm>
            <a:off x="5791200" y="5257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61" name="Text Box 42"/>
          <p:cNvSpPr txBox="1">
            <a:spLocks noChangeArrowheads="1"/>
          </p:cNvSpPr>
          <p:nvPr/>
        </p:nvSpPr>
        <p:spPr bwMode="auto">
          <a:xfrm>
            <a:off x="60960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133162" name="Text Box 43"/>
          <p:cNvSpPr txBox="1">
            <a:spLocks noChangeArrowheads="1"/>
          </p:cNvSpPr>
          <p:nvPr/>
        </p:nvSpPr>
        <p:spPr bwMode="auto">
          <a:xfrm>
            <a:off x="65532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133163" name="Text Box 44"/>
          <p:cNvSpPr txBox="1">
            <a:spLocks noChangeArrowheads="1"/>
          </p:cNvSpPr>
          <p:nvPr/>
        </p:nvSpPr>
        <p:spPr bwMode="auto">
          <a:xfrm>
            <a:off x="70104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133164" name="Text Box 45"/>
          <p:cNvSpPr txBox="1">
            <a:spLocks noChangeArrowheads="1"/>
          </p:cNvSpPr>
          <p:nvPr/>
        </p:nvSpPr>
        <p:spPr bwMode="auto">
          <a:xfrm>
            <a:off x="74676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133165" name="Text Box 46"/>
          <p:cNvSpPr txBox="1">
            <a:spLocks noChangeArrowheads="1"/>
          </p:cNvSpPr>
          <p:nvPr/>
        </p:nvSpPr>
        <p:spPr bwMode="auto">
          <a:xfrm>
            <a:off x="79248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33166" name="Text Box 47"/>
          <p:cNvSpPr txBox="1">
            <a:spLocks noChangeArrowheads="1"/>
          </p:cNvSpPr>
          <p:nvPr/>
        </p:nvSpPr>
        <p:spPr bwMode="auto">
          <a:xfrm>
            <a:off x="8382000" y="54102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33167" name="Rectangle 47"/>
          <p:cNvSpPr>
            <a:spLocks noChangeArrowheads="1"/>
          </p:cNvSpPr>
          <p:nvPr/>
        </p:nvSpPr>
        <p:spPr bwMode="auto">
          <a:xfrm>
            <a:off x="179388" y="2492375"/>
            <a:ext cx="5329237" cy="835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Find the 9’s complement of 546700 and 12389 </a:t>
            </a:r>
          </a:p>
        </p:txBody>
      </p:sp>
      <p:sp>
        <p:nvSpPr>
          <p:cNvPr id="95277" name="Text Box 48"/>
          <p:cNvSpPr txBox="1">
            <a:spLocks noChangeArrowheads="1"/>
          </p:cNvSpPr>
          <p:nvPr/>
        </p:nvSpPr>
        <p:spPr bwMode="auto">
          <a:xfrm>
            <a:off x="323850" y="1628775"/>
            <a:ext cx="348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9’s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/>
      <p:bldP spid="133127" grpId="0" animBg="1"/>
      <p:bldP spid="133128" grpId="0" animBg="1"/>
      <p:bldP spid="133129" grpId="0" animBg="1"/>
      <p:bldP spid="133130" grpId="0" animBg="1"/>
      <p:bldP spid="133131" grpId="0" animBg="1"/>
      <p:bldP spid="133132" grpId="0"/>
      <p:bldP spid="133133" grpId="0" animBg="1"/>
      <p:bldP spid="133134" grpId="0" animBg="1"/>
      <p:bldP spid="133135" grpId="0" animBg="1"/>
      <p:bldP spid="133136" grpId="0" animBg="1"/>
      <p:bldP spid="133137" grpId="0" animBg="1"/>
      <p:bldP spid="133138" grpId="0" animBg="1"/>
      <p:bldP spid="133139" grpId="0" animBg="1"/>
      <p:bldP spid="133140" grpId="0" animBg="1"/>
      <p:bldP spid="133141" grpId="0" animBg="1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Diminished Radix (r-1) Complement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76450"/>
            <a:ext cx="8686800" cy="34401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Binary: (2</a:t>
            </a:r>
            <a:r>
              <a:rPr lang="en-US" baseline="30000" smtClean="0"/>
              <a:t>n</a:t>
            </a:r>
            <a:r>
              <a:rPr lang="en-US" smtClean="0"/>
              <a:t> -1 )-N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If n=4 then 2</a:t>
            </a:r>
            <a:r>
              <a:rPr lang="en-US" baseline="30000" smtClean="0"/>
              <a:t>4</a:t>
            </a:r>
            <a:r>
              <a:rPr lang="en-US" smtClean="0"/>
              <a:t>= (16)</a:t>
            </a:r>
            <a:r>
              <a:rPr lang="en-US" baseline="-25000" smtClean="0"/>
              <a:t>10</a:t>
            </a:r>
            <a:r>
              <a:rPr lang="en-US" smtClean="0"/>
              <a:t>= (10000)</a:t>
            </a:r>
            <a:r>
              <a:rPr lang="en-US" baseline="-2500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2</a:t>
            </a:r>
            <a:r>
              <a:rPr lang="en-US" baseline="30000" smtClean="0"/>
              <a:t>4 – </a:t>
            </a:r>
            <a:r>
              <a:rPr lang="en-US" smtClean="0"/>
              <a:t>1 = (15)</a:t>
            </a:r>
            <a:r>
              <a:rPr lang="en-US" baseline="-25000" smtClean="0"/>
              <a:t>10</a:t>
            </a:r>
            <a:r>
              <a:rPr lang="en-US" smtClean="0"/>
              <a:t>= (1111)</a:t>
            </a:r>
            <a:r>
              <a:rPr lang="en-US" baseline="-2500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Note: 1-0=1 and 1-1 =0 (Bit Changes)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In simple words </a:t>
            </a:r>
            <a:r>
              <a:rPr lang="en-US" u="sng" smtClean="0"/>
              <a:t>just change the bits</a:t>
            </a:r>
            <a:endParaRPr lang="en-US" u="sng" baseline="-25000" smtClean="0"/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468313" y="1492250"/>
            <a:ext cx="348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1’s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/>
              <a:t>Diminished Radix (r-1) Complement</a:t>
            </a:r>
          </a:p>
        </p:txBody>
      </p:sp>
      <p:sp>
        <p:nvSpPr>
          <p:cNvPr id="134149" name="Rectangle 1027"/>
          <p:cNvSpPr>
            <a:spLocks noChangeArrowheads="1"/>
          </p:cNvSpPr>
          <p:nvPr/>
        </p:nvSpPr>
        <p:spPr bwMode="auto">
          <a:xfrm>
            <a:off x="609600" y="3035300"/>
            <a:ext cx="3028950" cy="8350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complement 1’s of</a:t>
            </a:r>
          </a:p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1011001 is 0100110</a:t>
            </a:r>
            <a:endParaRPr lang="en-US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7284" name="Text Box 1029"/>
          <p:cNvSpPr txBox="1">
            <a:spLocks noChangeArrowheads="1"/>
          </p:cNvSpPr>
          <p:nvPr/>
        </p:nvSpPr>
        <p:spPr bwMode="auto">
          <a:xfrm>
            <a:off x="54864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285" name="Text Box 1030"/>
          <p:cNvSpPr txBox="1">
            <a:spLocks noChangeArrowheads="1"/>
          </p:cNvSpPr>
          <p:nvPr/>
        </p:nvSpPr>
        <p:spPr bwMode="auto">
          <a:xfrm>
            <a:off x="59436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1</a:t>
            </a:r>
          </a:p>
        </p:txBody>
      </p:sp>
      <p:sp>
        <p:nvSpPr>
          <p:cNvPr id="97286" name="Text Box 1031"/>
          <p:cNvSpPr txBox="1">
            <a:spLocks noChangeArrowheads="1"/>
          </p:cNvSpPr>
          <p:nvPr/>
        </p:nvSpPr>
        <p:spPr bwMode="auto">
          <a:xfrm>
            <a:off x="64008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87" name="Text Box 1032"/>
          <p:cNvSpPr txBox="1">
            <a:spLocks noChangeArrowheads="1"/>
          </p:cNvSpPr>
          <p:nvPr/>
        </p:nvSpPr>
        <p:spPr bwMode="auto">
          <a:xfrm>
            <a:off x="68580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7288" name="Text Box 1033"/>
          <p:cNvSpPr txBox="1">
            <a:spLocks noChangeArrowheads="1"/>
          </p:cNvSpPr>
          <p:nvPr/>
        </p:nvSpPr>
        <p:spPr bwMode="auto">
          <a:xfrm>
            <a:off x="73152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7289" name="Rectangle 1034"/>
          <p:cNvSpPr>
            <a:spLocks noChangeArrowheads="1"/>
          </p:cNvSpPr>
          <p:nvPr/>
        </p:nvSpPr>
        <p:spPr bwMode="auto">
          <a:xfrm>
            <a:off x="4648200" y="25781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7290" name="Text Box 1035"/>
          <p:cNvSpPr txBox="1">
            <a:spLocks noChangeArrowheads="1"/>
          </p:cNvSpPr>
          <p:nvPr/>
        </p:nvSpPr>
        <p:spPr bwMode="auto">
          <a:xfrm>
            <a:off x="77724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1</a:t>
            </a:r>
          </a:p>
        </p:txBody>
      </p:sp>
      <p:sp>
        <p:nvSpPr>
          <p:cNvPr id="97291" name="Text Box 1036"/>
          <p:cNvSpPr txBox="1">
            <a:spLocks noChangeArrowheads="1"/>
          </p:cNvSpPr>
          <p:nvPr/>
        </p:nvSpPr>
        <p:spPr bwMode="auto">
          <a:xfrm>
            <a:off x="54864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2" name="Text Box 1037"/>
          <p:cNvSpPr txBox="1">
            <a:spLocks noChangeArrowheads="1"/>
          </p:cNvSpPr>
          <p:nvPr/>
        </p:nvSpPr>
        <p:spPr bwMode="auto">
          <a:xfrm>
            <a:off x="59436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3" name="Text Box 1038"/>
          <p:cNvSpPr txBox="1">
            <a:spLocks noChangeArrowheads="1"/>
          </p:cNvSpPr>
          <p:nvPr/>
        </p:nvSpPr>
        <p:spPr bwMode="auto">
          <a:xfrm>
            <a:off x="64008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4" name="Text Box 1039"/>
          <p:cNvSpPr txBox="1">
            <a:spLocks noChangeArrowheads="1"/>
          </p:cNvSpPr>
          <p:nvPr/>
        </p:nvSpPr>
        <p:spPr bwMode="auto">
          <a:xfrm>
            <a:off x="68580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5" name="Text Box 1040"/>
          <p:cNvSpPr txBox="1">
            <a:spLocks noChangeArrowheads="1"/>
          </p:cNvSpPr>
          <p:nvPr/>
        </p:nvSpPr>
        <p:spPr bwMode="auto">
          <a:xfrm>
            <a:off x="73152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6" name="Text Box 1041"/>
          <p:cNvSpPr txBox="1">
            <a:spLocks noChangeArrowheads="1"/>
          </p:cNvSpPr>
          <p:nvPr/>
        </p:nvSpPr>
        <p:spPr bwMode="auto">
          <a:xfrm>
            <a:off x="77724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7" name="Line 1042"/>
          <p:cNvSpPr>
            <a:spLocks noChangeShapeType="1"/>
          </p:cNvSpPr>
          <p:nvPr/>
        </p:nvSpPr>
        <p:spPr bwMode="auto">
          <a:xfrm>
            <a:off x="4724400" y="33401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7298" name="Text Box 1043"/>
          <p:cNvSpPr txBox="1">
            <a:spLocks noChangeArrowheads="1"/>
          </p:cNvSpPr>
          <p:nvPr/>
        </p:nvSpPr>
        <p:spPr bwMode="auto">
          <a:xfrm>
            <a:off x="54864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299" name="Text Box 1044"/>
          <p:cNvSpPr txBox="1">
            <a:spLocks noChangeArrowheads="1"/>
          </p:cNvSpPr>
          <p:nvPr/>
        </p:nvSpPr>
        <p:spPr bwMode="auto">
          <a:xfrm>
            <a:off x="59436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00" name="Text Box 1045"/>
          <p:cNvSpPr txBox="1">
            <a:spLocks noChangeArrowheads="1"/>
          </p:cNvSpPr>
          <p:nvPr/>
        </p:nvSpPr>
        <p:spPr bwMode="auto">
          <a:xfrm>
            <a:off x="64008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01" name="Text Box 1046"/>
          <p:cNvSpPr txBox="1">
            <a:spLocks noChangeArrowheads="1"/>
          </p:cNvSpPr>
          <p:nvPr/>
        </p:nvSpPr>
        <p:spPr bwMode="auto">
          <a:xfrm>
            <a:off x="68580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02" name="Text Box 1047"/>
          <p:cNvSpPr txBox="1">
            <a:spLocks noChangeArrowheads="1"/>
          </p:cNvSpPr>
          <p:nvPr/>
        </p:nvSpPr>
        <p:spPr bwMode="auto">
          <a:xfrm>
            <a:off x="73152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03" name="Text Box 1048"/>
          <p:cNvSpPr txBox="1">
            <a:spLocks noChangeArrowheads="1"/>
          </p:cNvSpPr>
          <p:nvPr/>
        </p:nvSpPr>
        <p:spPr bwMode="auto">
          <a:xfrm>
            <a:off x="77724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04" name="Text Box 1049"/>
          <p:cNvSpPr txBox="1">
            <a:spLocks noChangeArrowheads="1"/>
          </p:cNvSpPr>
          <p:nvPr/>
        </p:nvSpPr>
        <p:spPr bwMode="auto">
          <a:xfrm>
            <a:off x="54864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05" name="Text Box 1050"/>
          <p:cNvSpPr txBox="1">
            <a:spLocks noChangeArrowheads="1"/>
          </p:cNvSpPr>
          <p:nvPr/>
        </p:nvSpPr>
        <p:spPr bwMode="auto">
          <a:xfrm>
            <a:off x="59436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06" name="Text Box 1051"/>
          <p:cNvSpPr txBox="1">
            <a:spLocks noChangeArrowheads="1"/>
          </p:cNvSpPr>
          <p:nvPr/>
        </p:nvSpPr>
        <p:spPr bwMode="auto">
          <a:xfrm>
            <a:off x="64008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07" name="Text Box 1052"/>
          <p:cNvSpPr txBox="1">
            <a:spLocks noChangeArrowheads="1"/>
          </p:cNvSpPr>
          <p:nvPr/>
        </p:nvSpPr>
        <p:spPr bwMode="auto">
          <a:xfrm>
            <a:off x="68580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08" name="Text Box 1053"/>
          <p:cNvSpPr txBox="1">
            <a:spLocks noChangeArrowheads="1"/>
          </p:cNvSpPr>
          <p:nvPr/>
        </p:nvSpPr>
        <p:spPr bwMode="auto">
          <a:xfrm>
            <a:off x="73152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09" name="Rectangle 1054"/>
          <p:cNvSpPr>
            <a:spLocks noChangeArrowheads="1"/>
          </p:cNvSpPr>
          <p:nvPr/>
        </p:nvSpPr>
        <p:spPr bwMode="auto">
          <a:xfrm>
            <a:off x="4495800" y="45593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7310" name="Text Box 1055"/>
          <p:cNvSpPr txBox="1">
            <a:spLocks noChangeArrowheads="1"/>
          </p:cNvSpPr>
          <p:nvPr/>
        </p:nvSpPr>
        <p:spPr bwMode="auto">
          <a:xfrm>
            <a:off x="77724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1" name="Text Box 1056"/>
          <p:cNvSpPr txBox="1">
            <a:spLocks noChangeArrowheads="1"/>
          </p:cNvSpPr>
          <p:nvPr/>
        </p:nvSpPr>
        <p:spPr bwMode="auto">
          <a:xfrm>
            <a:off x="54864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2" name="Text Box 1057"/>
          <p:cNvSpPr txBox="1">
            <a:spLocks noChangeArrowheads="1"/>
          </p:cNvSpPr>
          <p:nvPr/>
        </p:nvSpPr>
        <p:spPr bwMode="auto">
          <a:xfrm>
            <a:off x="59436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3" name="Text Box 1058"/>
          <p:cNvSpPr txBox="1">
            <a:spLocks noChangeArrowheads="1"/>
          </p:cNvSpPr>
          <p:nvPr/>
        </p:nvSpPr>
        <p:spPr bwMode="auto">
          <a:xfrm>
            <a:off x="64008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4" name="Text Box 1059"/>
          <p:cNvSpPr txBox="1">
            <a:spLocks noChangeArrowheads="1"/>
          </p:cNvSpPr>
          <p:nvPr/>
        </p:nvSpPr>
        <p:spPr bwMode="auto">
          <a:xfrm>
            <a:off x="68580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5" name="Text Box 1060"/>
          <p:cNvSpPr txBox="1">
            <a:spLocks noChangeArrowheads="1"/>
          </p:cNvSpPr>
          <p:nvPr/>
        </p:nvSpPr>
        <p:spPr bwMode="auto">
          <a:xfrm>
            <a:off x="73152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6" name="Text Box 1061"/>
          <p:cNvSpPr txBox="1">
            <a:spLocks noChangeArrowheads="1"/>
          </p:cNvSpPr>
          <p:nvPr/>
        </p:nvSpPr>
        <p:spPr bwMode="auto">
          <a:xfrm>
            <a:off x="77724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17" name="Line 1062"/>
          <p:cNvSpPr>
            <a:spLocks noChangeShapeType="1"/>
          </p:cNvSpPr>
          <p:nvPr/>
        </p:nvSpPr>
        <p:spPr bwMode="auto">
          <a:xfrm>
            <a:off x="4876800" y="53213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7318" name="Text Box 1063"/>
          <p:cNvSpPr txBox="1">
            <a:spLocks noChangeArrowheads="1"/>
          </p:cNvSpPr>
          <p:nvPr/>
        </p:nvSpPr>
        <p:spPr bwMode="auto">
          <a:xfrm>
            <a:off x="54864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1</a:t>
            </a:r>
          </a:p>
        </p:txBody>
      </p:sp>
      <p:sp>
        <p:nvSpPr>
          <p:cNvPr id="97319" name="Text Box 1064"/>
          <p:cNvSpPr txBox="1">
            <a:spLocks noChangeArrowheads="1"/>
          </p:cNvSpPr>
          <p:nvPr/>
        </p:nvSpPr>
        <p:spPr bwMode="auto">
          <a:xfrm>
            <a:off x="59436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20" name="Text Box 1065"/>
          <p:cNvSpPr txBox="1">
            <a:spLocks noChangeArrowheads="1"/>
          </p:cNvSpPr>
          <p:nvPr/>
        </p:nvSpPr>
        <p:spPr bwMode="auto">
          <a:xfrm>
            <a:off x="64008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21" name="Text Box 1066"/>
          <p:cNvSpPr txBox="1">
            <a:spLocks noChangeArrowheads="1"/>
          </p:cNvSpPr>
          <p:nvPr/>
        </p:nvSpPr>
        <p:spPr bwMode="auto">
          <a:xfrm>
            <a:off x="68580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22" name="Text Box 1067"/>
          <p:cNvSpPr txBox="1">
            <a:spLocks noChangeArrowheads="1"/>
          </p:cNvSpPr>
          <p:nvPr/>
        </p:nvSpPr>
        <p:spPr bwMode="auto">
          <a:xfrm>
            <a:off x="73152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23" name="Text Box 1068"/>
          <p:cNvSpPr txBox="1">
            <a:spLocks noChangeArrowheads="1"/>
          </p:cNvSpPr>
          <p:nvPr/>
        </p:nvSpPr>
        <p:spPr bwMode="auto">
          <a:xfrm>
            <a:off x="77724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24" name="Text Box 1069"/>
          <p:cNvSpPr txBox="1">
            <a:spLocks noChangeArrowheads="1"/>
          </p:cNvSpPr>
          <p:nvPr/>
        </p:nvSpPr>
        <p:spPr bwMode="auto">
          <a:xfrm>
            <a:off x="5029200" y="28829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25" name="Text Box 1070"/>
          <p:cNvSpPr txBox="1">
            <a:spLocks noChangeArrowheads="1"/>
          </p:cNvSpPr>
          <p:nvPr/>
        </p:nvSpPr>
        <p:spPr bwMode="auto">
          <a:xfrm>
            <a:off x="5029200" y="2349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26" name="Text Box 1071"/>
          <p:cNvSpPr txBox="1">
            <a:spLocks noChangeArrowheads="1"/>
          </p:cNvSpPr>
          <p:nvPr/>
        </p:nvSpPr>
        <p:spPr bwMode="auto">
          <a:xfrm>
            <a:off x="5029200" y="34925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27" name="Line 1072"/>
          <p:cNvSpPr>
            <a:spLocks noChangeShapeType="1"/>
          </p:cNvSpPr>
          <p:nvPr/>
        </p:nvSpPr>
        <p:spPr bwMode="auto">
          <a:xfrm>
            <a:off x="3352800" y="372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4194" name="Rectangle 1073"/>
          <p:cNvSpPr>
            <a:spLocks noChangeArrowheads="1"/>
          </p:cNvSpPr>
          <p:nvPr/>
        </p:nvSpPr>
        <p:spPr bwMode="auto">
          <a:xfrm>
            <a:off x="762000" y="5016500"/>
            <a:ext cx="3028950" cy="8350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1’s complement of</a:t>
            </a:r>
          </a:p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0001111 is 1110000</a:t>
            </a:r>
            <a:endParaRPr lang="en-US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7329" name="Line 1074"/>
          <p:cNvSpPr>
            <a:spLocks noChangeShapeType="1"/>
          </p:cNvSpPr>
          <p:nvPr/>
        </p:nvSpPr>
        <p:spPr bwMode="auto">
          <a:xfrm>
            <a:off x="3505200" y="5626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7330" name="Text Box 1075"/>
          <p:cNvSpPr txBox="1">
            <a:spLocks noChangeArrowheads="1"/>
          </p:cNvSpPr>
          <p:nvPr/>
        </p:nvSpPr>
        <p:spPr bwMode="auto">
          <a:xfrm>
            <a:off x="5029200" y="48641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7331" name="Text Box 1076"/>
          <p:cNvSpPr txBox="1">
            <a:spLocks noChangeArrowheads="1"/>
          </p:cNvSpPr>
          <p:nvPr/>
        </p:nvSpPr>
        <p:spPr bwMode="auto">
          <a:xfrm>
            <a:off x="5029200" y="4330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32" name="Text Box 1077"/>
          <p:cNvSpPr txBox="1">
            <a:spLocks noChangeArrowheads="1"/>
          </p:cNvSpPr>
          <p:nvPr/>
        </p:nvSpPr>
        <p:spPr bwMode="auto">
          <a:xfrm>
            <a:off x="5029200" y="5473700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7333" name="Text Box 55"/>
          <p:cNvSpPr txBox="1">
            <a:spLocks noChangeArrowheads="1"/>
          </p:cNvSpPr>
          <p:nvPr/>
        </p:nvSpPr>
        <p:spPr bwMode="auto">
          <a:xfrm>
            <a:off x="509588" y="1628775"/>
            <a:ext cx="348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1’s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(r) Complement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31797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Given a number </a:t>
            </a:r>
            <a:r>
              <a:rPr lang="en-US" i="1" smtClean="0"/>
              <a:t>N</a:t>
            </a:r>
            <a:r>
              <a:rPr lang="en-US" smtClean="0"/>
              <a:t> in base </a:t>
            </a:r>
            <a:r>
              <a:rPr lang="en-US" i="1" smtClean="0"/>
              <a:t>r</a:t>
            </a:r>
            <a:r>
              <a:rPr lang="en-US" smtClean="0"/>
              <a:t> having </a:t>
            </a:r>
            <a:r>
              <a:rPr lang="en-US" i="1" smtClean="0"/>
              <a:t>n</a:t>
            </a:r>
            <a:r>
              <a:rPr lang="en-US" smtClean="0"/>
              <a:t> digits, its </a:t>
            </a:r>
            <a:r>
              <a:rPr lang="en-US" i="1" smtClean="0"/>
              <a:t>r</a:t>
            </a:r>
            <a:r>
              <a:rPr lang="en-US" smtClean="0"/>
              <a:t> complement is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Simply add one to the radix-1 complement</a:t>
            </a:r>
          </a:p>
          <a:p>
            <a:pPr lvl="1">
              <a:buFont typeface="Times" pitchFamily="18" charset="0"/>
              <a:buNone/>
            </a:pPr>
            <a:r>
              <a:rPr lang="en-US" smtClean="0"/>
              <a:t>	(r</a:t>
            </a:r>
            <a:r>
              <a:rPr lang="en-US" baseline="30000" smtClean="0"/>
              <a:t>n</a:t>
            </a:r>
            <a:r>
              <a:rPr lang="en-US" smtClean="0"/>
              <a:t> –N) = [(r</a:t>
            </a:r>
            <a:r>
              <a:rPr lang="en-US" baseline="30000" smtClean="0"/>
              <a:t>n</a:t>
            </a:r>
            <a:r>
              <a:rPr lang="en-US" smtClean="0"/>
              <a:t> -1 )-N] +1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375" y="2786063"/>
            <a:ext cx="2071688" cy="6429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–N)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(r) Complement</a:t>
            </a:r>
          </a:p>
        </p:txBody>
      </p:sp>
      <p:sp>
        <p:nvSpPr>
          <p:cNvPr id="99331" name="Rectangle 1026"/>
          <p:cNvSpPr>
            <a:spLocks noChangeArrowheads="1"/>
          </p:cNvSpPr>
          <p:nvPr/>
        </p:nvSpPr>
        <p:spPr bwMode="auto">
          <a:xfrm>
            <a:off x="611188" y="2249488"/>
            <a:ext cx="42672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Find the 10’s complement of 546700 and 12389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10’s complement of 546700 is 1000000 - 546700= 453300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and the 10’s complement of 12389 is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100000 - 12389</a:t>
            </a:r>
            <a:r>
              <a:rPr lang="en-US" altLang="zh-CN" i="1">
                <a:latin typeface="Times New Roman" pitchFamily="18" charset="0"/>
                <a:ea typeface="SimSun" pitchFamily="2" charset="-122"/>
              </a:rPr>
              <a:t> =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 87611.</a:t>
            </a:r>
          </a:p>
        </p:txBody>
      </p:sp>
      <p:sp>
        <p:nvSpPr>
          <p:cNvPr id="99332" name="Text Box 1027"/>
          <p:cNvSpPr txBox="1">
            <a:spLocks noChangeArrowheads="1"/>
          </p:cNvSpPr>
          <p:nvPr/>
        </p:nvSpPr>
        <p:spPr bwMode="auto">
          <a:xfrm>
            <a:off x="55641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5 </a:t>
            </a:r>
          </a:p>
        </p:txBody>
      </p:sp>
      <p:sp>
        <p:nvSpPr>
          <p:cNvPr id="99333" name="Text Box 1028"/>
          <p:cNvSpPr txBox="1">
            <a:spLocks noChangeArrowheads="1"/>
          </p:cNvSpPr>
          <p:nvPr/>
        </p:nvSpPr>
        <p:spPr bwMode="auto">
          <a:xfrm>
            <a:off x="60213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99334" name="Text Box 1029"/>
          <p:cNvSpPr txBox="1">
            <a:spLocks noChangeArrowheads="1"/>
          </p:cNvSpPr>
          <p:nvPr/>
        </p:nvSpPr>
        <p:spPr bwMode="auto">
          <a:xfrm>
            <a:off x="64785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6</a:t>
            </a:r>
          </a:p>
        </p:txBody>
      </p:sp>
      <p:sp>
        <p:nvSpPr>
          <p:cNvPr id="99335" name="Text Box 1030"/>
          <p:cNvSpPr txBox="1">
            <a:spLocks noChangeArrowheads="1"/>
          </p:cNvSpPr>
          <p:nvPr/>
        </p:nvSpPr>
        <p:spPr bwMode="auto">
          <a:xfrm>
            <a:off x="69357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7</a:t>
            </a:r>
          </a:p>
        </p:txBody>
      </p:sp>
      <p:sp>
        <p:nvSpPr>
          <p:cNvPr id="99336" name="Text Box 1031"/>
          <p:cNvSpPr txBox="1">
            <a:spLocks noChangeArrowheads="1"/>
          </p:cNvSpPr>
          <p:nvPr/>
        </p:nvSpPr>
        <p:spPr bwMode="auto">
          <a:xfrm>
            <a:off x="73929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9337" name="Rectangle 1032"/>
          <p:cNvSpPr>
            <a:spLocks noChangeArrowheads="1"/>
          </p:cNvSpPr>
          <p:nvPr/>
        </p:nvSpPr>
        <p:spPr bwMode="auto">
          <a:xfrm>
            <a:off x="5183188" y="2390775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9338" name="Text Box 1033"/>
          <p:cNvSpPr txBox="1">
            <a:spLocks noChangeArrowheads="1"/>
          </p:cNvSpPr>
          <p:nvPr/>
        </p:nvSpPr>
        <p:spPr bwMode="auto">
          <a:xfrm>
            <a:off x="7850188" y="26955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39" name="Text Box 1034"/>
          <p:cNvSpPr txBox="1">
            <a:spLocks noChangeArrowheads="1"/>
          </p:cNvSpPr>
          <p:nvPr/>
        </p:nvSpPr>
        <p:spPr bwMode="auto">
          <a:xfrm>
            <a:off x="55641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40" name="Text Box 1035"/>
          <p:cNvSpPr txBox="1">
            <a:spLocks noChangeArrowheads="1"/>
          </p:cNvSpPr>
          <p:nvPr/>
        </p:nvSpPr>
        <p:spPr bwMode="auto">
          <a:xfrm>
            <a:off x="60213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41" name="Text Box 1036"/>
          <p:cNvSpPr txBox="1">
            <a:spLocks noChangeArrowheads="1"/>
          </p:cNvSpPr>
          <p:nvPr/>
        </p:nvSpPr>
        <p:spPr bwMode="auto">
          <a:xfrm>
            <a:off x="64785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42" name="Text Box 1037"/>
          <p:cNvSpPr txBox="1">
            <a:spLocks noChangeArrowheads="1"/>
          </p:cNvSpPr>
          <p:nvPr/>
        </p:nvSpPr>
        <p:spPr bwMode="auto">
          <a:xfrm>
            <a:off x="69357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9343" name="Text Box 1038"/>
          <p:cNvSpPr txBox="1">
            <a:spLocks noChangeArrowheads="1"/>
          </p:cNvSpPr>
          <p:nvPr/>
        </p:nvSpPr>
        <p:spPr bwMode="auto">
          <a:xfrm>
            <a:off x="73929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9344" name="Text Box 1039"/>
          <p:cNvSpPr txBox="1">
            <a:spLocks noChangeArrowheads="1"/>
          </p:cNvSpPr>
          <p:nvPr/>
        </p:nvSpPr>
        <p:spPr bwMode="auto">
          <a:xfrm>
            <a:off x="78501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45" name="Line 1040"/>
          <p:cNvSpPr>
            <a:spLocks noChangeShapeType="1"/>
          </p:cNvSpPr>
          <p:nvPr/>
        </p:nvSpPr>
        <p:spPr bwMode="auto">
          <a:xfrm>
            <a:off x="5259388" y="31527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9346" name="Text Box 1041"/>
          <p:cNvSpPr txBox="1">
            <a:spLocks noChangeArrowheads="1"/>
          </p:cNvSpPr>
          <p:nvPr/>
        </p:nvSpPr>
        <p:spPr bwMode="auto">
          <a:xfrm>
            <a:off x="55641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4 </a:t>
            </a:r>
          </a:p>
        </p:txBody>
      </p:sp>
      <p:sp>
        <p:nvSpPr>
          <p:cNvPr id="99347" name="Text Box 1042"/>
          <p:cNvSpPr txBox="1">
            <a:spLocks noChangeArrowheads="1"/>
          </p:cNvSpPr>
          <p:nvPr/>
        </p:nvSpPr>
        <p:spPr bwMode="auto">
          <a:xfrm>
            <a:off x="60213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99348" name="Text Box 1043"/>
          <p:cNvSpPr txBox="1">
            <a:spLocks noChangeArrowheads="1"/>
          </p:cNvSpPr>
          <p:nvPr/>
        </p:nvSpPr>
        <p:spPr bwMode="auto">
          <a:xfrm>
            <a:off x="64785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3</a:t>
            </a:r>
          </a:p>
        </p:txBody>
      </p:sp>
      <p:sp>
        <p:nvSpPr>
          <p:cNvPr id="99349" name="Text Box 1044"/>
          <p:cNvSpPr txBox="1">
            <a:spLocks noChangeArrowheads="1"/>
          </p:cNvSpPr>
          <p:nvPr/>
        </p:nvSpPr>
        <p:spPr bwMode="auto">
          <a:xfrm>
            <a:off x="69357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3</a:t>
            </a:r>
          </a:p>
        </p:txBody>
      </p:sp>
      <p:sp>
        <p:nvSpPr>
          <p:cNvPr id="99350" name="Text Box 1045"/>
          <p:cNvSpPr txBox="1">
            <a:spLocks noChangeArrowheads="1"/>
          </p:cNvSpPr>
          <p:nvPr/>
        </p:nvSpPr>
        <p:spPr bwMode="auto">
          <a:xfrm>
            <a:off x="73929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99351" name="Text Box 1046"/>
          <p:cNvSpPr txBox="1">
            <a:spLocks noChangeArrowheads="1"/>
          </p:cNvSpPr>
          <p:nvPr/>
        </p:nvSpPr>
        <p:spPr bwMode="auto">
          <a:xfrm>
            <a:off x="7850188" y="3305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52" name="Text Box 1047"/>
          <p:cNvSpPr txBox="1">
            <a:spLocks noChangeArrowheads="1"/>
          </p:cNvSpPr>
          <p:nvPr/>
        </p:nvSpPr>
        <p:spPr bwMode="auto">
          <a:xfrm>
            <a:off x="55641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</a:t>
            </a:r>
          </a:p>
        </p:txBody>
      </p:sp>
      <p:sp>
        <p:nvSpPr>
          <p:cNvPr id="99353" name="Text Box 1048"/>
          <p:cNvSpPr txBox="1">
            <a:spLocks noChangeArrowheads="1"/>
          </p:cNvSpPr>
          <p:nvPr/>
        </p:nvSpPr>
        <p:spPr bwMode="auto">
          <a:xfrm>
            <a:off x="60213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9354" name="Text Box 1049"/>
          <p:cNvSpPr txBox="1">
            <a:spLocks noChangeArrowheads="1"/>
          </p:cNvSpPr>
          <p:nvPr/>
        </p:nvSpPr>
        <p:spPr bwMode="auto">
          <a:xfrm>
            <a:off x="64785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99355" name="Text Box 1050"/>
          <p:cNvSpPr txBox="1">
            <a:spLocks noChangeArrowheads="1"/>
          </p:cNvSpPr>
          <p:nvPr/>
        </p:nvSpPr>
        <p:spPr bwMode="auto">
          <a:xfrm>
            <a:off x="69357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99356" name="Text Box 1051"/>
          <p:cNvSpPr txBox="1">
            <a:spLocks noChangeArrowheads="1"/>
          </p:cNvSpPr>
          <p:nvPr/>
        </p:nvSpPr>
        <p:spPr bwMode="auto">
          <a:xfrm>
            <a:off x="73929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99357" name="Rectangle 1052"/>
          <p:cNvSpPr>
            <a:spLocks noChangeArrowheads="1"/>
          </p:cNvSpPr>
          <p:nvPr/>
        </p:nvSpPr>
        <p:spPr bwMode="auto">
          <a:xfrm>
            <a:off x="5106988" y="4371975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9358" name="Text Box 1053"/>
          <p:cNvSpPr txBox="1">
            <a:spLocks noChangeArrowheads="1"/>
          </p:cNvSpPr>
          <p:nvPr/>
        </p:nvSpPr>
        <p:spPr bwMode="auto">
          <a:xfrm>
            <a:off x="7850188" y="46767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99359" name="Text Box 1054"/>
          <p:cNvSpPr txBox="1">
            <a:spLocks noChangeArrowheads="1"/>
          </p:cNvSpPr>
          <p:nvPr/>
        </p:nvSpPr>
        <p:spPr bwMode="auto">
          <a:xfrm>
            <a:off x="55641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1</a:t>
            </a:r>
          </a:p>
        </p:txBody>
      </p:sp>
      <p:sp>
        <p:nvSpPr>
          <p:cNvPr id="99360" name="Text Box 1055"/>
          <p:cNvSpPr txBox="1">
            <a:spLocks noChangeArrowheads="1"/>
          </p:cNvSpPr>
          <p:nvPr/>
        </p:nvSpPr>
        <p:spPr bwMode="auto">
          <a:xfrm>
            <a:off x="60213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61" name="Text Box 1056"/>
          <p:cNvSpPr txBox="1">
            <a:spLocks noChangeArrowheads="1"/>
          </p:cNvSpPr>
          <p:nvPr/>
        </p:nvSpPr>
        <p:spPr bwMode="auto">
          <a:xfrm>
            <a:off x="64785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62" name="Text Box 1057"/>
          <p:cNvSpPr txBox="1">
            <a:spLocks noChangeArrowheads="1"/>
          </p:cNvSpPr>
          <p:nvPr/>
        </p:nvSpPr>
        <p:spPr bwMode="auto">
          <a:xfrm>
            <a:off x="69357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63" name="Text Box 1058"/>
          <p:cNvSpPr txBox="1">
            <a:spLocks noChangeArrowheads="1"/>
          </p:cNvSpPr>
          <p:nvPr/>
        </p:nvSpPr>
        <p:spPr bwMode="auto">
          <a:xfrm>
            <a:off x="73929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64" name="Text Box 1059"/>
          <p:cNvSpPr txBox="1">
            <a:spLocks noChangeArrowheads="1"/>
          </p:cNvSpPr>
          <p:nvPr/>
        </p:nvSpPr>
        <p:spPr bwMode="auto">
          <a:xfrm>
            <a:off x="7850188" y="4143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99365" name="Line 1060"/>
          <p:cNvSpPr>
            <a:spLocks noChangeShapeType="1"/>
          </p:cNvSpPr>
          <p:nvPr/>
        </p:nvSpPr>
        <p:spPr bwMode="auto">
          <a:xfrm>
            <a:off x="5259388" y="51339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9366" name="Text Box 1061"/>
          <p:cNvSpPr txBox="1">
            <a:spLocks noChangeArrowheads="1"/>
          </p:cNvSpPr>
          <p:nvPr/>
        </p:nvSpPr>
        <p:spPr bwMode="auto">
          <a:xfrm>
            <a:off x="55641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99367" name="Text Box 1062"/>
          <p:cNvSpPr txBox="1">
            <a:spLocks noChangeArrowheads="1"/>
          </p:cNvSpPr>
          <p:nvPr/>
        </p:nvSpPr>
        <p:spPr bwMode="auto">
          <a:xfrm>
            <a:off x="60213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99368" name="Text Box 1063"/>
          <p:cNvSpPr txBox="1">
            <a:spLocks noChangeArrowheads="1"/>
          </p:cNvSpPr>
          <p:nvPr/>
        </p:nvSpPr>
        <p:spPr bwMode="auto">
          <a:xfrm>
            <a:off x="64785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99369" name="Text Box 1064"/>
          <p:cNvSpPr txBox="1">
            <a:spLocks noChangeArrowheads="1"/>
          </p:cNvSpPr>
          <p:nvPr/>
        </p:nvSpPr>
        <p:spPr bwMode="auto">
          <a:xfrm>
            <a:off x="69357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99370" name="Text Box 1065"/>
          <p:cNvSpPr txBox="1">
            <a:spLocks noChangeArrowheads="1"/>
          </p:cNvSpPr>
          <p:nvPr/>
        </p:nvSpPr>
        <p:spPr bwMode="auto">
          <a:xfrm>
            <a:off x="73929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9371" name="Text Box 1066"/>
          <p:cNvSpPr txBox="1">
            <a:spLocks noChangeArrowheads="1"/>
          </p:cNvSpPr>
          <p:nvPr/>
        </p:nvSpPr>
        <p:spPr bwMode="auto">
          <a:xfrm>
            <a:off x="7850188" y="52863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99372" name="Text Box 1069"/>
          <p:cNvSpPr txBox="1">
            <a:spLocks noChangeArrowheads="1"/>
          </p:cNvSpPr>
          <p:nvPr/>
        </p:nvSpPr>
        <p:spPr bwMode="auto">
          <a:xfrm>
            <a:off x="5106988" y="2162175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4213" y="5549900"/>
            <a:ext cx="417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ea typeface="SimSun" pitchFamily="2" charset="-122"/>
              </a:rPr>
              <a:t>Notice that it is the same as 9’s complement + 1.</a:t>
            </a:r>
          </a:p>
        </p:txBody>
      </p:sp>
      <p:sp>
        <p:nvSpPr>
          <p:cNvPr id="99374" name="Text Box 47"/>
          <p:cNvSpPr txBox="1">
            <a:spLocks noChangeArrowheads="1"/>
          </p:cNvSpPr>
          <p:nvPr/>
        </p:nvSpPr>
        <p:spPr bwMode="auto">
          <a:xfrm>
            <a:off x="611188" y="1628775"/>
            <a:ext cx="374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10’s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(r) Complement</a:t>
            </a: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348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2’s Complement</a:t>
            </a:r>
          </a:p>
        </p:txBody>
      </p:sp>
      <p:sp>
        <p:nvSpPr>
          <p:cNvPr id="138245" name="Rectangle 1027"/>
          <p:cNvSpPr>
            <a:spLocks noChangeArrowheads="1"/>
          </p:cNvSpPr>
          <p:nvPr/>
        </p:nvSpPr>
        <p:spPr bwMode="auto">
          <a:xfrm>
            <a:off x="755650" y="2716213"/>
            <a:ext cx="3025775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2’s complement of</a:t>
            </a:r>
          </a:p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1011001 is 0100111</a:t>
            </a:r>
            <a:endParaRPr lang="en-US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8246" name="Rectangle 1072"/>
          <p:cNvSpPr>
            <a:spLocks noChangeArrowheads="1"/>
          </p:cNvSpPr>
          <p:nvPr/>
        </p:nvSpPr>
        <p:spPr bwMode="auto">
          <a:xfrm>
            <a:off x="908050" y="4697413"/>
            <a:ext cx="3025775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2’s complement of</a:t>
            </a:r>
          </a:p>
          <a:p>
            <a:pPr>
              <a:defRPr/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0001111 is 1110001</a:t>
            </a:r>
            <a:endParaRPr lang="en-US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8" name="Text Box 1028"/>
          <p:cNvSpPr txBox="1">
            <a:spLocks noChangeArrowheads="1"/>
          </p:cNvSpPr>
          <p:nvPr/>
        </p:nvSpPr>
        <p:spPr bwMode="auto">
          <a:xfrm>
            <a:off x="56324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59" name="Text Box 1029"/>
          <p:cNvSpPr txBox="1">
            <a:spLocks noChangeArrowheads="1"/>
          </p:cNvSpPr>
          <p:nvPr/>
        </p:nvSpPr>
        <p:spPr bwMode="auto">
          <a:xfrm>
            <a:off x="60896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60" name="Text Box 1030"/>
          <p:cNvSpPr txBox="1">
            <a:spLocks noChangeArrowheads="1"/>
          </p:cNvSpPr>
          <p:nvPr/>
        </p:nvSpPr>
        <p:spPr bwMode="auto">
          <a:xfrm>
            <a:off x="65468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61" name="Text Box 1031"/>
          <p:cNvSpPr txBox="1">
            <a:spLocks noChangeArrowheads="1"/>
          </p:cNvSpPr>
          <p:nvPr/>
        </p:nvSpPr>
        <p:spPr bwMode="auto">
          <a:xfrm>
            <a:off x="70040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0</a:t>
            </a:r>
          </a:p>
        </p:txBody>
      </p:sp>
      <p:sp>
        <p:nvSpPr>
          <p:cNvPr id="100362" name="Text Box 1032"/>
          <p:cNvSpPr txBox="1">
            <a:spLocks noChangeArrowheads="1"/>
          </p:cNvSpPr>
          <p:nvPr/>
        </p:nvSpPr>
        <p:spPr bwMode="auto">
          <a:xfrm>
            <a:off x="74612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63" name="Rectangle 1033"/>
          <p:cNvSpPr>
            <a:spLocks noChangeArrowheads="1"/>
          </p:cNvSpPr>
          <p:nvPr/>
        </p:nvSpPr>
        <p:spPr bwMode="auto">
          <a:xfrm>
            <a:off x="4794250" y="2563813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4" name="Text Box 1034"/>
          <p:cNvSpPr txBox="1">
            <a:spLocks noChangeArrowheads="1"/>
          </p:cNvSpPr>
          <p:nvPr/>
        </p:nvSpPr>
        <p:spPr bwMode="auto">
          <a:xfrm>
            <a:off x="79184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65" name="Text Box 1035"/>
          <p:cNvSpPr txBox="1">
            <a:spLocks noChangeArrowheads="1"/>
          </p:cNvSpPr>
          <p:nvPr/>
        </p:nvSpPr>
        <p:spPr bwMode="auto">
          <a:xfrm>
            <a:off x="56324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66" name="Text Box 1036"/>
          <p:cNvSpPr txBox="1">
            <a:spLocks noChangeArrowheads="1"/>
          </p:cNvSpPr>
          <p:nvPr/>
        </p:nvSpPr>
        <p:spPr bwMode="auto">
          <a:xfrm>
            <a:off x="60896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67" name="Text Box 1037"/>
          <p:cNvSpPr txBox="1">
            <a:spLocks noChangeArrowheads="1"/>
          </p:cNvSpPr>
          <p:nvPr/>
        </p:nvSpPr>
        <p:spPr bwMode="auto">
          <a:xfrm>
            <a:off x="65468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68" name="Text Box 1038"/>
          <p:cNvSpPr txBox="1">
            <a:spLocks noChangeArrowheads="1"/>
          </p:cNvSpPr>
          <p:nvPr/>
        </p:nvSpPr>
        <p:spPr bwMode="auto">
          <a:xfrm>
            <a:off x="70040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69" name="Text Box 1039"/>
          <p:cNvSpPr txBox="1">
            <a:spLocks noChangeArrowheads="1"/>
          </p:cNvSpPr>
          <p:nvPr/>
        </p:nvSpPr>
        <p:spPr bwMode="auto">
          <a:xfrm>
            <a:off x="74612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70" name="Text Box 1040"/>
          <p:cNvSpPr txBox="1">
            <a:spLocks noChangeArrowheads="1"/>
          </p:cNvSpPr>
          <p:nvPr/>
        </p:nvSpPr>
        <p:spPr bwMode="auto">
          <a:xfrm>
            <a:off x="79184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71" name="Line 1041"/>
          <p:cNvSpPr>
            <a:spLocks noChangeShapeType="1"/>
          </p:cNvSpPr>
          <p:nvPr/>
        </p:nvSpPr>
        <p:spPr bwMode="auto">
          <a:xfrm>
            <a:off x="4870450" y="332581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0372" name="Text Box 1042"/>
          <p:cNvSpPr txBox="1">
            <a:spLocks noChangeArrowheads="1"/>
          </p:cNvSpPr>
          <p:nvPr/>
        </p:nvSpPr>
        <p:spPr bwMode="auto">
          <a:xfrm>
            <a:off x="56324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73" name="Text Box 1043"/>
          <p:cNvSpPr txBox="1">
            <a:spLocks noChangeArrowheads="1"/>
          </p:cNvSpPr>
          <p:nvPr/>
        </p:nvSpPr>
        <p:spPr bwMode="auto">
          <a:xfrm>
            <a:off x="60896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74" name="Text Box 1044"/>
          <p:cNvSpPr txBox="1">
            <a:spLocks noChangeArrowheads="1"/>
          </p:cNvSpPr>
          <p:nvPr/>
        </p:nvSpPr>
        <p:spPr bwMode="auto">
          <a:xfrm>
            <a:off x="65468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75" name="Text Box 1045"/>
          <p:cNvSpPr txBox="1">
            <a:spLocks noChangeArrowheads="1"/>
          </p:cNvSpPr>
          <p:nvPr/>
        </p:nvSpPr>
        <p:spPr bwMode="auto">
          <a:xfrm>
            <a:off x="70040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76" name="Text Box 1046"/>
          <p:cNvSpPr txBox="1">
            <a:spLocks noChangeArrowheads="1"/>
          </p:cNvSpPr>
          <p:nvPr/>
        </p:nvSpPr>
        <p:spPr bwMode="auto">
          <a:xfrm>
            <a:off x="74612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77" name="Text Box 1047"/>
          <p:cNvSpPr txBox="1">
            <a:spLocks noChangeArrowheads="1"/>
          </p:cNvSpPr>
          <p:nvPr/>
        </p:nvSpPr>
        <p:spPr bwMode="auto">
          <a:xfrm>
            <a:off x="79184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78" name="Text Box 1048"/>
          <p:cNvSpPr txBox="1">
            <a:spLocks noChangeArrowheads="1"/>
          </p:cNvSpPr>
          <p:nvPr/>
        </p:nvSpPr>
        <p:spPr bwMode="auto">
          <a:xfrm>
            <a:off x="56324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79" name="Text Box 1049"/>
          <p:cNvSpPr txBox="1">
            <a:spLocks noChangeArrowheads="1"/>
          </p:cNvSpPr>
          <p:nvPr/>
        </p:nvSpPr>
        <p:spPr bwMode="auto">
          <a:xfrm>
            <a:off x="60896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80" name="Text Box 1050"/>
          <p:cNvSpPr txBox="1">
            <a:spLocks noChangeArrowheads="1"/>
          </p:cNvSpPr>
          <p:nvPr/>
        </p:nvSpPr>
        <p:spPr bwMode="auto">
          <a:xfrm>
            <a:off x="65468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81" name="Text Box 1051"/>
          <p:cNvSpPr txBox="1">
            <a:spLocks noChangeArrowheads="1"/>
          </p:cNvSpPr>
          <p:nvPr/>
        </p:nvSpPr>
        <p:spPr bwMode="auto">
          <a:xfrm>
            <a:off x="70040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82" name="Text Box 1052"/>
          <p:cNvSpPr txBox="1">
            <a:spLocks noChangeArrowheads="1"/>
          </p:cNvSpPr>
          <p:nvPr/>
        </p:nvSpPr>
        <p:spPr bwMode="auto">
          <a:xfrm>
            <a:off x="74612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83" name="Rectangle 1053"/>
          <p:cNvSpPr>
            <a:spLocks noChangeArrowheads="1"/>
          </p:cNvSpPr>
          <p:nvPr/>
        </p:nvSpPr>
        <p:spPr bwMode="auto">
          <a:xfrm>
            <a:off x="4641850" y="4545013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i="1">
                <a:latin typeface="Times New Roman" pitchFamily="18" charset="0"/>
                <a:ea typeface="SimSun" pitchFamily="2" charset="-122"/>
              </a:rPr>
              <a:t>-</a:t>
            </a:r>
            <a:endParaRPr lang="en-US" sz="4400" b="1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4" name="Text Box 1054"/>
          <p:cNvSpPr txBox="1">
            <a:spLocks noChangeArrowheads="1"/>
          </p:cNvSpPr>
          <p:nvPr/>
        </p:nvSpPr>
        <p:spPr bwMode="auto">
          <a:xfrm>
            <a:off x="79184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85" name="Line 1061"/>
          <p:cNvSpPr>
            <a:spLocks noChangeShapeType="1"/>
          </p:cNvSpPr>
          <p:nvPr/>
        </p:nvSpPr>
        <p:spPr bwMode="auto">
          <a:xfrm>
            <a:off x="5022850" y="5307013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0386" name="Text Box 1062"/>
          <p:cNvSpPr txBox="1">
            <a:spLocks noChangeArrowheads="1"/>
          </p:cNvSpPr>
          <p:nvPr/>
        </p:nvSpPr>
        <p:spPr bwMode="auto">
          <a:xfrm>
            <a:off x="56324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1</a:t>
            </a:r>
          </a:p>
        </p:txBody>
      </p:sp>
      <p:sp>
        <p:nvSpPr>
          <p:cNvPr id="100387" name="Text Box 1063"/>
          <p:cNvSpPr txBox="1">
            <a:spLocks noChangeArrowheads="1"/>
          </p:cNvSpPr>
          <p:nvPr/>
        </p:nvSpPr>
        <p:spPr bwMode="auto">
          <a:xfrm>
            <a:off x="60896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88" name="Text Box 1064"/>
          <p:cNvSpPr txBox="1">
            <a:spLocks noChangeArrowheads="1"/>
          </p:cNvSpPr>
          <p:nvPr/>
        </p:nvSpPr>
        <p:spPr bwMode="auto">
          <a:xfrm>
            <a:off x="65468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89" name="Text Box 1065"/>
          <p:cNvSpPr txBox="1">
            <a:spLocks noChangeArrowheads="1"/>
          </p:cNvSpPr>
          <p:nvPr/>
        </p:nvSpPr>
        <p:spPr bwMode="auto">
          <a:xfrm>
            <a:off x="70040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90" name="Text Box 1066"/>
          <p:cNvSpPr txBox="1">
            <a:spLocks noChangeArrowheads="1"/>
          </p:cNvSpPr>
          <p:nvPr/>
        </p:nvSpPr>
        <p:spPr bwMode="auto">
          <a:xfrm>
            <a:off x="74612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91" name="Text Box 1067"/>
          <p:cNvSpPr txBox="1">
            <a:spLocks noChangeArrowheads="1"/>
          </p:cNvSpPr>
          <p:nvPr/>
        </p:nvSpPr>
        <p:spPr bwMode="auto">
          <a:xfrm>
            <a:off x="79184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92" name="Text Box 1068"/>
          <p:cNvSpPr txBox="1">
            <a:spLocks noChangeArrowheads="1"/>
          </p:cNvSpPr>
          <p:nvPr/>
        </p:nvSpPr>
        <p:spPr bwMode="auto">
          <a:xfrm>
            <a:off x="5175250" y="28686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93" name="Text Box 1069"/>
          <p:cNvSpPr txBox="1">
            <a:spLocks noChangeArrowheads="1"/>
          </p:cNvSpPr>
          <p:nvPr/>
        </p:nvSpPr>
        <p:spPr bwMode="auto">
          <a:xfrm>
            <a:off x="51752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94" name="Text Box 1070"/>
          <p:cNvSpPr txBox="1">
            <a:spLocks noChangeArrowheads="1"/>
          </p:cNvSpPr>
          <p:nvPr/>
        </p:nvSpPr>
        <p:spPr bwMode="auto">
          <a:xfrm>
            <a:off x="5175250" y="3478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95" name="Text Box 1074"/>
          <p:cNvSpPr txBox="1">
            <a:spLocks noChangeArrowheads="1"/>
          </p:cNvSpPr>
          <p:nvPr/>
        </p:nvSpPr>
        <p:spPr bwMode="auto">
          <a:xfrm>
            <a:off x="5175250" y="48498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100396" name="Text Box 1076"/>
          <p:cNvSpPr txBox="1">
            <a:spLocks noChangeArrowheads="1"/>
          </p:cNvSpPr>
          <p:nvPr/>
        </p:nvSpPr>
        <p:spPr bwMode="auto">
          <a:xfrm>
            <a:off x="5175250" y="54594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0397" name="Text Box 1077"/>
          <p:cNvSpPr txBox="1">
            <a:spLocks noChangeArrowheads="1"/>
          </p:cNvSpPr>
          <p:nvPr/>
        </p:nvSpPr>
        <p:spPr bwMode="auto">
          <a:xfrm>
            <a:off x="4718050" y="2335213"/>
            <a:ext cx="45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1087"/>
          <p:cNvGrpSpPr>
            <a:grpSpLocks/>
          </p:cNvGrpSpPr>
          <p:nvPr/>
        </p:nvGrpSpPr>
        <p:grpSpPr bwMode="auto">
          <a:xfrm>
            <a:off x="4718050" y="4392613"/>
            <a:ext cx="3657600" cy="346075"/>
            <a:chOff x="2640" y="2400"/>
            <a:chExt cx="2304" cy="218"/>
          </a:xfrm>
        </p:grpSpPr>
        <p:sp>
          <p:nvSpPr>
            <p:cNvPr id="100399" name="Text Box 1078"/>
            <p:cNvSpPr txBox="1">
              <a:spLocks noChangeArrowheads="1"/>
            </p:cNvSpPr>
            <p:nvPr/>
          </p:nvSpPr>
          <p:spPr bwMode="auto">
            <a:xfrm>
              <a:off x="3216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0" name="Text Box 1079"/>
            <p:cNvSpPr txBox="1">
              <a:spLocks noChangeArrowheads="1"/>
            </p:cNvSpPr>
            <p:nvPr/>
          </p:nvSpPr>
          <p:spPr bwMode="auto">
            <a:xfrm>
              <a:off x="3504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1" name="Text Box 1080"/>
            <p:cNvSpPr txBox="1">
              <a:spLocks noChangeArrowheads="1"/>
            </p:cNvSpPr>
            <p:nvPr/>
          </p:nvSpPr>
          <p:spPr bwMode="auto">
            <a:xfrm>
              <a:off x="3792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2" name="Text Box 1081"/>
            <p:cNvSpPr txBox="1">
              <a:spLocks noChangeArrowheads="1"/>
            </p:cNvSpPr>
            <p:nvPr/>
          </p:nvSpPr>
          <p:spPr bwMode="auto">
            <a:xfrm>
              <a:off x="4080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3" name="Text Box 1082"/>
            <p:cNvSpPr txBox="1">
              <a:spLocks noChangeArrowheads="1"/>
            </p:cNvSpPr>
            <p:nvPr/>
          </p:nvSpPr>
          <p:spPr bwMode="auto">
            <a:xfrm>
              <a:off x="4368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4" name="Text Box 1083"/>
            <p:cNvSpPr txBox="1">
              <a:spLocks noChangeArrowheads="1"/>
            </p:cNvSpPr>
            <p:nvPr/>
          </p:nvSpPr>
          <p:spPr bwMode="auto">
            <a:xfrm>
              <a:off x="4656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5" name="Text Box 1084"/>
            <p:cNvSpPr txBox="1">
              <a:spLocks noChangeArrowheads="1"/>
            </p:cNvSpPr>
            <p:nvPr/>
          </p:nvSpPr>
          <p:spPr bwMode="auto">
            <a:xfrm>
              <a:off x="2928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0406" name="Text Box 1085"/>
            <p:cNvSpPr txBox="1">
              <a:spLocks noChangeArrowheads="1"/>
            </p:cNvSpPr>
            <p:nvPr/>
          </p:nvSpPr>
          <p:spPr bwMode="auto">
            <a:xfrm>
              <a:off x="2640" y="2400"/>
              <a:ext cx="2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Fast Computation of 2’s Complement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39750" y="1779588"/>
            <a:ext cx="7704138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sng">
                <a:ea typeface="SimSun" pitchFamily="2" charset="-122"/>
              </a:rPr>
              <a:t>Method 1:</a:t>
            </a:r>
          </a:p>
          <a:p>
            <a:pPr>
              <a:defRPr/>
            </a:pPr>
            <a:r>
              <a:rPr lang="en-US" altLang="zh-CN">
                <a:ea typeface="SimSun" pitchFamily="2" charset="-122"/>
              </a:rPr>
              <a:t>The 2’s complement of binary number is obtained by adding 1 to the l’s complement value.</a:t>
            </a: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250825" y="3644900"/>
            <a:ext cx="8424863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Example:</a:t>
            </a:r>
          </a:p>
          <a:p>
            <a:r>
              <a:rPr lang="en-US" altLang="zh-CN">
                <a:ea typeface="SimSun" pitchFamily="2" charset="-122"/>
              </a:rPr>
              <a:t>1’s complement of 101100 is 010011 </a:t>
            </a:r>
            <a:r>
              <a:rPr lang="en-US" altLang="zh-CN">
                <a:solidFill>
                  <a:schemeClr val="accent2"/>
                </a:solidFill>
                <a:ea typeface="SimSun" pitchFamily="2" charset="-122"/>
              </a:rPr>
              <a:t>(invert the 0’s and 1’s)</a:t>
            </a:r>
          </a:p>
          <a:p>
            <a:r>
              <a:rPr lang="en-US" altLang="zh-CN">
                <a:ea typeface="SimSun" pitchFamily="2" charset="-122"/>
              </a:rPr>
              <a:t>2’s complement of 101100 is 010011 + 1 </a:t>
            </a:r>
            <a:r>
              <a:rPr lang="en-US" altLang="zh-CN" i="1">
                <a:ea typeface="SimSun" pitchFamily="2" charset="-122"/>
              </a:rPr>
              <a:t>=</a:t>
            </a:r>
            <a:r>
              <a:rPr lang="en-US" altLang="zh-CN">
                <a:ea typeface="SimSun" pitchFamily="2" charset="-122"/>
              </a:rPr>
              <a:t> 010100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E6302F-A423-4F54-A248-6FBCB87751C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1" y="2565400"/>
            <a:ext cx="7438281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Chapter 1 – Digital Systems and Binary Numbers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611188" y="2492375"/>
            <a:ext cx="7632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Fast Computation of 2’s Complement</a:t>
            </a:r>
          </a:p>
        </p:txBody>
      </p:sp>
      <p:sp>
        <p:nvSpPr>
          <p:cNvPr id="140292" name="Rectangle 2"/>
          <p:cNvSpPr>
            <a:spLocks noChangeArrowheads="1"/>
          </p:cNvSpPr>
          <p:nvPr/>
        </p:nvSpPr>
        <p:spPr bwMode="auto">
          <a:xfrm>
            <a:off x="152400" y="1825625"/>
            <a:ext cx="8763000" cy="1562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eaLnBrk="0" hangingPunct="0">
              <a:tabLst>
                <a:tab pos="315913" algn="l"/>
              </a:tabLst>
              <a:defRPr/>
            </a:pPr>
            <a:r>
              <a:rPr lang="en-US" altLang="zh-CN" b="1" u="sng">
                <a:ea typeface="SimSun" pitchFamily="2" charset="-122"/>
              </a:rPr>
              <a:t>Method 2</a:t>
            </a:r>
          </a:p>
          <a:p>
            <a:pPr algn="just" eaLnBrk="0" hangingPunct="0">
              <a:tabLst>
                <a:tab pos="315913" algn="l"/>
              </a:tabLst>
              <a:defRPr/>
            </a:pPr>
            <a:r>
              <a:rPr lang="en-US" altLang="zh-CN">
                <a:ea typeface="SimSun" pitchFamily="2" charset="-122"/>
              </a:rPr>
              <a:t>The 2’s complement can be formed by leaving all least significant 0’s and the first 1 unchanged, and then replacing l’s by 0’s and 0’s by l’s in all other higher significant bits. </a:t>
            </a:r>
          </a:p>
        </p:txBody>
      </p:sp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323850" y="3933825"/>
            <a:ext cx="8763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  <a:ea typeface="SimSun" pitchFamily="2" charset="-122"/>
              </a:rPr>
              <a:t>Example:</a:t>
            </a:r>
          </a:p>
          <a:p>
            <a:pPr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The 2’s complement of 1101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100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 is </a:t>
            </a:r>
          </a:p>
          <a:p>
            <a:pPr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			  0010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100 </a:t>
            </a:r>
          </a:p>
          <a:p>
            <a:pPr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Leave the two low-order 0’s and the first 1 unchanged, and then replacing 1’s by 0’s and 0’s by 1’s in the four most significant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Assuming the representation of the number 9 in binary with 8-bits, we have the following cases:</a:t>
            </a:r>
          </a:p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en-US" sz="2000" dirty="0" smtClean="0"/>
              <a:t>Unsigned 9 or +9 has a the same representation in both signed-magnitude and signed-complement systems which is: </a:t>
            </a:r>
            <a:r>
              <a:rPr lang="en-US" sz="2000" dirty="0" smtClean="0">
                <a:solidFill>
                  <a:srgbClr val="FF0000"/>
                </a:solidFill>
              </a:rPr>
              <a:t>00001001</a:t>
            </a:r>
          </a:p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en-US" sz="2000" dirty="0" smtClean="0"/>
              <a:t>-9 has the signed-magnitude representation:   </a:t>
            </a:r>
            <a:r>
              <a:rPr lang="en-US" sz="2000" dirty="0" smtClean="0">
                <a:solidFill>
                  <a:srgbClr val="FF3300"/>
                </a:solidFill>
              </a:rPr>
              <a:t>10001001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en-US" sz="2000" dirty="0" smtClean="0"/>
              <a:t>-9 has the signed-1’s complement representation: </a:t>
            </a:r>
            <a:r>
              <a:rPr lang="en-US" sz="2000" dirty="0" smtClean="0">
                <a:solidFill>
                  <a:srgbClr val="FF3300"/>
                </a:solidFill>
              </a:rPr>
              <a:t>11110110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en-US" sz="2000" dirty="0" smtClean="0"/>
              <a:t>-9 has the signed-2’s complement representation: </a:t>
            </a:r>
            <a:r>
              <a:rPr lang="en-US" sz="2000" dirty="0" smtClean="0">
                <a:solidFill>
                  <a:srgbClr val="FF3300"/>
                </a:solidFill>
              </a:rPr>
              <a:t>11110111</a:t>
            </a:r>
            <a:r>
              <a:rPr lang="en-US" sz="1800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Complement System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1043608" y="1484784"/>
            <a:ext cx="81003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  The signed-complement conversion table of a 3-bit binary pattern is as follows:</a:t>
            </a:r>
            <a:endParaRPr lang="en-US" sz="1800" b="1" baseline="-25000" dirty="0"/>
          </a:p>
        </p:txBody>
      </p:sp>
      <p:graphicFrame>
        <p:nvGraphicFramePr>
          <p:cNvPr id="153605" name="Group 5"/>
          <p:cNvGraphicFramePr>
            <a:graphicFrameLocks noGrp="1"/>
          </p:cNvGraphicFramePr>
          <p:nvPr/>
        </p:nvGraphicFramePr>
        <p:xfrm>
          <a:off x="323850" y="2852738"/>
          <a:ext cx="8324850" cy="190341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762000"/>
                <a:gridCol w="685800"/>
                <a:gridCol w="685800"/>
                <a:gridCol w="685800"/>
                <a:gridCol w="685800"/>
                <a:gridCol w="704850"/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 1’s complement decimal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 2’s complement decimal value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Complement System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457200" y="167005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800000"/>
                </a:solidFill>
              </a:rPr>
              <a:t>4-bit system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700" i="1"/>
              <a:t>Positive values</a:t>
            </a:r>
            <a:r>
              <a:rPr lang="en-US" sz="1700">
                <a:solidFill>
                  <a:srgbClr val="800000"/>
                </a:solidFill>
              </a:rPr>
              <a:t>				</a:t>
            </a:r>
            <a:r>
              <a:rPr lang="en-US" sz="1700" i="1"/>
              <a:t>Negative values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57200" y="2965450"/>
          <a:ext cx="3657600" cy="2971800"/>
        </p:xfrm>
        <a:graphic>
          <a:graphicData uri="http://schemas.openxmlformats.org/presentationml/2006/ole">
            <p:oleObj spid="_x0000_s27650" name="Document" r:id="rId3" imgW="4222800" imgH="3169080" progId="Word.Document.8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5029200" y="2965450"/>
          <a:ext cx="3505200" cy="3200400"/>
        </p:xfrm>
        <a:graphic>
          <a:graphicData uri="http://schemas.openxmlformats.org/presentationml/2006/ole">
            <p:oleObj spid="_x0000_s27651" name="Document" r:id="rId4" imgW="4206240" imgH="3432240" progId="Word.Document.8">
              <p:embed/>
            </p:oleObj>
          </a:graphicData>
        </a:graphic>
      </p:graphicFrame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4572000" y="22796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620713"/>
            <a:ext cx="7924800" cy="838200"/>
          </a:xfrm>
        </p:spPr>
        <p:txBody>
          <a:bodyPr/>
          <a:lstStyle/>
          <a:p>
            <a:r>
              <a:rPr lang="en-US" sz="3600" smtClean="0"/>
              <a:t>Subtraction with r-Complement</a:t>
            </a:r>
          </a:p>
        </p:txBody>
      </p:sp>
      <p:sp>
        <p:nvSpPr>
          <p:cNvPr id="103427" name="Rectangle 5"/>
          <p:cNvSpPr>
            <a:spLocks noChangeArrowheads="1"/>
          </p:cNvSpPr>
          <p:nvPr/>
        </p:nvSpPr>
        <p:spPr bwMode="auto">
          <a:xfrm>
            <a:off x="544513" y="1628775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SimSun" pitchFamily="2" charset="-122"/>
              </a:rPr>
              <a:t>Subtract N from M :    M </a:t>
            </a:r>
            <a:r>
              <a:rPr lang="en-US" altLang="zh-CN" sz="2000">
                <a:latin typeface="Tahoma" pitchFamily="34" charset="0"/>
                <a:ea typeface="SimSun" pitchFamily="2" charset="-122"/>
              </a:rPr>
              <a:t>–</a:t>
            </a:r>
            <a:r>
              <a:rPr lang="en-US" altLang="zh-CN" sz="2000">
                <a:ea typeface="SimSun" pitchFamily="2" charset="-122"/>
              </a:rPr>
              <a:t> 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>
              <a:ea typeface="SimSun" pitchFamily="2" charset="-122"/>
              <a:sym typeface="Wingdings" pitchFamily="2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684213" y="2276475"/>
            <a:ext cx="4098925" cy="430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>
                <a:ea typeface="SimSun" pitchFamily="2" charset="-122"/>
              </a:rPr>
              <a:t>r’s complement of N = </a:t>
            </a:r>
            <a:r>
              <a:rPr lang="en-US" altLang="zh-CN">
                <a:ea typeface="SimSun" pitchFamily="2" charset="-122"/>
                <a:sym typeface="Wingdings" pitchFamily="2" charset="2"/>
              </a:rPr>
              <a:t>r</a:t>
            </a:r>
            <a:r>
              <a:rPr lang="en-US" altLang="zh-CN" baseline="30000">
                <a:ea typeface="SimSun" pitchFamily="2" charset="-122"/>
                <a:sym typeface="Wingdings" pitchFamily="2" charset="2"/>
              </a:rPr>
              <a:t>n</a:t>
            </a:r>
            <a:r>
              <a:rPr lang="en-US" altLang="zh-CN">
                <a:ea typeface="SimSun" pitchFamily="2" charset="-122"/>
                <a:sym typeface="Wingdings" pitchFamily="2" charset="2"/>
              </a:rPr>
              <a:t> – N </a:t>
            </a:r>
            <a:endParaRPr lang="en-US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84213" y="2997200"/>
            <a:ext cx="5849937" cy="430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>
                <a:ea typeface="SimSun" pitchFamily="2" charset="-122"/>
                <a:sym typeface="Wingdings" pitchFamily="2" charset="2"/>
              </a:rPr>
              <a:t>Add M to ( r</a:t>
            </a:r>
            <a:r>
              <a:rPr lang="en-US" altLang="zh-CN" baseline="30000">
                <a:ea typeface="SimSun" pitchFamily="2" charset="-122"/>
                <a:sym typeface="Wingdings" pitchFamily="2" charset="2"/>
              </a:rPr>
              <a:t>n</a:t>
            </a:r>
            <a:r>
              <a:rPr lang="en-US" altLang="zh-CN">
                <a:ea typeface="SimSun" pitchFamily="2" charset="-122"/>
                <a:sym typeface="Wingdings" pitchFamily="2" charset="2"/>
              </a:rPr>
              <a:t> – N );   Result = M + ( r</a:t>
            </a:r>
            <a:r>
              <a:rPr lang="en-US" altLang="zh-CN" baseline="30000">
                <a:ea typeface="SimSun" pitchFamily="2" charset="-122"/>
                <a:sym typeface="Wingdings" pitchFamily="2" charset="2"/>
              </a:rPr>
              <a:t>n</a:t>
            </a:r>
            <a:r>
              <a:rPr lang="en-US" altLang="zh-CN">
                <a:ea typeface="SimSun" pitchFamily="2" charset="-122"/>
                <a:sym typeface="Wingdings" pitchFamily="2" charset="2"/>
              </a:rPr>
              <a:t> – N)</a:t>
            </a:r>
            <a:endParaRPr lang="en-US"/>
          </a:p>
        </p:txBody>
      </p:sp>
      <p:sp>
        <p:nvSpPr>
          <p:cNvPr id="103430" name="Rectangle 8"/>
          <p:cNvSpPr>
            <a:spLocks noChangeArrowheads="1"/>
          </p:cNvSpPr>
          <p:nvPr/>
        </p:nvSpPr>
        <p:spPr bwMode="auto">
          <a:xfrm>
            <a:off x="684213" y="3860800"/>
            <a:ext cx="7632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zh-CN">
                <a:ea typeface="SimSun" pitchFamily="2" charset="-122"/>
                <a:sym typeface="Wingdings" pitchFamily="2" charset="2"/>
              </a:rPr>
              <a:t>if M 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</a:t>
            </a:r>
            <a:r>
              <a:rPr lang="en-US" altLang="zh-CN">
                <a:ea typeface="SimSun" pitchFamily="2" charset="-122"/>
              </a:rPr>
              <a:t> N, simply ignore the carry </a:t>
            </a:r>
          </a:p>
          <a:p>
            <a:pPr marL="457200" indent="-457200">
              <a:buFontTx/>
              <a:buAutoNum type="arabicParenBoth"/>
            </a:pPr>
            <a:r>
              <a:rPr lang="en-US" altLang="zh-CN">
                <a:ea typeface="SimSun" pitchFamily="2" charset="-122"/>
                <a:sym typeface="Symbol" pitchFamily="18" charset="2"/>
              </a:rPr>
              <a:t>if M &lt; N, take the r’s complement of sum and place negative sign in front of sum. The answer is 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539750" y="1552575"/>
            <a:ext cx="8305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Perform the subtraction 72532 - 13250 = 59282. 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 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 u="sng">
                <a:solidFill>
                  <a:srgbClr val="A50021"/>
                </a:solidFill>
                <a:latin typeface="Times New Roman" pitchFamily="18" charset="0"/>
                <a:ea typeface="SimSun" pitchFamily="2" charset="-122"/>
              </a:rPr>
              <a:t>M &gt; N :  Case 1 Discard carry</a:t>
            </a:r>
          </a:p>
          <a:p>
            <a:pPr indent="628650" algn="just" eaLnBrk="0" hangingPunct="0">
              <a:tabLst>
                <a:tab pos="2066925" algn="l"/>
              </a:tabLst>
            </a:pPr>
            <a:endParaRPr lang="en-US">
              <a:latin typeface="Times New Roman" pitchFamily="18" charset="0"/>
              <a:ea typeface="SimSun" pitchFamily="2" charset="-122"/>
            </a:endParaRP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The 10’s complement of 13250 is 86750. 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Therefore: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		</a:t>
            </a:r>
            <a:r>
              <a:rPr lang="en-US" i="1">
                <a:latin typeface="Times New Roman" pitchFamily="18" charset="0"/>
                <a:ea typeface="SimSun" pitchFamily="2" charset="-122"/>
              </a:rPr>
              <a:t>M </a:t>
            </a:r>
            <a:r>
              <a:rPr lang="en-US">
                <a:latin typeface="Times New Roman" pitchFamily="18" charset="0"/>
                <a:ea typeface="SimSun" pitchFamily="2" charset="-122"/>
              </a:rPr>
              <a:t>=	   72532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10’s complement of </a:t>
            </a:r>
            <a:r>
              <a:rPr lang="en-US" i="1">
                <a:latin typeface="Times New Roman" pitchFamily="18" charset="0"/>
                <a:ea typeface="SimSun" pitchFamily="2" charset="-122"/>
              </a:rPr>
              <a:t>N  </a:t>
            </a:r>
            <a:r>
              <a:rPr lang="en-US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u="sng">
                <a:latin typeface="Times New Roman" pitchFamily="18" charset="0"/>
                <a:ea typeface="SimSun" pitchFamily="2" charset="-122"/>
              </a:rPr>
              <a:t>+86750</a:t>
            </a:r>
            <a:endParaRPr lang="en-US">
              <a:latin typeface="Times New Roman" pitchFamily="18" charset="0"/>
              <a:ea typeface="SimSun" pitchFamily="2" charset="-122"/>
            </a:endParaRP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	Sum=	 1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59282</a:t>
            </a:r>
          </a:p>
          <a:p>
            <a:pPr indent="628650" algn="just" eaLnBrk="0" hangingPunct="0">
              <a:tabLst>
                <a:tab pos="2066925" algn="l"/>
              </a:tabLst>
            </a:pPr>
            <a:endParaRPr lang="en-US">
              <a:latin typeface="Times New Roman" pitchFamily="18" charset="0"/>
              <a:ea typeface="SimSun" pitchFamily="2" charset="-122"/>
            </a:endParaRP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Discard end carry 10</a:t>
            </a:r>
            <a:r>
              <a:rPr lang="en-US" baseline="30000">
                <a:latin typeface="Times New Roman" pitchFamily="18" charset="0"/>
                <a:ea typeface="SimSun" pitchFamily="2" charset="-122"/>
              </a:rPr>
              <a:t>5</a:t>
            </a:r>
            <a:r>
              <a:rPr lang="en-US">
                <a:latin typeface="Times New Roman" pitchFamily="18" charset="0"/>
                <a:ea typeface="SimSun" pitchFamily="2" charset="-122"/>
              </a:rPr>
              <a:t>= </a:t>
            </a:r>
            <a:r>
              <a:rPr lang="en-US" u="sng">
                <a:latin typeface="Times New Roman" pitchFamily="18" charset="0"/>
                <a:ea typeface="SimSun" pitchFamily="2" charset="-122"/>
              </a:rPr>
              <a:t>- 100000</a:t>
            </a:r>
            <a:endParaRPr lang="en-US">
              <a:latin typeface="Times New Roman" pitchFamily="18" charset="0"/>
              <a:ea typeface="SimSun" pitchFamily="2" charset="-122"/>
            </a:endParaRP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Answer =  59282				</a:t>
            </a:r>
          </a:p>
          <a:p>
            <a:pPr indent="628650" algn="just" eaLnBrk="0" hangingPunct="0">
              <a:tabLst>
                <a:tab pos="2066925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 </a:t>
            </a:r>
            <a:endParaRPr lang="en-US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620713"/>
            <a:ext cx="178593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 </a:t>
            </a:r>
            <a:r>
              <a:rPr lang="en-US" b="1" u="sng"/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07950" y="981075"/>
            <a:ext cx="8153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150" algn="just">
              <a:tabLst>
                <a:tab pos="2311400" algn="l"/>
              </a:tabLst>
            </a:pPr>
            <a:endParaRPr lang="en-US" b="1">
              <a:latin typeface="Times New Roman" pitchFamily="18" charset="0"/>
              <a:ea typeface="SimSun" pitchFamily="2" charset="-122"/>
            </a:endParaRPr>
          </a:p>
          <a:p>
            <a:pPr indent="57150" algn="just">
              <a:tabLst>
                <a:tab pos="2311400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Now consider an example with </a:t>
            </a:r>
            <a:r>
              <a:rPr lang="en-US" i="1">
                <a:latin typeface="Times New Roman" pitchFamily="18" charset="0"/>
                <a:ea typeface="SimSun" pitchFamily="2" charset="-122"/>
              </a:rPr>
              <a:t>M &lt;N. </a:t>
            </a:r>
          </a:p>
          <a:p>
            <a:pPr indent="57150" algn="just">
              <a:tabLst>
                <a:tab pos="2311400" algn="l"/>
              </a:tabLst>
            </a:pPr>
            <a:r>
              <a:rPr lang="en-US">
                <a:latin typeface="Times New Roman" pitchFamily="18" charset="0"/>
                <a:ea typeface="SimSun" pitchFamily="2" charset="-122"/>
              </a:rPr>
              <a:t>The subtraction 13250 - 72532 produces negative 59282. Using the procedure with complements, we have</a:t>
            </a:r>
          </a:p>
          <a:p>
            <a:pPr indent="57150" algn="just" eaLnBrk="0" hangingPunct="0">
              <a:tabLst>
                <a:tab pos="2311400" algn="l"/>
              </a:tabLst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 </a:t>
            </a:r>
          </a:p>
          <a:p>
            <a:pPr indent="57150" algn="just" eaLnBrk="0" hangingPunct="0">
              <a:tabLst>
                <a:tab pos="2311400" algn="l"/>
              </a:tabLst>
            </a:pPr>
            <a:r>
              <a:rPr lang="en-US" altLang="zh-CN" i="1">
                <a:latin typeface="Times New Roman" pitchFamily="18" charset="0"/>
                <a:ea typeface="SimSun" pitchFamily="2" charset="-122"/>
              </a:rPr>
              <a:t>		M =  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13250</a:t>
            </a:r>
          </a:p>
          <a:p>
            <a:pPr indent="57150" algn="just" eaLnBrk="0" hangingPunct="0">
              <a:tabLst>
                <a:tab pos="2311400" algn="l"/>
              </a:tabLst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10’s complement of 	</a:t>
            </a:r>
            <a:r>
              <a:rPr lang="en-US" altLang="zh-CN" i="1">
                <a:latin typeface="Times New Roman" pitchFamily="18" charset="0"/>
                <a:ea typeface="SimSun" pitchFamily="2" charset="-122"/>
              </a:rPr>
              <a:t>N 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= </a:t>
            </a:r>
            <a:r>
              <a:rPr lang="en-US" altLang="zh-CN" u="sng">
                <a:latin typeface="Times New Roman" pitchFamily="18" charset="0"/>
                <a:ea typeface="SimSun" pitchFamily="2" charset="-122"/>
              </a:rPr>
              <a:t>+27468</a:t>
            </a:r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indent="57150" algn="just" eaLnBrk="0" hangingPunct="0">
              <a:tabLst>
                <a:tab pos="2311400" algn="l"/>
              </a:tabLst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	Sum  =   40718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96850" y="4094163"/>
            <a:ext cx="7543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Take 10’s complement of Sum 	=  	100000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						-40718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The number is :			 	  59282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Place negative sign in front of the number:	-59282</a:t>
            </a:r>
          </a:p>
          <a:p>
            <a:pPr eaLnBrk="0" hangingPunct="0">
              <a:spcBef>
                <a:spcPct val="50000"/>
              </a:spcBef>
            </a:pPr>
            <a:endParaRPr lang="en-US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620713"/>
            <a:ext cx="197961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 </a:t>
            </a:r>
            <a:r>
              <a:rPr lang="en-US" b="1" u="sng"/>
              <a:t>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 of Fractions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16891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Examples: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/>
              <a:t>Negate 0101.01 in 1s-complement</a:t>
            </a:r>
            <a:br>
              <a:rPr lang="en-US"/>
            </a:br>
            <a:r>
              <a:rPr lang="en-US"/>
              <a:t>Answer: 1010.10</a:t>
            </a:r>
          </a:p>
          <a:p>
            <a:pPr marL="669925" lvl="1" indent="-325438">
              <a:spcBef>
                <a:spcPct val="6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/>
              <a:t>Negate 111000.101 in 1s-complement</a:t>
            </a:r>
            <a:br>
              <a:rPr lang="en-US"/>
            </a:br>
            <a:r>
              <a:rPr lang="en-US"/>
              <a:t>Answer: 000111.010</a:t>
            </a:r>
          </a:p>
          <a:p>
            <a:pPr marL="669925" lvl="1" indent="-325438">
              <a:spcBef>
                <a:spcPct val="6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/>
              <a:t>Negate 0101.01 in 2s-complement</a:t>
            </a:r>
            <a:br>
              <a:rPr lang="en-US"/>
            </a:br>
            <a:r>
              <a:rPr lang="en-US"/>
              <a:t>Answer: 1010.11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FBF2F4-3BD1-484E-97C6-0ECE8488967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Previously Done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Analog versus Digital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Digitization of Analog Signals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Binary Numbers and Number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Number System Conversions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Representing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FBF2F4-3BD1-484E-97C6-0ECE8488967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Today’s Talk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Signed-Magnitude Representation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Signed-Compliment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Binary Numbers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r>
              <a:rPr lang="en-US" smtClean="0"/>
              <a:t>It is usual to represent the sign with a bit placed in the leftmost position of the binary number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28600" y="7620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4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800" b="1">
              <a:solidFill>
                <a:schemeClr val="folHlink"/>
              </a:solidFill>
            </a:endParaRPr>
          </a:p>
        </p:txBody>
      </p:sp>
      <p:graphicFrame>
        <p:nvGraphicFramePr>
          <p:cNvPr id="145413" name="Group 5"/>
          <p:cNvGraphicFramePr>
            <a:graphicFrameLocks noGrp="1"/>
          </p:cNvGraphicFramePr>
          <p:nvPr/>
        </p:nvGraphicFramePr>
        <p:xfrm>
          <a:off x="1403648" y="3127499"/>
          <a:ext cx="6096000" cy="517525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1475656" y="3696072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609600" indent="-609600" eaLnBrk="0" hangingPunct="0">
              <a:lnSpc>
                <a:spcPct val="14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b="1" dirty="0"/>
              <a:t>Sign bit</a:t>
            </a:r>
            <a:endParaRPr lang="en-US" sz="1200" b="1" dirty="0">
              <a:solidFill>
                <a:schemeClr val="folHlink"/>
              </a:solidFill>
            </a:endParaRP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4643438" y="4365625"/>
            <a:ext cx="2160587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>
                <a:solidFill>
                  <a:srgbClr val="A50021"/>
                </a:solidFill>
              </a:rPr>
              <a:t>Sign bit  0  positive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>
                <a:solidFill>
                  <a:srgbClr val="A50021"/>
                </a:solidFill>
              </a:rPr>
              <a:t>Sign bit  1  negative</a:t>
            </a:r>
            <a:endParaRPr lang="en-US" sz="1600" b="1" baseline="-25000">
              <a:solidFill>
                <a:srgbClr val="A50021"/>
              </a:solidFill>
            </a:endParaRPr>
          </a:p>
        </p:txBody>
      </p:sp>
      <p:sp>
        <p:nvSpPr>
          <p:cNvPr id="106521" name="Rectangle 27"/>
          <p:cNvSpPr>
            <a:spLocks noChangeArrowheads="1"/>
          </p:cNvSpPr>
          <p:nvPr/>
        </p:nvSpPr>
        <p:spPr bwMode="auto">
          <a:xfrm>
            <a:off x="733425" y="3951288"/>
            <a:ext cx="4343400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u="sng" dirty="0">
                <a:solidFill>
                  <a:srgbClr val="A50021"/>
                </a:solidFill>
              </a:rPr>
              <a:t>The Most common notations are:</a:t>
            </a:r>
            <a:r>
              <a:rPr lang="en-US" sz="1600" dirty="0">
                <a:solidFill>
                  <a:schemeClr val="hlink"/>
                </a:solidFill>
              </a:rPr>
              <a:t> </a:t>
            </a:r>
          </a:p>
          <a:p>
            <a:pPr marL="609600" indent="-609600" eaLnBrk="0" hangingPunct="0">
              <a:lnSpc>
                <a:spcPct val="16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1600" b="1" dirty="0"/>
              <a:t>Signed-magnitude system.</a:t>
            </a:r>
          </a:p>
          <a:p>
            <a:pPr marL="609600" indent="-609600" eaLnBrk="0" hangingPunct="0">
              <a:lnSpc>
                <a:spcPct val="16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1600" b="1" dirty="0"/>
              <a:t>Signed-complement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Signed-Magnitude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556792"/>
            <a:ext cx="8028384" cy="48965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The way we perceive in common arithmetic.</a:t>
            </a:r>
          </a:p>
          <a:p>
            <a:pPr marL="354013" indent="-327025">
              <a:buFont typeface="Arial" pitchFamily="34" charset="0"/>
              <a:buChar char="•"/>
            </a:pPr>
            <a:r>
              <a:rPr lang="en-GB" sz="2000" dirty="0" smtClean="0"/>
              <a:t>+ for positive and – for negative numbers </a:t>
            </a:r>
          </a:p>
          <a:p>
            <a:pPr>
              <a:buFont typeface="Arial" pitchFamily="34" charset="0"/>
              <a:buChar char="•"/>
            </a:pPr>
            <a:endParaRPr lang="en-GB" sz="1900" dirty="0" smtClean="0"/>
          </a:p>
          <a:p>
            <a:pPr marL="176213" indent="-149225">
              <a:buFont typeface="Arial" pitchFamily="34" charset="0"/>
              <a:buChar char="•"/>
            </a:pPr>
            <a:r>
              <a:rPr lang="en-GB" sz="2400" dirty="0" smtClean="0"/>
              <a:t>In Computers, to represent a +ve and –ve numbers in Signed-Magnitude Form</a:t>
            </a:r>
          </a:p>
          <a:p>
            <a:pPr marL="354013" indent="-327025">
              <a:buFont typeface="Arial" pitchFamily="34" charset="0"/>
              <a:buChar char="•"/>
            </a:pPr>
            <a:r>
              <a:rPr lang="en-GB" sz="2000" dirty="0" smtClean="0"/>
              <a:t>1 at left most position for negative number</a:t>
            </a:r>
          </a:p>
          <a:p>
            <a:pPr marL="354013" indent="-327025">
              <a:buFont typeface="Arial" pitchFamily="34" charset="0"/>
              <a:buChar char="•"/>
            </a:pPr>
            <a:r>
              <a:rPr lang="en-GB" sz="2000" dirty="0" smtClean="0"/>
              <a:t>0 at left most position for positive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Magnitude System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1975" y="2416175"/>
            <a:ext cx="5810250" cy="966788"/>
          </a:xfrm>
          <a:noFill/>
        </p:spPr>
        <p:txBody>
          <a:bodyPr>
            <a:normAutofit fontScale="92500" lnSpcReduction="2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b="1" dirty="0" smtClean="0"/>
              <a:t>01001     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   + 9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b="1" dirty="0" smtClean="0"/>
              <a:t>11001      </a:t>
            </a:r>
            <a:r>
              <a:rPr lang="en-US" b="1" dirty="0" smtClean="0">
                <a:sym typeface="Wingdings" pitchFamily="2" charset="2"/>
              </a:rPr>
              <a:t>    </a:t>
            </a:r>
            <a:r>
              <a:rPr lang="en-US" b="1" dirty="0" smtClean="0"/>
              <a:t>– 9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23850" y="4032250"/>
            <a:ext cx="65722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/>
              <a:t>3-bit binary pattern</a:t>
            </a:r>
            <a:endParaRPr lang="en-US" sz="1800" b="1" baseline="-25000"/>
          </a:p>
        </p:txBody>
      </p:sp>
      <p:graphicFrame>
        <p:nvGraphicFramePr>
          <p:cNvPr id="146438" name="Group 6"/>
          <p:cNvGraphicFramePr>
            <a:graphicFrameLocks noGrp="1"/>
          </p:cNvGraphicFramePr>
          <p:nvPr/>
        </p:nvGraphicFramePr>
        <p:xfrm>
          <a:off x="349250" y="4440238"/>
          <a:ext cx="8324850" cy="129381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762000"/>
                <a:gridCol w="685800"/>
                <a:gridCol w="685800"/>
                <a:gridCol w="685800"/>
                <a:gridCol w="685800"/>
                <a:gridCol w="704850"/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Signed-Magnitude Decimal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0" y="1871663"/>
            <a:ext cx="163512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Example 1</a:t>
            </a:r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-15875" y="3421063"/>
            <a:ext cx="163512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/>
      <p:bldP spid="1464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Signed-Magnitude System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1556792"/>
            <a:ext cx="77724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 smtClean="0">
                <a:ea typeface="SimSun" pitchFamily="2" charset="-122"/>
              </a:rPr>
              <a:t>Signed and Unsigned numbers have different interpretations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ea typeface="SimSun" pitchFamily="2" charset="-122"/>
              </a:rPr>
              <a:t>(Details in Book)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b="1" dirty="0" smtClean="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 smtClean="0">
                <a:ea typeface="SimSun" pitchFamily="2" charset="-122"/>
              </a:rPr>
              <a:t>Example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dirty="0">
              <a:ea typeface="SimSun" pitchFamily="2" charset="-122"/>
              <a:sym typeface="Wingdings" pitchFamily="2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7704" y="321297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Signed 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Decimal Equivalent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01001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Un-Signed Binary</a:t>
                      </a:r>
                      <a:endParaRPr kumimoji="0" lang="en-GB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Decimal Equivalent</a:t>
                      </a:r>
                      <a:endParaRPr kumimoji="0" lang="en-GB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01001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Complement System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system, a negative number is indicated by its complement. </a:t>
            </a:r>
          </a:p>
          <a:p>
            <a:pPr>
              <a:lnSpc>
                <a:spcPct val="160000"/>
              </a:lnSpc>
              <a:spcBef>
                <a:spcPct val="45000"/>
              </a:spcBef>
            </a:pPr>
            <a:r>
              <a:rPr lang="en-US" dirty="0" smtClean="0"/>
              <a:t>The signed-complement system can use either the 1’s complement or the 2’s complement notations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</TotalTime>
  <Words>1170</Words>
  <Application>Microsoft Office PowerPoint</Application>
  <PresentationFormat>On-screen Show (4:3)</PresentationFormat>
  <Paragraphs>409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Solstice</vt:lpstr>
      <vt:lpstr>Document</vt:lpstr>
      <vt:lpstr>Digital Logic Fundamentals</vt:lpstr>
      <vt:lpstr>Chapter 1 – Digital Systems and Binary Numbers</vt:lpstr>
      <vt:lpstr>Previously Done</vt:lpstr>
      <vt:lpstr>Today’s Talk</vt:lpstr>
      <vt:lpstr>Signed Binary Numbers</vt:lpstr>
      <vt:lpstr>Signed-Magnitude System</vt:lpstr>
      <vt:lpstr>Signed Magnitude System</vt:lpstr>
      <vt:lpstr>Signed-Magnitude System</vt:lpstr>
      <vt:lpstr>Signed Complement System</vt:lpstr>
      <vt:lpstr>Complements</vt:lpstr>
      <vt:lpstr>Complements</vt:lpstr>
      <vt:lpstr>Diminished Radix (r-1) Complement</vt:lpstr>
      <vt:lpstr>Slide 13</vt:lpstr>
      <vt:lpstr>Diminished Radix (r-1) Complement</vt:lpstr>
      <vt:lpstr>Slide 15</vt:lpstr>
      <vt:lpstr>Radix (r) Complement</vt:lpstr>
      <vt:lpstr>Radix (r) Complement</vt:lpstr>
      <vt:lpstr>Radix (r) Complement</vt:lpstr>
      <vt:lpstr>Fast Computation of 2’s Complement</vt:lpstr>
      <vt:lpstr>Fast Computation of 2’s Complement</vt:lpstr>
      <vt:lpstr>Example</vt:lpstr>
      <vt:lpstr>Signed Complement System</vt:lpstr>
      <vt:lpstr>Signed Complement System</vt:lpstr>
      <vt:lpstr>Subtraction with r-Complement</vt:lpstr>
      <vt:lpstr>Slide 25</vt:lpstr>
      <vt:lpstr>Slide 26</vt:lpstr>
      <vt:lpstr>Complement of Fractions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49</cp:revision>
  <dcterms:created xsi:type="dcterms:W3CDTF">2011-02-04T13:20:42Z</dcterms:created>
  <dcterms:modified xsi:type="dcterms:W3CDTF">2011-02-23T06:24:15Z</dcterms:modified>
</cp:coreProperties>
</file>