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4"/>
  </p:notes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D786F-907D-4362-97E6-2D8722D8E46C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D6F6-ECF8-4D9E-B592-33766298BA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606B62-61E3-41D5-AD38-0A34BC976F1A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703388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703388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722688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AE2DB-F592-40E7-A0A9-242DA27F5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703388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703388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67ED4-DCAF-4CC9-872E-1AE85E0F8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606B62-61E3-41D5-AD38-0A34BC976F1A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606B62-61E3-41D5-AD38-0A34BC976F1A}" type="datetimeFigureOut">
              <a:rPr lang="en-GB" smtClean="0"/>
              <a:pPr/>
              <a:t>03/03/2011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mmad.afzal@mcs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017458"/>
          </a:xfrm>
        </p:spPr>
        <p:txBody>
          <a:bodyPr/>
          <a:lstStyle/>
          <a:p>
            <a:pPr algn="ctr"/>
            <a:r>
              <a:rPr lang="en-GB" sz="4400" dirty="0" smtClean="0"/>
              <a:t>Digital Logic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406640" cy="2880320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nl-NL" sz="24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nl-NL" sz="24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nl-NL" sz="24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nl-NL" sz="24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nl-NL" sz="2400" dirty="0" smtClean="0"/>
              <a:t>Dr. Hammad Afzal</a:t>
            </a:r>
          </a:p>
          <a:p>
            <a:pPr>
              <a:lnSpc>
                <a:spcPct val="80000"/>
              </a:lnSpc>
              <a:spcBef>
                <a:spcPts val="580"/>
              </a:spcBef>
              <a:defRPr/>
            </a:pPr>
            <a:endParaRPr lang="en-GB" sz="1600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en-GB" sz="1600" dirty="0" smtClean="0"/>
              <a:t>Military College of Signals</a:t>
            </a:r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en-GB" sz="1600" dirty="0" smtClean="0"/>
              <a:t>National University of Sciences and Technology, Pakistan</a:t>
            </a:r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en-GB" sz="1600" b="1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en-GB" sz="1600" b="1" dirty="0" smtClean="0"/>
              <a:t>Spring, 2011</a:t>
            </a:r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en-GB" sz="1600" b="1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r>
              <a:rPr lang="en-GB" sz="1600" b="1" dirty="0" smtClean="0">
                <a:hlinkClick r:id="rId2"/>
              </a:rPr>
              <a:t>hammad.afzal@mcs.edu.pk</a:t>
            </a:r>
            <a:endParaRPr lang="en-GB" sz="1600" b="1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en-GB" sz="1600" b="1" dirty="0" smtClean="0"/>
          </a:p>
          <a:p>
            <a:pPr algn="ctr">
              <a:lnSpc>
                <a:spcPct val="80000"/>
              </a:lnSpc>
              <a:spcBef>
                <a:spcPts val="580"/>
              </a:spcBef>
              <a:defRPr/>
            </a:pPr>
            <a:endParaRPr lang="en-GB" sz="1600" b="1" dirty="0" smtClean="0"/>
          </a:p>
          <a:p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BCD Addition - Examples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smtClean="0"/>
              <a:t>184+576</a:t>
            </a:r>
          </a:p>
        </p:txBody>
      </p:sp>
      <p:graphicFrame>
        <p:nvGraphicFramePr>
          <p:cNvPr id="161262" name="Group 494"/>
          <p:cNvGraphicFramePr>
            <a:graphicFrameLocks noGrp="1"/>
          </p:cNvGraphicFramePr>
          <p:nvPr>
            <p:ph sz="half" idx="2"/>
          </p:nvPr>
        </p:nvGraphicFramePr>
        <p:xfrm>
          <a:off x="1187450" y="2492375"/>
          <a:ext cx="6502400" cy="2377440"/>
        </p:xfrm>
        <a:graphic>
          <a:graphicData uri="http://schemas.openxmlformats.org/drawingml/2006/table">
            <a:tbl>
              <a:tblPr/>
              <a:tblGrid>
                <a:gridCol w="433388"/>
                <a:gridCol w="433387"/>
                <a:gridCol w="433388"/>
                <a:gridCol w="433387"/>
                <a:gridCol w="433388"/>
                <a:gridCol w="433387"/>
                <a:gridCol w="433388"/>
                <a:gridCol w="434975"/>
                <a:gridCol w="433387"/>
                <a:gridCol w="433388"/>
                <a:gridCol w="433387"/>
                <a:gridCol w="433388"/>
                <a:gridCol w="433387"/>
                <a:gridCol w="433388"/>
                <a:gridCol w="433387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885" name="Text Box 351"/>
          <p:cNvSpPr txBox="1">
            <a:spLocks noChangeArrowheads="1"/>
          </p:cNvSpPr>
          <p:nvPr/>
        </p:nvSpPr>
        <p:spPr bwMode="auto">
          <a:xfrm>
            <a:off x="7864475" y="2900363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184</a:t>
            </a:r>
          </a:p>
        </p:txBody>
      </p:sp>
      <p:sp>
        <p:nvSpPr>
          <p:cNvPr id="118886" name="Text Box 352"/>
          <p:cNvSpPr txBox="1">
            <a:spLocks noChangeArrowheads="1"/>
          </p:cNvSpPr>
          <p:nvPr/>
        </p:nvSpPr>
        <p:spPr bwMode="auto">
          <a:xfrm>
            <a:off x="7885113" y="3259138"/>
            <a:ext cx="693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576</a:t>
            </a:r>
          </a:p>
        </p:txBody>
      </p:sp>
      <p:sp>
        <p:nvSpPr>
          <p:cNvPr id="118887" name="Line 355"/>
          <p:cNvSpPr>
            <a:spLocks noChangeShapeType="1"/>
          </p:cNvSpPr>
          <p:nvPr/>
        </p:nvSpPr>
        <p:spPr bwMode="auto">
          <a:xfrm>
            <a:off x="7885113" y="36877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8888" name="Line 356"/>
          <p:cNvSpPr>
            <a:spLocks noChangeShapeType="1"/>
          </p:cNvSpPr>
          <p:nvPr/>
        </p:nvSpPr>
        <p:spPr bwMode="auto">
          <a:xfrm>
            <a:off x="7885113" y="443706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8889" name="Text Box 357"/>
          <p:cNvSpPr txBox="1">
            <a:spLocks noChangeArrowheads="1"/>
          </p:cNvSpPr>
          <p:nvPr/>
        </p:nvSpPr>
        <p:spPr bwMode="auto">
          <a:xfrm>
            <a:off x="7856538" y="4437063"/>
            <a:ext cx="693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2"/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7934325" cy="1008063"/>
          </a:xfrm>
          <a:noFill/>
        </p:spPr>
        <p:txBody>
          <a:bodyPr/>
          <a:lstStyle/>
          <a:p>
            <a:r>
              <a:rPr lang="en-US" smtClean="0"/>
              <a:t>Add 3 to each digit of decimal and convert to 4-bit binary form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Excess-3 Code</a:t>
            </a: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395288" y="2971800"/>
            <a:ext cx="3529012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00CC"/>
                </a:solidFill>
                <a:latin typeface="Times New Roman" pitchFamily="18" charset="0"/>
              </a:rPr>
              <a:t>Decimal   Binary  +3   Excess-3</a:t>
            </a:r>
          </a:p>
          <a:p>
            <a:pPr eaLnBrk="0" hangingPunct="0"/>
            <a:r>
              <a:rPr lang="en-US" sz="2000" b="1">
                <a:solidFill>
                  <a:srgbClr val="FFFF00"/>
                </a:solidFill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0           0000   0011   0011</a:t>
            </a:r>
          </a:p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     1           0001   0011   0100</a:t>
            </a:r>
          </a:p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     2           0010   0011   0101</a:t>
            </a:r>
          </a:p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     3           0011   0011   0110</a:t>
            </a:r>
          </a:p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     4           0100   0011   0111</a:t>
            </a:r>
          </a:p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     5           0101   0011   1000</a:t>
            </a:r>
          </a:p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     6           0110   0011   1001</a:t>
            </a:r>
          </a:p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     7           0111   0011   1010</a:t>
            </a:r>
          </a:p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     8           1000   0011   1011</a:t>
            </a:r>
          </a:p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     9           1001   0011   1100</a:t>
            </a:r>
          </a:p>
          <a:p>
            <a:pPr eaLnBrk="0" hangingPunct="0"/>
            <a:endParaRPr lang="en-US" sz="2000" b="1">
              <a:solidFill>
                <a:srgbClr val="FFFF00"/>
              </a:solidFill>
              <a:latin typeface="Times New Roman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68313" y="3284538"/>
            <a:ext cx="3276600" cy="3162300"/>
            <a:chOff x="528" y="2088"/>
            <a:chExt cx="2064" cy="1992"/>
          </a:xfrm>
        </p:grpSpPr>
        <p:sp>
          <p:nvSpPr>
            <p:cNvPr id="119825" name="Line 25"/>
            <p:cNvSpPr>
              <a:spLocks noChangeShapeType="1"/>
            </p:cNvSpPr>
            <p:nvPr/>
          </p:nvSpPr>
          <p:spPr bwMode="auto">
            <a:xfrm>
              <a:off x="528" y="2112"/>
              <a:ext cx="0" cy="196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826" name="Line 26"/>
            <p:cNvSpPr>
              <a:spLocks noChangeShapeType="1"/>
            </p:cNvSpPr>
            <p:nvPr/>
          </p:nvSpPr>
          <p:spPr bwMode="auto">
            <a:xfrm>
              <a:off x="2592" y="2112"/>
              <a:ext cx="0" cy="196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827" name="Line 27"/>
            <p:cNvSpPr>
              <a:spLocks noChangeShapeType="1"/>
            </p:cNvSpPr>
            <p:nvPr/>
          </p:nvSpPr>
          <p:spPr bwMode="auto">
            <a:xfrm rot="-5400000">
              <a:off x="1560" y="3048"/>
              <a:ext cx="0" cy="206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828" name="Line 28"/>
            <p:cNvSpPr>
              <a:spLocks noChangeShapeType="1"/>
            </p:cNvSpPr>
            <p:nvPr/>
          </p:nvSpPr>
          <p:spPr bwMode="auto">
            <a:xfrm rot="-5400000">
              <a:off x="1560" y="1056"/>
              <a:ext cx="0" cy="206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2845" name="Text Box 29"/>
          <p:cNvSpPr txBox="1">
            <a:spLocks noChangeArrowheads="1"/>
          </p:cNvSpPr>
          <p:nvPr/>
        </p:nvSpPr>
        <p:spPr bwMode="auto">
          <a:xfrm>
            <a:off x="4281488" y="3775075"/>
            <a:ext cx="3624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Decimal 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           </a:t>
            </a: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3        5       9</a:t>
            </a:r>
            <a:r>
              <a:rPr lang="en-US" sz="2000" b="1">
                <a:solidFill>
                  <a:srgbClr val="008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4284663" y="2997200"/>
            <a:ext cx="2443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Sample Problem:</a:t>
            </a:r>
          </a:p>
        </p:txBody>
      </p:sp>
      <p:sp>
        <p:nvSpPr>
          <p:cNvPr id="162847" name="Line 31"/>
          <p:cNvSpPr>
            <a:spLocks noChangeShapeType="1"/>
          </p:cNvSpPr>
          <p:nvPr/>
        </p:nvSpPr>
        <p:spPr bwMode="auto">
          <a:xfrm>
            <a:off x="6202363" y="4343400"/>
            <a:ext cx="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2848" name="Line 32"/>
          <p:cNvSpPr>
            <a:spLocks noChangeShapeType="1"/>
          </p:cNvSpPr>
          <p:nvPr/>
        </p:nvSpPr>
        <p:spPr bwMode="auto">
          <a:xfrm>
            <a:off x="6926263" y="4343400"/>
            <a:ext cx="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2849" name="Line 33"/>
          <p:cNvSpPr>
            <a:spLocks noChangeShapeType="1"/>
          </p:cNvSpPr>
          <p:nvPr/>
        </p:nvSpPr>
        <p:spPr bwMode="auto">
          <a:xfrm>
            <a:off x="7669213" y="4343400"/>
            <a:ext cx="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4316413" y="4994275"/>
            <a:ext cx="366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Excess-3         </a:t>
            </a: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0110 1000 1100</a:t>
            </a:r>
            <a:endParaRPr lang="en-US" sz="2000" b="1">
              <a:solidFill>
                <a:srgbClr val="008000"/>
              </a:solidFill>
              <a:latin typeface="Times New Roman" pitchFamily="18" charset="0"/>
            </a:endParaRP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726113" y="4895850"/>
            <a:ext cx="2457450" cy="685800"/>
            <a:chOff x="3828" y="3084"/>
            <a:chExt cx="1548" cy="432"/>
          </a:xfrm>
        </p:grpSpPr>
        <p:sp>
          <p:nvSpPr>
            <p:cNvPr id="119821" name="Line 36"/>
            <p:cNvSpPr>
              <a:spLocks noChangeShapeType="1"/>
            </p:cNvSpPr>
            <p:nvPr/>
          </p:nvSpPr>
          <p:spPr bwMode="auto">
            <a:xfrm>
              <a:off x="3840" y="3096"/>
              <a:ext cx="15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822" name="Line 37"/>
            <p:cNvSpPr>
              <a:spLocks noChangeShapeType="1"/>
            </p:cNvSpPr>
            <p:nvPr/>
          </p:nvSpPr>
          <p:spPr bwMode="auto">
            <a:xfrm>
              <a:off x="3840" y="3504"/>
              <a:ext cx="15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823" name="Line 38"/>
            <p:cNvSpPr>
              <a:spLocks noChangeShapeType="1"/>
            </p:cNvSpPr>
            <p:nvPr/>
          </p:nvSpPr>
          <p:spPr bwMode="auto">
            <a:xfrm>
              <a:off x="5352" y="3084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824" name="Line 39"/>
            <p:cNvSpPr>
              <a:spLocks noChangeShapeType="1"/>
            </p:cNvSpPr>
            <p:nvPr/>
          </p:nvSpPr>
          <p:spPr bwMode="auto">
            <a:xfrm>
              <a:off x="3828" y="3084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9" grpId="0" autoUpdateAnimBg="0"/>
      <p:bldP spid="162845" grpId="0"/>
      <p:bldP spid="162846" grpId="0" autoUpdateAnimBg="0"/>
      <p:bldP spid="162847" grpId="0" animBg="1"/>
      <p:bldP spid="162848" grpId="0" animBg="1"/>
      <p:bldP spid="162849" grpId="0" animBg="1"/>
      <p:bldP spid="1628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 Complementing Codes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395288" y="142875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1900"/>
              <a:t>The codes representing the pair of complementary digits are also complementary to each other.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1900"/>
              <a:t>Example: </a:t>
            </a:r>
            <a:r>
              <a:rPr lang="en-US" sz="1900">
                <a:solidFill>
                  <a:srgbClr val="800000"/>
                </a:solidFill>
              </a:rPr>
              <a:t>Excess-3</a:t>
            </a:r>
            <a:r>
              <a:rPr lang="en-US" sz="1900"/>
              <a:t> </a:t>
            </a:r>
            <a:r>
              <a:rPr lang="en-US" sz="1900">
                <a:solidFill>
                  <a:srgbClr val="800000"/>
                </a:solidFill>
              </a:rPr>
              <a:t>code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95288" y="554355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/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272088" y="2419350"/>
            <a:ext cx="1524000" cy="3140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000" b="1">
                <a:latin typeface="Courier New" pitchFamily="49" charset="0"/>
              </a:rPr>
              <a:t>0: 0011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1: 0100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2: 0101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3: 0110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4: 0111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5: 1000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6: 1001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7: 1010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8: 1011</a:t>
            </a:r>
          </a:p>
          <a:p>
            <a:pPr eaLnBrk="0" hangingPunct="0"/>
            <a:r>
              <a:rPr lang="en-GB" sz="2000" b="1">
                <a:latin typeface="Courier New" pitchFamily="49" charset="0"/>
              </a:rPr>
              <a:t>9: 1100</a:t>
            </a:r>
            <a:endParaRPr lang="en-GB" b="1">
              <a:latin typeface="Courier New" pitchFamily="49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516688" y="2579688"/>
            <a:ext cx="661987" cy="2808287"/>
            <a:chOff x="4096" y="1625"/>
            <a:chExt cx="417" cy="1769"/>
          </a:xfrm>
        </p:grpSpPr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>
              <a:off x="4096" y="1625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>
              <a:off x="4513" y="1625"/>
              <a:ext cx="0" cy="17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>
              <a:off x="4096" y="3394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530975" y="2938463"/>
            <a:ext cx="360363" cy="2105025"/>
            <a:chOff x="4096" y="1625"/>
            <a:chExt cx="417" cy="1769"/>
          </a:xfrm>
        </p:grpSpPr>
        <p:sp>
          <p:nvSpPr>
            <p:cNvPr id="120844" name="Line 12"/>
            <p:cNvSpPr>
              <a:spLocks noChangeShapeType="1"/>
            </p:cNvSpPr>
            <p:nvPr/>
          </p:nvSpPr>
          <p:spPr bwMode="auto">
            <a:xfrm>
              <a:off x="4096" y="1625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0845" name="Line 13"/>
            <p:cNvSpPr>
              <a:spLocks noChangeShapeType="1"/>
            </p:cNvSpPr>
            <p:nvPr/>
          </p:nvSpPr>
          <p:spPr bwMode="auto">
            <a:xfrm>
              <a:off x="4513" y="1625"/>
              <a:ext cx="0" cy="17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0846" name="Line 14"/>
            <p:cNvSpPr>
              <a:spLocks noChangeShapeType="1"/>
            </p:cNvSpPr>
            <p:nvPr/>
          </p:nvSpPr>
          <p:spPr bwMode="auto">
            <a:xfrm>
              <a:off x="4096" y="3394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  <p:bldP spid="1699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Weighted Codes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3388"/>
            <a:ext cx="8064500" cy="1654175"/>
          </a:xfrm>
        </p:spPr>
        <p:txBody>
          <a:bodyPr/>
          <a:lstStyle/>
          <a:p>
            <a:r>
              <a:rPr lang="en-US" altLang="zh-CN" sz="2000" smtClean="0">
                <a:ea typeface="SimSun" pitchFamily="2" charset="-122"/>
              </a:rPr>
              <a:t>Weight codes – Different position has different weight</a:t>
            </a:r>
          </a:p>
          <a:p>
            <a:r>
              <a:rPr lang="en-US" altLang="zh-CN" sz="2000" smtClean="0">
                <a:ea typeface="SimSun" pitchFamily="2" charset="-122"/>
              </a:rPr>
              <a:t>8421 code          0101=0x8+1x4+0x2+1x1=5</a:t>
            </a:r>
          </a:p>
          <a:p>
            <a:r>
              <a:rPr lang="en-US" altLang="zh-CN" sz="2000" smtClean="0">
                <a:ea typeface="SimSun" pitchFamily="2" charset="-122"/>
              </a:rPr>
              <a:t>84-2-1                 0101=0x8+1x4+0x(-2)+1x(-1)=3</a:t>
            </a:r>
          </a:p>
          <a:p>
            <a:endParaRPr lang="en-US" sz="2000" smtClean="0"/>
          </a:p>
        </p:txBody>
      </p:sp>
      <p:pic>
        <p:nvPicPr>
          <p:cNvPr id="12186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54006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Gray Code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57200" y="1546225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>
                <a:solidFill>
                  <a:srgbClr val="800000"/>
                </a:solidFill>
              </a:rPr>
              <a:t>Unweighted</a:t>
            </a:r>
            <a:r>
              <a:rPr lang="en-US"/>
              <a:t> Code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Only a </a:t>
            </a:r>
            <a:r>
              <a:rPr lang="en-US">
                <a:solidFill>
                  <a:srgbClr val="800000"/>
                </a:solidFill>
              </a:rPr>
              <a:t>single bit change</a:t>
            </a:r>
            <a:r>
              <a:rPr lang="en-US"/>
              <a:t> from one code value to the next.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Example: 4-bit standard Gray code</a:t>
            </a:r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755576" y="2708920"/>
          <a:ext cx="7560840" cy="3240360"/>
        </p:xfrm>
        <a:graphic>
          <a:graphicData uri="http://schemas.openxmlformats.org/presentationml/2006/ole">
            <p:oleObj spid="_x0000_s28674" name="Document" r:id="rId3" imgW="6043320" imgH="26496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5"/>
          <p:cNvSpPr>
            <a:spLocks noGrp="1" noChangeArrowheads="1"/>
          </p:cNvSpPr>
          <p:nvPr>
            <p:ph idx="1"/>
          </p:nvPr>
        </p:nvSpPr>
        <p:spPr>
          <a:xfrm>
            <a:off x="971600" y="764704"/>
            <a:ext cx="7650162" cy="5706466"/>
          </a:xfrm>
          <a:noFill/>
        </p:spPr>
        <p:txBody>
          <a:bodyPr>
            <a:normAutofit lnSpcReduction="10000"/>
          </a:bodyPr>
          <a:lstStyle/>
          <a:p>
            <a:pPr algn="ctr"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Table 1.9 Nonweighted </a:t>
            </a:r>
            <a:r>
              <a:rPr lang="en-US" altLang="zh-CN" sz="1800" dirty="0" smtClean="0">
                <a:ea typeface="SimSun" pitchFamily="2" charset="-122"/>
              </a:rPr>
              <a:t>Codes</a:t>
            </a:r>
          </a:p>
          <a:p>
            <a:pPr algn="ctr">
              <a:buSzTx/>
              <a:buFont typeface="Wingdings" pitchFamily="2" charset="2"/>
              <a:buNone/>
            </a:pPr>
            <a:endParaRPr lang="en-US" altLang="zh-CN" sz="1800" dirty="0" smtClean="0">
              <a:ea typeface="SimSun" pitchFamily="2" charset="-122"/>
            </a:endParaRP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Decimal         Excess-3 code              Gray code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 0                    0011                            0000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 1                    0100                            0001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 2                    0101                            0011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 3                    0110                            0010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 4                    0111                            0110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 5                    1000                            0111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 6                    1001                            0101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 7                    1010                            0100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 8                    1011                            1100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 9                    1100                            1101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10                                                       1111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11                    Not                             1110   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12                  defined                         1010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13                                                       1011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14                                                       1001</a:t>
            </a:r>
          </a:p>
          <a:p>
            <a:pPr>
              <a:buSzTx/>
              <a:buFont typeface="Wingdings" pitchFamily="2" charset="2"/>
              <a:buNone/>
            </a:pPr>
            <a:r>
              <a:rPr lang="en-US" altLang="zh-CN" sz="1800" dirty="0" smtClean="0">
                <a:ea typeface="SimSun" pitchFamily="2" charset="-122"/>
              </a:rPr>
              <a:t>     15                                                       1000             </a:t>
            </a:r>
          </a:p>
        </p:txBody>
      </p:sp>
      <p:sp>
        <p:nvSpPr>
          <p:cNvPr id="122884" name="Line 6"/>
          <p:cNvSpPr>
            <a:spLocks noChangeShapeType="1"/>
          </p:cNvSpPr>
          <p:nvPr/>
        </p:nvSpPr>
        <p:spPr bwMode="auto">
          <a:xfrm>
            <a:off x="1043608" y="1340768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Do </a:t>
            </a:r>
            <a:r>
              <a:rPr lang="en-US" sz="2800" u="sng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mix up </a:t>
            </a:r>
            <a:r>
              <a:rPr lang="en-US" sz="2800" u="sng" dirty="0" smtClean="0">
                <a:solidFill>
                  <a:srgbClr val="FF0000"/>
                </a:solidFill>
              </a:rPr>
              <a:t>conversion</a:t>
            </a:r>
            <a:r>
              <a:rPr lang="en-US" sz="2800" dirty="0" smtClean="0"/>
              <a:t> of a decimal number to a binary number with </a:t>
            </a:r>
            <a:r>
              <a:rPr lang="en-US" sz="2800" u="sng" dirty="0" smtClean="0">
                <a:solidFill>
                  <a:srgbClr val="FF0000"/>
                </a:solidFill>
              </a:rPr>
              <a:t>coding</a:t>
            </a:r>
            <a:r>
              <a:rPr lang="en-US" sz="2800" dirty="0" smtClean="0"/>
              <a:t> a decimal number with a BINARY CODE. 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13</a:t>
            </a:r>
            <a:r>
              <a:rPr lang="en-US" sz="2800" baseline="-25000" dirty="0" smtClean="0"/>
              <a:t>10</a:t>
            </a:r>
            <a:r>
              <a:rPr lang="en-US" sz="2800" dirty="0" smtClean="0"/>
              <a:t> = 1101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(This is </a:t>
            </a:r>
            <a:r>
              <a:rPr lang="en-US" sz="2800" u="sng" dirty="0" smtClean="0">
                <a:solidFill>
                  <a:srgbClr val="FF0000"/>
                </a:solidFill>
              </a:rPr>
              <a:t>conversion</a:t>
            </a:r>
            <a:r>
              <a:rPr lang="en-US" sz="2800" dirty="0" smtClean="0"/>
              <a:t>) 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13  </a:t>
            </a:r>
            <a:r>
              <a:rPr lang="en-US" sz="2800" dirty="0" smtClean="0">
                <a:sym typeface="Symbol" pitchFamily="18" charset="2"/>
              </a:rPr>
              <a:t></a:t>
            </a:r>
            <a:r>
              <a:rPr lang="en-US" sz="2800" dirty="0" smtClean="0"/>
              <a:t> 0001|0011 (This is </a:t>
            </a:r>
            <a:r>
              <a:rPr lang="en-US" sz="2800" u="sng" dirty="0" smtClean="0">
                <a:solidFill>
                  <a:srgbClr val="FF0000"/>
                </a:solidFill>
              </a:rPr>
              <a:t>coding</a:t>
            </a:r>
            <a:r>
              <a:rPr lang="en-US" sz="2800" dirty="0" smtClean="0"/>
              <a:t>)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Warning: Conversion or Coding</a:t>
            </a: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333375"/>
            <a:ext cx="115252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applications require handling of not only numbers but letters and special characters</a:t>
            </a:r>
          </a:p>
          <a:p>
            <a:r>
              <a:rPr lang="en-US" smtClean="0"/>
              <a:t>ASCII – American Standard Code for Information Interchange</a:t>
            </a:r>
          </a:p>
          <a:p>
            <a:r>
              <a:rPr lang="en-US" smtClean="0"/>
              <a:t>7 Bits to store 128 characters </a:t>
            </a:r>
          </a:p>
          <a:p>
            <a:r>
              <a:rPr lang="en-US" smtClean="0"/>
              <a:t>In ASCII, every letter, number, and punctuation symbol has a corresponding number, or ASCII code</a:t>
            </a:r>
          </a:p>
          <a:p>
            <a:endParaRPr lang="en-US" smtClean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Character Codes - ASCII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ASCII Table</a:t>
            </a:r>
          </a:p>
        </p:txBody>
      </p:sp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484313"/>
            <a:ext cx="5867400" cy="464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Detection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457200" y="1617663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800000"/>
                </a:solidFill>
              </a:rPr>
              <a:t>Errors can occur during data transmission. They should be detected, so that re-transmission can be requested.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rgbClr val="800000"/>
                </a:solidFill>
              </a:rPr>
              <a:t>With binary numbers, usually single-bit errors occur.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Example: 0010 erroneously transmitted as 001</a:t>
            </a:r>
            <a:r>
              <a:rPr lang="en-US" sz="2800" u="sng"/>
              <a:t>1</a:t>
            </a:r>
            <a:r>
              <a:rPr lang="en-US" sz="2800"/>
              <a:t> or 00</a:t>
            </a:r>
            <a:r>
              <a:rPr lang="en-US" sz="2800" u="sng"/>
              <a:t>0</a:t>
            </a:r>
            <a:r>
              <a:rPr lang="en-US" sz="2800"/>
              <a:t>0 or 0</a:t>
            </a:r>
            <a:r>
              <a:rPr lang="en-US" sz="2800" u="sng"/>
              <a:t>1</a:t>
            </a:r>
            <a:r>
              <a:rPr lang="en-US" sz="2800"/>
              <a:t>10 or </a:t>
            </a:r>
            <a:r>
              <a:rPr lang="en-US" sz="2800" u="sng"/>
              <a:t>1</a:t>
            </a:r>
            <a:r>
              <a:rPr lang="en-US" sz="2800"/>
              <a:t>010.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E6302F-A423-4F54-A248-6FBCB87751C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1" y="2565400"/>
            <a:ext cx="7438281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Chapter 1 – Digital Systems and Binary Numbers</a:t>
            </a:r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611188" y="2492375"/>
            <a:ext cx="76327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Even parity – set bit to make number of 1’s even</a:t>
            </a:r>
          </a:p>
          <a:p>
            <a:r>
              <a:rPr lang="en-US" smtClean="0"/>
              <a:t>Examples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1000001 with even parity is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1000001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1000011 with even parity is </a:t>
            </a:r>
            <a:r>
              <a:rPr lang="en-US" sz="2400" smtClean="0">
                <a:solidFill>
                  <a:srgbClr val="FF0000"/>
                </a:solidFill>
              </a:rPr>
              <a:t>1</a:t>
            </a:r>
            <a:r>
              <a:rPr lang="en-US" sz="2400" smtClean="0"/>
              <a:t>1000011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Even Parity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Similar except make the number of 1’s odd</a:t>
            </a:r>
          </a:p>
          <a:p>
            <a:r>
              <a:rPr lang="en-US" smtClean="0"/>
              <a:t>Examples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1000001 with odd parity is </a:t>
            </a:r>
            <a:r>
              <a:rPr lang="en-US" sz="2400" smtClean="0">
                <a:solidFill>
                  <a:srgbClr val="FF0000"/>
                </a:solidFill>
              </a:rPr>
              <a:t>1</a:t>
            </a:r>
            <a:r>
              <a:rPr lang="en-US" sz="2400" smtClean="0"/>
              <a:t>1000001</a:t>
            </a:r>
          </a:p>
          <a:p>
            <a:pPr lvl="1">
              <a:buFont typeface="Wingdings" pitchFamily="2" charset="2"/>
              <a:buNone/>
            </a:pPr>
            <a:r>
              <a:rPr lang="en-US" sz="2400" smtClean="0"/>
              <a:t>1000011 with odd parity is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1000011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Odd Parity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Detection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457200" y="1989138"/>
            <a:ext cx="51054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800000"/>
                </a:solidFill>
              </a:rPr>
              <a:t>Parity bit can detect odd number of errors but not even number of errors.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dirty="0"/>
              <a:t>Example: Assume odd parity,</a:t>
            </a:r>
          </a:p>
          <a:p>
            <a:pPr marL="1022350" lvl="2" indent="-35083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dirty="0"/>
              <a:t>10011 </a:t>
            </a:r>
            <a:r>
              <a:rPr lang="en-US" dirty="0">
                <a:sym typeface="Wingdings" pitchFamily="2" charset="2"/>
              </a:rPr>
              <a:t> 10001 (detected)</a:t>
            </a:r>
          </a:p>
          <a:p>
            <a:pPr marL="1022350" lvl="2" indent="-350838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ym typeface="Wingdings" pitchFamily="2" charset="2"/>
              </a:rPr>
              <a:t>10011  10101 (not detected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50825" y="1773238"/>
            <a:ext cx="42672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>
                <a:solidFill>
                  <a:srgbClr val="800000"/>
                </a:solidFill>
              </a:rPr>
              <a:t>Parity bit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>
                <a:solidFill>
                  <a:srgbClr val="800000"/>
                </a:solidFill>
              </a:rPr>
              <a:t>Even parity</a:t>
            </a:r>
            <a:r>
              <a:rPr lang="en-US"/>
              <a:t>: additional bit added to make total number of 1’s even.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>
                <a:solidFill>
                  <a:srgbClr val="800000"/>
                </a:solidFill>
              </a:rPr>
              <a:t>Odd parity</a:t>
            </a:r>
            <a:r>
              <a:rPr lang="en-US"/>
              <a:t>: additional bit added to make total number of 1’s odd.</a:t>
            </a:r>
          </a:p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>
                <a:solidFill>
                  <a:srgbClr val="800000"/>
                </a:solidFill>
              </a:rPr>
              <a:t>Example of odd parity on ASCII values.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41875" y="2349500"/>
            <a:ext cx="4267200" cy="3306763"/>
            <a:chOff x="2928" y="1728"/>
            <a:chExt cx="2688" cy="2083"/>
          </a:xfrm>
        </p:grpSpPr>
        <p:graphicFrame>
          <p:nvGraphicFramePr>
            <p:cNvPr id="5122" name="Object 5"/>
            <p:cNvGraphicFramePr>
              <a:graphicFrameLocks noChangeAspect="1"/>
            </p:cNvGraphicFramePr>
            <p:nvPr/>
          </p:nvGraphicFramePr>
          <p:xfrm>
            <a:off x="2928" y="1728"/>
            <a:ext cx="1876" cy="2083"/>
          </p:xfrm>
          <a:graphic>
            <a:graphicData uri="http://schemas.openxmlformats.org/presentationml/2006/ole">
              <p:oleObj spid="_x0000_s30722" name="Document" r:id="rId3" imgW="2979360" imgH="3307320" progId="Word.Document.8">
                <p:embed/>
              </p:oleObj>
            </a:graphicData>
          </a:graphic>
        </p:graphicFrame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4848" y="2256"/>
              <a:ext cx="76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/>
                <a:t>Parity bits</a:t>
              </a:r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H="1" flipV="1">
              <a:off x="4560" y="2016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H="1" flipV="1">
              <a:off x="4560" y="2160"/>
              <a:ext cx="288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H="1">
              <a:off x="4560" y="2400"/>
              <a:ext cx="24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25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Error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855913"/>
            <a:ext cx="4824412" cy="1293812"/>
          </a:xfrm>
          <a:solidFill>
            <a:srgbClr val="FFFF99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r>
              <a:rPr lang="en-US" sz="3600" smtClean="0"/>
              <a:t>Binary Storage and Registers</a:t>
            </a: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Reading Assignment</a:t>
            </a:r>
          </a:p>
        </p:txBody>
      </p:sp>
      <p:pic>
        <p:nvPicPr>
          <p:cNvPr id="18125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4313" y="404813"/>
            <a:ext cx="38862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Binary logic consists of binary variables and a set of logical operations. </a:t>
            </a:r>
          </a:p>
          <a:p>
            <a:pPr>
              <a:lnSpc>
                <a:spcPct val="90000"/>
              </a:lnSpc>
            </a:pPr>
            <a:r>
              <a:rPr lang="en-US" smtClean="0"/>
              <a:t>The binary variables can have only two values:0 and 1.</a:t>
            </a:r>
          </a:p>
          <a:p>
            <a:pPr>
              <a:lnSpc>
                <a:spcPct val="90000"/>
              </a:lnSpc>
            </a:pPr>
            <a:r>
              <a:rPr lang="en-US" smtClean="0"/>
              <a:t>The basic logical operations are  AND, OR, and NOT.</a:t>
            </a:r>
          </a:p>
          <a:p>
            <a:pPr>
              <a:lnSpc>
                <a:spcPct val="90000"/>
              </a:lnSpc>
            </a:pPr>
            <a:r>
              <a:rPr lang="en-US" smtClean="0"/>
              <a:t>For x and y binary variables the three logical operations are shown as: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AND operation   .       x.y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OR operation     +      x+y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NOT operation   '       x'</a:t>
            </a:r>
          </a:p>
          <a:p>
            <a:endParaRPr lang="en-US" smtClean="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AND Operation</a:t>
            </a:r>
          </a:p>
        </p:txBody>
      </p:sp>
      <p:pic>
        <p:nvPicPr>
          <p:cNvPr id="1781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1484313"/>
            <a:ext cx="3571875" cy="2822575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</p:pic>
      <p:pic>
        <p:nvPicPr>
          <p:cNvPr id="1781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3357563"/>
            <a:ext cx="3408362" cy="1017587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</p:pic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971550" y="4724400"/>
            <a:ext cx="7416800" cy="1196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/>
              <a:t>Two or more input bits produce one output bit. </a:t>
            </a:r>
          </a:p>
          <a:p>
            <a:r>
              <a:rPr lang="en-US"/>
              <a:t>Both inputs must be true (1) for the output to be true.</a:t>
            </a:r>
          </a:p>
          <a:p>
            <a:r>
              <a:rPr lang="en-US"/>
              <a:t>Otherwise the output is false (0).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250825" y="1700213"/>
            <a:ext cx="2736850" cy="1228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bIns="0" anchor="ctr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fr-FR" sz="2000"/>
              <a:t>The circuit represents </a:t>
            </a:r>
            <a:r>
              <a:rPr lang="fr-FR" sz="2000">
                <a:solidFill>
                  <a:srgbClr val="FF0000"/>
                </a:solidFill>
              </a:rPr>
              <a:t>AND</a:t>
            </a:r>
            <a:r>
              <a:rPr lang="fr-FR" sz="2000"/>
              <a:t> operation and is called </a:t>
            </a:r>
            <a:r>
              <a:rPr lang="fr-FR" sz="2000">
                <a:solidFill>
                  <a:srgbClr val="FF0000"/>
                </a:solidFill>
              </a:rPr>
              <a:t>AND</a:t>
            </a:r>
            <a:r>
              <a:rPr lang="fr-FR" sz="2000"/>
              <a:t> gate</a:t>
            </a:r>
          </a:p>
          <a:p>
            <a:pPr eaLnBrk="0" hangingPunct="0">
              <a:buFont typeface="Arial" pitchFamily="34" charset="0"/>
              <a:buNone/>
            </a:pPr>
            <a:endParaRPr lang="fr-F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OR Operation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1557338"/>
            <a:ext cx="357187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84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3284538"/>
            <a:ext cx="3408362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755650" y="4868863"/>
            <a:ext cx="7559675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/>
              <a:t>Two or more input bits produce one output bit. </a:t>
            </a:r>
          </a:p>
          <a:p>
            <a:r>
              <a:rPr lang="en-US"/>
              <a:t>Either inputs must be true (1) for the output to be true.</a:t>
            </a: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323850" y="1700213"/>
            <a:ext cx="2736850" cy="1228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bIns="0" anchor="ctr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fr-FR" sz="2000"/>
              <a:t>The circuit represents </a:t>
            </a:r>
            <a:r>
              <a:rPr lang="fr-FR" sz="2000">
                <a:solidFill>
                  <a:srgbClr val="FF0000"/>
                </a:solidFill>
              </a:rPr>
              <a:t>OR</a:t>
            </a:r>
            <a:r>
              <a:rPr lang="fr-FR" sz="2000"/>
              <a:t> operation and is called </a:t>
            </a:r>
            <a:r>
              <a:rPr lang="fr-FR" sz="2000">
                <a:solidFill>
                  <a:srgbClr val="FF0000"/>
                </a:solidFill>
              </a:rPr>
              <a:t>OR</a:t>
            </a:r>
            <a:r>
              <a:rPr lang="fr-FR" sz="2000"/>
              <a:t> gate</a:t>
            </a:r>
          </a:p>
          <a:p>
            <a:pPr eaLnBrk="0" hangingPunct="0">
              <a:buFont typeface="Arial" pitchFamily="34" charset="0"/>
              <a:buNone/>
            </a:pPr>
            <a:endParaRPr lang="fr-F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NOT Operation - Inverter</a:t>
            </a:r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2852738"/>
            <a:ext cx="3571875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73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3644900"/>
            <a:ext cx="3030537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1116013" y="5445125"/>
            <a:ext cx="694372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/>
              <a:t>One bit as input produces its opposite as output. </a:t>
            </a: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468313" y="1628775"/>
            <a:ext cx="2736850" cy="1533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bIns="0" anchor="ctr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fr-FR" sz="2000"/>
              <a:t>The circuit represents </a:t>
            </a:r>
            <a:r>
              <a:rPr lang="fr-FR" sz="2000">
                <a:solidFill>
                  <a:srgbClr val="FF0000"/>
                </a:solidFill>
              </a:rPr>
              <a:t>NOT</a:t>
            </a:r>
            <a:r>
              <a:rPr lang="fr-FR" sz="2000"/>
              <a:t> operation and is called </a:t>
            </a:r>
            <a:r>
              <a:rPr lang="fr-FR" sz="2000">
                <a:solidFill>
                  <a:srgbClr val="FF0000"/>
                </a:solidFill>
              </a:rPr>
              <a:t>NOT</a:t>
            </a:r>
            <a:r>
              <a:rPr lang="fr-FR" sz="2000"/>
              <a:t> gate or </a:t>
            </a:r>
            <a:r>
              <a:rPr lang="fr-FR" sz="2000">
                <a:solidFill>
                  <a:srgbClr val="FF0000"/>
                </a:solidFill>
              </a:rPr>
              <a:t>INVERTER</a:t>
            </a:r>
          </a:p>
          <a:p>
            <a:pPr eaLnBrk="0" hangingPunct="0">
              <a:buFont typeface="Arial" pitchFamily="34" charset="0"/>
              <a:buNone/>
            </a:pPr>
            <a:endParaRPr lang="fr-FR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Truth Tables of Logic Operations</a:t>
            </a:r>
          </a:p>
        </p:txBody>
      </p:sp>
      <p:pic>
        <p:nvPicPr>
          <p:cNvPr id="189522" name="Picture 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89138"/>
            <a:ext cx="7345363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DC7F00-B499-4AC3-8E46-B0DFCA36878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12642" name="Title 1"/>
          <p:cNvSpPr>
            <a:spLocks noGrp="1"/>
          </p:cNvSpPr>
          <p:nvPr>
            <p:ph type="title"/>
          </p:nvPr>
        </p:nvSpPr>
        <p:spPr>
          <a:xfrm>
            <a:off x="414338" y="2486025"/>
            <a:ext cx="8229600" cy="1371600"/>
          </a:xfrm>
        </p:spPr>
        <p:txBody>
          <a:bodyPr/>
          <a:lstStyle/>
          <a:p>
            <a:r>
              <a:rPr lang="en-US" smtClean="0"/>
              <a:t>Binary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990725"/>
            <a:ext cx="5400675" cy="3886200"/>
          </a:xfrm>
        </p:spPr>
        <p:txBody>
          <a:bodyPr/>
          <a:lstStyle/>
          <a:p>
            <a:r>
              <a:rPr lang="en-US" smtClean="0"/>
              <a:t>Different Digital Systems represent 0 and 1 differently</a:t>
            </a:r>
          </a:p>
          <a:p>
            <a:pPr lvl="1"/>
            <a:r>
              <a:rPr lang="en-US" smtClean="0"/>
              <a:t>Logical 0 as 0 volts. Logical 1 as 4 volts</a:t>
            </a:r>
          </a:p>
          <a:p>
            <a:pPr lvl="1"/>
            <a:r>
              <a:rPr lang="en-US" smtClean="0"/>
              <a:t>Range  </a:t>
            </a:r>
          </a:p>
          <a:p>
            <a:endParaRPr lang="en-US" smtClean="0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691063" cy="1371600"/>
          </a:xfrm>
        </p:spPr>
        <p:txBody>
          <a:bodyPr/>
          <a:lstStyle/>
          <a:p>
            <a:r>
              <a:rPr lang="en-US" smtClean="0"/>
              <a:t>Representation of Binary variables</a:t>
            </a:r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9088" y="836613"/>
            <a:ext cx="3744912" cy="551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Logic Functions</a:t>
            </a: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2060575"/>
            <a:ext cx="6119813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Chapter 1 – Digital Design Morris Mano</a:t>
            </a:r>
          </a:p>
          <a:p>
            <a:r>
              <a:rPr lang="en-US" smtClean="0"/>
              <a:t>Digital Logic and Computer Design – M. Singh, University of North Carolina</a:t>
            </a:r>
          </a:p>
          <a:p>
            <a:r>
              <a:rPr lang="en-US" smtClean="0"/>
              <a:t>Digital Design – O. Ozturk, Bilknet University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 rot="-5400000">
            <a:off x="-1966912" y="3494088"/>
            <a:ext cx="426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1200">
                <a:solidFill>
                  <a:srgbClr val="000000"/>
                </a:solidFill>
                <a:latin typeface="Times New Roman" pitchFamily="18" charset="0"/>
              </a:rPr>
              <a:t>Material in these slides has been taken from, the following resources</a:t>
            </a: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498600"/>
            <a:ext cx="8382000" cy="2362200"/>
          </a:xfrm>
          <a:noFill/>
        </p:spPr>
        <p:txBody>
          <a:bodyPr/>
          <a:lstStyle/>
          <a:p>
            <a:r>
              <a:rPr lang="en-US" smtClean="0"/>
              <a:t>BCD stands for </a:t>
            </a:r>
            <a:r>
              <a:rPr lang="en-US" u="sng" smtClean="0">
                <a:solidFill>
                  <a:srgbClr val="FF0000"/>
                </a:solidFill>
              </a:rPr>
              <a:t>B</a:t>
            </a:r>
            <a:r>
              <a:rPr lang="en-US" smtClean="0">
                <a:solidFill>
                  <a:srgbClr val="FF0000"/>
                </a:solidFill>
              </a:rPr>
              <a:t>inary-</a:t>
            </a:r>
            <a:r>
              <a:rPr lang="en-US" u="sng" smtClean="0">
                <a:solidFill>
                  <a:srgbClr val="FF0000"/>
                </a:solidFill>
              </a:rPr>
              <a:t>C</a:t>
            </a:r>
            <a:r>
              <a:rPr lang="en-US" smtClean="0">
                <a:solidFill>
                  <a:srgbClr val="FF0000"/>
                </a:solidFill>
              </a:rPr>
              <a:t>oded </a:t>
            </a:r>
            <a:r>
              <a:rPr lang="en-US" u="sng" smtClean="0">
                <a:solidFill>
                  <a:srgbClr val="FF0000"/>
                </a:solidFill>
              </a:rPr>
              <a:t>D</a:t>
            </a:r>
            <a:r>
              <a:rPr lang="en-US" smtClean="0">
                <a:solidFill>
                  <a:srgbClr val="FF0000"/>
                </a:solidFill>
              </a:rPr>
              <a:t>ecimal.</a:t>
            </a:r>
            <a:br>
              <a:rPr lang="en-US" smtClean="0">
                <a:solidFill>
                  <a:srgbClr val="FF0000"/>
                </a:solidFill>
              </a:rPr>
            </a:b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A BCD number is a four-bit binary group that represents one of the ten decimal digits 0 through 9</a:t>
            </a:r>
            <a:r>
              <a:rPr lang="en-US" b="1" smtClean="0"/>
              <a:t>	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8421 BCD</a:t>
            </a:r>
          </a:p>
        </p:txBody>
      </p:sp>
      <p:graphicFrame>
        <p:nvGraphicFramePr>
          <p:cNvPr id="154629" name="Group 5"/>
          <p:cNvGraphicFramePr>
            <a:graphicFrameLocks noGrp="1"/>
          </p:cNvGraphicFramePr>
          <p:nvPr/>
        </p:nvGraphicFramePr>
        <p:xfrm>
          <a:off x="467544" y="3729905"/>
          <a:ext cx="8439150" cy="1211263"/>
        </p:xfrm>
        <a:graphic>
          <a:graphicData uri="http://schemas.openxmlformats.org/drawingml/2006/table">
            <a:tbl>
              <a:tblPr/>
              <a:tblGrid>
                <a:gridCol w="1233488"/>
                <a:gridCol w="720725"/>
                <a:gridCol w="719137"/>
                <a:gridCol w="722313"/>
                <a:gridCol w="720725"/>
                <a:gridCol w="720725"/>
                <a:gridCol w="720725"/>
                <a:gridCol w="720725"/>
                <a:gridCol w="720725"/>
                <a:gridCol w="719137"/>
                <a:gridCol w="720725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Decimal Digit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BCD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" pitchFamily="49" charset="0"/>
                          <a:cs typeface="Arial" pitchFamily="34" charset="0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706" name="Text Box 43"/>
          <p:cNvSpPr txBox="1">
            <a:spLocks noChangeArrowheads="1"/>
          </p:cNvSpPr>
          <p:nvPr/>
        </p:nvSpPr>
        <p:spPr bwMode="auto">
          <a:xfrm>
            <a:off x="609600" y="5038725"/>
            <a:ext cx="709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Garamond" pitchFamily="18" charset="0"/>
              </a:rPr>
              <a:t>Note: 1010, 1011, 1100, 1101, 1110, and 1111 are </a:t>
            </a:r>
            <a:r>
              <a:rPr lang="en-US" sz="2000" b="1" u="sng">
                <a:solidFill>
                  <a:srgbClr val="FF3300"/>
                </a:solidFill>
                <a:latin typeface="Garamond" pitchFamily="18" charset="0"/>
              </a:rPr>
              <a:t>INVALID CODE</a:t>
            </a:r>
            <a:r>
              <a:rPr lang="en-US" sz="2000" b="1">
                <a:solidFill>
                  <a:srgbClr val="FF3300"/>
                </a:solidFill>
                <a:latin typeface="Garamond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BCD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684213" y="1700213"/>
            <a:ext cx="1814512" cy="647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r>
              <a:rPr lang="en-US" sz="2800" b="1" i="1">
                <a:latin typeface="Times New Roman" pitchFamily="18" charset="0"/>
              </a:rPr>
              <a:t>Example: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539750" y="2708275"/>
            <a:ext cx="780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sz="3200" b="1">
                <a:solidFill>
                  <a:srgbClr val="FF0000"/>
                </a:solidFill>
                <a:latin typeface="Times New Roman" pitchFamily="18" charset="0"/>
              </a:rPr>
              <a:t>Decimal number 4926</a:t>
            </a:r>
            <a:r>
              <a:rPr kumimoji="1" lang="en-US" sz="3200" b="1">
                <a:solidFill>
                  <a:srgbClr val="FFFF00"/>
                </a:solidFill>
                <a:latin typeface="Times New Roman" pitchFamily="18" charset="0"/>
              </a:rPr>
              <a:t>   	</a:t>
            </a:r>
            <a:r>
              <a:rPr kumimoji="1" lang="en-US" sz="3200" b="1">
                <a:solidFill>
                  <a:srgbClr val="008000"/>
                </a:solidFill>
                <a:latin typeface="Times New Roman" pitchFamily="18" charset="0"/>
              </a:rPr>
              <a:t>4       9       2        6</a:t>
            </a:r>
            <a:endParaRPr kumimoji="1" lang="en-US" sz="28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4693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838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2800" b="1">
                <a:solidFill>
                  <a:srgbClr val="FF0000"/>
                </a:solidFill>
                <a:latin typeface="Times New Roman" pitchFamily="18" charset="0"/>
              </a:rPr>
              <a:t>8421 BCD coded number</a:t>
            </a:r>
            <a:r>
              <a:rPr kumimoji="1" lang="en-US" sz="3200" b="1">
                <a:solidFill>
                  <a:srgbClr val="FFFF00"/>
                </a:solidFill>
                <a:latin typeface="Times New Roman" pitchFamily="18" charset="0"/>
              </a:rPr>
              <a:t>   </a:t>
            </a:r>
            <a:r>
              <a:rPr kumimoji="1" lang="en-US" sz="3200" b="1">
                <a:solidFill>
                  <a:srgbClr val="008000"/>
                </a:solidFill>
                <a:latin typeface="Times New Roman" pitchFamily="18" charset="0"/>
              </a:rPr>
              <a:t>0100  1001</a:t>
            </a:r>
            <a:r>
              <a:rPr kumimoji="1" lang="en-US" sz="3200" b="1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sz="3200" b="1">
                <a:solidFill>
                  <a:srgbClr val="008000"/>
                </a:solidFill>
                <a:latin typeface="Times New Roman" pitchFamily="18" charset="0"/>
              </a:rPr>
              <a:t>0010  0110</a:t>
            </a:r>
            <a:r>
              <a:rPr kumimoji="1" lang="en-US" sz="2800" b="1">
                <a:solidFill>
                  <a:srgbClr val="008000"/>
                </a:solidFill>
                <a:latin typeface="Times New Roman" pitchFamily="18" charset="0"/>
              </a:rPr>
              <a:t>   </a:t>
            </a:r>
          </a:p>
        </p:txBody>
      </p:sp>
      <p:sp>
        <p:nvSpPr>
          <p:cNvPr id="114694" name="Line 7"/>
          <p:cNvSpPr>
            <a:spLocks noChangeShapeType="1"/>
          </p:cNvSpPr>
          <p:nvPr/>
        </p:nvSpPr>
        <p:spPr bwMode="auto">
          <a:xfrm>
            <a:off x="5295900" y="3429000"/>
            <a:ext cx="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4695" name="Line 8"/>
          <p:cNvSpPr>
            <a:spLocks noChangeShapeType="1"/>
          </p:cNvSpPr>
          <p:nvPr/>
        </p:nvSpPr>
        <p:spPr bwMode="auto">
          <a:xfrm>
            <a:off x="6153150" y="3429000"/>
            <a:ext cx="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4696" name="Line 9"/>
          <p:cNvSpPr>
            <a:spLocks noChangeShapeType="1"/>
          </p:cNvSpPr>
          <p:nvPr/>
        </p:nvSpPr>
        <p:spPr bwMode="auto">
          <a:xfrm>
            <a:off x="7143750" y="3429000"/>
            <a:ext cx="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4697" name="Line 10"/>
          <p:cNvSpPr>
            <a:spLocks noChangeShapeType="1"/>
          </p:cNvSpPr>
          <p:nvPr/>
        </p:nvSpPr>
        <p:spPr bwMode="auto">
          <a:xfrm>
            <a:off x="8153400" y="3429000"/>
            <a:ext cx="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686300" y="4133850"/>
            <a:ext cx="4057650" cy="609600"/>
            <a:chOff x="2916" y="3216"/>
            <a:chExt cx="2556" cy="384"/>
          </a:xfrm>
        </p:grpSpPr>
        <p:sp>
          <p:nvSpPr>
            <p:cNvPr id="114699" name="Line 12"/>
            <p:cNvSpPr>
              <a:spLocks noChangeShapeType="1"/>
            </p:cNvSpPr>
            <p:nvPr/>
          </p:nvSpPr>
          <p:spPr bwMode="auto">
            <a:xfrm>
              <a:off x="2928" y="3216"/>
              <a:ext cx="25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700" name="Line 13"/>
            <p:cNvSpPr>
              <a:spLocks noChangeShapeType="1"/>
            </p:cNvSpPr>
            <p:nvPr/>
          </p:nvSpPr>
          <p:spPr bwMode="auto">
            <a:xfrm>
              <a:off x="2928" y="3600"/>
              <a:ext cx="25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701" name="Line 14"/>
            <p:cNvSpPr>
              <a:spLocks noChangeShapeType="1"/>
            </p:cNvSpPr>
            <p:nvPr/>
          </p:nvSpPr>
          <p:spPr bwMode="auto">
            <a:xfrm>
              <a:off x="2916" y="3216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702" name="Line 15"/>
            <p:cNvSpPr>
              <a:spLocks noChangeShapeType="1"/>
            </p:cNvSpPr>
            <p:nvPr/>
          </p:nvSpPr>
          <p:spPr bwMode="auto">
            <a:xfrm>
              <a:off x="5460" y="3216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idx="1"/>
          </p:nvPr>
        </p:nvSpPr>
        <p:spPr>
          <a:xfrm>
            <a:off x="1524000" y="1779588"/>
            <a:ext cx="6172200" cy="1143000"/>
          </a:xfrm>
          <a:noFill/>
        </p:spPr>
        <p:txBody>
          <a:bodyPr>
            <a:normAutofit fontScale="92500"/>
          </a:bodyPr>
          <a:lstStyle/>
          <a:p>
            <a:r>
              <a:rPr lang="en-US" b="1" smtClean="0"/>
              <a:t>Convert the BCD coded number</a:t>
            </a:r>
          </a:p>
          <a:p>
            <a:r>
              <a:rPr lang="en-US" b="1" smtClean="0"/>
              <a:t>1000  0111  0001 into decimal.	</a:t>
            </a:r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5715000" y="4279900"/>
            <a:ext cx="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6705600" y="4279900"/>
            <a:ext cx="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7562850" y="4279900"/>
            <a:ext cx="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2819400" y="620713"/>
            <a:ext cx="350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4000" b="1">
                <a:solidFill>
                  <a:srgbClr val="FF0000"/>
                </a:solidFill>
                <a:latin typeface="Times New Roman" pitchFamily="18" charset="0"/>
              </a:rPr>
              <a:t>Question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152400" y="407988"/>
          <a:ext cx="677863" cy="1219200"/>
        </p:xfrm>
        <a:graphic>
          <a:graphicData uri="http://schemas.openxmlformats.org/presentationml/2006/ole">
            <p:oleObj spid="_x0000_s27650" name="Clip" r:id="rId3" imgW="2033280" imgH="3390840" progId="">
              <p:embed/>
            </p:oleObj>
          </a:graphicData>
        </a:graphic>
      </p:graphicFrame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762000" y="4976813"/>
            <a:ext cx="6991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3200" b="1">
                <a:solidFill>
                  <a:srgbClr val="FF0000"/>
                </a:solidFill>
                <a:latin typeface="Times New Roman" pitchFamily="18" charset="0"/>
              </a:rPr>
              <a:t>Decimal Number      </a:t>
            </a:r>
            <a:r>
              <a:rPr kumimoji="1" lang="en-US" sz="3200" b="1">
                <a:solidFill>
                  <a:srgbClr val="FFFF00"/>
                </a:solidFill>
                <a:latin typeface="Times New Roman" pitchFamily="18" charset="0"/>
              </a:rPr>
              <a:t>		  </a:t>
            </a:r>
            <a:r>
              <a:rPr kumimoji="1" lang="en-US" sz="3200" b="1">
                <a:solidFill>
                  <a:srgbClr val="008000"/>
                </a:solidFill>
                <a:latin typeface="Times New Roman" pitchFamily="18" charset="0"/>
              </a:rPr>
              <a:t>8       7       1</a:t>
            </a:r>
            <a:endParaRPr kumimoji="1" lang="en-US" sz="3200" b="1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762000" y="3608388"/>
            <a:ext cx="792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3200" b="1">
                <a:solidFill>
                  <a:srgbClr val="FF0000"/>
                </a:solidFill>
                <a:latin typeface="Times New Roman" pitchFamily="18" charset="0"/>
              </a:rPr>
              <a:t>BCD Coded Number</a:t>
            </a:r>
            <a:r>
              <a:rPr kumimoji="1" lang="en-US" sz="3200" b="1">
                <a:solidFill>
                  <a:srgbClr val="FFFF00"/>
                </a:solidFill>
                <a:latin typeface="Times New Roman" pitchFamily="18" charset="0"/>
              </a:rPr>
              <a:t>        </a:t>
            </a:r>
            <a:r>
              <a:rPr kumimoji="1" lang="en-US" sz="3200" b="1">
                <a:solidFill>
                  <a:srgbClr val="008000"/>
                </a:solidFill>
                <a:latin typeface="Times New Roman" pitchFamily="18" charset="0"/>
              </a:rPr>
              <a:t>1000  0111  0001  </a:t>
            </a: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5429250" y="4979988"/>
            <a:ext cx="24384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2" grpId="0"/>
      <p:bldP spid="1566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mtClean="0"/>
              <a:t>People understand decimal system better </a:t>
            </a:r>
          </a:p>
          <a:p>
            <a:pPr>
              <a:lnSpc>
                <a:spcPct val="130000"/>
              </a:lnSpc>
            </a:pPr>
            <a:r>
              <a:rPr lang="en-US" smtClean="0"/>
              <a:t>BCD makes it easy to replace a decimal number with an individual binary code</a:t>
            </a:r>
          </a:p>
          <a:p>
            <a:pPr>
              <a:lnSpc>
                <a:spcPct val="130000"/>
              </a:lnSpc>
            </a:pPr>
            <a:r>
              <a:rPr lang="en-US" smtClean="0"/>
              <a:t>Decimal 15 is  BCD 0001 0101 in Binary it was 1111</a:t>
            </a:r>
          </a:p>
          <a:p>
            <a:pPr>
              <a:lnSpc>
                <a:spcPct val="130000"/>
              </a:lnSpc>
            </a:pPr>
            <a:r>
              <a:rPr lang="en-US" smtClean="0"/>
              <a:t>Since most computers store data in eight-bit bytes </a:t>
            </a:r>
          </a:p>
          <a:p>
            <a:pPr lvl="1">
              <a:lnSpc>
                <a:spcPct val="130000"/>
              </a:lnSpc>
            </a:pPr>
            <a:r>
              <a:rPr lang="en-US" sz="1800" smtClean="0"/>
              <a:t> Ignore 4 extra bits</a:t>
            </a:r>
          </a:p>
          <a:p>
            <a:pPr lvl="1">
              <a:lnSpc>
                <a:spcPct val="130000"/>
              </a:lnSpc>
            </a:pPr>
            <a:r>
              <a:rPr lang="en-US" sz="1800" smtClean="0"/>
              <a:t> One can store two digits per byte, called "</a:t>
            </a:r>
            <a:r>
              <a:rPr lang="en-US" sz="1800" smtClean="0">
                <a:solidFill>
                  <a:srgbClr val="FF0000"/>
                </a:solidFill>
              </a:rPr>
              <a:t>packed</a:t>
            </a:r>
            <a:r>
              <a:rPr lang="en-US" sz="1800" smtClean="0"/>
              <a:t>" BCD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BCD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3388"/>
            <a:ext cx="8229600" cy="7889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BCD is a numerical code and </a:t>
            </a:r>
            <a:r>
              <a:rPr lang="en-US" u="sng" smtClean="0"/>
              <a:t>can be used</a:t>
            </a:r>
            <a:r>
              <a:rPr lang="en-US" smtClean="0"/>
              <a:t> in arithmetic operations. Here is how to add two BCD numbers:</a:t>
            </a:r>
          </a:p>
          <a:p>
            <a:pPr lvl="1">
              <a:lnSpc>
                <a:spcPct val="13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BCD Addition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684213" y="2564904"/>
            <a:ext cx="7813675" cy="313932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marL="914400" lvl="1" indent="-457200">
              <a:buFontTx/>
              <a:buAutoNum type="arabicPeriod"/>
              <a:defRPr/>
            </a:pPr>
            <a:r>
              <a:rPr lang="en-US" sz="1800" dirty="0"/>
              <a:t> Add the two BCD numbers, using the rules for basic binary addition.</a:t>
            </a:r>
          </a:p>
          <a:p>
            <a:pPr marL="914400" lvl="1" indent="-457200">
              <a:buFontTx/>
              <a:buAutoNum type="arabicPeriod"/>
              <a:defRPr/>
            </a:pPr>
            <a:endParaRPr lang="en-US" sz="1800" dirty="0"/>
          </a:p>
          <a:p>
            <a:pPr marL="914400" lvl="1" indent="-457200">
              <a:buFontTx/>
              <a:buAutoNum type="arabicPeriod"/>
              <a:defRPr/>
            </a:pPr>
            <a:r>
              <a:rPr lang="en-US" sz="1800" dirty="0"/>
              <a:t> If a 4-bit sum is equal to or less than 9, it is a valid BCD number.</a:t>
            </a:r>
          </a:p>
          <a:p>
            <a:pPr marL="914400" lvl="1" indent="-457200">
              <a:buFontTx/>
              <a:buAutoNum type="arabicPeriod"/>
              <a:defRPr/>
            </a:pPr>
            <a:endParaRPr lang="en-US" sz="1800" dirty="0"/>
          </a:p>
          <a:p>
            <a:pPr marL="914400" lvl="1" indent="-457200">
              <a:buFontTx/>
              <a:buAutoNum type="arabicPeriod"/>
              <a:defRPr/>
            </a:pPr>
            <a:r>
              <a:rPr lang="en-US" sz="1800" dirty="0"/>
              <a:t> If a 4-bit sum &gt; 9, or if a carry out of the 4-bit group is generated it is an invalid result. Add 6 (0110) to a 4-bit sum in order to skip the six the invalid states and return the code to 8421. If a carry results when 6 is added, simply add the carry to the next 4-bit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BCD Addition - Examples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smtClean="0"/>
              <a:t>4+5</a:t>
            </a:r>
          </a:p>
        </p:txBody>
      </p:sp>
      <p:graphicFrame>
        <p:nvGraphicFramePr>
          <p:cNvPr id="159820" name="Group 76"/>
          <p:cNvGraphicFramePr>
            <a:graphicFrameLocks noGrp="1"/>
          </p:cNvGraphicFramePr>
          <p:nvPr>
            <p:ph sz="quarter" idx="2"/>
          </p:nvPr>
        </p:nvGraphicFramePr>
        <p:xfrm>
          <a:off x="1762125" y="1706563"/>
          <a:ext cx="3457575" cy="1506538"/>
        </p:xfrm>
        <a:graphic>
          <a:graphicData uri="http://schemas.openxmlformats.org/drawingml/2006/table">
            <a:tbl>
              <a:tblPr/>
              <a:tblGrid>
                <a:gridCol w="692150"/>
                <a:gridCol w="690563"/>
                <a:gridCol w="692150"/>
                <a:gridCol w="690562"/>
                <a:gridCol w="6921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9822" name="Group 78"/>
          <p:cNvGraphicFramePr>
            <a:graphicFrameLocks noGrp="1"/>
          </p:cNvGraphicFramePr>
          <p:nvPr>
            <p:ph sz="quarter" idx="3"/>
          </p:nvPr>
        </p:nvGraphicFramePr>
        <p:xfrm>
          <a:off x="1979613" y="3573463"/>
          <a:ext cx="3097212" cy="1368425"/>
        </p:xfrm>
        <a:graphic>
          <a:graphicData uri="http://schemas.openxmlformats.org/drawingml/2006/table">
            <a:tbl>
              <a:tblPr/>
              <a:tblGrid>
                <a:gridCol w="620712"/>
                <a:gridCol w="617538"/>
                <a:gridCol w="620712"/>
                <a:gridCol w="617538"/>
                <a:gridCol w="620712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781" name="Rectangle 77"/>
          <p:cNvSpPr>
            <a:spLocks noChangeArrowheads="1"/>
          </p:cNvSpPr>
          <p:nvPr/>
        </p:nvSpPr>
        <p:spPr bwMode="auto">
          <a:xfrm>
            <a:off x="468313" y="3500438"/>
            <a:ext cx="40386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4+8</a:t>
            </a:r>
          </a:p>
        </p:txBody>
      </p:sp>
      <p:graphicFrame>
        <p:nvGraphicFramePr>
          <p:cNvPr id="159893" name="Group 149"/>
          <p:cNvGraphicFramePr>
            <a:graphicFrameLocks noGrp="1"/>
          </p:cNvGraphicFramePr>
          <p:nvPr/>
        </p:nvGraphicFramePr>
        <p:xfrm>
          <a:off x="1979613" y="5051425"/>
          <a:ext cx="3097212" cy="898525"/>
        </p:xfrm>
        <a:graphic>
          <a:graphicData uri="http://schemas.openxmlformats.org/drawingml/2006/table">
            <a:tbl>
              <a:tblPr/>
              <a:tblGrid>
                <a:gridCol w="620712"/>
                <a:gridCol w="617538"/>
                <a:gridCol w="620712"/>
                <a:gridCol w="617538"/>
                <a:gridCol w="620712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890" name="Text Box 146"/>
          <p:cNvSpPr txBox="1">
            <a:spLocks noChangeArrowheads="1"/>
          </p:cNvSpPr>
          <p:nvPr/>
        </p:nvSpPr>
        <p:spPr bwMode="auto">
          <a:xfrm>
            <a:off x="5364163" y="4402138"/>
            <a:ext cx="3641725" cy="4619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Sum is greater than 1001</a:t>
            </a:r>
          </a:p>
        </p:txBody>
      </p:sp>
      <p:sp>
        <p:nvSpPr>
          <p:cNvPr id="159891" name="Line 147"/>
          <p:cNvSpPr>
            <a:spLocks noChangeShapeType="1"/>
          </p:cNvSpPr>
          <p:nvPr/>
        </p:nvSpPr>
        <p:spPr bwMode="auto">
          <a:xfrm flipH="1">
            <a:off x="4716463" y="46529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59894" name="Text Box 150"/>
          <p:cNvSpPr txBox="1">
            <a:spLocks noChangeArrowheads="1"/>
          </p:cNvSpPr>
          <p:nvPr/>
        </p:nvSpPr>
        <p:spPr bwMode="auto">
          <a:xfrm>
            <a:off x="5448300" y="5049838"/>
            <a:ext cx="1500188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Add 0110</a:t>
            </a:r>
          </a:p>
        </p:txBody>
      </p:sp>
      <p:sp>
        <p:nvSpPr>
          <p:cNvPr id="159895" name="Line 151"/>
          <p:cNvSpPr>
            <a:spLocks noChangeShapeType="1"/>
          </p:cNvSpPr>
          <p:nvPr/>
        </p:nvSpPr>
        <p:spPr bwMode="auto">
          <a:xfrm flipH="1">
            <a:off x="4773613" y="52720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90" grpId="0" animBg="1"/>
      <p:bldP spid="159891" grpId="0" animBg="1"/>
      <p:bldP spid="159894" grpId="0" animBg="1"/>
      <p:bldP spid="15989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</TotalTime>
  <Words>1182</Words>
  <Application>Microsoft Office PowerPoint</Application>
  <PresentationFormat>On-screen Show (4:3)</PresentationFormat>
  <Paragraphs>299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Concourse</vt:lpstr>
      <vt:lpstr>Clip</vt:lpstr>
      <vt:lpstr>Document</vt:lpstr>
      <vt:lpstr>Digital Logic Fundamentals</vt:lpstr>
      <vt:lpstr>Chapter 1 – Digital Systems and Binary Numbers</vt:lpstr>
      <vt:lpstr>Binary Codes</vt:lpstr>
      <vt:lpstr>The 8421 BCD</vt:lpstr>
      <vt:lpstr>BCD</vt:lpstr>
      <vt:lpstr>Slide 6</vt:lpstr>
      <vt:lpstr>BCD</vt:lpstr>
      <vt:lpstr>BCD Addition</vt:lpstr>
      <vt:lpstr>BCD Addition - Examples</vt:lpstr>
      <vt:lpstr>BCD Addition - Examples</vt:lpstr>
      <vt:lpstr>The Excess-3 Code</vt:lpstr>
      <vt:lpstr>Self Complementing Codes</vt:lpstr>
      <vt:lpstr>Some Weighted Codes</vt:lpstr>
      <vt:lpstr>The Gray Code</vt:lpstr>
      <vt:lpstr>Slide 15</vt:lpstr>
      <vt:lpstr>Warning: Conversion or Coding</vt:lpstr>
      <vt:lpstr>Character Codes - ASCII</vt:lpstr>
      <vt:lpstr>ASCII Table</vt:lpstr>
      <vt:lpstr>Error Detection</vt:lpstr>
      <vt:lpstr>Even Parity</vt:lpstr>
      <vt:lpstr>Odd Parity</vt:lpstr>
      <vt:lpstr>Error Detection</vt:lpstr>
      <vt:lpstr>Error Detection</vt:lpstr>
      <vt:lpstr>Reading Assignment</vt:lpstr>
      <vt:lpstr>Binary Logic</vt:lpstr>
      <vt:lpstr>The AND Operation</vt:lpstr>
      <vt:lpstr>The OR Operation</vt:lpstr>
      <vt:lpstr>The NOT Operation - Inverter</vt:lpstr>
      <vt:lpstr>Truth Tables of Logic Operations</vt:lpstr>
      <vt:lpstr>Representation of Binary variables</vt:lpstr>
      <vt:lpstr>Binary Logic Functions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54</cp:revision>
  <dcterms:created xsi:type="dcterms:W3CDTF">2011-02-04T13:20:42Z</dcterms:created>
  <dcterms:modified xsi:type="dcterms:W3CDTF">2011-03-03T07:25:04Z</dcterms:modified>
</cp:coreProperties>
</file>