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256" r:id="rId2"/>
    <p:sldId id="424" r:id="rId3"/>
    <p:sldId id="425" r:id="rId4"/>
    <p:sldId id="426" r:id="rId5"/>
    <p:sldId id="427" r:id="rId6"/>
    <p:sldId id="436" r:id="rId7"/>
    <p:sldId id="428" r:id="rId8"/>
    <p:sldId id="429" r:id="rId9"/>
    <p:sldId id="431" r:id="rId10"/>
    <p:sldId id="432" r:id="rId11"/>
    <p:sldId id="433" r:id="rId12"/>
    <p:sldId id="434" r:id="rId13"/>
    <p:sldId id="435" r:id="rId14"/>
    <p:sldId id="437" r:id="rId15"/>
    <p:sldId id="438" r:id="rId16"/>
    <p:sldId id="439" r:id="rId17"/>
    <p:sldId id="440" r:id="rId18"/>
    <p:sldId id="441" r:id="rId19"/>
    <p:sldId id="442" r:id="rId20"/>
    <p:sldId id="445" r:id="rId21"/>
    <p:sldId id="446" r:id="rId22"/>
    <p:sldId id="443" r:id="rId23"/>
    <p:sldId id="444" r:id="rId24"/>
    <p:sldId id="449" r:id="rId25"/>
    <p:sldId id="447" r:id="rId26"/>
    <p:sldId id="450" r:id="rId27"/>
    <p:sldId id="451" r:id="rId28"/>
    <p:sldId id="452" r:id="rId29"/>
    <p:sldId id="453" r:id="rId30"/>
    <p:sldId id="454" r:id="rId31"/>
    <p:sldId id="448" r:id="rId32"/>
    <p:sldId id="455" r:id="rId33"/>
    <p:sldId id="456" r:id="rId34"/>
    <p:sldId id="457" r:id="rId35"/>
    <p:sldId id="465" r:id="rId36"/>
    <p:sldId id="458" r:id="rId37"/>
    <p:sldId id="459" r:id="rId38"/>
    <p:sldId id="460" r:id="rId39"/>
    <p:sldId id="461" r:id="rId40"/>
    <p:sldId id="464" r:id="rId41"/>
    <p:sldId id="462" r:id="rId42"/>
    <p:sldId id="37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CC"/>
    <a:srgbClr val="800000"/>
    <a:srgbClr val="003300"/>
    <a:srgbClr val="FF0000"/>
    <a:srgbClr val="DDDDDD"/>
    <a:srgbClr val="C0C0C0"/>
    <a:srgbClr val="CCFFFF"/>
    <a:srgbClr val="3399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289" autoAdjust="0"/>
    <p:restoredTop sz="94660"/>
  </p:normalViewPr>
  <p:slideViewPr>
    <p:cSldViewPr>
      <p:cViewPr>
        <p:scale>
          <a:sx n="66" d="100"/>
          <a:sy n="66" d="100"/>
        </p:scale>
        <p:origin x="-112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DD854FE-ED88-4FA2-A24D-8EF2618C0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cs typeface="Arial" pitchFamily="34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71122-B4ED-463D-8DE4-F5846446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457200"/>
            <a:ext cx="2058988" cy="513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29325" cy="513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E7666-1F72-47B6-BE76-E3B2A133F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9D85A-75DB-44D1-B83B-3C26D52D9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703388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722688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CD8B0-C5F4-4B5B-8BA2-8118E331B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703388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4FEC4-1F89-4B51-8735-96FBD55FF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703388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3" y="3722688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F4CC3-825E-4C8C-B9AA-00272463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58A6-1D12-4076-A9D1-2015BC3A7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9BD10-93E9-40BE-9A16-56F11641F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033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7033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7DF4B-D4CB-4ECA-B1D2-123D882F9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CDB4B-E395-4232-89EE-1B6F6160E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51828-B426-456D-8C56-6EA9D3218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03764-9E6E-4B5A-8EA0-857333839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A1068-B653-498D-A756-1D86DA8D0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64F1E-7CBC-4449-B6B7-485B470B0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31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3388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17" name="Rectangle 21"/>
          <p:cNvSpPr>
            <a:spLocks noChangeArrowheads="1"/>
          </p:cNvSpPr>
          <p:nvPr userDrawn="1"/>
        </p:nvSpPr>
        <p:spPr bwMode="auto">
          <a:xfrm>
            <a:off x="2667000" y="62611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en-US" sz="1000">
                <a:latin typeface="Arial" pitchFamily="34" charset="0"/>
                <a:cs typeface="Arial" pitchFamily="34" charset="0"/>
              </a:rPr>
              <a:t>CS Dept, MCS-NUST</a:t>
            </a:r>
          </a:p>
        </p:txBody>
      </p:sp>
      <p:sp>
        <p:nvSpPr>
          <p:cNvPr id="4118" name="Rectangle 22"/>
          <p:cNvSpPr>
            <a:spLocks noChangeArrowheads="1"/>
          </p:cNvSpPr>
          <p:nvPr userDrawn="1"/>
        </p:nvSpPr>
        <p:spPr bwMode="auto">
          <a:xfrm>
            <a:off x="32385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en-US" sz="100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altLang="en-US" sz="1000">
                <a:latin typeface="Arial" pitchFamily="34" charset="0"/>
                <a:cs typeface="Arial" pitchFamily="34" charset="0"/>
              </a:rPr>
              <a:t>Digital Logic Fundamentals</a:t>
            </a:r>
          </a:p>
        </p:txBody>
      </p:sp>
      <p:sp>
        <p:nvSpPr>
          <p:cNvPr id="4119" name="Line 23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F3513C-EA60-4257-8002-B12A57C70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Gate Level Minimization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60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Hammad Afzal</a:t>
            </a:r>
          </a:p>
          <a:p>
            <a:pPr algn="ctr"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/>
            <a:endParaRPr lang="en-US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24188" y="4868863"/>
            <a:ext cx="4572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/>
          </a:p>
          <a:p>
            <a:endParaRPr lang="en-US" sz="1600"/>
          </a:p>
          <a:p>
            <a:r>
              <a:rPr lang="en-US" sz="1600"/>
              <a:t>Computer Science Department</a:t>
            </a:r>
          </a:p>
          <a:p>
            <a:r>
              <a:rPr lang="en-US" sz="1600"/>
              <a:t>College of Telecommunication Engineering</a:t>
            </a:r>
          </a:p>
          <a:p>
            <a:r>
              <a:rPr lang="en-US" sz="1600"/>
              <a:t>National University of Sciences and Technology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00375" y="4572000"/>
            <a:ext cx="2406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hammad.afzal@mcs.edu.pk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7358063" y="421481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NAND Circuits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103688" y="0"/>
            <a:ext cx="5049837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ea typeface="PMingLiU" pitchFamily="18" charset="-120"/>
              </a:rPr>
              <a:t>Implementing </a:t>
            </a:r>
            <a:r>
              <a:rPr lang="en-US" altLang="zh-TW" i="1">
                <a:ea typeface="PMingLiU" pitchFamily="18" charset="-120"/>
              </a:rPr>
              <a:t>F = 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 i="1">
                <a:ea typeface="PMingLiU" pitchFamily="18" charset="-120"/>
              </a:rPr>
              <a:t>AB</a:t>
            </a:r>
            <a:r>
              <a:rPr lang="en-US" altLang="zh-TW" i="1">
                <a:ea typeface="PMingLiU" pitchFamily="18" charset="-120"/>
                <a:sym typeface="Symbol" pitchFamily="18" charset="2"/>
              </a:rPr>
              <a:t></a:t>
            </a:r>
            <a:r>
              <a:rPr lang="en-US" altLang="zh-TW" i="1">
                <a:ea typeface="PMingLiU" pitchFamily="18" charset="-120"/>
              </a:rPr>
              <a:t> +A</a:t>
            </a:r>
            <a:r>
              <a:rPr lang="en-US" altLang="zh-TW" i="1">
                <a:ea typeface="PMingLiU" pitchFamily="18" charset="-120"/>
                <a:sym typeface="Symbol" pitchFamily="18" charset="2"/>
              </a:rPr>
              <a:t>B</a:t>
            </a:r>
            <a:r>
              <a:rPr lang="en-US" altLang="zh-TW">
                <a:ea typeface="PMingLiU" pitchFamily="18" charset="-120"/>
                <a:sym typeface="Symbol" pitchFamily="18" charset="2"/>
              </a:rPr>
              <a:t>)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 i="1">
                <a:ea typeface="PMingLiU" pitchFamily="18" charset="-120"/>
              </a:rPr>
              <a:t>C+ D</a:t>
            </a:r>
            <a:r>
              <a:rPr lang="en-US" altLang="zh-TW" i="1">
                <a:ea typeface="PMingLiU" pitchFamily="18" charset="-120"/>
                <a:sym typeface="Symbol" pitchFamily="18" charset="2"/>
              </a:rPr>
              <a:t></a:t>
            </a:r>
            <a:r>
              <a:rPr lang="en-US" altLang="zh-TW">
                <a:ea typeface="PMingLiU" pitchFamily="18" charset="-120"/>
              </a:rPr>
              <a:t>)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1524000" y="1597025"/>
            <a:ext cx="5834063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3">
            <a:lum bright="-12000" contrast="30000"/>
          </a:blip>
          <a:srcRect/>
          <a:stretch>
            <a:fillRect/>
          </a:stretch>
        </p:blipFill>
        <p:spPr bwMode="auto">
          <a:xfrm>
            <a:off x="1524000" y="4089400"/>
            <a:ext cx="668020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Circuits – General Procedure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4825"/>
            <a:ext cx="8229600" cy="38862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sz="2000" smtClean="0"/>
              <a:t>Convert all </a:t>
            </a:r>
            <a:r>
              <a:rPr lang="en-US" sz="2000" smtClean="0">
                <a:solidFill>
                  <a:srgbClr val="FB5705"/>
                </a:solidFill>
              </a:rPr>
              <a:t>AND</a:t>
            </a:r>
            <a:r>
              <a:rPr lang="en-US" sz="2000" smtClean="0"/>
              <a:t> gates to </a:t>
            </a:r>
            <a:r>
              <a:rPr lang="en-US" sz="2000" smtClean="0">
                <a:solidFill>
                  <a:schemeClr val="tx2"/>
                </a:solidFill>
              </a:rPr>
              <a:t>NAND</a:t>
            </a:r>
            <a:r>
              <a:rPr lang="en-US" sz="2000" smtClean="0"/>
              <a:t> gates with AND-NOT graphic symbols</a:t>
            </a:r>
          </a:p>
          <a:p>
            <a:pPr eaLnBrk="1" hangingPunct="1">
              <a:lnSpc>
                <a:spcPct val="190000"/>
              </a:lnSpc>
            </a:pPr>
            <a:r>
              <a:rPr lang="en-US" sz="2000" smtClean="0"/>
              <a:t>Convert all </a:t>
            </a:r>
            <a:r>
              <a:rPr lang="en-US" sz="2000" smtClean="0">
                <a:solidFill>
                  <a:srgbClr val="FB5705"/>
                </a:solidFill>
              </a:rPr>
              <a:t>OR</a:t>
            </a:r>
            <a:r>
              <a:rPr lang="en-US" sz="2000" smtClean="0"/>
              <a:t> gates to </a:t>
            </a:r>
            <a:r>
              <a:rPr lang="en-US" sz="2000" smtClean="0">
                <a:solidFill>
                  <a:schemeClr val="tx2"/>
                </a:solidFill>
              </a:rPr>
              <a:t>NAND</a:t>
            </a:r>
            <a:r>
              <a:rPr lang="en-US" sz="2000" smtClean="0"/>
              <a:t> gates with NOT-OR graphic symbols</a:t>
            </a:r>
          </a:p>
          <a:p>
            <a:pPr eaLnBrk="1" hangingPunct="1">
              <a:lnSpc>
                <a:spcPct val="190000"/>
              </a:lnSpc>
            </a:pPr>
            <a:r>
              <a:rPr lang="en-US" sz="2000" smtClean="0"/>
              <a:t>Check all the bubbles in the diagram</a:t>
            </a:r>
          </a:p>
          <a:p>
            <a:pPr lvl="1" eaLnBrk="1" hangingPunct="1">
              <a:lnSpc>
                <a:spcPct val="190000"/>
              </a:lnSpc>
            </a:pPr>
            <a:r>
              <a:rPr lang="en-US" sz="1800" smtClean="0"/>
              <a:t>Every bubble </a:t>
            </a:r>
            <a:r>
              <a:rPr lang="en-US" sz="1800" smtClean="0">
                <a:solidFill>
                  <a:srgbClr val="FB5705"/>
                </a:solidFill>
              </a:rPr>
              <a:t>that is not compensated by another along the same line</a:t>
            </a:r>
            <a:r>
              <a:rPr lang="en-US" sz="1800" smtClean="0"/>
              <a:t> will require the insertion of </a:t>
            </a:r>
            <a:r>
              <a:rPr lang="en-US" sz="1800" smtClean="0">
                <a:solidFill>
                  <a:schemeClr val="tx2"/>
                </a:solidFill>
              </a:rPr>
              <a:t>an inverter</a:t>
            </a:r>
            <a:r>
              <a:rPr lang="en-US" sz="1800" smtClean="0"/>
              <a:t> or complement the input literal</a:t>
            </a:r>
          </a:p>
          <a:p>
            <a:pPr>
              <a:lnSpc>
                <a:spcPct val="190000"/>
              </a:lnSpc>
            </a:pPr>
            <a:endParaRPr lang="en-US" sz="200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0"/>
            <a:ext cx="14033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 Implementation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530350"/>
            <a:ext cx="75342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NOR Implementation</a:t>
            </a:r>
          </a:p>
        </p:txBody>
      </p:sp>
      <p:pic>
        <p:nvPicPr>
          <p:cNvPr id="38915" name="Picture 8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2268538" y="2349500"/>
            <a:ext cx="477043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352925" y="0"/>
            <a:ext cx="47910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ea typeface="PMingLiU" pitchFamily="18" charset="-120"/>
              </a:rPr>
              <a:t>Implementing </a:t>
            </a:r>
            <a:r>
              <a:rPr lang="en-US" altLang="zh-TW" i="1">
                <a:ea typeface="PMingLiU" pitchFamily="18" charset="-120"/>
              </a:rPr>
              <a:t>F = 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 i="1">
                <a:ea typeface="PMingLiU" pitchFamily="18" charset="-120"/>
              </a:rPr>
              <a:t>A + B</a:t>
            </a:r>
            <a:r>
              <a:rPr lang="en-US" altLang="zh-TW">
                <a:ea typeface="PMingLiU" pitchFamily="18" charset="-120"/>
              </a:rPr>
              <a:t>)(</a:t>
            </a:r>
            <a:r>
              <a:rPr lang="en-US" altLang="zh-TW" i="1">
                <a:ea typeface="PMingLiU" pitchFamily="18" charset="-120"/>
              </a:rPr>
              <a:t>C + D</a:t>
            </a:r>
            <a:r>
              <a:rPr lang="en-US" altLang="zh-TW">
                <a:ea typeface="PMingLiU" pitchFamily="18" charset="-120"/>
              </a:rPr>
              <a:t>)</a:t>
            </a:r>
            <a:r>
              <a:rPr lang="en-US" altLang="zh-TW" i="1">
                <a:ea typeface="PMingLiU" pitchFamily="18" charset="-12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NOR Circuit</a:t>
            </a:r>
          </a:p>
        </p:txBody>
      </p:sp>
      <p:pic>
        <p:nvPicPr>
          <p:cNvPr id="39939" name="Picture 9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762000" y="2362200"/>
            <a:ext cx="7612063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067175" y="0"/>
            <a:ext cx="51339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ea typeface="PMingLiU" pitchFamily="18" charset="-120"/>
              </a:rPr>
              <a:t>Implementing </a:t>
            </a:r>
            <a:r>
              <a:rPr lang="en-US" altLang="zh-TW" i="1">
                <a:ea typeface="PMingLiU" pitchFamily="18" charset="-120"/>
              </a:rPr>
              <a:t>F</a:t>
            </a:r>
            <a:r>
              <a:rPr lang="en-US" altLang="zh-TW">
                <a:ea typeface="PMingLiU" pitchFamily="18" charset="-120"/>
              </a:rPr>
              <a:t> = (</a:t>
            </a:r>
            <a:r>
              <a:rPr lang="en-US" altLang="zh-TW" i="1">
                <a:ea typeface="PMingLiU" pitchFamily="18" charset="-120"/>
              </a:rPr>
              <a:t>AB</a:t>
            </a:r>
            <a:r>
              <a:rPr lang="en-US" altLang="zh-TW" i="1">
                <a:ea typeface="PMingLiU" pitchFamily="18" charset="-120"/>
                <a:sym typeface="Symbol" pitchFamily="18" charset="2"/>
              </a:rPr>
              <a:t></a:t>
            </a:r>
            <a:r>
              <a:rPr lang="en-US" altLang="zh-TW" i="1">
                <a:ea typeface="PMingLiU" pitchFamily="18" charset="-120"/>
              </a:rPr>
              <a:t> +A</a:t>
            </a:r>
            <a:r>
              <a:rPr lang="en-US" altLang="zh-TW" i="1">
                <a:ea typeface="PMingLiU" pitchFamily="18" charset="-120"/>
                <a:sym typeface="Symbol" pitchFamily="18" charset="2"/>
              </a:rPr>
              <a:t>B</a:t>
            </a:r>
            <a:r>
              <a:rPr lang="en-US" altLang="zh-TW">
                <a:ea typeface="PMingLiU" pitchFamily="18" charset="-120"/>
              </a:rPr>
              <a:t>)(</a:t>
            </a:r>
            <a:r>
              <a:rPr lang="en-US" altLang="zh-TW" i="1">
                <a:ea typeface="PMingLiU" pitchFamily="18" charset="-120"/>
              </a:rPr>
              <a:t>C + D</a:t>
            </a:r>
            <a:r>
              <a:rPr lang="en-US" altLang="zh-TW" i="1">
                <a:ea typeface="PMingLiU" pitchFamily="18" charset="-120"/>
                <a:sym typeface="Symbol" pitchFamily="18" charset="2"/>
              </a:rPr>
              <a:t>)</a:t>
            </a:r>
            <a:endParaRPr lang="en-US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NAND/NOR Summary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46783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Given a function, if you are asked to implement it with</a:t>
            </a:r>
          </a:p>
          <a:p>
            <a:pPr lvl="1">
              <a:lnSpc>
                <a:spcPct val="120000"/>
              </a:lnSpc>
            </a:pPr>
            <a:r>
              <a:rPr lang="en-US" sz="2400" smtClean="0">
                <a:solidFill>
                  <a:srgbClr val="FF0000"/>
                </a:solidFill>
              </a:rPr>
              <a:t>NAND Gates ONLY</a:t>
            </a:r>
          </a:p>
          <a:p>
            <a:pPr lvl="2">
              <a:lnSpc>
                <a:spcPct val="120000"/>
              </a:lnSpc>
            </a:pPr>
            <a:r>
              <a:rPr lang="en-US" sz="2000" smtClean="0"/>
              <a:t>Simplify the function to </a:t>
            </a:r>
            <a:r>
              <a:rPr lang="en-US" sz="2000" i="1" smtClean="0">
                <a:solidFill>
                  <a:srgbClr val="800000"/>
                </a:solidFill>
              </a:rPr>
              <a:t>Sum of Products</a:t>
            </a:r>
            <a:r>
              <a:rPr lang="en-US" sz="2000" smtClean="0"/>
              <a:t> form</a:t>
            </a:r>
          </a:p>
          <a:p>
            <a:pPr lvl="2">
              <a:lnSpc>
                <a:spcPct val="120000"/>
              </a:lnSpc>
            </a:pPr>
            <a:r>
              <a:rPr lang="en-US" sz="2000" smtClean="0"/>
              <a:t>Implement it using two level </a:t>
            </a:r>
            <a:r>
              <a:rPr lang="en-US" sz="2000" i="1" smtClean="0"/>
              <a:t>AND-OR</a:t>
            </a:r>
            <a:r>
              <a:rPr lang="en-US" sz="2000" smtClean="0"/>
              <a:t> circuit</a:t>
            </a:r>
          </a:p>
          <a:p>
            <a:pPr lvl="2">
              <a:lnSpc>
                <a:spcPct val="120000"/>
              </a:lnSpc>
            </a:pPr>
            <a:r>
              <a:rPr lang="en-US" sz="2000" smtClean="0"/>
              <a:t>Convert the </a:t>
            </a:r>
            <a:r>
              <a:rPr lang="en-US" sz="2000" i="1" smtClean="0">
                <a:solidFill>
                  <a:srgbClr val="800000"/>
                </a:solidFill>
              </a:rPr>
              <a:t>AND-OR</a:t>
            </a:r>
            <a:r>
              <a:rPr lang="en-US" sz="2000" smtClean="0"/>
              <a:t> to </a:t>
            </a:r>
            <a:r>
              <a:rPr lang="en-US" sz="2000" i="1" smtClean="0">
                <a:solidFill>
                  <a:srgbClr val="800000"/>
                </a:solidFill>
              </a:rPr>
              <a:t>NAND-NAND</a:t>
            </a:r>
            <a:r>
              <a:rPr lang="en-US" sz="2000" smtClean="0"/>
              <a:t> circuit</a:t>
            </a:r>
          </a:p>
          <a:p>
            <a:pPr lvl="1">
              <a:lnSpc>
                <a:spcPct val="120000"/>
              </a:lnSpc>
            </a:pPr>
            <a:r>
              <a:rPr lang="en-US" sz="2400" smtClean="0">
                <a:solidFill>
                  <a:srgbClr val="FF0000"/>
                </a:solidFill>
              </a:rPr>
              <a:t>NOR Gates ONLY</a:t>
            </a:r>
          </a:p>
          <a:p>
            <a:pPr lvl="2">
              <a:lnSpc>
                <a:spcPct val="120000"/>
              </a:lnSpc>
            </a:pPr>
            <a:r>
              <a:rPr lang="en-US" sz="2000" smtClean="0"/>
              <a:t>Simplify the function to </a:t>
            </a:r>
            <a:r>
              <a:rPr lang="en-US" sz="2000" i="1" smtClean="0">
                <a:solidFill>
                  <a:srgbClr val="800000"/>
                </a:solidFill>
              </a:rPr>
              <a:t>Product of Sums</a:t>
            </a:r>
          </a:p>
          <a:p>
            <a:pPr lvl="2">
              <a:lnSpc>
                <a:spcPct val="120000"/>
              </a:lnSpc>
            </a:pPr>
            <a:r>
              <a:rPr lang="en-US" sz="2000" smtClean="0"/>
              <a:t>Implement it using two level </a:t>
            </a:r>
            <a:r>
              <a:rPr lang="en-US" sz="2000" i="1" smtClean="0">
                <a:solidFill>
                  <a:srgbClr val="800000"/>
                </a:solidFill>
              </a:rPr>
              <a:t>OR-AND</a:t>
            </a:r>
            <a:r>
              <a:rPr lang="en-US" sz="2000" smtClean="0"/>
              <a:t> circuit</a:t>
            </a:r>
          </a:p>
          <a:p>
            <a:pPr lvl="2">
              <a:lnSpc>
                <a:spcPct val="120000"/>
              </a:lnSpc>
            </a:pPr>
            <a:r>
              <a:rPr lang="en-US" sz="2000" smtClean="0"/>
              <a:t>Covert </a:t>
            </a:r>
            <a:r>
              <a:rPr lang="en-US" sz="2000" i="1" smtClean="0">
                <a:solidFill>
                  <a:srgbClr val="800000"/>
                </a:solidFill>
              </a:rPr>
              <a:t>OR-AND</a:t>
            </a:r>
            <a:r>
              <a:rPr lang="en-US" sz="2000" smtClean="0"/>
              <a:t> to </a:t>
            </a:r>
            <a:r>
              <a:rPr lang="en-US" sz="2000" i="1" smtClean="0">
                <a:solidFill>
                  <a:srgbClr val="800000"/>
                </a:solidFill>
              </a:rPr>
              <a:t>NOR-NOR</a:t>
            </a:r>
            <a:r>
              <a:rPr lang="en-US" sz="2000" smtClean="0"/>
              <a:t> circuit</a:t>
            </a:r>
          </a:p>
          <a:p>
            <a:pPr lvl="2">
              <a:lnSpc>
                <a:spcPct val="120000"/>
              </a:lnSpc>
            </a:pPr>
            <a:endParaRPr lang="en-US" sz="2000" smtClean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0"/>
            <a:ext cx="14033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Degenerate &amp; Non-Degenerate Forms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370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mtClean="0"/>
              <a:t>Consider 4 types of gates: AND, OR, NAND and NOR</a:t>
            </a:r>
          </a:p>
          <a:p>
            <a:pPr>
              <a:lnSpc>
                <a:spcPct val="140000"/>
              </a:lnSpc>
            </a:pPr>
            <a:r>
              <a:rPr lang="en-US" smtClean="0"/>
              <a:t>There are 16 different configurations of 2-level implementation.</a:t>
            </a:r>
          </a:p>
          <a:p>
            <a:pPr>
              <a:lnSpc>
                <a:spcPct val="140000"/>
              </a:lnSpc>
            </a:pPr>
            <a:r>
              <a:rPr lang="en-US" smtClean="0"/>
              <a:t>8 are said to be </a:t>
            </a:r>
            <a:r>
              <a:rPr lang="en-US" b="1" i="1" smtClean="0">
                <a:solidFill>
                  <a:srgbClr val="800000"/>
                </a:solidFill>
              </a:rPr>
              <a:t>degenerate forms</a:t>
            </a:r>
            <a:r>
              <a:rPr lang="en-US" smtClean="0"/>
              <a:t> because they degenerate to a single operation.</a:t>
            </a:r>
          </a:p>
          <a:p>
            <a:pPr>
              <a:lnSpc>
                <a:spcPct val="140000"/>
              </a:lnSpc>
            </a:pPr>
            <a:r>
              <a:rPr lang="en-US" smtClean="0"/>
              <a:t>8 are </a:t>
            </a:r>
            <a:r>
              <a:rPr lang="en-US" b="1" i="1" smtClean="0">
                <a:solidFill>
                  <a:srgbClr val="800000"/>
                </a:solidFill>
              </a:rPr>
              <a:t>non-degenerate forms</a:t>
            </a:r>
            <a:r>
              <a:rPr lang="en-US" smtClean="0"/>
              <a:t> because they produce an implementation in sum of products or product of sums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Degenerate Forms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Reduce to a single operation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AND-AND </a:t>
            </a:r>
            <a:r>
              <a:rPr kumimoji="1" lang="en-US" altLang="ko-KR" smtClean="0">
                <a:ea typeface="굴림" charset="-127"/>
              </a:rPr>
              <a:t>==&gt; AND </a:t>
            </a:r>
            <a:endParaRPr lang="en-US" altLang="zh-TW" smtClean="0">
              <a:ea typeface="PMingLiU" pitchFamily="18" charset="-120"/>
            </a:endParaRP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AND-NAND </a:t>
            </a:r>
            <a:r>
              <a:rPr kumimoji="1" lang="en-US" altLang="ko-KR" smtClean="0">
                <a:ea typeface="굴림" charset="-127"/>
              </a:rPr>
              <a:t>==&gt; NAND</a:t>
            </a:r>
            <a:endParaRPr lang="en-US" altLang="zh-TW" smtClean="0">
              <a:ea typeface="PMingLiU" pitchFamily="18" charset="-120"/>
            </a:endParaRP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OR-OR </a:t>
            </a:r>
            <a:r>
              <a:rPr kumimoji="1" lang="en-US" altLang="ko-KR" smtClean="0">
                <a:ea typeface="굴림" charset="-127"/>
              </a:rPr>
              <a:t>==&gt; OR</a:t>
            </a:r>
            <a:endParaRPr lang="en-US" altLang="zh-TW" smtClean="0">
              <a:ea typeface="PMingLiU" pitchFamily="18" charset="-120"/>
            </a:endParaRP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OR-NOR </a:t>
            </a:r>
            <a:r>
              <a:rPr kumimoji="1" lang="en-US" altLang="ko-KR" smtClean="0">
                <a:ea typeface="굴림" charset="-127"/>
              </a:rPr>
              <a:t>==&gt; NOR</a:t>
            </a:r>
            <a:endParaRPr lang="en-US" altLang="zh-TW" smtClean="0">
              <a:ea typeface="PMingLiU" pitchFamily="18" charset="-120"/>
            </a:endParaRP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NAND-OR </a:t>
            </a:r>
            <a:r>
              <a:rPr kumimoji="1" lang="en-US" altLang="ko-KR" smtClean="0">
                <a:ea typeface="굴림" charset="-127"/>
              </a:rPr>
              <a:t>==&gt; AND-NAND ==&gt; NAND </a:t>
            </a:r>
            <a:endParaRPr lang="en-US" altLang="zh-TW" smtClean="0">
              <a:ea typeface="PMingLiU" pitchFamily="18" charset="-120"/>
            </a:endParaRP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NAND-NOR </a:t>
            </a:r>
            <a:r>
              <a:rPr kumimoji="1" lang="en-US" altLang="ko-KR" smtClean="0">
                <a:ea typeface="굴림" charset="-127"/>
              </a:rPr>
              <a:t>==&gt; AND-AND ==&gt; AND 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NOR-AND </a:t>
            </a:r>
            <a:r>
              <a:rPr kumimoji="1" lang="en-US" altLang="ko-KR" smtClean="0">
                <a:ea typeface="굴림" charset="-127"/>
              </a:rPr>
              <a:t>==&gt; OR-NOR ==&gt; NOR </a:t>
            </a:r>
            <a:endParaRPr lang="en-US" altLang="zh-TW" smtClean="0">
              <a:ea typeface="PMingLiU" pitchFamily="18" charset="-120"/>
            </a:endParaRP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NOR-NAND </a:t>
            </a:r>
            <a:r>
              <a:rPr kumimoji="1" lang="en-US" altLang="ko-KR" smtClean="0">
                <a:ea typeface="굴림" charset="-127"/>
              </a:rPr>
              <a:t>==&gt; OR-OR ==&gt; OR </a:t>
            </a:r>
            <a:endParaRPr lang="en-US" altLang="zh-TW" smtClean="0">
              <a:ea typeface="PMingLiU" pitchFamily="18" charset="-120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Degenerate Froms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 – NAND-NOR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2565400"/>
            <a:ext cx="2663825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555875" y="4149725"/>
            <a:ext cx="254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F=((ab)’+(cd)’+e)’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619375" y="4724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F=abcde’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Non-Degenerate Forms</a:t>
            </a: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>
            <p:ph idx="1"/>
          </p:nvPr>
        </p:nvGraphicFramePr>
        <p:xfrm>
          <a:off x="468313" y="1703388"/>
          <a:ext cx="8229600" cy="3886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955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AND-OR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OR-AND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NAND-NAND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NOR-NOR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NOR-OR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NAND-AND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OR-NAND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AND-NOR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Universal Gates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29600" cy="1149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smtClean="0"/>
              <a:t>NAND</a:t>
            </a:r>
          </a:p>
          <a:p>
            <a:pPr>
              <a:lnSpc>
                <a:spcPct val="90000"/>
              </a:lnSpc>
            </a:pPr>
            <a:r>
              <a:rPr lang="en-US" sz="3200" smtClean="0"/>
              <a:t>NOR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84213" y="3429000"/>
            <a:ext cx="80660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/>
              <a:t>Universal gate because they can be used to implement </a:t>
            </a:r>
            <a:r>
              <a:rPr lang="en-US" i="1"/>
              <a:t>any</a:t>
            </a:r>
            <a:r>
              <a:rPr lang="en-US"/>
              <a:t> logic gate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Non-Degenerate Forms</a:t>
            </a:r>
          </a:p>
        </p:txBody>
      </p:sp>
      <p:graphicFrame>
        <p:nvGraphicFramePr>
          <p:cNvPr id="91139" name="Group 3"/>
          <p:cNvGraphicFramePr>
            <a:graphicFrameLocks noGrp="1"/>
          </p:cNvGraphicFramePr>
          <p:nvPr>
            <p:ph idx="1"/>
          </p:nvPr>
        </p:nvGraphicFramePr>
        <p:xfrm>
          <a:off x="468313" y="2279650"/>
          <a:ext cx="8229600" cy="3886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955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AND-OR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OR-AND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NAND-NAND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NOR-NOR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NOR-OR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NAND-AND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OR-NAND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AND-NOR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611188" y="2133600"/>
            <a:ext cx="3889375" cy="2303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487488" y="1628775"/>
            <a:ext cx="2436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Sum of Products</a:t>
            </a:r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4643438" y="2060575"/>
            <a:ext cx="3889375" cy="2303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435600" y="1628775"/>
            <a:ext cx="243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Product of Sums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Non-Degenerate Forms</a:t>
            </a:r>
          </a:p>
        </p:txBody>
      </p:sp>
      <p:graphicFrame>
        <p:nvGraphicFramePr>
          <p:cNvPr id="92163" name="Group 3"/>
          <p:cNvGraphicFramePr>
            <a:graphicFrameLocks noGrp="1"/>
          </p:cNvGraphicFramePr>
          <p:nvPr>
            <p:ph idx="1"/>
          </p:nvPr>
        </p:nvGraphicFramePr>
        <p:xfrm>
          <a:off x="468313" y="1630363"/>
          <a:ext cx="8229600" cy="38862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955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AND-OR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OR-AND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NAND-NAND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NOR-NOR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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NOR-OR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" charset="0"/>
                          <a:cs typeface="Arial" charset="0"/>
                        </a:rPr>
                        <a:t>NAND-AND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OR-NAND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AND-NOR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611188" y="3357563"/>
            <a:ext cx="3889375" cy="2303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1331913" y="5708650"/>
            <a:ext cx="260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OR-AND-INVERT</a:t>
            </a:r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4643438" y="3357563"/>
            <a:ext cx="3889375" cy="2303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435600" y="5734050"/>
            <a:ext cx="260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66"/>
                </a:solidFill>
              </a:rPr>
              <a:t>AND-OR-INVERT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AND-OR-INVERT</a:t>
            </a:r>
          </a:p>
        </p:txBody>
      </p:sp>
      <p:sp>
        <p:nvSpPr>
          <p:cNvPr id="48131" name="Content Placeholder 2"/>
          <p:cNvSpPr>
            <a:spLocks/>
          </p:cNvSpPr>
          <p:nvPr/>
        </p:nvSpPr>
        <p:spPr bwMode="auto">
          <a:xfrm>
            <a:off x="539750" y="1628775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AND-NOR</a:t>
            </a:r>
          </a:p>
          <a:p>
            <a:pPr marL="365125" indent="-282575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NAND-AND</a:t>
            </a:r>
          </a:p>
        </p:txBody>
      </p:sp>
      <p:grpSp>
        <p:nvGrpSpPr>
          <p:cNvPr id="48132" name="Group 63"/>
          <p:cNvGrpSpPr>
            <a:grpSpLocks/>
          </p:cNvGrpSpPr>
          <p:nvPr/>
        </p:nvGrpSpPr>
        <p:grpSpPr bwMode="auto">
          <a:xfrm>
            <a:off x="4932363" y="1628775"/>
            <a:ext cx="2652712" cy="1447800"/>
            <a:chOff x="4953000" y="1600200"/>
            <a:chExt cx="2653352" cy="1447800"/>
          </a:xfrm>
        </p:grpSpPr>
        <p:sp>
          <p:nvSpPr>
            <p:cNvPr id="4" name="Flowchart: Delay 3"/>
            <p:cNvSpPr>
              <a:spLocks noChangeArrowheads="1"/>
            </p:cNvSpPr>
            <p:nvPr/>
          </p:nvSpPr>
          <p:spPr bwMode="auto">
            <a:xfrm>
              <a:off x="5334092" y="1600200"/>
              <a:ext cx="533529" cy="457200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5" name="Flowchart: Delay 4"/>
            <p:cNvSpPr>
              <a:spLocks noChangeArrowheads="1"/>
            </p:cNvSpPr>
            <p:nvPr/>
          </p:nvSpPr>
          <p:spPr bwMode="auto">
            <a:xfrm>
              <a:off x="5334092" y="2209800"/>
              <a:ext cx="533529" cy="457200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" name="Moon 6"/>
            <p:cNvSpPr>
              <a:spLocks noChangeArrowheads="1"/>
            </p:cNvSpPr>
            <p:nvPr/>
          </p:nvSpPr>
          <p:spPr bwMode="auto">
            <a:xfrm rot="10800000">
              <a:off x="6539295" y="2195513"/>
              <a:ext cx="533529" cy="457200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20" name="Elbow Connector 19"/>
            <p:cNvCxnSpPr>
              <a:stCxn id="4" idx="3"/>
            </p:cNvCxnSpPr>
            <p:nvPr/>
          </p:nvCxnSpPr>
          <p:spPr>
            <a:xfrm>
              <a:off x="5867621" y="1828800"/>
              <a:ext cx="685965" cy="4572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3"/>
            </p:cNvCxnSpPr>
            <p:nvPr/>
          </p:nvCxnSpPr>
          <p:spPr>
            <a:xfrm>
              <a:off x="5867621" y="2438400"/>
              <a:ext cx="7034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4953000" y="2590800"/>
              <a:ext cx="1600586" cy="457200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4953000" y="17176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4953000" y="1924050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4953000" y="23272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4953000" y="2533650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/>
            <p:cNvSpPr>
              <a:spLocks noChangeArrowheads="1"/>
            </p:cNvSpPr>
            <p:nvPr/>
          </p:nvSpPr>
          <p:spPr bwMode="auto">
            <a:xfrm>
              <a:off x="7087115" y="2347913"/>
              <a:ext cx="138145" cy="139700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0800000">
              <a:off x="7225260" y="24034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33" name="Group 64"/>
          <p:cNvGrpSpPr>
            <a:grpSpLocks/>
          </p:cNvGrpSpPr>
          <p:nvPr/>
        </p:nvGrpSpPr>
        <p:grpSpPr bwMode="auto">
          <a:xfrm>
            <a:off x="1547813" y="4076700"/>
            <a:ext cx="2514600" cy="1462088"/>
            <a:chOff x="1676400" y="4038600"/>
            <a:chExt cx="2514600" cy="1461448"/>
          </a:xfrm>
        </p:grpSpPr>
        <p:sp>
          <p:nvSpPr>
            <p:cNvPr id="35" name="Flowchart: Delay 34"/>
            <p:cNvSpPr>
              <a:spLocks noChangeArrowheads="1"/>
            </p:cNvSpPr>
            <p:nvPr/>
          </p:nvSpPr>
          <p:spPr bwMode="auto">
            <a:xfrm>
              <a:off x="2057400" y="4038600"/>
              <a:ext cx="533400" cy="457000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36" name="Flowchart: Delay 35"/>
            <p:cNvSpPr>
              <a:spLocks noChangeArrowheads="1"/>
            </p:cNvSpPr>
            <p:nvPr/>
          </p:nvSpPr>
          <p:spPr bwMode="auto">
            <a:xfrm>
              <a:off x="2057400" y="4647933"/>
              <a:ext cx="533400" cy="457000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>
              <a:off x="1676400" y="4156024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676400" y="4362308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676400" y="4765357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676400" y="4971641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>
              <a:off x="2590800" y="4267100"/>
              <a:ext cx="685800" cy="4570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590800" y="4890715"/>
              <a:ext cx="704850" cy="1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flipV="1">
              <a:off x="1676400" y="5043048"/>
              <a:ext cx="1600200" cy="457000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Delay 43"/>
            <p:cNvSpPr>
              <a:spLocks noChangeArrowheads="1"/>
            </p:cNvSpPr>
            <p:nvPr/>
          </p:nvSpPr>
          <p:spPr bwMode="auto">
            <a:xfrm>
              <a:off x="3276600" y="4662215"/>
              <a:ext cx="533400" cy="457000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5" name="Flowchart: Connector 44"/>
            <p:cNvSpPr>
              <a:spLocks noChangeArrowheads="1"/>
            </p:cNvSpPr>
            <p:nvPr/>
          </p:nvSpPr>
          <p:spPr bwMode="auto">
            <a:xfrm>
              <a:off x="3124200" y="4662215"/>
              <a:ext cx="138112" cy="138052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6" name="Flowchart: Connector 45"/>
            <p:cNvSpPr>
              <a:spLocks noChangeArrowheads="1"/>
            </p:cNvSpPr>
            <p:nvPr/>
          </p:nvSpPr>
          <p:spPr bwMode="auto">
            <a:xfrm>
              <a:off x="3124200" y="4814548"/>
              <a:ext cx="138112" cy="138052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7" name="Flowchart: Connector 46"/>
            <p:cNvSpPr>
              <a:spLocks noChangeArrowheads="1"/>
            </p:cNvSpPr>
            <p:nvPr/>
          </p:nvSpPr>
          <p:spPr bwMode="auto">
            <a:xfrm>
              <a:off x="3124200" y="4966881"/>
              <a:ext cx="138112" cy="138052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0800000">
              <a:off x="3810000" y="4897062"/>
              <a:ext cx="381000" cy="1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34" name="Group 65"/>
          <p:cNvGrpSpPr>
            <a:grpSpLocks/>
          </p:cNvGrpSpPr>
          <p:nvPr/>
        </p:nvGrpSpPr>
        <p:grpSpPr bwMode="auto">
          <a:xfrm>
            <a:off x="4932363" y="4005263"/>
            <a:ext cx="2514600" cy="1695450"/>
            <a:chOff x="4953001" y="4046560"/>
            <a:chExt cx="2514600" cy="1695736"/>
          </a:xfrm>
        </p:grpSpPr>
        <p:sp>
          <p:nvSpPr>
            <p:cNvPr id="49" name="Flowchart: Delay 48"/>
            <p:cNvSpPr>
              <a:spLocks noChangeArrowheads="1"/>
            </p:cNvSpPr>
            <p:nvPr/>
          </p:nvSpPr>
          <p:spPr bwMode="auto">
            <a:xfrm>
              <a:off x="5334001" y="4046560"/>
              <a:ext cx="533400" cy="457277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50" name="Flowchart: Delay 49"/>
            <p:cNvSpPr>
              <a:spLocks noChangeArrowheads="1"/>
            </p:cNvSpPr>
            <p:nvPr/>
          </p:nvSpPr>
          <p:spPr bwMode="auto">
            <a:xfrm>
              <a:off x="5334001" y="4656263"/>
              <a:ext cx="533400" cy="457277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10800000">
              <a:off x="4953001" y="4164055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4953001" y="4370465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4953001" y="4773758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4953001" y="4980167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>
              <a:off x="5867401" y="4275199"/>
              <a:ext cx="685800" cy="45727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867401" y="4899191"/>
              <a:ext cx="7048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flipV="1">
              <a:off x="4953001" y="5050029"/>
              <a:ext cx="1600200" cy="457277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Delay 57"/>
            <p:cNvSpPr>
              <a:spLocks noChangeArrowheads="1"/>
            </p:cNvSpPr>
            <p:nvPr/>
          </p:nvSpPr>
          <p:spPr bwMode="auto">
            <a:xfrm>
              <a:off x="6553201" y="4670552"/>
              <a:ext cx="533400" cy="455690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59" name="Flowchart: Connector 58"/>
            <p:cNvSpPr>
              <a:spLocks noChangeArrowheads="1"/>
            </p:cNvSpPr>
            <p:nvPr/>
          </p:nvSpPr>
          <p:spPr bwMode="auto">
            <a:xfrm>
              <a:off x="5881688" y="4205337"/>
              <a:ext cx="138113" cy="138135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0" name="Flowchart: Connector 59"/>
            <p:cNvSpPr>
              <a:spLocks noChangeArrowheads="1"/>
            </p:cNvSpPr>
            <p:nvPr/>
          </p:nvSpPr>
          <p:spPr bwMode="auto">
            <a:xfrm>
              <a:off x="5881688" y="4822978"/>
              <a:ext cx="138113" cy="138136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1" name="Flowchart: Connector 60"/>
            <p:cNvSpPr>
              <a:spLocks noChangeArrowheads="1"/>
            </p:cNvSpPr>
            <p:nvPr/>
          </p:nvSpPr>
          <p:spPr bwMode="auto">
            <a:xfrm>
              <a:off x="5881688" y="5437445"/>
              <a:ext cx="138113" cy="138135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10800000">
              <a:off x="7086601" y="4905542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elay 62"/>
            <p:cNvSpPr>
              <a:spLocks noChangeArrowheads="1"/>
            </p:cNvSpPr>
            <p:nvPr/>
          </p:nvSpPr>
          <p:spPr bwMode="auto">
            <a:xfrm>
              <a:off x="5334001" y="5285019"/>
              <a:ext cx="533400" cy="457277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48135" name="Text Box 50"/>
          <p:cNvSpPr txBox="1">
            <a:spLocks noChangeArrowheads="1"/>
          </p:cNvSpPr>
          <p:nvPr/>
        </p:nvSpPr>
        <p:spPr bwMode="auto">
          <a:xfrm>
            <a:off x="5219700" y="3116263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AND-NOR</a:t>
            </a:r>
          </a:p>
        </p:txBody>
      </p:sp>
      <p:sp>
        <p:nvSpPr>
          <p:cNvPr id="48136" name="Text Box 51"/>
          <p:cNvSpPr txBox="1">
            <a:spLocks noChangeArrowheads="1"/>
          </p:cNvSpPr>
          <p:nvPr/>
        </p:nvSpPr>
        <p:spPr bwMode="auto">
          <a:xfrm>
            <a:off x="1763713" y="573405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AND-NOR</a:t>
            </a:r>
          </a:p>
        </p:txBody>
      </p:sp>
      <p:sp>
        <p:nvSpPr>
          <p:cNvPr id="48137" name="Text Box 52"/>
          <p:cNvSpPr txBox="1">
            <a:spLocks noChangeArrowheads="1"/>
          </p:cNvSpPr>
          <p:nvPr/>
        </p:nvSpPr>
        <p:spPr bwMode="auto">
          <a:xfrm>
            <a:off x="5435600" y="5734050"/>
            <a:ext cx="1528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NAND-AND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AND-OR-INVERT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2916238" y="1700213"/>
            <a:ext cx="2652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ea typeface="PMingLiU" pitchFamily="18" charset="-120"/>
              </a:rPr>
              <a:t>F</a:t>
            </a:r>
            <a:r>
              <a:rPr lang="en-US" altLang="zh-TW">
                <a:ea typeface="PMingLiU" pitchFamily="18" charset="-120"/>
              </a:rPr>
              <a:t> = (</a:t>
            </a:r>
            <a:r>
              <a:rPr lang="en-US" altLang="zh-TW" i="1">
                <a:ea typeface="PMingLiU" pitchFamily="18" charset="-120"/>
              </a:rPr>
              <a:t>AB +CD +E</a:t>
            </a:r>
            <a:r>
              <a:rPr lang="en-US" altLang="zh-TW">
                <a:ea typeface="PMingLiU" pitchFamily="18" charset="-120"/>
              </a:rPr>
              <a:t>)</a:t>
            </a:r>
            <a:r>
              <a:rPr lang="en-US" altLang="zh-TW" i="1">
                <a:ea typeface="PMingLiU" pitchFamily="18" charset="-120"/>
                <a:sym typeface="Symbol" pitchFamily="18" charset="2"/>
              </a:rPr>
              <a:t></a:t>
            </a:r>
            <a:r>
              <a:rPr lang="en-US" altLang="zh-TW" b="1">
                <a:ea typeface="PMingLiU" pitchFamily="18" charset="-120"/>
              </a:rPr>
              <a:t> 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lum bright="-18000" contrast="30000"/>
          </a:blip>
          <a:srcRect/>
          <a:stretch>
            <a:fillRect/>
          </a:stretch>
        </p:blipFill>
        <p:spPr bwMode="auto">
          <a:xfrm>
            <a:off x="684213" y="2852738"/>
            <a:ext cx="8034337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en-US" smtClean="0"/>
              <a:t>OR-AND-INVERT</a:t>
            </a:r>
          </a:p>
        </p:txBody>
      </p:sp>
      <p:sp>
        <p:nvSpPr>
          <p:cNvPr id="50179" name="Content Placeholder 2"/>
          <p:cNvSpPr>
            <a:spLocks/>
          </p:cNvSpPr>
          <p:nvPr/>
        </p:nvSpPr>
        <p:spPr bwMode="auto">
          <a:xfrm>
            <a:off x="468313" y="158115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OR-NAND</a:t>
            </a:r>
          </a:p>
          <a:p>
            <a:pPr marL="365125" indent="-282575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NOR-OR</a:t>
            </a:r>
          </a:p>
        </p:txBody>
      </p:sp>
      <p:grpSp>
        <p:nvGrpSpPr>
          <p:cNvPr id="50180" name="Group 71"/>
          <p:cNvGrpSpPr>
            <a:grpSpLocks/>
          </p:cNvGrpSpPr>
          <p:nvPr/>
        </p:nvGrpSpPr>
        <p:grpSpPr bwMode="auto">
          <a:xfrm>
            <a:off x="4965700" y="1600200"/>
            <a:ext cx="2652713" cy="1447800"/>
            <a:chOff x="4953000" y="1600199"/>
            <a:chExt cx="2653352" cy="1447801"/>
          </a:xfrm>
        </p:grpSpPr>
        <p:sp>
          <p:nvSpPr>
            <p:cNvPr id="5" name="Flowchart: Delay 4"/>
            <p:cNvSpPr>
              <a:spLocks noChangeArrowheads="1"/>
            </p:cNvSpPr>
            <p:nvPr/>
          </p:nvSpPr>
          <p:spPr bwMode="auto">
            <a:xfrm>
              <a:off x="6567877" y="2209799"/>
              <a:ext cx="533528" cy="457200"/>
            </a:xfrm>
            <a:prstGeom prst="flowChartDelay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" name="Moon 6"/>
            <p:cNvSpPr>
              <a:spLocks noChangeArrowheads="1"/>
            </p:cNvSpPr>
            <p:nvPr/>
          </p:nvSpPr>
          <p:spPr bwMode="auto">
            <a:xfrm rot="10800000">
              <a:off x="5303923" y="1600199"/>
              <a:ext cx="533528" cy="457200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20" name="Elbow Connector 19"/>
            <p:cNvCxnSpPr/>
            <p:nvPr/>
          </p:nvCxnSpPr>
          <p:spPr>
            <a:xfrm>
              <a:off x="5853330" y="1828799"/>
              <a:ext cx="684377" cy="4572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56506" y="2438400"/>
              <a:ext cx="703431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4953000" y="2590800"/>
              <a:ext cx="1600585" cy="457200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4953000" y="1717674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4953000" y="1924049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4953000" y="23272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>
              <a:off x="4953000" y="2533650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/>
            <p:cNvSpPr>
              <a:spLocks noChangeArrowheads="1"/>
            </p:cNvSpPr>
            <p:nvPr/>
          </p:nvSpPr>
          <p:spPr bwMode="auto">
            <a:xfrm>
              <a:off x="7087114" y="2347913"/>
              <a:ext cx="138146" cy="139700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0800000">
              <a:off x="7225260" y="2403475"/>
              <a:ext cx="3810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oon 63"/>
            <p:cNvSpPr>
              <a:spLocks noChangeArrowheads="1"/>
            </p:cNvSpPr>
            <p:nvPr/>
          </p:nvSpPr>
          <p:spPr bwMode="auto">
            <a:xfrm rot="10800000">
              <a:off x="5316626" y="2195512"/>
              <a:ext cx="533528" cy="457200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0181" name="Group 72"/>
          <p:cNvGrpSpPr>
            <a:grpSpLocks/>
          </p:cNvGrpSpPr>
          <p:nvPr/>
        </p:nvGrpSpPr>
        <p:grpSpPr bwMode="auto">
          <a:xfrm>
            <a:off x="1689100" y="4024313"/>
            <a:ext cx="2484438" cy="1476375"/>
            <a:chOff x="1676400" y="4023851"/>
            <a:chExt cx="2485104" cy="1476197"/>
          </a:xfrm>
        </p:grpSpPr>
        <p:cxnSp>
          <p:nvCxnSpPr>
            <p:cNvPr id="37" name="Straight Connector 36"/>
            <p:cNvCxnSpPr/>
            <p:nvPr/>
          </p:nvCxnSpPr>
          <p:spPr>
            <a:xfrm rot="10800000">
              <a:off x="1676400" y="4155597"/>
              <a:ext cx="3811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1676400" y="4361947"/>
              <a:ext cx="3811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676400" y="4765124"/>
              <a:ext cx="3811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1676400" y="4973062"/>
              <a:ext cx="38110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>
              <a:off x="2591045" y="4266709"/>
              <a:ext cx="685984" cy="45714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591045" y="4876235"/>
              <a:ext cx="7034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flipV="1">
              <a:off x="1676400" y="5042903"/>
              <a:ext cx="1600629" cy="457145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/>
            <p:cNvSpPr>
              <a:spLocks noChangeArrowheads="1"/>
            </p:cNvSpPr>
            <p:nvPr/>
          </p:nvSpPr>
          <p:spPr bwMode="auto">
            <a:xfrm>
              <a:off x="3124588" y="4661949"/>
              <a:ext cx="138150" cy="138095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6" name="Flowchart: Connector 45"/>
            <p:cNvSpPr>
              <a:spLocks noChangeArrowheads="1"/>
            </p:cNvSpPr>
            <p:nvPr/>
          </p:nvSpPr>
          <p:spPr bwMode="auto">
            <a:xfrm>
              <a:off x="3124588" y="4814331"/>
              <a:ext cx="138150" cy="138095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47" name="Flowchart: Connector 46"/>
            <p:cNvSpPr>
              <a:spLocks noChangeArrowheads="1"/>
            </p:cNvSpPr>
            <p:nvPr/>
          </p:nvSpPr>
          <p:spPr bwMode="auto">
            <a:xfrm>
              <a:off x="3124588" y="4966712"/>
              <a:ext cx="138150" cy="138095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0800000">
              <a:off x="3780402" y="4882584"/>
              <a:ext cx="38110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oon 64"/>
            <p:cNvSpPr>
              <a:spLocks noChangeArrowheads="1"/>
            </p:cNvSpPr>
            <p:nvPr/>
          </p:nvSpPr>
          <p:spPr bwMode="auto">
            <a:xfrm rot="10800000">
              <a:off x="2043211" y="4023851"/>
              <a:ext cx="533543" cy="457145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6" name="Moon 65"/>
            <p:cNvSpPr>
              <a:spLocks noChangeArrowheads="1"/>
            </p:cNvSpPr>
            <p:nvPr/>
          </p:nvSpPr>
          <p:spPr bwMode="auto">
            <a:xfrm rot="10800000">
              <a:off x="2043211" y="4647663"/>
              <a:ext cx="533543" cy="457145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7" name="Moon 66"/>
            <p:cNvSpPr>
              <a:spLocks noChangeArrowheads="1"/>
            </p:cNvSpPr>
            <p:nvPr/>
          </p:nvSpPr>
          <p:spPr bwMode="auto">
            <a:xfrm rot="10800000">
              <a:off x="3229391" y="4647663"/>
              <a:ext cx="533543" cy="457145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0182" name="Group 73"/>
          <p:cNvGrpSpPr>
            <a:grpSpLocks/>
          </p:cNvGrpSpPr>
          <p:nvPr/>
        </p:nvGrpSpPr>
        <p:grpSpPr bwMode="auto">
          <a:xfrm>
            <a:off x="4965700" y="4038600"/>
            <a:ext cx="2514600" cy="1676400"/>
            <a:chOff x="4953001" y="4038600"/>
            <a:chExt cx="2514600" cy="1676399"/>
          </a:xfrm>
        </p:grpSpPr>
        <p:cxnSp>
          <p:nvCxnSpPr>
            <p:cNvPr id="51" name="Straight Connector 50"/>
            <p:cNvCxnSpPr/>
            <p:nvPr/>
          </p:nvCxnSpPr>
          <p:spPr>
            <a:xfrm rot="10800000">
              <a:off x="4983164" y="4164013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4983164" y="4370388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4983164" y="4773613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4983164" y="4979987"/>
              <a:ext cx="3810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>
              <a:off x="5867401" y="4275138"/>
              <a:ext cx="685800" cy="45720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867401" y="4899024"/>
              <a:ext cx="7048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flipV="1">
              <a:off x="4953001" y="5051424"/>
              <a:ext cx="1600200" cy="457200"/>
            </a:xfrm>
            <a:prstGeom prst="bentConnector3">
              <a:avLst>
                <a:gd name="adj1" fmla="val 781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Connector 58"/>
            <p:cNvSpPr>
              <a:spLocks noChangeArrowheads="1"/>
            </p:cNvSpPr>
            <p:nvPr/>
          </p:nvSpPr>
          <p:spPr bwMode="auto">
            <a:xfrm>
              <a:off x="5881689" y="4205288"/>
              <a:ext cx="138112" cy="138112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0" name="Flowchart: Connector 59"/>
            <p:cNvSpPr>
              <a:spLocks noChangeArrowheads="1"/>
            </p:cNvSpPr>
            <p:nvPr/>
          </p:nvSpPr>
          <p:spPr bwMode="auto">
            <a:xfrm>
              <a:off x="5881689" y="4822825"/>
              <a:ext cx="138112" cy="138113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1" name="Flowchart: Connector 60"/>
            <p:cNvSpPr>
              <a:spLocks noChangeArrowheads="1"/>
            </p:cNvSpPr>
            <p:nvPr/>
          </p:nvSpPr>
          <p:spPr bwMode="auto">
            <a:xfrm>
              <a:off x="5881689" y="5437187"/>
              <a:ext cx="138112" cy="139700"/>
            </a:xfrm>
            <a:prstGeom prst="flowChartConnector">
              <a:avLst/>
            </a:prstGeom>
            <a:solidFill>
              <a:schemeClr val="accent2"/>
            </a:solidFill>
            <a:ln w="25400" algn="ctr">
              <a:solidFill>
                <a:srgbClr val="26697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10800000">
              <a:off x="7086601" y="4889499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oon 67"/>
            <p:cNvSpPr>
              <a:spLocks noChangeArrowheads="1"/>
            </p:cNvSpPr>
            <p:nvPr/>
          </p:nvSpPr>
          <p:spPr bwMode="auto">
            <a:xfrm rot="10800000">
              <a:off x="5334001" y="4038600"/>
              <a:ext cx="533400" cy="457200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69" name="Moon 68"/>
            <p:cNvSpPr>
              <a:spLocks noChangeArrowheads="1"/>
            </p:cNvSpPr>
            <p:nvPr/>
          </p:nvSpPr>
          <p:spPr bwMode="auto">
            <a:xfrm rot="10800000">
              <a:off x="5334001" y="4648200"/>
              <a:ext cx="533400" cy="457200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0" name="Moon 69"/>
            <p:cNvSpPr>
              <a:spLocks noChangeArrowheads="1"/>
            </p:cNvSpPr>
            <p:nvPr/>
          </p:nvSpPr>
          <p:spPr bwMode="auto">
            <a:xfrm rot="10800000">
              <a:off x="5334001" y="5257799"/>
              <a:ext cx="533400" cy="457200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sp>
          <p:nvSpPr>
            <p:cNvPr id="71" name="Moon 70"/>
            <p:cNvSpPr>
              <a:spLocks noChangeArrowheads="1"/>
            </p:cNvSpPr>
            <p:nvPr/>
          </p:nvSpPr>
          <p:spPr bwMode="auto">
            <a:xfrm rot="10800000">
              <a:off x="6553201" y="4678363"/>
              <a:ext cx="533400" cy="457200"/>
            </a:xfrm>
            <a:prstGeom prst="moon">
              <a:avLst>
                <a:gd name="adj" fmla="val 87500"/>
              </a:avLst>
            </a:prstGeom>
            <a:solidFill>
              <a:schemeClr val="accent2"/>
            </a:solidFill>
            <a:ln w="25400" cap="sq" algn="ctr">
              <a:solidFill>
                <a:srgbClr val="2A6D7D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</p:grpSp>
      <p:sp>
        <p:nvSpPr>
          <p:cNvPr id="50183" name="Text Box 49"/>
          <p:cNvSpPr txBox="1">
            <a:spLocks noChangeArrowheads="1"/>
          </p:cNvSpPr>
          <p:nvPr/>
        </p:nvSpPr>
        <p:spPr bwMode="auto">
          <a:xfrm>
            <a:off x="5219700" y="3068638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OR-NAND</a:t>
            </a:r>
          </a:p>
        </p:txBody>
      </p:sp>
      <p:sp>
        <p:nvSpPr>
          <p:cNvPr id="50184" name="Text Box 50"/>
          <p:cNvSpPr txBox="1">
            <a:spLocks noChangeArrowheads="1"/>
          </p:cNvSpPr>
          <p:nvPr/>
        </p:nvSpPr>
        <p:spPr bwMode="auto">
          <a:xfrm>
            <a:off x="1979613" y="5805488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OR-NAND</a:t>
            </a:r>
          </a:p>
        </p:txBody>
      </p:sp>
      <p:sp>
        <p:nvSpPr>
          <p:cNvPr id="50185" name="Text Box 51"/>
          <p:cNvSpPr txBox="1">
            <a:spLocks noChangeArrowheads="1"/>
          </p:cNvSpPr>
          <p:nvPr/>
        </p:nvSpPr>
        <p:spPr bwMode="auto">
          <a:xfrm>
            <a:off x="5148263" y="5805488"/>
            <a:ext cx="1214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NOR-OR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OR-AND-INVERT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268538" y="1700213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zh-TW" i="1">
                <a:ea typeface="PMingLiU" pitchFamily="18" charset="-120"/>
              </a:rPr>
              <a:t>F = </a:t>
            </a:r>
            <a:r>
              <a:rPr lang="en-US" altLang="zh-TW">
                <a:ea typeface="PMingLiU" pitchFamily="18" charset="-120"/>
              </a:rPr>
              <a:t>((</a:t>
            </a:r>
            <a:r>
              <a:rPr lang="en-US" altLang="zh-TW" i="1">
                <a:ea typeface="PMingLiU" pitchFamily="18" charset="-120"/>
              </a:rPr>
              <a:t>A+B</a:t>
            </a:r>
            <a:r>
              <a:rPr lang="en-US" altLang="zh-TW">
                <a:ea typeface="PMingLiU" pitchFamily="18" charset="-120"/>
              </a:rPr>
              <a:t>)(</a:t>
            </a:r>
            <a:r>
              <a:rPr lang="en-US" altLang="zh-TW" i="1">
                <a:ea typeface="PMingLiU" pitchFamily="18" charset="-120"/>
              </a:rPr>
              <a:t>C+D</a:t>
            </a:r>
            <a:r>
              <a:rPr lang="en-US" altLang="zh-TW">
                <a:ea typeface="PMingLiU" pitchFamily="18" charset="-120"/>
              </a:rPr>
              <a:t>)</a:t>
            </a:r>
            <a:r>
              <a:rPr lang="en-US" altLang="zh-TW" i="1">
                <a:ea typeface="PMingLiU" pitchFamily="18" charset="-120"/>
              </a:rPr>
              <a:t>E</a:t>
            </a:r>
            <a:r>
              <a:rPr lang="en-US" altLang="zh-TW">
                <a:ea typeface="PMingLiU" pitchFamily="18" charset="-120"/>
              </a:rPr>
              <a:t>)</a:t>
            </a:r>
            <a:r>
              <a:rPr lang="en-US" altLang="zh-TW" i="1">
                <a:ea typeface="PMingLiU" pitchFamily="18" charset="-120"/>
              </a:rPr>
              <a:t>'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lum bright="-18000" contrast="30000"/>
          </a:blip>
          <a:srcRect/>
          <a:stretch>
            <a:fillRect/>
          </a:stretch>
        </p:blipFill>
        <p:spPr bwMode="auto">
          <a:xfrm>
            <a:off x="395288" y="2708275"/>
            <a:ext cx="85026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852738"/>
            <a:ext cx="68865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39750" y="1628775"/>
          <a:ext cx="2520950" cy="511175"/>
        </p:xfrm>
        <a:graphic>
          <a:graphicData uri="http://schemas.openxmlformats.org/presentationml/2006/ole">
            <p:oleObj spid="_x0000_s8194" name="Equation" r:id="rId4" imgW="1002960" imgH="203040" progId="Equation.DSMT4">
              <p:embed/>
            </p:oleObj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473075" y="2276475"/>
            <a:ext cx="3738563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Implement with AOI &amp; OAI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3388"/>
            <a:ext cx="7199312" cy="933450"/>
          </a:xfrm>
        </p:spPr>
        <p:txBody>
          <a:bodyPr/>
          <a:lstStyle/>
          <a:p>
            <a:r>
              <a:rPr lang="en-US" sz="2000" smtClean="0"/>
              <a:t>For AOI</a:t>
            </a:r>
          </a:p>
          <a:p>
            <a:pPr lvl="1"/>
            <a:r>
              <a:rPr lang="en-US" sz="1800" smtClean="0"/>
              <a:t>Simplify into Sum of Products by combining 0s</a:t>
            </a:r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2565400"/>
            <a:ext cx="381635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708400" y="3068638"/>
            <a:ext cx="863600" cy="10080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132138" y="3716338"/>
            <a:ext cx="792162" cy="288925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4341813" y="3155950"/>
            <a:ext cx="792162" cy="2889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2700338" y="4638675"/>
          <a:ext cx="2871787" cy="554038"/>
        </p:xfrm>
        <a:graphic>
          <a:graphicData uri="http://schemas.openxmlformats.org/presentationml/2006/ole">
            <p:oleObj spid="_x0000_s9218" name="Equation" r:id="rId4" imgW="1054080" imgH="203040" progId="Equation.DSMT4">
              <p:embed/>
            </p:oleObj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2700338" y="5373688"/>
          <a:ext cx="3095625" cy="544512"/>
        </p:xfrm>
        <a:graphic>
          <a:graphicData uri="http://schemas.openxmlformats.org/presentationml/2006/ole">
            <p:oleObj spid="_x0000_s9219" name="Equation" r:id="rId5" imgW="11556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3388"/>
            <a:ext cx="7632700" cy="3886200"/>
          </a:xfrm>
          <a:noFill/>
        </p:spPr>
        <p:txBody>
          <a:bodyPr/>
          <a:lstStyle/>
          <a:p>
            <a:r>
              <a:rPr lang="en-US" sz="2000" smtClean="0"/>
              <a:t>For AOI</a:t>
            </a:r>
          </a:p>
          <a:p>
            <a:pPr lvl="1"/>
            <a:r>
              <a:rPr lang="en-US" sz="1800" smtClean="0"/>
              <a:t>Simplify into Sum of Products by combining 0s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555875" y="2492375"/>
          <a:ext cx="2663825" cy="468313"/>
        </p:xfrm>
        <a:graphic>
          <a:graphicData uri="http://schemas.openxmlformats.org/presentationml/2006/ole">
            <p:oleObj spid="_x0000_s10242" name="Equation" r:id="rId3" imgW="1155600" imgH="203040" progId="Equation.DSMT4">
              <p:embed/>
            </p:oleObj>
          </a:graphicData>
        </a:graphic>
      </p:graphicFrame>
      <p:pic>
        <p:nvPicPr>
          <p:cNvPr id="10245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3357563"/>
            <a:ext cx="6191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3388"/>
            <a:ext cx="7559675" cy="3886200"/>
          </a:xfrm>
        </p:spPr>
        <p:txBody>
          <a:bodyPr/>
          <a:lstStyle/>
          <a:p>
            <a:r>
              <a:rPr lang="en-US" sz="2000" smtClean="0"/>
              <a:t>For OAI</a:t>
            </a:r>
          </a:p>
          <a:p>
            <a:pPr lvl="1"/>
            <a:r>
              <a:rPr lang="en-US" sz="1800" smtClean="0"/>
              <a:t>Combine 1s in the map</a:t>
            </a:r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Take its complement to get Product of Sums</a:t>
            </a:r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endParaRPr lang="en-US" sz="1800" smtClean="0"/>
          </a:p>
          <a:p>
            <a:pPr lvl="1"/>
            <a:r>
              <a:rPr lang="en-US" sz="1800" smtClean="0"/>
              <a:t>Get the function F by complementing the above</a:t>
            </a:r>
          </a:p>
        </p:txBody>
      </p:sp>
      <p:graphicFrame>
        <p:nvGraphicFramePr>
          <p:cNvPr id="11266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2987675" y="2565400"/>
          <a:ext cx="1871663" cy="379413"/>
        </p:xfrm>
        <a:graphic>
          <a:graphicData uri="http://schemas.openxmlformats.org/presentationml/2006/ole">
            <p:oleObj spid="_x0000_s11266" name="Equation" r:id="rId3" imgW="1002960" imgH="203040" progId="Equation.DSMT4">
              <p:embed/>
            </p:oleObj>
          </a:graphicData>
        </a:graphic>
      </p:graphicFrame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7650" y="260350"/>
            <a:ext cx="381635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7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2484438" y="3644900"/>
          <a:ext cx="2952750" cy="365125"/>
        </p:xfrm>
        <a:graphic>
          <a:graphicData uri="http://schemas.openxmlformats.org/presentationml/2006/ole">
            <p:oleObj spid="_x0000_s11267" name="Equation" r:id="rId5" imgW="1650960" imgH="203040" progId="Equation.DSMT4">
              <p:embed/>
            </p:oleObj>
          </a:graphicData>
        </a:graphic>
      </p:graphicFrame>
      <p:graphicFrame>
        <p:nvGraphicFramePr>
          <p:cNvPr id="11268" name="Object 13"/>
          <p:cNvGraphicFramePr>
            <a:graphicFrameLocks noChangeAspect="1"/>
          </p:cNvGraphicFramePr>
          <p:nvPr/>
        </p:nvGraphicFramePr>
        <p:xfrm>
          <a:off x="2555875" y="4868863"/>
          <a:ext cx="3133725" cy="365125"/>
        </p:xfrm>
        <a:graphic>
          <a:graphicData uri="http://schemas.openxmlformats.org/presentationml/2006/ole">
            <p:oleObj spid="_x0000_s11268" name="Equation" r:id="rId6" imgW="1752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Gate</a:t>
            </a:r>
          </a:p>
        </p:txBody>
      </p:sp>
      <p:grpSp>
        <p:nvGrpSpPr>
          <p:cNvPr id="29699" name="Group 18"/>
          <p:cNvGrpSpPr>
            <a:grpSpLocks/>
          </p:cNvGrpSpPr>
          <p:nvPr/>
        </p:nvGrpSpPr>
        <p:grpSpPr bwMode="auto">
          <a:xfrm>
            <a:off x="1692275" y="2276475"/>
            <a:ext cx="2182813" cy="2555875"/>
            <a:chOff x="1902335" y="2514600"/>
            <a:chExt cx="2182309" cy="2556052"/>
          </a:xfrm>
        </p:grpSpPr>
        <p:sp>
          <p:nvSpPr>
            <p:cNvPr id="4" name="Flowchart: Delay 3"/>
            <p:cNvSpPr/>
            <p:nvPr/>
          </p:nvSpPr>
          <p:spPr>
            <a:xfrm>
              <a:off x="2591151" y="2514600"/>
              <a:ext cx="685642" cy="609642"/>
            </a:xfrm>
            <a:prstGeom prst="flowChartDelay">
              <a:avLst/>
            </a:prstGeom>
            <a:noFill/>
            <a:ln cap="sq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692" y="2665423"/>
              <a:ext cx="609459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692" y="2970245"/>
              <a:ext cx="609459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/>
            <p:cNvSpPr/>
            <p:nvPr/>
          </p:nvSpPr>
          <p:spPr>
            <a:xfrm>
              <a:off x="3276793" y="2757505"/>
              <a:ext cx="152365" cy="152411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414874" y="2819421"/>
              <a:ext cx="6094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3" name="TextBox 16"/>
            <p:cNvSpPr txBox="1">
              <a:spLocks noChangeArrowheads="1"/>
            </p:cNvSpPr>
            <p:nvPr/>
          </p:nvSpPr>
          <p:spPr bwMode="auto">
            <a:xfrm>
              <a:off x="1902335" y="3516382"/>
              <a:ext cx="2182309" cy="155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AND-Invert</a:t>
              </a:r>
            </a:p>
            <a:p>
              <a:endParaRPr lang="en-US" sz="3200">
                <a:latin typeface="Gill Sans MT" pitchFamily="34" charset="0"/>
              </a:endParaRPr>
            </a:p>
            <a:p>
              <a:r>
                <a:rPr lang="en-US" sz="3200" i="1">
                  <a:latin typeface="Gill Sans MT" pitchFamily="34" charset="0"/>
                </a:rPr>
                <a:t>F </a:t>
              </a:r>
              <a:r>
                <a:rPr lang="en-US" sz="3200">
                  <a:latin typeface="Gill Sans MT" pitchFamily="34" charset="0"/>
                </a:rPr>
                <a:t>= (xyz)’</a:t>
              </a:r>
            </a:p>
          </p:txBody>
        </p:sp>
      </p:grpSp>
      <p:grpSp>
        <p:nvGrpSpPr>
          <p:cNvPr id="29700" name="Group 19"/>
          <p:cNvGrpSpPr>
            <a:grpSpLocks/>
          </p:cNvGrpSpPr>
          <p:nvPr/>
        </p:nvGrpSpPr>
        <p:grpSpPr bwMode="auto">
          <a:xfrm>
            <a:off x="4764088" y="2276475"/>
            <a:ext cx="2111375" cy="2544763"/>
            <a:chOff x="4973407" y="2514600"/>
            <a:chExt cx="2111914" cy="2544387"/>
          </a:xfrm>
        </p:grpSpPr>
        <p:sp>
          <p:nvSpPr>
            <p:cNvPr id="5" name="Moon 4"/>
            <p:cNvSpPr>
              <a:spLocks noChangeArrowheads="1"/>
            </p:cNvSpPr>
            <p:nvPr/>
          </p:nvSpPr>
          <p:spPr bwMode="auto">
            <a:xfrm rot="10800000">
              <a:off x="5714958" y="2514600"/>
              <a:ext cx="685975" cy="609510"/>
            </a:xfrm>
            <a:prstGeom prst="moon">
              <a:avLst>
                <a:gd name="adj" fmla="val 87500"/>
              </a:avLst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16280" y="2681263"/>
              <a:ext cx="608168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11517" y="2930464"/>
              <a:ext cx="60975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Connector 13"/>
            <p:cNvSpPr/>
            <p:nvPr/>
          </p:nvSpPr>
          <p:spPr>
            <a:xfrm>
              <a:off x="5624448" y="2605075"/>
              <a:ext cx="152439" cy="1523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5616508" y="2860624"/>
              <a:ext cx="152439" cy="1523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386643" y="2805070"/>
              <a:ext cx="60975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7" name="TextBox 17"/>
            <p:cNvSpPr txBox="1">
              <a:spLocks noChangeArrowheads="1"/>
            </p:cNvSpPr>
            <p:nvPr/>
          </p:nvSpPr>
          <p:spPr bwMode="auto">
            <a:xfrm>
              <a:off x="4973407" y="3505054"/>
              <a:ext cx="2111914" cy="1553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Invert-OR</a:t>
              </a:r>
            </a:p>
            <a:p>
              <a:endParaRPr lang="en-US" sz="3200">
                <a:latin typeface="Gill Sans MT" pitchFamily="34" charset="0"/>
              </a:endParaRPr>
            </a:p>
            <a:p>
              <a:r>
                <a:rPr lang="en-US" sz="3200" i="1">
                  <a:latin typeface="Gill Sans MT" pitchFamily="34" charset="0"/>
                </a:rPr>
                <a:t>F </a:t>
              </a:r>
              <a:r>
                <a:rPr lang="en-US" sz="3200">
                  <a:latin typeface="Gill Sans MT" pitchFamily="34" charset="0"/>
                </a:rPr>
                <a:t>= x’+y’+z’</a:t>
              </a:r>
              <a:endParaRPr lang="en-US" sz="3200" i="1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smtClean="0"/>
              <a:t>OAI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429000"/>
            <a:ext cx="8101012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124075" y="2420938"/>
          <a:ext cx="4321175" cy="501650"/>
        </p:xfrm>
        <a:graphic>
          <a:graphicData uri="http://schemas.openxmlformats.org/presentationml/2006/ole">
            <p:oleObj spid="_x0000_s12290" name="Equation" r:id="rId4" imgW="1752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AOI &amp; OAI - Rules</a:t>
            </a:r>
          </a:p>
        </p:txBody>
      </p:sp>
      <p:pic>
        <p:nvPicPr>
          <p:cNvPr id="52227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0650" y="0"/>
            <a:ext cx="14033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060575"/>
            <a:ext cx="6985000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Exclusive-OR Function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4895850" cy="3886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mtClean="0"/>
              <a:t>Exclusive-OR (XOR) performs the following function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i="1" smtClean="0">
                <a:solidFill>
                  <a:srgbClr val="800000"/>
                </a:solidFill>
              </a:rPr>
              <a:t>x </a:t>
            </a:r>
            <a:r>
              <a:rPr lang="en-US" i="1" smtClean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i="1" smtClean="0">
                <a:solidFill>
                  <a:srgbClr val="800000"/>
                </a:solidFill>
              </a:rPr>
              <a:t> y = xy’ + x’y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This function is </a:t>
            </a:r>
            <a:r>
              <a:rPr lang="en-US" smtClean="0">
                <a:solidFill>
                  <a:srgbClr val="FB5705"/>
                </a:solidFill>
              </a:rPr>
              <a:t>equal to one</a:t>
            </a:r>
            <a:r>
              <a:rPr lang="en-US" smtClean="0"/>
              <a:t> only if either </a:t>
            </a:r>
            <a:r>
              <a:rPr lang="en-US" i="1" smtClean="0"/>
              <a:t>x</a:t>
            </a:r>
            <a:r>
              <a:rPr lang="en-US" smtClean="0"/>
              <a:t> or </a:t>
            </a:r>
            <a:r>
              <a:rPr lang="en-US" i="1" smtClean="0"/>
              <a:t>y</a:t>
            </a:r>
            <a:r>
              <a:rPr lang="en-US" smtClean="0"/>
              <a:t> is equal to one but not both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25" y="1700213"/>
            <a:ext cx="2705100" cy="99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2924175"/>
            <a:ext cx="1905000" cy="982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2225" y="4076700"/>
            <a:ext cx="876300" cy="151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Exclusive-OR Functions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785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Exclusive NOR (XNOR) can be generated by taking the complement of an XOR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(x </a:t>
            </a:r>
            <a:r>
              <a:rPr lang="en-US" sz="2300" smtClean="0">
                <a:sym typeface="Symbol" pitchFamily="18" charset="2"/>
              </a:rPr>
              <a:t></a:t>
            </a:r>
            <a:r>
              <a:rPr lang="en-US" sz="2300" smtClean="0"/>
              <a:t> y)’ = xy + x’y’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The following identities apply to XOR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x </a:t>
            </a:r>
            <a:r>
              <a:rPr lang="en-US" sz="2300" smtClean="0">
                <a:sym typeface="Symbol" pitchFamily="18" charset="2"/>
              </a:rPr>
              <a:t></a:t>
            </a:r>
            <a:r>
              <a:rPr lang="en-US" sz="2300" smtClean="0"/>
              <a:t> 0 =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x </a:t>
            </a:r>
            <a:r>
              <a:rPr lang="en-US" sz="2300" smtClean="0">
                <a:sym typeface="Symbol" pitchFamily="18" charset="2"/>
              </a:rPr>
              <a:t></a:t>
            </a:r>
            <a:r>
              <a:rPr lang="en-US" sz="2300" smtClean="0"/>
              <a:t> 1 = x’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x </a:t>
            </a:r>
            <a:r>
              <a:rPr lang="en-US" sz="2300" smtClean="0">
                <a:sym typeface="Symbol" pitchFamily="18" charset="2"/>
              </a:rPr>
              <a:t></a:t>
            </a:r>
            <a:r>
              <a:rPr lang="en-US" sz="2300" smtClean="0"/>
              <a:t> x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x </a:t>
            </a:r>
            <a:r>
              <a:rPr lang="en-US" sz="2300" smtClean="0">
                <a:sym typeface="Symbol" pitchFamily="18" charset="2"/>
              </a:rPr>
              <a:t></a:t>
            </a:r>
            <a:r>
              <a:rPr lang="en-US" sz="2300" smtClean="0"/>
              <a:t> x’ = 1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XOR is also commutative and associative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XOR Implementations</a:t>
            </a:r>
          </a:p>
        </p:txBody>
      </p:sp>
      <p:pic>
        <p:nvPicPr>
          <p:cNvPr id="55299" name="Picture 6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857375" y="1714500"/>
            <a:ext cx="5248275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XOR Implementations</a:t>
            </a:r>
          </a:p>
        </p:txBody>
      </p:sp>
      <p:grpSp>
        <p:nvGrpSpPr>
          <p:cNvPr id="56323" name="Group 12"/>
          <p:cNvGrpSpPr>
            <a:grpSpLocks/>
          </p:cNvGrpSpPr>
          <p:nvPr/>
        </p:nvGrpSpPr>
        <p:grpSpPr bwMode="auto">
          <a:xfrm>
            <a:off x="571500" y="1714500"/>
            <a:ext cx="8196263" cy="2290763"/>
            <a:chOff x="571472" y="1714488"/>
            <a:chExt cx="8195555" cy="2290767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1714488"/>
              <a:ext cx="7282785" cy="229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6" name="TextBox 5"/>
            <p:cNvSpPr txBox="1">
              <a:spLocks noChangeArrowheads="1"/>
            </p:cNvSpPr>
            <p:nvPr/>
          </p:nvSpPr>
          <p:spPr bwMode="auto">
            <a:xfrm>
              <a:off x="2786051" y="2500306"/>
              <a:ext cx="5725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(xy)’</a:t>
              </a:r>
            </a:p>
          </p:txBody>
        </p:sp>
        <p:sp>
          <p:nvSpPr>
            <p:cNvPr id="56327" name="TextBox 7"/>
            <p:cNvSpPr txBox="1">
              <a:spLocks noChangeArrowheads="1"/>
            </p:cNvSpPr>
            <p:nvPr/>
          </p:nvSpPr>
          <p:spPr bwMode="auto">
            <a:xfrm>
              <a:off x="4857753" y="1714488"/>
              <a:ext cx="9156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(x.(xy)’)’</a:t>
              </a:r>
            </a:p>
          </p:txBody>
        </p:sp>
        <p:sp>
          <p:nvSpPr>
            <p:cNvPr id="56328" name="TextBox 8"/>
            <p:cNvSpPr txBox="1">
              <a:spLocks noChangeArrowheads="1"/>
            </p:cNvSpPr>
            <p:nvPr/>
          </p:nvSpPr>
          <p:spPr bwMode="auto">
            <a:xfrm>
              <a:off x="4857753" y="3643314"/>
              <a:ext cx="9003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(y.(xy)’)’</a:t>
              </a:r>
            </a:p>
          </p:txBody>
        </p:sp>
        <p:sp>
          <p:nvSpPr>
            <p:cNvPr id="56329" name="TextBox 10"/>
            <p:cNvSpPr txBox="1">
              <a:spLocks noChangeArrowheads="1"/>
            </p:cNvSpPr>
            <p:nvPr/>
          </p:nvSpPr>
          <p:spPr bwMode="auto">
            <a:xfrm>
              <a:off x="6715140" y="2214554"/>
              <a:ext cx="20518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((x.(xy)’)’ . (y.(xy)’)’)’</a:t>
              </a:r>
            </a:p>
            <a:p>
              <a:endParaRPr lang="en-US" sz="1600"/>
            </a:p>
          </p:txBody>
        </p:sp>
      </p:grpSp>
      <p:sp>
        <p:nvSpPr>
          <p:cNvPr id="56324" name="TextBox 11"/>
          <p:cNvSpPr txBox="1">
            <a:spLocks noChangeArrowheads="1"/>
          </p:cNvSpPr>
          <p:nvPr/>
        </p:nvSpPr>
        <p:spPr bwMode="auto">
          <a:xfrm>
            <a:off x="2571750" y="4286250"/>
            <a:ext cx="4143375" cy="16319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mbria" pitchFamily="18" charset="0"/>
              </a:rPr>
              <a:t>F=((x.(xy)’)’ . (y.(xy)’)’)’</a:t>
            </a:r>
          </a:p>
          <a:p>
            <a:r>
              <a:rPr lang="en-US" sz="2000">
                <a:latin typeface="Cambria" pitchFamily="18" charset="0"/>
              </a:rPr>
              <a:t>F= x.(xy)’ + y.(xy)’</a:t>
            </a:r>
          </a:p>
          <a:p>
            <a:r>
              <a:rPr lang="en-US" sz="2000">
                <a:latin typeface="Cambria" pitchFamily="18" charset="0"/>
              </a:rPr>
              <a:t>F= x.(x’+y’) + y.(x’+y’)</a:t>
            </a:r>
          </a:p>
          <a:p>
            <a:r>
              <a:rPr lang="en-US" sz="2000">
                <a:latin typeface="Cambria" pitchFamily="18" charset="0"/>
              </a:rPr>
              <a:t>F= x.x’+x.y’ + x’.y+y.y’</a:t>
            </a:r>
          </a:p>
          <a:p>
            <a:r>
              <a:rPr lang="en-US" sz="2000">
                <a:latin typeface="Cambria" pitchFamily="18" charset="0"/>
              </a:rPr>
              <a:t>F=xy’+x’y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Odd Function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1581150"/>
          </a:xfrm>
        </p:spPr>
        <p:txBody>
          <a:bodyPr/>
          <a:lstStyle/>
          <a:p>
            <a:pPr eaLnBrk="1" hangingPunct="1"/>
            <a:r>
              <a:rPr lang="en-US" altLang="zh-TW" sz="2000" i="1" smtClean="0">
                <a:ea typeface="PMingLiU" pitchFamily="18" charset="-120"/>
              </a:rPr>
              <a:t>A</a:t>
            </a:r>
            <a:r>
              <a:rPr lang="en-US" altLang="zh-TW" sz="2000" smtClean="0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sz="2000" i="1" smtClean="0">
                <a:ea typeface="PMingLiU" pitchFamily="18" charset="-120"/>
              </a:rPr>
              <a:t>B</a:t>
            </a:r>
            <a:r>
              <a:rPr lang="en-US" altLang="zh-TW" sz="2000" smtClean="0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sz="2000" i="1" smtClean="0">
                <a:ea typeface="PMingLiU" pitchFamily="18" charset="-120"/>
              </a:rPr>
              <a:t>C = </a:t>
            </a:r>
            <a:r>
              <a:rPr lang="en-US" altLang="zh-TW" sz="2000" smtClean="0">
                <a:ea typeface="PMingLiU" pitchFamily="18" charset="-120"/>
              </a:rPr>
              <a:t>(</a:t>
            </a:r>
            <a:r>
              <a:rPr lang="en-US" altLang="zh-TW" sz="2000" i="1" smtClean="0">
                <a:ea typeface="PMingLiU" pitchFamily="18" charset="-120"/>
              </a:rPr>
              <a:t>AB'+A'B</a:t>
            </a:r>
            <a:r>
              <a:rPr lang="en-US" altLang="zh-TW" sz="2000" smtClean="0">
                <a:ea typeface="PMingLiU" pitchFamily="18" charset="-120"/>
              </a:rPr>
              <a:t>)</a:t>
            </a:r>
            <a:r>
              <a:rPr lang="en-US" altLang="zh-TW" sz="2000" i="1" smtClean="0">
                <a:ea typeface="PMingLiU" pitchFamily="18" charset="-120"/>
              </a:rPr>
              <a:t>C' +</a:t>
            </a:r>
            <a:r>
              <a:rPr lang="en-US" altLang="zh-TW" sz="2000" smtClean="0">
                <a:ea typeface="PMingLiU" pitchFamily="18" charset="-120"/>
              </a:rPr>
              <a:t>(</a:t>
            </a:r>
            <a:r>
              <a:rPr lang="en-US" altLang="zh-TW" sz="2000" i="1" smtClean="0">
                <a:ea typeface="PMingLiU" pitchFamily="18" charset="-120"/>
              </a:rPr>
              <a:t>AB+A'B'</a:t>
            </a:r>
            <a:r>
              <a:rPr lang="en-US" altLang="zh-TW" sz="2000" smtClean="0">
                <a:ea typeface="PMingLiU" pitchFamily="18" charset="-120"/>
              </a:rPr>
              <a:t>)</a:t>
            </a:r>
            <a:r>
              <a:rPr lang="en-US" altLang="zh-TW" sz="2000" i="1" smtClean="0">
                <a:ea typeface="PMingLiU" pitchFamily="18" charset="-120"/>
              </a:rPr>
              <a:t>C = AB'C'+A'BC'+ABC+A'B'C</a:t>
            </a:r>
            <a:r>
              <a:rPr lang="en-US" altLang="zh-TW" sz="2000" smtClean="0">
                <a:ea typeface="PMingLiU" pitchFamily="18" charset="-120"/>
              </a:rPr>
              <a:t> = </a:t>
            </a:r>
            <a:r>
              <a:rPr lang="en-US" altLang="zh-TW" sz="2000" smtClean="0">
                <a:latin typeface="Symbol" pitchFamily="18" charset="2"/>
                <a:ea typeface="PMingLiU" pitchFamily="18" charset="-120"/>
              </a:rPr>
              <a:t>S</a:t>
            </a:r>
            <a:r>
              <a:rPr lang="en-US" altLang="zh-TW" sz="2000" smtClean="0">
                <a:ea typeface="PMingLiU" pitchFamily="18" charset="-120"/>
              </a:rPr>
              <a:t>(1, 2, 4, 7)</a:t>
            </a:r>
          </a:p>
          <a:p>
            <a:pPr eaLnBrk="1" hangingPunct="1"/>
            <a:r>
              <a:rPr lang="en-US" altLang="zh-TW" sz="2000" smtClean="0">
                <a:ea typeface="PMingLiU" pitchFamily="18" charset="-120"/>
              </a:rPr>
              <a:t>XOR is a odd function → an odd number of 1's, then </a:t>
            </a:r>
            <a:r>
              <a:rPr lang="en-US" altLang="zh-TW" sz="2000" i="1" smtClean="0">
                <a:ea typeface="PMingLiU" pitchFamily="18" charset="-120"/>
              </a:rPr>
              <a:t>F</a:t>
            </a:r>
            <a:r>
              <a:rPr lang="en-US" altLang="zh-TW" sz="2000" smtClean="0">
                <a:ea typeface="PMingLiU" pitchFamily="18" charset="-120"/>
              </a:rPr>
              <a:t> = 1.</a:t>
            </a:r>
          </a:p>
          <a:p>
            <a:pPr eaLnBrk="1" hangingPunct="1"/>
            <a:r>
              <a:rPr lang="en-US" altLang="zh-TW" sz="2000" smtClean="0">
                <a:ea typeface="PMingLiU" pitchFamily="18" charset="-120"/>
              </a:rPr>
              <a:t>XNOR is a even function → an even number of 1's, then </a:t>
            </a:r>
            <a:r>
              <a:rPr lang="en-US" altLang="zh-TW" sz="2000" i="1" smtClean="0">
                <a:ea typeface="PMingLiU" pitchFamily="18" charset="-120"/>
              </a:rPr>
              <a:t>F</a:t>
            </a:r>
            <a:r>
              <a:rPr lang="en-US" altLang="zh-TW" sz="2000" smtClean="0">
                <a:ea typeface="PMingLiU" pitchFamily="18" charset="-120"/>
              </a:rPr>
              <a:t> = 1.</a:t>
            </a:r>
          </a:p>
          <a:p>
            <a:pPr lvl="1" eaLnBrk="1" hangingPunct="1"/>
            <a:endParaRPr lang="en-US" altLang="zh-TW" smtClean="0">
              <a:ea typeface="PMingLiU" pitchFamily="18" charset="-120"/>
            </a:endParaRPr>
          </a:p>
          <a:p>
            <a:endParaRPr lang="en-US" smtClean="0"/>
          </a:p>
        </p:txBody>
      </p:sp>
      <p:pic>
        <p:nvPicPr>
          <p:cNvPr id="57348" name="Picture 7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495300" y="3244850"/>
            <a:ext cx="8151813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XOR &amp; XNOR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8229600" cy="573087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Logic diagrams of odd and even functions</a:t>
            </a:r>
          </a:p>
          <a:p>
            <a:endParaRPr lang="en-US" smtClean="0"/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395288" y="2938463"/>
            <a:ext cx="8370887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1803400" y="4945063"/>
            <a:ext cx="5337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>
                <a:latin typeface="Times New Roman" pitchFamily="18" charset="0"/>
                <a:ea typeface="PMingLiU" pitchFamily="18" charset="-120"/>
                <a:cs typeface="Angsana New" pitchFamily="18" charset="-34"/>
              </a:rPr>
              <a:t>Logic Diagrams of Odd and Even Functions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Parity Generation &amp; Checking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3388"/>
            <a:ext cx="3959225" cy="3886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1900" smtClean="0"/>
              <a:t>XOR functions are very useful in systems requiring error-detection and correction codes.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900" smtClean="0"/>
              <a:t>A circuit that generates a parity bit is called a </a:t>
            </a:r>
            <a:r>
              <a:rPr lang="en-US" sz="1900" b="1" smtClean="0">
                <a:solidFill>
                  <a:srgbClr val="FF5050"/>
                </a:solidFill>
              </a:rPr>
              <a:t>parity generator</a:t>
            </a:r>
            <a:r>
              <a:rPr lang="en-US" sz="190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900" smtClean="0"/>
              <a:t>The circuit that checks the parity is called a </a:t>
            </a:r>
            <a:r>
              <a:rPr lang="en-US" sz="1900" b="1" smtClean="0">
                <a:solidFill>
                  <a:srgbClr val="FF5050"/>
                </a:solidFill>
              </a:rPr>
              <a:t>parity checker</a:t>
            </a:r>
            <a:r>
              <a:rPr lang="en-US" sz="1900" smtClean="0"/>
              <a:t>.</a:t>
            </a:r>
          </a:p>
          <a:p>
            <a:pPr>
              <a:lnSpc>
                <a:spcPct val="120000"/>
              </a:lnSpc>
            </a:pPr>
            <a:endParaRPr lang="en-US" smtClean="0"/>
          </a:p>
        </p:txBody>
      </p:sp>
      <p:pic>
        <p:nvPicPr>
          <p:cNvPr id="59396" name="Picture 4" descr="ParityBit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1916113"/>
            <a:ext cx="4429125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607050" y="4724400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Even Parity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Parity Generator</a:t>
            </a:r>
          </a:p>
        </p:txBody>
      </p:sp>
      <p:pic>
        <p:nvPicPr>
          <p:cNvPr id="60419" name="Picture 3" descr="ParityBit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57338"/>
            <a:ext cx="3868738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6477000" y="2514600"/>
            <a:ext cx="8382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CA" sz="1800">
              <a:latin typeface="Verdana" pitchFamily="34" charset="0"/>
            </a:endParaRPr>
          </a:p>
        </p:txBody>
      </p:sp>
      <p:sp>
        <p:nvSpPr>
          <p:cNvPr id="60421" name="Line 6"/>
          <p:cNvSpPr>
            <a:spLocks noChangeShapeType="1"/>
          </p:cNvSpPr>
          <p:nvPr/>
        </p:nvSpPr>
        <p:spPr bwMode="auto">
          <a:xfrm>
            <a:off x="5943600" y="26670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0422" name="Line 7"/>
          <p:cNvSpPr>
            <a:spLocks noChangeShapeType="1"/>
          </p:cNvSpPr>
          <p:nvPr/>
        </p:nvSpPr>
        <p:spPr bwMode="auto">
          <a:xfrm>
            <a:off x="5943600" y="29718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>
            <a:off x="5943600" y="32766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7315200" y="28956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0425" name="Text Box 10"/>
          <p:cNvSpPr txBox="1">
            <a:spLocks noChangeArrowheads="1"/>
          </p:cNvSpPr>
          <p:nvPr/>
        </p:nvSpPr>
        <p:spPr bwMode="auto">
          <a:xfrm>
            <a:off x="5410200" y="2438400"/>
            <a:ext cx="457200" cy="1069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6699"/>
                </a:solidFill>
                <a:latin typeface="Verdana" pitchFamily="34" charset="0"/>
              </a:rPr>
              <a:t>X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6699"/>
                </a:solidFill>
                <a:latin typeface="Verdana" pitchFamily="34" charset="0"/>
              </a:rPr>
              <a:t>Y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6699"/>
                </a:solidFill>
                <a:latin typeface="Verdana" pitchFamily="34" charset="0"/>
              </a:rPr>
              <a:t>Z</a:t>
            </a:r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7848600" y="2743200"/>
            <a:ext cx="4572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6699"/>
                </a:solidFill>
                <a:latin typeface="Verdana" pitchFamily="34" charset="0"/>
              </a:rPr>
              <a:t>P</a:t>
            </a:r>
          </a:p>
        </p:txBody>
      </p:sp>
      <p:pic>
        <p:nvPicPr>
          <p:cNvPr id="6042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4005263"/>
            <a:ext cx="57054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2771775" y="6165850"/>
            <a:ext cx="285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3-bit even parity generator</a:t>
            </a:r>
          </a:p>
        </p:txBody>
      </p:sp>
      <p:sp>
        <p:nvSpPr>
          <p:cNvPr id="60429" name="內容版面配置區 2"/>
          <p:cNvSpPr>
            <a:spLocks/>
          </p:cNvSpPr>
          <p:nvPr/>
        </p:nvSpPr>
        <p:spPr bwMode="auto">
          <a:xfrm>
            <a:off x="4716463" y="1773238"/>
            <a:ext cx="36734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TW" sz="2000">
                <a:ea typeface="PMingLiU" pitchFamily="18" charset="-120"/>
              </a:rPr>
              <a:t>A parity bit: P = </a:t>
            </a:r>
            <a:r>
              <a:rPr lang="en-US" altLang="zh-TW" sz="2000" i="1">
                <a:ea typeface="PMingLiU" pitchFamily="18" charset="-120"/>
              </a:rPr>
              <a:t>x</a:t>
            </a:r>
            <a:r>
              <a:rPr lang="en-US" altLang="zh-TW" sz="2000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sz="2000" i="1">
                <a:ea typeface="PMingLiU" pitchFamily="18" charset="-120"/>
              </a:rPr>
              <a:t>y</a:t>
            </a:r>
            <a:r>
              <a:rPr lang="en-US" altLang="zh-TW" sz="2000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sz="2000" i="1">
                <a:ea typeface="PMingLiU" pitchFamily="18" charset="-12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 Gate</a:t>
            </a:r>
          </a:p>
        </p:txBody>
      </p:sp>
      <p:grpSp>
        <p:nvGrpSpPr>
          <p:cNvPr id="30723" name="Group 18"/>
          <p:cNvGrpSpPr>
            <a:grpSpLocks/>
          </p:cNvGrpSpPr>
          <p:nvPr/>
        </p:nvGrpSpPr>
        <p:grpSpPr bwMode="auto">
          <a:xfrm>
            <a:off x="1547813" y="2349500"/>
            <a:ext cx="2197100" cy="2555875"/>
            <a:chOff x="1902335" y="2514600"/>
            <a:chExt cx="2196969" cy="2556052"/>
          </a:xfrm>
        </p:grpSpPr>
        <p:sp>
          <p:nvSpPr>
            <p:cNvPr id="5" name="Moon 4"/>
            <p:cNvSpPr>
              <a:spLocks noChangeArrowheads="1"/>
            </p:cNvSpPr>
            <p:nvPr/>
          </p:nvSpPr>
          <p:spPr bwMode="auto">
            <a:xfrm rot="10800000">
              <a:off x="2549996" y="2514600"/>
              <a:ext cx="685759" cy="609642"/>
            </a:xfrm>
            <a:prstGeom prst="moon">
              <a:avLst>
                <a:gd name="adj" fmla="val 87500"/>
              </a:avLst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705" y="2665423"/>
              <a:ext cx="60956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705" y="2970245"/>
              <a:ext cx="60956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/>
            <p:cNvSpPr/>
            <p:nvPr/>
          </p:nvSpPr>
          <p:spPr>
            <a:xfrm>
              <a:off x="3250042" y="2757505"/>
              <a:ext cx="152391" cy="152411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388146" y="2819421"/>
              <a:ext cx="6095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7" name="TextBox 16"/>
            <p:cNvSpPr txBox="1">
              <a:spLocks noChangeArrowheads="1"/>
            </p:cNvSpPr>
            <p:nvPr/>
          </p:nvSpPr>
          <p:spPr bwMode="auto">
            <a:xfrm>
              <a:off x="1902335" y="3516382"/>
              <a:ext cx="2196969" cy="1554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OR-Invert</a:t>
              </a:r>
            </a:p>
            <a:p>
              <a:endParaRPr lang="en-US" sz="3200">
                <a:latin typeface="Gill Sans MT" pitchFamily="34" charset="0"/>
              </a:endParaRPr>
            </a:p>
            <a:p>
              <a:r>
                <a:rPr lang="en-US" sz="3200" i="1">
                  <a:latin typeface="Gill Sans MT" pitchFamily="34" charset="0"/>
                </a:rPr>
                <a:t>F </a:t>
              </a:r>
              <a:r>
                <a:rPr lang="en-US" sz="3200">
                  <a:latin typeface="Gill Sans MT" pitchFamily="34" charset="0"/>
                </a:rPr>
                <a:t>= (x+y+z)’</a:t>
              </a:r>
            </a:p>
          </p:txBody>
        </p:sp>
      </p:grpSp>
      <p:grpSp>
        <p:nvGrpSpPr>
          <p:cNvPr id="30724" name="Group 19"/>
          <p:cNvGrpSpPr>
            <a:grpSpLocks/>
          </p:cNvGrpSpPr>
          <p:nvPr/>
        </p:nvGrpSpPr>
        <p:grpSpPr bwMode="auto">
          <a:xfrm>
            <a:off x="4619625" y="2349500"/>
            <a:ext cx="2182813" cy="2544763"/>
            <a:chOff x="4973407" y="2514600"/>
            <a:chExt cx="2183370" cy="2544387"/>
          </a:xfrm>
        </p:grpSpPr>
        <p:sp>
          <p:nvSpPr>
            <p:cNvPr id="4" name="Flowchart: Delay 3"/>
            <p:cNvSpPr/>
            <p:nvPr/>
          </p:nvSpPr>
          <p:spPr>
            <a:xfrm>
              <a:off x="5791179" y="2514600"/>
              <a:ext cx="685975" cy="609510"/>
            </a:xfrm>
            <a:prstGeom prst="flowChartDelay">
              <a:avLst/>
            </a:prstGeom>
            <a:noFill/>
            <a:ln cap="sq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16281" y="2681263"/>
              <a:ext cx="60816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11517" y="2930464"/>
              <a:ext cx="60975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Connector 13"/>
            <p:cNvSpPr/>
            <p:nvPr/>
          </p:nvSpPr>
          <p:spPr>
            <a:xfrm>
              <a:off x="5624448" y="2605075"/>
              <a:ext cx="152439" cy="1523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5616509" y="2860624"/>
              <a:ext cx="152439" cy="15237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481917" y="2805070"/>
              <a:ext cx="60975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1" name="TextBox 17"/>
            <p:cNvSpPr txBox="1">
              <a:spLocks noChangeArrowheads="1"/>
            </p:cNvSpPr>
            <p:nvPr/>
          </p:nvSpPr>
          <p:spPr bwMode="auto">
            <a:xfrm>
              <a:off x="4973407" y="3505054"/>
              <a:ext cx="2183370" cy="1553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Invert-AND</a:t>
              </a:r>
            </a:p>
            <a:p>
              <a:endParaRPr lang="en-US" sz="3200">
                <a:latin typeface="Gill Sans MT" pitchFamily="34" charset="0"/>
              </a:endParaRPr>
            </a:p>
            <a:p>
              <a:r>
                <a:rPr lang="en-US" sz="3200" i="1">
                  <a:latin typeface="Gill Sans MT" pitchFamily="34" charset="0"/>
                </a:rPr>
                <a:t>F </a:t>
              </a:r>
              <a:r>
                <a:rPr lang="en-US" sz="3200">
                  <a:latin typeface="Gill Sans MT" pitchFamily="34" charset="0"/>
                </a:rPr>
                <a:t>= x’y’z’</a:t>
              </a:r>
              <a:endParaRPr lang="en-US" sz="3200" i="1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Parity Checker</a:t>
            </a:r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620713"/>
            <a:ext cx="4643437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內容版面配置區 2"/>
          <p:cNvSpPr>
            <a:spLocks/>
          </p:cNvSpPr>
          <p:nvPr/>
        </p:nvSpPr>
        <p:spPr bwMode="auto">
          <a:xfrm>
            <a:off x="250825" y="1558925"/>
            <a:ext cx="4249738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>
                <a:ea typeface="PMingLiU" pitchFamily="18" charset="-120"/>
              </a:rPr>
              <a:t>Parity check: 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>
                <a:ea typeface="PMingLiU" pitchFamily="18" charset="-120"/>
              </a:rPr>
              <a:t>C = </a:t>
            </a:r>
            <a:r>
              <a:rPr lang="en-US" altLang="zh-TW" sz="2000" i="1">
                <a:ea typeface="PMingLiU" pitchFamily="18" charset="-120"/>
              </a:rPr>
              <a:t>x</a:t>
            </a:r>
            <a:r>
              <a:rPr lang="en-US" altLang="zh-TW" sz="2000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sz="2000" i="1">
                <a:ea typeface="PMingLiU" pitchFamily="18" charset="-120"/>
              </a:rPr>
              <a:t>y</a:t>
            </a:r>
            <a:r>
              <a:rPr lang="en-US" altLang="zh-TW" sz="2000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sz="2000" i="1">
                <a:ea typeface="PMingLiU" pitchFamily="18" charset="-120"/>
              </a:rPr>
              <a:t>z</a:t>
            </a:r>
            <a:r>
              <a:rPr lang="en-US" altLang="zh-TW" sz="2000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sz="2000" i="1">
                <a:ea typeface="PMingLiU" pitchFamily="18" charset="-120"/>
              </a:rPr>
              <a:t>P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>
                <a:ea typeface="PMingLiU" pitchFamily="18" charset="-120"/>
              </a:rPr>
              <a:t>C=1: one bit error or an odd number of data bit error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>
                <a:ea typeface="PMingLiU" pitchFamily="18" charset="-120"/>
              </a:rPr>
              <a:t>C=0: correct or an even # of data bit error</a:t>
            </a:r>
            <a:endParaRPr lang="zh-TW" altLang="en-US" sz="200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Parity Checker</a:t>
            </a:r>
          </a:p>
        </p:txBody>
      </p:sp>
      <p:sp>
        <p:nvSpPr>
          <p:cNvPr id="62467" name="內容版面配置區 2"/>
          <p:cNvSpPr>
            <a:spLocks/>
          </p:cNvSpPr>
          <p:nvPr/>
        </p:nvSpPr>
        <p:spPr bwMode="auto">
          <a:xfrm>
            <a:off x="468313" y="1558925"/>
            <a:ext cx="8077200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>
                <a:ea typeface="PMingLiU" pitchFamily="18" charset="-120"/>
              </a:rPr>
              <a:t>Parity check: C = </a:t>
            </a:r>
            <a:r>
              <a:rPr lang="en-US" altLang="zh-TW" i="1">
                <a:ea typeface="PMingLiU" pitchFamily="18" charset="-120"/>
              </a:rPr>
              <a:t>x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i="1">
                <a:ea typeface="PMingLiU" pitchFamily="18" charset="-120"/>
              </a:rPr>
              <a:t>y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i="1">
                <a:ea typeface="PMingLiU" pitchFamily="18" charset="-120"/>
              </a:rPr>
              <a:t>z</a:t>
            </a:r>
            <a:r>
              <a:rPr lang="en-US" altLang="zh-TW">
                <a:latin typeface="Symbol" pitchFamily="18" charset="2"/>
                <a:ea typeface="PMingLiU" pitchFamily="18" charset="-120"/>
              </a:rPr>
              <a:t>Å</a:t>
            </a:r>
            <a:r>
              <a:rPr lang="en-US" altLang="zh-TW" i="1">
                <a:ea typeface="PMingLiU" pitchFamily="18" charset="-120"/>
              </a:rPr>
              <a:t>P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>
                <a:ea typeface="PMingLiU" pitchFamily="18" charset="-120"/>
              </a:rPr>
              <a:t>C=1: one bit error or an odd number of data bit error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altLang="zh-TW" sz="2000">
                <a:ea typeface="PMingLiU" pitchFamily="18" charset="-120"/>
              </a:rPr>
              <a:t>C=0: correct or an even # of data bit error</a:t>
            </a:r>
            <a:endParaRPr lang="zh-TW" altLang="en-US" sz="2000">
              <a:ea typeface="PMingLiU" pitchFamily="18" charset="-120"/>
            </a:endParaRPr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3357563"/>
            <a:ext cx="6286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2795588" y="5949950"/>
            <a:ext cx="163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Parity checker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Chapter 3 – Digital Design Morris Mano</a:t>
            </a:r>
          </a:p>
          <a:p>
            <a:endParaRPr lang="en-US" smtClean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 rot="-5400000">
            <a:off x="-1966912" y="3494088"/>
            <a:ext cx="426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1200">
                <a:solidFill>
                  <a:srgbClr val="000000"/>
                </a:solidFill>
                <a:latin typeface="Times New Roman" pitchFamily="18" charset="0"/>
              </a:rPr>
              <a:t>Material in these slides has been taken from, the following resources</a:t>
            </a:r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Gate</a:t>
            </a:r>
          </a:p>
        </p:txBody>
      </p:sp>
      <p:grpSp>
        <p:nvGrpSpPr>
          <p:cNvPr id="31747" name="Group 19"/>
          <p:cNvGrpSpPr>
            <a:grpSpLocks/>
          </p:cNvGrpSpPr>
          <p:nvPr/>
        </p:nvGrpSpPr>
        <p:grpSpPr bwMode="auto">
          <a:xfrm>
            <a:off x="1763713" y="2349500"/>
            <a:ext cx="2182812" cy="1493838"/>
            <a:chOff x="1905000" y="2514600"/>
            <a:chExt cx="2182309" cy="1494411"/>
          </a:xfrm>
        </p:grpSpPr>
        <p:sp>
          <p:nvSpPr>
            <p:cNvPr id="4" name="Flowchart: Delay 3"/>
            <p:cNvSpPr/>
            <p:nvPr/>
          </p:nvSpPr>
          <p:spPr>
            <a:xfrm>
              <a:off x="2590642" y="2514600"/>
              <a:ext cx="685642" cy="609834"/>
            </a:xfrm>
            <a:prstGeom prst="flowChartDelay">
              <a:avLst/>
            </a:prstGeom>
            <a:noFill/>
            <a:ln cap="sq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182" y="2817929"/>
              <a:ext cx="60946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/>
            <p:cNvSpPr/>
            <p:nvPr/>
          </p:nvSpPr>
          <p:spPr>
            <a:xfrm>
              <a:off x="3276284" y="2757581"/>
              <a:ext cx="152365" cy="15245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415952" y="2819517"/>
              <a:ext cx="609460" cy="1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4" name="TextBox 16"/>
            <p:cNvSpPr txBox="1">
              <a:spLocks noChangeArrowheads="1"/>
            </p:cNvSpPr>
            <p:nvPr/>
          </p:nvSpPr>
          <p:spPr bwMode="auto">
            <a:xfrm>
              <a:off x="1905000" y="3429351"/>
              <a:ext cx="2182309" cy="57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AND-Invert</a:t>
              </a:r>
            </a:p>
          </p:txBody>
        </p:sp>
      </p:grpSp>
      <p:grpSp>
        <p:nvGrpSpPr>
          <p:cNvPr id="31748" name="Group 20"/>
          <p:cNvGrpSpPr>
            <a:grpSpLocks/>
          </p:cNvGrpSpPr>
          <p:nvPr/>
        </p:nvGrpSpPr>
        <p:grpSpPr bwMode="auto">
          <a:xfrm>
            <a:off x="5040313" y="2349500"/>
            <a:ext cx="2003425" cy="1493838"/>
            <a:chOff x="5181600" y="2514600"/>
            <a:chExt cx="2002808" cy="1494411"/>
          </a:xfrm>
        </p:grpSpPr>
        <p:sp>
          <p:nvSpPr>
            <p:cNvPr id="5" name="Moon 4"/>
            <p:cNvSpPr>
              <a:spLocks noChangeArrowheads="1"/>
            </p:cNvSpPr>
            <p:nvPr/>
          </p:nvSpPr>
          <p:spPr bwMode="auto">
            <a:xfrm rot="10800000">
              <a:off x="5714836" y="2514600"/>
              <a:ext cx="685589" cy="609834"/>
            </a:xfrm>
            <a:prstGeom prst="moon">
              <a:avLst>
                <a:gd name="adj" fmla="val 87500"/>
              </a:avLst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181600" y="2817929"/>
              <a:ext cx="60941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Connector 13"/>
            <p:cNvSpPr/>
            <p:nvPr/>
          </p:nvSpPr>
          <p:spPr>
            <a:xfrm>
              <a:off x="6408359" y="2743288"/>
              <a:ext cx="152353" cy="15245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74996" y="2805224"/>
              <a:ext cx="60941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59" name="TextBox 17"/>
            <p:cNvSpPr txBox="1">
              <a:spLocks noChangeArrowheads="1"/>
            </p:cNvSpPr>
            <p:nvPr/>
          </p:nvSpPr>
          <p:spPr bwMode="auto">
            <a:xfrm>
              <a:off x="5202231" y="3429351"/>
              <a:ext cx="1869499" cy="57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OR-Invert</a:t>
              </a:r>
            </a:p>
          </p:txBody>
        </p:sp>
      </p:grpSp>
      <p:grpSp>
        <p:nvGrpSpPr>
          <p:cNvPr id="31749" name="Group 21"/>
          <p:cNvGrpSpPr>
            <a:grpSpLocks/>
          </p:cNvGrpSpPr>
          <p:nvPr/>
        </p:nvGrpSpPr>
        <p:grpSpPr bwMode="auto">
          <a:xfrm>
            <a:off x="3211513" y="4449763"/>
            <a:ext cx="2279650" cy="1400175"/>
            <a:chOff x="3352800" y="4614672"/>
            <a:chExt cx="2280201" cy="1400366"/>
          </a:xfrm>
        </p:grpSpPr>
        <p:sp>
          <p:nvSpPr>
            <p:cNvPr id="6" name="Isosceles Triangle 5"/>
            <p:cNvSpPr/>
            <p:nvPr/>
          </p:nvSpPr>
          <p:spPr>
            <a:xfrm>
              <a:off x="4343400" y="4648200"/>
              <a:ext cx="457200" cy="457200"/>
            </a:xfrm>
            <a:prstGeom prst="triangle">
              <a:avLst/>
            </a:prstGeom>
            <a:noFill/>
            <a:ln cap="sq" cmpd="sng">
              <a:solidFill>
                <a:schemeClr val="tx1"/>
              </a:solidFill>
              <a:prstDash val="solid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706898" y="4875058"/>
              <a:ext cx="60974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70853" y="4875058"/>
              <a:ext cx="60816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Connector 14"/>
            <p:cNvSpPr/>
            <p:nvPr/>
          </p:nvSpPr>
          <p:spPr>
            <a:xfrm>
              <a:off x="4800950" y="4800434"/>
              <a:ext cx="152437" cy="152421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1754" name="TextBox 18"/>
            <p:cNvSpPr txBox="1">
              <a:spLocks noChangeArrowheads="1"/>
            </p:cNvSpPr>
            <p:nvPr/>
          </p:nvSpPr>
          <p:spPr bwMode="auto">
            <a:xfrm>
              <a:off x="3352800" y="5435600"/>
              <a:ext cx="2280201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Gill Sans MT" pitchFamily="34" charset="0"/>
                </a:rPr>
                <a:t>Buffer-Invert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Implementation</a:t>
            </a:r>
          </a:p>
        </p:txBody>
      </p:sp>
      <p:pic>
        <p:nvPicPr>
          <p:cNvPr id="4659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700213"/>
            <a:ext cx="6551612" cy="42116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NAND 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Example: </a:t>
            </a:r>
            <a:r>
              <a:rPr lang="en-US" altLang="zh-TW" i="1" smtClean="0">
                <a:ea typeface="PMingLiU" pitchFamily="18" charset="-120"/>
              </a:rPr>
              <a:t>F = AB+CD</a:t>
            </a:r>
            <a:endParaRPr lang="zh-TW" altLang="en-US" i="1" smtClean="0">
              <a:ea typeface="PMingLiU" pitchFamily="18" charset="-120"/>
            </a:endParaRPr>
          </a:p>
          <a:p>
            <a:endParaRPr lang="en-US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01913" y="6086475"/>
            <a:ext cx="384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Three ways to implement F=AB+CD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2420938"/>
            <a:ext cx="7127875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NAND Implementation</a:t>
            </a:r>
          </a:p>
        </p:txBody>
      </p:sp>
      <p:sp>
        <p:nvSpPr>
          <p:cNvPr id="7173" name="內容版面配置區 2"/>
          <p:cNvSpPr>
            <a:spLocks/>
          </p:cNvSpPr>
          <p:nvPr/>
        </p:nvSpPr>
        <p:spPr bwMode="auto">
          <a:xfrm>
            <a:off x="685800" y="1844675"/>
            <a:ext cx="80772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zh-TW" altLang="en-US">
              <a:ea typeface="PMingLiU" pitchFamily="18" charset="-120"/>
            </a:endParaRP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690563" y="2024063"/>
          <a:ext cx="3032125" cy="442912"/>
        </p:xfrm>
        <a:graphic>
          <a:graphicData uri="http://schemas.openxmlformats.org/presentationml/2006/ole">
            <p:oleObj spid="_x0000_s7170" name="Equation" r:id="rId3" imgW="1739880" imgH="253800" progId="Equation.DSMT4">
              <p:embed/>
            </p:oleObj>
          </a:graphicData>
        </a:graphic>
      </p:graphicFrame>
      <p:graphicFrame>
        <p:nvGraphicFramePr>
          <p:cNvPr id="7171" name="Object 11"/>
          <p:cNvGraphicFramePr>
            <a:graphicFrameLocks noChangeAspect="1"/>
          </p:cNvGraphicFramePr>
          <p:nvPr/>
        </p:nvGraphicFramePr>
        <p:xfrm>
          <a:off x="5070475" y="2047875"/>
          <a:ext cx="2684463" cy="365125"/>
        </p:xfrm>
        <a:graphic>
          <a:graphicData uri="http://schemas.openxmlformats.org/presentationml/2006/ole">
            <p:oleObj spid="_x0000_s7171" name="Equation" r:id="rId4" imgW="1498320" imgH="203040" progId="Equation.DSMT4">
              <p:embed/>
            </p:oleObj>
          </a:graphicData>
        </a:graphic>
      </p:graphicFrame>
      <p:pic>
        <p:nvPicPr>
          <p:cNvPr id="7174" name="Picture 15"/>
          <p:cNvPicPr>
            <a:picLocks noChangeAspect="1" noChangeArrowheads="1"/>
          </p:cNvPicPr>
          <p:nvPr/>
        </p:nvPicPr>
        <p:blipFill>
          <a:blip r:embed="rId5">
            <a:lum bright="-18000" contrast="30000"/>
          </a:blip>
          <a:srcRect/>
          <a:stretch>
            <a:fillRect/>
          </a:stretch>
        </p:blipFill>
        <p:spPr bwMode="auto">
          <a:xfrm>
            <a:off x="2803525" y="2728913"/>
            <a:ext cx="4146550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6"/>
          <p:cNvPicPr>
            <a:picLocks noChangeAspect="1" noChangeArrowheads="1"/>
          </p:cNvPicPr>
          <p:nvPr/>
        </p:nvPicPr>
        <p:blipFill>
          <a:blip r:embed="rId6">
            <a:lum bright="-18000" contrast="30000"/>
          </a:blip>
          <a:srcRect/>
          <a:stretch>
            <a:fillRect/>
          </a:stretch>
        </p:blipFill>
        <p:spPr bwMode="auto">
          <a:xfrm>
            <a:off x="1042988" y="4581525"/>
            <a:ext cx="2865437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7"/>
          <p:cNvPicPr>
            <a:picLocks noChangeAspect="1" noChangeArrowheads="1"/>
          </p:cNvPicPr>
          <p:nvPr/>
        </p:nvPicPr>
        <p:blipFill>
          <a:blip r:embed="rId7">
            <a:lum bright="-18000" contrast="30000"/>
          </a:blip>
          <a:srcRect/>
          <a:stretch>
            <a:fillRect/>
          </a:stretch>
        </p:blipFill>
        <p:spPr bwMode="auto">
          <a:xfrm>
            <a:off x="5449888" y="4705350"/>
            <a:ext cx="286702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AutoShape 42"/>
          <p:cNvSpPr>
            <a:spLocks noChangeArrowheads="1"/>
          </p:cNvSpPr>
          <p:nvPr/>
        </p:nvSpPr>
        <p:spPr bwMode="auto">
          <a:xfrm>
            <a:off x="3971925" y="2111375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 i="1" u="sng">
              <a:solidFill>
                <a:srgbClr val="003366"/>
              </a:solidFill>
              <a:latin typeface="Times New Roman" pitchFamily="18" charset="0"/>
              <a:ea typeface="PMingLiU" pitchFamily="18" charset="-12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NAND Circuits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 b="44682"/>
          <a:stretch>
            <a:fillRect/>
          </a:stretch>
        </p:blipFill>
        <p:spPr bwMode="auto">
          <a:xfrm>
            <a:off x="1398588" y="1628775"/>
            <a:ext cx="6629400" cy="2524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 t="51358"/>
          <a:stretch>
            <a:fillRect/>
          </a:stretch>
        </p:blipFill>
        <p:spPr bwMode="auto">
          <a:xfrm>
            <a:off x="1471613" y="4076700"/>
            <a:ext cx="6629400" cy="222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417638" y="4862513"/>
            <a:ext cx="381000" cy="381000"/>
          </a:xfrm>
          <a:prstGeom prst="rect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CA" sz="1800">
              <a:latin typeface="Verdana" pitchFamily="34" charset="0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8307388" y="1773238"/>
            <a:ext cx="558800" cy="3697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>
            <a:spAutoFit/>
          </a:bodyPr>
          <a:lstStyle/>
          <a:p>
            <a:pPr>
              <a:defRPr/>
            </a:pPr>
            <a:r>
              <a:rPr lang="en-US"/>
              <a:t>Bubbles cancel each other</a:t>
            </a:r>
          </a:p>
        </p:txBody>
      </p:sp>
      <p:sp>
        <p:nvSpPr>
          <p:cNvPr id="34823" name="Line 9"/>
          <p:cNvSpPr>
            <a:spLocks noChangeShapeType="1"/>
          </p:cNvSpPr>
          <p:nvPr/>
        </p:nvSpPr>
        <p:spPr bwMode="auto">
          <a:xfrm>
            <a:off x="968375" y="4508500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-55563" y="3940175"/>
            <a:ext cx="1603376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Note this complement</a:t>
            </a: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4270375" y="0"/>
            <a:ext cx="48831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>
                <a:ea typeface="PMingLiU" pitchFamily="18" charset="-120"/>
              </a:rPr>
              <a:t>Implementing </a:t>
            </a:r>
            <a:r>
              <a:rPr lang="en-US" altLang="zh-TW" i="1">
                <a:ea typeface="PMingLiU" pitchFamily="18" charset="-120"/>
              </a:rPr>
              <a:t>F</a:t>
            </a:r>
            <a:r>
              <a:rPr lang="en-US" altLang="zh-TW">
                <a:ea typeface="PMingLiU" pitchFamily="18" charset="-120"/>
              </a:rPr>
              <a:t> = </a:t>
            </a:r>
            <a:r>
              <a:rPr lang="en-US" altLang="zh-TW" i="1">
                <a:ea typeface="PMingLiU" pitchFamily="18" charset="-120"/>
              </a:rPr>
              <a:t>A</a:t>
            </a:r>
            <a:r>
              <a:rPr lang="en-US" altLang="zh-TW">
                <a:ea typeface="PMingLiU" pitchFamily="18" charset="-120"/>
              </a:rPr>
              <a:t>(</a:t>
            </a:r>
            <a:r>
              <a:rPr lang="en-US" altLang="zh-TW" i="1">
                <a:ea typeface="PMingLiU" pitchFamily="18" charset="-120"/>
              </a:rPr>
              <a:t>CD + B</a:t>
            </a:r>
            <a:r>
              <a:rPr lang="en-US" altLang="zh-TW">
                <a:ea typeface="PMingLiU" pitchFamily="18" charset="-120"/>
              </a:rPr>
              <a:t>)</a:t>
            </a:r>
            <a:r>
              <a:rPr lang="en-US" altLang="zh-TW" i="1">
                <a:ea typeface="PMingLiU" pitchFamily="18" charset="-120"/>
              </a:rPr>
              <a:t> + BC</a:t>
            </a:r>
            <a:r>
              <a:rPr lang="en-US" altLang="zh-TW" i="1">
                <a:ea typeface="PMingLiU" pitchFamily="18" charset="-120"/>
                <a:sym typeface="Symbol" pitchFamily="18" charset="2"/>
              </a:rPr>
              <a:t>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2999</TotalTime>
  <Words>940</Words>
  <Application>Microsoft Office PowerPoint</Application>
  <PresentationFormat>On-screen Show (4:3)</PresentationFormat>
  <Paragraphs>205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Wingdings</vt:lpstr>
      <vt:lpstr>Times New Roman</vt:lpstr>
      <vt:lpstr>Gill Sans MT</vt:lpstr>
      <vt:lpstr>Georgia</vt:lpstr>
      <vt:lpstr>Comic Sans MS</vt:lpstr>
      <vt:lpstr>PMingLiU</vt:lpstr>
      <vt:lpstr>Angsana New</vt:lpstr>
      <vt:lpstr>Verdana</vt:lpstr>
      <vt:lpstr>Symbol</vt:lpstr>
      <vt:lpstr>굴림</vt:lpstr>
      <vt:lpstr>Cambria</vt:lpstr>
      <vt:lpstr>Pixel</vt:lpstr>
      <vt:lpstr>MathType 5.0 Equation</vt:lpstr>
      <vt:lpstr>MathType 6.0 Equation</vt:lpstr>
      <vt:lpstr>Gate Level Minimization</vt:lpstr>
      <vt:lpstr>The Universal Gates</vt:lpstr>
      <vt:lpstr>NAND Gate</vt:lpstr>
      <vt:lpstr>NOR Gate</vt:lpstr>
      <vt:lpstr>NOT Gate</vt:lpstr>
      <vt:lpstr>NAND Implementation</vt:lpstr>
      <vt:lpstr>Two-Level NAND Implementation</vt:lpstr>
      <vt:lpstr>Two-Level NAND Implementation</vt:lpstr>
      <vt:lpstr>Multilevel NAND Circuits</vt:lpstr>
      <vt:lpstr>Multilevel NAND Circuits</vt:lpstr>
      <vt:lpstr>NAND Circuits – General Procedure</vt:lpstr>
      <vt:lpstr>NOR Implementation</vt:lpstr>
      <vt:lpstr>Two-Level NOR Implementation</vt:lpstr>
      <vt:lpstr>Multilevel NOR Circuit</vt:lpstr>
      <vt:lpstr>NAND/NOR Summary</vt:lpstr>
      <vt:lpstr>Degenerate &amp; Non-Degenerate Forms</vt:lpstr>
      <vt:lpstr>Degenerate Forms</vt:lpstr>
      <vt:lpstr>Degenerate Froms</vt:lpstr>
      <vt:lpstr>Non-Degenerate Forms</vt:lpstr>
      <vt:lpstr>Non-Degenerate Forms</vt:lpstr>
      <vt:lpstr>Non-Degenerate Forms</vt:lpstr>
      <vt:lpstr>AND-OR-INVERT</vt:lpstr>
      <vt:lpstr>AND-OR-INVERT</vt:lpstr>
      <vt:lpstr>OR-AND-INVERT</vt:lpstr>
      <vt:lpstr>OR-AND-INVERT</vt:lpstr>
      <vt:lpstr>Example</vt:lpstr>
      <vt:lpstr>Example</vt:lpstr>
      <vt:lpstr>Example</vt:lpstr>
      <vt:lpstr>Example</vt:lpstr>
      <vt:lpstr>Example</vt:lpstr>
      <vt:lpstr>AOI &amp; OAI - Rules</vt:lpstr>
      <vt:lpstr>Exclusive-OR Function</vt:lpstr>
      <vt:lpstr>Exclusive-OR Functions</vt:lpstr>
      <vt:lpstr>XOR Implementations</vt:lpstr>
      <vt:lpstr>XOR Implementations</vt:lpstr>
      <vt:lpstr>Odd Function</vt:lpstr>
      <vt:lpstr>XOR &amp; XNOR</vt:lpstr>
      <vt:lpstr>Parity Generation &amp; Checking</vt:lpstr>
      <vt:lpstr>Parity Generator</vt:lpstr>
      <vt:lpstr>Parity Checker</vt:lpstr>
      <vt:lpstr>Parity Checker</vt:lpstr>
      <vt:lpstr>References</vt:lpstr>
    </vt:vector>
  </TitlesOfParts>
  <Company>Paris5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imran</dc:creator>
  <cp:lastModifiedBy>Hammad</cp:lastModifiedBy>
  <cp:revision>506</cp:revision>
  <dcterms:created xsi:type="dcterms:W3CDTF">2010-08-29T09:26:50Z</dcterms:created>
  <dcterms:modified xsi:type="dcterms:W3CDTF">2011-04-14T10:51:34Z</dcterms:modified>
</cp:coreProperties>
</file>