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sldIdLst>
    <p:sldId id="256" r:id="rId2"/>
    <p:sldId id="468" r:id="rId3"/>
    <p:sldId id="400" r:id="rId4"/>
    <p:sldId id="401" r:id="rId5"/>
    <p:sldId id="402" r:id="rId6"/>
    <p:sldId id="429" r:id="rId7"/>
    <p:sldId id="403" r:id="rId8"/>
    <p:sldId id="404" r:id="rId9"/>
    <p:sldId id="421" r:id="rId10"/>
    <p:sldId id="408" r:id="rId11"/>
    <p:sldId id="409" r:id="rId12"/>
    <p:sldId id="405" r:id="rId13"/>
    <p:sldId id="407" r:id="rId14"/>
    <p:sldId id="410" r:id="rId15"/>
    <p:sldId id="411" r:id="rId16"/>
    <p:sldId id="416" r:id="rId17"/>
    <p:sldId id="417" r:id="rId18"/>
    <p:sldId id="418" r:id="rId19"/>
    <p:sldId id="419" r:id="rId20"/>
    <p:sldId id="420" r:id="rId21"/>
    <p:sldId id="412" r:id="rId22"/>
    <p:sldId id="430" r:id="rId23"/>
    <p:sldId id="413" r:id="rId24"/>
    <p:sldId id="414" r:id="rId25"/>
    <p:sldId id="467" r:id="rId26"/>
    <p:sldId id="415" r:id="rId27"/>
    <p:sldId id="422" r:id="rId28"/>
    <p:sldId id="423" r:id="rId29"/>
    <p:sldId id="424" r:id="rId30"/>
    <p:sldId id="371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FFFCC"/>
    <a:srgbClr val="800000"/>
    <a:srgbClr val="DDDDDD"/>
    <a:srgbClr val="C0C0C0"/>
    <a:srgbClr val="FF0000"/>
    <a:srgbClr val="FF9900"/>
    <a:srgbClr val="A50021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289" autoAdjust="0"/>
    <p:restoredTop sz="94660"/>
  </p:normalViewPr>
  <p:slideViewPr>
    <p:cSldViewPr>
      <p:cViewPr>
        <p:scale>
          <a:sx n="66" d="100"/>
          <a:sy n="66" d="100"/>
        </p:scale>
        <p:origin x="-1140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6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ABD977-73BA-4932-98C2-3207BA126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  <a:cs typeface="Arial" pitchFamily="34" charset="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40F6F-95FD-4E4E-9FB9-CE8DA2D05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457200"/>
            <a:ext cx="2058988" cy="5132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29325" cy="5132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320F1-614E-4AE7-AC3B-EE7E8F58BC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703388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703388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E42BF-3EA0-4A99-8DFC-4FBED84CD2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703388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9313" y="1703388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9313" y="3722688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A5C25-6FA8-4374-B8E4-CC0AB30EDF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703388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59313" y="1703388"/>
            <a:ext cx="4038600" cy="3886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08150-E8A6-481D-A9FF-11FD6E67B6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3BB5A-8DF6-43DF-9EF5-A7E86C701A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A6F40-481D-4FFD-8CBB-962C20F08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703388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703388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EA925-1705-4A58-923B-4A0F4A3DC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7AAC1-1AB6-448F-8B31-8B8059758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74C77-2EB0-4551-A944-438684A496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3EF49-BB58-4C3E-833C-92A700E99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19663-A330-4587-BDA4-C5E17A095C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649D9-7D27-4A7E-B553-3C7477579B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277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277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703388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17" name="Rectangle 21"/>
          <p:cNvSpPr>
            <a:spLocks noChangeArrowheads="1"/>
          </p:cNvSpPr>
          <p:nvPr userDrawn="1"/>
        </p:nvSpPr>
        <p:spPr bwMode="auto">
          <a:xfrm>
            <a:off x="2667000" y="62611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altLang="en-US" sz="100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en-US" sz="1000"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en-US" altLang="en-US" sz="1000">
                <a:latin typeface="Arial" pitchFamily="34" charset="0"/>
                <a:cs typeface="Arial" pitchFamily="34" charset="0"/>
              </a:rPr>
              <a:t>CS Dept, MCS-NUST</a:t>
            </a:r>
          </a:p>
        </p:txBody>
      </p:sp>
      <p:sp>
        <p:nvSpPr>
          <p:cNvPr id="4118" name="Rectangle 22"/>
          <p:cNvSpPr>
            <a:spLocks noChangeArrowheads="1"/>
          </p:cNvSpPr>
          <p:nvPr userDrawn="1"/>
        </p:nvSpPr>
        <p:spPr bwMode="auto">
          <a:xfrm>
            <a:off x="32385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altLang="en-US" sz="100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en-US" sz="1000"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en-US" altLang="en-US" sz="1000">
                <a:latin typeface="Arial" pitchFamily="34" charset="0"/>
                <a:cs typeface="Arial" pitchFamily="34" charset="0"/>
              </a:rPr>
              <a:t>Digital Logic Fundamentals</a:t>
            </a:r>
          </a:p>
        </p:txBody>
      </p:sp>
      <p:sp>
        <p:nvSpPr>
          <p:cNvPr id="4119" name="Line 23"/>
          <p:cNvSpPr>
            <a:spLocks noChangeShapeType="1"/>
          </p:cNvSpPr>
          <p:nvPr userDrawn="1"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120" name="Rectangle 2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3817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CE33682-2636-4878-A1F6-390460B90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6" r:id="rId2"/>
    <p:sldLayoutId id="2147483785" r:id="rId3"/>
    <p:sldLayoutId id="2147483784" r:id="rId4"/>
    <p:sldLayoutId id="2147483783" r:id="rId5"/>
    <p:sldLayoutId id="2147483782" r:id="rId6"/>
    <p:sldLayoutId id="2147483781" r:id="rId7"/>
    <p:sldLayoutId id="2147483780" r:id="rId8"/>
    <p:sldLayoutId id="2147483779" r:id="rId9"/>
    <p:sldLayoutId id="2147483778" r:id="rId10"/>
    <p:sldLayoutId id="2147483777" r:id="rId11"/>
    <p:sldLayoutId id="2147483776" r:id="rId12"/>
    <p:sldLayoutId id="2147483775" r:id="rId13"/>
    <p:sldLayoutId id="2147483774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Microsoft_Office_Word_97_-_2003_Document4.doc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Microsoft_Office_Word_97_-_2003_Document9.doc"/><Relationship Id="rId4" Type="http://schemas.openxmlformats.org/officeDocument/2006/relationships/oleObject" Target="../embeddings/Microsoft_Office_Word_97_-_2003_Document8.doc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0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Microsoft_Office_Word_97_-_2003_Document12.doc"/><Relationship Id="rId4" Type="http://schemas.openxmlformats.org/officeDocument/2006/relationships/oleObject" Target="../embeddings/Microsoft_Office_Word_97_-_2003_Document11.doc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Document2.doc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Word_97_-_2003_Document3.doc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Sequential Logic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6016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Hammad Afzal</a:t>
            </a:r>
            <a:endParaRPr lang="en-US" sz="2000" b="1" dirty="0" smtClean="0"/>
          </a:p>
          <a:p>
            <a:pPr algn="ctr" eaLnBrk="1" hangingPunct="1">
              <a:lnSpc>
                <a:spcPct val="80000"/>
              </a:lnSpc>
            </a:pPr>
            <a:endParaRPr lang="en-US" sz="2000" b="1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024188" y="4868863"/>
            <a:ext cx="45720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/>
          </a:p>
          <a:p>
            <a:endParaRPr lang="en-US" sz="1600"/>
          </a:p>
          <a:p>
            <a:r>
              <a:rPr lang="en-US" sz="1600"/>
              <a:t>Computer Science Department</a:t>
            </a:r>
          </a:p>
          <a:p>
            <a:r>
              <a:rPr lang="en-US" sz="1600"/>
              <a:t>College of Telecommunication Engineering</a:t>
            </a:r>
          </a:p>
          <a:p>
            <a:r>
              <a:rPr lang="en-US" sz="1600"/>
              <a:t>National University of Sciences and Technology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000375" y="4572000"/>
            <a:ext cx="24064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hammad.afzal@mcs.edu.pk</a:t>
            </a:r>
            <a:endParaRPr lang="en-US" sz="1400" dirty="0"/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7415213" y="4195763"/>
            <a:ext cx="1693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Chapter 5b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Latches vs Flip Flops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mtClean="0">
                <a:solidFill>
                  <a:srgbClr val="A50021"/>
                </a:solidFill>
              </a:rPr>
              <a:t>Latch = </a:t>
            </a:r>
            <a:r>
              <a:rPr lang="en-US" i="1" smtClean="0">
                <a:solidFill>
                  <a:srgbClr val="A50021"/>
                </a:solidFill>
              </a:rPr>
              <a:t>level-sensitive </a:t>
            </a:r>
            <a:r>
              <a:rPr lang="en-US" smtClean="0">
                <a:solidFill>
                  <a:srgbClr val="A50021"/>
                </a:solidFill>
              </a:rPr>
              <a:t>device</a:t>
            </a:r>
          </a:p>
          <a:p>
            <a:pPr lvl="1">
              <a:lnSpc>
                <a:spcPct val="150000"/>
              </a:lnSpc>
            </a:pPr>
            <a:r>
              <a:rPr lang="en-US" smtClean="0"/>
              <a:t>State changes with input when enabled (e.g. clock = 1)</a:t>
            </a:r>
          </a:p>
          <a:p>
            <a:pPr lvl="1">
              <a:lnSpc>
                <a:spcPct val="150000"/>
              </a:lnSpc>
            </a:pPr>
            <a:r>
              <a:rPr lang="en-US" smtClean="0"/>
              <a:t>Holds last input value when disabled (when clock = 0)</a:t>
            </a:r>
          </a:p>
          <a:p>
            <a:pPr>
              <a:lnSpc>
                <a:spcPct val="150000"/>
              </a:lnSpc>
            </a:pPr>
            <a:r>
              <a:rPr lang="en-US" smtClean="0">
                <a:solidFill>
                  <a:srgbClr val="A50021"/>
                </a:solidFill>
              </a:rPr>
              <a:t>Flip-flop = </a:t>
            </a:r>
            <a:r>
              <a:rPr lang="en-US" i="1" smtClean="0">
                <a:solidFill>
                  <a:srgbClr val="A50021"/>
                </a:solidFill>
              </a:rPr>
              <a:t>edge-triggered </a:t>
            </a:r>
            <a:r>
              <a:rPr lang="en-US" smtClean="0">
                <a:solidFill>
                  <a:srgbClr val="A50021"/>
                </a:solidFill>
              </a:rPr>
              <a:t>device</a:t>
            </a:r>
          </a:p>
          <a:p>
            <a:pPr lvl="1">
              <a:lnSpc>
                <a:spcPct val="150000"/>
              </a:lnSpc>
            </a:pPr>
            <a:r>
              <a:rPr lang="en-US" smtClean="0"/>
              <a:t>State of flip-flop can only change during clock </a:t>
            </a:r>
            <a:r>
              <a:rPr lang="en-US" i="1" smtClean="0"/>
              <a:t>transition</a:t>
            </a:r>
          </a:p>
          <a:p>
            <a:pPr lvl="1">
              <a:lnSpc>
                <a:spcPct val="150000"/>
              </a:lnSpc>
            </a:pPr>
            <a:r>
              <a:rPr lang="en-US" smtClean="0"/>
              <a:t>Example: Flip-flops change on rising/falling edge of clock</a:t>
            </a:r>
          </a:p>
          <a:p>
            <a:pPr>
              <a:lnSpc>
                <a:spcPct val="150000"/>
              </a:lnSpc>
            </a:pPr>
            <a:endParaRPr lang="en-US" smtClean="0"/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5229225"/>
            <a:ext cx="7156450" cy="711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Level Sensitive vs Edge Triggered</a:t>
            </a:r>
          </a:p>
        </p:txBody>
      </p:sp>
      <p:pic>
        <p:nvPicPr>
          <p:cNvPr id="6041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773238"/>
            <a:ext cx="7200900" cy="443706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Flip Flops</a:t>
            </a:r>
          </a:p>
        </p:txBody>
      </p:sp>
      <p:sp>
        <p:nvSpPr>
          <p:cNvPr id="6144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1703388"/>
            <a:ext cx="8229600" cy="573087"/>
          </a:xfrm>
        </p:spPr>
        <p:txBody>
          <a:bodyPr/>
          <a:lstStyle/>
          <a:p>
            <a:r>
              <a:rPr lang="en-US" smtClean="0"/>
              <a:t>D Latch – Data is stored when the clock is high</a:t>
            </a:r>
          </a:p>
        </p:txBody>
      </p:sp>
      <p:pic>
        <p:nvPicPr>
          <p:cNvPr id="6144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2488" y="2219325"/>
            <a:ext cx="6599237" cy="10652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sp>
        <p:nvSpPr>
          <p:cNvPr id="61445" name="Rectangle 6"/>
          <p:cNvSpPr>
            <a:spLocks noChangeArrowheads="1"/>
          </p:cNvSpPr>
          <p:nvPr/>
        </p:nvSpPr>
        <p:spPr bwMode="auto">
          <a:xfrm>
            <a:off x="468313" y="3287713"/>
            <a:ext cx="82296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/>
              <a:t>How can we build a flip flop that stores on edge transitions?</a:t>
            </a:r>
          </a:p>
        </p:txBody>
      </p:sp>
      <p:pic>
        <p:nvPicPr>
          <p:cNvPr id="6144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188" y="4581525"/>
            <a:ext cx="76660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 Flip Flop – Master Slave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flip-flop inputs are C and D, and the outputs are Q and Q’.</a:t>
            </a:r>
          </a:p>
          <a:p>
            <a:r>
              <a:rPr lang="en-US" smtClean="0"/>
              <a:t>The D latch on the left is the </a:t>
            </a:r>
            <a:r>
              <a:rPr lang="en-US" smtClean="0">
                <a:solidFill>
                  <a:srgbClr val="FF0033"/>
                </a:solidFill>
              </a:rPr>
              <a:t>master</a:t>
            </a:r>
            <a:r>
              <a:rPr lang="en-US" smtClean="0"/>
              <a:t>, while the SR latch on the right is called the </a:t>
            </a:r>
            <a:r>
              <a:rPr lang="en-US" smtClean="0">
                <a:solidFill>
                  <a:srgbClr val="FF0033"/>
                </a:solidFill>
              </a:rPr>
              <a:t>slave</a:t>
            </a:r>
            <a:r>
              <a:rPr lang="en-US" smtClean="0"/>
              <a:t>.</a:t>
            </a:r>
          </a:p>
          <a:p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57400" y="3789363"/>
            <a:ext cx="5002213" cy="1524000"/>
            <a:chOff x="1296" y="1296"/>
            <a:chExt cx="3151" cy="960"/>
          </a:xfrm>
        </p:grpSpPr>
        <p:graphicFrame>
          <p:nvGraphicFramePr>
            <p:cNvPr id="12290" name="Object 5"/>
            <p:cNvGraphicFramePr>
              <a:graphicFrameLocks noChangeAspect="1"/>
            </p:cNvGraphicFramePr>
            <p:nvPr/>
          </p:nvGraphicFramePr>
          <p:xfrm>
            <a:off x="1296" y="1296"/>
            <a:ext cx="3151" cy="912"/>
          </p:xfrm>
          <a:graphic>
            <a:graphicData uri="http://schemas.openxmlformats.org/presentationml/2006/ole">
              <p:oleObj spid="_x0000_s12290" name="Bitmap Image" r:id="rId3" imgW="5001323" imgH="1448002" progId="Paint.Picture">
                <p:embed/>
              </p:oleObj>
            </a:graphicData>
          </a:graphic>
        </p:graphicFrame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1584" y="1296"/>
              <a:ext cx="2544" cy="960"/>
            </a:xfrm>
            <a:prstGeom prst="rect">
              <a:avLst/>
            </a:prstGeom>
            <a:noFill/>
            <a:ln w="25400" cap="rnd">
              <a:solidFill>
                <a:schemeClr val="accent2"/>
              </a:solidFill>
              <a:prstDash val="sysDot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 Flip Flop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3789363"/>
            <a:ext cx="8229600" cy="1797050"/>
          </a:xfrm>
        </p:spPr>
        <p:txBody>
          <a:bodyPr/>
          <a:lstStyle/>
          <a:p>
            <a:r>
              <a:rPr lang="en-US" smtClean="0"/>
              <a:t>The flip-flop input D is connected directly to the master latch.</a:t>
            </a:r>
          </a:p>
          <a:p>
            <a:r>
              <a:rPr lang="en-US" smtClean="0"/>
              <a:t>The master latch output goes to the slave.</a:t>
            </a:r>
          </a:p>
          <a:p>
            <a:r>
              <a:rPr lang="en-US" smtClean="0"/>
              <a:t>The flip-flop outputs come directly from the slave latch.</a:t>
            </a:r>
          </a:p>
          <a:p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35150" y="1833563"/>
            <a:ext cx="5002213" cy="1524000"/>
            <a:chOff x="1296" y="1296"/>
            <a:chExt cx="3151" cy="960"/>
          </a:xfrm>
        </p:grpSpPr>
        <p:graphicFrame>
          <p:nvGraphicFramePr>
            <p:cNvPr id="13314" name="Object 5"/>
            <p:cNvGraphicFramePr>
              <a:graphicFrameLocks noChangeAspect="1"/>
            </p:cNvGraphicFramePr>
            <p:nvPr/>
          </p:nvGraphicFramePr>
          <p:xfrm>
            <a:off x="1296" y="1296"/>
            <a:ext cx="3151" cy="912"/>
          </p:xfrm>
          <a:graphic>
            <a:graphicData uri="http://schemas.openxmlformats.org/presentationml/2006/ole">
              <p:oleObj spid="_x0000_s13314" name="Bitmap Image" r:id="rId3" imgW="5001323" imgH="1448002" progId="Paint.Picture">
                <p:embed/>
              </p:oleObj>
            </a:graphicData>
          </a:graphic>
        </p:graphicFrame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1584" y="1296"/>
              <a:ext cx="2544" cy="960"/>
            </a:xfrm>
            <a:prstGeom prst="rect">
              <a:avLst/>
            </a:prstGeom>
            <a:noFill/>
            <a:ln w="25400" cap="rnd">
              <a:solidFill>
                <a:schemeClr val="accent2"/>
              </a:solidFill>
              <a:prstDash val="sysDot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 flip-flops when C=0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D flip-flop’s control input C enables </a:t>
            </a:r>
            <a:r>
              <a:rPr lang="en-US" i="1" smtClean="0"/>
              <a:t>either</a:t>
            </a:r>
            <a:r>
              <a:rPr lang="en-US" smtClean="0"/>
              <a:t> the D latch or the SR latch, but </a:t>
            </a:r>
            <a:r>
              <a:rPr lang="en-US" smtClean="0">
                <a:solidFill>
                  <a:srgbClr val="FF0000"/>
                </a:solidFill>
              </a:rPr>
              <a:t>not both</a:t>
            </a:r>
            <a:r>
              <a:rPr lang="en-US" smtClean="0"/>
              <a:t>.</a:t>
            </a:r>
          </a:p>
          <a:p>
            <a:r>
              <a:rPr lang="en-US" smtClean="0"/>
              <a:t>When C = 0:</a:t>
            </a:r>
          </a:p>
          <a:p>
            <a:pPr lvl="1"/>
            <a:r>
              <a:rPr lang="en-US" smtClean="0"/>
              <a:t>The master latch is enabled, and it monitors the input D. Whenever D changes, the master’s output changes too.</a:t>
            </a:r>
          </a:p>
          <a:p>
            <a:pPr lvl="1"/>
            <a:r>
              <a:rPr lang="en-US" smtClean="0"/>
              <a:t>The slave is disabled, so the D latch output has no effect on it. Thus, the slave just maintains the flip-flop’s current state.</a:t>
            </a:r>
          </a:p>
          <a:p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35150" y="4508500"/>
            <a:ext cx="5002213" cy="1524000"/>
            <a:chOff x="1296" y="1296"/>
            <a:chExt cx="3151" cy="960"/>
          </a:xfrm>
        </p:grpSpPr>
        <p:graphicFrame>
          <p:nvGraphicFramePr>
            <p:cNvPr id="14338" name="Object 5"/>
            <p:cNvGraphicFramePr>
              <a:graphicFrameLocks noChangeAspect="1"/>
            </p:cNvGraphicFramePr>
            <p:nvPr/>
          </p:nvGraphicFramePr>
          <p:xfrm>
            <a:off x="1296" y="1296"/>
            <a:ext cx="3151" cy="912"/>
          </p:xfrm>
          <a:graphic>
            <a:graphicData uri="http://schemas.openxmlformats.org/presentationml/2006/ole">
              <p:oleObj spid="_x0000_s14338" name="Bitmap Image" r:id="rId3" imgW="5001323" imgH="1448002" progId="Paint.Picture">
                <p:embed/>
              </p:oleObj>
            </a:graphicData>
          </a:graphic>
        </p:graphicFrame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1584" y="1296"/>
              <a:ext cx="2544" cy="960"/>
            </a:xfrm>
            <a:prstGeom prst="rect">
              <a:avLst/>
            </a:prstGeom>
            <a:noFill/>
            <a:ln w="25400" cap="rnd">
              <a:solidFill>
                <a:schemeClr val="accent2"/>
              </a:solidFill>
              <a:prstDash val="sysDot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 flip-flops when C=1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3886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i="1" smtClean="0"/>
              <a:t>As soon as</a:t>
            </a:r>
            <a:r>
              <a:rPr lang="en-US" smtClean="0"/>
              <a:t> </a:t>
            </a:r>
            <a:r>
              <a:rPr lang="en-US" i="1" smtClean="0"/>
              <a:t>C becomes 1, </a:t>
            </a:r>
            <a:r>
              <a:rPr lang="en-US" i="1" smtClean="0">
                <a:solidFill>
                  <a:srgbClr val="3333FF"/>
                </a:solidFill>
              </a:rPr>
              <a:t>(i.e. on the rising edge of the clock)</a:t>
            </a:r>
            <a:endParaRPr lang="en-US" smtClean="0">
              <a:solidFill>
                <a:srgbClr val="3333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1800" smtClean="0"/>
              <a:t>The master is disabled. Its output will be the </a:t>
            </a:r>
            <a:r>
              <a:rPr lang="en-US" sz="1800" i="1" smtClean="0"/>
              <a:t>last</a:t>
            </a:r>
            <a:r>
              <a:rPr lang="en-US" sz="1800" smtClean="0"/>
              <a:t> D input value seen just before C became 1.</a:t>
            </a:r>
          </a:p>
          <a:p>
            <a:pPr lvl="1">
              <a:lnSpc>
                <a:spcPct val="110000"/>
              </a:lnSpc>
            </a:pPr>
            <a:r>
              <a:rPr lang="en-US" sz="1800" smtClean="0"/>
              <a:t>Any subsequent changes to the D input while C = 1 have no effect on the master latch, which is now disabled.</a:t>
            </a:r>
          </a:p>
          <a:p>
            <a:pPr lvl="1">
              <a:lnSpc>
                <a:spcPct val="110000"/>
              </a:lnSpc>
            </a:pPr>
            <a:r>
              <a:rPr lang="en-US" sz="1800" smtClean="0"/>
              <a:t>The slave latch is enabled. Its state changes to reflect the master’s output, which again is the D input value from right when C became 1.</a:t>
            </a:r>
          </a:p>
          <a:p>
            <a:pPr>
              <a:lnSpc>
                <a:spcPct val="110000"/>
              </a:lnSpc>
            </a:pPr>
            <a:endParaRPr lang="en-US" sz="18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35150" y="4724400"/>
            <a:ext cx="5002213" cy="1524000"/>
            <a:chOff x="1296" y="1296"/>
            <a:chExt cx="3151" cy="960"/>
          </a:xfrm>
        </p:grpSpPr>
        <p:graphicFrame>
          <p:nvGraphicFramePr>
            <p:cNvPr id="15362" name="Object 5"/>
            <p:cNvGraphicFramePr>
              <a:graphicFrameLocks noChangeAspect="1"/>
            </p:cNvGraphicFramePr>
            <p:nvPr/>
          </p:nvGraphicFramePr>
          <p:xfrm>
            <a:off x="1296" y="1296"/>
            <a:ext cx="3151" cy="912"/>
          </p:xfrm>
          <a:graphic>
            <a:graphicData uri="http://schemas.openxmlformats.org/presentationml/2006/ole">
              <p:oleObj spid="_x0000_s15362" name="Bitmap Image" r:id="rId3" imgW="5001323" imgH="1448002" progId="Paint.Picture">
                <p:embed/>
              </p:oleObj>
            </a:graphicData>
          </a:graphic>
        </p:graphicFrame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1584" y="1296"/>
              <a:ext cx="2544" cy="960"/>
            </a:xfrm>
            <a:prstGeom prst="rect">
              <a:avLst/>
            </a:prstGeom>
            <a:noFill/>
            <a:ln w="25400" cap="rnd">
              <a:solidFill>
                <a:schemeClr val="accent2"/>
              </a:solidFill>
              <a:prstDash val="sysDot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Positive Edge Triggering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5087938"/>
            <a:ext cx="6191250" cy="1436687"/>
          </a:xfrm>
        </p:spPr>
        <p:txBody>
          <a:bodyPr/>
          <a:lstStyle/>
          <a:p>
            <a:r>
              <a:rPr lang="en-US" sz="2000" smtClean="0"/>
              <a:t>The D flip-flop’s behavior is similar to that of a D latch except for the positive edge-triggered nature, which is not explicit in this table.</a:t>
            </a:r>
          </a:p>
          <a:p>
            <a:endParaRPr lang="en-US" sz="2000" smtClean="0"/>
          </a:p>
          <a:p>
            <a:endParaRPr lang="en-US" sz="2000" smtClean="0"/>
          </a:p>
        </p:txBody>
      </p:sp>
      <p:grpSp>
        <p:nvGrpSpPr>
          <p:cNvPr id="16390" name="Group 4"/>
          <p:cNvGrpSpPr>
            <a:grpSpLocks/>
          </p:cNvGrpSpPr>
          <p:nvPr/>
        </p:nvGrpSpPr>
        <p:grpSpPr bwMode="auto">
          <a:xfrm>
            <a:off x="1130300" y="1544638"/>
            <a:ext cx="5002213" cy="1524000"/>
            <a:chOff x="1296" y="864"/>
            <a:chExt cx="3151" cy="960"/>
          </a:xfrm>
        </p:grpSpPr>
        <p:graphicFrame>
          <p:nvGraphicFramePr>
            <p:cNvPr id="16387" name="Object 5"/>
            <p:cNvGraphicFramePr>
              <a:graphicFrameLocks noChangeAspect="1"/>
            </p:cNvGraphicFramePr>
            <p:nvPr/>
          </p:nvGraphicFramePr>
          <p:xfrm>
            <a:off x="1296" y="864"/>
            <a:ext cx="3151" cy="912"/>
          </p:xfrm>
          <a:graphic>
            <a:graphicData uri="http://schemas.openxmlformats.org/presentationml/2006/ole">
              <p:oleObj spid="_x0000_s16387" name="Bitmap Image" r:id="rId3" imgW="5001323" imgH="1448002" progId="Paint.Picture">
                <p:embed/>
              </p:oleObj>
            </a:graphicData>
          </a:graphic>
        </p:graphicFrame>
        <p:sp>
          <p:nvSpPr>
            <p:cNvPr id="16393" name="Rectangle 6"/>
            <p:cNvSpPr>
              <a:spLocks noChangeArrowheads="1"/>
            </p:cNvSpPr>
            <p:nvPr/>
          </p:nvSpPr>
          <p:spPr bwMode="auto">
            <a:xfrm>
              <a:off x="1584" y="864"/>
              <a:ext cx="2544" cy="960"/>
            </a:xfrm>
            <a:prstGeom prst="rect">
              <a:avLst/>
            </a:prstGeom>
            <a:noFill/>
            <a:ln w="25400" cap="rnd">
              <a:solidFill>
                <a:schemeClr val="accent2"/>
              </a:solidFill>
              <a:prstDash val="sysDot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6391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59563" y="1657350"/>
            <a:ext cx="13811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39625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6659563" y="5013325"/>
          <a:ext cx="2319337" cy="1422400"/>
        </p:xfrm>
        <a:graphic>
          <a:graphicData uri="http://schemas.openxmlformats.org/presentationml/2006/ole">
            <p:oleObj spid="_x0000_s16386" name="Document" r:id="rId5" imgW="2319120" imgH="1421640" progId="Word.Document.8">
              <p:embed/>
            </p:oleObj>
          </a:graphicData>
        </a:graphic>
      </p:graphicFrame>
      <p:sp>
        <p:nvSpPr>
          <p:cNvPr id="16392" name="Rectangle 11"/>
          <p:cNvSpPr>
            <a:spLocks noChangeArrowheads="1"/>
          </p:cNvSpPr>
          <p:nvPr/>
        </p:nvSpPr>
        <p:spPr bwMode="auto">
          <a:xfrm>
            <a:off x="323850" y="3357563"/>
            <a:ext cx="882015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This is called a </a:t>
            </a:r>
            <a:r>
              <a:rPr lang="en-US" sz="2000">
                <a:solidFill>
                  <a:srgbClr val="FF0033"/>
                </a:solidFill>
              </a:rPr>
              <a:t>positive edge-triggered </a:t>
            </a:r>
            <a:r>
              <a:rPr lang="en-US" sz="2000"/>
              <a:t>flip-flop.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1800"/>
              <a:t>The flip-flop output Q changes </a:t>
            </a:r>
            <a:r>
              <a:rPr lang="en-US" sz="1800" i="1"/>
              <a:t>only</a:t>
            </a:r>
            <a:r>
              <a:rPr lang="en-US" sz="1800"/>
              <a:t> after the positive edge of C.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1800"/>
              <a:t>The change is based on the flip-flop input values that were present right at the positive edge of the clock signal.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2000"/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 Flip Flop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29600" cy="504825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Is this +ve or –ve edge-triggered?</a:t>
            </a:r>
          </a:p>
          <a:p>
            <a:pPr>
              <a:defRPr/>
            </a:pPr>
            <a:endParaRPr lang="en-US" smtClean="0"/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2781300"/>
            <a:ext cx="8486775" cy="3257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Flip Flop Symbols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006850"/>
            <a:ext cx="8229600" cy="3886200"/>
          </a:xfrm>
        </p:spPr>
        <p:txBody>
          <a:bodyPr/>
          <a:lstStyle/>
          <a:p>
            <a:r>
              <a:rPr lang="en-US" smtClean="0"/>
              <a:t>Triangle indicates clock</a:t>
            </a:r>
          </a:p>
          <a:p>
            <a:r>
              <a:rPr lang="en-US" smtClean="0"/>
              <a:t>Edge trigger:</a:t>
            </a:r>
          </a:p>
          <a:p>
            <a:pPr lvl="1"/>
            <a:r>
              <a:rPr lang="en-US" smtClean="0"/>
              <a:t>No bubble at clock: positive edge triggered</a:t>
            </a:r>
          </a:p>
          <a:p>
            <a:pPr lvl="1"/>
            <a:r>
              <a:rPr lang="en-US" smtClean="0"/>
              <a:t>Bubble at clock: negative edge triggered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1557338"/>
            <a:ext cx="6418262" cy="212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SR Latch with Control Input</a:t>
            </a:r>
          </a:p>
          <a:p>
            <a:r>
              <a:rPr lang="en-US" smtClean="0"/>
              <a:t>D Latch</a:t>
            </a:r>
          </a:p>
          <a:p>
            <a:r>
              <a:rPr lang="en-US" smtClean="0"/>
              <a:t>Latches vs Flip Flops</a:t>
            </a:r>
          </a:p>
          <a:p>
            <a:r>
              <a:rPr lang="en-US" smtClean="0"/>
              <a:t>D Flip Flop</a:t>
            </a:r>
          </a:p>
          <a:p>
            <a:r>
              <a:rPr lang="en-US" smtClean="0"/>
              <a:t>JK Flip Flop</a:t>
            </a:r>
          </a:p>
          <a:p>
            <a:r>
              <a:rPr lang="en-US" smtClean="0"/>
              <a:t>T Flip Flop</a:t>
            </a:r>
          </a:p>
          <a:p>
            <a:r>
              <a:rPr lang="en-US" smtClean="0"/>
              <a:t>Characteristic Equations and Tables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Flip Flop Variations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3388"/>
            <a:ext cx="8229600" cy="1438275"/>
          </a:xfrm>
        </p:spPr>
        <p:txBody>
          <a:bodyPr/>
          <a:lstStyle/>
          <a:p>
            <a:r>
              <a:rPr lang="en-US" smtClean="0"/>
              <a:t>A </a:t>
            </a:r>
            <a:r>
              <a:rPr lang="en-US" smtClean="0">
                <a:solidFill>
                  <a:srgbClr val="FF0033"/>
                </a:solidFill>
              </a:rPr>
              <a:t>JK flip-flop</a:t>
            </a:r>
            <a:r>
              <a:rPr lang="en-US" smtClean="0"/>
              <a:t> has inputs that act like S and R, but the inputs JK=11 are used to </a:t>
            </a:r>
            <a:r>
              <a:rPr lang="en-US" i="1" smtClean="0"/>
              <a:t>complement</a:t>
            </a:r>
            <a:r>
              <a:rPr lang="en-US" smtClean="0"/>
              <a:t> the flip-flop’s current state</a:t>
            </a:r>
          </a:p>
        </p:txBody>
      </p:sp>
      <p:graphicFrame>
        <p:nvGraphicFramePr>
          <p:cNvPr id="242693" name="Object 5"/>
          <p:cNvGraphicFramePr>
            <a:graphicFrameLocks noChangeAspect="1"/>
          </p:cNvGraphicFramePr>
          <p:nvPr/>
        </p:nvGraphicFramePr>
        <p:xfrm>
          <a:off x="4067175" y="3068638"/>
          <a:ext cx="2752725" cy="2047875"/>
        </p:xfrm>
        <a:graphic>
          <a:graphicData uri="http://schemas.openxmlformats.org/presentationml/2006/ole">
            <p:oleObj spid="_x0000_s17410" name="Document" r:id="rId3" imgW="2757960" imgH="2048040" progId="Word.Document.8">
              <p:embed/>
            </p:oleObj>
          </a:graphicData>
        </a:graphic>
      </p:graphicFrame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1050" y="3429000"/>
            <a:ext cx="14192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25" y="1557338"/>
            <a:ext cx="8459788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JK Flip Flop</a:t>
            </a:r>
          </a:p>
        </p:txBody>
      </p:sp>
      <p:sp>
        <p:nvSpPr>
          <p:cNvPr id="64516" name="Text Box 172"/>
          <p:cNvSpPr txBox="1">
            <a:spLocks noChangeArrowheads="1"/>
          </p:cNvSpPr>
          <p:nvPr/>
        </p:nvSpPr>
        <p:spPr bwMode="auto">
          <a:xfrm>
            <a:off x="6300788" y="1125538"/>
            <a:ext cx="2820987" cy="600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r>
              <a:rPr lang="en-US" sz="1800" b="1">
                <a:latin typeface="Tahoma" pitchFamily="34" charset="0"/>
              </a:rPr>
              <a:t>Created from D flip flop</a:t>
            </a:r>
          </a:p>
          <a:p>
            <a:r>
              <a:rPr lang="en-US" sz="1800" b="1">
                <a:latin typeface="Tahoma" pitchFamily="34" charset="0"/>
              </a:rPr>
              <a:t>D = JQ’+K’Q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25" y="1557338"/>
            <a:ext cx="8459788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JK Flip Flop</a:t>
            </a:r>
          </a:p>
        </p:txBody>
      </p:sp>
      <p:sp>
        <p:nvSpPr>
          <p:cNvPr id="65540" name="Text Box 172"/>
          <p:cNvSpPr txBox="1">
            <a:spLocks noChangeArrowheads="1"/>
          </p:cNvSpPr>
          <p:nvPr/>
        </p:nvSpPr>
        <p:spPr bwMode="auto">
          <a:xfrm>
            <a:off x="6300788" y="1125538"/>
            <a:ext cx="2820987" cy="600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r>
              <a:rPr lang="en-US" sz="1800" b="1">
                <a:latin typeface="Tahoma" pitchFamily="34" charset="0"/>
              </a:rPr>
              <a:t>Created from D flip flop</a:t>
            </a:r>
          </a:p>
          <a:p>
            <a:r>
              <a:rPr lang="en-US" sz="1800" b="1">
                <a:latin typeface="Tahoma" pitchFamily="34" charset="0"/>
              </a:rPr>
              <a:t>D = JQ’+K’Q</a:t>
            </a:r>
          </a:p>
        </p:txBody>
      </p:sp>
      <p:sp>
        <p:nvSpPr>
          <p:cNvPr id="65541" name="Text Box 172"/>
          <p:cNvSpPr txBox="1">
            <a:spLocks noChangeArrowheads="1"/>
          </p:cNvSpPr>
          <p:nvPr/>
        </p:nvSpPr>
        <p:spPr bwMode="auto">
          <a:xfrm>
            <a:off x="0" y="4714875"/>
            <a:ext cx="1379538" cy="3254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r>
              <a:rPr lang="en-US" sz="1800" b="1">
                <a:latin typeface="Tahoma" pitchFamily="34" charset="0"/>
              </a:rPr>
              <a:t>J=1 &amp; K=0</a:t>
            </a:r>
          </a:p>
        </p:txBody>
      </p:sp>
      <p:sp>
        <p:nvSpPr>
          <p:cNvPr id="65542" name="Text Box 172"/>
          <p:cNvSpPr txBox="1">
            <a:spLocks noChangeArrowheads="1"/>
          </p:cNvSpPr>
          <p:nvPr/>
        </p:nvSpPr>
        <p:spPr bwMode="auto">
          <a:xfrm>
            <a:off x="179388" y="5072063"/>
            <a:ext cx="1611312" cy="600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r>
              <a:rPr lang="en-US" sz="1800">
                <a:latin typeface="Tahoma" pitchFamily="34" charset="0"/>
              </a:rPr>
              <a:t>D = Q’+Q = 1</a:t>
            </a:r>
          </a:p>
          <a:p>
            <a:r>
              <a:rPr lang="en-US" sz="1800">
                <a:latin typeface="Tahoma" pitchFamily="34" charset="0"/>
              </a:rPr>
              <a:t>Flip flop is SET</a:t>
            </a:r>
          </a:p>
        </p:txBody>
      </p:sp>
      <p:sp>
        <p:nvSpPr>
          <p:cNvPr id="65543" name="Text Box 172"/>
          <p:cNvSpPr txBox="1">
            <a:spLocks noChangeArrowheads="1"/>
          </p:cNvSpPr>
          <p:nvPr/>
        </p:nvSpPr>
        <p:spPr bwMode="auto">
          <a:xfrm>
            <a:off x="2051050" y="4724400"/>
            <a:ext cx="1379538" cy="3254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r>
              <a:rPr lang="en-US" sz="1800" b="1">
                <a:latin typeface="Tahoma" pitchFamily="34" charset="0"/>
              </a:rPr>
              <a:t>J=0 &amp; K=1</a:t>
            </a:r>
          </a:p>
        </p:txBody>
      </p:sp>
      <p:sp>
        <p:nvSpPr>
          <p:cNvPr id="65544" name="Text Box 172"/>
          <p:cNvSpPr txBox="1">
            <a:spLocks noChangeArrowheads="1"/>
          </p:cNvSpPr>
          <p:nvPr/>
        </p:nvSpPr>
        <p:spPr bwMode="auto">
          <a:xfrm>
            <a:off x="2124075" y="5084763"/>
            <a:ext cx="1881188" cy="600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r>
              <a:rPr lang="en-US" sz="1800">
                <a:latin typeface="Tahoma" pitchFamily="34" charset="0"/>
              </a:rPr>
              <a:t>D = 0+0 = 0</a:t>
            </a:r>
          </a:p>
          <a:p>
            <a:r>
              <a:rPr lang="en-US" sz="1800">
                <a:latin typeface="Tahoma" pitchFamily="34" charset="0"/>
              </a:rPr>
              <a:t>Flip flop is RESET</a:t>
            </a:r>
          </a:p>
        </p:txBody>
      </p:sp>
      <p:sp>
        <p:nvSpPr>
          <p:cNvPr id="65545" name="Text Box 172"/>
          <p:cNvSpPr txBox="1">
            <a:spLocks noChangeArrowheads="1"/>
          </p:cNvSpPr>
          <p:nvPr/>
        </p:nvSpPr>
        <p:spPr bwMode="auto">
          <a:xfrm>
            <a:off x="4140200" y="4724400"/>
            <a:ext cx="1379538" cy="3254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r>
              <a:rPr lang="en-US" sz="1800" b="1">
                <a:latin typeface="Tahoma" pitchFamily="34" charset="0"/>
              </a:rPr>
              <a:t>J=1 &amp; K=1</a:t>
            </a:r>
          </a:p>
        </p:txBody>
      </p:sp>
      <p:sp>
        <p:nvSpPr>
          <p:cNvPr id="65546" name="Text Box 172"/>
          <p:cNvSpPr txBox="1">
            <a:spLocks noChangeArrowheads="1"/>
          </p:cNvSpPr>
          <p:nvPr/>
        </p:nvSpPr>
        <p:spPr bwMode="auto">
          <a:xfrm>
            <a:off x="4140200" y="5084763"/>
            <a:ext cx="2635250" cy="600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r>
              <a:rPr lang="en-US" sz="1800">
                <a:latin typeface="Tahoma" pitchFamily="34" charset="0"/>
              </a:rPr>
              <a:t>D = Q’+0 = Q’</a:t>
            </a:r>
          </a:p>
          <a:p>
            <a:r>
              <a:rPr lang="en-US" sz="1800">
                <a:latin typeface="Tahoma" pitchFamily="34" charset="0"/>
              </a:rPr>
              <a:t>Output is Complemented</a:t>
            </a:r>
          </a:p>
        </p:txBody>
      </p:sp>
      <p:sp>
        <p:nvSpPr>
          <p:cNvPr id="65547" name="Text Box 172"/>
          <p:cNvSpPr txBox="1">
            <a:spLocks noChangeArrowheads="1"/>
          </p:cNvSpPr>
          <p:nvPr/>
        </p:nvSpPr>
        <p:spPr bwMode="auto">
          <a:xfrm>
            <a:off x="7008813" y="4724400"/>
            <a:ext cx="1392237" cy="32861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r>
              <a:rPr lang="en-US" sz="1800" b="1">
                <a:latin typeface="Tahoma" pitchFamily="34" charset="0"/>
              </a:rPr>
              <a:t>J=0 &amp; K=0</a:t>
            </a:r>
          </a:p>
        </p:txBody>
      </p:sp>
      <p:sp>
        <p:nvSpPr>
          <p:cNvPr id="65548" name="Text Box 172"/>
          <p:cNvSpPr txBox="1">
            <a:spLocks noChangeArrowheads="1"/>
          </p:cNvSpPr>
          <p:nvPr/>
        </p:nvSpPr>
        <p:spPr bwMode="auto">
          <a:xfrm>
            <a:off x="6962775" y="5084763"/>
            <a:ext cx="2001838" cy="600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r>
              <a:rPr lang="en-US" sz="1800">
                <a:latin typeface="Tahoma" pitchFamily="34" charset="0"/>
              </a:rPr>
              <a:t>D = Q+0 = Q</a:t>
            </a:r>
          </a:p>
          <a:p>
            <a:r>
              <a:rPr lang="en-US" sz="1800">
                <a:latin typeface="Tahoma" pitchFamily="34" charset="0"/>
              </a:rPr>
              <a:t>Output unchanged</a:t>
            </a:r>
          </a:p>
        </p:txBody>
      </p:sp>
      <p:sp>
        <p:nvSpPr>
          <p:cNvPr id="65549" name="Line 17"/>
          <p:cNvSpPr>
            <a:spLocks noChangeShapeType="1"/>
          </p:cNvSpPr>
          <p:nvPr/>
        </p:nvSpPr>
        <p:spPr bwMode="auto">
          <a:xfrm>
            <a:off x="1908175" y="4508500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5550" name="Line 18"/>
          <p:cNvSpPr>
            <a:spLocks noChangeShapeType="1"/>
          </p:cNvSpPr>
          <p:nvPr/>
        </p:nvSpPr>
        <p:spPr bwMode="auto">
          <a:xfrm>
            <a:off x="3995738" y="4508500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5551" name="Line 19"/>
          <p:cNvSpPr>
            <a:spLocks noChangeShapeType="1"/>
          </p:cNvSpPr>
          <p:nvPr/>
        </p:nvSpPr>
        <p:spPr bwMode="auto">
          <a:xfrm>
            <a:off x="6877050" y="4508500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 (Toggle) Flip Flop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3388"/>
            <a:ext cx="8229600" cy="1004887"/>
          </a:xfrm>
        </p:spPr>
        <p:txBody>
          <a:bodyPr/>
          <a:lstStyle/>
          <a:p>
            <a:r>
              <a:rPr lang="en-US" smtClean="0"/>
              <a:t>A </a:t>
            </a:r>
            <a:r>
              <a:rPr lang="en-US" smtClean="0">
                <a:solidFill>
                  <a:srgbClr val="FF0033"/>
                </a:solidFill>
              </a:rPr>
              <a:t>T (toggle) flip-flop</a:t>
            </a:r>
            <a:r>
              <a:rPr lang="en-US" smtClean="0"/>
              <a:t> can only maintain or complement its current state.</a:t>
            </a:r>
          </a:p>
          <a:p>
            <a:endParaRPr lang="en-US" smtClean="0"/>
          </a:p>
        </p:txBody>
      </p:sp>
      <p:graphicFrame>
        <p:nvGraphicFramePr>
          <p:cNvPr id="235525" name="Object 5"/>
          <p:cNvGraphicFramePr>
            <a:graphicFrameLocks noChangeAspect="1"/>
          </p:cNvGraphicFramePr>
          <p:nvPr/>
        </p:nvGraphicFramePr>
        <p:xfrm>
          <a:off x="4281488" y="3141663"/>
          <a:ext cx="2492375" cy="1644650"/>
        </p:xfrm>
        <a:graphic>
          <a:graphicData uri="http://schemas.openxmlformats.org/presentationml/2006/ole">
            <p:oleObj spid="_x0000_s18434" name="Document" r:id="rId3" imgW="2496240" imgH="1643400" progId="Word.Document.8">
              <p:embed/>
            </p:oleObj>
          </a:graphicData>
        </a:graphic>
      </p:graphicFrame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1050" y="3284538"/>
            <a:ext cx="14001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1557338"/>
            <a:ext cx="4392613" cy="363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 (Toggle) Flip Flop</a:t>
            </a:r>
          </a:p>
        </p:txBody>
      </p:sp>
      <p:sp>
        <p:nvSpPr>
          <p:cNvPr id="66564" name="Text Box 172"/>
          <p:cNvSpPr txBox="1">
            <a:spLocks noChangeArrowheads="1"/>
          </p:cNvSpPr>
          <p:nvPr/>
        </p:nvSpPr>
        <p:spPr bwMode="auto">
          <a:xfrm>
            <a:off x="6223000" y="0"/>
            <a:ext cx="2921000" cy="3254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r>
              <a:rPr lang="en-US" sz="1800" b="1">
                <a:latin typeface="Tahoma" pitchFamily="34" charset="0"/>
              </a:rPr>
              <a:t>Created from JK flip flop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1557338"/>
            <a:ext cx="4392613" cy="363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 (Toggle) Flip Flop</a:t>
            </a:r>
          </a:p>
        </p:txBody>
      </p:sp>
      <p:sp>
        <p:nvSpPr>
          <p:cNvPr id="67588" name="Text Box 172"/>
          <p:cNvSpPr txBox="1">
            <a:spLocks noChangeArrowheads="1"/>
          </p:cNvSpPr>
          <p:nvPr/>
        </p:nvSpPr>
        <p:spPr bwMode="auto">
          <a:xfrm>
            <a:off x="0" y="4687888"/>
            <a:ext cx="2854325" cy="32543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r>
              <a:rPr lang="en-US" sz="1800" b="1">
                <a:latin typeface="Tahoma" pitchFamily="34" charset="0"/>
              </a:rPr>
              <a:t>When T = 0, J=0 &amp; K=0</a:t>
            </a:r>
          </a:p>
        </p:txBody>
      </p:sp>
      <p:sp>
        <p:nvSpPr>
          <p:cNvPr id="67589" name="Text Box 172"/>
          <p:cNvSpPr txBox="1">
            <a:spLocks noChangeArrowheads="1"/>
          </p:cNvSpPr>
          <p:nvPr/>
        </p:nvSpPr>
        <p:spPr bwMode="auto">
          <a:xfrm>
            <a:off x="179388" y="5013325"/>
            <a:ext cx="2227262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r>
              <a:rPr lang="en-US" sz="1800">
                <a:latin typeface="Tahoma" pitchFamily="34" charset="0"/>
              </a:rPr>
              <a:t>Output is unchanged</a:t>
            </a:r>
          </a:p>
        </p:txBody>
      </p:sp>
      <p:sp>
        <p:nvSpPr>
          <p:cNvPr id="67590" name="Text Box 172"/>
          <p:cNvSpPr txBox="1">
            <a:spLocks noChangeArrowheads="1"/>
          </p:cNvSpPr>
          <p:nvPr/>
        </p:nvSpPr>
        <p:spPr bwMode="auto">
          <a:xfrm>
            <a:off x="5329238" y="4724400"/>
            <a:ext cx="2854325" cy="3254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r>
              <a:rPr lang="en-US" sz="1800" b="1">
                <a:latin typeface="Tahoma" pitchFamily="34" charset="0"/>
              </a:rPr>
              <a:t>When T = 1, J=1 &amp; K=1</a:t>
            </a:r>
          </a:p>
        </p:txBody>
      </p:sp>
      <p:sp>
        <p:nvSpPr>
          <p:cNvPr id="67591" name="Text Box 172"/>
          <p:cNvSpPr txBox="1">
            <a:spLocks noChangeArrowheads="1"/>
          </p:cNvSpPr>
          <p:nvPr/>
        </p:nvSpPr>
        <p:spPr bwMode="auto">
          <a:xfrm>
            <a:off x="5508625" y="5049838"/>
            <a:ext cx="2603500" cy="325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r>
              <a:rPr lang="en-US" sz="1800">
                <a:latin typeface="Tahoma" pitchFamily="34" charset="0"/>
              </a:rPr>
              <a:t>Output is complemented</a:t>
            </a:r>
          </a:p>
        </p:txBody>
      </p:sp>
      <p:sp>
        <p:nvSpPr>
          <p:cNvPr id="67592" name="Text Box 172"/>
          <p:cNvSpPr txBox="1">
            <a:spLocks noChangeArrowheads="1"/>
          </p:cNvSpPr>
          <p:nvPr/>
        </p:nvSpPr>
        <p:spPr bwMode="auto">
          <a:xfrm>
            <a:off x="6223000" y="0"/>
            <a:ext cx="2921000" cy="3254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r>
              <a:rPr lang="en-US" sz="1800" b="1">
                <a:latin typeface="Tahoma" pitchFamily="34" charset="0"/>
              </a:rPr>
              <a:t>Created from JK flip flop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1557338"/>
            <a:ext cx="6840537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 (Toggle) Flip Flop</a:t>
            </a:r>
          </a:p>
        </p:txBody>
      </p:sp>
      <p:sp>
        <p:nvSpPr>
          <p:cNvPr id="68612" name="Text Box 172"/>
          <p:cNvSpPr txBox="1">
            <a:spLocks noChangeArrowheads="1"/>
          </p:cNvSpPr>
          <p:nvPr/>
        </p:nvSpPr>
        <p:spPr bwMode="auto">
          <a:xfrm>
            <a:off x="6372225" y="0"/>
            <a:ext cx="2820988" cy="6000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r>
              <a:rPr lang="en-US" sz="1800" b="1">
                <a:latin typeface="Tahoma" pitchFamily="34" charset="0"/>
              </a:rPr>
              <a:t>Created from D flip flop</a:t>
            </a:r>
          </a:p>
          <a:p>
            <a:r>
              <a:rPr lang="en-US" sz="1800" b="1">
                <a:latin typeface="Tahoma" pitchFamily="34" charset="0"/>
              </a:rPr>
              <a:t>D = TQ’+T’Q </a:t>
            </a:r>
          </a:p>
        </p:txBody>
      </p:sp>
      <p:sp>
        <p:nvSpPr>
          <p:cNvPr id="68613" name="Text Box 172"/>
          <p:cNvSpPr txBox="1">
            <a:spLocks noChangeArrowheads="1"/>
          </p:cNvSpPr>
          <p:nvPr/>
        </p:nvSpPr>
        <p:spPr bwMode="auto">
          <a:xfrm>
            <a:off x="0" y="4687888"/>
            <a:ext cx="2138363" cy="325437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r>
              <a:rPr lang="en-US" sz="1800" b="1">
                <a:latin typeface="Tahoma" pitchFamily="34" charset="0"/>
              </a:rPr>
              <a:t>When T = 0, D=Q</a:t>
            </a:r>
          </a:p>
        </p:txBody>
      </p:sp>
      <p:sp>
        <p:nvSpPr>
          <p:cNvPr id="68614" name="Text Box 172"/>
          <p:cNvSpPr txBox="1">
            <a:spLocks noChangeArrowheads="1"/>
          </p:cNvSpPr>
          <p:nvPr/>
        </p:nvSpPr>
        <p:spPr bwMode="auto">
          <a:xfrm>
            <a:off x="179388" y="5013325"/>
            <a:ext cx="2227262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r>
              <a:rPr lang="en-US" sz="1800">
                <a:latin typeface="Tahoma" pitchFamily="34" charset="0"/>
              </a:rPr>
              <a:t>Output is unchanged</a:t>
            </a:r>
          </a:p>
        </p:txBody>
      </p:sp>
      <p:sp>
        <p:nvSpPr>
          <p:cNvPr id="68615" name="Text Box 172"/>
          <p:cNvSpPr txBox="1">
            <a:spLocks noChangeArrowheads="1"/>
          </p:cNvSpPr>
          <p:nvPr/>
        </p:nvSpPr>
        <p:spPr bwMode="auto">
          <a:xfrm>
            <a:off x="5329238" y="4724400"/>
            <a:ext cx="2201862" cy="325438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r>
              <a:rPr lang="en-US" sz="1800" b="1">
                <a:latin typeface="Tahoma" pitchFamily="34" charset="0"/>
              </a:rPr>
              <a:t>When T = 1, D=Q’</a:t>
            </a:r>
          </a:p>
        </p:txBody>
      </p:sp>
      <p:sp>
        <p:nvSpPr>
          <p:cNvPr id="68616" name="Text Box 172"/>
          <p:cNvSpPr txBox="1">
            <a:spLocks noChangeArrowheads="1"/>
          </p:cNvSpPr>
          <p:nvPr/>
        </p:nvSpPr>
        <p:spPr bwMode="auto">
          <a:xfrm>
            <a:off x="5508625" y="5049838"/>
            <a:ext cx="2603500" cy="325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r>
              <a:rPr lang="en-US" sz="1800">
                <a:latin typeface="Tahoma" pitchFamily="34" charset="0"/>
              </a:rPr>
              <a:t>Output is complemented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Characteristic Tables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3388"/>
            <a:ext cx="4967287" cy="38862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2000" smtClean="0"/>
              <a:t>The tables that we’ve made so far are called</a:t>
            </a:r>
            <a:r>
              <a:rPr lang="en-US" sz="2000" smtClean="0">
                <a:solidFill>
                  <a:srgbClr val="FF0033"/>
                </a:solidFill>
              </a:rPr>
              <a:t> characteristic tables</a:t>
            </a:r>
            <a:r>
              <a:rPr lang="en-US" sz="2000" smtClean="0"/>
              <a:t>.</a:t>
            </a:r>
          </a:p>
          <a:p>
            <a:pPr lvl="1"/>
            <a:r>
              <a:rPr lang="en-US" sz="1800" smtClean="0"/>
              <a:t>They show the next state </a:t>
            </a:r>
            <a:r>
              <a:rPr lang="en-US" sz="1800" smtClean="0">
                <a:solidFill>
                  <a:srgbClr val="3333FF"/>
                </a:solidFill>
              </a:rPr>
              <a:t>Q(t+1)</a:t>
            </a:r>
            <a:r>
              <a:rPr lang="en-US" sz="1800" smtClean="0"/>
              <a:t> in terms of the current state </a:t>
            </a:r>
            <a:r>
              <a:rPr lang="en-US" sz="1800" smtClean="0">
                <a:solidFill>
                  <a:srgbClr val="3333FF"/>
                </a:solidFill>
              </a:rPr>
              <a:t>Q(t)</a:t>
            </a:r>
            <a:r>
              <a:rPr lang="en-US" sz="1800" smtClean="0"/>
              <a:t> and the inputs.</a:t>
            </a:r>
          </a:p>
          <a:p>
            <a:pPr lvl="1">
              <a:buFont typeface="Wingdings" pitchFamily="2" charset="2"/>
              <a:buNone/>
            </a:pPr>
            <a:endParaRPr lang="en-US" sz="1800" smtClean="0"/>
          </a:p>
          <a:p>
            <a:pPr lvl="1"/>
            <a:r>
              <a:rPr lang="en-US" sz="1800" smtClean="0"/>
              <a:t>For simplicity, the control input C is not usually listed.</a:t>
            </a:r>
          </a:p>
          <a:p>
            <a:pPr lvl="1">
              <a:buFont typeface="Wingdings" pitchFamily="2" charset="2"/>
              <a:buNone/>
            </a:pPr>
            <a:endParaRPr lang="en-US" sz="1800" smtClean="0"/>
          </a:p>
          <a:p>
            <a:pPr lvl="1"/>
            <a:r>
              <a:rPr lang="en-US" sz="1800" smtClean="0"/>
              <a:t>Again, these tables don’t indicate the positive edge-triggered behavior of the flip-flops that we’ll be using.</a:t>
            </a:r>
          </a:p>
          <a:p>
            <a:endParaRPr lang="en-US" sz="2000" smtClean="0"/>
          </a:p>
        </p:txBody>
      </p:sp>
      <p:graphicFrame>
        <p:nvGraphicFramePr>
          <p:cNvPr id="245764" name="Object 4"/>
          <p:cNvGraphicFramePr>
            <a:graphicFrameLocks noChangeAspect="1"/>
          </p:cNvGraphicFramePr>
          <p:nvPr/>
        </p:nvGraphicFramePr>
        <p:xfrm>
          <a:off x="5794375" y="1279525"/>
          <a:ext cx="3170238" cy="1212850"/>
        </p:xfrm>
        <a:graphic>
          <a:graphicData uri="http://schemas.openxmlformats.org/presentationml/2006/ole">
            <p:oleObj spid="_x0000_s19458" name="Document" r:id="rId3" imgW="3177000" imgH="1212840" progId="Word.Document.8">
              <p:embed/>
            </p:oleObj>
          </a:graphicData>
        </a:graphic>
      </p:graphicFrame>
      <p:graphicFrame>
        <p:nvGraphicFramePr>
          <p:cNvPr id="245765" name="Object 5"/>
          <p:cNvGraphicFramePr>
            <a:graphicFrameLocks noChangeAspect="1"/>
          </p:cNvGraphicFramePr>
          <p:nvPr/>
        </p:nvGraphicFramePr>
        <p:xfrm>
          <a:off x="5792788" y="4797425"/>
          <a:ext cx="3171825" cy="1160463"/>
        </p:xfrm>
        <a:graphic>
          <a:graphicData uri="http://schemas.openxmlformats.org/presentationml/2006/ole">
            <p:oleObj spid="_x0000_s19459" name="Document" r:id="rId4" imgW="3174480" imgH="1162080" progId="Word.Document.8">
              <p:embed/>
            </p:oleObj>
          </a:graphicData>
        </a:graphic>
      </p:graphicFrame>
      <p:graphicFrame>
        <p:nvGraphicFramePr>
          <p:cNvPr id="245766" name="Object 6"/>
          <p:cNvGraphicFramePr>
            <a:graphicFrameLocks noChangeAspect="1"/>
          </p:cNvGraphicFramePr>
          <p:nvPr/>
        </p:nvGraphicFramePr>
        <p:xfrm>
          <a:off x="5668963" y="2743200"/>
          <a:ext cx="3367087" cy="1670050"/>
        </p:xfrm>
        <a:graphic>
          <a:graphicData uri="http://schemas.openxmlformats.org/presentationml/2006/ole">
            <p:oleObj spid="_x0000_s19460" name="Document" r:id="rId5" imgW="3366720" imgH="166968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4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Characteristic Equations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557338"/>
            <a:ext cx="8424862" cy="573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We can also write </a:t>
            </a:r>
            <a:r>
              <a:rPr lang="en-US" sz="2000" smtClean="0">
                <a:solidFill>
                  <a:srgbClr val="FF0033"/>
                </a:solidFill>
              </a:rPr>
              <a:t>characteristic equations</a:t>
            </a:r>
            <a:r>
              <a:rPr lang="en-US" sz="2000" smtClean="0"/>
              <a:t>, where the next state Q(t+1) is defined in terms of the current state Q(t) and inputs.</a:t>
            </a:r>
          </a:p>
          <a:p>
            <a:pPr>
              <a:lnSpc>
                <a:spcPct val="90000"/>
              </a:lnSpc>
            </a:pPr>
            <a:endParaRPr lang="en-US" sz="2000" smtClean="0"/>
          </a:p>
        </p:txBody>
      </p:sp>
      <p:graphicFrame>
        <p:nvGraphicFramePr>
          <p:cNvPr id="246788" name="Object 4"/>
          <p:cNvGraphicFramePr>
            <a:graphicFrameLocks noChangeAspect="1"/>
          </p:cNvGraphicFramePr>
          <p:nvPr/>
        </p:nvGraphicFramePr>
        <p:xfrm>
          <a:off x="1403350" y="2276475"/>
          <a:ext cx="3170238" cy="1212850"/>
        </p:xfrm>
        <a:graphic>
          <a:graphicData uri="http://schemas.openxmlformats.org/presentationml/2006/ole">
            <p:oleObj spid="_x0000_s20482" name="Document" r:id="rId3" imgW="3177000" imgH="1212840" progId="Word.Document.8">
              <p:embed/>
            </p:oleObj>
          </a:graphicData>
        </a:graphic>
      </p:graphicFrame>
      <p:graphicFrame>
        <p:nvGraphicFramePr>
          <p:cNvPr id="246789" name="Object 5"/>
          <p:cNvGraphicFramePr>
            <a:graphicFrameLocks noChangeAspect="1"/>
          </p:cNvGraphicFramePr>
          <p:nvPr/>
        </p:nvGraphicFramePr>
        <p:xfrm>
          <a:off x="1331913" y="3500438"/>
          <a:ext cx="3367087" cy="1670050"/>
        </p:xfrm>
        <a:graphic>
          <a:graphicData uri="http://schemas.openxmlformats.org/presentationml/2006/ole">
            <p:oleObj spid="_x0000_s20483" name="Document" r:id="rId4" imgW="3366720" imgH="1669680" progId="Word.Document.8">
              <p:embed/>
            </p:oleObj>
          </a:graphicData>
        </a:graphic>
      </p:graphicFrame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5226050" y="2592388"/>
            <a:ext cx="1290638" cy="36671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Q(t+1) = D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5003800" y="4005263"/>
            <a:ext cx="2736850" cy="36671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tabLst>
                <a:tab pos="795338" algn="l"/>
              </a:tabLst>
            </a:pPr>
            <a:r>
              <a:rPr lang="en-US" sz="1800">
                <a:latin typeface="Comic Sans MS" pitchFamily="66" charset="0"/>
              </a:rPr>
              <a:t>Q(t+1)	= K’Q(t) + JQ’(t)</a:t>
            </a:r>
          </a:p>
        </p:txBody>
      </p:sp>
      <p:sp>
        <p:nvSpPr>
          <p:cNvPr id="20489" name="Text Box 8"/>
          <p:cNvSpPr txBox="1">
            <a:spLocks noChangeArrowheads="1"/>
          </p:cNvSpPr>
          <p:nvPr/>
        </p:nvSpPr>
        <p:spPr bwMode="auto">
          <a:xfrm>
            <a:off x="5219700" y="5373688"/>
            <a:ext cx="2755900" cy="6413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tabLst>
                <a:tab pos="795338" algn="l"/>
              </a:tabLst>
            </a:pPr>
            <a:r>
              <a:rPr lang="en-US" sz="1800">
                <a:latin typeface="Comic Sans MS" pitchFamily="66" charset="0"/>
              </a:rPr>
              <a:t>Q(t+1)	= T’Q(t) + TQ’(t)</a:t>
            </a:r>
          </a:p>
          <a:p>
            <a:pPr eaLnBrk="0" hangingPunct="0">
              <a:tabLst>
                <a:tab pos="795338" algn="l"/>
              </a:tabLst>
            </a:pPr>
            <a:r>
              <a:rPr lang="en-US" sz="1800">
                <a:latin typeface="Comic Sans MS" pitchFamily="66" charset="0"/>
              </a:rPr>
              <a:t>	= T </a:t>
            </a:r>
            <a:r>
              <a:rPr lang="en-US" sz="1800">
                <a:latin typeface="Comic Sans MS" pitchFamily="66" charset="0"/>
                <a:sym typeface="Symbol" pitchFamily="18" charset="2"/>
              </a:rPr>
              <a:t> </a:t>
            </a:r>
            <a:r>
              <a:rPr lang="en-US" sz="1800">
                <a:latin typeface="Comic Sans MS" pitchFamily="66" charset="0"/>
              </a:rPr>
              <a:t>Q(t)</a:t>
            </a:r>
          </a:p>
        </p:txBody>
      </p:sp>
      <p:graphicFrame>
        <p:nvGraphicFramePr>
          <p:cNvPr id="246793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1541463" y="5300663"/>
          <a:ext cx="3175000" cy="1162050"/>
        </p:xfrm>
        <a:graphic>
          <a:graphicData uri="http://schemas.openxmlformats.org/presentationml/2006/ole">
            <p:oleObj spid="_x0000_s20484" name="Document" r:id="rId5" imgW="3174480" imgH="116208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 Diagrams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3388"/>
            <a:ext cx="8229600" cy="4605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smtClean="0"/>
              <a:t>To describe combinational circuits, we used Boolean expressions and truth tables.  With sequential circuits, we can still use expression and tables, but we can also use another form called a </a:t>
            </a:r>
            <a:r>
              <a:rPr lang="en-US" sz="1800" smtClean="0">
                <a:solidFill>
                  <a:srgbClr val="FF0033"/>
                </a:solidFill>
              </a:rPr>
              <a:t>state diagram</a:t>
            </a:r>
            <a:r>
              <a:rPr lang="en-US" sz="180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The following state diagram represents a </a:t>
            </a:r>
            <a:r>
              <a:rPr lang="en-US" sz="1800" smtClean="0">
                <a:solidFill>
                  <a:schemeClr val="hlink"/>
                </a:solidFill>
              </a:rPr>
              <a:t>D flip-flop</a:t>
            </a:r>
            <a:r>
              <a:rPr lang="en-US" sz="1800" smtClean="0"/>
              <a:t>.</a:t>
            </a:r>
          </a:p>
          <a:p>
            <a:endParaRPr lang="en-US" sz="18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r>
              <a:rPr lang="en-US" sz="1800" smtClean="0"/>
              <a:t>We draw one node for each state that the circuit can be in.  Flip-flops have only two states: Q=0 and Q=1.</a:t>
            </a:r>
          </a:p>
          <a:p>
            <a:r>
              <a:rPr lang="en-US" sz="1800" smtClean="0"/>
              <a:t>Arrows between nodes are labeled with input values and indicate how the circuit changes states</a:t>
            </a:r>
          </a:p>
          <a:p>
            <a:endParaRPr lang="en-US" sz="20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60938" y="3138488"/>
            <a:ext cx="863600" cy="762000"/>
            <a:chOff x="3344" y="1008"/>
            <a:chExt cx="544" cy="480"/>
          </a:xfrm>
        </p:grpSpPr>
        <p:sp>
          <p:nvSpPr>
            <p:cNvPr id="69651" name="Freeform 5"/>
            <p:cNvSpPr>
              <a:spLocks/>
            </p:cNvSpPr>
            <p:nvPr/>
          </p:nvSpPr>
          <p:spPr bwMode="auto">
            <a:xfrm>
              <a:off x="3344" y="1208"/>
              <a:ext cx="544" cy="280"/>
            </a:xfrm>
            <a:custGeom>
              <a:avLst/>
              <a:gdLst>
                <a:gd name="T0" fmla="*/ 392 w 544"/>
                <a:gd name="T1" fmla="*/ 280 h 280"/>
                <a:gd name="T2" fmla="*/ 488 w 544"/>
                <a:gd name="T3" fmla="*/ 40 h 280"/>
                <a:gd name="T4" fmla="*/ 56 w 544"/>
                <a:gd name="T5" fmla="*/ 40 h 280"/>
                <a:gd name="T6" fmla="*/ 152 w 544"/>
                <a:gd name="T7" fmla="*/ 280 h 2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4"/>
                <a:gd name="T13" fmla="*/ 0 h 280"/>
                <a:gd name="T14" fmla="*/ 544 w 544"/>
                <a:gd name="T15" fmla="*/ 280 h 2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4" h="280">
                  <a:moveTo>
                    <a:pt x="392" y="280"/>
                  </a:moveTo>
                  <a:cubicBezTo>
                    <a:pt x="468" y="180"/>
                    <a:pt x="544" y="80"/>
                    <a:pt x="488" y="40"/>
                  </a:cubicBezTo>
                  <a:cubicBezTo>
                    <a:pt x="432" y="0"/>
                    <a:pt x="112" y="0"/>
                    <a:pt x="56" y="40"/>
                  </a:cubicBezTo>
                  <a:cubicBezTo>
                    <a:pt x="0" y="80"/>
                    <a:pt x="136" y="240"/>
                    <a:pt x="152" y="28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2" name="Text Box 6"/>
            <p:cNvSpPr txBox="1">
              <a:spLocks noChangeArrowheads="1"/>
            </p:cNvSpPr>
            <p:nvPr/>
          </p:nvSpPr>
          <p:spPr bwMode="auto">
            <a:xfrm>
              <a:off x="3456" y="1008"/>
              <a:ext cx="358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Comic Sans MS" pitchFamily="66" charset="0"/>
                </a:rPr>
                <a:t>D=1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894138" y="3748088"/>
            <a:ext cx="1143000" cy="366712"/>
            <a:chOff x="2688" y="2928"/>
            <a:chExt cx="720" cy="231"/>
          </a:xfrm>
        </p:grpSpPr>
        <p:sp>
          <p:nvSpPr>
            <p:cNvPr id="69649" name="Line 8"/>
            <p:cNvSpPr>
              <a:spLocks noChangeShapeType="1"/>
            </p:cNvSpPr>
            <p:nvPr/>
          </p:nvSpPr>
          <p:spPr bwMode="auto">
            <a:xfrm>
              <a:off x="2688" y="3120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50" name="Text Box 9"/>
            <p:cNvSpPr txBox="1">
              <a:spLocks noChangeArrowheads="1"/>
            </p:cNvSpPr>
            <p:nvPr/>
          </p:nvSpPr>
          <p:spPr bwMode="auto">
            <a:xfrm>
              <a:off x="2873" y="2928"/>
              <a:ext cx="358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Comic Sans MS" pitchFamily="66" charset="0"/>
                </a:rPr>
                <a:t>D=1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132138" y="3138488"/>
            <a:ext cx="863600" cy="749300"/>
            <a:chOff x="2208" y="2544"/>
            <a:chExt cx="544" cy="472"/>
          </a:xfrm>
        </p:grpSpPr>
        <p:sp>
          <p:nvSpPr>
            <p:cNvPr id="69647" name="Text Box 11"/>
            <p:cNvSpPr txBox="1">
              <a:spLocks noChangeArrowheads="1"/>
            </p:cNvSpPr>
            <p:nvPr/>
          </p:nvSpPr>
          <p:spPr bwMode="auto">
            <a:xfrm>
              <a:off x="2304" y="2544"/>
              <a:ext cx="381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Comic Sans MS" pitchFamily="66" charset="0"/>
                </a:rPr>
                <a:t>D=0</a:t>
              </a:r>
            </a:p>
          </p:txBody>
        </p:sp>
        <p:sp>
          <p:nvSpPr>
            <p:cNvPr id="69648" name="Freeform 12"/>
            <p:cNvSpPr>
              <a:spLocks/>
            </p:cNvSpPr>
            <p:nvPr/>
          </p:nvSpPr>
          <p:spPr bwMode="auto">
            <a:xfrm>
              <a:off x="2208" y="2736"/>
              <a:ext cx="544" cy="280"/>
            </a:xfrm>
            <a:custGeom>
              <a:avLst/>
              <a:gdLst>
                <a:gd name="T0" fmla="*/ 392 w 544"/>
                <a:gd name="T1" fmla="*/ 280 h 280"/>
                <a:gd name="T2" fmla="*/ 488 w 544"/>
                <a:gd name="T3" fmla="*/ 40 h 280"/>
                <a:gd name="T4" fmla="*/ 56 w 544"/>
                <a:gd name="T5" fmla="*/ 40 h 280"/>
                <a:gd name="T6" fmla="*/ 152 w 544"/>
                <a:gd name="T7" fmla="*/ 280 h 2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4"/>
                <a:gd name="T13" fmla="*/ 0 h 280"/>
                <a:gd name="T14" fmla="*/ 544 w 544"/>
                <a:gd name="T15" fmla="*/ 280 h 2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4" h="280">
                  <a:moveTo>
                    <a:pt x="392" y="280"/>
                  </a:moveTo>
                  <a:cubicBezTo>
                    <a:pt x="468" y="180"/>
                    <a:pt x="544" y="80"/>
                    <a:pt x="488" y="40"/>
                  </a:cubicBezTo>
                  <a:cubicBezTo>
                    <a:pt x="432" y="0"/>
                    <a:pt x="112" y="0"/>
                    <a:pt x="56" y="40"/>
                  </a:cubicBezTo>
                  <a:cubicBezTo>
                    <a:pt x="0" y="80"/>
                    <a:pt x="136" y="240"/>
                    <a:pt x="152" y="28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3132138" y="3824288"/>
            <a:ext cx="2667000" cy="762000"/>
            <a:chOff x="2208" y="2976"/>
            <a:chExt cx="1680" cy="480"/>
          </a:xfrm>
        </p:grpSpPr>
        <p:sp>
          <p:nvSpPr>
            <p:cNvPr id="69643" name="Text Box 14"/>
            <p:cNvSpPr txBox="1">
              <a:spLocks noChangeArrowheads="1"/>
            </p:cNvSpPr>
            <p:nvPr/>
          </p:nvSpPr>
          <p:spPr bwMode="auto">
            <a:xfrm>
              <a:off x="2256" y="3120"/>
              <a:ext cx="403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Comic Sans MS" pitchFamily="66" charset="0"/>
                </a:rPr>
                <a:t>Q=0</a:t>
              </a:r>
            </a:p>
          </p:txBody>
        </p:sp>
        <p:sp>
          <p:nvSpPr>
            <p:cNvPr id="69644" name="Text Box 15"/>
            <p:cNvSpPr txBox="1">
              <a:spLocks noChangeArrowheads="1"/>
            </p:cNvSpPr>
            <p:nvPr/>
          </p:nvSpPr>
          <p:spPr bwMode="auto">
            <a:xfrm>
              <a:off x="3456" y="3120"/>
              <a:ext cx="380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Comic Sans MS" pitchFamily="66" charset="0"/>
                </a:rPr>
                <a:t>Q=1</a:t>
              </a:r>
            </a:p>
          </p:txBody>
        </p:sp>
        <p:sp>
          <p:nvSpPr>
            <p:cNvPr id="69645" name="Oval 16"/>
            <p:cNvSpPr>
              <a:spLocks noChangeArrowheads="1"/>
            </p:cNvSpPr>
            <p:nvPr/>
          </p:nvSpPr>
          <p:spPr bwMode="auto">
            <a:xfrm>
              <a:off x="3385" y="2976"/>
              <a:ext cx="503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6" name="Oval 17"/>
            <p:cNvSpPr>
              <a:spLocks noChangeArrowheads="1"/>
            </p:cNvSpPr>
            <p:nvPr/>
          </p:nvSpPr>
          <p:spPr bwMode="auto">
            <a:xfrm>
              <a:off x="2208" y="2976"/>
              <a:ext cx="503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3894138" y="4281488"/>
            <a:ext cx="1143000" cy="442912"/>
            <a:chOff x="2688" y="3264"/>
            <a:chExt cx="720" cy="279"/>
          </a:xfrm>
        </p:grpSpPr>
        <p:sp>
          <p:nvSpPr>
            <p:cNvPr id="69641" name="Line 19"/>
            <p:cNvSpPr>
              <a:spLocks noChangeShapeType="1"/>
            </p:cNvSpPr>
            <p:nvPr/>
          </p:nvSpPr>
          <p:spPr bwMode="auto">
            <a:xfrm flipH="1">
              <a:off x="2688" y="3264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42" name="Text Box 20"/>
            <p:cNvSpPr txBox="1">
              <a:spLocks noChangeArrowheads="1"/>
            </p:cNvSpPr>
            <p:nvPr/>
          </p:nvSpPr>
          <p:spPr bwMode="auto">
            <a:xfrm>
              <a:off x="2880" y="3312"/>
              <a:ext cx="381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Comic Sans MS" pitchFamily="66" charset="0"/>
                </a:rPr>
                <a:t>D=0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SR Latch with Control Input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3716338"/>
            <a:ext cx="8229600" cy="259238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000" smtClean="0">
                <a:solidFill>
                  <a:srgbClr val="A50021"/>
                </a:solidFill>
              </a:rPr>
              <a:t>Notice the hierarchical design!</a:t>
            </a:r>
          </a:p>
          <a:p>
            <a:pPr lvl="1">
              <a:lnSpc>
                <a:spcPct val="130000"/>
              </a:lnSpc>
            </a:pPr>
            <a:r>
              <a:rPr lang="en-US" sz="1800" smtClean="0"/>
              <a:t>The dotted blue box is the S’R’ latch from the previous slide.</a:t>
            </a:r>
          </a:p>
          <a:p>
            <a:pPr lvl="1">
              <a:lnSpc>
                <a:spcPct val="130000"/>
              </a:lnSpc>
            </a:pPr>
            <a:r>
              <a:rPr lang="en-US" sz="1800" smtClean="0"/>
              <a:t>The additional NAND gates are simply used to generate the correct inputs for the S’R’ latch.</a:t>
            </a:r>
          </a:p>
          <a:p>
            <a:pPr>
              <a:lnSpc>
                <a:spcPct val="130000"/>
              </a:lnSpc>
            </a:pPr>
            <a:r>
              <a:rPr lang="en-US" sz="2000" smtClean="0">
                <a:solidFill>
                  <a:srgbClr val="A50021"/>
                </a:solidFill>
              </a:rPr>
              <a:t>The control input acts just like an enable.</a:t>
            </a:r>
          </a:p>
          <a:p>
            <a:pPr>
              <a:lnSpc>
                <a:spcPct val="130000"/>
              </a:lnSpc>
            </a:pPr>
            <a:endParaRPr lang="en-US" smtClean="0">
              <a:solidFill>
                <a:srgbClr val="A50021"/>
              </a:solidFill>
            </a:endParaRPr>
          </a:p>
        </p:txBody>
      </p:sp>
      <p:grpSp>
        <p:nvGrpSpPr>
          <p:cNvPr id="9222" name="Group 4"/>
          <p:cNvGrpSpPr>
            <a:grpSpLocks/>
          </p:cNvGrpSpPr>
          <p:nvPr/>
        </p:nvGrpSpPr>
        <p:grpSpPr bwMode="auto">
          <a:xfrm>
            <a:off x="561975" y="1557338"/>
            <a:ext cx="4400550" cy="1752600"/>
            <a:chOff x="576" y="2592"/>
            <a:chExt cx="2772" cy="1104"/>
          </a:xfrm>
        </p:grpSpPr>
        <p:graphicFrame>
          <p:nvGraphicFramePr>
            <p:cNvPr id="9219" name="Object 5"/>
            <p:cNvGraphicFramePr>
              <a:graphicFrameLocks noChangeAspect="1"/>
            </p:cNvGraphicFramePr>
            <p:nvPr/>
          </p:nvGraphicFramePr>
          <p:xfrm>
            <a:off x="576" y="2640"/>
            <a:ext cx="2772" cy="1038"/>
          </p:xfrm>
          <a:graphic>
            <a:graphicData uri="http://schemas.openxmlformats.org/presentationml/2006/ole">
              <p:oleObj spid="_x0000_s9219" name="Bitmap Image" r:id="rId3" imgW="4401164" imgH="1647619" progId="Paint.Picture">
                <p:embed/>
              </p:oleObj>
            </a:graphicData>
          </a:graphic>
        </p:graphicFrame>
        <p:sp>
          <p:nvSpPr>
            <p:cNvPr id="9223" name="Rectangle 6"/>
            <p:cNvSpPr>
              <a:spLocks noChangeArrowheads="1"/>
            </p:cNvSpPr>
            <p:nvPr/>
          </p:nvSpPr>
          <p:spPr bwMode="auto">
            <a:xfrm>
              <a:off x="1920" y="2592"/>
              <a:ext cx="1152" cy="1104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prstDash val="sysDot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218" name="Object 7"/>
          <p:cNvGraphicFramePr>
            <a:graphicFrameLocks noChangeAspect="1"/>
          </p:cNvGraphicFramePr>
          <p:nvPr/>
        </p:nvGraphicFramePr>
        <p:xfrm>
          <a:off x="5057775" y="1709738"/>
          <a:ext cx="3259138" cy="1757362"/>
        </p:xfrm>
        <a:graphic>
          <a:graphicData uri="http://schemas.openxmlformats.org/presentationml/2006/ole">
            <p:oleObj spid="_x0000_s9218" name="Document" r:id="rId4" imgW="3250440" imgH="175608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Chapter 6 – Digital Design Morris Mano</a:t>
            </a:r>
          </a:p>
          <a:p>
            <a:r>
              <a:rPr lang="en-US" smtClean="0"/>
              <a:t>Digital Logic and Computer Design – M. Singh, University of North Carolina</a:t>
            </a:r>
          </a:p>
          <a:p>
            <a:r>
              <a:rPr lang="en-US" smtClean="0"/>
              <a:t>Latches &amp; Flip-flops - Bobby Nazief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 rot="-5400000">
            <a:off x="-1966912" y="3494088"/>
            <a:ext cx="426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IE" sz="1200">
                <a:solidFill>
                  <a:srgbClr val="000000"/>
                </a:solidFill>
                <a:latin typeface="Times New Roman" pitchFamily="18" charset="0"/>
              </a:rPr>
              <a:t>Material in these slides has been taken from, the following resources</a:t>
            </a:r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 Latch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3388"/>
            <a:ext cx="8229600" cy="646112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No illegal state</a:t>
            </a:r>
          </a:p>
          <a:p>
            <a:pPr>
              <a:defRPr/>
            </a:pPr>
            <a:endParaRPr lang="en-US" smtClean="0"/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4688" y="3429000"/>
            <a:ext cx="6705600" cy="2625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908050"/>
            <a:ext cx="3067050" cy="1981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4581525"/>
            <a:ext cx="4897437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 Latch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3388"/>
            <a:ext cx="8675687" cy="3886200"/>
          </a:xfrm>
        </p:spPr>
        <p:txBody>
          <a:bodyPr/>
          <a:lstStyle/>
          <a:p>
            <a:r>
              <a:rPr lang="en-US" smtClean="0"/>
              <a:t>A D latch is based on an S’R’ latch. The additional gates generate the S’ and R’ signals, based on inputs D (“data”) and C (“control”).</a:t>
            </a:r>
          </a:p>
          <a:p>
            <a:pPr lvl="1"/>
            <a:r>
              <a:rPr lang="en-US" smtClean="0"/>
              <a:t>When C = 0, S’ and R’ are both 1, so the state Q does not change.</a:t>
            </a:r>
          </a:p>
          <a:p>
            <a:pPr lvl="1"/>
            <a:r>
              <a:rPr lang="en-US" smtClean="0"/>
              <a:t>When C = 1, the latch output Q will equal the input D.</a:t>
            </a:r>
          </a:p>
          <a:p>
            <a:r>
              <a:rPr lang="en-US" smtClean="0"/>
              <a:t>No more messing with one input for set and another input for reset!</a:t>
            </a:r>
          </a:p>
          <a:p>
            <a:endParaRPr lang="en-US" smtClean="0"/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3505200" y="4548188"/>
            <a:ext cx="1752600" cy="1905000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42" name="Object 6"/>
          <p:cNvGraphicFramePr>
            <a:graphicFrameLocks noChangeAspect="1"/>
          </p:cNvGraphicFramePr>
          <p:nvPr/>
        </p:nvGraphicFramePr>
        <p:xfrm>
          <a:off x="6084888" y="4835525"/>
          <a:ext cx="2282825" cy="1473200"/>
        </p:xfrm>
        <a:graphic>
          <a:graphicData uri="http://schemas.openxmlformats.org/presentationml/2006/ole">
            <p:oleObj spid="_x0000_s10242" name="Document" r:id="rId4" imgW="2289960" imgH="147636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0" y="3000375"/>
            <a:ext cx="4897438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 Latch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3388"/>
            <a:ext cx="8675687" cy="3886200"/>
          </a:xfrm>
        </p:spPr>
        <p:txBody>
          <a:bodyPr/>
          <a:lstStyle/>
          <a:p>
            <a:r>
              <a:rPr lang="en-US" smtClean="0"/>
              <a:t>D Latch is also called </a:t>
            </a:r>
            <a:r>
              <a:rPr lang="en-US" i="1" smtClean="0">
                <a:solidFill>
                  <a:srgbClr val="800000"/>
                </a:solidFill>
              </a:rPr>
              <a:t>transparent latch</a:t>
            </a:r>
          </a:p>
          <a:p>
            <a:r>
              <a:rPr lang="en-US" smtClean="0"/>
              <a:t>Whatever is on D is passed onto Q</a:t>
            </a:r>
          </a:p>
          <a:p>
            <a:endParaRPr lang="en-US" smtClean="0"/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3535363" y="2967038"/>
            <a:ext cx="1752600" cy="1905000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6115050" y="3254375"/>
          <a:ext cx="2282825" cy="1473200"/>
        </p:xfrm>
        <a:graphic>
          <a:graphicData uri="http://schemas.openxmlformats.org/presentationml/2006/ole">
            <p:oleObj spid="_x0000_s11266" name="Document" r:id="rId4" imgW="2289960" imgH="147636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 Latch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3388"/>
            <a:ext cx="8229600" cy="501650"/>
          </a:xfrm>
        </p:spPr>
        <p:txBody>
          <a:bodyPr/>
          <a:lstStyle/>
          <a:p>
            <a:r>
              <a:rPr lang="en-US" smtClean="0"/>
              <a:t>Symbol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295400" y="3068638"/>
            <a:ext cx="1828800" cy="16764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1285875" y="315118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</a:p>
        </p:txBody>
      </p:sp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1309688" y="414178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</a:p>
        </p:txBody>
      </p:sp>
      <p:sp>
        <p:nvSpPr>
          <p:cNvPr id="224263" name="Text Box 7"/>
          <p:cNvSpPr txBox="1">
            <a:spLocks noChangeArrowheads="1"/>
          </p:cNvSpPr>
          <p:nvPr/>
        </p:nvSpPr>
        <p:spPr bwMode="auto">
          <a:xfrm>
            <a:off x="2733675" y="3151188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</a:p>
        </p:txBody>
      </p:sp>
      <p:grpSp>
        <p:nvGrpSpPr>
          <p:cNvPr id="56328" name="Group 8"/>
          <p:cNvGrpSpPr>
            <a:grpSpLocks/>
          </p:cNvGrpSpPr>
          <p:nvPr/>
        </p:nvGrpSpPr>
        <p:grpSpPr bwMode="auto">
          <a:xfrm>
            <a:off x="2743200" y="4144963"/>
            <a:ext cx="420688" cy="457200"/>
            <a:chOff x="2160" y="1830"/>
            <a:chExt cx="265" cy="288"/>
          </a:xfrm>
        </p:grpSpPr>
        <p:sp>
          <p:nvSpPr>
            <p:cNvPr id="224265" name="Text Box 9"/>
            <p:cNvSpPr txBox="1">
              <a:spLocks noChangeArrowheads="1"/>
            </p:cNvSpPr>
            <p:nvPr/>
          </p:nvSpPr>
          <p:spPr bwMode="auto">
            <a:xfrm>
              <a:off x="2160" y="1830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</a:t>
              </a:r>
            </a:p>
          </p:txBody>
        </p:sp>
        <p:sp>
          <p:nvSpPr>
            <p:cNvPr id="56359" name="Line 10"/>
            <p:cNvSpPr>
              <a:spLocks noChangeShapeType="1"/>
            </p:cNvSpPr>
            <p:nvPr/>
          </p:nvSpPr>
          <p:spPr bwMode="auto">
            <a:xfrm>
              <a:off x="2214" y="187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6329" name="Line 11"/>
          <p:cNvSpPr>
            <a:spLocks noChangeShapeType="1"/>
          </p:cNvSpPr>
          <p:nvPr/>
        </p:nvSpPr>
        <p:spPr bwMode="auto">
          <a:xfrm>
            <a:off x="838200" y="3373438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6330" name="Line 12"/>
          <p:cNvSpPr>
            <a:spLocks noChangeShapeType="1"/>
          </p:cNvSpPr>
          <p:nvPr/>
        </p:nvSpPr>
        <p:spPr bwMode="auto">
          <a:xfrm>
            <a:off x="838200" y="4364038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6331" name="Line 13"/>
          <p:cNvSpPr>
            <a:spLocks noChangeShapeType="1"/>
          </p:cNvSpPr>
          <p:nvPr/>
        </p:nvSpPr>
        <p:spPr bwMode="auto">
          <a:xfrm>
            <a:off x="3124200" y="3373438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6332" name="Line 14"/>
          <p:cNvSpPr>
            <a:spLocks noChangeShapeType="1"/>
          </p:cNvSpPr>
          <p:nvPr/>
        </p:nvSpPr>
        <p:spPr bwMode="auto">
          <a:xfrm>
            <a:off x="3124200" y="4364038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224271" name="Group 15"/>
          <p:cNvGraphicFramePr>
            <a:graphicFrameLocks noGrp="1"/>
          </p:cNvGraphicFramePr>
          <p:nvPr/>
        </p:nvGraphicFramePr>
        <p:xfrm>
          <a:off x="4191000" y="3068638"/>
          <a:ext cx="4114800" cy="1460500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kumimoji="0" lang="en-US" sz="1400" b="1" i="0" u="none" strike="noStrike" cap="none" normalizeH="0" baseline="-16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4304" name="Line 48"/>
          <p:cNvSpPr>
            <a:spLocks noChangeShapeType="1"/>
          </p:cNvSpPr>
          <p:nvPr/>
        </p:nvSpPr>
        <p:spPr bwMode="auto">
          <a:xfrm>
            <a:off x="7686675" y="3135313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4305" name="Text Box 49"/>
          <p:cNvSpPr txBox="1">
            <a:spLocks noChangeArrowheads="1"/>
          </p:cNvSpPr>
          <p:nvPr/>
        </p:nvSpPr>
        <p:spPr bwMode="auto">
          <a:xfrm>
            <a:off x="6705600" y="4668838"/>
            <a:ext cx="1389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Tahoma" pitchFamily="34" charset="0"/>
              </a:rPr>
              <a:t>NC: No Change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4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304" grpId="0" animBg="1"/>
      <p:bldP spid="224304" grpId="1" animBg="1"/>
      <p:bldP spid="2243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3388"/>
            <a:ext cx="8229600" cy="4389437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sz="2000" smtClean="0"/>
              <a:t>A sequential circuit has memory. It may respond differently to the same inputs, depending on its current state.</a:t>
            </a:r>
          </a:p>
          <a:p>
            <a:pPr>
              <a:lnSpc>
                <a:spcPct val="160000"/>
              </a:lnSpc>
            </a:pPr>
            <a:r>
              <a:rPr lang="en-US" sz="2000" smtClean="0"/>
              <a:t>Memories can be created by making circuits with feedback.</a:t>
            </a:r>
          </a:p>
          <a:p>
            <a:pPr lvl="1">
              <a:lnSpc>
                <a:spcPct val="160000"/>
              </a:lnSpc>
            </a:pPr>
            <a:r>
              <a:rPr lang="en-US" sz="1800" smtClean="0"/>
              <a:t>Latches are the simplest memory units, storing individual bits.</a:t>
            </a:r>
          </a:p>
          <a:p>
            <a:pPr lvl="1">
              <a:lnSpc>
                <a:spcPct val="160000"/>
              </a:lnSpc>
            </a:pPr>
            <a:r>
              <a:rPr lang="en-US" sz="1800" smtClean="0"/>
              <a:t>It’s difficult to control the timing of latches in a larger circuit.</a:t>
            </a:r>
          </a:p>
          <a:p>
            <a:pPr>
              <a:lnSpc>
                <a:spcPct val="160000"/>
              </a:lnSpc>
            </a:pPr>
            <a:r>
              <a:rPr lang="en-US" sz="2000" smtClean="0"/>
              <a:t>Next, we’ll improve upon latches with </a:t>
            </a:r>
            <a:r>
              <a:rPr lang="en-US" sz="2000" smtClean="0">
                <a:solidFill>
                  <a:srgbClr val="FF0033"/>
                </a:solidFill>
              </a:rPr>
              <a:t>flip-flops</a:t>
            </a:r>
            <a:r>
              <a:rPr lang="en-US" sz="2000" smtClean="0"/>
              <a:t>, which change state only at well-defined times. We will then use flip-flops to build all of our sequential circuits.</a:t>
            </a:r>
          </a:p>
          <a:p>
            <a:pPr>
              <a:lnSpc>
                <a:spcPct val="160000"/>
              </a:lnSpc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 Symbols - Latches</a:t>
            </a:r>
          </a:p>
        </p:txBody>
      </p:sp>
      <p:sp>
        <p:nvSpPr>
          <p:cNvPr id="244741" name="Rectangle 5"/>
          <p:cNvSpPr>
            <a:spLocks noChangeArrowheads="1"/>
          </p:cNvSpPr>
          <p:nvPr/>
        </p:nvSpPr>
        <p:spPr bwMode="auto">
          <a:xfrm>
            <a:off x="611188" y="4484688"/>
            <a:ext cx="4594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kumimoji="1"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Circle at input indicates negation</a:t>
            </a:r>
          </a:p>
        </p:txBody>
      </p:sp>
      <p:grpSp>
        <p:nvGrpSpPr>
          <p:cNvPr id="58372" name="Group 7"/>
          <p:cNvGrpSpPr>
            <a:grpSpLocks/>
          </p:cNvGrpSpPr>
          <p:nvPr/>
        </p:nvGrpSpPr>
        <p:grpSpPr bwMode="auto">
          <a:xfrm>
            <a:off x="684213" y="1844675"/>
            <a:ext cx="7816850" cy="2703513"/>
            <a:chOff x="684213" y="1844675"/>
            <a:chExt cx="7816877" cy="2703446"/>
          </a:xfrm>
        </p:grpSpPr>
        <p:pic>
          <p:nvPicPr>
            <p:cNvPr id="58373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4213" y="1844675"/>
              <a:ext cx="7667625" cy="2600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374" name="TextBox 4"/>
            <p:cNvSpPr txBox="1">
              <a:spLocks noChangeArrowheads="1"/>
            </p:cNvSpPr>
            <p:nvPr/>
          </p:nvSpPr>
          <p:spPr bwMode="auto">
            <a:xfrm>
              <a:off x="1387564" y="4000504"/>
              <a:ext cx="612668" cy="4616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SR</a:t>
              </a:r>
            </a:p>
          </p:txBody>
        </p:sp>
        <p:sp>
          <p:nvSpPr>
            <p:cNvPr id="58375" name="TextBox 5"/>
            <p:cNvSpPr txBox="1">
              <a:spLocks noChangeArrowheads="1"/>
            </p:cNvSpPr>
            <p:nvPr/>
          </p:nvSpPr>
          <p:spPr bwMode="auto">
            <a:xfrm>
              <a:off x="4250102" y="4086456"/>
              <a:ext cx="750526" cy="4616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S’R’</a:t>
              </a:r>
            </a:p>
          </p:txBody>
        </p:sp>
        <p:sp>
          <p:nvSpPr>
            <p:cNvPr id="58376" name="TextBox 6"/>
            <p:cNvSpPr txBox="1">
              <a:spLocks noChangeArrowheads="1"/>
            </p:cNvSpPr>
            <p:nvPr/>
          </p:nvSpPr>
          <p:spPr bwMode="auto">
            <a:xfrm>
              <a:off x="6429388" y="4071942"/>
              <a:ext cx="2071702" cy="4616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D with control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3529</TotalTime>
  <Words>1217</Words>
  <Application>Microsoft Office PowerPoint</Application>
  <PresentationFormat>On-screen Show (4:3)</PresentationFormat>
  <Paragraphs>178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Wingdings</vt:lpstr>
      <vt:lpstr>Times New Roman</vt:lpstr>
      <vt:lpstr>Tahoma</vt:lpstr>
      <vt:lpstr>Wingdings 2</vt:lpstr>
      <vt:lpstr>Comic Sans MS</vt:lpstr>
      <vt:lpstr>Symbol</vt:lpstr>
      <vt:lpstr>Pixel</vt:lpstr>
      <vt:lpstr>Microsoft Word Document</vt:lpstr>
      <vt:lpstr>Bitmap Image</vt:lpstr>
      <vt:lpstr>Sequential Logic</vt:lpstr>
      <vt:lpstr>Contents</vt:lpstr>
      <vt:lpstr>SR Latch with Control Input</vt:lpstr>
      <vt:lpstr>D Latch</vt:lpstr>
      <vt:lpstr>D Latch</vt:lpstr>
      <vt:lpstr>D Latch</vt:lpstr>
      <vt:lpstr>D Latch</vt:lpstr>
      <vt:lpstr>Summary</vt:lpstr>
      <vt:lpstr>Standard Symbols - Latches</vt:lpstr>
      <vt:lpstr>Latches vs Flip Flops</vt:lpstr>
      <vt:lpstr>Level Sensitive vs Edge Triggered</vt:lpstr>
      <vt:lpstr>Flip Flops</vt:lpstr>
      <vt:lpstr>D Flip Flop – Master Slave</vt:lpstr>
      <vt:lpstr>D Flip Flop</vt:lpstr>
      <vt:lpstr>D flip-flops when C=0</vt:lpstr>
      <vt:lpstr>D flip-flops when C=1</vt:lpstr>
      <vt:lpstr>Positive Edge Triggering</vt:lpstr>
      <vt:lpstr>D Flip Flop</vt:lpstr>
      <vt:lpstr>Flip Flop Symbols</vt:lpstr>
      <vt:lpstr>Flip Flop Variations</vt:lpstr>
      <vt:lpstr>JK Flip Flop</vt:lpstr>
      <vt:lpstr>JK Flip Flop</vt:lpstr>
      <vt:lpstr>T (Toggle) Flip Flop</vt:lpstr>
      <vt:lpstr>T (Toggle) Flip Flop</vt:lpstr>
      <vt:lpstr>T (Toggle) Flip Flop</vt:lpstr>
      <vt:lpstr>T (Toggle) Flip Flop</vt:lpstr>
      <vt:lpstr>Characteristic Tables</vt:lpstr>
      <vt:lpstr>Characteristic Equations</vt:lpstr>
      <vt:lpstr>State Diagrams</vt:lpstr>
      <vt:lpstr>References</vt:lpstr>
    </vt:vector>
  </TitlesOfParts>
  <Company>Paris5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imran</dc:creator>
  <cp:lastModifiedBy>Hammad</cp:lastModifiedBy>
  <cp:revision>332</cp:revision>
  <dcterms:created xsi:type="dcterms:W3CDTF">2010-08-29T09:26:50Z</dcterms:created>
  <dcterms:modified xsi:type="dcterms:W3CDTF">2011-05-26T20:20:54Z</dcterms:modified>
</cp:coreProperties>
</file>