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74" r:id="rId2"/>
    <p:sldId id="322" r:id="rId3"/>
    <p:sldId id="323" r:id="rId4"/>
    <p:sldId id="258" r:id="rId5"/>
    <p:sldId id="259" r:id="rId6"/>
    <p:sldId id="260" r:id="rId7"/>
    <p:sldId id="261" r:id="rId8"/>
    <p:sldId id="262" r:id="rId9"/>
    <p:sldId id="324" r:id="rId10"/>
    <p:sldId id="264" r:id="rId11"/>
    <p:sldId id="265" r:id="rId12"/>
    <p:sldId id="266" r:id="rId13"/>
    <p:sldId id="267" r:id="rId14"/>
    <p:sldId id="325" r:id="rId15"/>
    <p:sldId id="326" r:id="rId16"/>
    <p:sldId id="327" r:id="rId17"/>
    <p:sldId id="268" r:id="rId18"/>
    <p:sldId id="269" r:id="rId19"/>
    <p:sldId id="336" r:id="rId20"/>
    <p:sldId id="328" r:id="rId21"/>
    <p:sldId id="329" r:id="rId22"/>
    <p:sldId id="330" r:id="rId23"/>
    <p:sldId id="331" r:id="rId24"/>
    <p:sldId id="332" r:id="rId25"/>
    <p:sldId id="333" r:id="rId26"/>
    <p:sldId id="334" r:id="rId27"/>
    <p:sldId id="335" r:id="rId28"/>
    <p:sldId id="270"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11C982-58C8-4B97-BBD3-3FE60655D307}" type="datetimeFigureOut">
              <a:rPr lang="en-US" smtClean="0"/>
              <a:pPr/>
              <a:t>11/24/2010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05E43-F8F8-481C-BC2F-C1F86B5740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FD20C40-F0FE-4C4E-91F7-A550927456E8}" type="datetime1">
              <a:rPr lang="en-US" smtClean="0"/>
              <a:pPr/>
              <a:t>11/24/2010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FD7519-22FC-414D-A3E7-4380F173DF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028FCA-9897-4A31-866B-31094D5F878A}" type="datetime1">
              <a:rPr lang="en-US" smtClean="0"/>
              <a:pPr/>
              <a:t>11/24/2010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D7519-22FC-414D-A3E7-4380F173DF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B4BD975-E515-4657-8D06-968D10FC31E0}" type="datetime1">
              <a:rPr lang="en-US" smtClean="0"/>
              <a:pPr/>
              <a:t>11/24/2010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9FD7519-22FC-414D-A3E7-4380F173DF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BD2F61-F916-4E99-9428-C23D36768F60}" type="datetime1">
              <a:rPr lang="en-US" smtClean="0"/>
              <a:pPr/>
              <a:t>11/24/2010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FD7519-22FC-414D-A3E7-4380F173DFE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C67CFA2-AC9C-466E-A32D-2532F375A1E1}" type="datetime1">
              <a:rPr lang="en-US" smtClean="0"/>
              <a:pPr/>
              <a:t>11/24/2010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9FD7519-22FC-414D-A3E7-4380F173DFE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10" name="TextBox 9"/>
          <p:cNvSpPr txBox="1"/>
          <p:nvPr userDrawn="1"/>
        </p:nvSpPr>
        <p:spPr>
          <a:xfrm>
            <a:off x="0" y="6553200"/>
            <a:ext cx="1383969" cy="307777"/>
          </a:xfrm>
          <a:prstGeom prst="rect">
            <a:avLst/>
          </a:prstGeom>
          <a:noFill/>
        </p:spPr>
        <p:txBody>
          <a:bodyPr wrap="none" rtlCol="0">
            <a:spAutoFit/>
          </a:bodyPr>
          <a:lstStyle/>
          <a:p>
            <a:r>
              <a:rPr lang="en-US" sz="1400" dirty="0" smtClean="0">
                <a:solidFill>
                  <a:schemeClr val="bg1"/>
                </a:solidFill>
              </a:rPr>
              <a:t>Dr. </a:t>
            </a:r>
            <a:r>
              <a:rPr lang="en-US" sz="1400" dirty="0" err="1" smtClean="0">
                <a:solidFill>
                  <a:schemeClr val="bg1"/>
                </a:solidFill>
              </a:rPr>
              <a:t>Seemab</a:t>
            </a:r>
            <a:r>
              <a:rPr lang="en-US" sz="1400" dirty="0" smtClean="0">
                <a:solidFill>
                  <a:schemeClr val="bg1"/>
                </a:solidFill>
              </a:rPr>
              <a:t> </a:t>
            </a:r>
            <a:r>
              <a:rPr lang="en-US" sz="1400" dirty="0" err="1" smtClean="0">
                <a:solidFill>
                  <a:schemeClr val="bg1"/>
                </a:solidFill>
              </a:rPr>
              <a:t>Latif</a:t>
            </a:r>
            <a:endParaRPr lang="en-US" sz="14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491FAF9-FF60-4CEF-98BA-1F72F66BF30F}" type="datetime1">
              <a:rPr lang="en-US" smtClean="0"/>
              <a:pPr/>
              <a:t>11/24/2010</a:t>
            </a:fld>
            <a:endParaRPr lang="en-US"/>
          </a:p>
        </p:txBody>
      </p:sp>
      <p:sp>
        <p:nvSpPr>
          <p:cNvPr id="10" name="Slide Number Placeholder 9"/>
          <p:cNvSpPr>
            <a:spLocks noGrp="1"/>
          </p:cNvSpPr>
          <p:nvPr>
            <p:ph type="sldNum" sz="quarter" idx="16"/>
          </p:nvPr>
        </p:nvSpPr>
        <p:spPr/>
        <p:txBody>
          <a:bodyPr rtlCol="0"/>
          <a:lstStyle/>
          <a:p>
            <a:fld id="{69FD7519-22FC-414D-A3E7-4380F173DFE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0B89440-0585-4FA7-9FF1-E528D493FB1C}" type="datetime1">
              <a:rPr lang="en-US" smtClean="0"/>
              <a:pPr/>
              <a:t>11/24/2010</a:t>
            </a:fld>
            <a:endParaRPr lang="en-US"/>
          </a:p>
        </p:txBody>
      </p:sp>
      <p:sp>
        <p:nvSpPr>
          <p:cNvPr id="12" name="Slide Number Placeholder 11"/>
          <p:cNvSpPr>
            <a:spLocks noGrp="1"/>
          </p:cNvSpPr>
          <p:nvPr>
            <p:ph type="sldNum" sz="quarter" idx="16"/>
          </p:nvPr>
        </p:nvSpPr>
        <p:spPr/>
        <p:txBody>
          <a:bodyPr rtlCol="0"/>
          <a:lstStyle/>
          <a:p>
            <a:fld id="{69FD7519-22FC-414D-A3E7-4380F173DFE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D8A0C21-D9D3-451B-B223-BD59CC30F9A4}" type="datetime1">
              <a:rPr lang="en-US" smtClean="0"/>
              <a:pPr/>
              <a:t>11/24/2010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FD7519-22FC-414D-A3E7-4380F173DF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F1087-6309-4195-AADD-93AFE5022EC3}" type="datetime1">
              <a:rPr lang="en-US" smtClean="0"/>
              <a:pPr/>
              <a:t>11/24/2010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9FD7519-22FC-414D-A3E7-4380F173DF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C186C1A-9E04-4937-9364-EE2774DCC242}" type="datetime1">
              <a:rPr lang="en-US" smtClean="0"/>
              <a:pPr/>
              <a:t>11/24/2010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FD7519-22FC-414D-A3E7-4380F173DFE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8489F01-95FA-4A27-BE9B-0E9FD41E947A}" type="datetime1">
              <a:rPr lang="en-US" smtClean="0"/>
              <a:pPr/>
              <a:t>11/24/2010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9FD7519-22FC-414D-A3E7-4380F173DFE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25AFDB8-B7B1-4582-9EFD-9B422513556B}" type="datetime1">
              <a:rPr lang="en-US" smtClean="0"/>
              <a:pPr/>
              <a:t>11/24/2010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FD7519-22FC-414D-A3E7-4380F173DFE0}" type="slidenum">
              <a:rPr lang="en-US" smtClean="0"/>
              <a:pPr/>
              <a:t>‹#›</a:t>
            </a:fld>
            <a:endParaRPr lang="en-US"/>
          </a:p>
        </p:txBody>
      </p:sp>
      <p:sp>
        <p:nvSpPr>
          <p:cNvPr id="10" name="TextBox 9"/>
          <p:cNvSpPr txBox="1"/>
          <p:nvPr userDrawn="1"/>
        </p:nvSpPr>
        <p:spPr>
          <a:xfrm>
            <a:off x="0" y="6553200"/>
            <a:ext cx="1383969" cy="307777"/>
          </a:xfrm>
          <a:prstGeom prst="rect">
            <a:avLst/>
          </a:prstGeom>
          <a:noFill/>
        </p:spPr>
        <p:txBody>
          <a:bodyPr wrap="none" rtlCol="0">
            <a:spAutoFit/>
          </a:bodyPr>
          <a:lstStyle/>
          <a:p>
            <a:r>
              <a:rPr lang="en-US" sz="1400" dirty="0" smtClean="0">
                <a:solidFill>
                  <a:schemeClr val="tx2"/>
                </a:solidFill>
              </a:rPr>
              <a:t>Dr. </a:t>
            </a:r>
            <a:r>
              <a:rPr lang="en-US" sz="1400" dirty="0" err="1" smtClean="0">
                <a:solidFill>
                  <a:schemeClr val="tx2"/>
                </a:solidFill>
              </a:rPr>
              <a:t>Seemab</a:t>
            </a:r>
            <a:r>
              <a:rPr lang="en-US" sz="1400" dirty="0" smtClean="0">
                <a:solidFill>
                  <a:schemeClr val="tx2"/>
                </a:solidFill>
              </a:rPr>
              <a:t> </a:t>
            </a:r>
            <a:r>
              <a:rPr lang="en-US" sz="1400" dirty="0" err="1" smtClean="0">
                <a:solidFill>
                  <a:schemeClr val="tx2"/>
                </a:solidFill>
              </a:rPr>
              <a:t>Latif</a:t>
            </a:r>
            <a:endParaRPr lang="en-US" sz="14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2209800"/>
            <a:ext cx="8763000" cy="762000"/>
          </a:xfrm>
        </p:spPr>
        <p:txBody>
          <a:bodyPr>
            <a:normAutofit/>
          </a:bodyPr>
          <a:lstStyle/>
          <a:p>
            <a:r>
              <a:rPr lang="en-US" dirty="0" smtClean="0"/>
              <a:t>Data structures and algorithm</a:t>
            </a:r>
            <a:endParaRPr lang="en-US" dirty="0"/>
          </a:p>
        </p:txBody>
      </p:sp>
      <p:sp>
        <p:nvSpPr>
          <p:cNvPr id="3" name="Rectangle 2"/>
          <p:cNvSpPr>
            <a:spLocks noGrp="1"/>
          </p:cNvSpPr>
          <p:nvPr>
            <p:ph type="subTitle" idx="1"/>
          </p:nvPr>
        </p:nvSpPr>
        <p:spPr/>
        <p:txBody>
          <a:bodyPr>
            <a:normAutofit/>
          </a:bodyPr>
          <a:lstStyle/>
          <a:p>
            <a:pPr algn="r"/>
            <a:r>
              <a:rPr lang="en-US" dirty="0" smtClean="0"/>
              <a:t>Lecture No. 10</a:t>
            </a:r>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235035" cy="369332"/>
          </a:xfrm>
          <a:prstGeom prst="rect">
            <a:avLst/>
          </a:prstGeom>
          <a:noFill/>
        </p:spPr>
        <p:txBody>
          <a:bodyPr wrap="none" rtlCol="0">
            <a:spAutoFit/>
          </a:bodyPr>
          <a:lstStyle/>
          <a:p>
            <a:r>
              <a:rPr lang="en-US" dirty="0" smtClean="0"/>
              <a:t> </a:t>
            </a:r>
            <a:r>
              <a:rPr lang="en-US" dirty="0" smtClean="0"/>
              <a:t>24</a:t>
            </a:r>
            <a:r>
              <a:rPr lang="en-US" baseline="30000" dirty="0" smtClean="0"/>
              <a:t>th</a:t>
            </a:r>
            <a:r>
              <a:rPr lang="en-US" dirty="0" smtClean="0"/>
              <a:t> November</a:t>
            </a:r>
            <a:r>
              <a:rPr lang="en-US" dirty="0" smtClean="0"/>
              <a:t>, </a:t>
            </a:r>
            <a:r>
              <a:rPr lang="en-US" dirty="0" smtClean="0"/>
              <a:t>2010</a:t>
            </a:r>
            <a:endParaRPr lang="en-US" dirty="0"/>
          </a:p>
        </p:txBody>
      </p:sp>
      <p:sp>
        <p:nvSpPr>
          <p:cNvPr id="6" name="TextBox 5"/>
          <p:cNvSpPr txBox="1"/>
          <p:nvPr/>
        </p:nvSpPr>
        <p:spPr>
          <a:xfrm>
            <a:off x="3402214" y="3468469"/>
            <a:ext cx="1854097" cy="646331"/>
          </a:xfrm>
          <a:prstGeom prst="rect">
            <a:avLst/>
          </a:prstGeom>
          <a:noFill/>
        </p:spPr>
        <p:txBody>
          <a:bodyPr wrap="none" rtlCol="0">
            <a:spAutoFit/>
          </a:bodyPr>
          <a:lstStyle/>
          <a:p>
            <a:r>
              <a:rPr lang="en-US" sz="3600" dirty="0" smtClean="0"/>
              <a:t>Recursion</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503238"/>
            <a:ext cx="8382000" cy="792162"/>
          </a:xfrm>
        </p:spPr>
        <p:txBody>
          <a:bodyPr>
            <a:normAutofit/>
          </a:bodyPr>
          <a:lstStyle/>
          <a:p>
            <a:pPr eaLnBrk="1" hangingPunct="1"/>
            <a:r>
              <a:rPr lang="en-US" dirty="0" smtClean="0"/>
              <a:t>Factorial Case Study</a:t>
            </a:r>
          </a:p>
        </p:txBody>
      </p:sp>
      <p:sp>
        <p:nvSpPr>
          <p:cNvPr id="324611" name="Rectangle 3"/>
          <p:cNvSpPr>
            <a:spLocks noGrp="1" noChangeArrowheads="1"/>
          </p:cNvSpPr>
          <p:nvPr>
            <p:ph sz="quarter" idx="1"/>
          </p:nvPr>
        </p:nvSpPr>
        <p:spPr>
          <a:xfrm>
            <a:off x="609600" y="1676400"/>
            <a:ext cx="7924800" cy="4648200"/>
          </a:xfrm>
        </p:spPr>
        <p:txBody>
          <a:bodyPr>
            <a:normAutofit/>
          </a:bodyPr>
          <a:lstStyle/>
          <a:p>
            <a:pPr algn="l" rtl="0" eaLnBrk="1" hangingPunct="1"/>
            <a:r>
              <a:rPr lang="en-US" sz="2800" u="sng" dirty="0" smtClean="0"/>
              <a:t>Factorial definition</a:t>
            </a:r>
          </a:p>
          <a:p>
            <a:pPr lvl="1" algn="l" rtl="0" eaLnBrk="1" hangingPunct="1">
              <a:buFontTx/>
              <a:buNone/>
            </a:pPr>
            <a:r>
              <a:rPr lang="pt-BR" sz="2400" dirty="0" smtClean="0"/>
              <a:t>n! = n × n-1 × n-2 × n-3 × … × 3 × 2 × 1</a:t>
            </a:r>
          </a:p>
          <a:p>
            <a:pPr lvl="1" algn="l" rtl="0" eaLnBrk="1" hangingPunct="1">
              <a:buFontTx/>
              <a:buNone/>
            </a:pPr>
            <a:r>
              <a:rPr lang="pt-BR" sz="2400" dirty="0" smtClean="0"/>
              <a:t>0! = 1</a:t>
            </a:r>
          </a:p>
          <a:p>
            <a:pPr algn="l" rtl="0" eaLnBrk="1" hangingPunct="1"/>
            <a:r>
              <a:rPr lang="en-US" sz="2800" u="sng" dirty="0" smtClean="0"/>
              <a:t>To calculate factorial of n</a:t>
            </a:r>
          </a:p>
          <a:p>
            <a:pPr lvl="1" algn="l" rtl="0" eaLnBrk="1" hangingPunct="1"/>
            <a:r>
              <a:rPr lang="en-US" sz="2400" dirty="0" smtClean="0"/>
              <a:t>Base case</a:t>
            </a:r>
          </a:p>
          <a:p>
            <a:pPr lvl="2" algn="l" rtl="0" eaLnBrk="1" hangingPunct="1"/>
            <a:r>
              <a:rPr lang="en-US" sz="2400" dirty="0" smtClean="0"/>
              <a:t>If n = 0, return 1</a:t>
            </a:r>
          </a:p>
          <a:p>
            <a:pPr lvl="1" algn="l" rtl="0" eaLnBrk="1" hangingPunct="1"/>
            <a:r>
              <a:rPr lang="en-US" sz="2400" dirty="0" smtClean="0"/>
              <a:t>Recursive step</a:t>
            </a:r>
          </a:p>
          <a:p>
            <a:pPr lvl="2" algn="l" rtl="0" eaLnBrk="1" hangingPunct="1"/>
            <a:r>
              <a:rPr lang="en-US" sz="2400" dirty="0" smtClean="0"/>
              <a:t>Calculate the factorial of n-1</a:t>
            </a:r>
          </a:p>
          <a:p>
            <a:pPr lvl="2" algn="l" rtl="0" eaLnBrk="1" hangingPunct="1"/>
            <a:r>
              <a:rPr lang="en-US" sz="2400" dirty="0" smtClean="0"/>
              <a:t>Return n × (the factorial of n-1)</a:t>
            </a:r>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wipe(left)">
                                      <p:cBhvr>
                                        <p:cTn id="7" dur="300"/>
                                        <p:tgtEl>
                                          <p:spTgt spid="324611">
                                            <p:txEl>
                                              <p:pRg st="0" end="0"/>
                                            </p:txEl>
                                          </p:spTgt>
                                        </p:tgtEl>
                                      </p:cBhvr>
                                    </p:animEffect>
                                  </p:childTnLst>
                                </p:cTn>
                              </p:par>
                              <p:par>
                                <p:cTn id="8" presetID="22" presetClass="entr" presetSubtype="8" fill="hold" grpId="0" nodeType="withEffect">
                                  <p:stCondLst>
                                    <p:cond delay="0"/>
                                  </p:stCondLst>
                                  <p:iterate type="wd">
                                    <p:tmPct val="100000"/>
                                  </p:iterate>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wipe(left)">
                                      <p:cBhvr>
                                        <p:cTn id="10" dur="300"/>
                                        <p:tgtEl>
                                          <p:spTgt spid="324611">
                                            <p:txEl>
                                              <p:pRg st="1" end="1"/>
                                            </p:txEl>
                                          </p:spTgt>
                                        </p:tgtEl>
                                      </p:cBhvr>
                                    </p:animEffect>
                                  </p:childTnLst>
                                </p:cTn>
                              </p:par>
                              <p:par>
                                <p:cTn id="11" presetID="22" presetClass="entr" presetSubtype="8" fill="hold" grpId="0" nodeType="withEffect">
                                  <p:stCondLst>
                                    <p:cond delay="0"/>
                                  </p:stCondLst>
                                  <p:iterate type="wd">
                                    <p:tmPct val="100000"/>
                                  </p:iterate>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wipe(left)">
                                      <p:cBhvr>
                                        <p:cTn id="13" dur="300"/>
                                        <p:tgtEl>
                                          <p:spTgt spid="3246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324611">
                                            <p:txEl>
                                              <p:pRg st="3" end="3"/>
                                            </p:txEl>
                                          </p:spTgt>
                                        </p:tgtEl>
                                        <p:attrNameLst>
                                          <p:attrName>style.visibility</p:attrName>
                                        </p:attrNameLst>
                                      </p:cBhvr>
                                      <p:to>
                                        <p:strVal val="visible"/>
                                      </p:to>
                                    </p:set>
                                    <p:animEffect transition="in" filter="wipe(left)">
                                      <p:cBhvr>
                                        <p:cTn id="18" dur="300"/>
                                        <p:tgtEl>
                                          <p:spTgt spid="324611">
                                            <p:txEl>
                                              <p:pRg st="3" end="3"/>
                                            </p:txEl>
                                          </p:spTgt>
                                        </p:tgtEl>
                                      </p:cBhvr>
                                    </p:animEffect>
                                  </p:childTnLst>
                                </p:cTn>
                              </p:par>
                              <p:par>
                                <p:cTn id="19" presetID="22" presetClass="entr" presetSubtype="8" fill="hold" grpId="0" nodeType="withEffect">
                                  <p:stCondLst>
                                    <p:cond delay="0"/>
                                  </p:stCondLst>
                                  <p:iterate type="wd">
                                    <p:tmPct val="100000"/>
                                  </p:iterate>
                                  <p:childTnLst>
                                    <p:set>
                                      <p:cBhvr>
                                        <p:cTn id="20" dur="1" fill="hold">
                                          <p:stCondLst>
                                            <p:cond delay="0"/>
                                          </p:stCondLst>
                                        </p:cTn>
                                        <p:tgtEl>
                                          <p:spTgt spid="324611">
                                            <p:txEl>
                                              <p:pRg st="4" end="4"/>
                                            </p:txEl>
                                          </p:spTgt>
                                        </p:tgtEl>
                                        <p:attrNameLst>
                                          <p:attrName>style.visibility</p:attrName>
                                        </p:attrNameLst>
                                      </p:cBhvr>
                                      <p:to>
                                        <p:strVal val="visible"/>
                                      </p:to>
                                    </p:set>
                                    <p:animEffect transition="in" filter="wipe(left)">
                                      <p:cBhvr>
                                        <p:cTn id="21" dur="300"/>
                                        <p:tgtEl>
                                          <p:spTgt spid="324611">
                                            <p:txEl>
                                              <p:pRg st="4" end="4"/>
                                            </p:txEl>
                                          </p:spTgt>
                                        </p:tgtEl>
                                      </p:cBhvr>
                                    </p:animEffect>
                                  </p:childTnLst>
                                </p:cTn>
                              </p:par>
                              <p:par>
                                <p:cTn id="22" presetID="22" presetClass="entr" presetSubtype="8" fill="hold" grpId="0" nodeType="withEffect">
                                  <p:stCondLst>
                                    <p:cond delay="0"/>
                                  </p:stCondLst>
                                  <p:iterate type="wd">
                                    <p:tmPct val="100000"/>
                                  </p:iterate>
                                  <p:childTnLst>
                                    <p:set>
                                      <p:cBhvr>
                                        <p:cTn id="23" dur="1" fill="hold">
                                          <p:stCondLst>
                                            <p:cond delay="0"/>
                                          </p:stCondLst>
                                        </p:cTn>
                                        <p:tgtEl>
                                          <p:spTgt spid="324611">
                                            <p:txEl>
                                              <p:pRg st="5" end="5"/>
                                            </p:txEl>
                                          </p:spTgt>
                                        </p:tgtEl>
                                        <p:attrNameLst>
                                          <p:attrName>style.visibility</p:attrName>
                                        </p:attrNameLst>
                                      </p:cBhvr>
                                      <p:to>
                                        <p:strVal val="visible"/>
                                      </p:to>
                                    </p:set>
                                    <p:animEffect transition="in" filter="wipe(left)">
                                      <p:cBhvr>
                                        <p:cTn id="24" dur="300"/>
                                        <p:tgtEl>
                                          <p:spTgt spid="324611">
                                            <p:txEl>
                                              <p:pRg st="5" end="5"/>
                                            </p:txEl>
                                          </p:spTgt>
                                        </p:tgtEl>
                                      </p:cBhvr>
                                    </p:animEffect>
                                  </p:childTnLst>
                                </p:cTn>
                              </p:par>
                              <p:par>
                                <p:cTn id="25" presetID="22" presetClass="entr" presetSubtype="8" fill="hold" grpId="0" nodeType="withEffect">
                                  <p:stCondLst>
                                    <p:cond delay="0"/>
                                  </p:stCondLst>
                                  <p:iterate type="wd">
                                    <p:tmPct val="100000"/>
                                  </p:iterate>
                                  <p:childTnLst>
                                    <p:set>
                                      <p:cBhvr>
                                        <p:cTn id="26" dur="1" fill="hold">
                                          <p:stCondLst>
                                            <p:cond delay="0"/>
                                          </p:stCondLst>
                                        </p:cTn>
                                        <p:tgtEl>
                                          <p:spTgt spid="324611">
                                            <p:txEl>
                                              <p:pRg st="6" end="6"/>
                                            </p:txEl>
                                          </p:spTgt>
                                        </p:tgtEl>
                                        <p:attrNameLst>
                                          <p:attrName>style.visibility</p:attrName>
                                        </p:attrNameLst>
                                      </p:cBhvr>
                                      <p:to>
                                        <p:strVal val="visible"/>
                                      </p:to>
                                    </p:set>
                                    <p:animEffect transition="in" filter="wipe(left)">
                                      <p:cBhvr>
                                        <p:cTn id="27" dur="300"/>
                                        <p:tgtEl>
                                          <p:spTgt spid="324611">
                                            <p:txEl>
                                              <p:pRg st="6" end="6"/>
                                            </p:txEl>
                                          </p:spTgt>
                                        </p:tgtEl>
                                      </p:cBhvr>
                                    </p:animEffect>
                                  </p:childTnLst>
                                </p:cTn>
                              </p:par>
                              <p:par>
                                <p:cTn id="28" presetID="22" presetClass="entr" presetSubtype="8" fill="hold" grpId="0" nodeType="withEffect">
                                  <p:stCondLst>
                                    <p:cond delay="0"/>
                                  </p:stCondLst>
                                  <p:iterate type="wd">
                                    <p:tmPct val="100000"/>
                                  </p:iterate>
                                  <p:childTnLst>
                                    <p:set>
                                      <p:cBhvr>
                                        <p:cTn id="29" dur="1" fill="hold">
                                          <p:stCondLst>
                                            <p:cond delay="0"/>
                                          </p:stCondLst>
                                        </p:cTn>
                                        <p:tgtEl>
                                          <p:spTgt spid="324611">
                                            <p:txEl>
                                              <p:pRg st="7" end="7"/>
                                            </p:txEl>
                                          </p:spTgt>
                                        </p:tgtEl>
                                        <p:attrNameLst>
                                          <p:attrName>style.visibility</p:attrName>
                                        </p:attrNameLst>
                                      </p:cBhvr>
                                      <p:to>
                                        <p:strVal val="visible"/>
                                      </p:to>
                                    </p:set>
                                    <p:animEffect transition="in" filter="wipe(left)">
                                      <p:cBhvr>
                                        <p:cTn id="30" dur="300"/>
                                        <p:tgtEl>
                                          <p:spTgt spid="324611">
                                            <p:txEl>
                                              <p:pRg st="7" end="7"/>
                                            </p:txEl>
                                          </p:spTgt>
                                        </p:tgtEl>
                                      </p:cBhvr>
                                    </p:animEffect>
                                  </p:childTnLst>
                                </p:cTn>
                              </p:par>
                              <p:par>
                                <p:cTn id="31" presetID="22" presetClass="entr" presetSubtype="8" fill="hold" grpId="0" nodeType="withEffect">
                                  <p:stCondLst>
                                    <p:cond delay="0"/>
                                  </p:stCondLst>
                                  <p:iterate type="wd">
                                    <p:tmPct val="100000"/>
                                  </p:iterate>
                                  <p:childTnLst>
                                    <p:set>
                                      <p:cBhvr>
                                        <p:cTn id="32" dur="1" fill="hold">
                                          <p:stCondLst>
                                            <p:cond delay="0"/>
                                          </p:stCondLst>
                                        </p:cTn>
                                        <p:tgtEl>
                                          <p:spTgt spid="324611">
                                            <p:txEl>
                                              <p:pRg st="8" end="8"/>
                                            </p:txEl>
                                          </p:spTgt>
                                        </p:tgtEl>
                                        <p:attrNameLst>
                                          <p:attrName>style.visibility</p:attrName>
                                        </p:attrNameLst>
                                      </p:cBhvr>
                                      <p:to>
                                        <p:strVal val="visible"/>
                                      </p:to>
                                    </p:set>
                                    <p:animEffect transition="in" filter="wipe(left)">
                                      <p:cBhvr>
                                        <p:cTn id="33" dur="300"/>
                                        <p:tgtEl>
                                          <p:spTgt spid="324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686800" cy="1143000"/>
          </a:xfrm>
        </p:spPr>
        <p:txBody>
          <a:bodyPr>
            <a:normAutofit/>
          </a:bodyPr>
          <a:lstStyle/>
          <a:p>
            <a:r>
              <a:rPr lang="en-US" sz="4000" dirty="0" smtClean="0"/>
              <a:t>Factorial Case Study</a:t>
            </a:r>
            <a:endParaRPr lang="ur-PK" sz="4000" dirty="0" smtClean="0"/>
          </a:p>
        </p:txBody>
      </p:sp>
      <p:sp>
        <p:nvSpPr>
          <p:cNvPr id="10243" name="Content Placeholder 2"/>
          <p:cNvSpPr>
            <a:spLocks noGrp="1"/>
          </p:cNvSpPr>
          <p:nvPr>
            <p:ph sz="quarter" idx="1"/>
          </p:nvPr>
        </p:nvSpPr>
        <p:spPr>
          <a:xfrm>
            <a:off x="1676400" y="3810000"/>
            <a:ext cx="6324600" cy="2819400"/>
          </a:xfrm>
          <a:ln>
            <a:solidFill>
              <a:schemeClr val="tx1"/>
            </a:solidFill>
          </a:ln>
        </p:spPr>
        <p:txBody>
          <a:bodyPr>
            <a:normAutofit fontScale="92500" lnSpcReduction="20000"/>
          </a:bodyPr>
          <a:lstStyle/>
          <a:p>
            <a:pPr algn="l" rtl="0">
              <a:lnSpc>
                <a:spcPct val="90000"/>
              </a:lnSpc>
              <a:spcBef>
                <a:spcPct val="0"/>
              </a:spcBef>
              <a:buClr>
                <a:schemeClr val="bg1"/>
              </a:buClr>
              <a:buFontTx/>
              <a:buNone/>
            </a:pPr>
            <a:r>
              <a:rPr lang="en-US" sz="2800" dirty="0" err="1" smtClean="0"/>
              <a:t>int</a:t>
            </a:r>
            <a:r>
              <a:rPr lang="en-US" sz="2800" dirty="0" smtClean="0"/>
              <a:t> factorial(n)</a:t>
            </a:r>
          </a:p>
          <a:p>
            <a:pPr algn="l" rtl="0" eaLnBrk="1" hangingPunct="1">
              <a:lnSpc>
                <a:spcPct val="90000"/>
              </a:lnSpc>
              <a:buFontTx/>
              <a:buNone/>
            </a:pPr>
            <a:r>
              <a:rPr lang="en-US" sz="2800" dirty="0" smtClean="0"/>
              <a:t>	{</a:t>
            </a:r>
          </a:p>
          <a:p>
            <a:pPr algn="l" rtl="0" eaLnBrk="1" hangingPunct="1">
              <a:lnSpc>
                <a:spcPct val="90000"/>
              </a:lnSpc>
              <a:buFontTx/>
              <a:buNone/>
            </a:pPr>
            <a:r>
              <a:rPr lang="en-US" sz="2800" dirty="0" smtClean="0"/>
              <a:t>		if(n &lt;= 1) </a:t>
            </a:r>
            <a:r>
              <a:rPr lang="en-US" sz="2800" dirty="0" smtClean="0">
                <a:solidFill>
                  <a:srgbClr val="FF0000"/>
                </a:solidFill>
              </a:rPr>
              <a:t>//Base Case</a:t>
            </a:r>
          </a:p>
          <a:p>
            <a:pPr algn="l" rtl="0" eaLnBrk="1" hangingPunct="1">
              <a:lnSpc>
                <a:spcPct val="90000"/>
              </a:lnSpc>
              <a:buFontTx/>
              <a:buNone/>
            </a:pPr>
            <a:r>
              <a:rPr lang="en-US" sz="2800" dirty="0" smtClean="0"/>
              <a:t>		    return 1;</a:t>
            </a:r>
          </a:p>
          <a:p>
            <a:pPr algn="l" rtl="0" eaLnBrk="1" hangingPunct="1">
              <a:lnSpc>
                <a:spcPct val="90000"/>
              </a:lnSpc>
              <a:buFontTx/>
              <a:buNone/>
            </a:pPr>
            <a:r>
              <a:rPr lang="en-US" sz="2800" dirty="0" smtClean="0"/>
              <a:t>		else	</a:t>
            </a:r>
          </a:p>
          <a:p>
            <a:pPr algn="l" rtl="0" eaLnBrk="1" hangingPunct="1">
              <a:lnSpc>
                <a:spcPct val="90000"/>
              </a:lnSpc>
              <a:buFontTx/>
              <a:buNone/>
            </a:pPr>
            <a:r>
              <a:rPr lang="en-US" sz="2800" dirty="0" smtClean="0"/>
              <a:t>		    return  n * factorial(n-1); </a:t>
            </a:r>
            <a:r>
              <a:rPr lang="en-US" sz="2800" dirty="0" smtClean="0">
                <a:solidFill>
                  <a:srgbClr val="FF0000"/>
                </a:solidFill>
              </a:rPr>
              <a:t>//Recursion</a:t>
            </a:r>
          </a:p>
          <a:p>
            <a:pPr algn="l" rtl="0" eaLnBrk="1" hangingPunct="1">
              <a:lnSpc>
                <a:spcPct val="90000"/>
              </a:lnSpc>
              <a:buFontTx/>
              <a:buNone/>
            </a:pPr>
            <a:r>
              <a:rPr lang="en-US" sz="2800" dirty="0" smtClean="0"/>
              <a:t>	}</a:t>
            </a:r>
          </a:p>
          <a:p>
            <a:pPr algn="l" rtl="0" eaLnBrk="1" hangingPunct="1"/>
            <a:endParaRPr lang="ur-PK" dirty="0" smtClean="0"/>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11</a:t>
            </a:fld>
            <a:endParaRPr lang="en-US"/>
          </a:p>
        </p:txBody>
      </p:sp>
      <p:sp>
        <p:nvSpPr>
          <p:cNvPr id="5" name="Rectangle 4"/>
          <p:cNvSpPr/>
          <p:nvPr/>
        </p:nvSpPr>
        <p:spPr>
          <a:xfrm>
            <a:off x="381000" y="1524000"/>
            <a:ext cx="8534400" cy="2215991"/>
          </a:xfrm>
          <a:prstGeom prst="rect">
            <a:avLst/>
          </a:prstGeom>
        </p:spPr>
        <p:txBody>
          <a:bodyPr wrap="square">
            <a:spAutoFit/>
          </a:bodyPr>
          <a:lstStyle/>
          <a:p>
            <a:pPr>
              <a:lnSpc>
                <a:spcPct val="150000"/>
              </a:lnSpc>
              <a:buClr>
                <a:schemeClr val="accent2"/>
              </a:buClr>
              <a:buFont typeface="Wingdings" pitchFamily="2" charset="2"/>
              <a:buChar char="q"/>
            </a:pPr>
            <a:r>
              <a:rPr lang="en-GB" sz="2300" dirty="0" smtClean="0"/>
              <a:t>Here’s a function that computes the factorial of a number N without using a loop.</a:t>
            </a:r>
          </a:p>
          <a:p>
            <a:pPr>
              <a:lnSpc>
                <a:spcPct val="150000"/>
              </a:lnSpc>
              <a:buClr>
                <a:schemeClr val="accent2"/>
              </a:buClr>
              <a:buFont typeface="Wingdings" pitchFamily="2" charset="2"/>
              <a:buChar char="q"/>
            </a:pPr>
            <a:r>
              <a:rPr lang="en-GB" sz="2300" dirty="0" smtClean="0"/>
              <a:t> It checks whether N is smaller than 1. If so, the </a:t>
            </a:r>
            <a:r>
              <a:rPr lang="en-US" sz="2300" dirty="0" smtClean="0"/>
              <a:t>function just returns 1.</a:t>
            </a:r>
          </a:p>
          <a:p>
            <a:pPr>
              <a:lnSpc>
                <a:spcPct val="150000"/>
              </a:lnSpc>
              <a:buClr>
                <a:schemeClr val="accent2"/>
              </a:buClr>
              <a:buFont typeface="Wingdings" pitchFamily="2" charset="2"/>
              <a:buChar char="q"/>
            </a:pPr>
            <a:r>
              <a:rPr lang="en-GB" sz="2300" dirty="0" smtClean="0"/>
              <a:t> Otherwise, it computes the factorial of N – 1 and </a:t>
            </a:r>
            <a:r>
              <a:rPr lang="en-US" sz="2300" dirty="0" smtClean="0"/>
              <a:t>multiplies it by N.</a:t>
            </a:r>
            <a:endParaRPr lang="en-US"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655638"/>
            <a:ext cx="8229600" cy="715962"/>
          </a:xfrm>
        </p:spPr>
        <p:txBody>
          <a:bodyPr>
            <a:normAutofit fontScale="90000"/>
          </a:bodyPr>
          <a:lstStyle/>
          <a:p>
            <a:pPr eaLnBrk="1" hangingPunct="1"/>
            <a:r>
              <a:rPr lang="en-US" dirty="0" smtClean="0"/>
              <a:t>Evaluation of Factorial Example</a:t>
            </a:r>
            <a:endParaRPr lang="ur-PK" dirty="0" smtClean="0"/>
          </a:p>
        </p:txBody>
      </p:sp>
      <p:sp>
        <p:nvSpPr>
          <p:cNvPr id="11267" name="Content Placeholder 2"/>
          <p:cNvSpPr>
            <a:spLocks noGrp="1"/>
          </p:cNvSpPr>
          <p:nvPr>
            <p:ph sz="quarter" idx="1"/>
          </p:nvPr>
        </p:nvSpPr>
        <p:spPr>
          <a:xfrm>
            <a:off x="1143000" y="1447800"/>
            <a:ext cx="6934200" cy="5181600"/>
          </a:xfrm>
        </p:spPr>
        <p:txBody>
          <a:bodyPr>
            <a:noAutofit/>
          </a:bodyPr>
          <a:lstStyle/>
          <a:p>
            <a:pPr lvl="1" algn="l" rtl="0" eaLnBrk="1" hangingPunct="1">
              <a:buFontTx/>
              <a:buNone/>
            </a:pPr>
            <a:r>
              <a:rPr lang="en-US" sz="2000" dirty="0" smtClean="0">
                <a:solidFill>
                  <a:srgbClr val="FF0000"/>
                </a:solidFill>
              </a:rPr>
              <a:t>To evaluate Factorial(3)</a:t>
            </a:r>
          </a:p>
          <a:p>
            <a:pPr lvl="1" algn="l" rtl="0" eaLnBrk="1" hangingPunct="1">
              <a:buFontTx/>
              <a:buNone/>
            </a:pPr>
            <a:r>
              <a:rPr lang="en-US" sz="2000" dirty="0" smtClean="0">
                <a:solidFill>
                  <a:srgbClr val="FF0000"/>
                </a:solidFill>
              </a:rPr>
              <a:t>evaluate 3 * Factorial(2)</a:t>
            </a:r>
          </a:p>
          <a:p>
            <a:pPr lvl="1" algn="l" rtl="0" eaLnBrk="1" hangingPunct="1">
              <a:buFontTx/>
              <a:buNone/>
            </a:pPr>
            <a:r>
              <a:rPr lang="en-US" sz="2000" dirty="0" smtClean="0"/>
              <a:t>			</a:t>
            </a:r>
            <a:r>
              <a:rPr lang="en-US" sz="2000" dirty="0" smtClean="0">
                <a:solidFill>
                  <a:srgbClr val="FF9900"/>
                </a:solidFill>
              </a:rPr>
              <a:t>To evaluate Factorial(2)</a:t>
            </a:r>
          </a:p>
          <a:p>
            <a:pPr lvl="1" algn="l" rtl="0" eaLnBrk="1" hangingPunct="1">
              <a:buFontTx/>
              <a:buNone/>
            </a:pPr>
            <a:r>
              <a:rPr lang="en-US" sz="2000" dirty="0" smtClean="0">
                <a:solidFill>
                  <a:srgbClr val="FF9900"/>
                </a:solidFill>
              </a:rPr>
              <a:t>			evaluate 2 * Factorial(1)</a:t>
            </a:r>
          </a:p>
          <a:p>
            <a:pPr lvl="1" algn="l" rtl="0" eaLnBrk="1" hangingPunct="1">
              <a:buFontTx/>
              <a:buNone/>
            </a:pPr>
            <a:r>
              <a:rPr lang="en-US" sz="2000" dirty="0" smtClean="0"/>
              <a:t>				</a:t>
            </a:r>
            <a:r>
              <a:rPr lang="en-US" sz="2000" dirty="0" smtClean="0">
                <a:solidFill>
                  <a:srgbClr val="00B050"/>
                </a:solidFill>
              </a:rPr>
              <a:t>To evaluate Factorial(1)</a:t>
            </a:r>
          </a:p>
          <a:p>
            <a:pPr lvl="1" algn="l" rtl="0" eaLnBrk="1" hangingPunct="1">
              <a:buFontTx/>
              <a:buNone/>
            </a:pPr>
            <a:r>
              <a:rPr lang="en-US" sz="2000" dirty="0" smtClean="0">
                <a:solidFill>
                  <a:srgbClr val="00B050"/>
                </a:solidFill>
              </a:rPr>
              <a:t>				evaluate 1 * Factorial(0)</a:t>
            </a:r>
          </a:p>
          <a:p>
            <a:pPr lvl="1" algn="l" rtl="0" eaLnBrk="1" hangingPunct="1">
              <a:buFontTx/>
              <a:buNone/>
            </a:pPr>
            <a:r>
              <a:rPr lang="en-US" sz="2000" dirty="0" smtClean="0"/>
              <a:t>						Factorial(0) is 1</a:t>
            </a:r>
          </a:p>
          <a:p>
            <a:pPr lvl="1" algn="l" rtl="0" eaLnBrk="1" hangingPunct="1">
              <a:buFontTx/>
              <a:buNone/>
            </a:pPr>
            <a:r>
              <a:rPr lang="en-US" sz="2000" dirty="0" smtClean="0"/>
              <a:t>						Return 1</a:t>
            </a:r>
          </a:p>
          <a:p>
            <a:pPr lvl="1" algn="l" rtl="0" eaLnBrk="1" hangingPunct="1">
              <a:buFontTx/>
              <a:buNone/>
            </a:pPr>
            <a:r>
              <a:rPr lang="en-US" sz="2000" dirty="0" smtClean="0"/>
              <a:t>				</a:t>
            </a:r>
            <a:r>
              <a:rPr lang="en-US" sz="2000" dirty="0" smtClean="0">
                <a:solidFill>
                  <a:srgbClr val="00B050"/>
                </a:solidFill>
              </a:rPr>
              <a:t>Evaluate 1 * 1</a:t>
            </a:r>
          </a:p>
          <a:p>
            <a:pPr lvl="1" algn="l" rtl="0" eaLnBrk="1" hangingPunct="1">
              <a:buFontTx/>
              <a:buNone/>
            </a:pPr>
            <a:r>
              <a:rPr lang="en-US" sz="2000" dirty="0" smtClean="0">
                <a:solidFill>
                  <a:srgbClr val="00B050"/>
                </a:solidFill>
              </a:rPr>
              <a:t>				Return 1</a:t>
            </a:r>
          </a:p>
          <a:p>
            <a:pPr lvl="1" algn="l" rtl="0" eaLnBrk="1" hangingPunct="1">
              <a:buFontTx/>
              <a:buNone/>
            </a:pPr>
            <a:r>
              <a:rPr lang="en-US" sz="2000" dirty="0" smtClean="0"/>
              <a:t>			</a:t>
            </a:r>
            <a:r>
              <a:rPr lang="en-US" sz="2000" dirty="0" smtClean="0">
                <a:solidFill>
                  <a:srgbClr val="FF9900"/>
                </a:solidFill>
              </a:rPr>
              <a:t>Evaluate 2 * 1</a:t>
            </a:r>
          </a:p>
          <a:p>
            <a:pPr lvl="1" algn="l" rtl="0" eaLnBrk="1" hangingPunct="1">
              <a:buFontTx/>
              <a:buNone/>
            </a:pPr>
            <a:r>
              <a:rPr lang="en-US" sz="2000" dirty="0" smtClean="0">
                <a:solidFill>
                  <a:srgbClr val="FF9900"/>
                </a:solidFill>
              </a:rPr>
              <a:t>			Return 2</a:t>
            </a:r>
          </a:p>
          <a:p>
            <a:pPr lvl="1" algn="l" rtl="0" eaLnBrk="1" hangingPunct="1">
              <a:buFontTx/>
              <a:buNone/>
            </a:pPr>
            <a:r>
              <a:rPr lang="en-US" sz="2000" dirty="0" smtClean="0">
                <a:solidFill>
                  <a:srgbClr val="FF0000"/>
                </a:solidFill>
              </a:rPr>
              <a:t>Evaluate 3 * 2</a:t>
            </a:r>
          </a:p>
          <a:p>
            <a:pPr lvl="1" algn="l" rtl="0" eaLnBrk="1" hangingPunct="1">
              <a:buFontTx/>
              <a:buNone/>
            </a:pPr>
            <a:r>
              <a:rPr lang="en-US" sz="2000" dirty="0" smtClean="0">
                <a:solidFill>
                  <a:srgbClr val="FF0000"/>
                </a:solidFill>
              </a:rPr>
              <a:t>Return 6</a:t>
            </a:r>
            <a:endParaRPr lang="ur-PK" sz="2000" dirty="0" smtClean="0">
              <a:solidFill>
                <a:srgbClr val="FF0000"/>
              </a:solidFill>
            </a:endParaRPr>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p:cNvSpPr>
            <a:spLocks noGrp="1"/>
          </p:cNvSpPr>
          <p:nvPr>
            <p:ph type="sldNum" sz="quarter" idx="12"/>
          </p:nvPr>
        </p:nvSpPr>
        <p:spPr/>
        <p:txBody>
          <a:bodyPr>
            <a:normAutofit/>
          </a:bodyPr>
          <a:lstStyle/>
          <a:p>
            <a:fld id="{69FD7519-22FC-414D-A3E7-4380F173DFE0}" type="slidenum">
              <a:rPr lang="en-US" smtClean="0"/>
              <a:pPr/>
              <a:t>13</a:t>
            </a:fld>
            <a:endParaRPr lang="en-US"/>
          </a:p>
        </p:txBody>
      </p:sp>
      <p:sp>
        <p:nvSpPr>
          <p:cNvPr id="12290" name="Rectangle 2"/>
          <p:cNvSpPr>
            <a:spLocks noGrp="1" noChangeArrowheads="1"/>
          </p:cNvSpPr>
          <p:nvPr>
            <p:ph type="title" idx="4294967295"/>
          </p:nvPr>
        </p:nvSpPr>
        <p:spPr>
          <a:xfrm>
            <a:off x="304800" y="76200"/>
            <a:ext cx="8229600" cy="527050"/>
          </a:xfrm>
          <a:noFill/>
        </p:spPr>
        <p:txBody>
          <a:bodyPr lIns="92075" tIns="46038" rIns="92075" bIns="46038">
            <a:noAutofit/>
          </a:bodyPr>
          <a:lstStyle/>
          <a:p>
            <a:pPr eaLnBrk="1" hangingPunct="1"/>
            <a:r>
              <a:rPr lang="en-US" dirty="0" smtClean="0"/>
              <a:t>Recursive Programming</a:t>
            </a:r>
          </a:p>
        </p:txBody>
      </p:sp>
      <p:grpSp>
        <p:nvGrpSpPr>
          <p:cNvPr id="2" name="Group 3"/>
          <p:cNvGrpSpPr>
            <a:grpSpLocks/>
          </p:cNvGrpSpPr>
          <p:nvPr/>
        </p:nvGrpSpPr>
        <p:grpSpPr bwMode="auto">
          <a:xfrm>
            <a:off x="609600" y="1066800"/>
            <a:ext cx="7486650" cy="5638800"/>
            <a:chOff x="384" y="768"/>
            <a:chExt cx="4716" cy="3552"/>
          </a:xfrm>
        </p:grpSpPr>
        <p:sp>
          <p:nvSpPr>
            <p:cNvPr id="12292" name="Rectangle 4"/>
            <p:cNvSpPr>
              <a:spLocks noChangeArrowheads="1"/>
            </p:cNvSpPr>
            <p:nvPr/>
          </p:nvSpPr>
          <p:spPr bwMode="auto">
            <a:xfrm>
              <a:off x="384" y="768"/>
              <a:ext cx="715"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a:latin typeface="Courier New" pitchFamily="49" charset="0"/>
                </a:rPr>
                <a:t>main</a:t>
              </a:r>
            </a:p>
          </p:txBody>
        </p:sp>
        <p:sp>
          <p:nvSpPr>
            <p:cNvPr id="12293" name="Rectangle 5"/>
            <p:cNvSpPr>
              <a:spLocks noChangeArrowheads="1"/>
            </p:cNvSpPr>
            <p:nvPr/>
          </p:nvSpPr>
          <p:spPr bwMode="auto">
            <a:xfrm>
              <a:off x="698" y="1560"/>
              <a:ext cx="1276"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a:latin typeface="Courier New" pitchFamily="49" charset="0"/>
                </a:rPr>
                <a:t>factorial(3)</a:t>
              </a:r>
            </a:p>
          </p:txBody>
        </p:sp>
        <p:sp>
          <p:nvSpPr>
            <p:cNvPr id="12294" name="Line 6"/>
            <p:cNvSpPr>
              <a:spLocks noChangeShapeType="1"/>
            </p:cNvSpPr>
            <p:nvPr/>
          </p:nvSpPr>
          <p:spPr bwMode="auto">
            <a:xfrm>
              <a:off x="543" y="1092"/>
              <a:ext cx="0" cy="20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5" name="Line 7"/>
            <p:cNvSpPr>
              <a:spLocks noChangeShapeType="1"/>
            </p:cNvSpPr>
            <p:nvPr/>
          </p:nvSpPr>
          <p:spPr bwMode="auto">
            <a:xfrm>
              <a:off x="543" y="1310"/>
              <a:ext cx="941"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6" name="Line 8"/>
            <p:cNvSpPr>
              <a:spLocks noChangeShapeType="1"/>
            </p:cNvSpPr>
            <p:nvPr/>
          </p:nvSpPr>
          <p:spPr bwMode="auto">
            <a:xfrm>
              <a:off x="1485" y="1323"/>
              <a:ext cx="0" cy="219"/>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2297" name="Rectangle 9"/>
            <p:cNvSpPr>
              <a:spLocks noChangeArrowheads="1"/>
            </p:cNvSpPr>
            <p:nvPr/>
          </p:nvSpPr>
          <p:spPr bwMode="auto">
            <a:xfrm>
              <a:off x="1562" y="2364"/>
              <a:ext cx="1195"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a:latin typeface="Courier New" pitchFamily="49" charset="0"/>
                </a:rPr>
                <a:t>factorial(2)</a:t>
              </a:r>
            </a:p>
          </p:txBody>
        </p:sp>
        <p:grpSp>
          <p:nvGrpSpPr>
            <p:cNvPr id="3" name="Group 10"/>
            <p:cNvGrpSpPr>
              <a:grpSpLocks/>
            </p:cNvGrpSpPr>
            <p:nvPr/>
          </p:nvGrpSpPr>
          <p:grpSpPr bwMode="auto">
            <a:xfrm>
              <a:off x="1226" y="1896"/>
              <a:ext cx="942" cy="450"/>
              <a:chOff x="2144" y="2580"/>
              <a:chExt cx="942" cy="450"/>
            </a:xfrm>
          </p:grpSpPr>
          <p:sp>
            <p:nvSpPr>
              <p:cNvPr id="12330" name="Line 11"/>
              <p:cNvSpPr>
                <a:spLocks noChangeShapeType="1"/>
              </p:cNvSpPr>
              <p:nvPr/>
            </p:nvSpPr>
            <p:spPr bwMode="auto">
              <a:xfrm>
                <a:off x="2144" y="2580"/>
                <a:ext cx="0" cy="20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31" name="Line 12"/>
              <p:cNvSpPr>
                <a:spLocks noChangeShapeType="1"/>
              </p:cNvSpPr>
              <p:nvPr/>
            </p:nvSpPr>
            <p:spPr bwMode="auto">
              <a:xfrm>
                <a:off x="2144" y="2798"/>
                <a:ext cx="941"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32" name="Line 13"/>
              <p:cNvSpPr>
                <a:spLocks noChangeShapeType="1"/>
              </p:cNvSpPr>
              <p:nvPr/>
            </p:nvSpPr>
            <p:spPr bwMode="auto">
              <a:xfrm>
                <a:off x="3086" y="2811"/>
                <a:ext cx="0" cy="219"/>
              </a:xfrm>
              <a:prstGeom prst="line">
                <a:avLst/>
              </a:prstGeom>
              <a:noFill/>
              <a:ln w="12700">
                <a:solidFill>
                  <a:schemeClr val="tx1"/>
                </a:solidFill>
                <a:round/>
                <a:headEnd type="none" w="sm" len="sm"/>
                <a:tailEnd type="stealth" w="med" len="med"/>
              </a:ln>
            </p:spPr>
            <p:txBody>
              <a:bodyPr wrap="none" anchor="ctr"/>
              <a:lstStyle/>
              <a:p>
                <a:endParaRPr lang="en-US"/>
              </a:p>
            </p:txBody>
          </p:sp>
        </p:grpSp>
        <p:sp>
          <p:nvSpPr>
            <p:cNvPr id="12299" name="Rectangle 14"/>
            <p:cNvSpPr>
              <a:spLocks noChangeArrowheads="1"/>
            </p:cNvSpPr>
            <p:nvPr/>
          </p:nvSpPr>
          <p:spPr bwMode="auto">
            <a:xfrm>
              <a:off x="2474" y="3169"/>
              <a:ext cx="1195"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a:latin typeface="Courier New" pitchFamily="49" charset="0"/>
                </a:rPr>
                <a:t>factorial(1)</a:t>
              </a:r>
            </a:p>
          </p:txBody>
        </p:sp>
        <p:grpSp>
          <p:nvGrpSpPr>
            <p:cNvPr id="4" name="Group 15"/>
            <p:cNvGrpSpPr>
              <a:grpSpLocks/>
            </p:cNvGrpSpPr>
            <p:nvPr/>
          </p:nvGrpSpPr>
          <p:grpSpPr bwMode="auto">
            <a:xfrm>
              <a:off x="2186" y="2701"/>
              <a:ext cx="942" cy="450"/>
              <a:chOff x="3112" y="3385"/>
              <a:chExt cx="942" cy="450"/>
            </a:xfrm>
          </p:grpSpPr>
          <p:sp>
            <p:nvSpPr>
              <p:cNvPr id="12327" name="Line 16"/>
              <p:cNvSpPr>
                <a:spLocks noChangeShapeType="1"/>
              </p:cNvSpPr>
              <p:nvPr/>
            </p:nvSpPr>
            <p:spPr bwMode="auto">
              <a:xfrm>
                <a:off x="3112" y="3385"/>
                <a:ext cx="0" cy="20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28" name="Line 17"/>
              <p:cNvSpPr>
                <a:spLocks noChangeShapeType="1"/>
              </p:cNvSpPr>
              <p:nvPr/>
            </p:nvSpPr>
            <p:spPr bwMode="auto">
              <a:xfrm>
                <a:off x="3112" y="3603"/>
                <a:ext cx="941"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29" name="Line 18"/>
              <p:cNvSpPr>
                <a:spLocks noChangeShapeType="1"/>
              </p:cNvSpPr>
              <p:nvPr/>
            </p:nvSpPr>
            <p:spPr bwMode="auto">
              <a:xfrm>
                <a:off x="4054" y="3616"/>
                <a:ext cx="0" cy="219"/>
              </a:xfrm>
              <a:prstGeom prst="line">
                <a:avLst/>
              </a:prstGeom>
              <a:noFill/>
              <a:ln w="12700">
                <a:solidFill>
                  <a:schemeClr val="tx1"/>
                </a:solidFill>
                <a:round/>
                <a:headEnd type="none" w="sm" len="sm"/>
                <a:tailEnd type="stealth" w="med" len="med"/>
              </a:ln>
            </p:spPr>
            <p:txBody>
              <a:bodyPr wrap="none" anchor="ctr"/>
              <a:lstStyle/>
              <a:p>
                <a:endParaRPr lang="en-US"/>
              </a:p>
            </p:txBody>
          </p:sp>
        </p:grpSp>
        <p:sp>
          <p:nvSpPr>
            <p:cNvPr id="12301" name="Rectangle 19"/>
            <p:cNvSpPr>
              <a:spLocks noChangeArrowheads="1"/>
            </p:cNvSpPr>
            <p:nvPr/>
          </p:nvSpPr>
          <p:spPr bwMode="auto">
            <a:xfrm>
              <a:off x="717" y="1111"/>
              <a:ext cx="1040"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factorial(3)</a:t>
              </a:r>
            </a:p>
          </p:txBody>
        </p:sp>
        <p:sp>
          <p:nvSpPr>
            <p:cNvPr id="12302" name="Rectangle 20"/>
            <p:cNvSpPr>
              <a:spLocks noChangeArrowheads="1"/>
            </p:cNvSpPr>
            <p:nvPr/>
          </p:nvSpPr>
          <p:spPr bwMode="auto">
            <a:xfrm>
              <a:off x="2240" y="2735"/>
              <a:ext cx="1194"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2*factorial(1)</a:t>
              </a:r>
            </a:p>
          </p:txBody>
        </p:sp>
        <p:sp>
          <p:nvSpPr>
            <p:cNvPr id="12303" name="Rectangle 21"/>
            <p:cNvSpPr>
              <a:spLocks noChangeArrowheads="1"/>
            </p:cNvSpPr>
            <p:nvPr/>
          </p:nvSpPr>
          <p:spPr bwMode="auto">
            <a:xfrm>
              <a:off x="1299" y="1931"/>
              <a:ext cx="1348"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3 * factorial(2)</a:t>
              </a:r>
            </a:p>
          </p:txBody>
        </p:sp>
        <p:sp>
          <p:nvSpPr>
            <p:cNvPr id="12304" name="Rectangle 22"/>
            <p:cNvSpPr>
              <a:spLocks noChangeArrowheads="1"/>
            </p:cNvSpPr>
            <p:nvPr/>
          </p:nvSpPr>
          <p:spPr bwMode="auto">
            <a:xfrm>
              <a:off x="4058" y="2956"/>
              <a:ext cx="732"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return 1</a:t>
              </a:r>
            </a:p>
          </p:txBody>
        </p:sp>
        <p:sp>
          <p:nvSpPr>
            <p:cNvPr id="12305" name="Line 23"/>
            <p:cNvSpPr>
              <a:spLocks noChangeShapeType="1"/>
            </p:cNvSpPr>
            <p:nvPr/>
          </p:nvSpPr>
          <p:spPr bwMode="auto">
            <a:xfrm flipV="1">
              <a:off x="1880" y="887"/>
              <a:ext cx="0" cy="641"/>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2306" name="Line 24"/>
            <p:cNvSpPr>
              <a:spLocks noChangeShapeType="1"/>
            </p:cNvSpPr>
            <p:nvPr/>
          </p:nvSpPr>
          <p:spPr bwMode="auto">
            <a:xfrm flipH="1">
              <a:off x="1144" y="887"/>
              <a:ext cx="736" cy="0"/>
            </a:xfrm>
            <a:prstGeom prst="line">
              <a:avLst/>
            </a:prstGeom>
            <a:noFill/>
            <a:ln w="12700">
              <a:solidFill>
                <a:schemeClr val="tx1"/>
              </a:solidFill>
              <a:prstDash val="dash"/>
              <a:round/>
              <a:headEnd type="none" w="sm" len="sm"/>
              <a:tailEnd type="stealth" w="med" len="med"/>
            </a:ln>
          </p:spPr>
          <p:txBody>
            <a:bodyPr wrap="none" anchor="ctr"/>
            <a:lstStyle/>
            <a:p>
              <a:endParaRPr lang="en-US"/>
            </a:p>
          </p:txBody>
        </p:sp>
        <p:sp>
          <p:nvSpPr>
            <p:cNvPr id="12307" name="Rectangle 25"/>
            <p:cNvSpPr>
              <a:spLocks noChangeArrowheads="1"/>
            </p:cNvSpPr>
            <p:nvPr/>
          </p:nvSpPr>
          <p:spPr bwMode="auto">
            <a:xfrm>
              <a:off x="1920" y="1152"/>
              <a:ext cx="732"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return 6</a:t>
              </a:r>
            </a:p>
          </p:txBody>
        </p:sp>
        <p:grpSp>
          <p:nvGrpSpPr>
            <p:cNvPr id="5" name="Group 26"/>
            <p:cNvGrpSpPr>
              <a:grpSpLocks/>
            </p:cNvGrpSpPr>
            <p:nvPr/>
          </p:nvGrpSpPr>
          <p:grpSpPr bwMode="auto">
            <a:xfrm>
              <a:off x="2634" y="3518"/>
              <a:ext cx="942" cy="450"/>
              <a:chOff x="3112" y="3385"/>
              <a:chExt cx="942" cy="450"/>
            </a:xfrm>
          </p:grpSpPr>
          <p:sp>
            <p:nvSpPr>
              <p:cNvPr id="12324" name="Line 27"/>
              <p:cNvSpPr>
                <a:spLocks noChangeShapeType="1"/>
              </p:cNvSpPr>
              <p:nvPr/>
            </p:nvSpPr>
            <p:spPr bwMode="auto">
              <a:xfrm>
                <a:off x="3112" y="3385"/>
                <a:ext cx="0" cy="20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25" name="Line 28"/>
              <p:cNvSpPr>
                <a:spLocks noChangeShapeType="1"/>
              </p:cNvSpPr>
              <p:nvPr/>
            </p:nvSpPr>
            <p:spPr bwMode="auto">
              <a:xfrm>
                <a:off x="3112" y="3603"/>
                <a:ext cx="941"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26" name="Line 29"/>
              <p:cNvSpPr>
                <a:spLocks noChangeShapeType="1"/>
              </p:cNvSpPr>
              <p:nvPr/>
            </p:nvSpPr>
            <p:spPr bwMode="auto">
              <a:xfrm>
                <a:off x="4054" y="3616"/>
                <a:ext cx="0" cy="219"/>
              </a:xfrm>
              <a:prstGeom prst="line">
                <a:avLst/>
              </a:prstGeom>
              <a:noFill/>
              <a:ln w="12700">
                <a:solidFill>
                  <a:schemeClr val="tx1"/>
                </a:solidFill>
                <a:round/>
                <a:headEnd type="none" w="sm" len="sm"/>
                <a:tailEnd type="stealth" w="med" len="med"/>
              </a:ln>
            </p:spPr>
            <p:txBody>
              <a:bodyPr wrap="none" anchor="ctr"/>
              <a:lstStyle/>
              <a:p>
                <a:endParaRPr lang="en-US"/>
              </a:p>
            </p:txBody>
          </p:sp>
        </p:grpSp>
        <p:sp>
          <p:nvSpPr>
            <p:cNvPr id="12309" name="Rectangle 30"/>
            <p:cNvSpPr>
              <a:spLocks noChangeArrowheads="1"/>
            </p:cNvSpPr>
            <p:nvPr/>
          </p:nvSpPr>
          <p:spPr bwMode="auto">
            <a:xfrm>
              <a:off x="2688" y="3552"/>
              <a:ext cx="1194"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1*factorial(0)</a:t>
              </a:r>
            </a:p>
          </p:txBody>
        </p:sp>
        <p:sp>
          <p:nvSpPr>
            <p:cNvPr id="12310" name="Rectangle 31"/>
            <p:cNvSpPr>
              <a:spLocks noChangeArrowheads="1"/>
            </p:cNvSpPr>
            <p:nvPr/>
          </p:nvSpPr>
          <p:spPr bwMode="auto">
            <a:xfrm>
              <a:off x="2741" y="4014"/>
              <a:ext cx="1195"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a:latin typeface="Courier New" pitchFamily="49" charset="0"/>
                </a:rPr>
                <a:t>factorial(0)</a:t>
              </a:r>
            </a:p>
          </p:txBody>
        </p:sp>
        <p:grpSp>
          <p:nvGrpSpPr>
            <p:cNvPr id="6" name="Group 32"/>
            <p:cNvGrpSpPr>
              <a:grpSpLocks/>
            </p:cNvGrpSpPr>
            <p:nvPr/>
          </p:nvGrpSpPr>
          <p:grpSpPr bwMode="auto">
            <a:xfrm>
              <a:off x="3888" y="3648"/>
              <a:ext cx="384" cy="576"/>
              <a:chOff x="3888" y="3648"/>
              <a:chExt cx="384" cy="576"/>
            </a:xfrm>
          </p:grpSpPr>
          <p:sp>
            <p:nvSpPr>
              <p:cNvPr id="12321" name="Line 33"/>
              <p:cNvSpPr>
                <a:spLocks noChangeShapeType="1"/>
              </p:cNvSpPr>
              <p:nvPr/>
            </p:nvSpPr>
            <p:spPr bwMode="auto">
              <a:xfrm flipH="1">
                <a:off x="3888" y="3648"/>
                <a:ext cx="384" cy="0"/>
              </a:xfrm>
              <a:prstGeom prst="line">
                <a:avLst/>
              </a:prstGeom>
              <a:noFill/>
              <a:ln w="12700">
                <a:solidFill>
                  <a:schemeClr val="tx1"/>
                </a:solidFill>
                <a:prstDash val="dash"/>
                <a:round/>
                <a:headEnd type="none" w="sm" len="sm"/>
                <a:tailEnd type="stealth" w="med" len="med"/>
              </a:ln>
            </p:spPr>
            <p:txBody>
              <a:bodyPr wrap="none" anchor="ctr"/>
              <a:lstStyle/>
              <a:p>
                <a:endParaRPr lang="en-US"/>
              </a:p>
            </p:txBody>
          </p:sp>
          <p:sp>
            <p:nvSpPr>
              <p:cNvPr id="12322" name="Line 34"/>
              <p:cNvSpPr>
                <a:spLocks noChangeShapeType="1"/>
              </p:cNvSpPr>
              <p:nvPr/>
            </p:nvSpPr>
            <p:spPr bwMode="auto">
              <a:xfrm>
                <a:off x="3936" y="4224"/>
                <a:ext cx="336" cy="0"/>
              </a:xfrm>
              <a:prstGeom prst="line">
                <a:avLst/>
              </a:prstGeom>
              <a:noFill/>
              <a:ln w="9525">
                <a:solidFill>
                  <a:schemeClr val="tx1"/>
                </a:solidFill>
                <a:prstDash val="dash"/>
                <a:round/>
                <a:headEnd/>
                <a:tailEnd/>
              </a:ln>
            </p:spPr>
            <p:txBody>
              <a:bodyPr wrap="none"/>
              <a:lstStyle/>
              <a:p>
                <a:endParaRPr lang="en-US"/>
              </a:p>
            </p:txBody>
          </p:sp>
          <p:sp>
            <p:nvSpPr>
              <p:cNvPr id="12323" name="Line 35"/>
              <p:cNvSpPr>
                <a:spLocks noChangeShapeType="1"/>
              </p:cNvSpPr>
              <p:nvPr/>
            </p:nvSpPr>
            <p:spPr bwMode="auto">
              <a:xfrm flipV="1">
                <a:off x="4272" y="3648"/>
                <a:ext cx="0" cy="576"/>
              </a:xfrm>
              <a:prstGeom prst="line">
                <a:avLst/>
              </a:prstGeom>
              <a:noFill/>
              <a:ln w="9525">
                <a:solidFill>
                  <a:schemeClr val="tx1"/>
                </a:solidFill>
                <a:prstDash val="dash"/>
                <a:round/>
                <a:headEnd/>
                <a:tailEnd/>
              </a:ln>
            </p:spPr>
            <p:txBody>
              <a:bodyPr wrap="none"/>
              <a:lstStyle/>
              <a:p>
                <a:endParaRPr lang="en-US"/>
              </a:p>
            </p:txBody>
          </p:sp>
        </p:grpSp>
        <p:sp>
          <p:nvSpPr>
            <p:cNvPr id="12312" name="Rectangle 36"/>
            <p:cNvSpPr>
              <a:spLocks noChangeArrowheads="1"/>
            </p:cNvSpPr>
            <p:nvPr/>
          </p:nvSpPr>
          <p:spPr bwMode="auto">
            <a:xfrm>
              <a:off x="4368" y="3840"/>
              <a:ext cx="732"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return 1</a:t>
              </a:r>
            </a:p>
          </p:txBody>
        </p:sp>
        <p:grpSp>
          <p:nvGrpSpPr>
            <p:cNvPr id="7" name="Group 37"/>
            <p:cNvGrpSpPr>
              <a:grpSpLocks/>
            </p:cNvGrpSpPr>
            <p:nvPr/>
          </p:nvGrpSpPr>
          <p:grpSpPr bwMode="auto">
            <a:xfrm>
              <a:off x="3456" y="2832"/>
              <a:ext cx="576" cy="480"/>
              <a:chOff x="3456" y="2832"/>
              <a:chExt cx="576" cy="480"/>
            </a:xfrm>
          </p:grpSpPr>
          <p:sp>
            <p:nvSpPr>
              <p:cNvPr id="12318" name="Line 38"/>
              <p:cNvSpPr>
                <a:spLocks noChangeShapeType="1"/>
              </p:cNvSpPr>
              <p:nvPr/>
            </p:nvSpPr>
            <p:spPr bwMode="auto">
              <a:xfrm flipH="1">
                <a:off x="3456" y="2832"/>
                <a:ext cx="576" cy="0"/>
              </a:xfrm>
              <a:prstGeom prst="line">
                <a:avLst/>
              </a:prstGeom>
              <a:noFill/>
              <a:ln w="12700">
                <a:solidFill>
                  <a:schemeClr val="tx1"/>
                </a:solidFill>
                <a:prstDash val="dash"/>
                <a:round/>
                <a:headEnd type="none" w="sm" len="sm"/>
                <a:tailEnd type="stealth" w="med" len="med"/>
              </a:ln>
            </p:spPr>
            <p:txBody>
              <a:bodyPr wrap="none" anchor="ctr"/>
              <a:lstStyle/>
              <a:p>
                <a:endParaRPr lang="en-US"/>
              </a:p>
            </p:txBody>
          </p:sp>
          <p:sp>
            <p:nvSpPr>
              <p:cNvPr id="12319" name="Line 39"/>
              <p:cNvSpPr>
                <a:spLocks noChangeShapeType="1"/>
              </p:cNvSpPr>
              <p:nvPr/>
            </p:nvSpPr>
            <p:spPr bwMode="auto">
              <a:xfrm>
                <a:off x="3696" y="3312"/>
                <a:ext cx="336" cy="0"/>
              </a:xfrm>
              <a:prstGeom prst="line">
                <a:avLst/>
              </a:prstGeom>
              <a:noFill/>
              <a:ln w="9525">
                <a:solidFill>
                  <a:schemeClr val="tx1"/>
                </a:solidFill>
                <a:prstDash val="dash"/>
                <a:round/>
                <a:headEnd/>
                <a:tailEnd/>
              </a:ln>
            </p:spPr>
            <p:txBody>
              <a:bodyPr wrap="none"/>
              <a:lstStyle/>
              <a:p>
                <a:endParaRPr lang="en-US"/>
              </a:p>
            </p:txBody>
          </p:sp>
          <p:sp>
            <p:nvSpPr>
              <p:cNvPr id="12320" name="Line 40"/>
              <p:cNvSpPr>
                <a:spLocks noChangeShapeType="1"/>
              </p:cNvSpPr>
              <p:nvPr/>
            </p:nvSpPr>
            <p:spPr bwMode="auto">
              <a:xfrm flipV="1">
                <a:off x="4032" y="2880"/>
                <a:ext cx="0" cy="432"/>
              </a:xfrm>
              <a:prstGeom prst="line">
                <a:avLst/>
              </a:prstGeom>
              <a:noFill/>
              <a:ln w="9525">
                <a:solidFill>
                  <a:schemeClr val="tx1"/>
                </a:solidFill>
                <a:prstDash val="dash"/>
                <a:round/>
                <a:headEnd/>
                <a:tailEnd/>
              </a:ln>
            </p:spPr>
            <p:txBody>
              <a:bodyPr wrap="none"/>
              <a:lstStyle/>
              <a:p>
                <a:endParaRPr lang="en-US"/>
              </a:p>
            </p:txBody>
          </p:sp>
        </p:grpSp>
        <p:sp>
          <p:nvSpPr>
            <p:cNvPr id="12314" name="Line 41"/>
            <p:cNvSpPr>
              <a:spLocks noChangeShapeType="1"/>
            </p:cNvSpPr>
            <p:nvPr/>
          </p:nvSpPr>
          <p:spPr bwMode="auto">
            <a:xfrm flipH="1">
              <a:off x="2640" y="2016"/>
              <a:ext cx="432" cy="0"/>
            </a:xfrm>
            <a:prstGeom prst="line">
              <a:avLst/>
            </a:prstGeom>
            <a:noFill/>
            <a:ln w="12700">
              <a:solidFill>
                <a:schemeClr val="tx1"/>
              </a:solidFill>
              <a:prstDash val="dash"/>
              <a:round/>
              <a:headEnd type="none" w="sm" len="sm"/>
              <a:tailEnd type="stealth" w="med" len="med"/>
            </a:ln>
          </p:spPr>
          <p:txBody>
            <a:bodyPr wrap="none" anchor="ctr"/>
            <a:lstStyle/>
            <a:p>
              <a:endParaRPr lang="en-US"/>
            </a:p>
          </p:txBody>
        </p:sp>
        <p:sp>
          <p:nvSpPr>
            <p:cNvPr id="12315" name="Line 42"/>
            <p:cNvSpPr>
              <a:spLocks noChangeShapeType="1"/>
            </p:cNvSpPr>
            <p:nvPr/>
          </p:nvSpPr>
          <p:spPr bwMode="auto">
            <a:xfrm>
              <a:off x="2784" y="2496"/>
              <a:ext cx="336" cy="0"/>
            </a:xfrm>
            <a:prstGeom prst="line">
              <a:avLst/>
            </a:prstGeom>
            <a:noFill/>
            <a:ln w="9525">
              <a:solidFill>
                <a:schemeClr val="tx1"/>
              </a:solidFill>
              <a:prstDash val="dash"/>
              <a:round/>
              <a:headEnd/>
              <a:tailEnd/>
            </a:ln>
          </p:spPr>
          <p:txBody>
            <a:bodyPr wrap="none"/>
            <a:lstStyle/>
            <a:p>
              <a:endParaRPr lang="en-US"/>
            </a:p>
          </p:txBody>
        </p:sp>
        <p:sp>
          <p:nvSpPr>
            <p:cNvPr id="12316" name="Line 43"/>
            <p:cNvSpPr>
              <a:spLocks noChangeShapeType="1"/>
            </p:cNvSpPr>
            <p:nvPr/>
          </p:nvSpPr>
          <p:spPr bwMode="auto">
            <a:xfrm flipV="1">
              <a:off x="3120" y="2016"/>
              <a:ext cx="0" cy="480"/>
            </a:xfrm>
            <a:prstGeom prst="line">
              <a:avLst/>
            </a:prstGeom>
            <a:noFill/>
            <a:ln w="9525">
              <a:solidFill>
                <a:schemeClr val="tx1"/>
              </a:solidFill>
              <a:prstDash val="dash"/>
              <a:round/>
              <a:headEnd/>
              <a:tailEnd/>
            </a:ln>
          </p:spPr>
          <p:txBody>
            <a:bodyPr wrap="none"/>
            <a:lstStyle/>
            <a:p>
              <a:endParaRPr lang="en-US"/>
            </a:p>
          </p:txBody>
        </p:sp>
        <p:sp>
          <p:nvSpPr>
            <p:cNvPr id="12317" name="Rectangle 44"/>
            <p:cNvSpPr>
              <a:spLocks noChangeArrowheads="1"/>
            </p:cNvSpPr>
            <p:nvPr/>
          </p:nvSpPr>
          <p:spPr bwMode="auto">
            <a:xfrm>
              <a:off x="3120" y="2112"/>
              <a:ext cx="732"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return 2</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Another Example--1</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69FD7519-22FC-414D-A3E7-4380F173DFE0}" type="slidenum">
              <a:rPr lang="en-US" smtClean="0"/>
              <a:pPr/>
              <a:t>14</a:t>
            </a:fld>
            <a:endParaRPr lang="en-US"/>
          </a:p>
        </p:txBody>
      </p:sp>
      <p:sp>
        <p:nvSpPr>
          <p:cNvPr id="4" name="Content Placeholder 3"/>
          <p:cNvSpPr>
            <a:spLocks noGrp="1"/>
          </p:cNvSpPr>
          <p:nvPr>
            <p:ph sz="quarter" idx="1"/>
          </p:nvPr>
        </p:nvSpPr>
        <p:spPr>
          <a:xfrm>
            <a:off x="76200" y="1524000"/>
            <a:ext cx="3886200" cy="5181600"/>
          </a:xfrm>
        </p:spPr>
        <p:txBody>
          <a:bodyPr>
            <a:normAutofit fontScale="77500" lnSpcReduction="20000"/>
          </a:bodyPr>
          <a:lstStyle/>
          <a:p>
            <a:r>
              <a:rPr lang="en-US" dirty="0" smtClean="0"/>
              <a:t>Here is a function to print all </a:t>
            </a:r>
            <a:r>
              <a:rPr lang="en-US" sz="3100" dirty="0" smtClean="0"/>
              <a:t>the elements of a linked list.</a:t>
            </a:r>
          </a:p>
          <a:p>
            <a:r>
              <a:rPr lang="en-GB" sz="3100" dirty="0" err="1" smtClean="0"/>
              <a:t>getFromList</a:t>
            </a:r>
            <a:r>
              <a:rPr lang="en-GB" sz="3100" dirty="0" smtClean="0"/>
              <a:t>()extracts one item from the head of the list and than return the its value. In addition, it also return a new pointer pointing to rest of the list NOT include the returned item.</a:t>
            </a:r>
            <a:endParaRPr lang="en-US" sz="3100" dirty="0" smtClean="0"/>
          </a:p>
          <a:p>
            <a:r>
              <a:rPr lang="en-GB" sz="3100" dirty="0" err="1" smtClean="0"/>
              <a:t>printAll</a:t>
            </a:r>
            <a:r>
              <a:rPr lang="en-GB" sz="3100" dirty="0" smtClean="0"/>
              <a:t>()displays on the console ALL the items stored in the entire linked list. It terminates when the next pointer is pointing to NULL (i.e. empty).</a:t>
            </a:r>
          </a:p>
        </p:txBody>
      </p:sp>
      <p:sp>
        <p:nvSpPr>
          <p:cNvPr id="6" name="TextBox 5"/>
          <p:cNvSpPr txBox="1"/>
          <p:nvPr/>
        </p:nvSpPr>
        <p:spPr>
          <a:xfrm>
            <a:off x="4114800" y="1534954"/>
            <a:ext cx="4953000" cy="5170646"/>
          </a:xfrm>
          <a:prstGeom prst="rect">
            <a:avLst/>
          </a:prstGeom>
          <a:noFill/>
        </p:spPr>
        <p:txBody>
          <a:bodyPr wrap="square" rtlCol="0">
            <a:spAutoFit/>
          </a:bodyPr>
          <a:lstStyle/>
          <a:p>
            <a:r>
              <a:rPr lang="en-US" sz="2200" b="1" dirty="0" err="1" smtClean="0"/>
              <a:t>int</a:t>
            </a:r>
            <a:r>
              <a:rPr lang="en-US" sz="2200" b="1" dirty="0" smtClean="0"/>
              <a:t> </a:t>
            </a:r>
            <a:r>
              <a:rPr lang="en-US" sz="2200" b="1" dirty="0" err="1" smtClean="0"/>
              <a:t>getFromList</a:t>
            </a:r>
            <a:r>
              <a:rPr lang="en-US" sz="2200" b="1" dirty="0" smtClean="0"/>
              <a:t> (</a:t>
            </a:r>
            <a:r>
              <a:rPr lang="en-US" sz="2200" b="1" dirty="0" err="1" smtClean="0"/>
              <a:t>Nodeptr</a:t>
            </a:r>
            <a:r>
              <a:rPr lang="en-US" sz="2200" b="1" dirty="0" smtClean="0"/>
              <a:t> &amp;</a:t>
            </a:r>
            <a:r>
              <a:rPr lang="en-US" sz="2200" b="1" dirty="0" err="1" smtClean="0"/>
              <a:t>hdList</a:t>
            </a:r>
            <a:r>
              <a:rPr lang="en-US" sz="2200" b="1" dirty="0" smtClean="0"/>
              <a:t>)</a:t>
            </a:r>
          </a:p>
          <a:p>
            <a:r>
              <a:rPr lang="en-US" sz="2200" b="1" dirty="0" smtClean="0"/>
              <a:t>{</a:t>
            </a:r>
          </a:p>
          <a:p>
            <a:r>
              <a:rPr lang="en-US" sz="2200" b="1" dirty="0" smtClean="0"/>
              <a:t>	</a:t>
            </a:r>
            <a:r>
              <a:rPr lang="en-US" sz="2200" b="1" dirty="0" err="1" smtClean="0"/>
              <a:t>int</a:t>
            </a:r>
            <a:r>
              <a:rPr lang="en-US" sz="2200" b="1" dirty="0" smtClean="0"/>
              <a:t> number;</a:t>
            </a:r>
          </a:p>
          <a:p>
            <a:r>
              <a:rPr lang="en-US" sz="2200" b="1" dirty="0" smtClean="0"/>
              <a:t>	number = </a:t>
            </a:r>
            <a:r>
              <a:rPr lang="en-US" sz="2200" b="1" dirty="0" err="1" smtClean="0"/>
              <a:t>hdList</a:t>
            </a:r>
            <a:r>
              <a:rPr lang="en-US" sz="2200" b="1" dirty="0" err="1" smtClean="0">
                <a:sym typeface="Wingdings" pitchFamily="2" charset="2"/>
              </a:rPr>
              <a:t></a:t>
            </a:r>
            <a:r>
              <a:rPr lang="en-US" sz="2200" b="1" dirty="0" err="1" smtClean="0"/>
              <a:t>data</a:t>
            </a:r>
            <a:r>
              <a:rPr lang="en-US" sz="2200" b="1" dirty="0" smtClean="0"/>
              <a:t>;</a:t>
            </a:r>
          </a:p>
          <a:p>
            <a:r>
              <a:rPr lang="en-US" sz="2200" b="1" dirty="0" smtClean="0"/>
              <a:t>	</a:t>
            </a:r>
            <a:r>
              <a:rPr lang="en-US" sz="2200" b="1" dirty="0" err="1" smtClean="0"/>
              <a:t>hdList</a:t>
            </a:r>
            <a:r>
              <a:rPr lang="en-US" sz="2200" b="1" dirty="0" smtClean="0"/>
              <a:t> = </a:t>
            </a:r>
            <a:r>
              <a:rPr lang="en-US" sz="2200" b="1" dirty="0" err="1" smtClean="0"/>
              <a:t>List</a:t>
            </a:r>
            <a:r>
              <a:rPr lang="en-US" sz="2200" b="1" dirty="0" err="1" smtClean="0">
                <a:sym typeface="Wingdings" pitchFamily="2" charset="2"/>
              </a:rPr>
              <a:t></a:t>
            </a:r>
            <a:r>
              <a:rPr lang="en-US" sz="2200" b="1" dirty="0" err="1" smtClean="0"/>
              <a:t>next</a:t>
            </a:r>
            <a:r>
              <a:rPr lang="en-US" sz="2200" b="1" dirty="0" smtClean="0"/>
              <a:t>;</a:t>
            </a:r>
          </a:p>
          <a:p>
            <a:r>
              <a:rPr lang="en-US" sz="2200" b="1" dirty="0" smtClean="0"/>
              <a:t>	return (number)</a:t>
            </a:r>
          </a:p>
          <a:p>
            <a:r>
              <a:rPr lang="en-US" sz="2200" b="1" dirty="0" smtClean="0"/>
              <a:t>}</a:t>
            </a:r>
          </a:p>
          <a:p>
            <a:r>
              <a:rPr lang="en-US" sz="2200" b="1" dirty="0" smtClean="0"/>
              <a:t>Void </a:t>
            </a:r>
            <a:r>
              <a:rPr lang="en-US" sz="2200" b="1" dirty="0" err="1" smtClean="0"/>
              <a:t>printAll</a:t>
            </a:r>
            <a:r>
              <a:rPr lang="en-US" sz="2200" b="1" dirty="0" smtClean="0"/>
              <a:t> (</a:t>
            </a:r>
            <a:r>
              <a:rPr lang="en-US" sz="2200" b="1" dirty="0" err="1" smtClean="0"/>
              <a:t>Nodeptr</a:t>
            </a:r>
            <a:r>
              <a:rPr lang="en-US" sz="2200" b="1" dirty="0" smtClean="0"/>
              <a:t> </a:t>
            </a:r>
            <a:r>
              <a:rPr lang="en-US" sz="2200" b="1" dirty="0" err="1" smtClean="0"/>
              <a:t>hdList</a:t>
            </a:r>
            <a:r>
              <a:rPr lang="en-US" sz="2200" b="1" dirty="0" smtClean="0"/>
              <a:t>)</a:t>
            </a:r>
          </a:p>
          <a:p>
            <a:r>
              <a:rPr lang="en-US" sz="2200" b="1" dirty="0" smtClean="0"/>
              <a:t>{</a:t>
            </a:r>
          </a:p>
          <a:p>
            <a:r>
              <a:rPr lang="en-US" sz="2200" b="1" dirty="0" smtClean="0"/>
              <a:t>	</a:t>
            </a:r>
            <a:r>
              <a:rPr lang="en-US" sz="2200" b="1" dirty="0" err="1" smtClean="0"/>
              <a:t>cout</a:t>
            </a:r>
            <a:r>
              <a:rPr lang="en-US" sz="2200" b="1" dirty="0" smtClean="0"/>
              <a:t>&lt;&lt;“List of numbers are:”;</a:t>
            </a:r>
          </a:p>
          <a:p>
            <a:r>
              <a:rPr lang="en-US" sz="2200" b="1" dirty="0" smtClean="0"/>
              <a:t>	while (</a:t>
            </a:r>
            <a:r>
              <a:rPr lang="en-US" sz="2200" b="1" dirty="0" err="1" smtClean="0"/>
              <a:t>hdList</a:t>
            </a:r>
            <a:r>
              <a:rPr lang="en-US" sz="2200" b="1" dirty="0" smtClean="0"/>
              <a:t> != NULL)</a:t>
            </a:r>
          </a:p>
          <a:p>
            <a:r>
              <a:rPr lang="en-US" sz="2200" b="1" dirty="0" smtClean="0"/>
              <a:t>	{</a:t>
            </a:r>
          </a:p>
          <a:p>
            <a:r>
              <a:rPr lang="en-US" sz="2200" b="1" dirty="0" smtClean="0"/>
              <a:t>	</a:t>
            </a:r>
            <a:r>
              <a:rPr lang="en-US" sz="2200" b="1" dirty="0" err="1" smtClean="0"/>
              <a:t>cout</a:t>
            </a:r>
            <a:r>
              <a:rPr lang="en-US" sz="2200" b="1" dirty="0" smtClean="0"/>
              <a:t>&lt;&lt;</a:t>
            </a:r>
            <a:r>
              <a:rPr lang="en-US" sz="2200" b="1" dirty="0" err="1" smtClean="0"/>
              <a:t>getFromList</a:t>
            </a:r>
            <a:r>
              <a:rPr lang="en-US" sz="2200" b="1" dirty="0" smtClean="0"/>
              <a:t>(</a:t>
            </a:r>
            <a:r>
              <a:rPr lang="en-US" sz="2200" b="1" dirty="0" err="1" smtClean="0"/>
              <a:t>hdList</a:t>
            </a:r>
            <a:r>
              <a:rPr lang="en-US" sz="2200" b="1" dirty="0" smtClean="0"/>
              <a:t>);</a:t>
            </a:r>
          </a:p>
          <a:p>
            <a:r>
              <a:rPr lang="en-US" sz="2200" b="1" dirty="0" smtClean="0"/>
              <a:t>	}</a:t>
            </a:r>
          </a:p>
          <a:p>
            <a:r>
              <a:rPr lang="en-US" sz="2200" b="1" dirty="0" smtClean="0"/>
              <a:t>}</a:t>
            </a:r>
            <a:endParaRPr lang="en-US" sz="2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Example--2</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15</a:t>
            </a:fld>
            <a:endParaRPr lang="en-US"/>
          </a:p>
        </p:txBody>
      </p:sp>
      <p:sp>
        <p:nvSpPr>
          <p:cNvPr id="4" name="Content Placeholder 3"/>
          <p:cNvSpPr>
            <a:spLocks noGrp="1"/>
          </p:cNvSpPr>
          <p:nvPr>
            <p:ph sz="quarter" idx="1"/>
          </p:nvPr>
        </p:nvSpPr>
        <p:spPr/>
        <p:txBody>
          <a:bodyPr>
            <a:normAutofit/>
          </a:bodyPr>
          <a:lstStyle/>
          <a:p>
            <a:r>
              <a:rPr lang="en-GB" sz="2400" dirty="0" smtClean="0"/>
              <a:t>The function below prints out the numbers in a list of numbers. Unlike the version of </a:t>
            </a:r>
            <a:r>
              <a:rPr lang="en-GB" sz="2400" dirty="0" err="1" smtClean="0"/>
              <a:t>printAll</a:t>
            </a:r>
            <a:r>
              <a:rPr lang="en-GB" sz="2400" dirty="0" smtClean="0"/>
              <a:t> in previous side, it doesn’t use a loop. This is how it works.</a:t>
            </a:r>
          </a:p>
          <a:p>
            <a:pPr lvl="1"/>
            <a:r>
              <a:rPr lang="en-GB" sz="2000" dirty="0" smtClean="0"/>
              <a:t>It prints out the first number in the list.</a:t>
            </a:r>
          </a:p>
          <a:p>
            <a:pPr lvl="1"/>
            <a:r>
              <a:rPr lang="en-GB" sz="2000" dirty="0" smtClean="0"/>
              <a:t>Then it calls itself to print out the rest of the list.</a:t>
            </a:r>
          </a:p>
          <a:p>
            <a:pPr lvl="1"/>
            <a:r>
              <a:rPr lang="en-GB" sz="2000" dirty="0" smtClean="0"/>
              <a:t>Each time it calls itself, the list is a bit shorter.</a:t>
            </a:r>
          </a:p>
          <a:p>
            <a:pPr lvl="1"/>
            <a:r>
              <a:rPr lang="en-GB" sz="2000" dirty="0" smtClean="0"/>
              <a:t>Eventually we reach an empty list, and the whole process terminates.</a:t>
            </a:r>
            <a:endParaRPr lang="en-US" sz="2000" dirty="0"/>
          </a:p>
        </p:txBody>
      </p:sp>
      <p:pic>
        <p:nvPicPr>
          <p:cNvPr id="25602" name="Picture 2"/>
          <p:cNvPicPr>
            <a:picLocks noChangeAspect="1" noChangeArrowheads="1"/>
          </p:cNvPicPr>
          <p:nvPr/>
        </p:nvPicPr>
        <p:blipFill>
          <a:blip r:embed="rId2"/>
          <a:srcRect/>
          <a:stretch>
            <a:fillRect/>
          </a:stretch>
        </p:blipFill>
        <p:spPr bwMode="auto">
          <a:xfrm>
            <a:off x="1295400" y="4343400"/>
            <a:ext cx="6496050" cy="2152650"/>
          </a:xfrm>
          <a:prstGeom prst="rect">
            <a:avLst/>
          </a:prstGeom>
          <a:noFill/>
          <a:ln w="9525">
            <a:noFill/>
            <a:miter lim="800000"/>
            <a:headEnd/>
            <a:tailEnd/>
          </a:ln>
          <a:effectLst/>
        </p:spPr>
      </p:pic>
      <p:cxnSp>
        <p:nvCxnSpPr>
          <p:cNvPr id="18" name="Straight Connector 17"/>
          <p:cNvCxnSpPr/>
          <p:nvPr/>
        </p:nvCxnSpPr>
        <p:spPr>
          <a:xfrm rot="10800000">
            <a:off x="533400" y="2971800"/>
            <a:ext cx="5334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72294" y="4076700"/>
            <a:ext cx="2210594" cy="79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33400" y="5181600"/>
            <a:ext cx="2057400" cy="1588"/>
          </a:xfrm>
          <a:prstGeom prst="line">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a:off x="304800" y="3352800"/>
            <a:ext cx="762000" cy="158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23106" y="4381500"/>
            <a:ext cx="2056606" cy="79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4800" y="5410200"/>
            <a:ext cx="2209800" cy="1588"/>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838200" y="4114800"/>
            <a:ext cx="2286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19100" y="4533900"/>
            <a:ext cx="8382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8200" y="4953000"/>
            <a:ext cx="1219200" cy="1588"/>
          </a:xfrm>
          <a:prstGeom prst="line">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16</a:t>
            </a:fld>
            <a:endParaRPr lang="en-US"/>
          </a:p>
        </p:txBody>
      </p:sp>
      <p:sp>
        <p:nvSpPr>
          <p:cNvPr id="4" name="Content Placeholder 3"/>
          <p:cNvSpPr>
            <a:spLocks noGrp="1"/>
          </p:cNvSpPr>
          <p:nvPr>
            <p:ph sz="quarter" idx="1"/>
          </p:nvPr>
        </p:nvSpPr>
        <p:spPr/>
        <p:txBody>
          <a:bodyPr/>
          <a:lstStyle/>
          <a:p>
            <a:endParaRPr lang="en-US"/>
          </a:p>
        </p:txBody>
      </p:sp>
      <p:pic>
        <p:nvPicPr>
          <p:cNvPr id="26626" name="Picture 2"/>
          <p:cNvPicPr>
            <a:picLocks noChangeAspect="1" noChangeArrowheads="1"/>
          </p:cNvPicPr>
          <p:nvPr/>
        </p:nvPicPr>
        <p:blipFill>
          <a:blip r:embed="rId2"/>
          <a:srcRect/>
          <a:stretch>
            <a:fillRect/>
          </a:stretch>
        </p:blipFill>
        <p:spPr bwMode="auto">
          <a:xfrm>
            <a:off x="0" y="1895475"/>
            <a:ext cx="8991600" cy="404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579438"/>
            <a:ext cx="8229600" cy="715962"/>
          </a:xfrm>
        </p:spPr>
        <p:txBody>
          <a:bodyPr>
            <a:noAutofit/>
          </a:bodyPr>
          <a:lstStyle/>
          <a:p>
            <a:pPr eaLnBrk="1" hangingPunct="1"/>
            <a:r>
              <a:rPr lang="en-US" dirty="0" smtClean="0"/>
              <a:t>Rules For Recursive Function</a:t>
            </a:r>
            <a:endParaRPr lang="ur-PK" dirty="0" smtClean="0"/>
          </a:p>
        </p:txBody>
      </p:sp>
      <p:sp>
        <p:nvSpPr>
          <p:cNvPr id="13315" name="Content Placeholder 2"/>
          <p:cNvSpPr>
            <a:spLocks noGrp="1"/>
          </p:cNvSpPr>
          <p:nvPr>
            <p:ph sz="quarter" idx="1"/>
          </p:nvPr>
        </p:nvSpPr>
        <p:spPr>
          <a:xfrm>
            <a:off x="457200" y="1524000"/>
            <a:ext cx="8229600" cy="5105400"/>
          </a:xfrm>
        </p:spPr>
        <p:txBody>
          <a:bodyPr>
            <a:noAutofit/>
          </a:bodyPr>
          <a:lstStyle/>
          <a:p>
            <a:pPr marL="457200" indent="-457200" algn="l" rtl="0" eaLnBrk="1" hangingPunct="1">
              <a:buSzPct val="100000"/>
              <a:buFontTx/>
              <a:buAutoNum type="arabicPeriod"/>
            </a:pPr>
            <a:r>
              <a:rPr lang="en-US" sz="2300" dirty="0" smtClean="0"/>
              <a:t>In recursion, it is essential for a function to call itself, otherwise recursion will not take place.</a:t>
            </a:r>
          </a:p>
          <a:p>
            <a:pPr marL="457200" indent="-457200" algn="l" rtl="0" eaLnBrk="1" hangingPunct="1">
              <a:buSzPct val="100000"/>
              <a:buFontTx/>
              <a:buAutoNum type="arabicPeriod"/>
            </a:pPr>
            <a:r>
              <a:rPr lang="en-US" sz="2300" dirty="0" smtClean="0"/>
              <a:t>Only user define function can be involved in recursion.</a:t>
            </a:r>
          </a:p>
          <a:p>
            <a:pPr marL="457200" indent="-457200" algn="l" rtl="0" eaLnBrk="1" hangingPunct="1">
              <a:buSzPct val="100000"/>
              <a:buFontTx/>
              <a:buAutoNum type="arabicPeriod"/>
            </a:pPr>
            <a:r>
              <a:rPr lang="en-US" sz="2300" dirty="0" smtClean="0"/>
              <a:t>To stop the recursive function it is necessary to base the recursion on test condition and proper terminating statement such as </a:t>
            </a:r>
            <a:r>
              <a:rPr lang="en-US" sz="2300" i="1" dirty="0" smtClean="0"/>
              <a:t>exit()</a:t>
            </a:r>
            <a:r>
              <a:rPr lang="en-US" sz="2300" dirty="0" smtClean="0"/>
              <a:t> or </a:t>
            </a:r>
            <a:r>
              <a:rPr lang="en-US" sz="2300" i="1" dirty="0" smtClean="0"/>
              <a:t>return</a:t>
            </a:r>
            <a:r>
              <a:rPr lang="en-US" sz="2300" dirty="0" smtClean="0"/>
              <a:t> must be written using if() statement.</a:t>
            </a:r>
          </a:p>
          <a:p>
            <a:pPr marL="457200" indent="-457200" algn="l" rtl="0" eaLnBrk="1" hangingPunct="1">
              <a:buSzPct val="100000"/>
              <a:buFontTx/>
              <a:buAutoNum type="arabicPeriod"/>
            </a:pPr>
            <a:r>
              <a:rPr lang="en-US" sz="2300" dirty="0" smtClean="0"/>
              <a:t>When a recursive function is executed, the recursive calls are not implemented instantly. All the recursive calls are pushed onto the stack until the terminating condition is not detected, the recursive calls stored in the stack are popped and executed.</a:t>
            </a:r>
          </a:p>
          <a:p>
            <a:pPr marL="457200" indent="-457200" algn="l" rtl="0" eaLnBrk="1" hangingPunct="1">
              <a:buSzPct val="100000"/>
              <a:buFontTx/>
              <a:buAutoNum type="arabicPeriod"/>
            </a:pPr>
            <a:r>
              <a:rPr lang="en-US" sz="2300" dirty="0" smtClean="0"/>
              <a:t>During recursion, at each recursive call new memory is allocated to all the local variables of the recursive functions with the same name.</a:t>
            </a:r>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503238"/>
            <a:ext cx="8229600" cy="639762"/>
          </a:xfrm>
        </p:spPr>
        <p:txBody>
          <a:bodyPr>
            <a:noAutofit/>
          </a:bodyPr>
          <a:lstStyle/>
          <a:p>
            <a:pPr eaLnBrk="1" hangingPunct="1"/>
            <a:r>
              <a:rPr lang="en-US" sz="4000" dirty="0" smtClean="0"/>
              <a:t>The Runtime Stack during Recursion</a:t>
            </a:r>
            <a:endParaRPr lang="ur-PK" sz="4000" dirty="0" smtClean="0"/>
          </a:p>
        </p:txBody>
      </p:sp>
      <p:sp>
        <p:nvSpPr>
          <p:cNvPr id="14339" name="Content Placeholder 2"/>
          <p:cNvSpPr>
            <a:spLocks noGrp="1"/>
          </p:cNvSpPr>
          <p:nvPr>
            <p:ph sz="quarter" idx="1"/>
          </p:nvPr>
        </p:nvSpPr>
        <p:spPr>
          <a:xfrm>
            <a:off x="457200" y="1524000"/>
            <a:ext cx="8229600" cy="4953000"/>
          </a:xfrm>
        </p:spPr>
        <p:txBody>
          <a:bodyPr>
            <a:normAutofit/>
          </a:bodyPr>
          <a:lstStyle/>
          <a:p>
            <a:pPr algn="l" rtl="0" eaLnBrk="1" hangingPunct="1"/>
            <a:r>
              <a:rPr lang="en-US" sz="2400" dirty="0" smtClean="0"/>
              <a:t>To understand how recursion works at run time, we need to understand what happens when a function is called.</a:t>
            </a:r>
          </a:p>
          <a:p>
            <a:pPr algn="l" rtl="0" eaLnBrk="1" hangingPunct="1"/>
            <a:endParaRPr lang="en-US" sz="600" dirty="0" smtClean="0"/>
          </a:p>
          <a:p>
            <a:pPr algn="l" rtl="0" eaLnBrk="1" hangingPunct="1"/>
            <a:r>
              <a:rPr lang="en-US" sz="2400" dirty="0" smtClean="0"/>
              <a:t> Whenever a function is called, a block of memory is allocated to it in a run-time structure called the </a:t>
            </a:r>
            <a:r>
              <a:rPr lang="en-US" sz="2400" b="1" dirty="0" smtClean="0"/>
              <a:t>stack.</a:t>
            </a:r>
          </a:p>
          <a:p>
            <a:pPr algn="l" rtl="0" eaLnBrk="1" hangingPunct="1"/>
            <a:endParaRPr lang="en-US" sz="800" baseline="-25000" dirty="0" smtClean="0"/>
          </a:p>
          <a:p>
            <a:pPr algn="l" rtl="0" eaLnBrk="1" hangingPunct="1"/>
            <a:r>
              <a:rPr lang="en-US" sz="2400" dirty="0" smtClean="0"/>
              <a:t> This block of memory will contain </a:t>
            </a:r>
          </a:p>
          <a:p>
            <a:pPr lvl="1" algn="l" rtl="0" eaLnBrk="1" hangingPunct="1"/>
            <a:r>
              <a:rPr lang="en-US" sz="2200" dirty="0" smtClean="0"/>
              <a:t>the function’s </a:t>
            </a:r>
            <a:r>
              <a:rPr lang="en-US" sz="2200" b="1" dirty="0" smtClean="0"/>
              <a:t>local variables,</a:t>
            </a:r>
          </a:p>
          <a:p>
            <a:pPr lvl="1" algn="l" rtl="0" eaLnBrk="1" hangingPunct="1"/>
            <a:r>
              <a:rPr lang="en-US" sz="2200" dirty="0" smtClean="0"/>
              <a:t> local copies of the function’s </a:t>
            </a:r>
            <a:r>
              <a:rPr lang="en-US" sz="2200" b="1" dirty="0" smtClean="0"/>
              <a:t>call-by-value parameters,</a:t>
            </a:r>
          </a:p>
          <a:p>
            <a:pPr lvl="1" algn="l" rtl="0" eaLnBrk="1" hangingPunct="1"/>
            <a:r>
              <a:rPr lang="en-US" sz="2200" dirty="0" smtClean="0"/>
              <a:t>pointers to its </a:t>
            </a:r>
            <a:r>
              <a:rPr lang="en-US" sz="2200" b="1" dirty="0" smtClean="0"/>
              <a:t>call-by-reference parameters</a:t>
            </a:r>
            <a:r>
              <a:rPr lang="en-US" sz="2200" dirty="0" smtClean="0"/>
              <a:t>, and</a:t>
            </a:r>
          </a:p>
          <a:p>
            <a:pPr lvl="1" algn="l" rtl="0" eaLnBrk="1" hangingPunct="1"/>
            <a:r>
              <a:rPr lang="en-US" sz="2200" dirty="0" smtClean="0"/>
              <a:t>a </a:t>
            </a:r>
            <a:r>
              <a:rPr lang="en-US" sz="2200" b="1" dirty="0" smtClean="0"/>
              <a:t>return address, </a:t>
            </a:r>
            <a:r>
              <a:rPr lang="en-US" sz="2200" dirty="0" smtClean="0"/>
              <a:t>in other words where in the program the function was called from. When the function finishes, the program will continue to execute from that point.</a:t>
            </a:r>
            <a:endParaRPr lang="ur-PK" sz="2200" dirty="0" smtClean="0"/>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715962"/>
          </a:xfrm>
        </p:spPr>
        <p:txBody>
          <a:bodyPr>
            <a:normAutofit fontScale="90000"/>
          </a:bodyPr>
          <a:lstStyle/>
          <a:p>
            <a:pPr eaLnBrk="1" hangingPunct="1"/>
            <a:r>
              <a:rPr lang="en-US" smtClean="0"/>
              <a:t>Recursion in ADT </a:t>
            </a:r>
            <a:endParaRPr lang="ur-PK" smtClean="0"/>
          </a:p>
        </p:txBody>
      </p:sp>
      <p:sp>
        <p:nvSpPr>
          <p:cNvPr id="3" name="Content Placeholder 2"/>
          <p:cNvSpPr>
            <a:spLocks noGrp="1"/>
          </p:cNvSpPr>
          <p:nvPr>
            <p:ph sz="quarter" idx="1"/>
          </p:nvPr>
        </p:nvSpPr>
        <p:spPr>
          <a:xfrm>
            <a:off x="457200" y="1600200"/>
            <a:ext cx="8229600" cy="4983163"/>
          </a:xfrm>
        </p:spPr>
        <p:txBody>
          <a:bodyPr/>
          <a:lstStyle/>
          <a:p>
            <a:pPr algn="l" rtl="0" eaLnBrk="1" hangingPunct="1">
              <a:defRPr/>
            </a:pPr>
            <a:r>
              <a:rPr lang="en-US" sz="2400" dirty="0" smtClean="0"/>
              <a:t>You can also use recursion in the data structures such as Stacks, queues, linked list, trees etc.</a:t>
            </a:r>
          </a:p>
          <a:p>
            <a:pPr algn="l" rtl="0" eaLnBrk="1" hangingPunct="1">
              <a:defRPr/>
            </a:pPr>
            <a:r>
              <a:rPr lang="en-US" sz="2400" b="1" dirty="0" smtClean="0"/>
              <a:t>Task</a:t>
            </a:r>
          </a:p>
          <a:p>
            <a:pPr lvl="1" algn="l" rtl="0" eaLnBrk="1" hangingPunct="1">
              <a:defRPr/>
            </a:pPr>
            <a:r>
              <a:rPr lang="en-US" sz="2400" dirty="0" smtClean="0"/>
              <a:t>Write a recursive function Search. Which will search the given number in the linked list.</a:t>
            </a:r>
          </a:p>
          <a:p>
            <a:pPr lvl="1" algn="l" rtl="0" eaLnBrk="1" hangingPunct="1">
              <a:defRPr/>
            </a:pPr>
            <a:r>
              <a:rPr lang="en-US" sz="2400" dirty="0" smtClean="0"/>
              <a:t>Steps involved in searching</a:t>
            </a:r>
          </a:p>
          <a:p>
            <a:pPr lvl="2" algn="l" rtl="0" eaLnBrk="1" hangingPunct="1">
              <a:defRPr/>
            </a:pPr>
            <a:r>
              <a:rPr lang="en-US" sz="2200" b="1" dirty="0" smtClean="0">
                <a:ea typeface="+mn-ea"/>
                <a:cs typeface="+mn-cs"/>
              </a:rPr>
              <a:t>Base case</a:t>
            </a:r>
          </a:p>
          <a:p>
            <a:pPr lvl="3" algn="l" rtl="0" eaLnBrk="1" hangingPunct="1">
              <a:defRPr/>
            </a:pPr>
            <a:r>
              <a:rPr lang="en-US" dirty="0" smtClean="0">
                <a:ea typeface="+mn-ea"/>
                <a:cs typeface="+mn-cs"/>
              </a:rPr>
              <a:t>If list is empty or search reached end of the list, return false</a:t>
            </a:r>
          </a:p>
          <a:p>
            <a:pPr lvl="3" algn="l" rtl="0" eaLnBrk="1" hangingPunct="1">
              <a:defRPr/>
            </a:pPr>
            <a:r>
              <a:rPr lang="en-US" dirty="0" smtClean="0">
                <a:ea typeface="+mn-ea"/>
                <a:cs typeface="+mn-cs"/>
              </a:rPr>
              <a:t>If number is found in the list, return true</a:t>
            </a:r>
          </a:p>
          <a:p>
            <a:pPr lvl="2" algn="l" rtl="0" eaLnBrk="1" hangingPunct="1">
              <a:defRPr/>
            </a:pPr>
            <a:r>
              <a:rPr lang="en-US" sz="2200" b="1" dirty="0" smtClean="0">
                <a:ea typeface="+mn-ea"/>
                <a:cs typeface="+mn-cs"/>
              </a:rPr>
              <a:t>Recursive step</a:t>
            </a:r>
          </a:p>
          <a:p>
            <a:pPr lvl="3" algn="l" rtl="0" eaLnBrk="1" hangingPunct="1">
              <a:defRPr/>
            </a:pPr>
            <a:r>
              <a:rPr lang="en-US" dirty="0" smtClean="0">
                <a:ea typeface="+mn-ea"/>
                <a:cs typeface="+mn-cs"/>
              </a:rPr>
              <a:t>Perform recursion for the next node in the list until you find the required element.</a:t>
            </a:r>
            <a:endParaRPr lang="en-US" dirty="0" smtClean="0"/>
          </a:p>
          <a:p>
            <a:pPr algn="l" rtl="0" eaLnBrk="1" hangingPunct="1">
              <a:defRPr/>
            </a:pPr>
            <a:endParaRPr lang="ur-PK" dirty="0"/>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2</a:t>
            </a:fld>
            <a:endParaRPr lang="en-US"/>
          </a:p>
        </p:txBody>
      </p:sp>
      <p:sp>
        <p:nvSpPr>
          <p:cNvPr id="4" name="Content Placeholder 3"/>
          <p:cNvSpPr>
            <a:spLocks noGrp="1"/>
          </p:cNvSpPr>
          <p:nvPr>
            <p:ph sz="quarter" idx="1"/>
          </p:nvPr>
        </p:nvSpPr>
        <p:spPr/>
        <p:txBody>
          <a:bodyPr/>
          <a:lstStyle/>
          <a:p>
            <a:pPr>
              <a:buNone/>
            </a:pPr>
            <a:r>
              <a:rPr lang="en-GB" dirty="0" smtClean="0"/>
              <a:t>In this lecture we will:</a:t>
            </a:r>
          </a:p>
          <a:p>
            <a:r>
              <a:rPr lang="en-GB" dirty="0" smtClean="0"/>
              <a:t>study recursion. </a:t>
            </a:r>
            <a:r>
              <a:rPr lang="en-GB" b="1" dirty="0" smtClean="0"/>
              <a:t>Recursion</a:t>
            </a:r>
            <a:r>
              <a:rPr lang="en-GB" dirty="0" smtClean="0"/>
              <a:t> is a programming technique in which procedures and functions call themselves.</a:t>
            </a:r>
          </a:p>
          <a:p>
            <a:r>
              <a:rPr lang="en-GB" dirty="0" smtClean="0"/>
              <a:t>look at the stack — a structure maintained by each </a:t>
            </a:r>
            <a:r>
              <a:rPr lang="en-US" dirty="0" smtClean="0"/>
              <a:t>program at run time.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 Example--1</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20</a:t>
            </a:fld>
            <a:endParaRPr lang="en-US"/>
          </a:p>
        </p:txBody>
      </p:sp>
      <p:sp>
        <p:nvSpPr>
          <p:cNvPr id="4" name="Content Placeholder 3"/>
          <p:cNvSpPr>
            <a:spLocks noGrp="1"/>
          </p:cNvSpPr>
          <p:nvPr>
            <p:ph sz="quarter" idx="1"/>
          </p:nvPr>
        </p:nvSpPr>
        <p:spPr/>
        <p:txBody>
          <a:bodyPr>
            <a:normAutofit/>
          </a:bodyPr>
          <a:lstStyle/>
          <a:p>
            <a:r>
              <a:rPr lang="en-GB" sz="2400" dirty="0" smtClean="0"/>
              <a:t>Let’s look at an example. Here’s the main part of the program we have seen before.</a:t>
            </a:r>
          </a:p>
          <a:p>
            <a:r>
              <a:rPr lang="en-GB" sz="2400" dirty="0" smtClean="0"/>
              <a:t>The initial stack is empty. (Or might contain the program’s </a:t>
            </a:r>
            <a:r>
              <a:rPr lang="en-US" sz="2400" dirty="0" smtClean="0"/>
              <a:t>global variables, depending on implementation.)</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GB" sz="2400" dirty="0" smtClean="0"/>
              <a:t>What happens when the program calls </a:t>
            </a:r>
            <a:r>
              <a:rPr lang="en-GB" sz="2400" b="1" dirty="0" err="1" smtClean="0"/>
              <a:t>buildList</a:t>
            </a:r>
            <a:r>
              <a:rPr lang="en-GB" sz="2400" b="1" dirty="0" smtClean="0"/>
              <a:t>?</a:t>
            </a:r>
            <a:endParaRPr lang="en-US" sz="2400" dirty="0"/>
          </a:p>
        </p:txBody>
      </p:sp>
      <p:pic>
        <p:nvPicPr>
          <p:cNvPr id="27651" name="Picture 3"/>
          <p:cNvPicPr>
            <a:picLocks noChangeAspect="1" noChangeArrowheads="1"/>
          </p:cNvPicPr>
          <p:nvPr/>
        </p:nvPicPr>
        <p:blipFill>
          <a:blip r:embed="rId2"/>
          <a:srcRect/>
          <a:stretch>
            <a:fillRect/>
          </a:stretch>
        </p:blipFill>
        <p:spPr bwMode="auto">
          <a:xfrm>
            <a:off x="371475" y="3352800"/>
            <a:ext cx="84677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a:bodyPr>
          <a:lstStyle/>
          <a:p>
            <a:fld id="{69FD7519-22FC-414D-A3E7-4380F173DFE0}" type="slidenum">
              <a:rPr lang="en-US" smtClean="0"/>
              <a:pPr/>
              <a:t>21</a:t>
            </a:fld>
            <a:endParaRPr lang="en-US"/>
          </a:p>
        </p:txBody>
      </p:sp>
      <p:sp>
        <p:nvSpPr>
          <p:cNvPr id="2" name="Title 1"/>
          <p:cNvSpPr>
            <a:spLocks noGrp="1"/>
          </p:cNvSpPr>
          <p:nvPr>
            <p:ph type="title" idx="4294967295"/>
          </p:nvPr>
        </p:nvSpPr>
        <p:spPr>
          <a:xfrm>
            <a:off x="990600" y="0"/>
            <a:ext cx="6477000" cy="838200"/>
          </a:xfrm>
        </p:spPr>
        <p:txBody>
          <a:bodyPr/>
          <a:lstStyle/>
          <a:p>
            <a:r>
              <a:rPr lang="en-US" dirty="0" smtClean="0"/>
              <a:t>Function Call Example--2</a:t>
            </a:r>
            <a:endParaRPr lang="en-US" dirty="0"/>
          </a:p>
        </p:txBody>
      </p:sp>
      <p:sp>
        <p:nvSpPr>
          <p:cNvPr id="4" name="Content Placeholder 3"/>
          <p:cNvSpPr>
            <a:spLocks noGrp="1"/>
          </p:cNvSpPr>
          <p:nvPr>
            <p:ph sz="quarter" idx="4294967295"/>
          </p:nvPr>
        </p:nvSpPr>
        <p:spPr>
          <a:xfrm>
            <a:off x="609600" y="5029200"/>
            <a:ext cx="8153400" cy="1524000"/>
          </a:xfrm>
        </p:spPr>
        <p:txBody>
          <a:bodyPr>
            <a:noAutofit/>
          </a:bodyPr>
          <a:lstStyle/>
          <a:p>
            <a:r>
              <a:rPr lang="en-GB" sz="2000" dirty="0" smtClean="0"/>
              <a:t>The </a:t>
            </a:r>
            <a:r>
              <a:rPr lang="en-GB" sz="2000" dirty="0" err="1" smtClean="0"/>
              <a:t>buildList</a:t>
            </a:r>
            <a:r>
              <a:rPr lang="en-GB" sz="2000" dirty="0" smtClean="0"/>
              <a:t> function has one local variable, and one call-by-value </a:t>
            </a:r>
            <a:r>
              <a:rPr lang="en-US" sz="2000" dirty="0" smtClean="0"/>
              <a:t>parameter one call-by-reference parameter.</a:t>
            </a:r>
          </a:p>
          <a:p>
            <a:r>
              <a:rPr lang="en-GB" sz="2000" dirty="0" smtClean="0"/>
              <a:t>The local variable gets space on the stack, along with the value parameter and a pointer to the call-by-reference parameter.</a:t>
            </a:r>
            <a:endParaRPr lang="en-US" sz="2000" dirty="0"/>
          </a:p>
        </p:txBody>
      </p:sp>
      <p:pic>
        <p:nvPicPr>
          <p:cNvPr id="28674" name="Picture 2"/>
          <p:cNvPicPr>
            <a:picLocks noChangeAspect="1" noChangeArrowheads="1"/>
          </p:cNvPicPr>
          <p:nvPr/>
        </p:nvPicPr>
        <p:blipFill>
          <a:blip r:embed="rId2"/>
          <a:srcRect/>
          <a:stretch>
            <a:fillRect/>
          </a:stretch>
        </p:blipFill>
        <p:spPr bwMode="auto">
          <a:xfrm>
            <a:off x="683654" y="685800"/>
            <a:ext cx="8079346"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 Calls--1</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22</a:t>
            </a:fld>
            <a:endParaRPr lang="en-US"/>
          </a:p>
        </p:txBody>
      </p:sp>
      <p:sp>
        <p:nvSpPr>
          <p:cNvPr id="4" name="Content Placeholder 3"/>
          <p:cNvSpPr>
            <a:spLocks noGrp="1"/>
          </p:cNvSpPr>
          <p:nvPr>
            <p:ph sz="quarter" idx="1"/>
          </p:nvPr>
        </p:nvSpPr>
        <p:spPr>
          <a:xfrm>
            <a:off x="612648" y="1447800"/>
            <a:ext cx="8153400" cy="4495800"/>
          </a:xfrm>
        </p:spPr>
        <p:txBody>
          <a:bodyPr>
            <a:normAutofit/>
          </a:bodyPr>
          <a:lstStyle/>
          <a:p>
            <a:r>
              <a:rPr lang="en-GB" sz="2800" dirty="0" smtClean="0"/>
              <a:t>Now let’s look at the recursive calls to </a:t>
            </a:r>
            <a:r>
              <a:rPr lang="en-GB" sz="2800" dirty="0" err="1" smtClean="0"/>
              <a:t>printAll</a:t>
            </a:r>
            <a:r>
              <a:rPr lang="en-GB" sz="2800" dirty="0" smtClean="0"/>
              <a:t>.</a:t>
            </a:r>
          </a:p>
          <a:p>
            <a:r>
              <a:rPr lang="en-GB" sz="2800" dirty="0" smtClean="0"/>
              <a:t>The </a:t>
            </a:r>
            <a:r>
              <a:rPr lang="en-GB" sz="2800" dirty="0" err="1" smtClean="0"/>
              <a:t>printAll</a:t>
            </a:r>
            <a:r>
              <a:rPr lang="en-GB" sz="2800" dirty="0" smtClean="0"/>
              <a:t> function has no local variables, but one </a:t>
            </a:r>
            <a:r>
              <a:rPr lang="en-US" sz="2800" dirty="0" smtClean="0"/>
              <a:t>call-by-value parameter.</a:t>
            </a:r>
            <a:endParaRPr lang="en-US" sz="2800" dirty="0"/>
          </a:p>
        </p:txBody>
      </p:sp>
      <p:pic>
        <p:nvPicPr>
          <p:cNvPr id="29698" name="Picture 2"/>
          <p:cNvPicPr>
            <a:picLocks noChangeAspect="1" noChangeArrowheads="1"/>
          </p:cNvPicPr>
          <p:nvPr/>
        </p:nvPicPr>
        <p:blipFill>
          <a:blip r:embed="rId2"/>
          <a:srcRect/>
          <a:stretch>
            <a:fillRect/>
          </a:stretch>
        </p:blipFill>
        <p:spPr bwMode="auto">
          <a:xfrm>
            <a:off x="450020" y="3057525"/>
            <a:ext cx="8160580" cy="3800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457200" y="1174274"/>
            <a:ext cx="8543925" cy="5531327"/>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a:bodyPr>
          <a:lstStyle/>
          <a:p>
            <a:fld id="{69FD7519-22FC-414D-A3E7-4380F173DFE0}" type="slidenum">
              <a:rPr lang="en-US" smtClean="0"/>
              <a:pPr/>
              <a:t>23</a:t>
            </a:fld>
            <a:endParaRPr lang="en-US"/>
          </a:p>
        </p:txBody>
      </p:sp>
      <p:sp>
        <p:nvSpPr>
          <p:cNvPr id="2" name="Title 1"/>
          <p:cNvSpPr>
            <a:spLocks noGrp="1"/>
          </p:cNvSpPr>
          <p:nvPr>
            <p:ph type="title" idx="4294967295"/>
          </p:nvPr>
        </p:nvSpPr>
        <p:spPr>
          <a:xfrm>
            <a:off x="1295400" y="0"/>
            <a:ext cx="6172200" cy="762000"/>
          </a:xfrm>
        </p:spPr>
        <p:txBody>
          <a:bodyPr/>
          <a:lstStyle/>
          <a:p>
            <a:r>
              <a:rPr lang="en-US" dirty="0" smtClean="0"/>
              <a:t>Recursive Function Calls--2</a:t>
            </a:r>
            <a:endParaRPr lang="en-US" dirty="0"/>
          </a:p>
        </p:txBody>
      </p:sp>
      <p:sp>
        <p:nvSpPr>
          <p:cNvPr id="4" name="Content Placeholder 3"/>
          <p:cNvSpPr>
            <a:spLocks noGrp="1"/>
          </p:cNvSpPr>
          <p:nvPr>
            <p:ph sz="quarter" idx="4294967295"/>
          </p:nvPr>
        </p:nvSpPr>
        <p:spPr>
          <a:xfrm>
            <a:off x="304800" y="838200"/>
            <a:ext cx="3429000" cy="1447800"/>
          </a:xfrm>
        </p:spPr>
        <p:txBody>
          <a:bodyPr>
            <a:normAutofit/>
          </a:bodyPr>
          <a:lstStyle/>
          <a:p>
            <a:r>
              <a:rPr lang="en-GB" sz="2000" dirty="0" smtClean="0"/>
              <a:t>This is how the stack </a:t>
            </a:r>
            <a:r>
              <a:rPr lang="en-US" sz="2000" dirty="0" smtClean="0"/>
              <a:t>grows.</a:t>
            </a:r>
          </a:p>
          <a:p>
            <a:r>
              <a:rPr lang="en-US" sz="2000" dirty="0" smtClean="0"/>
              <a:t>Note how successive calls move along the list.</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fld id="{69FD7519-22FC-414D-A3E7-4380F173DFE0}" type="slidenum">
              <a:rPr lang="en-US" smtClean="0"/>
              <a:pPr/>
              <a:t>24</a:t>
            </a:fld>
            <a:endParaRPr lang="en-US"/>
          </a:p>
        </p:txBody>
      </p:sp>
      <p:sp>
        <p:nvSpPr>
          <p:cNvPr id="3" name="Title 2"/>
          <p:cNvSpPr>
            <a:spLocks noGrp="1"/>
          </p:cNvSpPr>
          <p:nvPr>
            <p:ph type="title" idx="4294967295"/>
          </p:nvPr>
        </p:nvSpPr>
        <p:spPr>
          <a:xfrm>
            <a:off x="1143000" y="0"/>
            <a:ext cx="6553200" cy="990600"/>
          </a:xfrm>
        </p:spPr>
        <p:txBody>
          <a:bodyPr/>
          <a:lstStyle/>
          <a:p>
            <a:r>
              <a:rPr lang="en-US" dirty="0" smtClean="0"/>
              <a:t>Recursive Function Calls--3</a:t>
            </a:r>
            <a:endParaRPr lang="en-US" dirty="0"/>
          </a:p>
        </p:txBody>
      </p:sp>
      <p:pic>
        <p:nvPicPr>
          <p:cNvPr id="31746" name="Picture 2"/>
          <p:cNvPicPr>
            <a:picLocks noChangeAspect="1" noChangeArrowheads="1"/>
          </p:cNvPicPr>
          <p:nvPr/>
        </p:nvPicPr>
        <p:blipFill>
          <a:blip r:embed="rId2"/>
          <a:srcRect/>
          <a:stretch>
            <a:fillRect/>
          </a:stretch>
        </p:blipFill>
        <p:spPr bwMode="auto">
          <a:xfrm>
            <a:off x="72016" y="990600"/>
            <a:ext cx="8995784"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 Calls--4</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25</a:t>
            </a:fld>
            <a:endParaRPr lang="en-US"/>
          </a:p>
        </p:txBody>
      </p:sp>
      <p:sp>
        <p:nvSpPr>
          <p:cNvPr id="4" name="Content Placeholder 3"/>
          <p:cNvSpPr>
            <a:spLocks noGrp="1"/>
          </p:cNvSpPr>
          <p:nvPr>
            <p:ph sz="quarter" idx="1"/>
          </p:nvPr>
        </p:nvSpPr>
        <p:spPr>
          <a:xfrm>
            <a:off x="152400" y="1524000"/>
            <a:ext cx="8839200" cy="4495800"/>
          </a:xfrm>
        </p:spPr>
        <p:txBody>
          <a:bodyPr>
            <a:normAutofit/>
          </a:bodyPr>
          <a:lstStyle/>
          <a:p>
            <a:r>
              <a:rPr lang="en-GB" sz="2000" dirty="0" smtClean="0"/>
              <a:t>Eventually, </a:t>
            </a:r>
            <a:r>
              <a:rPr lang="en-GB" sz="2000" dirty="0" err="1" smtClean="0"/>
              <a:t>printAll</a:t>
            </a:r>
            <a:r>
              <a:rPr lang="en-GB" sz="2000" dirty="0" smtClean="0"/>
              <a:t> is called with the empty list as its argument.</a:t>
            </a:r>
          </a:p>
          <a:p>
            <a:r>
              <a:rPr lang="en-GB" sz="2000" dirty="0" smtClean="0"/>
              <a:t>Then there are no more recursive calls, and control is returned to the previous invocation of </a:t>
            </a:r>
            <a:r>
              <a:rPr lang="en-GB" sz="2000" dirty="0" err="1" smtClean="0"/>
              <a:t>printAll</a:t>
            </a:r>
            <a:r>
              <a:rPr lang="en-GB" sz="2000" dirty="0" smtClean="0"/>
              <a:t> , which in turn returns control to the one before, and so on until we are back in the main program again.</a:t>
            </a:r>
          </a:p>
          <a:p>
            <a:r>
              <a:rPr lang="en-GB" sz="2000" dirty="0" smtClean="0"/>
              <a:t>The stack shrinks in the opposite order to that in which it grew. The last element to be put on the stack is taken off first. </a:t>
            </a:r>
            <a:endParaRPr lang="en-US" sz="2000" dirty="0" smtClean="0"/>
          </a:p>
          <a:p>
            <a:r>
              <a:rPr lang="en-GB" sz="2000" dirty="0" smtClean="0"/>
              <a:t>If there are three elements in the list, this is how the execution looks.</a:t>
            </a:r>
            <a:endParaRPr lang="en-US" sz="2000" dirty="0"/>
          </a:p>
        </p:txBody>
      </p:sp>
      <p:pic>
        <p:nvPicPr>
          <p:cNvPr id="32771" name="Picture 3"/>
          <p:cNvPicPr>
            <a:picLocks noChangeAspect="1" noChangeArrowheads="1"/>
          </p:cNvPicPr>
          <p:nvPr/>
        </p:nvPicPr>
        <p:blipFill>
          <a:blip r:embed="rId2"/>
          <a:srcRect/>
          <a:stretch>
            <a:fillRect/>
          </a:stretch>
        </p:blipFill>
        <p:spPr bwMode="auto">
          <a:xfrm>
            <a:off x="1600200" y="4038600"/>
            <a:ext cx="603504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Storming!!!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26</a:t>
            </a:fld>
            <a:endParaRPr lang="en-US"/>
          </a:p>
        </p:txBody>
      </p:sp>
      <p:sp>
        <p:nvSpPr>
          <p:cNvPr id="4" name="Content Placeholder 3"/>
          <p:cNvSpPr>
            <a:spLocks noGrp="1"/>
          </p:cNvSpPr>
          <p:nvPr>
            <p:ph sz="quarter" idx="1"/>
          </p:nvPr>
        </p:nvSpPr>
        <p:spPr/>
        <p:txBody>
          <a:bodyPr>
            <a:normAutofit/>
          </a:bodyPr>
          <a:lstStyle/>
          <a:p>
            <a:r>
              <a:rPr lang="en-GB" sz="2400" dirty="0" smtClean="0"/>
              <a:t>Printing the list out backwards using a loop is much harder.</a:t>
            </a:r>
          </a:p>
          <a:p>
            <a:r>
              <a:rPr lang="en-GB" sz="3200" dirty="0" smtClean="0"/>
              <a:t>It is possible to print the list from tail first with recursion???</a:t>
            </a:r>
          </a:p>
          <a:p>
            <a:pPr>
              <a:buNone/>
            </a:pPr>
            <a:endParaRPr lang="en-GB" sz="800" dirty="0" smtClean="0"/>
          </a:p>
          <a:p>
            <a:r>
              <a:rPr lang="en-GB" sz="2800" b="1" dirty="0" smtClean="0"/>
              <a:t>It is identical to the </a:t>
            </a:r>
            <a:r>
              <a:rPr lang="en-GB" sz="2800" b="1" dirty="0" err="1" smtClean="0"/>
              <a:t>printAll</a:t>
            </a:r>
            <a:r>
              <a:rPr lang="en-GB" sz="2800" b="1" dirty="0" smtClean="0"/>
              <a:t> program, except that the two lines inside the if statement are the other way around.</a:t>
            </a:r>
          </a:p>
        </p:txBody>
      </p:sp>
      <p:pic>
        <p:nvPicPr>
          <p:cNvPr id="33794" name="Picture 2"/>
          <p:cNvPicPr>
            <a:picLocks noChangeAspect="1" noChangeArrowheads="1"/>
          </p:cNvPicPr>
          <p:nvPr/>
        </p:nvPicPr>
        <p:blipFill>
          <a:blip r:embed="rId2"/>
          <a:srcRect/>
          <a:stretch>
            <a:fillRect/>
          </a:stretch>
        </p:blipFill>
        <p:spPr bwMode="auto">
          <a:xfrm>
            <a:off x="990600" y="4724400"/>
            <a:ext cx="7096125" cy="19621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ox(i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box(in)">
                                      <p:cBhvr>
                                        <p:cTn id="12"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Final Remarks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27</a:t>
            </a:fld>
            <a:endParaRPr lang="en-US"/>
          </a:p>
        </p:txBody>
      </p:sp>
      <p:sp>
        <p:nvSpPr>
          <p:cNvPr id="4" name="Content Placeholder 3"/>
          <p:cNvSpPr>
            <a:spLocks noGrp="1"/>
          </p:cNvSpPr>
          <p:nvPr>
            <p:ph sz="quarter" idx="1"/>
          </p:nvPr>
        </p:nvSpPr>
        <p:spPr/>
        <p:txBody>
          <a:bodyPr>
            <a:normAutofit fontScale="92500" lnSpcReduction="10000"/>
          </a:bodyPr>
          <a:lstStyle/>
          <a:p>
            <a:r>
              <a:rPr lang="en-GB" dirty="0" smtClean="0"/>
              <a:t>The trick with recursion is to ensure that each recursive call gets closer to a base case. In most of the examples we’ve looked at, the base case is the empty list, and the list gets shorter with each successive call.</a:t>
            </a:r>
          </a:p>
          <a:p>
            <a:r>
              <a:rPr lang="en-GB" dirty="0" smtClean="0"/>
              <a:t>Recursion can always be used instead of a loop. (This is a mathematical fact.) In declarative programming languages, like </a:t>
            </a:r>
            <a:r>
              <a:rPr lang="en-GB" dirty="0" err="1" smtClean="0"/>
              <a:t>Prolog</a:t>
            </a:r>
            <a:r>
              <a:rPr lang="en-GB" dirty="0" smtClean="0"/>
              <a:t>, there are no loops. There is only recursion.</a:t>
            </a:r>
          </a:p>
          <a:p>
            <a:r>
              <a:rPr lang="en-GB" dirty="0" smtClean="0"/>
              <a:t> Recursion is elegant and sometimes very handy, but it is marginally less efficient than a loop, because of the overhead associated with maintaining the stack.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152400"/>
            <a:ext cx="7772400" cy="1143000"/>
          </a:xfrm>
        </p:spPr>
        <p:txBody>
          <a:bodyPr/>
          <a:lstStyle/>
          <a:p>
            <a:pPr eaLnBrk="1" hangingPunct="1"/>
            <a:r>
              <a:rPr lang="en-US" dirty="0" smtClean="0"/>
              <a:t>Exercise</a:t>
            </a:r>
          </a:p>
        </p:txBody>
      </p:sp>
      <p:sp>
        <p:nvSpPr>
          <p:cNvPr id="15363" name="Rectangle 3"/>
          <p:cNvSpPr>
            <a:spLocks noGrp="1" noChangeArrowheads="1"/>
          </p:cNvSpPr>
          <p:nvPr>
            <p:ph sz="quarter" idx="1"/>
          </p:nvPr>
        </p:nvSpPr>
        <p:spPr>
          <a:xfrm>
            <a:off x="533400" y="1676400"/>
            <a:ext cx="8153400" cy="1295400"/>
          </a:xfrm>
        </p:spPr>
        <p:txBody>
          <a:bodyPr>
            <a:noAutofit/>
          </a:bodyPr>
          <a:lstStyle/>
          <a:p>
            <a:pPr marL="609600" indent="-609600" algn="l" rtl="0" eaLnBrk="1" hangingPunct="1">
              <a:spcBef>
                <a:spcPct val="50000"/>
              </a:spcBef>
              <a:buNone/>
            </a:pPr>
            <a:r>
              <a:rPr lang="en-US" sz="2400" dirty="0" smtClean="0"/>
              <a:t>	The problem of computing the sum of all the numbers between 1 and any positive integer N can be recursively defined as:</a:t>
            </a:r>
          </a:p>
        </p:txBody>
      </p:sp>
      <p:grpSp>
        <p:nvGrpSpPr>
          <p:cNvPr id="2" name="Group 4"/>
          <p:cNvGrpSpPr>
            <a:grpSpLocks/>
          </p:cNvGrpSpPr>
          <p:nvPr/>
        </p:nvGrpSpPr>
        <p:grpSpPr bwMode="auto">
          <a:xfrm>
            <a:off x="838200" y="3276600"/>
            <a:ext cx="7740650" cy="2486025"/>
            <a:chOff x="831" y="2002"/>
            <a:chExt cx="4251" cy="1136"/>
          </a:xfrm>
        </p:grpSpPr>
        <p:grpSp>
          <p:nvGrpSpPr>
            <p:cNvPr id="3" name="Group 5"/>
            <p:cNvGrpSpPr>
              <a:grpSpLocks/>
            </p:cNvGrpSpPr>
            <p:nvPr/>
          </p:nvGrpSpPr>
          <p:grpSpPr bwMode="auto">
            <a:xfrm>
              <a:off x="831" y="2002"/>
              <a:ext cx="4251" cy="605"/>
              <a:chOff x="831" y="2002"/>
              <a:chExt cx="4251" cy="605"/>
            </a:xfrm>
          </p:grpSpPr>
          <p:grpSp>
            <p:nvGrpSpPr>
              <p:cNvPr id="4" name="Group 6"/>
              <p:cNvGrpSpPr>
                <a:grpSpLocks/>
              </p:cNvGrpSpPr>
              <p:nvPr/>
            </p:nvGrpSpPr>
            <p:grpSpPr bwMode="auto">
              <a:xfrm>
                <a:off x="831" y="2002"/>
                <a:ext cx="307" cy="605"/>
                <a:chOff x="831" y="2002"/>
                <a:chExt cx="307" cy="605"/>
              </a:xfrm>
            </p:grpSpPr>
            <p:sp>
              <p:nvSpPr>
                <p:cNvPr id="15384" name="Line 7"/>
                <p:cNvSpPr>
                  <a:spLocks noChangeShapeType="1"/>
                </p:cNvSpPr>
                <p:nvPr/>
              </p:nvSpPr>
              <p:spPr bwMode="auto">
                <a:xfrm flipH="1">
                  <a:off x="916" y="2216"/>
                  <a:ext cx="17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85" name="Line 8"/>
                <p:cNvSpPr>
                  <a:spLocks noChangeShapeType="1"/>
                </p:cNvSpPr>
                <p:nvPr/>
              </p:nvSpPr>
              <p:spPr bwMode="auto">
                <a:xfrm>
                  <a:off x="916" y="2230"/>
                  <a:ext cx="109" cy="9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86" name="Line 9"/>
                <p:cNvSpPr>
                  <a:spLocks noChangeShapeType="1"/>
                </p:cNvSpPr>
                <p:nvPr/>
              </p:nvSpPr>
              <p:spPr bwMode="auto">
                <a:xfrm flipH="1">
                  <a:off x="916" y="2311"/>
                  <a:ext cx="96" cy="9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87" name="Line 10"/>
                <p:cNvSpPr>
                  <a:spLocks noChangeShapeType="1"/>
                </p:cNvSpPr>
                <p:nvPr/>
              </p:nvSpPr>
              <p:spPr bwMode="auto">
                <a:xfrm>
                  <a:off x="929" y="2407"/>
                  <a:ext cx="16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88" name="Rectangle 11"/>
                <p:cNvSpPr>
                  <a:spLocks noChangeArrowheads="1"/>
                </p:cNvSpPr>
                <p:nvPr/>
              </p:nvSpPr>
              <p:spPr bwMode="auto">
                <a:xfrm>
                  <a:off x="831" y="2453"/>
                  <a:ext cx="307"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i = 1</a:t>
                  </a:r>
                </a:p>
              </p:txBody>
            </p:sp>
            <p:sp>
              <p:nvSpPr>
                <p:cNvPr id="15389" name="Rectangle 12"/>
                <p:cNvSpPr>
                  <a:spLocks noChangeArrowheads="1"/>
                </p:cNvSpPr>
                <p:nvPr/>
              </p:nvSpPr>
              <p:spPr bwMode="auto">
                <a:xfrm>
                  <a:off x="899" y="2002"/>
                  <a:ext cx="181"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N</a:t>
                  </a:r>
                </a:p>
              </p:txBody>
            </p:sp>
          </p:grpSp>
          <p:grpSp>
            <p:nvGrpSpPr>
              <p:cNvPr id="5" name="Group 13"/>
              <p:cNvGrpSpPr>
                <a:grpSpLocks/>
              </p:cNvGrpSpPr>
              <p:nvPr/>
            </p:nvGrpSpPr>
            <p:grpSpPr bwMode="auto">
              <a:xfrm>
                <a:off x="2400" y="2002"/>
                <a:ext cx="307" cy="605"/>
                <a:chOff x="2400" y="2002"/>
                <a:chExt cx="307" cy="605"/>
              </a:xfrm>
            </p:grpSpPr>
            <p:sp>
              <p:nvSpPr>
                <p:cNvPr id="15378" name="Line 14"/>
                <p:cNvSpPr>
                  <a:spLocks noChangeShapeType="1"/>
                </p:cNvSpPr>
                <p:nvPr/>
              </p:nvSpPr>
              <p:spPr bwMode="auto">
                <a:xfrm flipH="1">
                  <a:off x="2485" y="2216"/>
                  <a:ext cx="17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79" name="Line 15"/>
                <p:cNvSpPr>
                  <a:spLocks noChangeShapeType="1"/>
                </p:cNvSpPr>
                <p:nvPr/>
              </p:nvSpPr>
              <p:spPr bwMode="auto">
                <a:xfrm>
                  <a:off x="2485" y="2230"/>
                  <a:ext cx="109" cy="9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80" name="Line 16"/>
                <p:cNvSpPr>
                  <a:spLocks noChangeShapeType="1"/>
                </p:cNvSpPr>
                <p:nvPr/>
              </p:nvSpPr>
              <p:spPr bwMode="auto">
                <a:xfrm flipH="1">
                  <a:off x="2485" y="2311"/>
                  <a:ext cx="96" cy="9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81" name="Line 17"/>
                <p:cNvSpPr>
                  <a:spLocks noChangeShapeType="1"/>
                </p:cNvSpPr>
                <p:nvPr/>
              </p:nvSpPr>
              <p:spPr bwMode="auto">
                <a:xfrm>
                  <a:off x="2498" y="2407"/>
                  <a:ext cx="16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82" name="Rectangle 18"/>
                <p:cNvSpPr>
                  <a:spLocks noChangeArrowheads="1"/>
                </p:cNvSpPr>
                <p:nvPr/>
              </p:nvSpPr>
              <p:spPr bwMode="auto">
                <a:xfrm>
                  <a:off x="2400" y="2453"/>
                  <a:ext cx="307" cy="154"/>
                </a:xfrm>
                <a:prstGeom prst="rect">
                  <a:avLst/>
                </a:prstGeom>
                <a:noFill/>
                <a:ln w="9525">
                  <a:noFill/>
                  <a:miter lim="800000"/>
                  <a:headEnd/>
                  <a:tailEnd/>
                </a:ln>
              </p:spPr>
              <p:txBody>
                <a:bodyPr wrap="none" lIns="92075" tIns="46038" rIns="92075" bIns="46038">
                  <a:spAutoFit/>
                </a:bodyPr>
                <a:lstStyle/>
                <a:p>
                  <a:pPr eaLnBrk="0" hangingPunct="0"/>
                  <a:r>
                    <a:rPr lang="en-US" sz="1600" dirty="0" err="1">
                      <a:latin typeface="Times New Roman" pitchFamily="18" charset="0"/>
                    </a:rPr>
                    <a:t>i</a:t>
                  </a:r>
                  <a:r>
                    <a:rPr lang="en-US" sz="1600" dirty="0">
                      <a:latin typeface="Times New Roman" pitchFamily="18" charset="0"/>
                    </a:rPr>
                    <a:t> = 1</a:t>
                  </a:r>
                </a:p>
              </p:txBody>
            </p:sp>
            <p:sp>
              <p:nvSpPr>
                <p:cNvPr id="15383" name="Rectangle 19"/>
                <p:cNvSpPr>
                  <a:spLocks noChangeArrowheads="1"/>
                </p:cNvSpPr>
                <p:nvPr/>
              </p:nvSpPr>
              <p:spPr bwMode="auto">
                <a:xfrm>
                  <a:off x="2427" y="2002"/>
                  <a:ext cx="275"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N-1</a:t>
                  </a:r>
                </a:p>
              </p:txBody>
            </p:sp>
          </p:grpSp>
          <p:grpSp>
            <p:nvGrpSpPr>
              <p:cNvPr id="6" name="Group 20"/>
              <p:cNvGrpSpPr>
                <a:grpSpLocks/>
              </p:cNvGrpSpPr>
              <p:nvPr/>
            </p:nvGrpSpPr>
            <p:grpSpPr bwMode="auto">
              <a:xfrm>
                <a:off x="4775" y="2002"/>
                <a:ext cx="307" cy="605"/>
                <a:chOff x="4775" y="2002"/>
                <a:chExt cx="307" cy="605"/>
              </a:xfrm>
            </p:grpSpPr>
            <p:sp>
              <p:nvSpPr>
                <p:cNvPr id="15372" name="Line 21"/>
                <p:cNvSpPr>
                  <a:spLocks noChangeShapeType="1"/>
                </p:cNvSpPr>
                <p:nvPr/>
              </p:nvSpPr>
              <p:spPr bwMode="auto">
                <a:xfrm flipH="1">
                  <a:off x="4860" y="2216"/>
                  <a:ext cx="17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73" name="Line 22"/>
                <p:cNvSpPr>
                  <a:spLocks noChangeShapeType="1"/>
                </p:cNvSpPr>
                <p:nvPr/>
              </p:nvSpPr>
              <p:spPr bwMode="auto">
                <a:xfrm>
                  <a:off x="4860" y="2230"/>
                  <a:ext cx="109" cy="9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74" name="Line 23"/>
                <p:cNvSpPr>
                  <a:spLocks noChangeShapeType="1"/>
                </p:cNvSpPr>
                <p:nvPr/>
              </p:nvSpPr>
              <p:spPr bwMode="auto">
                <a:xfrm flipH="1">
                  <a:off x="4860" y="2311"/>
                  <a:ext cx="96" cy="9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75" name="Line 24"/>
                <p:cNvSpPr>
                  <a:spLocks noChangeShapeType="1"/>
                </p:cNvSpPr>
                <p:nvPr/>
              </p:nvSpPr>
              <p:spPr bwMode="auto">
                <a:xfrm>
                  <a:off x="4873" y="2407"/>
                  <a:ext cx="16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76" name="Rectangle 25"/>
                <p:cNvSpPr>
                  <a:spLocks noChangeArrowheads="1"/>
                </p:cNvSpPr>
                <p:nvPr/>
              </p:nvSpPr>
              <p:spPr bwMode="auto">
                <a:xfrm>
                  <a:off x="4775" y="2453"/>
                  <a:ext cx="307"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i = 1</a:t>
                  </a:r>
                </a:p>
              </p:txBody>
            </p:sp>
            <p:sp>
              <p:nvSpPr>
                <p:cNvPr id="15377" name="Rectangle 26"/>
                <p:cNvSpPr>
                  <a:spLocks noChangeArrowheads="1"/>
                </p:cNvSpPr>
                <p:nvPr/>
              </p:nvSpPr>
              <p:spPr bwMode="auto">
                <a:xfrm>
                  <a:off x="4802" y="2002"/>
                  <a:ext cx="274"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N-2</a:t>
                  </a:r>
                </a:p>
              </p:txBody>
            </p:sp>
          </p:grpSp>
          <p:sp>
            <p:nvSpPr>
              <p:cNvPr id="15370" name="Rectangle 27"/>
              <p:cNvSpPr>
                <a:spLocks noChangeArrowheads="1"/>
              </p:cNvSpPr>
              <p:nvPr/>
            </p:nvSpPr>
            <p:spPr bwMode="auto">
              <a:xfrm>
                <a:off x="1376" y="2191"/>
                <a:ext cx="803" cy="209"/>
              </a:xfrm>
              <a:prstGeom prst="rect">
                <a:avLst/>
              </a:prstGeom>
              <a:noFill/>
              <a:ln w="9525">
                <a:noFill/>
                <a:miter lim="800000"/>
                <a:headEnd/>
                <a:tailEnd/>
              </a:ln>
            </p:spPr>
            <p:txBody>
              <a:bodyPr wrap="none" lIns="92075" tIns="46038" rIns="92075" bIns="46038">
                <a:spAutoFit/>
              </a:bodyPr>
              <a:lstStyle/>
              <a:p>
                <a:pPr eaLnBrk="0" hangingPunct="0"/>
                <a:r>
                  <a:rPr lang="en-US" sz="2400">
                    <a:latin typeface="Courier New" pitchFamily="49" charset="0"/>
                  </a:rPr>
                  <a:t>=  N  +</a:t>
                </a:r>
              </a:p>
            </p:txBody>
          </p:sp>
          <p:sp>
            <p:nvSpPr>
              <p:cNvPr id="15371" name="Rectangle 28"/>
              <p:cNvSpPr>
                <a:spLocks noChangeArrowheads="1"/>
              </p:cNvSpPr>
              <p:nvPr/>
            </p:nvSpPr>
            <p:spPr bwMode="auto">
              <a:xfrm>
                <a:off x="2960" y="2192"/>
                <a:ext cx="1504" cy="209"/>
              </a:xfrm>
              <a:prstGeom prst="rect">
                <a:avLst/>
              </a:prstGeom>
              <a:noFill/>
              <a:ln w="9525">
                <a:noFill/>
                <a:miter lim="800000"/>
                <a:headEnd/>
                <a:tailEnd/>
              </a:ln>
            </p:spPr>
            <p:txBody>
              <a:bodyPr wrap="none" lIns="92075" tIns="46038" rIns="92075" bIns="46038">
                <a:spAutoFit/>
              </a:bodyPr>
              <a:lstStyle/>
              <a:p>
                <a:pPr eaLnBrk="0" hangingPunct="0"/>
                <a:r>
                  <a:rPr lang="en-US" sz="2400">
                    <a:latin typeface="Courier New" pitchFamily="49" charset="0"/>
                  </a:rPr>
                  <a:t>=  N + (N-1) +</a:t>
                </a:r>
              </a:p>
            </p:txBody>
          </p:sp>
        </p:grpSp>
        <p:sp>
          <p:nvSpPr>
            <p:cNvPr id="15366" name="Rectangle 29"/>
            <p:cNvSpPr>
              <a:spLocks noChangeArrowheads="1"/>
            </p:cNvSpPr>
            <p:nvPr/>
          </p:nvSpPr>
          <p:spPr bwMode="auto">
            <a:xfrm>
              <a:off x="872" y="2929"/>
              <a:ext cx="903" cy="209"/>
            </a:xfrm>
            <a:prstGeom prst="rect">
              <a:avLst/>
            </a:prstGeom>
            <a:noFill/>
            <a:ln w="9525">
              <a:noFill/>
              <a:miter lim="800000"/>
              <a:headEnd/>
              <a:tailEnd/>
            </a:ln>
          </p:spPr>
          <p:txBody>
            <a:bodyPr wrap="none" lIns="92075" tIns="46038" rIns="92075" bIns="46038">
              <a:spAutoFit/>
            </a:bodyPr>
            <a:lstStyle/>
            <a:p>
              <a:pPr eaLnBrk="0" hangingPunct="0"/>
              <a:r>
                <a:rPr lang="en-US" sz="2400">
                  <a:latin typeface="Courier New" pitchFamily="49" charset="0"/>
                </a:rPr>
                <a:t>=   etc.</a:t>
              </a:r>
            </a:p>
          </p:txBody>
        </p:sp>
      </p:grpSp>
      <p:sp>
        <p:nvSpPr>
          <p:cNvPr id="30" name="Slide Number Placeholder 29"/>
          <p:cNvSpPr>
            <a:spLocks noGrp="1"/>
          </p:cNvSpPr>
          <p:nvPr>
            <p:ph type="sldNum" sz="quarter" idx="12"/>
          </p:nvPr>
        </p:nvSpPr>
        <p:spPr/>
        <p:txBody>
          <a:bodyPr>
            <a:normAutofit fontScale="85000" lnSpcReduction="20000"/>
          </a:bodyPr>
          <a:lstStyle/>
          <a:p>
            <a:fld id="{69FD7519-22FC-414D-A3E7-4380F173DFE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rtl="0" eaLnBrk="1" hangingPunct="1"/>
            <a:r>
              <a:rPr lang="en-US" smtClean="0"/>
              <a:t>Exercise</a:t>
            </a:r>
          </a:p>
        </p:txBody>
      </p:sp>
      <p:sp>
        <p:nvSpPr>
          <p:cNvPr id="337923" name="Rectangle 3"/>
          <p:cNvSpPr>
            <a:spLocks noGrp="1" noChangeArrowheads="1"/>
          </p:cNvSpPr>
          <p:nvPr>
            <p:ph sz="quarter" idx="1"/>
          </p:nvPr>
        </p:nvSpPr>
        <p:spPr/>
        <p:txBody>
          <a:bodyPr>
            <a:normAutofit/>
          </a:bodyPr>
          <a:lstStyle/>
          <a:p>
            <a:pPr algn="l" rtl="0" eaLnBrk="1" hangingPunct="1">
              <a:buFontTx/>
              <a:buNone/>
            </a:pPr>
            <a:r>
              <a:rPr lang="en-US" sz="2800" dirty="0" err="1" smtClean="0"/>
              <a:t>int</a:t>
            </a:r>
            <a:r>
              <a:rPr lang="en-US" sz="2800" dirty="0" smtClean="0"/>
              <a:t> sum(</a:t>
            </a:r>
            <a:r>
              <a:rPr lang="en-US" sz="2800" dirty="0" err="1" smtClean="0"/>
              <a:t>int</a:t>
            </a:r>
            <a:r>
              <a:rPr lang="en-US" sz="2800" dirty="0" smtClean="0"/>
              <a:t> n)</a:t>
            </a:r>
          </a:p>
          <a:p>
            <a:pPr algn="l" rtl="0" eaLnBrk="1" hangingPunct="1">
              <a:buFontTx/>
              <a:buNone/>
            </a:pPr>
            <a:r>
              <a:rPr lang="en-US" sz="2800" dirty="0" smtClean="0"/>
              <a:t>{</a:t>
            </a:r>
          </a:p>
          <a:p>
            <a:pPr algn="l" rtl="0" eaLnBrk="1" hangingPunct="1">
              <a:buFontTx/>
              <a:buNone/>
            </a:pPr>
            <a:r>
              <a:rPr lang="en-US" sz="2800" dirty="0" smtClean="0"/>
              <a:t>	if(n==1)</a:t>
            </a:r>
          </a:p>
          <a:p>
            <a:pPr algn="l" rtl="0" eaLnBrk="1" hangingPunct="1">
              <a:buFontTx/>
              <a:buNone/>
            </a:pPr>
            <a:r>
              <a:rPr lang="en-US" sz="2800" dirty="0" smtClean="0"/>
              <a:t>	return n;</a:t>
            </a:r>
          </a:p>
          <a:p>
            <a:pPr algn="l" rtl="0" eaLnBrk="1" hangingPunct="1">
              <a:buFontTx/>
              <a:buNone/>
            </a:pPr>
            <a:r>
              <a:rPr lang="en-US" sz="2800" dirty="0" smtClean="0"/>
              <a:t>	else</a:t>
            </a:r>
          </a:p>
          <a:p>
            <a:pPr algn="l" rtl="0" eaLnBrk="1" hangingPunct="1">
              <a:buFontTx/>
              <a:buNone/>
            </a:pPr>
            <a:r>
              <a:rPr lang="en-US" sz="2800" dirty="0" smtClean="0"/>
              <a:t>		return n + sum(n-1);</a:t>
            </a:r>
          </a:p>
          <a:p>
            <a:pPr algn="l" rtl="0" eaLnBrk="1" hangingPunct="1">
              <a:buFontTx/>
              <a:buNone/>
            </a:pPr>
            <a:r>
              <a:rPr lang="en-US" sz="2800" dirty="0" smtClean="0"/>
              <a:t>}</a:t>
            </a:r>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Recursion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3</a:t>
            </a:fld>
            <a:endParaRPr lang="en-US"/>
          </a:p>
        </p:txBody>
      </p:sp>
      <p:sp>
        <p:nvSpPr>
          <p:cNvPr id="4" name="Content Placeholder 3"/>
          <p:cNvSpPr>
            <a:spLocks noGrp="1"/>
          </p:cNvSpPr>
          <p:nvPr>
            <p:ph sz="quarter" idx="1"/>
          </p:nvPr>
        </p:nvSpPr>
        <p:spPr/>
        <p:txBody>
          <a:bodyPr>
            <a:normAutofit/>
          </a:bodyPr>
          <a:lstStyle/>
          <a:p>
            <a:r>
              <a:rPr lang="en-GB" dirty="0" smtClean="0"/>
              <a:t>Recursively defined data structures, like lists, are very well-suited to processing by recursive procedures and functions.</a:t>
            </a:r>
          </a:p>
          <a:p>
            <a:r>
              <a:rPr lang="en-GB" dirty="0" smtClean="0"/>
              <a:t>A recursive procedure is mathematically more elegant than one </a:t>
            </a:r>
            <a:r>
              <a:rPr lang="en-US" dirty="0" smtClean="0"/>
              <a:t>using loops </a:t>
            </a:r>
            <a:r>
              <a:rPr lang="en-US" dirty="0" smtClean="0">
                <a:sym typeface="Wingdings" pitchFamily="2" charset="2"/>
              </a:rPr>
              <a:t> Easy to prove its correctness.</a:t>
            </a:r>
            <a:endParaRPr lang="en-US" dirty="0" smtClean="0"/>
          </a:p>
          <a:p>
            <a:r>
              <a:rPr lang="en-GB" dirty="0" smtClean="0"/>
              <a:t>Sometimes procedures that would be tricky to write using a loop </a:t>
            </a:r>
            <a:r>
              <a:rPr lang="en-US" dirty="0" smtClean="0"/>
              <a:t>are straightforward using recursion.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Introduction</a:t>
            </a:r>
            <a:endParaRPr lang="ur-PK" smtClean="0"/>
          </a:p>
        </p:txBody>
      </p:sp>
      <p:sp>
        <p:nvSpPr>
          <p:cNvPr id="6147" name="Content Placeholder 2"/>
          <p:cNvSpPr>
            <a:spLocks noGrp="1"/>
          </p:cNvSpPr>
          <p:nvPr>
            <p:ph sz="quarter" idx="1"/>
          </p:nvPr>
        </p:nvSpPr>
        <p:spPr/>
        <p:txBody>
          <a:bodyPr>
            <a:normAutofit lnSpcReduction="10000"/>
          </a:bodyPr>
          <a:lstStyle/>
          <a:p>
            <a:pPr algn="l" rtl="0" eaLnBrk="1" hangingPunct="1"/>
            <a:r>
              <a:rPr lang="en-US" sz="2400" smtClean="0"/>
              <a:t>In C++, any function can call another function.</a:t>
            </a:r>
          </a:p>
          <a:p>
            <a:pPr algn="l" rtl="0" eaLnBrk="1" hangingPunct="1"/>
            <a:r>
              <a:rPr lang="en-US" sz="2400" smtClean="0"/>
              <a:t>A function can even call itself.</a:t>
            </a:r>
          </a:p>
          <a:p>
            <a:pPr algn="l" rtl="0" eaLnBrk="1" hangingPunct="1"/>
            <a:r>
              <a:rPr lang="en-US" sz="2400" smtClean="0"/>
              <a:t>When a function call itself, it is making a recursive call.</a:t>
            </a:r>
            <a:endParaRPr lang="en-US" sz="2400" b="1" smtClean="0"/>
          </a:p>
          <a:p>
            <a:pPr algn="l" rtl="0" eaLnBrk="1" hangingPunct="1"/>
            <a:r>
              <a:rPr lang="en-US" sz="2400" b="1" smtClean="0"/>
              <a:t>Recursive Call</a:t>
            </a:r>
          </a:p>
          <a:p>
            <a:pPr lvl="1" algn="l" rtl="0" eaLnBrk="1" hangingPunct="1"/>
            <a:r>
              <a:rPr lang="en-US" sz="2000" b="1" smtClean="0"/>
              <a:t>A function call in which the function being called is the same as the one making the call</a:t>
            </a:r>
            <a:r>
              <a:rPr lang="en-US" sz="2000" smtClean="0"/>
              <a:t>.</a:t>
            </a:r>
          </a:p>
          <a:p>
            <a:pPr algn="l" rtl="0" eaLnBrk="1" hangingPunct="1"/>
            <a:r>
              <a:rPr lang="en-US" sz="2400" smtClean="0"/>
              <a:t>Recursion is a powerful technique that can be used in the place of iteration(looping).</a:t>
            </a:r>
          </a:p>
          <a:p>
            <a:pPr algn="l" rtl="0" eaLnBrk="1" hangingPunct="1"/>
            <a:r>
              <a:rPr lang="en-US" sz="2400" b="1" smtClean="0"/>
              <a:t>Recursion</a:t>
            </a:r>
          </a:p>
          <a:p>
            <a:pPr lvl="1" algn="l" rtl="0" eaLnBrk="1" hangingPunct="1"/>
            <a:r>
              <a:rPr lang="en-US" sz="2000" b="1" smtClean="0"/>
              <a:t>Recursion is a programming technique in which procedures and functions call </a:t>
            </a:r>
            <a:r>
              <a:rPr lang="en-US" sz="2200" b="1" smtClean="0"/>
              <a:t>themselves</a:t>
            </a:r>
            <a:r>
              <a:rPr lang="en-US" sz="2000" b="1" smtClean="0"/>
              <a:t>.</a:t>
            </a:r>
            <a:endParaRPr lang="ur-PK" sz="2000" b="1" smtClean="0"/>
          </a:p>
          <a:p>
            <a:pPr lvl="1" algn="l" rtl="0" eaLnBrk="1" hangingPunct="1"/>
            <a:endParaRPr lang="en-US" sz="2200" b="1" smtClean="0"/>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Recursive Algorithm</a:t>
            </a:r>
            <a:endParaRPr lang="ur-PK" smtClean="0"/>
          </a:p>
        </p:txBody>
      </p:sp>
      <p:sp>
        <p:nvSpPr>
          <p:cNvPr id="7171" name="Content Placeholder 2"/>
          <p:cNvSpPr>
            <a:spLocks noGrp="1"/>
          </p:cNvSpPr>
          <p:nvPr>
            <p:ph sz="quarter" idx="1"/>
          </p:nvPr>
        </p:nvSpPr>
        <p:spPr/>
        <p:txBody>
          <a:bodyPr/>
          <a:lstStyle/>
          <a:p>
            <a:pPr algn="l" rtl="0" eaLnBrk="1" hangingPunct="1"/>
            <a:r>
              <a:rPr lang="en-US" sz="2800" b="1" smtClean="0"/>
              <a:t>Definition</a:t>
            </a:r>
          </a:p>
          <a:p>
            <a:pPr lvl="1" algn="l" rtl="0" eaLnBrk="1" hangingPunct="1"/>
            <a:r>
              <a:rPr lang="en-US" sz="2400" smtClean="0"/>
              <a:t>An algorithm that calls itself</a:t>
            </a:r>
          </a:p>
          <a:p>
            <a:pPr algn="l" rtl="0" eaLnBrk="1" hangingPunct="1"/>
            <a:r>
              <a:rPr lang="en-US" sz="2800" b="1" smtClean="0"/>
              <a:t>Approach</a:t>
            </a:r>
          </a:p>
          <a:p>
            <a:pPr lvl="1" algn="l" rtl="0" eaLnBrk="1" hangingPunct="1"/>
            <a:r>
              <a:rPr lang="en-US" sz="2400" smtClean="0"/>
              <a:t>Solve small problem directly</a:t>
            </a:r>
          </a:p>
          <a:p>
            <a:pPr lvl="1" algn="l" rtl="0" eaLnBrk="1" hangingPunct="1"/>
            <a:r>
              <a:rPr lang="en-US" sz="2400" smtClean="0"/>
              <a:t>Simplify large problem into 1 or more smaller subproblem(s) &amp; solve recursively</a:t>
            </a:r>
          </a:p>
          <a:p>
            <a:pPr lvl="1" algn="l" rtl="0" eaLnBrk="1" hangingPunct="1"/>
            <a:r>
              <a:rPr lang="en-US" sz="2400" smtClean="0"/>
              <a:t>Calculate solution from solution(s) for subproblem</a:t>
            </a:r>
            <a:endParaRPr lang="ur-PK" sz="2400" smtClean="0"/>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Recursive Definition</a:t>
            </a:r>
            <a:endParaRPr lang="ur-PK" smtClean="0"/>
          </a:p>
        </p:txBody>
      </p:sp>
      <p:sp>
        <p:nvSpPr>
          <p:cNvPr id="8195" name="Content Placeholder 2"/>
          <p:cNvSpPr>
            <a:spLocks noGrp="1"/>
          </p:cNvSpPr>
          <p:nvPr>
            <p:ph sz="quarter" idx="1"/>
          </p:nvPr>
        </p:nvSpPr>
        <p:spPr/>
        <p:txBody>
          <a:bodyPr/>
          <a:lstStyle/>
          <a:p>
            <a:pPr algn="l" rtl="0" eaLnBrk="1" hangingPunct="1"/>
            <a:r>
              <a:rPr lang="en-US" sz="2400" b="1" smtClean="0"/>
              <a:t>A definition in which something is defined in terms of smaller versions of itself.</a:t>
            </a:r>
          </a:p>
          <a:p>
            <a:pPr algn="l" rtl="0" eaLnBrk="1" hangingPunct="1"/>
            <a:r>
              <a:rPr lang="en-US" sz="2400" smtClean="0"/>
              <a:t>To do recursion we should know the followings</a:t>
            </a:r>
          </a:p>
          <a:p>
            <a:pPr lvl="1" algn="l" rtl="0" eaLnBrk="1" hangingPunct="1"/>
            <a:r>
              <a:rPr lang="en-US" sz="2000" b="1" u="sng" smtClean="0"/>
              <a:t>Base Case:</a:t>
            </a:r>
            <a:r>
              <a:rPr lang="en-US" sz="2000" smtClean="0"/>
              <a:t> </a:t>
            </a:r>
          </a:p>
          <a:p>
            <a:pPr lvl="2" algn="l" rtl="0" eaLnBrk="1" hangingPunct="1"/>
            <a:r>
              <a:rPr lang="en-US" sz="2000" smtClean="0"/>
              <a:t>The case for which the solution can be stated non-recursively</a:t>
            </a:r>
            <a:r>
              <a:rPr lang="en-US" sz="1600" smtClean="0"/>
              <a:t> </a:t>
            </a:r>
          </a:p>
          <a:p>
            <a:pPr lvl="2" algn="l" rtl="0" eaLnBrk="1" hangingPunct="1"/>
            <a:r>
              <a:rPr lang="en-US" sz="2000" smtClean="0"/>
              <a:t>The case for which the answer is explicitly known.</a:t>
            </a:r>
          </a:p>
          <a:p>
            <a:pPr lvl="1" algn="l" rtl="0" eaLnBrk="1" hangingPunct="1"/>
            <a:r>
              <a:rPr lang="en-US" sz="2000" b="1" u="sng" smtClean="0"/>
              <a:t>General Case:</a:t>
            </a:r>
          </a:p>
          <a:p>
            <a:pPr lvl="2" algn="l" rtl="0" eaLnBrk="1" hangingPunct="1"/>
            <a:r>
              <a:rPr lang="en-US" sz="2000" smtClean="0"/>
              <a:t>The case for which the solution is expressed in smaller version of itself. Also known as recursive case.</a:t>
            </a:r>
          </a:p>
        </p:txBody>
      </p:sp>
      <p:sp>
        <p:nvSpPr>
          <p:cNvPr id="4" name="Slide Number Placeholder 3"/>
          <p:cNvSpPr>
            <a:spLocks noGrp="1"/>
          </p:cNvSpPr>
          <p:nvPr>
            <p:ph type="sldNum" sz="quarter" idx="12"/>
          </p:nvPr>
        </p:nvSpPr>
        <p:spPr/>
        <p:txBody>
          <a:bodyPr>
            <a:normAutofit fontScale="85000" lnSpcReduction="20000"/>
          </a:bodyPr>
          <a:lstStyle/>
          <a:p>
            <a:fld id="{69FD7519-22FC-414D-A3E7-4380F173DFE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p:cNvSpPr>
            <a:spLocks noGrp="1"/>
          </p:cNvSpPr>
          <p:nvPr>
            <p:ph type="title"/>
          </p:nvPr>
        </p:nvSpPr>
        <p:spPr>
          <a:xfrm>
            <a:off x="457200" y="274638"/>
            <a:ext cx="8229600" cy="639762"/>
          </a:xfrm>
        </p:spPr>
        <p:txBody>
          <a:bodyPr>
            <a:normAutofit fontScale="90000"/>
          </a:bodyPr>
          <a:lstStyle/>
          <a:p>
            <a:pPr eaLnBrk="1" hangingPunct="1"/>
            <a:r>
              <a:rPr lang="en-US" smtClean="0"/>
              <a:t>Example 1</a:t>
            </a:r>
            <a:endParaRPr lang="ur-PK" smtClean="0"/>
          </a:p>
        </p:txBody>
      </p:sp>
      <p:sp>
        <p:nvSpPr>
          <p:cNvPr id="1032" name="Content Placeholder 2"/>
          <p:cNvSpPr>
            <a:spLocks noGrp="1"/>
          </p:cNvSpPr>
          <p:nvPr>
            <p:ph sz="quarter" idx="1"/>
          </p:nvPr>
        </p:nvSpPr>
        <p:spPr>
          <a:xfrm>
            <a:off x="533400" y="1524000"/>
            <a:ext cx="8229600" cy="5059363"/>
          </a:xfrm>
        </p:spPr>
        <p:txBody>
          <a:bodyPr/>
          <a:lstStyle/>
          <a:p>
            <a:pPr algn="l" rtl="0" eaLnBrk="1" hangingPunct="1"/>
            <a:r>
              <a:rPr lang="en-US" sz="2000" dirty="0" smtClean="0"/>
              <a:t>We can write a function called </a:t>
            </a:r>
            <a:r>
              <a:rPr lang="en-US" sz="2000" b="1" dirty="0" smtClean="0"/>
              <a:t>power</a:t>
            </a:r>
            <a:r>
              <a:rPr lang="en-US" sz="2000" dirty="0" smtClean="0"/>
              <a:t> that calculates the result of raising an integer to a positive power. If X is an integer and N is a positive integer, the formula for is</a:t>
            </a:r>
          </a:p>
          <a:p>
            <a:pPr algn="l" rtl="0" eaLnBrk="1" hangingPunct="1"/>
            <a:endParaRPr lang="en-US" sz="2000" dirty="0" smtClean="0"/>
          </a:p>
          <a:p>
            <a:pPr algn="l" rtl="0" eaLnBrk="1" hangingPunct="1"/>
            <a:endParaRPr lang="en-US" sz="2000" dirty="0" smtClean="0"/>
          </a:p>
          <a:p>
            <a:pPr algn="l" rtl="0" eaLnBrk="1" hangingPunct="1"/>
            <a:r>
              <a:rPr lang="en-US" sz="2000" dirty="0" smtClean="0"/>
              <a:t>We can also write this formula as</a:t>
            </a:r>
          </a:p>
          <a:p>
            <a:pPr algn="l" rtl="0" eaLnBrk="1" hangingPunct="1"/>
            <a:endParaRPr lang="en-US" sz="2000" dirty="0" smtClean="0"/>
          </a:p>
          <a:p>
            <a:pPr algn="l" rtl="0" eaLnBrk="1" hangingPunct="1"/>
            <a:endParaRPr lang="en-US" sz="2000" dirty="0" smtClean="0"/>
          </a:p>
          <a:p>
            <a:pPr algn="l" rtl="0" eaLnBrk="1" hangingPunct="1"/>
            <a:r>
              <a:rPr lang="en-US" sz="2000" dirty="0" smtClean="0"/>
              <a:t>Also as</a:t>
            </a:r>
          </a:p>
          <a:p>
            <a:pPr algn="l" rtl="0" eaLnBrk="1" hangingPunct="1"/>
            <a:endParaRPr lang="en-US" sz="2000" dirty="0" smtClean="0"/>
          </a:p>
          <a:p>
            <a:pPr algn="l" rtl="0" eaLnBrk="1" hangingPunct="1"/>
            <a:endParaRPr lang="en-US" sz="2000" dirty="0" smtClean="0"/>
          </a:p>
          <a:p>
            <a:pPr algn="l" rtl="0" eaLnBrk="1" hangingPunct="1"/>
            <a:r>
              <a:rPr lang="en-US" sz="2000" dirty="0" smtClean="0"/>
              <a:t>In fact we can write this formula as</a:t>
            </a:r>
          </a:p>
        </p:txBody>
      </p:sp>
      <p:graphicFrame>
        <p:nvGraphicFramePr>
          <p:cNvPr id="1026" name="Object 4"/>
          <p:cNvGraphicFramePr>
            <a:graphicFrameLocks noChangeAspect="1"/>
          </p:cNvGraphicFramePr>
          <p:nvPr/>
        </p:nvGraphicFramePr>
        <p:xfrm>
          <a:off x="1828800" y="2514600"/>
          <a:ext cx="5373688" cy="685800"/>
        </p:xfrm>
        <a:graphic>
          <a:graphicData uri="http://schemas.openxmlformats.org/presentationml/2006/ole">
            <p:oleObj spid="_x0000_s1026" name="Equation" r:id="rId3" imgW="1993680" imgH="355320" progId="Equation.3">
              <p:embed/>
            </p:oleObj>
          </a:graphicData>
        </a:graphic>
      </p:graphicFrame>
      <p:graphicFrame>
        <p:nvGraphicFramePr>
          <p:cNvPr id="1027" name="Object 5"/>
          <p:cNvGraphicFramePr>
            <a:graphicFrameLocks noChangeAspect="1"/>
          </p:cNvGraphicFramePr>
          <p:nvPr/>
        </p:nvGraphicFramePr>
        <p:xfrm>
          <a:off x="1487488" y="3684587"/>
          <a:ext cx="5653087" cy="735013"/>
        </p:xfrm>
        <a:graphic>
          <a:graphicData uri="http://schemas.openxmlformats.org/presentationml/2006/ole">
            <p:oleObj spid="_x0000_s1027" name="Equation" r:id="rId4" imgW="1993680" imgH="380880" progId="Equation.3">
              <p:embed/>
            </p:oleObj>
          </a:graphicData>
        </a:graphic>
      </p:graphicFrame>
      <p:graphicFrame>
        <p:nvGraphicFramePr>
          <p:cNvPr id="1028" name="Object 6"/>
          <p:cNvGraphicFramePr>
            <a:graphicFrameLocks noChangeAspect="1"/>
          </p:cNvGraphicFramePr>
          <p:nvPr/>
        </p:nvGraphicFramePr>
        <p:xfrm>
          <a:off x="1447800" y="4876800"/>
          <a:ext cx="5761037" cy="733425"/>
        </p:xfrm>
        <a:graphic>
          <a:graphicData uri="http://schemas.openxmlformats.org/presentationml/2006/ole">
            <p:oleObj spid="_x0000_s1028" name="Equation" r:id="rId5" imgW="2031840" imgH="380880" progId="Equation.3">
              <p:embed/>
            </p:oleObj>
          </a:graphicData>
        </a:graphic>
      </p:graphicFrame>
      <p:graphicFrame>
        <p:nvGraphicFramePr>
          <p:cNvPr id="1029" name="Object 7"/>
          <p:cNvGraphicFramePr>
            <a:graphicFrameLocks noChangeAspect="1"/>
          </p:cNvGraphicFramePr>
          <p:nvPr/>
        </p:nvGraphicFramePr>
        <p:xfrm>
          <a:off x="3035300" y="6172200"/>
          <a:ext cx="2736850" cy="366712"/>
        </p:xfrm>
        <a:graphic>
          <a:graphicData uri="http://schemas.openxmlformats.org/presentationml/2006/ole">
            <p:oleObj spid="_x0000_s1029" name="Equation" r:id="rId6" imgW="965160" imgH="190440" progId="Equation.3">
              <p:embed/>
            </p:oleObj>
          </a:graphicData>
        </a:graphic>
      </p:graphicFrame>
      <p:graphicFrame>
        <p:nvGraphicFramePr>
          <p:cNvPr id="1030" name="Object 8"/>
          <p:cNvGraphicFramePr>
            <a:graphicFrameLocks noChangeAspect="1"/>
          </p:cNvGraphicFramePr>
          <p:nvPr/>
        </p:nvGraphicFramePr>
        <p:xfrm>
          <a:off x="4419600" y="1676400"/>
          <a:ext cx="609600" cy="366713"/>
        </p:xfrm>
        <a:graphic>
          <a:graphicData uri="http://schemas.openxmlformats.org/presentationml/2006/ole">
            <p:oleObj spid="_x0000_s1030" name="Equation" r:id="rId7" imgW="266400" imgH="190440" progId="Equation.3">
              <p:embed/>
            </p:oleObj>
          </a:graphicData>
        </a:graphic>
      </p:graphicFrame>
      <p:sp>
        <p:nvSpPr>
          <p:cNvPr id="9" name="Slide Number Placeholder 8"/>
          <p:cNvSpPr>
            <a:spLocks noGrp="1"/>
          </p:cNvSpPr>
          <p:nvPr>
            <p:ph type="sldNum" sz="quarter" idx="12"/>
          </p:nvPr>
        </p:nvSpPr>
        <p:spPr/>
        <p:txBody>
          <a:bodyPr>
            <a:normAutofit fontScale="85000" lnSpcReduction="20000"/>
          </a:bodyPr>
          <a:lstStyle/>
          <a:p>
            <a:fld id="{69FD7519-22FC-414D-A3E7-4380F173DFE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itle 1"/>
          <p:cNvSpPr>
            <a:spLocks noGrp="1"/>
          </p:cNvSpPr>
          <p:nvPr>
            <p:ph type="title"/>
          </p:nvPr>
        </p:nvSpPr>
        <p:spPr>
          <a:xfrm>
            <a:off x="457200" y="655638"/>
            <a:ext cx="8229600" cy="563562"/>
          </a:xfrm>
        </p:spPr>
        <p:txBody>
          <a:bodyPr>
            <a:noAutofit/>
          </a:bodyPr>
          <a:lstStyle/>
          <a:p>
            <a:pPr rtl="0" eaLnBrk="1" hangingPunct="1"/>
            <a:r>
              <a:rPr lang="en-US" sz="4000" dirty="0" smtClean="0"/>
              <a:t>Example 1(Recursive Power Function)</a:t>
            </a:r>
            <a:endParaRPr lang="ur-PK" sz="4000" dirty="0" smtClean="0"/>
          </a:p>
        </p:txBody>
      </p:sp>
      <p:sp>
        <p:nvSpPr>
          <p:cNvPr id="3" name="Content Placeholder 2"/>
          <p:cNvSpPr>
            <a:spLocks noGrp="1"/>
          </p:cNvSpPr>
          <p:nvPr>
            <p:ph sz="quarter" idx="1"/>
          </p:nvPr>
        </p:nvSpPr>
        <p:spPr>
          <a:xfrm>
            <a:off x="609600" y="1600200"/>
            <a:ext cx="4038600" cy="5059363"/>
          </a:xfrm>
          <a:ln>
            <a:solidFill>
              <a:schemeClr val="tx1"/>
            </a:solidFill>
          </a:ln>
        </p:spPr>
        <p:txBody>
          <a:bodyPr/>
          <a:lstStyle/>
          <a:p>
            <a:pPr algn="l" rtl="0" eaLnBrk="1" hangingPunct="1"/>
            <a:r>
              <a:rPr lang="en-US" sz="2000" dirty="0" smtClean="0"/>
              <a:t>Now lets suppose that X=3 and N=4</a:t>
            </a:r>
          </a:p>
          <a:p>
            <a:pPr algn="l" rtl="0" eaLnBrk="1" hangingPunct="1"/>
            <a:endParaRPr lang="en-US" sz="2000" dirty="0" smtClean="0"/>
          </a:p>
          <a:p>
            <a:pPr algn="l" rtl="0" eaLnBrk="1" hangingPunct="1"/>
            <a:r>
              <a:rPr lang="en-US" sz="2000" dirty="0" smtClean="0"/>
              <a:t>Now we can simplify the above equation as</a:t>
            </a:r>
          </a:p>
          <a:p>
            <a:pPr algn="l" rtl="0" eaLnBrk="1" hangingPunct="1"/>
            <a:endParaRPr lang="en-US" sz="2000" dirty="0" smtClean="0"/>
          </a:p>
          <a:p>
            <a:pPr algn="l" rtl="0" eaLnBrk="1" hangingPunct="1"/>
            <a:endParaRPr lang="en-US" sz="2000" dirty="0" smtClean="0"/>
          </a:p>
          <a:p>
            <a:pPr algn="l" rtl="0" eaLnBrk="1" hangingPunct="1"/>
            <a:endParaRPr lang="en-US" sz="2000" dirty="0" smtClean="0"/>
          </a:p>
          <a:p>
            <a:pPr algn="l" rtl="0" eaLnBrk="1" hangingPunct="1"/>
            <a:endParaRPr lang="en-US" sz="2000" dirty="0" smtClean="0"/>
          </a:p>
          <a:p>
            <a:pPr algn="l" rtl="0" eaLnBrk="1" hangingPunct="1"/>
            <a:r>
              <a:rPr lang="en-US" sz="2000" dirty="0" smtClean="0"/>
              <a:t>So the base case in this equation is</a:t>
            </a:r>
          </a:p>
        </p:txBody>
      </p:sp>
      <p:sp>
        <p:nvSpPr>
          <p:cNvPr id="4" name="Content Placeholder 3"/>
          <p:cNvSpPr>
            <a:spLocks noGrp="1"/>
          </p:cNvSpPr>
          <p:nvPr>
            <p:ph sz="quarter" idx="2"/>
          </p:nvPr>
        </p:nvSpPr>
        <p:spPr>
          <a:xfrm>
            <a:off x="4800600" y="1600200"/>
            <a:ext cx="4038600" cy="5059363"/>
          </a:xfrm>
          <a:ln>
            <a:solidFill>
              <a:schemeClr val="tx1"/>
            </a:solidFill>
          </a:ln>
        </p:spPr>
        <p:txBody>
          <a:bodyPr/>
          <a:lstStyle/>
          <a:p>
            <a:pPr algn="l" rtl="0" eaLnBrk="1" hangingPunct="1">
              <a:buFontTx/>
              <a:buNone/>
            </a:pPr>
            <a:r>
              <a:rPr lang="en-US" sz="2000" b="1" smtClean="0"/>
              <a:t>int Power ( int   x , int   n )</a:t>
            </a:r>
          </a:p>
          <a:p>
            <a:pPr algn="l" rtl="0" eaLnBrk="1" hangingPunct="1">
              <a:buFontTx/>
              <a:buNone/>
            </a:pPr>
            <a:r>
              <a:rPr lang="en-US" sz="2000" b="1" smtClean="0"/>
              <a:t>{</a:t>
            </a:r>
          </a:p>
          <a:p>
            <a:pPr algn="l" rtl="0" eaLnBrk="1" hangingPunct="1">
              <a:buFontTx/>
              <a:buNone/>
            </a:pPr>
            <a:r>
              <a:rPr lang="en-US" sz="2000" b="1" smtClean="0"/>
              <a:t>	if ( n == 1 )</a:t>
            </a:r>
          </a:p>
          <a:p>
            <a:pPr algn="l" rtl="0" eaLnBrk="1" hangingPunct="1">
              <a:buFontTx/>
              <a:buNone/>
            </a:pPr>
            <a:r>
              <a:rPr lang="en-US" sz="2000" b="1" smtClean="0"/>
              <a:t>	     return x;     </a:t>
            </a:r>
            <a:r>
              <a:rPr lang="en-US" sz="2000" b="1" smtClean="0">
                <a:solidFill>
                  <a:srgbClr val="FF0000"/>
                </a:solidFill>
              </a:rPr>
              <a:t>//Base case</a:t>
            </a:r>
          </a:p>
          <a:p>
            <a:pPr algn="l" rtl="0" eaLnBrk="1" hangingPunct="1">
              <a:buFontTx/>
              <a:buNone/>
            </a:pPr>
            <a:r>
              <a:rPr lang="en-US" sz="2000" b="1" smtClean="0"/>
              <a:t>	else</a:t>
            </a:r>
          </a:p>
          <a:p>
            <a:pPr algn="l" rtl="0" eaLnBrk="1" hangingPunct="1">
              <a:buFontTx/>
              <a:buNone/>
            </a:pPr>
            <a:r>
              <a:rPr lang="en-US" sz="2000" b="1" smtClean="0"/>
              <a:t>          return x * Power (x, n-1);</a:t>
            </a:r>
          </a:p>
          <a:p>
            <a:pPr algn="l" rtl="0" eaLnBrk="1" hangingPunct="1">
              <a:buFontTx/>
              <a:buNone/>
            </a:pPr>
            <a:r>
              <a:rPr lang="en-US" sz="2000" b="1" smtClean="0"/>
              <a:t>			  </a:t>
            </a:r>
            <a:r>
              <a:rPr lang="en-US" sz="2000" b="1" smtClean="0">
                <a:solidFill>
                  <a:srgbClr val="FF0000"/>
                </a:solidFill>
              </a:rPr>
              <a:t>// recursive call</a:t>
            </a:r>
          </a:p>
          <a:p>
            <a:pPr algn="l" rtl="0" eaLnBrk="1" hangingPunct="1">
              <a:buFontTx/>
              <a:buNone/>
            </a:pPr>
            <a:r>
              <a:rPr lang="en-US" sz="2000" b="1" smtClean="0"/>
              <a:t>}</a:t>
            </a:r>
            <a:endParaRPr lang="ur-PK" sz="2000" b="1" smtClean="0"/>
          </a:p>
        </p:txBody>
      </p:sp>
      <p:graphicFrame>
        <p:nvGraphicFramePr>
          <p:cNvPr id="2050" name="Object 2"/>
          <p:cNvGraphicFramePr>
            <a:graphicFrameLocks noChangeAspect="1"/>
          </p:cNvGraphicFramePr>
          <p:nvPr/>
        </p:nvGraphicFramePr>
        <p:xfrm>
          <a:off x="1676400" y="2392363"/>
          <a:ext cx="1547813" cy="392113"/>
        </p:xfrm>
        <a:graphic>
          <a:graphicData uri="http://schemas.openxmlformats.org/presentationml/2006/ole">
            <p:oleObj spid="_x0000_s2050" name="Equation" r:id="rId3" imgW="545760" imgH="203040" progId="Equation.3">
              <p:embed/>
            </p:oleObj>
          </a:graphicData>
        </a:graphic>
      </p:graphicFrame>
      <p:graphicFrame>
        <p:nvGraphicFramePr>
          <p:cNvPr id="2051" name="Object 3"/>
          <p:cNvGraphicFramePr>
            <a:graphicFrameLocks noChangeAspect="1"/>
          </p:cNvGraphicFramePr>
          <p:nvPr/>
        </p:nvGraphicFramePr>
        <p:xfrm>
          <a:off x="1524000" y="3371851"/>
          <a:ext cx="1763713" cy="392112"/>
        </p:xfrm>
        <a:graphic>
          <a:graphicData uri="http://schemas.openxmlformats.org/presentationml/2006/ole">
            <p:oleObj spid="_x0000_s2051" name="Equation" r:id="rId4" imgW="622080" imgH="203040" progId="Equation.3">
              <p:embed/>
            </p:oleObj>
          </a:graphicData>
        </a:graphic>
      </p:graphicFrame>
      <p:graphicFrame>
        <p:nvGraphicFramePr>
          <p:cNvPr id="2052" name="Object 4"/>
          <p:cNvGraphicFramePr>
            <a:graphicFrameLocks noChangeAspect="1"/>
          </p:cNvGraphicFramePr>
          <p:nvPr/>
        </p:nvGraphicFramePr>
        <p:xfrm>
          <a:off x="1524000" y="3840163"/>
          <a:ext cx="1763713" cy="392113"/>
        </p:xfrm>
        <a:graphic>
          <a:graphicData uri="http://schemas.openxmlformats.org/presentationml/2006/ole">
            <p:oleObj spid="_x0000_s2052" name="Equation" r:id="rId5" imgW="622080" imgH="203040" progId="Equation.3">
              <p:embed/>
            </p:oleObj>
          </a:graphicData>
        </a:graphic>
      </p:graphicFrame>
      <p:graphicFrame>
        <p:nvGraphicFramePr>
          <p:cNvPr id="2053" name="Object 5"/>
          <p:cNvGraphicFramePr>
            <a:graphicFrameLocks noChangeAspect="1"/>
          </p:cNvGraphicFramePr>
          <p:nvPr/>
        </p:nvGraphicFramePr>
        <p:xfrm>
          <a:off x="1547813" y="4286251"/>
          <a:ext cx="1728787" cy="392112"/>
        </p:xfrm>
        <a:graphic>
          <a:graphicData uri="http://schemas.openxmlformats.org/presentationml/2006/ole">
            <p:oleObj spid="_x0000_s2053" name="Equation" r:id="rId6" imgW="609480" imgH="203040" progId="Equation.3">
              <p:embed/>
            </p:oleObj>
          </a:graphicData>
        </a:graphic>
      </p:graphicFrame>
      <p:graphicFrame>
        <p:nvGraphicFramePr>
          <p:cNvPr id="2054" name="Object 6"/>
          <p:cNvGraphicFramePr>
            <a:graphicFrameLocks noChangeAspect="1"/>
          </p:cNvGraphicFramePr>
          <p:nvPr/>
        </p:nvGraphicFramePr>
        <p:xfrm>
          <a:off x="1771650" y="5505451"/>
          <a:ext cx="1081088" cy="392112"/>
        </p:xfrm>
        <a:graphic>
          <a:graphicData uri="http://schemas.openxmlformats.org/presentationml/2006/ole">
            <p:oleObj spid="_x0000_s2054" name="Equation" r:id="rId7" imgW="380880" imgH="203040" progId="Equation.3">
              <p:embed/>
            </p:oleObj>
          </a:graphicData>
        </a:graphic>
      </p:graphicFrame>
      <p:sp>
        <p:nvSpPr>
          <p:cNvPr id="10" name="Slide Number Placeholder 9"/>
          <p:cNvSpPr>
            <a:spLocks noGrp="1"/>
          </p:cNvSpPr>
          <p:nvPr>
            <p:ph type="sldNum" sz="quarter" idx="16"/>
          </p:nvPr>
        </p:nvSpPr>
        <p:spPr/>
        <p:txBody>
          <a:bodyPr>
            <a:normAutofit fontScale="85000" lnSpcReduction="20000"/>
          </a:bodyPr>
          <a:lstStyle/>
          <a:p>
            <a:fld id="{69FD7519-22FC-414D-A3E7-4380F173DFE0}"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2000"/>
                                        <p:tgtEl>
                                          <p:spTgt spid="2051"/>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2000"/>
                                        <p:tgtEl>
                                          <p:spTgt spid="2052"/>
                                        </p:tgtEl>
                                      </p:cBhvr>
                                    </p:animEffect>
                                  </p:childTnLst>
                                </p:cTn>
                              </p:par>
                              <p:par>
                                <p:cTn id="14" presetID="10" presetClass="entr" presetSubtype="0" fill="hold" nodeType="withEffect">
                                  <p:stCondLst>
                                    <p:cond delay="0"/>
                                  </p:stCondLst>
                                  <p:childTnLst>
                                    <p:set>
                                      <p:cBhvr>
                                        <p:cTn id="15" dur="1" fill="hold">
                                          <p:stCondLst>
                                            <p:cond delay="0"/>
                                          </p:stCondLst>
                                        </p:cTn>
                                        <p:tgtEl>
                                          <p:spTgt spid="2053"/>
                                        </p:tgtEl>
                                        <p:attrNameLst>
                                          <p:attrName>style.visibility</p:attrName>
                                        </p:attrNameLst>
                                      </p:cBhvr>
                                      <p:to>
                                        <p:strVal val="visible"/>
                                      </p:to>
                                    </p:set>
                                    <p:animEffect transition="in" filter="fade">
                                      <p:cBhvr>
                                        <p:cTn id="16" dur="2000"/>
                                        <p:tgtEl>
                                          <p:spTgt spid="2053"/>
                                        </p:tgtEl>
                                      </p:cBhvr>
                                    </p:animEffect>
                                  </p:childTnLst>
                                </p:cTn>
                              </p:par>
                              <p:par>
                                <p:cTn id="17" presetID="10" presetClass="entr" presetSubtype="0" fill="hold" nodeType="with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fade">
                                      <p:cBhvr>
                                        <p:cTn id="19" dur="2000"/>
                                        <p:tgtEl>
                                          <p:spTgt spid="205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bg/>
                                          </p:spTgt>
                                        </p:tgtEl>
                                        <p:attrNameLst>
                                          <p:attrName>style.visibility</p:attrName>
                                        </p:attrNameLst>
                                      </p:cBhvr>
                                      <p:to>
                                        <p:strVal val="visible"/>
                                      </p:to>
                                    </p:set>
                                    <p:animEffect transition="in" filter="fade">
                                      <p:cBhvr>
                                        <p:cTn id="24" dur="2000"/>
                                        <p:tgtEl>
                                          <p:spTgt spid="3">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2000"/>
                                        <p:tgtEl>
                                          <p:spTgt spid="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2000"/>
                                        <p:tgtEl>
                                          <p:spTgt spid="3">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0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bg/>
                                          </p:spTgt>
                                        </p:tgtEl>
                                        <p:attrNameLst>
                                          <p:attrName>style.visibility</p:attrName>
                                        </p:attrNameLst>
                                      </p:cBhvr>
                                      <p:to>
                                        <p:strVal val="visible"/>
                                      </p:to>
                                    </p:set>
                                    <p:animEffect transition="in" filter="fade">
                                      <p:cBhvr>
                                        <p:cTn id="38" dur="2000"/>
                                        <p:tgtEl>
                                          <p:spTgt spid="4">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2000"/>
                                        <p:tgtEl>
                                          <p:spTgt spid="4">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2000"/>
                                        <p:tgtEl>
                                          <p:spTgt spid="4">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2000"/>
                                        <p:tgtEl>
                                          <p:spTgt spid="4">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fade">
                                      <p:cBhvr>
                                        <p:cTn id="50" dur="2000"/>
                                        <p:tgtEl>
                                          <p:spTgt spid="4">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2000"/>
                                        <p:tgtEl>
                                          <p:spTgt spid="4">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2000"/>
                                        <p:tgtEl>
                                          <p:spTgt spid="4">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2000"/>
                                        <p:tgtEl>
                                          <p:spTgt spid="4">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Effect transition="in" filter="fade">
                                      <p:cBhvr>
                                        <p:cTn id="6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4"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A Case Study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9FD7519-22FC-414D-A3E7-4380F173DFE0}" type="slidenum">
              <a:rPr lang="en-US" smtClean="0"/>
              <a:pPr/>
              <a:t>9</a:t>
            </a:fld>
            <a:endParaRPr lang="en-US"/>
          </a:p>
        </p:txBody>
      </p:sp>
      <p:sp>
        <p:nvSpPr>
          <p:cNvPr id="4" name="Content Placeholder 3"/>
          <p:cNvSpPr>
            <a:spLocks noGrp="1"/>
          </p:cNvSpPr>
          <p:nvPr>
            <p:ph sz="quarter" idx="1"/>
          </p:nvPr>
        </p:nvSpPr>
        <p:spPr>
          <a:xfrm>
            <a:off x="228600" y="1447800"/>
            <a:ext cx="8763000" cy="5181600"/>
          </a:xfrm>
        </p:spPr>
        <p:txBody>
          <a:bodyPr>
            <a:normAutofit/>
          </a:bodyPr>
          <a:lstStyle/>
          <a:p>
            <a:pPr marL="457200" indent="-457200">
              <a:lnSpc>
                <a:spcPct val="90000"/>
              </a:lnSpc>
              <a:spcBef>
                <a:spcPct val="0"/>
              </a:spcBef>
              <a:buFont typeface="Wingdings" pitchFamily="2" charset="2"/>
              <a:buChar char="q"/>
              <a:defRPr/>
            </a:pPr>
            <a:r>
              <a:rPr lang="en-US" sz="2400" dirty="0" smtClean="0"/>
              <a:t>Factorial Function: Given a positive integer n, n factorial is defined as the product of all integers between 1 and n, including n.</a:t>
            </a:r>
          </a:p>
          <a:p>
            <a:r>
              <a:rPr lang="en-US" sz="2400" dirty="0" smtClean="0"/>
              <a:t>Definition: n! = n* (n-1)* (n-2) * ……..*1</a:t>
            </a:r>
          </a:p>
          <a:p>
            <a:r>
              <a:rPr lang="en-US" sz="2400" dirty="0" smtClean="0"/>
              <a:t>Mathematical Definition:</a:t>
            </a:r>
          </a:p>
          <a:p>
            <a:endParaRPr lang="en-US" sz="2400" dirty="0" smtClean="0"/>
          </a:p>
          <a:p>
            <a:pPr>
              <a:buNone/>
            </a:pPr>
            <a:endParaRPr lang="en-US" sz="1200" dirty="0" smtClean="0"/>
          </a:p>
          <a:p>
            <a:pPr>
              <a:buNone/>
            </a:pPr>
            <a:endParaRPr lang="en-US" sz="2000" dirty="0" smtClean="0"/>
          </a:p>
          <a:p>
            <a:r>
              <a:rPr lang="en-US" sz="2400" dirty="0" smtClean="0"/>
              <a:t>Implementation using loop </a:t>
            </a:r>
          </a:p>
          <a:p>
            <a:endParaRPr lang="en-US" sz="2400" dirty="0"/>
          </a:p>
        </p:txBody>
      </p:sp>
      <p:pic>
        <p:nvPicPr>
          <p:cNvPr id="23555" name="Picture 3"/>
          <p:cNvPicPr>
            <a:picLocks noChangeAspect="1" noChangeArrowheads="1"/>
          </p:cNvPicPr>
          <p:nvPr/>
        </p:nvPicPr>
        <p:blipFill>
          <a:blip r:embed="rId2"/>
          <a:srcRect/>
          <a:stretch>
            <a:fillRect/>
          </a:stretch>
        </p:blipFill>
        <p:spPr bwMode="auto">
          <a:xfrm>
            <a:off x="2438400" y="3114675"/>
            <a:ext cx="4578684" cy="1304925"/>
          </a:xfrm>
          <a:prstGeom prst="rect">
            <a:avLst/>
          </a:prstGeom>
          <a:noFill/>
          <a:ln w="9525">
            <a:noFill/>
            <a:miter lim="800000"/>
            <a:headEnd/>
            <a:tailEnd/>
          </a:ln>
          <a:effectLst/>
        </p:spPr>
      </p:pic>
      <p:pic>
        <p:nvPicPr>
          <p:cNvPr id="23557" name="Picture 5"/>
          <p:cNvPicPr>
            <a:picLocks noChangeAspect="1" noChangeArrowheads="1"/>
          </p:cNvPicPr>
          <p:nvPr/>
        </p:nvPicPr>
        <p:blipFill>
          <a:blip r:embed="rId3"/>
          <a:srcRect/>
          <a:stretch>
            <a:fillRect/>
          </a:stretch>
        </p:blipFill>
        <p:spPr bwMode="auto">
          <a:xfrm>
            <a:off x="3886200" y="4495800"/>
            <a:ext cx="4750076" cy="2362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130</TotalTime>
  <Words>1597</Words>
  <Application>Microsoft Office PowerPoint</Application>
  <PresentationFormat>On-screen Show (4:3)</PresentationFormat>
  <Paragraphs>256</Paragraphs>
  <Slides>29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Median</vt:lpstr>
      <vt:lpstr>Equation</vt:lpstr>
      <vt:lpstr>Data structures and algorithm</vt:lpstr>
      <vt:lpstr>Today’s Lecture</vt:lpstr>
      <vt:lpstr>Why Use Recursion</vt:lpstr>
      <vt:lpstr>Introduction</vt:lpstr>
      <vt:lpstr>Recursive Algorithm</vt:lpstr>
      <vt:lpstr>Recursive Definition</vt:lpstr>
      <vt:lpstr>Example 1</vt:lpstr>
      <vt:lpstr>Example 1(Recursive Power Function)</vt:lpstr>
      <vt:lpstr>Factorial-- A Case Study</vt:lpstr>
      <vt:lpstr>Factorial Case Study</vt:lpstr>
      <vt:lpstr>Factorial Case Study</vt:lpstr>
      <vt:lpstr>Evaluation of Factorial Example</vt:lpstr>
      <vt:lpstr>Recursive Programming</vt:lpstr>
      <vt:lpstr>Another Example--1</vt:lpstr>
      <vt:lpstr>Another Example--2</vt:lpstr>
      <vt:lpstr>Visualization</vt:lpstr>
      <vt:lpstr>Rules For Recursive Function</vt:lpstr>
      <vt:lpstr>The Runtime Stack during Recursion</vt:lpstr>
      <vt:lpstr>Recursion in ADT </vt:lpstr>
      <vt:lpstr>Function Call Example--1</vt:lpstr>
      <vt:lpstr>Function Call Example--2</vt:lpstr>
      <vt:lpstr>Recursive Function Calls--1</vt:lpstr>
      <vt:lpstr>Recursive Function Calls--2</vt:lpstr>
      <vt:lpstr>Recursive Function Calls--3</vt:lpstr>
      <vt:lpstr>Recursive Function Calls--4</vt:lpstr>
      <vt:lpstr>Brain Storming!!!</vt:lpstr>
      <vt:lpstr>Recursion: Final Remarks</vt:lpstr>
      <vt:lpstr>Exercise</vt:lpstr>
      <vt:lpstr>Exercise</vt:lpstr>
    </vt:vector>
  </TitlesOfParts>
  <Company>NUST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dc:title>
  <dc:creator>Seemab</dc:creator>
  <cp:lastModifiedBy>Seemab</cp:lastModifiedBy>
  <cp:revision>19</cp:revision>
  <dcterms:created xsi:type="dcterms:W3CDTF">2010-10-22T05:04:47Z</dcterms:created>
  <dcterms:modified xsi:type="dcterms:W3CDTF">2010-11-24T05:44:07Z</dcterms:modified>
</cp:coreProperties>
</file>