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74" r:id="rId2"/>
    <p:sldId id="322" r:id="rId3"/>
    <p:sldId id="330" r:id="rId4"/>
    <p:sldId id="331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5" r:id="rId13"/>
    <p:sldId id="336" r:id="rId14"/>
    <p:sldId id="333" r:id="rId15"/>
    <p:sldId id="334" r:id="rId16"/>
    <p:sldId id="33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8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1C982-58C8-4B97-BBD3-3FE60655D307}" type="datetimeFigureOut">
              <a:rPr lang="en-US" smtClean="0"/>
              <a:pPr/>
              <a:t>11/25/2010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05E43-F8F8-481C-BC2F-C1F86B5740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CC5A1B6-7D57-4920-95FF-9828EA52F018}" type="datetime1">
              <a:rPr lang="en-US" smtClean="0"/>
              <a:pPr/>
              <a:t>11/25/2010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FD7519-22FC-414D-A3E7-4380F173D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0623-95AB-4367-9F49-CAD3B7CD7505}" type="datetime1">
              <a:rPr lang="en-US" smtClean="0"/>
              <a:pPr/>
              <a:t>11/25/2010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7519-22FC-414D-A3E7-4380F173D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D5CA643-9221-4A38-AE28-A1272BF20A29}" type="datetime1">
              <a:rPr lang="en-US" smtClean="0"/>
              <a:pPr/>
              <a:t>11/25/2010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9FD7519-22FC-414D-A3E7-4380F173D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E4BD-F4E6-425C-9E10-6223F54B1278}" type="datetime1">
              <a:rPr lang="en-US" smtClean="0"/>
              <a:pPr/>
              <a:t>11/25/2010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FD7519-22FC-414D-A3E7-4380F173DF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36B9-72ED-44F0-8B84-F9608726F960}" type="datetime1">
              <a:rPr lang="en-US" smtClean="0"/>
              <a:pPr/>
              <a:t>11/25/2010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9FD7519-22FC-414D-A3E7-4380F173DF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553200"/>
            <a:ext cx="1383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Dr. </a:t>
            </a:r>
            <a:r>
              <a:rPr lang="en-US" sz="1400" dirty="0" err="1" smtClean="0">
                <a:solidFill>
                  <a:schemeClr val="bg1"/>
                </a:solidFill>
              </a:rPr>
              <a:t>Seemab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Latif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FD5D3C5-482C-40F6-81BE-399EF6718D02}" type="datetime1">
              <a:rPr lang="en-US" smtClean="0"/>
              <a:pPr/>
              <a:t>11/25/2010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9FD7519-22FC-414D-A3E7-4380F173DF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A0A61B5-106B-421F-85FC-24624C6BA049}" type="datetime1">
              <a:rPr lang="en-US" smtClean="0"/>
              <a:pPr/>
              <a:t>11/25/2010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9FD7519-22FC-414D-A3E7-4380F173DF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EA4B-D5CD-49AA-8597-353B5735D8D8}" type="datetime1">
              <a:rPr lang="en-US" smtClean="0"/>
              <a:pPr/>
              <a:t>11/25/2010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FD7519-22FC-414D-A3E7-4380F173D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80D2-EF6C-4830-AB30-FC0B53EAD97F}" type="datetime1">
              <a:rPr lang="en-US" smtClean="0"/>
              <a:pPr/>
              <a:t>11/25/2010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FD7519-22FC-414D-A3E7-4380F173D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634D-1482-42E8-8518-EE9FE2A9885E}" type="datetime1">
              <a:rPr lang="en-US" smtClean="0"/>
              <a:pPr/>
              <a:t>11/25/2010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FD7519-22FC-414D-A3E7-4380F173DF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20D6619-D36A-4F60-ABE8-4CAA69AFB984}" type="datetime1">
              <a:rPr lang="en-US" smtClean="0"/>
              <a:pPr/>
              <a:t>11/25/2010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9FD7519-22FC-414D-A3E7-4380F173DF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4C5B493-31B0-4BD8-83C8-BB8368D50F19}" type="datetime1">
              <a:rPr lang="en-US" smtClean="0"/>
              <a:pPr/>
              <a:t>11/25/2010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9FD7519-22FC-414D-A3E7-4380F173DF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553200"/>
            <a:ext cx="1383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Dr. </a:t>
            </a:r>
            <a:r>
              <a:rPr lang="en-US" sz="1400" dirty="0" err="1" smtClean="0">
                <a:solidFill>
                  <a:schemeClr val="tx2"/>
                </a:solidFill>
              </a:rPr>
              <a:t>Seemab</a:t>
            </a:r>
            <a:r>
              <a:rPr lang="en-US" sz="1400" dirty="0" smtClean="0">
                <a:solidFill>
                  <a:schemeClr val="tx2"/>
                </a:solidFill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</a:rPr>
              <a:t>Latif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04800" y="2209800"/>
            <a:ext cx="87630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Data structures and algorithm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/>
              <a:t>Lecture No. 11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943600" y="5181600"/>
            <a:ext cx="3124200" cy="762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</a:t>
            </a:r>
            <a:r>
              <a:rPr kumimoji="0" lang="en-US" sz="32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Seemab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Latif</a:t>
            </a:r>
            <a:endParaRPr kumimoji="0" lang="en-US" sz="320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77" y="6260068"/>
            <a:ext cx="223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26</a:t>
            </a:r>
            <a:r>
              <a:rPr lang="en-US" baseline="30000" dirty="0" smtClean="0"/>
              <a:t>th</a:t>
            </a:r>
            <a:r>
              <a:rPr lang="en-US" dirty="0" smtClean="0"/>
              <a:t> November, 2010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3200400"/>
            <a:ext cx="7443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Applications and Examples of Recursion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 in all positions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/>
              <a:t>Given </a:t>
            </a:r>
            <a:r>
              <a:rPr lang="en-US" sz="2400" i="1"/>
              <a:t>one</a:t>
            </a:r>
            <a:r>
              <a:rPr lang="en-US" sz="2400"/>
              <a:t> String representing </a:t>
            </a:r>
            <a:r>
              <a:rPr lang="en-US" sz="2400" i="1"/>
              <a:t>one</a:t>
            </a:r>
            <a:r>
              <a:rPr lang="en-US" sz="2400"/>
              <a:t> permutation of </a:t>
            </a:r>
            <a:r>
              <a:rPr lang="en-US" sz="2400">
                <a:solidFill>
                  <a:schemeClr val="accent2"/>
                </a:solidFill>
                <a:latin typeface="Trebuchet MS" charset="0"/>
              </a:rPr>
              <a:t>n-1</a:t>
            </a:r>
            <a:r>
              <a:rPr lang="en-US" sz="2400"/>
              <a:t> characters, we want to return </a:t>
            </a:r>
            <a:r>
              <a:rPr lang="en-US" sz="2400" i="1"/>
              <a:t>all</a:t>
            </a:r>
            <a:r>
              <a:rPr lang="en-US" sz="2400"/>
              <a:t> permutations resulting from inserting a given character in all </a:t>
            </a:r>
            <a:r>
              <a:rPr lang="en-US" sz="2400">
                <a:solidFill>
                  <a:schemeClr val="accent2"/>
                </a:solidFill>
                <a:latin typeface="Trebuchet MS" charset="0"/>
              </a:rPr>
              <a:t>n</a:t>
            </a:r>
            <a:r>
              <a:rPr lang="en-US" sz="2400"/>
              <a:t> possible positions</a:t>
            </a:r>
            <a:br>
              <a:rPr lang="en-US" sz="2400"/>
            </a:br>
            <a:endParaRPr lang="en-US" sz="2400"/>
          </a:p>
          <a:p>
            <a:pPr>
              <a:buFont typeface="Wingdings" pitchFamily="2" charset="2"/>
              <a:buChar char=" "/>
            </a:pPr>
            <a:r>
              <a:rPr lang="en-US" sz="2000">
                <a:solidFill>
                  <a:schemeClr val="accent2"/>
                </a:solidFill>
                <a:latin typeface="Trebuchet MS" charset="0"/>
              </a:rPr>
              <a:t> private ArrayList&lt;String&gt; insertAtAllPositions(char ch, String s) {</a:t>
            </a:r>
          </a:p>
          <a:p>
            <a:pPr>
              <a:buFont typeface="Wingdings" pitchFamily="2" charset="2"/>
              <a:buChar char=" "/>
            </a:pPr>
            <a:r>
              <a:rPr lang="en-US" sz="2000">
                <a:solidFill>
                  <a:schemeClr val="accent2"/>
                </a:solidFill>
                <a:latin typeface="Trebuchet MS" charset="0"/>
              </a:rPr>
              <a:t>    ArrayList&lt;String&gt; result = new ArrayList&lt;String&gt;();</a:t>
            </a:r>
          </a:p>
          <a:p>
            <a:pPr>
              <a:buFont typeface="Wingdings" pitchFamily="2" charset="2"/>
              <a:buChar char=" "/>
            </a:pPr>
            <a:r>
              <a:rPr lang="en-US" sz="2000">
                <a:solidFill>
                  <a:schemeClr val="accent2"/>
                </a:solidFill>
                <a:latin typeface="Trebuchet MS" charset="0"/>
              </a:rPr>
              <a:t>    for (int i = 0; i &lt;= s.length(); i++) {</a:t>
            </a:r>
          </a:p>
          <a:p>
            <a:pPr>
              <a:buFont typeface="Wingdings" pitchFamily="2" charset="2"/>
              <a:buChar char=" "/>
            </a:pPr>
            <a:r>
              <a:rPr lang="en-US" sz="2000">
                <a:solidFill>
                  <a:schemeClr val="accent2"/>
                </a:solidFill>
                <a:latin typeface="Trebuchet MS" charset="0"/>
              </a:rPr>
              <a:t>        String inserted = s.substring(0, i) + ch + s.substring(i);</a:t>
            </a:r>
          </a:p>
          <a:p>
            <a:pPr>
              <a:buFont typeface="Wingdings" pitchFamily="2" charset="2"/>
              <a:buChar char=" "/>
            </a:pPr>
            <a:r>
              <a:rPr lang="en-US" sz="2000">
                <a:solidFill>
                  <a:schemeClr val="accent2"/>
                </a:solidFill>
                <a:latin typeface="Trebuchet MS" charset="0"/>
              </a:rPr>
              <a:t>        result.add(inserted);</a:t>
            </a:r>
            <a:br>
              <a:rPr lang="en-US" sz="2000">
                <a:solidFill>
                  <a:schemeClr val="accent2"/>
                </a:solidFill>
                <a:latin typeface="Trebuchet MS" charset="0"/>
              </a:rPr>
            </a:br>
            <a:r>
              <a:rPr lang="en-US" sz="2000">
                <a:solidFill>
                  <a:schemeClr val="accent2"/>
                </a:solidFill>
                <a:latin typeface="Trebuchet MS" charset="0"/>
              </a:rPr>
              <a:t>    }</a:t>
            </a:r>
          </a:p>
          <a:p>
            <a:pPr>
              <a:buFont typeface="Wingdings" pitchFamily="2" charset="2"/>
              <a:buChar char=" "/>
            </a:pPr>
            <a:r>
              <a:rPr lang="en-US" sz="2000">
                <a:solidFill>
                  <a:schemeClr val="accent2"/>
                </a:solidFill>
                <a:latin typeface="Trebuchet MS" charset="0"/>
              </a:rPr>
              <a:t>    return result;</a:t>
            </a:r>
            <a:br>
              <a:rPr lang="en-US" sz="2000">
                <a:solidFill>
                  <a:schemeClr val="accent2"/>
                </a:solidFill>
                <a:latin typeface="Trebuchet MS" charset="0"/>
              </a:rPr>
            </a:br>
            <a:r>
              <a:rPr lang="en-US" sz="2000">
                <a:solidFill>
                  <a:schemeClr val="accent2"/>
                </a:solidFill>
                <a:latin typeface="Trebuchet MS" charset="0"/>
              </a:rPr>
              <a:t>}</a:t>
            </a:r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Catalan </a:t>
            </a:r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FD7519-22FC-414D-A3E7-4380F173DFE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77952" y="1524000"/>
            <a:ext cx="8461248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In combinatorial mathematics, the </a:t>
            </a:r>
            <a:r>
              <a:rPr lang="en-US" b="1" dirty="0" smtClean="0"/>
              <a:t>Catalan numbers</a:t>
            </a:r>
            <a:r>
              <a:rPr lang="en-US" dirty="0" smtClean="0"/>
              <a:t> form a sequence of natural numbers that occur in various counting problems, often involving recursively defined objects.</a:t>
            </a:r>
          </a:p>
          <a:p>
            <a:endParaRPr lang="en-US" sz="1000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23554" name="Picture 2" descr="C_n = \frac{1}{n+1}{2n\choose n} = \frac{(2n)!}{(n+1)!\,n!} \qquad\mbox{ for }n\ge 0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6247" y="4191000"/>
            <a:ext cx="7555753" cy="99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Catalan Number-- Recursion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FD7519-22FC-414D-A3E7-4380F173DFE0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ph sz="quarter" idx="1"/>
          </p:nvPr>
        </p:nvGraphicFramePr>
        <p:xfrm>
          <a:off x="1641475" y="1816100"/>
          <a:ext cx="6096000" cy="4064000"/>
        </p:xfrm>
        <a:graphic>
          <a:graphicData uri="http://schemas.openxmlformats.org/presentationml/2006/ole">
            <p:oleObj spid="_x0000_s59394" name="Equation" r:id="rId3" imgW="0" imgH="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90800" y="1981200"/>
          <a:ext cx="3716337" cy="1435100"/>
        </p:xfrm>
        <a:graphic>
          <a:graphicData uri="http://schemas.openxmlformats.org/presentationml/2006/ole">
            <p:oleObj spid="_x0000_s59395" name="Equation" r:id="rId4" imgW="1117440" imgH="43164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3886200"/>
            <a:ext cx="8077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first Catalan numbers for </a:t>
            </a:r>
            <a:r>
              <a:rPr lang="en-US" sz="2800" i="1" dirty="0" smtClean="0"/>
              <a:t>n</a:t>
            </a:r>
            <a:r>
              <a:rPr lang="en-US" sz="2800" dirty="0" smtClean="0"/>
              <a:t> = 0, 1, 2, 3, …, 10 </a:t>
            </a:r>
            <a:r>
              <a:rPr lang="en-US" sz="2800" dirty="0" smtClean="0"/>
              <a:t>are</a:t>
            </a:r>
          </a:p>
          <a:p>
            <a:endParaRPr lang="en-US" sz="2800" dirty="0" smtClean="0"/>
          </a:p>
          <a:p>
            <a:pPr algn="ctr">
              <a:buNone/>
            </a:pPr>
            <a:r>
              <a:rPr lang="en-US" sz="2800" dirty="0" smtClean="0"/>
              <a:t>1, 1, 2, 5, 14, 42, 132, 429, 1430, 4862, </a:t>
            </a:r>
            <a:r>
              <a:rPr lang="en-US" sz="2800" dirty="0" smtClean="0"/>
              <a:t>16796</a:t>
            </a:r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Catalan Numbers Recursive Program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FD7519-22FC-414D-A3E7-4380F173DFE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447800"/>
            <a:ext cx="8153400" cy="52578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9600" dirty="0" err="1" smtClean="0"/>
              <a:t>int</a:t>
            </a:r>
            <a:r>
              <a:rPr lang="en-US" sz="9600" dirty="0" smtClean="0"/>
              <a:t> </a:t>
            </a:r>
            <a:r>
              <a:rPr lang="en-US" sz="9600" dirty="0" err="1" smtClean="0"/>
              <a:t>catalan</a:t>
            </a:r>
            <a:r>
              <a:rPr lang="en-US" sz="9600" dirty="0" smtClean="0"/>
              <a:t>(n)</a:t>
            </a:r>
          </a:p>
          <a:p>
            <a:pPr>
              <a:buNone/>
            </a:pPr>
            <a:r>
              <a:rPr lang="en-US" sz="9600" dirty="0" smtClean="0"/>
              <a:t>{</a:t>
            </a:r>
          </a:p>
          <a:p>
            <a:pPr>
              <a:buNone/>
            </a:pPr>
            <a:r>
              <a:rPr lang="en-US" sz="9600" dirty="0" smtClean="0"/>
              <a:t>	if(n==0</a:t>
            </a:r>
            <a:r>
              <a:rPr lang="en-US" sz="9600" dirty="0" smtClean="0"/>
              <a:t>)</a:t>
            </a:r>
            <a:endParaRPr lang="en-US" sz="9600" dirty="0" smtClean="0"/>
          </a:p>
          <a:p>
            <a:pPr>
              <a:buNone/>
            </a:pPr>
            <a:r>
              <a:rPr lang="en-US" sz="9600" dirty="0" smtClean="0"/>
              <a:t>   	</a:t>
            </a:r>
            <a:r>
              <a:rPr lang="en-US" sz="9600" dirty="0" smtClean="0"/>
              <a:t>	return </a:t>
            </a:r>
            <a:r>
              <a:rPr lang="en-US" sz="9600" dirty="0" smtClean="0"/>
              <a:t>(1</a:t>
            </a:r>
            <a:r>
              <a:rPr lang="en-US" sz="9600" dirty="0" smtClean="0"/>
              <a:t>);</a:t>
            </a:r>
            <a:endParaRPr lang="en-US" sz="9600" dirty="0" smtClean="0"/>
          </a:p>
          <a:p>
            <a:pPr>
              <a:buNone/>
            </a:pPr>
            <a:r>
              <a:rPr lang="en-US" sz="9600" dirty="0" smtClean="0"/>
              <a:t>   </a:t>
            </a:r>
            <a:r>
              <a:rPr lang="en-US" sz="9600" dirty="0" smtClean="0"/>
              <a:t> else</a:t>
            </a:r>
            <a:endParaRPr lang="en-US" sz="9600" dirty="0" smtClean="0"/>
          </a:p>
          <a:p>
            <a:pPr>
              <a:buNone/>
            </a:pPr>
            <a:r>
              <a:rPr lang="en-US" sz="9600" dirty="0" smtClean="0"/>
              <a:t>   {</a:t>
            </a:r>
          </a:p>
          <a:p>
            <a:pPr>
              <a:buNone/>
            </a:pPr>
            <a:r>
              <a:rPr lang="en-US" sz="9600" dirty="0" smtClean="0"/>
              <a:t>   	</a:t>
            </a:r>
            <a:r>
              <a:rPr lang="en-US" sz="9600" dirty="0" smtClean="0"/>
              <a:t>	</a:t>
            </a:r>
            <a:r>
              <a:rPr lang="en-US" sz="9600" dirty="0" err="1" smtClean="0"/>
              <a:t>int</a:t>
            </a:r>
            <a:r>
              <a:rPr lang="en-US" sz="9600" dirty="0" smtClean="0"/>
              <a:t> </a:t>
            </a:r>
            <a:r>
              <a:rPr lang="en-US" sz="9600" dirty="0" smtClean="0"/>
              <a:t>sum = 0;</a:t>
            </a:r>
          </a:p>
          <a:p>
            <a:pPr>
              <a:buNone/>
            </a:pPr>
            <a:r>
              <a:rPr lang="en-US" sz="9600" dirty="0" smtClean="0"/>
              <a:t>   	</a:t>
            </a:r>
            <a:r>
              <a:rPr lang="en-US" sz="9600" dirty="0" smtClean="0"/>
              <a:t>	for(</a:t>
            </a:r>
            <a:r>
              <a:rPr lang="en-US" sz="9600" dirty="0" err="1" smtClean="0"/>
              <a:t>int</a:t>
            </a:r>
            <a:r>
              <a:rPr lang="en-US" sz="9600" dirty="0" smtClean="0"/>
              <a:t> </a:t>
            </a:r>
            <a:r>
              <a:rPr lang="en-US" sz="9600" dirty="0" err="1" smtClean="0"/>
              <a:t>i</a:t>
            </a:r>
            <a:r>
              <a:rPr lang="en-US" sz="9600" dirty="0" smtClean="0"/>
              <a:t> = 1; </a:t>
            </a:r>
            <a:r>
              <a:rPr lang="en-US" sz="9600" dirty="0" err="1" smtClean="0"/>
              <a:t>i</a:t>
            </a:r>
            <a:r>
              <a:rPr lang="en-US" sz="9600" dirty="0" smtClean="0"/>
              <a:t>&lt;=n; </a:t>
            </a:r>
            <a:r>
              <a:rPr lang="en-US" sz="9600" dirty="0" err="1" smtClean="0"/>
              <a:t>i</a:t>
            </a:r>
            <a:r>
              <a:rPr lang="en-US" sz="9600" dirty="0" smtClean="0"/>
              <a:t>++)</a:t>
            </a:r>
          </a:p>
          <a:p>
            <a:pPr>
              <a:buNone/>
            </a:pPr>
            <a:r>
              <a:rPr lang="en-US" sz="9600" dirty="0" smtClean="0"/>
              <a:t>         </a:t>
            </a:r>
            <a:r>
              <a:rPr lang="en-US" sz="9600" dirty="0" smtClean="0"/>
              <a:t>		sum </a:t>
            </a:r>
            <a:r>
              <a:rPr lang="en-US" sz="9600" dirty="0" smtClean="0"/>
              <a:t>+= </a:t>
            </a:r>
            <a:r>
              <a:rPr lang="en-US" sz="9600" dirty="0" err="1" smtClean="0"/>
              <a:t>catalan</a:t>
            </a:r>
            <a:r>
              <a:rPr lang="en-US" sz="9600" dirty="0" smtClean="0"/>
              <a:t>(i-1)*</a:t>
            </a:r>
            <a:r>
              <a:rPr lang="en-US" sz="9600" dirty="0" err="1" smtClean="0"/>
              <a:t>catalan</a:t>
            </a:r>
            <a:r>
              <a:rPr lang="en-US" sz="9600" dirty="0" smtClean="0"/>
              <a:t>(n-</a:t>
            </a:r>
            <a:r>
              <a:rPr lang="en-US" sz="9600" dirty="0" err="1" smtClean="0"/>
              <a:t>i</a:t>
            </a:r>
            <a:r>
              <a:rPr lang="en-US" sz="9600" dirty="0" smtClean="0"/>
              <a:t>);</a:t>
            </a:r>
          </a:p>
          <a:p>
            <a:pPr>
              <a:buNone/>
            </a:pPr>
            <a:r>
              <a:rPr lang="en-US" sz="9600" dirty="0" smtClean="0"/>
              <a:t>      </a:t>
            </a:r>
            <a:r>
              <a:rPr lang="en-US" sz="9600" dirty="0" smtClean="0"/>
              <a:t>	return </a:t>
            </a:r>
            <a:r>
              <a:rPr lang="en-US" sz="9600" dirty="0" smtClean="0"/>
              <a:t>sum</a:t>
            </a:r>
            <a:r>
              <a:rPr lang="en-US" sz="9600" dirty="0" smtClean="0"/>
              <a:t>;</a:t>
            </a:r>
            <a:endParaRPr lang="en-US" sz="9600" dirty="0" smtClean="0"/>
          </a:p>
          <a:p>
            <a:pPr>
              <a:buNone/>
            </a:pPr>
            <a:r>
              <a:rPr lang="en-US" sz="9600" dirty="0" smtClean="0"/>
              <a:t>   }</a:t>
            </a:r>
          </a:p>
          <a:p>
            <a:pPr>
              <a:buNone/>
            </a:pPr>
            <a:r>
              <a:rPr lang="en-US" sz="9600" dirty="0" smtClean="0"/>
              <a:t>}</a:t>
            </a:r>
            <a:endParaRPr lang="en-US" sz="96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Practice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FD7519-22FC-414D-A3E7-4380F173DFE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00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Write recursive functions of the following:</a:t>
            </a:r>
          </a:p>
          <a:p>
            <a:r>
              <a:rPr lang="en-US" dirty="0" smtClean="0"/>
              <a:t>Sum of first n odd integers =</a:t>
            </a:r>
          </a:p>
          <a:p>
            <a:endParaRPr lang="en-US" dirty="0" smtClean="0"/>
          </a:p>
          <a:p>
            <a:r>
              <a:rPr lang="en-US" dirty="0" smtClean="0"/>
              <a:t>Sum of first n even integers =</a:t>
            </a:r>
          </a:p>
          <a:p>
            <a:endParaRPr lang="en-US" dirty="0" smtClean="0"/>
          </a:p>
          <a:p>
            <a:r>
              <a:rPr lang="en-US" dirty="0" smtClean="0"/>
              <a:t>Sum of first n squares = </a:t>
            </a:r>
          </a:p>
          <a:p>
            <a:endParaRPr lang="en-US" dirty="0" smtClean="0"/>
          </a:p>
          <a:p>
            <a:r>
              <a:rPr lang="en-US" dirty="0" smtClean="0"/>
              <a:t>Sum of first n cubic numbers =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295900" y="2057400"/>
          <a:ext cx="800100" cy="533400"/>
        </p:xfrm>
        <a:graphic>
          <a:graphicData uri="http://schemas.openxmlformats.org/presentationml/2006/ole">
            <p:oleObj spid="_x0000_s32770" name="Equation" r:id="rId3" imgW="177480" imgH="20304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32671" y="4128837"/>
          <a:ext cx="2207341" cy="900363"/>
        </p:xfrm>
        <a:graphic>
          <a:graphicData uri="http://schemas.openxmlformats.org/presentationml/2006/ole">
            <p:oleObj spid="_x0000_s32771" name="Equation" r:id="rId4" imgW="965160" imgH="39348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410200" y="3048000"/>
          <a:ext cx="1270000" cy="635000"/>
        </p:xfrm>
        <a:graphic>
          <a:graphicData uri="http://schemas.openxmlformats.org/presentationml/2006/ole">
            <p:oleObj spid="_x0000_s32772" name="Equation" r:id="rId5" imgW="406080" imgH="20304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410200" y="5105400"/>
          <a:ext cx="1905000" cy="1066800"/>
        </p:xfrm>
        <a:graphic>
          <a:graphicData uri="http://schemas.openxmlformats.org/presentationml/2006/ole">
            <p:oleObj spid="_x0000_s32773" name="Equation" r:id="rId6" imgW="66024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FD7519-22FC-414D-A3E7-4380F173DFE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Quiz next week</a:t>
            </a:r>
          </a:p>
          <a:p>
            <a:pPr lvl="1"/>
            <a:r>
              <a:rPr lang="en-US" sz="3200" dirty="0" smtClean="0"/>
              <a:t>Doubly Linked List</a:t>
            </a:r>
          </a:p>
          <a:p>
            <a:pPr lvl="1"/>
            <a:r>
              <a:rPr lang="en-US" sz="3200" dirty="0" smtClean="0"/>
              <a:t>Recursion</a:t>
            </a:r>
            <a:endParaRPr lang="en-US" sz="3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Comments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FD7519-22FC-414D-A3E7-4380F173DFE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intent of this set of slides is to get you more familiar with some of the uses of recursion</a:t>
            </a:r>
          </a:p>
          <a:p>
            <a:r>
              <a:rPr lang="en-US" dirty="0" smtClean="0"/>
              <a:t>Recursion and loops are, in some sense, equivalent--anything you can do with one, you can do with the other</a:t>
            </a:r>
          </a:p>
          <a:p>
            <a:r>
              <a:rPr lang="en-US" dirty="0" smtClean="0"/>
              <a:t>Once you understand recursion, though, it is often simpler to use recursion than to use loops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FD7519-22FC-414D-A3E7-4380F173DFE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In this lecture we will:</a:t>
            </a:r>
          </a:p>
          <a:p>
            <a:r>
              <a:rPr lang="en-GB" dirty="0" smtClean="0"/>
              <a:t>Study how some mathematical applications of recursion.</a:t>
            </a:r>
          </a:p>
          <a:p>
            <a:r>
              <a:rPr lang="en-GB" dirty="0" smtClean="0"/>
              <a:t>Do some examples of recursion </a:t>
            </a:r>
            <a:br>
              <a:rPr lang="en-GB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Exercise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524000"/>
            <a:ext cx="8305800" cy="1295400"/>
          </a:xfrm>
        </p:spPr>
        <p:txBody>
          <a:bodyPr>
            <a:noAutofit/>
          </a:bodyPr>
          <a:lstStyle/>
          <a:p>
            <a:pPr marL="609600" indent="-609600" algn="l" rtl="0" eaLnBrk="1" hangingPunct="1">
              <a:spcBef>
                <a:spcPct val="50000"/>
              </a:spcBef>
              <a:buNone/>
            </a:pPr>
            <a:r>
              <a:rPr lang="en-US" sz="2400" dirty="0" smtClean="0"/>
              <a:t>	The problem of computing the sum of all the numbers between 1 and any positive integer N can be recursively defined as: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51904" y="3124200"/>
            <a:ext cx="6949096" cy="2389232"/>
            <a:chOff x="831" y="2002"/>
            <a:chExt cx="4456" cy="1149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831" y="2002"/>
              <a:ext cx="4456" cy="673"/>
              <a:chOff x="831" y="2002"/>
              <a:chExt cx="4456" cy="673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831" y="2002"/>
                <a:ext cx="512" cy="673"/>
                <a:chOff x="831" y="2002"/>
                <a:chExt cx="512" cy="673"/>
              </a:xfrm>
            </p:grpSpPr>
            <p:sp>
              <p:nvSpPr>
                <p:cNvPr id="15384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916" y="2216"/>
                  <a:ext cx="17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400" b="1"/>
                </a:p>
              </p:txBody>
            </p:sp>
            <p:sp>
              <p:nvSpPr>
                <p:cNvPr id="15385" name="Line 8"/>
                <p:cNvSpPr>
                  <a:spLocks noChangeShapeType="1"/>
                </p:cNvSpPr>
                <p:nvPr/>
              </p:nvSpPr>
              <p:spPr bwMode="auto">
                <a:xfrm>
                  <a:off x="916" y="2230"/>
                  <a:ext cx="109" cy="9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400" b="1"/>
                </a:p>
              </p:txBody>
            </p:sp>
            <p:sp>
              <p:nvSpPr>
                <p:cNvPr id="15386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916" y="2311"/>
                  <a:ext cx="96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400" b="1"/>
                </a:p>
              </p:txBody>
            </p:sp>
            <p:sp>
              <p:nvSpPr>
                <p:cNvPr id="15387" name="Line 10"/>
                <p:cNvSpPr>
                  <a:spLocks noChangeShapeType="1"/>
                </p:cNvSpPr>
                <p:nvPr/>
              </p:nvSpPr>
              <p:spPr bwMode="auto">
                <a:xfrm>
                  <a:off x="929" y="2407"/>
                  <a:ext cx="16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400" b="1"/>
                </a:p>
              </p:txBody>
            </p:sp>
            <p:sp>
              <p:nvSpPr>
                <p:cNvPr id="15388" name="Rectangle 11"/>
                <p:cNvSpPr>
                  <a:spLocks noChangeArrowheads="1"/>
                </p:cNvSpPr>
                <p:nvPr/>
              </p:nvSpPr>
              <p:spPr bwMode="auto">
                <a:xfrm>
                  <a:off x="831" y="2453"/>
                  <a:ext cx="512" cy="2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sz="2400" b="1"/>
                    <a:t>i = 1</a:t>
                  </a:r>
                </a:p>
              </p:txBody>
            </p:sp>
            <p:sp>
              <p:nvSpPr>
                <p:cNvPr id="15389" name="Rectangle 12"/>
                <p:cNvSpPr>
                  <a:spLocks noChangeArrowheads="1"/>
                </p:cNvSpPr>
                <p:nvPr/>
              </p:nvSpPr>
              <p:spPr bwMode="auto">
                <a:xfrm>
                  <a:off x="899" y="2002"/>
                  <a:ext cx="262" cy="2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sz="2400" b="1"/>
                    <a:t>N</a:t>
                  </a:r>
                </a:p>
              </p:txBody>
            </p:sp>
          </p:grp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2400" y="2002"/>
                <a:ext cx="512" cy="673"/>
                <a:chOff x="2400" y="2002"/>
                <a:chExt cx="512" cy="673"/>
              </a:xfrm>
            </p:grpSpPr>
            <p:sp>
              <p:nvSpPr>
                <p:cNvPr id="15378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2485" y="2216"/>
                  <a:ext cx="17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400" b="1"/>
                </a:p>
              </p:txBody>
            </p:sp>
            <p:sp>
              <p:nvSpPr>
                <p:cNvPr id="15379" name="Line 15"/>
                <p:cNvSpPr>
                  <a:spLocks noChangeShapeType="1"/>
                </p:cNvSpPr>
                <p:nvPr/>
              </p:nvSpPr>
              <p:spPr bwMode="auto">
                <a:xfrm>
                  <a:off x="2485" y="2230"/>
                  <a:ext cx="109" cy="9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400" b="1"/>
                </a:p>
              </p:txBody>
            </p:sp>
            <p:sp>
              <p:nvSpPr>
                <p:cNvPr id="15380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2485" y="2311"/>
                  <a:ext cx="96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400" b="1"/>
                </a:p>
              </p:txBody>
            </p:sp>
            <p:sp>
              <p:nvSpPr>
                <p:cNvPr id="15381" name="Line 17"/>
                <p:cNvSpPr>
                  <a:spLocks noChangeShapeType="1"/>
                </p:cNvSpPr>
                <p:nvPr/>
              </p:nvSpPr>
              <p:spPr bwMode="auto">
                <a:xfrm>
                  <a:off x="2498" y="2407"/>
                  <a:ext cx="16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400" b="1"/>
                </a:p>
              </p:txBody>
            </p:sp>
            <p:sp>
              <p:nvSpPr>
                <p:cNvPr id="15382" name="Rectangle 18"/>
                <p:cNvSpPr>
                  <a:spLocks noChangeArrowheads="1"/>
                </p:cNvSpPr>
                <p:nvPr/>
              </p:nvSpPr>
              <p:spPr bwMode="auto">
                <a:xfrm>
                  <a:off x="2400" y="2453"/>
                  <a:ext cx="512" cy="2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sz="2400" b="1" dirty="0" err="1"/>
                    <a:t>i</a:t>
                  </a:r>
                  <a:r>
                    <a:rPr lang="en-US" sz="2400" b="1" dirty="0"/>
                    <a:t> = 1</a:t>
                  </a:r>
                </a:p>
              </p:txBody>
            </p:sp>
            <p:sp>
              <p:nvSpPr>
                <p:cNvPr id="15383" name="Rectangle 19"/>
                <p:cNvSpPr>
                  <a:spLocks noChangeArrowheads="1"/>
                </p:cNvSpPr>
                <p:nvPr/>
              </p:nvSpPr>
              <p:spPr bwMode="auto">
                <a:xfrm>
                  <a:off x="2427" y="2002"/>
                  <a:ext cx="427" cy="2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sz="2400" b="1"/>
                    <a:t>N-1</a:t>
                  </a:r>
                </a:p>
              </p:txBody>
            </p:sp>
          </p:grpSp>
          <p:grpSp>
            <p:nvGrpSpPr>
              <p:cNvPr id="6" name="Group 20"/>
              <p:cNvGrpSpPr>
                <a:grpSpLocks/>
              </p:cNvGrpSpPr>
              <p:nvPr/>
            </p:nvGrpSpPr>
            <p:grpSpPr bwMode="auto">
              <a:xfrm>
                <a:off x="4775" y="2002"/>
                <a:ext cx="512" cy="673"/>
                <a:chOff x="4775" y="2002"/>
                <a:chExt cx="512" cy="673"/>
              </a:xfrm>
            </p:grpSpPr>
            <p:sp>
              <p:nvSpPr>
                <p:cNvPr id="15372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860" y="2216"/>
                  <a:ext cx="17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400" b="1"/>
                </a:p>
              </p:txBody>
            </p:sp>
            <p:sp>
              <p:nvSpPr>
                <p:cNvPr id="15373" name="Line 22"/>
                <p:cNvSpPr>
                  <a:spLocks noChangeShapeType="1"/>
                </p:cNvSpPr>
                <p:nvPr/>
              </p:nvSpPr>
              <p:spPr bwMode="auto">
                <a:xfrm>
                  <a:off x="4860" y="2230"/>
                  <a:ext cx="109" cy="9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400" b="1"/>
                </a:p>
              </p:txBody>
            </p:sp>
            <p:sp>
              <p:nvSpPr>
                <p:cNvPr id="15374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4860" y="2311"/>
                  <a:ext cx="96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400" b="1"/>
                </a:p>
              </p:txBody>
            </p:sp>
            <p:sp>
              <p:nvSpPr>
                <p:cNvPr id="15375" name="Line 24"/>
                <p:cNvSpPr>
                  <a:spLocks noChangeShapeType="1"/>
                </p:cNvSpPr>
                <p:nvPr/>
              </p:nvSpPr>
              <p:spPr bwMode="auto">
                <a:xfrm>
                  <a:off x="4873" y="2407"/>
                  <a:ext cx="16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400" b="1"/>
                </a:p>
              </p:txBody>
            </p:sp>
            <p:sp>
              <p:nvSpPr>
                <p:cNvPr id="15376" name="Rectangle 25"/>
                <p:cNvSpPr>
                  <a:spLocks noChangeArrowheads="1"/>
                </p:cNvSpPr>
                <p:nvPr/>
              </p:nvSpPr>
              <p:spPr bwMode="auto">
                <a:xfrm>
                  <a:off x="4775" y="2453"/>
                  <a:ext cx="512" cy="2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sz="2400" b="1"/>
                    <a:t>i = 1</a:t>
                  </a:r>
                </a:p>
              </p:txBody>
            </p:sp>
            <p:sp>
              <p:nvSpPr>
                <p:cNvPr id="15377" name="Rectangle 26"/>
                <p:cNvSpPr>
                  <a:spLocks noChangeArrowheads="1"/>
                </p:cNvSpPr>
                <p:nvPr/>
              </p:nvSpPr>
              <p:spPr bwMode="auto">
                <a:xfrm>
                  <a:off x="4802" y="2002"/>
                  <a:ext cx="427" cy="2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sz="2400" b="1"/>
                    <a:t>N-2</a:t>
                  </a:r>
                </a:p>
              </p:txBody>
            </p:sp>
          </p:grpSp>
          <p:sp>
            <p:nvSpPr>
              <p:cNvPr id="15370" name="Rectangle 27"/>
              <p:cNvSpPr>
                <a:spLocks noChangeArrowheads="1"/>
              </p:cNvSpPr>
              <p:nvPr/>
            </p:nvSpPr>
            <p:spPr bwMode="auto">
              <a:xfrm>
                <a:off x="1376" y="2191"/>
                <a:ext cx="728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2400" b="1"/>
                  <a:t>=  N  +</a:t>
                </a:r>
              </a:p>
            </p:txBody>
          </p:sp>
          <p:sp>
            <p:nvSpPr>
              <p:cNvPr id="15371" name="Rectangle 28"/>
              <p:cNvSpPr>
                <a:spLocks noChangeArrowheads="1"/>
              </p:cNvSpPr>
              <p:nvPr/>
            </p:nvSpPr>
            <p:spPr bwMode="auto">
              <a:xfrm>
                <a:off x="2960" y="2192"/>
                <a:ext cx="1337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2400" b="1"/>
                  <a:t>=  N + (N-1) +</a:t>
                </a:r>
              </a:p>
            </p:txBody>
          </p:sp>
        </p:grpSp>
        <p:sp>
          <p:nvSpPr>
            <p:cNvPr id="15366" name="Rectangle 29"/>
            <p:cNvSpPr>
              <a:spLocks noChangeArrowheads="1"/>
            </p:cNvSpPr>
            <p:nvPr/>
          </p:nvSpPr>
          <p:spPr bwMode="auto">
            <a:xfrm>
              <a:off x="872" y="2929"/>
              <a:ext cx="686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 b="1"/>
                <a:t>=   etc.</a:t>
              </a:r>
            </a:p>
          </p:txBody>
        </p:sp>
      </p:grp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FD7519-22FC-414D-A3E7-4380F173DFE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smtClean="0"/>
              <a:t>Exercise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 eaLnBrk="1" hangingPunct="1">
              <a:buFontTx/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sum(</a:t>
            </a:r>
            <a:r>
              <a:rPr lang="en-US" sz="2800" dirty="0" err="1" smtClean="0"/>
              <a:t>int</a:t>
            </a:r>
            <a:r>
              <a:rPr lang="en-US" sz="2800" dirty="0" smtClean="0"/>
              <a:t> n)</a:t>
            </a:r>
          </a:p>
          <a:p>
            <a:pPr algn="l" rtl="0" eaLnBrk="1" hangingPunct="1">
              <a:buFontTx/>
              <a:buNone/>
            </a:pPr>
            <a:r>
              <a:rPr lang="en-US" sz="2800" dirty="0" smtClean="0"/>
              <a:t>{</a:t>
            </a:r>
          </a:p>
          <a:p>
            <a:pPr algn="l" rtl="0" eaLnBrk="1" hangingPunct="1">
              <a:buFontTx/>
              <a:buNone/>
            </a:pPr>
            <a:r>
              <a:rPr lang="en-US" sz="2800" dirty="0" smtClean="0"/>
              <a:t>	if(n==1)</a:t>
            </a:r>
          </a:p>
          <a:p>
            <a:pPr algn="l" rtl="0" eaLnBrk="1" hangingPunct="1">
              <a:buFontTx/>
              <a:buNone/>
            </a:pPr>
            <a:r>
              <a:rPr lang="en-US" sz="2800" dirty="0" smtClean="0"/>
              <a:t>	return n;</a:t>
            </a:r>
          </a:p>
          <a:p>
            <a:pPr algn="l" rtl="0" eaLnBrk="1" hangingPunct="1">
              <a:buFontTx/>
              <a:buNone/>
            </a:pPr>
            <a:r>
              <a:rPr lang="en-US" sz="2800" dirty="0" smtClean="0"/>
              <a:t>	else</a:t>
            </a:r>
          </a:p>
          <a:p>
            <a:pPr algn="l" rtl="0" eaLnBrk="1" hangingPunct="1">
              <a:buFontTx/>
              <a:buNone/>
            </a:pPr>
            <a:r>
              <a:rPr lang="en-US" sz="2800" dirty="0" smtClean="0"/>
              <a:t>		return n + sum(n-1);</a:t>
            </a:r>
          </a:p>
          <a:p>
            <a:pPr algn="l" rtl="0" eaLnBrk="1" hangingPunct="1">
              <a:buFontTx/>
              <a:buNone/>
            </a:pPr>
            <a:r>
              <a:rPr lang="en-US" sz="2800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FD7519-22FC-414D-A3E7-4380F173DFE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Permutations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A </a:t>
            </a:r>
            <a:r>
              <a:rPr lang="en-US">
                <a:solidFill>
                  <a:schemeClr val="tx2"/>
                </a:solidFill>
              </a:rPr>
              <a:t>permutation</a:t>
            </a:r>
            <a:r>
              <a:rPr lang="en-US"/>
              <a:t> of a set of objects is a particular ordering of those objects</a:t>
            </a:r>
          </a:p>
          <a:p>
            <a:pPr>
              <a:lnSpc>
                <a:spcPct val="90000"/>
              </a:lnSpc>
            </a:pPr>
            <a:r>
              <a:rPr lang="en-US"/>
              <a:t>When we speak of “all permutations” of a set, we mean all possible ways of ordering those objects</a:t>
            </a:r>
          </a:p>
          <a:p>
            <a:pPr>
              <a:lnSpc>
                <a:spcPct val="90000"/>
              </a:lnSpc>
            </a:pPr>
            <a:r>
              <a:rPr lang="en-US"/>
              <a:t>Examples:</a:t>
            </a:r>
          </a:p>
          <a:p>
            <a:pPr lvl="1">
              <a:lnSpc>
                <a:spcPct val="90000"/>
              </a:lnSpc>
            </a:pPr>
            <a:r>
              <a:rPr lang="en-US"/>
              <a:t>Given the empty set</a:t>
            </a:r>
            <a:r>
              <a:rPr lang="en-US">
                <a:solidFill>
                  <a:schemeClr val="accent2"/>
                </a:solidFill>
                <a:latin typeface="Trebuchet MS" charset="0"/>
              </a:rPr>
              <a:t> { }</a:t>
            </a:r>
            <a:r>
              <a:rPr lang="en-US"/>
              <a:t>, the only possible permutation is </a:t>
            </a:r>
            <a:r>
              <a:rPr lang="en-US">
                <a:solidFill>
                  <a:schemeClr val="accent2"/>
                </a:solidFill>
                <a:latin typeface="Trebuchet MS" charset="0"/>
              </a:rPr>
              <a:t>{ }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Given the set</a:t>
            </a:r>
            <a:r>
              <a:rPr lang="en-US">
                <a:solidFill>
                  <a:schemeClr val="accent2"/>
                </a:solidFill>
                <a:latin typeface="Trebuchet MS" charset="0"/>
              </a:rPr>
              <a:t> {A}</a:t>
            </a:r>
            <a:r>
              <a:rPr lang="en-US"/>
              <a:t>, the only possible permutation is </a:t>
            </a:r>
            <a:r>
              <a:rPr lang="en-US">
                <a:solidFill>
                  <a:schemeClr val="accent2"/>
                </a:solidFill>
                <a:latin typeface="Trebuchet MS" charset="0"/>
              </a:rPr>
              <a:t>{A}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Given the set </a:t>
            </a:r>
            <a:r>
              <a:rPr lang="en-US">
                <a:solidFill>
                  <a:schemeClr val="accent2"/>
                </a:solidFill>
                <a:latin typeface="Trebuchet MS" charset="0"/>
              </a:rPr>
              <a:t>{A, B}</a:t>
            </a:r>
            <a:r>
              <a:rPr lang="en-US"/>
              <a:t>, the possible permutations are </a:t>
            </a:r>
            <a:r>
              <a:rPr lang="en-US">
                <a:solidFill>
                  <a:schemeClr val="accent2"/>
                </a:solidFill>
                <a:latin typeface="Trebuchet MS" charset="0"/>
              </a:rPr>
              <a:t>{AB, BA}</a:t>
            </a:r>
          </a:p>
          <a:p>
            <a:pPr lvl="1">
              <a:lnSpc>
                <a:spcPct val="90000"/>
              </a:lnSpc>
            </a:pPr>
            <a:r>
              <a:rPr lang="en-US"/>
              <a:t>Given the set</a:t>
            </a:r>
            <a:r>
              <a:rPr lang="en-US">
                <a:solidFill>
                  <a:schemeClr val="accent2"/>
                </a:solidFill>
                <a:latin typeface="Trebuchet MS" charset="0"/>
              </a:rPr>
              <a:t> {A, B, C}</a:t>
            </a:r>
            <a:r>
              <a:rPr lang="en-US"/>
              <a:t>, the possible permutations are</a:t>
            </a:r>
            <a:r>
              <a:rPr lang="en-US">
                <a:solidFill>
                  <a:schemeClr val="accent2"/>
                </a:solidFill>
                <a:latin typeface="Trebuchet MS" charset="0"/>
              </a:rPr>
              <a:t/>
            </a:r>
            <a:br>
              <a:rPr lang="en-US">
                <a:solidFill>
                  <a:schemeClr val="accent2"/>
                </a:solidFill>
                <a:latin typeface="Trebuchet MS" charset="0"/>
              </a:rPr>
            </a:br>
            <a:r>
              <a:rPr lang="en-US">
                <a:solidFill>
                  <a:schemeClr val="accent2"/>
                </a:solidFill>
                <a:latin typeface="Trebuchet MS" charset="0"/>
              </a:rPr>
              <a:t>{ABC, ACB, BAC, BCA, CAB, CBA}</a:t>
            </a:r>
          </a:p>
          <a:p>
            <a:pPr lvl="1">
              <a:lnSpc>
                <a:spcPct val="90000"/>
              </a:lnSpc>
            </a:pPr>
            <a:r>
              <a:rPr lang="en-US"/>
              <a:t>Etc.</a:t>
            </a:r>
            <a:endParaRPr lang="en-US">
              <a:solidFill>
                <a:schemeClr val="accent2"/>
              </a:solidFill>
              <a:latin typeface="Trebuchet MS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all permutations of n objects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74088" cy="5105400"/>
          </a:xfrm>
        </p:spPr>
        <p:txBody>
          <a:bodyPr>
            <a:normAutofit/>
          </a:bodyPr>
          <a:lstStyle/>
          <a:p>
            <a:r>
              <a:rPr lang="en-US" dirty="0"/>
              <a:t>To find all permutations of </a:t>
            </a:r>
            <a:r>
              <a:rPr lang="en-US" dirty="0">
                <a:solidFill>
                  <a:schemeClr val="accent2"/>
                </a:solidFill>
                <a:latin typeface="Trebuchet MS" charset="0"/>
              </a:rPr>
              <a:t>n</a:t>
            </a:r>
            <a:r>
              <a:rPr lang="en-US" dirty="0"/>
              <a:t> objects:</a:t>
            </a:r>
          </a:p>
          <a:p>
            <a:pPr lvl="1"/>
            <a:r>
              <a:rPr lang="en-US" dirty="0"/>
              <a:t>Find all permutations of </a:t>
            </a:r>
            <a:r>
              <a:rPr lang="en-US" dirty="0">
                <a:solidFill>
                  <a:schemeClr val="accent2"/>
                </a:solidFill>
                <a:latin typeface="Trebuchet MS" charset="0"/>
              </a:rPr>
              <a:t>n-1</a:t>
            </a:r>
            <a:r>
              <a:rPr lang="en-US" dirty="0"/>
              <a:t> of those objects</a:t>
            </a:r>
          </a:p>
          <a:p>
            <a:pPr lvl="1"/>
            <a:r>
              <a:rPr lang="en-US" dirty="0"/>
              <a:t>Insert the remaining object into all possible positions of each permutation of</a:t>
            </a:r>
            <a:r>
              <a:rPr lang="en-US" dirty="0">
                <a:solidFill>
                  <a:schemeClr val="accent2"/>
                </a:solidFill>
                <a:latin typeface="Trebuchet MS" charset="0"/>
              </a:rPr>
              <a:t> n-1 </a:t>
            </a:r>
            <a:r>
              <a:rPr lang="en-US" dirty="0"/>
              <a:t>objects</a:t>
            </a:r>
          </a:p>
          <a:p>
            <a:r>
              <a:rPr lang="en-US" dirty="0"/>
              <a:t>Example: To find all permutations of 3 objects </a:t>
            </a:r>
            <a:r>
              <a:rPr lang="en-US" sz="2400" dirty="0">
                <a:solidFill>
                  <a:schemeClr val="accent2"/>
                </a:solidFill>
                <a:latin typeface="Trebuchet MS" charset="0"/>
              </a:rPr>
              <a:t>{A, B, C}</a:t>
            </a:r>
          </a:p>
          <a:p>
            <a:pPr lvl="1"/>
            <a:r>
              <a:rPr lang="en-US" dirty="0"/>
              <a:t>Find all permutations of 2 of the objects, say </a:t>
            </a:r>
            <a:r>
              <a:rPr lang="en-US" dirty="0">
                <a:solidFill>
                  <a:schemeClr val="accent2"/>
                </a:solidFill>
                <a:latin typeface="Trebuchet MS" charset="0"/>
              </a:rPr>
              <a:t>B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  <a:latin typeface="Trebuchet MS" charset="0"/>
              </a:rPr>
              <a:t>C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>
                <a:solidFill>
                  <a:schemeClr val="accent2"/>
                </a:solidFill>
                <a:latin typeface="Trebuchet MS" charset="0"/>
              </a:rPr>
              <a:t>B       C</a:t>
            </a:r>
            <a:r>
              <a:rPr lang="en-US" dirty="0"/>
              <a:t>             and              </a:t>
            </a:r>
            <a:r>
              <a:rPr lang="en-US" dirty="0">
                <a:solidFill>
                  <a:schemeClr val="accent2"/>
                </a:solidFill>
                <a:latin typeface="Trebuchet MS" charset="0"/>
              </a:rPr>
              <a:t>C        B</a:t>
            </a:r>
            <a:endParaRPr lang="en-US" dirty="0"/>
          </a:p>
          <a:p>
            <a:pPr lvl="1"/>
            <a:r>
              <a:rPr lang="en-US" dirty="0"/>
              <a:t>Insert the remaining object, </a:t>
            </a:r>
            <a:r>
              <a:rPr lang="en-US" dirty="0">
                <a:solidFill>
                  <a:schemeClr val="accent2"/>
                </a:solidFill>
                <a:latin typeface="Trebuchet MS" charset="0"/>
              </a:rPr>
              <a:t>A</a:t>
            </a:r>
            <a:r>
              <a:rPr lang="en-US" dirty="0"/>
              <a:t>, into all possible positions (marked by </a:t>
            </a:r>
            <a:r>
              <a:rPr lang="en-US" b="1" dirty="0">
                <a:solidFill>
                  <a:schemeClr val="tx2"/>
                </a:solidFill>
              </a:rPr>
              <a:t>^</a:t>
            </a:r>
            <a:r>
              <a:rPr lang="en-US" dirty="0"/>
              <a:t>) in each of the permutations of </a:t>
            </a:r>
            <a:r>
              <a:rPr lang="en-US" dirty="0">
                <a:solidFill>
                  <a:schemeClr val="accent2"/>
                </a:solidFill>
                <a:latin typeface="Trebuchet MS" charset="0"/>
              </a:rPr>
              <a:t>B</a:t>
            </a:r>
            <a:r>
              <a:rPr lang="en-US" dirty="0"/>
              <a:t> and</a:t>
            </a:r>
            <a:r>
              <a:rPr lang="en-US" dirty="0">
                <a:solidFill>
                  <a:schemeClr val="accent2"/>
                </a:solidFill>
                <a:latin typeface="Trebuchet MS" charset="0"/>
              </a:rPr>
              <a:t> C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3600" b="1" baseline="-25000" dirty="0">
                <a:solidFill>
                  <a:schemeClr val="tx2"/>
                </a:solidFill>
              </a:rPr>
              <a:t>^</a:t>
            </a:r>
            <a:r>
              <a:rPr lang="en-US" b="1" baseline="-25000" dirty="0">
                <a:solidFill>
                  <a:schemeClr val="tx2"/>
                </a:solidFill>
              </a:rPr>
              <a:t>        </a:t>
            </a:r>
            <a:r>
              <a:rPr lang="en-US" dirty="0">
                <a:solidFill>
                  <a:schemeClr val="accent2"/>
                </a:solidFill>
                <a:latin typeface="Trebuchet MS" charset="0"/>
              </a:rPr>
              <a:t>B  </a:t>
            </a:r>
            <a:r>
              <a:rPr lang="en-US" sz="3600" b="1" baseline="-25000" dirty="0">
                <a:solidFill>
                  <a:schemeClr val="tx2"/>
                </a:solidFill>
              </a:rPr>
              <a:t>^</a:t>
            </a:r>
            <a:r>
              <a:rPr lang="en-US" b="1" baseline="-25000" dirty="0">
                <a:solidFill>
                  <a:schemeClr val="tx2"/>
                </a:solidFill>
              </a:rPr>
              <a:t>       </a:t>
            </a:r>
            <a:r>
              <a:rPr lang="en-US" dirty="0">
                <a:solidFill>
                  <a:schemeClr val="accent2"/>
                </a:solidFill>
                <a:latin typeface="Trebuchet MS" charset="0"/>
              </a:rPr>
              <a:t>C  </a:t>
            </a:r>
            <a:r>
              <a:rPr lang="en-US" sz="3600" b="1" baseline="-25000" dirty="0">
                <a:solidFill>
                  <a:schemeClr val="tx2"/>
                </a:solidFill>
              </a:rPr>
              <a:t>^</a:t>
            </a:r>
            <a:r>
              <a:rPr lang="en-US" dirty="0"/>
              <a:t>        and       </a:t>
            </a:r>
            <a:r>
              <a:rPr lang="en-US" sz="3600" b="1" baseline="-25000" dirty="0">
                <a:solidFill>
                  <a:schemeClr val="tx2"/>
                </a:solidFill>
              </a:rPr>
              <a:t>^</a:t>
            </a:r>
            <a:r>
              <a:rPr lang="en-US" b="1" baseline="-25000" dirty="0">
                <a:solidFill>
                  <a:schemeClr val="tx2"/>
                </a:solidFill>
              </a:rPr>
              <a:t>        </a:t>
            </a:r>
            <a:r>
              <a:rPr lang="en-US" dirty="0">
                <a:solidFill>
                  <a:schemeClr val="accent2"/>
                </a:solidFill>
                <a:latin typeface="Trebuchet MS" charset="0"/>
              </a:rPr>
              <a:t>C  </a:t>
            </a:r>
            <a:r>
              <a:rPr lang="en-US" sz="3600" b="1" baseline="-25000" dirty="0">
                <a:solidFill>
                  <a:schemeClr val="tx2"/>
                </a:solidFill>
              </a:rPr>
              <a:t>^</a:t>
            </a:r>
            <a:r>
              <a:rPr lang="en-US" b="1" baseline="-25000" dirty="0">
                <a:solidFill>
                  <a:schemeClr val="tx2"/>
                </a:solidFill>
              </a:rPr>
              <a:t>       </a:t>
            </a:r>
            <a:r>
              <a:rPr lang="en-US" dirty="0">
                <a:solidFill>
                  <a:schemeClr val="accent2"/>
                </a:solidFill>
                <a:latin typeface="Trebuchet MS" charset="0"/>
              </a:rPr>
              <a:t>B  </a:t>
            </a:r>
            <a:r>
              <a:rPr lang="en-US" sz="3600" b="1" baseline="-25000" dirty="0">
                <a:solidFill>
                  <a:schemeClr val="tx2"/>
                </a:solidFill>
              </a:rPr>
              <a:t>^</a:t>
            </a:r>
            <a:r>
              <a:rPr lang="en-US" dirty="0"/>
              <a:t> </a:t>
            </a:r>
            <a:endParaRPr lang="en-US" dirty="0">
              <a:solidFill>
                <a:schemeClr val="accent2"/>
              </a:solidFill>
              <a:latin typeface="Trebuchet MS" charset="0"/>
            </a:endParaRPr>
          </a:p>
          <a:p>
            <a:pPr lvl="1"/>
            <a:r>
              <a:rPr lang="en-US" dirty="0">
                <a:solidFill>
                  <a:schemeClr val="accent2"/>
                </a:solidFill>
                <a:latin typeface="Trebuchet MS" charset="0"/>
              </a:rPr>
              <a:t>   </a:t>
            </a:r>
            <a:r>
              <a:rPr lang="en-US" dirty="0">
                <a:solidFill>
                  <a:schemeClr val="tx2"/>
                </a:solidFill>
                <a:latin typeface="Trebuchet MS" charset="0"/>
              </a:rPr>
              <a:t>A</a:t>
            </a:r>
            <a:r>
              <a:rPr lang="en-US" dirty="0">
                <a:solidFill>
                  <a:schemeClr val="accent2"/>
                </a:solidFill>
                <a:latin typeface="Trebuchet MS" charset="0"/>
              </a:rPr>
              <a:t>BC   B</a:t>
            </a:r>
            <a:r>
              <a:rPr lang="en-US" dirty="0">
                <a:solidFill>
                  <a:schemeClr val="tx2"/>
                </a:solidFill>
                <a:latin typeface="Trebuchet MS" charset="0"/>
              </a:rPr>
              <a:t>A</a:t>
            </a:r>
            <a:r>
              <a:rPr lang="en-US" dirty="0">
                <a:solidFill>
                  <a:schemeClr val="accent2"/>
                </a:solidFill>
                <a:latin typeface="Trebuchet MS" charset="0"/>
              </a:rPr>
              <a:t>C  BC</a:t>
            </a:r>
            <a:r>
              <a:rPr lang="en-US" dirty="0">
                <a:solidFill>
                  <a:schemeClr val="tx2"/>
                </a:solidFill>
                <a:latin typeface="Trebuchet MS" charset="0"/>
              </a:rPr>
              <a:t>A</a:t>
            </a:r>
            <a:r>
              <a:rPr lang="en-US" dirty="0">
                <a:solidFill>
                  <a:schemeClr val="accent2"/>
                </a:solidFill>
                <a:latin typeface="Trebuchet MS" charset="0"/>
              </a:rPr>
              <a:t>                 </a:t>
            </a:r>
            <a:r>
              <a:rPr lang="en-US" dirty="0">
                <a:solidFill>
                  <a:schemeClr val="tx2"/>
                </a:solidFill>
                <a:latin typeface="Trebuchet MS" charset="0"/>
              </a:rPr>
              <a:t>A</a:t>
            </a:r>
            <a:r>
              <a:rPr lang="en-US" dirty="0">
                <a:solidFill>
                  <a:schemeClr val="accent2"/>
                </a:solidFill>
                <a:latin typeface="Trebuchet MS" charset="0"/>
              </a:rPr>
              <a:t>CB   C</a:t>
            </a:r>
            <a:r>
              <a:rPr lang="en-US" dirty="0">
                <a:solidFill>
                  <a:schemeClr val="tx2"/>
                </a:solidFill>
                <a:latin typeface="Trebuchet MS" charset="0"/>
              </a:rPr>
              <a:t>A</a:t>
            </a:r>
            <a:r>
              <a:rPr lang="en-US" dirty="0">
                <a:solidFill>
                  <a:schemeClr val="accent2"/>
                </a:solidFill>
                <a:latin typeface="Trebuchet MS" charset="0"/>
              </a:rPr>
              <a:t>B  CB</a:t>
            </a:r>
            <a:r>
              <a:rPr lang="en-US" dirty="0">
                <a:solidFill>
                  <a:schemeClr val="tx2"/>
                </a:solidFill>
                <a:latin typeface="Trebuchet MS" charset="0"/>
              </a:rPr>
              <a:t>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program to find permutations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52578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We will develop complete Java code to find all permutations of a nonempty </a:t>
            </a:r>
            <a:r>
              <a:rPr lang="en-US" sz="2400" dirty="0">
                <a:solidFill>
                  <a:schemeClr val="accent2"/>
                </a:solidFill>
                <a:latin typeface="Trebuchet MS" charset="0"/>
              </a:rPr>
              <a:t>String</a:t>
            </a:r>
            <a:r>
              <a:rPr lang="en-US" sz="2400" dirty="0"/>
              <a:t> of characters</a:t>
            </a:r>
            <a:br>
              <a:rPr lang="en-US" sz="2400" dirty="0"/>
            </a:br>
            <a:endParaRPr lang="en-US" sz="1000" dirty="0"/>
          </a:p>
          <a:p>
            <a:r>
              <a:rPr lang="en-US" sz="1800" dirty="0" err="1">
                <a:solidFill>
                  <a:schemeClr val="accent2"/>
                </a:solidFill>
                <a:latin typeface="Trebuchet MS" charset="0"/>
              </a:rPr>
              <a:t>ArrayList</a:t>
            </a:r>
            <a:r>
              <a:rPr lang="en-US" sz="1800" dirty="0">
                <a:solidFill>
                  <a:schemeClr val="accent2"/>
                </a:solidFill>
                <a:latin typeface="Trebuchet MS" charset="0"/>
              </a:rPr>
              <a:t>&lt;String&gt; </a:t>
            </a:r>
            <a:r>
              <a:rPr lang="en-US" sz="1800" dirty="0" err="1">
                <a:solidFill>
                  <a:schemeClr val="accent2"/>
                </a:solidFill>
                <a:latin typeface="Trebuchet MS" charset="0"/>
              </a:rPr>
              <a:t>permutationsOf</a:t>
            </a:r>
            <a:r>
              <a:rPr lang="en-US" sz="1800" dirty="0">
                <a:solidFill>
                  <a:schemeClr val="accent2"/>
                </a:solidFill>
                <a:latin typeface="Trebuchet MS" charset="0"/>
              </a:rPr>
              <a:t>(String s) {</a:t>
            </a:r>
          </a:p>
          <a:p>
            <a:pPr>
              <a:buFont typeface="Wingdings" pitchFamily="2" charset="2"/>
              <a:buChar char=" "/>
            </a:pPr>
            <a:r>
              <a:rPr lang="en-US" sz="1800" dirty="0">
                <a:solidFill>
                  <a:schemeClr val="accent2"/>
                </a:solidFill>
                <a:latin typeface="Trebuchet MS" charset="0"/>
              </a:rPr>
              <a:t>    if (</a:t>
            </a:r>
            <a:r>
              <a:rPr lang="en-US" sz="1800" dirty="0" err="1">
                <a:solidFill>
                  <a:schemeClr val="accent2"/>
                </a:solidFill>
                <a:latin typeface="Trebuchet MS" charset="0"/>
              </a:rPr>
              <a:t>s.length</a:t>
            </a:r>
            <a:r>
              <a:rPr lang="en-US" sz="1800" dirty="0">
                <a:solidFill>
                  <a:schemeClr val="accent2"/>
                </a:solidFill>
                <a:latin typeface="Trebuchet MS" charset="0"/>
              </a:rPr>
              <a:t>() == 1) {</a:t>
            </a:r>
          </a:p>
          <a:p>
            <a:pPr>
              <a:buFont typeface="Wingdings" pitchFamily="2" charset="2"/>
              <a:buChar char=" "/>
            </a:pPr>
            <a:r>
              <a:rPr lang="en-US" sz="1800" dirty="0">
                <a:solidFill>
                  <a:schemeClr val="accent2"/>
                </a:solidFill>
                <a:latin typeface="Trebuchet MS" charset="0"/>
              </a:rPr>
              <a:t>        </a:t>
            </a:r>
            <a:r>
              <a:rPr lang="en-US" sz="1800" dirty="0">
                <a:solidFill>
                  <a:schemeClr val="accent1"/>
                </a:solidFill>
                <a:latin typeface="Trebuchet MS" charset="0"/>
              </a:rPr>
              <a:t>// return a new </a:t>
            </a:r>
            <a:r>
              <a:rPr lang="en-US" sz="1800" dirty="0" err="1">
                <a:solidFill>
                  <a:schemeClr val="accent1"/>
                </a:solidFill>
                <a:latin typeface="Trebuchet MS" charset="0"/>
              </a:rPr>
              <a:t>ArrayList</a:t>
            </a:r>
            <a:r>
              <a:rPr lang="en-US" sz="1800" dirty="0">
                <a:solidFill>
                  <a:schemeClr val="accent1"/>
                </a:solidFill>
                <a:latin typeface="Trebuchet MS" charset="0"/>
              </a:rPr>
              <a:t> containing just s</a:t>
            </a:r>
          </a:p>
          <a:p>
            <a:pPr>
              <a:buFont typeface="Wingdings" pitchFamily="2" charset="2"/>
              <a:buChar char=" "/>
            </a:pPr>
            <a:r>
              <a:rPr lang="en-US" sz="1800" dirty="0">
                <a:solidFill>
                  <a:schemeClr val="accent2"/>
                </a:solidFill>
                <a:latin typeface="Trebuchet MS" charset="0"/>
              </a:rPr>
              <a:t>    }</a:t>
            </a:r>
          </a:p>
          <a:p>
            <a:pPr>
              <a:buFont typeface="Wingdings" pitchFamily="2" charset="2"/>
              <a:buChar char=" "/>
            </a:pPr>
            <a:r>
              <a:rPr lang="en-US" sz="1800" dirty="0">
                <a:solidFill>
                  <a:schemeClr val="accent2"/>
                </a:solidFill>
                <a:latin typeface="Trebuchet MS" charset="0"/>
              </a:rPr>
              <a:t>    else {</a:t>
            </a:r>
            <a:endParaRPr lang="en-US" sz="1800" dirty="0">
              <a:solidFill>
                <a:schemeClr val="accent1"/>
              </a:solidFill>
              <a:latin typeface="Trebuchet MS" charset="0"/>
            </a:endParaRPr>
          </a:p>
          <a:p>
            <a:pPr>
              <a:buFont typeface="Wingdings" pitchFamily="2" charset="2"/>
              <a:buChar char=" "/>
            </a:pPr>
            <a:r>
              <a:rPr lang="en-US" sz="1800" dirty="0">
                <a:solidFill>
                  <a:schemeClr val="accent1"/>
                </a:solidFill>
                <a:latin typeface="Trebuchet MS" charset="0"/>
              </a:rPr>
              <a:t>        // separate the first character from the rest</a:t>
            </a:r>
          </a:p>
          <a:p>
            <a:pPr>
              <a:buFont typeface="Wingdings" pitchFamily="2" charset="2"/>
              <a:buChar char=" "/>
            </a:pPr>
            <a:r>
              <a:rPr lang="en-US" sz="1800" dirty="0">
                <a:solidFill>
                  <a:schemeClr val="accent1"/>
                </a:solidFill>
                <a:latin typeface="Trebuchet MS" charset="0"/>
              </a:rPr>
              <a:t>        // get </a:t>
            </a:r>
            <a:r>
              <a:rPr lang="en-US" sz="1800" dirty="0">
                <a:solidFill>
                  <a:schemeClr val="tx2"/>
                </a:solidFill>
                <a:latin typeface="Trebuchet MS" charset="0"/>
              </a:rPr>
              <a:t>all</a:t>
            </a:r>
            <a:r>
              <a:rPr lang="en-US" sz="1800" dirty="0">
                <a:solidFill>
                  <a:schemeClr val="accent1"/>
                </a:solidFill>
                <a:latin typeface="Trebuchet MS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Trebuchet MS" charset="0"/>
              </a:rPr>
              <a:t>permutationsOf</a:t>
            </a:r>
            <a:r>
              <a:rPr lang="en-US" sz="1800" dirty="0">
                <a:solidFill>
                  <a:schemeClr val="accent1"/>
                </a:solidFill>
                <a:latin typeface="Trebuchet MS" charset="0"/>
              </a:rPr>
              <a:t> ( the rest of the characters )</a:t>
            </a:r>
          </a:p>
          <a:p>
            <a:pPr>
              <a:buFont typeface="Wingdings" pitchFamily="2" charset="2"/>
              <a:buChar char=" "/>
            </a:pPr>
            <a:r>
              <a:rPr lang="en-US" sz="1800" dirty="0">
                <a:solidFill>
                  <a:schemeClr val="accent1"/>
                </a:solidFill>
                <a:latin typeface="Trebuchet MS" charset="0"/>
              </a:rPr>
              <a:t>        // for each permutation,</a:t>
            </a:r>
            <a:br>
              <a:rPr lang="en-US" sz="1800" dirty="0">
                <a:solidFill>
                  <a:schemeClr val="accent1"/>
                </a:solidFill>
                <a:latin typeface="Trebuchet MS" charset="0"/>
              </a:rPr>
            </a:br>
            <a:r>
              <a:rPr lang="en-US" sz="1800" dirty="0">
                <a:solidFill>
                  <a:schemeClr val="accent1"/>
                </a:solidFill>
                <a:latin typeface="Trebuchet MS" charset="0"/>
              </a:rPr>
              <a:t>        //        add the first character in </a:t>
            </a:r>
            <a:r>
              <a:rPr lang="en-US" sz="1800" dirty="0">
                <a:solidFill>
                  <a:schemeClr val="tx2"/>
                </a:solidFill>
                <a:latin typeface="Trebuchet MS" charset="0"/>
              </a:rPr>
              <a:t>all</a:t>
            </a:r>
            <a:r>
              <a:rPr lang="en-US" sz="1800" dirty="0">
                <a:solidFill>
                  <a:schemeClr val="accent1"/>
                </a:solidFill>
                <a:latin typeface="Trebuchet MS" charset="0"/>
              </a:rPr>
              <a:t> possible positions, and</a:t>
            </a:r>
            <a:br>
              <a:rPr lang="en-US" sz="1800" dirty="0">
                <a:solidFill>
                  <a:schemeClr val="accent1"/>
                </a:solidFill>
                <a:latin typeface="Trebuchet MS" charset="0"/>
              </a:rPr>
            </a:br>
            <a:r>
              <a:rPr lang="en-US" sz="1800" dirty="0">
                <a:solidFill>
                  <a:schemeClr val="accent1"/>
                </a:solidFill>
                <a:latin typeface="Trebuchet MS" charset="0"/>
              </a:rPr>
              <a:t>        //        put each result into a new </a:t>
            </a:r>
            <a:r>
              <a:rPr lang="en-US" sz="1800" dirty="0" err="1">
                <a:solidFill>
                  <a:schemeClr val="accent1"/>
                </a:solidFill>
                <a:latin typeface="Trebuchet MS" charset="0"/>
              </a:rPr>
              <a:t>ArrayList</a:t>
            </a:r>
            <a:endParaRPr lang="en-US" sz="1800" dirty="0">
              <a:solidFill>
                <a:schemeClr val="accent1"/>
              </a:solidFill>
              <a:latin typeface="Trebuchet MS" charset="0"/>
            </a:endParaRPr>
          </a:p>
          <a:p>
            <a:pPr>
              <a:buFont typeface="Wingdings" pitchFamily="2" charset="2"/>
              <a:buChar char=" "/>
            </a:pPr>
            <a:r>
              <a:rPr lang="en-US" sz="1800" dirty="0">
                <a:solidFill>
                  <a:schemeClr val="accent2"/>
                </a:solidFill>
                <a:latin typeface="Trebuchet MS" charset="0"/>
              </a:rPr>
              <a:t>    }</a:t>
            </a:r>
            <a:endParaRPr lang="en-US" sz="1800" dirty="0">
              <a:solidFill>
                <a:schemeClr val="accent1"/>
              </a:solidFill>
              <a:latin typeface="Trebuchet MS" charset="0"/>
            </a:endParaRPr>
          </a:p>
          <a:p>
            <a:pPr>
              <a:buFont typeface="Wingdings" pitchFamily="2" charset="2"/>
              <a:buChar char=" "/>
            </a:pPr>
            <a:r>
              <a:rPr lang="en-US" sz="1800" dirty="0">
                <a:solidFill>
                  <a:schemeClr val="accent1"/>
                </a:solidFill>
                <a:latin typeface="Trebuchet MS" charset="0"/>
              </a:rPr>
              <a:t>    // return the new </a:t>
            </a:r>
            <a:r>
              <a:rPr lang="en-US" sz="1800" dirty="0" err="1">
                <a:solidFill>
                  <a:schemeClr val="accent1"/>
                </a:solidFill>
                <a:latin typeface="Trebuchet MS" charset="0"/>
              </a:rPr>
              <a:t>ArrayList</a:t>
            </a:r>
            <a:endParaRPr lang="en-US" sz="1800" dirty="0">
              <a:solidFill>
                <a:schemeClr val="accent1"/>
              </a:solidFill>
              <a:latin typeface="Trebuchet MS" charset="0"/>
            </a:endParaRPr>
          </a:p>
          <a:p>
            <a:pPr>
              <a:buFont typeface="Wingdings" pitchFamily="2" charset="2"/>
              <a:buChar char=" "/>
            </a:pPr>
            <a:r>
              <a:rPr lang="en-US" sz="1800" dirty="0">
                <a:solidFill>
                  <a:schemeClr val="accent2"/>
                </a:solidFill>
                <a:latin typeface="Trebuchet MS" charset="0"/>
              </a:rPr>
              <a:t>}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Trebuchet MS" charset="0"/>
              </a:rPr>
              <a:t>permutationsOf(String)</a:t>
            </a:r>
            <a:r>
              <a:rPr lang="en-US"/>
              <a:t>, part I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 "/>
            </a:pPr>
            <a:r>
              <a:rPr lang="en-US" sz="2000">
                <a:solidFill>
                  <a:schemeClr val="accent2"/>
                </a:solidFill>
                <a:latin typeface="Trebuchet MS" charset="0"/>
              </a:rPr>
              <a:t>ArrayList&lt;String&gt; permutationsOf(String s) {</a:t>
            </a:r>
          </a:p>
          <a:p>
            <a:pPr>
              <a:buFont typeface="Wingdings" pitchFamily="2" charset="2"/>
              <a:buChar char=" "/>
            </a:pPr>
            <a:r>
              <a:rPr lang="en-US" sz="2000">
                <a:solidFill>
                  <a:schemeClr val="accent2"/>
                </a:solidFill>
                <a:latin typeface="Trebuchet MS" charset="0"/>
              </a:rPr>
              <a:t>    ArrayList&lt;String&gt; result = new ArrayList&lt;String&gt;();</a:t>
            </a:r>
          </a:p>
          <a:p>
            <a:pPr>
              <a:buFont typeface="Wingdings" pitchFamily="2" charset="2"/>
              <a:buChar char=" "/>
            </a:pPr>
            <a:endParaRPr lang="en-US" sz="2000">
              <a:solidFill>
                <a:schemeClr val="accent2"/>
              </a:solidFill>
              <a:latin typeface="Trebuchet MS" charset="0"/>
            </a:endParaRPr>
          </a:p>
          <a:p>
            <a:pPr>
              <a:buFont typeface="Wingdings" pitchFamily="2" charset="2"/>
              <a:buChar char=" "/>
            </a:pPr>
            <a:r>
              <a:rPr lang="en-US" sz="2000">
                <a:solidFill>
                  <a:schemeClr val="accent2"/>
                </a:solidFill>
                <a:latin typeface="Trebuchet MS" charset="0"/>
              </a:rPr>
              <a:t>    if (s.length() == 1) {</a:t>
            </a:r>
            <a:r>
              <a:rPr lang="en-US" sz="2000">
                <a:latin typeface="Trebuchet MS" charset="0"/>
              </a:rPr>
              <a:t> // base case</a:t>
            </a:r>
          </a:p>
          <a:p>
            <a:pPr>
              <a:buFont typeface="Wingdings" pitchFamily="2" charset="2"/>
              <a:buChar char=" "/>
            </a:pPr>
            <a:r>
              <a:rPr lang="en-US" sz="2000">
                <a:solidFill>
                  <a:schemeClr val="accent2"/>
                </a:solidFill>
                <a:latin typeface="Trebuchet MS" charset="0"/>
              </a:rPr>
              <a:t>        </a:t>
            </a:r>
            <a:r>
              <a:rPr lang="en-US" sz="2000">
                <a:solidFill>
                  <a:schemeClr val="accent1"/>
                </a:solidFill>
                <a:latin typeface="Trebuchet MS" charset="0"/>
              </a:rPr>
              <a:t>// return a new ArrayList containing just s</a:t>
            </a:r>
            <a:endParaRPr lang="en-US" sz="2000">
              <a:solidFill>
                <a:schemeClr val="accent2"/>
              </a:solidFill>
              <a:latin typeface="Trebuchet MS" charset="0"/>
            </a:endParaRPr>
          </a:p>
          <a:p>
            <a:pPr>
              <a:buFont typeface="Wingdings" pitchFamily="2" charset="2"/>
              <a:buChar char=" "/>
            </a:pPr>
            <a:r>
              <a:rPr lang="en-US" sz="2000">
                <a:solidFill>
                  <a:schemeClr val="accent2"/>
                </a:solidFill>
                <a:latin typeface="Trebuchet MS" charset="0"/>
              </a:rPr>
              <a:t>        result.add(s);</a:t>
            </a:r>
          </a:p>
          <a:p>
            <a:pPr>
              <a:buFont typeface="Wingdings" pitchFamily="2" charset="2"/>
              <a:buChar char=" "/>
            </a:pPr>
            <a:r>
              <a:rPr lang="en-US" sz="2000">
                <a:solidFill>
                  <a:schemeClr val="accent2"/>
                </a:solidFill>
                <a:latin typeface="Trebuchet MS" charset="0"/>
              </a:rPr>
              <a:t>        return result;</a:t>
            </a:r>
          </a:p>
          <a:p>
            <a:pPr>
              <a:buFont typeface="Wingdings" pitchFamily="2" charset="2"/>
              <a:buChar char=" "/>
            </a:pPr>
            <a:r>
              <a:rPr lang="en-US" sz="2000">
                <a:solidFill>
                  <a:schemeClr val="accent2"/>
                </a:solidFill>
                <a:latin typeface="Trebuchet MS" charset="0"/>
              </a:rPr>
              <a:t>     }</a:t>
            </a:r>
          </a:p>
          <a:p>
            <a:pPr>
              <a:buFont typeface="Wingdings" pitchFamily="2" charset="2"/>
              <a:buChar char=" "/>
            </a:pPr>
            <a:r>
              <a:rPr lang="en-US" sz="2000">
                <a:solidFill>
                  <a:schemeClr val="accent2"/>
                </a:solidFill>
                <a:latin typeface="Trebuchet MS" charset="0"/>
              </a:rPr>
              <a:t>     </a:t>
            </a:r>
            <a:r>
              <a:rPr lang="en-US" sz="2000">
                <a:solidFill>
                  <a:schemeClr val="accent1"/>
                </a:solidFill>
                <a:latin typeface="Trebuchet MS" charset="0"/>
              </a:rPr>
              <a:t>// continued...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Trebuchet MS" charset="0"/>
              </a:rPr>
              <a:t>permutationsOf(String)</a:t>
            </a:r>
            <a:r>
              <a:rPr lang="en-US"/>
              <a:t>, part II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74088" cy="5181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ebdings" charset="2"/>
              <a:buChar char=" "/>
            </a:pPr>
            <a:r>
              <a:rPr lang="en-US" sz="1800" dirty="0">
                <a:solidFill>
                  <a:schemeClr val="accent2"/>
                </a:solidFill>
                <a:latin typeface="Trebuchet MS" charset="0"/>
              </a:rPr>
              <a:t>     else {</a:t>
            </a:r>
            <a:endParaRPr lang="en-US" sz="1800" dirty="0">
              <a:solidFill>
                <a:schemeClr val="accent1"/>
              </a:solidFill>
              <a:latin typeface="Trebuchet MS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 "/>
            </a:pPr>
            <a:r>
              <a:rPr lang="en-US" sz="1800" dirty="0">
                <a:solidFill>
                  <a:schemeClr val="accent1"/>
                </a:solidFill>
                <a:latin typeface="Trebuchet MS" charset="0"/>
              </a:rPr>
              <a:t>        // separate the first character from the rest</a:t>
            </a:r>
          </a:p>
          <a:p>
            <a:pPr>
              <a:lnSpc>
                <a:spcPct val="90000"/>
              </a:lnSpc>
              <a:buFont typeface="Wingdings" pitchFamily="2" charset="2"/>
              <a:buChar char=" "/>
            </a:pPr>
            <a:r>
              <a:rPr lang="en-US" sz="1800" dirty="0">
                <a:solidFill>
                  <a:schemeClr val="accent2"/>
                </a:solidFill>
                <a:latin typeface="Trebuchet MS" charset="0"/>
              </a:rPr>
              <a:t>        char first = </a:t>
            </a:r>
            <a:r>
              <a:rPr lang="en-US" sz="1800" dirty="0" err="1">
                <a:solidFill>
                  <a:schemeClr val="accent2"/>
                </a:solidFill>
                <a:latin typeface="Trebuchet MS" charset="0"/>
              </a:rPr>
              <a:t>s.charAt</a:t>
            </a:r>
            <a:r>
              <a:rPr lang="en-US" sz="1800" dirty="0">
                <a:solidFill>
                  <a:schemeClr val="accent2"/>
                </a:solidFill>
                <a:latin typeface="Trebuchet MS" charset="0"/>
              </a:rPr>
              <a:t>(0);</a:t>
            </a:r>
          </a:p>
          <a:p>
            <a:pPr>
              <a:lnSpc>
                <a:spcPct val="90000"/>
              </a:lnSpc>
              <a:buFont typeface="Webdings" charset="2"/>
              <a:buChar char=" "/>
            </a:pPr>
            <a:r>
              <a:rPr lang="en-US" sz="1800" dirty="0">
                <a:solidFill>
                  <a:schemeClr val="accent2"/>
                </a:solidFill>
                <a:latin typeface="Trebuchet MS" charset="0"/>
              </a:rPr>
              <a:t>        String rest = </a:t>
            </a:r>
            <a:r>
              <a:rPr lang="en-US" sz="1800" dirty="0" err="1">
                <a:solidFill>
                  <a:schemeClr val="accent2"/>
                </a:solidFill>
                <a:latin typeface="Trebuchet MS" charset="0"/>
              </a:rPr>
              <a:t>s.substring</a:t>
            </a:r>
            <a:r>
              <a:rPr lang="en-US" sz="1800" dirty="0">
                <a:solidFill>
                  <a:schemeClr val="accent2"/>
                </a:solidFill>
                <a:latin typeface="Trebuchet MS" charset="0"/>
              </a:rPr>
              <a:t>(1);</a:t>
            </a:r>
            <a:br>
              <a:rPr lang="en-US" sz="1800" dirty="0">
                <a:solidFill>
                  <a:schemeClr val="accent2"/>
                </a:solidFill>
                <a:latin typeface="Trebuchet MS" charset="0"/>
              </a:rPr>
            </a:br>
            <a:endParaRPr lang="en-US" sz="1800" dirty="0">
              <a:solidFill>
                <a:schemeClr val="accent1"/>
              </a:solidFill>
              <a:latin typeface="Trebuchet MS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 "/>
            </a:pPr>
            <a:r>
              <a:rPr lang="en-US" sz="1800" dirty="0">
                <a:solidFill>
                  <a:schemeClr val="accent1"/>
                </a:solidFill>
                <a:latin typeface="Trebuchet MS" charset="0"/>
              </a:rPr>
              <a:t>        // get </a:t>
            </a:r>
            <a:r>
              <a:rPr lang="en-US" sz="1800" dirty="0">
                <a:solidFill>
                  <a:schemeClr val="tx2"/>
                </a:solidFill>
                <a:latin typeface="Trebuchet MS" charset="0"/>
              </a:rPr>
              <a:t>all</a:t>
            </a:r>
            <a:r>
              <a:rPr lang="en-US" sz="1800" dirty="0">
                <a:solidFill>
                  <a:schemeClr val="accent1"/>
                </a:solidFill>
                <a:latin typeface="Trebuchet MS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Trebuchet MS" charset="0"/>
              </a:rPr>
              <a:t>permutationsOf</a:t>
            </a:r>
            <a:r>
              <a:rPr lang="en-US" sz="1800" dirty="0">
                <a:solidFill>
                  <a:schemeClr val="accent1"/>
                </a:solidFill>
                <a:latin typeface="Trebuchet MS" charset="0"/>
              </a:rPr>
              <a:t> the rest of the characters</a:t>
            </a:r>
            <a:endParaRPr lang="en-US" sz="1800" dirty="0">
              <a:solidFill>
                <a:schemeClr val="accent2"/>
              </a:solidFill>
              <a:latin typeface="Trebuchet MS" charset="0"/>
            </a:endParaRPr>
          </a:p>
          <a:p>
            <a:pPr>
              <a:lnSpc>
                <a:spcPct val="90000"/>
              </a:lnSpc>
              <a:buFont typeface="Webdings" charset="2"/>
              <a:buChar char=" "/>
            </a:pPr>
            <a:r>
              <a:rPr lang="en-US" sz="1800" dirty="0">
                <a:solidFill>
                  <a:schemeClr val="accent2"/>
                </a:solidFill>
                <a:latin typeface="Trebuchet MS" charset="0"/>
              </a:rPr>
              <a:t>        </a:t>
            </a:r>
            <a:r>
              <a:rPr lang="en-US" sz="1800" dirty="0" err="1">
                <a:solidFill>
                  <a:schemeClr val="accent2"/>
                </a:solidFill>
                <a:latin typeface="Trebuchet MS" charset="0"/>
              </a:rPr>
              <a:t>ArrayList</a:t>
            </a:r>
            <a:r>
              <a:rPr lang="en-US" sz="1800" dirty="0">
                <a:solidFill>
                  <a:schemeClr val="accent2"/>
                </a:solidFill>
                <a:latin typeface="Trebuchet MS" charset="0"/>
              </a:rPr>
              <a:t>&lt;String&gt; simpler = </a:t>
            </a:r>
            <a:r>
              <a:rPr lang="en-US" sz="1800" dirty="0" err="1">
                <a:solidFill>
                  <a:schemeClr val="accent2"/>
                </a:solidFill>
                <a:latin typeface="Trebuchet MS" charset="0"/>
              </a:rPr>
              <a:t>permutationsOf</a:t>
            </a:r>
            <a:r>
              <a:rPr lang="en-US" sz="1800" dirty="0">
                <a:solidFill>
                  <a:schemeClr val="accent2"/>
                </a:solidFill>
                <a:latin typeface="Trebuchet MS" charset="0"/>
              </a:rPr>
              <a:t>(rest);</a:t>
            </a:r>
            <a:r>
              <a:rPr lang="en-US" sz="1800" dirty="0">
                <a:latin typeface="Trebuchet MS" charset="0"/>
              </a:rPr>
              <a:t>  // recursive step</a:t>
            </a:r>
            <a:br>
              <a:rPr lang="en-US" sz="1800" dirty="0">
                <a:latin typeface="Trebuchet MS" charset="0"/>
              </a:rPr>
            </a:br>
            <a:endParaRPr lang="en-US" sz="1800" dirty="0">
              <a:latin typeface="Trebuchet MS" charset="0"/>
            </a:endParaRPr>
          </a:p>
          <a:p>
            <a:pPr>
              <a:lnSpc>
                <a:spcPct val="90000"/>
              </a:lnSpc>
              <a:buFont typeface="Webdings" charset="2"/>
              <a:buChar char=" "/>
            </a:pPr>
            <a:r>
              <a:rPr lang="en-US" sz="1800" dirty="0">
                <a:solidFill>
                  <a:schemeClr val="accent1"/>
                </a:solidFill>
                <a:latin typeface="Trebuchet MS" charset="0"/>
              </a:rPr>
              <a:t>        // for each permutation,</a:t>
            </a:r>
            <a:endParaRPr lang="en-US" sz="1800" dirty="0">
              <a:solidFill>
                <a:schemeClr val="accent2"/>
              </a:solidFill>
              <a:latin typeface="Trebuchet MS" charset="0"/>
            </a:endParaRPr>
          </a:p>
          <a:p>
            <a:pPr>
              <a:lnSpc>
                <a:spcPct val="90000"/>
              </a:lnSpc>
              <a:buFont typeface="Webdings" charset="2"/>
              <a:buChar char=" "/>
            </a:pPr>
            <a:r>
              <a:rPr lang="en-US" sz="1800" dirty="0">
                <a:solidFill>
                  <a:schemeClr val="accent2"/>
                </a:solidFill>
                <a:latin typeface="Trebuchet MS" charset="0"/>
              </a:rPr>
              <a:t>        for (String permutation : simpler) {</a:t>
            </a:r>
            <a:r>
              <a:rPr lang="en-US" sz="1800" dirty="0">
                <a:latin typeface="Trebuchet MS" charset="0"/>
              </a:rPr>
              <a:t> // extra work</a:t>
            </a:r>
            <a:r>
              <a:rPr lang="en-US" sz="1800" dirty="0">
                <a:solidFill>
                  <a:schemeClr val="accent1"/>
                </a:solidFill>
                <a:latin typeface="Trebuchet MS" charset="0"/>
              </a:rPr>
              <a:t/>
            </a:r>
            <a:br>
              <a:rPr lang="en-US" sz="1800" dirty="0">
                <a:solidFill>
                  <a:schemeClr val="accent1"/>
                </a:solidFill>
                <a:latin typeface="Trebuchet MS" charset="0"/>
              </a:rPr>
            </a:br>
            <a:r>
              <a:rPr lang="en-US" sz="1800" dirty="0">
                <a:solidFill>
                  <a:schemeClr val="accent1"/>
                </a:solidFill>
                <a:latin typeface="Trebuchet MS" charset="0"/>
              </a:rPr>
              <a:t>            // add the first character in </a:t>
            </a:r>
            <a:r>
              <a:rPr lang="en-US" sz="1800" dirty="0">
                <a:solidFill>
                  <a:schemeClr val="tx2"/>
                </a:solidFill>
                <a:latin typeface="Trebuchet MS" charset="0"/>
              </a:rPr>
              <a:t>all</a:t>
            </a:r>
            <a:r>
              <a:rPr lang="en-US" sz="1800" dirty="0">
                <a:solidFill>
                  <a:schemeClr val="accent1"/>
                </a:solidFill>
                <a:latin typeface="Trebuchet MS" charset="0"/>
              </a:rPr>
              <a:t> possible positions, and</a:t>
            </a:r>
            <a:endParaRPr lang="en-US" sz="1800" dirty="0">
              <a:solidFill>
                <a:schemeClr val="accent2"/>
              </a:solidFill>
              <a:latin typeface="Trebuchet MS" charset="0"/>
            </a:endParaRPr>
          </a:p>
          <a:p>
            <a:pPr>
              <a:lnSpc>
                <a:spcPct val="90000"/>
              </a:lnSpc>
              <a:buFont typeface="Webdings" charset="2"/>
              <a:buChar char=" "/>
            </a:pPr>
            <a:r>
              <a:rPr lang="en-US" sz="1800" dirty="0">
                <a:solidFill>
                  <a:schemeClr val="accent2"/>
                </a:solidFill>
                <a:latin typeface="Trebuchet MS" charset="0"/>
              </a:rPr>
              <a:t>            </a:t>
            </a:r>
            <a:r>
              <a:rPr lang="en-US" sz="1800" dirty="0" err="1">
                <a:solidFill>
                  <a:schemeClr val="accent2"/>
                </a:solidFill>
                <a:latin typeface="Trebuchet MS" charset="0"/>
              </a:rPr>
              <a:t>ArrayList</a:t>
            </a:r>
            <a:r>
              <a:rPr lang="en-US" sz="1800" dirty="0">
                <a:solidFill>
                  <a:schemeClr val="accent2"/>
                </a:solidFill>
                <a:latin typeface="Trebuchet MS" charset="0"/>
              </a:rPr>
              <a:t> additions =</a:t>
            </a:r>
            <a:r>
              <a:rPr lang="en-US" sz="1800" dirty="0">
                <a:solidFill>
                  <a:schemeClr val="bg2"/>
                </a:solidFill>
                <a:latin typeface="Trebuchet MS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Trebuchet MS" charset="0"/>
              </a:rPr>
              <a:t>insertAtAllPositions</a:t>
            </a:r>
            <a:r>
              <a:rPr lang="en-US" sz="1800" dirty="0">
                <a:solidFill>
                  <a:schemeClr val="bg2"/>
                </a:solidFill>
                <a:latin typeface="Trebuchet MS" charset="0"/>
              </a:rPr>
              <a:t>(first, permutation);</a:t>
            </a:r>
            <a:br>
              <a:rPr lang="en-US" sz="1800" dirty="0">
                <a:solidFill>
                  <a:schemeClr val="bg2"/>
                </a:solidFill>
                <a:latin typeface="Trebuchet MS" charset="0"/>
              </a:rPr>
            </a:br>
            <a:r>
              <a:rPr lang="en-US" sz="1800" dirty="0">
                <a:solidFill>
                  <a:schemeClr val="accent1"/>
                </a:solidFill>
                <a:latin typeface="Trebuchet MS" charset="0"/>
              </a:rPr>
              <a:t>            // put each result into a new </a:t>
            </a:r>
            <a:r>
              <a:rPr lang="en-US" sz="1800" dirty="0" err="1">
                <a:solidFill>
                  <a:schemeClr val="accent1"/>
                </a:solidFill>
                <a:latin typeface="Trebuchet MS" charset="0"/>
              </a:rPr>
              <a:t>ArrayList</a:t>
            </a:r>
            <a:endParaRPr lang="en-US" sz="1800" dirty="0">
              <a:solidFill>
                <a:schemeClr val="accent2"/>
              </a:solidFill>
              <a:latin typeface="Trebuchet MS" charset="0"/>
            </a:endParaRPr>
          </a:p>
          <a:p>
            <a:pPr>
              <a:lnSpc>
                <a:spcPct val="90000"/>
              </a:lnSpc>
              <a:buFont typeface="Webdings" charset="2"/>
              <a:buChar char=" "/>
            </a:pPr>
            <a:r>
              <a:rPr lang="en-US" sz="1800" dirty="0">
                <a:solidFill>
                  <a:schemeClr val="accent2"/>
                </a:solidFill>
                <a:latin typeface="Trebuchet MS" charset="0"/>
              </a:rPr>
              <a:t>            </a:t>
            </a:r>
            <a:r>
              <a:rPr lang="en-US" sz="1800" dirty="0" err="1">
                <a:solidFill>
                  <a:schemeClr val="accent2"/>
                </a:solidFill>
                <a:latin typeface="Trebuchet MS" charset="0"/>
              </a:rPr>
              <a:t>result.addAll</a:t>
            </a:r>
            <a:r>
              <a:rPr lang="en-US" sz="1800" dirty="0">
                <a:solidFill>
                  <a:schemeClr val="accent2"/>
                </a:solidFill>
                <a:latin typeface="Trebuchet MS" charset="0"/>
              </a:rPr>
              <a:t>(additions);</a:t>
            </a:r>
          </a:p>
          <a:p>
            <a:pPr>
              <a:lnSpc>
                <a:spcPct val="90000"/>
              </a:lnSpc>
              <a:buFont typeface="Webdings" charset="2"/>
              <a:buChar char=" "/>
            </a:pPr>
            <a:r>
              <a:rPr lang="en-US" sz="1800" dirty="0">
                <a:solidFill>
                  <a:schemeClr val="accent2"/>
                </a:solidFill>
                <a:latin typeface="Trebuchet MS" charset="0"/>
              </a:rPr>
              <a:t>        }</a:t>
            </a:r>
          </a:p>
          <a:p>
            <a:pPr>
              <a:lnSpc>
                <a:spcPct val="90000"/>
              </a:lnSpc>
              <a:buFont typeface="Webdings" charset="2"/>
              <a:buChar char=" "/>
            </a:pPr>
            <a:r>
              <a:rPr lang="en-US" sz="1800" dirty="0">
                <a:solidFill>
                  <a:schemeClr val="accent2"/>
                </a:solidFill>
                <a:latin typeface="Trebuchet MS" charset="0"/>
              </a:rPr>
              <a:t>        return result;</a:t>
            </a:r>
          </a:p>
          <a:p>
            <a:pPr>
              <a:lnSpc>
                <a:spcPct val="90000"/>
              </a:lnSpc>
              <a:buFont typeface="Webdings" charset="2"/>
              <a:buChar char=" "/>
            </a:pPr>
            <a:r>
              <a:rPr lang="en-US" sz="1800" dirty="0">
                <a:solidFill>
                  <a:schemeClr val="accent2"/>
                </a:solidFill>
                <a:latin typeface="Trebuchet MS" charset="0"/>
              </a:rPr>
              <a:t>    }</a:t>
            </a:r>
          </a:p>
          <a:p>
            <a:pPr>
              <a:lnSpc>
                <a:spcPct val="90000"/>
              </a:lnSpc>
              <a:buFont typeface="Webdings" charset="2"/>
              <a:buChar char=" "/>
            </a:pPr>
            <a:r>
              <a:rPr lang="en-US" sz="1800" dirty="0">
                <a:solidFill>
                  <a:schemeClr val="accent2"/>
                </a:solidFill>
                <a:latin typeface="Trebuchet MS" charset="0"/>
              </a:rPr>
              <a:t>}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238</TotalTime>
  <Words>566</Words>
  <Application>Microsoft Office PowerPoint</Application>
  <PresentationFormat>On-screen Show (4:3)</PresentationFormat>
  <Paragraphs>138</Paragraphs>
  <Slides>16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Median</vt:lpstr>
      <vt:lpstr>Equation</vt:lpstr>
      <vt:lpstr>Microsoft Equation 3.0</vt:lpstr>
      <vt:lpstr>Data structures and algorithm</vt:lpstr>
      <vt:lpstr>Today’s Lecture</vt:lpstr>
      <vt:lpstr>Exercise</vt:lpstr>
      <vt:lpstr>Exercise</vt:lpstr>
      <vt:lpstr>Permutations</vt:lpstr>
      <vt:lpstr>Finding all permutations of n objects</vt:lpstr>
      <vt:lpstr>A program to find permutations</vt:lpstr>
      <vt:lpstr>permutationsOf(String), part I</vt:lpstr>
      <vt:lpstr>permutationsOf(String), part II</vt:lpstr>
      <vt:lpstr>Insert in all positions</vt:lpstr>
      <vt:lpstr>Catalan Number</vt:lpstr>
      <vt:lpstr>Catalan Number-- Recursion</vt:lpstr>
      <vt:lpstr>Catalan Numbers Recursive Program</vt:lpstr>
      <vt:lpstr>Home Practice</vt:lpstr>
      <vt:lpstr>NOTE</vt:lpstr>
      <vt:lpstr>Closing Comments</vt:lpstr>
    </vt:vector>
  </TitlesOfParts>
  <Company>NUST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</dc:title>
  <dc:creator>Seemab</dc:creator>
  <cp:lastModifiedBy>mudasar</cp:lastModifiedBy>
  <cp:revision>31</cp:revision>
  <dcterms:created xsi:type="dcterms:W3CDTF">2010-10-22T05:04:47Z</dcterms:created>
  <dcterms:modified xsi:type="dcterms:W3CDTF">2010-11-26T06:25:53Z</dcterms:modified>
</cp:coreProperties>
</file>