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99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300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09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0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0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4DF239-924E-4F69-9CA7-E8ECF08055C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ABA96-0ADE-430E-8D06-40689C3810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4CCB-2021-4AA1-B080-0AD9225086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B71CB6E-FC54-4C99-B7DB-8293F0AED4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B9E09B-678B-43FF-83CF-419115B37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FF071C9-34F2-4DED-93EE-094EEF02BF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692D013-0718-478F-8702-DA749D0234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A8884F-CC64-4D3A-9462-3D7A7BD3B0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F57E2F-AD95-448D-8BFF-C9C39B1DE8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F33867-20CB-4D8C-ACA0-D61D30FCE4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D529B-8704-466E-BE3A-EB11DB8F70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0DCA8AF-A761-4189-B12C-278679ECB0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DCE64D-E02E-4D1C-95A3-725DED80D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1" y="6629400"/>
            <a:ext cx="1676400" cy="288925"/>
          </a:xfrm>
          <a:prstGeom prst="rect">
            <a:avLst/>
          </a:prstGeom>
        </p:spPr>
        <p:txBody>
          <a:bodyPr vert="horz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Dr.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Seemab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Latif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3" grpId="0" build="p"/>
    </p:bldLst>
  </p:timing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09800"/>
            <a:ext cx="8763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Data structures and algorithm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Lecture No. </a:t>
            </a:r>
            <a:r>
              <a:rPr lang="en-US" dirty="0" smtClean="0"/>
              <a:t>12</a:t>
            </a:r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3600" y="5181600"/>
            <a:ext cx="3124200" cy="76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Seemab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Latif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77" y="6260068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December, </a:t>
            </a:r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34243" y="3468469"/>
            <a:ext cx="134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Trees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31838"/>
            <a:ext cx="7489825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folHlink"/>
                </a:solidFill>
              </a:rPr>
              <a:t>Binary Tree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Marlett" pitchFamily="2" charset="2"/>
              </a:rPr>
              <a:t>The simplest form of tree is a </a:t>
            </a:r>
            <a:r>
              <a:rPr lang="en-US" sz="2400" b="1" dirty="0">
                <a:solidFill>
                  <a:srgbClr val="FA0000"/>
                </a:solidFill>
                <a:latin typeface="Times New Roman" pitchFamily="18" charset="0"/>
                <a:sym typeface="Marlett" pitchFamily="2" charset="2"/>
              </a:rPr>
              <a:t>binary tree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. </a:t>
            </a:r>
            <a:r>
              <a:rPr lang="en-US" sz="2700" dirty="0" smtClean="0">
                <a:latin typeface="Times New Roman" pitchFamily="18" charset="0"/>
                <a:sym typeface="Marlett" pitchFamily="2" charset="2"/>
              </a:rPr>
              <a:t>A Binary tree is a collection of </a:t>
            </a:r>
            <a:r>
              <a:rPr lang="en-US" sz="2700" dirty="0" smtClean="0">
                <a:latin typeface="Times New Roman" pitchFamily="18" charset="0"/>
                <a:sym typeface="Marlett" pitchFamily="2" charset="2"/>
              </a:rPr>
              <a:t>nodes. </a:t>
            </a:r>
            <a:r>
              <a:rPr lang="en-US" sz="2400" dirty="0" smtClean="0">
                <a:latin typeface="Times New Roman" pitchFamily="18" charset="0"/>
                <a:sym typeface="Marlett" pitchFamily="2" charset="2"/>
              </a:rPr>
              <a:t>The  collection can be empty. Otherwise a binary tree consists of</a:t>
            </a:r>
          </a:p>
          <a:p>
            <a:pPr lvl="1"/>
            <a:r>
              <a:rPr lang="en-US" sz="2100" dirty="0" smtClean="0">
                <a:latin typeface="Times New Roman" pitchFamily="18" charset="0"/>
                <a:sym typeface="Marlett" pitchFamily="2" charset="2"/>
              </a:rPr>
              <a:t>a </a:t>
            </a:r>
            <a:r>
              <a:rPr lang="en-US" sz="2100" i="1" dirty="0">
                <a:latin typeface="Times New Roman" pitchFamily="18" charset="0"/>
                <a:sym typeface="Marlett" pitchFamily="2" charset="2"/>
              </a:rPr>
              <a:t>node</a:t>
            </a:r>
            <a:r>
              <a:rPr lang="en-US" sz="2100" dirty="0">
                <a:latin typeface="Times New Roman" pitchFamily="18" charset="0"/>
                <a:sym typeface="Marlett" pitchFamily="2" charset="2"/>
              </a:rPr>
              <a:t> (called the </a:t>
            </a:r>
            <a:r>
              <a:rPr lang="en-US" sz="2100" b="1" dirty="0">
                <a:solidFill>
                  <a:srgbClr val="FA0000"/>
                </a:solidFill>
                <a:latin typeface="Times New Roman" pitchFamily="18" charset="0"/>
                <a:sym typeface="Marlett" pitchFamily="2" charset="2"/>
              </a:rPr>
              <a:t>root</a:t>
            </a:r>
            <a:r>
              <a:rPr lang="en-US" sz="2100" dirty="0">
                <a:latin typeface="Times New Roman" pitchFamily="18" charset="0"/>
                <a:sym typeface="Marlett" pitchFamily="2" charset="2"/>
              </a:rPr>
              <a:t> node) and </a:t>
            </a:r>
            <a:endParaRPr lang="en-US" sz="2100" dirty="0" smtClean="0">
              <a:latin typeface="Times New Roman" pitchFamily="18" charset="0"/>
              <a:sym typeface="Marlett" pitchFamily="2" charset="2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sym typeface="Marlett" pitchFamily="2" charset="2"/>
              </a:rPr>
              <a:t>left 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and right </a:t>
            </a:r>
            <a:r>
              <a:rPr lang="en-US" sz="2400" dirty="0" smtClean="0">
                <a:latin typeface="Times New Roman" pitchFamily="18" charset="0"/>
                <a:sym typeface="Marlett" pitchFamily="2" charset="2"/>
              </a:rPr>
              <a:t>sub-trees.</a:t>
            </a:r>
          </a:p>
          <a:p>
            <a:pPr lvl="1"/>
            <a:r>
              <a:rPr lang="en-US" sz="2400" dirty="0" smtClean="0">
                <a:latin typeface="Times New Roman" pitchFamily="18" charset="0"/>
                <a:sym typeface="Marlett" pitchFamily="2" charset="2"/>
              </a:rPr>
              <a:t>Both 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the sub-trees are themselves binary </a:t>
            </a:r>
            <a:r>
              <a:rPr lang="en-US" sz="2400" dirty="0" smtClean="0">
                <a:latin typeface="Times New Roman" pitchFamily="18" charset="0"/>
                <a:sym typeface="Marlett" pitchFamily="2" charset="2"/>
              </a:rPr>
              <a:t>trees</a:t>
            </a:r>
          </a:p>
          <a:p>
            <a:r>
              <a:rPr lang="en-US" sz="2400" dirty="0" smtClean="0">
                <a:latin typeface="Times New Roman" pitchFamily="18" charset="0"/>
                <a:sym typeface="Marlett" pitchFamily="2" charset="2"/>
              </a:rPr>
              <a:t>We 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now have a </a:t>
            </a:r>
            <a:r>
              <a:rPr lang="en-US" sz="2400" i="1" dirty="0">
                <a:latin typeface="Times New Roman" pitchFamily="18" charset="0"/>
                <a:sym typeface="Marlett" pitchFamily="2" charset="2"/>
              </a:rPr>
              <a:t>recursively defined data structure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. </a:t>
            </a:r>
          </a:p>
          <a:p>
            <a:endParaRPr lang="en-US" sz="2400" dirty="0">
              <a:latin typeface="Times New Roman" pitchFamily="18" charset="0"/>
              <a:sym typeface="Marlett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4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4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root of each </a:t>
            </a:r>
            <a:r>
              <a:rPr lang="en-US" dirty="0" err="1" smtClean="0"/>
              <a:t>subtree</a:t>
            </a:r>
            <a:r>
              <a:rPr lang="en-US" dirty="0" smtClean="0"/>
              <a:t> is a child of r</a:t>
            </a:r>
          </a:p>
          <a:p>
            <a:r>
              <a:rPr lang="en-US" dirty="0" smtClean="0"/>
              <a:t>R is the parent of each </a:t>
            </a:r>
            <a:r>
              <a:rPr lang="en-US" dirty="0" err="1" smtClean="0"/>
              <a:t>subtree</a:t>
            </a:r>
            <a:r>
              <a:rPr lang="en-US" dirty="0" smtClean="0"/>
              <a:t> root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42370" name="Freeform 2"/>
          <p:cNvSpPr>
            <a:spLocks noChangeArrowheads="1"/>
          </p:cNvSpPr>
          <p:nvPr/>
        </p:nvSpPr>
        <p:spPr bwMode="auto">
          <a:xfrm>
            <a:off x="3697959" y="2897136"/>
            <a:ext cx="1030479" cy="912864"/>
          </a:xfrm>
          <a:custGeom>
            <a:avLst/>
            <a:gdLst/>
            <a:ahLst/>
            <a:cxnLst>
              <a:cxn ang="0">
                <a:pos x="466" y="253"/>
              </a:cxn>
              <a:cxn ang="0">
                <a:pos x="453" y="293"/>
              </a:cxn>
              <a:cxn ang="0">
                <a:pos x="453" y="320"/>
              </a:cxn>
              <a:cxn ang="0">
                <a:pos x="426" y="360"/>
              </a:cxn>
              <a:cxn ang="0">
                <a:pos x="413" y="386"/>
              </a:cxn>
              <a:cxn ang="0">
                <a:pos x="386" y="413"/>
              </a:cxn>
              <a:cxn ang="0">
                <a:pos x="360" y="426"/>
              </a:cxn>
              <a:cxn ang="0">
                <a:pos x="320" y="453"/>
              </a:cxn>
              <a:cxn ang="0">
                <a:pos x="293" y="453"/>
              </a:cxn>
              <a:cxn ang="0">
                <a:pos x="253" y="466"/>
              </a:cxn>
              <a:cxn ang="0">
                <a:pos x="213" y="466"/>
              </a:cxn>
              <a:cxn ang="0">
                <a:pos x="173" y="453"/>
              </a:cxn>
              <a:cxn ang="0">
                <a:pos x="146" y="453"/>
              </a:cxn>
              <a:cxn ang="0">
                <a:pos x="106" y="426"/>
              </a:cxn>
              <a:cxn ang="0">
                <a:pos x="80" y="413"/>
              </a:cxn>
              <a:cxn ang="0">
                <a:pos x="53" y="386"/>
              </a:cxn>
              <a:cxn ang="0">
                <a:pos x="40" y="360"/>
              </a:cxn>
              <a:cxn ang="0">
                <a:pos x="13" y="320"/>
              </a:cxn>
              <a:cxn ang="0">
                <a:pos x="13" y="293"/>
              </a:cxn>
              <a:cxn ang="0">
                <a:pos x="0" y="253"/>
              </a:cxn>
              <a:cxn ang="0">
                <a:pos x="0" y="213"/>
              </a:cxn>
              <a:cxn ang="0">
                <a:pos x="13" y="173"/>
              </a:cxn>
              <a:cxn ang="0">
                <a:pos x="13" y="146"/>
              </a:cxn>
              <a:cxn ang="0">
                <a:pos x="40" y="106"/>
              </a:cxn>
              <a:cxn ang="0">
                <a:pos x="53" y="80"/>
              </a:cxn>
              <a:cxn ang="0">
                <a:pos x="80" y="53"/>
              </a:cxn>
              <a:cxn ang="0">
                <a:pos x="106" y="40"/>
              </a:cxn>
              <a:cxn ang="0">
                <a:pos x="146" y="13"/>
              </a:cxn>
              <a:cxn ang="0">
                <a:pos x="173" y="13"/>
              </a:cxn>
              <a:cxn ang="0">
                <a:pos x="213" y="0"/>
              </a:cxn>
              <a:cxn ang="0">
                <a:pos x="253" y="0"/>
              </a:cxn>
              <a:cxn ang="0">
                <a:pos x="293" y="13"/>
              </a:cxn>
              <a:cxn ang="0">
                <a:pos x="320" y="13"/>
              </a:cxn>
              <a:cxn ang="0">
                <a:pos x="360" y="40"/>
              </a:cxn>
              <a:cxn ang="0">
                <a:pos x="386" y="53"/>
              </a:cxn>
              <a:cxn ang="0">
                <a:pos x="413" y="80"/>
              </a:cxn>
              <a:cxn ang="0">
                <a:pos x="426" y="106"/>
              </a:cxn>
              <a:cxn ang="0">
                <a:pos x="453" y="146"/>
              </a:cxn>
              <a:cxn ang="0">
                <a:pos x="453" y="173"/>
              </a:cxn>
              <a:cxn ang="0">
                <a:pos x="466" y="213"/>
              </a:cxn>
            </a:cxnLst>
            <a:rect l="0" t="0" r="r" b="b"/>
            <a:pathLst>
              <a:path w="453" h="467">
                <a:moveTo>
                  <a:pt x="466" y="226"/>
                </a:moveTo>
                <a:lnTo>
                  <a:pt x="466" y="253"/>
                </a:lnTo>
                <a:lnTo>
                  <a:pt x="466" y="266"/>
                </a:lnTo>
                <a:lnTo>
                  <a:pt x="453" y="293"/>
                </a:lnTo>
                <a:lnTo>
                  <a:pt x="453" y="306"/>
                </a:lnTo>
                <a:lnTo>
                  <a:pt x="453" y="320"/>
                </a:lnTo>
                <a:lnTo>
                  <a:pt x="440" y="333"/>
                </a:lnTo>
                <a:lnTo>
                  <a:pt x="426" y="360"/>
                </a:lnTo>
                <a:lnTo>
                  <a:pt x="426" y="373"/>
                </a:lnTo>
                <a:lnTo>
                  <a:pt x="413" y="386"/>
                </a:lnTo>
                <a:lnTo>
                  <a:pt x="400" y="400"/>
                </a:lnTo>
                <a:lnTo>
                  <a:pt x="386" y="413"/>
                </a:lnTo>
                <a:lnTo>
                  <a:pt x="373" y="426"/>
                </a:lnTo>
                <a:lnTo>
                  <a:pt x="360" y="426"/>
                </a:lnTo>
                <a:lnTo>
                  <a:pt x="333" y="440"/>
                </a:lnTo>
                <a:lnTo>
                  <a:pt x="320" y="453"/>
                </a:lnTo>
                <a:lnTo>
                  <a:pt x="306" y="453"/>
                </a:lnTo>
                <a:lnTo>
                  <a:pt x="293" y="453"/>
                </a:lnTo>
                <a:lnTo>
                  <a:pt x="266" y="466"/>
                </a:lnTo>
                <a:lnTo>
                  <a:pt x="253" y="466"/>
                </a:lnTo>
                <a:lnTo>
                  <a:pt x="226" y="466"/>
                </a:lnTo>
                <a:lnTo>
                  <a:pt x="213" y="466"/>
                </a:lnTo>
                <a:lnTo>
                  <a:pt x="200" y="466"/>
                </a:lnTo>
                <a:lnTo>
                  <a:pt x="173" y="453"/>
                </a:lnTo>
                <a:lnTo>
                  <a:pt x="160" y="453"/>
                </a:lnTo>
                <a:lnTo>
                  <a:pt x="146" y="453"/>
                </a:lnTo>
                <a:lnTo>
                  <a:pt x="120" y="440"/>
                </a:lnTo>
                <a:lnTo>
                  <a:pt x="106" y="426"/>
                </a:lnTo>
                <a:lnTo>
                  <a:pt x="93" y="426"/>
                </a:lnTo>
                <a:lnTo>
                  <a:pt x="80" y="413"/>
                </a:lnTo>
                <a:lnTo>
                  <a:pt x="66" y="400"/>
                </a:lnTo>
                <a:lnTo>
                  <a:pt x="53" y="386"/>
                </a:lnTo>
                <a:lnTo>
                  <a:pt x="40" y="373"/>
                </a:lnTo>
                <a:lnTo>
                  <a:pt x="40" y="360"/>
                </a:lnTo>
                <a:lnTo>
                  <a:pt x="26" y="333"/>
                </a:lnTo>
                <a:lnTo>
                  <a:pt x="13" y="320"/>
                </a:lnTo>
                <a:lnTo>
                  <a:pt x="13" y="306"/>
                </a:lnTo>
                <a:lnTo>
                  <a:pt x="13" y="293"/>
                </a:lnTo>
                <a:lnTo>
                  <a:pt x="0" y="266"/>
                </a:lnTo>
                <a:lnTo>
                  <a:pt x="0" y="253"/>
                </a:lnTo>
                <a:lnTo>
                  <a:pt x="0" y="226"/>
                </a:lnTo>
                <a:lnTo>
                  <a:pt x="0" y="213"/>
                </a:lnTo>
                <a:lnTo>
                  <a:pt x="0" y="200"/>
                </a:lnTo>
                <a:lnTo>
                  <a:pt x="13" y="173"/>
                </a:lnTo>
                <a:lnTo>
                  <a:pt x="13" y="160"/>
                </a:lnTo>
                <a:lnTo>
                  <a:pt x="13" y="146"/>
                </a:lnTo>
                <a:lnTo>
                  <a:pt x="26" y="120"/>
                </a:lnTo>
                <a:lnTo>
                  <a:pt x="40" y="106"/>
                </a:lnTo>
                <a:lnTo>
                  <a:pt x="40" y="93"/>
                </a:lnTo>
                <a:lnTo>
                  <a:pt x="53" y="80"/>
                </a:lnTo>
                <a:lnTo>
                  <a:pt x="66" y="66"/>
                </a:lnTo>
                <a:lnTo>
                  <a:pt x="80" y="53"/>
                </a:lnTo>
                <a:lnTo>
                  <a:pt x="93" y="40"/>
                </a:lnTo>
                <a:lnTo>
                  <a:pt x="106" y="40"/>
                </a:lnTo>
                <a:lnTo>
                  <a:pt x="120" y="26"/>
                </a:lnTo>
                <a:lnTo>
                  <a:pt x="146" y="13"/>
                </a:lnTo>
                <a:lnTo>
                  <a:pt x="160" y="13"/>
                </a:lnTo>
                <a:lnTo>
                  <a:pt x="173" y="13"/>
                </a:lnTo>
                <a:lnTo>
                  <a:pt x="200" y="0"/>
                </a:lnTo>
                <a:lnTo>
                  <a:pt x="213" y="0"/>
                </a:lnTo>
                <a:lnTo>
                  <a:pt x="226" y="0"/>
                </a:lnTo>
                <a:lnTo>
                  <a:pt x="253" y="0"/>
                </a:lnTo>
                <a:lnTo>
                  <a:pt x="266" y="0"/>
                </a:lnTo>
                <a:lnTo>
                  <a:pt x="293" y="13"/>
                </a:lnTo>
                <a:lnTo>
                  <a:pt x="306" y="13"/>
                </a:lnTo>
                <a:lnTo>
                  <a:pt x="320" y="13"/>
                </a:lnTo>
                <a:lnTo>
                  <a:pt x="333" y="26"/>
                </a:lnTo>
                <a:lnTo>
                  <a:pt x="360" y="40"/>
                </a:lnTo>
                <a:lnTo>
                  <a:pt x="373" y="40"/>
                </a:lnTo>
                <a:lnTo>
                  <a:pt x="386" y="53"/>
                </a:lnTo>
                <a:lnTo>
                  <a:pt x="400" y="66"/>
                </a:lnTo>
                <a:lnTo>
                  <a:pt x="413" y="80"/>
                </a:lnTo>
                <a:lnTo>
                  <a:pt x="426" y="93"/>
                </a:lnTo>
                <a:lnTo>
                  <a:pt x="426" y="106"/>
                </a:lnTo>
                <a:lnTo>
                  <a:pt x="440" y="120"/>
                </a:lnTo>
                <a:lnTo>
                  <a:pt x="453" y="146"/>
                </a:lnTo>
                <a:lnTo>
                  <a:pt x="453" y="160"/>
                </a:lnTo>
                <a:lnTo>
                  <a:pt x="453" y="173"/>
                </a:lnTo>
                <a:lnTo>
                  <a:pt x="466" y="200"/>
                </a:lnTo>
                <a:lnTo>
                  <a:pt x="466" y="213"/>
                </a:lnTo>
                <a:lnTo>
                  <a:pt x="466" y="226"/>
                </a:lnTo>
                <a:close/>
              </a:path>
            </a:pathLst>
          </a:custGeom>
          <a:noFill/>
          <a:ln w="1324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371" name="Freeform 3"/>
          <p:cNvSpPr>
            <a:spLocks noChangeArrowheads="1"/>
          </p:cNvSpPr>
          <p:nvPr/>
        </p:nvSpPr>
        <p:spPr bwMode="auto">
          <a:xfrm>
            <a:off x="1287463" y="4953000"/>
            <a:ext cx="1912937" cy="1219200"/>
          </a:xfrm>
          <a:custGeom>
            <a:avLst/>
            <a:gdLst/>
            <a:ahLst/>
            <a:cxnLst>
              <a:cxn ang="0">
                <a:pos x="413" y="0"/>
              </a:cxn>
              <a:cxn ang="0">
                <a:pos x="0" y="626"/>
              </a:cxn>
              <a:cxn ang="0">
                <a:pos x="840" y="626"/>
              </a:cxn>
              <a:cxn ang="0">
                <a:pos x="413" y="0"/>
              </a:cxn>
            </a:cxnLst>
            <a:rect l="0" t="0" r="r" b="b"/>
            <a:pathLst>
              <a:path w="840" h="626">
                <a:moveTo>
                  <a:pt x="413" y="0"/>
                </a:moveTo>
                <a:lnTo>
                  <a:pt x="0" y="626"/>
                </a:lnTo>
                <a:lnTo>
                  <a:pt x="840" y="626"/>
                </a:lnTo>
                <a:lnTo>
                  <a:pt x="413" y="0"/>
                </a:lnTo>
                <a:close/>
              </a:path>
            </a:pathLst>
          </a:custGeom>
          <a:noFill/>
          <a:ln w="1324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372" name="Freeform 4"/>
          <p:cNvSpPr>
            <a:spLocks noChangeArrowheads="1"/>
          </p:cNvSpPr>
          <p:nvPr/>
        </p:nvSpPr>
        <p:spPr bwMode="auto">
          <a:xfrm>
            <a:off x="5326063" y="4876800"/>
            <a:ext cx="1912937" cy="1219200"/>
          </a:xfrm>
          <a:custGeom>
            <a:avLst/>
            <a:gdLst/>
            <a:ahLst/>
            <a:cxnLst>
              <a:cxn ang="0">
                <a:pos x="413" y="0"/>
              </a:cxn>
              <a:cxn ang="0">
                <a:pos x="0" y="626"/>
              </a:cxn>
              <a:cxn ang="0">
                <a:pos x="840" y="626"/>
              </a:cxn>
              <a:cxn ang="0">
                <a:pos x="413" y="0"/>
              </a:cxn>
            </a:cxnLst>
            <a:rect l="0" t="0" r="r" b="b"/>
            <a:pathLst>
              <a:path w="840" h="626">
                <a:moveTo>
                  <a:pt x="413" y="0"/>
                </a:moveTo>
                <a:lnTo>
                  <a:pt x="0" y="626"/>
                </a:lnTo>
                <a:lnTo>
                  <a:pt x="840" y="626"/>
                </a:lnTo>
                <a:lnTo>
                  <a:pt x="413" y="0"/>
                </a:lnTo>
                <a:close/>
              </a:path>
            </a:pathLst>
          </a:custGeom>
          <a:noFill/>
          <a:ln w="1324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373" name="Freeform 5"/>
          <p:cNvSpPr>
            <a:spLocks noChangeArrowheads="1"/>
          </p:cNvSpPr>
          <p:nvPr/>
        </p:nvSpPr>
        <p:spPr bwMode="auto">
          <a:xfrm>
            <a:off x="4574581" y="3652725"/>
            <a:ext cx="1673819" cy="1224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3" y="626"/>
              </a:cxn>
            </a:cxnLst>
            <a:rect l="0" t="0" r="r" b="b"/>
            <a:pathLst>
              <a:path w="734" h="627">
                <a:moveTo>
                  <a:pt x="0" y="0"/>
                </a:moveTo>
                <a:lnTo>
                  <a:pt x="733" y="626"/>
                </a:lnTo>
              </a:path>
            </a:pathLst>
          </a:custGeom>
          <a:noFill/>
          <a:ln w="1324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374" name="Freeform 6"/>
          <p:cNvSpPr>
            <a:spLocks noChangeArrowheads="1"/>
          </p:cNvSpPr>
          <p:nvPr/>
        </p:nvSpPr>
        <p:spPr bwMode="auto">
          <a:xfrm>
            <a:off x="2209800" y="3733800"/>
            <a:ext cx="1668129" cy="1224075"/>
          </a:xfrm>
          <a:custGeom>
            <a:avLst/>
            <a:gdLst/>
            <a:ahLst/>
            <a:cxnLst>
              <a:cxn ang="0">
                <a:pos x="733" y="0"/>
              </a:cxn>
              <a:cxn ang="0">
                <a:pos x="0" y="626"/>
              </a:cxn>
            </a:cxnLst>
            <a:rect l="0" t="0" r="r" b="b"/>
            <a:pathLst>
              <a:path w="733" h="627">
                <a:moveTo>
                  <a:pt x="733" y="0"/>
                </a:moveTo>
                <a:lnTo>
                  <a:pt x="0" y="626"/>
                </a:lnTo>
              </a:path>
            </a:pathLst>
          </a:custGeom>
          <a:noFill/>
          <a:ln w="1324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708" y="3124200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5562600"/>
            <a:ext cx="497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L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019708" y="5410200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R</a:t>
            </a:r>
            <a:endParaRPr lang="en-US" sz="2400" b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31838"/>
            <a:ext cx="7489825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folHlink"/>
                </a:solidFill>
              </a:rPr>
              <a:t>Binary Tree</a:t>
            </a:r>
          </a:p>
        </p:txBody>
      </p:sp>
      <p:pic>
        <p:nvPicPr>
          <p:cNvPr id="385027" name="Picture 3" descr="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332788" cy="4872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533400" y="1600200"/>
            <a:ext cx="2336800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u="sng">
                <a:solidFill>
                  <a:schemeClr val="bg2"/>
                </a:solidFill>
                <a:latin typeface="Comic Sans MS" pitchFamily="66" charset="0"/>
              </a:rPr>
              <a:t>node</a:t>
            </a:r>
          </a:p>
          <a:p>
            <a:pPr eaLnBrk="0" hangingPunct="0">
              <a:buFontTx/>
              <a:buChar char="•"/>
            </a:pPr>
            <a:endParaRPr lang="en-US" sz="2400">
              <a:latin typeface="Comic Sans MS" pitchFamily="66" charset="0"/>
            </a:endParaRPr>
          </a:p>
          <a:p>
            <a:pPr eaLnBrk="0" hangingPunct="0">
              <a:buFontTx/>
              <a:buChar char="•"/>
            </a:pPr>
            <a:r>
              <a:rPr lang="en-US" sz="2400">
                <a:latin typeface="Comic Sans MS" pitchFamily="66" charset="0"/>
              </a:rPr>
              <a:t>root</a:t>
            </a:r>
          </a:p>
          <a:p>
            <a:pPr lvl="1" eaLnBrk="0" hangingPunct="0">
              <a:buFontTx/>
              <a:buChar char="•"/>
            </a:pPr>
            <a:r>
              <a:rPr lang="en-US" sz="2000">
                <a:latin typeface="Comic Sans MS" pitchFamily="66" charset="0"/>
              </a:rPr>
              <a:t>left subtree</a:t>
            </a:r>
          </a:p>
          <a:p>
            <a:pPr lvl="1" eaLnBrk="0" hangingPunct="0">
              <a:buFontTx/>
              <a:buChar char="•"/>
            </a:pPr>
            <a:r>
              <a:rPr lang="en-US" sz="2000">
                <a:latin typeface="Comic Sans MS" pitchFamily="66" charset="0"/>
              </a:rPr>
              <a:t>right subtree</a:t>
            </a:r>
          </a:p>
        </p:txBody>
      </p:sp>
      <p:grpSp>
        <p:nvGrpSpPr>
          <p:cNvPr id="386052" name="Group 4"/>
          <p:cNvGrpSpPr>
            <a:grpSpLocks/>
          </p:cNvGrpSpPr>
          <p:nvPr/>
        </p:nvGrpSpPr>
        <p:grpSpPr bwMode="auto">
          <a:xfrm>
            <a:off x="1524000" y="1828800"/>
            <a:ext cx="6934200" cy="3429000"/>
            <a:chOff x="960" y="1152"/>
            <a:chExt cx="4368" cy="2160"/>
          </a:xfrm>
        </p:grpSpPr>
        <p:grpSp>
          <p:nvGrpSpPr>
            <p:cNvPr id="386053" name="Group 5"/>
            <p:cNvGrpSpPr>
              <a:grpSpLocks/>
            </p:cNvGrpSpPr>
            <p:nvPr/>
          </p:nvGrpSpPr>
          <p:grpSpPr bwMode="auto">
            <a:xfrm>
              <a:off x="960" y="1152"/>
              <a:ext cx="2640" cy="528"/>
              <a:chOff x="960" y="1152"/>
              <a:chExt cx="2640" cy="528"/>
            </a:xfrm>
          </p:grpSpPr>
          <p:sp>
            <p:nvSpPr>
              <p:cNvPr id="386054" name="Line 6"/>
              <p:cNvSpPr>
                <a:spLocks noChangeShapeType="1"/>
              </p:cNvSpPr>
              <p:nvPr/>
            </p:nvSpPr>
            <p:spPr bwMode="auto">
              <a:xfrm flipV="1">
                <a:off x="960" y="1344"/>
                <a:ext cx="2160" cy="3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055" name="Oval 7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386056" name="Line 8"/>
            <p:cNvSpPr>
              <a:spLocks noChangeShapeType="1"/>
            </p:cNvSpPr>
            <p:nvPr/>
          </p:nvSpPr>
          <p:spPr bwMode="auto">
            <a:xfrm flipH="1">
              <a:off x="2736" y="14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57" name="Line 9"/>
            <p:cNvSpPr>
              <a:spLocks noChangeShapeType="1"/>
            </p:cNvSpPr>
            <p:nvPr/>
          </p:nvSpPr>
          <p:spPr bwMode="auto">
            <a:xfrm>
              <a:off x="3600" y="144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58" name="Line 10"/>
            <p:cNvSpPr>
              <a:spLocks noChangeShapeType="1"/>
            </p:cNvSpPr>
            <p:nvPr/>
          </p:nvSpPr>
          <p:spPr bwMode="auto">
            <a:xfrm>
              <a:off x="2688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59" name="Line 11"/>
            <p:cNvSpPr>
              <a:spLocks noChangeShapeType="1"/>
            </p:cNvSpPr>
            <p:nvPr/>
          </p:nvSpPr>
          <p:spPr bwMode="auto">
            <a:xfrm flipH="1">
              <a:off x="393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0" name="Line 12"/>
            <p:cNvSpPr>
              <a:spLocks noChangeShapeType="1"/>
            </p:cNvSpPr>
            <p:nvPr/>
          </p:nvSpPr>
          <p:spPr bwMode="auto">
            <a:xfrm flipH="1">
              <a:off x="3504" y="264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1" name="Line 13"/>
            <p:cNvSpPr>
              <a:spLocks noChangeShapeType="1"/>
            </p:cNvSpPr>
            <p:nvPr/>
          </p:nvSpPr>
          <p:spPr bwMode="auto">
            <a:xfrm flipH="1">
              <a:off x="4464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62" name="Line 14"/>
            <p:cNvSpPr>
              <a:spLocks noChangeShapeType="1"/>
            </p:cNvSpPr>
            <p:nvPr/>
          </p:nvSpPr>
          <p:spPr bwMode="auto">
            <a:xfrm>
              <a:off x="4848" y="25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063" name="Group 15"/>
            <p:cNvGrpSpPr>
              <a:grpSpLocks/>
            </p:cNvGrpSpPr>
            <p:nvPr/>
          </p:nvGrpSpPr>
          <p:grpSpPr bwMode="auto">
            <a:xfrm>
              <a:off x="3216" y="1152"/>
              <a:ext cx="384" cy="384"/>
              <a:chOff x="3216" y="1152"/>
              <a:chExt cx="384" cy="384"/>
            </a:xfrm>
          </p:grpSpPr>
          <p:sp>
            <p:nvSpPr>
              <p:cNvPr id="386064" name="Oval 16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65" name="Text Box 17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386066" name="Group 18"/>
            <p:cNvGrpSpPr>
              <a:grpSpLocks/>
            </p:cNvGrpSpPr>
            <p:nvPr/>
          </p:nvGrpSpPr>
          <p:grpSpPr bwMode="auto">
            <a:xfrm>
              <a:off x="2400" y="1680"/>
              <a:ext cx="384" cy="384"/>
              <a:chOff x="2400" y="1680"/>
              <a:chExt cx="384" cy="384"/>
            </a:xfrm>
          </p:grpSpPr>
          <p:sp>
            <p:nvSpPr>
              <p:cNvPr id="386067" name="Oval 19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68" name="Text Box 20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386069" name="Group 21"/>
            <p:cNvGrpSpPr>
              <a:grpSpLocks/>
            </p:cNvGrpSpPr>
            <p:nvPr/>
          </p:nvGrpSpPr>
          <p:grpSpPr bwMode="auto">
            <a:xfrm>
              <a:off x="4128" y="1680"/>
              <a:ext cx="384" cy="384"/>
              <a:chOff x="4128" y="1680"/>
              <a:chExt cx="384" cy="384"/>
            </a:xfrm>
          </p:grpSpPr>
          <p:sp>
            <p:nvSpPr>
              <p:cNvPr id="386070" name="Oval 22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71" name="Text Box 23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386072" name="Group 24"/>
            <p:cNvGrpSpPr>
              <a:grpSpLocks/>
            </p:cNvGrpSpPr>
            <p:nvPr/>
          </p:nvGrpSpPr>
          <p:grpSpPr bwMode="auto">
            <a:xfrm>
              <a:off x="2832" y="2256"/>
              <a:ext cx="384" cy="384"/>
              <a:chOff x="2832" y="2256"/>
              <a:chExt cx="384" cy="384"/>
            </a:xfrm>
          </p:grpSpPr>
          <p:sp>
            <p:nvSpPr>
              <p:cNvPr id="386073" name="Oval 25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74" name="Text Box 26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386075" name="Group 27"/>
            <p:cNvGrpSpPr>
              <a:grpSpLocks/>
            </p:cNvGrpSpPr>
            <p:nvPr/>
          </p:nvGrpSpPr>
          <p:grpSpPr bwMode="auto">
            <a:xfrm>
              <a:off x="3648" y="2256"/>
              <a:ext cx="384" cy="384"/>
              <a:chOff x="3648" y="2256"/>
              <a:chExt cx="384" cy="384"/>
            </a:xfrm>
          </p:grpSpPr>
          <p:sp>
            <p:nvSpPr>
              <p:cNvPr id="386076" name="Oval 28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77" name="Text Box 29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</p:grpSp>
        <p:sp>
          <p:nvSpPr>
            <p:cNvPr id="386078" name="Line 30"/>
            <p:cNvSpPr>
              <a:spLocks noChangeShapeType="1"/>
            </p:cNvSpPr>
            <p:nvPr/>
          </p:nvSpPr>
          <p:spPr bwMode="auto">
            <a:xfrm>
              <a:off x="446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079" name="Group 31"/>
            <p:cNvGrpSpPr>
              <a:grpSpLocks/>
            </p:cNvGrpSpPr>
            <p:nvPr/>
          </p:nvGrpSpPr>
          <p:grpSpPr bwMode="auto">
            <a:xfrm>
              <a:off x="4560" y="2208"/>
              <a:ext cx="384" cy="384"/>
              <a:chOff x="4560" y="2208"/>
              <a:chExt cx="384" cy="384"/>
            </a:xfrm>
          </p:grpSpPr>
          <p:sp>
            <p:nvSpPr>
              <p:cNvPr id="386080" name="Oval 32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81" name="Text Box 33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386082" name="Group 34"/>
            <p:cNvGrpSpPr>
              <a:grpSpLocks/>
            </p:cNvGrpSpPr>
            <p:nvPr/>
          </p:nvGrpSpPr>
          <p:grpSpPr bwMode="auto">
            <a:xfrm>
              <a:off x="3216" y="2928"/>
              <a:ext cx="384" cy="384"/>
              <a:chOff x="3216" y="2928"/>
              <a:chExt cx="384" cy="384"/>
            </a:xfrm>
          </p:grpSpPr>
          <p:sp>
            <p:nvSpPr>
              <p:cNvPr id="386083" name="Oval 35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84" name="Text Box 36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386085" name="Group 37"/>
            <p:cNvGrpSpPr>
              <a:grpSpLocks/>
            </p:cNvGrpSpPr>
            <p:nvPr/>
          </p:nvGrpSpPr>
          <p:grpSpPr bwMode="auto">
            <a:xfrm>
              <a:off x="4176" y="2928"/>
              <a:ext cx="384" cy="384"/>
              <a:chOff x="4176" y="2928"/>
              <a:chExt cx="384" cy="384"/>
            </a:xfrm>
          </p:grpSpPr>
          <p:sp>
            <p:nvSpPr>
              <p:cNvPr id="386086" name="Oval 38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87" name="Text Box 39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386088" name="Group 40"/>
            <p:cNvGrpSpPr>
              <a:grpSpLocks/>
            </p:cNvGrpSpPr>
            <p:nvPr/>
          </p:nvGrpSpPr>
          <p:grpSpPr bwMode="auto">
            <a:xfrm>
              <a:off x="4944" y="2928"/>
              <a:ext cx="384" cy="384"/>
              <a:chOff x="4944" y="2928"/>
              <a:chExt cx="384" cy="384"/>
            </a:xfrm>
          </p:grpSpPr>
          <p:sp>
            <p:nvSpPr>
              <p:cNvPr id="386089" name="Oval 41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6090" name="Text Box 42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I</a:t>
                </a:r>
              </a:p>
            </p:txBody>
          </p:sp>
        </p:grpSp>
        <p:grpSp>
          <p:nvGrpSpPr>
            <p:cNvPr id="386091" name="Group 43"/>
            <p:cNvGrpSpPr>
              <a:grpSpLocks/>
            </p:cNvGrpSpPr>
            <p:nvPr/>
          </p:nvGrpSpPr>
          <p:grpSpPr bwMode="auto">
            <a:xfrm>
              <a:off x="1680" y="1488"/>
              <a:ext cx="1680" cy="1344"/>
              <a:chOff x="1680" y="1488"/>
              <a:chExt cx="1680" cy="1344"/>
            </a:xfrm>
          </p:grpSpPr>
          <p:sp>
            <p:nvSpPr>
              <p:cNvPr id="386092" name="Oval 44"/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1104" cy="1344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093" name="Line 45"/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576" cy="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6094" name="Group 46"/>
          <p:cNvGrpSpPr>
            <a:grpSpLocks/>
          </p:cNvGrpSpPr>
          <p:nvPr/>
        </p:nvGrpSpPr>
        <p:grpSpPr bwMode="auto">
          <a:xfrm>
            <a:off x="2819400" y="2281238"/>
            <a:ext cx="5776913" cy="4267200"/>
            <a:chOff x="1776" y="1437"/>
            <a:chExt cx="3639" cy="2688"/>
          </a:xfrm>
        </p:grpSpPr>
        <p:sp>
          <p:nvSpPr>
            <p:cNvPr id="386095" name="Oval 47"/>
            <p:cNvSpPr>
              <a:spLocks noChangeArrowheads="1"/>
            </p:cNvSpPr>
            <p:nvPr/>
          </p:nvSpPr>
          <p:spPr bwMode="auto">
            <a:xfrm rot="8097743">
              <a:off x="3049" y="1758"/>
              <a:ext cx="2688" cy="204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96" name="Line 48"/>
            <p:cNvSpPr>
              <a:spLocks noChangeShapeType="1"/>
            </p:cNvSpPr>
            <p:nvPr/>
          </p:nvSpPr>
          <p:spPr bwMode="auto">
            <a:xfrm>
              <a:off x="1776" y="2064"/>
              <a:ext cx="18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6097" name="Rectangle 49"/>
          <p:cNvSpPr>
            <a:spLocks noChangeArrowheads="1"/>
          </p:cNvSpPr>
          <p:nvPr/>
        </p:nvSpPr>
        <p:spPr bwMode="auto">
          <a:xfrm>
            <a:off x="685800" y="5486400"/>
            <a:ext cx="403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It consists of a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root </a:t>
            </a: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and two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subtrees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Oval 3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76" name="Oval 4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77" name="Oval 5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78" name="Oval 6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79" name="Oval 7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80" name="Oval 8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81" name="Oval 9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82" name="Oval 10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83" name="Oval 11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7084" name="Line 12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85" name="Line 13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86" name="Line 1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87" name="Line 15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88" name="Line 16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90" name="Line 18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91" name="Line 19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092" name="Text Box 20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87093" name="Text Box 21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87094" name="Text Box 22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87095" name="Text Box 23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87096" name="Text Box 24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87097" name="Text Box 25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87098" name="Text Box 26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87100" name="Text Box 28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87101" name="Text Box 29"/>
          <p:cNvSpPr txBox="1">
            <a:spLocks noChangeArrowheads="1"/>
          </p:cNvSpPr>
          <p:nvPr/>
        </p:nvSpPr>
        <p:spPr bwMode="auto">
          <a:xfrm>
            <a:off x="457200" y="5029200"/>
            <a:ext cx="46164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edge –</a:t>
            </a:r>
          </a:p>
          <a:p>
            <a:pPr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there is an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edge </a:t>
            </a: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from the root to its children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" fill="hold"/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00" fill="hold"/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" fill="hold"/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0" fill="hold"/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0" fill="hold"/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00" fill="hold"/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00" fill="hold"/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0" fill="hold"/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00" fill="hold"/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00" fill="hold"/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00" fill="hold"/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00" fill="hold"/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4" grpId="0" animBg="1"/>
      <p:bldP spid="387085" grpId="0" animBg="1"/>
      <p:bldP spid="387086" grpId="0" animBg="1"/>
      <p:bldP spid="387087" grpId="0" animBg="1"/>
      <p:bldP spid="387088" grpId="0" animBg="1"/>
      <p:bldP spid="387089" grpId="0" animBg="1"/>
      <p:bldP spid="387090" grpId="0" animBg="1"/>
      <p:bldP spid="3870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99" name="Group 3"/>
          <p:cNvGrpSpPr>
            <a:grpSpLocks/>
          </p:cNvGrpSpPr>
          <p:nvPr/>
        </p:nvGrpSpPr>
        <p:grpSpPr bwMode="auto">
          <a:xfrm>
            <a:off x="3810000" y="1828800"/>
            <a:ext cx="4648200" cy="3429000"/>
            <a:chOff x="2400" y="1152"/>
            <a:chExt cx="2928" cy="2160"/>
          </a:xfrm>
        </p:grpSpPr>
        <p:sp>
          <p:nvSpPr>
            <p:cNvPr id="388100" name="Line 4"/>
            <p:cNvSpPr>
              <a:spLocks noChangeShapeType="1"/>
            </p:cNvSpPr>
            <p:nvPr/>
          </p:nvSpPr>
          <p:spPr bwMode="auto">
            <a:xfrm flipH="1">
              <a:off x="2736" y="144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1" name="Line 5"/>
            <p:cNvSpPr>
              <a:spLocks noChangeShapeType="1"/>
            </p:cNvSpPr>
            <p:nvPr/>
          </p:nvSpPr>
          <p:spPr bwMode="auto">
            <a:xfrm>
              <a:off x="3600" y="1440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2" name="Line 6"/>
            <p:cNvSpPr>
              <a:spLocks noChangeShapeType="1"/>
            </p:cNvSpPr>
            <p:nvPr/>
          </p:nvSpPr>
          <p:spPr bwMode="auto">
            <a:xfrm>
              <a:off x="2688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3" name="Line 7"/>
            <p:cNvSpPr>
              <a:spLocks noChangeShapeType="1"/>
            </p:cNvSpPr>
            <p:nvPr/>
          </p:nvSpPr>
          <p:spPr bwMode="auto">
            <a:xfrm flipH="1">
              <a:off x="3936" y="201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4" name="Line 8"/>
            <p:cNvSpPr>
              <a:spLocks noChangeShapeType="1"/>
            </p:cNvSpPr>
            <p:nvPr/>
          </p:nvSpPr>
          <p:spPr bwMode="auto">
            <a:xfrm flipH="1">
              <a:off x="3504" y="264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5" name="Line 9"/>
            <p:cNvSpPr>
              <a:spLocks noChangeShapeType="1"/>
            </p:cNvSpPr>
            <p:nvPr/>
          </p:nvSpPr>
          <p:spPr bwMode="auto">
            <a:xfrm flipH="1">
              <a:off x="4464" y="254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106" name="Line 10"/>
            <p:cNvSpPr>
              <a:spLocks noChangeShapeType="1"/>
            </p:cNvSpPr>
            <p:nvPr/>
          </p:nvSpPr>
          <p:spPr bwMode="auto">
            <a:xfrm>
              <a:off x="4848" y="254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8107" name="Group 11"/>
            <p:cNvGrpSpPr>
              <a:grpSpLocks/>
            </p:cNvGrpSpPr>
            <p:nvPr/>
          </p:nvGrpSpPr>
          <p:grpSpPr bwMode="auto">
            <a:xfrm>
              <a:off x="3216" y="1152"/>
              <a:ext cx="384" cy="384"/>
              <a:chOff x="3216" y="1152"/>
              <a:chExt cx="384" cy="384"/>
            </a:xfrm>
          </p:grpSpPr>
          <p:sp>
            <p:nvSpPr>
              <p:cNvPr id="388108" name="Oval 12"/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09" name="Text Box 13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A</a:t>
                </a:r>
              </a:p>
            </p:txBody>
          </p:sp>
        </p:grpSp>
        <p:grpSp>
          <p:nvGrpSpPr>
            <p:cNvPr id="388110" name="Group 14"/>
            <p:cNvGrpSpPr>
              <a:grpSpLocks/>
            </p:cNvGrpSpPr>
            <p:nvPr/>
          </p:nvGrpSpPr>
          <p:grpSpPr bwMode="auto">
            <a:xfrm>
              <a:off x="2400" y="1680"/>
              <a:ext cx="384" cy="384"/>
              <a:chOff x="2400" y="1680"/>
              <a:chExt cx="384" cy="384"/>
            </a:xfrm>
          </p:grpSpPr>
          <p:sp>
            <p:nvSpPr>
              <p:cNvPr id="388111" name="Oval 15"/>
              <p:cNvSpPr>
                <a:spLocks noChangeArrowheads="1"/>
              </p:cNvSpPr>
              <p:nvPr/>
            </p:nvSpPr>
            <p:spPr bwMode="auto">
              <a:xfrm>
                <a:off x="2400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12" name="Text Box 16"/>
              <p:cNvSpPr txBox="1">
                <a:spLocks noChangeArrowheads="1"/>
              </p:cNvSpPr>
              <p:nvPr/>
            </p:nvSpPr>
            <p:spPr bwMode="auto">
              <a:xfrm>
                <a:off x="2448" y="17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388113" name="Group 17"/>
            <p:cNvGrpSpPr>
              <a:grpSpLocks/>
            </p:cNvGrpSpPr>
            <p:nvPr/>
          </p:nvGrpSpPr>
          <p:grpSpPr bwMode="auto">
            <a:xfrm>
              <a:off x="4128" y="1680"/>
              <a:ext cx="384" cy="384"/>
              <a:chOff x="4128" y="1680"/>
              <a:chExt cx="384" cy="384"/>
            </a:xfrm>
          </p:grpSpPr>
          <p:sp>
            <p:nvSpPr>
              <p:cNvPr id="388114" name="Oval 18"/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15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7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C</a:t>
                </a:r>
              </a:p>
            </p:txBody>
          </p:sp>
        </p:grpSp>
        <p:grpSp>
          <p:nvGrpSpPr>
            <p:cNvPr id="388116" name="Group 20"/>
            <p:cNvGrpSpPr>
              <a:grpSpLocks/>
            </p:cNvGrpSpPr>
            <p:nvPr/>
          </p:nvGrpSpPr>
          <p:grpSpPr bwMode="auto">
            <a:xfrm>
              <a:off x="2832" y="2256"/>
              <a:ext cx="384" cy="384"/>
              <a:chOff x="2832" y="2256"/>
              <a:chExt cx="384" cy="384"/>
            </a:xfrm>
          </p:grpSpPr>
          <p:sp>
            <p:nvSpPr>
              <p:cNvPr id="388117" name="Oval 21"/>
              <p:cNvSpPr>
                <a:spLocks noChangeArrowheads="1"/>
              </p:cNvSpPr>
              <p:nvPr/>
            </p:nvSpPr>
            <p:spPr bwMode="auto">
              <a:xfrm>
                <a:off x="2832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18" name="Text Box 22"/>
              <p:cNvSpPr txBox="1">
                <a:spLocks noChangeArrowheads="1"/>
              </p:cNvSpPr>
              <p:nvPr/>
            </p:nvSpPr>
            <p:spPr bwMode="auto">
              <a:xfrm>
                <a:off x="2880" y="230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388119" name="Group 23"/>
            <p:cNvGrpSpPr>
              <a:grpSpLocks/>
            </p:cNvGrpSpPr>
            <p:nvPr/>
          </p:nvGrpSpPr>
          <p:grpSpPr bwMode="auto">
            <a:xfrm>
              <a:off x="3648" y="2256"/>
              <a:ext cx="384" cy="384"/>
              <a:chOff x="3648" y="2256"/>
              <a:chExt cx="384" cy="384"/>
            </a:xfrm>
          </p:grpSpPr>
          <p:sp>
            <p:nvSpPr>
              <p:cNvPr id="388120" name="Oval 24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21" name="Text Box 25"/>
              <p:cNvSpPr txBox="1">
                <a:spLocks noChangeArrowheads="1"/>
              </p:cNvSpPr>
              <p:nvPr/>
            </p:nvSpPr>
            <p:spPr bwMode="auto">
              <a:xfrm>
                <a:off x="3696" y="230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E</a:t>
                </a:r>
              </a:p>
            </p:txBody>
          </p:sp>
        </p:grpSp>
        <p:sp>
          <p:nvSpPr>
            <p:cNvPr id="388122" name="Line 26"/>
            <p:cNvSpPr>
              <a:spLocks noChangeShapeType="1"/>
            </p:cNvSpPr>
            <p:nvPr/>
          </p:nvSpPr>
          <p:spPr bwMode="auto">
            <a:xfrm>
              <a:off x="446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8123" name="Group 27"/>
            <p:cNvGrpSpPr>
              <a:grpSpLocks/>
            </p:cNvGrpSpPr>
            <p:nvPr/>
          </p:nvGrpSpPr>
          <p:grpSpPr bwMode="auto">
            <a:xfrm>
              <a:off x="4560" y="2208"/>
              <a:ext cx="384" cy="384"/>
              <a:chOff x="4560" y="2208"/>
              <a:chExt cx="384" cy="384"/>
            </a:xfrm>
          </p:grpSpPr>
          <p:sp>
            <p:nvSpPr>
              <p:cNvPr id="388124" name="Oval 28"/>
              <p:cNvSpPr>
                <a:spLocks noChangeArrowheads="1"/>
              </p:cNvSpPr>
              <p:nvPr/>
            </p:nvSpPr>
            <p:spPr bwMode="auto">
              <a:xfrm>
                <a:off x="4560" y="220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25" name="Text Box 29"/>
              <p:cNvSpPr txBox="1">
                <a:spLocks noChangeArrowheads="1"/>
              </p:cNvSpPr>
              <p:nvPr/>
            </p:nvSpPr>
            <p:spPr bwMode="auto">
              <a:xfrm>
                <a:off x="4656" y="225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388126" name="Group 30"/>
            <p:cNvGrpSpPr>
              <a:grpSpLocks/>
            </p:cNvGrpSpPr>
            <p:nvPr/>
          </p:nvGrpSpPr>
          <p:grpSpPr bwMode="auto">
            <a:xfrm>
              <a:off x="3216" y="2928"/>
              <a:ext cx="384" cy="384"/>
              <a:chOff x="3216" y="2928"/>
              <a:chExt cx="384" cy="384"/>
            </a:xfrm>
          </p:grpSpPr>
          <p:sp>
            <p:nvSpPr>
              <p:cNvPr id="388127" name="Oval 31"/>
              <p:cNvSpPr>
                <a:spLocks noChangeArrowheads="1"/>
              </p:cNvSpPr>
              <p:nvPr/>
            </p:nvSpPr>
            <p:spPr bwMode="auto">
              <a:xfrm>
                <a:off x="321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28" name="Text Box 32"/>
              <p:cNvSpPr txBox="1">
                <a:spLocks noChangeArrowheads="1"/>
              </p:cNvSpPr>
              <p:nvPr/>
            </p:nvSpPr>
            <p:spPr bwMode="auto">
              <a:xfrm>
                <a:off x="3312" y="297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388129" name="Group 33"/>
            <p:cNvGrpSpPr>
              <a:grpSpLocks/>
            </p:cNvGrpSpPr>
            <p:nvPr/>
          </p:nvGrpSpPr>
          <p:grpSpPr bwMode="auto">
            <a:xfrm>
              <a:off x="4176" y="2928"/>
              <a:ext cx="384" cy="384"/>
              <a:chOff x="4176" y="2928"/>
              <a:chExt cx="384" cy="384"/>
            </a:xfrm>
          </p:grpSpPr>
          <p:sp>
            <p:nvSpPr>
              <p:cNvPr id="388130" name="Oval 34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31" name="Text Box 35"/>
              <p:cNvSpPr txBox="1">
                <a:spLocks noChangeArrowheads="1"/>
              </p:cNvSpPr>
              <p:nvPr/>
            </p:nvSpPr>
            <p:spPr bwMode="auto">
              <a:xfrm>
                <a:off x="4224" y="297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388132" name="Group 36"/>
            <p:cNvGrpSpPr>
              <a:grpSpLocks/>
            </p:cNvGrpSpPr>
            <p:nvPr/>
          </p:nvGrpSpPr>
          <p:grpSpPr bwMode="auto">
            <a:xfrm>
              <a:off x="4944" y="2928"/>
              <a:ext cx="384" cy="384"/>
              <a:chOff x="4944" y="2928"/>
              <a:chExt cx="384" cy="384"/>
            </a:xfrm>
          </p:grpSpPr>
          <p:sp>
            <p:nvSpPr>
              <p:cNvPr id="388133" name="Oval 37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88134" name="Text Box 38"/>
              <p:cNvSpPr txBox="1">
                <a:spLocks noChangeArrowheads="1"/>
              </p:cNvSpPr>
              <p:nvPr/>
            </p:nvSpPr>
            <p:spPr bwMode="auto">
              <a:xfrm>
                <a:off x="5040" y="2976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I</a:t>
                </a:r>
              </a:p>
            </p:txBody>
          </p:sp>
        </p:grpSp>
      </p:grpSp>
      <p:sp>
        <p:nvSpPr>
          <p:cNvPr id="388135" name="Text Box 39"/>
          <p:cNvSpPr txBox="1">
            <a:spLocks noChangeArrowheads="1"/>
          </p:cNvSpPr>
          <p:nvPr/>
        </p:nvSpPr>
        <p:spPr bwMode="auto">
          <a:xfrm>
            <a:off x="838200" y="251460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children</a:t>
            </a: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2" name="Group 2"/>
          <p:cNvGrpSpPr>
            <a:grpSpLocks/>
          </p:cNvGrpSpPr>
          <p:nvPr/>
        </p:nvGrpSpPr>
        <p:grpSpPr bwMode="auto">
          <a:xfrm>
            <a:off x="3810000" y="2667000"/>
            <a:ext cx="3352800" cy="609600"/>
            <a:chOff x="2400" y="1680"/>
            <a:chExt cx="2112" cy="384"/>
          </a:xfrm>
        </p:grpSpPr>
        <p:sp>
          <p:nvSpPr>
            <p:cNvPr id="389123" name="Oval 3"/>
            <p:cNvSpPr>
              <a:spLocks noChangeArrowheads="1"/>
            </p:cNvSpPr>
            <p:nvPr/>
          </p:nvSpPr>
          <p:spPr bwMode="auto">
            <a:xfrm>
              <a:off x="4128" y="1680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24" name="Oval 4"/>
            <p:cNvSpPr>
              <a:spLocks noChangeArrowheads="1"/>
            </p:cNvSpPr>
            <p:nvPr/>
          </p:nvSpPr>
          <p:spPr bwMode="auto">
            <a:xfrm>
              <a:off x="2400" y="1680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125" name="Group 5"/>
          <p:cNvGrpSpPr>
            <a:grpSpLocks/>
          </p:cNvGrpSpPr>
          <p:nvPr/>
        </p:nvGrpSpPr>
        <p:grpSpPr bwMode="auto">
          <a:xfrm>
            <a:off x="5791200" y="3505200"/>
            <a:ext cx="2057400" cy="685800"/>
            <a:chOff x="3648" y="2208"/>
            <a:chExt cx="1296" cy="432"/>
          </a:xfrm>
        </p:grpSpPr>
        <p:sp>
          <p:nvSpPr>
            <p:cNvPr id="389126" name="Oval 6"/>
            <p:cNvSpPr>
              <a:spLocks noChangeArrowheads="1"/>
            </p:cNvSpPr>
            <p:nvPr/>
          </p:nvSpPr>
          <p:spPr bwMode="auto">
            <a:xfrm>
              <a:off x="3648" y="2256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27" name="Oval 7"/>
            <p:cNvSpPr>
              <a:spLocks noChangeArrowheads="1"/>
            </p:cNvSpPr>
            <p:nvPr/>
          </p:nvSpPr>
          <p:spPr bwMode="auto">
            <a:xfrm>
              <a:off x="4560" y="2208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129" name="Oval 9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0" name="Oval 10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2" name="Oval 12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3" name="Oval 13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4" name="Oval 14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5" name="Oval 15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6" name="Oval 16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7" name="Oval 17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89138" name="Line 18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39" name="Line 19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0" name="Line 20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1" name="Line 21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2" name="Line 22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3" name="Line 23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4" name="Line 24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5" name="Line 25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146" name="Text Box 26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89147" name="Text Box 27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89148" name="Text Box 28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89149" name="Text Box 29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89150" name="Text Box 30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89153" name="Text Box 33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89154" name="Text Box 34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89155" name="Text Box 35"/>
          <p:cNvSpPr txBox="1">
            <a:spLocks noChangeArrowheads="1"/>
          </p:cNvSpPr>
          <p:nvPr/>
        </p:nvSpPr>
        <p:spPr bwMode="auto">
          <a:xfrm>
            <a:off x="457200" y="365760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are node C’s children?</a:t>
            </a:r>
          </a:p>
        </p:txBody>
      </p:sp>
      <p:sp>
        <p:nvSpPr>
          <p:cNvPr id="389156" name="Text Box 36"/>
          <p:cNvSpPr txBox="1">
            <a:spLocks noChangeArrowheads="1"/>
          </p:cNvSpPr>
          <p:nvPr/>
        </p:nvSpPr>
        <p:spPr bwMode="auto">
          <a:xfrm>
            <a:off x="2362200" y="5562600"/>
            <a:ext cx="3101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are node A’s children?</a:t>
            </a:r>
          </a:p>
        </p:txBody>
      </p:sp>
      <p:sp>
        <p:nvSpPr>
          <p:cNvPr id="389157" name="Text Box 37"/>
          <p:cNvSpPr txBox="1">
            <a:spLocks noChangeArrowheads="1"/>
          </p:cNvSpPr>
          <p:nvPr/>
        </p:nvSpPr>
        <p:spPr bwMode="auto">
          <a:xfrm>
            <a:off x="838200" y="2514600"/>
            <a:ext cx="1530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children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5" grpId="0"/>
      <p:bldP spid="3891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146" name="Group 2"/>
          <p:cNvGrpSpPr>
            <a:grpSpLocks/>
          </p:cNvGrpSpPr>
          <p:nvPr/>
        </p:nvGrpSpPr>
        <p:grpSpPr bwMode="auto">
          <a:xfrm>
            <a:off x="3810000" y="2667000"/>
            <a:ext cx="3352800" cy="1524000"/>
            <a:chOff x="2400" y="1680"/>
            <a:chExt cx="2112" cy="960"/>
          </a:xfrm>
        </p:grpSpPr>
        <p:sp>
          <p:nvSpPr>
            <p:cNvPr id="390147" name="Oval 3"/>
            <p:cNvSpPr>
              <a:spLocks noChangeArrowheads="1"/>
            </p:cNvSpPr>
            <p:nvPr/>
          </p:nvSpPr>
          <p:spPr bwMode="auto">
            <a:xfrm>
              <a:off x="4128" y="1680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8" name="Oval 4"/>
            <p:cNvSpPr>
              <a:spLocks noChangeArrowheads="1"/>
            </p:cNvSpPr>
            <p:nvPr/>
          </p:nvSpPr>
          <p:spPr bwMode="auto">
            <a:xfrm>
              <a:off x="2832" y="2256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9" name="Oval 5"/>
            <p:cNvSpPr>
              <a:spLocks noChangeArrowheads="1"/>
            </p:cNvSpPr>
            <p:nvPr/>
          </p:nvSpPr>
          <p:spPr bwMode="auto">
            <a:xfrm>
              <a:off x="2400" y="1680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0150" name="Group 6"/>
          <p:cNvGrpSpPr>
            <a:grpSpLocks/>
          </p:cNvGrpSpPr>
          <p:nvPr/>
        </p:nvGrpSpPr>
        <p:grpSpPr bwMode="auto">
          <a:xfrm>
            <a:off x="5105400" y="3505200"/>
            <a:ext cx="3352800" cy="1752600"/>
            <a:chOff x="3216" y="2208"/>
            <a:chExt cx="2112" cy="1104"/>
          </a:xfrm>
        </p:grpSpPr>
        <p:sp>
          <p:nvSpPr>
            <p:cNvPr id="390151" name="Oval 7"/>
            <p:cNvSpPr>
              <a:spLocks noChangeArrowheads="1"/>
            </p:cNvSpPr>
            <p:nvPr/>
          </p:nvSpPr>
          <p:spPr bwMode="auto">
            <a:xfrm>
              <a:off x="3648" y="2256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2" name="Oval 8"/>
            <p:cNvSpPr>
              <a:spLocks noChangeArrowheads="1"/>
            </p:cNvSpPr>
            <p:nvPr/>
          </p:nvSpPr>
          <p:spPr bwMode="auto">
            <a:xfrm>
              <a:off x="4560" y="2208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3" name="Oval 9"/>
            <p:cNvSpPr>
              <a:spLocks noChangeArrowheads="1"/>
            </p:cNvSpPr>
            <p:nvPr/>
          </p:nvSpPr>
          <p:spPr bwMode="auto">
            <a:xfrm>
              <a:off x="3216" y="2928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4" name="Oval 10"/>
            <p:cNvSpPr>
              <a:spLocks noChangeArrowheads="1"/>
            </p:cNvSpPr>
            <p:nvPr/>
          </p:nvSpPr>
          <p:spPr bwMode="auto">
            <a:xfrm>
              <a:off x="4176" y="2928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5" name="Oval 11"/>
            <p:cNvSpPr>
              <a:spLocks noChangeArrowheads="1"/>
            </p:cNvSpPr>
            <p:nvPr/>
          </p:nvSpPr>
          <p:spPr bwMode="auto">
            <a:xfrm>
              <a:off x="4944" y="2928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0157" name="Oval 13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58" name="Oval 14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59" name="Oval 15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0" name="Oval 16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1" name="Oval 17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2" name="Oval 18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3" name="Oval 19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4" name="Oval 20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5" name="Oval 21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0166" name="Line 22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7" name="Line 23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8" name="Line 2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70" name="Line 26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71" name="Line 27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72" name="Line 28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73" name="Line 29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0175" name="Text Box 31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0176" name="Text Box 32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0177" name="Text Box 33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0178" name="Text Box 34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0179" name="Text Box 35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0180" name="Text Box 36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0181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0182" name="Text Box 38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457200" y="3657600"/>
            <a:ext cx="3533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are node C’s descendants?</a:t>
            </a:r>
          </a:p>
        </p:txBody>
      </p:sp>
      <p:sp>
        <p:nvSpPr>
          <p:cNvPr id="390184" name="Text Box 40"/>
          <p:cNvSpPr txBox="1">
            <a:spLocks noChangeArrowheads="1"/>
          </p:cNvSpPr>
          <p:nvPr/>
        </p:nvSpPr>
        <p:spPr bwMode="auto">
          <a:xfrm>
            <a:off x="2362200" y="5562600"/>
            <a:ext cx="356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are node A’s descendants?</a:t>
            </a:r>
          </a:p>
        </p:txBody>
      </p:sp>
      <p:sp>
        <p:nvSpPr>
          <p:cNvPr id="390185" name="Text Box 41"/>
          <p:cNvSpPr txBox="1">
            <a:spLocks noChangeArrowheads="1"/>
          </p:cNvSpPr>
          <p:nvPr/>
        </p:nvSpPr>
        <p:spPr bwMode="auto">
          <a:xfrm>
            <a:off x="838200" y="2514600"/>
            <a:ext cx="224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descendants</a:t>
            </a:r>
          </a:p>
        </p:txBody>
      </p:sp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83" grpId="0"/>
      <p:bldP spid="39018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Oval 2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Oval 3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Oval 5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74" name="Oval 6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75" name="Oval 7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76" name="Oval 8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77" name="Oval 9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78" name="Oval 10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79" name="Oval 11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80" name="Oval 12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81" name="Oval 13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1182" name="Line 14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3" name="Line 15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4" name="Line 16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5" name="Line 17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6" name="Line 18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7" name="Line 19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8" name="Line 20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89" name="Line 21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190" name="Text Box 22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1191" name="Text Box 23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1192" name="Text Box 24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1193" name="Text Box 25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1194" name="Text Box 26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1195" name="Text Box 27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1196" name="Text Box 28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1197" name="Text Box 29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1198" name="Text Box 30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1199" name="Text Box 31"/>
          <p:cNvSpPr txBox="1">
            <a:spLocks noChangeArrowheads="1"/>
          </p:cNvSpPr>
          <p:nvPr/>
        </p:nvSpPr>
        <p:spPr bwMode="auto">
          <a:xfrm>
            <a:off x="457200" y="3657600"/>
            <a:ext cx="2738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is node E’s parent?</a:t>
            </a:r>
          </a:p>
        </p:txBody>
      </p:sp>
      <p:sp>
        <p:nvSpPr>
          <p:cNvPr id="391200" name="Text Box 32"/>
          <p:cNvSpPr txBox="1">
            <a:spLocks noChangeArrowheads="1"/>
          </p:cNvSpPr>
          <p:nvPr/>
        </p:nvSpPr>
        <p:spPr bwMode="auto">
          <a:xfrm>
            <a:off x="2362200" y="5562600"/>
            <a:ext cx="2771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is node H’s parent?</a:t>
            </a:r>
          </a:p>
        </p:txBody>
      </p:sp>
      <p:sp>
        <p:nvSpPr>
          <p:cNvPr id="391201" name="Text Box 33"/>
          <p:cNvSpPr txBox="1">
            <a:spLocks noChangeArrowheads="1"/>
          </p:cNvSpPr>
          <p:nvPr/>
        </p:nvSpPr>
        <p:spPr bwMode="auto">
          <a:xfrm>
            <a:off x="838200" y="2514600"/>
            <a:ext cx="145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parents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0" grpId="0" animBg="1"/>
      <p:bldP spid="391170" grpId="1" animBg="1"/>
      <p:bldP spid="391171" grpId="0" animBg="1"/>
      <p:bldP spid="391199" grpId="0"/>
      <p:bldP spid="391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Oval 2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195" name="Oval 3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392196" name="Group 4"/>
          <p:cNvGrpSpPr>
            <a:grpSpLocks/>
          </p:cNvGrpSpPr>
          <p:nvPr/>
        </p:nvGrpSpPr>
        <p:grpSpPr bwMode="auto">
          <a:xfrm>
            <a:off x="5105400" y="1828800"/>
            <a:ext cx="2743200" cy="2286000"/>
            <a:chOff x="3216" y="1152"/>
            <a:chExt cx="1728" cy="1440"/>
          </a:xfrm>
        </p:grpSpPr>
        <p:sp>
          <p:nvSpPr>
            <p:cNvPr id="392197" name="Oval 5"/>
            <p:cNvSpPr>
              <a:spLocks noChangeArrowheads="1"/>
            </p:cNvSpPr>
            <p:nvPr/>
          </p:nvSpPr>
          <p:spPr bwMode="auto">
            <a:xfrm>
              <a:off x="4128" y="1680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198" name="Oval 6"/>
            <p:cNvSpPr>
              <a:spLocks noChangeArrowheads="1"/>
            </p:cNvSpPr>
            <p:nvPr/>
          </p:nvSpPr>
          <p:spPr bwMode="auto">
            <a:xfrm>
              <a:off x="4560" y="2208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199" name="Oval 7"/>
            <p:cNvSpPr>
              <a:spLocks noChangeArrowheads="1"/>
            </p:cNvSpPr>
            <p:nvPr/>
          </p:nvSpPr>
          <p:spPr bwMode="auto">
            <a:xfrm>
              <a:off x="3216" y="1152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2200" name="Group 8"/>
          <p:cNvGrpSpPr>
            <a:grpSpLocks/>
          </p:cNvGrpSpPr>
          <p:nvPr/>
        </p:nvGrpSpPr>
        <p:grpSpPr bwMode="auto">
          <a:xfrm>
            <a:off x="3810000" y="1828800"/>
            <a:ext cx="1905000" cy="1447800"/>
            <a:chOff x="2400" y="1152"/>
            <a:chExt cx="1200" cy="912"/>
          </a:xfrm>
        </p:grpSpPr>
        <p:sp>
          <p:nvSpPr>
            <p:cNvPr id="392201" name="Oval 9"/>
            <p:cNvSpPr>
              <a:spLocks noChangeArrowheads="1"/>
            </p:cNvSpPr>
            <p:nvPr/>
          </p:nvSpPr>
          <p:spPr bwMode="auto">
            <a:xfrm>
              <a:off x="3216" y="1152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02" name="Oval 10"/>
            <p:cNvSpPr>
              <a:spLocks noChangeArrowheads="1"/>
            </p:cNvSpPr>
            <p:nvPr/>
          </p:nvSpPr>
          <p:spPr bwMode="auto">
            <a:xfrm>
              <a:off x="2400" y="1680"/>
              <a:ext cx="384" cy="384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2204" name="Oval 12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05" name="Oval 13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06" name="Oval 14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07" name="Oval 15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08" name="Oval 16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09" name="Oval 17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10" name="Oval 18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11" name="Oval 19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12" name="Oval 20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2213" name="Line 21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4" name="Line 22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5" name="Line 23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6" name="Line 24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7" name="Line 25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8" name="Line 26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19" name="Line 27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20" name="Line 28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221" name="Text Box 29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2222" name="Text Box 30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2223" name="Text Box 31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2224" name="Text Box 32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2225" name="Text Box 33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2226" name="Text Box 34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2227" name="Text Box 35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2228" name="Text Box 36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2229" name="Text Box 37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2230" name="Text Box 38"/>
          <p:cNvSpPr txBox="1">
            <a:spLocks noChangeArrowheads="1"/>
          </p:cNvSpPr>
          <p:nvPr/>
        </p:nvSpPr>
        <p:spPr bwMode="auto">
          <a:xfrm>
            <a:off x="457200" y="3657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are node D’s ancestors?</a:t>
            </a:r>
          </a:p>
        </p:txBody>
      </p:sp>
      <p:sp>
        <p:nvSpPr>
          <p:cNvPr id="392231" name="Text Box 39"/>
          <p:cNvSpPr txBox="1">
            <a:spLocks noChangeArrowheads="1"/>
          </p:cNvSpPr>
          <p:nvPr/>
        </p:nvSpPr>
        <p:spPr bwMode="auto">
          <a:xfrm>
            <a:off x="2362200" y="5562600"/>
            <a:ext cx="3287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Comic Sans MS" pitchFamily="66" charset="0"/>
              </a:rPr>
              <a:t>Who are node H’s ancestors?</a:t>
            </a:r>
          </a:p>
        </p:txBody>
      </p:sp>
      <p:sp>
        <p:nvSpPr>
          <p:cNvPr id="392232" name="Text Box 40"/>
          <p:cNvSpPr txBox="1">
            <a:spLocks noChangeArrowheads="1"/>
          </p:cNvSpPr>
          <p:nvPr/>
        </p:nvSpPr>
        <p:spPr bwMode="auto">
          <a:xfrm>
            <a:off x="838200" y="2514600"/>
            <a:ext cx="180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ancestors</a:t>
            </a:r>
          </a:p>
        </p:txBody>
      </p: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92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nimBg="1"/>
      <p:bldP spid="392195" grpId="0" animBg="1"/>
      <p:bldP spid="392230" grpId="0"/>
      <p:bldP spid="3922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</a:rPr>
              <a:t>The linear access time of lists makes them prohibitive for large input sets.</a:t>
            </a:r>
          </a:p>
          <a:p>
            <a:pPr lvl="1"/>
            <a:r>
              <a:rPr lang="en-US" sz="2500" dirty="0" smtClean="0">
                <a:latin typeface="Times New Roman" pitchFamily="18" charset="0"/>
              </a:rPr>
              <a:t>Solution is to use non linear data structures, e.g. Trees. </a:t>
            </a:r>
          </a:p>
          <a:p>
            <a:r>
              <a:rPr lang="en-US" sz="2800" dirty="0" smtClean="0">
                <a:latin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</a:rPr>
              <a:t>tree is often used to represent a </a:t>
            </a:r>
            <a:r>
              <a:rPr lang="en-US" sz="2800" i="1" dirty="0">
                <a:latin typeface="Times New Roman" pitchFamily="18" charset="0"/>
              </a:rPr>
              <a:t>hierarchy</a:t>
            </a:r>
            <a:r>
              <a:rPr lang="en-US" sz="2800" dirty="0">
                <a:latin typeface="Times New Roman" pitchFamily="18" charset="0"/>
              </a:rPr>
              <a:t> .</a:t>
            </a:r>
          </a:p>
          <a:p>
            <a:r>
              <a:rPr lang="en-US" sz="2800" dirty="0">
                <a:latin typeface="Times New Roman" pitchFamily="18" charset="0"/>
              </a:rPr>
              <a:t>Because the relationships between the items in the hierarchy suggest the branches of a botanical tree.</a:t>
            </a:r>
          </a:p>
          <a:p>
            <a:r>
              <a:rPr lang="en-US" sz="2800" dirty="0">
                <a:latin typeface="Times New Roman" pitchFamily="18" charset="0"/>
              </a:rPr>
              <a:t>For example, a tree-like </a:t>
            </a:r>
            <a:r>
              <a:rPr lang="en-US" sz="2800" i="1" dirty="0">
                <a:latin typeface="Times New Roman" pitchFamily="18" charset="0"/>
              </a:rPr>
              <a:t>organization chart</a:t>
            </a:r>
            <a:r>
              <a:rPr lang="en-US" sz="2800" dirty="0">
                <a:latin typeface="Times New Roman" pitchFamily="18" charset="0"/>
              </a:rPr>
              <a:t> is often used to represent the lines of responsibility in a business.</a:t>
            </a:r>
          </a:p>
          <a:p>
            <a:endParaRPr lang="en-US" sz="2800" dirty="0">
              <a:latin typeface="Times New Roman" pitchFamily="18" charset="0"/>
            </a:endParaRPr>
          </a:p>
          <a:p>
            <a:endParaRPr lang="en-US" sz="2800" dirty="0">
              <a:latin typeface="Times New Roman" pitchFamily="18" charset="0"/>
            </a:endParaRPr>
          </a:p>
          <a:p>
            <a:endParaRPr lang="en-US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9" name="Oval 3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0" name="Oval 4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1" name="Oval 5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2" name="Oval 6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5" name="Oval 9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7" name="Oval 11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28" name="Line 12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9" name="Line 13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0" name="Line 1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1" name="Line 15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2" name="Line 16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4" name="Line 18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5" name="Line 19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6" name="Text Box 20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3237" name="Text Box 21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3239" name="Text Box 23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3240" name="Text Box 24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3241" name="Text Box 25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3243" name="Text Box 27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3244" name="Text Box 28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3245" name="Text Box 29"/>
          <p:cNvSpPr txBox="1">
            <a:spLocks noChangeArrowheads="1"/>
          </p:cNvSpPr>
          <p:nvPr/>
        </p:nvSpPr>
        <p:spPr bwMode="auto">
          <a:xfrm>
            <a:off x="457200" y="3200400"/>
            <a:ext cx="3200400" cy="161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path –</a:t>
            </a:r>
          </a:p>
          <a:p>
            <a:pPr eaLnBrk="0" hangingPunct="0"/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If n1, n2,…nk is a sequence of nodes such that ni is the parent of ni+1, then that sequence is a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path.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246" name="Oval 30"/>
          <p:cNvSpPr>
            <a:spLocks noChangeArrowheads="1"/>
          </p:cNvSpPr>
          <p:nvPr/>
        </p:nvSpPr>
        <p:spPr bwMode="auto">
          <a:xfrm>
            <a:off x="7315200" y="5791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3247" name="Line 31"/>
          <p:cNvSpPr>
            <a:spLocks noChangeShapeType="1"/>
          </p:cNvSpPr>
          <p:nvPr/>
        </p:nvSpPr>
        <p:spPr bwMode="auto">
          <a:xfrm>
            <a:off x="7162800" y="5181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48" name="Text Box 32"/>
          <p:cNvSpPr txBox="1">
            <a:spLocks noChangeArrowheads="1"/>
          </p:cNvSpPr>
          <p:nvPr/>
        </p:nvSpPr>
        <p:spPr bwMode="auto">
          <a:xfrm>
            <a:off x="7375525" y="58324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J</a:t>
            </a:r>
          </a:p>
        </p:txBody>
      </p:sp>
      <p:sp>
        <p:nvSpPr>
          <p:cNvPr id="393249" name="Text Box 33"/>
          <p:cNvSpPr txBox="1">
            <a:spLocks noChangeArrowheads="1"/>
          </p:cNvSpPr>
          <p:nvPr/>
        </p:nvSpPr>
        <p:spPr bwMode="auto">
          <a:xfrm>
            <a:off x="2819400" y="18288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from J to A</a:t>
            </a:r>
          </a:p>
        </p:txBody>
      </p:sp>
      <p:grpSp>
        <p:nvGrpSpPr>
          <p:cNvPr id="393250" name="Group 34"/>
          <p:cNvGrpSpPr>
            <a:grpSpLocks/>
          </p:cNvGrpSpPr>
          <p:nvPr/>
        </p:nvGrpSpPr>
        <p:grpSpPr bwMode="auto">
          <a:xfrm>
            <a:off x="5715000" y="2286000"/>
            <a:ext cx="1828800" cy="3505200"/>
            <a:chOff x="3696" y="1536"/>
            <a:chExt cx="1152" cy="2208"/>
          </a:xfrm>
        </p:grpSpPr>
        <p:sp>
          <p:nvSpPr>
            <p:cNvPr id="393251" name="Line 35"/>
            <p:cNvSpPr>
              <a:spLocks noChangeShapeType="1"/>
            </p:cNvSpPr>
            <p:nvPr/>
          </p:nvSpPr>
          <p:spPr bwMode="auto">
            <a:xfrm>
              <a:off x="3696" y="1536"/>
              <a:ext cx="57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52" name="Line 36"/>
            <p:cNvSpPr>
              <a:spLocks noChangeShapeType="1"/>
            </p:cNvSpPr>
            <p:nvPr/>
          </p:nvSpPr>
          <p:spPr bwMode="auto">
            <a:xfrm>
              <a:off x="4560" y="2112"/>
              <a:ext cx="192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53" name="Line 37"/>
            <p:cNvSpPr>
              <a:spLocks noChangeShapeType="1"/>
            </p:cNvSpPr>
            <p:nvPr/>
          </p:nvSpPr>
          <p:spPr bwMode="auto">
            <a:xfrm flipH="1">
              <a:off x="4560" y="2640"/>
              <a:ext cx="192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54" name="Line 38"/>
            <p:cNvSpPr>
              <a:spLocks noChangeShapeType="1"/>
            </p:cNvSpPr>
            <p:nvPr/>
          </p:nvSpPr>
          <p:spPr bwMode="auto">
            <a:xfrm>
              <a:off x="4608" y="3360"/>
              <a:ext cx="24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3255" name="Rectangle 39"/>
          <p:cNvSpPr>
            <a:spLocks noChangeArrowheads="1"/>
          </p:cNvSpPr>
          <p:nvPr/>
        </p:nvSpPr>
        <p:spPr bwMode="auto">
          <a:xfrm>
            <a:off x="609600" y="6019800"/>
            <a:ext cx="3248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The </a:t>
            </a:r>
            <a:r>
              <a:rPr lang="en-GB" b="1">
                <a:effectLst>
                  <a:outerShdw blurRad="38100" dist="38100" dir="2700000" algn="tl">
                    <a:srgbClr val="C0C0C0"/>
                  </a:outerShdw>
                </a:effectLst>
              </a:rPr>
              <a:t>length</a:t>
            </a:r>
            <a:r>
              <a:rPr lang="en-GB">
                <a:effectLst>
                  <a:outerShdw blurRad="38100" dist="38100" dir="2700000" algn="tl">
                    <a:srgbClr val="C0C0C0"/>
                  </a:outerShdw>
                </a:effectLst>
              </a:rPr>
              <a:t> of the path is k-1.</a:t>
            </a: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3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49" grpId="0"/>
      <p:bldP spid="3932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Oval 3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44" name="Oval 4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45" name="Oval 5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46" name="Oval 6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47" name="Oval 7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48" name="Oval 8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49" name="Oval 9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50" name="Oval 10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51" name="Oval 11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4252" name="Line 12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3" name="Line 13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4" name="Line 1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5" name="Line 15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6" name="Line 16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7" name="Line 17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8" name="Line 18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59" name="Line 19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60" name="Text Box 20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4261" name="Text Box 21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4262" name="Text Box 22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4263" name="Text Box 23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4264" name="Text Box 24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4265" name="Text Box 25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4266" name="Text Box 26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4267" name="Text Box 27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4268" name="Text Box 28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4269" name="Text Box 29"/>
          <p:cNvSpPr txBox="1">
            <a:spLocks noChangeArrowheads="1"/>
          </p:cNvSpPr>
          <p:nvPr/>
        </p:nvSpPr>
        <p:spPr bwMode="auto">
          <a:xfrm>
            <a:off x="609600" y="4495800"/>
            <a:ext cx="327660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depth –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the length  of the path from the root of the tree to the node</a:t>
            </a:r>
          </a:p>
        </p:txBody>
      </p:sp>
      <p:grpSp>
        <p:nvGrpSpPr>
          <p:cNvPr id="394270" name="Group 30"/>
          <p:cNvGrpSpPr>
            <a:grpSpLocks/>
          </p:cNvGrpSpPr>
          <p:nvPr/>
        </p:nvGrpSpPr>
        <p:grpSpPr bwMode="auto">
          <a:xfrm>
            <a:off x="1355725" y="3697288"/>
            <a:ext cx="2759075" cy="457200"/>
            <a:chOff x="854" y="2329"/>
            <a:chExt cx="1738" cy="288"/>
          </a:xfrm>
        </p:grpSpPr>
        <p:sp>
          <p:nvSpPr>
            <p:cNvPr id="394271" name="Line 31"/>
            <p:cNvSpPr>
              <a:spLocks noChangeShapeType="1"/>
            </p:cNvSpPr>
            <p:nvPr/>
          </p:nvSpPr>
          <p:spPr bwMode="auto">
            <a:xfrm>
              <a:off x="1200" y="2496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4272" name="Text Box 32"/>
            <p:cNvSpPr txBox="1">
              <a:spLocks noChangeArrowheads="1"/>
            </p:cNvSpPr>
            <p:nvPr/>
          </p:nvSpPr>
          <p:spPr bwMode="auto">
            <a:xfrm>
              <a:off x="8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2</a:t>
              </a:r>
            </a:p>
          </p:txBody>
        </p:sp>
      </p:grpSp>
      <p:sp>
        <p:nvSpPr>
          <p:cNvPr id="394273" name="Line 33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274" name="Line 3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9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73" grpId="0" animBg="1"/>
      <p:bldP spid="3942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Oval 3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2" name="Oval 4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3" name="Oval 5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4" name="Oval 6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5" name="Oval 7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6" name="Oval 8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7" name="Oval 9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8" name="Oval 10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299" name="Oval 11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6300" name="Line 12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1" name="Line 13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2" name="Line 1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3" name="Line 15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4" name="Line 16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5" name="Line 17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6" name="Line 18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7" name="Line 19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308" name="Text Box 20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6309" name="Text Box 21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6310" name="Text Box 22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6312" name="Text Box 24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6313" name="Text Box 25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6314" name="Text Box 26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609600" y="5105400"/>
            <a:ext cx="3276600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level –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all nodes of depth d are at level d in the tree</a:t>
            </a:r>
          </a:p>
        </p:txBody>
      </p:sp>
      <p:grpSp>
        <p:nvGrpSpPr>
          <p:cNvPr id="396318" name="Group 30"/>
          <p:cNvGrpSpPr>
            <a:grpSpLocks/>
          </p:cNvGrpSpPr>
          <p:nvPr/>
        </p:nvGrpSpPr>
        <p:grpSpPr bwMode="auto">
          <a:xfrm>
            <a:off x="2239963" y="1817688"/>
            <a:ext cx="6599237" cy="3359150"/>
            <a:chOff x="1411" y="1145"/>
            <a:chExt cx="4157" cy="2116"/>
          </a:xfrm>
        </p:grpSpPr>
        <p:grpSp>
          <p:nvGrpSpPr>
            <p:cNvPr id="396319" name="Group 31"/>
            <p:cNvGrpSpPr>
              <a:grpSpLocks/>
            </p:cNvGrpSpPr>
            <p:nvPr/>
          </p:nvGrpSpPr>
          <p:grpSpPr bwMode="auto">
            <a:xfrm>
              <a:off x="1872" y="1344"/>
              <a:ext cx="3696" cy="1776"/>
              <a:chOff x="1872" y="1344"/>
              <a:chExt cx="3696" cy="1776"/>
            </a:xfrm>
          </p:grpSpPr>
          <p:sp>
            <p:nvSpPr>
              <p:cNvPr id="396320" name="Line 32"/>
              <p:cNvSpPr>
                <a:spLocks noChangeShapeType="1"/>
              </p:cNvSpPr>
              <p:nvPr/>
            </p:nvSpPr>
            <p:spPr bwMode="auto">
              <a:xfrm>
                <a:off x="1872" y="1344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321" name="Line 33"/>
              <p:cNvSpPr>
                <a:spLocks noChangeShapeType="1"/>
              </p:cNvSpPr>
              <p:nvPr/>
            </p:nvSpPr>
            <p:spPr bwMode="auto">
              <a:xfrm>
                <a:off x="1872" y="1872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322" name="Line 34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323" name="Line 35"/>
              <p:cNvSpPr>
                <a:spLocks noChangeShapeType="1"/>
              </p:cNvSpPr>
              <p:nvPr/>
            </p:nvSpPr>
            <p:spPr bwMode="auto">
              <a:xfrm>
                <a:off x="1872" y="3120"/>
                <a:ext cx="369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324" name="Text Box 36"/>
            <p:cNvSpPr txBox="1">
              <a:spLocks noChangeArrowheads="1"/>
            </p:cNvSpPr>
            <p:nvPr/>
          </p:nvSpPr>
          <p:spPr bwMode="auto">
            <a:xfrm>
              <a:off x="1411" y="1145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0</a:t>
              </a:r>
            </a:p>
          </p:txBody>
        </p:sp>
        <p:sp>
          <p:nvSpPr>
            <p:cNvPr id="396325" name="Text Box 37"/>
            <p:cNvSpPr txBox="1">
              <a:spLocks noChangeArrowheads="1"/>
            </p:cNvSpPr>
            <p:nvPr/>
          </p:nvSpPr>
          <p:spPr bwMode="auto">
            <a:xfrm>
              <a:off x="1411" y="1632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1</a:t>
              </a:r>
            </a:p>
          </p:txBody>
        </p:sp>
        <p:sp>
          <p:nvSpPr>
            <p:cNvPr id="396326" name="Text Box 38"/>
            <p:cNvSpPr txBox="1">
              <a:spLocks noChangeArrowheads="1"/>
            </p:cNvSpPr>
            <p:nvPr/>
          </p:nvSpPr>
          <p:spPr bwMode="auto">
            <a:xfrm>
              <a:off x="1411" y="2256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2</a:t>
              </a:r>
            </a:p>
          </p:txBody>
        </p:sp>
        <p:sp>
          <p:nvSpPr>
            <p:cNvPr id="396327" name="Text Box 39"/>
            <p:cNvSpPr txBox="1">
              <a:spLocks noChangeArrowheads="1"/>
            </p:cNvSpPr>
            <p:nvPr/>
          </p:nvSpPr>
          <p:spPr bwMode="auto">
            <a:xfrm>
              <a:off x="1411" y="2928"/>
              <a:ext cx="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3</a:t>
              </a:r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14" name="Group 2"/>
          <p:cNvGrpSpPr>
            <a:grpSpLocks/>
          </p:cNvGrpSpPr>
          <p:nvPr/>
        </p:nvGrpSpPr>
        <p:grpSpPr bwMode="auto">
          <a:xfrm>
            <a:off x="4419600" y="3352800"/>
            <a:ext cx="4211638" cy="2057400"/>
            <a:chOff x="2784" y="2112"/>
            <a:chExt cx="2653" cy="1296"/>
          </a:xfrm>
        </p:grpSpPr>
        <p:pic>
          <p:nvPicPr>
            <p:cNvPr id="397315" name="Picture 3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68" y="2784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7316" name="Picture 4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28" y="2784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7317" name="Picture 5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96" y="2784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7318" name="Picture 6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4" y="2112"/>
              <a:ext cx="541" cy="624"/>
            </a:xfrm>
            <a:prstGeom prst="rect">
              <a:avLst/>
            </a:prstGeom>
            <a:noFill/>
          </p:spPr>
        </p:pic>
      </p:grpSp>
      <p:sp>
        <p:nvSpPr>
          <p:cNvPr id="397320" name="Oval 8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1" name="Oval 9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2" name="Oval 10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3" name="Oval 11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5" name="Oval 13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6" name="Oval 14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7" name="Oval 15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8" name="Oval 16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7329" name="Line 17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0" name="Line 18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1" name="Line 19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2" name="Line 20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3" name="Line 21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4" name="Line 22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5" name="Line 23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6" name="Line 24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37" name="Text Box 25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7338" name="Text Box 26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7339" name="Text Box 27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7341" name="Text Box 29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7342" name="Text Box 30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7343" name="Text Box 31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7344" name="Text Box 32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7345" name="Text Box 33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7346" name="Text Box 34"/>
          <p:cNvSpPr txBox="1">
            <a:spLocks noChangeArrowheads="1"/>
          </p:cNvSpPr>
          <p:nvPr/>
        </p:nvSpPr>
        <p:spPr bwMode="auto">
          <a:xfrm>
            <a:off x="762000" y="4495800"/>
            <a:ext cx="2779713" cy="112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leaf node –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any node that has two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empty children</a:t>
            </a:r>
          </a:p>
        </p:txBody>
      </p:sp>
      <p:sp>
        <p:nvSpPr>
          <p:cNvPr id="397347" name="AutoShape 35"/>
          <p:cNvSpPr>
            <a:spLocks noChangeArrowheads="1"/>
          </p:cNvSpPr>
          <p:nvPr/>
        </p:nvSpPr>
        <p:spPr bwMode="auto">
          <a:xfrm rot="16200000" flipV="1">
            <a:off x="4572000" y="4191000"/>
            <a:ext cx="228600" cy="5334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48" name="AutoShape 36"/>
          <p:cNvSpPr>
            <a:spLocks noChangeArrowheads="1"/>
          </p:cNvSpPr>
          <p:nvPr/>
        </p:nvSpPr>
        <p:spPr bwMode="auto">
          <a:xfrm rot="16200000" flipV="1">
            <a:off x="5334000" y="5257800"/>
            <a:ext cx="228600" cy="5334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49" name="AutoShape 37"/>
          <p:cNvSpPr>
            <a:spLocks noChangeArrowheads="1"/>
          </p:cNvSpPr>
          <p:nvPr/>
        </p:nvSpPr>
        <p:spPr bwMode="auto">
          <a:xfrm rot="16200000" flipV="1">
            <a:off x="6781800" y="5257800"/>
            <a:ext cx="228600" cy="5334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350" name="AutoShape 38"/>
          <p:cNvSpPr>
            <a:spLocks noChangeArrowheads="1"/>
          </p:cNvSpPr>
          <p:nvPr/>
        </p:nvSpPr>
        <p:spPr bwMode="auto">
          <a:xfrm rot="16200000" flipV="1">
            <a:off x="8077200" y="5257800"/>
            <a:ext cx="228600" cy="533400"/>
          </a:xfrm>
          <a:prstGeom prst="moon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47" grpId="0" animBg="1"/>
      <p:bldP spid="397348" grpId="0" animBg="1"/>
      <p:bldP spid="397349" grpId="0" animBg="1"/>
      <p:bldP spid="3973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9" name="Oval 3"/>
          <p:cNvSpPr>
            <a:spLocks noChangeArrowheads="1"/>
          </p:cNvSpPr>
          <p:nvPr/>
        </p:nvSpPr>
        <p:spPr bwMode="auto">
          <a:xfrm>
            <a:off x="51054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0" name="Oval 4"/>
          <p:cNvSpPr>
            <a:spLocks noChangeArrowheads="1"/>
          </p:cNvSpPr>
          <p:nvPr/>
        </p:nvSpPr>
        <p:spPr bwMode="auto">
          <a:xfrm>
            <a:off x="57912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1" name="Oval 5"/>
          <p:cNvSpPr>
            <a:spLocks noChangeArrowheads="1"/>
          </p:cNvSpPr>
          <p:nvPr/>
        </p:nvSpPr>
        <p:spPr bwMode="auto">
          <a:xfrm>
            <a:off x="65532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2" name="Oval 6"/>
          <p:cNvSpPr>
            <a:spLocks noChangeArrowheads="1"/>
          </p:cNvSpPr>
          <p:nvPr/>
        </p:nvSpPr>
        <p:spPr bwMode="auto">
          <a:xfrm>
            <a:off x="5105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3" name="Oval 7"/>
          <p:cNvSpPr>
            <a:spLocks noChangeArrowheads="1"/>
          </p:cNvSpPr>
          <p:nvPr/>
        </p:nvSpPr>
        <p:spPr bwMode="auto">
          <a:xfrm>
            <a:off x="7848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4" name="Oval 8"/>
          <p:cNvSpPr>
            <a:spLocks noChangeArrowheads="1"/>
          </p:cNvSpPr>
          <p:nvPr/>
        </p:nvSpPr>
        <p:spPr bwMode="auto">
          <a:xfrm>
            <a:off x="66294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5" name="Oval 9"/>
          <p:cNvSpPr>
            <a:spLocks noChangeArrowheads="1"/>
          </p:cNvSpPr>
          <p:nvPr/>
        </p:nvSpPr>
        <p:spPr bwMode="auto">
          <a:xfrm>
            <a:off x="3810000" y="2667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6" name="Oval 10"/>
          <p:cNvSpPr>
            <a:spLocks noChangeArrowheads="1"/>
          </p:cNvSpPr>
          <p:nvPr/>
        </p:nvSpPr>
        <p:spPr bwMode="auto">
          <a:xfrm>
            <a:off x="4495800" y="3581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7" name="Oval 11"/>
          <p:cNvSpPr>
            <a:spLocks noChangeArrowheads="1"/>
          </p:cNvSpPr>
          <p:nvPr/>
        </p:nvSpPr>
        <p:spPr bwMode="auto">
          <a:xfrm>
            <a:off x="7239000" y="3505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98348" name="Line 12"/>
          <p:cNvSpPr>
            <a:spLocks noChangeShapeType="1"/>
          </p:cNvSpPr>
          <p:nvPr/>
        </p:nvSpPr>
        <p:spPr bwMode="auto">
          <a:xfrm flipH="1">
            <a:off x="4343400" y="2286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49" name="Line 13"/>
          <p:cNvSpPr>
            <a:spLocks noChangeShapeType="1"/>
          </p:cNvSpPr>
          <p:nvPr/>
        </p:nvSpPr>
        <p:spPr bwMode="auto">
          <a:xfrm>
            <a:off x="5715000" y="2286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0" name="Line 14"/>
          <p:cNvSpPr>
            <a:spLocks noChangeShapeType="1"/>
          </p:cNvSpPr>
          <p:nvPr/>
        </p:nvSpPr>
        <p:spPr bwMode="auto">
          <a:xfrm>
            <a:off x="42672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1" name="Line 15"/>
          <p:cNvSpPr>
            <a:spLocks noChangeShapeType="1"/>
          </p:cNvSpPr>
          <p:nvPr/>
        </p:nvSpPr>
        <p:spPr bwMode="auto">
          <a:xfrm flipH="1">
            <a:off x="62484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2" name="Line 16"/>
          <p:cNvSpPr>
            <a:spLocks noChangeShapeType="1"/>
          </p:cNvSpPr>
          <p:nvPr/>
        </p:nvSpPr>
        <p:spPr bwMode="auto">
          <a:xfrm>
            <a:off x="7086600" y="3200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3" name="Line 17"/>
          <p:cNvSpPr>
            <a:spLocks noChangeShapeType="1"/>
          </p:cNvSpPr>
          <p:nvPr/>
        </p:nvSpPr>
        <p:spPr bwMode="auto">
          <a:xfrm flipH="1">
            <a:off x="5562600" y="4191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4" name="Line 18"/>
          <p:cNvSpPr>
            <a:spLocks noChangeShapeType="1"/>
          </p:cNvSpPr>
          <p:nvPr/>
        </p:nvSpPr>
        <p:spPr bwMode="auto">
          <a:xfrm flipH="1">
            <a:off x="7086600" y="4038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5" name="Line 19"/>
          <p:cNvSpPr>
            <a:spLocks noChangeShapeType="1"/>
          </p:cNvSpPr>
          <p:nvPr/>
        </p:nvSpPr>
        <p:spPr bwMode="auto">
          <a:xfrm>
            <a:off x="7696200" y="40386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356" name="Text Box 20"/>
          <p:cNvSpPr txBox="1">
            <a:spLocks noChangeArrowheads="1"/>
          </p:cNvSpPr>
          <p:nvPr/>
        </p:nvSpPr>
        <p:spPr bwMode="auto">
          <a:xfrm>
            <a:off x="5181600" y="1905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398357" name="Text Box 21"/>
          <p:cNvSpPr txBox="1">
            <a:spLocks noChangeArrowheads="1"/>
          </p:cNvSpPr>
          <p:nvPr/>
        </p:nvSpPr>
        <p:spPr bwMode="auto">
          <a:xfrm>
            <a:off x="38862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398358" name="Text Box 22"/>
          <p:cNvSpPr txBox="1">
            <a:spLocks noChangeArrowheads="1"/>
          </p:cNvSpPr>
          <p:nvPr/>
        </p:nvSpPr>
        <p:spPr bwMode="auto">
          <a:xfrm>
            <a:off x="6629400" y="2743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398359" name="Text Box 23"/>
          <p:cNvSpPr txBox="1">
            <a:spLocks noChangeArrowheads="1"/>
          </p:cNvSpPr>
          <p:nvPr/>
        </p:nvSpPr>
        <p:spPr bwMode="auto">
          <a:xfrm>
            <a:off x="4572000" y="3657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D</a:t>
            </a:r>
          </a:p>
        </p:txBody>
      </p:sp>
      <p:sp>
        <p:nvSpPr>
          <p:cNvPr id="398360" name="Text Box 24"/>
          <p:cNvSpPr txBox="1">
            <a:spLocks noChangeArrowheads="1"/>
          </p:cNvSpPr>
          <p:nvPr/>
        </p:nvSpPr>
        <p:spPr bwMode="auto">
          <a:xfrm>
            <a:off x="5867400" y="36576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E</a:t>
            </a:r>
          </a:p>
        </p:txBody>
      </p:sp>
      <p:sp>
        <p:nvSpPr>
          <p:cNvPr id="398361" name="Text Box 25"/>
          <p:cNvSpPr txBox="1">
            <a:spLocks noChangeArrowheads="1"/>
          </p:cNvSpPr>
          <p:nvPr/>
        </p:nvSpPr>
        <p:spPr bwMode="auto">
          <a:xfrm>
            <a:off x="7391400" y="3581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398362" name="Text Box 26"/>
          <p:cNvSpPr txBox="1">
            <a:spLocks noChangeArrowheads="1"/>
          </p:cNvSpPr>
          <p:nvPr/>
        </p:nvSpPr>
        <p:spPr bwMode="auto">
          <a:xfrm>
            <a:off x="52578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G</a:t>
            </a:r>
          </a:p>
        </p:txBody>
      </p:sp>
      <p:sp>
        <p:nvSpPr>
          <p:cNvPr id="398363" name="Text Box 27"/>
          <p:cNvSpPr txBox="1">
            <a:spLocks noChangeArrowheads="1"/>
          </p:cNvSpPr>
          <p:nvPr/>
        </p:nvSpPr>
        <p:spPr bwMode="auto">
          <a:xfrm>
            <a:off x="6705600" y="4724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H</a:t>
            </a:r>
          </a:p>
        </p:txBody>
      </p:sp>
      <p:sp>
        <p:nvSpPr>
          <p:cNvPr id="398364" name="Text Box 28"/>
          <p:cNvSpPr txBox="1">
            <a:spLocks noChangeArrowheads="1"/>
          </p:cNvSpPr>
          <p:nvPr/>
        </p:nvSpPr>
        <p:spPr bwMode="auto">
          <a:xfrm>
            <a:off x="8001000" y="4724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I</a:t>
            </a:r>
          </a:p>
        </p:txBody>
      </p:sp>
      <p:sp>
        <p:nvSpPr>
          <p:cNvPr id="398365" name="Text Box 29"/>
          <p:cNvSpPr txBox="1">
            <a:spLocks noChangeArrowheads="1"/>
          </p:cNvSpPr>
          <p:nvPr/>
        </p:nvSpPr>
        <p:spPr bwMode="auto">
          <a:xfrm>
            <a:off x="762000" y="4495800"/>
            <a:ext cx="2617788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>
                <a:latin typeface="Comic Sans MS" pitchFamily="66" charset="0"/>
              </a:rPr>
              <a:t>internal node –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any node that has at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least one non-empty</a:t>
            </a:r>
          </a:p>
          <a:p>
            <a:pPr eaLnBrk="0" hangingPunct="0"/>
            <a:r>
              <a:rPr lang="en-US" sz="2000">
                <a:latin typeface="Comic Sans MS" pitchFamily="66" charset="0"/>
              </a:rPr>
              <a:t>child</a:t>
            </a:r>
          </a:p>
        </p:txBody>
      </p:sp>
      <p:grpSp>
        <p:nvGrpSpPr>
          <p:cNvPr id="398366" name="Group 30"/>
          <p:cNvGrpSpPr>
            <a:grpSpLocks/>
          </p:cNvGrpSpPr>
          <p:nvPr/>
        </p:nvGrpSpPr>
        <p:grpSpPr bwMode="auto">
          <a:xfrm>
            <a:off x="3733800" y="1600200"/>
            <a:ext cx="4287838" cy="2667000"/>
            <a:chOff x="2352" y="1008"/>
            <a:chExt cx="2701" cy="1680"/>
          </a:xfrm>
        </p:grpSpPr>
        <p:pic>
          <p:nvPicPr>
            <p:cNvPr id="398367" name="Picture 31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68" y="1008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8368" name="Picture 32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52" y="1536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8369" name="Picture 33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80" y="1536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8370" name="Picture 34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00" y="2064"/>
              <a:ext cx="541" cy="624"/>
            </a:xfrm>
            <a:prstGeom prst="rect">
              <a:avLst/>
            </a:prstGeom>
            <a:noFill/>
          </p:spPr>
        </p:pic>
        <p:pic>
          <p:nvPicPr>
            <p:cNvPr id="398371" name="Picture 35" descr="j02340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12" y="2064"/>
              <a:ext cx="541" cy="624"/>
            </a:xfrm>
            <a:prstGeom prst="rect">
              <a:avLst/>
            </a:prstGeom>
            <a:noFill/>
          </p:spPr>
        </p:pic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" fill="hold"/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fill="hold"/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fill="hold"/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1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1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" fill="hold"/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2" dur="1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83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8" grpId="0" animBg="1"/>
      <p:bldP spid="398349" grpId="0" animBg="1"/>
      <p:bldP spid="398350" grpId="0" animBg="1"/>
      <p:bldP spid="398351" grpId="0" animBg="1"/>
      <p:bldP spid="398352" grpId="0" animBg="1"/>
      <p:bldP spid="398353" grpId="0" animBg="1"/>
      <p:bldP spid="398354" grpId="0" animBg="1"/>
      <p:bldP spid="3983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253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Some Binary Trees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685800" y="2286000"/>
            <a:ext cx="1468438" cy="1020763"/>
            <a:chOff x="563" y="1085"/>
            <a:chExt cx="925" cy="643"/>
          </a:xfrm>
        </p:grpSpPr>
        <p:sp>
          <p:nvSpPr>
            <p:cNvPr id="399365" name="Oval 5"/>
            <p:cNvSpPr>
              <a:spLocks noChangeArrowheads="1"/>
            </p:cNvSpPr>
            <p:nvPr/>
          </p:nvSpPr>
          <p:spPr bwMode="auto">
            <a:xfrm>
              <a:off x="1296" y="148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563" y="1085"/>
              <a:ext cx="8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One node</a:t>
              </a:r>
            </a:p>
          </p:txBody>
        </p:sp>
      </p:grpSp>
      <p:grpSp>
        <p:nvGrpSpPr>
          <p:cNvPr id="399367" name="Group 7"/>
          <p:cNvGrpSpPr>
            <a:grpSpLocks/>
          </p:cNvGrpSpPr>
          <p:nvPr/>
        </p:nvGrpSpPr>
        <p:grpSpPr bwMode="auto">
          <a:xfrm>
            <a:off x="2819400" y="2286000"/>
            <a:ext cx="5597525" cy="1477963"/>
            <a:chOff x="1802" y="1133"/>
            <a:chExt cx="3526" cy="931"/>
          </a:xfrm>
        </p:grpSpPr>
        <p:grpSp>
          <p:nvGrpSpPr>
            <p:cNvPr id="399368" name="Group 8"/>
            <p:cNvGrpSpPr>
              <a:grpSpLocks/>
            </p:cNvGrpSpPr>
            <p:nvPr/>
          </p:nvGrpSpPr>
          <p:grpSpPr bwMode="auto">
            <a:xfrm>
              <a:off x="1802" y="1133"/>
              <a:ext cx="1270" cy="931"/>
              <a:chOff x="1802" y="1133"/>
              <a:chExt cx="1270" cy="931"/>
            </a:xfrm>
          </p:grpSpPr>
          <p:sp>
            <p:nvSpPr>
              <p:cNvPr id="399369" name="Oval 9"/>
              <p:cNvSpPr>
                <a:spLocks noChangeArrowheads="1"/>
              </p:cNvSpPr>
              <p:nvPr/>
            </p:nvSpPr>
            <p:spPr bwMode="auto">
              <a:xfrm>
                <a:off x="2880" y="1392"/>
                <a:ext cx="192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70" name="Oval 10"/>
              <p:cNvSpPr>
                <a:spLocks noChangeArrowheads="1"/>
              </p:cNvSpPr>
              <p:nvPr/>
            </p:nvSpPr>
            <p:spPr bwMode="auto">
              <a:xfrm>
                <a:off x="2736" y="1824"/>
                <a:ext cx="192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71" name="Line 11"/>
              <p:cNvSpPr>
                <a:spLocks noChangeShapeType="1"/>
              </p:cNvSpPr>
              <p:nvPr/>
            </p:nvSpPr>
            <p:spPr bwMode="auto">
              <a:xfrm flipH="1">
                <a:off x="2880" y="1632"/>
                <a:ext cx="4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72" name="Text Box 12"/>
              <p:cNvSpPr txBox="1">
                <a:spLocks noChangeArrowheads="1"/>
              </p:cNvSpPr>
              <p:nvPr/>
            </p:nvSpPr>
            <p:spPr bwMode="auto">
              <a:xfrm>
                <a:off x="1802" y="1133"/>
                <a:ext cx="9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2400">
                    <a:latin typeface="Times New Roman" pitchFamily="18" charset="0"/>
                  </a:rPr>
                  <a:t>Two nodes</a:t>
                </a:r>
              </a:p>
            </p:txBody>
          </p:sp>
        </p:grpSp>
        <p:sp>
          <p:nvSpPr>
            <p:cNvPr id="399373" name="Oval 13"/>
            <p:cNvSpPr>
              <a:spLocks noChangeArrowheads="1"/>
            </p:cNvSpPr>
            <p:nvPr/>
          </p:nvSpPr>
          <p:spPr bwMode="auto">
            <a:xfrm>
              <a:off x="3504" y="1344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4" name="Oval 14"/>
            <p:cNvSpPr>
              <a:spLocks noChangeArrowheads="1"/>
            </p:cNvSpPr>
            <p:nvPr/>
          </p:nvSpPr>
          <p:spPr bwMode="auto">
            <a:xfrm>
              <a:off x="3696" y="172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5" name="Oval 15"/>
            <p:cNvSpPr>
              <a:spLocks noChangeArrowheads="1"/>
            </p:cNvSpPr>
            <p:nvPr/>
          </p:nvSpPr>
          <p:spPr bwMode="auto">
            <a:xfrm>
              <a:off x="4800" y="1296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6" name="Oval 16"/>
            <p:cNvSpPr>
              <a:spLocks noChangeArrowheads="1"/>
            </p:cNvSpPr>
            <p:nvPr/>
          </p:nvSpPr>
          <p:spPr bwMode="auto">
            <a:xfrm>
              <a:off x="4512" y="1776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7" name="Oval 17"/>
            <p:cNvSpPr>
              <a:spLocks noChangeArrowheads="1"/>
            </p:cNvSpPr>
            <p:nvPr/>
          </p:nvSpPr>
          <p:spPr bwMode="auto">
            <a:xfrm>
              <a:off x="5136" y="172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8" name="Line 18"/>
            <p:cNvSpPr>
              <a:spLocks noChangeShapeType="1"/>
            </p:cNvSpPr>
            <p:nvPr/>
          </p:nvSpPr>
          <p:spPr bwMode="auto">
            <a:xfrm>
              <a:off x="3648" y="1584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79" name="Line 19"/>
            <p:cNvSpPr>
              <a:spLocks noChangeShapeType="1"/>
            </p:cNvSpPr>
            <p:nvPr/>
          </p:nvSpPr>
          <p:spPr bwMode="auto">
            <a:xfrm flipH="1">
              <a:off x="4656" y="148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0" name="Line 20"/>
            <p:cNvSpPr>
              <a:spLocks noChangeShapeType="1"/>
            </p:cNvSpPr>
            <p:nvPr/>
          </p:nvSpPr>
          <p:spPr bwMode="auto">
            <a:xfrm>
              <a:off x="4992" y="148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381" name="Group 21"/>
          <p:cNvGrpSpPr>
            <a:grpSpLocks/>
          </p:cNvGrpSpPr>
          <p:nvPr/>
        </p:nvGrpSpPr>
        <p:grpSpPr bwMode="auto">
          <a:xfrm>
            <a:off x="1171575" y="4008438"/>
            <a:ext cx="7210425" cy="2316162"/>
            <a:chOff x="738" y="2333"/>
            <a:chExt cx="4542" cy="1459"/>
          </a:xfrm>
        </p:grpSpPr>
        <p:sp>
          <p:nvSpPr>
            <p:cNvPr id="399382" name="Text Box 22"/>
            <p:cNvSpPr txBox="1">
              <a:spLocks noChangeArrowheads="1"/>
            </p:cNvSpPr>
            <p:nvPr/>
          </p:nvSpPr>
          <p:spPr bwMode="auto">
            <a:xfrm>
              <a:off x="738" y="2333"/>
              <a:ext cx="10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Three nodes</a:t>
              </a:r>
            </a:p>
          </p:txBody>
        </p:sp>
        <p:sp>
          <p:nvSpPr>
            <p:cNvPr id="399383" name="Oval 23"/>
            <p:cNvSpPr>
              <a:spLocks noChangeArrowheads="1"/>
            </p:cNvSpPr>
            <p:nvPr/>
          </p:nvSpPr>
          <p:spPr bwMode="auto">
            <a:xfrm>
              <a:off x="1584" y="268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4" name="Oval 24"/>
            <p:cNvSpPr>
              <a:spLocks noChangeArrowheads="1"/>
            </p:cNvSpPr>
            <p:nvPr/>
          </p:nvSpPr>
          <p:spPr bwMode="auto">
            <a:xfrm>
              <a:off x="1440" y="3120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5" name="Line 25"/>
            <p:cNvSpPr>
              <a:spLocks noChangeShapeType="1"/>
            </p:cNvSpPr>
            <p:nvPr/>
          </p:nvSpPr>
          <p:spPr bwMode="auto">
            <a:xfrm flipH="1">
              <a:off x="1584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6" name="Oval 26"/>
            <p:cNvSpPr>
              <a:spLocks noChangeArrowheads="1"/>
            </p:cNvSpPr>
            <p:nvPr/>
          </p:nvSpPr>
          <p:spPr bwMode="auto">
            <a:xfrm>
              <a:off x="1296" y="3552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7" name="Line 27"/>
            <p:cNvSpPr>
              <a:spLocks noChangeShapeType="1"/>
            </p:cNvSpPr>
            <p:nvPr/>
          </p:nvSpPr>
          <p:spPr bwMode="auto">
            <a:xfrm flipH="1">
              <a:off x="1440" y="3360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8" name="Oval 28"/>
            <p:cNvSpPr>
              <a:spLocks noChangeArrowheads="1"/>
            </p:cNvSpPr>
            <p:nvPr/>
          </p:nvSpPr>
          <p:spPr bwMode="auto">
            <a:xfrm>
              <a:off x="2112" y="268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89" name="Oval 29"/>
            <p:cNvSpPr>
              <a:spLocks noChangeArrowheads="1"/>
            </p:cNvSpPr>
            <p:nvPr/>
          </p:nvSpPr>
          <p:spPr bwMode="auto">
            <a:xfrm>
              <a:off x="1968" y="3120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0" name="Line 30"/>
            <p:cNvSpPr>
              <a:spLocks noChangeShapeType="1"/>
            </p:cNvSpPr>
            <p:nvPr/>
          </p:nvSpPr>
          <p:spPr bwMode="auto">
            <a:xfrm flipH="1">
              <a:off x="2112" y="2928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1" name="Oval 31"/>
            <p:cNvSpPr>
              <a:spLocks noChangeArrowheads="1"/>
            </p:cNvSpPr>
            <p:nvPr/>
          </p:nvSpPr>
          <p:spPr bwMode="auto">
            <a:xfrm>
              <a:off x="2160" y="3552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2" name="Line 32"/>
            <p:cNvSpPr>
              <a:spLocks noChangeShapeType="1"/>
            </p:cNvSpPr>
            <p:nvPr/>
          </p:nvSpPr>
          <p:spPr bwMode="auto">
            <a:xfrm>
              <a:off x="2112" y="3360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3" name="Oval 33"/>
            <p:cNvSpPr>
              <a:spLocks noChangeArrowheads="1"/>
            </p:cNvSpPr>
            <p:nvPr/>
          </p:nvSpPr>
          <p:spPr bwMode="auto">
            <a:xfrm>
              <a:off x="2928" y="2736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4" name="Oval 34"/>
            <p:cNvSpPr>
              <a:spLocks noChangeArrowheads="1"/>
            </p:cNvSpPr>
            <p:nvPr/>
          </p:nvSpPr>
          <p:spPr bwMode="auto">
            <a:xfrm>
              <a:off x="2784" y="316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5" name="Line 35"/>
            <p:cNvSpPr>
              <a:spLocks noChangeShapeType="1"/>
            </p:cNvSpPr>
            <p:nvPr/>
          </p:nvSpPr>
          <p:spPr bwMode="auto">
            <a:xfrm flipH="1">
              <a:off x="2928" y="297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6" name="Oval 36"/>
            <p:cNvSpPr>
              <a:spLocks noChangeArrowheads="1"/>
            </p:cNvSpPr>
            <p:nvPr/>
          </p:nvSpPr>
          <p:spPr bwMode="auto">
            <a:xfrm>
              <a:off x="3120" y="3216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7" name="Line 37"/>
            <p:cNvSpPr>
              <a:spLocks noChangeShapeType="1"/>
            </p:cNvSpPr>
            <p:nvPr/>
          </p:nvSpPr>
          <p:spPr bwMode="auto">
            <a:xfrm>
              <a:off x="3072" y="297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8" name="Oval 38"/>
            <p:cNvSpPr>
              <a:spLocks noChangeArrowheads="1"/>
            </p:cNvSpPr>
            <p:nvPr/>
          </p:nvSpPr>
          <p:spPr bwMode="auto">
            <a:xfrm>
              <a:off x="3648" y="2688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399" name="Oval 39"/>
            <p:cNvSpPr>
              <a:spLocks noChangeArrowheads="1"/>
            </p:cNvSpPr>
            <p:nvPr/>
          </p:nvSpPr>
          <p:spPr bwMode="auto">
            <a:xfrm>
              <a:off x="3840" y="3072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0" name="Line 40"/>
            <p:cNvSpPr>
              <a:spLocks noChangeShapeType="1"/>
            </p:cNvSpPr>
            <p:nvPr/>
          </p:nvSpPr>
          <p:spPr bwMode="auto">
            <a:xfrm>
              <a:off x="3792" y="2928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1" name="Oval 41"/>
            <p:cNvSpPr>
              <a:spLocks noChangeArrowheads="1"/>
            </p:cNvSpPr>
            <p:nvPr/>
          </p:nvSpPr>
          <p:spPr bwMode="auto">
            <a:xfrm>
              <a:off x="3696" y="3504"/>
              <a:ext cx="192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02" name="Line 42"/>
            <p:cNvSpPr>
              <a:spLocks noChangeShapeType="1"/>
            </p:cNvSpPr>
            <p:nvPr/>
          </p:nvSpPr>
          <p:spPr bwMode="auto">
            <a:xfrm flipH="1">
              <a:off x="3840" y="331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403" name="Group 43"/>
            <p:cNvGrpSpPr>
              <a:grpSpLocks/>
            </p:cNvGrpSpPr>
            <p:nvPr/>
          </p:nvGrpSpPr>
          <p:grpSpPr bwMode="auto">
            <a:xfrm>
              <a:off x="4704" y="2640"/>
              <a:ext cx="576" cy="1008"/>
              <a:chOff x="4704" y="2352"/>
              <a:chExt cx="576" cy="1008"/>
            </a:xfrm>
          </p:grpSpPr>
          <p:sp>
            <p:nvSpPr>
              <p:cNvPr id="399404" name="Oval 44"/>
              <p:cNvSpPr>
                <a:spLocks noChangeArrowheads="1"/>
              </p:cNvSpPr>
              <p:nvPr/>
            </p:nvSpPr>
            <p:spPr bwMode="auto">
              <a:xfrm>
                <a:off x="4704" y="2352"/>
                <a:ext cx="192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05" name="Oval 45"/>
              <p:cNvSpPr>
                <a:spLocks noChangeArrowheads="1"/>
              </p:cNvSpPr>
              <p:nvPr/>
            </p:nvSpPr>
            <p:spPr bwMode="auto">
              <a:xfrm>
                <a:off x="4896" y="2736"/>
                <a:ext cx="192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06" name="Line 46"/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07" name="Oval 47"/>
              <p:cNvSpPr>
                <a:spLocks noChangeArrowheads="1"/>
              </p:cNvSpPr>
              <p:nvPr/>
            </p:nvSpPr>
            <p:spPr bwMode="auto">
              <a:xfrm>
                <a:off x="5088" y="3120"/>
                <a:ext cx="192" cy="24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08" name="Line 48"/>
              <p:cNvSpPr>
                <a:spLocks noChangeShapeType="1"/>
              </p:cNvSpPr>
              <p:nvPr/>
            </p:nvSpPr>
            <p:spPr bwMode="auto">
              <a:xfrm>
                <a:off x="5040" y="297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3043048" y="1524000"/>
            <a:ext cx="3433952" cy="46166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</a:rPr>
              <a:t>Linked </a:t>
            </a:r>
            <a:r>
              <a:rPr lang="en-US" sz="2400" b="1" dirty="0">
                <a:latin typeface="Times New Roman" pitchFamily="18" charset="0"/>
              </a:rPr>
              <a:t>Implementation</a:t>
            </a:r>
          </a:p>
        </p:txBody>
      </p:sp>
      <p:grpSp>
        <p:nvGrpSpPr>
          <p:cNvPr id="400388" name="Group 4"/>
          <p:cNvGrpSpPr>
            <a:grpSpLocks/>
          </p:cNvGrpSpPr>
          <p:nvPr/>
        </p:nvGrpSpPr>
        <p:grpSpPr bwMode="auto">
          <a:xfrm>
            <a:off x="4037012" y="2133600"/>
            <a:ext cx="839788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389" name="Rectangle 5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0" name="Rectangle 6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1" name="Rectangle 7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392" name="Group 8"/>
          <p:cNvGrpSpPr>
            <a:grpSpLocks/>
          </p:cNvGrpSpPr>
          <p:nvPr/>
        </p:nvGrpSpPr>
        <p:grpSpPr bwMode="auto">
          <a:xfrm>
            <a:off x="2513012" y="28956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393" name="Rectangle 9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4" name="Rectangle 10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5" name="Rectangle 11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396" name="Group 12"/>
          <p:cNvGrpSpPr>
            <a:grpSpLocks/>
          </p:cNvGrpSpPr>
          <p:nvPr/>
        </p:nvGrpSpPr>
        <p:grpSpPr bwMode="auto">
          <a:xfrm>
            <a:off x="5638800" y="29718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397" name="Rectangle 13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8" name="Rectangle 14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9" name="Rectangle 15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00" name="Group 16"/>
          <p:cNvGrpSpPr>
            <a:grpSpLocks/>
          </p:cNvGrpSpPr>
          <p:nvPr/>
        </p:nvGrpSpPr>
        <p:grpSpPr bwMode="auto">
          <a:xfrm>
            <a:off x="5029200" y="3962400"/>
            <a:ext cx="6858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01" name="Rectangle 17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2" name="Rectangle 18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3" name="Rectangle 19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04" name="Group 20"/>
          <p:cNvGrpSpPr>
            <a:grpSpLocks/>
          </p:cNvGrpSpPr>
          <p:nvPr/>
        </p:nvGrpSpPr>
        <p:grpSpPr bwMode="auto">
          <a:xfrm>
            <a:off x="7315200" y="39624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05" name="Rectangle 21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6" name="Rectangle 22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7" name="Rectangle 23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08" name="Group 24"/>
          <p:cNvGrpSpPr>
            <a:grpSpLocks/>
          </p:cNvGrpSpPr>
          <p:nvPr/>
        </p:nvGrpSpPr>
        <p:grpSpPr bwMode="auto">
          <a:xfrm>
            <a:off x="3198812" y="39624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09" name="Rectangle 25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0" name="Rectangle 26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1" name="Rectangle 27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12" name="Group 28"/>
          <p:cNvGrpSpPr>
            <a:grpSpLocks/>
          </p:cNvGrpSpPr>
          <p:nvPr/>
        </p:nvGrpSpPr>
        <p:grpSpPr bwMode="auto">
          <a:xfrm>
            <a:off x="1065212" y="3962400"/>
            <a:ext cx="9144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13" name="Rectangle 29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4" name="Rectangle 30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5" name="Rectangle 31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416" name="Line 32"/>
          <p:cNvSpPr>
            <a:spLocks noChangeShapeType="1"/>
          </p:cNvSpPr>
          <p:nvPr/>
        </p:nvSpPr>
        <p:spPr bwMode="auto">
          <a:xfrm flipH="1">
            <a:off x="3046412" y="2514600"/>
            <a:ext cx="990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17" name="Line 33"/>
          <p:cNvSpPr>
            <a:spLocks noChangeShapeType="1"/>
          </p:cNvSpPr>
          <p:nvPr/>
        </p:nvSpPr>
        <p:spPr bwMode="auto">
          <a:xfrm>
            <a:off x="4876800" y="2514600"/>
            <a:ext cx="914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18" name="Line 34"/>
          <p:cNvSpPr>
            <a:spLocks noChangeShapeType="1"/>
          </p:cNvSpPr>
          <p:nvPr/>
        </p:nvSpPr>
        <p:spPr bwMode="auto">
          <a:xfrm flipH="1">
            <a:off x="1598612" y="3276600"/>
            <a:ext cx="10668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19" name="Line 35"/>
          <p:cNvSpPr>
            <a:spLocks noChangeShapeType="1"/>
          </p:cNvSpPr>
          <p:nvPr/>
        </p:nvSpPr>
        <p:spPr bwMode="auto">
          <a:xfrm>
            <a:off x="3122612" y="3276600"/>
            <a:ext cx="5334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20" name="Line 36"/>
          <p:cNvSpPr>
            <a:spLocks noChangeShapeType="1"/>
          </p:cNvSpPr>
          <p:nvPr/>
        </p:nvSpPr>
        <p:spPr bwMode="auto">
          <a:xfrm flipH="1">
            <a:off x="5410200" y="3352800"/>
            <a:ext cx="53340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21" name="Line 37"/>
          <p:cNvSpPr>
            <a:spLocks noChangeShapeType="1"/>
          </p:cNvSpPr>
          <p:nvPr/>
        </p:nvSpPr>
        <p:spPr bwMode="auto">
          <a:xfrm>
            <a:off x="6324600" y="3429000"/>
            <a:ext cx="12192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22" name="Group 38"/>
          <p:cNvGrpSpPr>
            <a:grpSpLocks/>
          </p:cNvGrpSpPr>
          <p:nvPr/>
        </p:nvGrpSpPr>
        <p:grpSpPr bwMode="auto">
          <a:xfrm>
            <a:off x="1446212" y="50292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23" name="Rectangle 39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4" name="Rectangle 40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5" name="Rectangle 41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426" name="Line 42"/>
          <p:cNvSpPr>
            <a:spLocks noChangeShapeType="1"/>
          </p:cNvSpPr>
          <p:nvPr/>
        </p:nvSpPr>
        <p:spPr bwMode="auto">
          <a:xfrm>
            <a:off x="1751012" y="4419600"/>
            <a:ext cx="15240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27" name="Group 43"/>
          <p:cNvGrpSpPr>
            <a:grpSpLocks/>
          </p:cNvGrpSpPr>
          <p:nvPr/>
        </p:nvGrpSpPr>
        <p:grpSpPr bwMode="auto">
          <a:xfrm>
            <a:off x="1370012" y="5486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28" name="Line 4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9" name="Line 4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30" name="Line 4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31" name="Line 4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32" name="Group 48"/>
          <p:cNvGrpSpPr>
            <a:grpSpLocks/>
          </p:cNvGrpSpPr>
          <p:nvPr/>
        </p:nvGrpSpPr>
        <p:grpSpPr bwMode="auto">
          <a:xfrm>
            <a:off x="2894012" y="49530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33" name="Rectangle 49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34" name="Rectangle 50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35" name="Rectangle 51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36" name="Group 52"/>
          <p:cNvGrpSpPr>
            <a:grpSpLocks/>
          </p:cNvGrpSpPr>
          <p:nvPr/>
        </p:nvGrpSpPr>
        <p:grpSpPr bwMode="auto">
          <a:xfrm>
            <a:off x="4037012" y="5029200"/>
            <a:ext cx="763588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37" name="Rectangle 53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38" name="Rectangle 54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39" name="Rectangle 55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40" name="Group 56"/>
          <p:cNvGrpSpPr>
            <a:grpSpLocks/>
          </p:cNvGrpSpPr>
          <p:nvPr/>
        </p:nvGrpSpPr>
        <p:grpSpPr bwMode="auto">
          <a:xfrm>
            <a:off x="5257800" y="50292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41" name="Rectangle 57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42" name="Rectangle 58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43" name="Rectangle 59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44" name="Group 60"/>
          <p:cNvGrpSpPr>
            <a:grpSpLocks/>
          </p:cNvGrpSpPr>
          <p:nvPr/>
        </p:nvGrpSpPr>
        <p:grpSpPr bwMode="auto">
          <a:xfrm>
            <a:off x="6477000" y="50292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45" name="Rectangle 61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46" name="Rectangle 62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47" name="Rectangle 63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48" name="Group 64"/>
          <p:cNvGrpSpPr>
            <a:grpSpLocks/>
          </p:cNvGrpSpPr>
          <p:nvPr/>
        </p:nvGrpSpPr>
        <p:grpSpPr bwMode="auto">
          <a:xfrm>
            <a:off x="7620000" y="5029200"/>
            <a:ext cx="762000" cy="533400"/>
            <a:chOff x="2496" y="672"/>
            <a:chExt cx="864" cy="336"/>
          </a:xfrm>
          <a:solidFill>
            <a:schemeClr val="accent1"/>
          </a:solidFill>
        </p:grpSpPr>
        <p:sp>
          <p:nvSpPr>
            <p:cNvPr id="400449" name="Rectangle 65"/>
            <p:cNvSpPr>
              <a:spLocks noChangeArrowheads="1"/>
            </p:cNvSpPr>
            <p:nvPr/>
          </p:nvSpPr>
          <p:spPr bwMode="auto">
            <a:xfrm>
              <a:off x="2496" y="672"/>
              <a:ext cx="864" cy="336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50" name="Rectangle 66"/>
            <p:cNvSpPr>
              <a:spLocks noChangeArrowheads="1"/>
            </p:cNvSpPr>
            <p:nvPr/>
          </p:nvSpPr>
          <p:spPr bwMode="auto">
            <a:xfrm>
              <a:off x="2496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51" name="Rectangle 67"/>
            <p:cNvSpPr>
              <a:spLocks noChangeArrowheads="1"/>
            </p:cNvSpPr>
            <p:nvPr/>
          </p:nvSpPr>
          <p:spPr bwMode="auto">
            <a:xfrm>
              <a:off x="2928" y="816"/>
              <a:ext cx="432" cy="192"/>
            </a:xfrm>
            <a:prstGeom prst="rect">
              <a:avLst/>
            </a:prstGeom>
            <a:grp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0452" name="Line 68"/>
          <p:cNvSpPr>
            <a:spLocks noChangeShapeType="1"/>
          </p:cNvSpPr>
          <p:nvPr/>
        </p:nvSpPr>
        <p:spPr bwMode="auto">
          <a:xfrm flipH="1">
            <a:off x="3122612" y="4419600"/>
            <a:ext cx="228600" cy="533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53" name="Line 69"/>
          <p:cNvSpPr>
            <a:spLocks noChangeShapeType="1"/>
          </p:cNvSpPr>
          <p:nvPr/>
        </p:nvSpPr>
        <p:spPr bwMode="auto">
          <a:xfrm>
            <a:off x="3808412" y="4419600"/>
            <a:ext cx="45720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54" name="Line 70"/>
          <p:cNvSpPr>
            <a:spLocks noChangeShapeType="1"/>
          </p:cNvSpPr>
          <p:nvPr/>
        </p:nvSpPr>
        <p:spPr bwMode="auto">
          <a:xfrm>
            <a:off x="5486400" y="4343400"/>
            <a:ext cx="3048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55" name="Line 71"/>
          <p:cNvSpPr>
            <a:spLocks noChangeShapeType="1"/>
          </p:cNvSpPr>
          <p:nvPr/>
        </p:nvSpPr>
        <p:spPr bwMode="auto">
          <a:xfrm flipH="1">
            <a:off x="7010400" y="4419600"/>
            <a:ext cx="533400" cy="609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456" name="Line 72"/>
          <p:cNvSpPr>
            <a:spLocks noChangeShapeType="1"/>
          </p:cNvSpPr>
          <p:nvPr/>
        </p:nvSpPr>
        <p:spPr bwMode="auto">
          <a:xfrm>
            <a:off x="7848600" y="4343400"/>
            <a:ext cx="381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0457" name="Group 73"/>
          <p:cNvGrpSpPr>
            <a:grpSpLocks/>
          </p:cNvGrpSpPr>
          <p:nvPr/>
        </p:nvGrpSpPr>
        <p:grpSpPr bwMode="auto">
          <a:xfrm>
            <a:off x="4876800" y="4343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58" name="Line 7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59" name="Line 7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0" name="Line 7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1" name="Line 7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62" name="Group 78"/>
          <p:cNvGrpSpPr>
            <a:grpSpLocks/>
          </p:cNvGrpSpPr>
          <p:nvPr/>
        </p:nvGrpSpPr>
        <p:grpSpPr bwMode="auto">
          <a:xfrm>
            <a:off x="989012" y="44196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63" name="Line 79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4" name="Line 80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5" name="Line 81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6" name="Line 82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67" name="Group 83"/>
          <p:cNvGrpSpPr>
            <a:grpSpLocks/>
          </p:cNvGrpSpPr>
          <p:nvPr/>
        </p:nvGrpSpPr>
        <p:grpSpPr bwMode="auto">
          <a:xfrm>
            <a:off x="1903412" y="5486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68" name="Line 8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69" name="Line 8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0" name="Line 8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1" name="Line 8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72" name="Group 88"/>
          <p:cNvGrpSpPr>
            <a:grpSpLocks/>
          </p:cNvGrpSpPr>
          <p:nvPr/>
        </p:nvGrpSpPr>
        <p:grpSpPr bwMode="auto">
          <a:xfrm>
            <a:off x="2741612" y="53340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73" name="Line 89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4" name="Line 90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5" name="Line 91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6" name="Line 92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77" name="Group 93"/>
          <p:cNvGrpSpPr>
            <a:grpSpLocks/>
          </p:cNvGrpSpPr>
          <p:nvPr/>
        </p:nvGrpSpPr>
        <p:grpSpPr bwMode="auto">
          <a:xfrm>
            <a:off x="3275012" y="53340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78" name="Line 9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79" name="Line 9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0" name="Line 9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1" name="Line 9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82" name="Group 98"/>
          <p:cNvGrpSpPr>
            <a:grpSpLocks/>
          </p:cNvGrpSpPr>
          <p:nvPr/>
        </p:nvGrpSpPr>
        <p:grpSpPr bwMode="auto">
          <a:xfrm>
            <a:off x="3960812" y="5486400"/>
            <a:ext cx="458788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83" name="Line 99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4" name="Line 100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5" name="Line 101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6" name="Line 102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87" name="Group 103"/>
          <p:cNvGrpSpPr>
            <a:grpSpLocks/>
          </p:cNvGrpSpPr>
          <p:nvPr/>
        </p:nvGrpSpPr>
        <p:grpSpPr bwMode="auto">
          <a:xfrm>
            <a:off x="4495800" y="5486400"/>
            <a:ext cx="457200" cy="7620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88" name="Line 10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89" name="Line 10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0" name="Line 10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1" name="Line 10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92" name="Group 108"/>
          <p:cNvGrpSpPr>
            <a:grpSpLocks/>
          </p:cNvGrpSpPr>
          <p:nvPr/>
        </p:nvGrpSpPr>
        <p:grpSpPr bwMode="auto">
          <a:xfrm>
            <a:off x="5181600" y="5486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93" name="Line 109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4" name="Line 110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5" name="Line 111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6" name="Line 112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497" name="Group 113"/>
          <p:cNvGrpSpPr>
            <a:grpSpLocks/>
          </p:cNvGrpSpPr>
          <p:nvPr/>
        </p:nvGrpSpPr>
        <p:grpSpPr bwMode="auto">
          <a:xfrm>
            <a:off x="5715000" y="5486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498" name="Line 11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99" name="Line 11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0" name="Line 11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1" name="Line 11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02" name="Group 118"/>
          <p:cNvGrpSpPr>
            <a:grpSpLocks/>
          </p:cNvGrpSpPr>
          <p:nvPr/>
        </p:nvGrpSpPr>
        <p:grpSpPr bwMode="auto">
          <a:xfrm>
            <a:off x="6324600" y="5486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503" name="Line 119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4" name="Line 120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5" name="Line 121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6" name="Line 122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07" name="Group 123"/>
          <p:cNvGrpSpPr>
            <a:grpSpLocks/>
          </p:cNvGrpSpPr>
          <p:nvPr/>
        </p:nvGrpSpPr>
        <p:grpSpPr bwMode="auto">
          <a:xfrm>
            <a:off x="6934200" y="54864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508" name="Line 12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09" name="Line 12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0" name="Line 12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1" name="Line 12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12" name="Group 128"/>
          <p:cNvGrpSpPr>
            <a:grpSpLocks/>
          </p:cNvGrpSpPr>
          <p:nvPr/>
        </p:nvGrpSpPr>
        <p:grpSpPr bwMode="auto">
          <a:xfrm>
            <a:off x="7543800" y="54102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513" name="Line 129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4" name="Line 130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5" name="Line 131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6" name="Line 132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0517" name="Group 133"/>
          <p:cNvGrpSpPr>
            <a:grpSpLocks/>
          </p:cNvGrpSpPr>
          <p:nvPr/>
        </p:nvGrpSpPr>
        <p:grpSpPr bwMode="auto">
          <a:xfrm>
            <a:off x="8077200" y="5410200"/>
            <a:ext cx="457200" cy="685800"/>
            <a:chOff x="480" y="2064"/>
            <a:chExt cx="288" cy="432"/>
          </a:xfrm>
          <a:solidFill>
            <a:schemeClr val="accent1"/>
          </a:solidFill>
        </p:grpSpPr>
        <p:sp>
          <p:nvSpPr>
            <p:cNvPr id="400518" name="Line 134"/>
            <p:cNvSpPr>
              <a:spLocks noChangeShapeType="1"/>
            </p:cNvSpPr>
            <p:nvPr/>
          </p:nvSpPr>
          <p:spPr bwMode="auto">
            <a:xfrm>
              <a:off x="624" y="2064"/>
              <a:ext cx="0" cy="336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19" name="Line 135"/>
            <p:cNvSpPr>
              <a:spLocks noChangeShapeType="1"/>
            </p:cNvSpPr>
            <p:nvPr/>
          </p:nvSpPr>
          <p:spPr bwMode="auto">
            <a:xfrm>
              <a:off x="480" y="2400"/>
              <a:ext cx="288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20" name="Line 136"/>
            <p:cNvSpPr>
              <a:spLocks noChangeShapeType="1"/>
            </p:cNvSpPr>
            <p:nvPr/>
          </p:nvSpPr>
          <p:spPr bwMode="auto">
            <a:xfrm>
              <a:off x="528" y="2448"/>
              <a:ext cx="192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521" name="Line 137"/>
            <p:cNvSpPr>
              <a:spLocks noChangeShapeType="1"/>
            </p:cNvSpPr>
            <p:nvPr/>
          </p:nvSpPr>
          <p:spPr bwMode="auto">
            <a:xfrm>
              <a:off x="576" y="2496"/>
              <a:ext cx="96" cy="0"/>
            </a:xfrm>
            <a:prstGeom prst="line">
              <a:avLst/>
            </a:prstGeom>
            <a:grpFill/>
            <a:ln w="127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" name="Title 13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Implementation of Binary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79248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template&lt;class T&gt;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class </a:t>
            </a:r>
            <a:r>
              <a:rPr lang="en-GB" sz="2400" i="1" dirty="0" err="1"/>
              <a:t>BTNode</a:t>
            </a:r>
            <a:endParaRPr lang="en-GB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{	public: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 		T </a:t>
            </a:r>
            <a:r>
              <a:rPr lang="en-GB" sz="2400" i="1" dirty="0" smtClean="0"/>
              <a:t>data;</a:t>
            </a:r>
            <a:endParaRPr lang="en-GB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		</a:t>
            </a:r>
            <a:r>
              <a:rPr lang="en-GB" sz="2400" i="1" dirty="0" err="1"/>
              <a:t>BTNode</a:t>
            </a:r>
            <a:r>
              <a:rPr lang="en-GB" sz="2400" i="1" dirty="0"/>
              <a:t> *left, *right;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 		</a:t>
            </a:r>
            <a:r>
              <a:rPr lang="en-GB" sz="2400" i="1" dirty="0" err="1"/>
              <a:t>BTNode</a:t>
            </a:r>
            <a:r>
              <a:rPr lang="en-GB" sz="2400" i="1" dirty="0"/>
              <a:t>() { left = right = 0;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		</a:t>
            </a:r>
            <a:r>
              <a:rPr lang="en-GB" sz="2400" i="1" dirty="0" err="1"/>
              <a:t>BTNode</a:t>
            </a:r>
            <a:r>
              <a:rPr lang="en-GB" sz="2400" i="1" dirty="0"/>
              <a:t>(T </a:t>
            </a:r>
            <a:r>
              <a:rPr lang="en-GB" sz="2400" i="1" dirty="0" smtClean="0"/>
              <a:t>Data, </a:t>
            </a:r>
            <a:r>
              <a:rPr lang="en-GB" sz="2400" i="1" dirty="0" err="1"/>
              <a:t>BTNode</a:t>
            </a:r>
            <a:r>
              <a:rPr lang="en-GB" sz="2400" i="1" dirty="0"/>
              <a:t> </a:t>
            </a:r>
            <a:r>
              <a:rPr lang="en-GB" sz="2400" i="1" dirty="0" smtClean="0"/>
              <a:t>*Left </a:t>
            </a:r>
            <a:r>
              <a:rPr lang="en-GB" sz="2400" i="1" dirty="0"/>
              <a:t>= 0, </a:t>
            </a:r>
            <a:r>
              <a:rPr lang="en-GB" sz="2400" i="1" dirty="0" err="1"/>
              <a:t>BTNode</a:t>
            </a:r>
            <a:r>
              <a:rPr lang="en-GB" sz="2400" i="1" dirty="0"/>
              <a:t> </a:t>
            </a:r>
            <a:r>
              <a:rPr lang="en-GB" sz="2400" i="1" dirty="0" smtClean="0"/>
              <a:t>*Right </a:t>
            </a:r>
            <a:r>
              <a:rPr lang="en-GB" sz="2400" i="1" dirty="0"/>
              <a:t>= 0)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			</a:t>
            </a:r>
            <a:r>
              <a:rPr lang="en-GB" sz="2400" i="1" dirty="0" smtClean="0"/>
              <a:t>data = Data;</a:t>
            </a:r>
            <a:endParaRPr lang="en-GB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			left = </a:t>
            </a:r>
            <a:r>
              <a:rPr lang="en-GB" sz="2400" i="1" dirty="0" smtClean="0"/>
              <a:t>L</a:t>
            </a:r>
            <a:r>
              <a:rPr lang="en-GB" sz="2400" i="1" dirty="0" smtClean="0"/>
              <a:t>eft;</a:t>
            </a:r>
            <a:endParaRPr lang="en-GB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			right = </a:t>
            </a:r>
            <a:r>
              <a:rPr lang="en-GB" sz="2400" i="1" dirty="0" smtClean="0"/>
              <a:t>Right;</a:t>
            </a:r>
            <a:endParaRPr lang="en-GB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		}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i="1" dirty="0"/>
              <a:t>};</a:t>
            </a:r>
            <a:endParaRPr lang="en-US" sz="2400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Implementation of Binary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Operations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create - </a:t>
            </a:r>
            <a:r>
              <a:rPr lang="en-US" sz="2800" dirty="0" smtClean="0"/>
              <a:t>initialize </a:t>
            </a:r>
            <a:r>
              <a:rPr lang="en-US" sz="2800" dirty="0"/>
              <a:t>to NULL or some appropriate value</a:t>
            </a:r>
          </a:p>
          <a:p>
            <a:r>
              <a:rPr lang="en-US" sz="2800" dirty="0"/>
              <a:t>destroy - reclaim any dynamically allocated memory</a:t>
            </a:r>
          </a:p>
          <a:p>
            <a:r>
              <a:rPr lang="en-US" sz="2800" dirty="0"/>
              <a:t>empty - </a:t>
            </a:r>
            <a:r>
              <a:rPr lang="en-US" sz="2800" dirty="0" err="1"/>
              <a:t>boolean</a:t>
            </a:r>
            <a:endParaRPr lang="en-US" sz="2800" dirty="0"/>
          </a:p>
          <a:p>
            <a:r>
              <a:rPr lang="en-US" sz="2800" dirty="0"/>
              <a:t>full - was there enough memory?</a:t>
            </a:r>
          </a:p>
          <a:p>
            <a:r>
              <a:rPr lang="en-US" sz="2800" dirty="0"/>
              <a:t>assign (copy) - one tree to another</a:t>
            </a:r>
          </a:p>
          <a:p>
            <a:r>
              <a:rPr lang="en-US" sz="2800" dirty="0"/>
              <a:t>retrieve - a data item that matches some search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Operations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sz="2800" dirty="0"/>
              <a:t>update - a data item</a:t>
            </a:r>
          </a:p>
          <a:p>
            <a:r>
              <a:rPr lang="en-US" sz="2800" dirty="0"/>
              <a:t>add - a node</a:t>
            </a:r>
          </a:p>
          <a:p>
            <a:r>
              <a:rPr lang="en-US" sz="2800" dirty="0"/>
              <a:t>delete - a node</a:t>
            </a:r>
          </a:p>
          <a:p>
            <a:r>
              <a:rPr lang="en-US" sz="2800" dirty="0"/>
              <a:t>preorder traversal - a way to access nodes in the tree</a:t>
            </a:r>
          </a:p>
          <a:p>
            <a:r>
              <a:rPr lang="en-US" sz="2800" dirty="0" err="1"/>
              <a:t>postorder</a:t>
            </a:r>
            <a:r>
              <a:rPr lang="en-US" sz="2800" dirty="0"/>
              <a:t> traversal - another way to access nodes in the tree</a:t>
            </a:r>
          </a:p>
          <a:p>
            <a:r>
              <a:rPr lang="en-US" sz="2800" dirty="0" err="1"/>
              <a:t>inorder</a:t>
            </a:r>
            <a:r>
              <a:rPr lang="en-US" sz="2800" dirty="0"/>
              <a:t> traversal - and yet another way to access nodes in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</a:t>
            </a:r>
          </a:p>
        </p:txBody>
      </p:sp>
      <p:pic>
        <p:nvPicPr>
          <p:cNvPr id="375811" name="Picture 3" descr="figure139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686" y="1524000"/>
            <a:ext cx="7614314" cy="35052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05400"/>
            <a:ext cx="84582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As we see in the figure, the tree is upside-down.</a:t>
            </a:r>
          </a:p>
          <a:p>
            <a:r>
              <a:rPr lang="en-US" sz="2800" dirty="0"/>
              <a:t>This is the usual way the data structure is drawn.</a:t>
            </a:r>
          </a:p>
          <a:p>
            <a:r>
              <a:rPr lang="en-US" sz="2800" dirty="0"/>
              <a:t>The president is called the </a:t>
            </a:r>
            <a:r>
              <a:rPr lang="en-US" sz="2800" b="1" i="1" dirty="0"/>
              <a:t>root</a:t>
            </a:r>
            <a:r>
              <a:rPr lang="en-US" sz="2800" dirty="0"/>
              <a:t> of the tree and the clerks are the </a:t>
            </a:r>
            <a:r>
              <a:rPr lang="en-US" sz="2800" b="1" i="1" dirty="0"/>
              <a:t>leaves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52600"/>
            <a:ext cx="86868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Tree Traversal </a:t>
            </a:r>
            <a:r>
              <a:rPr lang="en-US" sz="2800" dirty="0"/>
              <a:t>is the process of visiting each node in the tree exactly one time.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Tree traversals are of two types</a:t>
            </a:r>
          </a:p>
          <a:p>
            <a:pPr>
              <a:lnSpc>
                <a:spcPct val="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Depth First Traversal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Breadth First Traversal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three Depth First Traversal techniques are</a:t>
            </a:r>
          </a:p>
          <a:p>
            <a:pPr>
              <a:lnSpc>
                <a:spcPct val="1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Preorder tree traversal</a:t>
            </a:r>
          </a:p>
          <a:p>
            <a:pPr>
              <a:lnSpc>
                <a:spcPct val="10000"/>
              </a:lnSpc>
            </a:pPr>
            <a:endParaRPr lang="en-US" sz="2800" i="1" dirty="0"/>
          </a:p>
          <a:p>
            <a:pPr lvl="1">
              <a:lnSpc>
                <a:spcPct val="90000"/>
              </a:lnSpc>
            </a:pPr>
            <a:r>
              <a:rPr lang="en-US" sz="2400" i="1" dirty="0" err="1"/>
              <a:t>Inorder</a:t>
            </a:r>
            <a:r>
              <a:rPr lang="en-US" sz="2400" i="1" dirty="0"/>
              <a:t> tree traversal</a:t>
            </a:r>
          </a:p>
          <a:p>
            <a:pPr>
              <a:lnSpc>
                <a:spcPct val="0"/>
              </a:lnSpc>
            </a:pPr>
            <a:endParaRPr lang="en-US" sz="2800" i="1" dirty="0"/>
          </a:p>
          <a:p>
            <a:pPr lvl="1">
              <a:lnSpc>
                <a:spcPct val="90000"/>
              </a:lnSpc>
            </a:pPr>
            <a:r>
              <a:rPr lang="en-US" sz="2400" i="1" dirty="0" err="1"/>
              <a:t>Postorder</a:t>
            </a:r>
            <a:r>
              <a:rPr lang="en-US" sz="2400" i="1" dirty="0"/>
              <a:t> tree traversal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534400" cy="4114800"/>
          </a:xfrm>
        </p:spPr>
        <p:txBody>
          <a:bodyPr/>
          <a:lstStyle/>
          <a:p>
            <a:pPr marL="609600" indent="-609600"/>
            <a:r>
              <a:rPr lang="en-US" b="1" dirty="0"/>
              <a:t>Preorder Tree Traversal: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Visit the root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Traverse the left sub-tree in preorder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Traverse the right sub-tree in preorder</a:t>
            </a:r>
          </a:p>
          <a:p>
            <a:pPr marL="609600" indent="-609600">
              <a:buFontTx/>
              <a:buNone/>
            </a:pPr>
            <a:endParaRPr lang="en-US" b="1" dirty="0"/>
          </a:p>
          <a:p>
            <a:pPr marL="609600" indent="-609600">
              <a:buFontTx/>
              <a:buAutoNum type="arabicPeriod"/>
            </a:pPr>
            <a:endParaRPr lang="en-US" b="1" dirty="0"/>
          </a:p>
          <a:p>
            <a:pPr marL="609600" indent="-609600">
              <a:buFontTx/>
              <a:buNone/>
            </a:pPr>
            <a:endParaRPr lang="en-US" b="1" dirty="0"/>
          </a:p>
        </p:txBody>
      </p:sp>
      <p:grpSp>
        <p:nvGrpSpPr>
          <p:cNvPr id="405508" name="Group 4"/>
          <p:cNvGrpSpPr>
            <a:grpSpLocks/>
          </p:cNvGrpSpPr>
          <p:nvPr/>
        </p:nvGrpSpPr>
        <p:grpSpPr bwMode="auto">
          <a:xfrm>
            <a:off x="1295400" y="4114800"/>
            <a:ext cx="6934200" cy="1447800"/>
            <a:chOff x="1104" y="1872"/>
            <a:chExt cx="4368" cy="912"/>
          </a:xfrm>
        </p:grpSpPr>
        <p:sp>
          <p:nvSpPr>
            <p:cNvPr id="405509" name="Text Box 5"/>
            <p:cNvSpPr txBox="1">
              <a:spLocks noChangeArrowheads="1"/>
            </p:cNvSpPr>
            <p:nvPr/>
          </p:nvSpPr>
          <p:spPr bwMode="auto">
            <a:xfrm>
              <a:off x="1104" y="2208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folHlink"/>
                  </a:solidFill>
                  <a:latin typeface="Times New Roman" pitchFamily="18" charset="0"/>
                </a:rPr>
                <a:t>Example:</a:t>
              </a:r>
            </a:p>
          </p:txBody>
        </p:sp>
        <p:grpSp>
          <p:nvGrpSpPr>
            <p:cNvPr id="405510" name="Group 6"/>
            <p:cNvGrpSpPr>
              <a:grpSpLocks/>
            </p:cNvGrpSpPr>
            <p:nvPr/>
          </p:nvGrpSpPr>
          <p:grpSpPr bwMode="auto">
            <a:xfrm>
              <a:off x="4560" y="1872"/>
              <a:ext cx="912" cy="912"/>
              <a:chOff x="1968" y="480"/>
              <a:chExt cx="912" cy="912"/>
            </a:xfrm>
          </p:grpSpPr>
          <p:sp>
            <p:nvSpPr>
              <p:cNvPr id="405511" name="Oval 7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05512" name="Oval 8"/>
              <p:cNvSpPr>
                <a:spLocks noChangeArrowheads="1"/>
              </p:cNvSpPr>
              <p:nvPr/>
            </p:nvSpPr>
            <p:spPr bwMode="auto">
              <a:xfrm>
                <a:off x="2640" y="624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05513" name="Oval 9"/>
              <p:cNvSpPr>
                <a:spLocks noChangeArrowheads="1"/>
              </p:cNvSpPr>
              <p:nvPr/>
            </p:nvSpPr>
            <p:spPr bwMode="auto">
              <a:xfrm>
                <a:off x="2256" y="864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05514" name="Oval 10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05515" name="Oval 11"/>
              <p:cNvSpPr>
                <a:spLocks noChangeArrowheads="1"/>
              </p:cNvSpPr>
              <p:nvPr/>
            </p:nvSpPr>
            <p:spPr bwMode="auto">
              <a:xfrm>
                <a:off x="1968" y="1200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05516" name="Line 12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17" name="Line 13"/>
              <p:cNvSpPr>
                <a:spLocks noChangeShapeType="1"/>
              </p:cNvSpPr>
              <p:nvPr/>
            </p:nvSpPr>
            <p:spPr bwMode="auto">
              <a:xfrm flipH="1">
                <a:off x="2496" y="7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18" name="Line 14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5519" name="Line 15"/>
              <p:cNvSpPr>
                <a:spLocks noChangeShapeType="1"/>
              </p:cNvSpPr>
              <p:nvPr/>
            </p:nvSpPr>
            <p:spPr bwMode="auto">
              <a:xfrm flipH="1">
                <a:off x="216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5520" name="Text Box 16"/>
          <p:cNvSpPr txBox="1">
            <a:spLocks noChangeArrowheads="1"/>
          </p:cNvSpPr>
          <p:nvPr/>
        </p:nvSpPr>
        <p:spPr bwMode="auto">
          <a:xfrm>
            <a:off x="1371600" y="50292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95400" y="1600200"/>
            <a:ext cx="6629400" cy="4114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template&lt;class T&gt;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void BT&lt;T&gt;::preorder(</a:t>
            </a:r>
            <a:r>
              <a:rPr lang="en-US" sz="2800" i="1" dirty="0" err="1"/>
              <a:t>BTNode</a:t>
            </a:r>
            <a:r>
              <a:rPr lang="en-US" sz="2800" i="1" dirty="0"/>
              <a:t>&lt;T&gt; *p)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if(p != 0)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cout</a:t>
            </a:r>
            <a:r>
              <a:rPr lang="en-US" sz="2800" i="1" dirty="0"/>
              <a:t>&lt;&lt;</a:t>
            </a:r>
            <a:r>
              <a:rPr lang="en-US" sz="2800" i="1" dirty="0" smtClean="0"/>
              <a:t>p</a:t>
            </a:r>
            <a:r>
              <a:rPr lang="en-US" sz="2800" i="1" dirty="0" smtClean="0">
                <a:sym typeface="Wingdings" pitchFamily="2" charset="2"/>
              </a:rPr>
              <a:t> data</a:t>
            </a:r>
            <a:r>
              <a:rPr lang="en-US" sz="2800" i="1" dirty="0" smtClean="0"/>
              <a:t>;</a:t>
            </a:r>
            <a:endParaRPr lang="en-US" sz="2800" i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smtClean="0"/>
              <a:t>preorder(p</a:t>
            </a:r>
            <a:r>
              <a:rPr lang="en-US" sz="2800" i="1" dirty="0" smtClean="0">
                <a:sym typeface="Wingdings" pitchFamily="2" charset="2"/>
              </a:rPr>
              <a:t>  </a:t>
            </a:r>
            <a:r>
              <a:rPr lang="en-US" sz="2800" i="1" dirty="0" smtClean="0"/>
              <a:t>left</a:t>
            </a:r>
            <a:r>
              <a:rPr lang="en-US" sz="2800" i="1" dirty="0"/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smtClean="0"/>
              <a:t>preorder(p</a:t>
            </a:r>
            <a:r>
              <a:rPr lang="en-US" sz="2800" i="1" dirty="0" smtClean="0">
                <a:sym typeface="Wingdings" pitchFamily="2" charset="2"/>
              </a:rPr>
              <a:t>  </a:t>
            </a:r>
            <a:r>
              <a:rPr lang="en-US" sz="2800" i="1" dirty="0" smtClean="0"/>
              <a:t>right</a:t>
            </a:r>
            <a:r>
              <a:rPr lang="en-US" sz="2800" i="1" dirty="0"/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382000" cy="4114800"/>
          </a:xfrm>
        </p:spPr>
        <p:txBody>
          <a:bodyPr/>
          <a:lstStyle/>
          <a:p>
            <a:pPr marL="609600" indent="-609600"/>
            <a:r>
              <a:rPr lang="en-US" b="1" dirty="0" err="1"/>
              <a:t>inorder</a:t>
            </a:r>
            <a:r>
              <a:rPr lang="en-US" b="1" dirty="0"/>
              <a:t> Tree Traversal: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Traverse the left sub-tree in </a:t>
            </a:r>
            <a:r>
              <a:rPr lang="en-US" dirty="0" err="1"/>
              <a:t>inorder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Visit the root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Traverse the right sub-tree in </a:t>
            </a:r>
            <a:r>
              <a:rPr lang="en-US" dirty="0" err="1"/>
              <a:t>inorder</a:t>
            </a:r>
            <a:endParaRPr lang="en-US" dirty="0"/>
          </a:p>
          <a:p>
            <a:pPr marL="609600" indent="-609600">
              <a:buFontTx/>
              <a:buNone/>
            </a:pPr>
            <a:endParaRPr lang="en-US" b="1" dirty="0"/>
          </a:p>
          <a:p>
            <a:pPr marL="609600" indent="-609600">
              <a:buFontTx/>
              <a:buAutoNum type="arabicPeriod"/>
            </a:pPr>
            <a:endParaRPr lang="en-US" b="1" dirty="0"/>
          </a:p>
          <a:p>
            <a:pPr marL="609600" indent="-609600">
              <a:buFontTx/>
              <a:buNone/>
            </a:pPr>
            <a:endParaRPr lang="en-US" b="1" dirty="0"/>
          </a:p>
        </p:txBody>
      </p:sp>
      <p:grpSp>
        <p:nvGrpSpPr>
          <p:cNvPr id="407556" name="Group 4"/>
          <p:cNvGrpSpPr>
            <a:grpSpLocks/>
          </p:cNvGrpSpPr>
          <p:nvPr/>
        </p:nvGrpSpPr>
        <p:grpSpPr bwMode="auto">
          <a:xfrm>
            <a:off x="1524000" y="4343400"/>
            <a:ext cx="6934200" cy="1447800"/>
            <a:chOff x="1104" y="1872"/>
            <a:chExt cx="4368" cy="912"/>
          </a:xfrm>
        </p:grpSpPr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1104" y="2208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folHlink"/>
                  </a:solidFill>
                  <a:latin typeface="Times New Roman" pitchFamily="18" charset="0"/>
                </a:rPr>
                <a:t>Example:</a:t>
              </a:r>
            </a:p>
          </p:txBody>
        </p:sp>
        <p:grpSp>
          <p:nvGrpSpPr>
            <p:cNvPr id="407558" name="Group 6"/>
            <p:cNvGrpSpPr>
              <a:grpSpLocks/>
            </p:cNvGrpSpPr>
            <p:nvPr/>
          </p:nvGrpSpPr>
          <p:grpSpPr bwMode="auto">
            <a:xfrm>
              <a:off x="4560" y="1872"/>
              <a:ext cx="912" cy="912"/>
              <a:chOff x="1968" y="480"/>
              <a:chExt cx="912" cy="912"/>
            </a:xfrm>
          </p:grpSpPr>
          <p:sp>
            <p:nvSpPr>
              <p:cNvPr id="407559" name="Oval 7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07560" name="Oval 8"/>
              <p:cNvSpPr>
                <a:spLocks noChangeArrowheads="1"/>
              </p:cNvSpPr>
              <p:nvPr/>
            </p:nvSpPr>
            <p:spPr bwMode="auto">
              <a:xfrm>
                <a:off x="2640" y="624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07561" name="Oval 9"/>
              <p:cNvSpPr>
                <a:spLocks noChangeArrowheads="1"/>
              </p:cNvSpPr>
              <p:nvPr/>
            </p:nvSpPr>
            <p:spPr bwMode="auto">
              <a:xfrm>
                <a:off x="2256" y="864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07562" name="Oval 10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07563" name="Oval 11"/>
              <p:cNvSpPr>
                <a:spLocks noChangeArrowheads="1"/>
              </p:cNvSpPr>
              <p:nvPr/>
            </p:nvSpPr>
            <p:spPr bwMode="auto">
              <a:xfrm>
                <a:off x="1968" y="1200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 flipH="1">
                <a:off x="2496" y="7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 flipH="1">
                <a:off x="216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7568" name="Text Box 16"/>
          <p:cNvSpPr txBox="1">
            <a:spLocks noChangeArrowheads="1"/>
          </p:cNvSpPr>
          <p:nvPr/>
        </p:nvSpPr>
        <p:spPr bwMode="auto">
          <a:xfrm>
            <a:off x="1447800" y="5486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ADCEB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6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52600" y="1524000"/>
            <a:ext cx="6019800" cy="4114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template&lt;class T&gt;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void BT&lt;T&gt;::</a:t>
            </a:r>
            <a:r>
              <a:rPr lang="en-US" sz="2800" i="1" dirty="0" err="1"/>
              <a:t>inorder</a:t>
            </a:r>
            <a:r>
              <a:rPr lang="en-US" sz="2800" i="1" dirty="0"/>
              <a:t>(</a:t>
            </a:r>
            <a:r>
              <a:rPr lang="en-US" sz="2800" i="1" dirty="0" err="1"/>
              <a:t>BTNode</a:t>
            </a:r>
            <a:r>
              <a:rPr lang="en-US" sz="2800" i="1" dirty="0"/>
              <a:t>&lt;T&gt; *p)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if(p != 0)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 smtClean="0"/>
              <a:t>inorder</a:t>
            </a:r>
            <a:r>
              <a:rPr lang="en-US" sz="2800" i="1" dirty="0" smtClean="0"/>
              <a:t>(p</a:t>
            </a:r>
            <a:r>
              <a:rPr lang="en-US" sz="2800" i="1" dirty="0" smtClean="0">
                <a:sym typeface="Wingdings" pitchFamily="2" charset="2"/>
              </a:rPr>
              <a:t>  </a:t>
            </a:r>
            <a:r>
              <a:rPr lang="en-US" sz="2800" i="1" dirty="0" smtClean="0"/>
              <a:t>left</a:t>
            </a:r>
            <a:r>
              <a:rPr lang="en-US" sz="2800" i="1" dirty="0"/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cout</a:t>
            </a:r>
            <a:r>
              <a:rPr lang="en-US" sz="2800" i="1" dirty="0"/>
              <a:t>&lt;&lt;</a:t>
            </a:r>
            <a:r>
              <a:rPr lang="en-US" sz="2800" i="1" dirty="0" smtClean="0"/>
              <a:t>p</a:t>
            </a:r>
            <a:r>
              <a:rPr lang="en-US" sz="2800" i="1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data</a:t>
            </a:r>
            <a:r>
              <a:rPr lang="en-US" sz="2800" i="1" dirty="0" smtClean="0"/>
              <a:t>;</a:t>
            </a:r>
            <a:endParaRPr lang="en-US" sz="2800" i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 smtClean="0"/>
              <a:t>inorder</a:t>
            </a:r>
            <a:r>
              <a:rPr lang="en-US" sz="2800" i="1" dirty="0" smtClean="0"/>
              <a:t>(p</a:t>
            </a:r>
            <a:r>
              <a:rPr lang="en-US" sz="2800" i="1" dirty="0" smtClean="0">
                <a:sym typeface="Wingdings" pitchFamily="2" charset="2"/>
              </a:rPr>
              <a:t>  </a:t>
            </a:r>
            <a:r>
              <a:rPr lang="en-US" sz="2800" i="1" dirty="0" smtClean="0"/>
              <a:t>right</a:t>
            </a:r>
            <a:r>
              <a:rPr lang="en-US" sz="2800" i="1" dirty="0"/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229600" cy="4114800"/>
          </a:xfrm>
        </p:spPr>
        <p:txBody>
          <a:bodyPr/>
          <a:lstStyle/>
          <a:p>
            <a:pPr marL="609600" indent="-609600"/>
            <a:r>
              <a:rPr lang="en-US" b="1" dirty="0" err="1"/>
              <a:t>postorder</a:t>
            </a:r>
            <a:r>
              <a:rPr lang="en-US" b="1" dirty="0"/>
              <a:t> Tree Traversal:</a:t>
            </a:r>
          </a:p>
          <a:p>
            <a:pPr marL="609600" indent="-609600">
              <a:buFontTx/>
              <a:buAutoNum type="arabicPeriod"/>
            </a:pPr>
            <a:r>
              <a:rPr lang="en-US" dirty="0"/>
              <a:t>Traverse the left sub-tree in </a:t>
            </a:r>
            <a:r>
              <a:rPr lang="en-US" dirty="0" err="1"/>
              <a:t>postorder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Traverse the right sub-tree in </a:t>
            </a:r>
            <a:r>
              <a:rPr lang="en-US" dirty="0" err="1"/>
              <a:t>postorder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/>
              <a:t>Visit the root</a:t>
            </a:r>
          </a:p>
          <a:p>
            <a:pPr marL="609600" indent="-609600">
              <a:buFontTx/>
              <a:buNone/>
            </a:pPr>
            <a:endParaRPr lang="en-US" b="1" dirty="0"/>
          </a:p>
          <a:p>
            <a:pPr marL="609600" indent="-609600">
              <a:buFontTx/>
              <a:buAutoNum type="arabicPeriod"/>
            </a:pPr>
            <a:endParaRPr lang="en-US" b="1" dirty="0"/>
          </a:p>
          <a:p>
            <a:pPr marL="609600" indent="-609600">
              <a:buFontTx/>
              <a:buNone/>
            </a:pPr>
            <a:endParaRPr lang="en-US" b="1" dirty="0"/>
          </a:p>
        </p:txBody>
      </p:sp>
      <p:grpSp>
        <p:nvGrpSpPr>
          <p:cNvPr id="409604" name="Group 4"/>
          <p:cNvGrpSpPr>
            <a:grpSpLocks/>
          </p:cNvGrpSpPr>
          <p:nvPr/>
        </p:nvGrpSpPr>
        <p:grpSpPr bwMode="auto">
          <a:xfrm>
            <a:off x="1371600" y="4343400"/>
            <a:ext cx="6934200" cy="1447800"/>
            <a:chOff x="1104" y="1872"/>
            <a:chExt cx="4368" cy="912"/>
          </a:xfrm>
        </p:grpSpPr>
        <p:sp>
          <p:nvSpPr>
            <p:cNvPr id="409605" name="Text Box 5"/>
            <p:cNvSpPr txBox="1">
              <a:spLocks noChangeArrowheads="1"/>
            </p:cNvSpPr>
            <p:nvPr/>
          </p:nvSpPr>
          <p:spPr bwMode="auto">
            <a:xfrm>
              <a:off x="1104" y="2208"/>
              <a:ext cx="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>
                  <a:solidFill>
                    <a:schemeClr val="folHlink"/>
                  </a:solidFill>
                  <a:latin typeface="Times New Roman" pitchFamily="18" charset="0"/>
                </a:rPr>
                <a:t>Example:</a:t>
              </a:r>
            </a:p>
          </p:txBody>
        </p:sp>
        <p:grpSp>
          <p:nvGrpSpPr>
            <p:cNvPr id="409606" name="Group 6"/>
            <p:cNvGrpSpPr>
              <a:grpSpLocks/>
            </p:cNvGrpSpPr>
            <p:nvPr/>
          </p:nvGrpSpPr>
          <p:grpSpPr bwMode="auto">
            <a:xfrm>
              <a:off x="4560" y="1872"/>
              <a:ext cx="912" cy="912"/>
              <a:chOff x="1968" y="480"/>
              <a:chExt cx="912" cy="912"/>
            </a:xfrm>
          </p:grpSpPr>
          <p:sp>
            <p:nvSpPr>
              <p:cNvPr id="409607" name="Oval 7"/>
              <p:cNvSpPr>
                <a:spLocks noChangeArrowheads="1"/>
              </p:cNvSpPr>
              <p:nvPr/>
            </p:nvSpPr>
            <p:spPr bwMode="auto">
              <a:xfrm>
                <a:off x="2208" y="480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09608" name="Oval 8"/>
              <p:cNvSpPr>
                <a:spLocks noChangeArrowheads="1"/>
              </p:cNvSpPr>
              <p:nvPr/>
            </p:nvSpPr>
            <p:spPr bwMode="auto">
              <a:xfrm>
                <a:off x="2640" y="624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09609" name="Oval 9"/>
              <p:cNvSpPr>
                <a:spLocks noChangeArrowheads="1"/>
              </p:cNvSpPr>
              <p:nvPr/>
            </p:nvSpPr>
            <p:spPr bwMode="auto">
              <a:xfrm>
                <a:off x="2256" y="864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09610" name="Oval 10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09611" name="Oval 11"/>
              <p:cNvSpPr>
                <a:spLocks noChangeArrowheads="1"/>
              </p:cNvSpPr>
              <p:nvPr/>
            </p:nvSpPr>
            <p:spPr bwMode="auto">
              <a:xfrm>
                <a:off x="1968" y="1200"/>
                <a:ext cx="240" cy="19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09612" name="Line 12"/>
              <p:cNvSpPr>
                <a:spLocks noChangeShapeType="1"/>
              </p:cNvSpPr>
              <p:nvPr/>
            </p:nvSpPr>
            <p:spPr bwMode="auto">
              <a:xfrm>
                <a:off x="2448" y="624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13" name="Line 13"/>
              <p:cNvSpPr>
                <a:spLocks noChangeShapeType="1"/>
              </p:cNvSpPr>
              <p:nvPr/>
            </p:nvSpPr>
            <p:spPr bwMode="auto">
              <a:xfrm flipH="1">
                <a:off x="2496" y="7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14" name="Line 14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15" name="Line 15"/>
              <p:cNvSpPr>
                <a:spLocks noChangeShapeType="1"/>
              </p:cNvSpPr>
              <p:nvPr/>
            </p:nvSpPr>
            <p:spPr bwMode="auto">
              <a:xfrm flipH="1">
                <a:off x="2160" y="100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1447800" y="53340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DECBA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90600" y="1600200"/>
            <a:ext cx="6858000" cy="41148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template&lt;class T&gt;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void BT&lt;T&gt;::</a:t>
            </a:r>
            <a:r>
              <a:rPr lang="en-US" sz="2800" i="1" dirty="0" err="1"/>
              <a:t>postorder</a:t>
            </a:r>
            <a:r>
              <a:rPr lang="en-US" sz="2800" i="1" dirty="0"/>
              <a:t>(</a:t>
            </a:r>
            <a:r>
              <a:rPr lang="en-US" sz="2800" i="1" dirty="0" err="1"/>
              <a:t>BTNode</a:t>
            </a:r>
            <a:r>
              <a:rPr lang="en-US" sz="2800" i="1" dirty="0"/>
              <a:t>&lt;T&gt; *p)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if(p != 0)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{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 smtClean="0"/>
              <a:t>postorder</a:t>
            </a:r>
            <a:r>
              <a:rPr lang="en-US" sz="2800" i="1" dirty="0" smtClean="0"/>
              <a:t>(p</a:t>
            </a:r>
            <a:r>
              <a:rPr lang="en-US" sz="2800" i="1" dirty="0" smtClean="0">
                <a:sym typeface="Wingdings" pitchFamily="2" charset="2"/>
              </a:rPr>
              <a:t>  </a:t>
            </a:r>
            <a:r>
              <a:rPr lang="en-US" sz="2800" i="1" dirty="0" smtClean="0"/>
              <a:t>left</a:t>
            </a:r>
            <a:r>
              <a:rPr lang="en-US" sz="2800" i="1" dirty="0"/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 smtClean="0"/>
              <a:t>postorder</a:t>
            </a:r>
            <a:r>
              <a:rPr lang="en-US" sz="2800" i="1" dirty="0" smtClean="0"/>
              <a:t>(p</a:t>
            </a:r>
            <a:r>
              <a:rPr lang="en-US" sz="2800" i="1" dirty="0" smtClean="0">
                <a:sym typeface="Wingdings" pitchFamily="2" charset="2"/>
              </a:rPr>
              <a:t>  </a:t>
            </a:r>
            <a:r>
              <a:rPr lang="en-US" sz="2800" i="1" dirty="0" smtClean="0"/>
              <a:t>right</a:t>
            </a:r>
            <a:r>
              <a:rPr lang="en-US" sz="2800" i="1" dirty="0"/>
              <a:t>);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	</a:t>
            </a:r>
            <a:r>
              <a:rPr lang="en-US" sz="2800" i="1" dirty="0" err="1"/>
              <a:t>cout</a:t>
            </a:r>
            <a:r>
              <a:rPr lang="en-US" sz="2800" i="1" dirty="0"/>
              <a:t>&lt;&lt;</a:t>
            </a:r>
            <a:r>
              <a:rPr lang="en-US" sz="2800" i="1" dirty="0" smtClean="0"/>
              <a:t>p</a:t>
            </a:r>
            <a:r>
              <a:rPr lang="en-US" sz="2800" i="1" dirty="0" smtClean="0">
                <a:sym typeface="Wingdings" pitchFamily="2" charset="2"/>
              </a:rPr>
              <a:t> </a:t>
            </a:r>
            <a:r>
              <a:rPr lang="en-US" sz="2800" i="1" dirty="0" smtClean="0">
                <a:sym typeface="Wingdings" pitchFamily="2" charset="2"/>
              </a:rPr>
              <a:t>Data</a:t>
            </a:r>
            <a:r>
              <a:rPr lang="en-US" sz="2800" i="1" dirty="0" smtClean="0"/>
              <a:t>;</a:t>
            </a:r>
            <a:endParaRPr lang="en-US" sz="2800" i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	}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i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 Traversal</a:t>
            </a:r>
          </a:p>
        </p:txBody>
      </p:sp>
      <p:grpSp>
        <p:nvGrpSpPr>
          <p:cNvPr id="411651" name="Group 3"/>
          <p:cNvGrpSpPr>
            <a:grpSpLocks/>
          </p:cNvGrpSpPr>
          <p:nvPr/>
        </p:nvGrpSpPr>
        <p:grpSpPr bwMode="auto">
          <a:xfrm>
            <a:off x="990600" y="2362200"/>
            <a:ext cx="7620000" cy="2667000"/>
            <a:chOff x="654" y="1728"/>
            <a:chExt cx="4800" cy="1680"/>
          </a:xfrm>
        </p:grpSpPr>
        <p:grpSp>
          <p:nvGrpSpPr>
            <p:cNvPr id="411652" name="Group 4"/>
            <p:cNvGrpSpPr>
              <a:grpSpLocks/>
            </p:cNvGrpSpPr>
            <p:nvPr/>
          </p:nvGrpSpPr>
          <p:grpSpPr bwMode="auto">
            <a:xfrm>
              <a:off x="2238" y="1728"/>
              <a:ext cx="3216" cy="1680"/>
              <a:chOff x="1200" y="2304"/>
              <a:chExt cx="3312" cy="1728"/>
            </a:xfrm>
          </p:grpSpPr>
          <p:grpSp>
            <p:nvGrpSpPr>
              <p:cNvPr id="411653" name="Group 5"/>
              <p:cNvGrpSpPr>
                <a:grpSpLocks/>
              </p:cNvGrpSpPr>
              <p:nvPr/>
            </p:nvGrpSpPr>
            <p:grpSpPr bwMode="auto">
              <a:xfrm>
                <a:off x="1200" y="2304"/>
                <a:ext cx="3312" cy="1728"/>
                <a:chOff x="528" y="2352"/>
                <a:chExt cx="3312" cy="1728"/>
              </a:xfrm>
            </p:grpSpPr>
            <p:sp>
              <p:nvSpPr>
                <p:cNvPr id="411654" name="Oval 6"/>
                <p:cNvSpPr>
                  <a:spLocks noChangeArrowheads="1"/>
                </p:cNvSpPr>
                <p:nvPr/>
              </p:nvSpPr>
              <p:spPr bwMode="auto">
                <a:xfrm>
                  <a:off x="2208" y="2352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14</a:t>
                  </a:r>
                </a:p>
              </p:txBody>
            </p:sp>
            <p:sp>
              <p:nvSpPr>
                <p:cNvPr id="411655" name="Oval 7"/>
                <p:cNvSpPr>
                  <a:spLocks noChangeArrowheads="1"/>
                </p:cNvSpPr>
                <p:nvPr/>
              </p:nvSpPr>
              <p:spPr bwMode="auto">
                <a:xfrm>
                  <a:off x="2640" y="2544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15</a:t>
                  </a:r>
                </a:p>
              </p:txBody>
            </p:sp>
            <p:sp>
              <p:nvSpPr>
                <p:cNvPr id="411656" name="Oval 8"/>
                <p:cNvSpPr>
                  <a:spLocks noChangeArrowheads="1"/>
                </p:cNvSpPr>
                <p:nvPr/>
              </p:nvSpPr>
              <p:spPr bwMode="auto">
                <a:xfrm>
                  <a:off x="1536" y="2640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11657" name="Oval 9"/>
                <p:cNvSpPr>
                  <a:spLocks noChangeArrowheads="1"/>
                </p:cNvSpPr>
                <p:nvPr/>
              </p:nvSpPr>
              <p:spPr bwMode="auto">
                <a:xfrm>
                  <a:off x="1872" y="2928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411658" name="Oval 10"/>
                <p:cNvSpPr>
                  <a:spLocks noChangeArrowheads="1"/>
                </p:cNvSpPr>
                <p:nvPr/>
              </p:nvSpPr>
              <p:spPr bwMode="auto">
                <a:xfrm>
                  <a:off x="1008" y="2880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11659" name="Line 11"/>
                <p:cNvSpPr>
                  <a:spLocks noChangeShapeType="1"/>
                </p:cNvSpPr>
                <p:nvPr/>
              </p:nvSpPr>
              <p:spPr bwMode="auto">
                <a:xfrm>
                  <a:off x="2448" y="2496"/>
                  <a:ext cx="192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60" name="Line 12"/>
                <p:cNvSpPr>
                  <a:spLocks noChangeShapeType="1"/>
                </p:cNvSpPr>
                <p:nvPr/>
              </p:nvSpPr>
              <p:spPr bwMode="auto">
                <a:xfrm>
                  <a:off x="1728" y="2832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6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248" y="2784"/>
                  <a:ext cx="288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62" name="Line 14"/>
                <p:cNvSpPr>
                  <a:spLocks noChangeShapeType="1"/>
                </p:cNvSpPr>
                <p:nvPr/>
              </p:nvSpPr>
              <p:spPr bwMode="auto">
                <a:xfrm>
                  <a:off x="2832" y="2688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1663" name="Group 15"/>
                <p:cNvGrpSpPr>
                  <a:grpSpLocks/>
                </p:cNvGrpSpPr>
                <p:nvPr/>
              </p:nvGrpSpPr>
              <p:grpSpPr bwMode="auto">
                <a:xfrm>
                  <a:off x="3120" y="2832"/>
                  <a:ext cx="720" cy="528"/>
                  <a:chOff x="3168" y="2880"/>
                  <a:chExt cx="720" cy="528"/>
                </a:xfrm>
              </p:grpSpPr>
              <p:sp>
                <p:nvSpPr>
                  <p:cNvPr id="41166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880"/>
                    <a:ext cx="240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sz="2000">
                        <a:latin typeface="Times New Roman" pitchFamily="18" charset="0"/>
                      </a:rPr>
                      <a:t>18</a:t>
                    </a:r>
                  </a:p>
                </p:txBody>
              </p:sp>
              <p:sp>
                <p:nvSpPr>
                  <p:cNvPr id="41166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3216"/>
                    <a:ext cx="240" cy="192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n-US" sz="2000">
                        <a:latin typeface="Times New Roman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41166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360" y="3024"/>
                    <a:ext cx="336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1667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728" y="2448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6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2928" y="2976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69" name="Oval 21"/>
                <p:cNvSpPr>
                  <a:spLocks noChangeArrowheads="1"/>
                </p:cNvSpPr>
                <p:nvPr/>
              </p:nvSpPr>
              <p:spPr bwMode="auto">
                <a:xfrm>
                  <a:off x="2736" y="3264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16</a:t>
                  </a:r>
                </a:p>
              </p:txBody>
            </p:sp>
            <p:sp>
              <p:nvSpPr>
                <p:cNvPr id="411670" name="Oval 22"/>
                <p:cNvSpPr>
                  <a:spLocks noChangeArrowheads="1"/>
                </p:cNvSpPr>
                <p:nvPr/>
              </p:nvSpPr>
              <p:spPr bwMode="auto">
                <a:xfrm>
                  <a:off x="3168" y="3648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411671" name="Oval 23"/>
                <p:cNvSpPr>
                  <a:spLocks noChangeArrowheads="1"/>
                </p:cNvSpPr>
                <p:nvPr/>
              </p:nvSpPr>
              <p:spPr bwMode="auto">
                <a:xfrm>
                  <a:off x="2352" y="2928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14</a:t>
                  </a:r>
                </a:p>
              </p:txBody>
            </p:sp>
            <p:sp>
              <p:nvSpPr>
                <p:cNvPr id="411672" name="Line 24"/>
                <p:cNvSpPr>
                  <a:spLocks noChangeShapeType="1"/>
                </p:cNvSpPr>
                <p:nvPr/>
              </p:nvSpPr>
              <p:spPr bwMode="auto">
                <a:xfrm>
                  <a:off x="2928" y="3456"/>
                  <a:ext cx="24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73" name="Line 25"/>
                <p:cNvSpPr>
                  <a:spLocks noChangeShapeType="1"/>
                </p:cNvSpPr>
                <p:nvPr/>
              </p:nvSpPr>
              <p:spPr bwMode="auto">
                <a:xfrm>
                  <a:off x="2016" y="3120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74" name="Oval 26"/>
                <p:cNvSpPr>
                  <a:spLocks noChangeArrowheads="1"/>
                </p:cNvSpPr>
                <p:nvPr/>
              </p:nvSpPr>
              <p:spPr bwMode="auto">
                <a:xfrm>
                  <a:off x="2112" y="3312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411675" name="Oval 27"/>
                <p:cNvSpPr>
                  <a:spLocks noChangeArrowheads="1"/>
                </p:cNvSpPr>
                <p:nvPr/>
              </p:nvSpPr>
              <p:spPr bwMode="auto">
                <a:xfrm>
                  <a:off x="1440" y="3312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411676" name="Oval 28"/>
                <p:cNvSpPr>
                  <a:spLocks noChangeArrowheads="1"/>
                </p:cNvSpPr>
                <p:nvPr/>
              </p:nvSpPr>
              <p:spPr bwMode="auto">
                <a:xfrm>
                  <a:off x="1008" y="3552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11677" name="Oval 29"/>
                <p:cNvSpPr>
                  <a:spLocks noChangeArrowheads="1"/>
                </p:cNvSpPr>
                <p:nvPr/>
              </p:nvSpPr>
              <p:spPr bwMode="auto">
                <a:xfrm>
                  <a:off x="528" y="3840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11678" name="Oval 30"/>
                <p:cNvSpPr>
                  <a:spLocks noChangeArrowheads="1"/>
                </p:cNvSpPr>
                <p:nvPr/>
              </p:nvSpPr>
              <p:spPr bwMode="auto">
                <a:xfrm>
                  <a:off x="1296" y="3888"/>
                  <a:ext cx="240" cy="192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1167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632" y="3072"/>
                  <a:ext cx="288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8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200" y="3456"/>
                  <a:ext cx="24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81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720" y="3696"/>
                  <a:ext cx="28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82" name="Line 34"/>
                <p:cNvSpPr>
                  <a:spLocks noChangeShapeType="1"/>
                </p:cNvSpPr>
                <p:nvPr/>
              </p:nvSpPr>
              <p:spPr bwMode="auto">
                <a:xfrm>
                  <a:off x="1200" y="3696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83" name="Line 35"/>
              <p:cNvSpPr>
                <a:spLocks noChangeShapeType="1"/>
              </p:cNvSpPr>
              <p:nvPr/>
            </p:nvSpPr>
            <p:spPr bwMode="auto">
              <a:xfrm flipH="1">
                <a:off x="3216" y="268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1684" name="Text Box 36"/>
            <p:cNvSpPr txBox="1">
              <a:spLocks noChangeArrowheads="1"/>
            </p:cNvSpPr>
            <p:nvPr/>
          </p:nvSpPr>
          <p:spPr bwMode="auto">
            <a:xfrm>
              <a:off x="654" y="2736"/>
              <a:ext cx="1535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  <a:spcBef>
                  <a:spcPct val="35000"/>
                </a:spcBef>
              </a:pPr>
              <a:r>
                <a:rPr lang="en-US" sz="2000">
                  <a:latin typeface="Times New Roman" pitchFamily="18" charset="0"/>
                </a:rPr>
                <a:t>Pre-order Traversal?  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35000"/>
                </a:spcBef>
              </a:pPr>
              <a:r>
                <a:rPr lang="en-US" sz="2000">
                  <a:latin typeface="Times New Roman" pitchFamily="18" charset="0"/>
                </a:rPr>
                <a:t>Post-order Traversal? </a:t>
              </a:r>
            </a:p>
            <a:p>
              <a:pPr algn="ctr" eaLnBrk="0" hangingPunct="0">
                <a:lnSpc>
                  <a:spcPct val="80000"/>
                </a:lnSpc>
                <a:spcBef>
                  <a:spcPct val="35000"/>
                </a:spcBef>
              </a:pPr>
              <a:r>
                <a:rPr lang="en-US" sz="2000">
                  <a:latin typeface="Times New Roman" pitchFamily="18" charset="0"/>
                </a:rPr>
                <a:t>In-order Traversal?    </a:t>
              </a:r>
            </a:p>
          </p:txBody>
        </p:sp>
      </p:grpSp>
      <p:sp>
        <p:nvSpPr>
          <p:cNvPr id="411685" name="Text Box 37"/>
          <p:cNvSpPr txBox="1">
            <a:spLocks noChangeArrowheads="1"/>
          </p:cNvSpPr>
          <p:nvPr/>
        </p:nvSpPr>
        <p:spPr bwMode="auto">
          <a:xfrm>
            <a:off x="1219200" y="1676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Times New Roman" pitchFamily="18" charset="0"/>
              </a:rPr>
              <a:t>Traverse the following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Binary Tree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internal node has exactly 2 non-empty </a:t>
            </a:r>
            <a:r>
              <a:rPr lang="en-US" dirty="0" smtClean="0"/>
              <a:t>children or </a:t>
            </a:r>
            <a:r>
              <a:rPr lang="en-US" dirty="0"/>
              <a:t>is a leaf</a:t>
            </a:r>
          </a:p>
          <a:p>
            <a:r>
              <a:rPr lang="en-US" dirty="0"/>
              <a:t>nodes are added by starting at the root and filling the tree by levels from left to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Oval 2"/>
          <p:cNvSpPr>
            <a:spLocks noChangeArrowheads="1"/>
          </p:cNvSpPr>
          <p:nvPr/>
        </p:nvSpPr>
        <p:spPr bwMode="auto">
          <a:xfrm>
            <a:off x="1981200" y="190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413700" name="Oval 4"/>
          <p:cNvSpPr>
            <a:spLocks noChangeArrowheads="1"/>
          </p:cNvSpPr>
          <p:nvPr/>
        </p:nvSpPr>
        <p:spPr bwMode="auto">
          <a:xfrm>
            <a:off x="4267200" y="4114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01" name="Oval 5"/>
          <p:cNvSpPr>
            <a:spLocks noChangeArrowheads="1"/>
          </p:cNvSpPr>
          <p:nvPr/>
        </p:nvSpPr>
        <p:spPr bwMode="auto">
          <a:xfrm>
            <a:off x="57150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02" name="Oval 6"/>
          <p:cNvSpPr>
            <a:spLocks noChangeArrowheads="1"/>
          </p:cNvSpPr>
          <p:nvPr/>
        </p:nvSpPr>
        <p:spPr bwMode="auto">
          <a:xfrm>
            <a:off x="2971800" y="4953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03" name="Line 7"/>
          <p:cNvSpPr>
            <a:spLocks noChangeShapeType="1"/>
          </p:cNvSpPr>
          <p:nvPr/>
        </p:nvSpPr>
        <p:spPr bwMode="auto">
          <a:xfrm flipH="1">
            <a:off x="3505200" y="4572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4" name="Line 8"/>
          <p:cNvSpPr>
            <a:spLocks noChangeShapeType="1"/>
          </p:cNvSpPr>
          <p:nvPr/>
        </p:nvSpPr>
        <p:spPr bwMode="auto">
          <a:xfrm>
            <a:off x="4876800" y="4572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05" name="Text Box 9"/>
          <p:cNvSpPr txBox="1">
            <a:spLocks noChangeArrowheads="1"/>
          </p:cNvSpPr>
          <p:nvPr/>
        </p:nvSpPr>
        <p:spPr bwMode="auto">
          <a:xfrm>
            <a:off x="4343400" y="4191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413706" name="Text Box 10"/>
          <p:cNvSpPr txBox="1">
            <a:spLocks noChangeArrowheads="1"/>
          </p:cNvSpPr>
          <p:nvPr/>
        </p:nvSpPr>
        <p:spPr bwMode="auto">
          <a:xfrm>
            <a:off x="30480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413707" name="Text Box 11"/>
          <p:cNvSpPr txBox="1">
            <a:spLocks noChangeArrowheads="1"/>
          </p:cNvSpPr>
          <p:nvPr/>
        </p:nvSpPr>
        <p:spPr bwMode="auto">
          <a:xfrm>
            <a:off x="57912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413708" name="Oval 12"/>
          <p:cNvSpPr>
            <a:spLocks noChangeArrowheads="1"/>
          </p:cNvSpPr>
          <p:nvPr/>
        </p:nvSpPr>
        <p:spPr bwMode="auto">
          <a:xfrm>
            <a:off x="5791200" y="99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09" name="Oval 13"/>
          <p:cNvSpPr>
            <a:spLocks noChangeArrowheads="1"/>
          </p:cNvSpPr>
          <p:nvPr/>
        </p:nvSpPr>
        <p:spPr bwMode="auto">
          <a:xfrm>
            <a:off x="64770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10" name="Oval 14"/>
          <p:cNvSpPr>
            <a:spLocks noChangeArrowheads="1"/>
          </p:cNvSpPr>
          <p:nvPr/>
        </p:nvSpPr>
        <p:spPr bwMode="auto">
          <a:xfrm>
            <a:off x="72390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11" name="Oval 15"/>
          <p:cNvSpPr>
            <a:spLocks noChangeArrowheads="1"/>
          </p:cNvSpPr>
          <p:nvPr/>
        </p:nvSpPr>
        <p:spPr bwMode="auto">
          <a:xfrm>
            <a:off x="4495800" y="1828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13712" name="Line 16"/>
          <p:cNvSpPr>
            <a:spLocks noChangeShapeType="1"/>
          </p:cNvSpPr>
          <p:nvPr/>
        </p:nvSpPr>
        <p:spPr bwMode="auto">
          <a:xfrm flipH="1">
            <a:off x="5029200" y="1447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13" name="Line 17"/>
          <p:cNvSpPr>
            <a:spLocks noChangeShapeType="1"/>
          </p:cNvSpPr>
          <p:nvPr/>
        </p:nvSpPr>
        <p:spPr bwMode="auto">
          <a:xfrm>
            <a:off x="6400800" y="1447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14" name="Line 18"/>
          <p:cNvSpPr>
            <a:spLocks noChangeShapeType="1"/>
          </p:cNvSpPr>
          <p:nvPr/>
        </p:nvSpPr>
        <p:spPr bwMode="auto">
          <a:xfrm flipH="1">
            <a:off x="6934200" y="2362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715" name="Text Box 19"/>
          <p:cNvSpPr txBox="1">
            <a:spLocks noChangeArrowheads="1"/>
          </p:cNvSpPr>
          <p:nvPr/>
        </p:nvSpPr>
        <p:spPr bwMode="auto">
          <a:xfrm>
            <a:off x="5867400" y="1066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A</a:t>
            </a:r>
          </a:p>
        </p:txBody>
      </p:sp>
      <p:sp>
        <p:nvSpPr>
          <p:cNvPr id="413716" name="Text Box 20"/>
          <p:cNvSpPr txBox="1">
            <a:spLocks noChangeArrowheads="1"/>
          </p:cNvSpPr>
          <p:nvPr/>
        </p:nvSpPr>
        <p:spPr bwMode="auto">
          <a:xfrm>
            <a:off x="4572000" y="1905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B</a:t>
            </a:r>
          </a:p>
        </p:txBody>
      </p:sp>
      <p:sp>
        <p:nvSpPr>
          <p:cNvPr id="413717" name="Text Box 21"/>
          <p:cNvSpPr txBox="1">
            <a:spLocks noChangeArrowheads="1"/>
          </p:cNvSpPr>
          <p:nvPr/>
        </p:nvSpPr>
        <p:spPr bwMode="auto">
          <a:xfrm>
            <a:off x="7315200" y="1905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C</a:t>
            </a:r>
          </a:p>
        </p:txBody>
      </p:sp>
      <p:sp>
        <p:nvSpPr>
          <p:cNvPr id="413718" name="Text Box 22"/>
          <p:cNvSpPr txBox="1">
            <a:spLocks noChangeArrowheads="1"/>
          </p:cNvSpPr>
          <p:nvPr/>
        </p:nvSpPr>
        <p:spPr bwMode="auto">
          <a:xfrm>
            <a:off x="6629400" y="2819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F</a:t>
            </a:r>
          </a:p>
        </p:txBody>
      </p:sp>
      <p:sp>
        <p:nvSpPr>
          <p:cNvPr id="413719" name="Text Box 23"/>
          <p:cNvSpPr txBox="1">
            <a:spLocks noChangeArrowheads="1"/>
          </p:cNvSpPr>
          <p:nvPr/>
        </p:nvSpPr>
        <p:spPr bwMode="auto">
          <a:xfrm rot="1006697">
            <a:off x="5257800" y="4191000"/>
            <a:ext cx="45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413720" name="Text Box 24"/>
          <p:cNvSpPr txBox="1">
            <a:spLocks noChangeArrowheads="1"/>
          </p:cNvSpPr>
          <p:nvPr/>
        </p:nvSpPr>
        <p:spPr bwMode="auto">
          <a:xfrm rot="1006697">
            <a:off x="2895600" y="1600200"/>
            <a:ext cx="45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5400">
                <a:solidFill>
                  <a:srgbClr val="FF0000"/>
                </a:solidFill>
                <a:cs typeface="Arial" charset="0"/>
              </a:rPr>
              <a:t>√</a:t>
            </a:r>
          </a:p>
        </p:txBody>
      </p:sp>
      <p:sp>
        <p:nvSpPr>
          <p:cNvPr id="413721" name="Line 25"/>
          <p:cNvSpPr>
            <a:spLocks noChangeShapeType="1"/>
          </p:cNvSpPr>
          <p:nvPr/>
        </p:nvSpPr>
        <p:spPr bwMode="auto">
          <a:xfrm>
            <a:off x="5029200" y="990600"/>
            <a:ext cx="2286000" cy="213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722" name="Line 26"/>
          <p:cNvSpPr>
            <a:spLocks noChangeShapeType="1"/>
          </p:cNvSpPr>
          <p:nvPr/>
        </p:nvSpPr>
        <p:spPr bwMode="auto">
          <a:xfrm flipH="1">
            <a:off x="5029200" y="990600"/>
            <a:ext cx="2286000" cy="2133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3723" name="WordArt 27"/>
          <p:cNvSpPr>
            <a:spLocks noChangeArrowheads="1" noChangeShapeType="1" noTextEdit="1"/>
          </p:cNvSpPr>
          <p:nvPr/>
        </p:nvSpPr>
        <p:spPr bwMode="auto">
          <a:xfrm>
            <a:off x="7848600" y="838200"/>
            <a:ext cx="457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?</a:t>
            </a:r>
          </a:p>
        </p:txBody>
      </p:sp>
      <p:sp>
        <p:nvSpPr>
          <p:cNvPr id="413724" name="WordArt 28"/>
          <p:cNvSpPr>
            <a:spLocks noChangeArrowheads="1" noChangeShapeType="1" noTextEdit="1"/>
          </p:cNvSpPr>
          <p:nvPr/>
        </p:nvSpPr>
        <p:spPr bwMode="auto">
          <a:xfrm>
            <a:off x="6705600" y="4495800"/>
            <a:ext cx="457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?</a:t>
            </a:r>
          </a:p>
        </p:txBody>
      </p:sp>
      <p:sp>
        <p:nvSpPr>
          <p:cNvPr id="413725" name="WordArt 29"/>
          <p:cNvSpPr>
            <a:spLocks noChangeArrowheads="1" noChangeShapeType="1" noTextEdit="1"/>
          </p:cNvSpPr>
          <p:nvPr/>
        </p:nvSpPr>
        <p:spPr bwMode="auto">
          <a:xfrm>
            <a:off x="1371600" y="1143000"/>
            <a:ext cx="4572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3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3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3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19" grpId="0"/>
      <p:bldP spid="413720" grpId="0"/>
      <p:bldP spid="413721" grpId="0" animBg="1"/>
      <p:bldP spid="413722" grpId="0" animBg="1"/>
      <p:bldP spid="413723" grpId="0" animBg="1"/>
      <p:bldP spid="413724" grpId="0" animBg="1"/>
      <p:bldP spid="4137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tree is extremely useful for certain kinds of computations.</a:t>
            </a:r>
          </a:p>
          <a:p>
            <a:pPr>
              <a:lnSpc>
                <a:spcPct val="90000"/>
              </a:lnSpc>
            </a:pPr>
            <a:r>
              <a:rPr lang="en-US"/>
              <a:t> For example, suppose we wish to determine the total salaries paid to employees by division or by department.</a:t>
            </a:r>
          </a:p>
          <a:p>
            <a:pPr>
              <a:lnSpc>
                <a:spcPct val="90000"/>
              </a:lnSpc>
            </a:pPr>
            <a:r>
              <a:rPr lang="en-US"/>
              <a:t>The total of the salaries in division A can be found by computing the sum of the salaries paid in departments A1 and A2 plus the salary of the vice-president of division A.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78882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 Similarly, the total of the salaries paid in department A1 is the sum of the salaries of the manager of department A1 and of the two clerks below </a:t>
            </a:r>
            <a:r>
              <a:rPr lang="en-US" sz="2800" dirty="0" smtClean="0"/>
              <a:t>the manager. 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Clearly, in order to compute all the totals, it is necessary to consider the salary of every employee.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Therefore, an implementation of this computation must </a:t>
            </a:r>
            <a:r>
              <a:rPr lang="en-US" sz="2800" i="1" dirty="0"/>
              <a:t>visit</a:t>
            </a:r>
            <a:r>
              <a:rPr lang="en-US" sz="2800" dirty="0"/>
              <a:t> all the employees in the tree.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 algorithm that systematically </a:t>
            </a:r>
            <a:r>
              <a:rPr lang="en-US" sz="2800" i="1" dirty="0"/>
              <a:t>visits</a:t>
            </a:r>
            <a:r>
              <a:rPr lang="en-US" sz="2800" dirty="0"/>
              <a:t> all the items in a tree is called a </a:t>
            </a:r>
            <a:r>
              <a:rPr lang="en-US" sz="2800" b="1" i="1" dirty="0"/>
              <a:t>tree traversal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489825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Tree Formal Definitions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1038" y="1600200"/>
            <a:ext cx="7781925" cy="4140200"/>
          </a:xfrm>
        </p:spPr>
        <p:txBody>
          <a:bodyPr/>
          <a:lstStyle/>
          <a:p>
            <a:r>
              <a:rPr lang="tr-TR" sz="2800" dirty="0">
                <a:latin typeface="Times New Roman" pitchFamily="18" charset="0"/>
              </a:rPr>
              <a:t>A tree is a collection of nodes. The collection can be empty</a:t>
            </a:r>
            <a:r>
              <a:rPr lang="en-US" sz="2800" dirty="0">
                <a:latin typeface="Times New Roman" pitchFamily="18" charset="0"/>
              </a:rPr>
              <a:t>,</a:t>
            </a:r>
          </a:p>
          <a:p>
            <a:r>
              <a:rPr lang="tr-TR" sz="2800" dirty="0">
                <a:latin typeface="Times New Roman" pitchFamily="18" charset="0"/>
              </a:rPr>
              <a:t>Otherwise, a tree consists of a distinguished node</a:t>
            </a:r>
            <a:r>
              <a:rPr lang="tr-TR" sz="2800" b="1" dirty="0">
                <a:latin typeface="Times New Roman" pitchFamily="18" charset="0"/>
              </a:rPr>
              <a:t> r</a:t>
            </a:r>
            <a:r>
              <a:rPr lang="en-US" sz="2800" dirty="0">
                <a:latin typeface="Times New Roman" pitchFamily="18" charset="0"/>
              </a:rPr>
              <a:t>,</a:t>
            </a:r>
            <a:r>
              <a:rPr lang="tr-TR" sz="2800" dirty="0">
                <a:latin typeface="Times New Roman" pitchFamily="18" charset="0"/>
              </a:rPr>
              <a:t> called the </a:t>
            </a:r>
            <a:r>
              <a:rPr lang="tr-TR" sz="2800" b="1" dirty="0">
                <a:latin typeface="Times New Roman" pitchFamily="18" charset="0"/>
              </a:rPr>
              <a:t>root</a:t>
            </a:r>
            <a:r>
              <a:rPr lang="tr-TR" sz="2800" dirty="0">
                <a:latin typeface="Times New Roman" pitchFamily="18" charset="0"/>
              </a:rPr>
              <a:t>, and zero or more (sub) trees T</a:t>
            </a:r>
            <a:r>
              <a:rPr lang="tr-TR" sz="2800" baseline="-25000" dirty="0">
                <a:latin typeface="Times New Roman" pitchFamily="18" charset="0"/>
              </a:rPr>
              <a:t>1</a:t>
            </a:r>
            <a:r>
              <a:rPr lang="tr-TR" sz="2800" dirty="0">
                <a:latin typeface="Times New Roman" pitchFamily="18" charset="0"/>
              </a:rPr>
              <a:t>,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tr-TR" sz="2800" dirty="0">
                <a:latin typeface="Times New Roman" pitchFamily="18" charset="0"/>
              </a:rPr>
              <a:t>T</a:t>
            </a:r>
            <a:r>
              <a:rPr lang="tr-TR" sz="2800" baseline="-25000" dirty="0">
                <a:latin typeface="Times New Roman" pitchFamily="18" charset="0"/>
              </a:rPr>
              <a:t>2</a:t>
            </a:r>
            <a:r>
              <a:rPr lang="tr-TR" sz="2800" dirty="0">
                <a:latin typeface="Times New Roman" pitchFamily="18" charset="0"/>
              </a:rPr>
              <a:t>,.……, T</a:t>
            </a:r>
            <a:r>
              <a:rPr lang="tr-TR" sz="2800" baseline="-25000" dirty="0">
                <a:latin typeface="Times New Roman" pitchFamily="18" charset="0"/>
              </a:rPr>
              <a:t>k</a:t>
            </a:r>
            <a:r>
              <a:rPr lang="tr-TR" sz="2800" dirty="0">
                <a:latin typeface="Times New Roman" pitchFamily="18" charset="0"/>
              </a:rPr>
              <a:t>, each of whose roots are connected by a directed edge to </a:t>
            </a:r>
            <a:r>
              <a:rPr lang="tr-TR" sz="2800" b="1" dirty="0">
                <a:latin typeface="Times New Roman" pitchFamily="18" charset="0"/>
              </a:rPr>
              <a:t>r</a:t>
            </a:r>
            <a:r>
              <a:rPr lang="tr-TR" sz="2800" dirty="0">
                <a:latin typeface="Times New Roman" pitchFamily="18" charset="0"/>
              </a:rPr>
              <a:t>. </a:t>
            </a:r>
            <a:endParaRPr lang="en-US" sz="2800" dirty="0">
              <a:latin typeface="Times New Roman" pitchFamily="18" charset="0"/>
            </a:endParaRPr>
          </a:p>
          <a:p>
            <a:r>
              <a:rPr lang="tr-TR" sz="2800" dirty="0">
                <a:latin typeface="Times New Roman" pitchFamily="18" charset="0"/>
              </a:rPr>
              <a:t>The root of each subtree is said to be a child of </a:t>
            </a:r>
            <a:r>
              <a:rPr lang="tr-TR" sz="2800" b="1" dirty="0">
                <a:latin typeface="Times New Roman" pitchFamily="18" charset="0"/>
              </a:rPr>
              <a:t>r</a:t>
            </a:r>
            <a:r>
              <a:rPr lang="tr-TR" sz="2800" dirty="0">
                <a:latin typeface="Times New Roman" pitchFamily="18" charset="0"/>
              </a:rPr>
              <a:t> and </a:t>
            </a:r>
            <a:r>
              <a:rPr lang="tr-TR" sz="2800" b="1" dirty="0">
                <a:latin typeface="Times New Roman" pitchFamily="18" charset="0"/>
              </a:rPr>
              <a:t>r</a:t>
            </a:r>
            <a:r>
              <a:rPr lang="tr-TR" sz="2800" dirty="0">
                <a:latin typeface="Times New Roman" pitchFamily="18" charset="0"/>
              </a:rPr>
              <a:t> is the parent of each subtree roo</a:t>
            </a:r>
            <a:r>
              <a:rPr lang="en-US" sz="2800" dirty="0">
                <a:latin typeface="Times New Roman" pitchFamily="18" charset="0"/>
              </a:rPr>
              <a:t>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31838"/>
            <a:ext cx="7489825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folHlink"/>
                </a:solidFill>
              </a:rPr>
              <a:t>Tree Formal Definitions</a:t>
            </a:r>
          </a:p>
        </p:txBody>
      </p:sp>
      <p:grpSp>
        <p:nvGrpSpPr>
          <p:cNvPr id="380931" name="Group 3"/>
          <p:cNvGrpSpPr>
            <a:grpSpLocks/>
          </p:cNvGrpSpPr>
          <p:nvPr/>
        </p:nvGrpSpPr>
        <p:grpSpPr bwMode="auto">
          <a:xfrm>
            <a:off x="990600" y="1905000"/>
            <a:ext cx="7086600" cy="3276600"/>
            <a:chOff x="1584" y="2636"/>
            <a:chExt cx="3792" cy="1588"/>
          </a:xfrm>
        </p:grpSpPr>
        <p:sp>
          <p:nvSpPr>
            <p:cNvPr id="380932" name="Oval 4"/>
            <p:cNvSpPr>
              <a:spLocks noChangeArrowheads="1"/>
            </p:cNvSpPr>
            <p:nvPr/>
          </p:nvSpPr>
          <p:spPr bwMode="auto">
            <a:xfrm>
              <a:off x="2970" y="2636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0933" name="Oval 5"/>
            <p:cNvSpPr>
              <a:spLocks noChangeArrowheads="1"/>
            </p:cNvSpPr>
            <p:nvPr/>
          </p:nvSpPr>
          <p:spPr bwMode="auto">
            <a:xfrm>
              <a:off x="2807" y="3084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80934" name="Oval 6"/>
            <p:cNvSpPr>
              <a:spLocks noChangeArrowheads="1"/>
            </p:cNvSpPr>
            <p:nvPr/>
          </p:nvSpPr>
          <p:spPr bwMode="auto">
            <a:xfrm>
              <a:off x="2196" y="3084"/>
              <a:ext cx="244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80935" name="Oval 7"/>
            <p:cNvSpPr>
              <a:spLocks noChangeArrowheads="1"/>
            </p:cNvSpPr>
            <p:nvPr/>
          </p:nvSpPr>
          <p:spPr bwMode="auto">
            <a:xfrm>
              <a:off x="1584" y="3084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0936" name="Oval 8"/>
            <p:cNvSpPr>
              <a:spLocks noChangeArrowheads="1"/>
            </p:cNvSpPr>
            <p:nvPr/>
          </p:nvSpPr>
          <p:spPr bwMode="auto">
            <a:xfrm>
              <a:off x="3378" y="3084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80937" name="Oval 9"/>
            <p:cNvSpPr>
              <a:spLocks noChangeArrowheads="1"/>
            </p:cNvSpPr>
            <p:nvPr/>
          </p:nvSpPr>
          <p:spPr bwMode="auto">
            <a:xfrm>
              <a:off x="3990" y="3084"/>
              <a:ext cx="244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80938" name="Oval 10"/>
            <p:cNvSpPr>
              <a:spLocks noChangeArrowheads="1"/>
            </p:cNvSpPr>
            <p:nvPr/>
          </p:nvSpPr>
          <p:spPr bwMode="auto">
            <a:xfrm>
              <a:off x="4601" y="3084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80939" name="Line 11"/>
            <p:cNvSpPr>
              <a:spLocks noChangeShapeType="1"/>
            </p:cNvSpPr>
            <p:nvPr/>
          </p:nvSpPr>
          <p:spPr bwMode="auto">
            <a:xfrm flipH="1">
              <a:off x="1788" y="2758"/>
              <a:ext cx="1182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0" name="Line 12"/>
            <p:cNvSpPr>
              <a:spLocks noChangeShapeType="1"/>
            </p:cNvSpPr>
            <p:nvPr/>
          </p:nvSpPr>
          <p:spPr bwMode="auto">
            <a:xfrm>
              <a:off x="3215" y="2758"/>
              <a:ext cx="142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1" name="Line 13"/>
            <p:cNvSpPr>
              <a:spLocks noChangeShapeType="1"/>
            </p:cNvSpPr>
            <p:nvPr/>
          </p:nvSpPr>
          <p:spPr bwMode="auto">
            <a:xfrm>
              <a:off x="3215" y="2799"/>
              <a:ext cx="816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2" name="Line 14"/>
            <p:cNvSpPr>
              <a:spLocks noChangeShapeType="1"/>
            </p:cNvSpPr>
            <p:nvPr/>
          </p:nvSpPr>
          <p:spPr bwMode="auto">
            <a:xfrm flipH="1">
              <a:off x="2400" y="2799"/>
              <a:ext cx="57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>
              <a:off x="3174" y="2840"/>
              <a:ext cx="245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4" name="Line 16"/>
            <p:cNvSpPr>
              <a:spLocks noChangeShapeType="1"/>
            </p:cNvSpPr>
            <p:nvPr/>
          </p:nvSpPr>
          <p:spPr bwMode="auto">
            <a:xfrm flipH="1">
              <a:off x="2930" y="2880"/>
              <a:ext cx="81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5" name="Oval 17"/>
            <p:cNvSpPr>
              <a:spLocks noChangeArrowheads="1"/>
            </p:cNvSpPr>
            <p:nvPr/>
          </p:nvSpPr>
          <p:spPr bwMode="auto">
            <a:xfrm>
              <a:off x="2726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3174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80947" name="Oval 19"/>
            <p:cNvSpPr>
              <a:spLocks noChangeArrowheads="1"/>
            </p:cNvSpPr>
            <p:nvPr/>
          </p:nvSpPr>
          <p:spPr bwMode="auto">
            <a:xfrm>
              <a:off x="3582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80948" name="Oval 20"/>
            <p:cNvSpPr>
              <a:spLocks noChangeArrowheads="1"/>
            </p:cNvSpPr>
            <p:nvPr/>
          </p:nvSpPr>
          <p:spPr bwMode="auto">
            <a:xfrm>
              <a:off x="3949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4316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380950" name="Oval 22"/>
            <p:cNvSpPr>
              <a:spLocks noChangeArrowheads="1"/>
            </p:cNvSpPr>
            <p:nvPr/>
          </p:nvSpPr>
          <p:spPr bwMode="auto">
            <a:xfrm>
              <a:off x="4642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80951" name="Oval 23"/>
            <p:cNvSpPr>
              <a:spLocks noChangeArrowheads="1"/>
            </p:cNvSpPr>
            <p:nvPr/>
          </p:nvSpPr>
          <p:spPr bwMode="auto">
            <a:xfrm>
              <a:off x="5131" y="3572"/>
              <a:ext cx="245" cy="2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80952" name="Oval 24"/>
            <p:cNvSpPr>
              <a:spLocks noChangeArrowheads="1"/>
            </p:cNvSpPr>
            <p:nvPr/>
          </p:nvSpPr>
          <p:spPr bwMode="auto">
            <a:xfrm>
              <a:off x="3786" y="3980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380953" name="Oval 25"/>
            <p:cNvSpPr>
              <a:spLocks noChangeArrowheads="1"/>
            </p:cNvSpPr>
            <p:nvPr/>
          </p:nvSpPr>
          <p:spPr bwMode="auto">
            <a:xfrm>
              <a:off x="3378" y="3980"/>
              <a:ext cx="245" cy="2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80954" name="Line 26"/>
            <p:cNvSpPr>
              <a:spLocks noChangeShapeType="1"/>
            </p:cNvSpPr>
            <p:nvPr/>
          </p:nvSpPr>
          <p:spPr bwMode="auto">
            <a:xfrm flipH="1">
              <a:off x="2848" y="3328"/>
              <a:ext cx="82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55" name="Line 27"/>
            <p:cNvSpPr>
              <a:spLocks noChangeShapeType="1"/>
            </p:cNvSpPr>
            <p:nvPr/>
          </p:nvSpPr>
          <p:spPr bwMode="auto">
            <a:xfrm flipH="1">
              <a:off x="3297" y="3328"/>
              <a:ext cx="163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56" name="Line 28"/>
            <p:cNvSpPr>
              <a:spLocks noChangeShapeType="1"/>
            </p:cNvSpPr>
            <p:nvPr/>
          </p:nvSpPr>
          <p:spPr bwMode="auto">
            <a:xfrm>
              <a:off x="3541" y="3328"/>
              <a:ext cx="123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57" name="Line 29"/>
            <p:cNvSpPr>
              <a:spLocks noChangeShapeType="1"/>
            </p:cNvSpPr>
            <p:nvPr/>
          </p:nvSpPr>
          <p:spPr bwMode="auto">
            <a:xfrm flipH="1">
              <a:off x="4031" y="3328"/>
              <a:ext cx="4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58" name="Line 30"/>
            <p:cNvSpPr>
              <a:spLocks noChangeShapeType="1"/>
            </p:cNvSpPr>
            <p:nvPr/>
          </p:nvSpPr>
          <p:spPr bwMode="auto">
            <a:xfrm>
              <a:off x="4153" y="3328"/>
              <a:ext cx="204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59" name="Line 31"/>
            <p:cNvSpPr>
              <a:spLocks noChangeShapeType="1"/>
            </p:cNvSpPr>
            <p:nvPr/>
          </p:nvSpPr>
          <p:spPr bwMode="auto">
            <a:xfrm>
              <a:off x="4194" y="3287"/>
              <a:ext cx="489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0" name="Line 32"/>
            <p:cNvSpPr>
              <a:spLocks noChangeShapeType="1"/>
            </p:cNvSpPr>
            <p:nvPr/>
          </p:nvSpPr>
          <p:spPr bwMode="auto">
            <a:xfrm>
              <a:off x="4846" y="3287"/>
              <a:ext cx="326" cy="3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1" name="Line 33"/>
            <p:cNvSpPr>
              <a:spLocks noChangeShapeType="1"/>
            </p:cNvSpPr>
            <p:nvPr/>
          </p:nvSpPr>
          <p:spPr bwMode="auto">
            <a:xfrm flipH="1">
              <a:off x="3541" y="3817"/>
              <a:ext cx="123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2" name="Line 34"/>
            <p:cNvSpPr>
              <a:spLocks noChangeShapeType="1"/>
            </p:cNvSpPr>
            <p:nvPr/>
          </p:nvSpPr>
          <p:spPr bwMode="auto">
            <a:xfrm>
              <a:off x="3786" y="3776"/>
              <a:ext cx="8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0963" name="Text Box 35"/>
          <p:cNvSpPr txBox="1">
            <a:spLocks noChangeArrowheads="1"/>
          </p:cNvSpPr>
          <p:nvPr/>
        </p:nvSpPr>
        <p:spPr bwMode="auto">
          <a:xfrm>
            <a:off x="3581400" y="58674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489825" cy="457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folHlink"/>
                </a:solidFill>
              </a:rPr>
              <a:t>Tree Formal Definitions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915400" cy="4800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Marlett" pitchFamily="2" charset="2"/>
              </a:rPr>
              <a:t>A tree is a collection of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nodes, one of which is the root, and n -1 edges.</a:t>
            </a:r>
          </a:p>
          <a:p>
            <a:pPr lvl="1">
              <a:lnSpc>
                <a:spcPct val="70000"/>
              </a:lnSpc>
            </a:pPr>
            <a:r>
              <a:rPr lang="en-US" sz="2100" dirty="0">
                <a:latin typeface="Times New Roman" pitchFamily="18" charset="0"/>
                <a:sym typeface="Marlett" pitchFamily="2" charset="2"/>
              </a:rPr>
              <a:t>n -1 edges, because each edge connects some node to its parent, and every node except the root has one parent.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Marlett" pitchFamily="2" charset="2"/>
              </a:rPr>
              <a:t>Each node may have an arbitrary number of children, possibly zero.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sym typeface="Marlett" pitchFamily="2" charset="2"/>
              </a:rPr>
              <a:t>Nodes </a:t>
            </a:r>
            <a:r>
              <a:rPr lang="en-US" sz="2100" dirty="0">
                <a:latin typeface="Times New Roman" pitchFamily="18" charset="0"/>
                <a:sym typeface="Marlett" pitchFamily="2" charset="2"/>
              </a:rPr>
              <a:t>with no children are known as </a:t>
            </a:r>
            <a:r>
              <a:rPr lang="en-US" sz="2100" b="1" dirty="0">
                <a:latin typeface="Times New Roman" pitchFamily="18" charset="0"/>
                <a:sym typeface="Marlett" pitchFamily="2" charset="2"/>
              </a:rPr>
              <a:t>leaves</a:t>
            </a:r>
            <a:r>
              <a:rPr lang="en-US" sz="2100" dirty="0">
                <a:latin typeface="Times New Roman" pitchFamily="18" charset="0"/>
                <a:sym typeface="Marlett" pitchFamily="2" charset="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sym typeface="Marlett" pitchFamily="2" charset="2"/>
              </a:rPr>
              <a:t>Nodes </a:t>
            </a:r>
            <a:r>
              <a:rPr lang="en-US" sz="2100" dirty="0">
                <a:latin typeface="Times New Roman" pitchFamily="18" charset="0"/>
                <a:sym typeface="Marlett" pitchFamily="2" charset="2"/>
              </a:rPr>
              <a:t>with the same parent are </a:t>
            </a:r>
            <a:r>
              <a:rPr lang="en-US" sz="2100" b="1" dirty="0">
                <a:latin typeface="Times New Roman" pitchFamily="18" charset="0"/>
                <a:sym typeface="Marlett" pitchFamily="2" charset="2"/>
              </a:rPr>
              <a:t>siblings.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Marlett" pitchFamily="2" charset="2"/>
              </a:rPr>
              <a:t>A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Path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from node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 dirty="0">
                <a:latin typeface="Times New Roman" pitchFamily="18" charset="0"/>
                <a:sym typeface="Marlett" pitchFamily="2" charset="2"/>
              </a:rPr>
              <a:t>1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to </a:t>
            </a:r>
            <a:r>
              <a:rPr lang="en-US" sz="2400" b="1" dirty="0" err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 dirty="0" err="1">
                <a:latin typeface="Times New Roman" pitchFamily="18" charset="0"/>
                <a:sym typeface="Marlett" pitchFamily="2" charset="2"/>
              </a:rPr>
              <a:t>k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is defined as a sequence of nodes n</a:t>
            </a:r>
            <a:r>
              <a:rPr lang="en-US" sz="2400" baseline="-25000" dirty="0">
                <a:latin typeface="Times New Roman" pitchFamily="18" charset="0"/>
                <a:sym typeface="Marlett" pitchFamily="2" charset="2"/>
              </a:rPr>
              <a:t>1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, n</a:t>
            </a:r>
            <a:r>
              <a:rPr lang="en-US" sz="2400" baseline="-25000" dirty="0">
                <a:latin typeface="Times New Roman" pitchFamily="18" charset="0"/>
                <a:sym typeface="Marlett" pitchFamily="2" charset="2"/>
              </a:rPr>
              <a:t>2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, …,</a:t>
            </a:r>
            <a:r>
              <a:rPr lang="en-US" sz="2400" dirty="0" err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aseline="-25000" dirty="0" err="1">
                <a:latin typeface="Times New Roman" pitchFamily="18" charset="0"/>
                <a:sym typeface="Marlett" pitchFamily="2" charset="2"/>
              </a:rPr>
              <a:t>k</a:t>
            </a:r>
            <a:r>
              <a:rPr lang="en-US" sz="2400" baseline="-25000" dirty="0">
                <a:latin typeface="Times New Roman" pitchFamily="18" charset="0"/>
                <a:sym typeface="Marlett" pitchFamily="2" charset="2"/>
              </a:rPr>
              <a:t> 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such that </a:t>
            </a:r>
            <a:r>
              <a:rPr lang="en-US" sz="2400" b="1" dirty="0" err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 dirty="0" err="1">
                <a:latin typeface="Times New Roman" pitchFamily="18" charset="0"/>
                <a:sym typeface="Marlett" pitchFamily="2" charset="2"/>
              </a:rPr>
              <a:t>i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is the parent of </a:t>
            </a:r>
            <a:r>
              <a:rPr lang="en-US" sz="2400" b="1" dirty="0" err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 dirty="0" err="1">
                <a:latin typeface="Times New Roman" pitchFamily="18" charset="0"/>
                <a:sym typeface="Marlett" pitchFamily="2" charset="2"/>
              </a:rPr>
              <a:t>i</a:t>
            </a:r>
            <a:r>
              <a:rPr lang="en-US" sz="2400" b="1" baseline="-25000" dirty="0">
                <a:latin typeface="Times New Roman" pitchFamily="18" charset="0"/>
                <a:sym typeface="Marlett" pitchFamily="2" charset="2"/>
              </a:rPr>
              <a:t> + 1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for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1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2400" b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 &lt; 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Marlett" pitchFamily="2" charset="2"/>
              </a:rPr>
              <a:t>The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length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of this path is the number of edges on the path, namely k – 1.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Marlett" pitchFamily="2" charset="2"/>
              </a:rPr>
              <a:t>There is a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path of length zero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from every node to itself.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sym typeface="Marlett" pitchFamily="2" charset="2"/>
              </a:rPr>
              <a:t>In a tree, there is </a:t>
            </a:r>
            <a:r>
              <a:rPr lang="en-US" sz="2400" b="1" dirty="0">
                <a:latin typeface="Times New Roman" pitchFamily="18" charset="0"/>
                <a:sym typeface="Marlett" pitchFamily="2" charset="2"/>
              </a:rPr>
              <a:t>exactly one path</a:t>
            </a:r>
            <a:r>
              <a:rPr lang="en-US" sz="2400" dirty="0">
                <a:latin typeface="Times New Roman" pitchFamily="18" charset="0"/>
                <a:sym typeface="Marlett" pitchFamily="2" charset="2"/>
              </a:rPr>
              <a:t> from the root to each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1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1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731838"/>
            <a:ext cx="7489825" cy="4572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folHlink"/>
                </a:solidFill>
              </a:rPr>
              <a:t>Tree Formal Definitions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6425" y="1754188"/>
            <a:ext cx="7783513" cy="4138612"/>
          </a:xfrm>
        </p:spPr>
        <p:txBody>
          <a:bodyPr/>
          <a:lstStyle/>
          <a:p>
            <a:r>
              <a:rPr lang="en-US" sz="2400">
                <a:latin typeface="Times New Roman" pitchFamily="18" charset="0"/>
                <a:sym typeface="Marlett" pitchFamily="2" charset="2"/>
              </a:rPr>
              <a:t>For any node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Marlett" pitchFamily="2" charset="2"/>
              </a:rPr>
              <a:t>i, 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the depth of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Marlett" pitchFamily="2" charset="2"/>
              </a:rPr>
              <a:t>i 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 is the unique path from the root to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Marlett" pitchFamily="2" charset="2"/>
              </a:rPr>
              <a:t>i. 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 Thus the root is at depth 0.</a:t>
            </a:r>
          </a:p>
          <a:p>
            <a:r>
              <a:rPr lang="en-US" sz="2400">
                <a:latin typeface="Times New Roman" pitchFamily="18" charset="0"/>
                <a:sym typeface="Marlett" pitchFamily="2" charset="2"/>
              </a:rPr>
              <a:t>The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height of n</a:t>
            </a:r>
            <a:r>
              <a:rPr lang="en-US" sz="2400" b="1" baseline="-25000">
                <a:latin typeface="Times New Roman" pitchFamily="18" charset="0"/>
                <a:sym typeface="Marlett" pitchFamily="2" charset="2"/>
              </a:rPr>
              <a:t>i</a:t>
            </a:r>
            <a:r>
              <a:rPr lang="en-US" sz="2400" baseline="-25000">
                <a:latin typeface="Times New Roman" pitchFamily="18" charset="0"/>
                <a:sym typeface="Marlett" pitchFamily="2" charset="2"/>
              </a:rPr>
              <a:t> 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is the longest path from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Marlett" pitchFamily="2" charset="2"/>
              </a:rPr>
              <a:t>i 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to a leaf. Thus all leaves are at height 0.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sym typeface="Marlett" pitchFamily="2" charset="2"/>
              </a:rPr>
              <a:t>The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height of the tree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 is equal to the height of the root.</a:t>
            </a:r>
          </a:p>
          <a:p>
            <a:pPr>
              <a:lnSpc>
                <a:spcPct val="80000"/>
              </a:lnSpc>
            </a:pPr>
            <a:r>
              <a:rPr lang="en-US" sz="2400">
                <a:latin typeface="Times New Roman" pitchFamily="18" charset="0"/>
                <a:sym typeface="Marlett" pitchFamily="2" charset="2"/>
              </a:rPr>
              <a:t>The </a:t>
            </a:r>
            <a:r>
              <a:rPr lang="en-US" sz="2400" b="1">
                <a:latin typeface="Times New Roman" pitchFamily="18" charset="0"/>
                <a:sym typeface="Marlett" pitchFamily="2" charset="2"/>
              </a:rPr>
              <a:t>depth of a tree</a:t>
            </a:r>
            <a:r>
              <a:rPr lang="en-US" sz="2400">
                <a:latin typeface="Times New Roman" pitchFamily="18" charset="0"/>
                <a:sym typeface="Marlett" pitchFamily="2" charset="2"/>
              </a:rPr>
              <a:t> is equal to the depth of the deepest leaf. This is always equals to the height of the tree.</a:t>
            </a:r>
          </a:p>
          <a:p>
            <a:r>
              <a:rPr lang="en-US" sz="2400">
                <a:latin typeface="Times New Roman" pitchFamily="18" charset="0"/>
              </a:rPr>
              <a:t>If there is a path from </a:t>
            </a:r>
            <a:r>
              <a:rPr lang="en-US" sz="2400" b="1">
                <a:latin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to </a:t>
            </a:r>
            <a:r>
              <a:rPr lang="en-US" sz="2400" b="1">
                <a:latin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, then </a:t>
            </a:r>
            <a:r>
              <a:rPr lang="en-US" sz="2400" b="1">
                <a:latin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is ancestor of </a:t>
            </a:r>
            <a:r>
              <a:rPr lang="en-US" sz="2400" b="1">
                <a:latin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 and </a:t>
            </a:r>
            <a:r>
              <a:rPr lang="en-US" sz="2400" b="1">
                <a:latin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</a:rPr>
              <a:t>2</a:t>
            </a:r>
            <a:r>
              <a:rPr lang="en-US" sz="2400">
                <a:latin typeface="Times New Roman" pitchFamily="18" charset="0"/>
              </a:rPr>
              <a:t> is a descendant of </a:t>
            </a:r>
            <a:r>
              <a:rPr lang="en-US" sz="2400" b="1">
                <a:latin typeface="Times New Roman" pitchFamily="18" charset="0"/>
              </a:rPr>
              <a:t>n</a:t>
            </a:r>
            <a:r>
              <a:rPr lang="en-US" sz="2400" b="1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. If n</a:t>
            </a:r>
            <a:r>
              <a:rPr lang="en-US" sz="2400" baseline="-25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 n</a:t>
            </a:r>
            <a:r>
              <a:rPr lang="en-US" sz="24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, then n</a:t>
            </a:r>
            <a:r>
              <a:rPr lang="en-US" sz="24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is a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proper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ancestor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of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is a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proper descendent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of </a:t>
            </a:r>
            <a:r>
              <a:rPr lang="en-US" sz="2400" b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="1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.</a:t>
            </a:r>
            <a:endParaRPr lang="en-US" sz="2400">
              <a:latin typeface="Times New Roman" pitchFamily="18" charset="0"/>
              <a:sym typeface="Marlett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979</TotalTime>
  <Words>1330</Words>
  <Application>Microsoft Office PowerPoint</Application>
  <PresentationFormat>On-screen Show (4:3)</PresentationFormat>
  <Paragraphs>394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Calisto MT</vt:lpstr>
      <vt:lpstr>Times New Roman</vt:lpstr>
      <vt:lpstr>Marlett</vt:lpstr>
      <vt:lpstr>Symbol</vt:lpstr>
      <vt:lpstr>Wingdings</vt:lpstr>
      <vt:lpstr>Comic Sans MS</vt:lpstr>
      <vt:lpstr>Arial Narrow</vt:lpstr>
      <vt:lpstr>MS Mincho</vt:lpstr>
      <vt:lpstr>Median</vt:lpstr>
      <vt:lpstr>Data structures and algorithm</vt:lpstr>
      <vt:lpstr>Trees</vt:lpstr>
      <vt:lpstr>Trees</vt:lpstr>
      <vt:lpstr>Usage</vt:lpstr>
      <vt:lpstr>Usage</vt:lpstr>
      <vt:lpstr>Tree Formal Definitions</vt:lpstr>
      <vt:lpstr>Tree Formal Definitions</vt:lpstr>
      <vt:lpstr>Tree Formal Definitions</vt:lpstr>
      <vt:lpstr>Tree Formal Definitions</vt:lpstr>
      <vt:lpstr>Binary Tree</vt:lpstr>
      <vt:lpstr>Binary Tree Characteristics</vt:lpstr>
      <vt:lpstr>Binary Tree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Notation</vt:lpstr>
      <vt:lpstr>Binary Trees</vt:lpstr>
      <vt:lpstr>Dynamic Implementation of Binary Tree</vt:lpstr>
      <vt:lpstr>Dynamic Implementation of Binary Tree</vt:lpstr>
      <vt:lpstr>Binary Tree Operations</vt:lpstr>
      <vt:lpstr>Binary Tree Operations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Complete Binary Tree</vt:lpstr>
      <vt:lpstr>Slide 39</vt:lpstr>
    </vt:vector>
  </TitlesOfParts>
  <Company>MCS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bilal</dc:creator>
  <cp:lastModifiedBy>Seemab</cp:lastModifiedBy>
  <cp:revision>165</cp:revision>
  <dcterms:created xsi:type="dcterms:W3CDTF">2008-10-09T03:45:04Z</dcterms:created>
  <dcterms:modified xsi:type="dcterms:W3CDTF">2010-12-01T04:50:57Z</dcterms:modified>
</cp:coreProperties>
</file>