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324" r:id="rId2"/>
    <p:sldId id="299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0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0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0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0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5A4428-9802-4598-8EDD-BA21BB867C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66F4A-D494-41DA-83CE-FB432D760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2F00-DBC4-4450-8827-495FD6C56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A59FACF-7ED4-40CC-AE5A-6ADFE1FFC7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13AF1C-B4FB-4B42-9826-D3B8054F7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DD61F0-B585-46C7-82B5-BE11FAC183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0" y="6645275"/>
            <a:ext cx="1447800" cy="2127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Dr.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Seemab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Latif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59F1CDB-FE83-4041-B7B5-41E24C3F04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39A2D3E-DD6A-4895-A09D-99211CB727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C65A09-0C68-4293-B4A6-C57718BFE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43E20A-EF28-4CBA-9784-6C587113B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BC5BA5-DB62-4859-B816-097B09701F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040A6F4-40D0-4F98-B511-B3EE93240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3EA584-C72F-4002-8A8A-008378161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0" y="6645275"/>
            <a:ext cx="1447800" cy="2127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Dr.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Seemab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Latif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build="p"/>
    </p:bldLst>
  </p:timing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Data structures and algorithm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Lecture No. 13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3600" y="5181600"/>
            <a:ext cx="31242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7" y="6260068"/>
            <a:ext cx="2146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15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December, 2010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74638"/>
            <a:ext cx="7489825" cy="1143000"/>
          </a:xfrm>
        </p:spPr>
        <p:txBody>
          <a:bodyPr/>
          <a:lstStyle/>
          <a:p>
            <a:r>
              <a:rPr lang="en-US"/>
              <a:t>Tree Insertion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8153400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i="1" dirty="0"/>
              <a:t>template&lt;class 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/>
              <a:t>void BST&lt;T&gt;::insert(T </a:t>
            </a:r>
            <a:r>
              <a:rPr lang="en-US" sz="2400" i="1" dirty="0" smtClean="0"/>
              <a:t>data)</a:t>
            </a:r>
            <a:endParaRPr lang="en-US" sz="24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/>
              <a:t>{	</a:t>
            </a:r>
            <a:endParaRPr lang="en-US" sz="2400" i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BSTNode</a:t>
            </a:r>
            <a:r>
              <a:rPr lang="en-US" sz="2400" i="1" dirty="0" smtClean="0"/>
              <a:t>&lt;T</a:t>
            </a:r>
            <a:r>
              <a:rPr lang="en-US" sz="2400" i="1" dirty="0"/>
              <a:t>&gt; *p = root, *</a:t>
            </a:r>
            <a:r>
              <a:rPr lang="en-US" sz="2400" i="1" dirty="0" err="1"/>
              <a:t>prev</a:t>
            </a:r>
            <a:r>
              <a:rPr lang="en-US" sz="2400" i="1" dirty="0"/>
              <a:t>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/>
              <a:t>	while(p != 0) </a:t>
            </a:r>
            <a:r>
              <a:rPr lang="en-US" sz="2400" i="1" dirty="0">
                <a:solidFill>
                  <a:srgbClr val="FB6C45"/>
                </a:solidFill>
              </a:rPr>
              <a:t>//Find a place for inserting new node</a:t>
            </a:r>
            <a:endParaRPr lang="en-US" sz="24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/>
              <a:t>	{	</a:t>
            </a:r>
            <a:r>
              <a:rPr lang="en-US" sz="2400" i="1" dirty="0" err="1"/>
              <a:t>prev</a:t>
            </a:r>
            <a:r>
              <a:rPr lang="en-US" sz="2400" i="1" dirty="0"/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/>
              <a:t>		if(p </a:t>
            </a:r>
            <a:r>
              <a:rPr lang="en-US" sz="2400" i="1" dirty="0" smtClean="0">
                <a:sym typeface="Wingdings" pitchFamily="2" charset="2"/>
              </a:rPr>
              <a:t></a:t>
            </a:r>
            <a:r>
              <a:rPr lang="en-US" sz="2400" i="1" dirty="0" smtClean="0"/>
              <a:t> </a:t>
            </a:r>
            <a:r>
              <a:rPr lang="en-US" sz="2400" i="1" dirty="0"/>
              <a:t>key &lt; </a:t>
            </a:r>
            <a:r>
              <a:rPr lang="en-US" sz="2400" i="1" dirty="0" smtClean="0"/>
              <a:t>data)</a:t>
            </a:r>
            <a:r>
              <a:rPr lang="en-US" sz="2400" i="1" dirty="0"/>
              <a:t>	p = </a:t>
            </a:r>
            <a:r>
              <a:rPr lang="en-US" sz="2400" i="1" dirty="0" smtClean="0"/>
              <a:t>p</a:t>
            </a:r>
            <a:r>
              <a:rPr lang="en-US" sz="2400" i="1" dirty="0" smtClean="0">
                <a:sym typeface="Wingdings" pitchFamily="2" charset="2"/>
              </a:rPr>
              <a:t> </a:t>
            </a:r>
            <a:r>
              <a:rPr lang="en-US" sz="2400" i="1" dirty="0" smtClean="0"/>
              <a:t>right</a:t>
            </a:r>
            <a:r>
              <a:rPr lang="en-US" sz="2400" i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/>
              <a:t>		else	p = </a:t>
            </a:r>
            <a:r>
              <a:rPr lang="en-US" sz="2400" i="1" dirty="0" smtClean="0"/>
              <a:t>p</a:t>
            </a:r>
            <a:r>
              <a:rPr lang="en-US" sz="2400" i="1" dirty="0" smtClean="0">
                <a:sym typeface="Wingdings" pitchFamily="2" charset="2"/>
              </a:rPr>
              <a:t> </a:t>
            </a:r>
            <a:r>
              <a:rPr lang="en-US" sz="2400" i="1" dirty="0" smtClean="0"/>
              <a:t>left</a:t>
            </a:r>
            <a:r>
              <a:rPr lang="en-US" sz="2400" i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/>
              <a:t>	if(root == 0)	</a:t>
            </a:r>
            <a:r>
              <a:rPr lang="en-US" sz="2400" i="1" dirty="0">
                <a:solidFill>
                  <a:srgbClr val="FB6C45"/>
                </a:solidFill>
              </a:rPr>
              <a:t>//tree is empty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>
                <a:solidFill>
                  <a:srgbClr val="FB6C45"/>
                </a:solidFill>
              </a:rPr>
              <a:t>		</a:t>
            </a:r>
            <a:r>
              <a:rPr lang="en-US" sz="2400" i="1" dirty="0"/>
              <a:t>root = new </a:t>
            </a:r>
            <a:r>
              <a:rPr lang="en-US" sz="2400" i="1" dirty="0" err="1"/>
              <a:t>BSTNode</a:t>
            </a:r>
            <a:r>
              <a:rPr lang="en-US" sz="2400" i="1" dirty="0"/>
              <a:t>&lt;T</a:t>
            </a:r>
            <a:r>
              <a:rPr lang="en-US" sz="2400" i="1" dirty="0" smtClean="0"/>
              <a:t>&gt;(data);</a:t>
            </a:r>
            <a:endParaRPr lang="en-US" sz="24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/>
              <a:t>	else if (</a:t>
            </a:r>
            <a:r>
              <a:rPr lang="en-US" sz="2400" i="1" dirty="0" err="1" smtClean="0"/>
              <a:t>prev</a:t>
            </a:r>
            <a:r>
              <a:rPr lang="en-US" sz="2400" i="1" dirty="0" err="1" smtClean="0">
                <a:sym typeface="Wingdings" pitchFamily="2" charset="2"/>
              </a:rPr>
              <a:t></a:t>
            </a:r>
            <a:r>
              <a:rPr lang="en-US" sz="2400" i="1" dirty="0" err="1" smtClean="0"/>
              <a:t>key</a:t>
            </a:r>
            <a:r>
              <a:rPr lang="en-US" sz="2400" i="1" dirty="0" smtClean="0"/>
              <a:t> </a:t>
            </a:r>
            <a:r>
              <a:rPr lang="en-US" sz="2400" i="1" dirty="0"/>
              <a:t>&lt; </a:t>
            </a:r>
            <a:r>
              <a:rPr lang="en-US" sz="2400" i="1" dirty="0" smtClean="0"/>
              <a:t>data)</a:t>
            </a:r>
            <a:r>
              <a:rPr lang="en-US" sz="2400" i="1" dirty="0"/>
              <a:t>	</a:t>
            </a:r>
            <a:endParaRPr lang="en-US" sz="2400" i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prev</a:t>
            </a:r>
            <a:r>
              <a:rPr lang="en-US" sz="2400" i="1" dirty="0" err="1" smtClean="0">
                <a:sym typeface="Wingdings" pitchFamily="2" charset="2"/>
              </a:rPr>
              <a:t></a:t>
            </a:r>
            <a:r>
              <a:rPr lang="en-US" sz="2400" i="1" dirty="0" err="1" smtClean="0"/>
              <a:t>right</a:t>
            </a:r>
            <a:r>
              <a:rPr lang="en-US" sz="2400" i="1" dirty="0" smtClean="0"/>
              <a:t> </a:t>
            </a:r>
            <a:r>
              <a:rPr lang="en-US" sz="2400" i="1" dirty="0"/>
              <a:t>= new </a:t>
            </a:r>
            <a:r>
              <a:rPr lang="en-US" sz="2400" i="1" dirty="0" err="1"/>
              <a:t>BSTNode</a:t>
            </a:r>
            <a:r>
              <a:rPr lang="en-US" sz="2400" i="1" dirty="0"/>
              <a:t>&lt;T</a:t>
            </a:r>
            <a:r>
              <a:rPr lang="en-US" sz="2400" i="1" dirty="0" smtClean="0"/>
              <a:t>&gt;(data);</a:t>
            </a:r>
            <a:endParaRPr lang="en-US" sz="24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/>
              <a:t>	else		</a:t>
            </a:r>
            <a:endParaRPr lang="en-US" sz="2400" i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prev</a:t>
            </a:r>
            <a:r>
              <a:rPr lang="en-US" sz="2400" i="1" dirty="0" err="1" smtClean="0">
                <a:sym typeface="Wingdings" pitchFamily="2" charset="2"/>
              </a:rPr>
              <a:t></a:t>
            </a:r>
            <a:r>
              <a:rPr lang="en-US" sz="2400" i="1" dirty="0" err="1" smtClean="0"/>
              <a:t>left</a:t>
            </a:r>
            <a:r>
              <a:rPr lang="en-US" sz="2400" i="1" dirty="0" smtClean="0"/>
              <a:t> </a:t>
            </a:r>
            <a:r>
              <a:rPr lang="en-US" sz="2400" i="1" dirty="0"/>
              <a:t>= new </a:t>
            </a:r>
            <a:r>
              <a:rPr lang="en-US" sz="2400" i="1" dirty="0" err="1"/>
              <a:t>BSTNode</a:t>
            </a:r>
            <a:r>
              <a:rPr lang="en-US" sz="2400" i="1" dirty="0"/>
              <a:t>&lt;T</a:t>
            </a:r>
            <a:r>
              <a:rPr lang="en-US" sz="2400" i="1" dirty="0" smtClean="0"/>
              <a:t>&gt;(data);</a:t>
            </a:r>
            <a:endParaRPr lang="en-US" sz="24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Char char="Ü"/>
            </a:pPr>
            <a:r>
              <a:rPr lang="en-US" sz="2800"/>
              <a:t>A function which counts the number of nodes present in the binary search tree.</a:t>
            </a:r>
          </a:p>
          <a:p>
            <a:pPr marL="533400" indent="-533400">
              <a:buFont typeface="Wingdings" pitchFamily="2" charset="2"/>
              <a:buChar char="Ü"/>
            </a:pPr>
            <a:r>
              <a:rPr lang="en-US" sz="2800"/>
              <a:t>A function which counts the number of leaves present in the binary search tree.</a:t>
            </a:r>
          </a:p>
          <a:p>
            <a:pPr marL="533400" indent="-533400">
              <a:buFont typeface="Wingdings" pitchFamily="2" charset="2"/>
              <a:buChar char="Ü"/>
            </a:pPr>
            <a:r>
              <a:rPr lang="en-US" sz="2800"/>
              <a:t>A function which counts the number of nodes of the binary search tree which has both children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Deletion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0375" y="1600200"/>
            <a:ext cx="7929563" cy="4140200"/>
          </a:xfrm>
        </p:spPr>
        <p:txBody>
          <a:bodyPr/>
          <a:lstStyle/>
          <a:p>
            <a:r>
              <a:rPr lang="en-US" sz="2800"/>
              <a:t>The level of complexity in performing the delete operation depends on the position of the node to be deleted in the tree.</a:t>
            </a:r>
          </a:p>
          <a:p>
            <a:r>
              <a:rPr lang="en-US" sz="2800"/>
              <a:t>There are three cases of deleting a node from the binary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Deletion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8077200" cy="45720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 dirty="0"/>
              <a:t>The node is </a:t>
            </a:r>
            <a:r>
              <a:rPr lang="en-US" sz="2800" dirty="0" smtClean="0"/>
              <a:t>leaf node; </a:t>
            </a:r>
            <a:endParaRPr lang="en-US" sz="2800" dirty="0"/>
          </a:p>
          <a:p>
            <a:pPr marL="990600" lvl="1" indent="-533400">
              <a:buFontTx/>
              <a:buBlip>
                <a:blip r:embed="rId2"/>
              </a:buBlip>
            </a:pPr>
            <a:r>
              <a:rPr lang="en-US" sz="2400" dirty="0"/>
              <a:t>The appropriate pointer of its parent is set to null and the node is disposed of by </a:t>
            </a:r>
            <a:r>
              <a:rPr lang="en-US" sz="2400" i="1" dirty="0" smtClean="0"/>
              <a:t>delete operator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grpSp>
        <p:nvGrpSpPr>
          <p:cNvPr id="427012" name="Group 4"/>
          <p:cNvGrpSpPr>
            <a:grpSpLocks/>
          </p:cNvGrpSpPr>
          <p:nvPr/>
        </p:nvGrpSpPr>
        <p:grpSpPr bwMode="auto">
          <a:xfrm>
            <a:off x="304800" y="3581400"/>
            <a:ext cx="3200400" cy="2133600"/>
            <a:chOff x="336" y="2352"/>
            <a:chExt cx="2016" cy="1344"/>
          </a:xfrm>
        </p:grpSpPr>
        <p:sp>
          <p:nvSpPr>
            <p:cNvPr id="427013" name="Oval 5"/>
            <p:cNvSpPr>
              <a:spLocks noChangeArrowheads="1"/>
            </p:cNvSpPr>
            <p:nvPr/>
          </p:nvSpPr>
          <p:spPr bwMode="auto">
            <a:xfrm>
              <a:off x="1152" y="23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27014" name="Line 6"/>
            <p:cNvSpPr>
              <a:spLocks noChangeShapeType="1"/>
            </p:cNvSpPr>
            <p:nvPr/>
          </p:nvSpPr>
          <p:spPr bwMode="auto">
            <a:xfrm flipH="1">
              <a:off x="864" y="259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7015" name="Oval 7"/>
            <p:cNvSpPr>
              <a:spLocks noChangeArrowheads="1"/>
            </p:cNvSpPr>
            <p:nvPr/>
          </p:nvSpPr>
          <p:spPr bwMode="auto">
            <a:xfrm>
              <a:off x="720" y="28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27016" name="Oval 8"/>
            <p:cNvSpPr>
              <a:spLocks noChangeArrowheads="1"/>
            </p:cNvSpPr>
            <p:nvPr/>
          </p:nvSpPr>
          <p:spPr bwMode="auto">
            <a:xfrm>
              <a:off x="1632" y="28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427017" name="Line 9"/>
            <p:cNvSpPr>
              <a:spLocks noChangeShapeType="1"/>
            </p:cNvSpPr>
            <p:nvPr/>
          </p:nvSpPr>
          <p:spPr bwMode="auto">
            <a:xfrm>
              <a:off x="1464" y="2592"/>
              <a:ext cx="2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7018" name="Line 10"/>
            <p:cNvSpPr>
              <a:spLocks noChangeShapeType="1"/>
            </p:cNvSpPr>
            <p:nvPr/>
          </p:nvSpPr>
          <p:spPr bwMode="auto">
            <a:xfrm flipH="1">
              <a:off x="1392" y="307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7019" name="Oval 11"/>
            <p:cNvSpPr>
              <a:spLocks noChangeArrowheads="1"/>
            </p:cNvSpPr>
            <p:nvPr/>
          </p:nvSpPr>
          <p:spPr bwMode="auto">
            <a:xfrm>
              <a:off x="1104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427020" name="Line 12"/>
            <p:cNvSpPr>
              <a:spLocks noChangeShapeType="1"/>
            </p:cNvSpPr>
            <p:nvPr/>
          </p:nvSpPr>
          <p:spPr bwMode="auto">
            <a:xfrm flipH="1">
              <a:off x="480" y="31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7021" name="Oval 13"/>
            <p:cNvSpPr>
              <a:spLocks noChangeArrowheads="1"/>
            </p:cNvSpPr>
            <p:nvPr/>
          </p:nvSpPr>
          <p:spPr bwMode="auto">
            <a:xfrm>
              <a:off x="336" y="33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7022" name="Line 14"/>
            <p:cNvSpPr>
              <a:spLocks noChangeShapeType="1"/>
            </p:cNvSpPr>
            <p:nvPr/>
          </p:nvSpPr>
          <p:spPr bwMode="auto">
            <a:xfrm flipH="1">
              <a:off x="1440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7023" name="Text Box 15"/>
            <p:cNvSpPr txBox="1">
              <a:spLocks noChangeArrowheads="1"/>
            </p:cNvSpPr>
            <p:nvPr/>
          </p:nvSpPr>
          <p:spPr bwMode="auto">
            <a:xfrm>
              <a:off x="1824" y="340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node</a:t>
              </a:r>
            </a:p>
          </p:txBody>
        </p:sp>
      </p:grpSp>
      <p:grpSp>
        <p:nvGrpSpPr>
          <p:cNvPr id="427024" name="Group 16"/>
          <p:cNvGrpSpPr>
            <a:grpSpLocks/>
          </p:cNvGrpSpPr>
          <p:nvPr/>
        </p:nvGrpSpPr>
        <p:grpSpPr bwMode="auto">
          <a:xfrm>
            <a:off x="3048000" y="4191000"/>
            <a:ext cx="1828800" cy="457200"/>
            <a:chOff x="2064" y="2688"/>
            <a:chExt cx="1152" cy="288"/>
          </a:xfrm>
        </p:grpSpPr>
        <p:sp>
          <p:nvSpPr>
            <p:cNvPr id="427025" name="Line 17"/>
            <p:cNvSpPr>
              <a:spLocks noChangeShapeType="1"/>
            </p:cNvSpPr>
            <p:nvPr/>
          </p:nvSpPr>
          <p:spPr bwMode="auto">
            <a:xfrm>
              <a:off x="2064" y="297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7026" name="Text Box 18"/>
            <p:cNvSpPr txBox="1">
              <a:spLocks noChangeArrowheads="1"/>
            </p:cNvSpPr>
            <p:nvPr/>
          </p:nvSpPr>
          <p:spPr bwMode="auto">
            <a:xfrm>
              <a:off x="2112" y="2688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Delete node</a:t>
              </a:r>
            </a:p>
          </p:txBody>
        </p:sp>
      </p:grpSp>
      <p:grpSp>
        <p:nvGrpSpPr>
          <p:cNvPr id="427027" name="Group 19"/>
          <p:cNvGrpSpPr>
            <a:grpSpLocks/>
          </p:cNvGrpSpPr>
          <p:nvPr/>
        </p:nvGrpSpPr>
        <p:grpSpPr bwMode="auto">
          <a:xfrm>
            <a:off x="4876800" y="3429000"/>
            <a:ext cx="4572000" cy="2286000"/>
            <a:chOff x="3072" y="2160"/>
            <a:chExt cx="2880" cy="1440"/>
          </a:xfrm>
        </p:grpSpPr>
        <p:sp>
          <p:nvSpPr>
            <p:cNvPr id="427028" name="Oval 20"/>
            <p:cNvSpPr>
              <a:spLocks noChangeArrowheads="1"/>
            </p:cNvSpPr>
            <p:nvPr/>
          </p:nvSpPr>
          <p:spPr bwMode="auto">
            <a:xfrm>
              <a:off x="3888" y="216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27029" name="Line 21"/>
            <p:cNvSpPr>
              <a:spLocks noChangeShapeType="1"/>
            </p:cNvSpPr>
            <p:nvPr/>
          </p:nvSpPr>
          <p:spPr bwMode="auto">
            <a:xfrm flipH="1">
              <a:off x="3600" y="240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7030" name="Oval 22"/>
            <p:cNvSpPr>
              <a:spLocks noChangeArrowheads="1"/>
            </p:cNvSpPr>
            <p:nvPr/>
          </p:nvSpPr>
          <p:spPr bwMode="auto">
            <a:xfrm>
              <a:off x="345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27031" name="Oval 23"/>
            <p:cNvSpPr>
              <a:spLocks noChangeArrowheads="1"/>
            </p:cNvSpPr>
            <p:nvPr/>
          </p:nvSpPr>
          <p:spPr bwMode="auto">
            <a:xfrm>
              <a:off x="4368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427032" name="Line 24"/>
            <p:cNvSpPr>
              <a:spLocks noChangeShapeType="1"/>
            </p:cNvSpPr>
            <p:nvPr/>
          </p:nvSpPr>
          <p:spPr bwMode="auto">
            <a:xfrm>
              <a:off x="4200" y="2400"/>
              <a:ext cx="2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7033" name="Oval 25"/>
            <p:cNvSpPr>
              <a:spLocks noChangeArrowheads="1"/>
            </p:cNvSpPr>
            <p:nvPr/>
          </p:nvSpPr>
          <p:spPr bwMode="auto">
            <a:xfrm>
              <a:off x="384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427034" name="Line 26"/>
            <p:cNvSpPr>
              <a:spLocks noChangeShapeType="1"/>
            </p:cNvSpPr>
            <p:nvPr/>
          </p:nvSpPr>
          <p:spPr bwMode="auto">
            <a:xfrm flipH="1">
              <a:off x="3216" y="292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7035" name="Oval 27"/>
            <p:cNvSpPr>
              <a:spLocks noChangeArrowheads="1"/>
            </p:cNvSpPr>
            <p:nvPr/>
          </p:nvSpPr>
          <p:spPr bwMode="auto">
            <a:xfrm>
              <a:off x="3072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427036" name="Group 28"/>
            <p:cNvGrpSpPr>
              <a:grpSpLocks/>
            </p:cNvGrpSpPr>
            <p:nvPr/>
          </p:nvGrpSpPr>
          <p:grpSpPr bwMode="auto">
            <a:xfrm>
              <a:off x="4272" y="3216"/>
              <a:ext cx="1680" cy="288"/>
              <a:chOff x="4272" y="3216"/>
              <a:chExt cx="1680" cy="288"/>
            </a:xfrm>
          </p:grpSpPr>
          <p:sp>
            <p:nvSpPr>
              <p:cNvPr id="427037" name="Line 29"/>
              <p:cNvSpPr>
                <a:spLocks noChangeShapeType="1"/>
              </p:cNvSpPr>
              <p:nvPr/>
            </p:nvSpPr>
            <p:spPr bwMode="auto">
              <a:xfrm flipH="1">
                <a:off x="4272" y="33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7038" name="Text Box 30"/>
              <p:cNvSpPr txBox="1">
                <a:spLocks noChangeArrowheads="1"/>
              </p:cNvSpPr>
              <p:nvPr/>
            </p:nvSpPr>
            <p:spPr bwMode="auto">
              <a:xfrm>
                <a:off x="4560" y="3216"/>
                <a:ext cx="13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Free the space</a:t>
                </a:r>
              </a:p>
            </p:txBody>
          </p:sp>
        </p:grpSp>
        <p:sp>
          <p:nvSpPr>
            <p:cNvPr id="427039" name="Rectangle 31"/>
            <p:cNvSpPr>
              <a:spLocks noChangeArrowheads="1"/>
            </p:cNvSpPr>
            <p:nvPr/>
          </p:nvSpPr>
          <p:spPr bwMode="auto">
            <a:xfrm>
              <a:off x="3744" y="3024"/>
              <a:ext cx="52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Deletion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8229600" cy="4114800"/>
          </a:xfrm>
        </p:spPr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en-US" sz="2800" dirty="0"/>
              <a:t>The node has one child</a:t>
            </a:r>
          </a:p>
          <a:p>
            <a:pPr marL="609600" indent="-609600">
              <a:lnSpc>
                <a:spcPct val="0"/>
              </a:lnSpc>
              <a:buFontTx/>
              <a:buAutoNum type="arabicPeriod" startAt="2"/>
            </a:pPr>
            <a:endParaRPr lang="en-US" sz="2800" dirty="0"/>
          </a:p>
          <a:p>
            <a:pPr marL="990600" lvl="1" indent="-533400">
              <a:buFontTx/>
              <a:buBlip>
                <a:blip r:embed="rId2"/>
              </a:buBlip>
            </a:pPr>
            <a:r>
              <a:rPr lang="en-US" sz="2400" dirty="0"/>
              <a:t>The parent’s pointer to the node is reset to point to the node’s child.</a:t>
            </a:r>
          </a:p>
          <a:p>
            <a:pPr marL="990600" lvl="1" indent="-533400">
              <a:buFontTx/>
              <a:buBlip>
                <a:blip r:embed="rId2"/>
              </a:buBlip>
            </a:pPr>
            <a:r>
              <a:rPr lang="en-US" sz="2400" dirty="0"/>
              <a:t>In this way, the node’s children are lifted up by one level and all great-great-…grandchildren lose one “great” from their kinship designations.</a:t>
            </a:r>
          </a:p>
        </p:txBody>
      </p:sp>
      <p:grpSp>
        <p:nvGrpSpPr>
          <p:cNvPr id="428036" name="Group 4"/>
          <p:cNvGrpSpPr>
            <a:grpSpLocks/>
          </p:cNvGrpSpPr>
          <p:nvPr/>
        </p:nvGrpSpPr>
        <p:grpSpPr bwMode="auto">
          <a:xfrm>
            <a:off x="76200" y="4419600"/>
            <a:ext cx="4038600" cy="2133600"/>
            <a:chOff x="192" y="2688"/>
            <a:chExt cx="2544" cy="1344"/>
          </a:xfrm>
        </p:grpSpPr>
        <p:sp>
          <p:nvSpPr>
            <p:cNvPr id="428037" name="Oval 5"/>
            <p:cNvSpPr>
              <a:spLocks noChangeArrowheads="1"/>
            </p:cNvSpPr>
            <p:nvPr/>
          </p:nvSpPr>
          <p:spPr bwMode="auto">
            <a:xfrm>
              <a:off x="100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28038" name="Line 6"/>
            <p:cNvSpPr>
              <a:spLocks noChangeShapeType="1"/>
            </p:cNvSpPr>
            <p:nvPr/>
          </p:nvSpPr>
          <p:spPr bwMode="auto">
            <a:xfrm flipH="1">
              <a:off x="720" y="292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8039" name="Oval 7"/>
            <p:cNvSpPr>
              <a:spLocks noChangeArrowheads="1"/>
            </p:cNvSpPr>
            <p:nvPr/>
          </p:nvSpPr>
          <p:spPr bwMode="auto">
            <a:xfrm>
              <a:off x="576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28040" name="Oval 8"/>
            <p:cNvSpPr>
              <a:spLocks noChangeArrowheads="1"/>
            </p:cNvSpPr>
            <p:nvPr/>
          </p:nvSpPr>
          <p:spPr bwMode="auto">
            <a:xfrm>
              <a:off x="148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428041" name="Line 9"/>
            <p:cNvSpPr>
              <a:spLocks noChangeShapeType="1"/>
            </p:cNvSpPr>
            <p:nvPr/>
          </p:nvSpPr>
          <p:spPr bwMode="auto">
            <a:xfrm>
              <a:off x="1320" y="2928"/>
              <a:ext cx="2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8042" name="Line 10"/>
            <p:cNvSpPr>
              <a:spLocks noChangeShapeType="1"/>
            </p:cNvSpPr>
            <p:nvPr/>
          </p:nvSpPr>
          <p:spPr bwMode="auto">
            <a:xfrm flipH="1">
              <a:off x="1248" y="34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8043" name="Oval 11"/>
            <p:cNvSpPr>
              <a:spLocks noChangeArrowheads="1"/>
            </p:cNvSpPr>
            <p:nvPr/>
          </p:nvSpPr>
          <p:spPr bwMode="auto">
            <a:xfrm>
              <a:off x="960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428044" name="Line 12"/>
            <p:cNvSpPr>
              <a:spLocks noChangeShapeType="1"/>
            </p:cNvSpPr>
            <p:nvPr/>
          </p:nvSpPr>
          <p:spPr bwMode="auto">
            <a:xfrm flipH="1">
              <a:off x="336" y="345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8045" name="Oval 13"/>
            <p:cNvSpPr>
              <a:spLocks noChangeArrowheads="1"/>
            </p:cNvSpPr>
            <p:nvPr/>
          </p:nvSpPr>
          <p:spPr bwMode="auto">
            <a:xfrm>
              <a:off x="192" y="36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428046" name="Group 14"/>
            <p:cNvGrpSpPr>
              <a:grpSpLocks/>
            </p:cNvGrpSpPr>
            <p:nvPr/>
          </p:nvGrpSpPr>
          <p:grpSpPr bwMode="auto">
            <a:xfrm>
              <a:off x="1824" y="3216"/>
              <a:ext cx="912" cy="288"/>
              <a:chOff x="1296" y="3744"/>
              <a:chExt cx="912" cy="288"/>
            </a:xfrm>
          </p:grpSpPr>
          <p:sp>
            <p:nvSpPr>
              <p:cNvPr id="428047" name="Line 15"/>
              <p:cNvSpPr>
                <a:spLocks noChangeShapeType="1"/>
              </p:cNvSpPr>
              <p:nvPr/>
            </p:nvSpPr>
            <p:spPr bwMode="auto">
              <a:xfrm flipH="1">
                <a:off x="1296" y="388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8048" name="Text Box 16"/>
              <p:cNvSpPr txBox="1">
                <a:spLocks noChangeArrowheads="1"/>
              </p:cNvSpPr>
              <p:nvPr/>
            </p:nvSpPr>
            <p:spPr bwMode="auto">
              <a:xfrm>
                <a:off x="1680" y="374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node</a:t>
                </a:r>
              </a:p>
            </p:txBody>
          </p:sp>
        </p:grpSp>
      </p:grpSp>
      <p:grpSp>
        <p:nvGrpSpPr>
          <p:cNvPr id="428049" name="Group 17"/>
          <p:cNvGrpSpPr>
            <a:grpSpLocks/>
          </p:cNvGrpSpPr>
          <p:nvPr/>
        </p:nvGrpSpPr>
        <p:grpSpPr bwMode="auto">
          <a:xfrm>
            <a:off x="2667000" y="4648200"/>
            <a:ext cx="1828800" cy="457200"/>
            <a:chOff x="2064" y="2688"/>
            <a:chExt cx="1152" cy="288"/>
          </a:xfrm>
        </p:grpSpPr>
        <p:sp>
          <p:nvSpPr>
            <p:cNvPr id="428050" name="Line 18"/>
            <p:cNvSpPr>
              <a:spLocks noChangeShapeType="1"/>
            </p:cNvSpPr>
            <p:nvPr/>
          </p:nvSpPr>
          <p:spPr bwMode="auto">
            <a:xfrm>
              <a:off x="2064" y="297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8051" name="Text Box 19"/>
            <p:cNvSpPr txBox="1">
              <a:spLocks noChangeArrowheads="1"/>
            </p:cNvSpPr>
            <p:nvPr/>
          </p:nvSpPr>
          <p:spPr bwMode="auto">
            <a:xfrm>
              <a:off x="2112" y="2688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Delete node</a:t>
              </a:r>
            </a:p>
          </p:txBody>
        </p:sp>
      </p:grpSp>
      <p:grpSp>
        <p:nvGrpSpPr>
          <p:cNvPr id="428052" name="Group 20"/>
          <p:cNvGrpSpPr>
            <a:grpSpLocks/>
          </p:cNvGrpSpPr>
          <p:nvPr/>
        </p:nvGrpSpPr>
        <p:grpSpPr bwMode="auto">
          <a:xfrm>
            <a:off x="4114800" y="4114800"/>
            <a:ext cx="5410200" cy="2209800"/>
            <a:chOff x="2592" y="2592"/>
            <a:chExt cx="3408" cy="1392"/>
          </a:xfrm>
        </p:grpSpPr>
        <p:grpSp>
          <p:nvGrpSpPr>
            <p:cNvPr id="428053" name="Group 21"/>
            <p:cNvGrpSpPr>
              <a:grpSpLocks/>
            </p:cNvGrpSpPr>
            <p:nvPr/>
          </p:nvGrpSpPr>
          <p:grpSpPr bwMode="auto">
            <a:xfrm>
              <a:off x="2592" y="2592"/>
              <a:ext cx="1728" cy="1392"/>
              <a:chOff x="3072" y="2592"/>
              <a:chExt cx="1728" cy="1392"/>
            </a:xfrm>
          </p:grpSpPr>
          <p:sp>
            <p:nvSpPr>
              <p:cNvPr id="428054" name="Oval 22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428055" name="Line 23"/>
              <p:cNvSpPr>
                <a:spLocks noChangeShapeType="1"/>
              </p:cNvSpPr>
              <p:nvPr/>
            </p:nvSpPr>
            <p:spPr bwMode="auto">
              <a:xfrm flipH="1">
                <a:off x="3600" y="283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8056" name="Oval 24"/>
              <p:cNvSpPr>
                <a:spLocks noChangeArrowheads="1"/>
              </p:cNvSpPr>
              <p:nvPr/>
            </p:nvSpPr>
            <p:spPr bwMode="auto">
              <a:xfrm>
                <a:off x="3456" y="3072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428057" name="Oval 25"/>
              <p:cNvSpPr>
                <a:spLocks noChangeArrowheads="1"/>
              </p:cNvSpPr>
              <p:nvPr/>
            </p:nvSpPr>
            <p:spPr bwMode="auto">
              <a:xfrm>
                <a:off x="4368" y="3072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22</a:t>
                </a:r>
              </a:p>
            </p:txBody>
          </p:sp>
          <p:sp>
            <p:nvSpPr>
              <p:cNvPr id="428058" name="Oval 26"/>
              <p:cNvSpPr>
                <a:spLocks noChangeArrowheads="1"/>
              </p:cNvSpPr>
              <p:nvPr/>
            </p:nvSpPr>
            <p:spPr bwMode="auto">
              <a:xfrm>
                <a:off x="4176" y="364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428059" name="Line 27"/>
              <p:cNvSpPr>
                <a:spLocks noChangeShapeType="1"/>
              </p:cNvSpPr>
              <p:nvPr/>
            </p:nvSpPr>
            <p:spPr bwMode="auto">
              <a:xfrm flipH="1">
                <a:off x="3216" y="3360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8060" name="Oval 28"/>
              <p:cNvSpPr>
                <a:spLocks noChangeArrowheads="1"/>
              </p:cNvSpPr>
              <p:nvPr/>
            </p:nvSpPr>
            <p:spPr bwMode="auto">
              <a:xfrm>
                <a:off x="3072" y="360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28061" name="Line 29"/>
              <p:cNvSpPr>
                <a:spLocks noChangeShapeType="1"/>
              </p:cNvSpPr>
              <p:nvPr/>
            </p:nvSpPr>
            <p:spPr bwMode="auto">
              <a:xfrm>
                <a:off x="4080" y="2832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8062" name="Rectangle 30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480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8063" name="Group 31"/>
            <p:cNvGrpSpPr>
              <a:grpSpLocks/>
            </p:cNvGrpSpPr>
            <p:nvPr/>
          </p:nvGrpSpPr>
          <p:grpSpPr bwMode="auto">
            <a:xfrm>
              <a:off x="4320" y="3072"/>
              <a:ext cx="1680" cy="288"/>
              <a:chOff x="4272" y="3216"/>
              <a:chExt cx="1680" cy="288"/>
            </a:xfrm>
          </p:grpSpPr>
          <p:sp>
            <p:nvSpPr>
              <p:cNvPr id="428064" name="Line 32"/>
              <p:cNvSpPr>
                <a:spLocks noChangeShapeType="1"/>
              </p:cNvSpPr>
              <p:nvPr/>
            </p:nvSpPr>
            <p:spPr bwMode="auto">
              <a:xfrm flipH="1">
                <a:off x="4272" y="33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8065" name="Text Box 33"/>
              <p:cNvSpPr txBox="1">
                <a:spLocks noChangeArrowheads="1"/>
              </p:cNvSpPr>
              <p:nvPr/>
            </p:nvSpPr>
            <p:spPr bwMode="auto">
              <a:xfrm>
                <a:off x="4560" y="3216"/>
                <a:ext cx="13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Free the space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Deletion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8229600" cy="4114800"/>
          </a:xfrm>
        </p:spPr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 sz="2800"/>
              <a:t>The node has two children. </a:t>
            </a:r>
          </a:p>
          <a:p>
            <a:pPr marL="609600" indent="-609600">
              <a:lnSpc>
                <a:spcPct val="0"/>
              </a:lnSpc>
              <a:buFontTx/>
              <a:buAutoNum type="arabicPeriod" startAt="3"/>
            </a:pPr>
            <a:endParaRPr lang="en-US" sz="2800"/>
          </a:p>
          <a:p>
            <a:pPr marL="990600" lvl="1" indent="-533400">
              <a:buFontTx/>
              <a:buBlip>
                <a:blip r:embed="rId2"/>
              </a:buBlip>
            </a:pPr>
            <a:r>
              <a:rPr lang="en-US" sz="2400"/>
              <a:t>In this case, no one-step operation can be performed since the parent’s right or left pointer cannot point to both node’s children at the same time.</a:t>
            </a:r>
          </a:p>
        </p:txBody>
      </p:sp>
      <p:grpSp>
        <p:nvGrpSpPr>
          <p:cNvPr id="429060" name="Group 4"/>
          <p:cNvGrpSpPr>
            <a:grpSpLocks/>
          </p:cNvGrpSpPr>
          <p:nvPr/>
        </p:nvGrpSpPr>
        <p:grpSpPr bwMode="auto">
          <a:xfrm>
            <a:off x="228600" y="4038600"/>
            <a:ext cx="1143000" cy="457200"/>
            <a:chOff x="288" y="2496"/>
            <a:chExt cx="720" cy="288"/>
          </a:xfrm>
        </p:grpSpPr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768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8" y="249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node</a:t>
              </a:r>
            </a:p>
          </p:txBody>
        </p:sp>
      </p:grpSp>
      <p:grpSp>
        <p:nvGrpSpPr>
          <p:cNvPr id="429063" name="Group 7"/>
          <p:cNvGrpSpPr>
            <a:grpSpLocks/>
          </p:cNvGrpSpPr>
          <p:nvPr/>
        </p:nvGrpSpPr>
        <p:grpSpPr bwMode="auto">
          <a:xfrm>
            <a:off x="650875" y="3810000"/>
            <a:ext cx="3844925" cy="2165350"/>
            <a:chOff x="410" y="2400"/>
            <a:chExt cx="2422" cy="1364"/>
          </a:xfrm>
        </p:grpSpPr>
        <p:sp>
          <p:nvSpPr>
            <p:cNvPr id="429064" name="Oval 8"/>
            <p:cNvSpPr>
              <a:spLocks noChangeArrowheads="1"/>
            </p:cNvSpPr>
            <p:nvPr/>
          </p:nvSpPr>
          <p:spPr bwMode="auto">
            <a:xfrm>
              <a:off x="1437" y="2400"/>
              <a:ext cx="205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429065" name="Oval 9"/>
            <p:cNvSpPr>
              <a:spLocks noChangeArrowheads="1"/>
            </p:cNvSpPr>
            <p:nvPr/>
          </p:nvSpPr>
          <p:spPr bwMode="auto">
            <a:xfrm>
              <a:off x="1806" y="2576"/>
              <a:ext cx="205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429066" name="Oval 10"/>
            <p:cNvSpPr>
              <a:spLocks noChangeArrowheads="1"/>
            </p:cNvSpPr>
            <p:nvPr/>
          </p:nvSpPr>
          <p:spPr bwMode="auto">
            <a:xfrm>
              <a:off x="862" y="2664"/>
              <a:ext cx="205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29067" name="Oval 11"/>
            <p:cNvSpPr>
              <a:spLocks noChangeArrowheads="1"/>
            </p:cNvSpPr>
            <p:nvPr/>
          </p:nvSpPr>
          <p:spPr bwMode="auto">
            <a:xfrm>
              <a:off x="1149" y="2928"/>
              <a:ext cx="205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29068" name="Oval 12"/>
            <p:cNvSpPr>
              <a:spLocks noChangeArrowheads="1"/>
            </p:cNvSpPr>
            <p:nvPr/>
          </p:nvSpPr>
          <p:spPr bwMode="auto">
            <a:xfrm>
              <a:off x="410" y="2884"/>
              <a:ext cx="206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1642" y="2532"/>
              <a:ext cx="164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70" name="Line 14"/>
            <p:cNvSpPr>
              <a:spLocks noChangeShapeType="1"/>
            </p:cNvSpPr>
            <p:nvPr/>
          </p:nvSpPr>
          <p:spPr bwMode="auto">
            <a:xfrm>
              <a:off x="1026" y="2840"/>
              <a:ext cx="123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71" name="Line 15"/>
            <p:cNvSpPr>
              <a:spLocks noChangeShapeType="1"/>
            </p:cNvSpPr>
            <p:nvPr/>
          </p:nvSpPr>
          <p:spPr bwMode="auto">
            <a:xfrm flipH="1">
              <a:off x="616" y="2796"/>
              <a:ext cx="246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72" name="Line 16"/>
            <p:cNvSpPr>
              <a:spLocks noChangeShapeType="1"/>
            </p:cNvSpPr>
            <p:nvPr/>
          </p:nvSpPr>
          <p:spPr bwMode="auto">
            <a:xfrm>
              <a:off x="1970" y="2708"/>
              <a:ext cx="28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9073" name="Group 17"/>
            <p:cNvGrpSpPr>
              <a:grpSpLocks/>
            </p:cNvGrpSpPr>
            <p:nvPr/>
          </p:nvGrpSpPr>
          <p:grpSpPr bwMode="auto">
            <a:xfrm>
              <a:off x="2216" y="2840"/>
              <a:ext cx="616" cy="484"/>
              <a:chOff x="3168" y="2880"/>
              <a:chExt cx="720" cy="528"/>
            </a:xfrm>
          </p:grpSpPr>
          <p:sp>
            <p:nvSpPr>
              <p:cNvPr id="429074" name="Oval 18"/>
              <p:cNvSpPr>
                <a:spLocks noChangeArrowheads="1"/>
              </p:cNvSpPr>
              <p:nvPr/>
            </p:nvSpPr>
            <p:spPr bwMode="auto">
              <a:xfrm>
                <a:off x="3168" y="2880"/>
                <a:ext cx="24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latin typeface="Times New Roman" pitchFamily="18" charset="0"/>
                  </a:rPr>
                  <a:t>19</a:t>
                </a:r>
              </a:p>
            </p:txBody>
          </p:sp>
          <p:sp>
            <p:nvSpPr>
              <p:cNvPr id="429075" name="Oval 19"/>
              <p:cNvSpPr>
                <a:spLocks noChangeArrowheads="1"/>
              </p:cNvSpPr>
              <p:nvPr/>
            </p:nvSpPr>
            <p:spPr bwMode="auto">
              <a:xfrm>
                <a:off x="3648" y="3216"/>
                <a:ext cx="24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429076" name="Line 20"/>
              <p:cNvSpPr>
                <a:spLocks noChangeShapeType="1"/>
              </p:cNvSpPr>
              <p:nvPr/>
            </p:nvSpPr>
            <p:spPr bwMode="auto">
              <a:xfrm>
                <a:off x="3360" y="3024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9077" name="Line 21"/>
            <p:cNvSpPr>
              <a:spLocks noChangeShapeType="1"/>
            </p:cNvSpPr>
            <p:nvPr/>
          </p:nvSpPr>
          <p:spPr bwMode="auto">
            <a:xfrm flipH="1">
              <a:off x="1026" y="2488"/>
              <a:ext cx="41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78" name="Line 22"/>
            <p:cNvSpPr>
              <a:spLocks noChangeShapeType="1"/>
            </p:cNvSpPr>
            <p:nvPr/>
          </p:nvSpPr>
          <p:spPr bwMode="auto">
            <a:xfrm flipH="1">
              <a:off x="2052" y="2972"/>
              <a:ext cx="16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79" name="Oval 23"/>
            <p:cNvSpPr>
              <a:spLocks noChangeArrowheads="1"/>
            </p:cNvSpPr>
            <p:nvPr/>
          </p:nvSpPr>
          <p:spPr bwMode="auto">
            <a:xfrm>
              <a:off x="1888" y="3236"/>
              <a:ext cx="205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429080" name="Oval 24"/>
            <p:cNvSpPr>
              <a:spLocks noChangeArrowheads="1"/>
            </p:cNvSpPr>
            <p:nvPr/>
          </p:nvSpPr>
          <p:spPr bwMode="auto">
            <a:xfrm>
              <a:off x="2257" y="3588"/>
              <a:ext cx="206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429081" name="Oval 25"/>
            <p:cNvSpPr>
              <a:spLocks noChangeArrowheads="1"/>
            </p:cNvSpPr>
            <p:nvPr/>
          </p:nvSpPr>
          <p:spPr bwMode="auto">
            <a:xfrm>
              <a:off x="1560" y="2928"/>
              <a:ext cx="205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29082" name="Line 26"/>
            <p:cNvSpPr>
              <a:spLocks noChangeShapeType="1"/>
            </p:cNvSpPr>
            <p:nvPr/>
          </p:nvSpPr>
          <p:spPr bwMode="auto">
            <a:xfrm>
              <a:off x="2052" y="3412"/>
              <a:ext cx="205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83" name="Line 27"/>
            <p:cNvSpPr>
              <a:spLocks noChangeShapeType="1"/>
            </p:cNvSpPr>
            <p:nvPr/>
          </p:nvSpPr>
          <p:spPr bwMode="auto">
            <a:xfrm>
              <a:off x="1272" y="3104"/>
              <a:ext cx="165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84" name="Oval 28"/>
            <p:cNvSpPr>
              <a:spLocks noChangeArrowheads="1"/>
            </p:cNvSpPr>
            <p:nvPr/>
          </p:nvSpPr>
          <p:spPr bwMode="auto">
            <a:xfrm>
              <a:off x="1354" y="3280"/>
              <a:ext cx="206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29085" name="Oval 29"/>
            <p:cNvSpPr>
              <a:spLocks noChangeArrowheads="1"/>
            </p:cNvSpPr>
            <p:nvPr/>
          </p:nvSpPr>
          <p:spPr bwMode="auto">
            <a:xfrm>
              <a:off x="780" y="3280"/>
              <a:ext cx="205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29086" name="Oval 30"/>
            <p:cNvSpPr>
              <a:spLocks noChangeArrowheads="1"/>
            </p:cNvSpPr>
            <p:nvPr/>
          </p:nvSpPr>
          <p:spPr bwMode="auto">
            <a:xfrm>
              <a:off x="410" y="3500"/>
              <a:ext cx="206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29087" name="Line 31"/>
            <p:cNvSpPr>
              <a:spLocks noChangeShapeType="1"/>
            </p:cNvSpPr>
            <p:nvPr/>
          </p:nvSpPr>
          <p:spPr bwMode="auto">
            <a:xfrm flipH="1">
              <a:off x="944" y="3060"/>
              <a:ext cx="246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88" name="Line 32"/>
            <p:cNvSpPr>
              <a:spLocks noChangeShapeType="1"/>
            </p:cNvSpPr>
            <p:nvPr/>
          </p:nvSpPr>
          <p:spPr bwMode="auto">
            <a:xfrm flipH="1">
              <a:off x="575" y="3412"/>
              <a:ext cx="205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89" name="Line 33"/>
            <p:cNvSpPr>
              <a:spLocks noChangeShapeType="1"/>
            </p:cNvSpPr>
            <p:nvPr/>
          </p:nvSpPr>
          <p:spPr bwMode="auto">
            <a:xfrm flipH="1">
              <a:off x="1724" y="2752"/>
              <a:ext cx="123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9090" name="Group 34"/>
          <p:cNvGrpSpPr>
            <a:grpSpLocks/>
          </p:cNvGrpSpPr>
          <p:nvPr/>
        </p:nvGrpSpPr>
        <p:grpSpPr bwMode="auto">
          <a:xfrm>
            <a:off x="3905250" y="3987800"/>
            <a:ext cx="1752600" cy="609600"/>
            <a:chOff x="2832" y="2544"/>
            <a:chExt cx="1104" cy="384"/>
          </a:xfrm>
        </p:grpSpPr>
        <p:sp>
          <p:nvSpPr>
            <p:cNvPr id="429091" name="Line 35"/>
            <p:cNvSpPr>
              <a:spLocks noChangeShapeType="1"/>
            </p:cNvSpPr>
            <p:nvPr/>
          </p:nvSpPr>
          <p:spPr bwMode="auto">
            <a:xfrm>
              <a:off x="2928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92" name="Text Box 36"/>
            <p:cNvSpPr txBox="1">
              <a:spLocks noChangeArrowheads="1"/>
            </p:cNvSpPr>
            <p:nvPr/>
          </p:nvSpPr>
          <p:spPr bwMode="auto">
            <a:xfrm>
              <a:off x="2832" y="2544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Delete node</a:t>
              </a:r>
            </a:p>
          </p:txBody>
        </p:sp>
      </p:grpSp>
      <p:sp>
        <p:nvSpPr>
          <p:cNvPr id="429093" name="Oval 37"/>
          <p:cNvSpPr>
            <a:spLocks noChangeArrowheads="1"/>
          </p:cNvSpPr>
          <p:nvPr/>
        </p:nvSpPr>
        <p:spPr bwMode="auto">
          <a:xfrm>
            <a:off x="5657850" y="3759200"/>
            <a:ext cx="325438" cy="279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429094" name="Rectangle 38"/>
          <p:cNvSpPr>
            <a:spLocks noChangeArrowheads="1"/>
          </p:cNvSpPr>
          <p:nvPr/>
        </p:nvSpPr>
        <p:spPr bwMode="auto">
          <a:xfrm>
            <a:off x="5581650" y="3606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095" name="Line 39"/>
          <p:cNvSpPr>
            <a:spLocks noChangeShapeType="1"/>
          </p:cNvSpPr>
          <p:nvPr/>
        </p:nvSpPr>
        <p:spPr bwMode="auto">
          <a:xfrm flipH="1">
            <a:off x="6115050" y="3683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9096" name="Text Box 40"/>
          <p:cNvSpPr txBox="1">
            <a:spLocks noChangeArrowheads="1"/>
          </p:cNvSpPr>
          <p:nvPr/>
        </p:nvSpPr>
        <p:spPr bwMode="auto">
          <a:xfrm>
            <a:off x="6496050" y="33782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Free the space</a:t>
            </a:r>
          </a:p>
        </p:txBody>
      </p:sp>
      <p:grpSp>
        <p:nvGrpSpPr>
          <p:cNvPr id="429097" name="Group 41"/>
          <p:cNvGrpSpPr>
            <a:grpSpLocks/>
          </p:cNvGrpSpPr>
          <p:nvPr/>
        </p:nvGrpSpPr>
        <p:grpSpPr bwMode="auto">
          <a:xfrm>
            <a:off x="5105400" y="4038600"/>
            <a:ext cx="3844925" cy="2165350"/>
            <a:chOff x="3216" y="2544"/>
            <a:chExt cx="2422" cy="1364"/>
          </a:xfrm>
        </p:grpSpPr>
        <p:sp>
          <p:nvSpPr>
            <p:cNvPr id="429098" name="Oval 42"/>
            <p:cNvSpPr>
              <a:spLocks noChangeArrowheads="1"/>
            </p:cNvSpPr>
            <p:nvPr/>
          </p:nvSpPr>
          <p:spPr bwMode="auto">
            <a:xfrm>
              <a:off x="4243" y="2544"/>
              <a:ext cx="205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429099" name="Oval 43"/>
            <p:cNvSpPr>
              <a:spLocks noChangeArrowheads="1"/>
            </p:cNvSpPr>
            <p:nvPr/>
          </p:nvSpPr>
          <p:spPr bwMode="auto">
            <a:xfrm>
              <a:off x="4612" y="2720"/>
              <a:ext cx="205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429100" name="Oval 44"/>
            <p:cNvSpPr>
              <a:spLocks noChangeArrowheads="1"/>
            </p:cNvSpPr>
            <p:nvPr/>
          </p:nvSpPr>
          <p:spPr bwMode="auto">
            <a:xfrm>
              <a:off x="3668" y="2808"/>
              <a:ext cx="205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29101" name="Oval 45"/>
            <p:cNvSpPr>
              <a:spLocks noChangeArrowheads="1"/>
            </p:cNvSpPr>
            <p:nvPr/>
          </p:nvSpPr>
          <p:spPr bwMode="auto">
            <a:xfrm>
              <a:off x="3955" y="3072"/>
              <a:ext cx="205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29102" name="Oval 46"/>
            <p:cNvSpPr>
              <a:spLocks noChangeArrowheads="1"/>
            </p:cNvSpPr>
            <p:nvPr/>
          </p:nvSpPr>
          <p:spPr bwMode="auto">
            <a:xfrm>
              <a:off x="3216" y="3028"/>
              <a:ext cx="206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29103" name="Line 47"/>
            <p:cNvSpPr>
              <a:spLocks noChangeShapeType="1"/>
            </p:cNvSpPr>
            <p:nvPr/>
          </p:nvSpPr>
          <p:spPr bwMode="auto">
            <a:xfrm>
              <a:off x="4448" y="2676"/>
              <a:ext cx="164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4" name="Line 48"/>
            <p:cNvSpPr>
              <a:spLocks noChangeShapeType="1"/>
            </p:cNvSpPr>
            <p:nvPr/>
          </p:nvSpPr>
          <p:spPr bwMode="auto">
            <a:xfrm>
              <a:off x="3832" y="2984"/>
              <a:ext cx="123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5" name="Line 49"/>
            <p:cNvSpPr>
              <a:spLocks noChangeShapeType="1"/>
            </p:cNvSpPr>
            <p:nvPr/>
          </p:nvSpPr>
          <p:spPr bwMode="auto">
            <a:xfrm flipH="1">
              <a:off x="3422" y="2940"/>
              <a:ext cx="246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6" name="Line 50"/>
            <p:cNvSpPr>
              <a:spLocks noChangeShapeType="1"/>
            </p:cNvSpPr>
            <p:nvPr/>
          </p:nvSpPr>
          <p:spPr bwMode="auto">
            <a:xfrm>
              <a:off x="4776" y="2852"/>
              <a:ext cx="28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9107" name="Group 51"/>
            <p:cNvGrpSpPr>
              <a:grpSpLocks/>
            </p:cNvGrpSpPr>
            <p:nvPr/>
          </p:nvGrpSpPr>
          <p:grpSpPr bwMode="auto">
            <a:xfrm>
              <a:off x="5022" y="2984"/>
              <a:ext cx="616" cy="484"/>
              <a:chOff x="3168" y="2880"/>
              <a:chExt cx="720" cy="528"/>
            </a:xfrm>
          </p:grpSpPr>
          <p:sp>
            <p:nvSpPr>
              <p:cNvPr id="429108" name="Oval 52"/>
              <p:cNvSpPr>
                <a:spLocks noChangeArrowheads="1"/>
              </p:cNvSpPr>
              <p:nvPr/>
            </p:nvSpPr>
            <p:spPr bwMode="auto">
              <a:xfrm>
                <a:off x="3168" y="2880"/>
                <a:ext cx="24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latin typeface="Times New Roman" pitchFamily="18" charset="0"/>
                  </a:rPr>
                  <a:t>19</a:t>
                </a:r>
              </a:p>
            </p:txBody>
          </p:sp>
          <p:sp>
            <p:nvSpPr>
              <p:cNvPr id="429109" name="Oval 53"/>
              <p:cNvSpPr>
                <a:spLocks noChangeArrowheads="1"/>
              </p:cNvSpPr>
              <p:nvPr/>
            </p:nvSpPr>
            <p:spPr bwMode="auto">
              <a:xfrm>
                <a:off x="3648" y="3216"/>
                <a:ext cx="24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429110" name="Line 54"/>
              <p:cNvSpPr>
                <a:spLocks noChangeShapeType="1"/>
              </p:cNvSpPr>
              <p:nvPr/>
            </p:nvSpPr>
            <p:spPr bwMode="auto">
              <a:xfrm>
                <a:off x="3360" y="3024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9111" name="Line 55"/>
            <p:cNvSpPr>
              <a:spLocks noChangeShapeType="1"/>
            </p:cNvSpPr>
            <p:nvPr/>
          </p:nvSpPr>
          <p:spPr bwMode="auto">
            <a:xfrm flipH="1">
              <a:off x="3832" y="2632"/>
              <a:ext cx="41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2" name="Line 56"/>
            <p:cNvSpPr>
              <a:spLocks noChangeShapeType="1"/>
            </p:cNvSpPr>
            <p:nvPr/>
          </p:nvSpPr>
          <p:spPr bwMode="auto">
            <a:xfrm flipH="1">
              <a:off x="4858" y="3116"/>
              <a:ext cx="16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3" name="Oval 57"/>
            <p:cNvSpPr>
              <a:spLocks noChangeArrowheads="1"/>
            </p:cNvSpPr>
            <p:nvPr/>
          </p:nvSpPr>
          <p:spPr bwMode="auto">
            <a:xfrm>
              <a:off x="4694" y="3380"/>
              <a:ext cx="205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429114" name="Oval 58"/>
            <p:cNvSpPr>
              <a:spLocks noChangeArrowheads="1"/>
            </p:cNvSpPr>
            <p:nvPr/>
          </p:nvSpPr>
          <p:spPr bwMode="auto">
            <a:xfrm>
              <a:off x="5063" y="3732"/>
              <a:ext cx="206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429115" name="Oval 59"/>
            <p:cNvSpPr>
              <a:spLocks noChangeArrowheads="1"/>
            </p:cNvSpPr>
            <p:nvPr/>
          </p:nvSpPr>
          <p:spPr bwMode="auto">
            <a:xfrm>
              <a:off x="4366" y="3072"/>
              <a:ext cx="205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29116" name="Line 60"/>
            <p:cNvSpPr>
              <a:spLocks noChangeShapeType="1"/>
            </p:cNvSpPr>
            <p:nvPr/>
          </p:nvSpPr>
          <p:spPr bwMode="auto">
            <a:xfrm>
              <a:off x="4858" y="3556"/>
              <a:ext cx="205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7" name="Line 61"/>
            <p:cNvSpPr>
              <a:spLocks noChangeShapeType="1"/>
            </p:cNvSpPr>
            <p:nvPr/>
          </p:nvSpPr>
          <p:spPr bwMode="auto">
            <a:xfrm>
              <a:off x="4078" y="3248"/>
              <a:ext cx="165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8" name="Oval 62"/>
            <p:cNvSpPr>
              <a:spLocks noChangeArrowheads="1"/>
            </p:cNvSpPr>
            <p:nvPr/>
          </p:nvSpPr>
          <p:spPr bwMode="auto">
            <a:xfrm>
              <a:off x="4160" y="3424"/>
              <a:ext cx="206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29119" name="Oval 63"/>
            <p:cNvSpPr>
              <a:spLocks noChangeArrowheads="1"/>
            </p:cNvSpPr>
            <p:nvPr/>
          </p:nvSpPr>
          <p:spPr bwMode="auto">
            <a:xfrm>
              <a:off x="3586" y="3424"/>
              <a:ext cx="205" cy="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29120" name="Line 64"/>
            <p:cNvSpPr>
              <a:spLocks noChangeShapeType="1"/>
            </p:cNvSpPr>
            <p:nvPr/>
          </p:nvSpPr>
          <p:spPr bwMode="auto">
            <a:xfrm flipH="1">
              <a:off x="3750" y="3204"/>
              <a:ext cx="246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21" name="Line 65"/>
            <p:cNvSpPr>
              <a:spLocks noChangeShapeType="1"/>
            </p:cNvSpPr>
            <p:nvPr/>
          </p:nvSpPr>
          <p:spPr bwMode="auto">
            <a:xfrm flipH="1">
              <a:off x="4530" y="2896"/>
              <a:ext cx="123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Algorithm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the node marked for deletion.</a:t>
            </a:r>
          </a:p>
          <a:p>
            <a:r>
              <a:rPr lang="en-US" dirty="0"/>
              <a:t>If the node to be deleted is the root, </a:t>
            </a:r>
            <a:r>
              <a:rPr lang="en-US" dirty="0" smtClean="0"/>
              <a:t>smallest key node in right </a:t>
            </a:r>
            <a:r>
              <a:rPr lang="en-US" dirty="0" err="1" smtClean="0"/>
              <a:t>subtree</a:t>
            </a:r>
            <a:r>
              <a:rPr lang="en-US" dirty="0" smtClean="0"/>
              <a:t> is selected as new root.</a:t>
            </a:r>
            <a:endParaRPr lang="en-US" dirty="0"/>
          </a:p>
          <a:p>
            <a:r>
              <a:rPr lang="en-US" dirty="0"/>
              <a:t>If the node is not found, display error message and return.</a:t>
            </a:r>
          </a:p>
          <a:p>
            <a:r>
              <a:rPr lang="en-US" dirty="0"/>
              <a:t>If the node being deleted has empty left </a:t>
            </a:r>
            <a:r>
              <a:rPr lang="en-US" dirty="0" err="1"/>
              <a:t>subtree</a:t>
            </a:r>
            <a:r>
              <a:rPr lang="en-US" dirty="0"/>
              <a:t>, then append its right </a:t>
            </a:r>
            <a:r>
              <a:rPr lang="en-US" dirty="0" err="1"/>
              <a:t>subtree</a:t>
            </a:r>
            <a:r>
              <a:rPr lang="en-US" dirty="0"/>
              <a:t> to the parent node and return.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Algorithm Contd…..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If the node being deleted has empty right </a:t>
            </a:r>
            <a:r>
              <a:rPr lang="en-US" sz="2400" dirty="0" err="1"/>
              <a:t>subtree</a:t>
            </a:r>
            <a:r>
              <a:rPr lang="en-US" sz="2400" dirty="0"/>
              <a:t>, then append its left </a:t>
            </a:r>
            <a:r>
              <a:rPr lang="en-US" sz="2400" dirty="0" err="1"/>
              <a:t>subtree</a:t>
            </a:r>
            <a:r>
              <a:rPr lang="en-US" sz="2400" dirty="0"/>
              <a:t> to the parent node and return.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Obtain the </a:t>
            </a:r>
            <a:r>
              <a:rPr lang="en-US" sz="2400" dirty="0" err="1"/>
              <a:t>inorder</a:t>
            </a:r>
            <a:r>
              <a:rPr lang="en-US" sz="2400" dirty="0"/>
              <a:t> successor of the node to be deleted and the parent of the </a:t>
            </a:r>
            <a:r>
              <a:rPr lang="en-US" sz="2400" dirty="0" err="1"/>
              <a:t>inorder</a:t>
            </a:r>
            <a:r>
              <a:rPr lang="en-US" sz="2400" dirty="0"/>
              <a:t> successor.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Inorder</a:t>
            </a:r>
            <a:r>
              <a:rPr lang="en-US" sz="2400" dirty="0"/>
              <a:t> successor is the leftmost descendent of the right child.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the node to be deleted is the parent of its </a:t>
            </a:r>
            <a:r>
              <a:rPr lang="en-US" sz="2400" dirty="0" err="1"/>
              <a:t>inorder</a:t>
            </a:r>
            <a:r>
              <a:rPr lang="en-US" sz="2400" dirty="0"/>
              <a:t> successor, then append the left </a:t>
            </a:r>
            <a:r>
              <a:rPr lang="en-US" sz="2400" dirty="0" err="1"/>
              <a:t>subtree</a:t>
            </a:r>
            <a:r>
              <a:rPr lang="en-US" sz="2400" dirty="0"/>
              <a:t> of the node to be deleted as the left </a:t>
            </a:r>
            <a:r>
              <a:rPr lang="en-US" sz="2400" dirty="0" err="1"/>
              <a:t>subtree</a:t>
            </a:r>
            <a:r>
              <a:rPr lang="en-US" sz="2400" dirty="0"/>
              <a:t> of its </a:t>
            </a:r>
            <a:r>
              <a:rPr lang="en-US" sz="2400" dirty="0" err="1"/>
              <a:t>inorder</a:t>
            </a:r>
            <a:r>
              <a:rPr lang="en-US" sz="2400" dirty="0"/>
              <a:t> successor.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Else, append the right </a:t>
            </a:r>
            <a:r>
              <a:rPr lang="en-US" sz="2400" dirty="0" err="1"/>
              <a:t>subtree</a:t>
            </a:r>
            <a:r>
              <a:rPr lang="en-US" sz="2400" dirty="0"/>
              <a:t> of the successor as the left </a:t>
            </a:r>
            <a:r>
              <a:rPr lang="en-US" sz="2400" dirty="0" err="1"/>
              <a:t>subtree</a:t>
            </a:r>
            <a:r>
              <a:rPr lang="en-US" sz="2400" dirty="0"/>
              <a:t> of the successor’s parent. 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Algorithm Contd…..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Append the right subtree of the node to be deleted as the right subtree of its successor.</a:t>
            </a:r>
          </a:p>
          <a:p>
            <a:r>
              <a:rPr lang="en-US"/>
              <a:t>Append the left subtree of the node to be deleted as the left subtree of its successor.</a:t>
            </a:r>
          </a:p>
          <a:p>
            <a:r>
              <a:rPr lang="en-US"/>
              <a:t>Connect the parent of the node to be deleted to the inorder successor and return. 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Deletion Function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/>
              <a:t>Void </a:t>
            </a:r>
            <a:r>
              <a:rPr lang="en-US" sz="2000" dirty="0" err="1"/>
              <a:t>treeDelete</a:t>
            </a:r>
            <a:r>
              <a:rPr lang="en-US" sz="2000" dirty="0"/>
              <a:t>(</a:t>
            </a:r>
            <a:r>
              <a:rPr lang="en-US" sz="2000" dirty="0" err="1"/>
              <a:t>BSTNode</a:t>
            </a:r>
            <a:r>
              <a:rPr lang="en-US" sz="2000" dirty="0"/>
              <a:t>* root, T </a:t>
            </a:r>
            <a:r>
              <a:rPr lang="en-US" sz="2000" dirty="0" smtClean="0"/>
              <a:t>data)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{</a:t>
            </a:r>
          </a:p>
          <a:p>
            <a:pPr lvl="1">
              <a:buFontTx/>
              <a:buNone/>
            </a:pPr>
            <a:r>
              <a:rPr lang="en-US" sz="2000" dirty="0" err="1"/>
              <a:t>BSTNode</a:t>
            </a:r>
            <a:r>
              <a:rPr lang="en-US" sz="2000" dirty="0"/>
              <a:t>* current = root;</a:t>
            </a:r>
          </a:p>
          <a:p>
            <a:pPr lvl="1">
              <a:buFontTx/>
              <a:buNone/>
            </a:pPr>
            <a:r>
              <a:rPr lang="en-US" sz="2000" dirty="0" err="1"/>
              <a:t>BSTNode</a:t>
            </a:r>
            <a:r>
              <a:rPr lang="en-US" sz="2000" dirty="0"/>
              <a:t>* parent = root;</a:t>
            </a:r>
          </a:p>
          <a:p>
            <a:pPr lvl="1"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r>
              <a:rPr lang="en-US" sz="2000" dirty="0" err="1">
                <a:solidFill>
                  <a:srgbClr val="A50021"/>
                </a:solidFill>
              </a:rPr>
              <a:t>treeSearch</a:t>
            </a:r>
            <a:r>
              <a:rPr lang="en-US" sz="2000" dirty="0">
                <a:solidFill>
                  <a:srgbClr val="A50021"/>
                </a:solidFill>
              </a:rPr>
              <a:t>(root, </a:t>
            </a:r>
            <a:r>
              <a:rPr lang="en-US" sz="2000" dirty="0" smtClean="0">
                <a:solidFill>
                  <a:srgbClr val="A50021"/>
                </a:solidFill>
              </a:rPr>
              <a:t>data, </a:t>
            </a:r>
            <a:r>
              <a:rPr lang="en-US" sz="2000" dirty="0">
                <a:solidFill>
                  <a:srgbClr val="A50021"/>
                </a:solidFill>
              </a:rPr>
              <a:t>current, parent);</a:t>
            </a:r>
          </a:p>
          <a:p>
            <a:pPr lvl="1">
              <a:buFontTx/>
              <a:buNone/>
            </a:pPr>
            <a:endParaRPr lang="en-US" sz="2000" dirty="0">
              <a:solidFill>
                <a:srgbClr val="A50021"/>
              </a:solidFill>
            </a:endParaRPr>
          </a:p>
          <a:p>
            <a:pPr lvl="1">
              <a:buFontTx/>
              <a:buNone/>
            </a:pPr>
            <a:r>
              <a:rPr lang="en-US" sz="2000" dirty="0"/>
              <a:t>if(current == null)</a:t>
            </a:r>
          </a:p>
          <a:p>
            <a:pPr lvl="1">
              <a:buFontTx/>
              <a:buNone/>
            </a:pPr>
            <a:r>
              <a:rPr lang="en-US" sz="2000" dirty="0"/>
              <a:t>{</a:t>
            </a:r>
          </a:p>
          <a:p>
            <a:pPr lvl="1"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&lt;&lt;“Node not found”;</a:t>
            </a:r>
          </a:p>
          <a:p>
            <a:pPr lvl="1">
              <a:buFontTx/>
              <a:buNone/>
            </a:pP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98600"/>
            <a:ext cx="8077200" cy="4749800"/>
          </a:xfrm>
        </p:spPr>
        <p:txBody>
          <a:bodyPr>
            <a:normAutofit/>
          </a:bodyPr>
          <a:lstStyle/>
          <a:p>
            <a:pPr marL="812800" indent="-812800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A binary tree that is either empty or in which every node contains a key and satisfies the conditions </a:t>
            </a:r>
            <a:r>
              <a:rPr lang="en-US" sz="2800" dirty="0" smtClean="0">
                <a:latin typeface="Times New Roman" pitchFamily="18" charset="0"/>
              </a:rPr>
              <a:t>:</a:t>
            </a:r>
          </a:p>
          <a:p>
            <a:pPr marL="1132840" lvl="1" indent="-812800">
              <a:lnSpc>
                <a:spcPct val="90000"/>
              </a:lnSpc>
            </a:pPr>
            <a:r>
              <a:rPr lang="en-US" sz="2500" dirty="0" smtClean="0">
                <a:latin typeface="Times New Roman" pitchFamily="18" charset="0"/>
              </a:rPr>
              <a:t>The </a:t>
            </a:r>
            <a:r>
              <a:rPr lang="en-US" sz="2500" dirty="0">
                <a:latin typeface="Times New Roman" pitchFamily="18" charset="0"/>
              </a:rPr>
              <a:t>key in the left child of a node (if it exists) is less than the key in its </a:t>
            </a:r>
            <a:r>
              <a:rPr lang="en-US" sz="2500" dirty="0" smtClean="0">
                <a:latin typeface="Times New Roman" pitchFamily="18" charset="0"/>
              </a:rPr>
              <a:t>parent</a:t>
            </a:r>
          </a:p>
          <a:p>
            <a:pPr marL="1132840" lvl="1" indent="-812800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</a:rPr>
              <a:t>key in the right child of a node (if it exists) is greater than the key in its parent </a:t>
            </a:r>
            <a:r>
              <a:rPr lang="en-US" sz="2800" dirty="0" smtClean="0">
                <a:latin typeface="Times New Roman" pitchFamily="18" charset="0"/>
              </a:rPr>
              <a:t>node.</a:t>
            </a:r>
          </a:p>
          <a:p>
            <a:pPr marL="1132840" lvl="1" indent="-812800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</a:rPr>
              <a:t>left and right sub-trees of the root are again binary search </a:t>
            </a:r>
            <a:r>
              <a:rPr lang="en-US" sz="2800" dirty="0" smtClean="0">
                <a:latin typeface="Times New Roman" pitchFamily="18" charset="0"/>
              </a:rPr>
              <a:t>trees.</a:t>
            </a:r>
          </a:p>
          <a:p>
            <a:pPr marL="1132840" lvl="1" indent="-812800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</a:rPr>
              <a:t>Keys </a:t>
            </a:r>
            <a:r>
              <a:rPr lang="en-US" sz="2800" dirty="0">
                <a:latin typeface="Times New Roman" pitchFamily="18" charset="0"/>
              </a:rPr>
              <a:t>in a binary search tree can be regarded as already sorted into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4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else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/>
              <a:t>if(</a:t>
            </a:r>
            <a:r>
              <a:rPr lang="en-US" sz="2000" dirty="0" err="1" smtClean="0"/>
              <a:t>current</a:t>
            </a:r>
            <a:r>
              <a:rPr lang="en-US" sz="2000" dirty="0" err="1" smtClean="0">
                <a:sym typeface="Wingdings" pitchFamily="2" charset="2"/>
              </a:rPr>
              <a:t>l</a:t>
            </a:r>
            <a:r>
              <a:rPr lang="en-US" sz="2000" dirty="0" err="1" smtClean="0"/>
              <a:t>eft</a:t>
            </a:r>
            <a:r>
              <a:rPr lang="en-US" sz="2000" dirty="0" smtClean="0"/>
              <a:t> </a:t>
            </a:r>
            <a:r>
              <a:rPr lang="en-US" sz="2000" dirty="0"/>
              <a:t>== null)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 err="1">
                <a:solidFill>
                  <a:srgbClr val="A50021"/>
                </a:solidFill>
              </a:rPr>
              <a:t>connectToParent</a:t>
            </a:r>
            <a:r>
              <a:rPr lang="en-US" dirty="0">
                <a:solidFill>
                  <a:srgbClr val="A50021"/>
                </a:solidFill>
              </a:rPr>
              <a:t>(current, parent, </a:t>
            </a:r>
            <a:r>
              <a:rPr lang="en-US" dirty="0" err="1" smtClean="0">
                <a:solidFill>
                  <a:srgbClr val="A50021"/>
                </a:solidFill>
              </a:rPr>
              <a:t>current</a:t>
            </a:r>
            <a:r>
              <a:rPr lang="en-US" dirty="0" err="1" smtClean="0">
                <a:solidFill>
                  <a:srgbClr val="A50021"/>
                </a:solidFill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rgbClr val="A50021"/>
                </a:solidFill>
              </a:rPr>
              <a:t>right</a:t>
            </a:r>
            <a:r>
              <a:rPr lang="en-US" dirty="0">
                <a:solidFill>
                  <a:srgbClr val="A50021"/>
                </a:solidFill>
              </a:rPr>
              <a:t>);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US" dirty="0">
              <a:solidFill>
                <a:srgbClr val="A50021"/>
              </a:solidFill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else </a:t>
            </a:r>
            <a:r>
              <a:rPr lang="en-US" sz="2000" dirty="0" smtClean="0"/>
              <a:t>if(</a:t>
            </a:r>
            <a:r>
              <a:rPr lang="en-US" sz="2000" dirty="0" err="1" smtClean="0"/>
              <a:t>current</a:t>
            </a:r>
            <a:r>
              <a:rPr lang="en-US" sz="2000" dirty="0" err="1" smtClean="0">
                <a:sym typeface="Wingdings" pitchFamily="2" charset="2"/>
              </a:rPr>
              <a:t></a:t>
            </a:r>
            <a:r>
              <a:rPr lang="en-US" sz="2000" dirty="0" err="1" smtClean="0"/>
              <a:t>right</a:t>
            </a:r>
            <a:r>
              <a:rPr lang="en-US" sz="2000" dirty="0" smtClean="0"/>
              <a:t> </a:t>
            </a:r>
            <a:r>
              <a:rPr lang="en-US" sz="2000" dirty="0"/>
              <a:t>== null)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 err="1">
                <a:solidFill>
                  <a:srgbClr val="A50021"/>
                </a:solidFill>
              </a:rPr>
              <a:t>connectToParent</a:t>
            </a:r>
            <a:r>
              <a:rPr lang="en-US" dirty="0">
                <a:solidFill>
                  <a:srgbClr val="A50021"/>
                </a:solidFill>
              </a:rPr>
              <a:t>(current, parent, </a:t>
            </a:r>
            <a:r>
              <a:rPr lang="en-US" dirty="0" err="1" smtClean="0">
                <a:solidFill>
                  <a:srgbClr val="A50021"/>
                </a:solidFill>
              </a:rPr>
              <a:t>current</a:t>
            </a:r>
            <a:r>
              <a:rPr lang="en-US" dirty="0" err="1" smtClean="0">
                <a:solidFill>
                  <a:srgbClr val="A50021"/>
                </a:solidFill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rgbClr val="A50021"/>
                </a:solidFill>
              </a:rPr>
              <a:t>left</a:t>
            </a:r>
            <a:r>
              <a:rPr lang="en-US" dirty="0">
                <a:solidFill>
                  <a:srgbClr val="A50021"/>
                </a:solidFill>
              </a:rPr>
              <a:t>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else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{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 err="1">
                <a:solidFill>
                  <a:srgbClr val="A50021"/>
                </a:solidFill>
              </a:rPr>
              <a:t>findInorderSuccessor</a:t>
            </a:r>
            <a:r>
              <a:rPr lang="en-US" dirty="0">
                <a:solidFill>
                  <a:srgbClr val="A50021"/>
                </a:solidFill>
              </a:rPr>
              <a:t>(current, successor, </a:t>
            </a:r>
            <a:r>
              <a:rPr lang="en-US" dirty="0" err="1">
                <a:solidFill>
                  <a:srgbClr val="A50021"/>
                </a:solidFill>
              </a:rPr>
              <a:t>sucParent</a:t>
            </a:r>
            <a:r>
              <a:rPr lang="en-US" dirty="0">
                <a:solidFill>
                  <a:srgbClr val="A50021"/>
                </a:solidFill>
              </a:rPr>
              <a:t>);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US" dirty="0">
              <a:solidFill>
                <a:srgbClr val="A50021"/>
              </a:solidFill>
            </a:endParaRP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/>
              <a:t>if(current==</a:t>
            </a:r>
            <a:r>
              <a:rPr lang="en-US" dirty="0" err="1"/>
              <a:t>sucParent</a:t>
            </a:r>
            <a:r>
              <a:rPr lang="en-US" dirty="0"/>
              <a:t>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err="1" smtClean="0"/>
              <a:t>successor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left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current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left</a:t>
            </a:r>
            <a:r>
              <a:rPr lang="en-US" dirty="0"/>
              <a:t>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200" dirty="0"/>
              <a:t>    </a:t>
            </a:r>
          </a:p>
          <a:p>
            <a:pPr>
              <a:lnSpc>
                <a:spcPct val="8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5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3">
              <a:lnSpc>
                <a:spcPct val="80000"/>
              </a:lnSpc>
              <a:buFontTx/>
              <a:buNone/>
            </a:pPr>
            <a:r>
              <a:rPr lang="en-US" sz="1800" b="1" dirty="0"/>
              <a:t>else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800" b="1" dirty="0"/>
              <a:t>{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800" b="1" dirty="0"/>
              <a:t>	</a:t>
            </a:r>
            <a:r>
              <a:rPr lang="en-US" sz="1800" b="1" dirty="0" err="1" smtClean="0"/>
              <a:t>sucParent</a:t>
            </a:r>
            <a:r>
              <a:rPr lang="en-US" sz="1800" b="1" dirty="0" err="1" smtClean="0">
                <a:sym typeface="Wingdings" pitchFamily="2" charset="2"/>
              </a:rPr>
              <a:t></a:t>
            </a:r>
            <a:r>
              <a:rPr lang="en-US" sz="1800" b="1" dirty="0" err="1" smtClean="0"/>
              <a:t>left</a:t>
            </a:r>
            <a:r>
              <a:rPr lang="en-US" sz="1800" b="1" dirty="0" smtClean="0"/>
              <a:t> </a:t>
            </a:r>
            <a:r>
              <a:rPr lang="en-US" sz="1800" b="1" dirty="0"/>
              <a:t>= </a:t>
            </a:r>
            <a:r>
              <a:rPr lang="en-US" sz="1800" b="1" dirty="0" err="1" smtClean="0"/>
              <a:t>successor</a:t>
            </a:r>
            <a:r>
              <a:rPr lang="en-US" sz="1800" b="1" dirty="0" err="1" smtClean="0">
                <a:sym typeface="Wingdings" pitchFamily="2" charset="2"/>
              </a:rPr>
              <a:t></a:t>
            </a:r>
            <a:r>
              <a:rPr lang="en-US" sz="1800" b="1" dirty="0" err="1" smtClean="0"/>
              <a:t>right</a:t>
            </a:r>
            <a:r>
              <a:rPr lang="en-US" sz="1800" b="1" dirty="0"/>
              <a:t>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800" b="1" dirty="0"/>
              <a:t>	</a:t>
            </a:r>
            <a:r>
              <a:rPr lang="en-US" sz="1800" b="1" dirty="0" err="1" smtClean="0"/>
              <a:t>successor</a:t>
            </a:r>
            <a:r>
              <a:rPr lang="en-US" sz="1800" b="1" dirty="0" err="1" smtClean="0">
                <a:sym typeface="Wingdings" pitchFamily="2" charset="2"/>
              </a:rPr>
              <a:t></a:t>
            </a:r>
            <a:r>
              <a:rPr lang="en-US" sz="1800" b="1" dirty="0" err="1" smtClean="0"/>
              <a:t>left</a:t>
            </a:r>
            <a:r>
              <a:rPr lang="en-US" sz="1800" b="1" dirty="0" smtClean="0"/>
              <a:t> </a:t>
            </a:r>
            <a:r>
              <a:rPr lang="en-US" sz="1800" b="1" dirty="0"/>
              <a:t>= </a:t>
            </a:r>
            <a:r>
              <a:rPr lang="en-US" sz="1800" b="1" dirty="0" err="1" smtClean="0"/>
              <a:t>current</a:t>
            </a:r>
            <a:r>
              <a:rPr lang="en-US" sz="1800" b="1" dirty="0" err="1" smtClean="0">
                <a:sym typeface="Wingdings" pitchFamily="2" charset="2"/>
              </a:rPr>
              <a:t></a:t>
            </a:r>
            <a:r>
              <a:rPr lang="en-US" sz="1800" b="1" dirty="0" err="1" smtClean="0"/>
              <a:t>left</a:t>
            </a:r>
            <a:r>
              <a:rPr lang="en-US" sz="1800" b="1" dirty="0"/>
              <a:t>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successor-</a:t>
            </a:r>
            <a:r>
              <a:rPr lang="en-US" sz="1800" b="1" dirty="0" smtClean="0">
                <a:sym typeface="Wingdings" pitchFamily="2" charset="2"/>
              </a:rPr>
              <a:t></a:t>
            </a:r>
            <a:r>
              <a:rPr lang="en-US" sz="1800" b="1" dirty="0" err="1" smtClean="0"/>
              <a:t>ight</a:t>
            </a:r>
            <a:r>
              <a:rPr lang="en-US" sz="1800" b="1" dirty="0" smtClean="0"/>
              <a:t> </a:t>
            </a:r>
            <a:r>
              <a:rPr lang="en-US" sz="1800" b="1" dirty="0"/>
              <a:t>= </a:t>
            </a:r>
            <a:r>
              <a:rPr lang="en-US" sz="1800" b="1" dirty="0" err="1" smtClean="0"/>
              <a:t>current</a:t>
            </a:r>
            <a:r>
              <a:rPr lang="en-US" sz="1800" b="1" dirty="0" err="1" smtClean="0">
                <a:sym typeface="Wingdings" pitchFamily="2" charset="2"/>
              </a:rPr>
              <a:t></a:t>
            </a:r>
            <a:r>
              <a:rPr lang="en-US" sz="1800" b="1" dirty="0" err="1" smtClean="0"/>
              <a:t>right</a:t>
            </a:r>
            <a:r>
              <a:rPr lang="en-US" sz="1800" b="1" dirty="0"/>
              <a:t>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800" b="1" dirty="0"/>
              <a:t>}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800" b="1" dirty="0" err="1">
                <a:solidFill>
                  <a:srgbClr val="A50021"/>
                </a:solidFill>
              </a:rPr>
              <a:t>connectToParent</a:t>
            </a:r>
            <a:r>
              <a:rPr lang="en-US" sz="1800" b="1" dirty="0">
                <a:solidFill>
                  <a:srgbClr val="A50021"/>
                </a:solidFill>
              </a:rPr>
              <a:t>(current, parent, successor);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800" b="1" dirty="0"/>
              <a:t>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 b="1" dirty="0"/>
              <a:t>}//outermost else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/>
              <a:t>}//end of function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US" sz="1800" b="1" dirty="0"/>
          </a:p>
          <a:p>
            <a:pPr>
              <a:lnSpc>
                <a:spcPct val="8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6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39825" y="1524000"/>
            <a:ext cx="7013575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A50021"/>
                </a:solidFill>
              </a:rPr>
              <a:t>void </a:t>
            </a:r>
            <a:r>
              <a:rPr lang="en-US" sz="1800" dirty="0" err="1">
                <a:solidFill>
                  <a:srgbClr val="A50021"/>
                </a:solidFill>
              </a:rPr>
              <a:t>treeSearch</a:t>
            </a:r>
            <a:r>
              <a:rPr lang="en-US" sz="1800" dirty="0">
                <a:solidFill>
                  <a:srgbClr val="A50021"/>
                </a:solidFill>
              </a:rPr>
              <a:t>(</a:t>
            </a:r>
            <a:r>
              <a:rPr lang="en-US" sz="1800" dirty="0" err="1">
                <a:solidFill>
                  <a:srgbClr val="A50021"/>
                </a:solidFill>
              </a:rPr>
              <a:t>BSTNode</a:t>
            </a:r>
            <a:r>
              <a:rPr lang="en-US" sz="1800" dirty="0">
                <a:solidFill>
                  <a:srgbClr val="A50021"/>
                </a:solidFill>
              </a:rPr>
              <a:t>* p, T info, </a:t>
            </a:r>
            <a:r>
              <a:rPr lang="en-US" sz="1800" dirty="0" err="1">
                <a:solidFill>
                  <a:srgbClr val="A50021"/>
                </a:solidFill>
              </a:rPr>
              <a:t>BSTNode</a:t>
            </a:r>
            <a:r>
              <a:rPr lang="en-US" sz="1800" dirty="0">
                <a:solidFill>
                  <a:srgbClr val="A50021"/>
                </a:solidFill>
              </a:rPr>
              <a:t>* current, </a:t>
            </a:r>
            <a:r>
              <a:rPr lang="en-US" sz="1800" dirty="0" err="1">
                <a:solidFill>
                  <a:srgbClr val="A50021"/>
                </a:solidFill>
              </a:rPr>
              <a:t>BSTNode</a:t>
            </a:r>
            <a:r>
              <a:rPr lang="en-US" sz="1800" dirty="0">
                <a:solidFill>
                  <a:srgbClr val="A50021"/>
                </a:solidFill>
              </a:rPr>
              <a:t>* parent)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notFound</a:t>
            </a:r>
            <a:r>
              <a:rPr lang="en-US" sz="18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parent = 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if(info &lt; </a:t>
            </a:r>
            <a:r>
              <a:rPr lang="en-US" sz="1800" dirty="0" err="1" smtClean="0"/>
              <a:t>p</a:t>
            </a:r>
            <a:r>
              <a:rPr lang="en-US" sz="1800" dirty="0" err="1" smtClean="0">
                <a:sym typeface="Wingdings" pitchFamily="2" charset="2"/>
              </a:rPr>
              <a:t></a:t>
            </a:r>
            <a:r>
              <a:rPr lang="en-US" sz="1800" dirty="0" err="1" smtClean="0"/>
              <a:t>data</a:t>
            </a:r>
            <a:r>
              <a:rPr lang="en-US" sz="18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	current = </a:t>
            </a:r>
            <a:r>
              <a:rPr lang="en-US" sz="1800" dirty="0" err="1" smtClean="0"/>
              <a:t>p</a:t>
            </a:r>
            <a:r>
              <a:rPr lang="en-US" sz="1800" dirty="0" err="1" smtClean="0">
                <a:sym typeface="Wingdings" pitchFamily="2" charset="2"/>
              </a:rPr>
              <a:t></a:t>
            </a:r>
            <a:r>
              <a:rPr lang="en-US" sz="1800" dirty="0" err="1" smtClean="0"/>
              <a:t>left</a:t>
            </a:r>
            <a:r>
              <a:rPr lang="en-US" sz="18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	current = </a:t>
            </a:r>
            <a:r>
              <a:rPr lang="en-US" sz="1800" dirty="0" err="1" smtClean="0"/>
              <a:t>p</a:t>
            </a:r>
            <a:r>
              <a:rPr lang="en-US" sz="1800" dirty="0" err="1" smtClean="0">
                <a:sym typeface="Wingdings" pitchFamily="2" charset="2"/>
              </a:rPr>
              <a:t></a:t>
            </a:r>
            <a:r>
              <a:rPr lang="en-US" sz="1800" dirty="0" err="1" smtClean="0"/>
              <a:t>right</a:t>
            </a:r>
            <a:r>
              <a:rPr lang="en-US" sz="18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notFound</a:t>
            </a:r>
            <a:r>
              <a:rPr lang="en-US" sz="1800" dirty="0"/>
              <a:t> = true;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while(current != null &amp;&amp; </a:t>
            </a:r>
            <a:r>
              <a:rPr lang="en-US" sz="1800" dirty="0" err="1"/>
              <a:t>notFound</a:t>
            </a:r>
            <a:r>
              <a:rPr lang="en-US" sz="1800" dirty="0"/>
              <a:t>==true)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 smtClean="0"/>
              <a:t>if(</a:t>
            </a:r>
            <a:r>
              <a:rPr lang="en-US" sz="1800" dirty="0" err="1" smtClean="0"/>
              <a:t>current</a:t>
            </a:r>
            <a:r>
              <a:rPr lang="en-US" sz="1800" dirty="0" err="1" smtClean="0">
                <a:sym typeface="Wingdings" pitchFamily="2" charset="2"/>
              </a:rPr>
              <a:t></a:t>
            </a:r>
            <a:r>
              <a:rPr lang="en-US" sz="1800" dirty="0" err="1" smtClean="0"/>
              <a:t>data</a:t>
            </a:r>
            <a:r>
              <a:rPr lang="en-US" sz="1800" dirty="0" smtClean="0"/>
              <a:t> </a:t>
            </a:r>
            <a:r>
              <a:rPr lang="en-US" sz="1800" dirty="0"/>
              <a:t>== info)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		</a:t>
            </a:r>
            <a:r>
              <a:rPr lang="en-US" sz="1800" dirty="0" err="1"/>
              <a:t>notFound</a:t>
            </a:r>
            <a:r>
              <a:rPr lang="en-US" sz="1800" dirty="0"/>
              <a:t> = 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		parent = current;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	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7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	if(info &lt; </a:t>
            </a:r>
            <a:r>
              <a:rPr lang="en-US" sz="2000" dirty="0" err="1" smtClean="0"/>
              <a:t>current</a:t>
            </a:r>
            <a:r>
              <a:rPr lang="en-US" sz="2000" dirty="0" err="1" smtClean="0">
                <a:sym typeface="Wingdings" pitchFamily="2" charset="2"/>
              </a:rPr>
              <a:t></a:t>
            </a:r>
            <a:r>
              <a:rPr lang="en-US" sz="2000" dirty="0" err="1" smtClean="0"/>
              <a:t>data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		current = </a:t>
            </a:r>
            <a:r>
              <a:rPr lang="en-US" sz="2000" dirty="0" err="1" smtClean="0"/>
              <a:t>current</a:t>
            </a:r>
            <a:r>
              <a:rPr lang="en-US" sz="2000" dirty="0" err="1" smtClean="0">
                <a:sym typeface="Wingdings" pitchFamily="2" charset="2"/>
              </a:rPr>
              <a:t></a:t>
            </a:r>
            <a:r>
              <a:rPr lang="en-US" sz="2000" dirty="0" err="1" smtClean="0"/>
              <a:t>left</a:t>
            </a:r>
            <a:r>
              <a:rPr lang="en-US" sz="2000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		current=current-&gt;right;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}//end of 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}//end of while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A50021"/>
                </a:solidFill>
              </a:rPr>
              <a:t>void findInorderSuccessor(BSTNode* current, BSTNode* successor, BSTNode* sucParent)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sucParent = current;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successor = current-&gt;right;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while(successor-&gt;left != null)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sucParent = successor;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successor = sucessor-&gt;left;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};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9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A50021"/>
                </a:solidFill>
              </a:rPr>
              <a:t>void </a:t>
            </a:r>
            <a:r>
              <a:rPr lang="en-US" sz="2400" dirty="0" err="1">
                <a:solidFill>
                  <a:srgbClr val="A50021"/>
                </a:solidFill>
              </a:rPr>
              <a:t>connectToParent</a:t>
            </a:r>
            <a:r>
              <a:rPr lang="en-US" sz="2400" dirty="0">
                <a:solidFill>
                  <a:srgbClr val="A50021"/>
                </a:solidFill>
              </a:rPr>
              <a:t>(</a:t>
            </a:r>
            <a:r>
              <a:rPr lang="en-US" sz="2400" dirty="0" err="1">
                <a:solidFill>
                  <a:srgbClr val="A50021"/>
                </a:solidFill>
              </a:rPr>
              <a:t>BSTNode</a:t>
            </a:r>
            <a:r>
              <a:rPr lang="en-US" sz="2400" dirty="0">
                <a:solidFill>
                  <a:srgbClr val="A50021"/>
                </a:solidFill>
              </a:rPr>
              <a:t>* current, </a:t>
            </a:r>
            <a:r>
              <a:rPr lang="en-US" sz="2400" dirty="0" err="1">
                <a:solidFill>
                  <a:srgbClr val="A50021"/>
                </a:solidFill>
              </a:rPr>
              <a:t>BSTNode</a:t>
            </a:r>
            <a:r>
              <a:rPr lang="en-US" sz="2400" dirty="0">
                <a:solidFill>
                  <a:srgbClr val="A50021"/>
                </a:solidFill>
              </a:rPr>
              <a:t>* parent, </a:t>
            </a:r>
            <a:r>
              <a:rPr lang="en-US" sz="2400" dirty="0" err="1">
                <a:solidFill>
                  <a:srgbClr val="A50021"/>
                </a:solidFill>
              </a:rPr>
              <a:t>BSTNode</a:t>
            </a:r>
            <a:r>
              <a:rPr lang="en-US" sz="2400" dirty="0">
                <a:solidFill>
                  <a:srgbClr val="A50021"/>
                </a:solidFill>
              </a:rPr>
              <a:t>* replace)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if(parent-&gt;left==current)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	parent-&gt;left = replace;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	parent-&gt;right = replace;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delete current;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};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Traversals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Depth First Tree Traversal</a:t>
            </a:r>
          </a:p>
          <a:p>
            <a:pPr lvl="2"/>
            <a:r>
              <a:rPr lang="en-US"/>
              <a:t>PreOrder Tree Traversal</a:t>
            </a:r>
          </a:p>
          <a:p>
            <a:pPr lvl="2"/>
            <a:r>
              <a:rPr lang="en-US"/>
              <a:t>InOrder Tree Traversal</a:t>
            </a:r>
          </a:p>
          <a:p>
            <a:pPr lvl="2"/>
            <a:r>
              <a:rPr lang="en-US"/>
              <a:t>PostOrder Tree Traversal</a:t>
            </a:r>
          </a:p>
          <a:p>
            <a:r>
              <a:rPr lang="en-US"/>
              <a:t>Breadth First Tree Traversal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Traversals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>
                <a:solidFill>
                  <a:srgbClr val="0000FF"/>
                </a:solidFill>
              </a:rPr>
              <a:t>Breadth First Tree Traversal</a:t>
            </a:r>
          </a:p>
          <a:p>
            <a:pPr marL="669925" lvl="1" indent="-325438"/>
            <a:r>
              <a:rPr lang="en-US" sz="3200"/>
              <a:t>Implementation of this kind of traversal is straightforward when a </a:t>
            </a:r>
            <a:r>
              <a:rPr lang="en-US" sz="3200" b="1"/>
              <a:t>queue</a:t>
            </a:r>
            <a:r>
              <a:rPr lang="en-US" sz="3200"/>
              <a:t> is used.</a:t>
            </a:r>
          </a:p>
          <a:p>
            <a:pPr marL="669925" lvl="1" indent="-325438"/>
            <a:r>
              <a:rPr lang="en-US" sz="3200"/>
              <a:t>Consider a top down left-to-right, breadth first traversal.</a:t>
            </a:r>
          </a:p>
          <a:p>
            <a:pPr marL="669925" lvl="1" indent="-325438"/>
            <a:r>
              <a:rPr lang="en-US" sz="3200"/>
              <a:t>After a node is visited, its children, if any, are placed at the end (rear) of a queue, and the node at the beginning (front) of the queue is visited.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 bldLvl="3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1676400"/>
            <a:ext cx="6324600" cy="4419600"/>
            <a:chOff x="432" y="1056"/>
            <a:chExt cx="3984" cy="2784"/>
          </a:xfrm>
        </p:grpSpPr>
        <p:sp>
          <p:nvSpPr>
            <p:cNvPr id="445444" name="Oval 4"/>
            <p:cNvSpPr>
              <a:spLocks noChangeArrowheads="1"/>
            </p:cNvSpPr>
            <p:nvPr/>
          </p:nvSpPr>
          <p:spPr bwMode="auto">
            <a:xfrm>
              <a:off x="720" y="1056"/>
              <a:ext cx="336" cy="336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5445" name="Oval 5"/>
            <p:cNvSpPr>
              <a:spLocks noChangeArrowheads="1"/>
            </p:cNvSpPr>
            <p:nvPr/>
          </p:nvSpPr>
          <p:spPr bwMode="auto">
            <a:xfrm>
              <a:off x="432" y="1536"/>
              <a:ext cx="336" cy="336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45446" name="Oval 6"/>
            <p:cNvSpPr>
              <a:spLocks noChangeArrowheads="1"/>
            </p:cNvSpPr>
            <p:nvPr/>
          </p:nvSpPr>
          <p:spPr bwMode="auto">
            <a:xfrm>
              <a:off x="768" y="2160"/>
              <a:ext cx="336" cy="336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45447" name="Oval 7"/>
            <p:cNvSpPr>
              <a:spLocks noChangeArrowheads="1"/>
            </p:cNvSpPr>
            <p:nvPr/>
          </p:nvSpPr>
          <p:spPr bwMode="auto">
            <a:xfrm>
              <a:off x="2160" y="1536"/>
              <a:ext cx="336" cy="336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5448" name="Oval 8"/>
            <p:cNvSpPr>
              <a:spLocks noChangeArrowheads="1"/>
            </p:cNvSpPr>
            <p:nvPr/>
          </p:nvSpPr>
          <p:spPr bwMode="auto">
            <a:xfrm>
              <a:off x="1824" y="2352"/>
              <a:ext cx="336" cy="336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45449" name="Oval 9"/>
            <p:cNvSpPr>
              <a:spLocks noChangeArrowheads="1"/>
            </p:cNvSpPr>
            <p:nvPr/>
          </p:nvSpPr>
          <p:spPr bwMode="auto">
            <a:xfrm>
              <a:off x="1008" y="3168"/>
              <a:ext cx="336" cy="336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45450" name="Oval 10"/>
            <p:cNvSpPr>
              <a:spLocks noChangeArrowheads="1"/>
            </p:cNvSpPr>
            <p:nvPr/>
          </p:nvSpPr>
          <p:spPr bwMode="auto">
            <a:xfrm>
              <a:off x="2304" y="3264"/>
              <a:ext cx="336" cy="336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45451" name="Oval 11"/>
            <p:cNvSpPr>
              <a:spLocks noChangeArrowheads="1"/>
            </p:cNvSpPr>
            <p:nvPr/>
          </p:nvSpPr>
          <p:spPr bwMode="auto">
            <a:xfrm>
              <a:off x="3408" y="3504"/>
              <a:ext cx="336" cy="336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45452" name="Oval 12"/>
            <p:cNvSpPr>
              <a:spLocks noChangeArrowheads="1"/>
            </p:cNvSpPr>
            <p:nvPr/>
          </p:nvSpPr>
          <p:spPr bwMode="auto">
            <a:xfrm>
              <a:off x="4080" y="2400"/>
              <a:ext cx="336" cy="336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45453" name="Line 13"/>
            <p:cNvSpPr>
              <a:spLocks noChangeShapeType="1"/>
            </p:cNvSpPr>
            <p:nvPr/>
          </p:nvSpPr>
          <p:spPr bwMode="auto">
            <a:xfrm flipH="1">
              <a:off x="619" y="1248"/>
              <a:ext cx="101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5454" name="Line 14"/>
            <p:cNvSpPr>
              <a:spLocks noChangeShapeType="1"/>
            </p:cNvSpPr>
            <p:nvPr/>
          </p:nvSpPr>
          <p:spPr bwMode="auto">
            <a:xfrm>
              <a:off x="768" y="1776"/>
              <a:ext cx="144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5455" name="Line 15"/>
            <p:cNvSpPr>
              <a:spLocks noChangeShapeType="1"/>
            </p:cNvSpPr>
            <p:nvPr/>
          </p:nvSpPr>
          <p:spPr bwMode="auto">
            <a:xfrm>
              <a:off x="1056" y="1200"/>
              <a:ext cx="1152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5456" name="Line 16"/>
            <p:cNvSpPr>
              <a:spLocks noChangeShapeType="1"/>
            </p:cNvSpPr>
            <p:nvPr/>
          </p:nvSpPr>
          <p:spPr bwMode="auto">
            <a:xfrm flipH="1">
              <a:off x="1920" y="1824"/>
              <a:ext cx="336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5457" name="Line 17"/>
            <p:cNvSpPr>
              <a:spLocks noChangeShapeType="1"/>
            </p:cNvSpPr>
            <p:nvPr/>
          </p:nvSpPr>
          <p:spPr bwMode="auto">
            <a:xfrm flipH="1">
              <a:off x="1288" y="2592"/>
              <a:ext cx="52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5458" name="Line 18"/>
            <p:cNvSpPr>
              <a:spLocks noChangeShapeType="1"/>
            </p:cNvSpPr>
            <p:nvPr/>
          </p:nvSpPr>
          <p:spPr bwMode="auto">
            <a:xfrm>
              <a:off x="2112" y="2640"/>
              <a:ext cx="312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5459" name="Line 19"/>
            <p:cNvSpPr>
              <a:spLocks noChangeShapeType="1"/>
            </p:cNvSpPr>
            <p:nvPr/>
          </p:nvSpPr>
          <p:spPr bwMode="auto">
            <a:xfrm>
              <a:off x="2496" y="1632"/>
              <a:ext cx="1632" cy="7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5460" name="Line 20"/>
            <p:cNvSpPr>
              <a:spLocks noChangeShapeType="1"/>
            </p:cNvSpPr>
            <p:nvPr/>
          </p:nvSpPr>
          <p:spPr bwMode="auto">
            <a:xfrm flipV="1">
              <a:off x="3696" y="2592"/>
              <a:ext cx="384" cy="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62600" y="1676400"/>
            <a:ext cx="2819400" cy="914400"/>
            <a:chOff x="3120" y="1056"/>
            <a:chExt cx="1776" cy="576"/>
          </a:xfrm>
        </p:grpSpPr>
        <p:sp>
          <p:nvSpPr>
            <p:cNvPr id="446468" name="Rectangle 4"/>
            <p:cNvSpPr>
              <a:spLocks noChangeArrowheads="1"/>
            </p:cNvSpPr>
            <p:nvPr/>
          </p:nvSpPr>
          <p:spPr bwMode="auto">
            <a:xfrm>
              <a:off x="4224" y="134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46469" name="Text Box 5"/>
            <p:cNvSpPr txBox="1">
              <a:spLocks noChangeArrowheads="1"/>
            </p:cNvSpPr>
            <p:nvPr/>
          </p:nvSpPr>
          <p:spPr bwMode="auto">
            <a:xfrm>
              <a:off x="3120" y="1056"/>
              <a:ext cx="1104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Queue</a:t>
              </a:r>
            </a:p>
          </p:txBody>
        </p:sp>
        <p:sp>
          <p:nvSpPr>
            <p:cNvPr id="446470" name="Rectangle 6"/>
            <p:cNvSpPr>
              <a:spLocks noChangeArrowheads="1"/>
            </p:cNvSpPr>
            <p:nvPr/>
          </p:nvSpPr>
          <p:spPr bwMode="auto">
            <a:xfrm>
              <a:off x="4560" y="134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9600" y="1676400"/>
            <a:ext cx="6324600" cy="4419600"/>
            <a:chOff x="0" y="1056"/>
            <a:chExt cx="3984" cy="2784"/>
          </a:xfrm>
        </p:grpSpPr>
        <p:sp>
          <p:nvSpPr>
            <p:cNvPr id="446472" name="Oval 8"/>
            <p:cNvSpPr>
              <a:spLocks noChangeArrowheads="1"/>
            </p:cNvSpPr>
            <p:nvPr/>
          </p:nvSpPr>
          <p:spPr bwMode="auto">
            <a:xfrm>
              <a:off x="3648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0" y="1056"/>
              <a:ext cx="3696" cy="2784"/>
              <a:chOff x="0" y="1056"/>
              <a:chExt cx="3696" cy="2784"/>
            </a:xfrm>
          </p:grpSpPr>
          <p:sp>
            <p:nvSpPr>
              <p:cNvPr id="446474" name="Oval 10"/>
              <p:cNvSpPr>
                <a:spLocks noChangeArrowheads="1"/>
              </p:cNvSpPr>
              <p:nvPr/>
            </p:nvSpPr>
            <p:spPr bwMode="auto">
              <a:xfrm>
                <a:off x="288" y="1056"/>
                <a:ext cx="336" cy="336"/>
              </a:xfrm>
              <a:prstGeom prst="ellipse">
                <a:avLst/>
              </a:prstGeom>
              <a:solidFill>
                <a:schemeClr val="hlink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46475" name="Oval 11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46476" name="Oval 12"/>
              <p:cNvSpPr>
                <a:spLocks noChangeArrowheads="1"/>
              </p:cNvSpPr>
              <p:nvPr/>
            </p:nvSpPr>
            <p:spPr bwMode="auto">
              <a:xfrm>
                <a:off x="336" y="216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46477" name="Oval 13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46478" name="Oval 14"/>
              <p:cNvSpPr>
                <a:spLocks noChangeArrowheads="1"/>
              </p:cNvSpPr>
              <p:nvPr/>
            </p:nvSpPr>
            <p:spPr bwMode="auto">
              <a:xfrm>
                <a:off x="1392" y="2352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46479" name="Oval 15"/>
              <p:cNvSpPr>
                <a:spLocks noChangeArrowheads="1"/>
              </p:cNvSpPr>
              <p:nvPr/>
            </p:nvSpPr>
            <p:spPr bwMode="auto">
              <a:xfrm>
                <a:off x="576" y="316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446480" name="Oval 16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446481" name="Oval 17"/>
              <p:cNvSpPr>
                <a:spLocks noChangeArrowheads="1"/>
              </p:cNvSpPr>
              <p:nvPr/>
            </p:nvSpPr>
            <p:spPr bwMode="auto">
              <a:xfrm>
                <a:off x="2976" y="350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446482" name="Line 18"/>
              <p:cNvSpPr>
                <a:spLocks noChangeShapeType="1"/>
              </p:cNvSpPr>
              <p:nvPr/>
            </p:nvSpPr>
            <p:spPr bwMode="auto">
              <a:xfrm flipH="1">
                <a:off x="187" y="1248"/>
                <a:ext cx="101" cy="336"/>
              </a:xfrm>
              <a:prstGeom prst="line">
                <a:avLst/>
              </a:prstGeom>
              <a:noFill/>
              <a:ln w="28575" cap="sq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6483" name="Line 19"/>
              <p:cNvSpPr>
                <a:spLocks noChangeShapeType="1"/>
              </p:cNvSpPr>
              <p:nvPr/>
            </p:nvSpPr>
            <p:spPr bwMode="auto">
              <a:xfrm>
                <a:off x="336" y="1776"/>
                <a:ext cx="144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6484" name="Line 20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1152" cy="432"/>
              </a:xfrm>
              <a:prstGeom prst="line">
                <a:avLst/>
              </a:prstGeom>
              <a:noFill/>
              <a:ln w="28575" cap="sq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6485" name="Line 21"/>
              <p:cNvSpPr>
                <a:spLocks noChangeShapeType="1"/>
              </p:cNvSpPr>
              <p:nvPr/>
            </p:nvSpPr>
            <p:spPr bwMode="auto">
              <a:xfrm flipH="1">
                <a:off x="1488" y="1824"/>
                <a:ext cx="336" cy="57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6486" name="Line 22"/>
              <p:cNvSpPr>
                <a:spLocks noChangeShapeType="1"/>
              </p:cNvSpPr>
              <p:nvPr/>
            </p:nvSpPr>
            <p:spPr bwMode="auto">
              <a:xfrm flipH="1">
                <a:off x="856" y="2592"/>
                <a:ext cx="520" cy="62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6487" name="Line 23"/>
              <p:cNvSpPr>
                <a:spLocks noChangeShapeType="1"/>
              </p:cNvSpPr>
              <p:nvPr/>
            </p:nvSpPr>
            <p:spPr bwMode="auto">
              <a:xfrm>
                <a:off x="1680" y="2640"/>
                <a:ext cx="312" cy="62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6488" name="Line 24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1632" cy="791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6489" name="Line 25"/>
              <p:cNvSpPr>
                <a:spLocks noChangeShapeType="1"/>
              </p:cNvSpPr>
              <p:nvPr/>
            </p:nvSpPr>
            <p:spPr bwMode="auto">
              <a:xfrm flipV="1">
                <a:off x="3264" y="2592"/>
                <a:ext cx="384" cy="91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46490" name="Text Box 26"/>
          <p:cNvSpPr txBox="1">
            <a:spLocks noChangeArrowheads="1"/>
          </p:cNvSpPr>
          <p:nvPr/>
        </p:nvSpPr>
        <p:spPr bwMode="auto">
          <a:xfrm>
            <a:off x="914400" y="6019800"/>
            <a:ext cx="2895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446491" name="Text Box 27"/>
          <p:cNvSpPr txBox="1">
            <a:spLocks noChangeArrowheads="1"/>
          </p:cNvSpPr>
          <p:nvPr/>
        </p:nvSpPr>
        <p:spPr bwMode="auto">
          <a:xfrm>
            <a:off x="6934200" y="26670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 Front       Rear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a Binary Search Tree</a:t>
            </a:r>
          </a:p>
        </p:txBody>
      </p:sp>
      <p:grpSp>
        <p:nvGrpSpPr>
          <p:cNvPr id="416771" name="Group 3"/>
          <p:cNvGrpSpPr>
            <a:grpSpLocks/>
          </p:cNvGrpSpPr>
          <p:nvPr/>
        </p:nvGrpSpPr>
        <p:grpSpPr bwMode="auto">
          <a:xfrm>
            <a:off x="1447800" y="1905000"/>
            <a:ext cx="1447800" cy="990600"/>
            <a:chOff x="912" y="1200"/>
            <a:chExt cx="912" cy="624"/>
          </a:xfrm>
        </p:grpSpPr>
        <p:sp>
          <p:nvSpPr>
            <p:cNvPr id="416772" name="Text Box 4"/>
            <p:cNvSpPr txBox="1">
              <a:spLocks noChangeArrowheads="1"/>
            </p:cNvSpPr>
            <p:nvPr/>
          </p:nvSpPr>
          <p:spPr bwMode="auto">
            <a:xfrm>
              <a:off x="912" y="153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null</a:t>
              </a:r>
            </a:p>
          </p:txBody>
        </p:sp>
        <p:sp>
          <p:nvSpPr>
            <p:cNvPr id="416773" name="Line 5"/>
            <p:cNvSpPr>
              <a:spLocks noChangeShapeType="1"/>
            </p:cNvSpPr>
            <p:nvPr/>
          </p:nvSpPr>
          <p:spPr bwMode="auto">
            <a:xfrm flipH="1">
              <a:off x="1248" y="1344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774" name="Oval 6"/>
            <p:cNvSpPr>
              <a:spLocks noChangeArrowheads="1"/>
            </p:cNvSpPr>
            <p:nvPr/>
          </p:nvSpPr>
          <p:spPr bwMode="auto">
            <a:xfrm>
              <a:off x="153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15</a:t>
              </a:r>
            </a:p>
          </p:txBody>
        </p:sp>
      </p:grpSp>
      <p:grpSp>
        <p:nvGrpSpPr>
          <p:cNvPr id="416775" name="Group 7"/>
          <p:cNvGrpSpPr>
            <a:grpSpLocks/>
          </p:cNvGrpSpPr>
          <p:nvPr/>
        </p:nvGrpSpPr>
        <p:grpSpPr bwMode="auto">
          <a:xfrm>
            <a:off x="4267200" y="1828800"/>
            <a:ext cx="1295400" cy="990600"/>
            <a:chOff x="2688" y="1152"/>
            <a:chExt cx="816" cy="624"/>
          </a:xfrm>
        </p:grpSpPr>
        <p:sp>
          <p:nvSpPr>
            <p:cNvPr id="416776" name="Line 8"/>
            <p:cNvSpPr>
              <a:spLocks noChangeShapeType="1"/>
            </p:cNvSpPr>
            <p:nvPr/>
          </p:nvSpPr>
          <p:spPr bwMode="auto">
            <a:xfrm flipH="1">
              <a:off x="2928" y="1296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777" name="Oval 9"/>
            <p:cNvSpPr>
              <a:spLocks noChangeArrowheads="1"/>
            </p:cNvSpPr>
            <p:nvPr/>
          </p:nvSpPr>
          <p:spPr bwMode="auto">
            <a:xfrm>
              <a:off x="3216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6778" name="Oval 10"/>
            <p:cNvSpPr>
              <a:spLocks noChangeArrowheads="1"/>
            </p:cNvSpPr>
            <p:nvPr/>
          </p:nvSpPr>
          <p:spPr bwMode="auto">
            <a:xfrm>
              <a:off x="2688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15</a:t>
              </a:r>
            </a:p>
          </p:txBody>
        </p:sp>
      </p:grpSp>
      <p:grpSp>
        <p:nvGrpSpPr>
          <p:cNvPr id="416779" name="Group 11"/>
          <p:cNvGrpSpPr>
            <a:grpSpLocks/>
          </p:cNvGrpSpPr>
          <p:nvPr/>
        </p:nvGrpSpPr>
        <p:grpSpPr bwMode="auto">
          <a:xfrm>
            <a:off x="5867400" y="1828800"/>
            <a:ext cx="1981200" cy="1828800"/>
            <a:chOff x="3696" y="1152"/>
            <a:chExt cx="1248" cy="1152"/>
          </a:xfrm>
        </p:grpSpPr>
        <p:grpSp>
          <p:nvGrpSpPr>
            <p:cNvPr id="416780" name="Group 12"/>
            <p:cNvGrpSpPr>
              <a:grpSpLocks/>
            </p:cNvGrpSpPr>
            <p:nvPr/>
          </p:nvGrpSpPr>
          <p:grpSpPr bwMode="auto">
            <a:xfrm>
              <a:off x="4128" y="1152"/>
              <a:ext cx="816" cy="624"/>
              <a:chOff x="2688" y="1152"/>
              <a:chExt cx="816" cy="624"/>
            </a:xfrm>
          </p:grpSpPr>
          <p:sp>
            <p:nvSpPr>
              <p:cNvPr id="416781" name="Line 13"/>
              <p:cNvSpPr>
                <a:spLocks noChangeShapeType="1"/>
              </p:cNvSpPr>
              <p:nvPr/>
            </p:nvSpPr>
            <p:spPr bwMode="auto">
              <a:xfrm flipH="1">
                <a:off x="2928" y="1296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6782" name="Oval 14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416783" name="Oval 15"/>
              <p:cNvSpPr>
                <a:spLocks noChangeArrowheads="1"/>
              </p:cNvSpPr>
              <p:nvPr/>
            </p:nvSpPr>
            <p:spPr bwMode="auto">
              <a:xfrm>
                <a:off x="2688" y="14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15</a:t>
                </a:r>
              </a:p>
            </p:txBody>
          </p:sp>
        </p:grpSp>
        <p:sp>
          <p:nvSpPr>
            <p:cNvPr id="416784" name="Line 16"/>
            <p:cNvSpPr>
              <a:spLocks noChangeShapeType="1"/>
            </p:cNvSpPr>
            <p:nvPr/>
          </p:nvSpPr>
          <p:spPr bwMode="auto">
            <a:xfrm flipH="1">
              <a:off x="3840" y="172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785" name="Oval 17"/>
            <p:cNvSpPr>
              <a:spLocks noChangeArrowheads="1"/>
            </p:cNvSpPr>
            <p:nvPr/>
          </p:nvSpPr>
          <p:spPr bwMode="auto">
            <a:xfrm>
              <a:off x="369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416786" name="Group 18"/>
          <p:cNvGrpSpPr>
            <a:grpSpLocks/>
          </p:cNvGrpSpPr>
          <p:nvPr/>
        </p:nvGrpSpPr>
        <p:grpSpPr bwMode="auto">
          <a:xfrm>
            <a:off x="914400" y="4191000"/>
            <a:ext cx="1981200" cy="1828800"/>
            <a:chOff x="576" y="2640"/>
            <a:chExt cx="1248" cy="1152"/>
          </a:xfrm>
        </p:grpSpPr>
        <p:grpSp>
          <p:nvGrpSpPr>
            <p:cNvPr id="416787" name="Group 19"/>
            <p:cNvGrpSpPr>
              <a:grpSpLocks/>
            </p:cNvGrpSpPr>
            <p:nvPr/>
          </p:nvGrpSpPr>
          <p:grpSpPr bwMode="auto">
            <a:xfrm>
              <a:off x="1008" y="2640"/>
              <a:ext cx="816" cy="624"/>
              <a:chOff x="2688" y="1152"/>
              <a:chExt cx="816" cy="624"/>
            </a:xfrm>
          </p:grpSpPr>
          <p:sp>
            <p:nvSpPr>
              <p:cNvPr id="416788" name="Line 20"/>
              <p:cNvSpPr>
                <a:spLocks noChangeShapeType="1"/>
              </p:cNvSpPr>
              <p:nvPr/>
            </p:nvSpPr>
            <p:spPr bwMode="auto">
              <a:xfrm flipH="1">
                <a:off x="2928" y="1296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6789" name="Oval 21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17</a:t>
                </a:r>
              </a:p>
            </p:txBody>
          </p:sp>
          <p:sp>
            <p:nvSpPr>
              <p:cNvPr id="416790" name="Oval 22"/>
              <p:cNvSpPr>
                <a:spLocks noChangeArrowheads="1"/>
              </p:cNvSpPr>
              <p:nvPr/>
            </p:nvSpPr>
            <p:spPr bwMode="auto">
              <a:xfrm>
                <a:off x="2688" y="14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15</a:t>
                </a:r>
              </a:p>
            </p:txBody>
          </p:sp>
        </p:grpSp>
        <p:sp>
          <p:nvSpPr>
            <p:cNvPr id="416791" name="Line 23"/>
            <p:cNvSpPr>
              <a:spLocks noChangeShapeType="1"/>
            </p:cNvSpPr>
            <p:nvPr/>
          </p:nvSpPr>
          <p:spPr bwMode="auto">
            <a:xfrm flipH="1">
              <a:off x="720" y="32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792" name="Oval 24"/>
            <p:cNvSpPr>
              <a:spLocks noChangeArrowheads="1"/>
            </p:cNvSpPr>
            <p:nvPr/>
          </p:nvSpPr>
          <p:spPr bwMode="auto">
            <a:xfrm>
              <a:off x="576" y="34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6793" name="Oval 25"/>
            <p:cNvSpPr>
              <a:spLocks noChangeArrowheads="1"/>
            </p:cNvSpPr>
            <p:nvPr/>
          </p:nvSpPr>
          <p:spPr bwMode="auto">
            <a:xfrm>
              <a:off x="1488" y="34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416794" name="Line 26"/>
            <p:cNvSpPr>
              <a:spLocks noChangeShapeType="1"/>
            </p:cNvSpPr>
            <p:nvPr/>
          </p:nvSpPr>
          <p:spPr bwMode="auto">
            <a:xfrm>
              <a:off x="1320" y="3216"/>
              <a:ext cx="2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6795" name="Group 27"/>
          <p:cNvGrpSpPr>
            <a:grpSpLocks/>
          </p:cNvGrpSpPr>
          <p:nvPr/>
        </p:nvGrpSpPr>
        <p:grpSpPr bwMode="auto">
          <a:xfrm>
            <a:off x="3505200" y="4038600"/>
            <a:ext cx="1981200" cy="2590800"/>
            <a:chOff x="2208" y="2544"/>
            <a:chExt cx="1248" cy="1632"/>
          </a:xfrm>
        </p:grpSpPr>
        <p:grpSp>
          <p:nvGrpSpPr>
            <p:cNvPr id="416796" name="Group 28"/>
            <p:cNvGrpSpPr>
              <a:grpSpLocks/>
            </p:cNvGrpSpPr>
            <p:nvPr/>
          </p:nvGrpSpPr>
          <p:grpSpPr bwMode="auto">
            <a:xfrm>
              <a:off x="2640" y="2544"/>
              <a:ext cx="816" cy="624"/>
              <a:chOff x="2688" y="1152"/>
              <a:chExt cx="816" cy="624"/>
            </a:xfrm>
          </p:grpSpPr>
          <p:sp>
            <p:nvSpPr>
              <p:cNvPr id="416797" name="Line 29"/>
              <p:cNvSpPr>
                <a:spLocks noChangeShapeType="1"/>
              </p:cNvSpPr>
              <p:nvPr/>
            </p:nvSpPr>
            <p:spPr bwMode="auto">
              <a:xfrm flipH="1">
                <a:off x="2928" y="1296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6798" name="Oval 30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19</a:t>
                </a:r>
              </a:p>
            </p:txBody>
          </p:sp>
          <p:sp>
            <p:nvSpPr>
              <p:cNvPr id="416799" name="Oval 31"/>
              <p:cNvSpPr>
                <a:spLocks noChangeArrowheads="1"/>
              </p:cNvSpPr>
              <p:nvPr/>
            </p:nvSpPr>
            <p:spPr bwMode="auto">
              <a:xfrm>
                <a:off x="2688" y="14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15</a:t>
                </a:r>
              </a:p>
            </p:txBody>
          </p:sp>
        </p:grpSp>
        <p:sp>
          <p:nvSpPr>
            <p:cNvPr id="416800" name="Line 32"/>
            <p:cNvSpPr>
              <a:spLocks noChangeShapeType="1"/>
            </p:cNvSpPr>
            <p:nvPr/>
          </p:nvSpPr>
          <p:spPr bwMode="auto">
            <a:xfrm flipH="1">
              <a:off x="2352" y="31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801" name="Oval 33"/>
            <p:cNvSpPr>
              <a:spLocks noChangeArrowheads="1"/>
            </p:cNvSpPr>
            <p:nvPr/>
          </p:nvSpPr>
          <p:spPr bwMode="auto">
            <a:xfrm>
              <a:off x="2208" y="33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6802" name="Oval 34"/>
            <p:cNvSpPr>
              <a:spLocks noChangeArrowheads="1"/>
            </p:cNvSpPr>
            <p:nvPr/>
          </p:nvSpPr>
          <p:spPr bwMode="auto">
            <a:xfrm>
              <a:off x="3120" y="33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416803" name="Line 35"/>
            <p:cNvSpPr>
              <a:spLocks noChangeShapeType="1"/>
            </p:cNvSpPr>
            <p:nvPr/>
          </p:nvSpPr>
          <p:spPr bwMode="auto">
            <a:xfrm>
              <a:off x="2952" y="3120"/>
              <a:ext cx="2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804" name="Line 36"/>
            <p:cNvSpPr>
              <a:spLocks noChangeShapeType="1"/>
            </p:cNvSpPr>
            <p:nvPr/>
          </p:nvSpPr>
          <p:spPr bwMode="auto">
            <a:xfrm flipH="1">
              <a:off x="2880" y="36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805" name="Oval 37"/>
            <p:cNvSpPr>
              <a:spLocks noChangeArrowheads="1"/>
            </p:cNvSpPr>
            <p:nvPr/>
          </p:nvSpPr>
          <p:spPr bwMode="auto">
            <a:xfrm>
              <a:off x="2592" y="38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17</a:t>
              </a:r>
            </a:p>
          </p:txBody>
        </p:sp>
      </p:grpSp>
      <p:grpSp>
        <p:nvGrpSpPr>
          <p:cNvPr id="416806" name="Group 38"/>
          <p:cNvGrpSpPr>
            <a:grpSpLocks/>
          </p:cNvGrpSpPr>
          <p:nvPr/>
        </p:nvGrpSpPr>
        <p:grpSpPr bwMode="auto">
          <a:xfrm>
            <a:off x="6324600" y="3886200"/>
            <a:ext cx="1981200" cy="2743200"/>
            <a:chOff x="3984" y="2448"/>
            <a:chExt cx="1248" cy="1728"/>
          </a:xfrm>
        </p:grpSpPr>
        <p:sp>
          <p:nvSpPr>
            <p:cNvPr id="416807" name="Oval 39"/>
            <p:cNvSpPr>
              <a:spLocks noChangeArrowheads="1"/>
            </p:cNvSpPr>
            <p:nvPr/>
          </p:nvSpPr>
          <p:spPr bwMode="auto">
            <a:xfrm>
              <a:off x="441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16808" name="Line 40"/>
            <p:cNvSpPr>
              <a:spLocks noChangeShapeType="1"/>
            </p:cNvSpPr>
            <p:nvPr/>
          </p:nvSpPr>
          <p:spPr bwMode="auto">
            <a:xfrm flipH="1">
              <a:off x="4128" y="268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809" name="Oval 41"/>
            <p:cNvSpPr>
              <a:spLocks noChangeArrowheads="1"/>
            </p:cNvSpPr>
            <p:nvPr/>
          </p:nvSpPr>
          <p:spPr bwMode="auto">
            <a:xfrm>
              <a:off x="3984" y="29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6810" name="Oval 42"/>
            <p:cNvSpPr>
              <a:spLocks noChangeArrowheads="1"/>
            </p:cNvSpPr>
            <p:nvPr/>
          </p:nvSpPr>
          <p:spPr bwMode="auto">
            <a:xfrm>
              <a:off x="4896" y="29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416811" name="Line 43"/>
            <p:cNvSpPr>
              <a:spLocks noChangeShapeType="1"/>
            </p:cNvSpPr>
            <p:nvPr/>
          </p:nvSpPr>
          <p:spPr bwMode="auto">
            <a:xfrm>
              <a:off x="4728" y="2688"/>
              <a:ext cx="2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812" name="Line 44"/>
            <p:cNvSpPr>
              <a:spLocks noChangeShapeType="1"/>
            </p:cNvSpPr>
            <p:nvPr/>
          </p:nvSpPr>
          <p:spPr bwMode="auto">
            <a:xfrm flipH="1">
              <a:off x="4656" y="316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813" name="Oval 45"/>
            <p:cNvSpPr>
              <a:spLocks noChangeArrowheads="1"/>
            </p:cNvSpPr>
            <p:nvPr/>
          </p:nvSpPr>
          <p:spPr bwMode="auto">
            <a:xfrm>
              <a:off x="4368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416814" name="Line 46"/>
            <p:cNvSpPr>
              <a:spLocks noChangeShapeType="1"/>
            </p:cNvSpPr>
            <p:nvPr/>
          </p:nvSpPr>
          <p:spPr bwMode="auto">
            <a:xfrm>
              <a:off x="4656" y="36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815" name="Oval 47"/>
            <p:cNvSpPr>
              <a:spLocks noChangeArrowheads="1"/>
            </p:cNvSpPr>
            <p:nvPr/>
          </p:nvSpPr>
          <p:spPr bwMode="auto">
            <a:xfrm>
              <a:off x="4800" y="38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62600" y="1676400"/>
            <a:ext cx="2819400" cy="914400"/>
            <a:chOff x="3264" y="1056"/>
            <a:chExt cx="1776" cy="576"/>
          </a:xfrm>
        </p:grpSpPr>
        <p:sp>
          <p:nvSpPr>
            <p:cNvPr id="447491" name="Rectangle 3"/>
            <p:cNvSpPr>
              <a:spLocks noChangeArrowheads="1"/>
            </p:cNvSpPr>
            <p:nvPr/>
          </p:nvSpPr>
          <p:spPr bwMode="auto">
            <a:xfrm>
              <a:off x="4368" y="134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447492" name="Text Box 4"/>
            <p:cNvSpPr txBox="1">
              <a:spLocks noChangeArrowheads="1"/>
            </p:cNvSpPr>
            <p:nvPr/>
          </p:nvSpPr>
          <p:spPr bwMode="auto">
            <a:xfrm>
              <a:off x="3264" y="1056"/>
              <a:ext cx="1104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Dqueue C</a:t>
              </a:r>
            </a:p>
          </p:txBody>
        </p:sp>
        <p:sp>
          <p:nvSpPr>
            <p:cNvPr id="447493" name="Rectangle 5"/>
            <p:cNvSpPr>
              <a:spLocks noChangeArrowheads="1"/>
            </p:cNvSpPr>
            <p:nvPr/>
          </p:nvSpPr>
          <p:spPr bwMode="auto">
            <a:xfrm>
              <a:off x="4704" y="134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09600" y="1676400"/>
            <a:ext cx="6324600" cy="4419600"/>
            <a:chOff x="0" y="1056"/>
            <a:chExt cx="3984" cy="2784"/>
          </a:xfrm>
        </p:grpSpPr>
        <p:sp>
          <p:nvSpPr>
            <p:cNvPr id="447495" name="Oval 7"/>
            <p:cNvSpPr>
              <a:spLocks noChangeArrowheads="1"/>
            </p:cNvSpPr>
            <p:nvPr/>
          </p:nvSpPr>
          <p:spPr bwMode="auto">
            <a:xfrm>
              <a:off x="3648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47496" name="Oval 8"/>
            <p:cNvSpPr>
              <a:spLocks noChangeArrowheads="1"/>
            </p:cNvSpPr>
            <p:nvPr/>
          </p:nvSpPr>
          <p:spPr bwMode="auto">
            <a:xfrm>
              <a:off x="288" y="105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7497" name="Oval 9"/>
            <p:cNvSpPr>
              <a:spLocks noChangeArrowheads="1"/>
            </p:cNvSpPr>
            <p:nvPr/>
          </p:nvSpPr>
          <p:spPr bwMode="auto">
            <a:xfrm>
              <a:off x="0" y="153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47498" name="Oval 10"/>
            <p:cNvSpPr>
              <a:spLocks noChangeArrowheads="1"/>
            </p:cNvSpPr>
            <p:nvPr/>
          </p:nvSpPr>
          <p:spPr bwMode="auto">
            <a:xfrm>
              <a:off x="336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47499" name="Oval 11"/>
            <p:cNvSpPr>
              <a:spLocks noChangeArrowheads="1"/>
            </p:cNvSpPr>
            <p:nvPr/>
          </p:nvSpPr>
          <p:spPr bwMode="auto">
            <a:xfrm>
              <a:off x="1728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7500" name="Oval 12"/>
            <p:cNvSpPr>
              <a:spLocks noChangeArrowheads="1"/>
            </p:cNvSpPr>
            <p:nvPr/>
          </p:nvSpPr>
          <p:spPr bwMode="auto">
            <a:xfrm>
              <a:off x="1392" y="235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47501" name="Oval 13"/>
            <p:cNvSpPr>
              <a:spLocks noChangeArrowheads="1"/>
            </p:cNvSpPr>
            <p:nvPr/>
          </p:nvSpPr>
          <p:spPr bwMode="auto">
            <a:xfrm>
              <a:off x="576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47502" name="Oval 14"/>
            <p:cNvSpPr>
              <a:spLocks noChangeArrowheads="1"/>
            </p:cNvSpPr>
            <p:nvPr/>
          </p:nvSpPr>
          <p:spPr bwMode="auto">
            <a:xfrm>
              <a:off x="187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47503" name="Oval 15"/>
            <p:cNvSpPr>
              <a:spLocks noChangeArrowheads="1"/>
            </p:cNvSpPr>
            <p:nvPr/>
          </p:nvSpPr>
          <p:spPr bwMode="auto">
            <a:xfrm>
              <a:off x="2976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47504" name="Line 16"/>
            <p:cNvSpPr>
              <a:spLocks noChangeShapeType="1"/>
            </p:cNvSpPr>
            <p:nvPr/>
          </p:nvSpPr>
          <p:spPr bwMode="auto">
            <a:xfrm flipH="1">
              <a:off x="187" y="1248"/>
              <a:ext cx="101" cy="33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7505" name="Line 17"/>
            <p:cNvSpPr>
              <a:spLocks noChangeShapeType="1"/>
            </p:cNvSpPr>
            <p:nvPr/>
          </p:nvSpPr>
          <p:spPr bwMode="auto">
            <a:xfrm>
              <a:off x="336" y="1776"/>
              <a:ext cx="144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7506" name="Line 18"/>
            <p:cNvSpPr>
              <a:spLocks noChangeShapeType="1"/>
            </p:cNvSpPr>
            <p:nvPr/>
          </p:nvSpPr>
          <p:spPr bwMode="auto">
            <a:xfrm>
              <a:off x="624" y="1200"/>
              <a:ext cx="1152" cy="432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7507" name="Line 19"/>
            <p:cNvSpPr>
              <a:spLocks noChangeShapeType="1"/>
            </p:cNvSpPr>
            <p:nvPr/>
          </p:nvSpPr>
          <p:spPr bwMode="auto">
            <a:xfrm flipH="1">
              <a:off x="1488" y="1824"/>
              <a:ext cx="336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7508" name="Line 20"/>
            <p:cNvSpPr>
              <a:spLocks noChangeShapeType="1"/>
            </p:cNvSpPr>
            <p:nvPr/>
          </p:nvSpPr>
          <p:spPr bwMode="auto">
            <a:xfrm flipH="1">
              <a:off x="856" y="2592"/>
              <a:ext cx="52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7509" name="Line 21"/>
            <p:cNvSpPr>
              <a:spLocks noChangeShapeType="1"/>
            </p:cNvSpPr>
            <p:nvPr/>
          </p:nvSpPr>
          <p:spPr bwMode="auto">
            <a:xfrm>
              <a:off x="1680" y="2640"/>
              <a:ext cx="312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7510" name="Line 22"/>
            <p:cNvSpPr>
              <a:spLocks noChangeShapeType="1"/>
            </p:cNvSpPr>
            <p:nvPr/>
          </p:nvSpPr>
          <p:spPr bwMode="auto">
            <a:xfrm>
              <a:off x="2064" y="1632"/>
              <a:ext cx="1632" cy="7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7511" name="Line 23"/>
            <p:cNvSpPr>
              <a:spLocks noChangeShapeType="1"/>
            </p:cNvSpPr>
            <p:nvPr/>
          </p:nvSpPr>
          <p:spPr bwMode="auto">
            <a:xfrm flipV="1">
              <a:off x="3264" y="2592"/>
              <a:ext cx="384" cy="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7512" name="Text Box 24"/>
          <p:cNvSpPr txBox="1">
            <a:spLocks noChangeArrowheads="1"/>
          </p:cNvSpPr>
          <p:nvPr/>
        </p:nvSpPr>
        <p:spPr bwMode="auto">
          <a:xfrm>
            <a:off x="914400" y="6019800"/>
            <a:ext cx="2895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AC</a:t>
            </a:r>
          </a:p>
        </p:txBody>
      </p:sp>
      <p:sp>
        <p:nvSpPr>
          <p:cNvPr id="44751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62600" y="1676400"/>
            <a:ext cx="2819400" cy="914400"/>
            <a:chOff x="3456" y="1104"/>
            <a:chExt cx="1776" cy="576"/>
          </a:xfrm>
        </p:grpSpPr>
        <p:sp>
          <p:nvSpPr>
            <p:cNvPr id="448516" name="Rectangle 4"/>
            <p:cNvSpPr>
              <a:spLocks noChangeArrowheads="1"/>
            </p:cNvSpPr>
            <p:nvPr/>
          </p:nvSpPr>
          <p:spPr bwMode="auto">
            <a:xfrm>
              <a:off x="4560" y="139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8517" name="Text Box 5"/>
            <p:cNvSpPr txBox="1">
              <a:spLocks noChangeArrowheads="1"/>
            </p:cNvSpPr>
            <p:nvPr/>
          </p:nvSpPr>
          <p:spPr bwMode="auto">
            <a:xfrm>
              <a:off x="3456" y="1104"/>
              <a:ext cx="1104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Enqueu D</a:t>
              </a:r>
            </a:p>
          </p:txBody>
        </p:sp>
        <p:sp>
          <p:nvSpPr>
            <p:cNvPr id="448518" name="Rectangle 6"/>
            <p:cNvSpPr>
              <a:spLocks noChangeArrowheads="1"/>
            </p:cNvSpPr>
            <p:nvPr/>
          </p:nvSpPr>
          <p:spPr bwMode="auto">
            <a:xfrm>
              <a:off x="4896" y="139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9600" y="1676400"/>
            <a:ext cx="6324600" cy="4419600"/>
            <a:chOff x="384" y="1056"/>
            <a:chExt cx="3984" cy="2784"/>
          </a:xfrm>
        </p:grpSpPr>
        <p:sp>
          <p:nvSpPr>
            <p:cNvPr id="448520" name="Oval 8"/>
            <p:cNvSpPr>
              <a:spLocks noChangeArrowheads="1"/>
            </p:cNvSpPr>
            <p:nvPr/>
          </p:nvSpPr>
          <p:spPr bwMode="auto">
            <a:xfrm>
              <a:off x="4032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48521" name="Oval 9"/>
            <p:cNvSpPr>
              <a:spLocks noChangeArrowheads="1"/>
            </p:cNvSpPr>
            <p:nvPr/>
          </p:nvSpPr>
          <p:spPr bwMode="auto">
            <a:xfrm>
              <a:off x="672" y="105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8522" name="Oval 10"/>
            <p:cNvSpPr>
              <a:spLocks noChangeArrowheads="1"/>
            </p:cNvSpPr>
            <p:nvPr/>
          </p:nvSpPr>
          <p:spPr bwMode="auto">
            <a:xfrm>
              <a:off x="384" y="153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48523" name="Oval 11"/>
            <p:cNvSpPr>
              <a:spLocks noChangeArrowheads="1"/>
            </p:cNvSpPr>
            <p:nvPr/>
          </p:nvSpPr>
          <p:spPr bwMode="auto">
            <a:xfrm>
              <a:off x="72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48524" name="Oval 12"/>
            <p:cNvSpPr>
              <a:spLocks noChangeArrowheads="1"/>
            </p:cNvSpPr>
            <p:nvPr/>
          </p:nvSpPr>
          <p:spPr bwMode="auto">
            <a:xfrm>
              <a:off x="211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8525" name="Oval 13"/>
            <p:cNvSpPr>
              <a:spLocks noChangeArrowheads="1"/>
            </p:cNvSpPr>
            <p:nvPr/>
          </p:nvSpPr>
          <p:spPr bwMode="auto">
            <a:xfrm>
              <a:off x="1776" y="235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48526" name="Oval 14"/>
            <p:cNvSpPr>
              <a:spLocks noChangeArrowheads="1"/>
            </p:cNvSpPr>
            <p:nvPr/>
          </p:nvSpPr>
          <p:spPr bwMode="auto">
            <a:xfrm>
              <a:off x="960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48527" name="Oval 15"/>
            <p:cNvSpPr>
              <a:spLocks noChangeArrowheads="1"/>
            </p:cNvSpPr>
            <p:nvPr/>
          </p:nvSpPr>
          <p:spPr bwMode="auto">
            <a:xfrm>
              <a:off x="225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48528" name="Oval 16"/>
            <p:cNvSpPr>
              <a:spLocks noChangeArrowheads="1"/>
            </p:cNvSpPr>
            <p:nvPr/>
          </p:nvSpPr>
          <p:spPr bwMode="auto">
            <a:xfrm>
              <a:off x="3360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48529" name="Line 17"/>
            <p:cNvSpPr>
              <a:spLocks noChangeShapeType="1"/>
            </p:cNvSpPr>
            <p:nvPr/>
          </p:nvSpPr>
          <p:spPr bwMode="auto">
            <a:xfrm flipH="1">
              <a:off x="571" y="1248"/>
              <a:ext cx="101" cy="33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8530" name="Line 18"/>
            <p:cNvSpPr>
              <a:spLocks noChangeShapeType="1"/>
            </p:cNvSpPr>
            <p:nvPr/>
          </p:nvSpPr>
          <p:spPr bwMode="auto">
            <a:xfrm>
              <a:off x="720" y="1776"/>
              <a:ext cx="144" cy="38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8531" name="Line 19"/>
            <p:cNvSpPr>
              <a:spLocks noChangeShapeType="1"/>
            </p:cNvSpPr>
            <p:nvPr/>
          </p:nvSpPr>
          <p:spPr bwMode="auto">
            <a:xfrm>
              <a:off x="1008" y="1200"/>
              <a:ext cx="1152" cy="432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8532" name="Line 20"/>
            <p:cNvSpPr>
              <a:spLocks noChangeShapeType="1"/>
            </p:cNvSpPr>
            <p:nvPr/>
          </p:nvSpPr>
          <p:spPr bwMode="auto">
            <a:xfrm flipH="1">
              <a:off x="1872" y="1824"/>
              <a:ext cx="336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8533" name="Line 21"/>
            <p:cNvSpPr>
              <a:spLocks noChangeShapeType="1"/>
            </p:cNvSpPr>
            <p:nvPr/>
          </p:nvSpPr>
          <p:spPr bwMode="auto">
            <a:xfrm flipH="1">
              <a:off x="1240" y="2592"/>
              <a:ext cx="52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8534" name="Line 22"/>
            <p:cNvSpPr>
              <a:spLocks noChangeShapeType="1"/>
            </p:cNvSpPr>
            <p:nvPr/>
          </p:nvSpPr>
          <p:spPr bwMode="auto">
            <a:xfrm>
              <a:off x="2064" y="2640"/>
              <a:ext cx="312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8535" name="Line 23"/>
            <p:cNvSpPr>
              <a:spLocks noChangeShapeType="1"/>
            </p:cNvSpPr>
            <p:nvPr/>
          </p:nvSpPr>
          <p:spPr bwMode="auto">
            <a:xfrm>
              <a:off x="2448" y="1632"/>
              <a:ext cx="1632" cy="7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8536" name="Line 24"/>
            <p:cNvSpPr>
              <a:spLocks noChangeShapeType="1"/>
            </p:cNvSpPr>
            <p:nvPr/>
          </p:nvSpPr>
          <p:spPr bwMode="auto">
            <a:xfrm flipV="1">
              <a:off x="3648" y="2592"/>
              <a:ext cx="384" cy="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8537" name="Text Box 25"/>
          <p:cNvSpPr txBox="1">
            <a:spLocks noChangeArrowheads="1"/>
          </p:cNvSpPr>
          <p:nvPr/>
        </p:nvSpPr>
        <p:spPr bwMode="auto">
          <a:xfrm>
            <a:off x="914400" y="6019800"/>
            <a:ext cx="2895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62600" y="1676400"/>
            <a:ext cx="2819400" cy="914400"/>
            <a:chOff x="3216" y="1056"/>
            <a:chExt cx="1776" cy="576"/>
          </a:xfrm>
        </p:grpSpPr>
        <p:sp>
          <p:nvSpPr>
            <p:cNvPr id="449540" name="Rectangle 4"/>
            <p:cNvSpPr>
              <a:spLocks noChangeArrowheads="1"/>
            </p:cNvSpPr>
            <p:nvPr/>
          </p:nvSpPr>
          <p:spPr bwMode="auto">
            <a:xfrm>
              <a:off x="4320" y="134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449541" name="Text Box 5"/>
            <p:cNvSpPr txBox="1">
              <a:spLocks noChangeArrowheads="1"/>
            </p:cNvSpPr>
            <p:nvPr/>
          </p:nvSpPr>
          <p:spPr bwMode="auto">
            <a:xfrm>
              <a:off x="3216" y="1056"/>
              <a:ext cx="1104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Dqueue B</a:t>
              </a:r>
            </a:p>
          </p:txBody>
        </p:sp>
        <p:sp>
          <p:nvSpPr>
            <p:cNvPr id="449542" name="Rectangle 6"/>
            <p:cNvSpPr>
              <a:spLocks noChangeArrowheads="1"/>
            </p:cNvSpPr>
            <p:nvPr/>
          </p:nvSpPr>
          <p:spPr bwMode="auto">
            <a:xfrm>
              <a:off x="4656" y="134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9600" y="1676400"/>
            <a:ext cx="6324600" cy="4419600"/>
            <a:chOff x="384" y="1056"/>
            <a:chExt cx="3984" cy="2784"/>
          </a:xfrm>
        </p:grpSpPr>
        <p:sp>
          <p:nvSpPr>
            <p:cNvPr id="449544" name="Oval 8"/>
            <p:cNvSpPr>
              <a:spLocks noChangeArrowheads="1"/>
            </p:cNvSpPr>
            <p:nvPr/>
          </p:nvSpPr>
          <p:spPr bwMode="auto">
            <a:xfrm>
              <a:off x="4032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49545" name="Oval 9"/>
            <p:cNvSpPr>
              <a:spLocks noChangeArrowheads="1"/>
            </p:cNvSpPr>
            <p:nvPr/>
          </p:nvSpPr>
          <p:spPr bwMode="auto">
            <a:xfrm>
              <a:off x="672" y="105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9546" name="Oval 10"/>
            <p:cNvSpPr>
              <a:spLocks noChangeArrowheads="1"/>
            </p:cNvSpPr>
            <p:nvPr/>
          </p:nvSpPr>
          <p:spPr bwMode="auto">
            <a:xfrm>
              <a:off x="384" y="153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49547" name="Oval 11"/>
            <p:cNvSpPr>
              <a:spLocks noChangeArrowheads="1"/>
            </p:cNvSpPr>
            <p:nvPr/>
          </p:nvSpPr>
          <p:spPr bwMode="auto">
            <a:xfrm>
              <a:off x="72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49548" name="Oval 12"/>
            <p:cNvSpPr>
              <a:spLocks noChangeArrowheads="1"/>
            </p:cNvSpPr>
            <p:nvPr/>
          </p:nvSpPr>
          <p:spPr bwMode="auto">
            <a:xfrm>
              <a:off x="2112" y="153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9549" name="Oval 13"/>
            <p:cNvSpPr>
              <a:spLocks noChangeArrowheads="1"/>
            </p:cNvSpPr>
            <p:nvPr/>
          </p:nvSpPr>
          <p:spPr bwMode="auto">
            <a:xfrm>
              <a:off x="1776" y="235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49550" name="Oval 14"/>
            <p:cNvSpPr>
              <a:spLocks noChangeArrowheads="1"/>
            </p:cNvSpPr>
            <p:nvPr/>
          </p:nvSpPr>
          <p:spPr bwMode="auto">
            <a:xfrm>
              <a:off x="960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49551" name="Oval 15"/>
            <p:cNvSpPr>
              <a:spLocks noChangeArrowheads="1"/>
            </p:cNvSpPr>
            <p:nvPr/>
          </p:nvSpPr>
          <p:spPr bwMode="auto">
            <a:xfrm>
              <a:off x="225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49552" name="Oval 16"/>
            <p:cNvSpPr>
              <a:spLocks noChangeArrowheads="1"/>
            </p:cNvSpPr>
            <p:nvPr/>
          </p:nvSpPr>
          <p:spPr bwMode="auto">
            <a:xfrm>
              <a:off x="3360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49553" name="Line 17"/>
            <p:cNvSpPr>
              <a:spLocks noChangeShapeType="1"/>
            </p:cNvSpPr>
            <p:nvPr/>
          </p:nvSpPr>
          <p:spPr bwMode="auto">
            <a:xfrm flipH="1">
              <a:off x="571" y="1248"/>
              <a:ext cx="101" cy="33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9554" name="Line 18"/>
            <p:cNvSpPr>
              <a:spLocks noChangeShapeType="1"/>
            </p:cNvSpPr>
            <p:nvPr/>
          </p:nvSpPr>
          <p:spPr bwMode="auto">
            <a:xfrm>
              <a:off x="720" y="1776"/>
              <a:ext cx="144" cy="38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9555" name="Line 19"/>
            <p:cNvSpPr>
              <a:spLocks noChangeShapeType="1"/>
            </p:cNvSpPr>
            <p:nvPr/>
          </p:nvSpPr>
          <p:spPr bwMode="auto">
            <a:xfrm>
              <a:off x="1008" y="1200"/>
              <a:ext cx="1152" cy="432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9556" name="Line 20"/>
            <p:cNvSpPr>
              <a:spLocks noChangeShapeType="1"/>
            </p:cNvSpPr>
            <p:nvPr/>
          </p:nvSpPr>
          <p:spPr bwMode="auto">
            <a:xfrm flipH="1">
              <a:off x="1872" y="1824"/>
              <a:ext cx="336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9557" name="Line 21"/>
            <p:cNvSpPr>
              <a:spLocks noChangeShapeType="1"/>
            </p:cNvSpPr>
            <p:nvPr/>
          </p:nvSpPr>
          <p:spPr bwMode="auto">
            <a:xfrm flipH="1">
              <a:off x="1240" y="2592"/>
              <a:ext cx="52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9558" name="Line 22"/>
            <p:cNvSpPr>
              <a:spLocks noChangeShapeType="1"/>
            </p:cNvSpPr>
            <p:nvPr/>
          </p:nvSpPr>
          <p:spPr bwMode="auto">
            <a:xfrm>
              <a:off x="2064" y="2640"/>
              <a:ext cx="312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9559" name="Line 23"/>
            <p:cNvSpPr>
              <a:spLocks noChangeShapeType="1"/>
            </p:cNvSpPr>
            <p:nvPr/>
          </p:nvSpPr>
          <p:spPr bwMode="auto">
            <a:xfrm>
              <a:off x="2448" y="1632"/>
              <a:ext cx="1632" cy="7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9560" name="Line 24"/>
            <p:cNvSpPr>
              <a:spLocks noChangeShapeType="1"/>
            </p:cNvSpPr>
            <p:nvPr/>
          </p:nvSpPr>
          <p:spPr bwMode="auto">
            <a:xfrm flipV="1">
              <a:off x="3648" y="2592"/>
              <a:ext cx="384" cy="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9561" name="Text Box 25"/>
          <p:cNvSpPr txBox="1">
            <a:spLocks noChangeArrowheads="1"/>
          </p:cNvSpPr>
          <p:nvPr/>
        </p:nvSpPr>
        <p:spPr bwMode="auto">
          <a:xfrm>
            <a:off x="914400" y="6019800"/>
            <a:ext cx="2895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ACB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19600" y="1676400"/>
            <a:ext cx="3962400" cy="914400"/>
            <a:chOff x="2784" y="1056"/>
            <a:chExt cx="2496" cy="576"/>
          </a:xfrm>
        </p:grpSpPr>
        <p:sp>
          <p:nvSpPr>
            <p:cNvPr id="450564" name="Rectangle 4"/>
            <p:cNvSpPr>
              <a:spLocks noChangeArrowheads="1"/>
            </p:cNvSpPr>
            <p:nvPr/>
          </p:nvSpPr>
          <p:spPr bwMode="auto">
            <a:xfrm>
              <a:off x="4272" y="134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50565" name="Text Box 5"/>
            <p:cNvSpPr txBox="1">
              <a:spLocks noChangeArrowheads="1"/>
            </p:cNvSpPr>
            <p:nvPr/>
          </p:nvSpPr>
          <p:spPr bwMode="auto">
            <a:xfrm>
              <a:off x="2784" y="1056"/>
              <a:ext cx="1488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Enqueue E, H</a:t>
              </a:r>
            </a:p>
          </p:txBody>
        </p:sp>
        <p:sp>
          <p:nvSpPr>
            <p:cNvPr id="450566" name="Rectangle 6"/>
            <p:cNvSpPr>
              <a:spLocks noChangeArrowheads="1"/>
            </p:cNvSpPr>
            <p:nvPr/>
          </p:nvSpPr>
          <p:spPr bwMode="auto">
            <a:xfrm>
              <a:off x="4608" y="134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50567" name="Rectangle 7"/>
            <p:cNvSpPr>
              <a:spLocks noChangeArrowheads="1"/>
            </p:cNvSpPr>
            <p:nvPr/>
          </p:nvSpPr>
          <p:spPr bwMode="auto">
            <a:xfrm>
              <a:off x="4944" y="134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1676400"/>
            <a:ext cx="6324600" cy="4419600"/>
            <a:chOff x="384" y="1056"/>
            <a:chExt cx="3984" cy="2784"/>
          </a:xfrm>
        </p:grpSpPr>
        <p:sp>
          <p:nvSpPr>
            <p:cNvPr id="450569" name="Oval 9"/>
            <p:cNvSpPr>
              <a:spLocks noChangeArrowheads="1"/>
            </p:cNvSpPr>
            <p:nvPr/>
          </p:nvSpPr>
          <p:spPr bwMode="auto">
            <a:xfrm>
              <a:off x="4032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50570" name="Oval 10"/>
            <p:cNvSpPr>
              <a:spLocks noChangeArrowheads="1"/>
            </p:cNvSpPr>
            <p:nvPr/>
          </p:nvSpPr>
          <p:spPr bwMode="auto">
            <a:xfrm>
              <a:off x="672" y="105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0571" name="Oval 11"/>
            <p:cNvSpPr>
              <a:spLocks noChangeArrowheads="1"/>
            </p:cNvSpPr>
            <p:nvPr/>
          </p:nvSpPr>
          <p:spPr bwMode="auto">
            <a:xfrm>
              <a:off x="384" y="153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50572" name="Oval 12"/>
            <p:cNvSpPr>
              <a:spLocks noChangeArrowheads="1"/>
            </p:cNvSpPr>
            <p:nvPr/>
          </p:nvSpPr>
          <p:spPr bwMode="auto">
            <a:xfrm>
              <a:off x="72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50573" name="Oval 13"/>
            <p:cNvSpPr>
              <a:spLocks noChangeArrowheads="1"/>
            </p:cNvSpPr>
            <p:nvPr/>
          </p:nvSpPr>
          <p:spPr bwMode="auto">
            <a:xfrm>
              <a:off x="2112" y="153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0574" name="Oval 14"/>
            <p:cNvSpPr>
              <a:spLocks noChangeArrowheads="1"/>
            </p:cNvSpPr>
            <p:nvPr/>
          </p:nvSpPr>
          <p:spPr bwMode="auto">
            <a:xfrm>
              <a:off x="1776" y="235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50575" name="Oval 15"/>
            <p:cNvSpPr>
              <a:spLocks noChangeArrowheads="1"/>
            </p:cNvSpPr>
            <p:nvPr/>
          </p:nvSpPr>
          <p:spPr bwMode="auto">
            <a:xfrm>
              <a:off x="960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50576" name="Oval 16"/>
            <p:cNvSpPr>
              <a:spLocks noChangeArrowheads="1"/>
            </p:cNvSpPr>
            <p:nvPr/>
          </p:nvSpPr>
          <p:spPr bwMode="auto">
            <a:xfrm>
              <a:off x="225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50577" name="Oval 17"/>
            <p:cNvSpPr>
              <a:spLocks noChangeArrowheads="1"/>
            </p:cNvSpPr>
            <p:nvPr/>
          </p:nvSpPr>
          <p:spPr bwMode="auto">
            <a:xfrm>
              <a:off x="3360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50578" name="Line 18"/>
            <p:cNvSpPr>
              <a:spLocks noChangeShapeType="1"/>
            </p:cNvSpPr>
            <p:nvPr/>
          </p:nvSpPr>
          <p:spPr bwMode="auto">
            <a:xfrm flipH="1">
              <a:off x="571" y="1248"/>
              <a:ext cx="101" cy="33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79" name="Line 19"/>
            <p:cNvSpPr>
              <a:spLocks noChangeShapeType="1"/>
            </p:cNvSpPr>
            <p:nvPr/>
          </p:nvSpPr>
          <p:spPr bwMode="auto">
            <a:xfrm>
              <a:off x="720" y="1776"/>
              <a:ext cx="144" cy="38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80" name="Line 20"/>
            <p:cNvSpPr>
              <a:spLocks noChangeShapeType="1"/>
            </p:cNvSpPr>
            <p:nvPr/>
          </p:nvSpPr>
          <p:spPr bwMode="auto">
            <a:xfrm>
              <a:off x="1008" y="1200"/>
              <a:ext cx="1152" cy="432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81" name="Line 21"/>
            <p:cNvSpPr>
              <a:spLocks noChangeShapeType="1"/>
            </p:cNvSpPr>
            <p:nvPr/>
          </p:nvSpPr>
          <p:spPr bwMode="auto">
            <a:xfrm flipH="1">
              <a:off x="1872" y="1824"/>
              <a:ext cx="336" cy="57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82" name="Line 22"/>
            <p:cNvSpPr>
              <a:spLocks noChangeShapeType="1"/>
            </p:cNvSpPr>
            <p:nvPr/>
          </p:nvSpPr>
          <p:spPr bwMode="auto">
            <a:xfrm flipH="1">
              <a:off x="1240" y="2592"/>
              <a:ext cx="52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83" name="Line 23"/>
            <p:cNvSpPr>
              <a:spLocks noChangeShapeType="1"/>
            </p:cNvSpPr>
            <p:nvPr/>
          </p:nvSpPr>
          <p:spPr bwMode="auto">
            <a:xfrm>
              <a:off x="2064" y="2640"/>
              <a:ext cx="312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84" name="Line 24"/>
            <p:cNvSpPr>
              <a:spLocks noChangeShapeType="1"/>
            </p:cNvSpPr>
            <p:nvPr/>
          </p:nvSpPr>
          <p:spPr bwMode="auto">
            <a:xfrm>
              <a:off x="2448" y="1632"/>
              <a:ext cx="1632" cy="791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85" name="Line 25"/>
            <p:cNvSpPr>
              <a:spLocks noChangeShapeType="1"/>
            </p:cNvSpPr>
            <p:nvPr/>
          </p:nvSpPr>
          <p:spPr bwMode="auto">
            <a:xfrm flipV="1">
              <a:off x="3648" y="2592"/>
              <a:ext cx="384" cy="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586" name="Text Box 26"/>
          <p:cNvSpPr txBox="1">
            <a:spLocks noChangeArrowheads="1"/>
          </p:cNvSpPr>
          <p:nvPr/>
        </p:nvSpPr>
        <p:spPr bwMode="auto">
          <a:xfrm>
            <a:off x="914400" y="6019800"/>
            <a:ext cx="2895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ACB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19600" y="1676400"/>
            <a:ext cx="3962400" cy="914400"/>
            <a:chOff x="2736" y="1056"/>
            <a:chExt cx="2496" cy="576"/>
          </a:xfrm>
        </p:grpSpPr>
        <p:sp>
          <p:nvSpPr>
            <p:cNvPr id="451588" name="Rectangle 4"/>
            <p:cNvSpPr>
              <a:spLocks noChangeArrowheads="1"/>
            </p:cNvSpPr>
            <p:nvPr/>
          </p:nvSpPr>
          <p:spPr bwMode="auto">
            <a:xfrm>
              <a:off x="4224" y="134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451589" name="Text Box 5"/>
            <p:cNvSpPr txBox="1">
              <a:spLocks noChangeArrowheads="1"/>
            </p:cNvSpPr>
            <p:nvPr/>
          </p:nvSpPr>
          <p:spPr bwMode="auto">
            <a:xfrm>
              <a:off x="2736" y="1056"/>
              <a:ext cx="1488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Dqueue D</a:t>
              </a:r>
            </a:p>
          </p:txBody>
        </p:sp>
        <p:sp>
          <p:nvSpPr>
            <p:cNvPr id="451590" name="Rectangle 6"/>
            <p:cNvSpPr>
              <a:spLocks noChangeArrowheads="1"/>
            </p:cNvSpPr>
            <p:nvPr/>
          </p:nvSpPr>
          <p:spPr bwMode="auto">
            <a:xfrm>
              <a:off x="4560" y="134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51591" name="Rectangle 7"/>
            <p:cNvSpPr>
              <a:spLocks noChangeArrowheads="1"/>
            </p:cNvSpPr>
            <p:nvPr/>
          </p:nvSpPr>
          <p:spPr bwMode="auto">
            <a:xfrm>
              <a:off x="4896" y="134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1676400"/>
            <a:ext cx="6324600" cy="4419600"/>
            <a:chOff x="384" y="1056"/>
            <a:chExt cx="3984" cy="2784"/>
          </a:xfrm>
        </p:grpSpPr>
        <p:sp>
          <p:nvSpPr>
            <p:cNvPr id="451593" name="Oval 9"/>
            <p:cNvSpPr>
              <a:spLocks noChangeArrowheads="1"/>
            </p:cNvSpPr>
            <p:nvPr/>
          </p:nvSpPr>
          <p:spPr bwMode="auto">
            <a:xfrm>
              <a:off x="4032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51594" name="Oval 10"/>
            <p:cNvSpPr>
              <a:spLocks noChangeArrowheads="1"/>
            </p:cNvSpPr>
            <p:nvPr/>
          </p:nvSpPr>
          <p:spPr bwMode="auto">
            <a:xfrm>
              <a:off x="672" y="105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1595" name="Oval 11"/>
            <p:cNvSpPr>
              <a:spLocks noChangeArrowheads="1"/>
            </p:cNvSpPr>
            <p:nvPr/>
          </p:nvSpPr>
          <p:spPr bwMode="auto">
            <a:xfrm>
              <a:off x="384" y="153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51596" name="Oval 12"/>
            <p:cNvSpPr>
              <a:spLocks noChangeArrowheads="1"/>
            </p:cNvSpPr>
            <p:nvPr/>
          </p:nvSpPr>
          <p:spPr bwMode="auto">
            <a:xfrm>
              <a:off x="720" y="2160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51597" name="Oval 13"/>
            <p:cNvSpPr>
              <a:spLocks noChangeArrowheads="1"/>
            </p:cNvSpPr>
            <p:nvPr/>
          </p:nvSpPr>
          <p:spPr bwMode="auto">
            <a:xfrm>
              <a:off x="2112" y="153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1598" name="Oval 14"/>
            <p:cNvSpPr>
              <a:spLocks noChangeArrowheads="1"/>
            </p:cNvSpPr>
            <p:nvPr/>
          </p:nvSpPr>
          <p:spPr bwMode="auto">
            <a:xfrm>
              <a:off x="1776" y="235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51599" name="Oval 15"/>
            <p:cNvSpPr>
              <a:spLocks noChangeArrowheads="1"/>
            </p:cNvSpPr>
            <p:nvPr/>
          </p:nvSpPr>
          <p:spPr bwMode="auto">
            <a:xfrm>
              <a:off x="960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51600" name="Oval 16"/>
            <p:cNvSpPr>
              <a:spLocks noChangeArrowheads="1"/>
            </p:cNvSpPr>
            <p:nvPr/>
          </p:nvSpPr>
          <p:spPr bwMode="auto">
            <a:xfrm>
              <a:off x="225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51601" name="Oval 17"/>
            <p:cNvSpPr>
              <a:spLocks noChangeArrowheads="1"/>
            </p:cNvSpPr>
            <p:nvPr/>
          </p:nvSpPr>
          <p:spPr bwMode="auto">
            <a:xfrm>
              <a:off x="3360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51602" name="Line 18"/>
            <p:cNvSpPr>
              <a:spLocks noChangeShapeType="1"/>
            </p:cNvSpPr>
            <p:nvPr/>
          </p:nvSpPr>
          <p:spPr bwMode="auto">
            <a:xfrm flipH="1">
              <a:off x="571" y="1248"/>
              <a:ext cx="101" cy="33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603" name="Line 19"/>
            <p:cNvSpPr>
              <a:spLocks noChangeShapeType="1"/>
            </p:cNvSpPr>
            <p:nvPr/>
          </p:nvSpPr>
          <p:spPr bwMode="auto">
            <a:xfrm>
              <a:off x="720" y="1776"/>
              <a:ext cx="144" cy="38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604" name="Line 20"/>
            <p:cNvSpPr>
              <a:spLocks noChangeShapeType="1"/>
            </p:cNvSpPr>
            <p:nvPr/>
          </p:nvSpPr>
          <p:spPr bwMode="auto">
            <a:xfrm>
              <a:off x="1008" y="1200"/>
              <a:ext cx="1152" cy="432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605" name="Line 21"/>
            <p:cNvSpPr>
              <a:spLocks noChangeShapeType="1"/>
            </p:cNvSpPr>
            <p:nvPr/>
          </p:nvSpPr>
          <p:spPr bwMode="auto">
            <a:xfrm flipH="1">
              <a:off x="1872" y="1824"/>
              <a:ext cx="336" cy="57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606" name="Line 22"/>
            <p:cNvSpPr>
              <a:spLocks noChangeShapeType="1"/>
            </p:cNvSpPr>
            <p:nvPr/>
          </p:nvSpPr>
          <p:spPr bwMode="auto">
            <a:xfrm flipH="1">
              <a:off x="1240" y="2592"/>
              <a:ext cx="52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607" name="Line 23"/>
            <p:cNvSpPr>
              <a:spLocks noChangeShapeType="1"/>
            </p:cNvSpPr>
            <p:nvPr/>
          </p:nvSpPr>
          <p:spPr bwMode="auto">
            <a:xfrm>
              <a:off x="2064" y="2640"/>
              <a:ext cx="312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608" name="Line 24"/>
            <p:cNvSpPr>
              <a:spLocks noChangeShapeType="1"/>
            </p:cNvSpPr>
            <p:nvPr/>
          </p:nvSpPr>
          <p:spPr bwMode="auto">
            <a:xfrm>
              <a:off x="2448" y="1632"/>
              <a:ext cx="1632" cy="791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609" name="Line 25"/>
            <p:cNvSpPr>
              <a:spLocks noChangeShapeType="1"/>
            </p:cNvSpPr>
            <p:nvPr/>
          </p:nvSpPr>
          <p:spPr bwMode="auto">
            <a:xfrm flipV="1">
              <a:off x="3648" y="2592"/>
              <a:ext cx="384" cy="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1610" name="Text Box 26"/>
          <p:cNvSpPr txBox="1">
            <a:spLocks noChangeArrowheads="1"/>
          </p:cNvSpPr>
          <p:nvPr/>
        </p:nvSpPr>
        <p:spPr bwMode="auto">
          <a:xfrm>
            <a:off x="914400" y="6019800"/>
            <a:ext cx="2895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ACBD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19600" y="1676400"/>
            <a:ext cx="3962400" cy="914400"/>
            <a:chOff x="2784" y="1008"/>
            <a:chExt cx="2496" cy="576"/>
          </a:xfrm>
        </p:grpSpPr>
        <p:sp>
          <p:nvSpPr>
            <p:cNvPr id="452612" name="Rectangle 4"/>
            <p:cNvSpPr>
              <a:spLocks noChangeArrowheads="1"/>
            </p:cNvSpPr>
            <p:nvPr/>
          </p:nvSpPr>
          <p:spPr bwMode="auto">
            <a:xfrm>
              <a:off x="4272" y="129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452613" name="Text Box 5"/>
            <p:cNvSpPr txBox="1">
              <a:spLocks noChangeArrowheads="1"/>
            </p:cNvSpPr>
            <p:nvPr/>
          </p:nvSpPr>
          <p:spPr bwMode="auto">
            <a:xfrm>
              <a:off x="2784" y="1008"/>
              <a:ext cx="1488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Dqueue E</a:t>
              </a:r>
            </a:p>
          </p:txBody>
        </p:sp>
        <p:sp>
          <p:nvSpPr>
            <p:cNvPr id="452614" name="Rectangle 6"/>
            <p:cNvSpPr>
              <a:spLocks noChangeArrowheads="1"/>
            </p:cNvSpPr>
            <p:nvPr/>
          </p:nvSpPr>
          <p:spPr bwMode="auto">
            <a:xfrm>
              <a:off x="4608" y="129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452615" name="Rectangle 7"/>
            <p:cNvSpPr>
              <a:spLocks noChangeArrowheads="1"/>
            </p:cNvSpPr>
            <p:nvPr/>
          </p:nvSpPr>
          <p:spPr bwMode="auto">
            <a:xfrm>
              <a:off x="4944" y="129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1676400"/>
            <a:ext cx="6324600" cy="4419600"/>
            <a:chOff x="240" y="1056"/>
            <a:chExt cx="3984" cy="2784"/>
          </a:xfrm>
        </p:grpSpPr>
        <p:sp>
          <p:nvSpPr>
            <p:cNvPr id="452617" name="Oval 9"/>
            <p:cNvSpPr>
              <a:spLocks noChangeArrowheads="1"/>
            </p:cNvSpPr>
            <p:nvPr/>
          </p:nvSpPr>
          <p:spPr bwMode="auto">
            <a:xfrm>
              <a:off x="3888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52618" name="Oval 10"/>
            <p:cNvSpPr>
              <a:spLocks noChangeArrowheads="1"/>
            </p:cNvSpPr>
            <p:nvPr/>
          </p:nvSpPr>
          <p:spPr bwMode="auto">
            <a:xfrm>
              <a:off x="528" y="105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2619" name="Oval 11"/>
            <p:cNvSpPr>
              <a:spLocks noChangeArrowheads="1"/>
            </p:cNvSpPr>
            <p:nvPr/>
          </p:nvSpPr>
          <p:spPr bwMode="auto">
            <a:xfrm>
              <a:off x="240" y="153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52620" name="Oval 12"/>
            <p:cNvSpPr>
              <a:spLocks noChangeArrowheads="1"/>
            </p:cNvSpPr>
            <p:nvPr/>
          </p:nvSpPr>
          <p:spPr bwMode="auto">
            <a:xfrm>
              <a:off x="576" y="2160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52621" name="Oval 13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2622" name="Oval 14"/>
            <p:cNvSpPr>
              <a:spLocks noChangeArrowheads="1"/>
            </p:cNvSpPr>
            <p:nvPr/>
          </p:nvSpPr>
          <p:spPr bwMode="auto">
            <a:xfrm>
              <a:off x="1632" y="235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52623" name="Oval 15"/>
            <p:cNvSpPr>
              <a:spLocks noChangeArrowheads="1"/>
            </p:cNvSpPr>
            <p:nvPr/>
          </p:nvSpPr>
          <p:spPr bwMode="auto">
            <a:xfrm>
              <a:off x="816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52624" name="Oval 16"/>
            <p:cNvSpPr>
              <a:spLocks noChangeArrowheads="1"/>
            </p:cNvSpPr>
            <p:nvPr/>
          </p:nvSpPr>
          <p:spPr bwMode="auto">
            <a:xfrm>
              <a:off x="211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52625" name="Oval 17"/>
            <p:cNvSpPr>
              <a:spLocks noChangeArrowheads="1"/>
            </p:cNvSpPr>
            <p:nvPr/>
          </p:nvSpPr>
          <p:spPr bwMode="auto">
            <a:xfrm>
              <a:off x="3216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52626" name="Line 18"/>
            <p:cNvSpPr>
              <a:spLocks noChangeShapeType="1"/>
            </p:cNvSpPr>
            <p:nvPr/>
          </p:nvSpPr>
          <p:spPr bwMode="auto">
            <a:xfrm flipH="1">
              <a:off x="427" y="1248"/>
              <a:ext cx="101" cy="33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2627" name="Line 19"/>
            <p:cNvSpPr>
              <a:spLocks noChangeShapeType="1"/>
            </p:cNvSpPr>
            <p:nvPr/>
          </p:nvSpPr>
          <p:spPr bwMode="auto">
            <a:xfrm>
              <a:off x="576" y="1776"/>
              <a:ext cx="144" cy="38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2628" name="Line 20"/>
            <p:cNvSpPr>
              <a:spLocks noChangeShapeType="1"/>
            </p:cNvSpPr>
            <p:nvPr/>
          </p:nvSpPr>
          <p:spPr bwMode="auto">
            <a:xfrm>
              <a:off x="864" y="1200"/>
              <a:ext cx="1152" cy="432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2629" name="Line 21"/>
            <p:cNvSpPr>
              <a:spLocks noChangeShapeType="1"/>
            </p:cNvSpPr>
            <p:nvPr/>
          </p:nvSpPr>
          <p:spPr bwMode="auto">
            <a:xfrm flipH="1">
              <a:off x="1728" y="1824"/>
              <a:ext cx="336" cy="57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2630" name="Line 22"/>
            <p:cNvSpPr>
              <a:spLocks noChangeShapeType="1"/>
            </p:cNvSpPr>
            <p:nvPr/>
          </p:nvSpPr>
          <p:spPr bwMode="auto">
            <a:xfrm flipH="1">
              <a:off x="1096" y="2592"/>
              <a:ext cx="52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2631" name="Line 23"/>
            <p:cNvSpPr>
              <a:spLocks noChangeShapeType="1"/>
            </p:cNvSpPr>
            <p:nvPr/>
          </p:nvSpPr>
          <p:spPr bwMode="auto">
            <a:xfrm>
              <a:off x="1920" y="2640"/>
              <a:ext cx="312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2632" name="Line 24"/>
            <p:cNvSpPr>
              <a:spLocks noChangeShapeType="1"/>
            </p:cNvSpPr>
            <p:nvPr/>
          </p:nvSpPr>
          <p:spPr bwMode="auto">
            <a:xfrm>
              <a:off x="2304" y="1632"/>
              <a:ext cx="1632" cy="791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2633" name="Line 25"/>
            <p:cNvSpPr>
              <a:spLocks noChangeShapeType="1"/>
            </p:cNvSpPr>
            <p:nvPr/>
          </p:nvSpPr>
          <p:spPr bwMode="auto">
            <a:xfrm flipV="1">
              <a:off x="3504" y="2592"/>
              <a:ext cx="384" cy="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914400" y="6010275"/>
            <a:ext cx="2895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ACBDE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19600" y="1676400"/>
            <a:ext cx="3962400" cy="914400"/>
            <a:chOff x="2784" y="1104"/>
            <a:chExt cx="2496" cy="576"/>
          </a:xfrm>
        </p:grpSpPr>
        <p:sp>
          <p:nvSpPr>
            <p:cNvPr id="453636" name="Text Box 4"/>
            <p:cNvSpPr txBox="1">
              <a:spLocks noChangeArrowheads="1"/>
            </p:cNvSpPr>
            <p:nvPr/>
          </p:nvSpPr>
          <p:spPr bwMode="auto">
            <a:xfrm>
              <a:off x="2784" y="1104"/>
              <a:ext cx="1488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Enqueue F, G</a:t>
              </a:r>
            </a:p>
          </p:txBody>
        </p:sp>
        <p:sp>
          <p:nvSpPr>
            <p:cNvPr id="453637" name="Rectangle 5"/>
            <p:cNvSpPr>
              <a:spLocks noChangeArrowheads="1"/>
            </p:cNvSpPr>
            <p:nvPr/>
          </p:nvSpPr>
          <p:spPr bwMode="auto">
            <a:xfrm>
              <a:off x="4272" y="139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53638" name="Rectangle 6"/>
            <p:cNvSpPr>
              <a:spLocks noChangeArrowheads="1"/>
            </p:cNvSpPr>
            <p:nvPr/>
          </p:nvSpPr>
          <p:spPr bwMode="auto">
            <a:xfrm>
              <a:off x="4608" y="139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53639" name="Rectangle 7"/>
            <p:cNvSpPr>
              <a:spLocks noChangeArrowheads="1"/>
            </p:cNvSpPr>
            <p:nvPr/>
          </p:nvSpPr>
          <p:spPr bwMode="auto">
            <a:xfrm>
              <a:off x="4944" y="139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G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1676400"/>
            <a:ext cx="6324600" cy="4419600"/>
            <a:chOff x="192" y="1296"/>
            <a:chExt cx="3984" cy="2784"/>
          </a:xfrm>
        </p:grpSpPr>
        <p:sp>
          <p:nvSpPr>
            <p:cNvPr id="453641" name="Oval 9"/>
            <p:cNvSpPr>
              <a:spLocks noChangeArrowheads="1"/>
            </p:cNvSpPr>
            <p:nvPr/>
          </p:nvSpPr>
          <p:spPr bwMode="auto">
            <a:xfrm>
              <a:off x="384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53642" name="Oval 10"/>
            <p:cNvSpPr>
              <a:spLocks noChangeArrowheads="1"/>
            </p:cNvSpPr>
            <p:nvPr/>
          </p:nvSpPr>
          <p:spPr bwMode="auto">
            <a:xfrm>
              <a:off x="480" y="129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3643" name="Oval 11"/>
            <p:cNvSpPr>
              <a:spLocks noChangeArrowheads="1"/>
            </p:cNvSpPr>
            <p:nvPr/>
          </p:nvSpPr>
          <p:spPr bwMode="auto">
            <a:xfrm>
              <a:off x="192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53644" name="Oval 12"/>
            <p:cNvSpPr>
              <a:spLocks noChangeArrowheads="1"/>
            </p:cNvSpPr>
            <p:nvPr/>
          </p:nvSpPr>
          <p:spPr bwMode="auto">
            <a:xfrm>
              <a:off x="528" y="2400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53645" name="Oval 13"/>
            <p:cNvSpPr>
              <a:spLocks noChangeArrowheads="1"/>
            </p:cNvSpPr>
            <p:nvPr/>
          </p:nvSpPr>
          <p:spPr bwMode="auto">
            <a:xfrm>
              <a:off x="1920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3646" name="Oval 14"/>
            <p:cNvSpPr>
              <a:spLocks noChangeArrowheads="1"/>
            </p:cNvSpPr>
            <p:nvPr/>
          </p:nvSpPr>
          <p:spPr bwMode="auto">
            <a:xfrm>
              <a:off x="1584" y="259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53647" name="Oval 15"/>
            <p:cNvSpPr>
              <a:spLocks noChangeArrowheads="1"/>
            </p:cNvSpPr>
            <p:nvPr/>
          </p:nvSpPr>
          <p:spPr bwMode="auto">
            <a:xfrm>
              <a:off x="768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53648" name="Oval 16"/>
            <p:cNvSpPr>
              <a:spLocks noChangeArrowheads="1"/>
            </p:cNvSpPr>
            <p:nvPr/>
          </p:nvSpPr>
          <p:spPr bwMode="auto">
            <a:xfrm>
              <a:off x="2064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53649" name="Oval 17"/>
            <p:cNvSpPr>
              <a:spLocks noChangeArrowheads="1"/>
            </p:cNvSpPr>
            <p:nvPr/>
          </p:nvSpPr>
          <p:spPr bwMode="auto">
            <a:xfrm>
              <a:off x="3168" y="374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53650" name="Line 18"/>
            <p:cNvSpPr>
              <a:spLocks noChangeShapeType="1"/>
            </p:cNvSpPr>
            <p:nvPr/>
          </p:nvSpPr>
          <p:spPr bwMode="auto">
            <a:xfrm flipH="1">
              <a:off x="379" y="1488"/>
              <a:ext cx="101" cy="33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51" name="Line 19"/>
            <p:cNvSpPr>
              <a:spLocks noChangeShapeType="1"/>
            </p:cNvSpPr>
            <p:nvPr/>
          </p:nvSpPr>
          <p:spPr bwMode="auto">
            <a:xfrm>
              <a:off x="528" y="2016"/>
              <a:ext cx="144" cy="38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>
              <a:off x="816" y="1440"/>
              <a:ext cx="1152" cy="432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53" name="Line 21"/>
            <p:cNvSpPr>
              <a:spLocks noChangeShapeType="1"/>
            </p:cNvSpPr>
            <p:nvPr/>
          </p:nvSpPr>
          <p:spPr bwMode="auto">
            <a:xfrm flipH="1">
              <a:off x="1680" y="2064"/>
              <a:ext cx="336" cy="57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54" name="Line 22"/>
            <p:cNvSpPr>
              <a:spLocks noChangeShapeType="1"/>
            </p:cNvSpPr>
            <p:nvPr/>
          </p:nvSpPr>
          <p:spPr bwMode="auto">
            <a:xfrm flipH="1">
              <a:off x="1048" y="2832"/>
              <a:ext cx="520" cy="62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55" name="Line 23"/>
            <p:cNvSpPr>
              <a:spLocks noChangeShapeType="1"/>
            </p:cNvSpPr>
            <p:nvPr/>
          </p:nvSpPr>
          <p:spPr bwMode="auto">
            <a:xfrm>
              <a:off x="1872" y="2880"/>
              <a:ext cx="312" cy="62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56" name="Line 24"/>
            <p:cNvSpPr>
              <a:spLocks noChangeShapeType="1"/>
            </p:cNvSpPr>
            <p:nvPr/>
          </p:nvSpPr>
          <p:spPr bwMode="auto">
            <a:xfrm>
              <a:off x="2256" y="1872"/>
              <a:ext cx="1632" cy="791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57" name="Line 25"/>
            <p:cNvSpPr>
              <a:spLocks noChangeShapeType="1"/>
            </p:cNvSpPr>
            <p:nvPr/>
          </p:nvSpPr>
          <p:spPr bwMode="auto">
            <a:xfrm flipV="1">
              <a:off x="3456" y="2832"/>
              <a:ext cx="384" cy="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3658" name="Text Box 26"/>
          <p:cNvSpPr txBox="1">
            <a:spLocks noChangeArrowheads="1"/>
          </p:cNvSpPr>
          <p:nvPr/>
        </p:nvSpPr>
        <p:spPr bwMode="auto">
          <a:xfrm>
            <a:off x="914400" y="6010275"/>
            <a:ext cx="2895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ACBDE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19600" y="1676400"/>
            <a:ext cx="3962400" cy="914400"/>
            <a:chOff x="2784" y="1152"/>
            <a:chExt cx="2496" cy="576"/>
          </a:xfrm>
        </p:grpSpPr>
        <p:sp>
          <p:nvSpPr>
            <p:cNvPr id="454660" name="Text Box 4"/>
            <p:cNvSpPr txBox="1">
              <a:spLocks noChangeArrowheads="1"/>
            </p:cNvSpPr>
            <p:nvPr/>
          </p:nvSpPr>
          <p:spPr bwMode="auto">
            <a:xfrm>
              <a:off x="2784" y="1152"/>
              <a:ext cx="1488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Dqueue H</a:t>
              </a:r>
            </a:p>
          </p:txBody>
        </p:sp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4272" y="144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>
              <a:off x="4608" y="144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54663" name="Rectangle 7"/>
            <p:cNvSpPr>
              <a:spLocks noChangeArrowheads="1"/>
            </p:cNvSpPr>
            <p:nvPr/>
          </p:nvSpPr>
          <p:spPr bwMode="auto">
            <a:xfrm>
              <a:off x="4944" y="144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G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1676400"/>
            <a:ext cx="6324600" cy="4419600"/>
            <a:chOff x="192" y="1008"/>
            <a:chExt cx="3984" cy="2784"/>
          </a:xfrm>
        </p:grpSpPr>
        <p:sp>
          <p:nvSpPr>
            <p:cNvPr id="454665" name="Oval 9"/>
            <p:cNvSpPr>
              <a:spLocks noChangeArrowheads="1"/>
            </p:cNvSpPr>
            <p:nvPr/>
          </p:nvSpPr>
          <p:spPr bwMode="auto">
            <a:xfrm>
              <a:off x="3840" y="235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54666" name="Oval 10"/>
            <p:cNvSpPr>
              <a:spLocks noChangeArrowheads="1"/>
            </p:cNvSpPr>
            <p:nvPr/>
          </p:nvSpPr>
          <p:spPr bwMode="auto">
            <a:xfrm>
              <a:off x="480" y="1008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4667" name="Oval 11"/>
            <p:cNvSpPr>
              <a:spLocks noChangeArrowheads="1"/>
            </p:cNvSpPr>
            <p:nvPr/>
          </p:nvSpPr>
          <p:spPr bwMode="auto">
            <a:xfrm>
              <a:off x="192" y="1488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54668" name="Oval 12"/>
            <p:cNvSpPr>
              <a:spLocks noChangeArrowheads="1"/>
            </p:cNvSpPr>
            <p:nvPr/>
          </p:nvSpPr>
          <p:spPr bwMode="auto">
            <a:xfrm>
              <a:off x="528" y="211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54669" name="Oval 13"/>
            <p:cNvSpPr>
              <a:spLocks noChangeArrowheads="1"/>
            </p:cNvSpPr>
            <p:nvPr/>
          </p:nvSpPr>
          <p:spPr bwMode="auto">
            <a:xfrm>
              <a:off x="1920" y="1488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4670" name="Oval 14"/>
            <p:cNvSpPr>
              <a:spLocks noChangeArrowheads="1"/>
            </p:cNvSpPr>
            <p:nvPr/>
          </p:nvSpPr>
          <p:spPr bwMode="auto">
            <a:xfrm>
              <a:off x="1584" y="2304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54671" name="Oval 15"/>
            <p:cNvSpPr>
              <a:spLocks noChangeArrowheads="1"/>
            </p:cNvSpPr>
            <p:nvPr/>
          </p:nvSpPr>
          <p:spPr bwMode="auto">
            <a:xfrm>
              <a:off x="76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54672" name="Oval 16"/>
            <p:cNvSpPr>
              <a:spLocks noChangeArrowheads="1"/>
            </p:cNvSpPr>
            <p:nvPr/>
          </p:nvSpPr>
          <p:spPr bwMode="auto">
            <a:xfrm>
              <a:off x="2064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54673" name="Oval 17"/>
            <p:cNvSpPr>
              <a:spLocks noChangeArrowheads="1"/>
            </p:cNvSpPr>
            <p:nvPr/>
          </p:nvSpPr>
          <p:spPr bwMode="auto">
            <a:xfrm>
              <a:off x="3168" y="34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54674" name="Line 18"/>
            <p:cNvSpPr>
              <a:spLocks noChangeShapeType="1"/>
            </p:cNvSpPr>
            <p:nvPr/>
          </p:nvSpPr>
          <p:spPr bwMode="auto">
            <a:xfrm flipH="1">
              <a:off x="379" y="1200"/>
              <a:ext cx="101" cy="33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75" name="Line 19"/>
            <p:cNvSpPr>
              <a:spLocks noChangeShapeType="1"/>
            </p:cNvSpPr>
            <p:nvPr/>
          </p:nvSpPr>
          <p:spPr bwMode="auto">
            <a:xfrm>
              <a:off x="528" y="1728"/>
              <a:ext cx="144" cy="38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76" name="Line 20"/>
            <p:cNvSpPr>
              <a:spLocks noChangeShapeType="1"/>
            </p:cNvSpPr>
            <p:nvPr/>
          </p:nvSpPr>
          <p:spPr bwMode="auto">
            <a:xfrm>
              <a:off x="816" y="1152"/>
              <a:ext cx="1152" cy="432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77" name="Line 21"/>
            <p:cNvSpPr>
              <a:spLocks noChangeShapeType="1"/>
            </p:cNvSpPr>
            <p:nvPr/>
          </p:nvSpPr>
          <p:spPr bwMode="auto">
            <a:xfrm flipH="1">
              <a:off x="1680" y="1776"/>
              <a:ext cx="336" cy="57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78" name="Line 22"/>
            <p:cNvSpPr>
              <a:spLocks noChangeShapeType="1"/>
            </p:cNvSpPr>
            <p:nvPr/>
          </p:nvSpPr>
          <p:spPr bwMode="auto">
            <a:xfrm flipH="1">
              <a:off x="1048" y="2544"/>
              <a:ext cx="520" cy="62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79" name="Line 23"/>
            <p:cNvSpPr>
              <a:spLocks noChangeShapeType="1"/>
            </p:cNvSpPr>
            <p:nvPr/>
          </p:nvSpPr>
          <p:spPr bwMode="auto">
            <a:xfrm>
              <a:off x="1872" y="2592"/>
              <a:ext cx="312" cy="62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80" name="Line 24"/>
            <p:cNvSpPr>
              <a:spLocks noChangeShapeType="1"/>
            </p:cNvSpPr>
            <p:nvPr/>
          </p:nvSpPr>
          <p:spPr bwMode="auto">
            <a:xfrm>
              <a:off x="2256" y="1584"/>
              <a:ext cx="1632" cy="791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81" name="Line 25"/>
            <p:cNvSpPr>
              <a:spLocks noChangeShapeType="1"/>
            </p:cNvSpPr>
            <p:nvPr/>
          </p:nvSpPr>
          <p:spPr bwMode="auto">
            <a:xfrm flipV="1">
              <a:off x="3456" y="2544"/>
              <a:ext cx="384" cy="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4682" name="Text Box 26"/>
          <p:cNvSpPr txBox="1">
            <a:spLocks noChangeArrowheads="1"/>
          </p:cNvSpPr>
          <p:nvPr/>
        </p:nvSpPr>
        <p:spPr bwMode="auto">
          <a:xfrm>
            <a:off x="914400" y="6019800"/>
            <a:ext cx="2895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ACBDEH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19600" y="1676400"/>
            <a:ext cx="3962400" cy="914400"/>
            <a:chOff x="2688" y="1152"/>
            <a:chExt cx="2496" cy="576"/>
          </a:xfrm>
        </p:grpSpPr>
        <p:sp>
          <p:nvSpPr>
            <p:cNvPr id="455684" name="Rectangle 4"/>
            <p:cNvSpPr>
              <a:spLocks noChangeArrowheads="1"/>
            </p:cNvSpPr>
            <p:nvPr/>
          </p:nvSpPr>
          <p:spPr bwMode="auto">
            <a:xfrm>
              <a:off x="4848" y="144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55685" name="Text Box 5"/>
            <p:cNvSpPr txBox="1">
              <a:spLocks noChangeArrowheads="1"/>
            </p:cNvSpPr>
            <p:nvPr/>
          </p:nvSpPr>
          <p:spPr bwMode="auto">
            <a:xfrm>
              <a:off x="2688" y="1152"/>
              <a:ext cx="1488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Enqueue I</a:t>
              </a:r>
            </a:p>
          </p:txBody>
        </p:sp>
        <p:sp>
          <p:nvSpPr>
            <p:cNvPr id="455686" name="Rectangle 6"/>
            <p:cNvSpPr>
              <a:spLocks noChangeArrowheads="1"/>
            </p:cNvSpPr>
            <p:nvPr/>
          </p:nvSpPr>
          <p:spPr bwMode="auto">
            <a:xfrm>
              <a:off x="4176" y="144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55687" name="Rectangle 7"/>
            <p:cNvSpPr>
              <a:spLocks noChangeArrowheads="1"/>
            </p:cNvSpPr>
            <p:nvPr/>
          </p:nvSpPr>
          <p:spPr bwMode="auto">
            <a:xfrm>
              <a:off x="4512" y="144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G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1676400"/>
            <a:ext cx="6324600" cy="4419600"/>
            <a:chOff x="192" y="1008"/>
            <a:chExt cx="3984" cy="2784"/>
          </a:xfrm>
        </p:grpSpPr>
        <p:sp>
          <p:nvSpPr>
            <p:cNvPr id="455689" name="Oval 9"/>
            <p:cNvSpPr>
              <a:spLocks noChangeArrowheads="1"/>
            </p:cNvSpPr>
            <p:nvPr/>
          </p:nvSpPr>
          <p:spPr bwMode="auto">
            <a:xfrm>
              <a:off x="3840" y="235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55690" name="Oval 10"/>
            <p:cNvSpPr>
              <a:spLocks noChangeArrowheads="1"/>
            </p:cNvSpPr>
            <p:nvPr/>
          </p:nvSpPr>
          <p:spPr bwMode="auto">
            <a:xfrm>
              <a:off x="480" y="1008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5691" name="Oval 11"/>
            <p:cNvSpPr>
              <a:spLocks noChangeArrowheads="1"/>
            </p:cNvSpPr>
            <p:nvPr/>
          </p:nvSpPr>
          <p:spPr bwMode="auto">
            <a:xfrm>
              <a:off x="192" y="1488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55692" name="Oval 12"/>
            <p:cNvSpPr>
              <a:spLocks noChangeArrowheads="1"/>
            </p:cNvSpPr>
            <p:nvPr/>
          </p:nvSpPr>
          <p:spPr bwMode="auto">
            <a:xfrm>
              <a:off x="528" y="211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55693" name="Oval 13"/>
            <p:cNvSpPr>
              <a:spLocks noChangeArrowheads="1"/>
            </p:cNvSpPr>
            <p:nvPr/>
          </p:nvSpPr>
          <p:spPr bwMode="auto">
            <a:xfrm>
              <a:off x="1920" y="1488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5694" name="Oval 14"/>
            <p:cNvSpPr>
              <a:spLocks noChangeArrowheads="1"/>
            </p:cNvSpPr>
            <p:nvPr/>
          </p:nvSpPr>
          <p:spPr bwMode="auto">
            <a:xfrm>
              <a:off x="1584" y="2304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55695" name="Oval 15"/>
            <p:cNvSpPr>
              <a:spLocks noChangeArrowheads="1"/>
            </p:cNvSpPr>
            <p:nvPr/>
          </p:nvSpPr>
          <p:spPr bwMode="auto">
            <a:xfrm>
              <a:off x="76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55696" name="Oval 16"/>
            <p:cNvSpPr>
              <a:spLocks noChangeArrowheads="1"/>
            </p:cNvSpPr>
            <p:nvPr/>
          </p:nvSpPr>
          <p:spPr bwMode="auto">
            <a:xfrm>
              <a:off x="2064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55697" name="Oval 17"/>
            <p:cNvSpPr>
              <a:spLocks noChangeArrowheads="1"/>
            </p:cNvSpPr>
            <p:nvPr/>
          </p:nvSpPr>
          <p:spPr bwMode="auto">
            <a:xfrm>
              <a:off x="3168" y="34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55698" name="Line 18"/>
            <p:cNvSpPr>
              <a:spLocks noChangeShapeType="1"/>
            </p:cNvSpPr>
            <p:nvPr/>
          </p:nvSpPr>
          <p:spPr bwMode="auto">
            <a:xfrm flipH="1">
              <a:off x="379" y="1200"/>
              <a:ext cx="101" cy="33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699" name="Line 19"/>
            <p:cNvSpPr>
              <a:spLocks noChangeShapeType="1"/>
            </p:cNvSpPr>
            <p:nvPr/>
          </p:nvSpPr>
          <p:spPr bwMode="auto">
            <a:xfrm>
              <a:off x="528" y="1728"/>
              <a:ext cx="144" cy="38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00" name="Line 20"/>
            <p:cNvSpPr>
              <a:spLocks noChangeShapeType="1"/>
            </p:cNvSpPr>
            <p:nvPr/>
          </p:nvSpPr>
          <p:spPr bwMode="auto">
            <a:xfrm>
              <a:off x="816" y="1152"/>
              <a:ext cx="1152" cy="432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01" name="Line 21"/>
            <p:cNvSpPr>
              <a:spLocks noChangeShapeType="1"/>
            </p:cNvSpPr>
            <p:nvPr/>
          </p:nvSpPr>
          <p:spPr bwMode="auto">
            <a:xfrm flipH="1">
              <a:off x="1680" y="1776"/>
              <a:ext cx="336" cy="57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02" name="Line 22"/>
            <p:cNvSpPr>
              <a:spLocks noChangeShapeType="1"/>
            </p:cNvSpPr>
            <p:nvPr/>
          </p:nvSpPr>
          <p:spPr bwMode="auto">
            <a:xfrm flipH="1">
              <a:off x="1048" y="2544"/>
              <a:ext cx="520" cy="62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03" name="Line 23"/>
            <p:cNvSpPr>
              <a:spLocks noChangeShapeType="1"/>
            </p:cNvSpPr>
            <p:nvPr/>
          </p:nvSpPr>
          <p:spPr bwMode="auto">
            <a:xfrm>
              <a:off x="1872" y="2592"/>
              <a:ext cx="312" cy="62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04" name="Line 24"/>
            <p:cNvSpPr>
              <a:spLocks noChangeShapeType="1"/>
            </p:cNvSpPr>
            <p:nvPr/>
          </p:nvSpPr>
          <p:spPr bwMode="auto">
            <a:xfrm>
              <a:off x="2256" y="1584"/>
              <a:ext cx="1632" cy="791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05" name="Line 25"/>
            <p:cNvSpPr>
              <a:spLocks noChangeShapeType="1"/>
            </p:cNvSpPr>
            <p:nvPr/>
          </p:nvSpPr>
          <p:spPr bwMode="auto">
            <a:xfrm flipV="1">
              <a:off x="3456" y="2544"/>
              <a:ext cx="384" cy="912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5706" name="Text Box 26"/>
          <p:cNvSpPr txBox="1">
            <a:spLocks noChangeArrowheads="1"/>
          </p:cNvSpPr>
          <p:nvPr/>
        </p:nvSpPr>
        <p:spPr bwMode="auto">
          <a:xfrm>
            <a:off x="914400" y="6019800"/>
            <a:ext cx="2895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ACBDEH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676400"/>
            <a:ext cx="6324600" cy="4419600"/>
            <a:chOff x="192" y="1008"/>
            <a:chExt cx="3984" cy="2784"/>
          </a:xfrm>
        </p:grpSpPr>
        <p:sp>
          <p:nvSpPr>
            <p:cNvPr id="456708" name="Oval 4"/>
            <p:cNvSpPr>
              <a:spLocks noChangeArrowheads="1"/>
            </p:cNvSpPr>
            <p:nvPr/>
          </p:nvSpPr>
          <p:spPr bwMode="auto">
            <a:xfrm>
              <a:off x="3840" y="235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56709" name="Oval 5"/>
            <p:cNvSpPr>
              <a:spLocks noChangeArrowheads="1"/>
            </p:cNvSpPr>
            <p:nvPr/>
          </p:nvSpPr>
          <p:spPr bwMode="auto">
            <a:xfrm>
              <a:off x="480" y="1008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6710" name="Oval 6"/>
            <p:cNvSpPr>
              <a:spLocks noChangeArrowheads="1"/>
            </p:cNvSpPr>
            <p:nvPr/>
          </p:nvSpPr>
          <p:spPr bwMode="auto">
            <a:xfrm>
              <a:off x="192" y="1488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56711" name="Oval 7"/>
            <p:cNvSpPr>
              <a:spLocks noChangeArrowheads="1"/>
            </p:cNvSpPr>
            <p:nvPr/>
          </p:nvSpPr>
          <p:spPr bwMode="auto">
            <a:xfrm>
              <a:off x="528" y="211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56712" name="Oval 8"/>
            <p:cNvSpPr>
              <a:spLocks noChangeArrowheads="1"/>
            </p:cNvSpPr>
            <p:nvPr/>
          </p:nvSpPr>
          <p:spPr bwMode="auto">
            <a:xfrm>
              <a:off x="1920" y="1488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6713" name="Oval 9"/>
            <p:cNvSpPr>
              <a:spLocks noChangeArrowheads="1"/>
            </p:cNvSpPr>
            <p:nvPr/>
          </p:nvSpPr>
          <p:spPr bwMode="auto">
            <a:xfrm>
              <a:off x="1584" y="2304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56714" name="Oval 10"/>
            <p:cNvSpPr>
              <a:spLocks noChangeArrowheads="1"/>
            </p:cNvSpPr>
            <p:nvPr/>
          </p:nvSpPr>
          <p:spPr bwMode="auto">
            <a:xfrm>
              <a:off x="768" y="3120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56715" name="Oval 11"/>
            <p:cNvSpPr>
              <a:spLocks noChangeArrowheads="1"/>
            </p:cNvSpPr>
            <p:nvPr/>
          </p:nvSpPr>
          <p:spPr bwMode="auto">
            <a:xfrm>
              <a:off x="2064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56716" name="Oval 12"/>
            <p:cNvSpPr>
              <a:spLocks noChangeArrowheads="1"/>
            </p:cNvSpPr>
            <p:nvPr/>
          </p:nvSpPr>
          <p:spPr bwMode="auto">
            <a:xfrm>
              <a:off x="3168" y="34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56717" name="Line 13"/>
            <p:cNvSpPr>
              <a:spLocks noChangeShapeType="1"/>
            </p:cNvSpPr>
            <p:nvPr/>
          </p:nvSpPr>
          <p:spPr bwMode="auto">
            <a:xfrm flipH="1">
              <a:off x="379" y="1200"/>
              <a:ext cx="101" cy="33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6718" name="Line 14"/>
            <p:cNvSpPr>
              <a:spLocks noChangeShapeType="1"/>
            </p:cNvSpPr>
            <p:nvPr/>
          </p:nvSpPr>
          <p:spPr bwMode="auto">
            <a:xfrm>
              <a:off x="528" y="1728"/>
              <a:ext cx="144" cy="38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6719" name="Line 15"/>
            <p:cNvSpPr>
              <a:spLocks noChangeShapeType="1"/>
            </p:cNvSpPr>
            <p:nvPr/>
          </p:nvSpPr>
          <p:spPr bwMode="auto">
            <a:xfrm>
              <a:off x="816" y="1152"/>
              <a:ext cx="1152" cy="432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6720" name="Line 16"/>
            <p:cNvSpPr>
              <a:spLocks noChangeShapeType="1"/>
            </p:cNvSpPr>
            <p:nvPr/>
          </p:nvSpPr>
          <p:spPr bwMode="auto">
            <a:xfrm flipH="1">
              <a:off x="1680" y="1776"/>
              <a:ext cx="336" cy="57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6721" name="Line 17"/>
            <p:cNvSpPr>
              <a:spLocks noChangeShapeType="1"/>
            </p:cNvSpPr>
            <p:nvPr/>
          </p:nvSpPr>
          <p:spPr bwMode="auto">
            <a:xfrm flipH="1">
              <a:off x="1048" y="2544"/>
              <a:ext cx="520" cy="62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6722" name="Line 18"/>
            <p:cNvSpPr>
              <a:spLocks noChangeShapeType="1"/>
            </p:cNvSpPr>
            <p:nvPr/>
          </p:nvSpPr>
          <p:spPr bwMode="auto">
            <a:xfrm>
              <a:off x="1872" y="2592"/>
              <a:ext cx="312" cy="62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6723" name="Line 19"/>
            <p:cNvSpPr>
              <a:spLocks noChangeShapeType="1"/>
            </p:cNvSpPr>
            <p:nvPr/>
          </p:nvSpPr>
          <p:spPr bwMode="auto">
            <a:xfrm>
              <a:off x="2256" y="1584"/>
              <a:ext cx="1632" cy="791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6724" name="Line 20"/>
            <p:cNvSpPr>
              <a:spLocks noChangeShapeType="1"/>
            </p:cNvSpPr>
            <p:nvPr/>
          </p:nvSpPr>
          <p:spPr bwMode="auto">
            <a:xfrm flipV="1">
              <a:off x="3456" y="2544"/>
              <a:ext cx="384" cy="912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419600" y="1676400"/>
            <a:ext cx="3962400" cy="914400"/>
            <a:chOff x="2688" y="1152"/>
            <a:chExt cx="2496" cy="576"/>
          </a:xfrm>
        </p:grpSpPr>
        <p:sp>
          <p:nvSpPr>
            <p:cNvPr id="456726" name="Rectangle 22"/>
            <p:cNvSpPr>
              <a:spLocks noChangeArrowheads="1"/>
            </p:cNvSpPr>
            <p:nvPr/>
          </p:nvSpPr>
          <p:spPr bwMode="auto">
            <a:xfrm>
              <a:off x="4848" y="144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56727" name="Text Box 23"/>
            <p:cNvSpPr txBox="1">
              <a:spLocks noChangeArrowheads="1"/>
            </p:cNvSpPr>
            <p:nvPr/>
          </p:nvSpPr>
          <p:spPr bwMode="auto">
            <a:xfrm>
              <a:off x="2688" y="1152"/>
              <a:ext cx="1488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Dqueue F</a:t>
              </a:r>
            </a:p>
          </p:txBody>
        </p:sp>
        <p:sp>
          <p:nvSpPr>
            <p:cNvPr id="456728" name="Rectangle 24"/>
            <p:cNvSpPr>
              <a:spLocks noChangeArrowheads="1"/>
            </p:cNvSpPr>
            <p:nvPr/>
          </p:nvSpPr>
          <p:spPr bwMode="auto">
            <a:xfrm>
              <a:off x="4176" y="144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456729" name="Rectangle 25"/>
            <p:cNvSpPr>
              <a:spLocks noChangeArrowheads="1"/>
            </p:cNvSpPr>
            <p:nvPr/>
          </p:nvSpPr>
          <p:spPr bwMode="auto">
            <a:xfrm>
              <a:off x="4512" y="144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G</a:t>
              </a:r>
            </a:p>
          </p:txBody>
        </p:sp>
      </p:grpSp>
      <p:sp>
        <p:nvSpPr>
          <p:cNvPr id="456730" name="Text Box 26"/>
          <p:cNvSpPr txBox="1">
            <a:spLocks noChangeArrowheads="1"/>
          </p:cNvSpPr>
          <p:nvPr/>
        </p:nvSpPr>
        <p:spPr bwMode="auto">
          <a:xfrm>
            <a:off x="838200" y="6019800"/>
            <a:ext cx="2895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ACBDEHF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>
            <a:noAutofit/>
          </a:bodyPr>
          <a:lstStyle/>
          <a:p>
            <a:r>
              <a:rPr lang="en-US" sz="4000" dirty="0"/>
              <a:t>Implementation of Binary Search Tree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088" y="1600200"/>
            <a:ext cx="7859712" cy="4495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i="1" dirty="0">
                <a:ea typeface="MS Mincho" pitchFamily="17" charset="-128"/>
              </a:rPr>
              <a:t>template&lt;class 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>
                <a:ea typeface="MS Mincho" pitchFamily="17" charset="-128"/>
              </a:rPr>
              <a:t>class </a:t>
            </a:r>
            <a:r>
              <a:rPr lang="en-GB" sz="2400" i="1" dirty="0" err="1">
                <a:ea typeface="MS Mincho" pitchFamily="17" charset="-128"/>
              </a:rPr>
              <a:t>BSTNode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>
                <a:ea typeface="MS Mincho" pitchFamily="17" charset="-128"/>
              </a:rPr>
              <a:t>{</a:t>
            </a:r>
            <a:r>
              <a:rPr lang="en-GB" sz="2400" dirty="0">
                <a:cs typeface="Times New Roman" pitchFamily="18" charset="0"/>
              </a:rPr>
              <a:t>	</a:t>
            </a:r>
            <a:r>
              <a:rPr lang="en-GB" sz="2400" i="1" dirty="0">
                <a:ea typeface="MS Mincho" pitchFamily="17" charset="-128"/>
              </a:rPr>
              <a:t>public: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>
                <a:ea typeface="MS Mincho" pitchFamily="17" charset="-128"/>
              </a:rPr>
              <a:t> 		T key;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>
                <a:ea typeface="MS Mincho" pitchFamily="17" charset="-128"/>
              </a:rPr>
              <a:t>		</a:t>
            </a:r>
            <a:r>
              <a:rPr lang="en-GB" sz="2400" i="1" dirty="0" err="1">
                <a:ea typeface="MS Mincho" pitchFamily="17" charset="-128"/>
              </a:rPr>
              <a:t>BSTNode</a:t>
            </a:r>
            <a:r>
              <a:rPr lang="en-GB" sz="2400" i="1" dirty="0">
                <a:ea typeface="MS Mincho" pitchFamily="17" charset="-128"/>
              </a:rPr>
              <a:t> *left, *right;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>
                <a:ea typeface="MS Mincho" pitchFamily="17" charset="-128"/>
              </a:rPr>
              <a:t> 		</a:t>
            </a:r>
            <a:r>
              <a:rPr lang="en-GB" sz="2400" i="1" dirty="0" err="1">
                <a:ea typeface="MS Mincho" pitchFamily="17" charset="-128"/>
              </a:rPr>
              <a:t>BSTNode</a:t>
            </a:r>
            <a:r>
              <a:rPr lang="en-GB" sz="2400" i="1" dirty="0">
                <a:ea typeface="MS Mincho" pitchFamily="17" charset="-128"/>
              </a:rPr>
              <a:t>() { left = right = 0; }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>
                <a:ea typeface="MS Mincho" pitchFamily="17" charset="-128"/>
              </a:rPr>
              <a:t>		</a:t>
            </a:r>
            <a:r>
              <a:rPr lang="en-GB" sz="2400" i="1" dirty="0" err="1">
                <a:ea typeface="MS Mincho" pitchFamily="17" charset="-128"/>
              </a:rPr>
              <a:t>BSTNode</a:t>
            </a:r>
            <a:r>
              <a:rPr lang="en-GB" sz="2400" i="1" dirty="0">
                <a:ea typeface="MS Mincho" pitchFamily="17" charset="-128"/>
              </a:rPr>
              <a:t>(T </a:t>
            </a:r>
            <a:r>
              <a:rPr lang="en-GB" sz="2400" i="1" dirty="0" smtClean="0">
                <a:ea typeface="MS Mincho" pitchFamily="17" charset="-128"/>
              </a:rPr>
              <a:t>data, </a:t>
            </a:r>
            <a:r>
              <a:rPr lang="en-GB" sz="2400" i="1" dirty="0" err="1">
                <a:ea typeface="MS Mincho" pitchFamily="17" charset="-128"/>
              </a:rPr>
              <a:t>BSTNode</a:t>
            </a:r>
            <a:r>
              <a:rPr lang="en-GB" sz="2400" i="1" dirty="0">
                <a:ea typeface="MS Mincho" pitchFamily="17" charset="-128"/>
              </a:rPr>
              <a:t> </a:t>
            </a:r>
            <a:r>
              <a:rPr lang="en-GB" sz="2400" i="1" dirty="0" smtClean="0">
                <a:ea typeface="MS Mincho" pitchFamily="17" charset="-128"/>
              </a:rPr>
              <a:t>*Left </a:t>
            </a:r>
            <a:r>
              <a:rPr lang="en-GB" sz="2400" i="1" dirty="0">
                <a:ea typeface="MS Mincho" pitchFamily="17" charset="-128"/>
              </a:rPr>
              <a:t>= 0, </a:t>
            </a:r>
            <a:r>
              <a:rPr lang="en-GB" sz="2400" i="1" dirty="0" err="1">
                <a:ea typeface="MS Mincho" pitchFamily="17" charset="-128"/>
              </a:rPr>
              <a:t>BSTNode</a:t>
            </a:r>
            <a:r>
              <a:rPr lang="en-GB" sz="2400" i="1" dirty="0">
                <a:ea typeface="MS Mincho" pitchFamily="17" charset="-128"/>
              </a:rPr>
              <a:t> </a:t>
            </a:r>
            <a:r>
              <a:rPr lang="en-GB" sz="2400" i="1" dirty="0" smtClean="0">
                <a:ea typeface="MS Mincho" pitchFamily="17" charset="-128"/>
              </a:rPr>
              <a:t>*Right </a:t>
            </a:r>
            <a:r>
              <a:rPr lang="en-GB" sz="2400" i="1" dirty="0">
                <a:ea typeface="MS Mincho" pitchFamily="17" charset="-128"/>
              </a:rPr>
              <a:t>= 0) {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>
                <a:ea typeface="MS Mincho" pitchFamily="17" charset="-128"/>
              </a:rPr>
              <a:t>			key = </a:t>
            </a:r>
            <a:r>
              <a:rPr lang="en-GB" sz="2400" i="1" dirty="0" smtClean="0">
                <a:ea typeface="MS Mincho" pitchFamily="17" charset="-128"/>
              </a:rPr>
              <a:t>data;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>
                <a:ea typeface="MS Mincho" pitchFamily="17" charset="-128"/>
              </a:rPr>
              <a:t>			left = </a:t>
            </a:r>
            <a:r>
              <a:rPr lang="en-GB" sz="2400" i="1" dirty="0" smtClean="0">
                <a:ea typeface="MS Mincho" pitchFamily="17" charset="-128"/>
              </a:rPr>
              <a:t>Left;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>
                <a:ea typeface="MS Mincho" pitchFamily="17" charset="-128"/>
              </a:rPr>
              <a:t>			</a:t>
            </a:r>
            <a:r>
              <a:rPr lang="en-GB" sz="2400" i="1" dirty="0" err="1">
                <a:ea typeface="MS Mincho" pitchFamily="17" charset="-128"/>
              </a:rPr>
              <a:t>ritht</a:t>
            </a:r>
            <a:r>
              <a:rPr lang="en-GB" sz="2400" i="1" dirty="0">
                <a:ea typeface="MS Mincho" pitchFamily="17" charset="-128"/>
              </a:rPr>
              <a:t> = </a:t>
            </a:r>
            <a:r>
              <a:rPr lang="en-GB" sz="2400" i="1" dirty="0" smtClean="0">
                <a:ea typeface="MS Mincho" pitchFamily="17" charset="-128"/>
              </a:rPr>
              <a:t>Right;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>
                <a:ea typeface="MS Mincho" pitchFamily="17" charset="-128"/>
              </a:rPr>
              <a:t>		}	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>
                <a:ea typeface="MS Mincho" pitchFamily="17" charset="-128"/>
              </a:rPr>
              <a:t>};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676400"/>
            <a:ext cx="6324600" cy="4419600"/>
            <a:chOff x="192" y="1008"/>
            <a:chExt cx="3984" cy="2784"/>
          </a:xfrm>
        </p:grpSpPr>
        <p:sp>
          <p:nvSpPr>
            <p:cNvPr id="457732" name="Oval 4"/>
            <p:cNvSpPr>
              <a:spLocks noChangeArrowheads="1"/>
            </p:cNvSpPr>
            <p:nvPr/>
          </p:nvSpPr>
          <p:spPr bwMode="auto">
            <a:xfrm>
              <a:off x="3840" y="235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57733" name="Oval 5"/>
            <p:cNvSpPr>
              <a:spLocks noChangeArrowheads="1"/>
            </p:cNvSpPr>
            <p:nvPr/>
          </p:nvSpPr>
          <p:spPr bwMode="auto">
            <a:xfrm>
              <a:off x="480" y="1008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7734" name="Oval 6"/>
            <p:cNvSpPr>
              <a:spLocks noChangeArrowheads="1"/>
            </p:cNvSpPr>
            <p:nvPr/>
          </p:nvSpPr>
          <p:spPr bwMode="auto">
            <a:xfrm>
              <a:off x="192" y="1488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57735" name="Oval 7"/>
            <p:cNvSpPr>
              <a:spLocks noChangeArrowheads="1"/>
            </p:cNvSpPr>
            <p:nvPr/>
          </p:nvSpPr>
          <p:spPr bwMode="auto">
            <a:xfrm>
              <a:off x="528" y="211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57736" name="Oval 8"/>
            <p:cNvSpPr>
              <a:spLocks noChangeArrowheads="1"/>
            </p:cNvSpPr>
            <p:nvPr/>
          </p:nvSpPr>
          <p:spPr bwMode="auto">
            <a:xfrm>
              <a:off x="1920" y="1488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7737" name="Oval 9"/>
            <p:cNvSpPr>
              <a:spLocks noChangeArrowheads="1"/>
            </p:cNvSpPr>
            <p:nvPr/>
          </p:nvSpPr>
          <p:spPr bwMode="auto">
            <a:xfrm>
              <a:off x="1584" y="2304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57738" name="Oval 10"/>
            <p:cNvSpPr>
              <a:spLocks noChangeArrowheads="1"/>
            </p:cNvSpPr>
            <p:nvPr/>
          </p:nvSpPr>
          <p:spPr bwMode="auto">
            <a:xfrm>
              <a:off x="768" y="3120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57739" name="Oval 11"/>
            <p:cNvSpPr>
              <a:spLocks noChangeArrowheads="1"/>
            </p:cNvSpPr>
            <p:nvPr/>
          </p:nvSpPr>
          <p:spPr bwMode="auto">
            <a:xfrm>
              <a:off x="2064" y="321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57740" name="Oval 12"/>
            <p:cNvSpPr>
              <a:spLocks noChangeArrowheads="1"/>
            </p:cNvSpPr>
            <p:nvPr/>
          </p:nvSpPr>
          <p:spPr bwMode="auto">
            <a:xfrm>
              <a:off x="3168" y="34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57741" name="Line 13"/>
            <p:cNvSpPr>
              <a:spLocks noChangeShapeType="1"/>
            </p:cNvSpPr>
            <p:nvPr/>
          </p:nvSpPr>
          <p:spPr bwMode="auto">
            <a:xfrm flipH="1">
              <a:off x="379" y="1200"/>
              <a:ext cx="101" cy="33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7742" name="Line 14"/>
            <p:cNvSpPr>
              <a:spLocks noChangeShapeType="1"/>
            </p:cNvSpPr>
            <p:nvPr/>
          </p:nvSpPr>
          <p:spPr bwMode="auto">
            <a:xfrm>
              <a:off x="528" y="1728"/>
              <a:ext cx="144" cy="38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7743" name="Line 15"/>
            <p:cNvSpPr>
              <a:spLocks noChangeShapeType="1"/>
            </p:cNvSpPr>
            <p:nvPr/>
          </p:nvSpPr>
          <p:spPr bwMode="auto">
            <a:xfrm>
              <a:off x="816" y="1152"/>
              <a:ext cx="1152" cy="432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7744" name="Line 16"/>
            <p:cNvSpPr>
              <a:spLocks noChangeShapeType="1"/>
            </p:cNvSpPr>
            <p:nvPr/>
          </p:nvSpPr>
          <p:spPr bwMode="auto">
            <a:xfrm flipH="1">
              <a:off x="1680" y="1776"/>
              <a:ext cx="336" cy="57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7745" name="Line 17"/>
            <p:cNvSpPr>
              <a:spLocks noChangeShapeType="1"/>
            </p:cNvSpPr>
            <p:nvPr/>
          </p:nvSpPr>
          <p:spPr bwMode="auto">
            <a:xfrm flipH="1">
              <a:off x="1048" y="2544"/>
              <a:ext cx="520" cy="62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7746" name="Line 18"/>
            <p:cNvSpPr>
              <a:spLocks noChangeShapeType="1"/>
            </p:cNvSpPr>
            <p:nvPr/>
          </p:nvSpPr>
          <p:spPr bwMode="auto">
            <a:xfrm>
              <a:off x="1872" y="2592"/>
              <a:ext cx="312" cy="62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7747" name="Line 19"/>
            <p:cNvSpPr>
              <a:spLocks noChangeShapeType="1"/>
            </p:cNvSpPr>
            <p:nvPr/>
          </p:nvSpPr>
          <p:spPr bwMode="auto">
            <a:xfrm>
              <a:off x="2256" y="1584"/>
              <a:ext cx="1632" cy="791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7748" name="Line 20"/>
            <p:cNvSpPr>
              <a:spLocks noChangeShapeType="1"/>
            </p:cNvSpPr>
            <p:nvPr/>
          </p:nvSpPr>
          <p:spPr bwMode="auto">
            <a:xfrm flipV="1">
              <a:off x="3456" y="2544"/>
              <a:ext cx="384" cy="912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419600" y="1676400"/>
            <a:ext cx="3962400" cy="914400"/>
            <a:chOff x="2688" y="1152"/>
            <a:chExt cx="2496" cy="576"/>
          </a:xfrm>
        </p:grpSpPr>
        <p:sp>
          <p:nvSpPr>
            <p:cNvPr id="457750" name="Rectangle 22"/>
            <p:cNvSpPr>
              <a:spLocks noChangeArrowheads="1"/>
            </p:cNvSpPr>
            <p:nvPr/>
          </p:nvSpPr>
          <p:spPr bwMode="auto">
            <a:xfrm>
              <a:off x="4848" y="144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57751" name="Text Box 23"/>
            <p:cNvSpPr txBox="1">
              <a:spLocks noChangeArrowheads="1"/>
            </p:cNvSpPr>
            <p:nvPr/>
          </p:nvSpPr>
          <p:spPr bwMode="auto">
            <a:xfrm>
              <a:off x="2688" y="1152"/>
              <a:ext cx="1488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Dqueue G</a:t>
              </a:r>
            </a:p>
          </p:txBody>
        </p:sp>
        <p:sp>
          <p:nvSpPr>
            <p:cNvPr id="457752" name="Rectangle 24"/>
            <p:cNvSpPr>
              <a:spLocks noChangeArrowheads="1"/>
            </p:cNvSpPr>
            <p:nvPr/>
          </p:nvSpPr>
          <p:spPr bwMode="auto">
            <a:xfrm>
              <a:off x="4176" y="144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457753" name="Rectangle 25"/>
            <p:cNvSpPr>
              <a:spLocks noChangeArrowheads="1"/>
            </p:cNvSpPr>
            <p:nvPr/>
          </p:nvSpPr>
          <p:spPr bwMode="auto">
            <a:xfrm>
              <a:off x="4512" y="144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>
                <a:latin typeface="Times New Roman" pitchFamily="18" charset="0"/>
              </a:endParaRPr>
            </a:p>
          </p:txBody>
        </p:sp>
      </p:grpSp>
      <p:sp>
        <p:nvSpPr>
          <p:cNvPr id="457754" name="Text Box 26"/>
          <p:cNvSpPr txBox="1">
            <a:spLocks noChangeArrowheads="1"/>
          </p:cNvSpPr>
          <p:nvPr/>
        </p:nvSpPr>
        <p:spPr bwMode="auto">
          <a:xfrm>
            <a:off x="762000" y="6010275"/>
            <a:ext cx="2895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ACBDEHFG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sp>
        <p:nvSpPr>
          <p:cNvPr id="458755" name="Oval 3"/>
          <p:cNvSpPr>
            <a:spLocks noChangeArrowheads="1"/>
          </p:cNvSpPr>
          <p:nvPr/>
        </p:nvSpPr>
        <p:spPr bwMode="auto">
          <a:xfrm>
            <a:off x="6400800" y="38100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H</a:t>
            </a:r>
          </a:p>
        </p:txBody>
      </p:sp>
      <p:sp>
        <p:nvSpPr>
          <p:cNvPr id="458756" name="Oval 4"/>
          <p:cNvSpPr>
            <a:spLocks noChangeArrowheads="1"/>
          </p:cNvSpPr>
          <p:nvPr/>
        </p:nvSpPr>
        <p:spPr bwMode="auto">
          <a:xfrm>
            <a:off x="1066800" y="16764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458757" name="Oval 5"/>
          <p:cNvSpPr>
            <a:spLocks noChangeArrowheads="1"/>
          </p:cNvSpPr>
          <p:nvPr/>
        </p:nvSpPr>
        <p:spPr bwMode="auto">
          <a:xfrm>
            <a:off x="609600" y="24384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458758" name="Oval 6"/>
          <p:cNvSpPr>
            <a:spLocks noChangeArrowheads="1"/>
          </p:cNvSpPr>
          <p:nvPr/>
        </p:nvSpPr>
        <p:spPr bwMode="auto">
          <a:xfrm>
            <a:off x="1143000" y="34290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458759" name="Oval 7"/>
          <p:cNvSpPr>
            <a:spLocks noChangeArrowheads="1"/>
          </p:cNvSpPr>
          <p:nvPr/>
        </p:nvSpPr>
        <p:spPr bwMode="auto">
          <a:xfrm>
            <a:off x="3352800" y="24384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458760" name="Oval 8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458761" name="Oval 9"/>
          <p:cNvSpPr>
            <a:spLocks noChangeArrowheads="1"/>
          </p:cNvSpPr>
          <p:nvPr/>
        </p:nvSpPr>
        <p:spPr bwMode="auto">
          <a:xfrm>
            <a:off x="1524000" y="50292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458762" name="Oval 10"/>
          <p:cNvSpPr>
            <a:spLocks noChangeArrowheads="1"/>
          </p:cNvSpPr>
          <p:nvPr/>
        </p:nvSpPr>
        <p:spPr bwMode="auto">
          <a:xfrm>
            <a:off x="3581400" y="51816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G</a:t>
            </a:r>
          </a:p>
        </p:txBody>
      </p:sp>
      <p:sp>
        <p:nvSpPr>
          <p:cNvPr id="458763" name="Oval 11"/>
          <p:cNvSpPr>
            <a:spLocks noChangeArrowheads="1"/>
          </p:cNvSpPr>
          <p:nvPr/>
        </p:nvSpPr>
        <p:spPr bwMode="auto">
          <a:xfrm>
            <a:off x="5334000" y="55626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I</a:t>
            </a:r>
          </a:p>
        </p:txBody>
      </p:sp>
      <p:sp>
        <p:nvSpPr>
          <p:cNvPr id="458764" name="Line 12"/>
          <p:cNvSpPr>
            <a:spLocks noChangeShapeType="1"/>
          </p:cNvSpPr>
          <p:nvPr/>
        </p:nvSpPr>
        <p:spPr bwMode="auto">
          <a:xfrm flipH="1">
            <a:off x="906463" y="1981200"/>
            <a:ext cx="160337" cy="5334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8765" name="Line 13"/>
          <p:cNvSpPr>
            <a:spLocks noChangeShapeType="1"/>
          </p:cNvSpPr>
          <p:nvPr/>
        </p:nvSpPr>
        <p:spPr bwMode="auto">
          <a:xfrm>
            <a:off x="1143000" y="2819400"/>
            <a:ext cx="228600" cy="6096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8766" name="Line 14"/>
          <p:cNvSpPr>
            <a:spLocks noChangeShapeType="1"/>
          </p:cNvSpPr>
          <p:nvPr/>
        </p:nvSpPr>
        <p:spPr bwMode="auto">
          <a:xfrm>
            <a:off x="1600200" y="1905000"/>
            <a:ext cx="1828800" cy="6858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8767" name="Line 15"/>
          <p:cNvSpPr>
            <a:spLocks noChangeShapeType="1"/>
          </p:cNvSpPr>
          <p:nvPr/>
        </p:nvSpPr>
        <p:spPr bwMode="auto">
          <a:xfrm flipH="1">
            <a:off x="2971800" y="2895600"/>
            <a:ext cx="533400" cy="9144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8768" name="Line 16"/>
          <p:cNvSpPr>
            <a:spLocks noChangeShapeType="1"/>
          </p:cNvSpPr>
          <p:nvPr/>
        </p:nvSpPr>
        <p:spPr bwMode="auto">
          <a:xfrm flipH="1">
            <a:off x="1968500" y="4114800"/>
            <a:ext cx="825500" cy="9906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8769" name="Line 17"/>
          <p:cNvSpPr>
            <a:spLocks noChangeShapeType="1"/>
          </p:cNvSpPr>
          <p:nvPr/>
        </p:nvSpPr>
        <p:spPr bwMode="auto">
          <a:xfrm>
            <a:off x="3276600" y="4191000"/>
            <a:ext cx="495300" cy="9906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8770" name="Line 18"/>
          <p:cNvSpPr>
            <a:spLocks noChangeShapeType="1"/>
          </p:cNvSpPr>
          <p:nvPr/>
        </p:nvSpPr>
        <p:spPr bwMode="auto">
          <a:xfrm>
            <a:off x="3886200" y="2590800"/>
            <a:ext cx="2590800" cy="1255713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8771" name="Line 19"/>
          <p:cNvSpPr>
            <a:spLocks noChangeShapeType="1"/>
          </p:cNvSpPr>
          <p:nvPr/>
        </p:nvSpPr>
        <p:spPr bwMode="auto">
          <a:xfrm flipV="1">
            <a:off x="5791200" y="4114800"/>
            <a:ext cx="609600" cy="14478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419600" y="1676400"/>
            <a:ext cx="3962400" cy="914400"/>
            <a:chOff x="2688" y="1152"/>
            <a:chExt cx="2496" cy="576"/>
          </a:xfrm>
        </p:grpSpPr>
        <p:sp>
          <p:nvSpPr>
            <p:cNvPr id="458773" name="Rectangle 21"/>
            <p:cNvSpPr>
              <a:spLocks noChangeArrowheads="1"/>
            </p:cNvSpPr>
            <p:nvPr/>
          </p:nvSpPr>
          <p:spPr bwMode="auto">
            <a:xfrm>
              <a:off x="4848" y="144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458774" name="Text Box 22"/>
            <p:cNvSpPr txBox="1">
              <a:spLocks noChangeArrowheads="1"/>
            </p:cNvSpPr>
            <p:nvPr/>
          </p:nvSpPr>
          <p:spPr bwMode="auto">
            <a:xfrm>
              <a:off x="2688" y="1152"/>
              <a:ext cx="1488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Dqueue I</a:t>
              </a:r>
            </a:p>
          </p:txBody>
        </p:sp>
        <p:sp>
          <p:nvSpPr>
            <p:cNvPr id="458775" name="Rectangle 23"/>
            <p:cNvSpPr>
              <a:spLocks noChangeArrowheads="1"/>
            </p:cNvSpPr>
            <p:nvPr/>
          </p:nvSpPr>
          <p:spPr bwMode="auto">
            <a:xfrm>
              <a:off x="4176" y="144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458776" name="Rectangle 24"/>
            <p:cNvSpPr>
              <a:spLocks noChangeArrowheads="1"/>
            </p:cNvSpPr>
            <p:nvPr/>
          </p:nvSpPr>
          <p:spPr bwMode="auto">
            <a:xfrm>
              <a:off x="4512" y="144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>
                <a:latin typeface="Times New Roman" pitchFamily="18" charset="0"/>
              </a:endParaRPr>
            </a:p>
          </p:txBody>
        </p:sp>
      </p:grpSp>
      <p:sp>
        <p:nvSpPr>
          <p:cNvPr id="458777" name="Text Box 25"/>
          <p:cNvSpPr txBox="1">
            <a:spLocks noChangeArrowheads="1"/>
          </p:cNvSpPr>
          <p:nvPr/>
        </p:nvSpPr>
        <p:spPr bwMode="auto">
          <a:xfrm>
            <a:off x="762000" y="6010275"/>
            <a:ext cx="2895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ACBDEHFGI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Traversals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001000" cy="414655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700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void BT::breadthFirst()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{ 	Queue queue;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	BTNode *p = root;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	if(p !=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	{	queue.enqueue(p);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		while(!queue.empty())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		{	p = queue.dequeue();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			cout&lt;&lt;p-&gt;key;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			if(p -&gt; left != 0)	queue.enqueue(p-&gt;left);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			if(p -&gt; right != 0)	queue.enqueue(p-&gt;right);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9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9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9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9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Traverse the following tree in Breadth-First order.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0" y="2438400"/>
            <a:ext cx="2514600" cy="3886200"/>
            <a:chOff x="3792" y="1584"/>
            <a:chExt cx="1584" cy="2448"/>
          </a:xfrm>
        </p:grpSpPr>
        <p:sp>
          <p:nvSpPr>
            <p:cNvPr id="532485" name="Oval 5"/>
            <p:cNvSpPr>
              <a:spLocks noChangeArrowheads="1"/>
            </p:cNvSpPr>
            <p:nvPr/>
          </p:nvSpPr>
          <p:spPr bwMode="auto">
            <a:xfrm>
              <a:off x="4272" y="244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32486" name="Oval 6"/>
            <p:cNvSpPr>
              <a:spLocks noChangeArrowheads="1"/>
            </p:cNvSpPr>
            <p:nvPr/>
          </p:nvSpPr>
          <p:spPr bwMode="auto">
            <a:xfrm>
              <a:off x="4272" y="1584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32487" name="Line 7"/>
            <p:cNvSpPr>
              <a:spLocks noChangeShapeType="1"/>
            </p:cNvSpPr>
            <p:nvPr/>
          </p:nvSpPr>
          <p:spPr bwMode="auto">
            <a:xfrm flipH="1">
              <a:off x="3888" y="220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488" name="Line 8"/>
            <p:cNvSpPr>
              <a:spLocks noChangeShapeType="1"/>
            </p:cNvSpPr>
            <p:nvPr/>
          </p:nvSpPr>
          <p:spPr bwMode="auto">
            <a:xfrm>
              <a:off x="4272" y="2256"/>
              <a:ext cx="10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489" name="Oval 9"/>
            <p:cNvSpPr>
              <a:spLocks noChangeArrowheads="1"/>
            </p:cNvSpPr>
            <p:nvPr/>
          </p:nvSpPr>
          <p:spPr bwMode="auto">
            <a:xfrm>
              <a:off x="4032" y="2064"/>
              <a:ext cx="24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32490" name="Oval 10"/>
            <p:cNvSpPr>
              <a:spLocks noChangeArrowheads="1"/>
            </p:cNvSpPr>
            <p:nvPr/>
          </p:nvSpPr>
          <p:spPr bwMode="auto">
            <a:xfrm>
              <a:off x="4560" y="2736"/>
              <a:ext cx="24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32491" name="Oval 11"/>
            <p:cNvSpPr>
              <a:spLocks noChangeArrowheads="1"/>
            </p:cNvSpPr>
            <p:nvPr/>
          </p:nvSpPr>
          <p:spPr bwMode="auto">
            <a:xfrm>
              <a:off x="4800" y="2352"/>
              <a:ext cx="24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32492" name="Line 12"/>
            <p:cNvSpPr>
              <a:spLocks noChangeShapeType="1"/>
            </p:cNvSpPr>
            <p:nvPr/>
          </p:nvSpPr>
          <p:spPr bwMode="auto">
            <a:xfrm flipH="1">
              <a:off x="4176" y="177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493" name="Line 13"/>
            <p:cNvSpPr>
              <a:spLocks noChangeShapeType="1"/>
            </p:cNvSpPr>
            <p:nvPr/>
          </p:nvSpPr>
          <p:spPr bwMode="auto">
            <a:xfrm>
              <a:off x="4560" y="1776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494" name="Oval 14"/>
            <p:cNvSpPr>
              <a:spLocks noChangeArrowheads="1"/>
            </p:cNvSpPr>
            <p:nvPr/>
          </p:nvSpPr>
          <p:spPr bwMode="auto">
            <a:xfrm>
              <a:off x="3792" y="2496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2495" name="Line 15"/>
            <p:cNvSpPr>
              <a:spLocks noChangeShapeType="1"/>
            </p:cNvSpPr>
            <p:nvPr/>
          </p:nvSpPr>
          <p:spPr bwMode="auto">
            <a:xfrm flipH="1">
              <a:off x="4704" y="254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496" name="Oval 16"/>
            <p:cNvSpPr>
              <a:spLocks noChangeArrowheads="1"/>
            </p:cNvSpPr>
            <p:nvPr/>
          </p:nvSpPr>
          <p:spPr bwMode="auto">
            <a:xfrm>
              <a:off x="5088" y="2832"/>
              <a:ext cx="24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532497" name="Line 17"/>
            <p:cNvSpPr>
              <a:spLocks noChangeShapeType="1"/>
            </p:cNvSpPr>
            <p:nvPr/>
          </p:nvSpPr>
          <p:spPr bwMode="auto">
            <a:xfrm>
              <a:off x="5040" y="2592"/>
              <a:ext cx="1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498" name="Line 18"/>
            <p:cNvSpPr>
              <a:spLocks noChangeShapeType="1"/>
            </p:cNvSpPr>
            <p:nvPr/>
          </p:nvSpPr>
          <p:spPr bwMode="auto">
            <a:xfrm>
              <a:off x="5136" y="3504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499" name="Oval 19"/>
            <p:cNvSpPr>
              <a:spLocks noChangeArrowheads="1"/>
            </p:cNvSpPr>
            <p:nvPr/>
          </p:nvSpPr>
          <p:spPr bwMode="auto">
            <a:xfrm>
              <a:off x="5136" y="3744"/>
              <a:ext cx="24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532500" name="Oval 20"/>
            <p:cNvSpPr>
              <a:spLocks noChangeArrowheads="1"/>
            </p:cNvSpPr>
            <p:nvPr/>
          </p:nvSpPr>
          <p:spPr bwMode="auto">
            <a:xfrm>
              <a:off x="4896" y="3264"/>
              <a:ext cx="24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32501" name="Line 21"/>
            <p:cNvSpPr>
              <a:spLocks noChangeShapeType="1"/>
            </p:cNvSpPr>
            <p:nvPr/>
          </p:nvSpPr>
          <p:spPr bwMode="auto">
            <a:xfrm flipH="1">
              <a:off x="5040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914400"/>
          </a:xfrm>
        </p:spPr>
        <p:txBody>
          <a:bodyPr/>
          <a:lstStyle/>
          <a:p>
            <a:pPr algn="ctr"/>
            <a:r>
              <a:rPr lang="en-US" sz="4000" dirty="0"/>
              <a:t>Implementation of Binary Search Tree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600200"/>
            <a:ext cx="86868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ea typeface="MS Mincho" pitchFamily="17" charset="-128"/>
              </a:rPr>
              <a:t>template&lt;class 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ea typeface="MS Mincho" pitchFamily="17" charset="-128"/>
              </a:rPr>
              <a:t>class BST</a:t>
            </a:r>
            <a:endParaRPr lang="en-GB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ea typeface="MS Mincho" pitchFamily="17" charset="-128"/>
              </a:rPr>
              <a:t>{</a:t>
            </a:r>
            <a:r>
              <a:rPr lang="en-GB" sz="2000" dirty="0">
                <a:cs typeface="Times New Roman" pitchFamily="18" charset="0"/>
              </a:rPr>
              <a:t>	</a:t>
            </a:r>
            <a:r>
              <a:rPr lang="en-GB" sz="2000" i="1" dirty="0">
                <a:ea typeface="MS Mincho" pitchFamily="17" charset="-128"/>
              </a:rPr>
              <a:t>public:</a:t>
            </a:r>
            <a:endParaRPr lang="en-GB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ea typeface="MS Mincho" pitchFamily="17" charset="-128"/>
              </a:rPr>
              <a:t> 		BST( ) {  root = 0;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ea typeface="MS Mincho" pitchFamily="17" charset="-128"/>
              </a:rPr>
              <a:t>		~BST( ) { clear( );  root = 0;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ea typeface="MS Mincho" pitchFamily="17" charset="-128"/>
              </a:rPr>
              <a:t>		void clear( ) { clear(root); root = 0; } </a:t>
            </a: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//Delete all nodes of a tree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		</a:t>
            </a:r>
            <a:r>
              <a:rPr lang="en-GB" sz="2000" i="1" dirty="0" err="1">
                <a:ea typeface="MS Mincho" pitchFamily="17" charset="-128"/>
              </a:rPr>
              <a:t>bool</a:t>
            </a:r>
            <a:r>
              <a:rPr lang="en-GB" sz="2000" i="1" dirty="0">
                <a:ea typeface="MS Mincho" pitchFamily="17" charset="-128"/>
              </a:rPr>
              <a:t> </a:t>
            </a:r>
            <a:r>
              <a:rPr lang="en-GB" sz="2000" i="1" dirty="0" err="1">
                <a:ea typeface="MS Mincho" pitchFamily="17" charset="-128"/>
              </a:rPr>
              <a:t>isEmpty</a:t>
            </a:r>
            <a:r>
              <a:rPr lang="en-GB" sz="2000" i="1" dirty="0">
                <a:ea typeface="MS Mincho" pitchFamily="17" charset="-128"/>
              </a:rPr>
              <a:t>( ) const { return root == 0 }	</a:t>
            </a: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//checks tree is empty or not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		</a:t>
            </a:r>
            <a:r>
              <a:rPr lang="en-GB" sz="2000" i="1" dirty="0">
                <a:ea typeface="MS Mincho" pitchFamily="17" charset="-128"/>
              </a:rPr>
              <a:t>void </a:t>
            </a:r>
            <a:r>
              <a:rPr lang="en-GB" sz="2000" i="1" dirty="0" err="1">
                <a:ea typeface="MS Mincho" pitchFamily="17" charset="-128"/>
              </a:rPr>
              <a:t>preorder</a:t>
            </a:r>
            <a:r>
              <a:rPr lang="en-GB" sz="2000" i="1" dirty="0">
                <a:ea typeface="MS Mincho" pitchFamily="17" charset="-128"/>
              </a:rPr>
              <a:t>( ) { </a:t>
            </a:r>
            <a:r>
              <a:rPr lang="en-GB" sz="2000" i="1" dirty="0" err="1">
                <a:ea typeface="MS Mincho" pitchFamily="17" charset="-128"/>
              </a:rPr>
              <a:t>preorder</a:t>
            </a:r>
            <a:r>
              <a:rPr lang="en-GB" sz="2000" i="1" dirty="0">
                <a:ea typeface="MS Mincho" pitchFamily="17" charset="-128"/>
              </a:rPr>
              <a:t>(root); }	</a:t>
            </a: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//</a:t>
            </a:r>
            <a:r>
              <a:rPr lang="en-GB" sz="2000" i="1" dirty="0" err="1">
                <a:solidFill>
                  <a:srgbClr val="FB6C45"/>
                </a:solidFill>
                <a:ea typeface="MS Mincho" pitchFamily="17" charset="-128"/>
              </a:rPr>
              <a:t>preorder</a:t>
            </a: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 traversal of tree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		</a:t>
            </a:r>
            <a:r>
              <a:rPr lang="en-GB" sz="2000" i="1" dirty="0">
                <a:ea typeface="MS Mincho" pitchFamily="17" charset="-128"/>
              </a:rPr>
              <a:t>void </a:t>
            </a:r>
            <a:r>
              <a:rPr lang="en-GB" sz="2000" i="1" dirty="0" err="1">
                <a:ea typeface="MS Mincho" pitchFamily="17" charset="-128"/>
              </a:rPr>
              <a:t>inorder</a:t>
            </a:r>
            <a:r>
              <a:rPr lang="en-GB" sz="2000" i="1" dirty="0">
                <a:ea typeface="MS Mincho" pitchFamily="17" charset="-128"/>
              </a:rPr>
              <a:t>( ) { </a:t>
            </a:r>
            <a:r>
              <a:rPr lang="en-GB" sz="2000" i="1" dirty="0" err="1">
                <a:ea typeface="MS Mincho" pitchFamily="17" charset="-128"/>
              </a:rPr>
              <a:t>inorder</a:t>
            </a:r>
            <a:r>
              <a:rPr lang="en-GB" sz="2000" i="1" dirty="0">
                <a:ea typeface="MS Mincho" pitchFamily="17" charset="-128"/>
              </a:rPr>
              <a:t>(root); } 	</a:t>
            </a:r>
            <a:r>
              <a:rPr lang="en-GB" sz="2000" i="1" dirty="0" smtClean="0">
                <a:solidFill>
                  <a:srgbClr val="FB6C45"/>
                </a:solidFill>
                <a:ea typeface="MS Mincho" pitchFamily="17" charset="-128"/>
              </a:rPr>
              <a:t>//</a:t>
            </a:r>
            <a:r>
              <a:rPr lang="en-GB" sz="2000" i="1" dirty="0" err="1">
                <a:solidFill>
                  <a:srgbClr val="FB6C45"/>
                </a:solidFill>
                <a:ea typeface="MS Mincho" pitchFamily="17" charset="-128"/>
              </a:rPr>
              <a:t>inorder</a:t>
            </a: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 traversal of tree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		</a:t>
            </a:r>
            <a:r>
              <a:rPr lang="en-GB" sz="2000" i="1" dirty="0">
                <a:ea typeface="MS Mincho" pitchFamily="17" charset="-128"/>
              </a:rPr>
              <a:t>void </a:t>
            </a:r>
            <a:r>
              <a:rPr lang="en-GB" sz="2000" i="1" dirty="0" err="1">
                <a:ea typeface="MS Mincho" pitchFamily="17" charset="-128"/>
              </a:rPr>
              <a:t>postorder</a:t>
            </a:r>
            <a:r>
              <a:rPr lang="en-GB" sz="2000" i="1" dirty="0">
                <a:ea typeface="MS Mincho" pitchFamily="17" charset="-128"/>
              </a:rPr>
              <a:t>( ) { </a:t>
            </a:r>
            <a:r>
              <a:rPr lang="en-GB" sz="2000" i="1" dirty="0" err="1">
                <a:ea typeface="MS Mincho" pitchFamily="17" charset="-128"/>
              </a:rPr>
              <a:t>postorder</a:t>
            </a:r>
            <a:r>
              <a:rPr lang="en-GB" sz="2000" i="1" dirty="0">
                <a:ea typeface="MS Mincho" pitchFamily="17" charset="-128"/>
              </a:rPr>
              <a:t>(root); }	</a:t>
            </a: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//</a:t>
            </a:r>
            <a:r>
              <a:rPr lang="en-GB" sz="2000" i="1" dirty="0" err="1">
                <a:solidFill>
                  <a:srgbClr val="FB6C45"/>
                </a:solidFill>
                <a:ea typeface="MS Mincho" pitchFamily="17" charset="-128"/>
              </a:rPr>
              <a:t>postorder</a:t>
            </a: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 </a:t>
            </a:r>
            <a:r>
              <a:rPr lang="en-GB" sz="2000" i="1" dirty="0" err="1">
                <a:solidFill>
                  <a:srgbClr val="FB6C45"/>
                </a:solidFill>
                <a:ea typeface="MS Mincho" pitchFamily="17" charset="-128"/>
              </a:rPr>
              <a:t>traveral</a:t>
            </a: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 of tree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		</a:t>
            </a:r>
            <a:r>
              <a:rPr lang="en-GB" sz="2000" i="1" dirty="0" err="1">
                <a:ea typeface="MS Mincho" pitchFamily="17" charset="-128"/>
              </a:rPr>
              <a:t>BSTNode</a:t>
            </a:r>
            <a:r>
              <a:rPr lang="en-GB" sz="2000" i="1" dirty="0">
                <a:ea typeface="MS Mincho" pitchFamily="17" charset="-128"/>
              </a:rPr>
              <a:t>&lt;T&gt; * search(T </a:t>
            </a:r>
            <a:r>
              <a:rPr lang="en-GB" sz="2000" i="1" dirty="0" smtClean="0">
                <a:ea typeface="MS Mincho" pitchFamily="17" charset="-128"/>
              </a:rPr>
              <a:t>data) </a:t>
            </a:r>
            <a:r>
              <a:rPr lang="en-GB" sz="2000" i="1" dirty="0">
                <a:ea typeface="MS Mincho" pitchFamily="17" charset="-128"/>
              </a:rPr>
              <a:t>{ return search(root, </a:t>
            </a:r>
            <a:r>
              <a:rPr lang="en-GB" sz="2000" i="1" dirty="0" smtClean="0">
                <a:ea typeface="MS Mincho" pitchFamily="17" charset="-128"/>
              </a:rPr>
              <a:t>data) </a:t>
            </a:r>
            <a:r>
              <a:rPr lang="en-GB" sz="2000" i="1" dirty="0">
                <a:ea typeface="MS Mincho" pitchFamily="17" charset="-128"/>
              </a:rPr>
              <a:t>}	</a:t>
            </a:r>
            <a:endParaRPr lang="en-GB" sz="2000" i="1" dirty="0" smtClean="0">
              <a:ea typeface="MS Mincho" pitchFamily="17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 smtClean="0">
                <a:solidFill>
                  <a:srgbClr val="FB6C45"/>
                </a:solidFill>
                <a:ea typeface="MS Mincho" pitchFamily="17" charset="-128"/>
              </a:rPr>
              <a:t>						//</a:t>
            </a: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search an </a:t>
            </a:r>
            <a:r>
              <a:rPr lang="en-GB" sz="2000" i="1" dirty="0" smtClean="0">
                <a:solidFill>
                  <a:srgbClr val="FB6C45"/>
                </a:solidFill>
                <a:ea typeface="MS Mincho" pitchFamily="17" charset="-128"/>
              </a:rPr>
              <a:t>element </a:t>
            </a: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in tree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		</a:t>
            </a:r>
            <a:r>
              <a:rPr lang="en-GB" sz="2000" dirty="0">
                <a:ea typeface="MS Mincho" pitchFamily="17" charset="-128"/>
              </a:rPr>
              <a:t>void insert(T </a:t>
            </a:r>
            <a:r>
              <a:rPr lang="en-GB" sz="2000" dirty="0" smtClean="0">
                <a:ea typeface="MS Mincho" pitchFamily="17" charset="-128"/>
              </a:rPr>
              <a:t>data)</a:t>
            </a:r>
            <a:r>
              <a:rPr lang="en-GB" sz="2000" dirty="0">
                <a:ea typeface="MS Mincho" pitchFamily="17" charset="-128"/>
              </a:rPr>
              <a:t>		</a:t>
            </a:r>
            <a:r>
              <a:rPr lang="en-GB" sz="2000" dirty="0" smtClean="0">
                <a:solidFill>
                  <a:srgbClr val="FB6C45"/>
                </a:solidFill>
                <a:ea typeface="MS Mincho" pitchFamily="17" charset="-128"/>
              </a:rPr>
              <a:t>//</a:t>
            </a:r>
            <a:r>
              <a:rPr lang="en-GB" sz="2000" dirty="0">
                <a:solidFill>
                  <a:srgbClr val="FB6C45"/>
                </a:solidFill>
                <a:ea typeface="MS Mincho" pitchFamily="17" charset="-128"/>
              </a:rPr>
              <a:t>Insert an  element in BST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9248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dirty="0">
                <a:ea typeface="MS Mincho" pitchFamily="17" charset="-128"/>
              </a:rPr>
              <a:t>		</a:t>
            </a:r>
            <a:r>
              <a:rPr lang="en-GB" sz="2000" dirty="0">
                <a:ea typeface="MS Mincho" pitchFamily="17" charset="-128"/>
              </a:rPr>
              <a:t>void </a:t>
            </a:r>
            <a:r>
              <a:rPr lang="en-GB" sz="2000" dirty="0" err="1">
                <a:ea typeface="MS Mincho" pitchFamily="17" charset="-128"/>
              </a:rPr>
              <a:t>deleteByMerging</a:t>
            </a:r>
            <a:r>
              <a:rPr lang="en-GB" sz="2000" dirty="0">
                <a:ea typeface="MS Mincho" pitchFamily="17" charset="-128"/>
              </a:rPr>
              <a:t>(</a:t>
            </a:r>
            <a:r>
              <a:rPr lang="en-GB" sz="2000" dirty="0" err="1">
                <a:ea typeface="MS Mincho" pitchFamily="17" charset="-128"/>
              </a:rPr>
              <a:t>BSTNode</a:t>
            </a:r>
            <a:r>
              <a:rPr lang="en-GB" sz="2000" dirty="0">
                <a:ea typeface="MS Mincho" pitchFamily="17" charset="-128"/>
              </a:rPr>
              <a:t>&lt;T&gt; *);    </a:t>
            </a:r>
            <a:endParaRPr lang="en-GB" sz="2000" dirty="0" smtClean="0">
              <a:ea typeface="MS Mincho" pitchFamily="17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 smtClean="0">
                <a:solidFill>
                  <a:srgbClr val="FB6C45"/>
                </a:solidFill>
                <a:ea typeface="MS Mincho" pitchFamily="17" charset="-128"/>
              </a:rPr>
              <a:t>				//</a:t>
            </a:r>
            <a:r>
              <a:rPr lang="en-GB" sz="2000" dirty="0">
                <a:solidFill>
                  <a:srgbClr val="FB6C45"/>
                </a:solidFill>
                <a:ea typeface="MS Mincho" pitchFamily="17" charset="-128"/>
              </a:rPr>
              <a:t>delete a node from  BST </a:t>
            </a:r>
            <a:r>
              <a:rPr lang="en-GB" sz="2000" dirty="0" smtClean="0">
                <a:solidFill>
                  <a:srgbClr val="FB6C45"/>
                </a:solidFill>
                <a:ea typeface="MS Mincho" pitchFamily="17" charset="-128"/>
              </a:rPr>
              <a:t> by </a:t>
            </a:r>
            <a:r>
              <a:rPr lang="en-GB" sz="2000" dirty="0">
                <a:solidFill>
                  <a:srgbClr val="FB6C45"/>
                </a:solidFill>
                <a:ea typeface="MS Mincho" pitchFamily="17" charset="-128"/>
              </a:rPr>
              <a:t>merging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solidFill>
                  <a:srgbClr val="FB6C45"/>
                </a:solidFill>
                <a:ea typeface="MS Mincho" pitchFamily="17" charset="-128"/>
              </a:rPr>
              <a:t>		</a:t>
            </a:r>
            <a:r>
              <a:rPr lang="en-GB" sz="2000" dirty="0">
                <a:ea typeface="MS Mincho" pitchFamily="17" charset="-128"/>
              </a:rPr>
              <a:t>void </a:t>
            </a:r>
            <a:r>
              <a:rPr lang="en-GB" sz="2000" dirty="0" err="1">
                <a:ea typeface="MS Mincho" pitchFamily="17" charset="-128"/>
              </a:rPr>
              <a:t>deleteByCopying</a:t>
            </a:r>
            <a:r>
              <a:rPr lang="en-GB" sz="2000" dirty="0">
                <a:ea typeface="MS Mincho" pitchFamily="17" charset="-128"/>
              </a:rPr>
              <a:t>(</a:t>
            </a:r>
            <a:r>
              <a:rPr lang="en-GB" sz="2000" dirty="0" err="1">
                <a:ea typeface="MS Mincho" pitchFamily="17" charset="-128"/>
              </a:rPr>
              <a:t>BSTNode</a:t>
            </a:r>
            <a:r>
              <a:rPr lang="en-GB" sz="2000" dirty="0">
                <a:ea typeface="MS Mincho" pitchFamily="17" charset="-128"/>
              </a:rPr>
              <a:t>&lt;T&gt; *)	</a:t>
            </a:r>
            <a:endParaRPr lang="en-GB" sz="2000" dirty="0" smtClean="0">
              <a:ea typeface="MS Mincho" pitchFamily="17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 smtClean="0">
                <a:solidFill>
                  <a:srgbClr val="FB6C45"/>
                </a:solidFill>
                <a:ea typeface="MS Mincho" pitchFamily="17" charset="-128"/>
              </a:rPr>
              <a:t>				//</a:t>
            </a:r>
            <a:r>
              <a:rPr lang="en-GB" sz="2000" dirty="0">
                <a:solidFill>
                  <a:srgbClr val="FB6C45"/>
                </a:solidFill>
                <a:ea typeface="MS Mincho" pitchFamily="17" charset="-128"/>
              </a:rPr>
              <a:t>delete an </a:t>
            </a:r>
            <a:r>
              <a:rPr lang="en-GB" sz="2000" dirty="0" smtClean="0">
                <a:solidFill>
                  <a:srgbClr val="FB6C45"/>
                </a:solidFill>
                <a:ea typeface="MS Mincho" pitchFamily="17" charset="-128"/>
              </a:rPr>
              <a:t>element from </a:t>
            </a:r>
            <a:r>
              <a:rPr lang="en-GB" sz="2000" dirty="0">
                <a:solidFill>
                  <a:srgbClr val="FB6C45"/>
                </a:solidFill>
                <a:ea typeface="MS Mincho" pitchFamily="17" charset="-128"/>
              </a:rPr>
              <a:t>BST by copying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cs typeface="Times New Roman" pitchFamily="18" charset="0"/>
              </a:rPr>
              <a:t>	</a:t>
            </a:r>
            <a:r>
              <a:rPr lang="en-GB" sz="2000" i="1" dirty="0">
                <a:ea typeface="MS Mincho" pitchFamily="17" charset="-128"/>
              </a:rPr>
              <a:t>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ea typeface="MS Mincho" pitchFamily="17" charset="-128"/>
              </a:rPr>
              <a:t>		</a:t>
            </a:r>
            <a:r>
              <a:rPr lang="en-GB" sz="2000" i="1" dirty="0" err="1">
                <a:ea typeface="MS Mincho" pitchFamily="17" charset="-128"/>
              </a:rPr>
              <a:t>BSTNode</a:t>
            </a:r>
            <a:r>
              <a:rPr lang="en-GB" sz="2000" i="1" dirty="0">
                <a:ea typeface="MS Mincho" pitchFamily="17" charset="-128"/>
              </a:rPr>
              <a:t>&lt;T&gt; *root;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ea typeface="MS Mincho" pitchFamily="17" charset="-128"/>
              </a:rPr>
              <a:t>		void clear(</a:t>
            </a:r>
            <a:r>
              <a:rPr lang="en-GB" sz="2000" i="1" dirty="0" err="1">
                <a:ea typeface="MS Mincho" pitchFamily="17" charset="-128"/>
              </a:rPr>
              <a:t>BSTNode</a:t>
            </a:r>
            <a:r>
              <a:rPr lang="en-GB" sz="2000" i="1" dirty="0">
                <a:ea typeface="MS Mincho" pitchFamily="17" charset="-128"/>
              </a:rPr>
              <a:t>&lt;T&gt; *);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solidFill>
                  <a:srgbClr val="FB6C45"/>
                </a:solidFill>
                <a:ea typeface="MS Mincho" pitchFamily="17" charset="-128"/>
              </a:rPr>
              <a:t>		</a:t>
            </a:r>
            <a:r>
              <a:rPr lang="en-GB" sz="2000" dirty="0" err="1">
                <a:ea typeface="MS Mincho" pitchFamily="17" charset="-128"/>
              </a:rPr>
              <a:t>BSTNode</a:t>
            </a:r>
            <a:r>
              <a:rPr lang="en-GB" sz="2000" dirty="0">
                <a:ea typeface="MS Mincho" pitchFamily="17" charset="-128"/>
              </a:rPr>
              <a:t>&lt;T&gt; * search(</a:t>
            </a:r>
            <a:r>
              <a:rPr lang="en-GB" sz="2000" dirty="0" err="1">
                <a:ea typeface="MS Mincho" pitchFamily="17" charset="-128"/>
              </a:rPr>
              <a:t>BSTNode</a:t>
            </a:r>
            <a:r>
              <a:rPr lang="en-GB" sz="2000" dirty="0">
                <a:ea typeface="MS Mincho" pitchFamily="17" charset="-128"/>
              </a:rPr>
              <a:t>&lt;T&gt; *, 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ea typeface="MS Mincho" pitchFamily="17" charset="-128"/>
              </a:rPr>
              <a:t>		void </a:t>
            </a:r>
            <a:r>
              <a:rPr lang="en-GB" sz="2000" dirty="0" err="1">
                <a:ea typeface="MS Mincho" pitchFamily="17" charset="-128"/>
              </a:rPr>
              <a:t>preorder</a:t>
            </a:r>
            <a:r>
              <a:rPr lang="en-GB" sz="2000" dirty="0">
                <a:ea typeface="MS Mincho" pitchFamily="17" charset="-128"/>
              </a:rPr>
              <a:t>(</a:t>
            </a:r>
            <a:r>
              <a:rPr lang="en-GB" sz="2000" dirty="0" err="1">
                <a:ea typeface="MS Mincho" pitchFamily="17" charset="-128"/>
              </a:rPr>
              <a:t>BSTNode</a:t>
            </a:r>
            <a:r>
              <a:rPr lang="en-GB" sz="2000" dirty="0">
                <a:ea typeface="MS Mincho" pitchFamily="17" charset="-128"/>
              </a:rPr>
              <a:t>&lt;T&gt; *);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ea typeface="MS Mincho" pitchFamily="17" charset="-128"/>
              </a:rPr>
              <a:t>		void </a:t>
            </a:r>
            <a:r>
              <a:rPr lang="en-GB" sz="2000" i="1" dirty="0" err="1">
                <a:ea typeface="MS Mincho" pitchFamily="17" charset="-128"/>
              </a:rPr>
              <a:t>inorder</a:t>
            </a:r>
            <a:r>
              <a:rPr lang="en-GB" sz="2000" i="1" dirty="0">
                <a:ea typeface="MS Mincho" pitchFamily="17" charset="-128"/>
              </a:rPr>
              <a:t>(</a:t>
            </a:r>
            <a:r>
              <a:rPr lang="en-GB" sz="2000" i="1" dirty="0" err="1">
                <a:ea typeface="MS Mincho" pitchFamily="17" charset="-128"/>
              </a:rPr>
              <a:t>BSTNode</a:t>
            </a:r>
            <a:r>
              <a:rPr lang="en-GB" sz="2000" i="1" dirty="0">
                <a:ea typeface="MS Mincho" pitchFamily="17" charset="-128"/>
              </a:rPr>
              <a:t>&lt;T&gt; *);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ea typeface="MS Mincho" pitchFamily="17" charset="-128"/>
              </a:rPr>
              <a:t>		void </a:t>
            </a:r>
            <a:r>
              <a:rPr lang="en-GB" sz="2000" i="1" dirty="0" err="1">
                <a:ea typeface="MS Mincho" pitchFamily="17" charset="-128"/>
              </a:rPr>
              <a:t>postorder</a:t>
            </a:r>
            <a:r>
              <a:rPr lang="en-GB" sz="2000" i="1" dirty="0">
                <a:ea typeface="MS Mincho" pitchFamily="17" charset="-128"/>
              </a:rPr>
              <a:t>(</a:t>
            </a:r>
            <a:r>
              <a:rPr lang="en-GB" sz="2000" i="1" dirty="0" err="1">
                <a:ea typeface="MS Mincho" pitchFamily="17" charset="-128"/>
              </a:rPr>
              <a:t>BSTNode</a:t>
            </a:r>
            <a:r>
              <a:rPr lang="en-GB" sz="2000" i="1" dirty="0">
                <a:ea typeface="MS Mincho" pitchFamily="17" charset="-128"/>
              </a:rPr>
              <a:t>&lt;T&gt; *);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i="1" dirty="0">
                <a:ea typeface="MS Mincho" pitchFamily="17" charset="-128"/>
              </a:rPr>
              <a:t>};</a:t>
            </a:r>
            <a:endParaRPr lang="en-US" sz="2000" i="1" dirty="0">
              <a:ea typeface="MS Mincho" pitchFamily="17" charset="-128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Binary Search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Binary Search Tree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305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For every node, compare the key to be located with the value stored in the node currently pointed at.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the key is less than the value, go to the left </a:t>
            </a:r>
            <a:r>
              <a:rPr lang="en-US" sz="2800" dirty="0" err="1"/>
              <a:t>subtree</a:t>
            </a:r>
            <a:r>
              <a:rPr lang="en-US" sz="2800" dirty="0"/>
              <a:t> and try again.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the key is greater than the value, go to the right </a:t>
            </a:r>
            <a:r>
              <a:rPr lang="en-US" sz="2800" dirty="0" err="1"/>
              <a:t>subtree</a:t>
            </a:r>
            <a:r>
              <a:rPr lang="en-US" sz="2800" dirty="0"/>
              <a:t> and try again.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the key is equal to the value then, obviously the search can be discontinued.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search is also aborted if there is no way to go, indicating that key is not in the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Binary Search Tree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7620000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i="1" dirty="0"/>
              <a:t>template&lt;class 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 err="1"/>
              <a:t>BSTNode</a:t>
            </a:r>
            <a:r>
              <a:rPr lang="en-US" sz="2800" i="1" dirty="0"/>
              <a:t>&lt;T&gt;*  BST&lt;T&gt;::search(</a:t>
            </a:r>
            <a:r>
              <a:rPr lang="en-US" sz="2800" i="1" dirty="0" err="1"/>
              <a:t>BSTNode</a:t>
            </a:r>
            <a:r>
              <a:rPr lang="en-US" sz="2800" i="1" dirty="0"/>
              <a:t>&lt;T&gt; *p, T </a:t>
            </a:r>
            <a:r>
              <a:rPr lang="en-US" sz="2800" i="1" dirty="0" smtClean="0"/>
              <a:t>data)</a:t>
            </a:r>
            <a:endParaRPr lang="en-US" sz="28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/>
              <a:t>{	</a:t>
            </a:r>
            <a:endParaRPr lang="en-US" sz="2800" i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 smtClean="0"/>
              <a:t>	while(p </a:t>
            </a:r>
            <a:r>
              <a:rPr lang="en-US" sz="2800" i="1" dirty="0"/>
              <a:t>!=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/>
              <a:t>		</a:t>
            </a:r>
            <a:r>
              <a:rPr lang="en-US" sz="2800" i="1" dirty="0" smtClean="0"/>
              <a:t>if(data </a:t>
            </a:r>
            <a:r>
              <a:rPr lang="en-US" sz="2800" i="1" dirty="0"/>
              <a:t>== </a:t>
            </a:r>
            <a:r>
              <a:rPr lang="en-US" sz="2800" i="1" dirty="0" err="1" smtClean="0"/>
              <a:t>p</a:t>
            </a:r>
            <a:r>
              <a:rPr lang="en-US" sz="2800" i="1" dirty="0" err="1" smtClean="0">
                <a:sym typeface="Wingdings" pitchFamily="2" charset="2"/>
              </a:rPr>
              <a:t></a:t>
            </a:r>
            <a:r>
              <a:rPr lang="en-US" sz="2800" i="1" dirty="0" err="1" smtClean="0"/>
              <a:t>key</a:t>
            </a:r>
            <a:r>
              <a:rPr lang="en-US" sz="2800" i="1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/>
              <a:t>			return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/>
              <a:t>		else </a:t>
            </a:r>
            <a:r>
              <a:rPr lang="en-US" sz="2800" i="1" dirty="0" smtClean="0"/>
              <a:t>if(data </a:t>
            </a:r>
            <a:r>
              <a:rPr lang="en-US" sz="2800" i="1" dirty="0"/>
              <a:t>&lt; </a:t>
            </a:r>
            <a:r>
              <a:rPr lang="en-US" sz="2800" i="1" dirty="0" err="1" smtClean="0"/>
              <a:t>p</a:t>
            </a:r>
            <a:r>
              <a:rPr lang="en-US" sz="2800" i="1" dirty="0" err="1" smtClean="0">
                <a:sym typeface="Wingdings" pitchFamily="2" charset="2"/>
              </a:rPr>
              <a:t></a:t>
            </a:r>
            <a:r>
              <a:rPr lang="en-US" sz="2800" i="1" dirty="0" err="1" smtClean="0"/>
              <a:t>key</a:t>
            </a:r>
            <a:r>
              <a:rPr lang="en-US" sz="2800" i="1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/>
              <a:t>			p = </a:t>
            </a:r>
            <a:r>
              <a:rPr lang="en-US" sz="2800" i="1" dirty="0" err="1" smtClean="0"/>
              <a:t>p</a:t>
            </a:r>
            <a:r>
              <a:rPr lang="en-US" sz="2800" i="1" dirty="0" err="1" smtClean="0">
                <a:sym typeface="Wingdings" pitchFamily="2" charset="2"/>
              </a:rPr>
              <a:t></a:t>
            </a:r>
            <a:r>
              <a:rPr lang="en-US" sz="2800" i="1" dirty="0" err="1" smtClean="0"/>
              <a:t>left</a:t>
            </a:r>
            <a:r>
              <a:rPr lang="en-US" sz="2800" i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/>
              <a:t>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/>
              <a:t>			p = </a:t>
            </a:r>
            <a:r>
              <a:rPr lang="en-US" sz="2800" i="1" dirty="0" err="1" smtClean="0"/>
              <a:t>p</a:t>
            </a:r>
            <a:r>
              <a:rPr lang="en-US" sz="2800" i="1" dirty="0" err="1" smtClean="0">
                <a:sym typeface="Wingdings" pitchFamily="2" charset="2"/>
              </a:rPr>
              <a:t></a:t>
            </a:r>
            <a:r>
              <a:rPr lang="en-US" sz="2800" i="1" dirty="0" err="1" smtClean="0"/>
              <a:t>right</a:t>
            </a:r>
            <a:r>
              <a:rPr lang="en-US" sz="2800" i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/>
              <a:t>	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Insertion</a:t>
            </a:r>
          </a:p>
        </p:txBody>
      </p:sp>
      <p:grpSp>
        <p:nvGrpSpPr>
          <p:cNvPr id="422915" name="Group 3"/>
          <p:cNvGrpSpPr>
            <a:grpSpLocks/>
          </p:cNvGrpSpPr>
          <p:nvPr/>
        </p:nvGrpSpPr>
        <p:grpSpPr bwMode="auto">
          <a:xfrm>
            <a:off x="1447800" y="1905000"/>
            <a:ext cx="1447800" cy="990600"/>
            <a:chOff x="912" y="1200"/>
            <a:chExt cx="912" cy="624"/>
          </a:xfrm>
        </p:grpSpPr>
        <p:sp>
          <p:nvSpPr>
            <p:cNvPr id="422916" name="Text Box 4"/>
            <p:cNvSpPr txBox="1">
              <a:spLocks noChangeArrowheads="1"/>
            </p:cNvSpPr>
            <p:nvPr/>
          </p:nvSpPr>
          <p:spPr bwMode="auto">
            <a:xfrm>
              <a:off x="912" y="153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null</a:t>
              </a:r>
            </a:p>
          </p:txBody>
        </p:sp>
        <p:sp>
          <p:nvSpPr>
            <p:cNvPr id="422917" name="Line 5"/>
            <p:cNvSpPr>
              <a:spLocks noChangeShapeType="1"/>
            </p:cNvSpPr>
            <p:nvPr/>
          </p:nvSpPr>
          <p:spPr bwMode="auto">
            <a:xfrm flipH="1">
              <a:off x="1248" y="1344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2918" name="Oval 6"/>
            <p:cNvSpPr>
              <a:spLocks noChangeArrowheads="1"/>
            </p:cNvSpPr>
            <p:nvPr/>
          </p:nvSpPr>
          <p:spPr bwMode="auto">
            <a:xfrm>
              <a:off x="153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15</a:t>
              </a:r>
            </a:p>
          </p:txBody>
        </p:sp>
      </p:grpSp>
      <p:grpSp>
        <p:nvGrpSpPr>
          <p:cNvPr id="422919" name="Group 7"/>
          <p:cNvGrpSpPr>
            <a:grpSpLocks/>
          </p:cNvGrpSpPr>
          <p:nvPr/>
        </p:nvGrpSpPr>
        <p:grpSpPr bwMode="auto">
          <a:xfrm>
            <a:off x="4267200" y="1828800"/>
            <a:ext cx="1295400" cy="990600"/>
            <a:chOff x="2688" y="1152"/>
            <a:chExt cx="816" cy="624"/>
          </a:xfrm>
        </p:grpSpPr>
        <p:sp>
          <p:nvSpPr>
            <p:cNvPr id="422920" name="Line 8"/>
            <p:cNvSpPr>
              <a:spLocks noChangeShapeType="1"/>
            </p:cNvSpPr>
            <p:nvPr/>
          </p:nvSpPr>
          <p:spPr bwMode="auto">
            <a:xfrm flipH="1">
              <a:off x="2928" y="1296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2921" name="Oval 9"/>
            <p:cNvSpPr>
              <a:spLocks noChangeArrowheads="1"/>
            </p:cNvSpPr>
            <p:nvPr/>
          </p:nvSpPr>
          <p:spPr bwMode="auto">
            <a:xfrm>
              <a:off x="3216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22922" name="Oval 10"/>
            <p:cNvSpPr>
              <a:spLocks noChangeArrowheads="1"/>
            </p:cNvSpPr>
            <p:nvPr/>
          </p:nvSpPr>
          <p:spPr bwMode="auto">
            <a:xfrm>
              <a:off x="2688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15</a:t>
              </a:r>
            </a:p>
          </p:txBody>
        </p:sp>
      </p:grpSp>
      <p:grpSp>
        <p:nvGrpSpPr>
          <p:cNvPr id="422923" name="Group 11"/>
          <p:cNvGrpSpPr>
            <a:grpSpLocks/>
          </p:cNvGrpSpPr>
          <p:nvPr/>
        </p:nvGrpSpPr>
        <p:grpSpPr bwMode="auto">
          <a:xfrm>
            <a:off x="5867400" y="1828800"/>
            <a:ext cx="1981200" cy="1828800"/>
            <a:chOff x="3696" y="1152"/>
            <a:chExt cx="1248" cy="1152"/>
          </a:xfrm>
        </p:grpSpPr>
        <p:grpSp>
          <p:nvGrpSpPr>
            <p:cNvPr id="422924" name="Group 12"/>
            <p:cNvGrpSpPr>
              <a:grpSpLocks/>
            </p:cNvGrpSpPr>
            <p:nvPr/>
          </p:nvGrpSpPr>
          <p:grpSpPr bwMode="auto">
            <a:xfrm>
              <a:off x="4128" y="1152"/>
              <a:ext cx="816" cy="624"/>
              <a:chOff x="2688" y="1152"/>
              <a:chExt cx="816" cy="624"/>
            </a:xfrm>
          </p:grpSpPr>
          <p:sp>
            <p:nvSpPr>
              <p:cNvPr id="422925" name="Line 13"/>
              <p:cNvSpPr>
                <a:spLocks noChangeShapeType="1"/>
              </p:cNvSpPr>
              <p:nvPr/>
            </p:nvSpPr>
            <p:spPr bwMode="auto">
              <a:xfrm flipH="1">
                <a:off x="2928" y="1296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2926" name="Oval 14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422927" name="Oval 15"/>
              <p:cNvSpPr>
                <a:spLocks noChangeArrowheads="1"/>
              </p:cNvSpPr>
              <p:nvPr/>
            </p:nvSpPr>
            <p:spPr bwMode="auto">
              <a:xfrm>
                <a:off x="2688" y="14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15</a:t>
                </a:r>
              </a:p>
            </p:txBody>
          </p:sp>
        </p:grpSp>
        <p:sp>
          <p:nvSpPr>
            <p:cNvPr id="422928" name="Line 16"/>
            <p:cNvSpPr>
              <a:spLocks noChangeShapeType="1"/>
            </p:cNvSpPr>
            <p:nvPr/>
          </p:nvSpPr>
          <p:spPr bwMode="auto">
            <a:xfrm flipH="1">
              <a:off x="3840" y="172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2929" name="Oval 17"/>
            <p:cNvSpPr>
              <a:spLocks noChangeArrowheads="1"/>
            </p:cNvSpPr>
            <p:nvPr/>
          </p:nvSpPr>
          <p:spPr bwMode="auto">
            <a:xfrm>
              <a:off x="369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422930" name="Group 18"/>
          <p:cNvGrpSpPr>
            <a:grpSpLocks/>
          </p:cNvGrpSpPr>
          <p:nvPr/>
        </p:nvGrpSpPr>
        <p:grpSpPr bwMode="auto">
          <a:xfrm>
            <a:off x="914400" y="4191000"/>
            <a:ext cx="1981200" cy="1828800"/>
            <a:chOff x="576" y="2640"/>
            <a:chExt cx="1248" cy="1152"/>
          </a:xfrm>
        </p:grpSpPr>
        <p:grpSp>
          <p:nvGrpSpPr>
            <p:cNvPr id="422931" name="Group 19"/>
            <p:cNvGrpSpPr>
              <a:grpSpLocks/>
            </p:cNvGrpSpPr>
            <p:nvPr/>
          </p:nvGrpSpPr>
          <p:grpSpPr bwMode="auto">
            <a:xfrm>
              <a:off x="1008" y="2640"/>
              <a:ext cx="816" cy="624"/>
              <a:chOff x="2688" y="1152"/>
              <a:chExt cx="816" cy="624"/>
            </a:xfrm>
          </p:grpSpPr>
          <p:sp>
            <p:nvSpPr>
              <p:cNvPr id="422932" name="Line 20"/>
              <p:cNvSpPr>
                <a:spLocks noChangeShapeType="1"/>
              </p:cNvSpPr>
              <p:nvPr/>
            </p:nvSpPr>
            <p:spPr bwMode="auto">
              <a:xfrm flipH="1">
                <a:off x="2928" y="1296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2933" name="Oval 21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17</a:t>
                </a:r>
              </a:p>
            </p:txBody>
          </p:sp>
          <p:sp>
            <p:nvSpPr>
              <p:cNvPr id="422934" name="Oval 22"/>
              <p:cNvSpPr>
                <a:spLocks noChangeArrowheads="1"/>
              </p:cNvSpPr>
              <p:nvPr/>
            </p:nvSpPr>
            <p:spPr bwMode="auto">
              <a:xfrm>
                <a:off x="2688" y="14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15</a:t>
                </a:r>
              </a:p>
            </p:txBody>
          </p:sp>
        </p:grpSp>
        <p:sp>
          <p:nvSpPr>
            <p:cNvPr id="422935" name="Line 23"/>
            <p:cNvSpPr>
              <a:spLocks noChangeShapeType="1"/>
            </p:cNvSpPr>
            <p:nvPr/>
          </p:nvSpPr>
          <p:spPr bwMode="auto">
            <a:xfrm flipH="1">
              <a:off x="720" y="32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2936" name="Oval 24"/>
            <p:cNvSpPr>
              <a:spLocks noChangeArrowheads="1"/>
            </p:cNvSpPr>
            <p:nvPr/>
          </p:nvSpPr>
          <p:spPr bwMode="auto">
            <a:xfrm>
              <a:off x="576" y="34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22937" name="Oval 25"/>
            <p:cNvSpPr>
              <a:spLocks noChangeArrowheads="1"/>
            </p:cNvSpPr>
            <p:nvPr/>
          </p:nvSpPr>
          <p:spPr bwMode="auto">
            <a:xfrm>
              <a:off x="1488" y="34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422938" name="Line 26"/>
            <p:cNvSpPr>
              <a:spLocks noChangeShapeType="1"/>
            </p:cNvSpPr>
            <p:nvPr/>
          </p:nvSpPr>
          <p:spPr bwMode="auto">
            <a:xfrm>
              <a:off x="1320" y="3216"/>
              <a:ext cx="2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2939" name="Group 27"/>
          <p:cNvGrpSpPr>
            <a:grpSpLocks/>
          </p:cNvGrpSpPr>
          <p:nvPr/>
        </p:nvGrpSpPr>
        <p:grpSpPr bwMode="auto">
          <a:xfrm>
            <a:off x="3505200" y="4038600"/>
            <a:ext cx="1981200" cy="2590800"/>
            <a:chOff x="2208" y="2544"/>
            <a:chExt cx="1248" cy="1632"/>
          </a:xfrm>
        </p:grpSpPr>
        <p:grpSp>
          <p:nvGrpSpPr>
            <p:cNvPr id="422940" name="Group 28"/>
            <p:cNvGrpSpPr>
              <a:grpSpLocks/>
            </p:cNvGrpSpPr>
            <p:nvPr/>
          </p:nvGrpSpPr>
          <p:grpSpPr bwMode="auto">
            <a:xfrm>
              <a:off x="2640" y="2544"/>
              <a:ext cx="816" cy="624"/>
              <a:chOff x="2688" y="1152"/>
              <a:chExt cx="816" cy="624"/>
            </a:xfrm>
          </p:grpSpPr>
          <p:sp>
            <p:nvSpPr>
              <p:cNvPr id="422941" name="Line 29"/>
              <p:cNvSpPr>
                <a:spLocks noChangeShapeType="1"/>
              </p:cNvSpPr>
              <p:nvPr/>
            </p:nvSpPr>
            <p:spPr bwMode="auto">
              <a:xfrm flipH="1">
                <a:off x="2928" y="1296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2942" name="Oval 30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19</a:t>
                </a:r>
              </a:p>
            </p:txBody>
          </p:sp>
          <p:sp>
            <p:nvSpPr>
              <p:cNvPr id="422943" name="Oval 31"/>
              <p:cNvSpPr>
                <a:spLocks noChangeArrowheads="1"/>
              </p:cNvSpPr>
              <p:nvPr/>
            </p:nvSpPr>
            <p:spPr bwMode="auto">
              <a:xfrm>
                <a:off x="2688" y="14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</a:rPr>
                  <a:t>15</a:t>
                </a:r>
              </a:p>
            </p:txBody>
          </p:sp>
        </p:grpSp>
        <p:sp>
          <p:nvSpPr>
            <p:cNvPr id="422944" name="Line 32"/>
            <p:cNvSpPr>
              <a:spLocks noChangeShapeType="1"/>
            </p:cNvSpPr>
            <p:nvPr/>
          </p:nvSpPr>
          <p:spPr bwMode="auto">
            <a:xfrm flipH="1">
              <a:off x="2352" y="31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2945" name="Oval 33"/>
            <p:cNvSpPr>
              <a:spLocks noChangeArrowheads="1"/>
            </p:cNvSpPr>
            <p:nvPr/>
          </p:nvSpPr>
          <p:spPr bwMode="auto">
            <a:xfrm>
              <a:off x="2208" y="33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22946" name="Oval 34"/>
            <p:cNvSpPr>
              <a:spLocks noChangeArrowheads="1"/>
            </p:cNvSpPr>
            <p:nvPr/>
          </p:nvSpPr>
          <p:spPr bwMode="auto">
            <a:xfrm>
              <a:off x="3120" y="33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422947" name="Line 35"/>
            <p:cNvSpPr>
              <a:spLocks noChangeShapeType="1"/>
            </p:cNvSpPr>
            <p:nvPr/>
          </p:nvSpPr>
          <p:spPr bwMode="auto">
            <a:xfrm>
              <a:off x="2952" y="3120"/>
              <a:ext cx="2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2948" name="Line 36"/>
            <p:cNvSpPr>
              <a:spLocks noChangeShapeType="1"/>
            </p:cNvSpPr>
            <p:nvPr/>
          </p:nvSpPr>
          <p:spPr bwMode="auto">
            <a:xfrm flipH="1">
              <a:off x="2880" y="36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2949" name="Oval 37"/>
            <p:cNvSpPr>
              <a:spLocks noChangeArrowheads="1"/>
            </p:cNvSpPr>
            <p:nvPr/>
          </p:nvSpPr>
          <p:spPr bwMode="auto">
            <a:xfrm>
              <a:off x="2592" y="38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17</a:t>
              </a:r>
            </a:p>
          </p:txBody>
        </p:sp>
      </p:grpSp>
      <p:grpSp>
        <p:nvGrpSpPr>
          <p:cNvPr id="422950" name="Group 38"/>
          <p:cNvGrpSpPr>
            <a:grpSpLocks/>
          </p:cNvGrpSpPr>
          <p:nvPr/>
        </p:nvGrpSpPr>
        <p:grpSpPr bwMode="auto">
          <a:xfrm>
            <a:off x="6324600" y="3886200"/>
            <a:ext cx="1981200" cy="2743200"/>
            <a:chOff x="3984" y="2448"/>
            <a:chExt cx="1248" cy="1728"/>
          </a:xfrm>
        </p:grpSpPr>
        <p:sp>
          <p:nvSpPr>
            <p:cNvPr id="422951" name="Oval 39"/>
            <p:cNvSpPr>
              <a:spLocks noChangeArrowheads="1"/>
            </p:cNvSpPr>
            <p:nvPr/>
          </p:nvSpPr>
          <p:spPr bwMode="auto">
            <a:xfrm>
              <a:off x="441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22952" name="Line 40"/>
            <p:cNvSpPr>
              <a:spLocks noChangeShapeType="1"/>
            </p:cNvSpPr>
            <p:nvPr/>
          </p:nvSpPr>
          <p:spPr bwMode="auto">
            <a:xfrm flipH="1">
              <a:off x="4128" y="268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2953" name="Oval 41"/>
            <p:cNvSpPr>
              <a:spLocks noChangeArrowheads="1"/>
            </p:cNvSpPr>
            <p:nvPr/>
          </p:nvSpPr>
          <p:spPr bwMode="auto">
            <a:xfrm>
              <a:off x="3984" y="29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22954" name="Oval 42"/>
            <p:cNvSpPr>
              <a:spLocks noChangeArrowheads="1"/>
            </p:cNvSpPr>
            <p:nvPr/>
          </p:nvSpPr>
          <p:spPr bwMode="auto">
            <a:xfrm>
              <a:off x="4896" y="29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422955" name="Line 43"/>
            <p:cNvSpPr>
              <a:spLocks noChangeShapeType="1"/>
            </p:cNvSpPr>
            <p:nvPr/>
          </p:nvSpPr>
          <p:spPr bwMode="auto">
            <a:xfrm>
              <a:off x="4728" y="2688"/>
              <a:ext cx="2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2956" name="Line 44"/>
            <p:cNvSpPr>
              <a:spLocks noChangeShapeType="1"/>
            </p:cNvSpPr>
            <p:nvPr/>
          </p:nvSpPr>
          <p:spPr bwMode="auto">
            <a:xfrm flipH="1">
              <a:off x="4656" y="316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2957" name="Oval 45"/>
            <p:cNvSpPr>
              <a:spLocks noChangeArrowheads="1"/>
            </p:cNvSpPr>
            <p:nvPr/>
          </p:nvSpPr>
          <p:spPr bwMode="auto">
            <a:xfrm>
              <a:off x="4368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422958" name="Line 46"/>
            <p:cNvSpPr>
              <a:spLocks noChangeShapeType="1"/>
            </p:cNvSpPr>
            <p:nvPr/>
          </p:nvSpPr>
          <p:spPr bwMode="auto">
            <a:xfrm>
              <a:off x="4656" y="36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2959" name="Oval 47"/>
            <p:cNvSpPr>
              <a:spLocks noChangeArrowheads="1"/>
            </p:cNvSpPr>
            <p:nvPr/>
          </p:nvSpPr>
          <p:spPr bwMode="auto">
            <a:xfrm>
              <a:off x="4800" y="38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960</TotalTime>
  <Words>1318</Words>
  <Application>Microsoft Office PowerPoint</Application>
  <PresentationFormat>On-screen Show (4:3)</PresentationFormat>
  <Paragraphs>525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Median</vt:lpstr>
      <vt:lpstr>Data structures and algorithm</vt:lpstr>
      <vt:lpstr>Binary Search Tree</vt:lpstr>
      <vt:lpstr>Making a Binary Search Tree</vt:lpstr>
      <vt:lpstr>Implementation of Binary Search Tree</vt:lpstr>
      <vt:lpstr>Implementation of Binary Search Tree</vt:lpstr>
      <vt:lpstr>Implementation of Binary Search Tree</vt:lpstr>
      <vt:lpstr>Searching a Binary Search Tree</vt:lpstr>
      <vt:lpstr>Searching a Binary Search Tree</vt:lpstr>
      <vt:lpstr>Tree Insertion</vt:lpstr>
      <vt:lpstr>Tree Insertion</vt:lpstr>
      <vt:lpstr>Exercise</vt:lpstr>
      <vt:lpstr>Binary Tree Deletion</vt:lpstr>
      <vt:lpstr>Binary Tree Deletion</vt:lpstr>
      <vt:lpstr>Binary Tree Deletion</vt:lpstr>
      <vt:lpstr>Binary Tree Deletion</vt:lpstr>
      <vt:lpstr>Deletion Algorithm</vt:lpstr>
      <vt:lpstr>Deletion Algorithm Contd…..</vt:lpstr>
      <vt:lpstr>Deletion Algorithm Contd…..</vt:lpstr>
      <vt:lpstr>Binary Tree Deletion Function</vt:lpstr>
      <vt:lpstr>Slide 20</vt:lpstr>
      <vt:lpstr>Slide 21</vt:lpstr>
      <vt:lpstr>Slide 22</vt:lpstr>
      <vt:lpstr>Slide 23</vt:lpstr>
      <vt:lpstr>Slide 24</vt:lpstr>
      <vt:lpstr>Slide 25</vt:lpstr>
      <vt:lpstr>Binary Tree Traversals</vt:lpstr>
      <vt:lpstr>Binary Trees Traversals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Binary Trees Traversals</vt:lpstr>
      <vt:lpstr>Example</vt:lpstr>
    </vt:vector>
  </TitlesOfParts>
  <Company>MCS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mudasar</cp:lastModifiedBy>
  <cp:revision>163</cp:revision>
  <dcterms:created xsi:type="dcterms:W3CDTF">2008-10-09T03:45:04Z</dcterms:created>
  <dcterms:modified xsi:type="dcterms:W3CDTF">2010-12-24T04:17:05Z</dcterms:modified>
</cp:coreProperties>
</file>