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0"/>
  </p:notesMasterIdLst>
  <p:sldIdLst>
    <p:sldId id="30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F603F-61D5-470F-9FF3-CACF615AA3F8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F6CBB-C093-4282-AD85-89499F9E4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F21C0-4EA3-4CAC-80F9-F388787920A3}" type="slidenum">
              <a:rPr lang="en-US"/>
              <a:pPr/>
              <a:t>10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97CEA-1AAE-4961-BE09-ADF48DEA9829}" type="slidenum">
              <a:rPr lang="en-US"/>
              <a:pPr/>
              <a:t>11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6D37A-78AF-42BE-AB3A-A34A25E57130}" type="slidenum">
              <a:rPr lang="en-US"/>
              <a:pPr/>
              <a:t>12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78219-F044-4261-BA55-167650D249B2}" type="slidenum">
              <a:rPr lang="en-US"/>
              <a:pPr/>
              <a:t>13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6D039-BC54-4962-A546-7A43ECED1F0D}" type="slidenum">
              <a:rPr lang="en-US"/>
              <a:pPr/>
              <a:t>14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6795F-9CEE-4AD5-BF1B-4C8B4AA81649}" type="slidenum">
              <a:rPr lang="en-US"/>
              <a:pPr/>
              <a:t>15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DB415-B2EC-466D-8512-D89C64E3312F}" type="slidenum">
              <a:rPr lang="en-US"/>
              <a:pPr/>
              <a:t>16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0B3C1-9D4B-4C7A-A158-585CA3811F91}" type="slidenum">
              <a:rPr lang="en-US"/>
              <a:pPr/>
              <a:t>17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6D779-A041-4CF9-820B-233BE0117AD2}" type="slidenum">
              <a:rPr lang="en-US"/>
              <a:pPr/>
              <a:t>18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FEFF9-6AF5-4583-82AA-3EADC58F10A7}" type="slidenum">
              <a:rPr lang="en-US"/>
              <a:pPr/>
              <a:t>19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A7020-581D-4F1F-B786-9E039DBF2D25}" type="slidenum">
              <a:rPr lang="en-US"/>
              <a:pPr/>
              <a:t>2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A8CE2-DB2F-40F7-860C-69A1A4FFD4BB}" type="slidenum">
              <a:rPr lang="en-US"/>
              <a:pPr/>
              <a:t>20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E6762-BC6D-4CAD-B0C0-98C06A14F8F4}" type="slidenum">
              <a:rPr lang="en-US"/>
              <a:pPr/>
              <a:t>21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CA346-4E38-47FD-AA6C-F641CCEA026D}" type="slidenum">
              <a:rPr lang="en-US"/>
              <a:pPr/>
              <a:t>22</a:t>
            </a:fld>
            <a:endParaRPr lang="en-US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6CEA1-99FE-4ACE-AC5D-11955E1AEF8F}" type="slidenum">
              <a:rPr lang="en-US"/>
              <a:pPr/>
              <a:t>23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325E2-A5E3-4FAE-A2EC-EB393A8A8939}" type="slidenum">
              <a:rPr lang="en-US"/>
              <a:pPr/>
              <a:t>24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715D4-F436-47D2-AD87-3138DB247948}" type="slidenum">
              <a:rPr lang="en-US"/>
              <a:pPr/>
              <a:t>25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8D5AE-307E-4D03-80A6-3F4D088C26C5}" type="slidenum">
              <a:rPr lang="en-US"/>
              <a:pPr/>
              <a:t>26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8C92B-92EE-4082-BC7B-AD9DBE98867B}" type="slidenum">
              <a:rPr lang="en-US"/>
              <a:pPr/>
              <a:t>27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A81DF-5A6D-45EA-B6E2-111A05288CED}" type="slidenum">
              <a:rPr lang="en-US"/>
              <a:pPr/>
              <a:t>28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076DB-EE75-46EA-AF77-F84403373AAE}" type="slidenum">
              <a:rPr lang="en-US"/>
              <a:pPr/>
              <a:t>29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70BA8-8188-4F10-94AD-C212CD7ADEE5}" type="slidenum">
              <a:rPr lang="en-US"/>
              <a:pPr/>
              <a:t>3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F51D2-6CD3-4367-A19A-E88D8F372CA6}" type="slidenum">
              <a:rPr lang="en-US"/>
              <a:pPr/>
              <a:t>30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953AF-713D-4742-9DFC-C47FFAFAD12F}" type="slidenum">
              <a:rPr lang="en-US"/>
              <a:pPr/>
              <a:t>31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7E0FD-055F-4BA2-A9C3-B9E8269A2329}" type="slidenum">
              <a:rPr lang="en-US"/>
              <a:pPr/>
              <a:t>32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1C04B-434C-4B5A-9B5C-74B7F14BFD0B}" type="slidenum">
              <a:rPr lang="en-US"/>
              <a:pPr/>
              <a:t>33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9BDCA-BBA6-4D70-ADA0-F94E40BDB12D}" type="slidenum">
              <a:rPr lang="en-US"/>
              <a:pPr/>
              <a:t>34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5DA1E-625C-4ACB-8409-2D5AAA4BECE9}" type="slidenum">
              <a:rPr lang="en-US"/>
              <a:pPr/>
              <a:t>35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B47B3-6C9F-47EE-8322-175CA6137B9B}" type="slidenum">
              <a:rPr lang="en-US"/>
              <a:pPr/>
              <a:t>36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08A89-5397-4EFC-9603-D5BB43D0447D}" type="slidenum">
              <a:rPr lang="en-US"/>
              <a:pPr/>
              <a:t>37</a:t>
            </a:fld>
            <a:endParaRPr 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EA36A-D63D-4D4A-BE59-6D4F939C82ED}" type="slidenum">
              <a:rPr lang="en-US"/>
              <a:pPr/>
              <a:t>38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05138-7902-4EDE-BFA6-1F80BB2A6FBE}" type="slidenum">
              <a:rPr lang="en-US"/>
              <a:pPr/>
              <a:t>39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3564D-B765-4FEA-BB9F-64E57017C5A7}" type="slidenum">
              <a:rPr lang="en-US"/>
              <a:pPr/>
              <a:t>4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510BF-F73A-4D86-8018-B8661EFAB260}" type="slidenum">
              <a:rPr lang="en-US"/>
              <a:pPr/>
              <a:t>40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230EA-B68E-4279-88BC-D44E228108F2}" type="slidenum">
              <a:rPr lang="en-US"/>
              <a:pPr/>
              <a:t>41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1CDC4-EB98-462F-9944-171472B6E63A}" type="slidenum">
              <a:rPr lang="en-US"/>
              <a:pPr/>
              <a:t>42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B9C1D-AAFE-4572-B314-3E77C4F91CDC}" type="slidenum">
              <a:rPr lang="en-US"/>
              <a:pPr/>
              <a:t>43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4A250-4B72-4629-9B4C-E051F46B1FB4}" type="slidenum">
              <a:rPr lang="en-US"/>
              <a:pPr/>
              <a:t>44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7CFD3-27C9-4367-8347-0DA9F763FA85}" type="slidenum">
              <a:rPr lang="en-US"/>
              <a:pPr/>
              <a:t>45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8A6FE-E822-4640-8DF2-10765530EC3F}" type="slidenum">
              <a:rPr lang="en-US"/>
              <a:pPr/>
              <a:t>46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36673-B1E9-49A0-A322-D8CBF7F5C72E}" type="slidenum">
              <a:rPr lang="en-US"/>
              <a:pPr/>
              <a:t>47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0327A-1DD0-475D-8E75-910D40F54882}" type="slidenum">
              <a:rPr lang="en-US"/>
              <a:pPr/>
              <a:t>48</a:t>
            </a:fld>
            <a:endParaRPr lang="en-US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0B39A-30B5-4ED8-80B1-2434E3210AC0}" type="slidenum">
              <a:rPr lang="en-US"/>
              <a:pPr/>
              <a:t>5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92119-66CE-406F-888B-09071C61F6FB}" type="slidenum">
              <a:rPr lang="en-US"/>
              <a:pPr/>
              <a:t>6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7F184-1912-473C-8F34-F3C6A0484626}" type="slidenum">
              <a:rPr lang="en-US"/>
              <a:pPr/>
              <a:t>7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FE5E0-6FA2-4044-8237-E3E41B3FFAFF}" type="slidenum">
              <a:rPr lang="en-US"/>
              <a:pPr/>
              <a:t>8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5E060-38BC-4AE9-A22A-B39270FF74FB}" type="slidenum">
              <a:rPr lang="en-US"/>
              <a:pPr/>
              <a:t>9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FCC1856-C6B4-41CC-A999-7A2A7CDD3F66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9BCFE2-34AA-4184-9150-A562A02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856-C6B4-41CC-A999-7A2A7CDD3F66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BCFE2-34AA-4184-9150-A562A02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FCC1856-C6B4-41CC-A999-7A2A7CDD3F66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79BCFE2-34AA-4184-9150-A562A02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0984156-3B3E-4273-AD7A-1D26FECE4B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856-C6B4-41CC-A999-7A2A7CDD3F66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9BCFE2-34AA-4184-9150-A562A02B0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856-C6B4-41CC-A999-7A2A7CDD3F66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79BCFE2-34AA-4184-9150-A562A02B0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CC1856-C6B4-41CC-A999-7A2A7CDD3F66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9BCFE2-34AA-4184-9150-A562A02B0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CC1856-C6B4-41CC-A999-7A2A7CDD3F66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9BCFE2-34AA-4184-9150-A562A02B0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856-C6B4-41CC-A999-7A2A7CDD3F66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9BCFE2-34AA-4184-9150-A562A02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856-C6B4-41CC-A999-7A2A7CDD3F66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9BCFE2-34AA-4184-9150-A562A02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856-C6B4-41CC-A999-7A2A7CDD3F66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9BCFE2-34AA-4184-9150-A562A02B0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FCC1856-C6B4-41CC-A999-7A2A7CDD3F66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79BCFE2-34AA-4184-9150-A562A02B0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CC1856-C6B4-41CC-A999-7A2A7CDD3F66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9BCFE2-34AA-4184-9150-A562A02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Data structures and algorithm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Lecture No. 14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31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</a:t>
            </a:r>
            <a:r>
              <a:rPr lang="en-US" sz="1600" dirty="0"/>
              <a:t> </a:t>
            </a:r>
            <a:r>
              <a:rPr lang="en-US" sz="1600" dirty="0" smtClean="0"/>
              <a:t>December , 2010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402214" y="3468469"/>
            <a:ext cx="155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Graphs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itchFamily="18" charset="0"/>
              </a:rPr>
              <a:t>Static Graph implementation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9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305800" cy="2209800"/>
          </a:xfrm>
        </p:spPr>
        <p:txBody>
          <a:bodyPr/>
          <a:lstStyle/>
          <a:p>
            <a:r>
              <a:rPr lang="en-US" u="sng" dirty="0">
                <a:cs typeface="Times New Roman" pitchFamily="18" charset="0"/>
              </a:rPr>
              <a:t>Array-based implementation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A 1D array is used to represent the vertices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ea typeface="MS Mincho" pitchFamily="17" charset="-128"/>
              </a:rPr>
              <a:t>A 2D array (adjacency matrix) is used to represent the edges</a:t>
            </a:r>
            <a:r>
              <a:rPr lang="en-US" dirty="0"/>
              <a:t> </a:t>
            </a:r>
          </a:p>
        </p:txBody>
      </p:sp>
      <p:pic>
        <p:nvPicPr>
          <p:cNvPr id="599044" name="Picture 4" descr="P553b"/>
          <p:cNvPicPr>
            <a:picLocks noChangeAspect="1" noChangeArrowheads="1"/>
          </p:cNvPicPr>
          <p:nvPr/>
        </p:nvPicPr>
        <p:blipFill>
          <a:blip r:embed="rId3">
            <a:lum bright="-12000"/>
          </a:blip>
          <a:srcRect/>
          <a:stretch>
            <a:fillRect/>
          </a:stretch>
        </p:blipFill>
        <p:spPr bwMode="auto">
          <a:xfrm>
            <a:off x="1504190" y="3276600"/>
            <a:ext cx="6192010" cy="3535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091" name="Picture 3" descr="P567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289163" y="758395"/>
            <a:ext cx="8550037" cy="6099605"/>
          </a:xfrm>
          <a:prstGeom prst="rect">
            <a:avLst/>
          </a:prstGeom>
          <a:noFill/>
        </p:spPr>
      </p:pic>
      <p:sp>
        <p:nvSpPr>
          <p:cNvPr id="601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3"/>
            <a:ext cx="9144000" cy="57308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cs typeface="Times New Roman" pitchFamily="18" charset="0"/>
              </a:rPr>
              <a:t>Array-based implementation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Adjacency Matrix?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43200" y="2057400"/>
            <a:ext cx="3657600" cy="3200400"/>
            <a:chOff x="1440" y="1248"/>
            <a:chExt cx="2208" cy="1680"/>
          </a:xfrm>
        </p:grpSpPr>
        <p:sp>
          <p:nvSpPr>
            <p:cNvPr id="603140" name="Oval 4"/>
            <p:cNvSpPr>
              <a:spLocks noChangeArrowheads="1"/>
            </p:cNvSpPr>
            <p:nvPr/>
          </p:nvSpPr>
          <p:spPr bwMode="auto">
            <a:xfrm>
              <a:off x="1824" y="1296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3141" name="Oval 5"/>
            <p:cNvSpPr>
              <a:spLocks noChangeArrowheads="1"/>
            </p:cNvSpPr>
            <p:nvPr/>
          </p:nvSpPr>
          <p:spPr bwMode="auto">
            <a:xfrm>
              <a:off x="2688" y="1248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3142" name="Oval 6"/>
            <p:cNvSpPr>
              <a:spLocks noChangeArrowheads="1"/>
            </p:cNvSpPr>
            <p:nvPr/>
          </p:nvSpPr>
          <p:spPr bwMode="auto">
            <a:xfrm>
              <a:off x="3264" y="1872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03143" name="Oval 7"/>
            <p:cNvSpPr>
              <a:spLocks noChangeArrowheads="1"/>
            </p:cNvSpPr>
            <p:nvPr/>
          </p:nvSpPr>
          <p:spPr bwMode="auto">
            <a:xfrm>
              <a:off x="1440" y="1968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03144" name="Line 8"/>
            <p:cNvSpPr>
              <a:spLocks noChangeShapeType="1"/>
            </p:cNvSpPr>
            <p:nvPr/>
          </p:nvSpPr>
          <p:spPr bwMode="auto">
            <a:xfrm>
              <a:off x="2208" y="148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3145" name="Oval 9"/>
            <p:cNvSpPr>
              <a:spLocks noChangeArrowheads="1"/>
            </p:cNvSpPr>
            <p:nvPr/>
          </p:nvSpPr>
          <p:spPr bwMode="auto">
            <a:xfrm>
              <a:off x="2880" y="2496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03146" name="Oval 10"/>
            <p:cNvSpPr>
              <a:spLocks noChangeArrowheads="1"/>
            </p:cNvSpPr>
            <p:nvPr/>
          </p:nvSpPr>
          <p:spPr bwMode="auto">
            <a:xfrm>
              <a:off x="2016" y="2496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03147" name="Line 11"/>
            <p:cNvSpPr>
              <a:spLocks noChangeShapeType="1"/>
            </p:cNvSpPr>
            <p:nvPr/>
          </p:nvSpPr>
          <p:spPr bwMode="auto">
            <a:xfrm flipV="1">
              <a:off x="1632" y="1536"/>
              <a:ext cx="192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3148" name="Line 12"/>
            <p:cNvSpPr>
              <a:spLocks noChangeShapeType="1"/>
            </p:cNvSpPr>
            <p:nvPr/>
          </p:nvSpPr>
          <p:spPr bwMode="auto">
            <a:xfrm>
              <a:off x="3024" y="1584"/>
              <a:ext cx="28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3149" name="Line 13"/>
            <p:cNvSpPr>
              <a:spLocks noChangeShapeType="1"/>
            </p:cNvSpPr>
            <p:nvPr/>
          </p:nvSpPr>
          <p:spPr bwMode="auto">
            <a:xfrm flipH="1">
              <a:off x="1824" y="2112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3150" name="Line 14"/>
            <p:cNvSpPr>
              <a:spLocks noChangeShapeType="1"/>
            </p:cNvSpPr>
            <p:nvPr/>
          </p:nvSpPr>
          <p:spPr bwMode="auto">
            <a:xfrm>
              <a:off x="1728" y="2352"/>
              <a:ext cx="33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3151" name="Line 15"/>
            <p:cNvSpPr>
              <a:spLocks noChangeShapeType="1"/>
            </p:cNvSpPr>
            <p:nvPr/>
          </p:nvSpPr>
          <p:spPr bwMode="auto">
            <a:xfrm>
              <a:off x="2400" y="2784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3152" name="Line 16"/>
            <p:cNvSpPr>
              <a:spLocks noChangeShapeType="1"/>
            </p:cNvSpPr>
            <p:nvPr/>
          </p:nvSpPr>
          <p:spPr bwMode="auto">
            <a:xfrm flipH="1">
              <a:off x="3168" y="2304"/>
              <a:ext cx="192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3153" name="Oval 17"/>
            <p:cNvSpPr>
              <a:spLocks noChangeArrowheads="1"/>
            </p:cNvSpPr>
            <p:nvPr/>
          </p:nvSpPr>
          <p:spPr bwMode="auto">
            <a:xfrm>
              <a:off x="2304" y="1920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03154" name="Line 18"/>
            <p:cNvSpPr>
              <a:spLocks noChangeShapeType="1"/>
            </p:cNvSpPr>
            <p:nvPr/>
          </p:nvSpPr>
          <p:spPr bwMode="auto">
            <a:xfrm flipH="1">
              <a:off x="2688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3155" name="Line 19"/>
            <p:cNvSpPr>
              <a:spLocks noChangeShapeType="1"/>
            </p:cNvSpPr>
            <p:nvPr/>
          </p:nvSpPr>
          <p:spPr bwMode="auto">
            <a:xfrm>
              <a:off x="2160" y="1680"/>
              <a:ext cx="192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3156" name="Line 20"/>
            <p:cNvSpPr>
              <a:spLocks noChangeShapeType="1"/>
            </p:cNvSpPr>
            <p:nvPr/>
          </p:nvSpPr>
          <p:spPr bwMode="auto">
            <a:xfrm flipH="1">
              <a:off x="2592" y="1632"/>
              <a:ext cx="192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3157" name="Line 21"/>
            <p:cNvSpPr>
              <a:spLocks noChangeShapeType="1"/>
            </p:cNvSpPr>
            <p:nvPr/>
          </p:nvSpPr>
          <p:spPr bwMode="auto">
            <a:xfrm flipH="1">
              <a:off x="2304" y="2304"/>
              <a:ext cx="96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3158" name="Line 22"/>
            <p:cNvSpPr>
              <a:spLocks noChangeShapeType="1"/>
            </p:cNvSpPr>
            <p:nvPr/>
          </p:nvSpPr>
          <p:spPr bwMode="auto">
            <a:xfrm>
              <a:off x="2640" y="2208"/>
              <a:ext cx="288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518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498976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r>
              <a:rPr lang="en-US"/>
              <a:t>Static Implementation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class </a:t>
            </a:r>
            <a:r>
              <a:rPr lang="en-US" sz="1800" b="1" dirty="0" err="1"/>
              <a:t>SGraph</a:t>
            </a:r>
            <a:endParaRPr lang="en-US" sz="18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noOfVertices</a:t>
            </a:r>
            <a:r>
              <a:rPr lang="en-US" sz="18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Bool</a:t>
            </a:r>
            <a:r>
              <a:rPr lang="en-US" sz="1800" b="1" dirty="0"/>
              <a:t> </a:t>
            </a:r>
            <a:r>
              <a:rPr lang="en-US" sz="1800" b="1" dirty="0" smtClean="0"/>
              <a:t>*</a:t>
            </a:r>
            <a:r>
              <a:rPr lang="en-US" sz="1800" b="1" dirty="0" err="1"/>
              <a:t>aMatrix</a:t>
            </a:r>
            <a:r>
              <a:rPr lang="en-US" sz="18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SGraph</a:t>
            </a:r>
            <a:r>
              <a:rPr lang="en-US" sz="1800" b="1" dirty="0"/>
              <a:t>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nv</a:t>
            </a:r>
            <a:r>
              <a:rPr lang="en-US" sz="1800" b="1" dirty="0"/>
              <a:t>)	</a:t>
            </a:r>
            <a:r>
              <a:rPr lang="en-US" sz="1800" b="1" dirty="0">
                <a:solidFill>
                  <a:srgbClr val="0000FF"/>
                </a:solidFill>
              </a:rPr>
              <a:t>//creates adjacency matrix to represent graph.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	</a:t>
            </a:r>
            <a:r>
              <a:rPr lang="en-US" sz="1800" b="1" dirty="0" err="1"/>
              <a:t>noOfVertices</a:t>
            </a:r>
            <a:r>
              <a:rPr lang="en-US" sz="1800" b="1" dirty="0"/>
              <a:t> = </a:t>
            </a:r>
            <a:r>
              <a:rPr lang="en-US" sz="1800" b="1" dirty="0" err="1"/>
              <a:t>nv</a:t>
            </a:r>
            <a:r>
              <a:rPr lang="en-US" sz="18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</a:t>
            </a:r>
            <a:r>
              <a:rPr lang="en-US" sz="1800" b="1" dirty="0" smtClean="0"/>
              <a:t>	</a:t>
            </a:r>
            <a:r>
              <a:rPr lang="en-US" sz="1800" b="1" dirty="0" smtClean="0">
                <a:solidFill>
                  <a:srgbClr val="0000FF"/>
                </a:solidFill>
              </a:rPr>
              <a:t>//</a:t>
            </a:r>
            <a:r>
              <a:rPr lang="en-US" sz="1800" b="1" dirty="0">
                <a:solidFill>
                  <a:srgbClr val="0000FF"/>
                </a:solidFill>
              </a:rPr>
              <a:t>Dynamically creates rows of two dimensional array</a:t>
            </a:r>
            <a:r>
              <a:rPr lang="en-US" sz="1800" b="1" dirty="0"/>
              <a:t> 				</a:t>
            </a:r>
            <a:r>
              <a:rPr lang="en-US" sz="1800" b="1" dirty="0" err="1"/>
              <a:t>aMatrix</a:t>
            </a:r>
            <a:r>
              <a:rPr lang="en-US" sz="1800" b="1" dirty="0"/>
              <a:t> = new </a:t>
            </a:r>
            <a:r>
              <a:rPr lang="en-US" sz="1800" b="1" dirty="0" err="1"/>
              <a:t>Bool</a:t>
            </a:r>
            <a:r>
              <a:rPr lang="en-US" sz="1800" b="1" dirty="0"/>
              <a:t> </a:t>
            </a:r>
            <a:r>
              <a:rPr lang="en-US" sz="1800" b="1" dirty="0" smtClean="0"/>
              <a:t>*[</a:t>
            </a:r>
            <a:r>
              <a:rPr lang="en-US" sz="1800" b="1" dirty="0" err="1"/>
              <a:t>noOfVertices</a:t>
            </a:r>
            <a:r>
              <a:rPr lang="en-US" sz="1800" b="1" dirty="0"/>
              <a:t>];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</a:t>
            </a:r>
            <a:r>
              <a:rPr lang="en-US" sz="1800" b="1" dirty="0" smtClean="0"/>
              <a:t>	</a:t>
            </a:r>
            <a:r>
              <a:rPr lang="en-US" sz="1800" b="1" dirty="0" smtClean="0">
                <a:solidFill>
                  <a:srgbClr val="0000FF"/>
                </a:solidFill>
              </a:rPr>
              <a:t>//</a:t>
            </a:r>
            <a:r>
              <a:rPr lang="en-US" sz="1800" b="1" dirty="0">
                <a:solidFill>
                  <a:srgbClr val="0000FF"/>
                </a:solidFill>
              </a:rPr>
              <a:t>Dynamically creates columns of two dimensional array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	for(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 = 0; </a:t>
            </a:r>
            <a:r>
              <a:rPr lang="en-US" sz="1800" b="1" dirty="0" err="1"/>
              <a:t>i</a:t>
            </a:r>
            <a:r>
              <a:rPr lang="en-US" sz="1800" b="1" dirty="0"/>
              <a:t>&lt;</a:t>
            </a:r>
            <a:r>
              <a:rPr lang="en-US" sz="1800" b="1" dirty="0" err="1"/>
              <a:t>noOfVertices</a:t>
            </a:r>
            <a:r>
              <a:rPr lang="en-US" sz="1800" b="1" dirty="0"/>
              <a:t>; </a:t>
            </a:r>
            <a:r>
              <a:rPr lang="en-US" sz="1800" b="1" dirty="0" err="1"/>
              <a:t>i</a:t>
            </a:r>
            <a:r>
              <a:rPr lang="en-US" sz="1800" b="1" dirty="0"/>
              <a:t>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		</a:t>
            </a:r>
            <a:r>
              <a:rPr lang="en-US" sz="1800" b="1" dirty="0" err="1"/>
              <a:t>aMatrix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 = new </a:t>
            </a:r>
            <a:r>
              <a:rPr lang="en-US" sz="1800" b="1" dirty="0" err="1"/>
              <a:t>Bool</a:t>
            </a:r>
            <a:r>
              <a:rPr lang="en-US" sz="1800" b="1" dirty="0"/>
              <a:t>[</a:t>
            </a:r>
            <a:r>
              <a:rPr lang="en-US" sz="1800" b="1" dirty="0" err="1"/>
              <a:t>noOfVertices</a:t>
            </a:r>
            <a:r>
              <a:rPr lang="en-US" sz="1800" b="1" dirty="0"/>
              <a:t>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/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5334000" y="6019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Continue on next slide…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7" dur="500"/>
                                        <p:tgtEl>
                                          <p:spTgt spid="607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2" dur="500"/>
                                        <p:tgtEl>
                                          <p:spTgt spid="607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7" dur="500"/>
                                        <p:tgtEl>
                                          <p:spTgt spid="607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2" dur="500"/>
                                        <p:tgtEl>
                                          <p:spTgt spid="607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 autoUpdateAnimBg="0"/>
      <p:bldP spid="60723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Implementation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686800" cy="5257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insertGraph</a:t>
            </a:r>
            <a:r>
              <a:rPr lang="en-US" sz="1800" b="1" dirty="0"/>
              <a:t>()	</a:t>
            </a:r>
            <a:r>
              <a:rPr lang="en-US" sz="1800" b="1" dirty="0">
                <a:solidFill>
                  <a:srgbClr val="0000FF"/>
                </a:solidFill>
              </a:rPr>
              <a:t>//inserts graph in adjacency matrix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	char choice;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	for(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 = 0; </a:t>
            </a:r>
            <a:r>
              <a:rPr lang="en-US" sz="1800" b="1" dirty="0" err="1"/>
              <a:t>i</a:t>
            </a:r>
            <a:r>
              <a:rPr lang="en-US" sz="1800" b="1" dirty="0"/>
              <a:t>&lt;</a:t>
            </a:r>
            <a:r>
              <a:rPr lang="en-US" sz="1800" b="1" dirty="0" err="1"/>
              <a:t>noOfVertices</a:t>
            </a:r>
            <a:r>
              <a:rPr lang="en-US" sz="1800" b="1" dirty="0"/>
              <a:t>; </a:t>
            </a:r>
            <a:r>
              <a:rPr lang="en-US" sz="1800" b="1" dirty="0" err="1"/>
              <a:t>i</a:t>
            </a:r>
            <a:r>
              <a:rPr lang="en-US" sz="1800" b="1" dirty="0"/>
              <a:t>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		for(</a:t>
            </a:r>
            <a:r>
              <a:rPr lang="en-US" sz="1800" b="1" dirty="0" err="1"/>
              <a:t>int</a:t>
            </a:r>
            <a:r>
              <a:rPr lang="en-US" sz="1800" b="1" dirty="0"/>
              <a:t> j = 0; j&lt;</a:t>
            </a:r>
            <a:r>
              <a:rPr lang="en-US" sz="1800" b="1" dirty="0" err="1"/>
              <a:t>noOfVertices</a:t>
            </a:r>
            <a:r>
              <a:rPr lang="en-US" sz="1800" b="1" dirty="0"/>
              <a:t>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		{	</a:t>
            </a:r>
            <a:r>
              <a:rPr lang="en-US" sz="1800" b="1" dirty="0" err="1"/>
              <a:t>cout</a:t>
            </a:r>
            <a:r>
              <a:rPr lang="en-US" sz="1800" b="1" dirty="0"/>
              <a:t>&lt;&lt;“is there an edge b/w 						vertex”&lt;&lt;</a:t>
            </a:r>
            <a:r>
              <a:rPr lang="en-US" sz="1800" b="1" dirty="0" err="1"/>
              <a:t>i</a:t>
            </a:r>
            <a:r>
              <a:rPr lang="en-US" sz="1800" b="1" dirty="0"/>
              <a:t>&lt;&lt;“and”&lt;&lt;j;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			</a:t>
            </a:r>
            <a:r>
              <a:rPr lang="en-US" sz="1800" b="1" dirty="0" err="1"/>
              <a:t>cin</a:t>
            </a:r>
            <a:r>
              <a:rPr lang="en-US" sz="1800" b="1" dirty="0"/>
              <a:t>&gt;&gt;choice;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			if(choice == ‘y’ || choice == ‘Y’)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				</a:t>
            </a:r>
            <a:r>
              <a:rPr lang="en-US" sz="1800" b="1" dirty="0" err="1"/>
              <a:t>aMatrix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][j] =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	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				</a:t>
            </a:r>
            <a:r>
              <a:rPr lang="en-US" sz="1800" b="1" dirty="0" err="1"/>
              <a:t>aMatrix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][j]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609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609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609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7" dur="500"/>
                                        <p:tgtEl>
                                          <p:spTgt spid="609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2" dur="500"/>
                                        <p:tgtEl>
                                          <p:spTgt spid="609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7" dur="500"/>
                                        <p:tgtEl>
                                          <p:spTgt spid="609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2" dur="500"/>
                                        <p:tgtEl>
                                          <p:spTgt spid="609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7" dur="500"/>
                                        <p:tgtEl>
                                          <p:spTgt spid="609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 All the nodes of a graph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54075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Apply one of the tree traversal technique (Pre, In, Post Order)</a:t>
            </a:r>
          </a:p>
          <a:p>
            <a:pPr>
              <a:lnSpc>
                <a:spcPct val="90000"/>
              </a:lnSpc>
            </a:pPr>
            <a:r>
              <a:rPr lang="en-US" dirty="0"/>
              <a:t>Were there any problems?</a:t>
            </a:r>
          </a:p>
          <a:p>
            <a:pPr>
              <a:lnSpc>
                <a:spcPct val="90000"/>
              </a:lnSpc>
            </a:pPr>
            <a:r>
              <a:rPr lang="en-US" dirty="0"/>
              <a:t>Develop the algorithm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Apply that algorithm on Adjacency Matrix implementation of the graph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2895600"/>
            <a:ext cx="3124200" cy="2667000"/>
            <a:chOff x="1440" y="1248"/>
            <a:chExt cx="2208" cy="1680"/>
          </a:xfrm>
        </p:grpSpPr>
        <p:sp>
          <p:nvSpPr>
            <p:cNvPr id="611333" name="Oval 5"/>
            <p:cNvSpPr>
              <a:spLocks noChangeArrowheads="1"/>
            </p:cNvSpPr>
            <p:nvPr/>
          </p:nvSpPr>
          <p:spPr bwMode="auto">
            <a:xfrm>
              <a:off x="1824" y="1296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1334" name="Oval 6"/>
            <p:cNvSpPr>
              <a:spLocks noChangeArrowheads="1"/>
            </p:cNvSpPr>
            <p:nvPr/>
          </p:nvSpPr>
          <p:spPr bwMode="auto">
            <a:xfrm>
              <a:off x="2688" y="1248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1335" name="Oval 7"/>
            <p:cNvSpPr>
              <a:spLocks noChangeArrowheads="1"/>
            </p:cNvSpPr>
            <p:nvPr/>
          </p:nvSpPr>
          <p:spPr bwMode="auto">
            <a:xfrm>
              <a:off x="3264" y="1872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11336" name="Oval 8"/>
            <p:cNvSpPr>
              <a:spLocks noChangeArrowheads="1"/>
            </p:cNvSpPr>
            <p:nvPr/>
          </p:nvSpPr>
          <p:spPr bwMode="auto">
            <a:xfrm>
              <a:off x="1440" y="1968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11337" name="Line 9"/>
            <p:cNvSpPr>
              <a:spLocks noChangeShapeType="1"/>
            </p:cNvSpPr>
            <p:nvPr/>
          </p:nvSpPr>
          <p:spPr bwMode="auto">
            <a:xfrm>
              <a:off x="2208" y="148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133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11339" name="Oval 11"/>
            <p:cNvSpPr>
              <a:spLocks noChangeArrowheads="1"/>
            </p:cNvSpPr>
            <p:nvPr/>
          </p:nvSpPr>
          <p:spPr bwMode="auto">
            <a:xfrm>
              <a:off x="2016" y="2496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11340" name="Line 12"/>
            <p:cNvSpPr>
              <a:spLocks noChangeShapeType="1"/>
            </p:cNvSpPr>
            <p:nvPr/>
          </p:nvSpPr>
          <p:spPr bwMode="auto">
            <a:xfrm flipV="1">
              <a:off x="1632" y="1536"/>
              <a:ext cx="192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1341" name="Line 13"/>
            <p:cNvSpPr>
              <a:spLocks noChangeShapeType="1"/>
            </p:cNvSpPr>
            <p:nvPr/>
          </p:nvSpPr>
          <p:spPr bwMode="auto">
            <a:xfrm>
              <a:off x="3024" y="1584"/>
              <a:ext cx="28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1342" name="Line 14"/>
            <p:cNvSpPr>
              <a:spLocks noChangeShapeType="1"/>
            </p:cNvSpPr>
            <p:nvPr/>
          </p:nvSpPr>
          <p:spPr bwMode="auto">
            <a:xfrm flipH="1">
              <a:off x="1824" y="2112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1343" name="Line 15"/>
            <p:cNvSpPr>
              <a:spLocks noChangeShapeType="1"/>
            </p:cNvSpPr>
            <p:nvPr/>
          </p:nvSpPr>
          <p:spPr bwMode="auto">
            <a:xfrm>
              <a:off x="1728" y="2352"/>
              <a:ext cx="33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1344" name="Line 16"/>
            <p:cNvSpPr>
              <a:spLocks noChangeShapeType="1"/>
            </p:cNvSpPr>
            <p:nvPr/>
          </p:nvSpPr>
          <p:spPr bwMode="auto">
            <a:xfrm>
              <a:off x="2400" y="2784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1345" name="Line 17"/>
            <p:cNvSpPr>
              <a:spLocks noChangeShapeType="1"/>
            </p:cNvSpPr>
            <p:nvPr/>
          </p:nvSpPr>
          <p:spPr bwMode="auto">
            <a:xfrm flipH="1">
              <a:off x="3168" y="2304"/>
              <a:ext cx="192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1346" name="Oval 18"/>
            <p:cNvSpPr>
              <a:spLocks noChangeArrowheads="1"/>
            </p:cNvSpPr>
            <p:nvPr/>
          </p:nvSpPr>
          <p:spPr bwMode="auto">
            <a:xfrm>
              <a:off x="2304" y="1920"/>
              <a:ext cx="38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1347" name="Line 19"/>
            <p:cNvSpPr>
              <a:spLocks noChangeShapeType="1"/>
            </p:cNvSpPr>
            <p:nvPr/>
          </p:nvSpPr>
          <p:spPr bwMode="auto">
            <a:xfrm flipH="1">
              <a:off x="2688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1348" name="Line 20"/>
            <p:cNvSpPr>
              <a:spLocks noChangeShapeType="1"/>
            </p:cNvSpPr>
            <p:nvPr/>
          </p:nvSpPr>
          <p:spPr bwMode="auto">
            <a:xfrm>
              <a:off x="2160" y="1680"/>
              <a:ext cx="192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1349" name="Line 21"/>
            <p:cNvSpPr>
              <a:spLocks noChangeShapeType="1"/>
            </p:cNvSpPr>
            <p:nvPr/>
          </p:nvSpPr>
          <p:spPr bwMode="auto">
            <a:xfrm flipH="1">
              <a:off x="2592" y="1632"/>
              <a:ext cx="192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1350" name="Line 22"/>
            <p:cNvSpPr>
              <a:spLocks noChangeShapeType="1"/>
            </p:cNvSpPr>
            <p:nvPr/>
          </p:nvSpPr>
          <p:spPr bwMode="auto">
            <a:xfrm flipH="1">
              <a:off x="2304" y="2304"/>
              <a:ext cx="96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1351" name="Line 23"/>
            <p:cNvSpPr>
              <a:spLocks noChangeShapeType="1"/>
            </p:cNvSpPr>
            <p:nvPr/>
          </p:nvSpPr>
          <p:spPr bwMode="auto">
            <a:xfrm>
              <a:off x="2640" y="2208"/>
              <a:ext cx="288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1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1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 autoUpdateAnimBg="0"/>
      <p:bldP spid="61133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6538"/>
            <a:ext cx="7772400" cy="1431925"/>
          </a:xfrm>
        </p:spPr>
        <p:txBody>
          <a:bodyPr/>
          <a:lstStyle/>
          <a:p>
            <a:r>
              <a:rPr lang="en-US">
                <a:ea typeface="MS Mincho" pitchFamily="17" charset="-128"/>
              </a:rPr>
              <a:t>Graph implementation</a:t>
            </a:r>
            <a:r>
              <a:rPr lang="en-US"/>
              <a:t>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772400" cy="3505200"/>
          </a:xfrm>
        </p:spPr>
        <p:txBody>
          <a:bodyPr/>
          <a:lstStyle/>
          <a:p>
            <a:r>
              <a:rPr lang="en-US" u="sng">
                <a:cs typeface="Times New Roman" pitchFamily="18" charset="0"/>
              </a:rPr>
              <a:t>Linked-list implementation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>
                <a:cs typeface="Times New Roman" pitchFamily="18" charset="0"/>
              </a:rPr>
              <a:t>A 1D array is used to represent the vertices </a:t>
            </a:r>
          </a:p>
          <a:p>
            <a:pPr lvl="1"/>
            <a:r>
              <a:rPr lang="en-US" sz="2600">
                <a:cs typeface="Times New Roman" pitchFamily="18" charset="0"/>
              </a:rPr>
              <a:t>A list is used for each vertex </a:t>
            </a:r>
            <a:r>
              <a:rPr lang="en-US" sz="2600" i="1">
                <a:ea typeface="MS Mincho" pitchFamily="17" charset="-128"/>
              </a:rPr>
              <a:t>v</a:t>
            </a:r>
            <a:r>
              <a:rPr lang="en-US" sz="2600">
                <a:ea typeface="MS Mincho" pitchFamily="17" charset="-128"/>
              </a:rPr>
              <a:t> which contains the vertices which are adjacent from </a:t>
            </a:r>
            <a:r>
              <a:rPr lang="en-US" sz="2600" i="1">
                <a:ea typeface="MS Mincho" pitchFamily="17" charset="-128"/>
              </a:rPr>
              <a:t>v </a:t>
            </a:r>
            <a:r>
              <a:rPr lang="en-US" sz="2600">
                <a:ea typeface="MS Mincho" pitchFamily="17" charset="-128"/>
              </a:rPr>
              <a:t>(adjacency list)</a:t>
            </a:r>
            <a:r>
              <a:rPr lang="en-US"/>
              <a:t> </a:t>
            </a:r>
          </a:p>
        </p:txBody>
      </p:sp>
      <p:pic>
        <p:nvPicPr>
          <p:cNvPr id="613380" name="Picture 4" descr="P553b"/>
          <p:cNvPicPr>
            <a:picLocks noChangeAspect="1" noChangeArrowheads="1"/>
          </p:cNvPicPr>
          <p:nvPr/>
        </p:nvPicPr>
        <p:blipFill>
          <a:blip r:embed="rId3">
            <a:lum bright="-12000"/>
          </a:blip>
          <a:srcRect/>
          <a:stretch>
            <a:fillRect/>
          </a:stretch>
        </p:blipFill>
        <p:spPr bwMode="auto">
          <a:xfrm>
            <a:off x="1746481" y="3429000"/>
            <a:ext cx="5873519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27" name="Picture 3" descr="P57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9120"/>
            <a:ext cx="7848600" cy="6278880"/>
          </a:xfrm>
          <a:prstGeom prst="rect">
            <a:avLst/>
          </a:prstGeom>
          <a:noFill/>
        </p:spPr>
      </p:pic>
      <p:sp>
        <p:nvSpPr>
          <p:cNvPr id="615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939"/>
            <a:ext cx="9144000" cy="7540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a typeface="MS Mincho" pitchFamily="17" charset="-128"/>
              </a:rPr>
              <a:t>Linked-list implementation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27038"/>
            <a:ext cx="8150225" cy="990600"/>
          </a:xfrm>
        </p:spPr>
        <p:txBody>
          <a:bodyPr/>
          <a:lstStyle/>
          <a:p>
            <a:r>
              <a:rPr lang="en-US"/>
              <a:t>Dynamic Implementation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0375" y="1600200"/>
            <a:ext cx="8150225" cy="421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public class DGraph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int noOfVertices;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LinkedList *aList;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</a:t>
            </a:r>
            <a:r>
              <a:rPr lang="en-US" sz="2400">
                <a:solidFill>
                  <a:srgbClr val="0000FF"/>
                </a:solidFill>
              </a:rPr>
              <a:t>//creates adjacency list to represent graph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DGraph(int nv)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	noOfVertices = nv;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	aList = new LinkedList[noOfVertices];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}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5334000" y="6019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Continue on next slide…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617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61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617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617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7" dur="500"/>
                                        <p:tgtEl>
                                          <p:spTgt spid="617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2" dur="500"/>
                                        <p:tgtEl>
                                          <p:spTgt spid="617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build="p" autoUpdateAnimBg="0"/>
      <p:bldP spid="6174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65138"/>
            <a:ext cx="7489825" cy="762000"/>
          </a:xfrm>
        </p:spPr>
        <p:txBody>
          <a:bodyPr/>
          <a:lstStyle/>
          <a:p>
            <a:r>
              <a:rPr lang="en-US">
                <a:ea typeface="MS Mincho" pitchFamily="17" charset="-128"/>
              </a:rPr>
              <a:t>What is a graph?</a:t>
            </a:r>
            <a:endParaRPr lang="en-US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76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447800"/>
            <a:ext cx="9144000" cy="1752600"/>
          </a:xfrm>
        </p:spPr>
        <p:txBody>
          <a:bodyPr/>
          <a:lstStyle/>
          <a:p>
            <a:r>
              <a:rPr lang="en-US" sz="2800" dirty="0">
                <a:cs typeface="Times New Roman" pitchFamily="18" charset="0"/>
              </a:rPr>
              <a:t>A data structure that consists of a set of nodes (</a:t>
            </a:r>
            <a:r>
              <a:rPr lang="en-US" sz="2800" i="1" dirty="0">
                <a:cs typeface="Times New Roman" pitchFamily="18" charset="0"/>
              </a:rPr>
              <a:t>vertices</a:t>
            </a:r>
            <a:r>
              <a:rPr lang="en-US" sz="2800" dirty="0">
                <a:cs typeface="Times New Roman" pitchFamily="18" charset="0"/>
              </a:rPr>
              <a:t>) and a set of edges that relate the nodes to each </a:t>
            </a:r>
            <a:r>
              <a:rPr lang="en-US" sz="2800" dirty="0" smtClean="0">
                <a:cs typeface="Times New Roman" pitchFamily="18" charset="0"/>
              </a:rPr>
              <a:t>other.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ea typeface="MS Mincho" pitchFamily="17" charset="-128"/>
              </a:rPr>
              <a:t>The set of edges describes relationships among the </a:t>
            </a:r>
            <a:r>
              <a:rPr lang="en-US" sz="2800" dirty="0" smtClean="0">
                <a:ea typeface="MS Mincho" pitchFamily="17" charset="-128"/>
              </a:rPr>
              <a:t>vertices.</a:t>
            </a:r>
            <a:endParaRPr lang="en-US" sz="2800" dirty="0"/>
          </a:p>
        </p:txBody>
      </p:sp>
      <p:pic>
        <p:nvPicPr>
          <p:cNvPr id="576516" name="Picture 4" descr="P561"/>
          <p:cNvPicPr>
            <a:picLocks noChangeAspect="1" noChangeArrowheads="1"/>
          </p:cNvPicPr>
          <p:nvPr/>
        </p:nvPicPr>
        <p:blipFill>
          <a:blip r:embed="rId3">
            <a:lum bright="-24000"/>
          </a:blip>
          <a:srcRect/>
          <a:stretch>
            <a:fillRect/>
          </a:stretch>
        </p:blipFill>
        <p:spPr bwMode="auto">
          <a:xfrm>
            <a:off x="762000" y="2971800"/>
            <a:ext cx="7988968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Dynamic Implementation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524000"/>
            <a:ext cx="8686800" cy="5334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	//inserts graph in adjacency list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insert()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{	for(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&lt;</a:t>
            </a:r>
            <a:r>
              <a:rPr lang="en-US" sz="2000" b="1" dirty="0" err="1"/>
              <a:t>noOfVertices</a:t>
            </a:r>
            <a:r>
              <a:rPr lang="en-US" sz="2000" b="1" dirty="0"/>
              <a:t>; </a:t>
            </a:r>
            <a:r>
              <a:rPr lang="en-US" sz="2000" b="1" dirty="0" err="1"/>
              <a:t>i</a:t>
            </a:r>
            <a:r>
              <a:rPr lang="en-US" sz="2000" b="1" dirty="0"/>
              <a:t>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{	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vertexNo</a:t>
            </a:r>
            <a:r>
              <a:rPr lang="en-US" sz="20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	</a:t>
            </a:r>
            <a:r>
              <a:rPr lang="en-US" sz="2000" b="1" dirty="0" err="1"/>
              <a:t>cout</a:t>
            </a:r>
            <a:r>
              <a:rPr lang="en-US" sz="2000" b="1" dirty="0"/>
              <a:t>&lt;&lt;“Enter the number of 					vertex adjacent to vertex” &lt;&lt;</a:t>
            </a:r>
            <a:r>
              <a:rPr lang="en-US" sz="2000" b="1" dirty="0" err="1"/>
              <a:t>i</a:t>
            </a:r>
            <a:r>
              <a:rPr lang="en-US" sz="2000" b="1" dirty="0"/>
              <a:t>&lt;&lt;“Enter 				–1 to terminate”;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	</a:t>
            </a:r>
            <a:r>
              <a:rPr lang="en-US" sz="2000" b="1" dirty="0" err="1"/>
              <a:t>cin</a:t>
            </a:r>
            <a:r>
              <a:rPr lang="en-US" sz="2000" b="1" dirty="0"/>
              <a:t>&gt;&gt;</a:t>
            </a:r>
            <a:r>
              <a:rPr lang="en-US" sz="2000" b="1" dirty="0" err="1"/>
              <a:t>vertexNo</a:t>
            </a:r>
            <a:r>
              <a:rPr lang="en-US" sz="20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	while(</a:t>
            </a:r>
            <a:r>
              <a:rPr lang="en-US" sz="2000" b="1" dirty="0" err="1"/>
              <a:t>vertexNo</a:t>
            </a:r>
            <a:r>
              <a:rPr lang="en-US" sz="2000" b="1" dirty="0"/>
              <a:t> != 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	{	</a:t>
            </a:r>
            <a:r>
              <a:rPr lang="en-US" sz="2000" b="1" dirty="0" err="1"/>
              <a:t>aList</a:t>
            </a:r>
            <a:r>
              <a:rPr lang="en-US" sz="2000" b="1" dirty="0"/>
              <a:t>[</a:t>
            </a:r>
            <a:r>
              <a:rPr lang="en-US" sz="2000" b="1" dirty="0" err="1"/>
              <a:t>i</a:t>
            </a:r>
            <a:r>
              <a:rPr lang="en-US" sz="2000" b="1" dirty="0"/>
              <a:t>].</a:t>
            </a:r>
            <a:r>
              <a:rPr lang="en-US" sz="2000" b="1" dirty="0" err="1"/>
              <a:t>addToTail</a:t>
            </a:r>
            <a:r>
              <a:rPr lang="en-US" sz="2000" b="1" dirty="0"/>
              <a:t>(</a:t>
            </a:r>
            <a:r>
              <a:rPr lang="en-US" sz="2000" b="1" dirty="0" err="1"/>
              <a:t>vertexNo</a:t>
            </a:r>
            <a:r>
              <a:rPr lang="en-US" sz="2000" b="1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		</a:t>
            </a:r>
            <a:r>
              <a:rPr lang="en-US" sz="2000" b="1" dirty="0" err="1"/>
              <a:t>cin</a:t>
            </a:r>
            <a:r>
              <a:rPr lang="en-US" sz="2000" b="1" dirty="0"/>
              <a:t>&gt;&gt;</a:t>
            </a:r>
            <a:r>
              <a:rPr lang="en-US" sz="2000" b="1" dirty="0" err="1"/>
              <a:t>vertexNo</a:t>
            </a:r>
            <a:r>
              <a:rPr lang="en-US" sz="20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19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19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9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9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19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9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9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9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19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19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19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19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50937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4000" dirty="0">
                <a:ea typeface="MS Mincho" pitchFamily="17" charset="-128"/>
              </a:rPr>
              <a:t>Adjacency Matrix vs. Adjacency List representation</a:t>
            </a:r>
            <a:r>
              <a:rPr lang="en-US" sz="4000" dirty="0"/>
              <a:t> 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rgbClr val="FF9933"/>
                </a:solidFill>
                <a:ea typeface="MS Mincho" pitchFamily="17" charset="-128"/>
              </a:rPr>
              <a:t>Adjacency matrix</a:t>
            </a:r>
            <a:endParaRPr lang="en-US" b="1">
              <a:solidFill>
                <a:srgbClr val="FF9933"/>
              </a:solidFill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>
                <a:ea typeface="MS Mincho" pitchFamily="17" charset="-128"/>
              </a:rPr>
              <a:t>Good for dense graphs </a:t>
            </a:r>
          </a:p>
          <a:p>
            <a:pPr lvl="1">
              <a:lnSpc>
                <a:spcPct val="85000"/>
              </a:lnSpc>
            </a:pPr>
            <a:r>
              <a:rPr lang="en-US">
                <a:ea typeface="MS Mincho" pitchFamily="17" charset="-128"/>
              </a:rPr>
              <a:t>Connectivity between two vertices can be tested quickly</a:t>
            </a:r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FF9933"/>
                </a:solidFill>
                <a:ea typeface="MS Mincho" pitchFamily="17" charset="-128"/>
              </a:rPr>
              <a:t>Adjacency list</a:t>
            </a:r>
            <a:endParaRPr lang="en-US" b="1">
              <a:solidFill>
                <a:srgbClr val="FF9933"/>
              </a:solidFill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>
                <a:ea typeface="MS Mincho" pitchFamily="17" charset="-128"/>
              </a:rPr>
              <a:t>Good for sparse graphs </a:t>
            </a:r>
          </a:p>
          <a:p>
            <a:pPr lvl="1">
              <a:lnSpc>
                <a:spcPct val="85000"/>
              </a:lnSpc>
            </a:pPr>
            <a:r>
              <a:rPr lang="en-US">
                <a:ea typeface="MS Mincho" pitchFamily="17" charset="-128"/>
              </a:rPr>
              <a:t>Vertices adjacent to another vertex can be found quickly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63" y="579438"/>
            <a:ext cx="7489825" cy="762000"/>
          </a:xfrm>
        </p:spPr>
        <p:txBody>
          <a:bodyPr/>
          <a:lstStyle/>
          <a:p>
            <a:r>
              <a:rPr lang="en-US">
                <a:ea typeface="MS Mincho" pitchFamily="17" charset="-128"/>
              </a:rPr>
              <a:t>Graph searching</a:t>
            </a:r>
            <a:r>
              <a:rPr lang="en-US"/>
              <a:t> 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354263"/>
            <a:ext cx="8229600" cy="3771900"/>
          </a:xfrm>
        </p:spPr>
        <p:txBody>
          <a:bodyPr/>
          <a:lstStyle/>
          <a:p>
            <a:r>
              <a:rPr lang="en-US" i="1" u="sng">
                <a:cs typeface="Times New Roman" pitchFamily="18" charset="0"/>
              </a:rPr>
              <a:t>Problem</a:t>
            </a:r>
            <a:r>
              <a:rPr lang="en-US" u="sng">
                <a:cs typeface="Times New Roman" pitchFamily="18" charset="0"/>
              </a:rPr>
              <a:t>:</a:t>
            </a:r>
            <a:r>
              <a:rPr lang="en-US">
                <a:cs typeface="Times New Roman" pitchFamily="18" charset="0"/>
              </a:rPr>
              <a:t> find a path between two nodes of the graph (e.g., Austin  and Washington)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i="1" u="sng">
                <a:ea typeface="MS Mincho" pitchFamily="17" charset="-128"/>
              </a:rPr>
              <a:t>Methods</a:t>
            </a:r>
            <a:r>
              <a:rPr lang="en-US" u="sng">
                <a:ea typeface="MS Mincho" pitchFamily="17" charset="-128"/>
              </a:rPr>
              <a:t>:</a:t>
            </a:r>
            <a:r>
              <a:rPr lang="en-US">
                <a:ea typeface="MS Mincho" pitchFamily="17" charset="-128"/>
              </a:rPr>
              <a:t> Depth-First-Search </a:t>
            </a:r>
            <a:r>
              <a:rPr lang="en-US">
                <a:solidFill>
                  <a:srgbClr val="FF9933"/>
                </a:solidFill>
                <a:ea typeface="MS Mincho" pitchFamily="17" charset="-128"/>
              </a:rPr>
              <a:t>(DFS)</a:t>
            </a:r>
            <a:r>
              <a:rPr lang="en-US">
                <a:ea typeface="MS Mincho" pitchFamily="17" charset="-128"/>
              </a:rPr>
              <a:t> or Breadth-First-Search </a:t>
            </a:r>
            <a:r>
              <a:rPr lang="en-US">
                <a:solidFill>
                  <a:srgbClr val="FF9933"/>
                </a:solidFill>
                <a:ea typeface="MS Mincho" pitchFamily="17" charset="-128"/>
              </a:rPr>
              <a:t>(BFS)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Traversals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088" y="1676400"/>
            <a:ext cx="7489825" cy="4216400"/>
          </a:xfrm>
        </p:spPr>
        <p:txBody>
          <a:bodyPr/>
          <a:lstStyle/>
          <a:p>
            <a:r>
              <a:rPr lang="en-US"/>
              <a:t>Traversing a graph consists of visiting each vertex only one time.</a:t>
            </a:r>
          </a:p>
          <a:p>
            <a:r>
              <a:rPr lang="en-US"/>
              <a:t>We can traverse the graph by two ways:</a:t>
            </a:r>
          </a:p>
          <a:p>
            <a:pPr lvl="1"/>
            <a:r>
              <a:rPr lang="en-US"/>
              <a:t>Depth first search</a:t>
            </a:r>
          </a:p>
          <a:p>
            <a:pPr lvl="1"/>
            <a:r>
              <a:rPr lang="en-US"/>
              <a:t>Breadth first search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Traversals (Depth first search)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74725" y="1830388"/>
            <a:ext cx="7488238" cy="421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This strategy proceeds along a path from vertex v as deeply into the graph as possible.</a:t>
            </a:r>
          </a:p>
          <a:p>
            <a:pPr>
              <a:lnSpc>
                <a:spcPct val="90000"/>
              </a:lnSpc>
            </a:pPr>
            <a:r>
              <a:rPr lang="en-US" sz="2800"/>
              <a:t>This means that after visiting v, the algo tries to visit any unvisited vertex adjacent to v. </a:t>
            </a:r>
          </a:p>
          <a:p>
            <a:pPr>
              <a:lnSpc>
                <a:spcPct val="90000"/>
              </a:lnSpc>
            </a:pPr>
            <a:r>
              <a:rPr lang="en-US" sz="2800"/>
              <a:t>When the traversal reaches a vertex which has no adjacent vertex, it back tracks and visits an unvisited adjacent vertex. </a:t>
            </a:r>
          </a:p>
          <a:p>
            <a:pPr>
              <a:lnSpc>
                <a:spcPct val="90000"/>
              </a:lnSpc>
            </a:pPr>
            <a:r>
              <a:rPr lang="en-US" sz="2800"/>
              <a:t>Stack can be used to help in back tracking.</a:t>
            </a:r>
          </a:p>
          <a:p>
            <a:pPr>
              <a:lnSpc>
                <a:spcPct val="90000"/>
              </a:lnSpc>
            </a:pPr>
            <a:r>
              <a:rPr lang="en-US" sz="2800"/>
              <a:t>Similar to Preorder Tree Traversal.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38400" y="1981200"/>
            <a:ext cx="4191000" cy="3733800"/>
            <a:chOff x="1392" y="624"/>
            <a:chExt cx="2640" cy="2352"/>
          </a:xfrm>
        </p:grpSpPr>
        <p:sp>
          <p:nvSpPr>
            <p:cNvPr id="629763" name="Oval 3"/>
            <p:cNvSpPr>
              <a:spLocks noChangeArrowheads="1"/>
            </p:cNvSpPr>
            <p:nvPr/>
          </p:nvSpPr>
          <p:spPr bwMode="auto">
            <a:xfrm>
              <a:off x="3024" y="6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v</a:t>
              </a:r>
            </a:p>
          </p:txBody>
        </p:sp>
        <p:sp>
          <p:nvSpPr>
            <p:cNvPr id="629764" name="Oval 4"/>
            <p:cNvSpPr>
              <a:spLocks noChangeArrowheads="1"/>
            </p:cNvSpPr>
            <p:nvPr/>
          </p:nvSpPr>
          <p:spPr bwMode="auto">
            <a:xfrm>
              <a:off x="2976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w</a:t>
              </a:r>
            </a:p>
          </p:txBody>
        </p:sp>
        <p:sp>
          <p:nvSpPr>
            <p:cNvPr id="629765" name="Oval 5"/>
            <p:cNvSpPr>
              <a:spLocks noChangeArrowheads="1"/>
            </p:cNvSpPr>
            <p:nvPr/>
          </p:nvSpPr>
          <p:spPr bwMode="auto">
            <a:xfrm>
              <a:off x="3696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x</a:t>
              </a:r>
            </a:p>
          </p:txBody>
        </p:sp>
        <p:sp>
          <p:nvSpPr>
            <p:cNvPr id="629766" name="Oval 6"/>
            <p:cNvSpPr>
              <a:spLocks noChangeArrowheads="1"/>
            </p:cNvSpPr>
            <p:nvPr/>
          </p:nvSpPr>
          <p:spPr bwMode="auto">
            <a:xfrm>
              <a:off x="2208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s</a:t>
              </a:r>
            </a:p>
          </p:txBody>
        </p:sp>
        <p:sp>
          <p:nvSpPr>
            <p:cNvPr id="629767" name="Oval 7"/>
            <p:cNvSpPr>
              <a:spLocks noChangeArrowheads="1"/>
            </p:cNvSpPr>
            <p:nvPr/>
          </p:nvSpPr>
          <p:spPr bwMode="auto">
            <a:xfrm>
              <a:off x="1920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q</a:t>
              </a:r>
            </a:p>
          </p:txBody>
        </p:sp>
        <p:sp>
          <p:nvSpPr>
            <p:cNvPr id="629768" name="Oval 8"/>
            <p:cNvSpPr>
              <a:spLocks noChangeArrowheads="1"/>
            </p:cNvSpPr>
            <p:nvPr/>
          </p:nvSpPr>
          <p:spPr bwMode="auto">
            <a:xfrm>
              <a:off x="268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t</a:t>
              </a:r>
            </a:p>
          </p:txBody>
        </p:sp>
        <p:sp>
          <p:nvSpPr>
            <p:cNvPr id="629769" name="Oval 9"/>
            <p:cNvSpPr>
              <a:spLocks noChangeArrowheads="1"/>
            </p:cNvSpPr>
            <p:nvPr/>
          </p:nvSpPr>
          <p:spPr bwMode="auto">
            <a:xfrm>
              <a:off x="13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r</a:t>
              </a:r>
            </a:p>
          </p:txBody>
        </p:sp>
        <p:sp>
          <p:nvSpPr>
            <p:cNvPr id="629770" name="Oval 10"/>
            <p:cNvSpPr>
              <a:spLocks noChangeArrowheads="1"/>
            </p:cNvSpPr>
            <p:nvPr/>
          </p:nvSpPr>
          <p:spPr bwMode="auto">
            <a:xfrm>
              <a:off x="2352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u</a:t>
              </a:r>
            </a:p>
          </p:txBody>
        </p:sp>
        <p:sp>
          <p:nvSpPr>
            <p:cNvPr id="629771" name="Line 11"/>
            <p:cNvSpPr>
              <a:spLocks noChangeShapeType="1"/>
            </p:cNvSpPr>
            <p:nvPr/>
          </p:nvSpPr>
          <p:spPr bwMode="auto">
            <a:xfrm flipH="1">
              <a:off x="2640" y="912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9772" name="Line 12"/>
            <p:cNvSpPr>
              <a:spLocks noChangeShapeType="1"/>
            </p:cNvSpPr>
            <p:nvPr/>
          </p:nvSpPr>
          <p:spPr bwMode="auto">
            <a:xfrm>
              <a:off x="3168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9773" name="Line 13"/>
            <p:cNvSpPr>
              <a:spLocks noChangeShapeType="1"/>
            </p:cNvSpPr>
            <p:nvPr/>
          </p:nvSpPr>
          <p:spPr bwMode="auto">
            <a:xfrm>
              <a:off x="3312" y="912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9774" name="Line 14"/>
            <p:cNvSpPr>
              <a:spLocks noChangeShapeType="1"/>
            </p:cNvSpPr>
            <p:nvPr/>
          </p:nvSpPr>
          <p:spPr bwMode="auto">
            <a:xfrm flipH="1">
              <a:off x="2160" y="163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9775" name="Line 15"/>
            <p:cNvSpPr>
              <a:spLocks noChangeShapeType="1"/>
            </p:cNvSpPr>
            <p:nvPr/>
          </p:nvSpPr>
          <p:spPr bwMode="auto">
            <a:xfrm flipH="1">
              <a:off x="1632" y="2208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9776" name="Line 16"/>
            <p:cNvSpPr>
              <a:spLocks noChangeShapeType="1"/>
            </p:cNvSpPr>
            <p:nvPr/>
          </p:nvSpPr>
          <p:spPr bwMode="auto">
            <a:xfrm>
              <a:off x="264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9777" name="Line 17"/>
            <p:cNvSpPr>
              <a:spLocks noChangeShapeType="1"/>
            </p:cNvSpPr>
            <p:nvPr/>
          </p:nvSpPr>
          <p:spPr bwMode="auto">
            <a:xfrm>
              <a:off x="2208" y="2208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29778" name="Text Box 18"/>
          <p:cNvSpPr txBox="1">
            <a:spLocks noChangeArrowheads="1"/>
          </p:cNvSpPr>
          <p:nvPr/>
        </p:nvSpPr>
        <p:spPr bwMode="auto">
          <a:xfrm>
            <a:off x="4648200" y="563880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 err="1" smtClean="0">
                <a:latin typeface="Tahoma" pitchFamily="34" charset="0"/>
              </a:rPr>
              <a:t>vuqrstwx</a:t>
            </a:r>
            <a:endParaRPr lang="en-US" sz="3200" dirty="0">
              <a:latin typeface="Tahom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0600" y="533400"/>
            <a:ext cx="541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Depth first search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2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Graph Traversals (Depth first search algorithm)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74725" y="1830388"/>
            <a:ext cx="7488238" cy="4216400"/>
          </a:xfrm>
        </p:spPr>
        <p:txBody>
          <a:bodyPr/>
          <a:lstStyle/>
          <a:p>
            <a:r>
              <a:rPr lang="en-US"/>
              <a:t>Declare an array </a:t>
            </a:r>
            <a:r>
              <a:rPr lang="en-US" i="1"/>
              <a:t>visited</a:t>
            </a:r>
            <a:r>
              <a:rPr lang="en-US"/>
              <a:t> of type Boolean and initialize it to </a:t>
            </a:r>
            <a:r>
              <a:rPr lang="en-US" i="1"/>
              <a:t>false</a:t>
            </a:r>
            <a:r>
              <a:rPr lang="en-US"/>
              <a:t>.</a:t>
            </a:r>
          </a:p>
          <a:p>
            <a:r>
              <a:rPr lang="en-US"/>
              <a:t>Each index of this array indicates whether a particular vertex is visited or not.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 first search algorithm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828800"/>
            <a:ext cx="91440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i="1"/>
              <a:t>depthFirstSearch(int TotalVertices)</a:t>
            </a:r>
          </a:p>
          <a:p>
            <a:pPr>
              <a:buFontTx/>
              <a:buNone/>
            </a:pPr>
            <a:r>
              <a:rPr lang="en-US" sz="2400" i="1"/>
              <a:t>{	</a:t>
            </a:r>
          </a:p>
          <a:p>
            <a:pPr>
              <a:buFontTx/>
              <a:buNone/>
            </a:pPr>
            <a:r>
              <a:rPr lang="en-US" sz="2400" i="1"/>
              <a:t>	boolean *visited = new int[TotalVertices];</a:t>
            </a:r>
          </a:p>
          <a:p>
            <a:pPr>
              <a:buFontTx/>
              <a:buNone/>
            </a:pPr>
            <a:r>
              <a:rPr lang="en-US" sz="2400" i="1"/>
              <a:t>	for(int i = 0; i &lt; TotalVertices; i++)	</a:t>
            </a:r>
          </a:p>
          <a:p>
            <a:pPr>
              <a:buFontTx/>
              <a:buNone/>
            </a:pPr>
            <a:r>
              <a:rPr lang="en-US" sz="2400" i="1"/>
              <a:t>		visited[ i ] = false;</a:t>
            </a:r>
          </a:p>
          <a:p>
            <a:pPr>
              <a:buFontTx/>
              <a:buNone/>
            </a:pPr>
            <a:r>
              <a:rPr lang="en-US" sz="2400" i="1"/>
              <a:t>	while there is a vertex v which is not visited</a:t>
            </a:r>
          </a:p>
          <a:p>
            <a:pPr>
              <a:buFontTx/>
              <a:buNone/>
            </a:pPr>
            <a:r>
              <a:rPr lang="en-US" sz="2400" i="1"/>
              <a:t>		DFS(v, visited) </a:t>
            </a:r>
          </a:p>
          <a:p>
            <a:pPr>
              <a:buFontTx/>
              <a:buNone/>
            </a:pPr>
            <a:r>
              <a:rPr lang="en-US" sz="2400" i="1"/>
              <a:t>}</a:t>
            </a:r>
          </a:p>
          <a:p>
            <a:pPr>
              <a:buFontTx/>
              <a:buNone/>
            </a:pPr>
            <a:r>
              <a:rPr lang="en-US" sz="2400" i="1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40750" cy="1143000"/>
          </a:xfrm>
        </p:spPr>
        <p:txBody>
          <a:bodyPr/>
          <a:lstStyle/>
          <a:p>
            <a:r>
              <a:rPr lang="en-US"/>
              <a:t>Depth first search algorithm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5943600" cy="4191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DFS(Vertex v, Boolean visited[ 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{	Stack 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	</a:t>
            </a:r>
            <a:r>
              <a:rPr lang="en-US" sz="2000" b="1" i="1" dirty="0" err="1"/>
              <a:t>s.push</a:t>
            </a:r>
            <a:r>
              <a:rPr lang="en-US" sz="2000" b="1" i="1" dirty="0"/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	visited[v] 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	while(!</a:t>
            </a:r>
            <a:r>
              <a:rPr lang="en-US" sz="2000" b="1" i="1" dirty="0" err="1"/>
              <a:t>s.isempty</a:t>
            </a:r>
            <a:r>
              <a:rPr lang="en-US" sz="2000" b="1" i="1" dirty="0"/>
              <a:t>())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	{	if(no adjacent vertices exist)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			v = s.pop();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		{ for each unvisited vertex u adjacent to v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			</a:t>
            </a:r>
            <a:r>
              <a:rPr lang="en-US" sz="2000" b="1" i="1" dirty="0" err="1"/>
              <a:t>s.push</a:t>
            </a:r>
            <a:r>
              <a:rPr lang="en-US" sz="2000" b="1" i="1" dirty="0"/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			visited[u] 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5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5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5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5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35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5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DFS does not specify the order in which adjacent nodes should be visited.</a:t>
            </a:r>
          </a:p>
          <a:p>
            <a:r>
              <a:rPr lang="en-US"/>
              <a:t>Visit the vertices adjacent to v in alphabetical order.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Formal definition of graphs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8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 graph </a:t>
            </a:r>
            <a:r>
              <a:rPr lang="en-US" i="1">
                <a:cs typeface="Times New Roman" pitchFamily="18" charset="0"/>
              </a:rPr>
              <a:t>G</a:t>
            </a:r>
            <a:r>
              <a:rPr lang="en-US">
                <a:cs typeface="Times New Roman" pitchFamily="18" charset="0"/>
              </a:rPr>
              <a:t> is defined as follows: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s-ES_tradnl">
                <a:cs typeface="Times New Roman" pitchFamily="18" charset="0"/>
              </a:rPr>
              <a:t>				</a:t>
            </a:r>
            <a:r>
              <a:rPr lang="es-ES_tradnl" i="1">
                <a:cs typeface="Times New Roman" pitchFamily="18" charset="0"/>
              </a:rPr>
              <a:t>G=(V,E)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V(G):</a:t>
            </a:r>
            <a:r>
              <a:rPr lang="en-US">
                <a:cs typeface="Times New Roman" pitchFamily="18" charset="0"/>
              </a:rPr>
              <a:t> a finite, nonempty set of vertices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E(G):</a:t>
            </a:r>
            <a:r>
              <a:rPr lang="en-US">
                <a:cs typeface="Times New Roman" pitchFamily="18" charset="0"/>
              </a:rPr>
              <a:t> a set of edges (pairs of vertices)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Traversals (Breadth first search)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05000"/>
            <a:ext cx="8540750" cy="4498975"/>
          </a:xfrm>
        </p:spPr>
        <p:txBody>
          <a:bodyPr/>
          <a:lstStyle/>
          <a:p>
            <a:r>
              <a:rPr lang="en-US"/>
              <a:t>It is basically a level order traversal.</a:t>
            </a:r>
          </a:p>
          <a:p>
            <a:r>
              <a:rPr lang="en-US"/>
              <a:t>After visiting a given vertex v, this strategy visits every vertex adjacent to v at the same level.</a:t>
            </a:r>
          </a:p>
          <a:p>
            <a:r>
              <a:rPr lang="en-US"/>
              <a:t>Traverses the graph in breadth, from left to right.</a:t>
            </a:r>
          </a:p>
          <a:p>
            <a:r>
              <a:rPr lang="en-US"/>
              <a:t>Queue is used to keep track of the nodes/vertices.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71600" y="1981200"/>
            <a:ext cx="4191000" cy="3733800"/>
            <a:chOff x="1392" y="624"/>
            <a:chExt cx="2640" cy="2352"/>
          </a:xfrm>
        </p:grpSpPr>
        <p:sp>
          <p:nvSpPr>
            <p:cNvPr id="642051" name="Oval 3"/>
            <p:cNvSpPr>
              <a:spLocks noChangeArrowheads="1"/>
            </p:cNvSpPr>
            <p:nvPr/>
          </p:nvSpPr>
          <p:spPr bwMode="auto">
            <a:xfrm>
              <a:off x="3024" y="6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v</a:t>
              </a:r>
            </a:p>
          </p:txBody>
        </p:sp>
        <p:sp>
          <p:nvSpPr>
            <p:cNvPr id="642052" name="Oval 4"/>
            <p:cNvSpPr>
              <a:spLocks noChangeArrowheads="1"/>
            </p:cNvSpPr>
            <p:nvPr/>
          </p:nvSpPr>
          <p:spPr bwMode="auto">
            <a:xfrm>
              <a:off x="2976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w</a:t>
              </a:r>
            </a:p>
          </p:txBody>
        </p:sp>
        <p:sp>
          <p:nvSpPr>
            <p:cNvPr id="642053" name="Oval 5"/>
            <p:cNvSpPr>
              <a:spLocks noChangeArrowheads="1"/>
            </p:cNvSpPr>
            <p:nvPr/>
          </p:nvSpPr>
          <p:spPr bwMode="auto">
            <a:xfrm>
              <a:off x="3696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x</a:t>
              </a:r>
            </a:p>
          </p:txBody>
        </p:sp>
        <p:sp>
          <p:nvSpPr>
            <p:cNvPr id="642054" name="Oval 6"/>
            <p:cNvSpPr>
              <a:spLocks noChangeArrowheads="1"/>
            </p:cNvSpPr>
            <p:nvPr/>
          </p:nvSpPr>
          <p:spPr bwMode="auto">
            <a:xfrm>
              <a:off x="2208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s</a:t>
              </a:r>
            </a:p>
          </p:txBody>
        </p:sp>
        <p:sp>
          <p:nvSpPr>
            <p:cNvPr id="642055" name="Oval 7"/>
            <p:cNvSpPr>
              <a:spLocks noChangeArrowheads="1"/>
            </p:cNvSpPr>
            <p:nvPr/>
          </p:nvSpPr>
          <p:spPr bwMode="auto">
            <a:xfrm>
              <a:off x="1920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q</a:t>
              </a:r>
            </a:p>
          </p:txBody>
        </p:sp>
        <p:sp>
          <p:nvSpPr>
            <p:cNvPr id="642056" name="Oval 8"/>
            <p:cNvSpPr>
              <a:spLocks noChangeArrowheads="1"/>
            </p:cNvSpPr>
            <p:nvPr/>
          </p:nvSpPr>
          <p:spPr bwMode="auto">
            <a:xfrm>
              <a:off x="268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t</a:t>
              </a:r>
            </a:p>
          </p:txBody>
        </p:sp>
        <p:sp>
          <p:nvSpPr>
            <p:cNvPr id="642057" name="Oval 9"/>
            <p:cNvSpPr>
              <a:spLocks noChangeArrowheads="1"/>
            </p:cNvSpPr>
            <p:nvPr/>
          </p:nvSpPr>
          <p:spPr bwMode="auto">
            <a:xfrm>
              <a:off x="13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r</a:t>
              </a:r>
            </a:p>
          </p:txBody>
        </p:sp>
        <p:sp>
          <p:nvSpPr>
            <p:cNvPr id="642058" name="Oval 10"/>
            <p:cNvSpPr>
              <a:spLocks noChangeArrowheads="1"/>
            </p:cNvSpPr>
            <p:nvPr/>
          </p:nvSpPr>
          <p:spPr bwMode="auto">
            <a:xfrm>
              <a:off x="2352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Tahoma" pitchFamily="34" charset="0"/>
                </a:rPr>
                <a:t>u</a:t>
              </a:r>
            </a:p>
          </p:txBody>
        </p:sp>
        <p:sp>
          <p:nvSpPr>
            <p:cNvPr id="642059" name="Line 11"/>
            <p:cNvSpPr>
              <a:spLocks noChangeShapeType="1"/>
            </p:cNvSpPr>
            <p:nvPr/>
          </p:nvSpPr>
          <p:spPr bwMode="auto">
            <a:xfrm flipH="1">
              <a:off x="2640" y="912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2060" name="Line 12"/>
            <p:cNvSpPr>
              <a:spLocks noChangeShapeType="1"/>
            </p:cNvSpPr>
            <p:nvPr/>
          </p:nvSpPr>
          <p:spPr bwMode="auto">
            <a:xfrm>
              <a:off x="3168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2061" name="Line 13"/>
            <p:cNvSpPr>
              <a:spLocks noChangeShapeType="1"/>
            </p:cNvSpPr>
            <p:nvPr/>
          </p:nvSpPr>
          <p:spPr bwMode="auto">
            <a:xfrm>
              <a:off x="3312" y="912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2062" name="Line 14"/>
            <p:cNvSpPr>
              <a:spLocks noChangeShapeType="1"/>
            </p:cNvSpPr>
            <p:nvPr/>
          </p:nvSpPr>
          <p:spPr bwMode="auto">
            <a:xfrm flipH="1">
              <a:off x="2160" y="163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2063" name="Line 15"/>
            <p:cNvSpPr>
              <a:spLocks noChangeShapeType="1"/>
            </p:cNvSpPr>
            <p:nvPr/>
          </p:nvSpPr>
          <p:spPr bwMode="auto">
            <a:xfrm flipH="1">
              <a:off x="1632" y="2208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2064" name="Line 16"/>
            <p:cNvSpPr>
              <a:spLocks noChangeShapeType="1"/>
            </p:cNvSpPr>
            <p:nvPr/>
          </p:nvSpPr>
          <p:spPr bwMode="auto">
            <a:xfrm>
              <a:off x="2640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2065" name="Line 17"/>
            <p:cNvSpPr>
              <a:spLocks noChangeShapeType="1"/>
            </p:cNvSpPr>
            <p:nvPr/>
          </p:nvSpPr>
          <p:spPr bwMode="auto">
            <a:xfrm>
              <a:off x="2208" y="2208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42066" name="Text Box 18"/>
          <p:cNvSpPr txBox="1">
            <a:spLocks noChangeArrowheads="1"/>
          </p:cNvSpPr>
          <p:nvPr/>
        </p:nvSpPr>
        <p:spPr bwMode="auto">
          <a:xfrm>
            <a:off x="4724400" y="502920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Tahoma" pitchFamily="34" charset="0"/>
              </a:rPr>
              <a:t>vuwxqtrs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Traversals (Breadth first search)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4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search algorithm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600200"/>
            <a:ext cx="8540750" cy="5029200"/>
          </a:xfrm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sz="2400" b="1" i="1"/>
              <a:t>BFS(Vertex v)</a:t>
            </a:r>
            <a:r>
              <a:rPr lang="en-US" sz="2400" i="1"/>
              <a:t>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sz="2400" i="1"/>
              <a:t>{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sz="2400" i="1"/>
              <a:t>Add V to Queue &amp; mark it visited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sz="2400" i="1"/>
              <a:t>While (Queue not Empty)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sz="2400" i="1"/>
              <a:t>{	Remove Vertex from Queue &amp; call it </a:t>
            </a:r>
            <a:r>
              <a:rPr lang="en-US" sz="2400" b="1" i="1"/>
              <a:t>w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sz="2400" i="1"/>
              <a:t>	for (each unvisited vertex </a:t>
            </a:r>
            <a:r>
              <a:rPr lang="en-US" sz="2400" b="1" i="1"/>
              <a:t>u</a:t>
            </a:r>
            <a:r>
              <a:rPr lang="en-US" sz="2400" i="1"/>
              <a:t> adjacent to </a:t>
            </a:r>
            <a:r>
              <a:rPr lang="en-US" sz="2400" b="1" i="1"/>
              <a:t>w</a:t>
            </a:r>
            <a:r>
              <a:rPr lang="en-US" sz="2400" i="1"/>
              <a:t>) 					mark </a:t>
            </a:r>
            <a:r>
              <a:rPr lang="en-US" sz="2400" b="1" i="1"/>
              <a:t>u</a:t>
            </a:r>
            <a:r>
              <a:rPr lang="en-US" sz="2400" i="1"/>
              <a:t> visited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sz="2400" i="1"/>
              <a:t>			add </a:t>
            </a:r>
            <a:r>
              <a:rPr lang="en-US" sz="2400" b="1" i="1"/>
              <a:t>u</a:t>
            </a:r>
            <a:r>
              <a:rPr lang="en-US" sz="2400" i="1"/>
              <a:t> in Queue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sz="2400" i="1"/>
              <a:t>}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sz="2400" i="1"/>
              <a:t>End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sz="2400" i="1"/>
              <a:t>} </a:t>
            </a:r>
            <a:endParaRPr lang="en-US" sz="2000" i="1"/>
          </a:p>
          <a:p>
            <a:pPr>
              <a:lnSpc>
                <a:spcPct val="80000"/>
              </a:lnSpc>
              <a:buFontTx/>
              <a:buNone/>
            </a:pP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752600"/>
            <a:ext cx="6324600" cy="4038600"/>
            <a:chOff x="816" y="1008"/>
            <a:chExt cx="3984" cy="2544"/>
          </a:xfrm>
        </p:grpSpPr>
        <p:sp>
          <p:nvSpPr>
            <p:cNvPr id="646148" name="Oval 4"/>
            <p:cNvSpPr>
              <a:spLocks noChangeArrowheads="1"/>
            </p:cNvSpPr>
            <p:nvPr/>
          </p:nvSpPr>
          <p:spPr bwMode="auto">
            <a:xfrm>
              <a:off x="1104" y="100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46149" name="Oval 5"/>
            <p:cNvSpPr>
              <a:spLocks noChangeArrowheads="1"/>
            </p:cNvSpPr>
            <p:nvPr/>
          </p:nvSpPr>
          <p:spPr bwMode="auto">
            <a:xfrm>
              <a:off x="816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46150" name="Oval 6"/>
            <p:cNvSpPr>
              <a:spLocks noChangeArrowheads="1"/>
            </p:cNvSpPr>
            <p:nvPr/>
          </p:nvSpPr>
          <p:spPr bwMode="auto">
            <a:xfrm>
              <a:off x="1584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46151" name="Oval 7"/>
            <p:cNvSpPr>
              <a:spLocks noChangeArrowheads="1"/>
            </p:cNvSpPr>
            <p:nvPr/>
          </p:nvSpPr>
          <p:spPr bwMode="auto">
            <a:xfrm>
              <a:off x="2544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6152" name="Oval 8"/>
            <p:cNvSpPr>
              <a:spLocks noChangeArrowheads="1"/>
            </p:cNvSpPr>
            <p:nvPr/>
          </p:nvSpPr>
          <p:spPr bwMode="auto">
            <a:xfrm>
              <a:off x="220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46153" name="Oval 9"/>
            <p:cNvSpPr>
              <a:spLocks noChangeArrowheads="1"/>
            </p:cNvSpPr>
            <p:nvPr/>
          </p:nvSpPr>
          <p:spPr bwMode="auto">
            <a:xfrm>
              <a:off x="139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46154" name="Oval 10"/>
            <p:cNvSpPr>
              <a:spLocks noChangeArrowheads="1"/>
            </p:cNvSpPr>
            <p:nvPr/>
          </p:nvSpPr>
          <p:spPr bwMode="auto">
            <a:xfrm>
              <a:off x="26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46155" name="Oval 11"/>
            <p:cNvSpPr>
              <a:spLocks noChangeArrowheads="1"/>
            </p:cNvSpPr>
            <p:nvPr/>
          </p:nvSpPr>
          <p:spPr bwMode="auto">
            <a:xfrm>
              <a:off x="3216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46156" name="Oval 12"/>
            <p:cNvSpPr>
              <a:spLocks noChangeArrowheads="1"/>
            </p:cNvSpPr>
            <p:nvPr/>
          </p:nvSpPr>
          <p:spPr bwMode="auto">
            <a:xfrm>
              <a:off x="4464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46157" name="Line 13"/>
            <p:cNvSpPr>
              <a:spLocks noChangeShapeType="1"/>
            </p:cNvSpPr>
            <p:nvPr/>
          </p:nvSpPr>
          <p:spPr bwMode="auto">
            <a:xfrm flipH="1">
              <a:off x="1003" y="1200"/>
              <a:ext cx="101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6158" name="Line 14"/>
            <p:cNvSpPr>
              <a:spLocks noChangeShapeType="1"/>
            </p:cNvSpPr>
            <p:nvPr/>
          </p:nvSpPr>
          <p:spPr bwMode="auto">
            <a:xfrm>
              <a:off x="1152" y="1728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6159" name="Line 15"/>
            <p:cNvSpPr>
              <a:spLocks noChangeShapeType="1"/>
            </p:cNvSpPr>
            <p:nvPr/>
          </p:nvSpPr>
          <p:spPr bwMode="auto">
            <a:xfrm>
              <a:off x="1440" y="1152"/>
              <a:ext cx="1152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6160" name="Line 16"/>
            <p:cNvSpPr>
              <a:spLocks noChangeShapeType="1"/>
            </p:cNvSpPr>
            <p:nvPr/>
          </p:nvSpPr>
          <p:spPr bwMode="auto">
            <a:xfrm flipH="1">
              <a:off x="2304" y="1776"/>
              <a:ext cx="336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6161" name="Line 17"/>
            <p:cNvSpPr>
              <a:spLocks noChangeShapeType="1"/>
            </p:cNvSpPr>
            <p:nvPr/>
          </p:nvSpPr>
          <p:spPr bwMode="auto">
            <a:xfrm flipH="1">
              <a:off x="1672" y="2544"/>
              <a:ext cx="5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6162" name="Line 18"/>
            <p:cNvSpPr>
              <a:spLocks noChangeShapeType="1"/>
            </p:cNvSpPr>
            <p:nvPr/>
          </p:nvSpPr>
          <p:spPr bwMode="auto">
            <a:xfrm>
              <a:off x="2496" y="2592"/>
              <a:ext cx="31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6163" name="Line 19"/>
            <p:cNvSpPr>
              <a:spLocks noChangeShapeType="1"/>
            </p:cNvSpPr>
            <p:nvPr/>
          </p:nvSpPr>
          <p:spPr bwMode="auto">
            <a:xfrm>
              <a:off x="2880" y="1728"/>
              <a:ext cx="474" cy="6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6164" name="Line 20"/>
            <p:cNvSpPr>
              <a:spLocks noChangeShapeType="1"/>
            </p:cNvSpPr>
            <p:nvPr/>
          </p:nvSpPr>
          <p:spPr bwMode="auto">
            <a:xfrm>
              <a:off x="2880" y="1584"/>
              <a:ext cx="1632" cy="7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6165" name="Line 21"/>
            <p:cNvSpPr>
              <a:spLocks noChangeShapeType="1"/>
            </p:cNvSpPr>
            <p:nvPr/>
          </p:nvSpPr>
          <p:spPr bwMode="auto">
            <a:xfrm>
              <a:off x="3552" y="2544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981200"/>
            <a:ext cx="6324600" cy="4038600"/>
            <a:chOff x="816" y="912"/>
            <a:chExt cx="3984" cy="2544"/>
          </a:xfrm>
        </p:grpSpPr>
        <p:sp>
          <p:nvSpPr>
            <p:cNvPr id="648196" name="Oval 4"/>
            <p:cNvSpPr>
              <a:spLocks noChangeArrowheads="1"/>
            </p:cNvSpPr>
            <p:nvPr/>
          </p:nvSpPr>
          <p:spPr bwMode="auto">
            <a:xfrm>
              <a:off x="1104" y="91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48197" name="Oval 5"/>
            <p:cNvSpPr>
              <a:spLocks noChangeArrowheads="1"/>
            </p:cNvSpPr>
            <p:nvPr/>
          </p:nvSpPr>
          <p:spPr bwMode="auto">
            <a:xfrm>
              <a:off x="816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48198" name="Oval 6"/>
            <p:cNvSpPr>
              <a:spLocks noChangeArrowheads="1"/>
            </p:cNvSpPr>
            <p:nvPr/>
          </p:nvSpPr>
          <p:spPr bwMode="auto">
            <a:xfrm>
              <a:off x="1584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48199" name="Oval 7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8200" name="Oval 8"/>
            <p:cNvSpPr>
              <a:spLocks noChangeArrowheads="1"/>
            </p:cNvSpPr>
            <p:nvPr/>
          </p:nvSpPr>
          <p:spPr bwMode="auto">
            <a:xfrm>
              <a:off x="2208" y="220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48201" name="Oval 9"/>
            <p:cNvSpPr>
              <a:spLocks noChangeArrowheads="1"/>
            </p:cNvSpPr>
            <p:nvPr/>
          </p:nvSpPr>
          <p:spPr bwMode="auto">
            <a:xfrm>
              <a:off x="139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48202" name="Oval 10"/>
            <p:cNvSpPr>
              <a:spLocks noChangeArrowheads="1"/>
            </p:cNvSpPr>
            <p:nvPr/>
          </p:nvSpPr>
          <p:spPr bwMode="auto">
            <a:xfrm>
              <a:off x="268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48203" name="Oval 11"/>
            <p:cNvSpPr>
              <a:spLocks noChangeArrowheads="1"/>
            </p:cNvSpPr>
            <p:nvPr/>
          </p:nvSpPr>
          <p:spPr bwMode="auto">
            <a:xfrm>
              <a:off x="321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48204" name="Oval 12"/>
            <p:cNvSpPr>
              <a:spLocks noChangeArrowheads="1"/>
            </p:cNvSpPr>
            <p:nvPr/>
          </p:nvSpPr>
          <p:spPr bwMode="auto">
            <a:xfrm>
              <a:off x="4464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48205" name="Line 13"/>
            <p:cNvSpPr>
              <a:spLocks noChangeShapeType="1"/>
            </p:cNvSpPr>
            <p:nvPr/>
          </p:nvSpPr>
          <p:spPr bwMode="auto">
            <a:xfrm flipH="1">
              <a:off x="1003" y="1104"/>
              <a:ext cx="101" cy="336"/>
            </a:xfrm>
            <a:prstGeom prst="line">
              <a:avLst/>
            </a:prstGeom>
            <a:noFill/>
            <a:ln w="5715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8206" name="Line 14"/>
            <p:cNvSpPr>
              <a:spLocks noChangeShapeType="1"/>
            </p:cNvSpPr>
            <p:nvPr/>
          </p:nvSpPr>
          <p:spPr bwMode="auto">
            <a:xfrm>
              <a:off x="1152" y="1632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8207" name="Line 15"/>
            <p:cNvSpPr>
              <a:spLocks noChangeShapeType="1"/>
            </p:cNvSpPr>
            <p:nvPr/>
          </p:nvSpPr>
          <p:spPr bwMode="auto">
            <a:xfrm>
              <a:off x="1440" y="1056"/>
              <a:ext cx="1152" cy="432"/>
            </a:xfrm>
            <a:prstGeom prst="line">
              <a:avLst/>
            </a:prstGeom>
            <a:noFill/>
            <a:ln w="5715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8208" name="Line 16"/>
            <p:cNvSpPr>
              <a:spLocks noChangeShapeType="1"/>
            </p:cNvSpPr>
            <p:nvPr/>
          </p:nvSpPr>
          <p:spPr bwMode="auto">
            <a:xfrm flipH="1">
              <a:off x="2304" y="1680"/>
              <a:ext cx="336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8209" name="Line 17"/>
            <p:cNvSpPr>
              <a:spLocks noChangeShapeType="1"/>
            </p:cNvSpPr>
            <p:nvPr/>
          </p:nvSpPr>
          <p:spPr bwMode="auto">
            <a:xfrm flipH="1">
              <a:off x="1672" y="2448"/>
              <a:ext cx="5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8210" name="Line 18"/>
            <p:cNvSpPr>
              <a:spLocks noChangeShapeType="1"/>
            </p:cNvSpPr>
            <p:nvPr/>
          </p:nvSpPr>
          <p:spPr bwMode="auto">
            <a:xfrm>
              <a:off x="2496" y="2496"/>
              <a:ext cx="31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8211" name="Line 19"/>
            <p:cNvSpPr>
              <a:spLocks noChangeShapeType="1"/>
            </p:cNvSpPr>
            <p:nvPr/>
          </p:nvSpPr>
          <p:spPr bwMode="auto">
            <a:xfrm>
              <a:off x="2880" y="1632"/>
              <a:ext cx="474" cy="6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8212" name="Line 20"/>
            <p:cNvSpPr>
              <a:spLocks noChangeShapeType="1"/>
            </p:cNvSpPr>
            <p:nvPr/>
          </p:nvSpPr>
          <p:spPr bwMode="auto">
            <a:xfrm>
              <a:off x="2880" y="1488"/>
              <a:ext cx="1632" cy="7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8213" name="Line 21"/>
            <p:cNvSpPr>
              <a:spLocks noChangeShapeType="1"/>
            </p:cNvSpPr>
            <p:nvPr/>
          </p:nvSpPr>
          <p:spPr bwMode="auto">
            <a:xfrm>
              <a:off x="3552" y="2448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029200" y="1828800"/>
            <a:ext cx="2819400" cy="914400"/>
            <a:chOff x="3168" y="816"/>
            <a:chExt cx="1776" cy="576"/>
          </a:xfrm>
        </p:grpSpPr>
        <p:sp>
          <p:nvSpPr>
            <p:cNvPr id="648215" name="Rectangle 23"/>
            <p:cNvSpPr>
              <a:spLocks noChangeArrowheads="1"/>
            </p:cNvSpPr>
            <p:nvPr/>
          </p:nvSpPr>
          <p:spPr bwMode="auto">
            <a:xfrm>
              <a:off x="4272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48216" name="Text Box 24"/>
            <p:cNvSpPr txBox="1">
              <a:spLocks noChangeArrowheads="1"/>
            </p:cNvSpPr>
            <p:nvPr/>
          </p:nvSpPr>
          <p:spPr bwMode="auto">
            <a:xfrm>
              <a:off x="3168" y="816"/>
              <a:ext cx="1104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Queue</a:t>
              </a:r>
            </a:p>
          </p:txBody>
        </p:sp>
        <p:sp>
          <p:nvSpPr>
            <p:cNvPr id="648217" name="Rectangle 25"/>
            <p:cNvSpPr>
              <a:spLocks noChangeArrowheads="1"/>
            </p:cNvSpPr>
            <p:nvPr/>
          </p:nvSpPr>
          <p:spPr bwMode="auto">
            <a:xfrm>
              <a:off x="4608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772400" cy="1206500"/>
          </a:xfrm>
        </p:spPr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981200"/>
            <a:ext cx="6324600" cy="4038600"/>
            <a:chOff x="816" y="912"/>
            <a:chExt cx="3984" cy="2544"/>
          </a:xfrm>
        </p:grpSpPr>
        <p:sp>
          <p:nvSpPr>
            <p:cNvPr id="650244" name="Oval 4"/>
            <p:cNvSpPr>
              <a:spLocks noChangeArrowheads="1"/>
            </p:cNvSpPr>
            <p:nvPr/>
          </p:nvSpPr>
          <p:spPr bwMode="auto">
            <a:xfrm>
              <a:off x="1104" y="91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0245" name="Oval 5"/>
            <p:cNvSpPr>
              <a:spLocks noChangeArrowheads="1"/>
            </p:cNvSpPr>
            <p:nvPr/>
          </p:nvSpPr>
          <p:spPr bwMode="auto">
            <a:xfrm>
              <a:off x="816" y="139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50246" name="Oval 6"/>
            <p:cNvSpPr>
              <a:spLocks noChangeArrowheads="1"/>
            </p:cNvSpPr>
            <p:nvPr/>
          </p:nvSpPr>
          <p:spPr bwMode="auto">
            <a:xfrm>
              <a:off x="1584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50247" name="Oval 7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0248" name="Oval 8"/>
            <p:cNvSpPr>
              <a:spLocks noChangeArrowheads="1"/>
            </p:cNvSpPr>
            <p:nvPr/>
          </p:nvSpPr>
          <p:spPr bwMode="auto">
            <a:xfrm>
              <a:off x="2208" y="220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50249" name="Oval 9"/>
            <p:cNvSpPr>
              <a:spLocks noChangeArrowheads="1"/>
            </p:cNvSpPr>
            <p:nvPr/>
          </p:nvSpPr>
          <p:spPr bwMode="auto">
            <a:xfrm>
              <a:off x="139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50250" name="Oval 10"/>
            <p:cNvSpPr>
              <a:spLocks noChangeArrowheads="1"/>
            </p:cNvSpPr>
            <p:nvPr/>
          </p:nvSpPr>
          <p:spPr bwMode="auto">
            <a:xfrm>
              <a:off x="268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50251" name="Oval 11"/>
            <p:cNvSpPr>
              <a:spLocks noChangeArrowheads="1"/>
            </p:cNvSpPr>
            <p:nvPr/>
          </p:nvSpPr>
          <p:spPr bwMode="auto">
            <a:xfrm>
              <a:off x="321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50252" name="Oval 12"/>
            <p:cNvSpPr>
              <a:spLocks noChangeArrowheads="1"/>
            </p:cNvSpPr>
            <p:nvPr/>
          </p:nvSpPr>
          <p:spPr bwMode="auto">
            <a:xfrm>
              <a:off x="4464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50253" name="Line 13"/>
            <p:cNvSpPr>
              <a:spLocks noChangeShapeType="1"/>
            </p:cNvSpPr>
            <p:nvPr/>
          </p:nvSpPr>
          <p:spPr bwMode="auto">
            <a:xfrm flipH="1">
              <a:off x="1003" y="1104"/>
              <a:ext cx="101" cy="33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0254" name="Line 14"/>
            <p:cNvSpPr>
              <a:spLocks noChangeShapeType="1"/>
            </p:cNvSpPr>
            <p:nvPr/>
          </p:nvSpPr>
          <p:spPr bwMode="auto">
            <a:xfrm>
              <a:off x="1152" y="1632"/>
              <a:ext cx="432" cy="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0255" name="Line 15"/>
            <p:cNvSpPr>
              <a:spLocks noChangeShapeType="1"/>
            </p:cNvSpPr>
            <p:nvPr/>
          </p:nvSpPr>
          <p:spPr bwMode="auto">
            <a:xfrm>
              <a:off x="1440" y="1056"/>
              <a:ext cx="1152" cy="432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0256" name="Line 16"/>
            <p:cNvSpPr>
              <a:spLocks noChangeShapeType="1"/>
            </p:cNvSpPr>
            <p:nvPr/>
          </p:nvSpPr>
          <p:spPr bwMode="auto">
            <a:xfrm flipH="1">
              <a:off x="2304" y="1680"/>
              <a:ext cx="336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0257" name="Line 17"/>
            <p:cNvSpPr>
              <a:spLocks noChangeShapeType="1"/>
            </p:cNvSpPr>
            <p:nvPr/>
          </p:nvSpPr>
          <p:spPr bwMode="auto">
            <a:xfrm flipH="1">
              <a:off x="1672" y="2448"/>
              <a:ext cx="5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0258" name="Line 18"/>
            <p:cNvSpPr>
              <a:spLocks noChangeShapeType="1"/>
            </p:cNvSpPr>
            <p:nvPr/>
          </p:nvSpPr>
          <p:spPr bwMode="auto">
            <a:xfrm>
              <a:off x="2496" y="2496"/>
              <a:ext cx="31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0259" name="Line 19"/>
            <p:cNvSpPr>
              <a:spLocks noChangeShapeType="1"/>
            </p:cNvSpPr>
            <p:nvPr/>
          </p:nvSpPr>
          <p:spPr bwMode="auto">
            <a:xfrm>
              <a:off x="2880" y="1632"/>
              <a:ext cx="474" cy="6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0260" name="Line 20"/>
            <p:cNvSpPr>
              <a:spLocks noChangeShapeType="1"/>
            </p:cNvSpPr>
            <p:nvPr/>
          </p:nvSpPr>
          <p:spPr bwMode="auto">
            <a:xfrm>
              <a:off x="2880" y="1488"/>
              <a:ext cx="1632" cy="7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0261" name="Line 21"/>
            <p:cNvSpPr>
              <a:spLocks noChangeShapeType="1"/>
            </p:cNvSpPr>
            <p:nvPr/>
          </p:nvSpPr>
          <p:spPr bwMode="auto">
            <a:xfrm>
              <a:off x="3552" y="2448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029200" y="1828800"/>
            <a:ext cx="2819400" cy="914400"/>
            <a:chOff x="3168" y="816"/>
            <a:chExt cx="1776" cy="576"/>
          </a:xfrm>
        </p:grpSpPr>
        <p:sp>
          <p:nvSpPr>
            <p:cNvPr id="650263" name="Rectangle 23"/>
            <p:cNvSpPr>
              <a:spLocks noChangeArrowheads="1"/>
            </p:cNvSpPr>
            <p:nvPr/>
          </p:nvSpPr>
          <p:spPr bwMode="auto">
            <a:xfrm>
              <a:off x="4272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0264" name="Text Box 24"/>
            <p:cNvSpPr txBox="1">
              <a:spLocks noChangeArrowheads="1"/>
            </p:cNvSpPr>
            <p:nvPr/>
          </p:nvSpPr>
          <p:spPr bwMode="auto">
            <a:xfrm>
              <a:off x="3168" y="816"/>
              <a:ext cx="1104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Dqueue C</a:t>
              </a:r>
            </a:p>
          </p:txBody>
        </p:sp>
        <p:sp>
          <p:nvSpPr>
            <p:cNvPr id="650265" name="Rectangle 25"/>
            <p:cNvSpPr>
              <a:spLocks noChangeArrowheads="1"/>
            </p:cNvSpPr>
            <p:nvPr/>
          </p:nvSpPr>
          <p:spPr bwMode="auto">
            <a:xfrm>
              <a:off x="4608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905000"/>
            <a:ext cx="6324600" cy="4038600"/>
            <a:chOff x="816" y="912"/>
            <a:chExt cx="3984" cy="2544"/>
          </a:xfrm>
        </p:grpSpPr>
        <p:sp>
          <p:nvSpPr>
            <p:cNvPr id="652292" name="Oval 4"/>
            <p:cNvSpPr>
              <a:spLocks noChangeArrowheads="1"/>
            </p:cNvSpPr>
            <p:nvPr/>
          </p:nvSpPr>
          <p:spPr bwMode="auto">
            <a:xfrm>
              <a:off x="1104" y="91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2293" name="Oval 5"/>
            <p:cNvSpPr>
              <a:spLocks noChangeArrowheads="1"/>
            </p:cNvSpPr>
            <p:nvPr/>
          </p:nvSpPr>
          <p:spPr bwMode="auto">
            <a:xfrm>
              <a:off x="816" y="139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52294" name="Oval 6"/>
            <p:cNvSpPr>
              <a:spLocks noChangeArrowheads="1"/>
            </p:cNvSpPr>
            <p:nvPr/>
          </p:nvSpPr>
          <p:spPr bwMode="auto">
            <a:xfrm>
              <a:off x="1584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52295" name="Oval 7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296" name="Oval 8"/>
            <p:cNvSpPr>
              <a:spLocks noChangeArrowheads="1"/>
            </p:cNvSpPr>
            <p:nvPr/>
          </p:nvSpPr>
          <p:spPr bwMode="auto">
            <a:xfrm>
              <a:off x="2208" y="220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52297" name="Oval 9"/>
            <p:cNvSpPr>
              <a:spLocks noChangeArrowheads="1"/>
            </p:cNvSpPr>
            <p:nvPr/>
          </p:nvSpPr>
          <p:spPr bwMode="auto">
            <a:xfrm>
              <a:off x="139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52298" name="Oval 10"/>
            <p:cNvSpPr>
              <a:spLocks noChangeArrowheads="1"/>
            </p:cNvSpPr>
            <p:nvPr/>
          </p:nvSpPr>
          <p:spPr bwMode="auto">
            <a:xfrm>
              <a:off x="268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52299" name="Oval 11"/>
            <p:cNvSpPr>
              <a:spLocks noChangeArrowheads="1"/>
            </p:cNvSpPr>
            <p:nvPr/>
          </p:nvSpPr>
          <p:spPr bwMode="auto">
            <a:xfrm>
              <a:off x="321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52300" name="Oval 12"/>
            <p:cNvSpPr>
              <a:spLocks noChangeArrowheads="1"/>
            </p:cNvSpPr>
            <p:nvPr/>
          </p:nvSpPr>
          <p:spPr bwMode="auto">
            <a:xfrm>
              <a:off x="4464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52301" name="Line 13"/>
            <p:cNvSpPr>
              <a:spLocks noChangeShapeType="1"/>
            </p:cNvSpPr>
            <p:nvPr/>
          </p:nvSpPr>
          <p:spPr bwMode="auto">
            <a:xfrm flipH="1">
              <a:off x="1003" y="1104"/>
              <a:ext cx="101" cy="33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2302" name="Line 14"/>
            <p:cNvSpPr>
              <a:spLocks noChangeShapeType="1"/>
            </p:cNvSpPr>
            <p:nvPr/>
          </p:nvSpPr>
          <p:spPr bwMode="auto">
            <a:xfrm>
              <a:off x="1152" y="1632"/>
              <a:ext cx="432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2303" name="Line 15"/>
            <p:cNvSpPr>
              <a:spLocks noChangeShapeType="1"/>
            </p:cNvSpPr>
            <p:nvPr/>
          </p:nvSpPr>
          <p:spPr bwMode="auto">
            <a:xfrm>
              <a:off x="1440" y="1056"/>
              <a:ext cx="1152" cy="432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2304" name="Line 16"/>
            <p:cNvSpPr>
              <a:spLocks noChangeShapeType="1"/>
            </p:cNvSpPr>
            <p:nvPr/>
          </p:nvSpPr>
          <p:spPr bwMode="auto">
            <a:xfrm flipH="1">
              <a:off x="2304" y="1680"/>
              <a:ext cx="336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2305" name="Line 17"/>
            <p:cNvSpPr>
              <a:spLocks noChangeShapeType="1"/>
            </p:cNvSpPr>
            <p:nvPr/>
          </p:nvSpPr>
          <p:spPr bwMode="auto">
            <a:xfrm flipH="1">
              <a:off x="1672" y="2448"/>
              <a:ext cx="5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2306" name="Line 18"/>
            <p:cNvSpPr>
              <a:spLocks noChangeShapeType="1"/>
            </p:cNvSpPr>
            <p:nvPr/>
          </p:nvSpPr>
          <p:spPr bwMode="auto">
            <a:xfrm>
              <a:off x="2496" y="2496"/>
              <a:ext cx="31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2307" name="Line 19"/>
            <p:cNvSpPr>
              <a:spLocks noChangeShapeType="1"/>
            </p:cNvSpPr>
            <p:nvPr/>
          </p:nvSpPr>
          <p:spPr bwMode="auto">
            <a:xfrm>
              <a:off x="2880" y="1632"/>
              <a:ext cx="474" cy="6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2308" name="Line 20"/>
            <p:cNvSpPr>
              <a:spLocks noChangeShapeType="1"/>
            </p:cNvSpPr>
            <p:nvPr/>
          </p:nvSpPr>
          <p:spPr bwMode="auto">
            <a:xfrm>
              <a:off x="2880" y="1488"/>
              <a:ext cx="1632" cy="7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2309" name="Line 21"/>
            <p:cNvSpPr>
              <a:spLocks noChangeShapeType="1"/>
            </p:cNvSpPr>
            <p:nvPr/>
          </p:nvSpPr>
          <p:spPr bwMode="auto">
            <a:xfrm>
              <a:off x="3552" y="2448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029200" y="1752600"/>
            <a:ext cx="2819400" cy="914400"/>
            <a:chOff x="3168" y="816"/>
            <a:chExt cx="1776" cy="576"/>
          </a:xfrm>
        </p:grpSpPr>
        <p:sp>
          <p:nvSpPr>
            <p:cNvPr id="652311" name="Rectangle 23"/>
            <p:cNvSpPr>
              <a:spLocks noChangeArrowheads="1"/>
            </p:cNvSpPr>
            <p:nvPr/>
          </p:nvSpPr>
          <p:spPr bwMode="auto">
            <a:xfrm>
              <a:off x="4272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2" name="Text Box 24"/>
            <p:cNvSpPr txBox="1">
              <a:spLocks noChangeArrowheads="1"/>
            </p:cNvSpPr>
            <p:nvPr/>
          </p:nvSpPr>
          <p:spPr bwMode="auto">
            <a:xfrm>
              <a:off x="3168" y="816"/>
              <a:ext cx="1104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Enqueu D</a:t>
              </a:r>
            </a:p>
          </p:txBody>
        </p:sp>
        <p:sp>
          <p:nvSpPr>
            <p:cNvPr id="652313" name="Rectangle 25"/>
            <p:cNvSpPr>
              <a:spLocks noChangeArrowheads="1"/>
            </p:cNvSpPr>
            <p:nvPr/>
          </p:nvSpPr>
          <p:spPr bwMode="auto">
            <a:xfrm>
              <a:off x="4608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2057400"/>
            <a:ext cx="6324600" cy="4038600"/>
            <a:chOff x="816" y="912"/>
            <a:chExt cx="3984" cy="2544"/>
          </a:xfrm>
        </p:grpSpPr>
        <p:sp>
          <p:nvSpPr>
            <p:cNvPr id="654340" name="Oval 4"/>
            <p:cNvSpPr>
              <a:spLocks noChangeArrowheads="1"/>
            </p:cNvSpPr>
            <p:nvPr/>
          </p:nvSpPr>
          <p:spPr bwMode="auto">
            <a:xfrm>
              <a:off x="1104" y="91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4341" name="Oval 5"/>
            <p:cNvSpPr>
              <a:spLocks noChangeArrowheads="1"/>
            </p:cNvSpPr>
            <p:nvPr/>
          </p:nvSpPr>
          <p:spPr bwMode="auto">
            <a:xfrm>
              <a:off x="816" y="139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54342" name="Oval 6"/>
            <p:cNvSpPr>
              <a:spLocks noChangeArrowheads="1"/>
            </p:cNvSpPr>
            <p:nvPr/>
          </p:nvSpPr>
          <p:spPr bwMode="auto">
            <a:xfrm>
              <a:off x="1584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54343" name="Oval 7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44" name="Oval 8"/>
            <p:cNvSpPr>
              <a:spLocks noChangeArrowheads="1"/>
            </p:cNvSpPr>
            <p:nvPr/>
          </p:nvSpPr>
          <p:spPr bwMode="auto">
            <a:xfrm>
              <a:off x="2208" y="220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54345" name="Oval 9"/>
            <p:cNvSpPr>
              <a:spLocks noChangeArrowheads="1"/>
            </p:cNvSpPr>
            <p:nvPr/>
          </p:nvSpPr>
          <p:spPr bwMode="auto">
            <a:xfrm>
              <a:off x="139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54346" name="Oval 10"/>
            <p:cNvSpPr>
              <a:spLocks noChangeArrowheads="1"/>
            </p:cNvSpPr>
            <p:nvPr/>
          </p:nvSpPr>
          <p:spPr bwMode="auto">
            <a:xfrm>
              <a:off x="268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54347" name="Oval 11"/>
            <p:cNvSpPr>
              <a:spLocks noChangeArrowheads="1"/>
            </p:cNvSpPr>
            <p:nvPr/>
          </p:nvSpPr>
          <p:spPr bwMode="auto">
            <a:xfrm>
              <a:off x="321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54348" name="Oval 12"/>
            <p:cNvSpPr>
              <a:spLocks noChangeArrowheads="1"/>
            </p:cNvSpPr>
            <p:nvPr/>
          </p:nvSpPr>
          <p:spPr bwMode="auto">
            <a:xfrm>
              <a:off x="4464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54349" name="Line 13"/>
            <p:cNvSpPr>
              <a:spLocks noChangeShapeType="1"/>
            </p:cNvSpPr>
            <p:nvPr/>
          </p:nvSpPr>
          <p:spPr bwMode="auto">
            <a:xfrm flipH="1">
              <a:off x="1003" y="1104"/>
              <a:ext cx="101" cy="33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4350" name="Line 14"/>
            <p:cNvSpPr>
              <a:spLocks noChangeShapeType="1"/>
            </p:cNvSpPr>
            <p:nvPr/>
          </p:nvSpPr>
          <p:spPr bwMode="auto">
            <a:xfrm>
              <a:off x="1152" y="1632"/>
              <a:ext cx="432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4351" name="Line 15"/>
            <p:cNvSpPr>
              <a:spLocks noChangeShapeType="1"/>
            </p:cNvSpPr>
            <p:nvPr/>
          </p:nvSpPr>
          <p:spPr bwMode="auto">
            <a:xfrm>
              <a:off x="1440" y="1056"/>
              <a:ext cx="1152" cy="432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4352" name="Line 16"/>
            <p:cNvSpPr>
              <a:spLocks noChangeShapeType="1"/>
            </p:cNvSpPr>
            <p:nvPr/>
          </p:nvSpPr>
          <p:spPr bwMode="auto">
            <a:xfrm flipH="1">
              <a:off x="2304" y="1680"/>
              <a:ext cx="336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4353" name="Line 17"/>
            <p:cNvSpPr>
              <a:spLocks noChangeShapeType="1"/>
            </p:cNvSpPr>
            <p:nvPr/>
          </p:nvSpPr>
          <p:spPr bwMode="auto">
            <a:xfrm flipH="1">
              <a:off x="1672" y="2448"/>
              <a:ext cx="5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4354" name="Line 18"/>
            <p:cNvSpPr>
              <a:spLocks noChangeShapeType="1"/>
            </p:cNvSpPr>
            <p:nvPr/>
          </p:nvSpPr>
          <p:spPr bwMode="auto">
            <a:xfrm>
              <a:off x="2496" y="2496"/>
              <a:ext cx="31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4355" name="Line 19"/>
            <p:cNvSpPr>
              <a:spLocks noChangeShapeType="1"/>
            </p:cNvSpPr>
            <p:nvPr/>
          </p:nvSpPr>
          <p:spPr bwMode="auto">
            <a:xfrm>
              <a:off x="2880" y="1632"/>
              <a:ext cx="474" cy="6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4356" name="Line 20"/>
            <p:cNvSpPr>
              <a:spLocks noChangeShapeType="1"/>
            </p:cNvSpPr>
            <p:nvPr/>
          </p:nvSpPr>
          <p:spPr bwMode="auto">
            <a:xfrm>
              <a:off x="2880" y="1488"/>
              <a:ext cx="1632" cy="7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4357" name="Line 21"/>
            <p:cNvSpPr>
              <a:spLocks noChangeShapeType="1"/>
            </p:cNvSpPr>
            <p:nvPr/>
          </p:nvSpPr>
          <p:spPr bwMode="auto">
            <a:xfrm>
              <a:off x="3552" y="2448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029200" y="1752600"/>
            <a:ext cx="2819400" cy="914400"/>
            <a:chOff x="3168" y="816"/>
            <a:chExt cx="1776" cy="576"/>
          </a:xfrm>
        </p:grpSpPr>
        <p:sp>
          <p:nvSpPr>
            <p:cNvPr id="654359" name="Rectangle 23"/>
            <p:cNvSpPr>
              <a:spLocks noChangeArrowheads="1"/>
            </p:cNvSpPr>
            <p:nvPr/>
          </p:nvSpPr>
          <p:spPr bwMode="auto">
            <a:xfrm>
              <a:off x="4272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4360" name="Text Box 24"/>
            <p:cNvSpPr txBox="1">
              <a:spLocks noChangeArrowheads="1"/>
            </p:cNvSpPr>
            <p:nvPr/>
          </p:nvSpPr>
          <p:spPr bwMode="auto">
            <a:xfrm>
              <a:off x="3168" y="816"/>
              <a:ext cx="1104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Dqueue B</a:t>
              </a:r>
            </a:p>
          </p:txBody>
        </p:sp>
        <p:sp>
          <p:nvSpPr>
            <p:cNvPr id="654361" name="Rectangle 25"/>
            <p:cNvSpPr>
              <a:spLocks noChangeArrowheads="1"/>
            </p:cNvSpPr>
            <p:nvPr/>
          </p:nvSpPr>
          <p:spPr bwMode="auto">
            <a:xfrm>
              <a:off x="4608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828800"/>
            <a:ext cx="6324600" cy="4038600"/>
            <a:chOff x="816" y="912"/>
            <a:chExt cx="3984" cy="2544"/>
          </a:xfrm>
        </p:grpSpPr>
        <p:sp>
          <p:nvSpPr>
            <p:cNvPr id="656388" name="Oval 4"/>
            <p:cNvSpPr>
              <a:spLocks noChangeArrowheads="1"/>
            </p:cNvSpPr>
            <p:nvPr/>
          </p:nvSpPr>
          <p:spPr bwMode="auto">
            <a:xfrm>
              <a:off x="1104" y="91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6389" name="Oval 5"/>
            <p:cNvSpPr>
              <a:spLocks noChangeArrowheads="1"/>
            </p:cNvSpPr>
            <p:nvPr/>
          </p:nvSpPr>
          <p:spPr bwMode="auto">
            <a:xfrm>
              <a:off x="816" y="139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56390" name="Oval 6"/>
            <p:cNvSpPr>
              <a:spLocks noChangeArrowheads="1"/>
            </p:cNvSpPr>
            <p:nvPr/>
          </p:nvSpPr>
          <p:spPr bwMode="auto">
            <a:xfrm>
              <a:off x="1584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56391" name="Oval 7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392" name="Oval 8"/>
            <p:cNvSpPr>
              <a:spLocks noChangeArrowheads="1"/>
            </p:cNvSpPr>
            <p:nvPr/>
          </p:nvSpPr>
          <p:spPr bwMode="auto">
            <a:xfrm>
              <a:off x="2208" y="220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56393" name="Oval 9"/>
            <p:cNvSpPr>
              <a:spLocks noChangeArrowheads="1"/>
            </p:cNvSpPr>
            <p:nvPr/>
          </p:nvSpPr>
          <p:spPr bwMode="auto">
            <a:xfrm>
              <a:off x="139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56394" name="Oval 10"/>
            <p:cNvSpPr>
              <a:spLocks noChangeArrowheads="1"/>
            </p:cNvSpPr>
            <p:nvPr/>
          </p:nvSpPr>
          <p:spPr bwMode="auto">
            <a:xfrm>
              <a:off x="268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56395" name="Oval 11"/>
            <p:cNvSpPr>
              <a:spLocks noChangeArrowheads="1"/>
            </p:cNvSpPr>
            <p:nvPr/>
          </p:nvSpPr>
          <p:spPr bwMode="auto">
            <a:xfrm>
              <a:off x="321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56396" name="Oval 12"/>
            <p:cNvSpPr>
              <a:spLocks noChangeArrowheads="1"/>
            </p:cNvSpPr>
            <p:nvPr/>
          </p:nvSpPr>
          <p:spPr bwMode="auto">
            <a:xfrm>
              <a:off x="4464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56397" name="Line 13"/>
            <p:cNvSpPr>
              <a:spLocks noChangeShapeType="1"/>
            </p:cNvSpPr>
            <p:nvPr/>
          </p:nvSpPr>
          <p:spPr bwMode="auto">
            <a:xfrm flipH="1">
              <a:off x="1003" y="1104"/>
              <a:ext cx="101" cy="33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6398" name="Line 14"/>
            <p:cNvSpPr>
              <a:spLocks noChangeShapeType="1"/>
            </p:cNvSpPr>
            <p:nvPr/>
          </p:nvSpPr>
          <p:spPr bwMode="auto">
            <a:xfrm>
              <a:off x="1152" y="1632"/>
              <a:ext cx="432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6399" name="Line 15"/>
            <p:cNvSpPr>
              <a:spLocks noChangeShapeType="1"/>
            </p:cNvSpPr>
            <p:nvPr/>
          </p:nvSpPr>
          <p:spPr bwMode="auto">
            <a:xfrm>
              <a:off x="1440" y="1056"/>
              <a:ext cx="1152" cy="432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6400" name="Line 16"/>
            <p:cNvSpPr>
              <a:spLocks noChangeShapeType="1"/>
            </p:cNvSpPr>
            <p:nvPr/>
          </p:nvSpPr>
          <p:spPr bwMode="auto">
            <a:xfrm flipH="1">
              <a:off x="2304" y="1680"/>
              <a:ext cx="336" cy="57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6401" name="Line 17"/>
            <p:cNvSpPr>
              <a:spLocks noChangeShapeType="1"/>
            </p:cNvSpPr>
            <p:nvPr/>
          </p:nvSpPr>
          <p:spPr bwMode="auto">
            <a:xfrm flipH="1">
              <a:off x="1672" y="2448"/>
              <a:ext cx="5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6402" name="Line 18"/>
            <p:cNvSpPr>
              <a:spLocks noChangeShapeType="1"/>
            </p:cNvSpPr>
            <p:nvPr/>
          </p:nvSpPr>
          <p:spPr bwMode="auto">
            <a:xfrm>
              <a:off x="2496" y="2496"/>
              <a:ext cx="31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6403" name="Line 19"/>
            <p:cNvSpPr>
              <a:spLocks noChangeShapeType="1"/>
            </p:cNvSpPr>
            <p:nvPr/>
          </p:nvSpPr>
          <p:spPr bwMode="auto">
            <a:xfrm>
              <a:off x="2880" y="1632"/>
              <a:ext cx="474" cy="672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6404" name="Line 20"/>
            <p:cNvSpPr>
              <a:spLocks noChangeShapeType="1"/>
            </p:cNvSpPr>
            <p:nvPr/>
          </p:nvSpPr>
          <p:spPr bwMode="auto">
            <a:xfrm>
              <a:off x="2880" y="1488"/>
              <a:ext cx="1632" cy="791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6405" name="Line 21"/>
            <p:cNvSpPr>
              <a:spLocks noChangeShapeType="1"/>
            </p:cNvSpPr>
            <p:nvPr/>
          </p:nvSpPr>
          <p:spPr bwMode="auto">
            <a:xfrm>
              <a:off x="3552" y="2448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19600" y="1676400"/>
            <a:ext cx="4495800" cy="914400"/>
            <a:chOff x="2784" y="816"/>
            <a:chExt cx="2832" cy="576"/>
          </a:xfrm>
        </p:grpSpPr>
        <p:sp>
          <p:nvSpPr>
            <p:cNvPr id="656407" name="Rectangle 23"/>
            <p:cNvSpPr>
              <a:spLocks noChangeArrowheads="1"/>
            </p:cNvSpPr>
            <p:nvPr/>
          </p:nvSpPr>
          <p:spPr bwMode="auto">
            <a:xfrm>
              <a:off x="4272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56408" name="Text Box 24"/>
            <p:cNvSpPr txBox="1">
              <a:spLocks noChangeArrowheads="1"/>
            </p:cNvSpPr>
            <p:nvPr/>
          </p:nvSpPr>
          <p:spPr bwMode="auto">
            <a:xfrm>
              <a:off x="2784" y="816"/>
              <a:ext cx="14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Enqueue E, I, H</a:t>
              </a:r>
            </a:p>
          </p:txBody>
        </p:sp>
        <p:sp>
          <p:nvSpPr>
            <p:cNvPr id="656409" name="Rectangle 25"/>
            <p:cNvSpPr>
              <a:spLocks noChangeArrowheads="1"/>
            </p:cNvSpPr>
            <p:nvPr/>
          </p:nvSpPr>
          <p:spPr bwMode="auto">
            <a:xfrm>
              <a:off x="4608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56410" name="Rectangle 26"/>
            <p:cNvSpPr>
              <a:spLocks noChangeArrowheads="1"/>
            </p:cNvSpPr>
            <p:nvPr/>
          </p:nvSpPr>
          <p:spPr bwMode="auto">
            <a:xfrm>
              <a:off x="4944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56411" name="Rectangle 27"/>
            <p:cNvSpPr>
              <a:spLocks noChangeArrowheads="1"/>
            </p:cNvSpPr>
            <p:nvPr/>
          </p:nvSpPr>
          <p:spPr bwMode="auto">
            <a:xfrm>
              <a:off x="5280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sp>
        <p:nvSpPr>
          <p:cNvPr id="658435" name="Oval 3"/>
          <p:cNvSpPr>
            <a:spLocks noChangeArrowheads="1"/>
          </p:cNvSpPr>
          <p:nvPr/>
        </p:nvSpPr>
        <p:spPr bwMode="auto">
          <a:xfrm>
            <a:off x="1524000" y="19050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58436" name="Oval 4"/>
          <p:cNvSpPr>
            <a:spLocks noChangeArrowheads="1"/>
          </p:cNvSpPr>
          <p:nvPr/>
        </p:nvSpPr>
        <p:spPr bwMode="auto">
          <a:xfrm>
            <a:off x="1066800" y="26670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58437" name="Oval 5"/>
          <p:cNvSpPr>
            <a:spLocks noChangeArrowheads="1"/>
          </p:cNvSpPr>
          <p:nvPr/>
        </p:nvSpPr>
        <p:spPr bwMode="auto">
          <a:xfrm>
            <a:off x="2286000" y="27432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58438" name="Oval 6"/>
          <p:cNvSpPr>
            <a:spLocks noChangeArrowheads="1"/>
          </p:cNvSpPr>
          <p:nvPr/>
        </p:nvSpPr>
        <p:spPr bwMode="auto">
          <a:xfrm>
            <a:off x="3810000" y="26670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58439" name="Oval 7"/>
          <p:cNvSpPr>
            <a:spLocks noChangeArrowheads="1"/>
          </p:cNvSpPr>
          <p:nvPr/>
        </p:nvSpPr>
        <p:spPr bwMode="auto">
          <a:xfrm>
            <a:off x="3276600" y="39624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658440" name="Oval 8"/>
          <p:cNvSpPr>
            <a:spLocks noChangeArrowheads="1"/>
          </p:cNvSpPr>
          <p:nvPr/>
        </p:nvSpPr>
        <p:spPr bwMode="auto">
          <a:xfrm>
            <a:off x="1981200" y="52578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658441" name="Oval 9"/>
          <p:cNvSpPr>
            <a:spLocks noChangeArrowheads="1"/>
          </p:cNvSpPr>
          <p:nvPr/>
        </p:nvSpPr>
        <p:spPr bwMode="auto">
          <a:xfrm>
            <a:off x="4038600" y="54102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658442" name="Oval 10"/>
          <p:cNvSpPr>
            <a:spLocks noChangeArrowheads="1"/>
          </p:cNvSpPr>
          <p:nvPr/>
        </p:nvSpPr>
        <p:spPr bwMode="auto">
          <a:xfrm>
            <a:off x="4876800" y="40386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658443" name="Oval 11"/>
          <p:cNvSpPr>
            <a:spLocks noChangeArrowheads="1"/>
          </p:cNvSpPr>
          <p:nvPr/>
        </p:nvSpPr>
        <p:spPr bwMode="auto">
          <a:xfrm>
            <a:off x="6858000" y="40386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658444" name="Line 12"/>
          <p:cNvSpPr>
            <a:spLocks noChangeShapeType="1"/>
          </p:cNvSpPr>
          <p:nvPr/>
        </p:nvSpPr>
        <p:spPr bwMode="auto">
          <a:xfrm flipH="1">
            <a:off x="1363663" y="2209800"/>
            <a:ext cx="160337" cy="533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58445" name="Line 13"/>
          <p:cNvSpPr>
            <a:spLocks noChangeShapeType="1"/>
          </p:cNvSpPr>
          <p:nvPr/>
        </p:nvSpPr>
        <p:spPr bwMode="auto">
          <a:xfrm>
            <a:off x="1600200" y="3048000"/>
            <a:ext cx="6858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58446" name="Line 14"/>
          <p:cNvSpPr>
            <a:spLocks noChangeShapeType="1"/>
          </p:cNvSpPr>
          <p:nvPr/>
        </p:nvSpPr>
        <p:spPr bwMode="auto">
          <a:xfrm>
            <a:off x="2057400" y="2133600"/>
            <a:ext cx="1828800" cy="685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58447" name="Line 15"/>
          <p:cNvSpPr>
            <a:spLocks noChangeShapeType="1"/>
          </p:cNvSpPr>
          <p:nvPr/>
        </p:nvSpPr>
        <p:spPr bwMode="auto">
          <a:xfrm flipH="1">
            <a:off x="3429000" y="3124200"/>
            <a:ext cx="533400" cy="914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58448" name="Line 16"/>
          <p:cNvSpPr>
            <a:spLocks noChangeShapeType="1"/>
          </p:cNvSpPr>
          <p:nvPr/>
        </p:nvSpPr>
        <p:spPr bwMode="auto">
          <a:xfrm flipH="1">
            <a:off x="2425700" y="4343400"/>
            <a:ext cx="82550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58449" name="Line 17"/>
          <p:cNvSpPr>
            <a:spLocks noChangeShapeType="1"/>
          </p:cNvSpPr>
          <p:nvPr/>
        </p:nvSpPr>
        <p:spPr bwMode="auto">
          <a:xfrm>
            <a:off x="3733800" y="4419600"/>
            <a:ext cx="49530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58450" name="Line 18"/>
          <p:cNvSpPr>
            <a:spLocks noChangeShapeType="1"/>
          </p:cNvSpPr>
          <p:nvPr/>
        </p:nvSpPr>
        <p:spPr bwMode="auto">
          <a:xfrm>
            <a:off x="4343400" y="3048000"/>
            <a:ext cx="752475" cy="1066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58451" name="Line 19"/>
          <p:cNvSpPr>
            <a:spLocks noChangeShapeType="1"/>
          </p:cNvSpPr>
          <p:nvPr/>
        </p:nvSpPr>
        <p:spPr bwMode="auto">
          <a:xfrm>
            <a:off x="4343400" y="2819400"/>
            <a:ext cx="2590800" cy="1255713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58452" name="Line 20"/>
          <p:cNvSpPr>
            <a:spLocks noChangeShapeType="1"/>
          </p:cNvSpPr>
          <p:nvPr/>
        </p:nvSpPr>
        <p:spPr bwMode="auto">
          <a:xfrm>
            <a:off x="5410200" y="43434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419600" y="1752600"/>
            <a:ext cx="4495800" cy="914400"/>
            <a:chOff x="2784" y="816"/>
            <a:chExt cx="2832" cy="576"/>
          </a:xfrm>
        </p:grpSpPr>
        <p:sp>
          <p:nvSpPr>
            <p:cNvPr id="658454" name="Rectangle 22"/>
            <p:cNvSpPr>
              <a:spLocks noChangeArrowheads="1"/>
            </p:cNvSpPr>
            <p:nvPr/>
          </p:nvSpPr>
          <p:spPr bwMode="auto">
            <a:xfrm>
              <a:off x="4272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8455" name="Text Box 23"/>
            <p:cNvSpPr txBox="1">
              <a:spLocks noChangeArrowheads="1"/>
            </p:cNvSpPr>
            <p:nvPr/>
          </p:nvSpPr>
          <p:spPr bwMode="auto">
            <a:xfrm>
              <a:off x="2784" y="816"/>
              <a:ext cx="14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Dqueue D</a:t>
              </a:r>
            </a:p>
          </p:txBody>
        </p:sp>
        <p:sp>
          <p:nvSpPr>
            <p:cNvPr id="658456" name="Rectangle 24"/>
            <p:cNvSpPr>
              <a:spLocks noChangeArrowheads="1"/>
            </p:cNvSpPr>
            <p:nvPr/>
          </p:nvSpPr>
          <p:spPr bwMode="auto">
            <a:xfrm>
              <a:off x="4608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58457" name="Rectangle 25"/>
            <p:cNvSpPr>
              <a:spLocks noChangeArrowheads="1"/>
            </p:cNvSpPr>
            <p:nvPr/>
          </p:nvSpPr>
          <p:spPr bwMode="auto">
            <a:xfrm>
              <a:off x="4944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58458" name="Rectangle 26"/>
            <p:cNvSpPr>
              <a:spLocks noChangeArrowheads="1"/>
            </p:cNvSpPr>
            <p:nvPr/>
          </p:nvSpPr>
          <p:spPr bwMode="auto">
            <a:xfrm>
              <a:off x="5280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17" charset="-128"/>
              </a:rPr>
              <a:t>Directed vs. undirected graphs</a:t>
            </a:r>
            <a:endParaRPr lang="en-US"/>
          </a:p>
        </p:txBody>
      </p:sp>
      <p:sp>
        <p:nvSpPr>
          <p:cNvPr id="580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1173163"/>
          </a:xfrm>
        </p:spPr>
        <p:txBody>
          <a:bodyPr/>
          <a:lstStyle/>
          <a:p>
            <a:r>
              <a:rPr lang="en-US">
                <a:ea typeface="MS Mincho" pitchFamily="17" charset="-128"/>
              </a:rPr>
              <a:t>When the edges in a graph have no direction, the graph is called </a:t>
            </a:r>
            <a:r>
              <a:rPr lang="en-US" i="1">
                <a:ea typeface="MS Mincho" pitchFamily="17" charset="-128"/>
              </a:rPr>
              <a:t>undirected</a:t>
            </a:r>
            <a:endParaRPr lang="en-US"/>
          </a:p>
        </p:txBody>
      </p:sp>
      <p:pic>
        <p:nvPicPr>
          <p:cNvPr id="5806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585968"/>
            <a:ext cx="4419600" cy="396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sp>
        <p:nvSpPr>
          <p:cNvPr id="660483" name="Oval 3"/>
          <p:cNvSpPr>
            <a:spLocks noChangeArrowheads="1"/>
          </p:cNvSpPr>
          <p:nvPr/>
        </p:nvSpPr>
        <p:spPr bwMode="auto">
          <a:xfrm>
            <a:off x="1447800" y="19050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0484" name="Oval 4"/>
          <p:cNvSpPr>
            <a:spLocks noChangeArrowheads="1"/>
          </p:cNvSpPr>
          <p:nvPr/>
        </p:nvSpPr>
        <p:spPr bwMode="auto">
          <a:xfrm>
            <a:off x="990600" y="26670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0485" name="Oval 5"/>
          <p:cNvSpPr>
            <a:spLocks noChangeArrowheads="1"/>
          </p:cNvSpPr>
          <p:nvPr/>
        </p:nvSpPr>
        <p:spPr bwMode="auto">
          <a:xfrm>
            <a:off x="2209800" y="27432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0486" name="Oval 6"/>
          <p:cNvSpPr>
            <a:spLocks noChangeArrowheads="1"/>
          </p:cNvSpPr>
          <p:nvPr/>
        </p:nvSpPr>
        <p:spPr bwMode="auto">
          <a:xfrm>
            <a:off x="3733800" y="26670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0487" name="Oval 7"/>
          <p:cNvSpPr>
            <a:spLocks noChangeArrowheads="1"/>
          </p:cNvSpPr>
          <p:nvPr/>
        </p:nvSpPr>
        <p:spPr bwMode="auto">
          <a:xfrm>
            <a:off x="3200400" y="39624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0488" name="Oval 8"/>
          <p:cNvSpPr>
            <a:spLocks noChangeArrowheads="1"/>
          </p:cNvSpPr>
          <p:nvPr/>
        </p:nvSpPr>
        <p:spPr bwMode="auto">
          <a:xfrm>
            <a:off x="1905000" y="52578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660489" name="Oval 9"/>
          <p:cNvSpPr>
            <a:spLocks noChangeArrowheads="1"/>
          </p:cNvSpPr>
          <p:nvPr/>
        </p:nvSpPr>
        <p:spPr bwMode="auto">
          <a:xfrm>
            <a:off x="3962400" y="54102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660490" name="Oval 10"/>
          <p:cNvSpPr>
            <a:spLocks noChangeArrowheads="1"/>
          </p:cNvSpPr>
          <p:nvPr/>
        </p:nvSpPr>
        <p:spPr bwMode="auto">
          <a:xfrm>
            <a:off x="4800600" y="40386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660491" name="Oval 11"/>
          <p:cNvSpPr>
            <a:spLocks noChangeArrowheads="1"/>
          </p:cNvSpPr>
          <p:nvPr/>
        </p:nvSpPr>
        <p:spPr bwMode="auto">
          <a:xfrm>
            <a:off x="6781800" y="40386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660492" name="Line 12"/>
          <p:cNvSpPr>
            <a:spLocks noChangeShapeType="1"/>
          </p:cNvSpPr>
          <p:nvPr/>
        </p:nvSpPr>
        <p:spPr bwMode="auto">
          <a:xfrm flipH="1">
            <a:off x="1287463" y="2209800"/>
            <a:ext cx="160337" cy="533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0493" name="Line 13"/>
          <p:cNvSpPr>
            <a:spLocks noChangeShapeType="1"/>
          </p:cNvSpPr>
          <p:nvPr/>
        </p:nvSpPr>
        <p:spPr bwMode="auto">
          <a:xfrm>
            <a:off x="1524000" y="3048000"/>
            <a:ext cx="6858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0494" name="Line 14"/>
          <p:cNvSpPr>
            <a:spLocks noChangeShapeType="1"/>
          </p:cNvSpPr>
          <p:nvPr/>
        </p:nvSpPr>
        <p:spPr bwMode="auto">
          <a:xfrm>
            <a:off x="1981200" y="2133600"/>
            <a:ext cx="1828800" cy="685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0495" name="Line 15"/>
          <p:cNvSpPr>
            <a:spLocks noChangeShapeType="1"/>
          </p:cNvSpPr>
          <p:nvPr/>
        </p:nvSpPr>
        <p:spPr bwMode="auto">
          <a:xfrm flipH="1">
            <a:off x="3352800" y="3124200"/>
            <a:ext cx="533400" cy="914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0496" name="Line 16"/>
          <p:cNvSpPr>
            <a:spLocks noChangeShapeType="1"/>
          </p:cNvSpPr>
          <p:nvPr/>
        </p:nvSpPr>
        <p:spPr bwMode="auto">
          <a:xfrm flipH="1">
            <a:off x="2349500" y="4343400"/>
            <a:ext cx="82550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0497" name="Line 17"/>
          <p:cNvSpPr>
            <a:spLocks noChangeShapeType="1"/>
          </p:cNvSpPr>
          <p:nvPr/>
        </p:nvSpPr>
        <p:spPr bwMode="auto">
          <a:xfrm>
            <a:off x="3657600" y="4419600"/>
            <a:ext cx="49530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0498" name="Line 18"/>
          <p:cNvSpPr>
            <a:spLocks noChangeShapeType="1"/>
          </p:cNvSpPr>
          <p:nvPr/>
        </p:nvSpPr>
        <p:spPr bwMode="auto">
          <a:xfrm>
            <a:off x="4267200" y="3048000"/>
            <a:ext cx="752475" cy="1066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0499" name="Line 19"/>
          <p:cNvSpPr>
            <a:spLocks noChangeShapeType="1"/>
          </p:cNvSpPr>
          <p:nvPr/>
        </p:nvSpPr>
        <p:spPr bwMode="auto">
          <a:xfrm>
            <a:off x="4267200" y="2819400"/>
            <a:ext cx="2590800" cy="1255713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0500" name="Line 20"/>
          <p:cNvSpPr>
            <a:spLocks noChangeShapeType="1"/>
          </p:cNvSpPr>
          <p:nvPr/>
        </p:nvSpPr>
        <p:spPr bwMode="auto">
          <a:xfrm>
            <a:off x="5334000" y="43434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419600" y="1752600"/>
            <a:ext cx="4495800" cy="914400"/>
            <a:chOff x="2784" y="816"/>
            <a:chExt cx="2832" cy="576"/>
          </a:xfrm>
        </p:grpSpPr>
        <p:sp>
          <p:nvSpPr>
            <p:cNvPr id="660502" name="Rectangle 22"/>
            <p:cNvSpPr>
              <a:spLocks noChangeArrowheads="1"/>
            </p:cNvSpPr>
            <p:nvPr/>
          </p:nvSpPr>
          <p:spPr bwMode="auto">
            <a:xfrm>
              <a:off x="4272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0503" name="Text Box 23"/>
            <p:cNvSpPr txBox="1">
              <a:spLocks noChangeArrowheads="1"/>
            </p:cNvSpPr>
            <p:nvPr/>
          </p:nvSpPr>
          <p:spPr bwMode="auto">
            <a:xfrm>
              <a:off x="2784" y="816"/>
              <a:ext cx="14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Dqueue E</a:t>
              </a:r>
            </a:p>
          </p:txBody>
        </p:sp>
        <p:sp>
          <p:nvSpPr>
            <p:cNvPr id="660504" name="Rectangle 24"/>
            <p:cNvSpPr>
              <a:spLocks noChangeArrowheads="1"/>
            </p:cNvSpPr>
            <p:nvPr/>
          </p:nvSpPr>
          <p:spPr bwMode="auto">
            <a:xfrm>
              <a:off x="4608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0505" name="Rectangle 25"/>
            <p:cNvSpPr>
              <a:spLocks noChangeArrowheads="1"/>
            </p:cNvSpPr>
            <p:nvPr/>
          </p:nvSpPr>
          <p:spPr bwMode="auto">
            <a:xfrm>
              <a:off x="4944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60506" name="Rectangle 26"/>
            <p:cNvSpPr>
              <a:spLocks noChangeArrowheads="1"/>
            </p:cNvSpPr>
            <p:nvPr/>
          </p:nvSpPr>
          <p:spPr bwMode="auto">
            <a:xfrm>
              <a:off x="5280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905000"/>
            <a:ext cx="6324600" cy="4038600"/>
            <a:chOff x="816" y="912"/>
            <a:chExt cx="3984" cy="2544"/>
          </a:xfrm>
        </p:grpSpPr>
        <p:sp>
          <p:nvSpPr>
            <p:cNvPr id="662532" name="Oval 4"/>
            <p:cNvSpPr>
              <a:spLocks noChangeArrowheads="1"/>
            </p:cNvSpPr>
            <p:nvPr/>
          </p:nvSpPr>
          <p:spPr bwMode="auto">
            <a:xfrm>
              <a:off x="1104" y="91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2533" name="Oval 5"/>
            <p:cNvSpPr>
              <a:spLocks noChangeArrowheads="1"/>
            </p:cNvSpPr>
            <p:nvPr/>
          </p:nvSpPr>
          <p:spPr bwMode="auto">
            <a:xfrm>
              <a:off x="816" y="139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62534" name="Oval 6"/>
            <p:cNvSpPr>
              <a:spLocks noChangeArrowheads="1"/>
            </p:cNvSpPr>
            <p:nvPr/>
          </p:nvSpPr>
          <p:spPr bwMode="auto">
            <a:xfrm>
              <a:off x="1584" y="1440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62535" name="Oval 7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36" name="Oval 8"/>
            <p:cNvSpPr>
              <a:spLocks noChangeArrowheads="1"/>
            </p:cNvSpPr>
            <p:nvPr/>
          </p:nvSpPr>
          <p:spPr bwMode="auto">
            <a:xfrm>
              <a:off x="2208" y="220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62537" name="Oval 9"/>
            <p:cNvSpPr>
              <a:spLocks noChangeArrowheads="1"/>
            </p:cNvSpPr>
            <p:nvPr/>
          </p:nvSpPr>
          <p:spPr bwMode="auto">
            <a:xfrm>
              <a:off x="139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62538" name="Oval 10"/>
            <p:cNvSpPr>
              <a:spLocks noChangeArrowheads="1"/>
            </p:cNvSpPr>
            <p:nvPr/>
          </p:nvSpPr>
          <p:spPr bwMode="auto">
            <a:xfrm>
              <a:off x="268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62539" name="Oval 11"/>
            <p:cNvSpPr>
              <a:spLocks noChangeArrowheads="1"/>
            </p:cNvSpPr>
            <p:nvPr/>
          </p:nvSpPr>
          <p:spPr bwMode="auto">
            <a:xfrm>
              <a:off x="321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62540" name="Oval 12"/>
            <p:cNvSpPr>
              <a:spLocks noChangeArrowheads="1"/>
            </p:cNvSpPr>
            <p:nvPr/>
          </p:nvSpPr>
          <p:spPr bwMode="auto">
            <a:xfrm>
              <a:off x="4464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62541" name="Line 13"/>
            <p:cNvSpPr>
              <a:spLocks noChangeShapeType="1"/>
            </p:cNvSpPr>
            <p:nvPr/>
          </p:nvSpPr>
          <p:spPr bwMode="auto">
            <a:xfrm flipH="1">
              <a:off x="1003" y="1104"/>
              <a:ext cx="101" cy="33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2" name="Line 14"/>
            <p:cNvSpPr>
              <a:spLocks noChangeShapeType="1"/>
            </p:cNvSpPr>
            <p:nvPr/>
          </p:nvSpPr>
          <p:spPr bwMode="auto">
            <a:xfrm>
              <a:off x="1152" y="1632"/>
              <a:ext cx="432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3" name="Line 15"/>
            <p:cNvSpPr>
              <a:spLocks noChangeShapeType="1"/>
            </p:cNvSpPr>
            <p:nvPr/>
          </p:nvSpPr>
          <p:spPr bwMode="auto">
            <a:xfrm>
              <a:off x="1440" y="1056"/>
              <a:ext cx="1152" cy="432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4" name="Line 16"/>
            <p:cNvSpPr>
              <a:spLocks noChangeShapeType="1"/>
            </p:cNvSpPr>
            <p:nvPr/>
          </p:nvSpPr>
          <p:spPr bwMode="auto">
            <a:xfrm flipH="1">
              <a:off x="2304" y="1680"/>
              <a:ext cx="336" cy="57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5" name="Line 17"/>
            <p:cNvSpPr>
              <a:spLocks noChangeShapeType="1"/>
            </p:cNvSpPr>
            <p:nvPr/>
          </p:nvSpPr>
          <p:spPr bwMode="auto">
            <a:xfrm flipH="1">
              <a:off x="1672" y="2448"/>
              <a:ext cx="520" cy="624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6" name="Line 18"/>
            <p:cNvSpPr>
              <a:spLocks noChangeShapeType="1"/>
            </p:cNvSpPr>
            <p:nvPr/>
          </p:nvSpPr>
          <p:spPr bwMode="auto">
            <a:xfrm>
              <a:off x="2496" y="2496"/>
              <a:ext cx="312" cy="624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7" name="Line 19"/>
            <p:cNvSpPr>
              <a:spLocks noChangeShapeType="1"/>
            </p:cNvSpPr>
            <p:nvPr/>
          </p:nvSpPr>
          <p:spPr bwMode="auto">
            <a:xfrm>
              <a:off x="2880" y="1632"/>
              <a:ext cx="474" cy="672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8" name="Line 20"/>
            <p:cNvSpPr>
              <a:spLocks noChangeShapeType="1"/>
            </p:cNvSpPr>
            <p:nvPr/>
          </p:nvSpPr>
          <p:spPr bwMode="auto">
            <a:xfrm>
              <a:off x="2880" y="1488"/>
              <a:ext cx="1632" cy="791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9" name="Line 21"/>
            <p:cNvSpPr>
              <a:spLocks noChangeShapeType="1"/>
            </p:cNvSpPr>
            <p:nvPr/>
          </p:nvSpPr>
          <p:spPr bwMode="auto">
            <a:xfrm>
              <a:off x="3552" y="2448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19600" y="1752600"/>
            <a:ext cx="4495800" cy="914400"/>
            <a:chOff x="2784" y="816"/>
            <a:chExt cx="2832" cy="576"/>
          </a:xfrm>
        </p:grpSpPr>
        <p:sp>
          <p:nvSpPr>
            <p:cNvPr id="662551" name="Rectangle 23"/>
            <p:cNvSpPr>
              <a:spLocks noChangeArrowheads="1"/>
            </p:cNvSpPr>
            <p:nvPr/>
          </p:nvSpPr>
          <p:spPr bwMode="auto">
            <a:xfrm>
              <a:off x="4272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62552" name="Text Box 24"/>
            <p:cNvSpPr txBox="1">
              <a:spLocks noChangeArrowheads="1"/>
            </p:cNvSpPr>
            <p:nvPr/>
          </p:nvSpPr>
          <p:spPr bwMode="auto">
            <a:xfrm>
              <a:off x="2784" y="816"/>
              <a:ext cx="14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Enqueue F, G</a:t>
              </a:r>
            </a:p>
          </p:txBody>
        </p:sp>
        <p:sp>
          <p:nvSpPr>
            <p:cNvPr id="662553" name="Rectangle 25"/>
            <p:cNvSpPr>
              <a:spLocks noChangeArrowheads="1"/>
            </p:cNvSpPr>
            <p:nvPr/>
          </p:nvSpPr>
          <p:spPr bwMode="auto">
            <a:xfrm>
              <a:off x="4608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62554" name="Rectangle 26"/>
            <p:cNvSpPr>
              <a:spLocks noChangeArrowheads="1"/>
            </p:cNvSpPr>
            <p:nvPr/>
          </p:nvSpPr>
          <p:spPr bwMode="auto">
            <a:xfrm>
              <a:off x="4944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62555" name="Rectangle 27"/>
            <p:cNvSpPr>
              <a:spLocks noChangeArrowheads="1"/>
            </p:cNvSpPr>
            <p:nvPr/>
          </p:nvSpPr>
          <p:spPr bwMode="auto">
            <a:xfrm>
              <a:off x="5280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981200"/>
            <a:ext cx="6324600" cy="4038600"/>
            <a:chOff x="816" y="912"/>
            <a:chExt cx="3984" cy="2544"/>
          </a:xfrm>
        </p:grpSpPr>
        <p:sp>
          <p:nvSpPr>
            <p:cNvPr id="664580" name="Oval 4"/>
            <p:cNvSpPr>
              <a:spLocks noChangeArrowheads="1"/>
            </p:cNvSpPr>
            <p:nvPr/>
          </p:nvSpPr>
          <p:spPr bwMode="auto">
            <a:xfrm>
              <a:off x="1104" y="91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4581" name="Oval 5"/>
            <p:cNvSpPr>
              <a:spLocks noChangeArrowheads="1"/>
            </p:cNvSpPr>
            <p:nvPr/>
          </p:nvSpPr>
          <p:spPr bwMode="auto">
            <a:xfrm>
              <a:off x="816" y="139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64582" name="Oval 6"/>
            <p:cNvSpPr>
              <a:spLocks noChangeArrowheads="1"/>
            </p:cNvSpPr>
            <p:nvPr/>
          </p:nvSpPr>
          <p:spPr bwMode="auto">
            <a:xfrm>
              <a:off x="1584" y="1440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64583" name="Oval 7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584" name="Oval 8"/>
            <p:cNvSpPr>
              <a:spLocks noChangeArrowheads="1"/>
            </p:cNvSpPr>
            <p:nvPr/>
          </p:nvSpPr>
          <p:spPr bwMode="auto">
            <a:xfrm>
              <a:off x="2208" y="220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64585" name="Oval 9"/>
            <p:cNvSpPr>
              <a:spLocks noChangeArrowheads="1"/>
            </p:cNvSpPr>
            <p:nvPr/>
          </p:nvSpPr>
          <p:spPr bwMode="auto">
            <a:xfrm>
              <a:off x="139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64586" name="Oval 10"/>
            <p:cNvSpPr>
              <a:spLocks noChangeArrowheads="1"/>
            </p:cNvSpPr>
            <p:nvPr/>
          </p:nvSpPr>
          <p:spPr bwMode="auto">
            <a:xfrm>
              <a:off x="268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64587" name="Oval 11"/>
            <p:cNvSpPr>
              <a:spLocks noChangeArrowheads="1"/>
            </p:cNvSpPr>
            <p:nvPr/>
          </p:nvSpPr>
          <p:spPr bwMode="auto">
            <a:xfrm>
              <a:off x="3216" y="225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64588" name="Oval 12"/>
            <p:cNvSpPr>
              <a:spLocks noChangeArrowheads="1"/>
            </p:cNvSpPr>
            <p:nvPr/>
          </p:nvSpPr>
          <p:spPr bwMode="auto">
            <a:xfrm>
              <a:off x="4464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64589" name="Line 13"/>
            <p:cNvSpPr>
              <a:spLocks noChangeShapeType="1"/>
            </p:cNvSpPr>
            <p:nvPr/>
          </p:nvSpPr>
          <p:spPr bwMode="auto">
            <a:xfrm flipH="1">
              <a:off x="1003" y="1104"/>
              <a:ext cx="101" cy="33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4590" name="Line 14"/>
            <p:cNvSpPr>
              <a:spLocks noChangeShapeType="1"/>
            </p:cNvSpPr>
            <p:nvPr/>
          </p:nvSpPr>
          <p:spPr bwMode="auto">
            <a:xfrm>
              <a:off x="1152" y="1632"/>
              <a:ext cx="432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4591" name="Line 15"/>
            <p:cNvSpPr>
              <a:spLocks noChangeShapeType="1"/>
            </p:cNvSpPr>
            <p:nvPr/>
          </p:nvSpPr>
          <p:spPr bwMode="auto">
            <a:xfrm>
              <a:off x="1440" y="1056"/>
              <a:ext cx="1152" cy="432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4592" name="Line 16"/>
            <p:cNvSpPr>
              <a:spLocks noChangeShapeType="1"/>
            </p:cNvSpPr>
            <p:nvPr/>
          </p:nvSpPr>
          <p:spPr bwMode="auto">
            <a:xfrm flipH="1">
              <a:off x="2304" y="1680"/>
              <a:ext cx="336" cy="57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4593" name="Line 17"/>
            <p:cNvSpPr>
              <a:spLocks noChangeShapeType="1"/>
            </p:cNvSpPr>
            <p:nvPr/>
          </p:nvSpPr>
          <p:spPr bwMode="auto">
            <a:xfrm flipH="1">
              <a:off x="1672" y="2448"/>
              <a:ext cx="520" cy="624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4594" name="Line 18"/>
            <p:cNvSpPr>
              <a:spLocks noChangeShapeType="1"/>
            </p:cNvSpPr>
            <p:nvPr/>
          </p:nvSpPr>
          <p:spPr bwMode="auto">
            <a:xfrm>
              <a:off x="2496" y="2496"/>
              <a:ext cx="312" cy="624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4595" name="Line 19"/>
            <p:cNvSpPr>
              <a:spLocks noChangeShapeType="1"/>
            </p:cNvSpPr>
            <p:nvPr/>
          </p:nvSpPr>
          <p:spPr bwMode="auto">
            <a:xfrm>
              <a:off x="2880" y="1632"/>
              <a:ext cx="474" cy="672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4596" name="Line 20"/>
            <p:cNvSpPr>
              <a:spLocks noChangeShapeType="1"/>
            </p:cNvSpPr>
            <p:nvPr/>
          </p:nvSpPr>
          <p:spPr bwMode="auto">
            <a:xfrm>
              <a:off x="2880" y="1488"/>
              <a:ext cx="1632" cy="791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4597" name="Line 21"/>
            <p:cNvSpPr>
              <a:spLocks noChangeShapeType="1"/>
            </p:cNvSpPr>
            <p:nvPr/>
          </p:nvSpPr>
          <p:spPr bwMode="auto">
            <a:xfrm>
              <a:off x="3552" y="2448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19600" y="1752600"/>
            <a:ext cx="4495800" cy="914400"/>
            <a:chOff x="2784" y="816"/>
            <a:chExt cx="2832" cy="576"/>
          </a:xfrm>
        </p:grpSpPr>
        <p:sp>
          <p:nvSpPr>
            <p:cNvPr id="664599" name="Rectangle 23"/>
            <p:cNvSpPr>
              <a:spLocks noChangeArrowheads="1"/>
            </p:cNvSpPr>
            <p:nvPr/>
          </p:nvSpPr>
          <p:spPr bwMode="auto">
            <a:xfrm>
              <a:off x="4272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4600" name="Text Box 24"/>
            <p:cNvSpPr txBox="1">
              <a:spLocks noChangeArrowheads="1"/>
            </p:cNvSpPr>
            <p:nvPr/>
          </p:nvSpPr>
          <p:spPr bwMode="auto">
            <a:xfrm>
              <a:off x="2784" y="816"/>
              <a:ext cx="14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Dqueue I</a:t>
              </a:r>
            </a:p>
          </p:txBody>
        </p:sp>
        <p:sp>
          <p:nvSpPr>
            <p:cNvPr id="664601" name="Rectangle 25"/>
            <p:cNvSpPr>
              <a:spLocks noChangeArrowheads="1"/>
            </p:cNvSpPr>
            <p:nvPr/>
          </p:nvSpPr>
          <p:spPr bwMode="auto">
            <a:xfrm>
              <a:off x="4608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64602" name="Rectangle 26"/>
            <p:cNvSpPr>
              <a:spLocks noChangeArrowheads="1"/>
            </p:cNvSpPr>
            <p:nvPr/>
          </p:nvSpPr>
          <p:spPr bwMode="auto">
            <a:xfrm>
              <a:off x="4944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64603" name="Rectangle 27"/>
            <p:cNvSpPr>
              <a:spLocks noChangeArrowheads="1"/>
            </p:cNvSpPr>
            <p:nvPr/>
          </p:nvSpPr>
          <p:spPr bwMode="auto">
            <a:xfrm>
              <a:off x="5280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19600" y="1752600"/>
            <a:ext cx="4495800" cy="914400"/>
            <a:chOff x="2784" y="816"/>
            <a:chExt cx="2832" cy="576"/>
          </a:xfrm>
        </p:grpSpPr>
        <p:sp>
          <p:nvSpPr>
            <p:cNvPr id="666628" name="Rectangle 4"/>
            <p:cNvSpPr>
              <a:spLocks noChangeArrowheads="1"/>
            </p:cNvSpPr>
            <p:nvPr/>
          </p:nvSpPr>
          <p:spPr bwMode="auto">
            <a:xfrm>
              <a:off x="4272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6629" name="Text Box 5"/>
            <p:cNvSpPr txBox="1">
              <a:spLocks noChangeArrowheads="1"/>
            </p:cNvSpPr>
            <p:nvPr/>
          </p:nvSpPr>
          <p:spPr bwMode="auto">
            <a:xfrm>
              <a:off x="2784" y="816"/>
              <a:ext cx="14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Dqueue I</a:t>
              </a:r>
            </a:p>
          </p:txBody>
        </p:sp>
        <p:sp>
          <p:nvSpPr>
            <p:cNvPr id="666630" name="Rectangle 6"/>
            <p:cNvSpPr>
              <a:spLocks noChangeArrowheads="1"/>
            </p:cNvSpPr>
            <p:nvPr/>
          </p:nvSpPr>
          <p:spPr bwMode="auto">
            <a:xfrm>
              <a:off x="4608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66631" name="Rectangle 7"/>
            <p:cNvSpPr>
              <a:spLocks noChangeArrowheads="1"/>
            </p:cNvSpPr>
            <p:nvPr/>
          </p:nvSpPr>
          <p:spPr bwMode="auto">
            <a:xfrm>
              <a:off x="4944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66632" name="Rectangle 8"/>
            <p:cNvSpPr>
              <a:spLocks noChangeArrowheads="1"/>
            </p:cNvSpPr>
            <p:nvPr/>
          </p:nvSpPr>
          <p:spPr bwMode="auto">
            <a:xfrm>
              <a:off x="5280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62000" y="1981200"/>
            <a:ext cx="7315200" cy="4038600"/>
            <a:chOff x="816" y="912"/>
            <a:chExt cx="4608" cy="2544"/>
          </a:xfrm>
        </p:grpSpPr>
        <p:sp>
          <p:nvSpPr>
            <p:cNvPr id="666634" name="Oval 10"/>
            <p:cNvSpPr>
              <a:spLocks noChangeArrowheads="1"/>
            </p:cNvSpPr>
            <p:nvPr/>
          </p:nvSpPr>
          <p:spPr bwMode="auto">
            <a:xfrm>
              <a:off x="1104" y="91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6635" name="Oval 11"/>
            <p:cNvSpPr>
              <a:spLocks noChangeArrowheads="1"/>
            </p:cNvSpPr>
            <p:nvPr/>
          </p:nvSpPr>
          <p:spPr bwMode="auto">
            <a:xfrm>
              <a:off x="816" y="139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66636" name="Oval 12"/>
            <p:cNvSpPr>
              <a:spLocks noChangeArrowheads="1"/>
            </p:cNvSpPr>
            <p:nvPr/>
          </p:nvSpPr>
          <p:spPr bwMode="auto">
            <a:xfrm>
              <a:off x="1584" y="1440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66637" name="Oval 13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6638" name="Oval 14"/>
            <p:cNvSpPr>
              <a:spLocks noChangeArrowheads="1"/>
            </p:cNvSpPr>
            <p:nvPr/>
          </p:nvSpPr>
          <p:spPr bwMode="auto">
            <a:xfrm>
              <a:off x="2208" y="2208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66639" name="Oval 15"/>
            <p:cNvSpPr>
              <a:spLocks noChangeArrowheads="1"/>
            </p:cNvSpPr>
            <p:nvPr/>
          </p:nvSpPr>
          <p:spPr bwMode="auto">
            <a:xfrm>
              <a:off x="139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66640" name="Oval 16"/>
            <p:cNvSpPr>
              <a:spLocks noChangeArrowheads="1"/>
            </p:cNvSpPr>
            <p:nvPr/>
          </p:nvSpPr>
          <p:spPr bwMode="auto">
            <a:xfrm>
              <a:off x="268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66641" name="Oval 17"/>
            <p:cNvSpPr>
              <a:spLocks noChangeArrowheads="1"/>
            </p:cNvSpPr>
            <p:nvPr/>
          </p:nvSpPr>
          <p:spPr bwMode="auto">
            <a:xfrm>
              <a:off x="3216" y="2256"/>
              <a:ext cx="336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66642" name="Oval 18"/>
            <p:cNvSpPr>
              <a:spLocks noChangeArrowheads="1"/>
            </p:cNvSpPr>
            <p:nvPr/>
          </p:nvSpPr>
          <p:spPr bwMode="auto">
            <a:xfrm>
              <a:off x="4464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66643" name="Line 19"/>
            <p:cNvSpPr>
              <a:spLocks noChangeShapeType="1"/>
            </p:cNvSpPr>
            <p:nvPr/>
          </p:nvSpPr>
          <p:spPr bwMode="auto">
            <a:xfrm flipH="1">
              <a:off x="1003" y="1104"/>
              <a:ext cx="101" cy="33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644" name="Line 20"/>
            <p:cNvSpPr>
              <a:spLocks noChangeShapeType="1"/>
            </p:cNvSpPr>
            <p:nvPr/>
          </p:nvSpPr>
          <p:spPr bwMode="auto">
            <a:xfrm>
              <a:off x="1152" y="1632"/>
              <a:ext cx="432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645" name="Line 21"/>
            <p:cNvSpPr>
              <a:spLocks noChangeShapeType="1"/>
            </p:cNvSpPr>
            <p:nvPr/>
          </p:nvSpPr>
          <p:spPr bwMode="auto">
            <a:xfrm>
              <a:off x="1440" y="1056"/>
              <a:ext cx="1152" cy="432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646" name="Line 22"/>
            <p:cNvSpPr>
              <a:spLocks noChangeShapeType="1"/>
            </p:cNvSpPr>
            <p:nvPr/>
          </p:nvSpPr>
          <p:spPr bwMode="auto">
            <a:xfrm flipH="1">
              <a:off x="2304" y="1680"/>
              <a:ext cx="336" cy="57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647" name="Line 23"/>
            <p:cNvSpPr>
              <a:spLocks noChangeShapeType="1"/>
            </p:cNvSpPr>
            <p:nvPr/>
          </p:nvSpPr>
          <p:spPr bwMode="auto">
            <a:xfrm flipH="1">
              <a:off x="1672" y="2448"/>
              <a:ext cx="520" cy="624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648" name="Line 24"/>
            <p:cNvSpPr>
              <a:spLocks noChangeShapeType="1"/>
            </p:cNvSpPr>
            <p:nvPr/>
          </p:nvSpPr>
          <p:spPr bwMode="auto">
            <a:xfrm>
              <a:off x="2496" y="2496"/>
              <a:ext cx="312" cy="624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649" name="Line 25"/>
            <p:cNvSpPr>
              <a:spLocks noChangeShapeType="1"/>
            </p:cNvSpPr>
            <p:nvPr/>
          </p:nvSpPr>
          <p:spPr bwMode="auto">
            <a:xfrm>
              <a:off x="2880" y="1632"/>
              <a:ext cx="474" cy="672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650" name="Line 26"/>
            <p:cNvSpPr>
              <a:spLocks noChangeShapeType="1"/>
            </p:cNvSpPr>
            <p:nvPr/>
          </p:nvSpPr>
          <p:spPr bwMode="auto">
            <a:xfrm>
              <a:off x="2880" y="1488"/>
              <a:ext cx="1632" cy="791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651" name="Line 27"/>
            <p:cNvSpPr>
              <a:spLocks noChangeShapeType="1"/>
            </p:cNvSpPr>
            <p:nvPr/>
          </p:nvSpPr>
          <p:spPr bwMode="auto">
            <a:xfrm>
              <a:off x="3552" y="2448"/>
              <a:ext cx="912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652" name="Text Box 28"/>
            <p:cNvSpPr txBox="1">
              <a:spLocks noChangeArrowheads="1"/>
            </p:cNvSpPr>
            <p:nvPr/>
          </p:nvSpPr>
          <p:spPr bwMode="auto">
            <a:xfrm>
              <a:off x="3600" y="2640"/>
              <a:ext cx="1824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H already in queue i.e. visited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19600" y="1752600"/>
            <a:ext cx="4495800" cy="914400"/>
            <a:chOff x="2784" y="816"/>
            <a:chExt cx="2832" cy="576"/>
          </a:xfrm>
        </p:grpSpPr>
        <p:sp>
          <p:nvSpPr>
            <p:cNvPr id="668676" name="Rectangle 4"/>
            <p:cNvSpPr>
              <a:spLocks noChangeArrowheads="1"/>
            </p:cNvSpPr>
            <p:nvPr/>
          </p:nvSpPr>
          <p:spPr bwMode="auto">
            <a:xfrm>
              <a:off x="4272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8677" name="Text Box 5"/>
            <p:cNvSpPr txBox="1">
              <a:spLocks noChangeArrowheads="1"/>
            </p:cNvSpPr>
            <p:nvPr/>
          </p:nvSpPr>
          <p:spPr bwMode="auto">
            <a:xfrm>
              <a:off x="2784" y="816"/>
              <a:ext cx="14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Dqueue H</a:t>
              </a:r>
            </a:p>
          </p:txBody>
        </p:sp>
        <p:sp>
          <p:nvSpPr>
            <p:cNvPr id="668678" name="Rectangle 6"/>
            <p:cNvSpPr>
              <a:spLocks noChangeArrowheads="1"/>
            </p:cNvSpPr>
            <p:nvPr/>
          </p:nvSpPr>
          <p:spPr bwMode="auto">
            <a:xfrm>
              <a:off x="4608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8679" name="Rectangle 7"/>
            <p:cNvSpPr>
              <a:spLocks noChangeArrowheads="1"/>
            </p:cNvSpPr>
            <p:nvPr/>
          </p:nvSpPr>
          <p:spPr bwMode="auto">
            <a:xfrm>
              <a:off x="4944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68680" name="Rectangle 8"/>
            <p:cNvSpPr>
              <a:spLocks noChangeArrowheads="1"/>
            </p:cNvSpPr>
            <p:nvPr/>
          </p:nvSpPr>
          <p:spPr bwMode="auto">
            <a:xfrm>
              <a:off x="5280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668681" name="Oval 9"/>
          <p:cNvSpPr>
            <a:spLocks noChangeArrowheads="1"/>
          </p:cNvSpPr>
          <p:nvPr/>
        </p:nvSpPr>
        <p:spPr bwMode="auto">
          <a:xfrm>
            <a:off x="1371600" y="19812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8682" name="Oval 10"/>
          <p:cNvSpPr>
            <a:spLocks noChangeArrowheads="1"/>
          </p:cNvSpPr>
          <p:nvPr/>
        </p:nvSpPr>
        <p:spPr bwMode="auto">
          <a:xfrm>
            <a:off x="914400" y="27432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8683" name="Oval 11"/>
          <p:cNvSpPr>
            <a:spLocks noChangeArrowheads="1"/>
          </p:cNvSpPr>
          <p:nvPr/>
        </p:nvSpPr>
        <p:spPr bwMode="auto">
          <a:xfrm>
            <a:off x="2133600" y="28194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8684" name="Oval 12"/>
          <p:cNvSpPr>
            <a:spLocks noChangeArrowheads="1"/>
          </p:cNvSpPr>
          <p:nvPr/>
        </p:nvSpPr>
        <p:spPr bwMode="auto">
          <a:xfrm>
            <a:off x="3657600" y="27432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8685" name="Oval 13"/>
          <p:cNvSpPr>
            <a:spLocks noChangeArrowheads="1"/>
          </p:cNvSpPr>
          <p:nvPr/>
        </p:nvSpPr>
        <p:spPr bwMode="auto">
          <a:xfrm>
            <a:off x="3124200" y="40386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8686" name="Oval 14"/>
          <p:cNvSpPr>
            <a:spLocks noChangeArrowheads="1"/>
          </p:cNvSpPr>
          <p:nvPr/>
        </p:nvSpPr>
        <p:spPr bwMode="auto">
          <a:xfrm>
            <a:off x="1828800" y="53340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668687" name="Oval 15"/>
          <p:cNvSpPr>
            <a:spLocks noChangeArrowheads="1"/>
          </p:cNvSpPr>
          <p:nvPr/>
        </p:nvSpPr>
        <p:spPr bwMode="auto">
          <a:xfrm>
            <a:off x="3886200" y="54864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668688" name="Oval 16"/>
          <p:cNvSpPr>
            <a:spLocks noChangeArrowheads="1"/>
          </p:cNvSpPr>
          <p:nvPr/>
        </p:nvSpPr>
        <p:spPr bwMode="auto">
          <a:xfrm>
            <a:off x="4724400" y="41148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68689" name="Oval 17"/>
          <p:cNvSpPr>
            <a:spLocks noChangeArrowheads="1"/>
          </p:cNvSpPr>
          <p:nvPr/>
        </p:nvSpPr>
        <p:spPr bwMode="auto">
          <a:xfrm>
            <a:off x="6705600" y="41148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668690" name="Line 18"/>
          <p:cNvSpPr>
            <a:spLocks noChangeShapeType="1"/>
          </p:cNvSpPr>
          <p:nvPr/>
        </p:nvSpPr>
        <p:spPr bwMode="auto">
          <a:xfrm flipH="1">
            <a:off x="1211263" y="2286000"/>
            <a:ext cx="160337" cy="533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8691" name="Line 19"/>
          <p:cNvSpPr>
            <a:spLocks noChangeShapeType="1"/>
          </p:cNvSpPr>
          <p:nvPr/>
        </p:nvSpPr>
        <p:spPr bwMode="auto">
          <a:xfrm>
            <a:off x="1447800" y="3124200"/>
            <a:ext cx="6858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8692" name="Line 20"/>
          <p:cNvSpPr>
            <a:spLocks noChangeShapeType="1"/>
          </p:cNvSpPr>
          <p:nvPr/>
        </p:nvSpPr>
        <p:spPr bwMode="auto">
          <a:xfrm>
            <a:off x="1905000" y="2209800"/>
            <a:ext cx="1828800" cy="685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8693" name="Line 21"/>
          <p:cNvSpPr>
            <a:spLocks noChangeShapeType="1"/>
          </p:cNvSpPr>
          <p:nvPr/>
        </p:nvSpPr>
        <p:spPr bwMode="auto">
          <a:xfrm flipH="1">
            <a:off x="3276600" y="3200400"/>
            <a:ext cx="533400" cy="914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8694" name="Line 22"/>
          <p:cNvSpPr>
            <a:spLocks noChangeShapeType="1"/>
          </p:cNvSpPr>
          <p:nvPr/>
        </p:nvSpPr>
        <p:spPr bwMode="auto">
          <a:xfrm flipH="1">
            <a:off x="2273300" y="4419600"/>
            <a:ext cx="825500" cy="9906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8695" name="Line 23"/>
          <p:cNvSpPr>
            <a:spLocks noChangeShapeType="1"/>
          </p:cNvSpPr>
          <p:nvPr/>
        </p:nvSpPr>
        <p:spPr bwMode="auto">
          <a:xfrm>
            <a:off x="3581400" y="4495800"/>
            <a:ext cx="495300" cy="9906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8696" name="Line 24"/>
          <p:cNvSpPr>
            <a:spLocks noChangeShapeType="1"/>
          </p:cNvSpPr>
          <p:nvPr/>
        </p:nvSpPr>
        <p:spPr bwMode="auto">
          <a:xfrm>
            <a:off x="4191000" y="3124200"/>
            <a:ext cx="752475" cy="1066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8697" name="Line 25"/>
          <p:cNvSpPr>
            <a:spLocks noChangeShapeType="1"/>
          </p:cNvSpPr>
          <p:nvPr/>
        </p:nvSpPr>
        <p:spPr bwMode="auto">
          <a:xfrm>
            <a:off x="4191000" y="2895600"/>
            <a:ext cx="2590800" cy="1255713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8698" name="Line 26"/>
          <p:cNvSpPr>
            <a:spLocks noChangeShapeType="1"/>
          </p:cNvSpPr>
          <p:nvPr/>
        </p:nvSpPr>
        <p:spPr bwMode="auto">
          <a:xfrm>
            <a:off x="5257800" y="4419600"/>
            <a:ext cx="14478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19600" y="1752600"/>
            <a:ext cx="4495800" cy="914400"/>
            <a:chOff x="2784" y="816"/>
            <a:chExt cx="2832" cy="576"/>
          </a:xfrm>
        </p:grpSpPr>
        <p:sp>
          <p:nvSpPr>
            <p:cNvPr id="670724" name="Rectangle 4"/>
            <p:cNvSpPr>
              <a:spLocks noChangeArrowheads="1"/>
            </p:cNvSpPr>
            <p:nvPr/>
          </p:nvSpPr>
          <p:spPr bwMode="auto">
            <a:xfrm>
              <a:off x="4272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0725" name="Text Box 5"/>
            <p:cNvSpPr txBox="1">
              <a:spLocks noChangeArrowheads="1"/>
            </p:cNvSpPr>
            <p:nvPr/>
          </p:nvSpPr>
          <p:spPr bwMode="auto">
            <a:xfrm>
              <a:off x="2784" y="816"/>
              <a:ext cx="14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Dqueue F</a:t>
              </a:r>
            </a:p>
          </p:txBody>
        </p:sp>
        <p:sp>
          <p:nvSpPr>
            <p:cNvPr id="670726" name="Rectangle 6"/>
            <p:cNvSpPr>
              <a:spLocks noChangeArrowheads="1"/>
            </p:cNvSpPr>
            <p:nvPr/>
          </p:nvSpPr>
          <p:spPr bwMode="auto">
            <a:xfrm>
              <a:off x="4608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0727" name="Rectangle 7"/>
            <p:cNvSpPr>
              <a:spLocks noChangeArrowheads="1"/>
            </p:cNvSpPr>
            <p:nvPr/>
          </p:nvSpPr>
          <p:spPr bwMode="auto">
            <a:xfrm>
              <a:off x="4944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0728" name="Rectangle 8"/>
            <p:cNvSpPr>
              <a:spLocks noChangeArrowheads="1"/>
            </p:cNvSpPr>
            <p:nvPr/>
          </p:nvSpPr>
          <p:spPr bwMode="auto">
            <a:xfrm>
              <a:off x="5280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670729" name="Oval 9"/>
          <p:cNvSpPr>
            <a:spLocks noChangeArrowheads="1"/>
          </p:cNvSpPr>
          <p:nvPr/>
        </p:nvSpPr>
        <p:spPr bwMode="auto">
          <a:xfrm>
            <a:off x="1371600" y="20574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70730" name="Oval 10"/>
          <p:cNvSpPr>
            <a:spLocks noChangeArrowheads="1"/>
          </p:cNvSpPr>
          <p:nvPr/>
        </p:nvSpPr>
        <p:spPr bwMode="auto">
          <a:xfrm>
            <a:off x="914400" y="28194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70731" name="Oval 11"/>
          <p:cNvSpPr>
            <a:spLocks noChangeArrowheads="1"/>
          </p:cNvSpPr>
          <p:nvPr/>
        </p:nvSpPr>
        <p:spPr bwMode="auto">
          <a:xfrm>
            <a:off x="2133600" y="28956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70732" name="Oval 12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70733" name="Oval 13"/>
          <p:cNvSpPr>
            <a:spLocks noChangeArrowheads="1"/>
          </p:cNvSpPr>
          <p:nvPr/>
        </p:nvSpPr>
        <p:spPr bwMode="auto">
          <a:xfrm>
            <a:off x="3124200" y="41148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70734" name="Oval 14"/>
          <p:cNvSpPr>
            <a:spLocks noChangeArrowheads="1"/>
          </p:cNvSpPr>
          <p:nvPr/>
        </p:nvSpPr>
        <p:spPr bwMode="auto">
          <a:xfrm>
            <a:off x="1828800" y="54102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70735" name="Oval 15"/>
          <p:cNvSpPr>
            <a:spLocks noChangeArrowheads="1"/>
          </p:cNvSpPr>
          <p:nvPr/>
        </p:nvSpPr>
        <p:spPr bwMode="auto">
          <a:xfrm>
            <a:off x="3886200" y="55626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670736" name="Oval 16"/>
          <p:cNvSpPr>
            <a:spLocks noChangeArrowheads="1"/>
          </p:cNvSpPr>
          <p:nvPr/>
        </p:nvSpPr>
        <p:spPr bwMode="auto">
          <a:xfrm>
            <a:off x="4724400" y="41910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70737" name="Oval 17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670738" name="Line 18"/>
          <p:cNvSpPr>
            <a:spLocks noChangeShapeType="1"/>
          </p:cNvSpPr>
          <p:nvPr/>
        </p:nvSpPr>
        <p:spPr bwMode="auto">
          <a:xfrm flipH="1">
            <a:off x="1211263" y="2362200"/>
            <a:ext cx="160337" cy="533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0739" name="Line 19"/>
          <p:cNvSpPr>
            <a:spLocks noChangeShapeType="1"/>
          </p:cNvSpPr>
          <p:nvPr/>
        </p:nvSpPr>
        <p:spPr bwMode="auto">
          <a:xfrm>
            <a:off x="1447800" y="3200400"/>
            <a:ext cx="6858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0740" name="Line 20"/>
          <p:cNvSpPr>
            <a:spLocks noChangeShapeType="1"/>
          </p:cNvSpPr>
          <p:nvPr/>
        </p:nvSpPr>
        <p:spPr bwMode="auto">
          <a:xfrm>
            <a:off x="1905000" y="2286000"/>
            <a:ext cx="1828800" cy="685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0741" name="Line 21"/>
          <p:cNvSpPr>
            <a:spLocks noChangeShapeType="1"/>
          </p:cNvSpPr>
          <p:nvPr/>
        </p:nvSpPr>
        <p:spPr bwMode="auto">
          <a:xfrm flipH="1">
            <a:off x="3276600" y="3276600"/>
            <a:ext cx="533400" cy="914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0742" name="Line 22"/>
          <p:cNvSpPr>
            <a:spLocks noChangeShapeType="1"/>
          </p:cNvSpPr>
          <p:nvPr/>
        </p:nvSpPr>
        <p:spPr bwMode="auto">
          <a:xfrm flipH="1">
            <a:off x="2273300" y="4495800"/>
            <a:ext cx="825500" cy="9906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0743" name="Line 23"/>
          <p:cNvSpPr>
            <a:spLocks noChangeShapeType="1"/>
          </p:cNvSpPr>
          <p:nvPr/>
        </p:nvSpPr>
        <p:spPr bwMode="auto">
          <a:xfrm>
            <a:off x="3581400" y="4572000"/>
            <a:ext cx="495300" cy="9906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0744" name="Line 24"/>
          <p:cNvSpPr>
            <a:spLocks noChangeShapeType="1"/>
          </p:cNvSpPr>
          <p:nvPr/>
        </p:nvSpPr>
        <p:spPr bwMode="auto">
          <a:xfrm>
            <a:off x="4191000" y="3200400"/>
            <a:ext cx="752475" cy="1066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0745" name="Line 25"/>
          <p:cNvSpPr>
            <a:spLocks noChangeShapeType="1"/>
          </p:cNvSpPr>
          <p:nvPr/>
        </p:nvSpPr>
        <p:spPr bwMode="auto">
          <a:xfrm>
            <a:off x="4191000" y="2971800"/>
            <a:ext cx="2590800" cy="1255713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0746" name="Line 26"/>
          <p:cNvSpPr>
            <a:spLocks noChangeShapeType="1"/>
          </p:cNvSpPr>
          <p:nvPr/>
        </p:nvSpPr>
        <p:spPr bwMode="auto">
          <a:xfrm>
            <a:off x="5257800" y="4495800"/>
            <a:ext cx="14478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Traversal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19600" y="1752600"/>
            <a:ext cx="4495800" cy="914400"/>
            <a:chOff x="2784" y="816"/>
            <a:chExt cx="2832" cy="576"/>
          </a:xfrm>
        </p:grpSpPr>
        <p:sp>
          <p:nvSpPr>
            <p:cNvPr id="672772" name="Rectangle 4"/>
            <p:cNvSpPr>
              <a:spLocks noChangeArrowheads="1"/>
            </p:cNvSpPr>
            <p:nvPr/>
          </p:nvSpPr>
          <p:spPr bwMode="auto">
            <a:xfrm>
              <a:off x="4272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2773" name="Text Box 5"/>
            <p:cNvSpPr txBox="1">
              <a:spLocks noChangeArrowheads="1"/>
            </p:cNvSpPr>
            <p:nvPr/>
          </p:nvSpPr>
          <p:spPr bwMode="auto">
            <a:xfrm>
              <a:off x="2784" y="816"/>
              <a:ext cx="14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Dqueue G</a:t>
              </a:r>
            </a:p>
          </p:txBody>
        </p:sp>
        <p:sp>
          <p:nvSpPr>
            <p:cNvPr id="672774" name="Rectangle 6"/>
            <p:cNvSpPr>
              <a:spLocks noChangeArrowheads="1"/>
            </p:cNvSpPr>
            <p:nvPr/>
          </p:nvSpPr>
          <p:spPr bwMode="auto">
            <a:xfrm>
              <a:off x="4608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2775" name="Rectangle 7"/>
            <p:cNvSpPr>
              <a:spLocks noChangeArrowheads="1"/>
            </p:cNvSpPr>
            <p:nvPr/>
          </p:nvSpPr>
          <p:spPr bwMode="auto">
            <a:xfrm>
              <a:off x="4944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2776" name="Rectangle 8"/>
            <p:cNvSpPr>
              <a:spLocks noChangeArrowheads="1"/>
            </p:cNvSpPr>
            <p:nvPr/>
          </p:nvSpPr>
          <p:spPr bwMode="auto">
            <a:xfrm>
              <a:off x="5280" y="110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72777" name="Oval 9"/>
          <p:cNvSpPr>
            <a:spLocks noChangeArrowheads="1"/>
          </p:cNvSpPr>
          <p:nvPr/>
        </p:nvSpPr>
        <p:spPr bwMode="auto">
          <a:xfrm>
            <a:off x="1371600" y="19812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72778" name="Oval 10"/>
          <p:cNvSpPr>
            <a:spLocks noChangeArrowheads="1"/>
          </p:cNvSpPr>
          <p:nvPr/>
        </p:nvSpPr>
        <p:spPr bwMode="auto">
          <a:xfrm>
            <a:off x="914400" y="27432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72779" name="Oval 11"/>
          <p:cNvSpPr>
            <a:spLocks noChangeArrowheads="1"/>
          </p:cNvSpPr>
          <p:nvPr/>
        </p:nvSpPr>
        <p:spPr bwMode="auto">
          <a:xfrm>
            <a:off x="2133600" y="28194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72780" name="Oval 12"/>
          <p:cNvSpPr>
            <a:spLocks noChangeArrowheads="1"/>
          </p:cNvSpPr>
          <p:nvPr/>
        </p:nvSpPr>
        <p:spPr bwMode="auto">
          <a:xfrm>
            <a:off x="3657600" y="27432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72781" name="Oval 13"/>
          <p:cNvSpPr>
            <a:spLocks noChangeArrowheads="1"/>
          </p:cNvSpPr>
          <p:nvPr/>
        </p:nvSpPr>
        <p:spPr bwMode="auto">
          <a:xfrm>
            <a:off x="3124200" y="40386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72782" name="Oval 14"/>
          <p:cNvSpPr>
            <a:spLocks noChangeArrowheads="1"/>
          </p:cNvSpPr>
          <p:nvPr/>
        </p:nvSpPr>
        <p:spPr bwMode="auto">
          <a:xfrm>
            <a:off x="1828800" y="53340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72783" name="Oval 15"/>
          <p:cNvSpPr>
            <a:spLocks noChangeArrowheads="1"/>
          </p:cNvSpPr>
          <p:nvPr/>
        </p:nvSpPr>
        <p:spPr bwMode="auto">
          <a:xfrm>
            <a:off x="3886200" y="54864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72784" name="Oval 16"/>
          <p:cNvSpPr>
            <a:spLocks noChangeArrowheads="1"/>
          </p:cNvSpPr>
          <p:nvPr/>
        </p:nvSpPr>
        <p:spPr bwMode="auto">
          <a:xfrm>
            <a:off x="4724400" y="41148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72785" name="Oval 17"/>
          <p:cNvSpPr>
            <a:spLocks noChangeArrowheads="1"/>
          </p:cNvSpPr>
          <p:nvPr/>
        </p:nvSpPr>
        <p:spPr bwMode="auto">
          <a:xfrm>
            <a:off x="6705600" y="4114800"/>
            <a:ext cx="533400" cy="533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672786" name="Line 18"/>
          <p:cNvSpPr>
            <a:spLocks noChangeShapeType="1"/>
          </p:cNvSpPr>
          <p:nvPr/>
        </p:nvSpPr>
        <p:spPr bwMode="auto">
          <a:xfrm flipH="1">
            <a:off x="1211263" y="2286000"/>
            <a:ext cx="160337" cy="533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2787" name="Line 19"/>
          <p:cNvSpPr>
            <a:spLocks noChangeShapeType="1"/>
          </p:cNvSpPr>
          <p:nvPr/>
        </p:nvSpPr>
        <p:spPr bwMode="auto">
          <a:xfrm>
            <a:off x="1447800" y="3124200"/>
            <a:ext cx="6858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2788" name="Line 20"/>
          <p:cNvSpPr>
            <a:spLocks noChangeShapeType="1"/>
          </p:cNvSpPr>
          <p:nvPr/>
        </p:nvSpPr>
        <p:spPr bwMode="auto">
          <a:xfrm>
            <a:off x="1905000" y="2209800"/>
            <a:ext cx="1828800" cy="685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2789" name="Line 21"/>
          <p:cNvSpPr>
            <a:spLocks noChangeShapeType="1"/>
          </p:cNvSpPr>
          <p:nvPr/>
        </p:nvSpPr>
        <p:spPr bwMode="auto">
          <a:xfrm flipH="1">
            <a:off x="3276600" y="3200400"/>
            <a:ext cx="533400" cy="914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2790" name="Line 22"/>
          <p:cNvSpPr>
            <a:spLocks noChangeShapeType="1"/>
          </p:cNvSpPr>
          <p:nvPr/>
        </p:nvSpPr>
        <p:spPr bwMode="auto">
          <a:xfrm flipH="1">
            <a:off x="2273300" y="4419600"/>
            <a:ext cx="825500" cy="9906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2791" name="Line 23"/>
          <p:cNvSpPr>
            <a:spLocks noChangeShapeType="1"/>
          </p:cNvSpPr>
          <p:nvPr/>
        </p:nvSpPr>
        <p:spPr bwMode="auto">
          <a:xfrm>
            <a:off x="3581400" y="4495800"/>
            <a:ext cx="495300" cy="9906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2792" name="Line 24"/>
          <p:cNvSpPr>
            <a:spLocks noChangeShapeType="1"/>
          </p:cNvSpPr>
          <p:nvPr/>
        </p:nvSpPr>
        <p:spPr bwMode="auto">
          <a:xfrm>
            <a:off x="4191000" y="3124200"/>
            <a:ext cx="752475" cy="1066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2793" name="Line 25"/>
          <p:cNvSpPr>
            <a:spLocks noChangeShapeType="1"/>
          </p:cNvSpPr>
          <p:nvPr/>
        </p:nvSpPr>
        <p:spPr bwMode="auto">
          <a:xfrm>
            <a:off x="4191000" y="2895600"/>
            <a:ext cx="2590800" cy="1255713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2794" name="Line 26"/>
          <p:cNvSpPr>
            <a:spLocks noChangeShapeType="1"/>
          </p:cNvSpPr>
          <p:nvPr/>
        </p:nvSpPr>
        <p:spPr bwMode="auto">
          <a:xfrm>
            <a:off x="5257800" y="4419600"/>
            <a:ext cx="14478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Graphs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Topological Sorting</a:t>
            </a:r>
          </a:p>
          <a:p>
            <a:r>
              <a:rPr lang="en-US"/>
              <a:t>Spanning Trees</a:t>
            </a:r>
          </a:p>
          <a:p>
            <a:r>
              <a:rPr lang="en-US"/>
              <a:t>Shortest Path</a:t>
            </a:r>
          </a:p>
          <a:p>
            <a:r>
              <a:rPr lang="en-US"/>
              <a:t>Traveling Salesperson</a:t>
            </a:r>
          </a:p>
          <a:p>
            <a:r>
              <a:rPr lang="en-US"/>
              <a:t>Four Color Problem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40750" cy="1143000"/>
          </a:xfrm>
        </p:spPr>
        <p:txBody>
          <a:bodyPr/>
          <a:lstStyle/>
          <a:p>
            <a:r>
              <a:rPr lang="en-US"/>
              <a:t>Graph Implementation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400" dirty="0"/>
              <a:t>Following methods can be defined while implementing a Static or Dynamic Graph:</a:t>
            </a:r>
          </a:p>
          <a:p>
            <a:pPr marL="990600" lvl="1" indent="-533400">
              <a:lnSpc>
                <a:spcPct val="70000"/>
              </a:lnSpc>
            </a:pPr>
            <a:r>
              <a:rPr lang="en-US" sz="2400" dirty="0" smtClean="0">
                <a:cs typeface="Times New Roman" pitchFamily="18" charset="0"/>
              </a:rPr>
              <a:t>void </a:t>
            </a:r>
            <a:r>
              <a:rPr lang="en-US" sz="2400" dirty="0" err="1">
                <a:cs typeface="Times New Roman" pitchFamily="18" charset="0"/>
              </a:rPr>
              <a:t>MakeEmpty</a:t>
            </a:r>
            <a:r>
              <a:rPr lang="en-US" sz="2400" dirty="0">
                <a:cs typeface="Times New Roman" pitchFamily="18" charset="0"/>
              </a:rPr>
              <a:t>();</a:t>
            </a:r>
            <a:endParaRPr lang="en-US" sz="2400" dirty="0">
              <a:cs typeface="Courier New" pitchFamily="49" charset="0"/>
            </a:endParaRPr>
          </a:p>
          <a:p>
            <a:pPr marL="990600" lvl="1" indent="-533400">
              <a:lnSpc>
                <a:spcPct val="70000"/>
              </a:lnSpc>
            </a:pPr>
            <a:r>
              <a:rPr lang="en-US" sz="2400" dirty="0" err="1" smtClean="0">
                <a:cs typeface="Times New Roman" pitchFamily="18" charset="0"/>
              </a:rPr>
              <a:t>bool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IsEmpty</a:t>
            </a:r>
            <a:r>
              <a:rPr lang="en-US" sz="2400" dirty="0">
                <a:cs typeface="Times New Roman" pitchFamily="18" charset="0"/>
              </a:rPr>
              <a:t>();</a:t>
            </a:r>
            <a:endParaRPr lang="en-US" sz="2400" dirty="0">
              <a:cs typeface="Courier New" pitchFamily="49" charset="0"/>
            </a:endParaRPr>
          </a:p>
          <a:p>
            <a:pPr marL="990600" lvl="1" indent="-533400">
              <a:lnSpc>
                <a:spcPct val="70000"/>
              </a:lnSpc>
            </a:pPr>
            <a:r>
              <a:rPr lang="en-US" sz="2400" dirty="0" err="1" smtClean="0">
                <a:cs typeface="Times New Roman" pitchFamily="18" charset="0"/>
              </a:rPr>
              <a:t>bool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IsFull</a:t>
            </a:r>
            <a:r>
              <a:rPr lang="en-US" sz="2400" dirty="0">
                <a:cs typeface="Times New Roman" pitchFamily="18" charset="0"/>
              </a:rPr>
              <a:t>();</a:t>
            </a:r>
            <a:endParaRPr lang="en-US" sz="2400" dirty="0">
              <a:cs typeface="Courier New" pitchFamily="49" charset="0"/>
            </a:endParaRPr>
          </a:p>
          <a:p>
            <a:pPr marL="990600" lvl="1" indent="-533400">
              <a:lnSpc>
                <a:spcPct val="70000"/>
              </a:lnSpc>
            </a:pPr>
            <a:r>
              <a:rPr lang="en-US" sz="2400" dirty="0" smtClean="0">
                <a:cs typeface="Times New Roman" pitchFamily="18" charset="0"/>
              </a:rPr>
              <a:t>void </a:t>
            </a:r>
            <a:r>
              <a:rPr lang="en-US" sz="2400" dirty="0" err="1">
                <a:cs typeface="Times New Roman" pitchFamily="18" charset="0"/>
              </a:rPr>
              <a:t>AddVertex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VertexType</a:t>
            </a:r>
            <a:r>
              <a:rPr lang="en-US" sz="2400" dirty="0">
                <a:cs typeface="Times New Roman" pitchFamily="18" charset="0"/>
              </a:rPr>
              <a:t>);</a:t>
            </a:r>
            <a:endParaRPr lang="en-US" sz="2400" dirty="0">
              <a:cs typeface="Courier New" pitchFamily="49" charset="0"/>
            </a:endParaRPr>
          </a:p>
          <a:p>
            <a:pPr marL="990600" lvl="1" indent="-533400">
              <a:lnSpc>
                <a:spcPct val="70000"/>
              </a:lnSpc>
            </a:pPr>
            <a:r>
              <a:rPr lang="en-US" sz="2400" dirty="0" smtClean="0">
                <a:cs typeface="Times New Roman" pitchFamily="18" charset="0"/>
              </a:rPr>
              <a:t>void </a:t>
            </a:r>
            <a:r>
              <a:rPr lang="en-US" sz="2400" dirty="0" err="1">
                <a:cs typeface="Times New Roman" pitchFamily="18" charset="0"/>
              </a:rPr>
              <a:t>AddEdge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VertexType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VertexType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);</a:t>
            </a:r>
          </a:p>
          <a:p>
            <a:pPr marL="990600" lvl="1" indent="-533400">
              <a:lnSpc>
                <a:spcPct val="70000"/>
              </a:lnSpc>
            </a:pPr>
            <a:r>
              <a:rPr lang="en-US" sz="2400" dirty="0" smtClean="0">
                <a:cs typeface="Times New Roman" pitchFamily="18" charset="0"/>
              </a:rPr>
              <a:t>void </a:t>
            </a:r>
            <a:r>
              <a:rPr lang="en-US" sz="2400" dirty="0" err="1">
                <a:cs typeface="Times New Roman" pitchFamily="18" charset="0"/>
              </a:rPr>
              <a:t>DeleteVertex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VertexType</a:t>
            </a:r>
            <a:r>
              <a:rPr lang="en-US" sz="2400" dirty="0">
                <a:cs typeface="Times New Roman" pitchFamily="18" charset="0"/>
              </a:rPr>
              <a:t>);</a:t>
            </a:r>
            <a:endParaRPr lang="en-US" sz="2400" dirty="0">
              <a:cs typeface="Courier New" pitchFamily="49" charset="0"/>
            </a:endParaRPr>
          </a:p>
          <a:p>
            <a:pPr marL="990600" lvl="1" indent="-533400">
              <a:lnSpc>
                <a:spcPct val="70000"/>
              </a:lnSpc>
            </a:pPr>
            <a:r>
              <a:rPr lang="en-US" sz="2400" dirty="0" smtClean="0">
                <a:cs typeface="Times New Roman" pitchFamily="18" charset="0"/>
              </a:rPr>
              <a:t>void </a:t>
            </a:r>
            <a:r>
              <a:rPr lang="en-US" sz="2400" dirty="0" err="1">
                <a:cs typeface="Times New Roman" pitchFamily="18" charset="0"/>
              </a:rPr>
              <a:t>DeleteEdge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VertexType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VertexType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);</a:t>
            </a:r>
          </a:p>
          <a:p>
            <a:pPr marL="990600" lvl="1" indent="-533400">
              <a:lnSpc>
                <a:spcPct val="70000"/>
              </a:lnSpc>
            </a:pPr>
            <a:r>
              <a:rPr lang="en-US" sz="2400" dirty="0" smtClean="0">
                <a:cs typeface="Times New Roman" pitchFamily="18" charset="0"/>
              </a:rPr>
              <a:t>void </a:t>
            </a:r>
            <a:r>
              <a:rPr lang="en-US" sz="2400" dirty="0" err="1">
                <a:cs typeface="Times New Roman" pitchFamily="18" charset="0"/>
              </a:rPr>
              <a:t>ReplaceVertex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VertexType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VertexType</a:t>
            </a:r>
            <a:r>
              <a:rPr lang="en-US" sz="2400" dirty="0">
                <a:cs typeface="Times New Roman" pitchFamily="18" charset="0"/>
              </a:rPr>
              <a:t>);</a:t>
            </a:r>
            <a:endParaRPr lang="en-US" sz="2400" dirty="0">
              <a:cs typeface="Courier New" pitchFamily="49" charset="0"/>
            </a:endParaRPr>
          </a:p>
          <a:p>
            <a:pPr marL="990600" lvl="1" indent="-533400">
              <a:lnSpc>
                <a:spcPct val="70000"/>
              </a:lnSpc>
            </a:pP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WeightIs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VertexType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VertexType</a:t>
            </a:r>
            <a:r>
              <a:rPr lang="en-US" sz="2400" dirty="0">
                <a:cs typeface="Times New Roman" pitchFamily="18" charset="0"/>
              </a:rPr>
              <a:t>);</a:t>
            </a:r>
            <a:endParaRPr lang="en-US" sz="2400" dirty="0">
              <a:cs typeface="Courier New" pitchFamily="49" charset="0"/>
            </a:endParaRPr>
          </a:p>
          <a:p>
            <a:pPr marL="990600" lvl="1" indent="-533400">
              <a:lnSpc>
                <a:spcPct val="70000"/>
              </a:lnSpc>
            </a:pPr>
            <a:r>
              <a:rPr lang="en-US" sz="2400" dirty="0" smtClean="0">
                <a:cs typeface="Times New Roman" pitchFamily="18" charset="0"/>
              </a:rPr>
              <a:t>void </a:t>
            </a:r>
            <a:r>
              <a:rPr lang="en-US" sz="2400" dirty="0" err="1">
                <a:cs typeface="Times New Roman" pitchFamily="18" charset="0"/>
              </a:rPr>
              <a:t>ClearMarks</a:t>
            </a:r>
            <a:r>
              <a:rPr lang="en-US" sz="2400" dirty="0">
                <a:cs typeface="Times New Roman" pitchFamily="18" charset="0"/>
              </a:rPr>
              <a:t>();</a:t>
            </a:r>
            <a:endParaRPr lang="en-US" sz="2400" dirty="0">
              <a:cs typeface="Courier New" pitchFamily="49" charset="0"/>
            </a:endParaRPr>
          </a:p>
          <a:p>
            <a:pPr marL="990600" lvl="1" indent="-533400">
              <a:lnSpc>
                <a:spcPct val="70000"/>
              </a:lnSpc>
            </a:pPr>
            <a:r>
              <a:rPr lang="en-US" sz="2400" dirty="0" smtClean="0">
                <a:cs typeface="Times New Roman" pitchFamily="18" charset="0"/>
              </a:rPr>
              <a:t>void </a:t>
            </a:r>
            <a:r>
              <a:rPr lang="en-US" sz="2400" dirty="0" err="1">
                <a:cs typeface="Times New Roman" pitchFamily="18" charset="0"/>
              </a:rPr>
              <a:t>MarkVertex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VertexType</a:t>
            </a:r>
            <a:r>
              <a:rPr lang="en-US" sz="2400" dirty="0">
                <a:cs typeface="Times New Roman" pitchFamily="18" charset="0"/>
              </a:rPr>
              <a:t>);</a:t>
            </a:r>
            <a:endParaRPr lang="en-US" sz="2400" dirty="0">
              <a:cs typeface="Courier New" pitchFamily="49" charset="0"/>
            </a:endParaRPr>
          </a:p>
          <a:p>
            <a:pPr marL="990600" lvl="1" indent="-533400">
              <a:lnSpc>
                <a:spcPct val="70000"/>
              </a:lnSpc>
            </a:pPr>
            <a:r>
              <a:rPr lang="en-US" sz="2400" dirty="0" err="1" smtClean="0">
                <a:cs typeface="Times New Roman" pitchFamily="18" charset="0"/>
              </a:rPr>
              <a:t>bool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IsMarked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VertexType</a:t>
            </a:r>
            <a:r>
              <a:rPr lang="en-US" sz="2400" dirty="0">
                <a:cs typeface="Times New Roman" pitchFamily="18" charset="0"/>
              </a:rPr>
              <a:t>);</a:t>
            </a:r>
          </a:p>
          <a:p>
            <a:pPr marL="990600" lvl="1" indent="-533400">
              <a:lnSpc>
                <a:spcPct val="70000"/>
              </a:lnSpc>
            </a:pPr>
            <a:r>
              <a:rPr lang="en-US" sz="2400" dirty="0" smtClean="0">
                <a:cs typeface="Courier New" pitchFamily="49" charset="0"/>
              </a:rPr>
              <a:t>void </a:t>
            </a:r>
            <a:r>
              <a:rPr lang="en-US" sz="2400" dirty="0">
                <a:cs typeface="Courier New" pitchFamily="49" charset="0"/>
              </a:rPr>
              <a:t>DFS(</a:t>
            </a:r>
            <a:r>
              <a:rPr lang="en-US" sz="2400" dirty="0" err="1">
                <a:cs typeface="Courier New" pitchFamily="49" charset="0"/>
              </a:rPr>
              <a:t>VertexType</a:t>
            </a:r>
            <a:r>
              <a:rPr lang="en-US" sz="2400" dirty="0">
                <a:cs typeface="Courier New" pitchFamily="49" charset="0"/>
              </a:rPr>
              <a:t>);</a:t>
            </a:r>
          </a:p>
          <a:p>
            <a:pPr marL="990600" lvl="1" indent="-533400">
              <a:lnSpc>
                <a:spcPct val="70000"/>
              </a:lnSpc>
            </a:pPr>
            <a:r>
              <a:rPr lang="en-US" sz="2400" dirty="0" smtClean="0">
                <a:cs typeface="Courier New" pitchFamily="49" charset="0"/>
              </a:rPr>
              <a:t>void </a:t>
            </a:r>
            <a:r>
              <a:rPr lang="en-US" sz="2400" dirty="0">
                <a:cs typeface="Courier New" pitchFamily="49" charset="0"/>
              </a:rPr>
              <a:t>BFS(</a:t>
            </a:r>
            <a:r>
              <a:rPr lang="en-US" sz="2400" dirty="0" err="1">
                <a:cs typeface="Courier New" pitchFamily="49" charset="0"/>
              </a:rPr>
              <a:t>VertexType</a:t>
            </a:r>
            <a:r>
              <a:rPr lang="en-US" sz="2400" dirty="0">
                <a:cs typeface="Courier New" pitchFamily="49" charset="0"/>
              </a:rPr>
              <a:t>);</a:t>
            </a:r>
          </a:p>
          <a:p>
            <a:pPr marL="609600" indent="-609600">
              <a:lnSpc>
                <a:spcPct val="90000"/>
              </a:lnSpc>
            </a:pPr>
            <a:endParaRPr lang="en-US" sz="2400" dirty="0"/>
          </a:p>
          <a:p>
            <a:pPr marL="609600" indent="-609600" algn="ctr">
              <a:lnSpc>
                <a:spcPct val="70000"/>
              </a:lnSpc>
              <a:buFontTx/>
              <a:buNone/>
            </a:pPr>
            <a:endParaRPr lang="en-US" sz="3600" dirty="0">
              <a:cs typeface="Courier New" pitchFamily="49" charset="0"/>
            </a:endParaRPr>
          </a:p>
          <a:p>
            <a:pPr marL="609600" indent="-609600">
              <a:lnSpc>
                <a:spcPct val="90000"/>
              </a:lnSpc>
            </a:pPr>
            <a:endParaRPr lang="en-US" sz="3600" dirty="0"/>
          </a:p>
          <a:p>
            <a:pPr marL="609600" indent="-609600">
              <a:lnSpc>
                <a:spcPct val="90000"/>
              </a:lnSpc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>
                <a:ea typeface="MS Mincho" pitchFamily="17" charset="-128"/>
              </a:rPr>
              <a:t>Directed vs. undirected graphs (cont.)</a:t>
            </a:r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1341438"/>
          </a:xfrm>
        </p:spPr>
        <p:txBody>
          <a:bodyPr/>
          <a:lstStyle/>
          <a:p>
            <a:r>
              <a:rPr lang="en-US" sz="2800">
                <a:ea typeface="MS Mincho" pitchFamily="17" charset="-128"/>
              </a:rPr>
              <a:t>When the edges in a graph have a direction, the graph is called </a:t>
            </a:r>
            <a:r>
              <a:rPr lang="en-US" sz="2800" i="1">
                <a:ea typeface="MS Mincho" pitchFamily="17" charset="-128"/>
              </a:rPr>
              <a:t>directed</a:t>
            </a:r>
            <a:r>
              <a:rPr lang="en-US" sz="2800">
                <a:ea typeface="MS Mincho" pitchFamily="17" charset="-128"/>
              </a:rPr>
              <a:t> (or </a:t>
            </a:r>
            <a:r>
              <a:rPr lang="en-US" sz="2800" i="1">
                <a:ea typeface="MS Mincho" pitchFamily="17" charset="-128"/>
              </a:rPr>
              <a:t>digraph</a:t>
            </a:r>
            <a:r>
              <a:rPr lang="en-US" sz="2800">
                <a:ea typeface="MS Mincho" pitchFamily="17" charset="-128"/>
              </a:rPr>
              <a:t>)</a:t>
            </a:r>
            <a:r>
              <a:rPr lang="en-US" sz="2800"/>
              <a:t> </a:t>
            </a: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5638800" y="4038600"/>
            <a:ext cx="3276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MS Mincho" pitchFamily="17" charset="-128"/>
              </a:rPr>
              <a:t>if the graph is directed, the order of the vertices in each edge is important !!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90800"/>
            <a:ext cx="51625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439531" y="6400800"/>
            <a:ext cx="480106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itchFamily="18" charset="0"/>
              </a:rPr>
              <a:t>E(Graph2) = {(1,3</a:t>
            </a:r>
            <a:r>
              <a:rPr lang="en-US" sz="1400" b="1" dirty="0" smtClean="0">
                <a:latin typeface="Times New Roman" pitchFamily="18" charset="0"/>
              </a:rPr>
              <a:t>), </a:t>
            </a:r>
            <a:r>
              <a:rPr lang="en-US" sz="1400" b="1" dirty="0">
                <a:latin typeface="Times New Roman" pitchFamily="18" charset="0"/>
              </a:rPr>
              <a:t>(3,1</a:t>
            </a:r>
            <a:r>
              <a:rPr lang="en-US" sz="1400" b="1" dirty="0" smtClean="0">
                <a:latin typeface="Times New Roman" pitchFamily="18" charset="0"/>
              </a:rPr>
              <a:t>), </a:t>
            </a:r>
            <a:r>
              <a:rPr lang="en-US" sz="1400" b="1" dirty="0">
                <a:latin typeface="Times New Roman" pitchFamily="18" charset="0"/>
              </a:rPr>
              <a:t>(5,9</a:t>
            </a:r>
            <a:r>
              <a:rPr lang="en-US" sz="1400" b="1" dirty="0" smtClean="0">
                <a:latin typeface="Times New Roman" pitchFamily="18" charset="0"/>
              </a:rPr>
              <a:t>), </a:t>
            </a:r>
            <a:r>
              <a:rPr lang="en-US" sz="1400" b="1" dirty="0">
                <a:latin typeface="Times New Roman" pitchFamily="18" charset="0"/>
              </a:rPr>
              <a:t>(9,11</a:t>
            </a:r>
            <a:r>
              <a:rPr lang="en-US" sz="1400" b="1" dirty="0" smtClean="0">
                <a:latin typeface="Times New Roman" pitchFamily="18" charset="0"/>
              </a:rPr>
              <a:t>), </a:t>
            </a:r>
            <a:r>
              <a:rPr lang="en-US" sz="1400" b="1" dirty="0">
                <a:latin typeface="Times New Roman" pitchFamily="18" charset="0"/>
              </a:rPr>
              <a:t>(5,7</a:t>
            </a:r>
            <a:r>
              <a:rPr lang="en-US" sz="1400" b="1" dirty="0" smtClean="0">
                <a:latin typeface="Times New Roman" pitchFamily="18" charset="0"/>
              </a:rPr>
              <a:t>), (11,1), (9,9)</a:t>
            </a:r>
            <a:endParaRPr lang="en-US" sz="14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MS Mincho" pitchFamily="17" charset="-128"/>
              </a:rPr>
              <a:t>Trees vs Graphs</a:t>
            </a:r>
            <a:endParaRPr lang="en-US"/>
          </a:p>
        </p:txBody>
      </p:sp>
      <p:sp>
        <p:nvSpPr>
          <p:cNvPr id="5847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54063"/>
          </a:xfrm>
        </p:spPr>
        <p:txBody>
          <a:bodyPr/>
          <a:lstStyle/>
          <a:p>
            <a:r>
              <a:rPr lang="en-US">
                <a:ea typeface="MS Mincho" pitchFamily="17" charset="-128"/>
              </a:rPr>
              <a:t>Trees are special cases of graphs!!</a:t>
            </a:r>
            <a:r>
              <a:rPr lang="en-US"/>
              <a:t> </a:t>
            </a:r>
          </a:p>
        </p:txBody>
      </p:sp>
      <p:pic>
        <p:nvPicPr>
          <p:cNvPr id="584707" name="Picture 3" descr="P551"/>
          <p:cNvPicPr>
            <a:picLocks noChangeAspect="1" noChangeArrowheads="1"/>
          </p:cNvPicPr>
          <p:nvPr/>
        </p:nvPicPr>
        <p:blipFill>
          <a:blip r:embed="rId3">
            <a:lum bright="-12000"/>
          </a:blip>
          <a:srcRect t="67108"/>
          <a:stretch>
            <a:fillRect/>
          </a:stretch>
        </p:blipFill>
        <p:spPr bwMode="auto">
          <a:xfrm>
            <a:off x="1600200" y="2819400"/>
            <a:ext cx="5867400" cy="3597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Terminology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>
                <a:sym typeface="Symbol" pitchFamily="18" charset="2"/>
              </a:rPr>
              <a:t>The length of a path in graph is the number of edges, equals to n-1.</a:t>
            </a:r>
          </a:p>
          <a:p>
            <a:r>
              <a:rPr lang="en-US" sz="2800">
                <a:sym typeface="Symbol" pitchFamily="18" charset="2"/>
              </a:rPr>
              <a:t>A path from a vertex to itself has length 0.</a:t>
            </a:r>
          </a:p>
          <a:p>
            <a:r>
              <a:rPr lang="en-US" sz="2800">
                <a:sym typeface="Symbol" pitchFamily="18" charset="2"/>
              </a:rPr>
              <a:t>Path(v,v) is referred to as a loop.</a:t>
            </a:r>
          </a:p>
          <a:p>
            <a:r>
              <a:rPr lang="en-US" sz="2800"/>
              <a:t>When all vertices are distinct, except that the first and the last could be the same, it is Simple Path.</a:t>
            </a:r>
          </a:p>
          <a:p>
            <a:r>
              <a:rPr lang="en-US" sz="2800"/>
              <a:t>A cycle in a directed graph is a path of length at least 1, such that w</a:t>
            </a:r>
            <a:r>
              <a:rPr lang="en-US" sz="2800" baseline="-25000"/>
              <a:t>1</a:t>
            </a:r>
            <a:r>
              <a:rPr lang="en-US" sz="2800"/>
              <a:t> = w</a:t>
            </a:r>
            <a:r>
              <a:rPr lang="en-US" sz="2800" baseline="-25000"/>
              <a:t>n</a:t>
            </a:r>
            <a:r>
              <a:rPr lang="en-US" sz="2800"/>
              <a:t>.</a:t>
            </a:r>
          </a:p>
          <a:p>
            <a:endParaRPr lang="en-US" sz="2800" baseline="-25000">
              <a:sym typeface="Symbol" pitchFamily="18" charset="2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63" y="541338"/>
            <a:ext cx="7489825" cy="7620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Graph Terminology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524000"/>
            <a:ext cx="77724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u="sng">
                <a:cs typeface="Times New Roman" pitchFamily="18" charset="0"/>
              </a:rPr>
              <a:t>Adjacent nodes</a:t>
            </a:r>
            <a:r>
              <a:rPr lang="en-US" sz="2800">
                <a:cs typeface="Times New Roman" pitchFamily="18" charset="0"/>
              </a:rPr>
              <a:t>: two nodes are adjacent if they are connected by an edge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800" u="sng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u="sng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u="sng">
                <a:cs typeface="Times New Roman" pitchFamily="18" charset="0"/>
              </a:rPr>
              <a:t>Path</a:t>
            </a:r>
            <a:r>
              <a:rPr lang="en-US" sz="2800">
                <a:cs typeface="Times New Roman" pitchFamily="18" charset="0"/>
              </a:rPr>
              <a:t>: a sequence of vertices that connect two nodes in a graph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u="sng">
                <a:cs typeface="Times New Roman" pitchFamily="18" charset="0"/>
              </a:rPr>
              <a:t>Complete graph</a:t>
            </a:r>
            <a:r>
              <a:rPr lang="en-US" sz="2800">
                <a:cs typeface="Times New Roman" pitchFamily="18" charset="0"/>
              </a:rPr>
              <a:t>: a graph in which every vertex is directly connected to every other vertex</a:t>
            </a:r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88804" name="Picture 4" descr="P551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 l="40015" t="41249" r="13568" b="49304"/>
          <a:stretch>
            <a:fillRect/>
          </a:stretch>
        </p:blipFill>
        <p:spPr bwMode="auto">
          <a:xfrm>
            <a:off x="2133600" y="2438400"/>
            <a:ext cx="2438400" cy="925513"/>
          </a:xfrm>
          <a:prstGeom prst="rect">
            <a:avLst/>
          </a:prstGeom>
          <a:noFill/>
        </p:spPr>
      </p:pic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5334000" y="2667000"/>
            <a:ext cx="2397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5 is adjacent to 7</a:t>
            </a:r>
          </a:p>
          <a:p>
            <a:pPr algn="ctr"/>
            <a:r>
              <a:rPr lang="en-US" sz="2000"/>
              <a:t>7 is adjacent from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27038"/>
            <a:ext cx="82296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>
                <a:cs typeface="Times New Roman" pitchFamily="18" charset="0"/>
              </a:rPr>
              <a:t>Graph terminology (cont.)</a:t>
            </a:r>
            <a:endParaRPr lang="en-US" sz="4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600" y="1524000"/>
            <a:ext cx="7772400" cy="1066800"/>
          </a:xfrm>
        </p:spPr>
        <p:txBody>
          <a:bodyPr/>
          <a:lstStyle/>
          <a:p>
            <a:r>
              <a:rPr lang="en-US" sz="2800" u="sng">
                <a:ea typeface="MS Mincho" pitchFamily="17" charset="-128"/>
              </a:rPr>
              <a:t>Weighted graph</a:t>
            </a:r>
            <a:r>
              <a:rPr lang="en-US" sz="2800">
                <a:ea typeface="MS Mincho" pitchFamily="17" charset="-128"/>
              </a:rPr>
              <a:t>: a graph in which each edge carries a value</a:t>
            </a:r>
            <a:r>
              <a:rPr lang="en-US" sz="2800"/>
              <a:t> </a:t>
            </a:r>
          </a:p>
        </p:txBody>
      </p:sp>
      <p:pic>
        <p:nvPicPr>
          <p:cNvPr id="596996" name="Picture 4" descr="P553b"/>
          <p:cNvPicPr>
            <a:picLocks noChangeAspect="1" noChangeArrowheads="1"/>
          </p:cNvPicPr>
          <p:nvPr/>
        </p:nvPicPr>
        <p:blipFill>
          <a:blip r:embed="rId3">
            <a:lum bright="-12000"/>
          </a:blip>
          <a:srcRect/>
          <a:stretch>
            <a:fillRect/>
          </a:stretch>
        </p:blipFill>
        <p:spPr bwMode="auto">
          <a:xfrm>
            <a:off x="1371600" y="2667000"/>
            <a:ext cx="6400800" cy="3654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</TotalTime>
  <Words>1281</Words>
  <Application>Microsoft Office PowerPoint</Application>
  <PresentationFormat>On-screen Show (4:3)</PresentationFormat>
  <Paragraphs>537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Median</vt:lpstr>
      <vt:lpstr>Data structures and algorithm</vt:lpstr>
      <vt:lpstr>What is a graph?</vt:lpstr>
      <vt:lpstr>Formal definition of graphs</vt:lpstr>
      <vt:lpstr>Directed vs. undirected graphs</vt:lpstr>
      <vt:lpstr>Directed vs. undirected graphs (cont.)</vt:lpstr>
      <vt:lpstr>Trees vs Graphs</vt:lpstr>
      <vt:lpstr>Graph Terminology</vt:lpstr>
      <vt:lpstr>Graph Terminology</vt:lpstr>
      <vt:lpstr>Graph terminology (cont.)</vt:lpstr>
      <vt:lpstr>Static Graph implementation</vt:lpstr>
      <vt:lpstr>Array-based implementation</vt:lpstr>
      <vt:lpstr>Adjacency Matrix?</vt:lpstr>
      <vt:lpstr>Slide 13</vt:lpstr>
      <vt:lpstr>Static Implementation</vt:lpstr>
      <vt:lpstr>Static Implementation</vt:lpstr>
      <vt:lpstr>Print All the nodes of a graph</vt:lpstr>
      <vt:lpstr>Graph implementation (cont.)</vt:lpstr>
      <vt:lpstr>Linked-list implementation </vt:lpstr>
      <vt:lpstr>Dynamic Implementation</vt:lpstr>
      <vt:lpstr>Dynamic Implementation</vt:lpstr>
      <vt:lpstr>Adjacency Matrix vs. Adjacency List representation </vt:lpstr>
      <vt:lpstr>Graph searching </vt:lpstr>
      <vt:lpstr>Graph Traversals</vt:lpstr>
      <vt:lpstr>Graph Traversals (Depth first search)</vt:lpstr>
      <vt:lpstr>Slide 25</vt:lpstr>
      <vt:lpstr>Graph Traversals (Depth first search algorithm)</vt:lpstr>
      <vt:lpstr>Depth first search algorithm</vt:lpstr>
      <vt:lpstr>Depth first search algorithm</vt:lpstr>
      <vt:lpstr>Issues</vt:lpstr>
      <vt:lpstr>Graph Traversals (Breadth first search)</vt:lpstr>
      <vt:lpstr>Graph Traversals (Breadth first search)</vt:lpstr>
      <vt:lpstr>Breadth first search algorithm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Breadth First Traversal Example</vt:lpstr>
      <vt:lpstr>Applications of Graphs</vt:lpstr>
      <vt:lpstr>Graph Implementation</vt:lpstr>
    </vt:vector>
  </TitlesOfParts>
  <Company>mcs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</dc:title>
  <dc:creator>mudasar</dc:creator>
  <cp:lastModifiedBy>Seemab</cp:lastModifiedBy>
  <cp:revision>6</cp:revision>
  <dcterms:created xsi:type="dcterms:W3CDTF">2010-12-30T09:05:41Z</dcterms:created>
  <dcterms:modified xsi:type="dcterms:W3CDTF">2011-01-06T07:47:05Z</dcterms:modified>
</cp:coreProperties>
</file>