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63"/>
  </p:notesMasterIdLst>
  <p:sldIdLst>
    <p:sldId id="278" r:id="rId5"/>
    <p:sldId id="259" r:id="rId6"/>
    <p:sldId id="260" r:id="rId7"/>
    <p:sldId id="261" r:id="rId8"/>
    <p:sldId id="262" r:id="rId9"/>
    <p:sldId id="263" r:id="rId10"/>
    <p:sldId id="264" r:id="rId11"/>
    <p:sldId id="265" r:id="rId12"/>
    <p:sldId id="266" r:id="rId13"/>
    <p:sldId id="267" r:id="rId14"/>
    <p:sldId id="268" r:id="rId15"/>
    <p:sldId id="269" r:id="rId16"/>
    <p:sldId id="313" r:id="rId17"/>
    <p:sldId id="314" r:id="rId18"/>
    <p:sldId id="315" r:id="rId19"/>
    <p:sldId id="316" r:id="rId20"/>
    <p:sldId id="317" r:id="rId21"/>
    <p:sldId id="270" r:id="rId22"/>
    <p:sldId id="271" r:id="rId23"/>
    <p:sldId id="272" r:id="rId24"/>
    <p:sldId id="273" r:id="rId25"/>
    <p:sldId id="279" r:id="rId26"/>
    <p:sldId id="280" r:id="rId27"/>
    <p:sldId id="282" r:id="rId28"/>
    <p:sldId id="283" r:id="rId29"/>
    <p:sldId id="284" r:id="rId30"/>
    <p:sldId id="285" r:id="rId31"/>
    <p:sldId id="286" r:id="rId32"/>
    <p:sldId id="287" r:id="rId33"/>
    <p:sldId id="288" r:id="rId34"/>
    <p:sldId id="281" r:id="rId35"/>
    <p:sldId id="274" r:id="rId36"/>
    <p:sldId id="275" r:id="rId37"/>
    <p:sldId id="276" r:id="rId38"/>
    <p:sldId id="289" r:id="rId39"/>
    <p:sldId id="290" r:id="rId40"/>
    <p:sldId id="257" r:id="rId41"/>
    <p:sldId id="312"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p:scale>
          <a:sx n="70" d="100"/>
          <a:sy n="70" d="100"/>
        </p:scale>
        <p:origin x="-612"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A655B-92AD-4D45-B1D3-17436C029B99}" type="slidenum">
              <a:rPr lang="en-US"/>
              <a:pPr/>
              <a:t>47</a:t>
            </a:fld>
            <a:endParaRPr lang="en-US"/>
          </a:p>
        </p:txBody>
      </p:sp>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92221-BB57-4E29-A12A-817B837BB8B1}" type="slidenum">
              <a:rPr lang="en-US"/>
              <a:pPr/>
              <a:t>48</a:t>
            </a:fld>
            <a:endParaRPr 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6E666-785D-4715-98D5-0FEB45436695}" type="slidenum">
              <a:rPr lang="en-US"/>
              <a:pPr/>
              <a:t>49</a:t>
            </a:fld>
            <a:endParaRPr lang="en-US"/>
          </a:p>
        </p:txBody>
      </p:sp>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4F60E2-7969-40F7-9882-91A884E6EFCC}" type="slidenum">
              <a:rPr lang="en-US"/>
              <a:pPr/>
              <a:t>50</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865EBA-805B-45E8-9A35-EF2C8D98F4DE}" type="slidenum">
              <a:rPr lang="en-US"/>
              <a:pPr/>
              <a:t>51</a:t>
            </a:fld>
            <a:endParaRPr lang="en-US"/>
          </a:p>
        </p:txBody>
      </p:sp>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895FB-93A6-46B3-9CB4-0362F565D973}" type="slidenum">
              <a:rPr lang="en-US"/>
              <a:pPr/>
              <a:t>52</a:t>
            </a:fld>
            <a:endParaRPr lang="en-US"/>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1B56E-DF61-4FB2-92C4-EF2401D5AA47}" type="slidenum">
              <a:rPr lang="en-US"/>
              <a:pPr/>
              <a:t>53</a:t>
            </a:fld>
            <a:endParaRPr lang="en-US"/>
          </a:p>
        </p:txBody>
      </p:sp>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0985A-E857-4063-985F-ED5959F98405}" type="slidenum">
              <a:rPr lang="en-US"/>
              <a:pPr/>
              <a:t>54</a:t>
            </a:fld>
            <a:endParaRPr lang="en-US"/>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0181B-45A5-42F7-85D9-04E1C21FDA25}" type="slidenum">
              <a:rPr lang="en-US"/>
              <a:pPr/>
              <a:t>55</a:t>
            </a:fld>
            <a:endParaRPr lang="en-US"/>
          </a:p>
        </p:txBody>
      </p:sp>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1B092-4FF7-4207-AB40-3623F57ECE92}" type="slidenum">
              <a:rPr lang="en-US"/>
              <a:pPr/>
              <a:t>56</a:t>
            </a:fld>
            <a:endParaRPr lang="en-US"/>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5CFE0-3DE3-44E6-9F91-1BD2DBDF73A4}" type="slidenum">
              <a:rPr lang="en-US"/>
              <a:pPr/>
              <a:t>39</a:t>
            </a:fld>
            <a:endParaRPr lang="en-US"/>
          </a:p>
        </p:txBody>
      </p:sp>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2A52F-AB6D-4689-83DA-E199E33DA740}" type="slidenum">
              <a:rPr lang="en-US"/>
              <a:pPr/>
              <a:t>57</a:t>
            </a:fld>
            <a:endParaRPr lang="en-US"/>
          </a:p>
        </p:txBody>
      </p:sp>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D8E54-7D27-4A1D-A3B6-CF035B88E83F}" type="slidenum">
              <a:rPr lang="en-US"/>
              <a:pPr/>
              <a:t>58</a:t>
            </a:fld>
            <a:endParaRPr lang="en-US"/>
          </a:p>
        </p:txBody>
      </p:sp>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332B0-EE04-4916-B64B-62CC1CECBB14}" type="slidenum">
              <a:rPr lang="en-US"/>
              <a:pPr/>
              <a:t>40</a:t>
            </a:fld>
            <a:endParaRPr lang="en-US"/>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51818-B4E2-440D-8B04-5985E53B8547}" type="slidenum">
              <a:rPr lang="en-US"/>
              <a:pPr/>
              <a:t>41</a:t>
            </a:fld>
            <a:endParaRPr lang="en-US"/>
          </a:p>
        </p:txBody>
      </p:sp>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9B0649-9BE0-4571-834B-CF157E649C8A}" type="slidenum">
              <a:rPr lang="en-US"/>
              <a:pPr/>
              <a:t>42</a:t>
            </a:fld>
            <a:endParaRPr lang="en-US"/>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CF0AE-9F1A-4539-A1A2-278EE4015AF8}" type="slidenum">
              <a:rPr lang="en-US"/>
              <a:pPr/>
              <a:t>43</a:t>
            </a:fld>
            <a:endParaRPr lang="en-US"/>
          </a:p>
        </p:txBody>
      </p:sp>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93B0B-6937-464D-9B5C-D79B217FA326}" type="slidenum">
              <a:rPr lang="en-US"/>
              <a:pPr/>
              <a:t>44</a:t>
            </a:fld>
            <a:endParaRPr lang="en-US"/>
          </a:p>
        </p:txBody>
      </p:sp>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58F96-D23A-460C-ADBF-972B93425497}" type="slidenum">
              <a:rPr lang="en-US"/>
              <a:pPr/>
              <a:t>45</a:t>
            </a:fld>
            <a:endParaRPr lang="en-US"/>
          </a:p>
        </p:txBody>
      </p:sp>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C3ACA-B0E4-48C5-B841-4FD1343418BC}" type="slidenum">
              <a:rPr lang="en-US"/>
              <a:pPr/>
              <a:t>46</a:t>
            </a:fld>
            <a:endParaRPr lang="en-US"/>
          </a:p>
        </p:txBody>
      </p:sp>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1/12/2011 9:03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1/12/2011 9:03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1/12/2011 9:03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1/12/2011 9:03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1/12/2011 9:03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1/12/2011 9:03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1/12/2011 9:03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1/12/2011 9:03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1/12/2011 9:03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1/12/2011 9:03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1/12/2011 9:03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1/12/2011 9:03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Merge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Recurs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2209800"/>
            <a:ext cx="8763000" cy="762000"/>
          </a:xfrm>
        </p:spPr>
        <p:txBody>
          <a:bodyPr>
            <a:normAutofit/>
          </a:bodyPr>
          <a:lstStyle/>
          <a:p>
            <a:r>
              <a:rPr lang="en-US" dirty="0" smtClean="0"/>
              <a:t>Data structures and algorithm</a:t>
            </a:r>
            <a:endParaRPr lang="en-US" dirty="0"/>
          </a:p>
        </p:txBody>
      </p:sp>
      <p:sp>
        <p:nvSpPr>
          <p:cNvPr id="3" name="Rectangle 2"/>
          <p:cNvSpPr>
            <a:spLocks noGrp="1"/>
          </p:cNvSpPr>
          <p:nvPr>
            <p:ph type="subTitle" idx="1"/>
          </p:nvPr>
        </p:nvSpPr>
        <p:spPr/>
        <p:txBody>
          <a:bodyPr>
            <a:normAutofit/>
          </a:bodyPr>
          <a:lstStyle/>
          <a:p>
            <a:pPr algn="r"/>
            <a:r>
              <a:rPr lang="en-US" dirty="0" smtClean="0"/>
              <a:t>Lecture No. </a:t>
            </a:r>
            <a:r>
              <a:rPr lang="en-US" dirty="0" smtClean="0"/>
              <a:t>15</a:t>
            </a:r>
            <a:endParaRPr lang="en-US" dirty="0" smtClean="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50470" cy="369332"/>
          </a:xfrm>
          <a:prstGeom prst="rect">
            <a:avLst/>
          </a:prstGeom>
          <a:noFill/>
        </p:spPr>
        <p:txBody>
          <a:bodyPr wrap="none" rtlCol="0">
            <a:spAutoFit/>
          </a:bodyPr>
          <a:lstStyle/>
          <a:p>
            <a:r>
              <a:rPr lang="en-US" dirty="0" smtClean="0"/>
              <a:t>12</a:t>
            </a:r>
            <a:r>
              <a:rPr lang="en-US" baseline="30000" dirty="0" smtClean="0"/>
              <a:t>th</a:t>
            </a:r>
            <a:r>
              <a:rPr lang="en-US" dirty="0" smtClean="0"/>
              <a:t> January, 2011</a:t>
            </a:r>
            <a:endParaRPr lang="en-US" dirty="0"/>
          </a:p>
        </p:txBody>
      </p:sp>
      <p:sp>
        <p:nvSpPr>
          <p:cNvPr id="6" name="TextBox 5"/>
          <p:cNvSpPr txBox="1"/>
          <p:nvPr/>
        </p:nvSpPr>
        <p:spPr>
          <a:xfrm>
            <a:off x="3402214" y="3468469"/>
            <a:ext cx="1492332" cy="646331"/>
          </a:xfrm>
          <a:prstGeom prst="rect">
            <a:avLst/>
          </a:prstGeom>
          <a:noFill/>
        </p:spPr>
        <p:txBody>
          <a:bodyPr wrap="none" rtlCol="0">
            <a:spAutoFit/>
          </a:bodyPr>
          <a:lstStyle/>
          <a:p>
            <a:r>
              <a:rPr lang="en-US" sz="3600" dirty="0" smtClean="0"/>
              <a:t>Sorting</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Bubble Sort</a:t>
            </a:r>
          </a:p>
        </p:txBody>
      </p:sp>
      <p:sp>
        <p:nvSpPr>
          <p:cNvPr id="689155" name="Text Box 3"/>
          <p:cNvSpPr txBox="1">
            <a:spLocks noChangeArrowheads="1"/>
          </p:cNvSpPr>
          <p:nvPr/>
        </p:nvSpPr>
        <p:spPr bwMode="auto">
          <a:xfrm>
            <a:off x="685800" y="1606927"/>
            <a:ext cx="7696200" cy="4031873"/>
          </a:xfrm>
          <a:prstGeom prst="rect">
            <a:avLst/>
          </a:prstGeom>
          <a:noFill/>
          <a:ln w="9525">
            <a:noFill/>
            <a:miter lim="800000"/>
            <a:headEnd/>
            <a:tailEnd/>
          </a:ln>
          <a:effectLst/>
        </p:spPr>
        <p:txBody>
          <a:bodyPr wrap="square">
            <a:spAutoFit/>
          </a:bodyPr>
          <a:lstStyle/>
          <a:p>
            <a:pPr>
              <a:buClr>
                <a:schemeClr val="accent2"/>
              </a:buClr>
              <a:buSzPct val="79000"/>
              <a:buFont typeface="Wingdings" pitchFamily="2" charset="2"/>
              <a:buChar char="q"/>
            </a:pPr>
            <a:r>
              <a:rPr lang="en-US" sz="3200" dirty="0"/>
              <a:t>    Bubble sort is similar to selection sort in the  sense that it repeatedly finds the largest/smallest value in the unprocessed portion of the array and puts it back. </a:t>
            </a:r>
          </a:p>
          <a:p>
            <a:pPr>
              <a:buClr>
                <a:schemeClr val="accent2"/>
              </a:buClr>
              <a:buSzPct val="79000"/>
              <a:buFont typeface="Wingdings" pitchFamily="2" charset="2"/>
              <a:buChar char="q"/>
            </a:pPr>
            <a:r>
              <a:rPr lang="en-US" sz="3200" dirty="0"/>
              <a:t>    However, finding the largest value is not done by selection this time. </a:t>
            </a:r>
          </a:p>
          <a:p>
            <a:pPr>
              <a:buClr>
                <a:schemeClr val="accent2"/>
              </a:buClr>
              <a:buSzPct val="79000"/>
              <a:buFont typeface="Wingdings" pitchFamily="2" charset="2"/>
              <a:buChar char="q"/>
            </a:pPr>
            <a:r>
              <a:rPr lang="en-US" sz="3200" dirty="0"/>
              <a:t>    We "bubble" up the largest value instead.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dirty="0" smtClean="0"/>
              <a:t>Bubble Sort</a:t>
            </a:r>
            <a:endParaRPr lang="en-US" dirty="0"/>
          </a:p>
        </p:txBody>
      </p:sp>
      <p:sp>
        <p:nvSpPr>
          <p:cNvPr id="690179" name="Rectangle 3"/>
          <p:cNvSpPr>
            <a:spLocks noGrp="1" noChangeArrowheads="1"/>
          </p:cNvSpPr>
          <p:nvPr>
            <p:ph type="body" idx="1"/>
          </p:nvPr>
        </p:nvSpPr>
        <p:spPr/>
        <p:txBody>
          <a:bodyPr/>
          <a:lstStyle/>
          <a:p>
            <a:r>
              <a:rPr lang="en-US" sz="2800" dirty="0"/>
              <a:t>Compares adjacent items and exchanges them if they are out of order.</a:t>
            </a:r>
          </a:p>
          <a:p>
            <a:r>
              <a:rPr lang="en-US" sz="2800" dirty="0"/>
              <a:t>Comprises of several passes.</a:t>
            </a:r>
          </a:p>
          <a:p>
            <a:r>
              <a:rPr lang="en-US" sz="2800" dirty="0"/>
              <a:t>In one pass, the largest value has been “bubbled” to its proper position.</a:t>
            </a:r>
          </a:p>
          <a:p>
            <a:r>
              <a:rPr lang="en-US" sz="2800" dirty="0"/>
              <a:t>In second pass, the last value does not need to be compared.</a:t>
            </a:r>
          </a:p>
        </p:txBody>
      </p:sp>
      <p:pic>
        <p:nvPicPr>
          <p:cNvPr id="690180" name="Picture 4"/>
          <p:cNvPicPr>
            <a:picLocks noChangeAspect="1" noChangeArrowheads="1"/>
          </p:cNvPicPr>
          <p:nvPr/>
        </p:nvPicPr>
        <p:blipFill>
          <a:blip r:embed="rId2"/>
          <a:srcRect/>
          <a:stretch>
            <a:fillRect/>
          </a:stretch>
        </p:blipFill>
        <p:spPr bwMode="auto">
          <a:xfrm>
            <a:off x="1905000" y="4953000"/>
            <a:ext cx="5486400" cy="147478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idx="4294967295"/>
          </p:nvPr>
        </p:nvSpPr>
        <p:spPr>
          <a:xfrm>
            <a:off x="3124200" y="0"/>
            <a:ext cx="2978150" cy="609600"/>
          </a:xfrm>
        </p:spPr>
        <p:txBody>
          <a:bodyPr>
            <a:normAutofit fontScale="90000"/>
          </a:bodyPr>
          <a:lstStyle/>
          <a:p>
            <a:r>
              <a:rPr lang="en-US" dirty="0"/>
              <a:t>Bubble Sort</a:t>
            </a:r>
          </a:p>
        </p:txBody>
      </p:sp>
      <p:sp>
        <p:nvSpPr>
          <p:cNvPr id="691203" name="Rectangle 3"/>
          <p:cNvSpPr>
            <a:spLocks noGrp="1" noChangeArrowheads="1"/>
          </p:cNvSpPr>
          <p:nvPr>
            <p:ph type="body" idx="4294967295"/>
          </p:nvPr>
        </p:nvSpPr>
        <p:spPr>
          <a:xfrm>
            <a:off x="152400" y="533400"/>
            <a:ext cx="8839200" cy="5943600"/>
          </a:xfrm>
        </p:spPr>
        <p:txBody>
          <a:bodyPr>
            <a:noAutofit/>
          </a:bodyPr>
          <a:lstStyle/>
          <a:p>
            <a:pPr>
              <a:lnSpc>
                <a:spcPct val="80000"/>
              </a:lnSpc>
              <a:buFontTx/>
              <a:buNone/>
            </a:pPr>
            <a:r>
              <a:rPr lang="en-US" sz="1800" b="1" dirty="0"/>
              <a:t> void </a:t>
            </a:r>
            <a:r>
              <a:rPr lang="en-US" sz="1800" b="1" dirty="0" err="1"/>
              <a:t>bubbleSort</a:t>
            </a:r>
            <a:r>
              <a:rPr lang="en-US" sz="1800" b="1" dirty="0"/>
              <a:t> (</a:t>
            </a:r>
            <a:r>
              <a:rPr lang="en-US" sz="1800" b="1" dirty="0" err="1"/>
              <a:t>int</a:t>
            </a:r>
            <a:r>
              <a:rPr lang="en-US" sz="1800" b="1" dirty="0"/>
              <a:t> a</a:t>
            </a:r>
            <a:r>
              <a:rPr lang="en-US" sz="1800" b="1" dirty="0" smtClean="0"/>
              <a:t>[ ], </a:t>
            </a:r>
            <a:r>
              <a:rPr lang="en-US" sz="1800" b="1" dirty="0" err="1"/>
              <a:t>int</a:t>
            </a:r>
            <a:r>
              <a:rPr lang="en-US" sz="1800" b="1" dirty="0"/>
              <a:t> n)</a:t>
            </a:r>
          </a:p>
          <a:p>
            <a:pPr>
              <a:lnSpc>
                <a:spcPct val="80000"/>
              </a:lnSpc>
              <a:buFontTx/>
              <a:buNone/>
            </a:pPr>
            <a:r>
              <a:rPr lang="en-US" sz="1800" b="1" dirty="0"/>
              <a:t> {</a:t>
            </a:r>
          </a:p>
          <a:p>
            <a:pPr>
              <a:lnSpc>
                <a:spcPct val="80000"/>
              </a:lnSpc>
              <a:buFontTx/>
              <a:buNone/>
            </a:pPr>
            <a:r>
              <a:rPr lang="en-US" sz="1800" b="1" dirty="0"/>
              <a:t>   </a:t>
            </a:r>
            <a:r>
              <a:rPr lang="en-US" sz="1800" b="1" dirty="0" smtClean="0"/>
              <a:t>	</a:t>
            </a:r>
            <a:r>
              <a:rPr lang="en-US" sz="1800" b="1" dirty="0" err="1" smtClean="0"/>
              <a:t>int</a:t>
            </a:r>
            <a:r>
              <a:rPr lang="en-US" sz="1800" b="1" dirty="0" smtClean="0"/>
              <a:t> </a:t>
            </a:r>
            <a:r>
              <a:rPr lang="en-US" sz="1800" b="1" dirty="0" err="1"/>
              <a:t>i</a:t>
            </a:r>
            <a:r>
              <a:rPr lang="en-US" sz="1800" b="1" dirty="0"/>
              <a:t>, j, temp, flag;</a:t>
            </a:r>
          </a:p>
          <a:p>
            <a:pPr>
              <a:lnSpc>
                <a:spcPct val="80000"/>
              </a:lnSpc>
              <a:buFontTx/>
              <a:buNone/>
            </a:pPr>
            <a:r>
              <a:rPr lang="en-US" sz="1800" b="1" dirty="0"/>
              <a:t>   </a:t>
            </a:r>
            <a:r>
              <a:rPr lang="en-US" sz="1800" b="1" dirty="0" smtClean="0"/>
              <a:t>	for(</a:t>
            </a:r>
            <a:r>
              <a:rPr lang="en-US" sz="1800" b="1" dirty="0" err="1" smtClean="0"/>
              <a:t>i</a:t>
            </a:r>
            <a:r>
              <a:rPr lang="en-US" sz="1800" b="1" dirty="0" smtClean="0"/>
              <a:t>=n-1</a:t>
            </a:r>
            <a:r>
              <a:rPr lang="en-US" sz="1800" b="1" dirty="0"/>
              <a:t>; </a:t>
            </a:r>
            <a:r>
              <a:rPr lang="en-US" sz="1800" b="1" dirty="0" err="1"/>
              <a:t>i</a:t>
            </a:r>
            <a:r>
              <a:rPr lang="en-US" sz="1800" b="1" dirty="0"/>
              <a:t>&gt;0; </a:t>
            </a:r>
            <a:r>
              <a:rPr lang="en-US" sz="1800" b="1" dirty="0" err="1"/>
              <a:t>i</a:t>
            </a:r>
            <a:r>
              <a:rPr lang="en-US" sz="1800" b="1" dirty="0"/>
              <a:t>- -)</a:t>
            </a:r>
          </a:p>
          <a:p>
            <a:pPr>
              <a:lnSpc>
                <a:spcPct val="80000"/>
              </a:lnSpc>
              <a:buFontTx/>
              <a:buNone/>
            </a:pPr>
            <a:r>
              <a:rPr lang="en-US" sz="1800" b="1" dirty="0"/>
              <a:t>   </a:t>
            </a:r>
            <a:r>
              <a:rPr lang="en-US" sz="1800" b="1" dirty="0" smtClean="0"/>
              <a:t>	{</a:t>
            </a:r>
            <a:endParaRPr lang="en-US" sz="1800" b="1" dirty="0"/>
          </a:p>
          <a:p>
            <a:pPr>
              <a:lnSpc>
                <a:spcPct val="80000"/>
              </a:lnSpc>
              <a:buFontTx/>
              <a:buNone/>
            </a:pPr>
            <a:r>
              <a:rPr lang="en-US" sz="1800" b="1" dirty="0"/>
              <a:t>     </a:t>
            </a:r>
            <a:r>
              <a:rPr lang="en-US" sz="1800" b="1" dirty="0" smtClean="0"/>
              <a:t>		flag </a:t>
            </a:r>
            <a:r>
              <a:rPr lang="en-US" sz="1800" b="1" dirty="0"/>
              <a:t>= 1;</a:t>
            </a:r>
          </a:p>
          <a:p>
            <a:pPr>
              <a:lnSpc>
                <a:spcPct val="80000"/>
              </a:lnSpc>
              <a:buFontTx/>
              <a:buNone/>
            </a:pPr>
            <a:r>
              <a:rPr lang="en-US" sz="1800" b="1" dirty="0"/>
              <a:t>     </a:t>
            </a:r>
            <a:r>
              <a:rPr lang="en-US" sz="1800" b="1" dirty="0" smtClean="0"/>
              <a:t>		for(j=0</a:t>
            </a:r>
            <a:r>
              <a:rPr lang="en-US" sz="1800" b="1" dirty="0"/>
              <a:t>; </a:t>
            </a:r>
            <a:r>
              <a:rPr lang="en-US" sz="1800" b="1" dirty="0" err="1"/>
              <a:t>i</a:t>
            </a:r>
            <a:r>
              <a:rPr lang="en-US" sz="1800" b="1" dirty="0"/>
              <a:t>&gt;j; j++)</a:t>
            </a:r>
          </a:p>
          <a:p>
            <a:pPr>
              <a:lnSpc>
                <a:spcPct val="80000"/>
              </a:lnSpc>
              <a:buFontTx/>
              <a:buNone/>
            </a:pPr>
            <a:r>
              <a:rPr lang="en-US" sz="1800" b="1" dirty="0"/>
              <a:t>     </a:t>
            </a:r>
            <a:r>
              <a:rPr lang="en-US" sz="1800" b="1" dirty="0" smtClean="0"/>
              <a:t>		{</a:t>
            </a:r>
            <a:endParaRPr lang="en-US" sz="1800" b="1" dirty="0"/>
          </a:p>
          <a:p>
            <a:pPr>
              <a:lnSpc>
                <a:spcPct val="80000"/>
              </a:lnSpc>
              <a:buFontTx/>
              <a:buNone/>
            </a:pPr>
            <a:r>
              <a:rPr lang="en-US" sz="1800" b="1" dirty="0"/>
              <a:t>       </a:t>
            </a:r>
            <a:r>
              <a:rPr lang="en-US" sz="1800" b="1" dirty="0" smtClean="0"/>
              <a:t>		if(a[j</a:t>
            </a:r>
            <a:r>
              <a:rPr lang="en-US" sz="1800" b="1" dirty="0"/>
              <a:t>]&gt;a[j+1])</a:t>
            </a:r>
          </a:p>
          <a:p>
            <a:pPr>
              <a:lnSpc>
                <a:spcPct val="80000"/>
              </a:lnSpc>
              <a:buFontTx/>
              <a:buNone/>
            </a:pPr>
            <a:r>
              <a:rPr lang="en-US" sz="1800" b="1" dirty="0"/>
              <a:t>       </a:t>
            </a:r>
            <a:r>
              <a:rPr lang="en-US" sz="1800" b="1" dirty="0" smtClean="0"/>
              <a:t>		{</a:t>
            </a:r>
            <a:endParaRPr lang="en-US" sz="1800" b="1" dirty="0"/>
          </a:p>
          <a:p>
            <a:pPr>
              <a:lnSpc>
                <a:spcPct val="80000"/>
              </a:lnSpc>
              <a:buFontTx/>
              <a:buNone/>
            </a:pPr>
            <a:r>
              <a:rPr lang="en-US" sz="1800" b="1" dirty="0"/>
              <a:t>         </a:t>
            </a:r>
            <a:r>
              <a:rPr lang="en-US" sz="1800" b="1" dirty="0" smtClean="0"/>
              <a:t>			flag </a:t>
            </a:r>
            <a:r>
              <a:rPr lang="en-US" sz="1800" b="1" dirty="0"/>
              <a:t>= 0;</a:t>
            </a:r>
          </a:p>
          <a:p>
            <a:pPr>
              <a:lnSpc>
                <a:spcPct val="80000"/>
              </a:lnSpc>
              <a:buFontTx/>
              <a:buNone/>
            </a:pPr>
            <a:r>
              <a:rPr lang="en-US" sz="1800" b="1" dirty="0"/>
              <a:t>         </a:t>
            </a:r>
            <a:r>
              <a:rPr lang="en-US" sz="1800" b="1" dirty="0" smtClean="0"/>
              <a:t>			temp </a:t>
            </a:r>
            <a:r>
              <a:rPr lang="en-US" sz="1800" b="1" dirty="0"/>
              <a:t>= a[j];</a:t>
            </a:r>
          </a:p>
          <a:p>
            <a:pPr>
              <a:lnSpc>
                <a:spcPct val="80000"/>
              </a:lnSpc>
              <a:buFontTx/>
              <a:buNone/>
            </a:pPr>
            <a:r>
              <a:rPr lang="en-US" sz="1800" b="1" dirty="0"/>
              <a:t>         </a:t>
            </a:r>
            <a:r>
              <a:rPr lang="en-US" sz="1800" b="1" dirty="0" smtClean="0"/>
              <a:t>			a[j</a:t>
            </a:r>
            <a:r>
              <a:rPr lang="en-US" sz="1800" b="1" dirty="0"/>
              <a:t>] = a[j+1];</a:t>
            </a:r>
          </a:p>
          <a:p>
            <a:pPr>
              <a:lnSpc>
                <a:spcPct val="80000"/>
              </a:lnSpc>
              <a:buFontTx/>
              <a:buNone/>
            </a:pPr>
            <a:r>
              <a:rPr lang="en-US" sz="1800" b="1" dirty="0"/>
              <a:t>         </a:t>
            </a:r>
            <a:r>
              <a:rPr lang="en-US" sz="1800" b="1" dirty="0" smtClean="0"/>
              <a:t>			a[j+1</a:t>
            </a:r>
            <a:r>
              <a:rPr lang="en-US" sz="1800" b="1" dirty="0"/>
              <a:t>] = temp;</a:t>
            </a:r>
          </a:p>
          <a:p>
            <a:pPr>
              <a:lnSpc>
                <a:spcPct val="80000"/>
              </a:lnSpc>
              <a:buFontTx/>
              <a:buNone/>
            </a:pPr>
            <a:r>
              <a:rPr lang="en-US" sz="1800" b="1" dirty="0"/>
              <a:t>       </a:t>
            </a:r>
            <a:r>
              <a:rPr lang="en-US" sz="1800" b="1" dirty="0" smtClean="0"/>
              <a:t>		}</a:t>
            </a:r>
            <a:endParaRPr lang="en-US" sz="1800" b="1" dirty="0"/>
          </a:p>
          <a:p>
            <a:pPr>
              <a:lnSpc>
                <a:spcPct val="80000"/>
              </a:lnSpc>
              <a:buFontTx/>
              <a:buNone/>
            </a:pPr>
            <a:r>
              <a:rPr lang="en-US" sz="1800" b="1" dirty="0"/>
              <a:t>     </a:t>
            </a:r>
            <a:r>
              <a:rPr lang="en-US" sz="1800" b="1" dirty="0" smtClean="0"/>
              <a:t>		} </a:t>
            </a:r>
            <a:r>
              <a:rPr lang="en-US" sz="1800" b="1" dirty="0">
                <a:solidFill>
                  <a:schemeClr val="folHlink"/>
                </a:solidFill>
              </a:rPr>
              <a:t>//out this block when flag is true, i.e. inner loop performed no swaps, so the list is already sorted</a:t>
            </a:r>
          </a:p>
          <a:p>
            <a:pPr>
              <a:lnSpc>
                <a:spcPct val="80000"/>
              </a:lnSpc>
              <a:buFontTx/>
              <a:buNone/>
            </a:pPr>
            <a:r>
              <a:rPr lang="en-US" sz="1800" b="1" dirty="0" smtClean="0"/>
              <a:t>		if(flag</a:t>
            </a:r>
            <a:r>
              <a:rPr lang="en-US" sz="1800" b="1" dirty="0"/>
              <a:t>)</a:t>
            </a:r>
          </a:p>
          <a:p>
            <a:pPr>
              <a:lnSpc>
                <a:spcPct val="80000"/>
              </a:lnSpc>
              <a:buFontTx/>
              <a:buNone/>
            </a:pPr>
            <a:r>
              <a:rPr lang="en-US" sz="1800" b="1" dirty="0"/>
              <a:t>       </a:t>
            </a:r>
            <a:r>
              <a:rPr lang="en-US" sz="1800" b="1" dirty="0" smtClean="0"/>
              <a:t>		break</a:t>
            </a:r>
            <a:r>
              <a:rPr lang="en-US" sz="1800" b="1" dirty="0"/>
              <a:t>; </a:t>
            </a:r>
            <a:endParaRPr lang="en-US" sz="1800" b="1" dirty="0" smtClean="0"/>
          </a:p>
          <a:p>
            <a:pPr>
              <a:lnSpc>
                <a:spcPct val="80000"/>
              </a:lnSpc>
              <a:buFontTx/>
              <a:buNone/>
            </a:pPr>
            <a:r>
              <a:rPr lang="en-US" sz="1800" b="1" dirty="0" smtClean="0"/>
              <a:t>	</a:t>
            </a:r>
            <a:r>
              <a:rPr lang="en-US" sz="1800" b="1" dirty="0" smtClean="0"/>
              <a:t>}</a:t>
            </a:r>
          </a:p>
          <a:p>
            <a:pPr>
              <a:lnSpc>
                <a:spcPct val="80000"/>
              </a:lnSpc>
              <a:buFontTx/>
              <a:buNone/>
            </a:pPr>
            <a:r>
              <a:rPr lang="en-US" sz="1800" b="1" dirty="0" smtClean="0"/>
              <a:t>}</a:t>
            </a:r>
            <a:endParaRPr lang="en-US" sz="1800" b="1" dirty="0"/>
          </a:p>
          <a:p>
            <a:pPr>
              <a:lnSpc>
                <a:spcPct val="80000"/>
              </a:lnSpc>
              <a:buFontTx/>
              <a:buNone/>
            </a:pPr>
            <a:r>
              <a:rPr lang="en-US" sz="1800" b="1"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0" y="0"/>
            <a:ext cx="7772400" cy="1143000"/>
          </a:xfrm>
        </p:spPr>
        <p:txBody>
          <a:bodyPr/>
          <a:lstStyle/>
          <a:p>
            <a:r>
              <a:rPr lang="en-GB">
                <a:latin typeface="Times New Roman" pitchFamily="18" charset="0"/>
                <a:cs typeface="Times New Roman" pitchFamily="18" charset="0"/>
              </a:rPr>
              <a:t>Bubble Sort Example</a:t>
            </a:r>
          </a:p>
        </p:txBody>
      </p:sp>
      <p:sp>
        <p:nvSpPr>
          <p:cNvPr id="3075" name="Text Box 3"/>
          <p:cNvSpPr txBox="1">
            <a:spLocks noChangeArrowheads="1"/>
          </p:cNvSpPr>
          <p:nvPr/>
        </p:nvSpPr>
        <p:spPr bwMode="auto">
          <a:xfrm>
            <a:off x="1371600" y="838200"/>
            <a:ext cx="7086600" cy="823913"/>
          </a:xfrm>
          <a:prstGeom prst="rect">
            <a:avLst/>
          </a:prstGeom>
          <a:noFill/>
          <a:ln w="9525">
            <a:noFill/>
            <a:miter lim="800000"/>
            <a:headEnd/>
            <a:tailEnd/>
          </a:ln>
          <a:effectLst/>
        </p:spPr>
        <p:txBody>
          <a:bodyPr wrap="square">
            <a:spAutoFit/>
          </a:bodyPr>
          <a:lstStyle/>
          <a:p>
            <a:pPr>
              <a:spcBef>
                <a:spcPct val="50000"/>
              </a:spcBef>
            </a:pPr>
            <a:r>
              <a:rPr lang="en-GB" sz="4800" dirty="0">
                <a:latin typeface="Times New Roman" pitchFamily="18" charset="0"/>
                <a:cs typeface="Times New Roman" pitchFamily="18" charset="0"/>
              </a:rPr>
              <a:t>9,  6,  2,  12,  11,  9,  3,  7</a:t>
            </a:r>
            <a:endParaRPr lang="en-GB" dirty="0">
              <a:latin typeface="Times New Roman" pitchFamily="18" charset="0"/>
              <a:cs typeface="Times New Roman" pitchFamily="18" charset="0"/>
            </a:endParaRPr>
          </a:p>
        </p:txBody>
      </p:sp>
      <p:sp>
        <p:nvSpPr>
          <p:cNvPr id="3076" name="Oval 4"/>
          <p:cNvSpPr>
            <a:spLocks noChangeArrowheads="1"/>
          </p:cNvSpPr>
          <p:nvPr/>
        </p:nvSpPr>
        <p:spPr bwMode="auto">
          <a:xfrm>
            <a:off x="1143000" y="914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77" name="Text Box 5"/>
          <p:cNvSpPr txBox="1">
            <a:spLocks noChangeArrowheads="1"/>
          </p:cNvSpPr>
          <p:nvPr/>
        </p:nvSpPr>
        <p:spPr bwMode="auto">
          <a:xfrm>
            <a:off x="1371600" y="1676400"/>
            <a:ext cx="73152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6,  9,  2,  12,  11,  9,  3,  7</a:t>
            </a:r>
            <a:endParaRPr lang="en-GB">
              <a:latin typeface="Times New Roman" pitchFamily="18" charset="0"/>
              <a:cs typeface="Times New Roman" pitchFamily="18" charset="0"/>
            </a:endParaRPr>
          </a:p>
        </p:txBody>
      </p:sp>
      <p:sp>
        <p:nvSpPr>
          <p:cNvPr id="3078" name="Oval 6"/>
          <p:cNvSpPr>
            <a:spLocks noChangeArrowheads="1"/>
          </p:cNvSpPr>
          <p:nvPr/>
        </p:nvSpPr>
        <p:spPr bwMode="auto">
          <a:xfrm>
            <a:off x="1905000" y="1676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79" name="Text Box 7"/>
          <p:cNvSpPr txBox="1">
            <a:spLocks noChangeArrowheads="1"/>
          </p:cNvSpPr>
          <p:nvPr/>
        </p:nvSpPr>
        <p:spPr bwMode="auto">
          <a:xfrm>
            <a:off x="1371600" y="2438400"/>
            <a:ext cx="71628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6,  2,  9,  12,  11,  9,  3,  7</a:t>
            </a:r>
            <a:endParaRPr lang="en-GB">
              <a:latin typeface="Times New Roman" pitchFamily="18" charset="0"/>
              <a:cs typeface="Times New Roman" pitchFamily="18" charset="0"/>
            </a:endParaRPr>
          </a:p>
        </p:txBody>
      </p:sp>
      <p:sp>
        <p:nvSpPr>
          <p:cNvPr id="3080" name="Oval 8"/>
          <p:cNvSpPr>
            <a:spLocks noChangeArrowheads="1"/>
          </p:cNvSpPr>
          <p:nvPr/>
        </p:nvSpPr>
        <p:spPr bwMode="auto">
          <a:xfrm>
            <a:off x="2819400" y="2438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81" name="Text Box 9"/>
          <p:cNvSpPr txBox="1">
            <a:spLocks noChangeArrowheads="1"/>
          </p:cNvSpPr>
          <p:nvPr/>
        </p:nvSpPr>
        <p:spPr bwMode="auto">
          <a:xfrm>
            <a:off x="1371600" y="3200400"/>
            <a:ext cx="70104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6,  2,  9,  12,  11,  9,  3,  7</a:t>
            </a:r>
            <a:endParaRPr lang="en-GB">
              <a:latin typeface="Times New Roman" pitchFamily="18" charset="0"/>
              <a:cs typeface="Times New Roman" pitchFamily="18" charset="0"/>
            </a:endParaRPr>
          </a:p>
        </p:txBody>
      </p:sp>
      <p:sp>
        <p:nvSpPr>
          <p:cNvPr id="3082" name="Oval 10"/>
          <p:cNvSpPr>
            <a:spLocks noChangeArrowheads="1"/>
          </p:cNvSpPr>
          <p:nvPr/>
        </p:nvSpPr>
        <p:spPr bwMode="auto">
          <a:xfrm>
            <a:off x="3733800" y="3200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83" name="Text Box 11"/>
          <p:cNvSpPr txBox="1">
            <a:spLocks noChangeArrowheads="1"/>
          </p:cNvSpPr>
          <p:nvPr/>
        </p:nvSpPr>
        <p:spPr bwMode="auto">
          <a:xfrm>
            <a:off x="1371600" y="3962400"/>
            <a:ext cx="70104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6,  2,  9,  11,  12,  9,  3,  7</a:t>
            </a:r>
            <a:endParaRPr lang="en-GB">
              <a:latin typeface="Times New Roman" pitchFamily="18" charset="0"/>
              <a:cs typeface="Times New Roman" pitchFamily="18" charset="0"/>
            </a:endParaRPr>
          </a:p>
        </p:txBody>
      </p:sp>
      <p:sp>
        <p:nvSpPr>
          <p:cNvPr id="3084" name="Oval 12"/>
          <p:cNvSpPr>
            <a:spLocks noChangeArrowheads="1"/>
          </p:cNvSpPr>
          <p:nvPr/>
        </p:nvSpPr>
        <p:spPr bwMode="auto">
          <a:xfrm>
            <a:off x="4648200" y="3962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85" name="Text Box 13"/>
          <p:cNvSpPr txBox="1">
            <a:spLocks noChangeArrowheads="1"/>
          </p:cNvSpPr>
          <p:nvPr/>
        </p:nvSpPr>
        <p:spPr bwMode="auto">
          <a:xfrm>
            <a:off x="1371600" y="4724400"/>
            <a:ext cx="73152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6,  2,  9,  11,  9,  12,  3,  7</a:t>
            </a:r>
            <a:endParaRPr lang="en-GB">
              <a:latin typeface="Times New Roman" pitchFamily="18" charset="0"/>
              <a:cs typeface="Times New Roman" pitchFamily="18" charset="0"/>
            </a:endParaRPr>
          </a:p>
        </p:txBody>
      </p:sp>
      <p:sp>
        <p:nvSpPr>
          <p:cNvPr id="3086" name="Oval 14"/>
          <p:cNvSpPr>
            <a:spLocks noChangeArrowheads="1"/>
          </p:cNvSpPr>
          <p:nvPr/>
        </p:nvSpPr>
        <p:spPr bwMode="auto">
          <a:xfrm>
            <a:off x="5410200" y="4724400"/>
            <a:ext cx="16764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87" name="Text Box 15"/>
          <p:cNvSpPr txBox="1">
            <a:spLocks noChangeArrowheads="1"/>
          </p:cNvSpPr>
          <p:nvPr/>
        </p:nvSpPr>
        <p:spPr bwMode="auto">
          <a:xfrm>
            <a:off x="1371600" y="5410200"/>
            <a:ext cx="73914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6,  2,  9,  11,  9,  3,  12,  7</a:t>
            </a:r>
            <a:endParaRPr lang="en-GB">
              <a:latin typeface="Times New Roman" pitchFamily="18" charset="0"/>
              <a:cs typeface="Times New Roman" pitchFamily="18" charset="0"/>
            </a:endParaRPr>
          </a:p>
        </p:txBody>
      </p:sp>
      <p:sp>
        <p:nvSpPr>
          <p:cNvPr id="3088" name="Oval 16"/>
          <p:cNvSpPr>
            <a:spLocks noChangeArrowheads="1"/>
          </p:cNvSpPr>
          <p:nvPr/>
        </p:nvSpPr>
        <p:spPr bwMode="auto">
          <a:xfrm>
            <a:off x="6248400" y="5486400"/>
            <a:ext cx="1676400" cy="7620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3089" name="Text Box 17"/>
          <p:cNvSpPr txBox="1">
            <a:spLocks noChangeArrowheads="1"/>
          </p:cNvSpPr>
          <p:nvPr/>
        </p:nvSpPr>
        <p:spPr bwMode="auto">
          <a:xfrm>
            <a:off x="1371600" y="6034088"/>
            <a:ext cx="7543800" cy="823912"/>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6,  2,  9,  11,  9,  3,  7,  12</a:t>
            </a:r>
            <a:endParaRPr lang="en-GB">
              <a:latin typeface="Times New Roman" pitchFamily="18" charset="0"/>
              <a:cs typeface="Times New Roman" pitchFamily="18" charset="0"/>
            </a:endParaRPr>
          </a:p>
        </p:txBody>
      </p:sp>
      <p:sp>
        <p:nvSpPr>
          <p:cNvPr id="3100" name="Comment 28"/>
          <p:cNvSpPr>
            <a:spLocks noChangeArrowheads="1"/>
          </p:cNvSpPr>
          <p:nvPr/>
        </p:nvSpPr>
        <p:spPr bwMode="auto">
          <a:xfrm>
            <a:off x="1143000" y="6324600"/>
            <a:ext cx="6781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12 is greater than the 7 so they are exchanged.</a:t>
            </a:r>
            <a:endParaRPr lang="en-GB" sz="1600">
              <a:solidFill>
                <a:srgbClr val="000000"/>
              </a:solidFill>
              <a:latin typeface="Times New Roman" pitchFamily="18" charset="0"/>
              <a:cs typeface="Times New Roman" pitchFamily="18" charset="0"/>
            </a:endParaRPr>
          </a:p>
        </p:txBody>
      </p:sp>
      <p:sp>
        <p:nvSpPr>
          <p:cNvPr id="3099" name="Comment 27"/>
          <p:cNvSpPr>
            <a:spLocks noChangeArrowheads="1"/>
          </p:cNvSpPr>
          <p:nvPr/>
        </p:nvSpPr>
        <p:spPr bwMode="auto">
          <a:xfrm>
            <a:off x="1143000" y="5715000"/>
            <a:ext cx="6781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12 is greater than the 3 so they are exchanged.</a:t>
            </a:r>
            <a:endParaRPr lang="en-GB" sz="1600">
              <a:solidFill>
                <a:srgbClr val="000000"/>
              </a:solidFill>
              <a:latin typeface="Times New Roman" pitchFamily="18" charset="0"/>
              <a:cs typeface="Times New Roman" pitchFamily="18" charset="0"/>
            </a:endParaRPr>
          </a:p>
        </p:txBody>
      </p:sp>
      <p:sp>
        <p:nvSpPr>
          <p:cNvPr id="3098" name="Comment 26"/>
          <p:cNvSpPr>
            <a:spLocks noChangeArrowheads="1"/>
          </p:cNvSpPr>
          <p:nvPr/>
        </p:nvSpPr>
        <p:spPr bwMode="auto">
          <a:xfrm>
            <a:off x="1143000" y="4876800"/>
            <a:ext cx="670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twelve is</a:t>
            </a:r>
            <a:r>
              <a:rPr lang="en-GB" sz="1600">
                <a:solidFill>
                  <a:srgbClr val="000000"/>
                </a:solidFill>
                <a:latin typeface="Times New Roman" pitchFamily="18" charset="0"/>
                <a:cs typeface="Times New Roman" pitchFamily="18" charset="0"/>
              </a:rPr>
              <a:t> </a:t>
            </a:r>
            <a:r>
              <a:rPr lang="en-GB" sz="1600" b="1">
                <a:solidFill>
                  <a:srgbClr val="000000"/>
                </a:solidFill>
                <a:latin typeface="Times New Roman" pitchFamily="18" charset="0"/>
                <a:cs typeface="Times New Roman" pitchFamily="18" charset="0"/>
              </a:rPr>
              <a:t>greater than the 9 so they are exchanged</a:t>
            </a:r>
            <a:endParaRPr lang="en-GB" sz="1600">
              <a:solidFill>
                <a:srgbClr val="000000"/>
              </a:solidFill>
              <a:latin typeface="Times New Roman" pitchFamily="18" charset="0"/>
              <a:cs typeface="Times New Roman" pitchFamily="18" charset="0"/>
            </a:endParaRPr>
          </a:p>
        </p:txBody>
      </p:sp>
      <p:sp>
        <p:nvSpPr>
          <p:cNvPr id="3097" name="Comment 25"/>
          <p:cNvSpPr>
            <a:spLocks noChangeArrowheads="1"/>
          </p:cNvSpPr>
          <p:nvPr/>
        </p:nvSpPr>
        <p:spPr bwMode="auto">
          <a:xfrm>
            <a:off x="1143000" y="4267200"/>
            <a:ext cx="670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12 is larger than the 11 so they are exchanged.</a:t>
            </a:r>
            <a:endParaRPr lang="en-GB" sz="1600">
              <a:solidFill>
                <a:srgbClr val="000000"/>
              </a:solidFill>
              <a:latin typeface="Times New Roman" pitchFamily="18" charset="0"/>
              <a:cs typeface="Times New Roman" pitchFamily="18" charset="0"/>
            </a:endParaRPr>
          </a:p>
        </p:txBody>
      </p:sp>
      <p:sp>
        <p:nvSpPr>
          <p:cNvPr id="3095" name="Comment 23"/>
          <p:cNvSpPr>
            <a:spLocks noChangeArrowheads="1"/>
          </p:cNvSpPr>
          <p:nvPr/>
        </p:nvSpPr>
        <p:spPr bwMode="auto">
          <a:xfrm>
            <a:off x="1143000" y="3352800"/>
            <a:ext cx="6781800" cy="5847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In the third comparison, the 9 is not larger than the 12 so no exchange is made.  We move on to compare the next pair without any change to the list.</a:t>
            </a:r>
            <a:endParaRPr lang="en-GB" sz="1600">
              <a:solidFill>
                <a:srgbClr val="000000"/>
              </a:solidFill>
              <a:latin typeface="Times New Roman" pitchFamily="18" charset="0"/>
              <a:cs typeface="Times New Roman" pitchFamily="18" charset="0"/>
            </a:endParaRPr>
          </a:p>
        </p:txBody>
      </p:sp>
      <p:sp>
        <p:nvSpPr>
          <p:cNvPr id="3094" name="Comment 22"/>
          <p:cNvSpPr>
            <a:spLocks noChangeArrowheads="1"/>
          </p:cNvSpPr>
          <p:nvPr/>
        </p:nvSpPr>
        <p:spPr bwMode="auto">
          <a:xfrm>
            <a:off x="1143000" y="2590800"/>
            <a:ext cx="67056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Now the next pair of numbers are compared.  Again the 9 is the larger and so this pair is also exchanged.</a:t>
            </a:r>
            <a:endParaRPr lang="en-GB" sz="1600">
              <a:solidFill>
                <a:srgbClr val="000000"/>
              </a:solidFill>
              <a:latin typeface="Times New Roman" pitchFamily="18" charset="0"/>
              <a:cs typeface="Times New Roman" pitchFamily="18" charset="0"/>
            </a:endParaRPr>
          </a:p>
        </p:txBody>
      </p:sp>
      <p:sp>
        <p:nvSpPr>
          <p:cNvPr id="3092" name="Comment 20"/>
          <p:cNvSpPr>
            <a:spLocks noChangeArrowheads="1"/>
          </p:cNvSpPr>
          <p:nvPr/>
        </p:nvSpPr>
        <p:spPr bwMode="auto">
          <a:xfrm>
            <a:off x="1143000" y="1828800"/>
            <a:ext cx="66294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Bubblesort compares the numbers in pairs from left to right exchanging when necessary.  Here the first number is compared to the second and as it is larger they are exchanged.</a:t>
            </a:r>
            <a:endParaRPr lang="en-GB" sz="1600">
              <a:solidFill>
                <a:srgbClr val="000000"/>
              </a:solidFill>
              <a:latin typeface="Times New Roman" pitchFamily="18" charset="0"/>
              <a:cs typeface="Times New Roman" pitchFamily="18" charset="0"/>
            </a:endParaRPr>
          </a:p>
        </p:txBody>
      </p:sp>
      <p:sp>
        <p:nvSpPr>
          <p:cNvPr id="3101" name="Comment 29"/>
          <p:cNvSpPr>
            <a:spLocks noChangeArrowheads="1"/>
          </p:cNvSpPr>
          <p:nvPr/>
        </p:nvSpPr>
        <p:spPr bwMode="auto">
          <a:xfrm>
            <a:off x="457200" y="5257800"/>
            <a:ext cx="78486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end of the list has been reached so this is the end of the first pass.  The twelve at the end of the list must be largest number in the list and so is now in the correct position.  We now start a new pass from left to right.</a:t>
            </a:r>
            <a:endParaRPr lang="en-GB" sz="1600">
              <a:solidFill>
                <a:srgbClr val="000000"/>
              </a:solidFill>
              <a:latin typeface="Times New Roman" pitchFamily="18" charset="0"/>
              <a:cs typeface="Times New Roman" pitchFamily="18" charset="0"/>
            </a:endParaRPr>
          </a:p>
        </p:txBody>
      </p:sp>
    </p:spTree>
  </p:cSld>
  <p:clrMapOvr>
    <a:masterClrMapping/>
  </p:clrMapOvr>
  <p:transition advTm="639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75"/>
                                        </p:tgtEl>
                                        <p:attrNameLst>
                                          <p:attrName>style.visibility</p:attrName>
                                        </p:attrNameLst>
                                      </p:cBhvr>
                                      <p:to>
                                        <p:strVal val="visible"/>
                                      </p:to>
                                    </p:set>
                                  </p:childTnLst>
                                </p:cTn>
                              </p:par>
                            </p:childTnLst>
                          </p:cTn>
                        </p:par>
                        <p:par>
                          <p:cTn id="10" fill="hold">
                            <p:stCondLst>
                              <p:cond delay="1000"/>
                            </p:stCondLst>
                            <p:childTnLst>
                              <p:par>
                                <p:cTn id="11" presetID="17" presetClass="entr" presetSubtype="10" fill="hold" grpId="0" nodeType="after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p:cTn id="13" dur="500" fill="hold"/>
                                        <p:tgtEl>
                                          <p:spTgt spid="3076"/>
                                        </p:tgtEl>
                                        <p:attrNameLst>
                                          <p:attrName>ppt_w</p:attrName>
                                        </p:attrNameLst>
                                      </p:cBhvr>
                                      <p:tavLst>
                                        <p:tav tm="0">
                                          <p:val>
                                            <p:fltVal val="0"/>
                                          </p:val>
                                        </p:tav>
                                        <p:tav tm="100000">
                                          <p:val>
                                            <p:strVal val="#ppt_w"/>
                                          </p:val>
                                        </p:tav>
                                      </p:tavLst>
                                    </p:anim>
                                    <p:anim calcmode="lin" valueType="num">
                                      <p:cBhvr>
                                        <p:cTn id="14" dur="500" fill="hold"/>
                                        <p:tgtEl>
                                          <p:spTgt spid="3076"/>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3092"/>
                                        </p:tgtEl>
                                        <p:attrNameLst>
                                          <p:attrName>style.visibility</p:attrName>
                                        </p:attrNameLst>
                                      </p:cBhvr>
                                      <p:to>
                                        <p:strVal val="visible"/>
                                      </p:to>
                                    </p:set>
                                  </p:childTnLst>
                                  <p:subTnLst>
                                    <p:set>
                                      <p:cBhvr override="childStyle">
                                        <p:cTn dur="1" fill="hold" display="0" masterRel="nextClick" afterEffect="1"/>
                                        <p:tgtEl>
                                          <p:spTgt spid="309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3077"/>
                                        </p:tgtEl>
                                        <p:attrNameLst>
                                          <p:attrName>style.visibility</p:attrName>
                                        </p:attrNameLst>
                                      </p:cBhvr>
                                      <p:to>
                                        <p:strVal val="visible"/>
                                      </p:to>
                                    </p:set>
                                    <p:anim calcmode="lin" valueType="num">
                                      <p:cBhvr>
                                        <p:cTn id="22" dur="500" fill="hold"/>
                                        <p:tgtEl>
                                          <p:spTgt spid="3077"/>
                                        </p:tgtEl>
                                        <p:attrNameLst>
                                          <p:attrName>ppt_x</p:attrName>
                                        </p:attrNameLst>
                                      </p:cBhvr>
                                      <p:tavLst>
                                        <p:tav tm="0">
                                          <p:val>
                                            <p:strVal val="#ppt_x"/>
                                          </p:val>
                                        </p:tav>
                                        <p:tav tm="100000">
                                          <p:val>
                                            <p:strVal val="#ppt_x"/>
                                          </p:val>
                                        </p:tav>
                                      </p:tavLst>
                                    </p:anim>
                                    <p:anim calcmode="lin" valueType="num">
                                      <p:cBhvr>
                                        <p:cTn id="23" dur="500" fill="hold"/>
                                        <p:tgtEl>
                                          <p:spTgt spid="3077"/>
                                        </p:tgtEl>
                                        <p:attrNameLst>
                                          <p:attrName>ppt_y</p:attrName>
                                        </p:attrNameLst>
                                      </p:cBhvr>
                                      <p:tavLst>
                                        <p:tav tm="0">
                                          <p:val>
                                            <p:strVal val="#ppt_y-#ppt_h/2"/>
                                          </p:val>
                                        </p:tav>
                                        <p:tav tm="100000">
                                          <p:val>
                                            <p:strVal val="#ppt_y"/>
                                          </p:val>
                                        </p:tav>
                                      </p:tavLst>
                                    </p:anim>
                                    <p:anim calcmode="lin" valueType="num">
                                      <p:cBhvr>
                                        <p:cTn id="24" dur="500" fill="hold"/>
                                        <p:tgtEl>
                                          <p:spTgt spid="3077"/>
                                        </p:tgtEl>
                                        <p:attrNameLst>
                                          <p:attrName>ppt_w</p:attrName>
                                        </p:attrNameLst>
                                      </p:cBhvr>
                                      <p:tavLst>
                                        <p:tav tm="0">
                                          <p:val>
                                            <p:strVal val="#ppt_w"/>
                                          </p:val>
                                        </p:tav>
                                        <p:tav tm="100000">
                                          <p:val>
                                            <p:strVal val="#ppt_w"/>
                                          </p:val>
                                        </p:tav>
                                      </p:tavLst>
                                    </p:anim>
                                    <p:anim calcmode="lin" valueType="num">
                                      <p:cBhvr>
                                        <p:cTn id="25" dur="500" fill="hold"/>
                                        <p:tgtEl>
                                          <p:spTgt spid="3077"/>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17" presetClass="entr" presetSubtype="10" fill="hold" grpId="0" nodeType="afterEffect">
                                  <p:stCondLst>
                                    <p:cond delay="0"/>
                                  </p:stCondLst>
                                  <p:childTnLst>
                                    <p:set>
                                      <p:cBhvr>
                                        <p:cTn id="28" dur="1" fill="hold">
                                          <p:stCondLst>
                                            <p:cond delay="0"/>
                                          </p:stCondLst>
                                        </p:cTn>
                                        <p:tgtEl>
                                          <p:spTgt spid="3078"/>
                                        </p:tgtEl>
                                        <p:attrNameLst>
                                          <p:attrName>style.visibility</p:attrName>
                                        </p:attrNameLst>
                                      </p:cBhvr>
                                      <p:to>
                                        <p:strVal val="visible"/>
                                      </p:to>
                                    </p:set>
                                    <p:anim calcmode="lin" valueType="num">
                                      <p:cBhvr>
                                        <p:cTn id="29" dur="500" fill="hold"/>
                                        <p:tgtEl>
                                          <p:spTgt spid="3078"/>
                                        </p:tgtEl>
                                        <p:attrNameLst>
                                          <p:attrName>ppt_w</p:attrName>
                                        </p:attrNameLst>
                                      </p:cBhvr>
                                      <p:tavLst>
                                        <p:tav tm="0">
                                          <p:val>
                                            <p:fltVal val="0"/>
                                          </p:val>
                                        </p:tav>
                                        <p:tav tm="100000">
                                          <p:val>
                                            <p:strVal val="#ppt_w"/>
                                          </p:val>
                                        </p:tav>
                                      </p:tavLst>
                                    </p:anim>
                                    <p:anim calcmode="lin" valueType="num">
                                      <p:cBhvr>
                                        <p:cTn id="30" dur="500" fill="hold"/>
                                        <p:tgtEl>
                                          <p:spTgt spid="3078"/>
                                        </p:tgtEl>
                                        <p:attrNameLst>
                                          <p:attrName>ppt_h</p:attrName>
                                        </p:attrNameLst>
                                      </p:cBhvr>
                                      <p:tavLst>
                                        <p:tav tm="0">
                                          <p:val>
                                            <p:strVal val="#ppt_h"/>
                                          </p:val>
                                        </p:tav>
                                        <p:tav tm="100000">
                                          <p:val>
                                            <p:strVal val="#ppt_h"/>
                                          </p:val>
                                        </p:tav>
                                      </p:tavLst>
                                    </p:anim>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3094"/>
                                        </p:tgtEl>
                                        <p:attrNameLst>
                                          <p:attrName>style.visibility</p:attrName>
                                        </p:attrNameLst>
                                      </p:cBhvr>
                                      <p:to>
                                        <p:strVal val="visible"/>
                                      </p:to>
                                    </p:set>
                                  </p:childTnLst>
                                  <p:subTnLst>
                                    <p:set>
                                      <p:cBhvr override="childStyle">
                                        <p:cTn dur="1" fill="hold" display="0" masterRel="nextClick" afterEffect="1"/>
                                        <p:tgtEl>
                                          <p:spTgt spid="309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7" presetClass="entr" presetSubtype="1" fill="hold" grpId="0" nodeType="clickEffect">
                                  <p:stCondLst>
                                    <p:cond delay="0"/>
                                  </p:stCondLst>
                                  <p:childTnLst>
                                    <p:set>
                                      <p:cBhvr>
                                        <p:cTn id="37" dur="1" fill="hold">
                                          <p:stCondLst>
                                            <p:cond delay="0"/>
                                          </p:stCondLst>
                                        </p:cTn>
                                        <p:tgtEl>
                                          <p:spTgt spid="3079"/>
                                        </p:tgtEl>
                                        <p:attrNameLst>
                                          <p:attrName>style.visibility</p:attrName>
                                        </p:attrNameLst>
                                      </p:cBhvr>
                                      <p:to>
                                        <p:strVal val="visible"/>
                                      </p:to>
                                    </p:set>
                                    <p:anim calcmode="lin" valueType="num">
                                      <p:cBhvr>
                                        <p:cTn id="38" dur="500" fill="hold"/>
                                        <p:tgtEl>
                                          <p:spTgt spid="3079"/>
                                        </p:tgtEl>
                                        <p:attrNameLst>
                                          <p:attrName>ppt_x</p:attrName>
                                        </p:attrNameLst>
                                      </p:cBhvr>
                                      <p:tavLst>
                                        <p:tav tm="0">
                                          <p:val>
                                            <p:strVal val="#ppt_x"/>
                                          </p:val>
                                        </p:tav>
                                        <p:tav tm="100000">
                                          <p:val>
                                            <p:strVal val="#ppt_x"/>
                                          </p:val>
                                        </p:tav>
                                      </p:tavLst>
                                    </p:anim>
                                    <p:anim calcmode="lin" valueType="num">
                                      <p:cBhvr>
                                        <p:cTn id="39" dur="500" fill="hold"/>
                                        <p:tgtEl>
                                          <p:spTgt spid="3079"/>
                                        </p:tgtEl>
                                        <p:attrNameLst>
                                          <p:attrName>ppt_y</p:attrName>
                                        </p:attrNameLst>
                                      </p:cBhvr>
                                      <p:tavLst>
                                        <p:tav tm="0">
                                          <p:val>
                                            <p:strVal val="#ppt_y-#ppt_h/2"/>
                                          </p:val>
                                        </p:tav>
                                        <p:tav tm="100000">
                                          <p:val>
                                            <p:strVal val="#ppt_y"/>
                                          </p:val>
                                        </p:tav>
                                      </p:tavLst>
                                    </p:anim>
                                    <p:anim calcmode="lin" valueType="num">
                                      <p:cBhvr>
                                        <p:cTn id="40" dur="500" fill="hold"/>
                                        <p:tgtEl>
                                          <p:spTgt spid="3079"/>
                                        </p:tgtEl>
                                        <p:attrNameLst>
                                          <p:attrName>ppt_w</p:attrName>
                                        </p:attrNameLst>
                                      </p:cBhvr>
                                      <p:tavLst>
                                        <p:tav tm="0">
                                          <p:val>
                                            <p:strVal val="#ppt_w"/>
                                          </p:val>
                                        </p:tav>
                                        <p:tav tm="100000">
                                          <p:val>
                                            <p:strVal val="#ppt_w"/>
                                          </p:val>
                                        </p:tav>
                                      </p:tavLst>
                                    </p:anim>
                                    <p:anim calcmode="lin" valueType="num">
                                      <p:cBhvr>
                                        <p:cTn id="41" dur="500" fill="hold"/>
                                        <p:tgtEl>
                                          <p:spTgt spid="3079"/>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17" presetClass="entr" presetSubtype="10" fill="hold" grpId="0" nodeType="afterEffect">
                                  <p:stCondLst>
                                    <p:cond delay="0"/>
                                  </p:stCondLst>
                                  <p:childTnLst>
                                    <p:set>
                                      <p:cBhvr>
                                        <p:cTn id="44" dur="1" fill="hold">
                                          <p:stCondLst>
                                            <p:cond delay="0"/>
                                          </p:stCondLst>
                                        </p:cTn>
                                        <p:tgtEl>
                                          <p:spTgt spid="3080"/>
                                        </p:tgtEl>
                                        <p:attrNameLst>
                                          <p:attrName>style.visibility</p:attrName>
                                        </p:attrNameLst>
                                      </p:cBhvr>
                                      <p:to>
                                        <p:strVal val="visible"/>
                                      </p:to>
                                    </p:set>
                                    <p:anim calcmode="lin" valueType="num">
                                      <p:cBhvr>
                                        <p:cTn id="45" dur="500" fill="hold"/>
                                        <p:tgtEl>
                                          <p:spTgt spid="3080"/>
                                        </p:tgtEl>
                                        <p:attrNameLst>
                                          <p:attrName>ppt_w</p:attrName>
                                        </p:attrNameLst>
                                      </p:cBhvr>
                                      <p:tavLst>
                                        <p:tav tm="0">
                                          <p:val>
                                            <p:fltVal val="0"/>
                                          </p:val>
                                        </p:tav>
                                        <p:tav tm="100000">
                                          <p:val>
                                            <p:strVal val="#ppt_w"/>
                                          </p:val>
                                        </p:tav>
                                      </p:tavLst>
                                    </p:anim>
                                    <p:anim calcmode="lin" valueType="num">
                                      <p:cBhvr>
                                        <p:cTn id="46" dur="500" fill="hold"/>
                                        <p:tgtEl>
                                          <p:spTgt spid="3080"/>
                                        </p:tgtEl>
                                        <p:attrNameLst>
                                          <p:attrName>ppt_h</p:attrName>
                                        </p:attrNameLst>
                                      </p:cBhvr>
                                      <p:tavLst>
                                        <p:tav tm="0">
                                          <p:val>
                                            <p:strVal val="#ppt_h"/>
                                          </p:val>
                                        </p:tav>
                                        <p:tav tm="100000">
                                          <p:val>
                                            <p:strVal val="#ppt_h"/>
                                          </p:val>
                                        </p:tav>
                                      </p:tavLst>
                                    </p:anim>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3095"/>
                                        </p:tgtEl>
                                        <p:attrNameLst>
                                          <p:attrName>style.visibility</p:attrName>
                                        </p:attrNameLst>
                                      </p:cBhvr>
                                      <p:to>
                                        <p:strVal val="visible"/>
                                      </p:to>
                                    </p:set>
                                  </p:childTnLst>
                                  <p:subTnLst>
                                    <p:set>
                                      <p:cBhvr override="childStyle">
                                        <p:cTn dur="1" fill="hold" display="0" masterRel="nextClick" afterEffect="1"/>
                                        <p:tgtEl>
                                          <p:spTgt spid="3095"/>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3081"/>
                                        </p:tgtEl>
                                        <p:attrNameLst>
                                          <p:attrName>style.visibility</p:attrName>
                                        </p:attrNameLst>
                                      </p:cBhvr>
                                      <p:to>
                                        <p:strVal val="visible"/>
                                      </p:to>
                                    </p:set>
                                    <p:anim calcmode="lin" valueType="num">
                                      <p:cBhvr>
                                        <p:cTn id="54" dur="500" fill="hold"/>
                                        <p:tgtEl>
                                          <p:spTgt spid="3081"/>
                                        </p:tgtEl>
                                        <p:attrNameLst>
                                          <p:attrName>ppt_x</p:attrName>
                                        </p:attrNameLst>
                                      </p:cBhvr>
                                      <p:tavLst>
                                        <p:tav tm="0">
                                          <p:val>
                                            <p:strVal val="#ppt_x"/>
                                          </p:val>
                                        </p:tav>
                                        <p:tav tm="100000">
                                          <p:val>
                                            <p:strVal val="#ppt_x"/>
                                          </p:val>
                                        </p:tav>
                                      </p:tavLst>
                                    </p:anim>
                                    <p:anim calcmode="lin" valueType="num">
                                      <p:cBhvr>
                                        <p:cTn id="55" dur="500" fill="hold"/>
                                        <p:tgtEl>
                                          <p:spTgt spid="3081"/>
                                        </p:tgtEl>
                                        <p:attrNameLst>
                                          <p:attrName>ppt_y</p:attrName>
                                        </p:attrNameLst>
                                      </p:cBhvr>
                                      <p:tavLst>
                                        <p:tav tm="0">
                                          <p:val>
                                            <p:strVal val="#ppt_y-#ppt_h/2"/>
                                          </p:val>
                                        </p:tav>
                                        <p:tav tm="100000">
                                          <p:val>
                                            <p:strVal val="#ppt_y"/>
                                          </p:val>
                                        </p:tav>
                                      </p:tavLst>
                                    </p:anim>
                                    <p:anim calcmode="lin" valueType="num">
                                      <p:cBhvr>
                                        <p:cTn id="56" dur="500" fill="hold"/>
                                        <p:tgtEl>
                                          <p:spTgt spid="3081"/>
                                        </p:tgtEl>
                                        <p:attrNameLst>
                                          <p:attrName>ppt_w</p:attrName>
                                        </p:attrNameLst>
                                      </p:cBhvr>
                                      <p:tavLst>
                                        <p:tav tm="0">
                                          <p:val>
                                            <p:strVal val="#ppt_w"/>
                                          </p:val>
                                        </p:tav>
                                        <p:tav tm="100000">
                                          <p:val>
                                            <p:strVal val="#ppt_w"/>
                                          </p:val>
                                        </p:tav>
                                      </p:tavLst>
                                    </p:anim>
                                    <p:anim calcmode="lin" valueType="num">
                                      <p:cBhvr>
                                        <p:cTn id="57" dur="500" fill="hold"/>
                                        <p:tgtEl>
                                          <p:spTgt spid="3081"/>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17" presetClass="entr" presetSubtype="10" fill="hold" grpId="0" nodeType="afterEffect">
                                  <p:stCondLst>
                                    <p:cond delay="0"/>
                                  </p:stCondLst>
                                  <p:childTnLst>
                                    <p:set>
                                      <p:cBhvr>
                                        <p:cTn id="60" dur="1" fill="hold">
                                          <p:stCondLst>
                                            <p:cond delay="0"/>
                                          </p:stCondLst>
                                        </p:cTn>
                                        <p:tgtEl>
                                          <p:spTgt spid="3082"/>
                                        </p:tgtEl>
                                        <p:attrNameLst>
                                          <p:attrName>style.visibility</p:attrName>
                                        </p:attrNameLst>
                                      </p:cBhvr>
                                      <p:to>
                                        <p:strVal val="visible"/>
                                      </p:to>
                                    </p:set>
                                    <p:anim calcmode="lin" valueType="num">
                                      <p:cBhvr>
                                        <p:cTn id="61" dur="500" fill="hold"/>
                                        <p:tgtEl>
                                          <p:spTgt spid="3082"/>
                                        </p:tgtEl>
                                        <p:attrNameLst>
                                          <p:attrName>ppt_w</p:attrName>
                                        </p:attrNameLst>
                                      </p:cBhvr>
                                      <p:tavLst>
                                        <p:tav tm="0">
                                          <p:val>
                                            <p:fltVal val="0"/>
                                          </p:val>
                                        </p:tav>
                                        <p:tav tm="100000">
                                          <p:val>
                                            <p:strVal val="#ppt_w"/>
                                          </p:val>
                                        </p:tav>
                                      </p:tavLst>
                                    </p:anim>
                                    <p:anim calcmode="lin" valueType="num">
                                      <p:cBhvr>
                                        <p:cTn id="62" dur="500" fill="hold"/>
                                        <p:tgtEl>
                                          <p:spTgt spid="3082"/>
                                        </p:tgtEl>
                                        <p:attrNameLst>
                                          <p:attrName>ppt_h</p:attrName>
                                        </p:attrNameLst>
                                      </p:cBhvr>
                                      <p:tavLst>
                                        <p:tav tm="0">
                                          <p:val>
                                            <p:strVal val="#ppt_h"/>
                                          </p:val>
                                        </p:tav>
                                        <p:tav tm="100000">
                                          <p:val>
                                            <p:strVal val="#ppt_h"/>
                                          </p:val>
                                        </p:tav>
                                      </p:tavLst>
                                    </p:anim>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3097"/>
                                        </p:tgtEl>
                                        <p:attrNameLst>
                                          <p:attrName>style.visibility</p:attrName>
                                        </p:attrNameLst>
                                      </p:cBhvr>
                                      <p:to>
                                        <p:strVal val="visible"/>
                                      </p:to>
                                    </p:set>
                                  </p:childTnLst>
                                  <p:subTnLst>
                                    <p:set>
                                      <p:cBhvr override="childStyle">
                                        <p:cTn dur="1" fill="hold" display="0" masterRel="nextClick" afterEffect="1"/>
                                        <p:tgtEl>
                                          <p:spTgt spid="3097"/>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7" presetClass="entr" presetSubtype="1" fill="hold" grpId="0" nodeType="clickEffect">
                                  <p:stCondLst>
                                    <p:cond delay="0"/>
                                  </p:stCondLst>
                                  <p:childTnLst>
                                    <p:set>
                                      <p:cBhvr>
                                        <p:cTn id="69" dur="1" fill="hold">
                                          <p:stCondLst>
                                            <p:cond delay="0"/>
                                          </p:stCondLst>
                                        </p:cTn>
                                        <p:tgtEl>
                                          <p:spTgt spid="3083"/>
                                        </p:tgtEl>
                                        <p:attrNameLst>
                                          <p:attrName>style.visibility</p:attrName>
                                        </p:attrNameLst>
                                      </p:cBhvr>
                                      <p:to>
                                        <p:strVal val="visible"/>
                                      </p:to>
                                    </p:set>
                                    <p:anim calcmode="lin" valueType="num">
                                      <p:cBhvr>
                                        <p:cTn id="70" dur="500" fill="hold"/>
                                        <p:tgtEl>
                                          <p:spTgt spid="3083"/>
                                        </p:tgtEl>
                                        <p:attrNameLst>
                                          <p:attrName>ppt_x</p:attrName>
                                        </p:attrNameLst>
                                      </p:cBhvr>
                                      <p:tavLst>
                                        <p:tav tm="0">
                                          <p:val>
                                            <p:strVal val="#ppt_x"/>
                                          </p:val>
                                        </p:tav>
                                        <p:tav tm="100000">
                                          <p:val>
                                            <p:strVal val="#ppt_x"/>
                                          </p:val>
                                        </p:tav>
                                      </p:tavLst>
                                    </p:anim>
                                    <p:anim calcmode="lin" valueType="num">
                                      <p:cBhvr>
                                        <p:cTn id="71" dur="500" fill="hold"/>
                                        <p:tgtEl>
                                          <p:spTgt spid="3083"/>
                                        </p:tgtEl>
                                        <p:attrNameLst>
                                          <p:attrName>ppt_y</p:attrName>
                                        </p:attrNameLst>
                                      </p:cBhvr>
                                      <p:tavLst>
                                        <p:tav tm="0">
                                          <p:val>
                                            <p:strVal val="#ppt_y-#ppt_h/2"/>
                                          </p:val>
                                        </p:tav>
                                        <p:tav tm="100000">
                                          <p:val>
                                            <p:strVal val="#ppt_y"/>
                                          </p:val>
                                        </p:tav>
                                      </p:tavLst>
                                    </p:anim>
                                    <p:anim calcmode="lin" valueType="num">
                                      <p:cBhvr>
                                        <p:cTn id="72" dur="500" fill="hold"/>
                                        <p:tgtEl>
                                          <p:spTgt spid="3083"/>
                                        </p:tgtEl>
                                        <p:attrNameLst>
                                          <p:attrName>ppt_w</p:attrName>
                                        </p:attrNameLst>
                                      </p:cBhvr>
                                      <p:tavLst>
                                        <p:tav tm="0">
                                          <p:val>
                                            <p:strVal val="#ppt_w"/>
                                          </p:val>
                                        </p:tav>
                                        <p:tav tm="100000">
                                          <p:val>
                                            <p:strVal val="#ppt_w"/>
                                          </p:val>
                                        </p:tav>
                                      </p:tavLst>
                                    </p:anim>
                                    <p:anim calcmode="lin" valueType="num">
                                      <p:cBhvr>
                                        <p:cTn id="73" dur="500" fill="hold"/>
                                        <p:tgtEl>
                                          <p:spTgt spid="3083"/>
                                        </p:tgtEl>
                                        <p:attrNameLst>
                                          <p:attrName>ppt_h</p:attrName>
                                        </p:attrNameLst>
                                      </p:cBhvr>
                                      <p:tavLst>
                                        <p:tav tm="0">
                                          <p:val>
                                            <p:fltVal val="0"/>
                                          </p:val>
                                        </p:tav>
                                        <p:tav tm="100000">
                                          <p:val>
                                            <p:strVal val="#ppt_h"/>
                                          </p:val>
                                        </p:tav>
                                      </p:tavLst>
                                    </p:anim>
                                  </p:childTnLst>
                                </p:cTn>
                              </p:par>
                            </p:childTnLst>
                          </p:cTn>
                        </p:par>
                        <p:par>
                          <p:cTn id="74" fill="hold">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3084"/>
                                        </p:tgtEl>
                                        <p:attrNameLst>
                                          <p:attrName>style.visibility</p:attrName>
                                        </p:attrNameLst>
                                      </p:cBhvr>
                                      <p:to>
                                        <p:strVal val="visible"/>
                                      </p:to>
                                    </p:set>
                                    <p:anim calcmode="lin" valueType="num">
                                      <p:cBhvr>
                                        <p:cTn id="77" dur="500" fill="hold"/>
                                        <p:tgtEl>
                                          <p:spTgt spid="3084"/>
                                        </p:tgtEl>
                                        <p:attrNameLst>
                                          <p:attrName>ppt_w</p:attrName>
                                        </p:attrNameLst>
                                      </p:cBhvr>
                                      <p:tavLst>
                                        <p:tav tm="0">
                                          <p:val>
                                            <p:fltVal val="0"/>
                                          </p:val>
                                        </p:tav>
                                        <p:tav tm="100000">
                                          <p:val>
                                            <p:strVal val="#ppt_w"/>
                                          </p:val>
                                        </p:tav>
                                      </p:tavLst>
                                    </p:anim>
                                    <p:anim calcmode="lin" valueType="num">
                                      <p:cBhvr>
                                        <p:cTn id="78" dur="500" fill="hold"/>
                                        <p:tgtEl>
                                          <p:spTgt spid="3084"/>
                                        </p:tgtEl>
                                        <p:attrNameLst>
                                          <p:attrName>ppt_h</p:attrName>
                                        </p:attrNameLst>
                                      </p:cBhvr>
                                      <p:tavLst>
                                        <p:tav tm="0">
                                          <p:val>
                                            <p:strVal val="#ppt_h"/>
                                          </p:val>
                                        </p:tav>
                                        <p:tav tm="100000">
                                          <p:val>
                                            <p:strVal val="#ppt_h"/>
                                          </p:val>
                                        </p:tav>
                                      </p:tavLst>
                                    </p:anim>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499"/>
                                          </p:stCondLst>
                                        </p:cTn>
                                        <p:tgtEl>
                                          <p:spTgt spid="3098"/>
                                        </p:tgtEl>
                                        <p:attrNameLst>
                                          <p:attrName>style.visibility</p:attrName>
                                        </p:attrNameLst>
                                      </p:cBhvr>
                                      <p:to>
                                        <p:strVal val="visible"/>
                                      </p:to>
                                    </p:set>
                                  </p:childTnLst>
                                  <p:subTnLst>
                                    <p:set>
                                      <p:cBhvr override="childStyle">
                                        <p:cTn dur="1" fill="hold" display="0" masterRel="nextClick" afterEffect="1"/>
                                        <p:tgtEl>
                                          <p:spTgt spid="3098"/>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3085"/>
                                        </p:tgtEl>
                                        <p:attrNameLst>
                                          <p:attrName>style.visibility</p:attrName>
                                        </p:attrNameLst>
                                      </p:cBhvr>
                                      <p:to>
                                        <p:strVal val="visible"/>
                                      </p:to>
                                    </p:set>
                                    <p:anim calcmode="lin" valueType="num">
                                      <p:cBhvr>
                                        <p:cTn id="86" dur="500" fill="hold"/>
                                        <p:tgtEl>
                                          <p:spTgt spid="3085"/>
                                        </p:tgtEl>
                                        <p:attrNameLst>
                                          <p:attrName>ppt_x</p:attrName>
                                        </p:attrNameLst>
                                      </p:cBhvr>
                                      <p:tavLst>
                                        <p:tav tm="0">
                                          <p:val>
                                            <p:strVal val="#ppt_x"/>
                                          </p:val>
                                        </p:tav>
                                        <p:tav tm="100000">
                                          <p:val>
                                            <p:strVal val="#ppt_x"/>
                                          </p:val>
                                        </p:tav>
                                      </p:tavLst>
                                    </p:anim>
                                    <p:anim calcmode="lin" valueType="num">
                                      <p:cBhvr>
                                        <p:cTn id="87" dur="500" fill="hold"/>
                                        <p:tgtEl>
                                          <p:spTgt spid="3085"/>
                                        </p:tgtEl>
                                        <p:attrNameLst>
                                          <p:attrName>ppt_y</p:attrName>
                                        </p:attrNameLst>
                                      </p:cBhvr>
                                      <p:tavLst>
                                        <p:tav tm="0">
                                          <p:val>
                                            <p:strVal val="#ppt_y-#ppt_h/2"/>
                                          </p:val>
                                        </p:tav>
                                        <p:tav tm="100000">
                                          <p:val>
                                            <p:strVal val="#ppt_y"/>
                                          </p:val>
                                        </p:tav>
                                      </p:tavLst>
                                    </p:anim>
                                    <p:anim calcmode="lin" valueType="num">
                                      <p:cBhvr>
                                        <p:cTn id="88" dur="500" fill="hold"/>
                                        <p:tgtEl>
                                          <p:spTgt spid="3085"/>
                                        </p:tgtEl>
                                        <p:attrNameLst>
                                          <p:attrName>ppt_w</p:attrName>
                                        </p:attrNameLst>
                                      </p:cBhvr>
                                      <p:tavLst>
                                        <p:tav tm="0">
                                          <p:val>
                                            <p:strVal val="#ppt_w"/>
                                          </p:val>
                                        </p:tav>
                                        <p:tav tm="100000">
                                          <p:val>
                                            <p:strVal val="#ppt_w"/>
                                          </p:val>
                                        </p:tav>
                                      </p:tavLst>
                                    </p:anim>
                                    <p:anim calcmode="lin" valueType="num">
                                      <p:cBhvr>
                                        <p:cTn id="89" dur="500" fill="hold"/>
                                        <p:tgtEl>
                                          <p:spTgt spid="3085"/>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7" presetClass="entr" presetSubtype="10" fill="hold" grpId="0" nodeType="afterEffect">
                                  <p:stCondLst>
                                    <p:cond delay="0"/>
                                  </p:stCondLst>
                                  <p:childTnLst>
                                    <p:set>
                                      <p:cBhvr>
                                        <p:cTn id="92" dur="1" fill="hold">
                                          <p:stCondLst>
                                            <p:cond delay="0"/>
                                          </p:stCondLst>
                                        </p:cTn>
                                        <p:tgtEl>
                                          <p:spTgt spid="3086"/>
                                        </p:tgtEl>
                                        <p:attrNameLst>
                                          <p:attrName>style.visibility</p:attrName>
                                        </p:attrNameLst>
                                      </p:cBhvr>
                                      <p:to>
                                        <p:strVal val="visible"/>
                                      </p:to>
                                    </p:set>
                                    <p:anim calcmode="lin" valueType="num">
                                      <p:cBhvr>
                                        <p:cTn id="93" dur="500" fill="hold"/>
                                        <p:tgtEl>
                                          <p:spTgt spid="3086"/>
                                        </p:tgtEl>
                                        <p:attrNameLst>
                                          <p:attrName>ppt_w</p:attrName>
                                        </p:attrNameLst>
                                      </p:cBhvr>
                                      <p:tavLst>
                                        <p:tav tm="0">
                                          <p:val>
                                            <p:fltVal val="0"/>
                                          </p:val>
                                        </p:tav>
                                        <p:tav tm="100000">
                                          <p:val>
                                            <p:strVal val="#ppt_w"/>
                                          </p:val>
                                        </p:tav>
                                      </p:tavLst>
                                    </p:anim>
                                    <p:anim calcmode="lin" valueType="num">
                                      <p:cBhvr>
                                        <p:cTn id="94" dur="500" fill="hold"/>
                                        <p:tgtEl>
                                          <p:spTgt spid="3086"/>
                                        </p:tgtEl>
                                        <p:attrNameLst>
                                          <p:attrName>ppt_h</p:attrName>
                                        </p:attrNameLst>
                                      </p:cBhvr>
                                      <p:tavLst>
                                        <p:tav tm="0">
                                          <p:val>
                                            <p:strVal val="#ppt_h"/>
                                          </p:val>
                                        </p:tav>
                                        <p:tav tm="100000">
                                          <p:val>
                                            <p:strVal val="#ppt_h"/>
                                          </p:val>
                                        </p:tav>
                                      </p:tavLst>
                                    </p:anim>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3099"/>
                                        </p:tgtEl>
                                        <p:attrNameLst>
                                          <p:attrName>style.visibility</p:attrName>
                                        </p:attrNameLst>
                                      </p:cBhvr>
                                      <p:to>
                                        <p:strVal val="visible"/>
                                      </p:to>
                                    </p:set>
                                  </p:childTnLst>
                                  <p:subTnLst>
                                    <p:set>
                                      <p:cBhvr override="childStyle">
                                        <p:cTn dur="1" fill="hold" display="0" masterRel="nextClick" afterEffect="1"/>
                                        <p:tgtEl>
                                          <p:spTgt spid="3099"/>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17" presetClass="entr" presetSubtype="1" fill="hold" grpId="0" nodeType="clickEffect">
                                  <p:stCondLst>
                                    <p:cond delay="0"/>
                                  </p:stCondLst>
                                  <p:childTnLst>
                                    <p:set>
                                      <p:cBhvr>
                                        <p:cTn id="101" dur="1" fill="hold">
                                          <p:stCondLst>
                                            <p:cond delay="0"/>
                                          </p:stCondLst>
                                        </p:cTn>
                                        <p:tgtEl>
                                          <p:spTgt spid="3087"/>
                                        </p:tgtEl>
                                        <p:attrNameLst>
                                          <p:attrName>style.visibility</p:attrName>
                                        </p:attrNameLst>
                                      </p:cBhvr>
                                      <p:to>
                                        <p:strVal val="visible"/>
                                      </p:to>
                                    </p:set>
                                    <p:anim calcmode="lin" valueType="num">
                                      <p:cBhvr>
                                        <p:cTn id="102" dur="500" fill="hold"/>
                                        <p:tgtEl>
                                          <p:spTgt spid="3087"/>
                                        </p:tgtEl>
                                        <p:attrNameLst>
                                          <p:attrName>ppt_x</p:attrName>
                                        </p:attrNameLst>
                                      </p:cBhvr>
                                      <p:tavLst>
                                        <p:tav tm="0">
                                          <p:val>
                                            <p:strVal val="#ppt_x"/>
                                          </p:val>
                                        </p:tav>
                                        <p:tav tm="100000">
                                          <p:val>
                                            <p:strVal val="#ppt_x"/>
                                          </p:val>
                                        </p:tav>
                                      </p:tavLst>
                                    </p:anim>
                                    <p:anim calcmode="lin" valueType="num">
                                      <p:cBhvr>
                                        <p:cTn id="103" dur="500" fill="hold"/>
                                        <p:tgtEl>
                                          <p:spTgt spid="3087"/>
                                        </p:tgtEl>
                                        <p:attrNameLst>
                                          <p:attrName>ppt_y</p:attrName>
                                        </p:attrNameLst>
                                      </p:cBhvr>
                                      <p:tavLst>
                                        <p:tav tm="0">
                                          <p:val>
                                            <p:strVal val="#ppt_y-#ppt_h/2"/>
                                          </p:val>
                                        </p:tav>
                                        <p:tav tm="100000">
                                          <p:val>
                                            <p:strVal val="#ppt_y"/>
                                          </p:val>
                                        </p:tav>
                                      </p:tavLst>
                                    </p:anim>
                                    <p:anim calcmode="lin" valueType="num">
                                      <p:cBhvr>
                                        <p:cTn id="104" dur="500" fill="hold"/>
                                        <p:tgtEl>
                                          <p:spTgt spid="3087"/>
                                        </p:tgtEl>
                                        <p:attrNameLst>
                                          <p:attrName>ppt_w</p:attrName>
                                        </p:attrNameLst>
                                      </p:cBhvr>
                                      <p:tavLst>
                                        <p:tav tm="0">
                                          <p:val>
                                            <p:strVal val="#ppt_w"/>
                                          </p:val>
                                        </p:tav>
                                        <p:tav tm="100000">
                                          <p:val>
                                            <p:strVal val="#ppt_w"/>
                                          </p:val>
                                        </p:tav>
                                      </p:tavLst>
                                    </p:anim>
                                    <p:anim calcmode="lin" valueType="num">
                                      <p:cBhvr>
                                        <p:cTn id="105" dur="500" fill="hold"/>
                                        <p:tgtEl>
                                          <p:spTgt spid="3087"/>
                                        </p:tgtEl>
                                        <p:attrNameLst>
                                          <p:attrName>ppt_h</p:attrName>
                                        </p:attrNameLst>
                                      </p:cBhvr>
                                      <p:tavLst>
                                        <p:tav tm="0">
                                          <p:val>
                                            <p:fltVal val="0"/>
                                          </p:val>
                                        </p:tav>
                                        <p:tav tm="100000">
                                          <p:val>
                                            <p:strVal val="#ppt_h"/>
                                          </p:val>
                                        </p:tav>
                                      </p:tavLst>
                                    </p:anim>
                                  </p:childTnLst>
                                </p:cTn>
                              </p:par>
                            </p:childTnLst>
                          </p:cTn>
                        </p:par>
                        <p:par>
                          <p:cTn id="106" fill="hold">
                            <p:stCondLst>
                              <p:cond delay="500"/>
                            </p:stCondLst>
                            <p:childTnLst>
                              <p:par>
                                <p:cTn id="107" presetID="17" presetClass="entr" presetSubtype="10" fill="hold" grpId="0" nodeType="afterEffect">
                                  <p:stCondLst>
                                    <p:cond delay="0"/>
                                  </p:stCondLst>
                                  <p:childTnLst>
                                    <p:set>
                                      <p:cBhvr>
                                        <p:cTn id="108" dur="1" fill="hold">
                                          <p:stCondLst>
                                            <p:cond delay="0"/>
                                          </p:stCondLst>
                                        </p:cTn>
                                        <p:tgtEl>
                                          <p:spTgt spid="3088"/>
                                        </p:tgtEl>
                                        <p:attrNameLst>
                                          <p:attrName>style.visibility</p:attrName>
                                        </p:attrNameLst>
                                      </p:cBhvr>
                                      <p:to>
                                        <p:strVal val="visible"/>
                                      </p:to>
                                    </p:set>
                                    <p:anim calcmode="lin" valueType="num">
                                      <p:cBhvr>
                                        <p:cTn id="109" dur="500" fill="hold"/>
                                        <p:tgtEl>
                                          <p:spTgt spid="3088"/>
                                        </p:tgtEl>
                                        <p:attrNameLst>
                                          <p:attrName>ppt_w</p:attrName>
                                        </p:attrNameLst>
                                      </p:cBhvr>
                                      <p:tavLst>
                                        <p:tav tm="0">
                                          <p:val>
                                            <p:fltVal val="0"/>
                                          </p:val>
                                        </p:tav>
                                        <p:tav tm="100000">
                                          <p:val>
                                            <p:strVal val="#ppt_w"/>
                                          </p:val>
                                        </p:tav>
                                      </p:tavLst>
                                    </p:anim>
                                    <p:anim calcmode="lin" valueType="num">
                                      <p:cBhvr>
                                        <p:cTn id="110" dur="500" fill="hold"/>
                                        <p:tgtEl>
                                          <p:spTgt spid="3088"/>
                                        </p:tgtEl>
                                        <p:attrNameLst>
                                          <p:attrName>ppt_h</p:attrName>
                                        </p:attrNameLst>
                                      </p:cBhvr>
                                      <p:tavLst>
                                        <p:tav tm="0">
                                          <p:val>
                                            <p:strVal val="#ppt_h"/>
                                          </p:val>
                                        </p:tav>
                                        <p:tav tm="100000">
                                          <p:val>
                                            <p:strVal val="#ppt_h"/>
                                          </p:val>
                                        </p:tav>
                                      </p:tavLst>
                                    </p:anim>
                                  </p:childTnLst>
                                </p:cTn>
                              </p:par>
                            </p:childTnLst>
                          </p:cTn>
                        </p:par>
                        <p:par>
                          <p:cTn id="111" fill="hold">
                            <p:stCondLst>
                              <p:cond delay="1000"/>
                            </p:stCondLst>
                            <p:childTnLst>
                              <p:par>
                                <p:cTn id="112" presetID="1" presetClass="entr" presetSubtype="0" fill="hold" grpId="0" nodeType="afterEffect">
                                  <p:stCondLst>
                                    <p:cond delay="0"/>
                                  </p:stCondLst>
                                  <p:childTnLst>
                                    <p:set>
                                      <p:cBhvr>
                                        <p:cTn id="113" dur="1" fill="hold">
                                          <p:stCondLst>
                                            <p:cond delay="499"/>
                                          </p:stCondLst>
                                        </p:cTn>
                                        <p:tgtEl>
                                          <p:spTgt spid="3100"/>
                                        </p:tgtEl>
                                        <p:attrNameLst>
                                          <p:attrName>style.visibility</p:attrName>
                                        </p:attrNameLst>
                                      </p:cBhvr>
                                      <p:to>
                                        <p:strVal val="visible"/>
                                      </p:to>
                                    </p:set>
                                  </p:childTnLst>
                                  <p:subTnLst>
                                    <p:set>
                                      <p:cBhvr override="childStyle">
                                        <p:cTn dur="1" fill="hold" display="0" masterRel="nextClick" afterEffect="1"/>
                                        <p:tgtEl>
                                          <p:spTgt spid="3100"/>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17" presetClass="entr" presetSubtype="1" fill="hold" grpId="0" nodeType="clickEffect">
                                  <p:stCondLst>
                                    <p:cond delay="0"/>
                                  </p:stCondLst>
                                  <p:childTnLst>
                                    <p:set>
                                      <p:cBhvr>
                                        <p:cTn id="117" dur="1" fill="hold">
                                          <p:stCondLst>
                                            <p:cond delay="0"/>
                                          </p:stCondLst>
                                        </p:cTn>
                                        <p:tgtEl>
                                          <p:spTgt spid="3089"/>
                                        </p:tgtEl>
                                        <p:attrNameLst>
                                          <p:attrName>style.visibility</p:attrName>
                                        </p:attrNameLst>
                                      </p:cBhvr>
                                      <p:to>
                                        <p:strVal val="visible"/>
                                      </p:to>
                                    </p:set>
                                    <p:anim calcmode="lin" valueType="num">
                                      <p:cBhvr>
                                        <p:cTn id="118" dur="500" fill="hold"/>
                                        <p:tgtEl>
                                          <p:spTgt spid="3089"/>
                                        </p:tgtEl>
                                        <p:attrNameLst>
                                          <p:attrName>ppt_x</p:attrName>
                                        </p:attrNameLst>
                                      </p:cBhvr>
                                      <p:tavLst>
                                        <p:tav tm="0">
                                          <p:val>
                                            <p:strVal val="#ppt_x"/>
                                          </p:val>
                                        </p:tav>
                                        <p:tav tm="100000">
                                          <p:val>
                                            <p:strVal val="#ppt_x"/>
                                          </p:val>
                                        </p:tav>
                                      </p:tavLst>
                                    </p:anim>
                                    <p:anim calcmode="lin" valueType="num">
                                      <p:cBhvr>
                                        <p:cTn id="119" dur="500" fill="hold"/>
                                        <p:tgtEl>
                                          <p:spTgt spid="3089"/>
                                        </p:tgtEl>
                                        <p:attrNameLst>
                                          <p:attrName>ppt_y</p:attrName>
                                        </p:attrNameLst>
                                      </p:cBhvr>
                                      <p:tavLst>
                                        <p:tav tm="0">
                                          <p:val>
                                            <p:strVal val="#ppt_y-#ppt_h/2"/>
                                          </p:val>
                                        </p:tav>
                                        <p:tav tm="100000">
                                          <p:val>
                                            <p:strVal val="#ppt_y"/>
                                          </p:val>
                                        </p:tav>
                                      </p:tavLst>
                                    </p:anim>
                                    <p:anim calcmode="lin" valueType="num">
                                      <p:cBhvr>
                                        <p:cTn id="120" dur="500" fill="hold"/>
                                        <p:tgtEl>
                                          <p:spTgt spid="3089"/>
                                        </p:tgtEl>
                                        <p:attrNameLst>
                                          <p:attrName>ppt_w</p:attrName>
                                        </p:attrNameLst>
                                      </p:cBhvr>
                                      <p:tavLst>
                                        <p:tav tm="0">
                                          <p:val>
                                            <p:strVal val="#ppt_w"/>
                                          </p:val>
                                        </p:tav>
                                        <p:tav tm="100000">
                                          <p:val>
                                            <p:strVal val="#ppt_w"/>
                                          </p:val>
                                        </p:tav>
                                      </p:tavLst>
                                    </p:anim>
                                    <p:anim calcmode="lin" valueType="num">
                                      <p:cBhvr>
                                        <p:cTn id="121" dur="500" fill="hold"/>
                                        <p:tgtEl>
                                          <p:spTgt spid="3089"/>
                                        </p:tgtEl>
                                        <p:attrNameLst>
                                          <p:attrName>ppt_h</p:attrName>
                                        </p:attrNameLst>
                                      </p:cBhvr>
                                      <p:tavLst>
                                        <p:tav tm="0">
                                          <p:val>
                                            <p:fltVal val="0"/>
                                          </p:val>
                                        </p:tav>
                                        <p:tav tm="100000">
                                          <p:val>
                                            <p:strVal val="#ppt_h"/>
                                          </p:val>
                                        </p:tav>
                                      </p:tavLst>
                                    </p:anim>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3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animBg="1"/>
      <p:bldP spid="3077" grpId="0" autoUpdateAnimBg="0"/>
      <p:bldP spid="3078" grpId="0" animBg="1"/>
      <p:bldP spid="3079" grpId="0" autoUpdateAnimBg="0"/>
      <p:bldP spid="3080" grpId="0" animBg="1"/>
      <p:bldP spid="3081" grpId="0" autoUpdateAnimBg="0"/>
      <p:bldP spid="3082" grpId="0" animBg="1"/>
      <p:bldP spid="3083" grpId="0" autoUpdateAnimBg="0"/>
      <p:bldP spid="3084" grpId="0" animBg="1"/>
      <p:bldP spid="3085" grpId="0" autoUpdateAnimBg="0"/>
      <p:bldP spid="3086" grpId="0" animBg="1"/>
      <p:bldP spid="3087" grpId="0" autoUpdateAnimBg="0"/>
      <p:bldP spid="3088" grpId="0" animBg="1"/>
      <p:bldP spid="3089" grpId="0" autoUpdateAnimBg="0"/>
      <p:bldP spid="3100" grpId="0" animBg="1" autoUpdateAnimBg="0"/>
      <p:bldP spid="3099" grpId="0" animBg="1" autoUpdateAnimBg="0"/>
      <p:bldP spid="3098" grpId="0" animBg="1" autoUpdateAnimBg="0"/>
      <p:bldP spid="3097" grpId="0" animBg="1" autoUpdateAnimBg="0"/>
      <p:bldP spid="3095" grpId="0" animBg="1" autoUpdateAnimBg="0"/>
      <p:bldP spid="3094" grpId="0" animBg="1" autoUpdateAnimBg="0"/>
      <p:bldP spid="3092" grpId="0" animBg="1" autoUpdateAnimBg="0"/>
      <p:bldP spid="310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0"/>
            <a:ext cx="7772400" cy="762000"/>
          </a:xfrm>
        </p:spPr>
        <p:txBody>
          <a:bodyPr/>
          <a:lstStyle/>
          <a:p>
            <a:r>
              <a:rPr lang="en-GB" dirty="0">
                <a:latin typeface="Times New Roman" pitchFamily="18" charset="0"/>
                <a:cs typeface="Times New Roman" pitchFamily="18" charset="0"/>
              </a:rPr>
              <a:t>Bubble Sort Example</a:t>
            </a:r>
          </a:p>
        </p:txBody>
      </p:sp>
      <p:sp>
        <p:nvSpPr>
          <p:cNvPr id="26627" name="Text Box 3"/>
          <p:cNvSpPr txBox="1">
            <a:spLocks noChangeArrowheads="1"/>
          </p:cNvSpPr>
          <p:nvPr/>
        </p:nvSpPr>
        <p:spPr bwMode="auto">
          <a:xfrm>
            <a:off x="1524000" y="1905000"/>
            <a:ext cx="7239000" cy="823913"/>
          </a:xfrm>
          <a:prstGeom prst="rect">
            <a:avLst/>
          </a:prstGeom>
          <a:no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6,  2,  9,  11,  9,  3,  7,  12</a:t>
            </a:r>
            <a:endParaRPr lang="en-GB">
              <a:latin typeface="Times New Roman" pitchFamily="18" charset="0"/>
              <a:cs typeface="Times New Roman" pitchFamily="18" charset="0"/>
            </a:endParaRPr>
          </a:p>
        </p:txBody>
      </p:sp>
      <p:sp>
        <p:nvSpPr>
          <p:cNvPr id="26630" name="Text Box 6"/>
          <p:cNvSpPr txBox="1">
            <a:spLocks noChangeArrowheads="1"/>
          </p:cNvSpPr>
          <p:nvPr/>
        </p:nvSpPr>
        <p:spPr bwMode="auto">
          <a:xfrm>
            <a:off x="1524000" y="1905000"/>
            <a:ext cx="7239000" cy="823913"/>
          </a:xfrm>
          <a:prstGeom prst="rect">
            <a:avLst/>
          </a:prstGeom>
          <a:solidFill>
            <a:schemeClr val="bg1"/>
          </a:solid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2,  6,  9,  11,  9,  3,  7,  12</a:t>
            </a:r>
            <a:endParaRPr lang="en-GB">
              <a:latin typeface="Times New Roman" pitchFamily="18" charset="0"/>
              <a:cs typeface="Times New Roman" pitchFamily="18" charset="0"/>
            </a:endParaRPr>
          </a:p>
        </p:txBody>
      </p:sp>
      <p:sp>
        <p:nvSpPr>
          <p:cNvPr id="26631" name="Text Box 7"/>
          <p:cNvSpPr txBox="1">
            <a:spLocks noChangeArrowheads="1"/>
          </p:cNvSpPr>
          <p:nvPr/>
        </p:nvSpPr>
        <p:spPr bwMode="auto">
          <a:xfrm>
            <a:off x="1524000" y="1905000"/>
            <a:ext cx="7239000" cy="823913"/>
          </a:xfrm>
          <a:prstGeom prst="rect">
            <a:avLst/>
          </a:prstGeom>
          <a:solidFill>
            <a:schemeClr val="bg1"/>
          </a:solid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2,  6,  9,  9,  11,  3,  7,  12</a:t>
            </a:r>
            <a:endParaRPr lang="en-GB">
              <a:latin typeface="Times New Roman" pitchFamily="18" charset="0"/>
              <a:cs typeface="Times New Roman" pitchFamily="18" charset="0"/>
            </a:endParaRPr>
          </a:p>
        </p:txBody>
      </p:sp>
      <p:sp>
        <p:nvSpPr>
          <p:cNvPr id="26632" name="Text Box 8"/>
          <p:cNvSpPr txBox="1">
            <a:spLocks noChangeArrowheads="1"/>
          </p:cNvSpPr>
          <p:nvPr/>
        </p:nvSpPr>
        <p:spPr bwMode="auto">
          <a:xfrm>
            <a:off x="1524000" y="1905000"/>
            <a:ext cx="7239000" cy="823913"/>
          </a:xfrm>
          <a:prstGeom prst="rect">
            <a:avLst/>
          </a:prstGeom>
          <a:solidFill>
            <a:schemeClr val="bg1"/>
          </a:solid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2,  6,  9,  9,  3,  11,  7,  12</a:t>
            </a:r>
            <a:endParaRPr lang="en-GB">
              <a:latin typeface="Times New Roman" pitchFamily="18" charset="0"/>
              <a:cs typeface="Times New Roman" pitchFamily="18" charset="0"/>
            </a:endParaRPr>
          </a:p>
        </p:txBody>
      </p:sp>
      <p:sp>
        <p:nvSpPr>
          <p:cNvPr id="26634" name="Text Box 10"/>
          <p:cNvSpPr txBox="1">
            <a:spLocks noChangeArrowheads="1"/>
          </p:cNvSpPr>
          <p:nvPr/>
        </p:nvSpPr>
        <p:spPr bwMode="auto">
          <a:xfrm>
            <a:off x="1524000" y="1905000"/>
            <a:ext cx="7239000" cy="823913"/>
          </a:xfrm>
          <a:prstGeom prst="rect">
            <a:avLst/>
          </a:prstGeom>
          <a:solidFill>
            <a:schemeClr val="bg1"/>
          </a:solidFill>
          <a:ln w="9525">
            <a:noFill/>
            <a:miter lim="800000"/>
            <a:headEnd/>
            <a:tailEnd/>
          </a:ln>
          <a:effectLst/>
        </p:spPr>
        <p:txBody>
          <a:bodyPr wrap="square">
            <a:spAutoFit/>
          </a:bodyPr>
          <a:lstStyle/>
          <a:p>
            <a:pPr>
              <a:spcBef>
                <a:spcPct val="50000"/>
              </a:spcBef>
            </a:pPr>
            <a:r>
              <a:rPr lang="en-GB" sz="4800">
                <a:latin typeface="Times New Roman" pitchFamily="18" charset="0"/>
                <a:cs typeface="Times New Roman" pitchFamily="18" charset="0"/>
              </a:rPr>
              <a:t>2,  6,  9,  9,  3,  7,  11,  12</a:t>
            </a:r>
            <a:endParaRPr lang="en-GB">
              <a:latin typeface="Times New Roman" pitchFamily="18" charset="0"/>
              <a:cs typeface="Times New Roman" pitchFamily="18" charset="0"/>
            </a:endParaRPr>
          </a:p>
        </p:txBody>
      </p:sp>
      <p:sp>
        <p:nvSpPr>
          <p:cNvPr id="26628" name="Oval 4"/>
          <p:cNvSpPr>
            <a:spLocks noChangeArrowheads="1"/>
          </p:cNvSpPr>
          <p:nvPr/>
        </p:nvSpPr>
        <p:spPr bwMode="auto">
          <a:xfrm>
            <a:off x="12954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35" name="Oval 11"/>
          <p:cNvSpPr>
            <a:spLocks noChangeArrowheads="1"/>
          </p:cNvSpPr>
          <p:nvPr/>
        </p:nvSpPr>
        <p:spPr bwMode="auto">
          <a:xfrm>
            <a:off x="22098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36" name="Oval 12"/>
          <p:cNvSpPr>
            <a:spLocks noChangeArrowheads="1"/>
          </p:cNvSpPr>
          <p:nvPr/>
        </p:nvSpPr>
        <p:spPr bwMode="auto">
          <a:xfrm>
            <a:off x="29718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37" name="Oval 13"/>
          <p:cNvSpPr>
            <a:spLocks noChangeArrowheads="1"/>
          </p:cNvSpPr>
          <p:nvPr/>
        </p:nvSpPr>
        <p:spPr bwMode="auto">
          <a:xfrm>
            <a:off x="38100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38" name="Oval 14"/>
          <p:cNvSpPr>
            <a:spLocks noChangeArrowheads="1"/>
          </p:cNvSpPr>
          <p:nvPr/>
        </p:nvSpPr>
        <p:spPr bwMode="auto">
          <a:xfrm>
            <a:off x="45720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39" name="Oval 15"/>
          <p:cNvSpPr>
            <a:spLocks noChangeArrowheads="1"/>
          </p:cNvSpPr>
          <p:nvPr/>
        </p:nvSpPr>
        <p:spPr bwMode="auto">
          <a:xfrm>
            <a:off x="5334000" y="19050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26641" name="Text Box 17"/>
          <p:cNvSpPr txBox="1">
            <a:spLocks noChangeArrowheads="1"/>
          </p:cNvSpPr>
          <p:nvPr/>
        </p:nvSpPr>
        <p:spPr bwMode="auto">
          <a:xfrm>
            <a:off x="1524000" y="990600"/>
            <a:ext cx="7162800" cy="823913"/>
          </a:xfrm>
          <a:prstGeom prst="rect">
            <a:avLst/>
          </a:prstGeom>
          <a:noFill/>
          <a:ln w="9525">
            <a:noFill/>
            <a:miter lim="800000"/>
            <a:headEnd/>
            <a:tailEnd/>
          </a:ln>
          <a:effectLst/>
        </p:spPr>
        <p:txBody>
          <a:bodyPr wrap="square">
            <a:spAutoFit/>
          </a:bodyPr>
          <a:lstStyle/>
          <a:p>
            <a:pPr>
              <a:spcBef>
                <a:spcPct val="50000"/>
              </a:spcBef>
            </a:pPr>
            <a:r>
              <a:rPr lang="en-GB" sz="4800" dirty="0">
                <a:latin typeface="Times New Roman" pitchFamily="18" charset="0"/>
                <a:cs typeface="Times New Roman" pitchFamily="18" charset="0"/>
              </a:rPr>
              <a:t>6,  2,  9,  11,  9,  3,  7,  12</a:t>
            </a:r>
            <a:endParaRPr lang="en-GB" dirty="0">
              <a:latin typeface="Times New Roman" pitchFamily="18" charset="0"/>
              <a:cs typeface="Times New Roman" pitchFamily="18" charset="0"/>
            </a:endParaRPr>
          </a:p>
        </p:txBody>
      </p:sp>
      <p:sp>
        <p:nvSpPr>
          <p:cNvPr id="26642" name="Comment 18"/>
          <p:cNvSpPr>
            <a:spLocks noChangeArrowheads="1"/>
          </p:cNvSpPr>
          <p:nvPr/>
        </p:nvSpPr>
        <p:spPr bwMode="auto">
          <a:xfrm>
            <a:off x="1143000" y="2895600"/>
            <a:ext cx="6781800" cy="5847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Notice that this time we do not have to compare the last two numbers as we know the 12 is in position.  This pass therefore only requires 6 comparisons.</a:t>
            </a:r>
            <a:endParaRPr lang="en-GB" sz="1600">
              <a:solidFill>
                <a:srgbClr val="000000"/>
              </a:solidFill>
              <a:latin typeface="Times New Roman" pitchFamily="18" charset="0"/>
              <a:cs typeface="Times New Roman" pitchFamily="18" charset="0"/>
            </a:endParaRPr>
          </a:p>
        </p:txBody>
      </p:sp>
      <p:sp>
        <p:nvSpPr>
          <p:cNvPr id="26643" name="Rectangle 19"/>
          <p:cNvSpPr>
            <a:spLocks noChangeArrowheads="1"/>
          </p:cNvSpPr>
          <p:nvPr/>
        </p:nvSpPr>
        <p:spPr bwMode="auto">
          <a:xfrm>
            <a:off x="228600" y="914400"/>
            <a:ext cx="1828800" cy="533400"/>
          </a:xfrm>
          <a:prstGeom prst="rect">
            <a:avLst/>
          </a:prstGeom>
          <a:noFill/>
          <a:ln w="9525">
            <a:noFill/>
            <a:miter lim="800000"/>
            <a:headEnd/>
            <a:tailEnd/>
          </a:ln>
          <a:effectLst/>
        </p:spPr>
        <p:txBody>
          <a:bodyPr anchor="ctr"/>
          <a:lstStyle/>
          <a:p>
            <a:r>
              <a:rPr lang="en-GB">
                <a:solidFill>
                  <a:schemeClr val="tx2"/>
                </a:solidFill>
                <a:latin typeface="Times New Roman" pitchFamily="18" charset="0"/>
                <a:cs typeface="Times New Roman" pitchFamily="18" charset="0"/>
              </a:rPr>
              <a:t>First Pass</a:t>
            </a:r>
          </a:p>
        </p:txBody>
      </p:sp>
      <p:sp>
        <p:nvSpPr>
          <p:cNvPr id="26629" name="Rectangle 5"/>
          <p:cNvSpPr>
            <a:spLocks noChangeArrowheads="1"/>
          </p:cNvSpPr>
          <p:nvPr/>
        </p:nvSpPr>
        <p:spPr bwMode="auto">
          <a:xfrm>
            <a:off x="0" y="1676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Second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2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30"/>
                                        </p:tgtEl>
                                        <p:attrNameLst>
                                          <p:attrName>style.visibility</p:attrName>
                                        </p:attrNameLst>
                                      </p:cBhvr>
                                      <p:to>
                                        <p:strVal val="visible"/>
                                      </p:to>
                                    </p:se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26635"/>
                                        </p:tgtEl>
                                        <p:attrNameLst>
                                          <p:attrName>style.visibility</p:attrName>
                                        </p:attrNameLst>
                                      </p:cBhvr>
                                      <p:to>
                                        <p:strVal val="visible"/>
                                      </p:to>
                                    </p:set>
                                    <p:anim calcmode="lin" valueType="num">
                                      <p:cBhvr>
                                        <p:cTn id="16" dur="500" fill="hold"/>
                                        <p:tgtEl>
                                          <p:spTgt spid="26635"/>
                                        </p:tgtEl>
                                        <p:attrNameLst>
                                          <p:attrName>ppt_w</p:attrName>
                                        </p:attrNameLst>
                                      </p:cBhvr>
                                      <p:tavLst>
                                        <p:tav tm="0">
                                          <p:val>
                                            <p:fltVal val="0"/>
                                          </p:val>
                                        </p:tav>
                                        <p:tav tm="100000">
                                          <p:val>
                                            <p:strVal val="#ppt_w"/>
                                          </p:val>
                                        </p:tav>
                                      </p:tavLst>
                                    </p:anim>
                                    <p:anim calcmode="lin" valueType="num">
                                      <p:cBhvr>
                                        <p:cTn id="17" dur="500" fill="hold"/>
                                        <p:tgtEl>
                                          <p:spTgt spid="266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6636"/>
                                        </p:tgtEl>
                                        <p:attrNameLst>
                                          <p:attrName>style.visibility</p:attrName>
                                        </p:attrNameLst>
                                      </p:cBhvr>
                                      <p:to>
                                        <p:strVal val="visible"/>
                                      </p:to>
                                    </p:set>
                                    <p:anim calcmode="lin" valueType="num">
                                      <p:cBhvr>
                                        <p:cTn id="22" dur="500" fill="hold"/>
                                        <p:tgtEl>
                                          <p:spTgt spid="26636"/>
                                        </p:tgtEl>
                                        <p:attrNameLst>
                                          <p:attrName>ppt_w</p:attrName>
                                        </p:attrNameLst>
                                      </p:cBhvr>
                                      <p:tavLst>
                                        <p:tav tm="0">
                                          <p:val>
                                            <p:fltVal val="0"/>
                                          </p:val>
                                        </p:tav>
                                        <p:tav tm="100000">
                                          <p:val>
                                            <p:strVal val="#ppt_w"/>
                                          </p:val>
                                        </p:tav>
                                      </p:tavLst>
                                    </p:anim>
                                    <p:anim calcmode="lin" valueType="num">
                                      <p:cBhvr>
                                        <p:cTn id="23" dur="500" fill="hold"/>
                                        <p:tgtEl>
                                          <p:spTgt spid="266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 calcmode="lin" valueType="num">
                                      <p:cBhvr>
                                        <p:cTn id="28" dur="500" fill="hold"/>
                                        <p:tgtEl>
                                          <p:spTgt spid="26637"/>
                                        </p:tgtEl>
                                        <p:attrNameLst>
                                          <p:attrName>ppt_w</p:attrName>
                                        </p:attrNameLst>
                                      </p:cBhvr>
                                      <p:tavLst>
                                        <p:tav tm="0">
                                          <p:val>
                                            <p:fltVal val="0"/>
                                          </p:val>
                                        </p:tav>
                                        <p:tav tm="100000">
                                          <p:val>
                                            <p:strVal val="#ppt_w"/>
                                          </p:val>
                                        </p:tav>
                                      </p:tavLst>
                                    </p:anim>
                                    <p:anim calcmode="lin" valueType="num">
                                      <p:cBhvr>
                                        <p:cTn id="29" dur="500" fill="hold"/>
                                        <p:tgtEl>
                                          <p:spTgt spid="266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6631"/>
                                        </p:tgtEl>
                                        <p:attrNameLst>
                                          <p:attrName>style.visibility</p:attrName>
                                        </p:attrNameLst>
                                      </p:cBhvr>
                                      <p:to>
                                        <p:strVal val="visible"/>
                                      </p:to>
                                    </p:set>
                                  </p:childTnLst>
                                </p:cTn>
                              </p:par>
                            </p:childTnLst>
                          </p:cTn>
                        </p:par>
                        <p:par>
                          <p:cTn id="34" fill="hold">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26638"/>
                                        </p:tgtEl>
                                        <p:attrNameLst>
                                          <p:attrName>style.visibility</p:attrName>
                                        </p:attrNameLst>
                                      </p:cBhvr>
                                      <p:to>
                                        <p:strVal val="visible"/>
                                      </p:to>
                                    </p:set>
                                    <p:anim calcmode="lin" valueType="num">
                                      <p:cBhvr>
                                        <p:cTn id="37" dur="500" fill="hold"/>
                                        <p:tgtEl>
                                          <p:spTgt spid="26638"/>
                                        </p:tgtEl>
                                        <p:attrNameLst>
                                          <p:attrName>ppt_w</p:attrName>
                                        </p:attrNameLst>
                                      </p:cBhvr>
                                      <p:tavLst>
                                        <p:tav tm="0">
                                          <p:val>
                                            <p:fltVal val="0"/>
                                          </p:val>
                                        </p:tav>
                                        <p:tav tm="100000">
                                          <p:val>
                                            <p:strVal val="#ppt_w"/>
                                          </p:val>
                                        </p:tav>
                                      </p:tavLst>
                                    </p:anim>
                                    <p:anim calcmode="lin" valueType="num">
                                      <p:cBhvr>
                                        <p:cTn id="38" dur="500" fill="hold"/>
                                        <p:tgtEl>
                                          <p:spTgt spid="2663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632"/>
                                        </p:tgtEl>
                                        <p:attrNameLst>
                                          <p:attrName>style.visibility</p:attrName>
                                        </p:attrNameLst>
                                      </p:cBhvr>
                                      <p:to>
                                        <p:strVal val="visible"/>
                                      </p:to>
                                    </p:set>
                                  </p:childTnLst>
                                </p:cTn>
                              </p:par>
                            </p:childTnLst>
                          </p:cTn>
                        </p:par>
                        <p:par>
                          <p:cTn id="43" fill="hold">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26639"/>
                                        </p:tgtEl>
                                        <p:attrNameLst>
                                          <p:attrName>style.visibility</p:attrName>
                                        </p:attrNameLst>
                                      </p:cBhvr>
                                      <p:to>
                                        <p:strVal val="visible"/>
                                      </p:to>
                                    </p:set>
                                    <p:anim calcmode="lin" valueType="num">
                                      <p:cBhvr>
                                        <p:cTn id="46" dur="500" fill="hold"/>
                                        <p:tgtEl>
                                          <p:spTgt spid="26639"/>
                                        </p:tgtEl>
                                        <p:attrNameLst>
                                          <p:attrName>ppt_w</p:attrName>
                                        </p:attrNameLst>
                                      </p:cBhvr>
                                      <p:tavLst>
                                        <p:tav tm="0">
                                          <p:val>
                                            <p:fltVal val="0"/>
                                          </p:val>
                                        </p:tav>
                                        <p:tav tm="100000">
                                          <p:val>
                                            <p:strVal val="#ppt_w"/>
                                          </p:val>
                                        </p:tav>
                                      </p:tavLst>
                                    </p:anim>
                                    <p:anim calcmode="lin" valueType="num">
                                      <p:cBhvr>
                                        <p:cTn id="47" dur="500" fill="hold"/>
                                        <p:tgtEl>
                                          <p:spTgt spid="2663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6634"/>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26642"/>
                                        </p:tgtEl>
                                        <p:attrNameLst>
                                          <p:attrName>style.visibility</p:attrName>
                                        </p:attrNameLst>
                                      </p:cBhvr>
                                      <p:to>
                                        <p:strVal val="visible"/>
                                      </p:to>
                                    </p:set>
                                  </p:childTnLst>
                                  <p:subTnLst>
                                    <p:set>
                                      <p:cBhvr override="childStyle">
                                        <p:cTn dur="1" fill="hold" display="0" masterRel="nextClick" afterEffect="1"/>
                                        <p:tgtEl>
                                          <p:spTgt spid="266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autoUpdateAnimBg="0"/>
      <p:bldP spid="26631" grpId="0" animBg="1" autoUpdateAnimBg="0"/>
      <p:bldP spid="26632" grpId="0" animBg="1" autoUpdateAnimBg="0"/>
      <p:bldP spid="26634" grpId="0" animBg="1" autoUpdateAnimBg="0"/>
      <p:bldP spid="26628" grpId="0" animBg="1"/>
      <p:bldP spid="26635" grpId="0" animBg="1"/>
      <p:bldP spid="26636" grpId="0" animBg="1"/>
      <p:bldP spid="26637" grpId="0" animBg="1"/>
      <p:bldP spid="26638" grpId="0" animBg="1"/>
      <p:bldP spid="26639" grpId="0" animBg="1"/>
      <p:bldP spid="2664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1026"/>
          <p:cNvSpPr>
            <a:spLocks noGrp="1" noChangeArrowheads="1"/>
          </p:cNvSpPr>
          <p:nvPr>
            <p:ph type="title" idx="4294967295"/>
          </p:nvPr>
        </p:nvSpPr>
        <p:spPr>
          <a:xfrm>
            <a:off x="0" y="0"/>
            <a:ext cx="7772400" cy="762000"/>
          </a:xfrm>
        </p:spPr>
        <p:txBody>
          <a:bodyPr/>
          <a:lstStyle/>
          <a:p>
            <a:r>
              <a:rPr lang="en-GB">
                <a:latin typeface="Times New Roman" pitchFamily="18" charset="0"/>
                <a:cs typeface="Times New Roman" pitchFamily="18" charset="0"/>
              </a:rPr>
              <a:t>Bubble Sort Example</a:t>
            </a:r>
          </a:p>
        </p:txBody>
      </p:sp>
      <p:sp>
        <p:nvSpPr>
          <p:cNvPr id="61443" name="Text Box 1027"/>
          <p:cNvSpPr txBox="1">
            <a:spLocks noChangeArrowheads="1"/>
          </p:cNvSpPr>
          <p:nvPr/>
        </p:nvSpPr>
        <p:spPr bwMode="auto">
          <a:xfrm>
            <a:off x="1524000" y="27432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2,  6,  9,  9,  3,  7,  11,  12</a:t>
            </a:r>
            <a:endParaRPr lang="en-GB">
              <a:latin typeface="Times New Roman" pitchFamily="18" charset="0"/>
              <a:cs typeface="Times New Roman" pitchFamily="18" charset="0"/>
            </a:endParaRPr>
          </a:p>
        </p:txBody>
      </p:sp>
      <p:sp>
        <p:nvSpPr>
          <p:cNvPr id="61445" name="Text Box 1029"/>
          <p:cNvSpPr txBox="1">
            <a:spLocks noChangeArrowheads="1"/>
          </p:cNvSpPr>
          <p:nvPr/>
        </p:nvSpPr>
        <p:spPr bwMode="auto">
          <a:xfrm>
            <a:off x="1524000" y="2743200"/>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2,  6,  9,  3,  9,  7,  11,  12</a:t>
            </a:r>
            <a:endParaRPr lang="en-GB">
              <a:latin typeface="Times New Roman" pitchFamily="18" charset="0"/>
              <a:cs typeface="Times New Roman" pitchFamily="18" charset="0"/>
            </a:endParaRPr>
          </a:p>
        </p:txBody>
      </p:sp>
      <p:sp>
        <p:nvSpPr>
          <p:cNvPr id="61446" name="Text Box 1030"/>
          <p:cNvSpPr txBox="1">
            <a:spLocks noChangeArrowheads="1"/>
          </p:cNvSpPr>
          <p:nvPr/>
        </p:nvSpPr>
        <p:spPr bwMode="auto">
          <a:xfrm>
            <a:off x="1524000" y="2743200"/>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2,  6,  9,  3,  7,  9,  11,  12</a:t>
            </a:r>
            <a:endParaRPr lang="en-GB">
              <a:latin typeface="Times New Roman" pitchFamily="18" charset="0"/>
              <a:cs typeface="Times New Roman" pitchFamily="18" charset="0"/>
            </a:endParaRPr>
          </a:p>
        </p:txBody>
      </p:sp>
      <p:sp>
        <p:nvSpPr>
          <p:cNvPr id="61449" name="Oval 1033"/>
          <p:cNvSpPr>
            <a:spLocks noChangeArrowheads="1"/>
          </p:cNvSpPr>
          <p:nvPr/>
        </p:nvSpPr>
        <p:spPr bwMode="auto">
          <a:xfrm>
            <a:off x="1295400" y="27432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1450" name="Oval 1034"/>
          <p:cNvSpPr>
            <a:spLocks noChangeArrowheads="1"/>
          </p:cNvSpPr>
          <p:nvPr/>
        </p:nvSpPr>
        <p:spPr bwMode="auto">
          <a:xfrm>
            <a:off x="2209800" y="27432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1451" name="Oval 1035"/>
          <p:cNvSpPr>
            <a:spLocks noChangeArrowheads="1"/>
          </p:cNvSpPr>
          <p:nvPr/>
        </p:nvSpPr>
        <p:spPr bwMode="auto">
          <a:xfrm>
            <a:off x="2971800" y="27432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1452" name="Oval 1036"/>
          <p:cNvSpPr>
            <a:spLocks noChangeArrowheads="1"/>
          </p:cNvSpPr>
          <p:nvPr/>
        </p:nvSpPr>
        <p:spPr bwMode="auto">
          <a:xfrm>
            <a:off x="3657600" y="27432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1453" name="Oval 1037"/>
          <p:cNvSpPr>
            <a:spLocks noChangeArrowheads="1"/>
          </p:cNvSpPr>
          <p:nvPr/>
        </p:nvSpPr>
        <p:spPr bwMode="auto">
          <a:xfrm>
            <a:off x="4419600" y="27432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1455" name="Text Box 1039"/>
          <p:cNvSpPr txBox="1">
            <a:spLocks noChangeArrowheads="1"/>
          </p:cNvSpPr>
          <p:nvPr/>
        </p:nvSpPr>
        <p:spPr bwMode="auto">
          <a:xfrm>
            <a:off x="1524000" y="9906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6,  2,  9,  11,  9,  3,  7,  12</a:t>
            </a:r>
            <a:endParaRPr lang="en-GB">
              <a:latin typeface="Times New Roman" pitchFamily="18" charset="0"/>
              <a:cs typeface="Times New Roman" pitchFamily="18" charset="0"/>
            </a:endParaRPr>
          </a:p>
        </p:txBody>
      </p:sp>
      <p:sp>
        <p:nvSpPr>
          <p:cNvPr id="61457" name="Text Box 1041"/>
          <p:cNvSpPr txBox="1">
            <a:spLocks noChangeArrowheads="1"/>
          </p:cNvSpPr>
          <p:nvPr/>
        </p:nvSpPr>
        <p:spPr bwMode="auto">
          <a:xfrm>
            <a:off x="1524000" y="19050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2,  6,  9,  9,  3,  7,  11,  12</a:t>
            </a:r>
            <a:endParaRPr lang="en-GB">
              <a:latin typeface="Times New Roman" pitchFamily="18" charset="0"/>
              <a:cs typeface="Times New Roman" pitchFamily="18" charset="0"/>
            </a:endParaRPr>
          </a:p>
        </p:txBody>
      </p:sp>
      <p:sp>
        <p:nvSpPr>
          <p:cNvPr id="61458" name="Rectangle 1042"/>
          <p:cNvSpPr>
            <a:spLocks noChangeArrowheads="1"/>
          </p:cNvSpPr>
          <p:nvPr/>
        </p:nvSpPr>
        <p:spPr bwMode="auto">
          <a:xfrm>
            <a:off x="0" y="1676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Second Pass</a:t>
            </a:r>
          </a:p>
        </p:txBody>
      </p:sp>
      <p:sp>
        <p:nvSpPr>
          <p:cNvPr id="61459" name="Rectangle 1043"/>
          <p:cNvSpPr>
            <a:spLocks noChangeArrowheads="1"/>
          </p:cNvSpPr>
          <p:nvPr/>
        </p:nvSpPr>
        <p:spPr bwMode="auto">
          <a:xfrm>
            <a:off x="228600" y="914400"/>
            <a:ext cx="1828800" cy="533400"/>
          </a:xfrm>
          <a:prstGeom prst="rect">
            <a:avLst/>
          </a:prstGeom>
          <a:noFill/>
          <a:ln w="9525">
            <a:noFill/>
            <a:miter lim="800000"/>
            <a:headEnd/>
            <a:tailEnd/>
          </a:ln>
          <a:effectLst/>
        </p:spPr>
        <p:txBody>
          <a:bodyPr anchor="ctr"/>
          <a:lstStyle/>
          <a:p>
            <a:r>
              <a:rPr lang="en-GB">
                <a:solidFill>
                  <a:schemeClr val="tx2"/>
                </a:solidFill>
                <a:latin typeface="Times New Roman" pitchFamily="18" charset="0"/>
                <a:cs typeface="Times New Roman" pitchFamily="18" charset="0"/>
              </a:rPr>
              <a:t>First Pass</a:t>
            </a:r>
          </a:p>
        </p:txBody>
      </p:sp>
      <p:sp>
        <p:nvSpPr>
          <p:cNvPr id="61460" name="Rectangle 1044"/>
          <p:cNvSpPr>
            <a:spLocks noChangeArrowheads="1"/>
          </p:cNvSpPr>
          <p:nvPr/>
        </p:nvSpPr>
        <p:spPr bwMode="auto">
          <a:xfrm>
            <a:off x="0" y="2438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Third Pass</a:t>
            </a:r>
          </a:p>
        </p:txBody>
      </p:sp>
      <p:sp>
        <p:nvSpPr>
          <p:cNvPr id="61461" name="Comment 1045"/>
          <p:cNvSpPr>
            <a:spLocks noChangeArrowheads="1"/>
          </p:cNvSpPr>
          <p:nvPr/>
        </p:nvSpPr>
        <p:spPr bwMode="auto">
          <a:xfrm>
            <a:off x="1219200" y="3733800"/>
            <a:ext cx="67818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This time the 11 and 12 are in position.  This pass therefore only requires 5 comparisons.</a:t>
            </a:r>
            <a:endParaRPr lang="en-GB" sz="16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1449"/>
                                        </p:tgtEl>
                                        <p:attrNameLst>
                                          <p:attrName>style.visibility</p:attrName>
                                        </p:attrNameLst>
                                      </p:cBhvr>
                                      <p:to>
                                        <p:strVal val="visible"/>
                                      </p:to>
                                    </p:set>
                                    <p:anim calcmode="lin" valueType="num">
                                      <p:cBhvr>
                                        <p:cTn id="7" dur="500" fill="hold"/>
                                        <p:tgtEl>
                                          <p:spTgt spid="61449"/>
                                        </p:tgtEl>
                                        <p:attrNameLst>
                                          <p:attrName>ppt_w</p:attrName>
                                        </p:attrNameLst>
                                      </p:cBhvr>
                                      <p:tavLst>
                                        <p:tav tm="0">
                                          <p:val>
                                            <p:fltVal val="0"/>
                                          </p:val>
                                        </p:tav>
                                        <p:tav tm="100000">
                                          <p:val>
                                            <p:strVal val="#ppt_w"/>
                                          </p:val>
                                        </p:tav>
                                      </p:tavLst>
                                    </p:anim>
                                    <p:anim calcmode="lin" valueType="num">
                                      <p:cBhvr>
                                        <p:cTn id="8" dur="500" fill="hold"/>
                                        <p:tgtEl>
                                          <p:spTgt spid="614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4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50"/>
                                        </p:tgtEl>
                                        <p:attrNameLst>
                                          <p:attrName>style.visibility</p:attrName>
                                        </p:attrNameLst>
                                      </p:cBhvr>
                                      <p:to>
                                        <p:strVal val="visible"/>
                                      </p:to>
                                    </p:set>
                                    <p:anim calcmode="lin" valueType="num">
                                      <p:cBhvr>
                                        <p:cTn id="13" dur="500" fill="hold"/>
                                        <p:tgtEl>
                                          <p:spTgt spid="61450"/>
                                        </p:tgtEl>
                                        <p:attrNameLst>
                                          <p:attrName>ppt_w</p:attrName>
                                        </p:attrNameLst>
                                      </p:cBhvr>
                                      <p:tavLst>
                                        <p:tav tm="0">
                                          <p:val>
                                            <p:fltVal val="0"/>
                                          </p:val>
                                        </p:tav>
                                        <p:tav tm="100000">
                                          <p:val>
                                            <p:strVal val="#ppt_w"/>
                                          </p:val>
                                        </p:tav>
                                      </p:tavLst>
                                    </p:anim>
                                    <p:anim calcmode="lin" valueType="num">
                                      <p:cBhvr>
                                        <p:cTn id="14" dur="500" fill="hold"/>
                                        <p:tgtEl>
                                          <p:spTgt spid="614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1451"/>
                                        </p:tgtEl>
                                        <p:attrNameLst>
                                          <p:attrName>style.visibility</p:attrName>
                                        </p:attrNameLst>
                                      </p:cBhvr>
                                      <p:to>
                                        <p:strVal val="visible"/>
                                      </p:to>
                                    </p:set>
                                    <p:anim calcmode="lin" valueType="num">
                                      <p:cBhvr>
                                        <p:cTn id="19" dur="500" fill="hold"/>
                                        <p:tgtEl>
                                          <p:spTgt spid="61451"/>
                                        </p:tgtEl>
                                        <p:attrNameLst>
                                          <p:attrName>ppt_w</p:attrName>
                                        </p:attrNameLst>
                                      </p:cBhvr>
                                      <p:tavLst>
                                        <p:tav tm="0">
                                          <p:val>
                                            <p:fltVal val="0"/>
                                          </p:val>
                                        </p:tav>
                                        <p:tav tm="100000">
                                          <p:val>
                                            <p:strVal val="#ppt_w"/>
                                          </p:val>
                                        </p:tav>
                                      </p:tavLst>
                                    </p:anim>
                                    <p:anim calcmode="lin" valueType="num">
                                      <p:cBhvr>
                                        <p:cTn id="20" dur="500" fill="hold"/>
                                        <p:tgtEl>
                                          <p:spTgt spid="6145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1452"/>
                                        </p:tgtEl>
                                        <p:attrNameLst>
                                          <p:attrName>style.visibility</p:attrName>
                                        </p:attrNameLst>
                                      </p:cBhvr>
                                      <p:to>
                                        <p:strVal val="visible"/>
                                      </p:to>
                                    </p:set>
                                    <p:anim calcmode="lin" valueType="num">
                                      <p:cBhvr>
                                        <p:cTn id="25" dur="500" fill="hold"/>
                                        <p:tgtEl>
                                          <p:spTgt spid="61452"/>
                                        </p:tgtEl>
                                        <p:attrNameLst>
                                          <p:attrName>ppt_w</p:attrName>
                                        </p:attrNameLst>
                                      </p:cBhvr>
                                      <p:tavLst>
                                        <p:tav tm="0">
                                          <p:val>
                                            <p:fltVal val="0"/>
                                          </p:val>
                                        </p:tav>
                                        <p:tav tm="100000">
                                          <p:val>
                                            <p:strVal val="#ppt_w"/>
                                          </p:val>
                                        </p:tav>
                                      </p:tavLst>
                                    </p:anim>
                                    <p:anim calcmode="lin" valueType="num">
                                      <p:cBhvr>
                                        <p:cTn id="26" dur="500" fill="hold"/>
                                        <p:tgtEl>
                                          <p:spTgt spid="614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5"/>
                                        </p:tgtEl>
                                        <p:attrNameLst>
                                          <p:attrName>style.visibility</p:attrName>
                                        </p:attrNameLst>
                                      </p:cBhvr>
                                      <p:to>
                                        <p:strVal val="visible"/>
                                      </p:to>
                                    </p:set>
                                  </p:childTnLst>
                                </p:cTn>
                              </p:par>
                            </p:childTnLst>
                          </p:cTn>
                        </p:par>
                        <p:par>
                          <p:cTn id="31" fill="hold">
                            <p:stCondLst>
                              <p:cond delay="500"/>
                            </p:stCondLst>
                            <p:childTnLst>
                              <p:par>
                                <p:cTn id="32" presetID="17" presetClass="entr" presetSubtype="10" fill="hold" grpId="0" nodeType="afterEffect">
                                  <p:stCondLst>
                                    <p:cond delay="0"/>
                                  </p:stCondLst>
                                  <p:childTnLst>
                                    <p:set>
                                      <p:cBhvr>
                                        <p:cTn id="33" dur="1" fill="hold">
                                          <p:stCondLst>
                                            <p:cond delay="0"/>
                                          </p:stCondLst>
                                        </p:cTn>
                                        <p:tgtEl>
                                          <p:spTgt spid="61453"/>
                                        </p:tgtEl>
                                        <p:attrNameLst>
                                          <p:attrName>style.visibility</p:attrName>
                                        </p:attrNameLst>
                                      </p:cBhvr>
                                      <p:to>
                                        <p:strVal val="visible"/>
                                      </p:to>
                                    </p:set>
                                    <p:anim calcmode="lin" valueType="num">
                                      <p:cBhvr>
                                        <p:cTn id="34" dur="500" fill="hold"/>
                                        <p:tgtEl>
                                          <p:spTgt spid="61453"/>
                                        </p:tgtEl>
                                        <p:attrNameLst>
                                          <p:attrName>ppt_w</p:attrName>
                                        </p:attrNameLst>
                                      </p:cBhvr>
                                      <p:tavLst>
                                        <p:tav tm="0">
                                          <p:val>
                                            <p:fltVal val="0"/>
                                          </p:val>
                                        </p:tav>
                                        <p:tav tm="100000">
                                          <p:val>
                                            <p:strVal val="#ppt_w"/>
                                          </p:val>
                                        </p:tav>
                                      </p:tavLst>
                                    </p:anim>
                                    <p:anim calcmode="lin" valueType="num">
                                      <p:cBhvr>
                                        <p:cTn id="35" dur="500" fill="hold"/>
                                        <p:tgtEl>
                                          <p:spTgt spid="6145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1446"/>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61461"/>
                                        </p:tgtEl>
                                        <p:attrNameLst>
                                          <p:attrName>style.visibility</p:attrName>
                                        </p:attrNameLst>
                                      </p:cBhvr>
                                      <p:to>
                                        <p:strVal val="visible"/>
                                      </p:to>
                                    </p:set>
                                  </p:childTnLst>
                                  <p:subTnLst>
                                    <p:set>
                                      <p:cBhvr override="childStyle">
                                        <p:cTn dur="1" fill="hold" display="0" masterRel="nextClick" afterEffect="1"/>
                                        <p:tgtEl>
                                          <p:spTgt spid="61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6" grpId="0" animBg="1" autoUpdateAnimBg="0"/>
      <p:bldP spid="61449" grpId="0" animBg="1"/>
      <p:bldP spid="61450" grpId="0" animBg="1"/>
      <p:bldP spid="61451" grpId="0" animBg="1"/>
      <p:bldP spid="61452" grpId="0" animBg="1"/>
      <p:bldP spid="61453" grpId="0" animBg="1"/>
      <p:bldP spid="6146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0"/>
            <a:ext cx="7772400" cy="762000"/>
          </a:xfrm>
        </p:spPr>
        <p:txBody>
          <a:bodyPr/>
          <a:lstStyle/>
          <a:p>
            <a:r>
              <a:rPr lang="en-GB">
                <a:latin typeface="Times New Roman" pitchFamily="18" charset="0"/>
                <a:cs typeface="Times New Roman" pitchFamily="18" charset="0"/>
              </a:rPr>
              <a:t>Bubble Sort Example</a:t>
            </a:r>
          </a:p>
        </p:txBody>
      </p:sp>
      <p:sp>
        <p:nvSpPr>
          <p:cNvPr id="62467" name="Text Box 3"/>
          <p:cNvSpPr txBox="1">
            <a:spLocks noChangeArrowheads="1"/>
          </p:cNvSpPr>
          <p:nvPr/>
        </p:nvSpPr>
        <p:spPr bwMode="auto">
          <a:xfrm>
            <a:off x="1524000" y="35814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2,  6,  9,  3,  7,  9,  11,  12</a:t>
            </a:r>
            <a:endParaRPr lang="en-GB">
              <a:latin typeface="Times New Roman" pitchFamily="18" charset="0"/>
              <a:cs typeface="Times New Roman" pitchFamily="18" charset="0"/>
            </a:endParaRPr>
          </a:p>
        </p:txBody>
      </p:sp>
      <p:sp>
        <p:nvSpPr>
          <p:cNvPr id="62468" name="Text Box 4"/>
          <p:cNvSpPr txBox="1">
            <a:spLocks noChangeArrowheads="1"/>
          </p:cNvSpPr>
          <p:nvPr/>
        </p:nvSpPr>
        <p:spPr bwMode="auto">
          <a:xfrm>
            <a:off x="1524000" y="3581400"/>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2,  6,  3,  9,  7,  9,  11,  12</a:t>
            </a:r>
            <a:endParaRPr lang="en-GB">
              <a:latin typeface="Times New Roman" pitchFamily="18" charset="0"/>
              <a:cs typeface="Times New Roman" pitchFamily="18" charset="0"/>
            </a:endParaRPr>
          </a:p>
        </p:txBody>
      </p:sp>
      <p:sp>
        <p:nvSpPr>
          <p:cNvPr id="62469" name="Text Box 5"/>
          <p:cNvSpPr txBox="1">
            <a:spLocks noChangeArrowheads="1"/>
          </p:cNvSpPr>
          <p:nvPr/>
        </p:nvSpPr>
        <p:spPr bwMode="auto">
          <a:xfrm>
            <a:off x="1524000" y="3581400"/>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2,  6,  3,  7,  9,  9,  11,  12</a:t>
            </a:r>
            <a:endParaRPr lang="en-GB">
              <a:latin typeface="Times New Roman" pitchFamily="18" charset="0"/>
              <a:cs typeface="Times New Roman" pitchFamily="18" charset="0"/>
            </a:endParaRPr>
          </a:p>
        </p:txBody>
      </p:sp>
      <p:sp>
        <p:nvSpPr>
          <p:cNvPr id="62470" name="Oval 6"/>
          <p:cNvSpPr>
            <a:spLocks noChangeArrowheads="1"/>
          </p:cNvSpPr>
          <p:nvPr/>
        </p:nvSpPr>
        <p:spPr bwMode="auto">
          <a:xfrm>
            <a:off x="1295400" y="35814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2471" name="Oval 7"/>
          <p:cNvSpPr>
            <a:spLocks noChangeArrowheads="1"/>
          </p:cNvSpPr>
          <p:nvPr/>
        </p:nvSpPr>
        <p:spPr bwMode="auto">
          <a:xfrm>
            <a:off x="2209800" y="35814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2472" name="Oval 8"/>
          <p:cNvSpPr>
            <a:spLocks noChangeArrowheads="1"/>
          </p:cNvSpPr>
          <p:nvPr/>
        </p:nvSpPr>
        <p:spPr bwMode="auto">
          <a:xfrm>
            <a:off x="2971800" y="35814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2473" name="Oval 9"/>
          <p:cNvSpPr>
            <a:spLocks noChangeArrowheads="1"/>
          </p:cNvSpPr>
          <p:nvPr/>
        </p:nvSpPr>
        <p:spPr bwMode="auto">
          <a:xfrm>
            <a:off x="3657600" y="35814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2475" name="Text Box 11"/>
          <p:cNvSpPr txBox="1">
            <a:spLocks noChangeArrowheads="1"/>
          </p:cNvSpPr>
          <p:nvPr/>
        </p:nvSpPr>
        <p:spPr bwMode="auto">
          <a:xfrm>
            <a:off x="1524000" y="9906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6,  2,  9,  11,  9,  3,  7,  12</a:t>
            </a:r>
            <a:endParaRPr lang="en-GB">
              <a:latin typeface="Times New Roman" pitchFamily="18" charset="0"/>
              <a:cs typeface="Times New Roman" pitchFamily="18" charset="0"/>
            </a:endParaRPr>
          </a:p>
        </p:txBody>
      </p:sp>
      <p:sp>
        <p:nvSpPr>
          <p:cNvPr id="62476" name="Text Box 12"/>
          <p:cNvSpPr txBox="1">
            <a:spLocks noChangeArrowheads="1"/>
          </p:cNvSpPr>
          <p:nvPr/>
        </p:nvSpPr>
        <p:spPr bwMode="auto">
          <a:xfrm>
            <a:off x="1524000" y="19050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2,  6,  9,  9,  3,  7,  11,  12</a:t>
            </a:r>
            <a:endParaRPr lang="en-GB">
              <a:latin typeface="Times New Roman" pitchFamily="18" charset="0"/>
              <a:cs typeface="Times New Roman" pitchFamily="18" charset="0"/>
            </a:endParaRPr>
          </a:p>
        </p:txBody>
      </p:sp>
      <p:sp>
        <p:nvSpPr>
          <p:cNvPr id="62477" name="Rectangle 13"/>
          <p:cNvSpPr>
            <a:spLocks noChangeArrowheads="1"/>
          </p:cNvSpPr>
          <p:nvPr/>
        </p:nvSpPr>
        <p:spPr bwMode="auto">
          <a:xfrm>
            <a:off x="0" y="1676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Second Pass</a:t>
            </a:r>
          </a:p>
        </p:txBody>
      </p:sp>
      <p:sp>
        <p:nvSpPr>
          <p:cNvPr id="62478" name="Rectangle 14"/>
          <p:cNvSpPr>
            <a:spLocks noChangeArrowheads="1"/>
          </p:cNvSpPr>
          <p:nvPr/>
        </p:nvSpPr>
        <p:spPr bwMode="auto">
          <a:xfrm>
            <a:off x="228600" y="914400"/>
            <a:ext cx="1828800" cy="533400"/>
          </a:xfrm>
          <a:prstGeom prst="rect">
            <a:avLst/>
          </a:prstGeom>
          <a:noFill/>
          <a:ln w="9525">
            <a:noFill/>
            <a:miter lim="800000"/>
            <a:headEnd/>
            <a:tailEnd/>
          </a:ln>
          <a:effectLst/>
        </p:spPr>
        <p:txBody>
          <a:bodyPr anchor="ctr"/>
          <a:lstStyle/>
          <a:p>
            <a:r>
              <a:rPr lang="en-GB">
                <a:solidFill>
                  <a:schemeClr val="tx2"/>
                </a:solidFill>
                <a:latin typeface="Times New Roman" pitchFamily="18" charset="0"/>
                <a:cs typeface="Times New Roman" pitchFamily="18" charset="0"/>
              </a:rPr>
              <a:t>First Pass</a:t>
            </a:r>
          </a:p>
        </p:txBody>
      </p:sp>
      <p:sp>
        <p:nvSpPr>
          <p:cNvPr id="62479" name="Rectangle 15"/>
          <p:cNvSpPr>
            <a:spLocks noChangeArrowheads="1"/>
          </p:cNvSpPr>
          <p:nvPr/>
        </p:nvSpPr>
        <p:spPr bwMode="auto">
          <a:xfrm>
            <a:off x="0" y="2438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Third Pass</a:t>
            </a:r>
          </a:p>
        </p:txBody>
      </p:sp>
      <p:sp>
        <p:nvSpPr>
          <p:cNvPr id="62480" name="Comment 16"/>
          <p:cNvSpPr>
            <a:spLocks noChangeArrowheads="1"/>
          </p:cNvSpPr>
          <p:nvPr/>
        </p:nvSpPr>
        <p:spPr bwMode="auto">
          <a:xfrm>
            <a:off x="1295400" y="4572000"/>
            <a:ext cx="70104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Each pass requires fewer comparisons.  This time only 4 are needed.</a:t>
            </a:r>
            <a:endParaRPr lang="en-GB" sz="1600">
              <a:solidFill>
                <a:srgbClr val="000000"/>
              </a:solidFill>
              <a:latin typeface="Times New Roman" pitchFamily="18" charset="0"/>
              <a:cs typeface="Times New Roman" pitchFamily="18" charset="0"/>
            </a:endParaRPr>
          </a:p>
        </p:txBody>
      </p:sp>
      <p:sp>
        <p:nvSpPr>
          <p:cNvPr id="62481" name="Text Box 17"/>
          <p:cNvSpPr txBox="1">
            <a:spLocks noChangeArrowheads="1"/>
          </p:cNvSpPr>
          <p:nvPr/>
        </p:nvSpPr>
        <p:spPr bwMode="auto">
          <a:xfrm>
            <a:off x="1524000" y="27432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2,  6,  9,  3,  7,  9,  11,  12</a:t>
            </a:r>
            <a:endParaRPr lang="en-GB">
              <a:latin typeface="Times New Roman" pitchFamily="18" charset="0"/>
              <a:cs typeface="Times New Roman" pitchFamily="18" charset="0"/>
            </a:endParaRPr>
          </a:p>
        </p:txBody>
      </p:sp>
      <p:sp>
        <p:nvSpPr>
          <p:cNvPr id="62482" name="Rectangle 18"/>
          <p:cNvSpPr>
            <a:spLocks noChangeArrowheads="1"/>
          </p:cNvSpPr>
          <p:nvPr/>
        </p:nvSpPr>
        <p:spPr bwMode="auto">
          <a:xfrm>
            <a:off x="0" y="3200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Fourth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p:cTn id="7" dur="500" fill="hold"/>
                                        <p:tgtEl>
                                          <p:spTgt spid="62470"/>
                                        </p:tgtEl>
                                        <p:attrNameLst>
                                          <p:attrName>ppt_w</p:attrName>
                                        </p:attrNameLst>
                                      </p:cBhvr>
                                      <p:tavLst>
                                        <p:tav tm="0">
                                          <p:val>
                                            <p:fltVal val="0"/>
                                          </p:val>
                                        </p:tav>
                                        <p:tav tm="100000">
                                          <p:val>
                                            <p:strVal val="#ppt_w"/>
                                          </p:val>
                                        </p:tav>
                                      </p:tavLst>
                                    </p:anim>
                                    <p:anim calcmode="lin" valueType="num">
                                      <p:cBhvr>
                                        <p:cTn id="8" dur="500" fill="hold"/>
                                        <p:tgtEl>
                                          <p:spTgt spid="6247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 calcmode="lin" valueType="num">
                                      <p:cBhvr>
                                        <p:cTn id="13" dur="500" fill="hold"/>
                                        <p:tgtEl>
                                          <p:spTgt spid="62471"/>
                                        </p:tgtEl>
                                        <p:attrNameLst>
                                          <p:attrName>ppt_w</p:attrName>
                                        </p:attrNameLst>
                                      </p:cBhvr>
                                      <p:tavLst>
                                        <p:tav tm="0">
                                          <p:val>
                                            <p:fltVal val="0"/>
                                          </p:val>
                                        </p:tav>
                                        <p:tav tm="100000">
                                          <p:val>
                                            <p:strVal val="#ppt_w"/>
                                          </p:val>
                                        </p:tav>
                                      </p:tavLst>
                                    </p:anim>
                                    <p:anim calcmode="lin" valueType="num">
                                      <p:cBhvr>
                                        <p:cTn id="14" dur="500" fill="hold"/>
                                        <p:tgtEl>
                                          <p:spTgt spid="6247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p:cTn id="19" dur="500" fill="hold"/>
                                        <p:tgtEl>
                                          <p:spTgt spid="62472"/>
                                        </p:tgtEl>
                                        <p:attrNameLst>
                                          <p:attrName>ppt_w</p:attrName>
                                        </p:attrNameLst>
                                      </p:cBhvr>
                                      <p:tavLst>
                                        <p:tav tm="0">
                                          <p:val>
                                            <p:fltVal val="0"/>
                                          </p:val>
                                        </p:tav>
                                        <p:tav tm="100000">
                                          <p:val>
                                            <p:strVal val="#ppt_w"/>
                                          </p:val>
                                        </p:tav>
                                      </p:tavLst>
                                    </p:anim>
                                    <p:anim calcmode="lin" valueType="num">
                                      <p:cBhvr>
                                        <p:cTn id="20" dur="500" fill="hold"/>
                                        <p:tgtEl>
                                          <p:spTgt spid="6247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2468"/>
                                        </p:tgtEl>
                                        <p:attrNameLst>
                                          <p:attrName>style.visibility</p:attrName>
                                        </p:attrNameLst>
                                      </p:cBhvr>
                                      <p:to>
                                        <p:strVal val="visible"/>
                                      </p:to>
                                    </p:set>
                                  </p:childTnLst>
                                </p:cTn>
                              </p:par>
                            </p:childTnLst>
                          </p:cTn>
                        </p:par>
                        <p:par>
                          <p:cTn id="25" fill="hold">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62473"/>
                                        </p:tgtEl>
                                        <p:attrNameLst>
                                          <p:attrName>style.visibility</p:attrName>
                                        </p:attrNameLst>
                                      </p:cBhvr>
                                      <p:to>
                                        <p:strVal val="visible"/>
                                      </p:to>
                                    </p:set>
                                    <p:anim calcmode="lin" valueType="num">
                                      <p:cBhvr>
                                        <p:cTn id="28" dur="500" fill="hold"/>
                                        <p:tgtEl>
                                          <p:spTgt spid="62473"/>
                                        </p:tgtEl>
                                        <p:attrNameLst>
                                          <p:attrName>ppt_w</p:attrName>
                                        </p:attrNameLst>
                                      </p:cBhvr>
                                      <p:tavLst>
                                        <p:tav tm="0">
                                          <p:val>
                                            <p:fltVal val="0"/>
                                          </p:val>
                                        </p:tav>
                                        <p:tav tm="100000">
                                          <p:val>
                                            <p:strVal val="#ppt_w"/>
                                          </p:val>
                                        </p:tav>
                                      </p:tavLst>
                                    </p:anim>
                                    <p:anim calcmode="lin" valueType="num">
                                      <p:cBhvr>
                                        <p:cTn id="29" dur="500" fill="hold"/>
                                        <p:tgtEl>
                                          <p:spTgt spid="6247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2469"/>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62480"/>
                                        </p:tgtEl>
                                        <p:attrNameLst>
                                          <p:attrName>style.visibility</p:attrName>
                                        </p:attrNameLst>
                                      </p:cBhvr>
                                      <p:to>
                                        <p:strVal val="visible"/>
                                      </p:to>
                                    </p:set>
                                  </p:childTnLst>
                                  <p:subTnLst>
                                    <p:set>
                                      <p:cBhvr override="childStyle">
                                        <p:cTn dur="1" fill="hold" display="0" masterRel="nextClick" afterEffect="1"/>
                                        <p:tgtEl>
                                          <p:spTgt spid="624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autoUpdateAnimBg="0"/>
      <p:bldP spid="62469" grpId="0" animBg="1" autoUpdateAnimBg="0"/>
      <p:bldP spid="62470" grpId="0" animBg="1"/>
      <p:bldP spid="62471" grpId="0" animBg="1"/>
      <p:bldP spid="62472" grpId="0" animBg="1"/>
      <p:bldP spid="62473" grpId="0" animBg="1"/>
      <p:bldP spid="6248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0"/>
            <a:ext cx="7772400" cy="762000"/>
          </a:xfrm>
        </p:spPr>
        <p:txBody>
          <a:bodyPr/>
          <a:lstStyle/>
          <a:p>
            <a:r>
              <a:rPr lang="en-GB">
                <a:latin typeface="Times New Roman" pitchFamily="18" charset="0"/>
                <a:cs typeface="Times New Roman" pitchFamily="18" charset="0"/>
              </a:rPr>
              <a:t>Bubble Sort Example</a:t>
            </a:r>
          </a:p>
        </p:txBody>
      </p:sp>
      <p:sp>
        <p:nvSpPr>
          <p:cNvPr id="63491" name="Text Box 3"/>
          <p:cNvSpPr txBox="1">
            <a:spLocks noChangeArrowheads="1"/>
          </p:cNvSpPr>
          <p:nvPr/>
        </p:nvSpPr>
        <p:spPr bwMode="auto">
          <a:xfrm>
            <a:off x="1524000" y="44196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2,  6,  3,  7,  9,  9,  11,  12</a:t>
            </a:r>
            <a:endParaRPr lang="en-GB">
              <a:latin typeface="Times New Roman" pitchFamily="18" charset="0"/>
              <a:cs typeface="Times New Roman" pitchFamily="18" charset="0"/>
            </a:endParaRPr>
          </a:p>
        </p:txBody>
      </p:sp>
      <p:sp>
        <p:nvSpPr>
          <p:cNvPr id="63492" name="Text Box 4"/>
          <p:cNvSpPr txBox="1">
            <a:spLocks noChangeArrowheads="1"/>
          </p:cNvSpPr>
          <p:nvPr/>
        </p:nvSpPr>
        <p:spPr bwMode="auto">
          <a:xfrm>
            <a:off x="1524000" y="4419600"/>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2,  3,  6,  7,  9,  9,  11,  12</a:t>
            </a:r>
            <a:endParaRPr lang="en-GB">
              <a:latin typeface="Times New Roman" pitchFamily="18" charset="0"/>
              <a:cs typeface="Times New Roman" pitchFamily="18" charset="0"/>
            </a:endParaRPr>
          </a:p>
        </p:txBody>
      </p:sp>
      <p:sp>
        <p:nvSpPr>
          <p:cNvPr id="63494" name="Oval 6"/>
          <p:cNvSpPr>
            <a:spLocks noChangeArrowheads="1"/>
          </p:cNvSpPr>
          <p:nvPr/>
        </p:nvSpPr>
        <p:spPr bwMode="auto">
          <a:xfrm>
            <a:off x="1295400" y="44196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3495" name="Oval 7"/>
          <p:cNvSpPr>
            <a:spLocks noChangeArrowheads="1"/>
          </p:cNvSpPr>
          <p:nvPr/>
        </p:nvSpPr>
        <p:spPr bwMode="auto">
          <a:xfrm>
            <a:off x="2133600" y="44196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3496" name="Oval 8"/>
          <p:cNvSpPr>
            <a:spLocks noChangeArrowheads="1"/>
          </p:cNvSpPr>
          <p:nvPr/>
        </p:nvSpPr>
        <p:spPr bwMode="auto">
          <a:xfrm>
            <a:off x="2971800" y="4419600"/>
            <a:ext cx="1600200" cy="838200"/>
          </a:xfrm>
          <a:prstGeom prst="ellipse">
            <a:avLst/>
          </a:prstGeom>
          <a:noFill/>
          <a:ln w="9525">
            <a:solidFill>
              <a:srgbClr val="FF0000"/>
            </a:solidFill>
            <a:round/>
            <a:headEnd/>
            <a:tailEnd/>
          </a:ln>
          <a:effectLst/>
        </p:spPr>
        <p:txBody>
          <a:bodyPr wrap="none" anchor="ctr"/>
          <a:lstStyle/>
          <a:p>
            <a:endParaRPr lang="en-US">
              <a:latin typeface="Times New Roman" pitchFamily="18" charset="0"/>
              <a:cs typeface="Times New Roman" pitchFamily="18" charset="0"/>
            </a:endParaRPr>
          </a:p>
        </p:txBody>
      </p:sp>
      <p:sp>
        <p:nvSpPr>
          <p:cNvPr id="63498" name="Text Box 10"/>
          <p:cNvSpPr txBox="1">
            <a:spLocks noChangeArrowheads="1"/>
          </p:cNvSpPr>
          <p:nvPr/>
        </p:nvSpPr>
        <p:spPr bwMode="auto">
          <a:xfrm>
            <a:off x="1524000" y="9906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6,  2,  9,  11,  9,  3,  7,  12</a:t>
            </a:r>
            <a:endParaRPr lang="en-GB">
              <a:latin typeface="Times New Roman" pitchFamily="18" charset="0"/>
              <a:cs typeface="Times New Roman" pitchFamily="18" charset="0"/>
            </a:endParaRPr>
          </a:p>
        </p:txBody>
      </p:sp>
      <p:sp>
        <p:nvSpPr>
          <p:cNvPr id="63499" name="Text Box 11"/>
          <p:cNvSpPr txBox="1">
            <a:spLocks noChangeArrowheads="1"/>
          </p:cNvSpPr>
          <p:nvPr/>
        </p:nvSpPr>
        <p:spPr bwMode="auto">
          <a:xfrm>
            <a:off x="1524000" y="19050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2,  6,  9,  9,  3,  7,  11,  12</a:t>
            </a:r>
            <a:endParaRPr lang="en-GB">
              <a:latin typeface="Times New Roman" pitchFamily="18" charset="0"/>
              <a:cs typeface="Times New Roman" pitchFamily="18" charset="0"/>
            </a:endParaRPr>
          </a:p>
        </p:txBody>
      </p:sp>
      <p:sp>
        <p:nvSpPr>
          <p:cNvPr id="63500" name="Rectangle 12"/>
          <p:cNvSpPr>
            <a:spLocks noChangeArrowheads="1"/>
          </p:cNvSpPr>
          <p:nvPr/>
        </p:nvSpPr>
        <p:spPr bwMode="auto">
          <a:xfrm>
            <a:off x="0" y="1676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Second Pass</a:t>
            </a:r>
          </a:p>
        </p:txBody>
      </p:sp>
      <p:sp>
        <p:nvSpPr>
          <p:cNvPr id="63501" name="Rectangle 13"/>
          <p:cNvSpPr>
            <a:spLocks noChangeArrowheads="1"/>
          </p:cNvSpPr>
          <p:nvPr/>
        </p:nvSpPr>
        <p:spPr bwMode="auto">
          <a:xfrm>
            <a:off x="228600" y="914400"/>
            <a:ext cx="1828800" cy="533400"/>
          </a:xfrm>
          <a:prstGeom prst="rect">
            <a:avLst/>
          </a:prstGeom>
          <a:noFill/>
          <a:ln w="9525">
            <a:noFill/>
            <a:miter lim="800000"/>
            <a:headEnd/>
            <a:tailEnd/>
          </a:ln>
          <a:effectLst/>
        </p:spPr>
        <p:txBody>
          <a:bodyPr anchor="ctr"/>
          <a:lstStyle/>
          <a:p>
            <a:r>
              <a:rPr lang="en-GB">
                <a:solidFill>
                  <a:schemeClr val="tx2"/>
                </a:solidFill>
                <a:latin typeface="Times New Roman" pitchFamily="18" charset="0"/>
                <a:cs typeface="Times New Roman" pitchFamily="18" charset="0"/>
              </a:rPr>
              <a:t>First Pass</a:t>
            </a:r>
          </a:p>
        </p:txBody>
      </p:sp>
      <p:sp>
        <p:nvSpPr>
          <p:cNvPr id="63502" name="Rectangle 14"/>
          <p:cNvSpPr>
            <a:spLocks noChangeArrowheads="1"/>
          </p:cNvSpPr>
          <p:nvPr/>
        </p:nvSpPr>
        <p:spPr bwMode="auto">
          <a:xfrm>
            <a:off x="0" y="2438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Third Pass</a:t>
            </a:r>
          </a:p>
        </p:txBody>
      </p:sp>
      <p:sp>
        <p:nvSpPr>
          <p:cNvPr id="63503" name="Comment 15"/>
          <p:cNvSpPr>
            <a:spLocks noChangeArrowheads="1"/>
          </p:cNvSpPr>
          <p:nvPr/>
        </p:nvSpPr>
        <p:spPr bwMode="auto">
          <a:xfrm>
            <a:off x="1219200" y="5562600"/>
            <a:ext cx="70104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GB" sz="1600" b="1">
                <a:solidFill>
                  <a:srgbClr val="000000"/>
                </a:solidFill>
                <a:latin typeface="Times New Roman" pitchFamily="18" charset="0"/>
                <a:cs typeface="Times New Roman" pitchFamily="18" charset="0"/>
              </a:rPr>
              <a:t>The list is now sorted but the algorithm does not know this until it completes a pass with no exchanges.</a:t>
            </a:r>
            <a:endParaRPr lang="en-GB" sz="1600">
              <a:solidFill>
                <a:srgbClr val="000000"/>
              </a:solidFill>
              <a:latin typeface="Times New Roman" pitchFamily="18" charset="0"/>
              <a:cs typeface="Times New Roman" pitchFamily="18" charset="0"/>
            </a:endParaRPr>
          </a:p>
        </p:txBody>
      </p:sp>
      <p:sp>
        <p:nvSpPr>
          <p:cNvPr id="63504" name="Text Box 16"/>
          <p:cNvSpPr txBox="1">
            <a:spLocks noChangeArrowheads="1"/>
          </p:cNvSpPr>
          <p:nvPr/>
        </p:nvSpPr>
        <p:spPr bwMode="auto">
          <a:xfrm>
            <a:off x="1524000" y="27432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2,  6,  9,  3,  7,  9,  11,  12</a:t>
            </a:r>
            <a:endParaRPr lang="en-GB">
              <a:latin typeface="Times New Roman" pitchFamily="18" charset="0"/>
              <a:cs typeface="Times New Roman" pitchFamily="18" charset="0"/>
            </a:endParaRPr>
          </a:p>
        </p:txBody>
      </p:sp>
      <p:sp>
        <p:nvSpPr>
          <p:cNvPr id="63505" name="Rectangle 17"/>
          <p:cNvSpPr>
            <a:spLocks noChangeArrowheads="1"/>
          </p:cNvSpPr>
          <p:nvPr/>
        </p:nvSpPr>
        <p:spPr bwMode="auto">
          <a:xfrm>
            <a:off x="0" y="32004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Fourth Pass</a:t>
            </a:r>
          </a:p>
        </p:txBody>
      </p:sp>
      <p:sp>
        <p:nvSpPr>
          <p:cNvPr id="63506" name="Text Box 18"/>
          <p:cNvSpPr txBox="1">
            <a:spLocks noChangeArrowheads="1"/>
          </p:cNvSpPr>
          <p:nvPr/>
        </p:nvSpPr>
        <p:spPr bwMode="auto">
          <a:xfrm>
            <a:off x="1524000" y="3581400"/>
            <a:ext cx="6705600" cy="823913"/>
          </a:xfrm>
          <a:prstGeom prst="rect">
            <a:avLst/>
          </a:prstGeom>
          <a:noFill/>
          <a:ln w="9525">
            <a:noFill/>
            <a:miter lim="800000"/>
            <a:headEnd/>
            <a:tailEnd/>
          </a:ln>
          <a:effectLst/>
        </p:spPr>
        <p:txBody>
          <a:bodyPr>
            <a:spAutoFit/>
          </a:bodyPr>
          <a:lstStyle/>
          <a:p>
            <a:pPr>
              <a:spcBef>
                <a:spcPct val="50000"/>
              </a:spcBef>
            </a:pPr>
            <a:r>
              <a:rPr lang="en-GB" sz="4800">
                <a:latin typeface="Times New Roman" pitchFamily="18" charset="0"/>
                <a:cs typeface="Times New Roman" pitchFamily="18" charset="0"/>
              </a:rPr>
              <a:t>2,  6,  3,  7,  9,  9,  11,  12</a:t>
            </a:r>
            <a:endParaRPr lang="en-GB">
              <a:latin typeface="Times New Roman" pitchFamily="18" charset="0"/>
              <a:cs typeface="Times New Roman" pitchFamily="18" charset="0"/>
            </a:endParaRPr>
          </a:p>
        </p:txBody>
      </p:sp>
      <p:sp>
        <p:nvSpPr>
          <p:cNvPr id="63507" name="Rectangle 19"/>
          <p:cNvSpPr>
            <a:spLocks noChangeArrowheads="1"/>
          </p:cNvSpPr>
          <p:nvPr/>
        </p:nvSpPr>
        <p:spPr bwMode="auto">
          <a:xfrm>
            <a:off x="0" y="4114800"/>
            <a:ext cx="1828800" cy="533400"/>
          </a:xfrm>
          <a:prstGeom prst="rect">
            <a:avLst/>
          </a:prstGeom>
          <a:noFill/>
          <a:ln w="9525">
            <a:noFill/>
            <a:miter lim="800000"/>
            <a:headEnd/>
            <a:tailEnd/>
          </a:ln>
          <a:effectLst/>
        </p:spPr>
        <p:txBody>
          <a:bodyPr anchor="ctr"/>
          <a:lstStyle/>
          <a:p>
            <a:pPr algn="ctr"/>
            <a:r>
              <a:rPr lang="en-GB">
                <a:solidFill>
                  <a:schemeClr val="tx2"/>
                </a:solidFill>
                <a:latin typeface="Times New Roman" pitchFamily="18" charset="0"/>
                <a:cs typeface="Times New Roman" pitchFamily="18" charset="0"/>
              </a:rPr>
              <a:t>Fifth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p:cTn id="7" dur="500" fill="hold"/>
                                        <p:tgtEl>
                                          <p:spTgt spid="63494"/>
                                        </p:tgtEl>
                                        <p:attrNameLst>
                                          <p:attrName>ppt_w</p:attrName>
                                        </p:attrNameLst>
                                      </p:cBhvr>
                                      <p:tavLst>
                                        <p:tav tm="0">
                                          <p:val>
                                            <p:fltVal val="0"/>
                                          </p:val>
                                        </p:tav>
                                        <p:tav tm="100000">
                                          <p:val>
                                            <p:strVal val="#ppt_w"/>
                                          </p:val>
                                        </p:tav>
                                      </p:tavLst>
                                    </p:anim>
                                    <p:anim calcmode="lin" valueType="num">
                                      <p:cBhvr>
                                        <p:cTn id="8" dur="500" fill="hold"/>
                                        <p:tgtEl>
                                          <p:spTgt spid="6349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p:cTn id="13" dur="500" fill="hold"/>
                                        <p:tgtEl>
                                          <p:spTgt spid="63495"/>
                                        </p:tgtEl>
                                        <p:attrNameLst>
                                          <p:attrName>ppt_w</p:attrName>
                                        </p:attrNameLst>
                                      </p:cBhvr>
                                      <p:tavLst>
                                        <p:tav tm="0">
                                          <p:val>
                                            <p:fltVal val="0"/>
                                          </p:val>
                                        </p:tav>
                                        <p:tav tm="100000">
                                          <p:val>
                                            <p:strVal val="#ppt_w"/>
                                          </p:val>
                                        </p:tav>
                                      </p:tavLst>
                                    </p:anim>
                                    <p:anim calcmode="lin" valueType="num">
                                      <p:cBhvr>
                                        <p:cTn id="14" dur="500" fill="hold"/>
                                        <p:tgtEl>
                                          <p:spTgt spid="6349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2"/>
                                        </p:tgtEl>
                                        <p:attrNameLst>
                                          <p:attrName>style.visibility</p:attrName>
                                        </p:attrNameLst>
                                      </p:cBhvr>
                                      <p:to>
                                        <p:strVal val="visible"/>
                                      </p:to>
                                    </p:set>
                                  </p:childTnLst>
                                </p:cTn>
                              </p:par>
                            </p:childTnLst>
                          </p:cTn>
                        </p:par>
                        <p:par>
                          <p:cTn id="19" fill="hold">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ppt_w</p:attrName>
                                        </p:attrNameLst>
                                      </p:cBhvr>
                                      <p:tavLst>
                                        <p:tav tm="0">
                                          <p:val>
                                            <p:fltVal val="0"/>
                                          </p:val>
                                        </p:tav>
                                        <p:tav tm="100000">
                                          <p:val>
                                            <p:strVal val="#ppt_w"/>
                                          </p:val>
                                        </p:tav>
                                      </p:tavLst>
                                    </p:anim>
                                    <p:anim calcmode="lin" valueType="num">
                                      <p:cBhvr>
                                        <p:cTn id="23" dur="500" fill="hold"/>
                                        <p:tgtEl>
                                          <p:spTgt spid="6349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3503"/>
                                        </p:tgtEl>
                                        <p:attrNameLst>
                                          <p:attrName>style.visibility</p:attrName>
                                        </p:attrNameLst>
                                      </p:cBhvr>
                                      <p:to>
                                        <p:strVal val="visible"/>
                                      </p:to>
                                    </p:set>
                                  </p:childTnLst>
                                  <p:subTnLst>
                                    <p:set>
                                      <p:cBhvr override="childStyle">
                                        <p:cTn dur="1" fill="hold" display="0" masterRel="nextClick" afterEffect="1"/>
                                        <p:tgtEl>
                                          <p:spTgt spid="63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autoUpdateAnimBg="0"/>
      <p:bldP spid="63494" grpId="0" animBg="1"/>
      <p:bldP spid="63495" grpId="0" animBg="1"/>
      <p:bldP spid="63496" grpId="0" animBg="1"/>
      <p:bldP spid="6350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US"/>
              <a:t>Merge Sort</a:t>
            </a:r>
          </a:p>
        </p:txBody>
      </p:sp>
      <p:sp>
        <p:nvSpPr>
          <p:cNvPr id="692227" name="Rectangle 3"/>
          <p:cNvSpPr>
            <a:spLocks noGrp="1" noChangeArrowheads="1"/>
          </p:cNvSpPr>
          <p:nvPr>
            <p:ph type="body" idx="1"/>
          </p:nvPr>
        </p:nvSpPr>
        <p:spPr/>
        <p:txBody>
          <a:bodyPr/>
          <a:lstStyle/>
          <a:p>
            <a:r>
              <a:rPr lang="en-US" b="1"/>
              <a:t>Merge sort</a:t>
            </a:r>
            <a:r>
              <a:rPr lang="en-US"/>
              <a:t> is a sorting algorithm for rearranging lists (or any other data structure that can only be accessed sequentially) into a specified order. </a:t>
            </a:r>
          </a:p>
          <a:p>
            <a:r>
              <a:rPr lang="en-US"/>
              <a:t>It is a particularly good example of the divide and conquer algorithmic paradigm.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t>Merge Sort</a:t>
            </a:r>
          </a:p>
        </p:txBody>
      </p:sp>
      <p:sp>
        <p:nvSpPr>
          <p:cNvPr id="693251" name="Rectangle 3"/>
          <p:cNvSpPr>
            <a:spLocks noGrp="1" noChangeArrowheads="1"/>
          </p:cNvSpPr>
          <p:nvPr>
            <p:ph type="body" idx="1"/>
          </p:nvPr>
        </p:nvSpPr>
        <p:spPr>
          <a:xfrm>
            <a:off x="457200" y="1600200"/>
            <a:ext cx="8229600" cy="4267200"/>
          </a:xfrm>
        </p:spPr>
        <p:txBody>
          <a:bodyPr/>
          <a:lstStyle/>
          <a:p>
            <a:r>
              <a:rPr lang="en-US"/>
              <a:t>Conceptually, merge sort works as follows:</a:t>
            </a:r>
          </a:p>
          <a:p>
            <a:pPr lvl="1"/>
            <a:r>
              <a:rPr lang="en-US" sz="3200"/>
              <a:t>Divide the unsorted list into two sub-lists of about half the size. </a:t>
            </a:r>
          </a:p>
          <a:p>
            <a:pPr lvl="1"/>
            <a:r>
              <a:rPr lang="en-US" sz="3200"/>
              <a:t>Sort each of the two sub-lists. </a:t>
            </a:r>
          </a:p>
          <a:p>
            <a:pPr lvl="1"/>
            <a:r>
              <a:rPr lang="en-US" sz="3200">
                <a:hlinkClick r:id="rId2" tooltip="Merge algorithm"/>
              </a:rPr>
              <a:t>Merge</a:t>
            </a:r>
            <a:r>
              <a:rPr lang="en-US" sz="3200"/>
              <a:t> the two sorted sub-lists back into one sorted list. </a:t>
            </a:r>
          </a:p>
          <a:p>
            <a:pPr>
              <a:buFontTx/>
              <a:buNone/>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Sorting</a:t>
            </a:r>
          </a:p>
        </p:txBody>
      </p:sp>
      <p:sp>
        <p:nvSpPr>
          <p:cNvPr id="680963" name="Rectangle 3"/>
          <p:cNvSpPr>
            <a:spLocks noGrp="1" noChangeArrowheads="1"/>
          </p:cNvSpPr>
          <p:nvPr>
            <p:ph type="body" idx="1"/>
          </p:nvPr>
        </p:nvSpPr>
        <p:spPr/>
        <p:txBody>
          <a:bodyPr/>
          <a:lstStyle/>
          <a:p>
            <a:r>
              <a:rPr lang="en-US"/>
              <a:t>A process that organizes a collection of data into either ascending or descending order.</a:t>
            </a:r>
          </a:p>
          <a:p>
            <a:r>
              <a:rPr lang="en-US"/>
              <a:t>Can be used as a first step for searching the data.</a:t>
            </a:r>
          </a:p>
          <a:p>
            <a:r>
              <a:rPr lang="en-US"/>
              <a:t>Binary Search required a sorted array.</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t>Merge Sort</a:t>
            </a:r>
          </a:p>
        </p:txBody>
      </p:sp>
      <p:sp>
        <p:nvSpPr>
          <p:cNvPr id="694275" name="Rectangle 3"/>
          <p:cNvSpPr>
            <a:spLocks noGrp="1" noChangeArrowheads="1"/>
          </p:cNvSpPr>
          <p:nvPr>
            <p:ph type="body" idx="1"/>
          </p:nvPr>
        </p:nvSpPr>
        <p:spPr/>
        <p:txBody>
          <a:bodyPr>
            <a:normAutofit lnSpcReduction="10000"/>
          </a:bodyPr>
          <a:lstStyle/>
          <a:p>
            <a:pPr>
              <a:lnSpc>
                <a:spcPct val="80000"/>
              </a:lnSpc>
              <a:buFontTx/>
              <a:buNone/>
            </a:pPr>
            <a:r>
              <a:rPr lang="en-US" sz="2000">
                <a:solidFill>
                  <a:schemeClr val="hlink"/>
                </a:solidFill>
              </a:rPr>
              <a:t>Array mergeSort(Array m)</a:t>
            </a:r>
          </a:p>
          <a:p>
            <a:pPr>
              <a:lnSpc>
                <a:spcPct val="80000"/>
              </a:lnSpc>
              <a:buFontTx/>
              <a:buNone/>
            </a:pPr>
            <a:r>
              <a:rPr lang="en-US" sz="2000"/>
              <a:t>   Array left, right.</a:t>
            </a:r>
          </a:p>
          <a:p>
            <a:pPr>
              <a:lnSpc>
                <a:spcPct val="80000"/>
              </a:lnSpc>
              <a:buFontTx/>
              <a:buNone/>
            </a:pPr>
            <a:r>
              <a:rPr lang="en-US" sz="2000"/>
              <a:t>    if length(m) ≤ 1</a:t>
            </a:r>
          </a:p>
          <a:p>
            <a:pPr>
              <a:lnSpc>
                <a:spcPct val="80000"/>
              </a:lnSpc>
              <a:buFontTx/>
              <a:buNone/>
            </a:pPr>
            <a:r>
              <a:rPr lang="en-US" sz="2000"/>
              <a:t>        return m</a:t>
            </a:r>
          </a:p>
          <a:p>
            <a:pPr>
              <a:lnSpc>
                <a:spcPct val="80000"/>
              </a:lnSpc>
              <a:buFontTx/>
              <a:buNone/>
            </a:pPr>
            <a:r>
              <a:rPr lang="en-US" sz="2000"/>
              <a:t>    else</a:t>
            </a:r>
          </a:p>
          <a:p>
            <a:pPr>
              <a:lnSpc>
                <a:spcPct val="80000"/>
              </a:lnSpc>
              <a:buFontTx/>
              <a:buNone/>
            </a:pPr>
            <a:r>
              <a:rPr lang="en-US" sz="2000"/>
              <a:t>        middle = length(m) / 2</a:t>
            </a:r>
          </a:p>
          <a:p>
            <a:pPr>
              <a:lnSpc>
                <a:spcPct val="80000"/>
              </a:lnSpc>
              <a:buFontTx/>
              <a:buNone/>
            </a:pPr>
            <a:r>
              <a:rPr lang="en-US" sz="2000"/>
              <a:t>        for each x in m up to middle</a:t>
            </a:r>
          </a:p>
          <a:p>
            <a:pPr>
              <a:lnSpc>
                <a:spcPct val="80000"/>
              </a:lnSpc>
              <a:buFontTx/>
              <a:buNone/>
            </a:pPr>
            <a:r>
              <a:rPr lang="en-US" sz="2000"/>
              <a:t>            add x to left</a:t>
            </a:r>
          </a:p>
          <a:p>
            <a:pPr>
              <a:lnSpc>
                <a:spcPct val="80000"/>
              </a:lnSpc>
              <a:buFontTx/>
              <a:buNone/>
            </a:pPr>
            <a:r>
              <a:rPr lang="en-US" sz="2000"/>
              <a:t>        for each x in m after middle</a:t>
            </a:r>
          </a:p>
          <a:p>
            <a:pPr>
              <a:lnSpc>
                <a:spcPct val="80000"/>
              </a:lnSpc>
              <a:buFontTx/>
              <a:buNone/>
            </a:pPr>
            <a:r>
              <a:rPr lang="en-US" sz="2000"/>
              <a:t>            add x to right</a:t>
            </a:r>
          </a:p>
          <a:p>
            <a:pPr>
              <a:lnSpc>
                <a:spcPct val="80000"/>
              </a:lnSpc>
              <a:buFontTx/>
              <a:buNone/>
            </a:pPr>
            <a:r>
              <a:rPr lang="en-US" sz="2000"/>
              <a:t>        left = mergesort(left)</a:t>
            </a:r>
          </a:p>
          <a:p>
            <a:pPr>
              <a:lnSpc>
                <a:spcPct val="80000"/>
              </a:lnSpc>
              <a:buFontTx/>
              <a:buNone/>
            </a:pPr>
            <a:r>
              <a:rPr lang="en-US" sz="2000"/>
              <a:t>        right = mergesort(right)</a:t>
            </a:r>
          </a:p>
          <a:p>
            <a:pPr>
              <a:lnSpc>
                <a:spcPct val="80000"/>
              </a:lnSpc>
              <a:buFontTx/>
              <a:buNone/>
            </a:pPr>
            <a:r>
              <a:rPr lang="en-US" sz="2000"/>
              <a:t>        result = merge(left, right)</a:t>
            </a:r>
          </a:p>
          <a:p>
            <a:pPr>
              <a:lnSpc>
                <a:spcPct val="80000"/>
              </a:lnSpc>
              <a:buFontTx/>
              <a:buNone/>
            </a:pPr>
            <a:r>
              <a:rPr lang="en-US" sz="2000"/>
              <a:t>        return result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a:t>Merge Sort</a:t>
            </a:r>
          </a:p>
        </p:txBody>
      </p:sp>
      <p:sp>
        <p:nvSpPr>
          <p:cNvPr id="695299" name="Rectangle 3"/>
          <p:cNvSpPr>
            <a:spLocks noGrp="1" noChangeArrowheads="1"/>
          </p:cNvSpPr>
          <p:nvPr>
            <p:ph type="body" idx="1"/>
          </p:nvPr>
        </p:nvSpPr>
        <p:spPr/>
        <p:txBody>
          <a:bodyPr>
            <a:normAutofit lnSpcReduction="10000"/>
          </a:bodyPr>
          <a:lstStyle/>
          <a:p>
            <a:pPr>
              <a:lnSpc>
                <a:spcPct val="80000"/>
              </a:lnSpc>
              <a:buFontTx/>
              <a:buNone/>
            </a:pPr>
            <a:r>
              <a:rPr lang="en-US" sz="2000">
                <a:solidFill>
                  <a:schemeClr val="hlink"/>
                </a:solidFill>
              </a:rPr>
              <a:t>Array merge(left,right)</a:t>
            </a:r>
          </a:p>
          <a:p>
            <a:pPr>
              <a:lnSpc>
                <a:spcPct val="80000"/>
              </a:lnSpc>
              <a:buFontTx/>
              <a:buNone/>
            </a:pPr>
            <a:r>
              <a:rPr lang="en-US" sz="2000"/>
              <a:t>    Array result</a:t>
            </a:r>
          </a:p>
          <a:p>
            <a:pPr>
              <a:lnSpc>
                <a:spcPct val="80000"/>
              </a:lnSpc>
              <a:buFontTx/>
              <a:buNone/>
            </a:pPr>
            <a:r>
              <a:rPr lang="en-US" sz="2000"/>
              <a:t>    while length(left) &gt; 0 and length(right) &gt; 0</a:t>
            </a:r>
          </a:p>
          <a:p>
            <a:pPr>
              <a:lnSpc>
                <a:spcPct val="80000"/>
              </a:lnSpc>
              <a:buFontTx/>
              <a:buNone/>
            </a:pPr>
            <a:r>
              <a:rPr lang="en-US" sz="2000"/>
              <a:t>        if first(left) ≤ first(right)</a:t>
            </a:r>
          </a:p>
          <a:p>
            <a:pPr>
              <a:lnSpc>
                <a:spcPct val="80000"/>
              </a:lnSpc>
              <a:buFontTx/>
              <a:buNone/>
            </a:pPr>
            <a:r>
              <a:rPr lang="en-US" sz="2000"/>
              <a:t>            append first(left) to result</a:t>
            </a:r>
          </a:p>
          <a:p>
            <a:pPr>
              <a:lnSpc>
                <a:spcPct val="80000"/>
              </a:lnSpc>
              <a:buFontTx/>
              <a:buNone/>
            </a:pPr>
            <a:r>
              <a:rPr lang="en-US" sz="2000"/>
              <a:t>            left = rest(left)</a:t>
            </a:r>
          </a:p>
          <a:p>
            <a:pPr>
              <a:lnSpc>
                <a:spcPct val="80000"/>
              </a:lnSpc>
              <a:buFontTx/>
              <a:buNone/>
            </a:pPr>
            <a:r>
              <a:rPr lang="en-US" sz="2000"/>
              <a:t>        else</a:t>
            </a:r>
          </a:p>
          <a:p>
            <a:pPr>
              <a:lnSpc>
                <a:spcPct val="80000"/>
              </a:lnSpc>
              <a:buFontTx/>
              <a:buNone/>
            </a:pPr>
            <a:r>
              <a:rPr lang="en-US" sz="2000"/>
              <a:t>            append first(right) to result</a:t>
            </a:r>
          </a:p>
          <a:p>
            <a:pPr>
              <a:lnSpc>
                <a:spcPct val="80000"/>
              </a:lnSpc>
              <a:buFontTx/>
              <a:buNone/>
            </a:pPr>
            <a:r>
              <a:rPr lang="en-US" sz="2000"/>
              <a:t>            right = rest(right)</a:t>
            </a:r>
          </a:p>
          <a:p>
            <a:pPr>
              <a:lnSpc>
                <a:spcPct val="80000"/>
              </a:lnSpc>
              <a:buFontTx/>
              <a:buNone/>
            </a:pPr>
            <a:r>
              <a:rPr lang="en-US" sz="2000"/>
              <a:t>    if length(left) &gt; 0 </a:t>
            </a:r>
          </a:p>
          <a:p>
            <a:pPr>
              <a:lnSpc>
                <a:spcPct val="80000"/>
              </a:lnSpc>
              <a:buFontTx/>
              <a:buNone/>
            </a:pPr>
            <a:r>
              <a:rPr lang="en-US" sz="2000"/>
              <a:t>        append left to result</a:t>
            </a:r>
          </a:p>
          <a:p>
            <a:pPr>
              <a:lnSpc>
                <a:spcPct val="80000"/>
              </a:lnSpc>
              <a:buFontTx/>
              <a:buNone/>
            </a:pPr>
            <a:r>
              <a:rPr lang="en-US" sz="2000"/>
              <a:t>    if length(right) &gt; 0 </a:t>
            </a:r>
          </a:p>
          <a:p>
            <a:pPr>
              <a:lnSpc>
                <a:spcPct val="80000"/>
              </a:lnSpc>
              <a:buFontTx/>
              <a:buNone/>
            </a:pPr>
            <a:r>
              <a:rPr lang="en-US" sz="2000"/>
              <a:t>        append right to result</a:t>
            </a:r>
          </a:p>
          <a:p>
            <a:pPr>
              <a:lnSpc>
                <a:spcPct val="80000"/>
              </a:lnSpc>
              <a:buFontTx/>
              <a:buNone/>
            </a:pPr>
            <a:r>
              <a:rPr lang="en-US" sz="2000"/>
              <a:t>    return result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Execution Example</a:t>
            </a:r>
            <a:endParaRPr lang="en-US" dirty="0"/>
          </a:p>
        </p:txBody>
      </p:sp>
      <p:pic>
        <p:nvPicPr>
          <p:cNvPr id="2051" name="Picture 3"/>
          <p:cNvPicPr>
            <a:picLocks noChangeAspect="1" noChangeArrowheads="1"/>
          </p:cNvPicPr>
          <p:nvPr/>
        </p:nvPicPr>
        <p:blipFill>
          <a:blip r:embed="rId2"/>
          <a:srcRect/>
          <a:stretch>
            <a:fillRect/>
          </a:stretch>
        </p:blipFill>
        <p:spPr bwMode="auto">
          <a:xfrm>
            <a:off x="403324" y="1828800"/>
            <a:ext cx="8588276" cy="4648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03441" y="1828800"/>
            <a:ext cx="8888159" cy="4619625"/>
          </a:xfrm>
          <a:prstGeom prst="rect">
            <a:avLst/>
          </a:prstGeom>
          <a:noFill/>
          <a:ln w="9525">
            <a:noFill/>
            <a:miter lim="800000"/>
            <a:headEnd/>
            <a:tailEnd/>
          </a:ln>
          <a:effectLst/>
        </p:spPr>
      </p:pic>
      <p:sp>
        <p:nvSpPr>
          <p:cNvPr id="6"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6200" y="1752600"/>
            <a:ext cx="9009583" cy="4772025"/>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00918" y="1752600"/>
            <a:ext cx="8714482" cy="4624387"/>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 y="1828800"/>
            <a:ext cx="8763000" cy="4633740"/>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00406" y="1828800"/>
            <a:ext cx="8943594" cy="4619625"/>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 y="1828800"/>
            <a:ext cx="8901209" cy="4648200"/>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6200" y="1676400"/>
            <a:ext cx="8958030" cy="4600575"/>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t>Sorting Algorithms</a:t>
            </a:r>
          </a:p>
        </p:txBody>
      </p:sp>
      <p:sp>
        <p:nvSpPr>
          <p:cNvPr id="681987" name="Rectangle 3"/>
          <p:cNvSpPr>
            <a:spLocks noGrp="1" noChangeArrowheads="1"/>
          </p:cNvSpPr>
          <p:nvPr>
            <p:ph type="body" idx="1"/>
          </p:nvPr>
        </p:nvSpPr>
        <p:spPr/>
        <p:txBody>
          <a:bodyPr/>
          <a:lstStyle/>
          <a:p>
            <a:r>
              <a:rPr lang="en-US"/>
              <a:t>Selection Sort</a:t>
            </a:r>
          </a:p>
          <a:p>
            <a:r>
              <a:rPr lang="en-US"/>
              <a:t>Insertion Sort</a:t>
            </a:r>
          </a:p>
          <a:p>
            <a:r>
              <a:rPr lang="en-US"/>
              <a:t>Bubble Sort</a:t>
            </a:r>
          </a:p>
          <a:p>
            <a:r>
              <a:rPr lang="en-US"/>
              <a:t>Quick Sort</a:t>
            </a:r>
          </a:p>
          <a:p>
            <a:r>
              <a:rPr lang="en-US"/>
              <a:t>Merge Sort</a:t>
            </a:r>
          </a:p>
          <a:p>
            <a:r>
              <a:rPr lang="en-US"/>
              <a:t>Heap Sort</a:t>
            </a:r>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1752600"/>
            <a:ext cx="9134056" cy="4848225"/>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52400" y="1676400"/>
            <a:ext cx="8768668" cy="4495800"/>
          </a:xfrm>
          <a:prstGeom prst="rect">
            <a:avLst/>
          </a:prstGeom>
          <a:noFill/>
          <a:ln w="9525">
            <a:noFill/>
            <a:miter lim="800000"/>
            <a:headEnd/>
            <a:tailEnd/>
          </a:ln>
          <a:effectLst/>
        </p:spPr>
      </p:pic>
      <p:sp>
        <p:nvSpPr>
          <p:cNvPr id="5" name="Title 1"/>
          <p:cNvSpPr txBox="1">
            <a:spLocks/>
          </p:cNvSpPr>
          <p:nvPr/>
        </p:nvSpPr>
        <p:spPr>
          <a:xfrm>
            <a:off x="990600" y="2286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 Example</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dirty="0"/>
              <a:t>Quick Sort</a:t>
            </a:r>
          </a:p>
        </p:txBody>
      </p:sp>
      <p:sp>
        <p:nvSpPr>
          <p:cNvPr id="696323" name="Rectangle 3"/>
          <p:cNvSpPr>
            <a:spLocks noGrp="1" noChangeArrowheads="1"/>
          </p:cNvSpPr>
          <p:nvPr>
            <p:ph type="body" idx="1"/>
          </p:nvPr>
        </p:nvSpPr>
        <p:spPr/>
        <p:txBody>
          <a:bodyPr/>
          <a:lstStyle/>
          <a:p>
            <a:pPr marL="609600" indent="-609600">
              <a:lnSpc>
                <a:spcPct val="90000"/>
              </a:lnSpc>
            </a:pPr>
            <a:r>
              <a:rPr lang="en-US" sz="2400"/>
              <a:t>Quicksort sorts by employing a divide and conquer strategy to divide a list into two sub-lists. </a:t>
            </a:r>
          </a:p>
          <a:p>
            <a:pPr marL="609600" indent="-609600">
              <a:lnSpc>
                <a:spcPct val="90000"/>
              </a:lnSpc>
            </a:pPr>
            <a:r>
              <a:rPr lang="en-US" sz="2400"/>
              <a:t>The steps are:</a:t>
            </a:r>
          </a:p>
          <a:p>
            <a:pPr marL="990600" lvl="1" indent="-533400">
              <a:lnSpc>
                <a:spcPct val="90000"/>
              </a:lnSpc>
            </a:pPr>
            <a:r>
              <a:rPr lang="en-US" sz="2400"/>
              <a:t>Pick an element, called a </a:t>
            </a:r>
            <a:r>
              <a:rPr lang="en-US" sz="2400" i="1"/>
              <a:t>pivot</a:t>
            </a:r>
            <a:r>
              <a:rPr lang="en-US" sz="2400"/>
              <a:t>, from the list. </a:t>
            </a:r>
          </a:p>
          <a:p>
            <a:pPr marL="990600" lvl="1" indent="-533400">
              <a:lnSpc>
                <a:spcPct val="90000"/>
              </a:lnSpc>
            </a:pPr>
            <a:r>
              <a:rPr lang="en-US" sz="2400"/>
              <a:t>Reorder the list so that all elements which are less than the pivot come before the pivot and so that all elements greater than the pivot come after it (equal values can go either way). </a:t>
            </a:r>
          </a:p>
          <a:p>
            <a:pPr marL="990600" lvl="1" indent="-533400">
              <a:lnSpc>
                <a:spcPct val="90000"/>
              </a:lnSpc>
            </a:pPr>
            <a:r>
              <a:rPr lang="en-US" sz="2400"/>
              <a:t>After this partitioning, the pivot is in its final position. This is called the </a:t>
            </a:r>
            <a:r>
              <a:rPr lang="en-US" sz="2400">
                <a:solidFill>
                  <a:schemeClr val="folHlink"/>
                </a:solidFill>
              </a:rPr>
              <a:t>partition operation</a:t>
            </a:r>
            <a:r>
              <a:rPr lang="en-US" sz="2400"/>
              <a:t>. </a:t>
            </a:r>
          </a:p>
          <a:p>
            <a:pPr marL="990600" lvl="1" indent="-533400">
              <a:lnSpc>
                <a:spcPct val="90000"/>
              </a:lnSpc>
            </a:pPr>
            <a:r>
              <a:rPr lang="en-US" sz="2400">
                <a:hlinkClick r:id="rId2" tooltip="Recursion"/>
              </a:rPr>
              <a:t>Recursively</a:t>
            </a:r>
            <a:r>
              <a:rPr lang="en-US" sz="2400"/>
              <a:t> sort the sub-list of lesser elements and the sub-list of greater elements.</a:t>
            </a:r>
            <a:r>
              <a:rPr lang="en-US" sz="2400" b="1"/>
              <a:t> </a:t>
            </a:r>
          </a:p>
          <a:p>
            <a:pPr marL="609600" indent="-609600">
              <a:lnSpc>
                <a:spcPct val="90000"/>
              </a:lnSpc>
              <a:buFontTx/>
              <a:buNone/>
            </a:pPr>
            <a:endParaRPr lang="en-US"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dirty="0" smtClean="0"/>
              <a:t>Quick Sort</a:t>
            </a:r>
            <a:endParaRPr lang="en-US" dirty="0"/>
          </a:p>
        </p:txBody>
      </p:sp>
      <p:sp>
        <p:nvSpPr>
          <p:cNvPr id="697347" name="Rectangle 3"/>
          <p:cNvSpPr>
            <a:spLocks noGrp="1" noChangeArrowheads="1"/>
          </p:cNvSpPr>
          <p:nvPr>
            <p:ph type="body" idx="1"/>
          </p:nvPr>
        </p:nvSpPr>
        <p:spPr/>
        <p:txBody>
          <a:bodyPr/>
          <a:lstStyle/>
          <a:p>
            <a:r>
              <a:rPr lang="en-US"/>
              <a:t>Choose the appropriate pivot, either randomly or near the median of the array elements.</a:t>
            </a:r>
          </a:p>
          <a:p>
            <a:r>
              <a:rPr lang="en-US"/>
              <a:t>Avoid a pivot which makes either of the two halves empty.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a:t>Quick Sort</a:t>
            </a:r>
          </a:p>
        </p:txBody>
      </p:sp>
      <p:sp>
        <p:nvSpPr>
          <p:cNvPr id="698371" name="Rectangle 3"/>
          <p:cNvSpPr>
            <a:spLocks noGrp="1" noChangeArrowheads="1"/>
          </p:cNvSpPr>
          <p:nvPr>
            <p:ph type="body" idx="1"/>
          </p:nvPr>
        </p:nvSpPr>
        <p:spPr>
          <a:xfrm>
            <a:off x="533400" y="1524000"/>
            <a:ext cx="8153400" cy="4498975"/>
          </a:xfrm>
        </p:spPr>
        <p:txBody>
          <a:bodyPr/>
          <a:lstStyle/>
          <a:p>
            <a:pPr>
              <a:lnSpc>
                <a:spcPct val="90000"/>
              </a:lnSpc>
              <a:buFontTx/>
              <a:buNone/>
            </a:pPr>
            <a:r>
              <a:rPr lang="en-US" sz="2400" dirty="0"/>
              <a:t>function </a:t>
            </a:r>
            <a:r>
              <a:rPr lang="en-US" sz="2400" dirty="0" err="1"/>
              <a:t>quicksort</a:t>
            </a:r>
            <a:r>
              <a:rPr lang="en-US" sz="2400" dirty="0"/>
              <a:t>(list q)</a:t>
            </a:r>
          </a:p>
          <a:p>
            <a:pPr>
              <a:lnSpc>
                <a:spcPct val="90000"/>
              </a:lnSpc>
              <a:buFontTx/>
              <a:buNone/>
            </a:pPr>
            <a:r>
              <a:rPr lang="en-US" sz="2400" dirty="0"/>
              <a:t>	list </a:t>
            </a:r>
            <a:r>
              <a:rPr lang="en-US" sz="2400" dirty="0" smtClean="0"/>
              <a:t>low, </a:t>
            </a:r>
            <a:r>
              <a:rPr lang="en-US" sz="2400" dirty="0" err="1"/>
              <a:t>pivotList</a:t>
            </a:r>
            <a:r>
              <a:rPr lang="en-US" sz="2400" dirty="0"/>
              <a:t>, </a:t>
            </a:r>
            <a:r>
              <a:rPr lang="en-US" sz="2400" dirty="0" smtClean="0"/>
              <a:t>hi</a:t>
            </a:r>
            <a:endParaRPr lang="en-US" sz="2400" dirty="0"/>
          </a:p>
          <a:p>
            <a:pPr>
              <a:lnSpc>
                <a:spcPct val="90000"/>
              </a:lnSpc>
              <a:buFontTx/>
              <a:buNone/>
            </a:pPr>
            <a:r>
              <a:rPr lang="en-US" sz="2400" dirty="0"/>
              <a:t>     if length(q) ≤ 1  </a:t>
            </a:r>
          </a:p>
          <a:p>
            <a:pPr>
              <a:lnSpc>
                <a:spcPct val="90000"/>
              </a:lnSpc>
              <a:buFontTx/>
              <a:buNone/>
            </a:pPr>
            <a:r>
              <a:rPr lang="en-US" sz="2400" dirty="0"/>
              <a:t>         return q  </a:t>
            </a:r>
          </a:p>
          <a:p>
            <a:pPr>
              <a:lnSpc>
                <a:spcPct val="90000"/>
              </a:lnSpc>
              <a:buFontTx/>
              <a:buNone/>
            </a:pPr>
            <a:r>
              <a:rPr lang="en-US" sz="2400" dirty="0"/>
              <a:t>     select a pivot value from q</a:t>
            </a:r>
          </a:p>
          <a:p>
            <a:pPr>
              <a:lnSpc>
                <a:spcPct val="90000"/>
              </a:lnSpc>
              <a:buFontTx/>
              <a:buNone/>
            </a:pPr>
            <a:r>
              <a:rPr lang="en-US" sz="2400" dirty="0"/>
              <a:t>     for each x in q except the pivot element</a:t>
            </a:r>
          </a:p>
          <a:p>
            <a:pPr>
              <a:lnSpc>
                <a:spcPct val="90000"/>
              </a:lnSpc>
              <a:buFontTx/>
              <a:buNone/>
            </a:pPr>
            <a:r>
              <a:rPr lang="en-US" sz="2400" dirty="0"/>
              <a:t>         if x &lt; pivot then add x to </a:t>
            </a:r>
            <a:r>
              <a:rPr lang="en-US" sz="2400" dirty="0" smtClean="0"/>
              <a:t>low</a:t>
            </a:r>
            <a:endParaRPr lang="en-US" sz="2400" dirty="0"/>
          </a:p>
          <a:p>
            <a:pPr>
              <a:lnSpc>
                <a:spcPct val="90000"/>
              </a:lnSpc>
              <a:buFontTx/>
              <a:buNone/>
            </a:pPr>
            <a:r>
              <a:rPr lang="en-US" sz="2400" dirty="0"/>
              <a:t>         if x ≥ pivot then add x to </a:t>
            </a:r>
            <a:r>
              <a:rPr lang="en-US" sz="2400" dirty="0" smtClean="0"/>
              <a:t>high</a:t>
            </a:r>
            <a:endParaRPr lang="en-US" sz="2400" dirty="0"/>
          </a:p>
          <a:p>
            <a:pPr>
              <a:lnSpc>
                <a:spcPct val="90000"/>
              </a:lnSpc>
              <a:buFontTx/>
              <a:buNone/>
            </a:pPr>
            <a:r>
              <a:rPr lang="en-US" sz="2400" dirty="0"/>
              <a:t>     add pivot to </a:t>
            </a:r>
            <a:r>
              <a:rPr lang="en-US" sz="2400" dirty="0" err="1"/>
              <a:t>pivotList</a:t>
            </a:r>
            <a:endParaRPr lang="en-US" sz="2400" dirty="0"/>
          </a:p>
          <a:p>
            <a:pPr>
              <a:lnSpc>
                <a:spcPct val="90000"/>
              </a:lnSpc>
              <a:buFontTx/>
              <a:buNone/>
            </a:pPr>
            <a:r>
              <a:rPr lang="en-US" sz="2400" dirty="0"/>
              <a:t>   return concatenate(</a:t>
            </a:r>
            <a:r>
              <a:rPr lang="en-US" sz="2400" dirty="0" err="1"/>
              <a:t>quicksort</a:t>
            </a:r>
            <a:r>
              <a:rPr lang="en-US" sz="2400" dirty="0"/>
              <a:t>(less), </a:t>
            </a:r>
            <a:r>
              <a:rPr lang="en-US" sz="2400" dirty="0" err="1"/>
              <a:t>pivotList</a:t>
            </a:r>
            <a:r>
              <a:rPr lang="en-US" sz="2400" dirty="0"/>
              <a:t>, </a:t>
            </a:r>
            <a:r>
              <a:rPr lang="en-US" sz="2400" dirty="0" err="1"/>
              <a:t>quicksort</a:t>
            </a:r>
            <a:r>
              <a:rPr lang="en-US" sz="2400" dirty="0"/>
              <a:t>(greater))</a:t>
            </a:r>
          </a:p>
          <a:p>
            <a:pPr>
              <a:lnSpc>
                <a:spcPct val="90000"/>
              </a:lnSpc>
              <a:buFontTx/>
              <a:buNone/>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95600" y="0"/>
            <a:ext cx="3124200" cy="914400"/>
          </a:xfrm>
        </p:spPr>
        <p:txBody>
          <a:bodyPr/>
          <a:lstStyle/>
          <a:p>
            <a:r>
              <a:rPr lang="en-US" dirty="0" smtClean="0"/>
              <a:t>Execution</a:t>
            </a:r>
            <a:endParaRPr lang="en-US" dirty="0"/>
          </a:p>
        </p:txBody>
      </p:sp>
      <p:pic>
        <p:nvPicPr>
          <p:cNvPr id="12290" name="Picture 2"/>
          <p:cNvPicPr>
            <a:picLocks noChangeAspect="1" noChangeArrowheads="1"/>
          </p:cNvPicPr>
          <p:nvPr/>
        </p:nvPicPr>
        <p:blipFill>
          <a:blip r:embed="rId2"/>
          <a:srcRect/>
          <a:stretch>
            <a:fillRect/>
          </a:stretch>
        </p:blipFill>
        <p:spPr bwMode="auto">
          <a:xfrm rot="5400000">
            <a:off x="1628739" y="-276262"/>
            <a:ext cx="5962722" cy="845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rot="5400000">
            <a:off x="1377841" y="615843"/>
            <a:ext cx="6007315" cy="6477000"/>
          </a:xfrm>
          <a:prstGeom prst="rect">
            <a:avLst/>
          </a:prstGeom>
          <a:noFill/>
          <a:ln w="9525">
            <a:noFill/>
            <a:miter lim="800000"/>
            <a:headEnd/>
            <a:tailEnd/>
          </a:ln>
          <a:effectLst/>
        </p:spPr>
      </p:pic>
      <p:sp>
        <p:nvSpPr>
          <p:cNvPr id="3" name="Title 1"/>
          <p:cNvSpPr txBox="1">
            <a:spLocks/>
          </p:cNvSpPr>
          <p:nvPr/>
        </p:nvSpPr>
        <p:spPr>
          <a:xfrm>
            <a:off x="2895600" y="0"/>
            <a:ext cx="3124200" cy="9144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Execution</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t>
            </a:r>
            <a:r>
              <a:rPr lang="en-US" smtClean="0"/>
              <a:t>Sorting Algorithms</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62000" y="1607767"/>
            <a:ext cx="7772399" cy="48692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sz="8800" dirty="0" smtClean="0"/>
              <a:t>HEAP SORT</a:t>
            </a:r>
            <a:endParaRPr lang="en-US" sz="8800" dirty="0"/>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9B1E69-AA88-4D54-A88B-68DF796061E5}" type="slidenum">
              <a:rPr lang="en-US"/>
              <a:pPr/>
              <a:t>39</a:t>
            </a:fld>
            <a:endParaRPr lang="en-US"/>
          </a:p>
        </p:txBody>
      </p:sp>
      <p:sp>
        <p:nvSpPr>
          <p:cNvPr id="6146" name="Rectangle 2"/>
          <p:cNvSpPr>
            <a:spLocks noGrp="1" noChangeArrowheads="1"/>
          </p:cNvSpPr>
          <p:nvPr>
            <p:ph type="title"/>
          </p:nvPr>
        </p:nvSpPr>
        <p:spPr/>
        <p:txBody>
          <a:bodyPr/>
          <a:lstStyle/>
          <a:p>
            <a:r>
              <a:rPr lang="en-US"/>
              <a:t>What is a “heap”?</a:t>
            </a:r>
          </a:p>
        </p:txBody>
      </p:sp>
      <p:sp>
        <p:nvSpPr>
          <p:cNvPr id="6147" name="Rectangle 3"/>
          <p:cNvSpPr>
            <a:spLocks noGrp="1" noChangeArrowheads="1"/>
          </p:cNvSpPr>
          <p:nvPr>
            <p:ph type="body" idx="1"/>
          </p:nvPr>
        </p:nvSpPr>
        <p:spPr>
          <a:xfrm>
            <a:off x="685800" y="1447800"/>
            <a:ext cx="7924800" cy="5029200"/>
          </a:xfrm>
        </p:spPr>
        <p:txBody>
          <a:bodyPr/>
          <a:lstStyle/>
          <a:p>
            <a:pPr marL="533400" indent="-533400"/>
            <a:r>
              <a:rPr lang="en-US" sz="3200"/>
              <a:t>Definitions of </a:t>
            </a:r>
            <a:r>
              <a:rPr lang="en-US" sz="3200">
                <a:solidFill>
                  <a:schemeClr val="tx2"/>
                </a:solidFill>
              </a:rPr>
              <a:t>heap</a:t>
            </a:r>
            <a:r>
              <a:rPr lang="en-US" sz="3200"/>
              <a:t>:</a:t>
            </a:r>
          </a:p>
          <a:p>
            <a:pPr marL="914400" lvl="1" indent="-457200">
              <a:buClr>
                <a:schemeClr val="tx1"/>
              </a:buClr>
              <a:buSzTx/>
              <a:buFontTx/>
              <a:buAutoNum type="arabicPeriod"/>
            </a:pPr>
            <a:r>
              <a:rPr lang="en-US" sz="2800"/>
              <a:t>A large area of memory from which the programmer can allocate blocks as needed, and deallocate them (or allow them to be garbage collected) when no longer needed</a:t>
            </a:r>
          </a:p>
          <a:p>
            <a:pPr marL="914400" lvl="1" indent="-457200">
              <a:buClr>
                <a:schemeClr val="tx1"/>
              </a:buClr>
              <a:buSzTx/>
              <a:buFontTx/>
              <a:buAutoNum type="arabicPeriod"/>
            </a:pPr>
            <a:r>
              <a:rPr lang="en-US" sz="2800"/>
              <a:t>A balanced, left-justified binary tree in which no node has a value greater than the value in its parent</a:t>
            </a:r>
            <a:endParaRPr lang="en-US" sz="3200"/>
          </a:p>
          <a:p>
            <a:pPr marL="533400" indent="-533400"/>
            <a:r>
              <a:rPr lang="en-US" sz="3200"/>
              <a:t>These two definitions have little in common</a:t>
            </a:r>
          </a:p>
          <a:p>
            <a:pPr marL="533400" indent="-533400"/>
            <a:r>
              <a:rPr lang="en-US" sz="3200"/>
              <a:t>Heapsort uses the second definition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t>Selection Sort</a:t>
            </a:r>
          </a:p>
        </p:txBody>
      </p:sp>
      <p:sp>
        <p:nvSpPr>
          <p:cNvPr id="683011" name="Rectangle 3"/>
          <p:cNvSpPr>
            <a:spLocks noGrp="1" noChangeArrowheads="1"/>
          </p:cNvSpPr>
          <p:nvPr>
            <p:ph type="body" idx="1"/>
          </p:nvPr>
        </p:nvSpPr>
        <p:spPr/>
        <p:txBody>
          <a:bodyPr/>
          <a:lstStyle/>
          <a:p>
            <a:r>
              <a:rPr lang="en-US"/>
              <a:t>Select the smallest value from the list.</a:t>
            </a:r>
          </a:p>
          <a:p>
            <a:r>
              <a:rPr lang="en-US"/>
              <a:t>Bring it to the first location of the list.</a:t>
            </a:r>
          </a:p>
          <a:p>
            <a:r>
              <a:rPr lang="en-US"/>
              <a:t>Find the next value and repeat the process by swapping the locations.</a:t>
            </a:r>
          </a:p>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0"/>
          </p:nvPr>
        </p:nvSpPr>
        <p:spPr/>
        <p:txBody>
          <a:bodyPr/>
          <a:lstStyle/>
          <a:p>
            <a:fld id="{69FB014C-7BF5-41BF-ABCF-EB89377E8D36}" type="slidenum">
              <a:rPr lang="en-US"/>
              <a:pPr/>
              <a:t>40</a:t>
            </a:fld>
            <a:endParaRPr lang="en-US"/>
          </a:p>
        </p:txBody>
      </p:sp>
      <p:sp>
        <p:nvSpPr>
          <p:cNvPr id="7170" name="Rectangle 2"/>
          <p:cNvSpPr>
            <a:spLocks noGrp="1" noChangeArrowheads="1"/>
          </p:cNvSpPr>
          <p:nvPr>
            <p:ph type="title"/>
          </p:nvPr>
        </p:nvSpPr>
        <p:spPr/>
        <p:txBody>
          <a:bodyPr/>
          <a:lstStyle/>
          <a:p>
            <a:r>
              <a:rPr lang="en-US"/>
              <a:t>Balanced binary trees</a:t>
            </a:r>
          </a:p>
        </p:txBody>
      </p:sp>
      <p:sp>
        <p:nvSpPr>
          <p:cNvPr id="7171" name="Rectangle 3"/>
          <p:cNvSpPr>
            <a:spLocks noGrp="1" noChangeArrowheads="1"/>
          </p:cNvSpPr>
          <p:nvPr>
            <p:ph type="body" idx="1"/>
          </p:nvPr>
        </p:nvSpPr>
        <p:spPr>
          <a:xfrm>
            <a:off x="381000" y="1654175"/>
            <a:ext cx="8574088" cy="2308225"/>
          </a:xfrm>
        </p:spPr>
        <p:txBody>
          <a:bodyPr/>
          <a:lstStyle/>
          <a:p>
            <a:pPr>
              <a:lnSpc>
                <a:spcPct val="90000"/>
              </a:lnSpc>
            </a:pPr>
            <a:r>
              <a:rPr lang="en-US" dirty="0"/>
              <a:t>Recall:</a:t>
            </a:r>
          </a:p>
          <a:p>
            <a:pPr lvl="1">
              <a:lnSpc>
                <a:spcPct val="90000"/>
              </a:lnSpc>
            </a:pPr>
            <a:r>
              <a:rPr lang="en-US" dirty="0"/>
              <a:t>The </a:t>
            </a:r>
            <a:r>
              <a:rPr lang="en-US" dirty="0">
                <a:solidFill>
                  <a:schemeClr val="tx2"/>
                </a:solidFill>
              </a:rPr>
              <a:t>depth of a node</a:t>
            </a:r>
            <a:r>
              <a:rPr lang="en-US" dirty="0"/>
              <a:t> is its distance from the root</a:t>
            </a:r>
          </a:p>
          <a:p>
            <a:pPr lvl="1">
              <a:lnSpc>
                <a:spcPct val="90000"/>
              </a:lnSpc>
            </a:pPr>
            <a:r>
              <a:rPr lang="en-US" dirty="0"/>
              <a:t>The </a:t>
            </a:r>
            <a:r>
              <a:rPr lang="en-US" dirty="0">
                <a:solidFill>
                  <a:schemeClr val="tx2"/>
                </a:solidFill>
              </a:rPr>
              <a:t>depth of a tree</a:t>
            </a:r>
            <a:r>
              <a:rPr lang="en-US" dirty="0"/>
              <a:t> is the depth of the deepest node</a:t>
            </a:r>
          </a:p>
          <a:p>
            <a:pPr>
              <a:lnSpc>
                <a:spcPct val="90000"/>
              </a:lnSpc>
            </a:pPr>
            <a:r>
              <a:rPr lang="en-US" dirty="0"/>
              <a:t>A binary tree of depth </a:t>
            </a:r>
            <a:r>
              <a:rPr lang="en-US" sz="2400" dirty="0">
                <a:solidFill>
                  <a:schemeClr val="accent2"/>
                </a:solidFill>
                <a:latin typeface="Verdana" pitchFamily="34" charset="0"/>
              </a:rPr>
              <a:t>n</a:t>
            </a:r>
            <a:r>
              <a:rPr lang="en-US" dirty="0"/>
              <a:t> is </a:t>
            </a:r>
            <a:r>
              <a:rPr lang="en-US" dirty="0">
                <a:solidFill>
                  <a:schemeClr val="tx2"/>
                </a:solidFill>
              </a:rPr>
              <a:t>balanced</a:t>
            </a:r>
            <a:r>
              <a:rPr lang="en-US" dirty="0"/>
              <a:t> if all the nodes at depths </a:t>
            </a:r>
            <a:r>
              <a:rPr lang="en-US" sz="2400" dirty="0">
                <a:solidFill>
                  <a:schemeClr val="accent2"/>
                </a:solidFill>
                <a:latin typeface="Verdana" pitchFamily="34" charset="0"/>
              </a:rPr>
              <a:t>0</a:t>
            </a:r>
            <a:r>
              <a:rPr lang="en-US" dirty="0"/>
              <a:t> through </a:t>
            </a:r>
            <a:r>
              <a:rPr lang="en-US" sz="2400" dirty="0">
                <a:solidFill>
                  <a:schemeClr val="accent2"/>
                </a:solidFill>
                <a:latin typeface="Verdana" pitchFamily="34" charset="0"/>
              </a:rPr>
              <a:t>n-2</a:t>
            </a:r>
            <a:r>
              <a:rPr lang="en-US" dirty="0"/>
              <a:t> have two children</a:t>
            </a:r>
          </a:p>
        </p:txBody>
      </p:sp>
      <p:grpSp>
        <p:nvGrpSpPr>
          <p:cNvPr id="2" name="Group 101"/>
          <p:cNvGrpSpPr>
            <a:grpSpLocks/>
          </p:cNvGrpSpPr>
          <p:nvPr/>
        </p:nvGrpSpPr>
        <p:grpSpPr bwMode="auto">
          <a:xfrm>
            <a:off x="838200" y="4191000"/>
            <a:ext cx="2438400" cy="1600200"/>
            <a:chOff x="384" y="2640"/>
            <a:chExt cx="1536" cy="1008"/>
          </a:xfrm>
        </p:grpSpPr>
        <p:sp>
          <p:nvSpPr>
            <p:cNvPr id="7172" name="Text Box 4"/>
            <p:cNvSpPr txBox="1">
              <a:spLocks noChangeArrowheads="1"/>
            </p:cNvSpPr>
            <p:nvPr/>
          </p:nvSpPr>
          <p:spPr bwMode="auto">
            <a:xfrm>
              <a:off x="720" y="3360"/>
              <a:ext cx="864" cy="2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Balanced</a:t>
              </a:r>
            </a:p>
          </p:txBody>
        </p:sp>
        <p:sp>
          <p:nvSpPr>
            <p:cNvPr id="7175" name="Oval 7"/>
            <p:cNvSpPr>
              <a:spLocks noChangeArrowheads="1"/>
            </p:cNvSpPr>
            <p:nvPr/>
          </p:nvSpPr>
          <p:spPr bwMode="auto">
            <a:xfrm>
              <a:off x="719" y="2877"/>
              <a:ext cx="98" cy="98"/>
            </a:xfrm>
            <a:prstGeom prst="ellipse">
              <a:avLst/>
            </a:prstGeom>
            <a:noFill/>
            <a:ln w="15875">
              <a:solidFill>
                <a:schemeClr val="tx1"/>
              </a:solidFill>
              <a:round/>
              <a:headEnd/>
              <a:tailEnd/>
            </a:ln>
            <a:effectLst/>
          </p:spPr>
          <p:txBody>
            <a:bodyPr wrap="none" anchor="ctr"/>
            <a:lstStyle/>
            <a:p>
              <a:endParaRPr lang="en-US"/>
            </a:p>
          </p:txBody>
        </p:sp>
        <p:sp>
          <p:nvSpPr>
            <p:cNvPr id="7176" name="Oval 8"/>
            <p:cNvSpPr>
              <a:spLocks noChangeArrowheads="1"/>
            </p:cNvSpPr>
            <p:nvPr/>
          </p:nvSpPr>
          <p:spPr bwMode="auto">
            <a:xfrm>
              <a:off x="528" y="3068"/>
              <a:ext cx="98" cy="98"/>
            </a:xfrm>
            <a:prstGeom prst="ellipse">
              <a:avLst/>
            </a:prstGeom>
            <a:noFill/>
            <a:ln w="15875">
              <a:solidFill>
                <a:schemeClr val="tx1"/>
              </a:solidFill>
              <a:round/>
              <a:headEnd/>
              <a:tailEnd/>
            </a:ln>
            <a:effectLst/>
          </p:spPr>
          <p:txBody>
            <a:bodyPr wrap="none" anchor="ctr"/>
            <a:lstStyle/>
            <a:p>
              <a:endParaRPr lang="en-US"/>
            </a:p>
          </p:txBody>
        </p:sp>
        <p:sp>
          <p:nvSpPr>
            <p:cNvPr id="7177" name="Oval 9"/>
            <p:cNvSpPr>
              <a:spLocks noChangeArrowheads="1"/>
            </p:cNvSpPr>
            <p:nvPr/>
          </p:nvSpPr>
          <p:spPr bwMode="auto">
            <a:xfrm>
              <a:off x="910" y="3070"/>
              <a:ext cx="98" cy="98"/>
            </a:xfrm>
            <a:prstGeom prst="ellipse">
              <a:avLst/>
            </a:prstGeom>
            <a:noFill/>
            <a:ln w="1587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624" y="3260"/>
              <a:ext cx="98" cy="98"/>
            </a:xfrm>
            <a:prstGeom prst="ellipse">
              <a:avLst/>
            </a:prstGeom>
            <a:noFill/>
            <a:ln w="1587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68"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1006"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1" name="Oval 13"/>
            <p:cNvSpPr>
              <a:spLocks noChangeArrowheads="1"/>
            </p:cNvSpPr>
            <p:nvPr/>
          </p:nvSpPr>
          <p:spPr bwMode="auto">
            <a:xfrm>
              <a:off x="384"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flipV="1">
              <a:off x="432" y="3166"/>
              <a:ext cx="96" cy="96"/>
            </a:xfrm>
            <a:prstGeom prst="line">
              <a:avLst/>
            </a:prstGeom>
            <a:noFill/>
            <a:ln w="15875">
              <a:solidFill>
                <a:schemeClr val="tx1"/>
              </a:solidFill>
              <a:round/>
              <a:headEnd/>
              <a:tailEnd/>
            </a:ln>
            <a:effectLst/>
          </p:spPr>
          <p:txBody>
            <a:bodyPr/>
            <a:lstStyle/>
            <a:p>
              <a:endParaRPr lang="en-US"/>
            </a:p>
          </p:txBody>
        </p:sp>
        <p:sp>
          <p:nvSpPr>
            <p:cNvPr id="7184" name="Line 16"/>
            <p:cNvSpPr>
              <a:spLocks noChangeShapeType="1"/>
            </p:cNvSpPr>
            <p:nvPr/>
          </p:nvSpPr>
          <p:spPr bwMode="auto">
            <a:xfrm flipV="1">
              <a:off x="624" y="2974"/>
              <a:ext cx="96" cy="96"/>
            </a:xfrm>
            <a:prstGeom prst="line">
              <a:avLst/>
            </a:prstGeom>
            <a:noFill/>
            <a:ln w="15875">
              <a:solidFill>
                <a:schemeClr val="tx1"/>
              </a:solidFill>
              <a:round/>
              <a:headEnd/>
              <a:tailEnd/>
            </a:ln>
            <a:effectLst/>
          </p:spPr>
          <p:txBody>
            <a:bodyPr/>
            <a:lstStyle/>
            <a:p>
              <a:endParaRPr lang="en-US"/>
            </a:p>
          </p:txBody>
        </p:sp>
        <p:sp>
          <p:nvSpPr>
            <p:cNvPr id="7185" name="Line 17"/>
            <p:cNvSpPr>
              <a:spLocks noChangeShapeType="1"/>
            </p:cNvSpPr>
            <p:nvPr/>
          </p:nvSpPr>
          <p:spPr bwMode="auto">
            <a:xfrm flipV="1">
              <a:off x="816" y="3166"/>
              <a:ext cx="96" cy="96"/>
            </a:xfrm>
            <a:prstGeom prst="line">
              <a:avLst/>
            </a:prstGeom>
            <a:noFill/>
            <a:ln w="1587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624" y="3166"/>
              <a:ext cx="48" cy="96"/>
            </a:xfrm>
            <a:prstGeom prst="line">
              <a:avLst/>
            </a:prstGeom>
            <a:noFill/>
            <a:ln w="1587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flipV="1">
              <a:off x="816" y="2974"/>
              <a:ext cx="96" cy="96"/>
            </a:xfrm>
            <a:prstGeom prst="line">
              <a:avLst/>
            </a:prstGeom>
            <a:noFill/>
            <a:ln w="1587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flipV="1">
              <a:off x="1008" y="3166"/>
              <a:ext cx="48" cy="96"/>
            </a:xfrm>
            <a:prstGeom prst="line">
              <a:avLst/>
            </a:prstGeom>
            <a:noFill/>
            <a:ln w="15875">
              <a:solidFill>
                <a:schemeClr val="tx1"/>
              </a:solidFill>
              <a:round/>
              <a:headEnd/>
              <a:tailEnd/>
            </a:ln>
            <a:effectLst/>
          </p:spPr>
          <p:txBody>
            <a:bodyPr/>
            <a:lstStyle/>
            <a:p>
              <a:endParaRPr lang="en-US"/>
            </a:p>
          </p:txBody>
        </p:sp>
        <p:sp>
          <p:nvSpPr>
            <p:cNvPr id="7193" name="Oval 25"/>
            <p:cNvSpPr>
              <a:spLocks noChangeArrowheads="1"/>
            </p:cNvSpPr>
            <p:nvPr/>
          </p:nvSpPr>
          <p:spPr bwMode="auto">
            <a:xfrm>
              <a:off x="1535" y="2880"/>
              <a:ext cx="98" cy="98"/>
            </a:xfrm>
            <a:prstGeom prst="ellipse">
              <a:avLst/>
            </a:prstGeom>
            <a:noFill/>
            <a:ln w="15875">
              <a:solidFill>
                <a:schemeClr val="tx1"/>
              </a:solidFill>
              <a:round/>
              <a:headEnd/>
              <a:tailEnd/>
            </a:ln>
            <a:effectLst/>
          </p:spPr>
          <p:txBody>
            <a:bodyPr wrap="none" anchor="ctr"/>
            <a:lstStyle/>
            <a:p>
              <a:endParaRPr lang="en-US"/>
            </a:p>
          </p:txBody>
        </p:sp>
        <p:sp>
          <p:nvSpPr>
            <p:cNvPr id="7194" name="Oval 26"/>
            <p:cNvSpPr>
              <a:spLocks noChangeArrowheads="1"/>
            </p:cNvSpPr>
            <p:nvPr/>
          </p:nvSpPr>
          <p:spPr bwMode="auto">
            <a:xfrm>
              <a:off x="1344" y="3071"/>
              <a:ext cx="98" cy="98"/>
            </a:xfrm>
            <a:prstGeom prst="ellipse">
              <a:avLst/>
            </a:prstGeom>
            <a:noFill/>
            <a:ln w="15875">
              <a:solidFill>
                <a:schemeClr val="tx1"/>
              </a:solidFill>
              <a:round/>
              <a:headEnd/>
              <a:tailEnd/>
            </a:ln>
            <a:effectLst/>
          </p:spPr>
          <p:txBody>
            <a:bodyPr wrap="none" anchor="ctr"/>
            <a:lstStyle/>
            <a:p>
              <a:endParaRPr lang="en-US"/>
            </a:p>
          </p:txBody>
        </p:sp>
        <p:sp>
          <p:nvSpPr>
            <p:cNvPr id="7195" name="Oval 27"/>
            <p:cNvSpPr>
              <a:spLocks noChangeArrowheads="1"/>
            </p:cNvSpPr>
            <p:nvPr/>
          </p:nvSpPr>
          <p:spPr bwMode="auto">
            <a:xfrm>
              <a:off x="1726" y="3073"/>
              <a:ext cx="98" cy="98"/>
            </a:xfrm>
            <a:prstGeom prst="ellipse">
              <a:avLst/>
            </a:prstGeom>
            <a:noFill/>
            <a:ln w="15875">
              <a:solidFill>
                <a:schemeClr val="tx1"/>
              </a:solidFill>
              <a:round/>
              <a:headEnd/>
              <a:tailEnd/>
            </a:ln>
            <a:effectLst/>
          </p:spPr>
          <p:txBody>
            <a:bodyPr wrap="none" anchor="ctr"/>
            <a:lstStyle/>
            <a:p>
              <a:endParaRPr lang="en-US"/>
            </a:p>
          </p:txBody>
        </p:sp>
        <p:sp>
          <p:nvSpPr>
            <p:cNvPr id="7196" name="Oval 28"/>
            <p:cNvSpPr>
              <a:spLocks noChangeArrowheads="1"/>
            </p:cNvSpPr>
            <p:nvPr/>
          </p:nvSpPr>
          <p:spPr bwMode="auto">
            <a:xfrm>
              <a:off x="1440" y="3263"/>
              <a:ext cx="98" cy="98"/>
            </a:xfrm>
            <a:prstGeom prst="ellipse">
              <a:avLst/>
            </a:prstGeom>
            <a:noFill/>
            <a:ln w="15875">
              <a:solidFill>
                <a:schemeClr val="tx1"/>
              </a:solidFill>
              <a:round/>
              <a:headEnd/>
              <a:tailEnd/>
            </a:ln>
            <a:effectLst/>
          </p:spPr>
          <p:txBody>
            <a:bodyPr wrap="none" anchor="ctr"/>
            <a:lstStyle/>
            <a:p>
              <a:endParaRPr lang="en-US"/>
            </a:p>
          </p:txBody>
        </p:sp>
        <p:sp>
          <p:nvSpPr>
            <p:cNvPr id="7197" name="Oval 29"/>
            <p:cNvSpPr>
              <a:spLocks noChangeArrowheads="1"/>
            </p:cNvSpPr>
            <p:nvPr/>
          </p:nvSpPr>
          <p:spPr bwMode="auto">
            <a:xfrm>
              <a:off x="1584"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8" name="Oval 30"/>
            <p:cNvSpPr>
              <a:spLocks noChangeArrowheads="1"/>
            </p:cNvSpPr>
            <p:nvPr/>
          </p:nvSpPr>
          <p:spPr bwMode="auto">
            <a:xfrm>
              <a:off x="1822"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9" name="Oval 31"/>
            <p:cNvSpPr>
              <a:spLocks noChangeArrowheads="1"/>
            </p:cNvSpPr>
            <p:nvPr/>
          </p:nvSpPr>
          <p:spPr bwMode="auto">
            <a:xfrm>
              <a:off x="1200" y="3265"/>
              <a:ext cx="98" cy="98"/>
            </a:xfrm>
            <a:prstGeom prst="ellipse">
              <a:avLst/>
            </a:prstGeom>
            <a:noFill/>
            <a:ln w="15875">
              <a:solidFill>
                <a:schemeClr val="tx1"/>
              </a:solidFill>
              <a:round/>
              <a:headEnd/>
              <a:tailEnd/>
            </a:ln>
            <a:effectLst/>
          </p:spPr>
          <p:txBody>
            <a:bodyPr wrap="none" anchor="ctr"/>
            <a:lstStyle/>
            <a:p>
              <a:endParaRPr lang="en-US"/>
            </a:p>
          </p:txBody>
        </p:sp>
        <p:sp>
          <p:nvSpPr>
            <p:cNvPr id="7200" name="Line 32"/>
            <p:cNvSpPr>
              <a:spLocks noChangeShapeType="1"/>
            </p:cNvSpPr>
            <p:nvPr/>
          </p:nvSpPr>
          <p:spPr bwMode="auto">
            <a:xfrm flipV="1">
              <a:off x="1248" y="3169"/>
              <a:ext cx="96" cy="96"/>
            </a:xfrm>
            <a:prstGeom prst="line">
              <a:avLst/>
            </a:prstGeom>
            <a:noFill/>
            <a:ln w="15875">
              <a:solidFill>
                <a:schemeClr val="tx1"/>
              </a:solidFill>
              <a:round/>
              <a:headEnd/>
              <a:tailEnd/>
            </a:ln>
            <a:effectLst/>
          </p:spPr>
          <p:txBody>
            <a:bodyPr/>
            <a:lstStyle/>
            <a:p>
              <a:endParaRPr lang="en-US"/>
            </a:p>
          </p:txBody>
        </p:sp>
        <p:sp>
          <p:nvSpPr>
            <p:cNvPr id="7201" name="Line 33"/>
            <p:cNvSpPr>
              <a:spLocks noChangeShapeType="1"/>
            </p:cNvSpPr>
            <p:nvPr/>
          </p:nvSpPr>
          <p:spPr bwMode="auto">
            <a:xfrm flipV="1">
              <a:off x="1440" y="2977"/>
              <a:ext cx="96" cy="96"/>
            </a:xfrm>
            <a:prstGeom prst="line">
              <a:avLst/>
            </a:prstGeom>
            <a:noFill/>
            <a:ln w="15875">
              <a:solidFill>
                <a:schemeClr val="tx1"/>
              </a:solidFill>
              <a:round/>
              <a:headEnd/>
              <a:tailEnd/>
            </a:ln>
            <a:effectLst/>
          </p:spPr>
          <p:txBody>
            <a:bodyPr/>
            <a:lstStyle/>
            <a:p>
              <a:endParaRPr lang="en-US"/>
            </a:p>
          </p:txBody>
        </p:sp>
        <p:sp>
          <p:nvSpPr>
            <p:cNvPr id="7202" name="Line 34"/>
            <p:cNvSpPr>
              <a:spLocks noChangeShapeType="1"/>
            </p:cNvSpPr>
            <p:nvPr/>
          </p:nvSpPr>
          <p:spPr bwMode="auto">
            <a:xfrm flipV="1">
              <a:off x="1632" y="3169"/>
              <a:ext cx="96" cy="96"/>
            </a:xfrm>
            <a:prstGeom prst="line">
              <a:avLst/>
            </a:prstGeom>
            <a:noFill/>
            <a:ln w="15875">
              <a:solidFill>
                <a:schemeClr val="tx1"/>
              </a:solidFill>
              <a:round/>
              <a:headEnd/>
              <a:tailEnd/>
            </a:ln>
            <a:effectLst/>
          </p:spPr>
          <p:txBody>
            <a:bodyPr/>
            <a:lstStyle/>
            <a:p>
              <a:endParaRPr lang="en-US"/>
            </a:p>
          </p:txBody>
        </p:sp>
        <p:sp>
          <p:nvSpPr>
            <p:cNvPr id="7203" name="Line 35"/>
            <p:cNvSpPr>
              <a:spLocks noChangeShapeType="1"/>
            </p:cNvSpPr>
            <p:nvPr/>
          </p:nvSpPr>
          <p:spPr bwMode="auto">
            <a:xfrm flipH="1" flipV="1">
              <a:off x="1440" y="3169"/>
              <a:ext cx="48" cy="96"/>
            </a:xfrm>
            <a:prstGeom prst="line">
              <a:avLst/>
            </a:prstGeom>
            <a:noFill/>
            <a:ln w="15875">
              <a:solidFill>
                <a:schemeClr val="tx1"/>
              </a:solidFill>
              <a:round/>
              <a:headEnd/>
              <a:tailEnd/>
            </a:ln>
            <a:effectLst/>
          </p:spPr>
          <p:txBody>
            <a:bodyPr/>
            <a:lstStyle/>
            <a:p>
              <a:endParaRPr lang="en-US"/>
            </a:p>
          </p:txBody>
        </p:sp>
        <p:sp>
          <p:nvSpPr>
            <p:cNvPr id="7204" name="Line 36"/>
            <p:cNvSpPr>
              <a:spLocks noChangeShapeType="1"/>
            </p:cNvSpPr>
            <p:nvPr/>
          </p:nvSpPr>
          <p:spPr bwMode="auto">
            <a:xfrm flipH="1" flipV="1">
              <a:off x="1632" y="2977"/>
              <a:ext cx="96" cy="96"/>
            </a:xfrm>
            <a:prstGeom prst="line">
              <a:avLst/>
            </a:prstGeom>
            <a:noFill/>
            <a:ln w="15875">
              <a:solidFill>
                <a:schemeClr val="tx1"/>
              </a:solidFill>
              <a:round/>
              <a:headEnd/>
              <a:tailEnd/>
            </a:ln>
            <a:effectLst/>
          </p:spPr>
          <p:txBody>
            <a:bodyPr/>
            <a:lstStyle/>
            <a:p>
              <a:endParaRPr lang="en-US"/>
            </a:p>
          </p:txBody>
        </p:sp>
        <p:sp>
          <p:nvSpPr>
            <p:cNvPr id="7205" name="Line 37"/>
            <p:cNvSpPr>
              <a:spLocks noChangeShapeType="1"/>
            </p:cNvSpPr>
            <p:nvPr/>
          </p:nvSpPr>
          <p:spPr bwMode="auto">
            <a:xfrm flipH="1" flipV="1">
              <a:off x="1824" y="3169"/>
              <a:ext cx="48" cy="96"/>
            </a:xfrm>
            <a:prstGeom prst="line">
              <a:avLst/>
            </a:prstGeom>
            <a:noFill/>
            <a:ln w="15875">
              <a:solidFill>
                <a:schemeClr val="tx1"/>
              </a:solidFill>
              <a:round/>
              <a:headEnd/>
              <a:tailEnd/>
            </a:ln>
            <a:effectLst/>
          </p:spPr>
          <p:txBody>
            <a:bodyPr/>
            <a:lstStyle/>
            <a:p>
              <a:endParaRPr lang="en-US"/>
            </a:p>
          </p:txBody>
        </p:sp>
        <p:sp>
          <p:nvSpPr>
            <p:cNvPr id="7206" name="Oval 38"/>
            <p:cNvSpPr>
              <a:spLocks noChangeArrowheads="1"/>
            </p:cNvSpPr>
            <p:nvPr/>
          </p:nvSpPr>
          <p:spPr bwMode="auto">
            <a:xfrm>
              <a:off x="1104" y="2640"/>
              <a:ext cx="98" cy="98"/>
            </a:xfrm>
            <a:prstGeom prst="ellipse">
              <a:avLst/>
            </a:prstGeom>
            <a:noFill/>
            <a:ln w="15875">
              <a:solidFill>
                <a:schemeClr val="tx1"/>
              </a:solidFill>
              <a:round/>
              <a:headEnd/>
              <a:tailEnd/>
            </a:ln>
            <a:effectLst/>
          </p:spPr>
          <p:txBody>
            <a:bodyPr wrap="none" anchor="ctr"/>
            <a:lstStyle/>
            <a:p>
              <a:endParaRPr lang="en-US"/>
            </a:p>
          </p:txBody>
        </p:sp>
        <p:sp>
          <p:nvSpPr>
            <p:cNvPr id="7207" name="Line 39"/>
            <p:cNvSpPr>
              <a:spLocks noChangeShapeType="1"/>
            </p:cNvSpPr>
            <p:nvPr/>
          </p:nvSpPr>
          <p:spPr bwMode="auto">
            <a:xfrm flipV="1">
              <a:off x="816" y="2736"/>
              <a:ext cx="288" cy="144"/>
            </a:xfrm>
            <a:prstGeom prst="line">
              <a:avLst/>
            </a:prstGeom>
            <a:noFill/>
            <a:ln w="15875">
              <a:solidFill>
                <a:schemeClr val="tx1"/>
              </a:solidFill>
              <a:round/>
              <a:headEnd/>
              <a:tailEnd/>
            </a:ln>
            <a:effectLst/>
          </p:spPr>
          <p:txBody>
            <a:bodyPr/>
            <a:lstStyle/>
            <a:p>
              <a:endParaRPr lang="en-US"/>
            </a:p>
          </p:txBody>
        </p:sp>
        <p:sp>
          <p:nvSpPr>
            <p:cNvPr id="7208" name="Line 40"/>
            <p:cNvSpPr>
              <a:spLocks noChangeShapeType="1"/>
            </p:cNvSpPr>
            <p:nvPr/>
          </p:nvSpPr>
          <p:spPr bwMode="auto">
            <a:xfrm flipH="1" flipV="1">
              <a:off x="120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102"/>
          <p:cNvGrpSpPr>
            <a:grpSpLocks/>
          </p:cNvGrpSpPr>
          <p:nvPr/>
        </p:nvGrpSpPr>
        <p:grpSpPr bwMode="auto">
          <a:xfrm>
            <a:off x="3657600" y="4191000"/>
            <a:ext cx="2286000" cy="1600200"/>
            <a:chOff x="2208" y="2640"/>
            <a:chExt cx="1440" cy="1008"/>
          </a:xfrm>
        </p:grpSpPr>
        <p:sp>
          <p:nvSpPr>
            <p:cNvPr id="7174" name="Text Box 6"/>
            <p:cNvSpPr txBox="1">
              <a:spLocks noChangeArrowheads="1"/>
            </p:cNvSpPr>
            <p:nvPr/>
          </p:nvSpPr>
          <p:spPr bwMode="auto">
            <a:xfrm>
              <a:off x="2592" y="3360"/>
              <a:ext cx="912" cy="2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Balanced</a:t>
              </a:r>
            </a:p>
          </p:txBody>
        </p:sp>
        <p:sp>
          <p:nvSpPr>
            <p:cNvPr id="7211" name="Oval 43"/>
            <p:cNvSpPr>
              <a:spLocks noChangeArrowheads="1"/>
            </p:cNvSpPr>
            <p:nvPr/>
          </p:nvSpPr>
          <p:spPr bwMode="auto">
            <a:xfrm>
              <a:off x="2543" y="2877"/>
              <a:ext cx="98" cy="98"/>
            </a:xfrm>
            <a:prstGeom prst="ellipse">
              <a:avLst/>
            </a:prstGeom>
            <a:noFill/>
            <a:ln w="15875">
              <a:solidFill>
                <a:schemeClr val="tx1"/>
              </a:solidFill>
              <a:round/>
              <a:headEnd/>
              <a:tailEnd/>
            </a:ln>
            <a:effectLst/>
          </p:spPr>
          <p:txBody>
            <a:bodyPr wrap="none" anchor="ctr"/>
            <a:lstStyle/>
            <a:p>
              <a:endParaRPr lang="en-US"/>
            </a:p>
          </p:txBody>
        </p:sp>
        <p:sp>
          <p:nvSpPr>
            <p:cNvPr id="7212" name="Oval 44"/>
            <p:cNvSpPr>
              <a:spLocks noChangeArrowheads="1"/>
            </p:cNvSpPr>
            <p:nvPr/>
          </p:nvSpPr>
          <p:spPr bwMode="auto">
            <a:xfrm>
              <a:off x="2352" y="3068"/>
              <a:ext cx="98" cy="98"/>
            </a:xfrm>
            <a:prstGeom prst="ellipse">
              <a:avLst/>
            </a:prstGeom>
            <a:noFill/>
            <a:ln w="15875">
              <a:solidFill>
                <a:schemeClr val="tx1"/>
              </a:solidFill>
              <a:round/>
              <a:headEnd/>
              <a:tailEnd/>
            </a:ln>
            <a:effectLst/>
          </p:spPr>
          <p:txBody>
            <a:bodyPr wrap="none" anchor="ctr"/>
            <a:lstStyle/>
            <a:p>
              <a:endParaRPr lang="en-US"/>
            </a:p>
          </p:txBody>
        </p:sp>
        <p:sp>
          <p:nvSpPr>
            <p:cNvPr id="7213" name="Oval 45"/>
            <p:cNvSpPr>
              <a:spLocks noChangeArrowheads="1"/>
            </p:cNvSpPr>
            <p:nvPr/>
          </p:nvSpPr>
          <p:spPr bwMode="auto">
            <a:xfrm>
              <a:off x="2734" y="3070"/>
              <a:ext cx="98" cy="98"/>
            </a:xfrm>
            <a:prstGeom prst="ellipse">
              <a:avLst/>
            </a:prstGeom>
            <a:noFill/>
            <a:ln w="15875">
              <a:solidFill>
                <a:schemeClr val="tx1"/>
              </a:solidFill>
              <a:round/>
              <a:headEnd/>
              <a:tailEnd/>
            </a:ln>
            <a:effectLst/>
          </p:spPr>
          <p:txBody>
            <a:bodyPr wrap="none" anchor="ctr"/>
            <a:lstStyle/>
            <a:p>
              <a:endParaRPr lang="en-US"/>
            </a:p>
          </p:txBody>
        </p:sp>
        <p:sp>
          <p:nvSpPr>
            <p:cNvPr id="7215" name="Oval 47"/>
            <p:cNvSpPr>
              <a:spLocks noChangeArrowheads="1"/>
            </p:cNvSpPr>
            <p:nvPr/>
          </p:nvSpPr>
          <p:spPr bwMode="auto">
            <a:xfrm>
              <a:off x="2592"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6" name="Oval 48"/>
            <p:cNvSpPr>
              <a:spLocks noChangeArrowheads="1"/>
            </p:cNvSpPr>
            <p:nvPr/>
          </p:nvSpPr>
          <p:spPr bwMode="auto">
            <a:xfrm>
              <a:off x="2830"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7" name="Oval 49"/>
            <p:cNvSpPr>
              <a:spLocks noChangeArrowheads="1"/>
            </p:cNvSpPr>
            <p:nvPr/>
          </p:nvSpPr>
          <p:spPr bwMode="auto">
            <a:xfrm>
              <a:off x="2208"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8" name="Line 50"/>
            <p:cNvSpPr>
              <a:spLocks noChangeShapeType="1"/>
            </p:cNvSpPr>
            <p:nvPr/>
          </p:nvSpPr>
          <p:spPr bwMode="auto">
            <a:xfrm flipV="1">
              <a:off x="2256" y="3166"/>
              <a:ext cx="96" cy="96"/>
            </a:xfrm>
            <a:prstGeom prst="line">
              <a:avLst/>
            </a:prstGeom>
            <a:noFill/>
            <a:ln w="15875">
              <a:solidFill>
                <a:schemeClr val="tx1"/>
              </a:solidFill>
              <a:round/>
              <a:headEnd/>
              <a:tailEnd/>
            </a:ln>
            <a:effectLst/>
          </p:spPr>
          <p:txBody>
            <a:bodyPr/>
            <a:lstStyle/>
            <a:p>
              <a:endParaRPr lang="en-US"/>
            </a:p>
          </p:txBody>
        </p:sp>
        <p:sp>
          <p:nvSpPr>
            <p:cNvPr id="7219" name="Line 51"/>
            <p:cNvSpPr>
              <a:spLocks noChangeShapeType="1"/>
            </p:cNvSpPr>
            <p:nvPr/>
          </p:nvSpPr>
          <p:spPr bwMode="auto">
            <a:xfrm flipV="1">
              <a:off x="2448" y="2974"/>
              <a:ext cx="96" cy="96"/>
            </a:xfrm>
            <a:prstGeom prst="line">
              <a:avLst/>
            </a:prstGeom>
            <a:noFill/>
            <a:ln w="15875">
              <a:solidFill>
                <a:schemeClr val="tx1"/>
              </a:solidFill>
              <a:round/>
              <a:headEnd/>
              <a:tailEnd/>
            </a:ln>
            <a:effectLst/>
          </p:spPr>
          <p:txBody>
            <a:bodyPr/>
            <a:lstStyle/>
            <a:p>
              <a:endParaRPr lang="en-US"/>
            </a:p>
          </p:txBody>
        </p:sp>
        <p:sp>
          <p:nvSpPr>
            <p:cNvPr id="7220" name="Line 52"/>
            <p:cNvSpPr>
              <a:spLocks noChangeShapeType="1"/>
            </p:cNvSpPr>
            <p:nvPr/>
          </p:nvSpPr>
          <p:spPr bwMode="auto">
            <a:xfrm flipV="1">
              <a:off x="2640" y="3166"/>
              <a:ext cx="96" cy="96"/>
            </a:xfrm>
            <a:prstGeom prst="line">
              <a:avLst/>
            </a:prstGeom>
            <a:noFill/>
            <a:ln w="15875">
              <a:solidFill>
                <a:schemeClr val="tx1"/>
              </a:solidFill>
              <a:round/>
              <a:headEnd/>
              <a:tailEnd/>
            </a:ln>
            <a:effectLst/>
          </p:spPr>
          <p:txBody>
            <a:bodyPr/>
            <a:lstStyle/>
            <a:p>
              <a:endParaRPr lang="en-US"/>
            </a:p>
          </p:txBody>
        </p:sp>
        <p:sp>
          <p:nvSpPr>
            <p:cNvPr id="7222" name="Line 54"/>
            <p:cNvSpPr>
              <a:spLocks noChangeShapeType="1"/>
            </p:cNvSpPr>
            <p:nvPr/>
          </p:nvSpPr>
          <p:spPr bwMode="auto">
            <a:xfrm flipH="1" flipV="1">
              <a:off x="2640" y="2974"/>
              <a:ext cx="96" cy="96"/>
            </a:xfrm>
            <a:prstGeom prst="line">
              <a:avLst/>
            </a:prstGeom>
            <a:noFill/>
            <a:ln w="15875">
              <a:solidFill>
                <a:schemeClr val="tx1"/>
              </a:solidFill>
              <a:round/>
              <a:headEnd/>
              <a:tailEnd/>
            </a:ln>
            <a:effectLst/>
          </p:spPr>
          <p:txBody>
            <a:bodyPr/>
            <a:lstStyle/>
            <a:p>
              <a:endParaRPr lang="en-US"/>
            </a:p>
          </p:txBody>
        </p:sp>
        <p:sp>
          <p:nvSpPr>
            <p:cNvPr id="7223" name="Line 55"/>
            <p:cNvSpPr>
              <a:spLocks noChangeShapeType="1"/>
            </p:cNvSpPr>
            <p:nvPr/>
          </p:nvSpPr>
          <p:spPr bwMode="auto">
            <a:xfrm flipH="1" flipV="1">
              <a:off x="2832" y="3166"/>
              <a:ext cx="48" cy="96"/>
            </a:xfrm>
            <a:prstGeom prst="line">
              <a:avLst/>
            </a:prstGeom>
            <a:noFill/>
            <a:ln w="15875">
              <a:solidFill>
                <a:schemeClr val="tx1"/>
              </a:solidFill>
              <a:round/>
              <a:headEnd/>
              <a:tailEnd/>
            </a:ln>
            <a:effectLst/>
          </p:spPr>
          <p:txBody>
            <a:bodyPr/>
            <a:lstStyle/>
            <a:p>
              <a:endParaRPr lang="en-US"/>
            </a:p>
          </p:txBody>
        </p:sp>
        <p:sp>
          <p:nvSpPr>
            <p:cNvPr id="7224" name="Oval 56"/>
            <p:cNvSpPr>
              <a:spLocks noChangeArrowheads="1"/>
            </p:cNvSpPr>
            <p:nvPr/>
          </p:nvSpPr>
          <p:spPr bwMode="auto">
            <a:xfrm>
              <a:off x="3359" y="2880"/>
              <a:ext cx="98" cy="98"/>
            </a:xfrm>
            <a:prstGeom prst="ellipse">
              <a:avLst/>
            </a:prstGeom>
            <a:noFill/>
            <a:ln w="15875">
              <a:solidFill>
                <a:schemeClr val="tx1"/>
              </a:solidFill>
              <a:round/>
              <a:headEnd/>
              <a:tailEnd/>
            </a:ln>
            <a:effectLst/>
          </p:spPr>
          <p:txBody>
            <a:bodyPr wrap="none" anchor="ctr"/>
            <a:lstStyle/>
            <a:p>
              <a:endParaRPr lang="en-US"/>
            </a:p>
          </p:txBody>
        </p:sp>
        <p:sp>
          <p:nvSpPr>
            <p:cNvPr id="7225" name="Oval 57"/>
            <p:cNvSpPr>
              <a:spLocks noChangeArrowheads="1"/>
            </p:cNvSpPr>
            <p:nvPr/>
          </p:nvSpPr>
          <p:spPr bwMode="auto">
            <a:xfrm>
              <a:off x="3168" y="3071"/>
              <a:ext cx="98" cy="98"/>
            </a:xfrm>
            <a:prstGeom prst="ellipse">
              <a:avLst/>
            </a:prstGeom>
            <a:noFill/>
            <a:ln w="15875">
              <a:solidFill>
                <a:schemeClr val="tx1"/>
              </a:solidFill>
              <a:round/>
              <a:headEnd/>
              <a:tailEnd/>
            </a:ln>
            <a:effectLst/>
          </p:spPr>
          <p:txBody>
            <a:bodyPr wrap="none" anchor="ctr"/>
            <a:lstStyle/>
            <a:p>
              <a:endParaRPr lang="en-US"/>
            </a:p>
          </p:txBody>
        </p:sp>
        <p:sp>
          <p:nvSpPr>
            <p:cNvPr id="7226" name="Oval 58"/>
            <p:cNvSpPr>
              <a:spLocks noChangeArrowheads="1"/>
            </p:cNvSpPr>
            <p:nvPr/>
          </p:nvSpPr>
          <p:spPr bwMode="auto">
            <a:xfrm>
              <a:off x="3550" y="3073"/>
              <a:ext cx="98" cy="98"/>
            </a:xfrm>
            <a:prstGeom prst="ellipse">
              <a:avLst/>
            </a:prstGeom>
            <a:noFill/>
            <a:ln w="15875">
              <a:solidFill>
                <a:schemeClr val="tx1"/>
              </a:solidFill>
              <a:round/>
              <a:headEnd/>
              <a:tailEnd/>
            </a:ln>
            <a:effectLst/>
          </p:spPr>
          <p:txBody>
            <a:bodyPr wrap="none" anchor="ctr"/>
            <a:lstStyle/>
            <a:p>
              <a:endParaRPr lang="en-US"/>
            </a:p>
          </p:txBody>
        </p:sp>
        <p:sp>
          <p:nvSpPr>
            <p:cNvPr id="7227" name="Oval 59"/>
            <p:cNvSpPr>
              <a:spLocks noChangeArrowheads="1"/>
            </p:cNvSpPr>
            <p:nvPr/>
          </p:nvSpPr>
          <p:spPr bwMode="auto">
            <a:xfrm>
              <a:off x="3264" y="3263"/>
              <a:ext cx="98" cy="98"/>
            </a:xfrm>
            <a:prstGeom prst="ellipse">
              <a:avLst/>
            </a:prstGeom>
            <a:noFill/>
            <a:ln w="15875">
              <a:solidFill>
                <a:schemeClr val="tx1"/>
              </a:solidFill>
              <a:round/>
              <a:headEnd/>
              <a:tailEnd/>
            </a:ln>
            <a:effectLst/>
          </p:spPr>
          <p:txBody>
            <a:bodyPr wrap="none" anchor="ctr"/>
            <a:lstStyle/>
            <a:p>
              <a:endParaRPr lang="en-US"/>
            </a:p>
          </p:txBody>
        </p:sp>
        <p:sp>
          <p:nvSpPr>
            <p:cNvPr id="7232" name="Line 64"/>
            <p:cNvSpPr>
              <a:spLocks noChangeShapeType="1"/>
            </p:cNvSpPr>
            <p:nvPr/>
          </p:nvSpPr>
          <p:spPr bwMode="auto">
            <a:xfrm flipV="1">
              <a:off x="3264" y="2977"/>
              <a:ext cx="96" cy="96"/>
            </a:xfrm>
            <a:prstGeom prst="line">
              <a:avLst/>
            </a:prstGeom>
            <a:noFill/>
            <a:ln w="15875">
              <a:solidFill>
                <a:schemeClr val="tx1"/>
              </a:solidFill>
              <a:round/>
              <a:headEnd/>
              <a:tailEnd/>
            </a:ln>
            <a:effectLst/>
          </p:spPr>
          <p:txBody>
            <a:bodyPr/>
            <a:lstStyle/>
            <a:p>
              <a:endParaRPr lang="en-US"/>
            </a:p>
          </p:txBody>
        </p:sp>
        <p:sp>
          <p:nvSpPr>
            <p:cNvPr id="7234" name="Line 66"/>
            <p:cNvSpPr>
              <a:spLocks noChangeShapeType="1"/>
            </p:cNvSpPr>
            <p:nvPr/>
          </p:nvSpPr>
          <p:spPr bwMode="auto">
            <a:xfrm flipH="1" flipV="1">
              <a:off x="3264" y="3169"/>
              <a:ext cx="48" cy="96"/>
            </a:xfrm>
            <a:prstGeom prst="line">
              <a:avLst/>
            </a:prstGeom>
            <a:noFill/>
            <a:ln w="15875">
              <a:solidFill>
                <a:schemeClr val="tx1"/>
              </a:solidFill>
              <a:round/>
              <a:headEnd/>
              <a:tailEnd/>
            </a:ln>
            <a:effectLst/>
          </p:spPr>
          <p:txBody>
            <a:bodyPr/>
            <a:lstStyle/>
            <a:p>
              <a:endParaRPr lang="en-US"/>
            </a:p>
          </p:txBody>
        </p:sp>
        <p:sp>
          <p:nvSpPr>
            <p:cNvPr id="7235" name="Line 67"/>
            <p:cNvSpPr>
              <a:spLocks noChangeShapeType="1"/>
            </p:cNvSpPr>
            <p:nvPr/>
          </p:nvSpPr>
          <p:spPr bwMode="auto">
            <a:xfrm flipH="1" flipV="1">
              <a:off x="3456" y="2977"/>
              <a:ext cx="96" cy="96"/>
            </a:xfrm>
            <a:prstGeom prst="line">
              <a:avLst/>
            </a:prstGeom>
            <a:noFill/>
            <a:ln w="15875">
              <a:solidFill>
                <a:schemeClr val="tx1"/>
              </a:solidFill>
              <a:round/>
              <a:headEnd/>
              <a:tailEnd/>
            </a:ln>
            <a:effectLst/>
          </p:spPr>
          <p:txBody>
            <a:bodyPr/>
            <a:lstStyle/>
            <a:p>
              <a:endParaRPr lang="en-US"/>
            </a:p>
          </p:txBody>
        </p:sp>
        <p:sp>
          <p:nvSpPr>
            <p:cNvPr id="7237" name="Oval 69"/>
            <p:cNvSpPr>
              <a:spLocks noChangeArrowheads="1"/>
            </p:cNvSpPr>
            <p:nvPr/>
          </p:nvSpPr>
          <p:spPr bwMode="auto">
            <a:xfrm>
              <a:off x="2928" y="2640"/>
              <a:ext cx="98" cy="98"/>
            </a:xfrm>
            <a:prstGeom prst="ellipse">
              <a:avLst/>
            </a:prstGeom>
            <a:noFill/>
            <a:ln w="15875">
              <a:solidFill>
                <a:schemeClr val="tx1"/>
              </a:solidFill>
              <a:round/>
              <a:headEnd/>
              <a:tailEnd/>
            </a:ln>
            <a:effectLst/>
          </p:spPr>
          <p:txBody>
            <a:bodyPr wrap="none" anchor="ctr"/>
            <a:lstStyle/>
            <a:p>
              <a:endParaRPr lang="en-US"/>
            </a:p>
          </p:txBody>
        </p:sp>
        <p:sp>
          <p:nvSpPr>
            <p:cNvPr id="7238" name="Line 70"/>
            <p:cNvSpPr>
              <a:spLocks noChangeShapeType="1"/>
            </p:cNvSpPr>
            <p:nvPr/>
          </p:nvSpPr>
          <p:spPr bwMode="auto">
            <a:xfrm flipV="1">
              <a:off x="2640" y="2736"/>
              <a:ext cx="288" cy="144"/>
            </a:xfrm>
            <a:prstGeom prst="line">
              <a:avLst/>
            </a:prstGeom>
            <a:noFill/>
            <a:ln w="15875">
              <a:solidFill>
                <a:schemeClr val="tx1"/>
              </a:solidFill>
              <a:round/>
              <a:headEnd/>
              <a:tailEnd/>
            </a:ln>
            <a:effectLst/>
          </p:spPr>
          <p:txBody>
            <a:bodyPr/>
            <a:lstStyle/>
            <a:p>
              <a:endParaRPr lang="en-US"/>
            </a:p>
          </p:txBody>
        </p:sp>
        <p:sp>
          <p:nvSpPr>
            <p:cNvPr id="7239" name="Line 71"/>
            <p:cNvSpPr>
              <a:spLocks noChangeShapeType="1"/>
            </p:cNvSpPr>
            <p:nvPr/>
          </p:nvSpPr>
          <p:spPr bwMode="auto">
            <a:xfrm flipH="1" flipV="1">
              <a:off x="3024" y="2736"/>
              <a:ext cx="336" cy="144"/>
            </a:xfrm>
            <a:prstGeom prst="line">
              <a:avLst/>
            </a:prstGeom>
            <a:noFill/>
            <a:ln w="15875">
              <a:solidFill>
                <a:schemeClr val="tx1"/>
              </a:solidFill>
              <a:round/>
              <a:headEnd/>
              <a:tailEnd/>
            </a:ln>
            <a:effectLst/>
          </p:spPr>
          <p:txBody>
            <a:bodyPr/>
            <a:lstStyle/>
            <a:p>
              <a:endParaRPr lang="en-US"/>
            </a:p>
          </p:txBody>
        </p:sp>
      </p:grpSp>
      <p:grpSp>
        <p:nvGrpSpPr>
          <p:cNvPr id="4" name="Group 103"/>
          <p:cNvGrpSpPr>
            <a:grpSpLocks/>
          </p:cNvGrpSpPr>
          <p:nvPr/>
        </p:nvGrpSpPr>
        <p:grpSpPr bwMode="auto">
          <a:xfrm>
            <a:off x="6323013" y="4191000"/>
            <a:ext cx="2058987" cy="1600200"/>
            <a:chOff x="3887" y="2640"/>
            <a:chExt cx="1297" cy="1008"/>
          </a:xfrm>
        </p:grpSpPr>
        <p:sp>
          <p:nvSpPr>
            <p:cNvPr id="7173" name="Text Box 5"/>
            <p:cNvSpPr txBox="1">
              <a:spLocks noChangeArrowheads="1"/>
            </p:cNvSpPr>
            <p:nvPr/>
          </p:nvSpPr>
          <p:spPr bwMode="auto">
            <a:xfrm>
              <a:off x="3984" y="3360"/>
              <a:ext cx="1200" cy="2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Not balanced</a:t>
              </a:r>
            </a:p>
          </p:txBody>
        </p:sp>
        <p:sp>
          <p:nvSpPr>
            <p:cNvPr id="7240" name="Oval 72"/>
            <p:cNvSpPr>
              <a:spLocks noChangeArrowheads="1"/>
            </p:cNvSpPr>
            <p:nvPr/>
          </p:nvSpPr>
          <p:spPr bwMode="auto">
            <a:xfrm>
              <a:off x="4222" y="2877"/>
              <a:ext cx="98" cy="98"/>
            </a:xfrm>
            <a:prstGeom prst="ellipse">
              <a:avLst/>
            </a:prstGeom>
            <a:noFill/>
            <a:ln w="15875">
              <a:solidFill>
                <a:schemeClr val="tx1"/>
              </a:solidFill>
              <a:round/>
              <a:headEnd/>
              <a:tailEnd/>
            </a:ln>
            <a:effectLst/>
          </p:spPr>
          <p:txBody>
            <a:bodyPr wrap="none" anchor="ctr"/>
            <a:lstStyle/>
            <a:p>
              <a:endParaRPr lang="en-US"/>
            </a:p>
          </p:txBody>
        </p:sp>
        <p:sp>
          <p:nvSpPr>
            <p:cNvPr id="7241" name="Oval 73"/>
            <p:cNvSpPr>
              <a:spLocks noChangeArrowheads="1"/>
            </p:cNvSpPr>
            <p:nvPr/>
          </p:nvSpPr>
          <p:spPr bwMode="auto">
            <a:xfrm>
              <a:off x="4031" y="3068"/>
              <a:ext cx="98" cy="98"/>
            </a:xfrm>
            <a:prstGeom prst="ellipse">
              <a:avLst/>
            </a:prstGeom>
            <a:noFill/>
            <a:ln w="15875">
              <a:solidFill>
                <a:schemeClr val="tx1"/>
              </a:solidFill>
              <a:round/>
              <a:headEnd/>
              <a:tailEnd/>
            </a:ln>
            <a:effectLst/>
          </p:spPr>
          <p:txBody>
            <a:bodyPr wrap="none" anchor="ctr"/>
            <a:lstStyle/>
            <a:p>
              <a:endParaRPr lang="en-US"/>
            </a:p>
          </p:txBody>
        </p:sp>
        <p:sp>
          <p:nvSpPr>
            <p:cNvPr id="7242" name="Oval 74"/>
            <p:cNvSpPr>
              <a:spLocks noChangeArrowheads="1"/>
            </p:cNvSpPr>
            <p:nvPr/>
          </p:nvSpPr>
          <p:spPr bwMode="auto">
            <a:xfrm>
              <a:off x="4413" y="3070"/>
              <a:ext cx="98" cy="98"/>
            </a:xfrm>
            <a:prstGeom prst="ellipse">
              <a:avLst/>
            </a:prstGeom>
            <a:noFill/>
            <a:ln w="15875">
              <a:solidFill>
                <a:schemeClr val="tx1"/>
              </a:solidFill>
              <a:round/>
              <a:headEnd/>
              <a:tailEnd/>
            </a:ln>
            <a:effectLst/>
          </p:spPr>
          <p:txBody>
            <a:bodyPr wrap="none" anchor="ctr"/>
            <a:lstStyle/>
            <a:p>
              <a:endParaRPr lang="en-US"/>
            </a:p>
          </p:txBody>
        </p:sp>
        <p:sp>
          <p:nvSpPr>
            <p:cNvPr id="7243" name="Oval 75"/>
            <p:cNvSpPr>
              <a:spLocks noChangeArrowheads="1"/>
            </p:cNvSpPr>
            <p:nvPr/>
          </p:nvSpPr>
          <p:spPr bwMode="auto">
            <a:xfrm>
              <a:off x="4127" y="3260"/>
              <a:ext cx="98" cy="98"/>
            </a:xfrm>
            <a:prstGeom prst="ellipse">
              <a:avLst/>
            </a:prstGeom>
            <a:noFill/>
            <a:ln w="15875">
              <a:solidFill>
                <a:schemeClr val="tx1"/>
              </a:solidFill>
              <a:round/>
              <a:headEnd/>
              <a:tailEnd/>
            </a:ln>
            <a:effectLst/>
          </p:spPr>
          <p:txBody>
            <a:bodyPr wrap="none" anchor="ctr"/>
            <a:lstStyle/>
            <a:p>
              <a:endParaRPr lang="en-US"/>
            </a:p>
          </p:txBody>
        </p:sp>
        <p:sp>
          <p:nvSpPr>
            <p:cNvPr id="7244" name="Oval 76"/>
            <p:cNvSpPr>
              <a:spLocks noChangeArrowheads="1"/>
            </p:cNvSpPr>
            <p:nvPr/>
          </p:nvSpPr>
          <p:spPr bwMode="auto">
            <a:xfrm>
              <a:off x="4271"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5" name="Oval 77"/>
            <p:cNvSpPr>
              <a:spLocks noChangeArrowheads="1"/>
            </p:cNvSpPr>
            <p:nvPr/>
          </p:nvSpPr>
          <p:spPr bwMode="auto">
            <a:xfrm>
              <a:off x="4509"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6" name="Oval 78"/>
            <p:cNvSpPr>
              <a:spLocks noChangeArrowheads="1"/>
            </p:cNvSpPr>
            <p:nvPr/>
          </p:nvSpPr>
          <p:spPr bwMode="auto">
            <a:xfrm>
              <a:off x="3887"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7" name="Line 79"/>
            <p:cNvSpPr>
              <a:spLocks noChangeShapeType="1"/>
            </p:cNvSpPr>
            <p:nvPr/>
          </p:nvSpPr>
          <p:spPr bwMode="auto">
            <a:xfrm flipV="1">
              <a:off x="3935" y="3166"/>
              <a:ext cx="96" cy="96"/>
            </a:xfrm>
            <a:prstGeom prst="line">
              <a:avLst/>
            </a:prstGeom>
            <a:noFill/>
            <a:ln w="15875">
              <a:solidFill>
                <a:schemeClr val="tx1"/>
              </a:solidFill>
              <a:round/>
              <a:headEnd/>
              <a:tailEnd/>
            </a:ln>
            <a:effectLst/>
          </p:spPr>
          <p:txBody>
            <a:bodyPr/>
            <a:lstStyle/>
            <a:p>
              <a:endParaRPr lang="en-US"/>
            </a:p>
          </p:txBody>
        </p:sp>
        <p:sp>
          <p:nvSpPr>
            <p:cNvPr id="7248" name="Line 80"/>
            <p:cNvSpPr>
              <a:spLocks noChangeShapeType="1"/>
            </p:cNvSpPr>
            <p:nvPr/>
          </p:nvSpPr>
          <p:spPr bwMode="auto">
            <a:xfrm flipV="1">
              <a:off x="4127" y="2974"/>
              <a:ext cx="96" cy="96"/>
            </a:xfrm>
            <a:prstGeom prst="line">
              <a:avLst/>
            </a:prstGeom>
            <a:noFill/>
            <a:ln w="15875">
              <a:solidFill>
                <a:schemeClr val="tx1"/>
              </a:solidFill>
              <a:round/>
              <a:headEnd/>
              <a:tailEnd/>
            </a:ln>
            <a:effectLst/>
          </p:spPr>
          <p:txBody>
            <a:bodyPr/>
            <a:lstStyle/>
            <a:p>
              <a:endParaRPr lang="en-US"/>
            </a:p>
          </p:txBody>
        </p:sp>
        <p:sp>
          <p:nvSpPr>
            <p:cNvPr id="7249" name="Line 81"/>
            <p:cNvSpPr>
              <a:spLocks noChangeShapeType="1"/>
            </p:cNvSpPr>
            <p:nvPr/>
          </p:nvSpPr>
          <p:spPr bwMode="auto">
            <a:xfrm flipV="1">
              <a:off x="4319" y="3166"/>
              <a:ext cx="96" cy="96"/>
            </a:xfrm>
            <a:prstGeom prst="line">
              <a:avLst/>
            </a:prstGeom>
            <a:noFill/>
            <a:ln w="15875">
              <a:solidFill>
                <a:schemeClr val="tx1"/>
              </a:solidFill>
              <a:round/>
              <a:headEnd/>
              <a:tailEnd/>
            </a:ln>
            <a:effectLst/>
          </p:spPr>
          <p:txBody>
            <a:bodyPr/>
            <a:lstStyle/>
            <a:p>
              <a:endParaRPr lang="en-US"/>
            </a:p>
          </p:txBody>
        </p:sp>
        <p:sp>
          <p:nvSpPr>
            <p:cNvPr id="7250" name="Line 82"/>
            <p:cNvSpPr>
              <a:spLocks noChangeShapeType="1"/>
            </p:cNvSpPr>
            <p:nvPr/>
          </p:nvSpPr>
          <p:spPr bwMode="auto">
            <a:xfrm flipH="1" flipV="1">
              <a:off x="4127" y="3166"/>
              <a:ext cx="48" cy="96"/>
            </a:xfrm>
            <a:prstGeom prst="line">
              <a:avLst/>
            </a:prstGeom>
            <a:noFill/>
            <a:ln w="15875">
              <a:solidFill>
                <a:schemeClr val="tx1"/>
              </a:solidFill>
              <a:round/>
              <a:headEnd/>
              <a:tailEnd/>
            </a:ln>
            <a:effectLst/>
          </p:spPr>
          <p:txBody>
            <a:bodyPr/>
            <a:lstStyle/>
            <a:p>
              <a:endParaRPr lang="en-US"/>
            </a:p>
          </p:txBody>
        </p:sp>
        <p:sp>
          <p:nvSpPr>
            <p:cNvPr id="7251" name="Line 83"/>
            <p:cNvSpPr>
              <a:spLocks noChangeShapeType="1"/>
            </p:cNvSpPr>
            <p:nvPr/>
          </p:nvSpPr>
          <p:spPr bwMode="auto">
            <a:xfrm flipH="1" flipV="1">
              <a:off x="4319" y="2974"/>
              <a:ext cx="96" cy="96"/>
            </a:xfrm>
            <a:prstGeom prst="line">
              <a:avLst/>
            </a:prstGeom>
            <a:noFill/>
            <a:ln w="15875">
              <a:solidFill>
                <a:schemeClr val="tx1"/>
              </a:solidFill>
              <a:round/>
              <a:headEnd/>
              <a:tailEnd/>
            </a:ln>
            <a:effectLst/>
          </p:spPr>
          <p:txBody>
            <a:bodyPr/>
            <a:lstStyle/>
            <a:p>
              <a:endParaRPr lang="en-US"/>
            </a:p>
          </p:txBody>
        </p:sp>
        <p:sp>
          <p:nvSpPr>
            <p:cNvPr id="7252" name="Line 84"/>
            <p:cNvSpPr>
              <a:spLocks noChangeShapeType="1"/>
            </p:cNvSpPr>
            <p:nvPr/>
          </p:nvSpPr>
          <p:spPr bwMode="auto">
            <a:xfrm flipH="1" flipV="1">
              <a:off x="4511" y="3166"/>
              <a:ext cx="48" cy="96"/>
            </a:xfrm>
            <a:prstGeom prst="line">
              <a:avLst/>
            </a:prstGeom>
            <a:noFill/>
            <a:ln w="15875">
              <a:solidFill>
                <a:schemeClr val="tx1"/>
              </a:solidFill>
              <a:round/>
              <a:headEnd/>
              <a:tailEnd/>
            </a:ln>
            <a:effectLst/>
          </p:spPr>
          <p:txBody>
            <a:bodyPr/>
            <a:lstStyle/>
            <a:p>
              <a:endParaRPr lang="en-US"/>
            </a:p>
          </p:txBody>
        </p:sp>
        <p:sp>
          <p:nvSpPr>
            <p:cNvPr id="7253" name="Oval 85"/>
            <p:cNvSpPr>
              <a:spLocks noChangeArrowheads="1"/>
            </p:cNvSpPr>
            <p:nvPr/>
          </p:nvSpPr>
          <p:spPr bwMode="auto">
            <a:xfrm>
              <a:off x="5038" y="2880"/>
              <a:ext cx="98" cy="98"/>
            </a:xfrm>
            <a:prstGeom prst="ellipse">
              <a:avLst/>
            </a:prstGeom>
            <a:noFill/>
            <a:ln w="15875">
              <a:solidFill>
                <a:schemeClr val="tx1"/>
              </a:solidFill>
              <a:round/>
              <a:headEnd/>
              <a:tailEnd/>
            </a:ln>
            <a:effectLst/>
          </p:spPr>
          <p:txBody>
            <a:bodyPr wrap="none" anchor="ctr"/>
            <a:lstStyle/>
            <a:p>
              <a:endParaRPr lang="en-US"/>
            </a:p>
          </p:txBody>
        </p:sp>
        <p:sp>
          <p:nvSpPr>
            <p:cNvPr id="7254" name="Oval 86"/>
            <p:cNvSpPr>
              <a:spLocks noChangeArrowheads="1"/>
            </p:cNvSpPr>
            <p:nvPr/>
          </p:nvSpPr>
          <p:spPr bwMode="auto">
            <a:xfrm>
              <a:off x="4847" y="3071"/>
              <a:ext cx="98" cy="98"/>
            </a:xfrm>
            <a:prstGeom prst="ellipse">
              <a:avLst/>
            </a:prstGeom>
            <a:noFill/>
            <a:ln w="15875">
              <a:solidFill>
                <a:schemeClr val="tx1"/>
              </a:solidFill>
              <a:round/>
              <a:headEnd/>
              <a:tailEnd/>
            </a:ln>
            <a:effectLst/>
          </p:spPr>
          <p:txBody>
            <a:bodyPr wrap="none" anchor="ctr"/>
            <a:lstStyle/>
            <a:p>
              <a:endParaRPr lang="en-US"/>
            </a:p>
          </p:txBody>
        </p:sp>
        <p:sp>
          <p:nvSpPr>
            <p:cNvPr id="7256" name="Oval 88"/>
            <p:cNvSpPr>
              <a:spLocks noChangeArrowheads="1"/>
            </p:cNvSpPr>
            <p:nvPr/>
          </p:nvSpPr>
          <p:spPr bwMode="auto">
            <a:xfrm>
              <a:off x="4943" y="3263"/>
              <a:ext cx="98" cy="98"/>
            </a:xfrm>
            <a:prstGeom prst="ellipse">
              <a:avLst/>
            </a:prstGeom>
            <a:noFill/>
            <a:ln w="15875">
              <a:solidFill>
                <a:schemeClr val="tx1"/>
              </a:solidFill>
              <a:round/>
              <a:headEnd/>
              <a:tailEnd/>
            </a:ln>
            <a:effectLst/>
          </p:spPr>
          <p:txBody>
            <a:bodyPr wrap="none" anchor="ctr"/>
            <a:lstStyle/>
            <a:p>
              <a:endParaRPr lang="en-US"/>
            </a:p>
          </p:txBody>
        </p:sp>
        <p:sp>
          <p:nvSpPr>
            <p:cNvPr id="7259" name="Oval 91"/>
            <p:cNvSpPr>
              <a:spLocks noChangeArrowheads="1"/>
            </p:cNvSpPr>
            <p:nvPr/>
          </p:nvSpPr>
          <p:spPr bwMode="auto">
            <a:xfrm>
              <a:off x="4703" y="3265"/>
              <a:ext cx="98" cy="98"/>
            </a:xfrm>
            <a:prstGeom prst="ellipse">
              <a:avLst/>
            </a:prstGeom>
            <a:noFill/>
            <a:ln w="15875">
              <a:solidFill>
                <a:schemeClr val="tx1"/>
              </a:solidFill>
              <a:round/>
              <a:headEnd/>
              <a:tailEnd/>
            </a:ln>
            <a:effectLst/>
          </p:spPr>
          <p:txBody>
            <a:bodyPr wrap="none" anchor="ctr"/>
            <a:lstStyle/>
            <a:p>
              <a:endParaRPr lang="en-US"/>
            </a:p>
          </p:txBody>
        </p:sp>
        <p:sp>
          <p:nvSpPr>
            <p:cNvPr id="7260" name="Line 92"/>
            <p:cNvSpPr>
              <a:spLocks noChangeShapeType="1"/>
            </p:cNvSpPr>
            <p:nvPr/>
          </p:nvSpPr>
          <p:spPr bwMode="auto">
            <a:xfrm flipV="1">
              <a:off x="4751" y="3169"/>
              <a:ext cx="96" cy="96"/>
            </a:xfrm>
            <a:prstGeom prst="line">
              <a:avLst/>
            </a:prstGeom>
            <a:noFill/>
            <a:ln w="15875">
              <a:solidFill>
                <a:schemeClr val="tx1"/>
              </a:solidFill>
              <a:round/>
              <a:headEnd/>
              <a:tailEnd/>
            </a:ln>
            <a:effectLst/>
          </p:spPr>
          <p:txBody>
            <a:bodyPr/>
            <a:lstStyle/>
            <a:p>
              <a:endParaRPr lang="en-US"/>
            </a:p>
          </p:txBody>
        </p:sp>
        <p:sp>
          <p:nvSpPr>
            <p:cNvPr id="7261" name="Line 93"/>
            <p:cNvSpPr>
              <a:spLocks noChangeShapeType="1"/>
            </p:cNvSpPr>
            <p:nvPr/>
          </p:nvSpPr>
          <p:spPr bwMode="auto">
            <a:xfrm flipV="1">
              <a:off x="4943" y="2977"/>
              <a:ext cx="96" cy="96"/>
            </a:xfrm>
            <a:prstGeom prst="line">
              <a:avLst/>
            </a:prstGeom>
            <a:noFill/>
            <a:ln w="15875">
              <a:solidFill>
                <a:schemeClr val="tx1"/>
              </a:solidFill>
              <a:round/>
              <a:headEnd/>
              <a:tailEnd/>
            </a:ln>
            <a:effectLst/>
          </p:spPr>
          <p:txBody>
            <a:bodyPr/>
            <a:lstStyle/>
            <a:p>
              <a:endParaRPr lang="en-US"/>
            </a:p>
          </p:txBody>
        </p:sp>
        <p:sp>
          <p:nvSpPr>
            <p:cNvPr id="7263" name="Line 95"/>
            <p:cNvSpPr>
              <a:spLocks noChangeShapeType="1"/>
            </p:cNvSpPr>
            <p:nvPr/>
          </p:nvSpPr>
          <p:spPr bwMode="auto">
            <a:xfrm flipH="1" flipV="1">
              <a:off x="4943" y="3169"/>
              <a:ext cx="48" cy="96"/>
            </a:xfrm>
            <a:prstGeom prst="line">
              <a:avLst/>
            </a:prstGeom>
            <a:noFill/>
            <a:ln w="15875">
              <a:solidFill>
                <a:schemeClr val="tx1"/>
              </a:solidFill>
              <a:round/>
              <a:headEnd/>
              <a:tailEnd/>
            </a:ln>
            <a:effectLst/>
          </p:spPr>
          <p:txBody>
            <a:bodyPr/>
            <a:lstStyle/>
            <a:p>
              <a:endParaRPr lang="en-US"/>
            </a:p>
          </p:txBody>
        </p:sp>
        <p:sp>
          <p:nvSpPr>
            <p:cNvPr id="7266" name="Oval 98"/>
            <p:cNvSpPr>
              <a:spLocks noChangeArrowheads="1"/>
            </p:cNvSpPr>
            <p:nvPr/>
          </p:nvSpPr>
          <p:spPr bwMode="auto">
            <a:xfrm>
              <a:off x="4607" y="2640"/>
              <a:ext cx="98" cy="98"/>
            </a:xfrm>
            <a:prstGeom prst="ellipse">
              <a:avLst/>
            </a:prstGeom>
            <a:noFill/>
            <a:ln w="15875">
              <a:solidFill>
                <a:schemeClr val="tx1"/>
              </a:solidFill>
              <a:round/>
              <a:headEnd/>
              <a:tailEnd/>
            </a:ln>
            <a:effectLst/>
          </p:spPr>
          <p:txBody>
            <a:bodyPr wrap="none" anchor="ctr"/>
            <a:lstStyle/>
            <a:p>
              <a:endParaRPr lang="en-US"/>
            </a:p>
          </p:txBody>
        </p:sp>
        <p:sp>
          <p:nvSpPr>
            <p:cNvPr id="7267" name="Line 99"/>
            <p:cNvSpPr>
              <a:spLocks noChangeShapeType="1"/>
            </p:cNvSpPr>
            <p:nvPr/>
          </p:nvSpPr>
          <p:spPr bwMode="auto">
            <a:xfrm flipV="1">
              <a:off x="4319" y="2736"/>
              <a:ext cx="288" cy="144"/>
            </a:xfrm>
            <a:prstGeom prst="line">
              <a:avLst/>
            </a:prstGeom>
            <a:noFill/>
            <a:ln w="15875">
              <a:solidFill>
                <a:schemeClr val="tx1"/>
              </a:solidFill>
              <a:round/>
              <a:headEnd/>
              <a:tailEnd/>
            </a:ln>
            <a:effectLst/>
          </p:spPr>
          <p:txBody>
            <a:bodyPr/>
            <a:lstStyle/>
            <a:p>
              <a:endParaRPr lang="en-US"/>
            </a:p>
          </p:txBody>
        </p:sp>
        <p:sp>
          <p:nvSpPr>
            <p:cNvPr id="7268" name="Line 100"/>
            <p:cNvSpPr>
              <a:spLocks noChangeShapeType="1"/>
            </p:cNvSpPr>
            <p:nvPr/>
          </p:nvSpPr>
          <p:spPr bwMode="auto">
            <a:xfrm flipH="1" flipV="1">
              <a:off x="4703" y="2736"/>
              <a:ext cx="336" cy="144"/>
            </a:xfrm>
            <a:prstGeom prst="line">
              <a:avLst/>
            </a:prstGeom>
            <a:noFill/>
            <a:ln w="15875">
              <a:solidFill>
                <a:schemeClr val="tx1"/>
              </a:solidFill>
              <a:round/>
              <a:headEnd/>
              <a:tailEnd/>
            </a:ln>
            <a:effectLst/>
          </p:spPr>
          <p:txBody>
            <a:bodyPr/>
            <a:lstStyle/>
            <a:p>
              <a:endParaRPr lang="en-US"/>
            </a:p>
          </p:txBody>
        </p:sp>
      </p:grpSp>
      <p:grpSp>
        <p:nvGrpSpPr>
          <p:cNvPr id="5" name="Group 107"/>
          <p:cNvGrpSpPr>
            <a:grpSpLocks/>
          </p:cNvGrpSpPr>
          <p:nvPr/>
        </p:nvGrpSpPr>
        <p:grpSpPr bwMode="auto">
          <a:xfrm>
            <a:off x="457200" y="4419600"/>
            <a:ext cx="990600" cy="1011238"/>
            <a:chOff x="288" y="2784"/>
            <a:chExt cx="624" cy="637"/>
          </a:xfrm>
        </p:grpSpPr>
        <p:sp>
          <p:nvSpPr>
            <p:cNvPr id="7272" name="Text Box 104"/>
            <p:cNvSpPr txBox="1">
              <a:spLocks noChangeArrowheads="1"/>
            </p:cNvSpPr>
            <p:nvPr/>
          </p:nvSpPr>
          <p:spPr bwMode="auto">
            <a:xfrm>
              <a:off x="480" y="2784"/>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n-2</a:t>
              </a:r>
            </a:p>
          </p:txBody>
        </p:sp>
        <p:sp>
          <p:nvSpPr>
            <p:cNvPr id="7273" name="Text Box 105"/>
            <p:cNvSpPr txBox="1">
              <a:spLocks noChangeArrowheads="1"/>
            </p:cNvSpPr>
            <p:nvPr/>
          </p:nvSpPr>
          <p:spPr bwMode="auto">
            <a:xfrm>
              <a:off x="288" y="2976"/>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n-1</a:t>
              </a:r>
            </a:p>
          </p:txBody>
        </p:sp>
        <p:sp>
          <p:nvSpPr>
            <p:cNvPr id="7274" name="Text Box 106"/>
            <p:cNvSpPr txBox="1">
              <a:spLocks noChangeArrowheads="1"/>
            </p:cNvSpPr>
            <p:nvPr/>
          </p:nvSpPr>
          <p:spPr bwMode="auto">
            <a:xfrm>
              <a:off x="288" y="3168"/>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0"/>
          </p:nvPr>
        </p:nvSpPr>
        <p:spPr/>
        <p:txBody>
          <a:bodyPr/>
          <a:lstStyle/>
          <a:p>
            <a:fld id="{E10EBEE6-4AE8-4CE0-843A-B56D04571E6B}" type="slidenum">
              <a:rPr lang="en-US"/>
              <a:pPr/>
              <a:t>41</a:t>
            </a:fld>
            <a:endParaRPr lang="en-US"/>
          </a:p>
        </p:txBody>
      </p:sp>
      <p:sp>
        <p:nvSpPr>
          <p:cNvPr id="8194" name="Rectangle 2"/>
          <p:cNvSpPr>
            <a:spLocks noGrp="1" noChangeArrowheads="1"/>
          </p:cNvSpPr>
          <p:nvPr>
            <p:ph type="title"/>
          </p:nvPr>
        </p:nvSpPr>
        <p:spPr/>
        <p:txBody>
          <a:bodyPr/>
          <a:lstStyle/>
          <a:p>
            <a:r>
              <a:rPr lang="en-US"/>
              <a:t>Left-justified binary trees</a:t>
            </a:r>
          </a:p>
        </p:txBody>
      </p:sp>
      <p:sp>
        <p:nvSpPr>
          <p:cNvPr id="8195" name="Rectangle 3"/>
          <p:cNvSpPr>
            <a:spLocks noGrp="1" noChangeArrowheads="1"/>
          </p:cNvSpPr>
          <p:nvPr>
            <p:ph type="body" idx="1"/>
          </p:nvPr>
        </p:nvSpPr>
        <p:spPr>
          <a:xfrm>
            <a:off x="685800" y="1524000"/>
            <a:ext cx="8001000" cy="2667000"/>
          </a:xfrm>
        </p:spPr>
        <p:txBody>
          <a:bodyPr/>
          <a:lstStyle/>
          <a:p>
            <a:r>
              <a:rPr lang="en-US" sz="3200"/>
              <a:t>A balanced binary tree of depth </a:t>
            </a:r>
            <a:r>
              <a:rPr lang="en-US" sz="3200">
                <a:solidFill>
                  <a:schemeClr val="accent2"/>
                </a:solidFill>
                <a:latin typeface="Trebuchet MS" pitchFamily="34" charset="0"/>
              </a:rPr>
              <a:t>n</a:t>
            </a:r>
            <a:r>
              <a:rPr lang="en-US" sz="3200"/>
              <a:t> is </a:t>
            </a:r>
            <a:r>
              <a:rPr lang="en-US" sz="3200">
                <a:solidFill>
                  <a:schemeClr val="tx2"/>
                </a:solidFill>
              </a:rPr>
              <a:t>left-justified</a:t>
            </a:r>
            <a:r>
              <a:rPr lang="en-US" sz="3200"/>
              <a:t> if:</a:t>
            </a:r>
          </a:p>
          <a:p>
            <a:pPr lvl="1"/>
            <a:r>
              <a:rPr lang="en-US" sz="2800"/>
              <a:t>it has</a:t>
            </a:r>
            <a:r>
              <a:rPr lang="en-US" sz="2800">
                <a:solidFill>
                  <a:srgbClr val="FFFF99"/>
                </a:solidFill>
                <a:latin typeface="Trebuchet MS" pitchFamily="34" charset="0"/>
              </a:rPr>
              <a:t> </a:t>
            </a:r>
            <a:r>
              <a:rPr lang="en-US" sz="2800">
                <a:solidFill>
                  <a:schemeClr val="accent2"/>
                </a:solidFill>
                <a:latin typeface="Trebuchet MS" pitchFamily="34" charset="0"/>
              </a:rPr>
              <a:t>2</a:t>
            </a:r>
            <a:r>
              <a:rPr lang="en-US" sz="3600" baseline="30000">
                <a:solidFill>
                  <a:schemeClr val="accent2"/>
                </a:solidFill>
                <a:latin typeface="Trebuchet MS" pitchFamily="34" charset="0"/>
              </a:rPr>
              <a:t>n</a:t>
            </a:r>
            <a:r>
              <a:rPr lang="en-US" sz="2800">
                <a:solidFill>
                  <a:srgbClr val="FFFF99"/>
                </a:solidFill>
                <a:latin typeface="Trebuchet MS" pitchFamily="34" charset="0"/>
              </a:rPr>
              <a:t> </a:t>
            </a:r>
            <a:r>
              <a:rPr lang="en-US" sz="2800"/>
              <a:t>nodes at depth </a:t>
            </a:r>
            <a:r>
              <a:rPr lang="en-US" sz="2800">
                <a:solidFill>
                  <a:schemeClr val="accent2"/>
                </a:solidFill>
                <a:latin typeface="Trebuchet MS" pitchFamily="34" charset="0"/>
              </a:rPr>
              <a:t>n</a:t>
            </a:r>
            <a:r>
              <a:rPr lang="en-US" sz="2800"/>
              <a:t> (the tree is “full”), or</a:t>
            </a:r>
          </a:p>
          <a:p>
            <a:pPr lvl="1"/>
            <a:r>
              <a:rPr lang="en-US" sz="2800"/>
              <a:t>it has</a:t>
            </a:r>
            <a:r>
              <a:rPr lang="en-US" sz="2800">
                <a:solidFill>
                  <a:srgbClr val="FFFF99"/>
                </a:solidFill>
                <a:latin typeface="Trebuchet MS" pitchFamily="34" charset="0"/>
              </a:rPr>
              <a:t> </a:t>
            </a:r>
            <a:r>
              <a:rPr lang="en-US" sz="2800">
                <a:solidFill>
                  <a:schemeClr val="accent2"/>
                </a:solidFill>
                <a:latin typeface="Trebuchet MS" pitchFamily="34" charset="0"/>
              </a:rPr>
              <a:t>2</a:t>
            </a:r>
            <a:r>
              <a:rPr lang="en-US" sz="3600" baseline="30000">
                <a:solidFill>
                  <a:schemeClr val="accent2"/>
                </a:solidFill>
                <a:latin typeface="Trebuchet MS" pitchFamily="34" charset="0"/>
              </a:rPr>
              <a:t>k</a:t>
            </a:r>
            <a:r>
              <a:rPr lang="en-US" sz="2800">
                <a:solidFill>
                  <a:srgbClr val="FFFF99"/>
                </a:solidFill>
                <a:latin typeface="Trebuchet MS" pitchFamily="34" charset="0"/>
              </a:rPr>
              <a:t> </a:t>
            </a:r>
            <a:r>
              <a:rPr lang="en-US" sz="2800"/>
              <a:t>nodes at depth </a:t>
            </a:r>
            <a:r>
              <a:rPr lang="en-US" sz="2800">
                <a:solidFill>
                  <a:schemeClr val="accent2"/>
                </a:solidFill>
                <a:latin typeface="Trebuchet MS" pitchFamily="34" charset="0"/>
              </a:rPr>
              <a:t>k</a:t>
            </a:r>
            <a:r>
              <a:rPr lang="en-US" sz="2800"/>
              <a:t>, for all</a:t>
            </a:r>
            <a:r>
              <a:rPr lang="en-US" sz="2800">
                <a:solidFill>
                  <a:srgbClr val="FFFF99"/>
                </a:solidFill>
                <a:latin typeface="Trebuchet MS" pitchFamily="34" charset="0"/>
              </a:rPr>
              <a:t> </a:t>
            </a:r>
            <a:r>
              <a:rPr lang="en-US" sz="2800">
                <a:solidFill>
                  <a:schemeClr val="accent2"/>
                </a:solidFill>
                <a:latin typeface="Trebuchet MS" pitchFamily="34" charset="0"/>
              </a:rPr>
              <a:t>k &lt; n</a:t>
            </a:r>
            <a:r>
              <a:rPr lang="en-US" sz="2800"/>
              <a:t>, </a:t>
            </a:r>
            <a:r>
              <a:rPr lang="en-US" sz="2800" i="1"/>
              <a:t>and</a:t>
            </a:r>
            <a:r>
              <a:rPr lang="en-US" sz="2800"/>
              <a:t> all the leaves at depth </a:t>
            </a:r>
            <a:r>
              <a:rPr lang="en-US">
                <a:solidFill>
                  <a:schemeClr val="accent2"/>
                </a:solidFill>
                <a:latin typeface="Verdana" pitchFamily="34" charset="0"/>
              </a:rPr>
              <a:t>n</a:t>
            </a:r>
            <a:r>
              <a:rPr lang="en-US" sz="2800"/>
              <a:t> are as far left as possible</a:t>
            </a:r>
            <a:endParaRPr lang="en-US">
              <a:solidFill>
                <a:srgbClr val="FFFF99"/>
              </a:solidFill>
              <a:latin typeface="Verdana" pitchFamily="34" charset="0"/>
            </a:endParaRPr>
          </a:p>
        </p:txBody>
      </p:sp>
      <p:grpSp>
        <p:nvGrpSpPr>
          <p:cNvPr id="2" name="Group 66"/>
          <p:cNvGrpSpPr>
            <a:grpSpLocks/>
          </p:cNvGrpSpPr>
          <p:nvPr/>
        </p:nvGrpSpPr>
        <p:grpSpPr bwMode="auto">
          <a:xfrm>
            <a:off x="1371600" y="4267200"/>
            <a:ext cx="2286000" cy="1752600"/>
            <a:chOff x="864" y="2640"/>
            <a:chExt cx="1440" cy="1104"/>
          </a:xfrm>
        </p:grpSpPr>
        <p:sp>
          <p:nvSpPr>
            <p:cNvPr id="8196" name="Text Box 4"/>
            <p:cNvSpPr txBox="1">
              <a:spLocks noChangeArrowheads="1"/>
            </p:cNvSpPr>
            <p:nvPr/>
          </p:nvSpPr>
          <p:spPr bwMode="auto">
            <a:xfrm>
              <a:off x="1056" y="3456"/>
              <a:ext cx="1200" cy="2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Left-justified</a:t>
              </a:r>
            </a:p>
          </p:txBody>
        </p:sp>
        <p:sp>
          <p:nvSpPr>
            <p:cNvPr id="8200" name="Oval 8"/>
            <p:cNvSpPr>
              <a:spLocks noChangeArrowheads="1"/>
            </p:cNvSpPr>
            <p:nvPr/>
          </p:nvSpPr>
          <p:spPr bwMode="auto">
            <a:xfrm>
              <a:off x="1199" y="2877"/>
              <a:ext cx="98" cy="98"/>
            </a:xfrm>
            <a:prstGeom prst="ellipse">
              <a:avLst/>
            </a:prstGeom>
            <a:noFill/>
            <a:ln w="15875">
              <a:solidFill>
                <a:schemeClr val="tx1"/>
              </a:solidFill>
              <a:round/>
              <a:headEnd/>
              <a:tailEnd/>
            </a:ln>
            <a:effectLst/>
          </p:spPr>
          <p:txBody>
            <a:bodyPr wrap="none" anchor="ctr"/>
            <a:lstStyle/>
            <a:p>
              <a:endParaRPr lang="en-US"/>
            </a:p>
          </p:txBody>
        </p:sp>
        <p:sp>
          <p:nvSpPr>
            <p:cNvPr id="8201" name="Oval 9"/>
            <p:cNvSpPr>
              <a:spLocks noChangeArrowheads="1"/>
            </p:cNvSpPr>
            <p:nvPr/>
          </p:nvSpPr>
          <p:spPr bwMode="auto">
            <a:xfrm>
              <a:off x="1008" y="3068"/>
              <a:ext cx="98" cy="98"/>
            </a:xfrm>
            <a:prstGeom prst="ellipse">
              <a:avLst/>
            </a:prstGeom>
            <a:noFill/>
            <a:ln w="15875">
              <a:solidFill>
                <a:schemeClr val="tx1"/>
              </a:solidFill>
              <a:round/>
              <a:headEnd/>
              <a:tailEnd/>
            </a:ln>
            <a:effectLst/>
          </p:spPr>
          <p:txBody>
            <a:bodyPr wrap="none" anchor="ctr"/>
            <a:lstStyle/>
            <a:p>
              <a:endParaRPr lang="en-US"/>
            </a:p>
          </p:txBody>
        </p:sp>
        <p:sp>
          <p:nvSpPr>
            <p:cNvPr id="8202" name="Oval 10"/>
            <p:cNvSpPr>
              <a:spLocks noChangeArrowheads="1"/>
            </p:cNvSpPr>
            <p:nvPr/>
          </p:nvSpPr>
          <p:spPr bwMode="auto">
            <a:xfrm>
              <a:off x="1390" y="3070"/>
              <a:ext cx="98" cy="98"/>
            </a:xfrm>
            <a:prstGeom prst="ellipse">
              <a:avLst/>
            </a:prstGeom>
            <a:noFill/>
            <a:ln w="15875">
              <a:solidFill>
                <a:schemeClr val="tx1"/>
              </a:solidFill>
              <a:round/>
              <a:headEnd/>
              <a:tailEnd/>
            </a:ln>
            <a:effectLst/>
          </p:spPr>
          <p:txBody>
            <a:bodyPr wrap="none" anchor="ctr"/>
            <a:lstStyle/>
            <a:p>
              <a:endParaRPr lang="en-US"/>
            </a:p>
          </p:txBody>
        </p:sp>
        <p:sp>
          <p:nvSpPr>
            <p:cNvPr id="8203" name="Oval 11"/>
            <p:cNvSpPr>
              <a:spLocks noChangeArrowheads="1"/>
            </p:cNvSpPr>
            <p:nvPr/>
          </p:nvSpPr>
          <p:spPr bwMode="auto">
            <a:xfrm>
              <a:off x="1104" y="3260"/>
              <a:ext cx="98" cy="98"/>
            </a:xfrm>
            <a:prstGeom prst="ellipse">
              <a:avLst/>
            </a:prstGeom>
            <a:noFill/>
            <a:ln w="15875">
              <a:solidFill>
                <a:schemeClr val="tx1"/>
              </a:solidFill>
              <a:round/>
              <a:headEnd/>
              <a:tailEnd/>
            </a:ln>
            <a:effectLst/>
          </p:spPr>
          <p:txBody>
            <a:bodyPr wrap="none" anchor="ctr"/>
            <a:lstStyle/>
            <a:p>
              <a:endParaRPr lang="en-US"/>
            </a:p>
          </p:txBody>
        </p:sp>
        <p:sp>
          <p:nvSpPr>
            <p:cNvPr id="8204" name="Oval 12"/>
            <p:cNvSpPr>
              <a:spLocks noChangeArrowheads="1"/>
            </p:cNvSpPr>
            <p:nvPr/>
          </p:nvSpPr>
          <p:spPr bwMode="auto">
            <a:xfrm>
              <a:off x="124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5" name="Oval 13"/>
            <p:cNvSpPr>
              <a:spLocks noChangeArrowheads="1"/>
            </p:cNvSpPr>
            <p:nvPr/>
          </p:nvSpPr>
          <p:spPr bwMode="auto">
            <a:xfrm>
              <a:off x="148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6" name="Oval 14"/>
            <p:cNvSpPr>
              <a:spLocks noChangeArrowheads="1"/>
            </p:cNvSpPr>
            <p:nvPr/>
          </p:nvSpPr>
          <p:spPr bwMode="auto">
            <a:xfrm>
              <a:off x="864"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7" name="Line 15"/>
            <p:cNvSpPr>
              <a:spLocks noChangeShapeType="1"/>
            </p:cNvSpPr>
            <p:nvPr/>
          </p:nvSpPr>
          <p:spPr bwMode="auto">
            <a:xfrm flipV="1">
              <a:off x="912" y="3166"/>
              <a:ext cx="96" cy="96"/>
            </a:xfrm>
            <a:prstGeom prst="line">
              <a:avLst/>
            </a:prstGeom>
            <a:noFill/>
            <a:ln w="15875">
              <a:solidFill>
                <a:schemeClr val="tx1"/>
              </a:solidFill>
              <a:round/>
              <a:headEnd/>
              <a:tailEnd/>
            </a:ln>
            <a:effectLst/>
          </p:spPr>
          <p:txBody>
            <a:bodyPr/>
            <a:lstStyle/>
            <a:p>
              <a:endParaRPr lang="en-US"/>
            </a:p>
          </p:txBody>
        </p:sp>
        <p:sp>
          <p:nvSpPr>
            <p:cNvPr id="8208" name="Line 16"/>
            <p:cNvSpPr>
              <a:spLocks noChangeShapeType="1"/>
            </p:cNvSpPr>
            <p:nvPr/>
          </p:nvSpPr>
          <p:spPr bwMode="auto">
            <a:xfrm flipV="1">
              <a:off x="1104" y="2974"/>
              <a:ext cx="96" cy="96"/>
            </a:xfrm>
            <a:prstGeom prst="line">
              <a:avLst/>
            </a:prstGeom>
            <a:noFill/>
            <a:ln w="15875">
              <a:solidFill>
                <a:schemeClr val="tx1"/>
              </a:solidFill>
              <a:round/>
              <a:headEnd/>
              <a:tailEnd/>
            </a:ln>
            <a:effectLst/>
          </p:spPr>
          <p:txBody>
            <a:bodyPr/>
            <a:lstStyle/>
            <a:p>
              <a:endParaRPr lang="en-US"/>
            </a:p>
          </p:txBody>
        </p:sp>
        <p:sp>
          <p:nvSpPr>
            <p:cNvPr id="8209" name="Line 17"/>
            <p:cNvSpPr>
              <a:spLocks noChangeShapeType="1"/>
            </p:cNvSpPr>
            <p:nvPr/>
          </p:nvSpPr>
          <p:spPr bwMode="auto">
            <a:xfrm flipV="1">
              <a:off x="1296" y="3166"/>
              <a:ext cx="96" cy="96"/>
            </a:xfrm>
            <a:prstGeom prst="line">
              <a:avLst/>
            </a:prstGeom>
            <a:noFill/>
            <a:ln w="15875">
              <a:solidFill>
                <a:schemeClr val="tx1"/>
              </a:solidFill>
              <a:round/>
              <a:headEnd/>
              <a:tailEnd/>
            </a:ln>
            <a:effectLst/>
          </p:spPr>
          <p:txBody>
            <a:bodyPr/>
            <a:lstStyle/>
            <a:p>
              <a:endParaRPr lang="en-US"/>
            </a:p>
          </p:txBody>
        </p:sp>
        <p:sp>
          <p:nvSpPr>
            <p:cNvPr id="8210" name="Line 18"/>
            <p:cNvSpPr>
              <a:spLocks noChangeShapeType="1"/>
            </p:cNvSpPr>
            <p:nvPr/>
          </p:nvSpPr>
          <p:spPr bwMode="auto">
            <a:xfrm flipH="1" flipV="1">
              <a:off x="1104" y="3166"/>
              <a:ext cx="48" cy="96"/>
            </a:xfrm>
            <a:prstGeom prst="line">
              <a:avLst/>
            </a:prstGeom>
            <a:noFill/>
            <a:ln w="15875">
              <a:solidFill>
                <a:schemeClr val="tx1"/>
              </a:solidFill>
              <a:round/>
              <a:headEnd/>
              <a:tailEnd/>
            </a:ln>
            <a:effectLst/>
          </p:spPr>
          <p:txBody>
            <a:bodyPr/>
            <a:lstStyle/>
            <a:p>
              <a:endParaRPr lang="en-US"/>
            </a:p>
          </p:txBody>
        </p:sp>
        <p:sp>
          <p:nvSpPr>
            <p:cNvPr id="8211" name="Line 19"/>
            <p:cNvSpPr>
              <a:spLocks noChangeShapeType="1"/>
            </p:cNvSpPr>
            <p:nvPr/>
          </p:nvSpPr>
          <p:spPr bwMode="auto">
            <a:xfrm flipH="1" flipV="1">
              <a:off x="1296" y="2974"/>
              <a:ext cx="96" cy="96"/>
            </a:xfrm>
            <a:prstGeom prst="line">
              <a:avLst/>
            </a:prstGeom>
            <a:noFill/>
            <a:ln w="15875">
              <a:solidFill>
                <a:schemeClr val="tx1"/>
              </a:solidFill>
              <a:round/>
              <a:headEnd/>
              <a:tailEnd/>
            </a:ln>
            <a:effectLst/>
          </p:spPr>
          <p:txBody>
            <a:bodyPr/>
            <a:lstStyle/>
            <a:p>
              <a:endParaRPr lang="en-US"/>
            </a:p>
          </p:txBody>
        </p:sp>
        <p:sp>
          <p:nvSpPr>
            <p:cNvPr id="8212" name="Line 20"/>
            <p:cNvSpPr>
              <a:spLocks noChangeShapeType="1"/>
            </p:cNvSpPr>
            <p:nvPr/>
          </p:nvSpPr>
          <p:spPr bwMode="auto">
            <a:xfrm flipH="1" flipV="1">
              <a:off x="1488" y="3166"/>
              <a:ext cx="48" cy="96"/>
            </a:xfrm>
            <a:prstGeom prst="line">
              <a:avLst/>
            </a:prstGeom>
            <a:noFill/>
            <a:ln w="15875">
              <a:solidFill>
                <a:schemeClr val="tx1"/>
              </a:solidFill>
              <a:round/>
              <a:headEnd/>
              <a:tailEnd/>
            </a:ln>
            <a:effectLst/>
          </p:spPr>
          <p:txBody>
            <a:bodyPr/>
            <a:lstStyle/>
            <a:p>
              <a:endParaRPr lang="en-US"/>
            </a:p>
          </p:txBody>
        </p:sp>
        <p:sp>
          <p:nvSpPr>
            <p:cNvPr id="8213" name="Oval 21"/>
            <p:cNvSpPr>
              <a:spLocks noChangeArrowheads="1"/>
            </p:cNvSpPr>
            <p:nvPr/>
          </p:nvSpPr>
          <p:spPr bwMode="auto">
            <a:xfrm>
              <a:off x="2015" y="2880"/>
              <a:ext cx="98" cy="98"/>
            </a:xfrm>
            <a:prstGeom prst="ellipse">
              <a:avLst/>
            </a:prstGeom>
            <a:noFill/>
            <a:ln w="15875">
              <a:solidFill>
                <a:schemeClr val="tx1"/>
              </a:solidFill>
              <a:round/>
              <a:headEnd/>
              <a:tailEnd/>
            </a:ln>
            <a:effectLst/>
          </p:spPr>
          <p:txBody>
            <a:bodyPr wrap="none" anchor="ctr"/>
            <a:lstStyle/>
            <a:p>
              <a:endParaRPr lang="en-US"/>
            </a:p>
          </p:txBody>
        </p:sp>
        <p:sp>
          <p:nvSpPr>
            <p:cNvPr id="8214" name="Oval 22"/>
            <p:cNvSpPr>
              <a:spLocks noChangeArrowheads="1"/>
            </p:cNvSpPr>
            <p:nvPr/>
          </p:nvSpPr>
          <p:spPr bwMode="auto">
            <a:xfrm>
              <a:off x="1824" y="3071"/>
              <a:ext cx="98" cy="98"/>
            </a:xfrm>
            <a:prstGeom prst="ellipse">
              <a:avLst/>
            </a:prstGeom>
            <a:noFill/>
            <a:ln w="15875">
              <a:solidFill>
                <a:schemeClr val="tx1"/>
              </a:solidFill>
              <a:round/>
              <a:headEnd/>
              <a:tailEnd/>
            </a:ln>
            <a:effectLst/>
          </p:spPr>
          <p:txBody>
            <a:bodyPr wrap="none" anchor="ctr"/>
            <a:lstStyle/>
            <a:p>
              <a:endParaRPr lang="en-US"/>
            </a:p>
          </p:txBody>
        </p:sp>
        <p:sp>
          <p:nvSpPr>
            <p:cNvPr id="8215" name="Oval 23"/>
            <p:cNvSpPr>
              <a:spLocks noChangeArrowheads="1"/>
            </p:cNvSpPr>
            <p:nvPr/>
          </p:nvSpPr>
          <p:spPr bwMode="auto">
            <a:xfrm>
              <a:off x="2206" y="3073"/>
              <a:ext cx="98" cy="98"/>
            </a:xfrm>
            <a:prstGeom prst="ellipse">
              <a:avLst/>
            </a:prstGeom>
            <a:noFill/>
            <a:ln w="15875">
              <a:solidFill>
                <a:schemeClr val="tx1"/>
              </a:solidFill>
              <a:round/>
              <a:headEnd/>
              <a:tailEnd/>
            </a:ln>
            <a:effectLst/>
          </p:spPr>
          <p:txBody>
            <a:bodyPr wrap="none" anchor="ctr"/>
            <a:lstStyle/>
            <a:p>
              <a:endParaRPr lang="en-US"/>
            </a:p>
          </p:txBody>
        </p:sp>
        <p:sp>
          <p:nvSpPr>
            <p:cNvPr id="8219" name="Oval 27"/>
            <p:cNvSpPr>
              <a:spLocks noChangeArrowheads="1"/>
            </p:cNvSpPr>
            <p:nvPr/>
          </p:nvSpPr>
          <p:spPr bwMode="auto">
            <a:xfrm>
              <a:off x="1680" y="3265"/>
              <a:ext cx="98" cy="98"/>
            </a:xfrm>
            <a:prstGeom prst="ellipse">
              <a:avLst/>
            </a:prstGeom>
            <a:noFill/>
            <a:ln w="15875">
              <a:solidFill>
                <a:schemeClr val="tx1"/>
              </a:solidFill>
              <a:round/>
              <a:headEnd/>
              <a:tailEnd/>
            </a:ln>
            <a:effectLst/>
          </p:spPr>
          <p:txBody>
            <a:bodyPr wrap="none" anchor="ctr"/>
            <a:lstStyle/>
            <a:p>
              <a:endParaRPr lang="en-US"/>
            </a:p>
          </p:txBody>
        </p:sp>
        <p:sp>
          <p:nvSpPr>
            <p:cNvPr id="8220" name="Line 28"/>
            <p:cNvSpPr>
              <a:spLocks noChangeShapeType="1"/>
            </p:cNvSpPr>
            <p:nvPr/>
          </p:nvSpPr>
          <p:spPr bwMode="auto">
            <a:xfrm flipV="1">
              <a:off x="1728" y="3169"/>
              <a:ext cx="96" cy="96"/>
            </a:xfrm>
            <a:prstGeom prst="line">
              <a:avLst/>
            </a:prstGeom>
            <a:noFill/>
            <a:ln w="15875">
              <a:solidFill>
                <a:schemeClr val="tx1"/>
              </a:solidFill>
              <a:round/>
              <a:headEnd/>
              <a:tailEnd/>
            </a:ln>
            <a:effectLst/>
          </p:spPr>
          <p:txBody>
            <a:bodyPr/>
            <a:lstStyle/>
            <a:p>
              <a:endParaRPr lang="en-US"/>
            </a:p>
          </p:txBody>
        </p:sp>
        <p:sp>
          <p:nvSpPr>
            <p:cNvPr id="8221" name="Line 29"/>
            <p:cNvSpPr>
              <a:spLocks noChangeShapeType="1"/>
            </p:cNvSpPr>
            <p:nvPr/>
          </p:nvSpPr>
          <p:spPr bwMode="auto">
            <a:xfrm flipV="1">
              <a:off x="1920" y="2977"/>
              <a:ext cx="96" cy="96"/>
            </a:xfrm>
            <a:prstGeom prst="line">
              <a:avLst/>
            </a:prstGeom>
            <a:noFill/>
            <a:ln w="15875">
              <a:solidFill>
                <a:schemeClr val="tx1"/>
              </a:solidFill>
              <a:round/>
              <a:headEnd/>
              <a:tailEnd/>
            </a:ln>
            <a:effectLst/>
          </p:spPr>
          <p:txBody>
            <a:bodyPr/>
            <a:lstStyle/>
            <a:p>
              <a:endParaRPr lang="en-US"/>
            </a:p>
          </p:txBody>
        </p:sp>
        <p:sp>
          <p:nvSpPr>
            <p:cNvPr id="8224" name="Line 32"/>
            <p:cNvSpPr>
              <a:spLocks noChangeShapeType="1"/>
            </p:cNvSpPr>
            <p:nvPr/>
          </p:nvSpPr>
          <p:spPr bwMode="auto">
            <a:xfrm flipH="1" flipV="1">
              <a:off x="2112" y="2977"/>
              <a:ext cx="96" cy="96"/>
            </a:xfrm>
            <a:prstGeom prst="line">
              <a:avLst/>
            </a:prstGeom>
            <a:noFill/>
            <a:ln w="15875">
              <a:solidFill>
                <a:schemeClr val="tx1"/>
              </a:solidFill>
              <a:round/>
              <a:headEnd/>
              <a:tailEnd/>
            </a:ln>
            <a:effectLst/>
          </p:spPr>
          <p:txBody>
            <a:bodyPr/>
            <a:lstStyle/>
            <a:p>
              <a:endParaRPr lang="en-US"/>
            </a:p>
          </p:txBody>
        </p:sp>
        <p:sp>
          <p:nvSpPr>
            <p:cNvPr id="8226" name="Oval 34"/>
            <p:cNvSpPr>
              <a:spLocks noChangeArrowheads="1"/>
            </p:cNvSpPr>
            <p:nvPr/>
          </p:nvSpPr>
          <p:spPr bwMode="auto">
            <a:xfrm>
              <a:off x="1584" y="2640"/>
              <a:ext cx="98" cy="98"/>
            </a:xfrm>
            <a:prstGeom prst="ellipse">
              <a:avLst/>
            </a:prstGeom>
            <a:noFill/>
            <a:ln w="15875">
              <a:solidFill>
                <a:schemeClr val="tx1"/>
              </a:solidFill>
              <a:round/>
              <a:headEnd/>
              <a:tailEnd/>
            </a:ln>
            <a:effectLst/>
          </p:spPr>
          <p:txBody>
            <a:bodyPr wrap="none" anchor="ctr"/>
            <a:lstStyle/>
            <a:p>
              <a:endParaRPr lang="en-US"/>
            </a:p>
          </p:txBody>
        </p:sp>
        <p:sp>
          <p:nvSpPr>
            <p:cNvPr id="8227" name="Line 35"/>
            <p:cNvSpPr>
              <a:spLocks noChangeShapeType="1"/>
            </p:cNvSpPr>
            <p:nvPr/>
          </p:nvSpPr>
          <p:spPr bwMode="auto">
            <a:xfrm flipV="1">
              <a:off x="1296" y="2736"/>
              <a:ext cx="288" cy="144"/>
            </a:xfrm>
            <a:prstGeom prst="line">
              <a:avLst/>
            </a:prstGeom>
            <a:noFill/>
            <a:ln w="15875">
              <a:solidFill>
                <a:schemeClr val="tx1"/>
              </a:solidFill>
              <a:round/>
              <a:headEnd/>
              <a:tailEnd/>
            </a:ln>
            <a:effectLst/>
          </p:spPr>
          <p:txBody>
            <a:bodyPr/>
            <a:lstStyle/>
            <a:p>
              <a:endParaRPr lang="en-US"/>
            </a:p>
          </p:txBody>
        </p:sp>
        <p:sp>
          <p:nvSpPr>
            <p:cNvPr id="8228" name="Line 36"/>
            <p:cNvSpPr>
              <a:spLocks noChangeShapeType="1"/>
            </p:cNvSpPr>
            <p:nvPr/>
          </p:nvSpPr>
          <p:spPr bwMode="auto">
            <a:xfrm flipH="1" flipV="1">
              <a:off x="168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67"/>
          <p:cNvGrpSpPr>
            <a:grpSpLocks/>
          </p:cNvGrpSpPr>
          <p:nvPr/>
        </p:nvGrpSpPr>
        <p:grpSpPr bwMode="auto">
          <a:xfrm>
            <a:off x="4724400" y="4267200"/>
            <a:ext cx="2590800" cy="1752600"/>
            <a:chOff x="2976" y="2640"/>
            <a:chExt cx="1632" cy="1104"/>
          </a:xfrm>
        </p:grpSpPr>
        <p:sp>
          <p:nvSpPr>
            <p:cNvPr id="8197" name="Text Box 5"/>
            <p:cNvSpPr txBox="1">
              <a:spLocks noChangeArrowheads="1"/>
            </p:cNvSpPr>
            <p:nvPr/>
          </p:nvSpPr>
          <p:spPr bwMode="auto">
            <a:xfrm>
              <a:off x="3072" y="3456"/>
              <a:ext cx="1536" cy="2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Not left-justified</a:t>
              </a:r>
            </a:p>
          </p:txBody>
        </p:sp>
        <p:sp>
          <p:nvSpPr>
            <p:cNvPr id="8229" name="Oval 37"/>
            <p:cNvSpPr>
              <a:spLocks noChangeArrowheads="1"/>
            </p:cNvSpPr>
            <p:nvPr/>
          </p:nvSpPr>
          <p:spPr bwMode="auto">
            <a:xfrm>
              <a:off x="3311" y="2877"/>
              <a:ext cx="98" cy="98"/>
            </a:xfrm>
            <a:prstGeom prst="ellipse">
              <a:avLst/>
            </a:prstGeom>
            <a:noFill/>
            <a:ln w="15875">
              <a:solidFill>
                <a:schemeClr val="tx1"/>
              </a:solidFill>
              <a:round/>
              <a:headEnd/>
              <a:tailEnd/>
            </a:ln>
            <a:effectLst/>
          </p:spPr>
          <p:txBody>
            <a:bodyPr wrap="none" anchor="ctr"/>
            <a:lstStyle/>
            <a:p>
              <a:endParaRPr lang="en-US"/>
            </a:p>
          </p:txBody>
        </p:sp>
        <p:sp>
          <p:nvSpPr>
            <p:cNvPr id="8230" name="Oval 38"/>
            <p:cNvSpPr>
              <a:spLocks noChangeArrowheads="1"/>
            </p:cNvSpPr>
            <p:nvPr/>
          </p:nvSpPr>
          <p:spPr bwMode="auto">
            <a:xfrm>
              <a:off x="3120" y="3068"/>
              <a:ext cx="98" cy="98"/>
            </a:xfrm>
            <a:prstGeom prst="ellipse">
              <a:avLst/>
            </a:prstGeom>
            <a:noFill/>
            <a:ln w="15875">
              <a:solidFill>
                <a:schemeClr val="tx1"/>
              </a:solidFill>
              <a:round/>
              <a:headEnd/>
              <a:tailEnd/>
            </a:ln>
            <a:effectLst/>
          </p:spPr>
          <p:txBody>
            <a:bodyPr wrap="none" anchor="ctr"/>
            <a:lstStyle/>
            <a:p>
              <a:endParaRPr lang="en-US"/>
            </a:p>
          </p:txBody>
        </p:sp>
        <p:sp>
          <p:nvSpPr>
            <p:cNvPr id="8231" name="Oval 39"/>
            <p:cNvSpPr>
              <a:spLocks noChangeArrowheads="1"/>
            </p:cNvSpPr>
            <p:nvPr/>
          </p:nvSpPr>
          <p:spPr bwMode="auto">
            <a:xfrm>
              <a:off x="3502" y="3070"/>
              <a:ext cx="98" cy="98"/>
            </a:xfrm>
            <a:prstGeom prst="ellipse">
              <a:avLst/>
            </a:prstGeom>
            <a:noFill/>
            <a:ln w="15875">
              <a:solidFill>
                <a:schemeClr val="tx1"/>
              </a:solidFill>
              <a:round/>
              <a:headEnd/>
              <a:tailEnd/>
            </a:ln>
            <a:effectLst/>
          </p:spPr>
          <p:txBody>
            <a:bodyPr wrap="none" anchor="ctr"/>
            <a:lstStyle/>
            <a:p>
              <a:endParaRPr lang="en-US"/>
            </a:p>
          </p:txBody>
        </p:sp>
        <p:sp>
          <p:nvSpPr>
            <p:cNvPr id="8232" name="Oval 40"/>
            <p:cNvSpPr>
              <a:spLocks noChangeArrowheads="1"/>
            </p:cNvSpPr>
            <p:nvPr/>
          </p:nvSpPr>
          <p:spPr bwMode="auto">
            <a:xfrm>
              <a:off x="3216" y="3260"/>
              <a:ext cx="98" cy="98"/>
            </a:xfrm>
            <a:prstGeom prst="ellipse">
              <a:avLst/>
            </a:prstGeom>
            <a:noFill/>
            <a:ln w="15875">
              <a:solidFill>
                <a:schemeClr val="tx1"/>
              </a:solidFill>
              <a:round/>
              <a:headEnd/>
              <a:tailEnd/>
            </a:ln>
            <a:effectLst/>
          </p:spPr>
          <p:txBody>
            <a:bodyPr wrap="none" anchor="ctr"/>
            <a:lstStyle/>
            <a:p>
              <a:endParaRPr lang="en-US"/>
            </a:p>
          </p:txBody>
        </p:sp>
        <p:sp>
          <p:nvSpPr>
            <p:cNvPr id="8234" name="Oval 42"/>
            <p:cNvSpPr>
              <a:spLocks noChangeArrowheads="1"/>
            </p:cNvSpPr>
            <p:nvPr/>
          </p:nvSpPr>
          <p:spPr bwMode="auto">
            <a:xfrm>
              <a:off x="359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5" name="Oval 43"/>
            <p:cNvSpPr>
              <a:spLocks noChangeArrowheads="1"/>
            </p:cNvSpPr>
            <p:nvPr/>
          </p:nvSpPr>
          <p:spPr bwMode="auto">
            <a:xfrm>
              <a:off x="297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6" name="Line 44"/>
            <p:cNvSpPr>
              <a:spLocks noChangeShapeType="1"/>
            </p:cNvSpPr>
            <p:nvPr/>
          </p:nvSpPr>
          <p:spPr bwMode="auto">
            <a:xfrm flipV="1">
              <a:off x="3024" y="3166"/>
              <a:ext cx="96" cy="96"/>
            </a:xfrm>
            <a:prstGeom prst="line">
              <a:avLst/>
            </a:prstGeom>
            <a:noFill/>
            <a:ln w="15875">
              <a:solidFill>
                <a:schemeClr val="tx1"/>
              </a:solidFill>
              <a:round/>
              <a:headEnd/>
              <a:tailEnd/>
            </a:ln>
            <a:effectLst/>
          </p:spPr>
          <p:txBody>
            <a:bodyPr/>
            <a:lstStyle/>
            <a:p>
              <a:endParaRPr lang="en-US"/>
            </a:p>
          </p:txBody>
        </p:sp>
        <p:sp>
          <p:nvSpPr>
            <p:cNvPr id="8237" name="Line 45"/>
            <p:cNvSpPr>
              <a:spLocks noChangeShapeType="1"/>
            </p:cNvSpPr>
            <p:nvPr/>
          </p:nvSpPr>
          <p:spPr bwMode="auto">
            <a:xfrm flipV="1">
              <a:off x="3216" y="2974"/>
              <a:ext cx="96" cy="96"/>
            </a:xfrm>
            <a:prstGeom prst="line">
              <a:avLst/>
            </a:prstGeom>
            <a:noFill/>
            <a:ln w="15875">
              <a:solidFill>
                <a:schemeClr val="tx1"/>
              </a:solidFill>
              <a:round/>
              <a:headEnd/>
              <a:tailEnd/>
            </a:ln>
            <a:effectLst/>
          </p:spPr>
          <p:txBody>
            <a:bodyPr/>
            <a:lstStyle/>
            <a:p>
              <a:endParaRPr lang="en-US"/>
            </a:p>
          </p:txBody>
        </p:sp>
        <p:sp>
          <p:nvSpPr>
            <p:cNvPr id="8239" name="Line 47"/>
            <p:cNvSpPr>
              <a:spLocks noChangeShapeType="1"/>
            </p:cNvSpPr>
            <p:nvPr/>
          </p:nvSpPr>
          <p:spPr bwMode="auto">
            <a:xfrm flipH="1" flipV="1">
              <a:off x="3216" y="3166"/>
              <a:ext cx="48" cy="96"/>
            </a:xfrm>
            <a:prstGeom prst="line">
              <a:avLst/>
            </a:prstGeom>
            <a:noFill/>
            <a:ln w="15875">
              <a:solidFill>
                <a:schemeClr val="tx1"/>
              </a:solidFill>
              <a:round/>
              <a:headEnd/>
              <a:tailEnd/>
            </a:ln>
            <a:effectLst/>
          </p:spPr>
          <p:txBody>
            <a:bodyPr/>
            <a:lstStyle/>
            <a:p>
              <a:endParaRPr lang="en-US"/>
            </a:p>
          </p:txBody>
        </p:sp>
        <p:sp>
          <p:nvSpPr>
            <p:cNvPr id="8240" name="Line 48"/>
            <p:cNvSpPr>
              <a:spLocks noChangeShapeType="1"/>
            </p:cNvSpPr>
            <p:nvPr/>
          </p:nvSpPr>
          <p:spPr bwMode="auto">
            <a:xfrm flipH="1" flipV="1">
              <a:off x="3408" y="2974"/>
              <a:ext cx="96" cy="96"/>
            </a:xfrm>
            <a:prstGeom prst="line">
              <a:avLst/>
            </a:prstGeom>
            <a:noFill/>
            <a:ln w="15875">
              <a:solidFill>
                <a:schemeClr val="tx1"/>
              </a:solidFill>
              <a:round/>
              <a:headEnd/>
              <a:tailEnd/>
            </a:ln>
            <a:effectLst/>
          </p:spPr>
          <p:txBody>
            <a:bodyPr/>
            <a:lstStyle/>
            <a:p>
              <a:endParaRPr lang="en-US"/>
            </a:p>
          </p:txBody>
        </p:sp>
        <p:sp>
          <p:nvSpPr>
            <p:cNvPr id="8241" name="Line 49"/>
            <p:cNvSpPr>
              <a:spLocks noChangeShapeType="1"/>
            </p:cNvSpPr>
            <p:nvPr/>
          </p:nvSpPr>
          <p:spPr bwMode="auto">
            <a:xfrm flipH="1" flipV="1">
              <a:off x="3600" y="3166"/>
              <a:ext cx="48" cy="96"/>
            </a:xfrm>
            <a:prstGeom prst="line">
              <a:avLst/>
            </a:prstGeom>
            <a:noFill/>
            <a:ln w="15875">
              <a:solidFill>
                <a:schemeClr val="tx1"/>
              </a:solidFill>
              <a:round/>
              <a:headEnd/>
              <a:tailEnd/>
            </a:ln>
            <a:effectLst/>
          </p:spPr>
          <p:txBody>
            <a:bodyPr/>
            <a:lstStyle/>
            <a:p>
              <a:endParaRPr lang="en-US"/>
            </a:p>
          </p:txBody>
        </p:sp>
        <p:sp>
          <p:nvSpPr>
            <p:cNvPr id="8242" name="Oval 50"/>
            <p:cNvSpPr>
              <a:spLocks noChangeArrowheads="1"/>
            </p:cNvSpPr>
            <p:nvPr/>
          </p:nvSpPr>
          <p:spPr bwMode="auto">
            <a:xfrm>
              <a:off x="4127" y="2880"/>
              <a:ext cx="98" cy="98"/>
            </a:xfrm>
            <a:prstGeom prst="ellipse">
              <a:avLst/>
            </a:prstGeom>
            <a:noFill/>
            <a:ln w="15875">
              <a:solidFill>
                <a:schemeClr val="tx1"/>
              </a:solidFill>
              <a:round/>
              <a:headEnd/>
              <a:tailEnd/>
            </a:ln>
            <a:effectLst/>
          </p:spPr>
          <p:txBody>
            <a:bodyPr wrap="none" anchor="ctr"/>
            <a:lstStyle/>
            <a:p>
              <a:endParaRPr lang="en-US"/>
            </a:p>
          </p:txBody>
        </p:sp>
        <p:sp>
          <p:nvSpPr>
            <p:cNvPr id="8243" name="Oval 51"/>
            <p:cNvSpPr>
              <a:spLocks noChangeArrowheads="1"/>
            </p:cNvSpPr>
            <p:nvPr/>
          </p:nvSpPr>
          <p:spPr bwMode="auto">
            <a:xfrm>
              <a:off x="3936" y="3071"/>
              <a:ext cx="98" cy="98"/>
            </a:xfrm>
            <a:prstGeom prst="ellipse">
              <a:avLst/>
            </a:prstGeom>
            <a:noFill/>
            <a:ln w="15875">
              <a:solidFill>
                <a:schemeClr val="tx1"/>
              </a:solidFill>
              <a:round/>
              <a:headEnd/>
              <a:tailEnd/>
            </a:ln>
            <a:effectLst/>
          </p:spPr>
          <p:txBody>
            <a:bodyPr wrap="none" anchor="ctr"/>
            <a:lstStyle/>
            <a:p>
              <a:endParaRPr lang="en-US"/>
            </a:p>
          </p:txBody>
        </p:sp>
        <p:sp>
          <p:nvSpPr>
            <p:cNvPr id="8244" name="Oval 52"/>
            <p:cNvSpPr>
              <a:spLocks noChangeArrowheads="1"/>
            </p:cNvSpPr>
            <p:nvPr/>
          </p:nvSpPr>
          <p:spPr bwMode="auto">
            <a:xfrm>
              <a:off x="4318" y="3073"/>
              <a:ext cx="98" cy="98"/>
            </a:xfrm>
            <a:prstGeom prst="ellipse">
              <a:avLst/>
            </a:prstGeom>
            <a:noFill/>
            <a:ln w="15875">
              <a:solidFill>
                <a:schemeClr val="tx1"/>
              </a:solidFill>
              <a:round/>
              <a:headEnd/>
              <a:tailEnd/>
            </a:ln>
            <a:effectLst/>
          </p:spPr>
          <p:txBody>
            <a:bodyPr wrap="none" anchor="ctr"/>
            <a:lstStyle/>
            <a:p>
              <a:endParaRPr lang="en-US"/>
            </a:p>
          </p:txBody>
        </p:sp>
        <p:sp>
          <p:nvSpPr>
            <p:cNvPr id="8246" name="Oval 54"/>
            <p:cNvSpPr>
              <a:spLocks noChangeArrowheads="1"/>
            </p:cNvSpPr>
            <p:nvPr/>
          </p:nvSpPr>
          <p:spPr bwMode="auto">
            <a:xfrm>
              <a:off x="4176"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7" name="Oval 55"/>
            <p:cNvSpPr>
              <a:spLocks noChangeArrowheads="1"/>
            </p:cNvSpPr>
            <p:nvPr/>
          </p:nvSpPr>
          <p:spPr bwMode="auto">
            <a:xfrm>
              <a:off x="4414"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8" name="Oval 56"/>
            <p:cNvSpPr>
              <a:spLocks noChangeArrowheads="1"/>
            </p:cNvSpPr>
            <p:nvPr/>
          </p:nvSpPr>
          <p:spPr bwMode="auto">
            <a:xfrm>
              <a:off x="3792"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9" name="Line 57"/>
            <p:cNvSpPr>
              <a:spLocks noChangeShapeType="1"/>
            </p:cNvSpPr>
            <p:nvPr/>
          </p:nvSpPr>
          <p:spPr bwMode="auto">
            <a:xfrm flipV="1">
              <a:off x="3840" y="3169"/>
              <a:ext cx="96" cy="96"/>
            </a:xfrm>
            <a:prstGeom prst="line">
              <a:avLst/>
            </a:prstGeom>
            <a:noFill/>
            <a:ln w="15875">
              <a:solidFill>
                <a:schemeClr val="tx1"/>
              </a:solidFill>
              <a:round/>
              <a:headEnd/>
              <a:tailEnd/>
            </a:ln>
            <a:effectLst/>
          </p:spPr>
          <p:txBody>
            <a:bodyPr/>
            <a:lstStyle/>
            <a:p>
              <a:endParaRPr lang="en-US"/>
            </a:p>
          </p:txBody>
        </p:sp>
        <p:sp>
          <p:nvSpPr>
            <p:cNvPr id="8250" name="Line 58"/>
            <p:cNvSpPr>
              <a:spLocks noChangeShapeType="1"/>
            </p:cNvSpPr>
            <p:nvPr/>
          </p:nvSpPr>
          <p:spPr bwMode="auto">
            <a:xfrm flipV="1">
              <a:off x="4032" y="2977"/>
              <a:ext cx="96" cy="96"/>
            </a:xfrm>
            <a:prstGeom prst="line">
              <a:avLst/>
            </a:prstGeom>
            <a:noFill/>
            <a:ln w="15875">
              <a:solidFill>
                <a:schemeClr val="tx1"/>
              </a:solidFill>
              <a:round/>
              <a:headEnd/>
              <a:tailEnd/>
            </a:ln>
            <a:effectLst/>
          </p:spPr>
          <p:txBody>
            <a:bodyPr/>
            <a:lstStyle/>
            <a:p>
              <a:endParaRPr lang="en-US"/>
            </a:p>
          </p:txBody>
        </p:sp>
        <p:sp>
          <p:nvSpPr>
            <p:cNvPr id="8251" name="Line 59"/>
            <p:cNvSpPr>
              <a:spLocks noChangeShapeType="1"/>
            </p:cNvSpPr>
            <p:nvPr/>
          </p:nvSpPr>
          <p:spPr bwMode="auto">
            <a:xfrm flipV="1">
              <a:off x="4224" y="3169"/>
              <a:ext cx="96" cy="96"/>
            </a:xfrm>
            <a:prstGeom prst="line">
              <a:avLst/>
            </a:prstGeom>
            <a:noFill/>
            <a:ln w="15875">
              <a:solidFill>
                <a:schemeClr val="tx1"/>
              </a:solidFill>
              <a:round/>
              <a:headEnd/>
              <a:tailEnd/>
            </a:ln>
            <a:effectLst/>
          </p:spPr>
          <p:txBody>
            <a:bodyPr/>
            <a:lstStyle/>
            <a:p>
              <a:endParaRPr lang="en-US"/>
            </a:p>
          </p:txBody>
        </p:sp>
        <p:sp>
          <p:nvSpPr>
            <p:cNvPr id="8253" name="Line 61"/>
            <p:cNvSpPr>
              <a:spLocks noChangeShapeType="1"/>
            </p:cNvSpPr>
            <p:nvPr/>
          </p:nvSpPr>
          <p:spPr bwMode="auto">
            <a:xfrm flipH="1" flipV="1">
              <a:off x="4224" y="2977"/>
              <a:ext cx="96" cy="96"/>
            </a:xfrm>
            <a:prstGeom prst="line">
              <a:avLst/>
            </a:prstGeom>
            <a:noFill/>
            <a:ln w="15875">
              <a:solidFill>
                <a:schemeClr val="tx1"/>
              </a:solidFill>
              <a:round/>
              <a:headEnd/>
              <a:tailEnd/>
            </a:ln>
            <a:effectLst/>
          </p:spPr>
          <p:txBody>
            <a:bodyPr/>
            <a:lstStyle/>
            <a:p>
              <a:endParaRPr lang="en-US"/>
            </a:p>
          </p:txBody>
        </p:sp>
        <p:sp>
          <p:nvSpPr>
            <p:cNvPr id="8254" name="Line 62"/>
            <p:cNvSpPr>
              <a:spLocks noChangeShapeType="1"/>
            </p:cNvSpPr>
            <p:nvPr/>
          </p:nvSpPr>
          <p:spPr bwMode="auto">
            <a:xfrm flipH="1" flipV="1">
              <a:off x="4416" y="3169"/>
              <a:ext cx="48" cy="96"/>
            </a:xfrm>
            <a:prstGeom prst="line">
              <a:avLst/>
            </a:prstGeom>
            <a:noFill/>
            <a:ln w="15875">
              <a:solidFill>
                <a:schemeClr val="tx1"/>
              </a:solidFill>
              <a:round/>
              <a:headEnd/>
              <a:tailEnd/>
            </a:ln>
            <a:effectLst/>
          </p:spPr>
          <p:txBody>
            <a:bodyPr/>
            <a:lstStyle/>
            <a:p>
              <a:endParaRPr lang="en-US"/>
            </a:p>
          </p:txBody>
        </p:sp>
        <p:sp>
          <p:nvSpPr>
            <p:cNvPr id="8255" name="Oval 63"/>
            <p:cNvSpPr>
              <a:spLocks noChangeArrowheads="1"/>
            </p:cNvSpPr>
            <p:nvPr/>
          </p:nvSpPr>
          <p:spPr bwMode="auto">
            <a:xfrm>
              <a:off x="3696" y="2640"/>
              <a:ext cx="98" cy="98"/>
            </a:xfrm>
            <a:prstGeom prst="ellipse">
              <a:avLst/>
            </a:prstGeom>
            <a:noFill/>
            <a:ln w="15875">
              <a:solidFill>
                <a:schemeClr val="tx1"/>
              </a:solidFill>
              <a:round/>
              <a:headEnd/>
              <a:tailEnd/>
            </a:ln>
            <a:effectLst/>
          </p:spPr>
          <p:txBody>
            <a:bodyPr wrap="none" anchor="ctr"/>
            <a:lstStyle/>
            <a:p>
              <a:endParaRPr lang="en-US"/>
            </a:p>
          </p:txBody>
        </p:sp>
        <p:sp>
          <p:nvSpPr>
            <p:cNvPr id="8256" name="Line 64"/>
            <p:cNvSpPr>
              <a:spLocks noChangeShapeType="1"/>
            </p:cNvSpPr>
            <p:nvPr/>
          </p:nvSpPr>
          <p:spPr bwMode="auto">
            <a:xfrm flipV="1">
              <a:off x="3408" y="2736"/>
              <a:ext cx="288" cy="144"/>
            </a:xfrm>
            <a:prstGeom prst="line">
              <a:avLst/>
            </a:prstGeom>
            <a:noFill/>
            <a:ln w="15875">
              <a:solidFill>
                <a:schemeClr val="tx1"/>
              </a:solidFill>
              <a:round/>
              <a:headEnd/>
              <a:tailEnd/>
            </a:ln>
            <a:effectLst/>
          </p:spPr>
          <p:txBody>
            <a:bodyPr/>
            <a:lstStyle/>
            <a:p>
              <a:endParaRPr lang="en-US"/>
            </a:p>
          </p:txBody>
        </p:sp>
        <p:sp>
          <p:nvSpPr>
            <p:cNvPr id="8257" name="Line 65"/>
            <p:cNvSpPr>
              <a:spLocks noChangeShapeType="1"/>
            </p:cNvSpPr>
            <p:nvPr/>
          </p:nvSpPr>
          <p:spPr bwMode="auto">
            <a:xfrm flipH="1" flipV="1">
              <a:off x="3792" y="2736"/>
              <a:ext cx="336" cy="144"/>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DE9772-2248-4920-AF1C-FC3FF241695E}" type="slidenum">
              <a:rPr lang="en-US"/>
              <a:pPr/>
              <a:t>42</a:t>
            </a:fld>
            <a:endParaRPr lang="en-US"/>
          </a:p>
        </p:txBody>
      </p:sp>
      <p:sp>
        <p:nvSpPr>
          <p:cNvPr id="9218" name="Rectangle 2"/>
          <p:cNvSpPr>
            <a:spLocks noGrp="1" noChangeArrowheads="1"/>
          </p:cNvSpPr>
          <p:nvPr>
            <p:ph type="title"/>
          </p:nvPr>
        </p:nvSpPr>
        <p:spPr/>
        <p:txBody>
          <a:bodyPr/>
          <a:lstStyle/>
          <a:p>
            <a:r>
              <a:rPr lang="en-US"/>
              <a:t>Plan of attack</a:t>
            </a:r>
          </a:p>
        </p:txBody>
      </p:sp>
      <p:sp>
        <p:nvSpPr>
          <p:cNvPr id="9219" name="Rectangle 3"/>
          <p:cNvSpPr>
            <a:spLocks noGrp="1" noChangeArrowheads="1"/>
          </p:cNvSpPr>
          <p:nvPr>
            <p:ph type="body" idx="1"/>
          </p:nvPr>
        </p:nvSpPr>
        <p:spPr/>
        <p:txBody>
          <a:bodyPr/>
          <a:lstStyle/>
          <a:p>
            <a:r>
              <a:rPr lang="en-US"/>
              <a:t>First, we will learn how to turn a binary tree into a heap</a:t>
            </a:r>
          </a:p>
          <a:p>
            <a:r>
              <a:rPr lang="en-US"/>
              <a:t>Next, we will learn how to turn a binary tree </a:t>
            </a:r>
            <a:r>
              <a:rPr lang="en-US" i="1"/>
              <a:t>back</a:t>
            </a:r>
            <a:r>
              <a:rPr lang="en-US"/>
              <a:t> into a heap after it has been changed in a certain way</a:t>
            </a:r>
          </a:p>
          <a:p>
            <a:r>
              <a:rPr lang="en-US"/>
              <a:t>Finally (this is the cool part) we will see how to use these ideas to sort an </a:t>
            </a:r>
            <a:r>
              <a:rPr lang="en-US" i="1"/>
              <a:t>array</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4"/>
          <p:cNvSpPr>
            <a:spLocks noGrp="1"/>
          </p:cNvSpPr>
          <p:nvPr>
            <p:ph type="sldNum" sz="quarter" idx="4294967295"/>
          </p:nvPr>
        </p:nvSpPr>
        <p:spPr>
          <a:xfrm>
            <a:off x="7239000" y="6400800"/>
            <a:ext cx="1905000" cy="457200"/>
          </a:xfrm>
          <a:prstGeom prst="rect">
            <a:avLst/>
          </a:prstGeom>
        </p:spPr>
        <p:txBody>
          <a:bodyPr/>
          <a:lstStyle/>
          <a:p>
            <a:fld id="{13EB1605-BB02-4F56-A147-5F18F13D84DB}" type="slidenum">
              <a:rPr lang="en-US"/>
              <a:pPr/>
              <a:t>43</a:t>
            </a:fld>
            <a:endParaRPr lang="en-US"/>
          </a:p>
        </p:txBody>
      </p:sp>
      <p:sp>
        <p:nvSpPr>
          <p:cNvPr id="10242" name="Rectangle 2"/>
          <p:cNvSpPr>
            <a:spLocks noGrp="1" noChangeArrowheads="1"/>
          </p:cNvSpPr>
          <p:nvPr>
            <p:ph type="title"/>
          </p:nvPr>
        </p:nvSpPr>
        <p:spPr/>
        <p:txBody>
          <a:bodyPr/>
          <a:lstStyle/>
          <a:p>
            <a:r>
              <a:rPr lang="en-US"/>
              <a:t>The heap property</a:t>
            </a:r>
          </a:p>
        </p:txBody>
      </p:sp>
      <p:sp>
        <p:nvSpPr>
          <p:cNvPr id="10243" name="Rectangle 3"/>
          <p:cNvSpPr>
            <a:spLocks noGrp="1" noChangeArrowheads="1"/>
          </p:cNvSpPr>
          <p:nvPr>
            <p:ph type="body" sz="half" idx="1"/>
          </p:nvPr>
        </p:nvSpPr>
        <p:spPr>
          <a:xfrm>
            <a:off x="685800" y="1371600"/>
            <a:ext cx="7772400" cy="1447800"/>
          </a:xfrm>
        </p:spPr>
        <p:txBody>
          <a:bodyPr/>
          <a:lstStyle/>
          <a:p>
            <a:r>
              <a:rPr lang="en-US"/>
              <a:t>A node has the </a:t>
            </a:r>
            <a:r>
              <a:rPr lang="en-US">
                <a:solidFill>
                  <a:schemeClr val="tx2"/>
                </a:solidFill>
              </a:rPr>
              <a:t>heap property</a:t>
            </a:r>
            <a:r>
              <a:rPr lang="en-US"/>
              <a:t> if the value in the node is as large as or larger than the values in its children</a:t>
            </a:r>
          </a:p>
        </p:txBody>
      </p:sp>
      <p:sp>
        <p:nvSpPr>
          <p:cNvPr id="10265" name="Rectangle 25"/>
          <p:cNvSpPr>
            <a:spLocks noGrp="1" noChangeArrowheads="1"/>
          </p:cNvSpPr>
          <p:nvPr>
            <p:ph type="body" sz="half" idx="2"/>
          </p:nvPr>
        </p:nvSpPr>
        <p:spPr>
          <a:xfrm>
            <a:off x="685800" y="5257800"/>
            <a:ext cx="8001000" cy="1371600"/>
          </a:xfrm>
        </p:spPr>
        <p:txBody>
          <a:bodyPr>
            <a:normAutofit fontScale="92500"/>
          </a:bodyPr>
          <a:lstStyle/>
          <a:p>
            <a:pPr>
              <a:lnSpc>
                <a:spcPct val="90000"/>
              </a:lnSpc>
            </a:pPr>
            <a:r>
              <a:rPr lang="en-US"/>
              <a:t>All leaf nodes automatically have the heap property</a:t>
            </a:r>
          </a:p>
          <a:p>
            <a:pPr>
              <a:lnSpc>
                <a:spcPct val="90000"/>
              </a:lnSpc>
            </a:pPr>
            <a:r>
              <a:rPr lang="en-US"/>
              <a:t>A binary tree is a </a:t>
            </a:r>
            <a:r>
              <a:rPr lang="en-US">
                <a:solidFill>
                  <a:schemeClr val="tx2"/>
                </a:solidFill>
              </a:rPr>
              <a:t>heap</a:t>
            </a:r>
            <a:r>
              <a:rPr lang="en-US"/>
              <a:t> if </a:t>
            </a:r>
            <a:r>
              <a:rPr lang="en-US" i="1"/>
              <a:t>all</a:t>
            </a:r>
            <a:r>
              <a:rPr lang="en-US"/>
              <a:t> nodes in it have the heap property</a:t>
            </a:r>
          </a:p>
        </p:txBody>
      </p:sp>
      <p:grpSp>
        <p:nvGrpSpPr>
          <p:cNvPr id="2" name="Group 26"/>
          <p:cNvGrpSpPr>
            <a:grpSpLocks/>
          </p:cNvGrpSpPr>
          <p:nvPr/>
        </p:nvGrpSpPr>
        <p:grpSpPr bwMode="auto">
          <a:xfrm>
            <a:off x="990600" y="2876550"/>
            <a:ext cx="2057400" cy="2212975"/>
            <a:chOff x="624" y="1812"/>
            <a:chExt cx="1296" cy="1394"/>
          </a:xfrm>
        </p:grpSpPr>
        <p:sp>
          <p:nvSpPr>
            <p:cNvPr id="10244" name="Oval 4"/>
            <p:cNvSpPr>
              <a:spLocks noChangeArrowheads="1"/>
            </p:cNvSpPr>
            <p:nvPr/>
          </p:nvSpPr>
          <p:spPr bwMode="auto">
            <a:xfrm>
              <a:off x="1056" y="1812"/>
              <a:ext cx="432" cy="336"/>
            </a:xfrm>
            <a:prstGeom prst="ellipse">
              <a:avLst/>
            </a:prstGeom>
            <a:noFill/>
            <a:ln w="15875">
              <a:solidFill>
                <a:schemeClr val="accent2"/>
              </a:solidFill>
              <a:round/>
              <a:headEnd/>
              <a:tailEnd/>
            </a:ln>
            <a:effectLst/>
          </p:spPr>
          <p:txBody>
            <a:bodyPr wrap="none" anchor="ctr"/>
            <a:lstStyle/>
            <a:p>
              <a:pPr algn="ctr"/>
              <a:r>
                <a:rPr lang="en-US">
                  <a:solidFill>
                    <a:schemeClr val="accent2"/>
                  </a:solidFill>
                  <a:latin typeface="Verdana" pitchFamily="34" charset="0"/>
                </a:rPr>
                <a:t>12</a:t>
              </a:r>
            </a:p>
          </p:txBody>
        </p:sp>
        <p:sp>
          <p:nvSpPr>
            <p:cNvPr id="10245" name="Oval 5"/>
            <p:cNvSpPr>
              <a:spLocks noChangeArrowheads="1"/>
            </p:cNvSpPr>
            <p:nvPr/>
          </p:nvSpPr>
          <p:spPr bwMode="auto">
            <a:xfrm>
              <a:off x="672"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46" name="Oval 6"/>
            <p:cNvSpPr>
              <a:spLocks noChangeArrowheads="1"/>
            </p:cNvSpPr>
            <p:nvPr/>
          </p:nvSpPr>
          <p:spPr bwMode="auto">
            <a:xfrm>
              <a:off x="1488"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3</a:t>
              </a:r>
            </a:p>
          </p:txBody>
        </p:sp>
        <p:sp>
          <p:nvSpPr>
            <p:cNvPr id="10247" name="Line 7"/>
            <p:cNvSpPr>
              <a:spLocks noChangeShapeType="1"/>
            </p:cNvSpPr>
            <p:nvPr/>
          </p:nvSpPr>
          <p:spPr bwMode="auto">
            <a:xfrm flipH="1">
              <a:off x="960" y="2112"/>
              <a:ext cx="192" cy="240"/>
            </a:xfrm>
            <a:prstGeom prst="line">
              <a:avLst/>
            </a:prstGeom>
            <a:noFill/>
            <a:ln w="19050">
              <a:solidFill>
                <a:schemeClr val="tx1"/>
              </a:solidFill>
              <a:round/>
              <a:headEnd/>
              <a:tailEnd/>
            </a:ln>
            <a:effectLst/>
          </p:spPr>
          <p:txBody>
            <a:bodyPr/>
            <a:lstStyle/>
            <a:p>
              <a:endParaRPr lang="en-US"/>
            </a:p>
          </p:txBody>
        </p:sp>
        <p:sp>
          <p:nvSpPr>
            <p:cNvPr id="10248" name="Line 8"/>
            <p:cNvSpPr>
              <a:spLocks noChangeShapeType="1"/>
            </p:cNvSpPr>
            <p:nvPr/>
          </p:nvSpPr>
          <p:spPr bwMode="auto">
            <a:xfrm>
              <a:off x="1392" y="2112"/>
              <a:ext cx="192" cy="288"/>
            </a:xfrm>
            <a:prstGeom prst="line">
              <a:avLst/>
            </a:prstGeom>
            <a:noFill/>
            <a:ln w="19050">
              <a:solidFill>
                <a:schemeClr val="tx1"/>
              </a:solidFill>
              <a:round/>
              <a:headEnd/>
              <a:tailEnd/>
            </a:ln>
            <a:effectLst/>
          </p:spPr>
          <p:txBody>
            <a:bodyPr/>
            <a:lstStyle/>
            <a:p>
              <a:endParaRPr lang="en-US"/>
            </a:p>
          </p:txBody>
        </p:sp>
        <p:sp>
          <p:nvSpPr>
            <p:cNvPr id="10259" name="Text Box 19"/>
            <p:cNvSpPr txBox="1">
              <a:spLocks noChangeArrowheads="1"/>
            </p:cNvSpPr>
            <p:nvPr/>
          </p:nvSpPr>
          <p:spPr bwMode="auto">
            <a:xfrm>
              <a:off x="624" y="2688"/>
              <a:ext cx="1248" cy="518"/>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has heap property</a:t>
              </a:r>
            </a:p>
          </p:txBody>
        </p:sp>
      </p:grpSp>
      <p:grpSp>
        <p:nvGrpSpPr>
          <p:cNvPr id="3" name="Group 27"/>
          <p:cNvGrpSpPr>
            <a:grpSpLocks/>
          </p:cNvGrpSpPr>
          <p:nvPr/>
        </p:nvGrpSpPr>
        <p:grpSpPr bwMode="auto">
          <a:xfrm>
            <a:off x="3505200" y="2876550"/>
            <a:ext cx="1981200" cy="2212975"/>
            <a:chOff x="2208" y="1812"/>
            <a:chExt cx="1248" cy="1394"/>
          </a:xfrm>
        </p:grpSpPr>
        <p:sp>
          <p:nvSpPr>
            <p:cNvPr id="10249" name="Oval 9"/>
            <p:cNvSpPr>
              <a:spLocks noChangeArrowheads="1"/>
            </p:cNvSpPr>
            <p:nvPr/>
          </p:nvSpPr>
          <p:spPr bwMode="auto">
            <a:xfrm>
              <a:off x="2592" y="1812"/>
              <a:ext cx="432" cy="336"/>
            </a:xfrm>
            <a:prstGeom prst="ellipse">
              <a:avLst/>
            </a:prstGeom>
            <a:noFill/>
            <a:ln w="15875">
              <a:solidFill>
                <a:schemeClr val="accent2"/>
              </a:solidFill>
              <a:round/>
              <a:headEnd/>
              <a:tailEnd/>
            </a:ln>
            <a:effectLst/>
          </p:spPr>
          <p:txBody>
            <a:bodyPr wrap="none" anchor="ctr"/>
            <a:lstStyle/>
            <a:p>
              <a:pPr algn="ctr"/>
              <a:r>
                <a:rPr lang="en-US">
                  <a:solidFill>
                    <a:schemeClr val="accent2"/>
                  </a:solidFill>
                  <a:latin typeface="Verdana" pitchFamily="34" charset="0"/>
                </a:rPr>
                <a:t>12</a:t>
              </a:r>
            </a:p>
          </p:txBody>
        </p:sp>
        <p:sp>
          <p:nvSpPr>
            <p:cNvPr id="10250" name="Oval 10"/>
            <p:cNvSpPr>
              <a:spLocks noChangeArrowheads="1"/>
            </p:cNvSpPr>
            <p:nvPr/>
          </p:nvSpPr>
          <p:spPr bwMode="auto">
            <a:xfrm>
              <a:off x="2208"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1" name="Oval 11"/>
            <p:cNvSpPr>
              <a:spLocks noChangeArrowheads="1"/>
            </p:cNvSpPr>
            <p:nvPr/>
          </p:nvSpPr>
          <p:spPr bwMode="auto">
            <a:xfrm>
              <a:off x="3024"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0252" name="Line 12"/>
            <p:cNvSpPr>
              <a:spLocks noChangeShapeType="1"/>
            </p:cNvSpPr>
            <p:nvPr/>
          </p:nvSpPr>
          <p:spPr bwMode="auto">
            <a:xfrm flipH="1">
              <a:off x="2496" y="2112"/>
              <a:ext cx="192" cy="240"/>
            </a:xfrm>
            <a:prstGeom prst="line">
              <a:avLst/>
            </a:prstGeom>
            <a:noFill/>
            <a:ln w="19050">
              <a:solidFill>
                <a:schemeClr val="tx1"/>
              </a:solidFill>
              <a:round/>
              <a:headEnd/>
              <a:tailEnd/>
            </a:ln>
            <a:effectLst/>
          </p:spPr>
          <p:txBody>
            <a:bodyPr/>
            <a:lstStyle/>
            <a:p>
              <a:endParaRPr lang="en-US"/>
            </a:p>
          </p:txBody>
        </p:sp>
        <p:sp>
          <p:nvSpPr>
            <p:cNvPr id="10253" name="Line 13"/>
            <p:cNvSpPr>
              <a:spLocks noChangeShapeType="1"/>
            </p:cNvSpPr>
            <p:nvPr/>
          </p:nvSpPr>
          <p:spPr bwMode="auto">
            <a:xfrm>
              <a:off x="2928" y="2112"/>
              <a:ext cx="192" cy="288"/>
            </a:xfrm>
            <a:prstGeom prst="line">
              <a:avLst/>
            </a:prstGeom>
            <a:noFill/>
            <a:ln w="19050">
              <a:solidFill>
                <a:schemeClr val="tx1"/>
              </a:solidFill>
              <a:round/>
              <a:headEnd/>
              <a:tailEnd/>
            </a:ln>
            <a:effectLst/>
          </p:spPr>
          <p:txBody>
            <a:bodyPr/>
            <a:lstStyle/>
            <a:p>
              <a:endParaRPr lang="en-US"/>
            </a:p>
          </p:txBody>
        </p:sp>
        <p:sp>
          <p:nvSpPr>
            <p:cNvPr id="10260" name="Text Box 20"/>
            <p:cNvSpPr txBox="1">
              <a:spLocks noChangeArrowheads="1"/>
            </p:cNvSpPr>
            <p:nvPr/>
          </p:nvSpPr>
          <p:spPr bwMode="auto">
            <a:xfrm>
              <a:off x="2208" y="2688"/>
              <a:ext cx="1248" cy="518"/>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has heap property</a:t>
              </a:r>
            </a:p>
          </p:txBody>
        </p:sp>
      </p:grpSp>
      <p:grpSp>
        <p:nvGrpSpPr>
          <p:cNvPr id="4" name="Group 28"/>
          <p:cNvGrpSpPr>
            <a:grpSpLocks/>
          </p:cNvGrpSpPr>
          <p:nvPr/>
        </p:nvGrpSpPr>
        <p:grpSpPr bwMode="auto">
          <a:xfrm>
            <a:off x="5715000" y="2876550"/>
            <a:ext cx="2590800" cy="2212975"/>
            <a:chOff x="3600" y="1812"/>
            <a:chExt cx="1632" cy="1394"/>
          </a:xfrm>
        </p:grpSpPr>
        <p:sp>
          <p:nvSpPr>
            <p:cNvPr id="10254" name="Oval 14"/>
            <p:cNvSpPr>
              <a:spLocks noChangeArrowheads="1"/>
            </p:cNvSpPr>
            <p:nvPr/>
          </p:nvSpPr>
          <p:spPr bwMode="auto">
            <a:xfrm>
              <a:off x="4128" y="1812"/>
              <a:ext cx="432" cy="336"/>
            </a:xfrm>
            <a:prstGeom prst="ellipse">
              <a:avLst/>
            </a:prstGeom>
            <a:noFill/>
            <a:ln w="15875">
              <a:solidFill>
                <a:schemeClr val="accent2"/>
              </a:solidFill>
              <a:round/>
              <a:headEnd/>
              <a:tailEnd/>
            </a:ln>
            <a:effectLst/>
          </p:spPr>
          <p:txBody>
            <a:bodyPr wrap="none" anchor="ctr"/>
            <a:lstStyle/>
            <a:p>
              <a:pPr algn="ctr"/>
              <a:r>
                <a:rPr lang="en-US">
                  <a:solidFill>
                    <a:schemeClr val="accent2"/>
                  </a:solidFill>
                  <a:latin typeface="Verdana" pitchFamily="34" charset="0"/>
                </a:rPr>
                <a:t>12</a:t>
              </a:r>
            </a:p>
          </p:txBody>
        </p:sp>
        <p:sp>
          <p:nvSpPr>
            <p:cNvPr id="10255" name="Oval 15"/>
            <p:cNvSpPr>
              <a:spLocks noChangeArrowheads="1"/>
            </p:cNvSpPr>
            <p:nvPr/>
          </p:nvSpPr>
          <p:spPr bwMode="auto">
            <a:xfrm>
              <a:off x="3744"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6" name="Oval 16"/>
            <p:cNvSpPr>
              <a:spLocks noChangeArrowheads="1"/>
            </p:cNvSpPr>
            <p:nvPr/>
          </p:nvSpPr>
          <p:spPr bwMode="auto">
            <a:xfrm>
              <a:off x="4560"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0257" name="Line 17"/>
            <p:cNvSpPr>
              <a:spLocks noChangeShapeType="1"/>
            </p:cNvSpPr>
            <p:nvPr/>
          </p:nvSpPr>
          <p:spPr bwMode="auto">
            <a:xfrm flipH="1">
              <a:off x="4032" y="2112"/>
              <a:ext cx="192" cy="240"/>
            </a:xfrm>
            <a:prstGeom prst="line">
              <a:avLst/>
            </a:prstGeom>
            <a:noFill/>
            <a:ln w="19050">
              <a:solidFill>
                <a:schemeClr val="tx1"/>
              </a:solidFill>
              <a:round/>
              <a:headEnd/>
              <a:tailEnd/>
            </a:ln>
            <a:effectLst/>
          </p:spPr>
          <p:txBody>
            <a:bodyPr/>
            <a:lstStyle/>
            <a:p>
              <a:endParaRPr lang="en-US"/>
            </a:p>
          </p:txBody>
        </p:sp>
        <p:sp>
          <p:nvSpPr>
            <p:cNvPr id="10258" name="Line 18"/>
            <p:cNvSpPr>
              <a:spLocks noChangeShapeType="1"/>
            </p:cNvSpPr>
            <p:nvPr/>
          </p:nvSpPr>
          <p:spPr bwMode="auto">
            <a:xfrm>
              <a:off x="4464" y="2112"/>
              <a:ext cx="192" cy="288"/>
            </a:xfrm>
            <a:prstGeom prst="line">
              <a:avLst/>
            </a:prstGeom>
            <a:noFill/>
            <a:ln w="19050">
              <a:solidFill>
                <a:schemeClr val="tx1"/>
              </a:solidFill>
              <a:round/>
              <a:headEnd/>
              <a:tailEnd/>
            </a:ln>
            <a:effectLst/>
          </p:spPr>
          <p:txBody>
            <a:bodyPr/>
            <a:lstStyle/>
            <a:p>
              <a:endParaRPr lang="en-US"/>
            </a:p>
          </p:txBody>
        </p:sp>
        <p:sp>
          <p:nvSpPr>
            <p:cNvPr id="10261" name="Text Box 21"/>
            <p:cNvSpPr txBox="1">
              <a:spLocks noChangeArrowheads="1"/>
            </p:cNvSpPr>
            <p:nvPr/>
          </p:nvSpPr>
          <p:spPr bwMode="auto">
            <a:xfrm>
              <a:off x="3600" y="2688"/>
              <a:ext cx="1632" cy="518"/>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does not have heap property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5">
                                            <p:txEl>
                                              <p:pRg st="0" end="0"/>
                                            </p:txEl>
                                          </p:spTgt>
                                        </p:tgtEl>
                                        <p:attrNameLst>
                                          <p:attrName>style.visibility</p:attrName>
                                        </p:attrNameLst>
                                      </p:cBhvr>
                                      <p:to>
                                        <p:strVal val="visible"/>
                                      </p:to>
                                    </p:set>
                                    <p:animEffect transition="in" filter="wipe(left)">
                                      <p:cBhvr>
                                        <p:cTn id="27" dur="500"/>
                                        <p:tgtEl>
                                          <p:spTgt spid="1026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65">
                                            <p:txEl>
                                              <p:pRg st="1" end="1"/>
                                            </p:txEl>
                                          </p:spTgt>
                                        </p:tgtEl>
                                        <p:attrNameLst>
                                          <p:attrName>style.visibility</p:attrName>
                                        </p:attrNameLst>
                                      </p:cBhvr>
                                      <p:to>
                                        <p:strVal val="visible"/>
                                      </p:to>
                                    </p:set>
                                    <p:animEffect transition="in" filter="wipe(left)">
                                      <p:cBhvr>
                                        <p:cTn id="32" dur="500"/>
                                        <p:tgtEl>
                                          <p:spTgt spid="10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10265" grpId="0" build="p" bldLvl="4"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Slide Number Placeholder 4"/>
          <p:cNvSpPr>
            <a:spLocks noGrp="1"/>
          </p:cNvSpPr>
          <p:nvPr>
            <p:ph type="sldNum" sz="quarter" idx="4294967295"/>
          </p:nvPr>
        </p:nvSpPr>
        <p:spPr>
          <a:xfrm>
            <a:off x="7239000" y="6400800"/>
            <a:ext cx="1905000" cy="457200"/>
          </a:xfrm>
          <a:prstGeom prst="rect">
            <a:avLst/>
          </a:prstGeom>
        </p:spPr>
        <p:txBody>
          <a:bodyPr/>
          <a:lstStyle/>
          <a:p>
            <a:fld id="{4C10B280-68A0-4453-871F-5434C870A78E}" type="slidenum">
              <a:rPr lang="en-US"/>
              <a:pPr/>
              <a:t>44</a:t>
            </a:fld>
            <a:endParaRPr lang="en-US"/>
          </a:p>
        </p:txBody>
      </p:sp>
      <p:sp>
        <p:nvSpPr>
          <p:cNvPr id="11266" name="Rectangle 2"/>
          <p:cNvSpPr>
            <a:spLocks noGrp="1" noChangeArrowheads="1"/>
          </p:cNvSpPr>
          <p:nvPr>
            <p:ph type="title"/>
          </p:nvPr>
        </p:nvSpPr>
        <p:spPr/>
        <p:txBody>
          <a:bodyPr/>
          <a:lstStyle/>
          <a:p>
            <a:r>
              <a:rPr lang="en-US" sz="3600">
                <a:solidFill>
                  <a:schemeClr val="tx1"/>
                </a:solidFill>
                <a:latin typeface="Verdana" pitchFamily="34" charset="0"/>
              </a:rPr>
              <a:t>siftUp</a:t>
            </a:r>
          </a:p>
        </p:txBody>
      </p:sp>
      <p:sp>
        <p:nvSpPr>
          <p:cNvPr id="11267" name="Rectangle 3"/>
          <p:cNvSpPr>
            <a:spLocks noGrp="1" noChangeArrowheads="1"/>
          </p:cNvSpPr>
          <p:nvPr>
            <p:ph type="body" sz="half" idx="1"/>
          </p:nvPr>
        </p:nvSpPr>
        <p:spPr>
          <a:xfrm>
            <a:off x="685800" y="1371600"/>
            <a:ext cx="7772400" cy="1524000"/>
          </a:xfrm>
        </p:spPr>
        <p:txBody>
          <a:bodyPr/>
          <a:lstStyle/>
          <a:p>
            <a:r>
              <a:rPr lang="en-US" sz="2400"/>
              <a:t>Given a node that does not have the heap property, you can give it the heap property by exchanging its value with the value of the larger child</a:t>
            </a:r>
          </a:p>
        </p:txBody>
      </p:sp>
      <p:sp>
        <p:nvSpPr>
          <p:cNvPr id="11268" name="Rectangle 4"/>
          <p:cNvSpPr>
            <a:spLocks noGrp="1" noChangeArrowheads="1"/>
          </p:cNvSpPr>
          <p:nvPr>
            <p:ph type="body" sz="half" idx="2"/>
          </p:nvPr>
        </p:nvSpPr>
        <p:spPr>
          <a:xfrm>
            <a:off x="609600" y="5334000"/>
            <a:ext cx="7848600" cy="1295400"/>
          </a:xfrm>
        </p:spPr>
        <p:txBody>
          <a:bodyPr/>
          <a:lstStyle/>
          <a:p>
            <a:r>
              <a:rPr lang="en-US" sz="2400"/>
              <a:t>This is sometimes called </a:t>
            </a:r>
            <a:r>
              <a:rPr lang="en-US" sz="2400">
                <a:solidFill>
                  <a:schemeClr val="tx2"/>
                </a:solidFill>
              </a:rPr>
              <a:t>sifting up</a:t>
            </a:r>
          </a:p>
          <a:p>
            <a:r>
              <a:rPr lang="en-US" sz="2400"/>
              <a:t>Notice that the child may have </a:t>
            </a:r>
            <a:r>
              <a:rPr lang="en-US" sz="2400" i="1"/>
              <a:t>lost</a:t>
            </a:r>
            <a:r>
              <a:rPr lang="en-US" sz="2400"/>
              <a:t> the heap property</a:t>
            </a:r>
          </a:p>
        </p:txBody>
      </p:sp>
      <p:grpSp>
        <p:nvGrpSpPr>
          <p:cNvPr id="2" name="Group 21"/>
          <p:cNvGrpSpPr>
            <a:grpSpLocks/>
          </p:cNvGrpSpPr>
          <p:nvPr/>
        </p:nvGrpSpPr>
        <p:grpSpPr bwMode="auto">
          <a:xfrm>
            <a:off x="5105400" y="2800350"/>
            <a:ext cx="1981200" cy="2212975"/>
            <a:chOff x="3216" y="1764"/>
            <a:chExt cx="1248" cy="1394"/>
          </a:xfrm>
        </p:grpSpPr>
        <p:sp>
          <p:nvSpPr>
            <p:cNvPr id="11270" name="Oval 6"/>
            <p:cNvSpPr>
              <a:spLocks noChangeArrowheads="1"/>
            </p:cNvSpPr>
            <p:nvPr/>
          </p:nvSpPr>
          <p:spPr bwMode="auto">
            <a:xfrm>
              <a:off x="3600" y="1764"/>
              <a:ext cx="432" cy="336"/>
            </a:xfrm>
            <a:prstGeom prst="ellipse">
              <a:avLst/>
            </a:prstGeom>
            <a:noFill/>
            <a:ln w="15875">
              <a:solidFill>
                <a:schemeClr val="accent2"/>
              </a:solidFill>
              <a:round/>
              <a:headEnd/>
              <a:tailEnd/>
            </a:ln>
            <a:effectLst/>
          </p:spPr>
          <p:txBody>
            <a:bodyPr wrap="none" anchor="ctr"/>
            <a:lstStyle/>
            <a:p>
              <a:pPr algn="ctr"/>
              <a:r>
                <a:rPr lang="en-US">
                  <a:solidFill>
                    <a:schemeClr val="accent2"/>
                  </a:solidFill>
                  <a:latin typeface="Verdana" pitchFamily="34" charset="0"/>
                </a:rPr>
                <a:t>14</a:t>
              </a:r>
            </a:p>
          </p:txBody>
        </p:sp>
        <p:sp>
          <p:nvSpPr>
            <p:cNvPr id="11271" name="Oval 7"/>
            <p:cNvSpPr>
              <a:spLocks noChangeArrowheads="1"/>
            </p:cNvSpPr>
            <p:nvPr/>
          </p:nvSpPr>
          <p:spPr bwMode="auto">
            <a:xfrm>
              <a:off x="3216"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2" name="Oval 8"/>
            <p:cNvSpPr>
              <a:spLocks noChangeArrowheads="1"/>
            </p:cNvSpPr>
            <p:nvPr/>
          </p:nvSpPr>
          <p:spPr bwMode="auto">
            <a:xfrm>
              <a:off x="4032"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1273" name="Line 9"/>
            <p:cNvSpPr>
              <a:spLocks noChangeShapeType="1"/>
            </p:cNvSpPr>
            <p:nvPr/>
          </p:nvSpPr>
          <p:spPr bwMode="auto">
            <a:xfrm flipH="1">
              <a:off x="3504" y="2064"/>
              <a:ext cx="192" cy="240"/>
            </a:xfrm>
            <a:prstGeom prst="line">
              <a:avLst/>
            </a:prstGeom>
            <a:noFill/>
            <a:ln w="19050">
              <a:solidFill>
                <a:schemeClr val="tx1"/>
              </a:solidFill>
              <a:round/>
              <a:headEnd/>
              <a:tailEnd/>
            </a:ln>
            <a:effectLst/>
          </p:spPr>
          <p:txBody>
            <a:bodyPr/>
            <a:lstStyle/>
            <a:p>
              <a:endParaRPr lang="en-US"/>
            </a:p>
          </p:txBody>
        </p:sp>
        <p:sp>
          <p:nvSpPr>
            <p:cNvPr id="11274" name="Line 10"/>
            <p:cNvSpPr>
              <a:spLocks noChangeShapeType="1"/>
            </p:cNvSpPr>
            <p:nvPr/>
          </p:nvSpPr>
          <p:spPr bwMode="auto">
            <a:xfrm>
              <a:off x="3936" y="2064"/>
              <a:ext cx="192" cy="288"/>
            </a:xfrm>
            <a:prstGeom prst="line">
              <a:avLst/>
            </a:prstGeom>
            <a:noFill/>
            <a:ln w="19050">
              <a:solidFill>
                <a:schemeClr val="tx1"/>
              </a:solidFill>
              <a:round/>
              <a:headEnd/>
              <a:tailEnd/>
            </a:ln>
            <a:effectLst/>
          </p:spPr>
          <p:txBody>
            <a:bodyPr/>
            <a:lstStyle/>
            <a:p>
              <a:endParaRPr lang="en-US"/>
            </a:p>
          </p:txBody>
        </p:sp>
        <p:sp>
          <p:nvSpPr>
            <p:cNvPr id="11275" name="Text Box 11"/>
            <p:cNvSpPr txBox="1">
              <a:spLocks noChangeArrowheads="1"/>
            </p:cNvSpPr>
            <p:nvPr/>
          </p:nvSpPr>
          <p:spPr bwMode="auto">
            <a:xfrm>
              <a:off x="3216" y="2640"/>
              <a:ext cx="1248" cy="518"/>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has heap property</a:t>
              </a:r>
            </a:p>
          </p:txBody>
        </p:sp>
      </p:grpSp>
      <p:grpSp>
        <p:nvGrpSpPr>
          <p:cNvPr id="3" name="Group 20"/>
          <p:cNvGrpSpPr>
            <a:grpSpLocks/>
          </p:cNvGrpSpPr>
          <p:nvPr/>
        </p:nvGrpSpPr>
        <p:grpSpPr bwMode="auto">
          <a:xfrm>
            <a:off x="1447800" y="2800350"/>
            <a:ext cx="2590800" cy="2212975"/>
            <a:chOff x="912" y="1764"/>
            <a:chExt cx="1632" cy="1394"/>
          </a:xfrm>
        </p:grpSpPr>
        <p:sp>
          <p:nvSpPr>
            <p:cNvPr id="11277" name="Oval 13"/>
            <p:cNvSpPr>
              <a:spLocks noChangeArrowheads="1"/>
            </p:cNvSpPr>
            <p:nvPr/>
          </p:nvSpPr>
          <p:spPr bwMode="auto">
            <a:xfrm>
              <a:off x="1440" y="1764"/>
              <a:ext cx="432" cy="336"/>
            </a:xfrm>
            <a:prstGeom prst="ellipse">
              <a:avLst/>
            </a:prstGeom>
            <a:noFill/>
            <a:ln w="15875">
              <a:solidFill>
                <a:schemeClr val="accent2"/>
              </a:solidFill>
              <a:round/>
              <a:headEnd/>
              <a:tailEnd/>
            </a:ln>
            <a:effectLst/>
          </p:spPr>
          <p:txBody>
            <a:bodyPr wrap="none" anchor="ctr"/>
            <a:lstStyle/>
            <a:p>
              <a:pPr algn="ctr"/>
              <a:r>
                <a:rPr lang="en-US">
                  <a:solidFill>
                    <a:schemeClr val="accent2"/>
                  </a:solidFill>
                  <a:latin typeface="Verdana" pitchFamily="34" charset="0"/>
                </a:rPr>
                <a:t>12</a:t>
              </a:r>
            </a:p>
          </p:txBody>
        </p:sp>
        <p:sp>
          <p:nvSpPr>
            <p:cNvPr id="11278" name="Oval 14"/>
            <p:cNvSpPr>
              <a:spLocks noChangeArrowheads="1"/>
            </p:cNvSpPr>
            <p:nvPr/>
          </p:nvSpPr>
          <p:spPr bwMode="auto">
            <a:xfrm>
              <a:off x="1056"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9" name="Oval 15"/>
            <p:cNvSpPr>
              <a:spLocks noChangeArrowheads="1"/>
            </p:cNvSpPr>
            <p:nvPr/>
          </p:nvSpPr>
          <p:spPr bwMode="auto">
            <a:xfrm>
              <a:off x="1872"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1280" name="Line 16"/>
            <p:cNvSpPr>
              <a:spLocks noChangeShapeType="1"/>
            </p:cNvSpPr>
            <p:nvPr/>
          </p:nvSpPr>
          <p:spPr bwMode="auto">
            <a:xfrm flipH="1">
              <a:off x="1344" y="2064"/>
              <a:ext cx="192" cy="240"/>
            </a:xfrm>
            <a:prstGeom prst="line">
              <a:avLst/>
            </a:prstGeom>
            <a:noFill/>
            <a:ln w="19050">
              <a:solidFill>
                <a:schemeClr val="tx1"/>
              </a:solidFill>
              <a:round/>
              <a:headEnd/>
              <a:tailEnd/>
            </a:ln>
            <a:effectLst/>
          </p:spPr>
          <p:txBody>
            <a:bodyPr/>
            <a:lstStyle/>
            <a:p>
              <a:endParaRPr lang="en-US"/>
            </a:p>
          </p:txBody>
        </p:sp>
        <p:sp>
          <p:nvSpPr>
            <p:cNvPr id="11281" name="Line 17"/>
            <p:cNvSpPr>
              <a:spLocks noChangeShapeType="1"/>
            </p:cNvSpPr>
            <p:nvPr/>
          </p:nvSpPr>
          <p:spPr bwMode="auto">
            <a:xfrm>
              <a:off x="1776" y="2064"/>
              <a:ext cx="192" cy="288"/>
            </a:xfrm>
            <a:prstGeom prst="line">
              <a:avLst/>
            </a:prstGeom>
            <a:noFill/>
            <a:ln w="19050">
              <a:solidFill>
                <a:schemeClr val="tx1"/>
              </a:solidFill>
              <a:round/>
              <a:headEnd/>
              <a:tailEnd/>
            </a:ln>
            <a:effectLst/>
          </p:spPr>
          <p:txBody>
            <a:bodyPr/>
            <a:lstStyle/>
            <a:p>
              <a:endParaRPr lang="en-US"/>
            </a:p>
          </p:txBody>
        </p:sp>
        <p:sp>
          <p:nvSpPr>
            <p:cNvPr id="11282" name="Text Box 18"/>
            <p:cNvSpPr txBox="1">
              <a:spLocks noChangeArrowheads="1"/>
            </p:cNvSpPr>
            <p:nvPr/>
          </p:nvSpPr>
          <p:spPr bwMode="auto">
            <a:xfrm>
              <a:off x="912" y="2640"/>
              <a:ext cx="1632" cy="518"/>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does not have heap property</a:t>
              </a:r>
            </a:p>
          </p:txBody>
        </p:sp>
      </p:grpSp>
      <p:sp>
        <p:nvSpPr>
          <p:cNvPr id="11283" name="AutoShape 19"/>
          <p:cNvSpPr>
            <a:spLocks noChangeArrowheads="1"/>
          </p:cNvSpPr>
          <p:nvPr/>
        </p:nvSpPr>
        <p:spPr bwMode="auto">
          <a:xfrm>
            <a:off x="4038600" y="3200400"/>
            <a:ext cx="685800" cy="304800"/>
          </a:xfrm>
          <a:prstGeom prst="rightArrow">
            <a:avLst>
              <a:gd name="adj1" fmla="val 50000"/>
              <a:gd name="adj2" fmla="val 56250"/>
            </a:avLst>
          </a:prstGeom>
          <a:solidFill>
            <a:schemeClr val="tx1"/>
          </a:solidFill>
          <a:ln w="158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83"/>
                                        </p:tgtEl>
                                        <p:attrNameLst>
                                          <p:attrName>style.visibility</p:attrName>
                                        </p:attrNameLst>
                                      </p:cBhvr>
                                      <p:to>
                                        <p:strVal val="visible"/>
                                      </p:to>
                                    </p:set>
                                    <p:animEffect transition="in" filter="wipe(left)">
                                      <p:cBhvr>
                                        <p:cTn id="17" dur="500"/>
                                        <p:tgtEl>
                                          <p:spTgt spid="11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8">
                                            <p:txEl>
                                              <p:pRg st="0" end="0"/>
                                            </p:txEl>
                                          </p:spTgt>
                                        </p:tgtEl>
                                        <p:attrNameLst>
                                          <p:attrName>style.visibility</p:attrName>
                                        </p:attrNameLst>
                                      </p:cBhvr>
                                      <p:to>
                                        <p:strVal val="visible"/>
                                      </p:to>
                                    </p:set>
                                    <p:animEffect transition="in" filter="wipe(left)">
                                      <p:cBhvr>
                                        <p:cTn id="27" dur="500"/>
                                        <p:tgtEl>
                                          <p:spTgt spid="1126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8">
                                            <p:txEl>
                                              <p:pRg st="1" end="1"/>
                                            </p:txEl>
                                          </p:spTgt>
                                        </p:tgtEl>
                                        <p:attrNameLst>
                                          <p:attrName>style.visibility</p:attrName>
                                        </p:attrNameLst>
                                      </p:cBhvr>
                                      <p:to>
                                        <p:strVal val="visible"/>
                                      </p:to>
                                    </p:set>
                                    <p:animEffect transition="in" filter="wipe(left)">
                                      <p:cBhvr>
                                        <p:cTn id="32" dur="500"/>
                                        <p:tgtEl>
                                          <p:spTgt spid="112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autoUpdateAnimBg="0"/>
      <p:bldP spid="11268" grpId="0" build="p" bldLvl="4" autoUpdateAnimBg="0"/>
      <p:bldP spid="112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8AC63F8F-2651-47BA-BF53-11DF118CFE02}" type="slidenum">
              <a:rPr lang="en-US"/>
              <a:pPr/>
              <a:t>45</a:t>
            </a:fld>
            <a:endParaRPr lang="en-US"/>
          </a:p>
        </p:txBody>
      </p:sp>
      <p:sp>
        <p:nvSpPr>
          <p:cNvPr id="46082" name="Rectangle 2"/>
          <p:cNvSpPr>
            <a:spLocks noGrp="1" noChangeArrowheads="1"/>
          </p:cNvSpPr>
          <p:nvPr>
            <p:ph type="title"/>
          </p:nvPr>
        </p:nvSpPr>
        <p:spPr/>
        <p:txBody>
          <a:bodyPr/>
          <a:lstStyle/>
          <a:p>
            <a:r>
              <a:rPr lang="en-US"/>
              <a:t>Constructing a heap I</a:t>
            </a:r>
          </a:p>
        </p:txBody>
      </p:sp>
      <p:sp>
        <p:nvSpPr>
          <p:cNvPr id="46083" name="Rectangle 3"/>
          <p:cNvSpPr>
            <a:spLocks noGrp="1" noChangeArrowheads="1"/>
          </p:cNvSpPr>
          <p:nvPr>
            <p:ph type="body" idx="1"/>
          </p:nvPr>
        </p:nvSpPr>
        <p:spPr>
          <a:xfrm>
            <a:off x="685800" y="1447800"/>
            <a:ext cx="7848600" cy="3505200"/>
          </a:xfrm>
        </p:spPr>
        <p:txBody>
          <a:bodyPr>
            <a:normAutofit lnSpcReduction="10000"/>
          </a:bodyPr>
          <a:lstStyle/>
          <a:p>
            <a:r>
              <a:rPr lang="en-US"/>
              <a:t>A tree consisting of a single node is automatically a heap</a:t>
            </a:r>
          </a:p>
          <a:p>
            <a:r>
              <a:rPr lang="en-US"/>
              <a:t>We construct a heap by adding nodes one at a time:</a:t>
            </a:r>
          </a:p>
          <a:p>
            <a:pPr lvl="1"/>
            <a:r>
              <a:rPr lang="en-US"/>
              <a:t>Add the node just to the right of the rightmost node in the deepest level</a:t>
            </a:r>
          </a:p>
          <a:p>
            <a:pPr lvl="1"/>
            <a:r>
              <a:rPr lang="en-US"/>
              <a:t>If the deepest level is full, start a new level</a:t>
            </a:r>
          </a:p>
          <a:p>
            <a:r>
              <a:rPr lang="en-US"/>
              <a:t>Examples:</a:t>
            </a:r>
          </a:p>
        </p:txBody>
      </p:sp>
      <p:grpSp>
        <p:nvGrpSpPr>
          <p:cNvPr id="2" name="Group 42"/>
          <p:cNvGrpSpPr>
            <a:grpSpLocks/>
          </p:cNvGrpSpPr>
          <p:nvPr/>
        </p:nvGrpSpPr>
        <p:grpSpPr bwMode="auto">
          <a:xfrm>
            <a:off x="6553200" y="5029200"/>
            <a:ext cx="1600200" cy="1143000"/>
            <a:chOff x="3168" y="3024"/>
            <a:chExt cx="1008" cy="720"/>
          </a:xfrm>
        </p:grpSpPr>
        <p:sp>
          <p:nvSpPr>
            <p:cNvPr id="46101" name="Oval 21"/>
            <p:cNvSpPr>
              <a:spLocks noChangeArrowheads="1"/>
            </p:cNvSpPr>
            <p:nvPr/>
          </p:nvSpPr>
          <p:spPr bwMode="auto">
            <a:xfrm>
              <a:off x="3600"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2" name="Oval 22"/>
            <p:cNvSpPr>
              <a:spLocks noChangeArrowheads="1"/>
            </p:cNvSpPr>
            <p:nvPr/>
          </p:nvSpPr>
          <p:spPr bwMode="auto">
            <a:xfrm>
              <a:off x="3312"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3" name="Oval 23"/>
            <p:cNvSpPr>
              <a:spLocks noChangeArrowheads="1"/>
            </p:cNvSpPr>
            <p:nvPr/>
          </p:nvSpPr>
          <p:spPr bwMode="auto">
            <a:xfrm>
              <a:off x="3888"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4" name="Oval 24"/>
            <p:cNvSpPr>
              <a:spLocks noChangeArrowheads="1"/>
            </p:cNvSpPr>
            <p:nvPr/>
          </p:nvSpPr>
          <p:spPr bwMode="auto">
            <a:xfrm>
              <a:off x="316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5" name="Oval 25"/>
            <p:cNvSpPr>
              <a:spLocks noChangeArrowheads="1"/>
            </p:cNvSpPr>
            <p:nvPr/>
          </p:nvSpPr>
          <p:spPr bwMode="auto">
            <a:xfrm>
              <a:off x="3456"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6" name="Oval 26"/>
            <p:cNvSpPr>
              <a:spLocks noChangeArrowheads="1"/>
            </p:cNvSpPr>
            <p:nvPr/>
          </p:nvSpPr>
          <p:spPr bwMode="auto">
            <a:xfrm>
              <a:off x="3744"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7" name="Oval 27"/>
            <p:cNvSpPr>
              <a:spLocks noChangeArrowheads="1"/>
            </p:cNvSpPr>
            <p:nvPr/>
          </p:nvSpPr>
          <p:spPr bwMode="auto">
            <a:xfrm>
              <a:off x="4032"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8" name="Line 28"/>
            <p:cNvSpPr>
              <a:spLocks noChangeShapeType="1"/>
            </p:cNvSpPr>
            <p:nvPr/>
          </p:nvSpPr>
          <p:spPr bwMode="auto">
            <a:xfrm flipV="1">
              <a:off x="3264" y="3456"/>
              <a:ext cx="96" cy="144"/>
            </a:xfrm>
            <a:prstGeom prst="line">
              <a:avLst/>
            </a:prstGeom>
            <a:noFill/>
            <a:ln w="15875">
              <a:solidFill>
                <a:schemeClr val="tx1"/>
              </a:solidFill>
              <a:round/>
              <a:headEnd/>
              <a:tailEnd type="none" w="lg" len="lg"/>
            </a:ln>
            <a:effectLst/>
          </p:spPr>
          <p:txBody>
            <a:bodyPr/>
            <a:lstStyle/>
            <a:p>
              <a:endParaRPr lang="en-US"/>
            </a:p>
          </p:txBody>
        </p:sp>
        <p:sp>
          <p:nvSpPr>
            <p:cNvPr id="46109" name="Line 29"/>
            <p:cNvSpPr>
              <a:spLocks noChangeShapeType="1"/>
            </p:cNvSpPr>
            <p:nvPr/>
          </p:nvSpPr>
          <p:spPr bwMode="auto">
            <a:xfrm flipH="1" flipV="1">
              <a:off x="3408" y="3456"/>
              <a:ext cx="96" cy="144"/>
            </a:xfrm>
            <a:prstGeom prst="line">
              <a:avLst/>
            </a:prstGeom>
            <a:noFill/>
            <a:ln w="15875">
              <a:solidFill>
                <a:schemeClr val="tx1"/>
              </a:solidFill>
              <a:round/>
              <a:headEnd/>
              <a:tailEnd type="none" w="lg" len="lg"/>
            </a:ln>
            <a:effectLst/>
          </p:spPr>
          <p:txBody>
            <a:bodyPr/>
            <a:lstStyle/>
            <a:p>
              <a:endParaRPr lang="en-US"/>
            </a:p>
          </p:txBody>
        </p:sp>
        <p:sp>
          <p:nvSpPr>
            <p:cNvPr id="46110" name="Line 30"/>
            <p:cNvSpPr>
              <a:spLocks noChangeShapeType="1"/>
            </p:cNvSpPr>
            <p:nvPr/>
          </p:nvSpPr>
          <p:spPr bwMode="auto">
            <a:xfrm flipV="1">
              <a:off x="3840" y="3456"/>
              <a:ext cx="96" cy="144"/>
            </a:xfrm>
            <a:prstGeom prst="line">
              <a:avLst/>
            </a:prstGeom>
            <a:noFill/>
            <a:ln w="15875">
              <a:solidFill>
                <a:schemeClr val="tx1"/>
              </a:solidFill>
              <a:round/>
              <a:headEnd/>
              <a:tailEnd type="none" w="lg" len="lg"/>
            </a:ln>
            <a:effectLst/>
          </p:spPr>
          <p:txBody>
            <a:bodyPr/>
            <a:lstStyle/>
            <a:p>
              <a:endParaRPr lang="en-US"/>
            </a:p>
          </p:txBody>
        </p:sp>
        <p:sp>
          <p:nvSpPr>
            <p:cNvPr id="46111" name="Line 31"/>
            <p:cNvSpPr>
              <a:spLocks noChangeShapeType="1"/>
            </p:cNvSpPr>
            <p:nvPr/>
          </p:nvSpPr>
          <p:spPr bwMode="auto">
            <a:xfrm flipH="1" flipV="1">
              <a:off x="3984" y="3456"/>
              <a:ext cx="96" cy="144"/>
            </a:xfrm>
            <a:prstGeom prst="line">
              <a:avLst/>
            </a:prstGeom>
            <a:noFill/>
            <a:ln w="15875">
              <a:solidFill>
                <a:schemeClr val="tx1"/>
              </a:solidFill>
              <a:round/>
              <a:headEnd/>
              <a:tailEnd type="none" w="lg" len="lg"/>
            </a:ln>
            <a:effectLst/>
          </p:spPr>
          <p:txBody>
            <a:bodyPr/>
            <a:lstStyle/>
            <a:p>
              <a:endParaRPr lang="en-US"/>
            </a:p>
          </p:txBody>
        </p:sp>
        <p:sp>
          <p:nvSpPr>
            <p:cNvPr id="46112" name="Line 32"/>
            <p:cNvSpPr>
              <a:spLocks noChangeShapeType="1"/>
            </p:cNvSpPr>
            <p:nvPr/>
          </p:nvSpPr>
          <p:spPr bwMode="auto">
            <a:xfrm flipH="1" flipV="1">
              <a:off x="3696" y="3168"/>
              <a:ext cx="240" cy="144"/>
            </a:xfrm>
            <a:prstGeom prst="line">
              <a:avLst/>
            </a:prstGeom>
            <a:noFill/>
            <a:ln w="15875">
              <a:solidFill>
                <a:schemeClr val="tx1"/>
              </a:solidFill>
              <a:round/>
              <a:headEnd/>
              <a:tailEnd type="none" w="lg" len="lg"/>
            </a:ln>
            <a:effectLst/>
          </p:spPr>
          <p:txBody>
            <a:bodyPr/>
            <a:lstStyle/>
            <a:p>
              <a:endParaRPr lang="en-US"/>
            </a:p>
          </p:txBody>
        </p:sp>
        <p:sp>
          <p:nvSpPr>
            <p:cNvPr id="46113" name="Line 33"/>
            <p:cNvSpPr>
              <a:spLocks noChangeShapeType="1"/>
            </p:cNvSpPr>
            <p:nvPr/>
          </p:nvSpPr>
          <p:spPr bwMode="auto">
            <a:xfrm flipV="1">
              <a:off x="3408"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3" name="Group 40"/>
          <p:cNvGrpSpPr>
            <a:grpSpLocks/>
          </p:cNvGrpSpPr>
          <p:nvPr/>
        </p:nvGrpSpPr>
        <p:grpSpPr bwMode="auto">
          <a:xfrm>
            <a:off x="1219200" y="5105400"/>
            <a:ext cx="1371600" cy="1143000"/>
            <a:chOff x="960" y="3024"/>
            <a:chExt cx="864" cy="720"/>
          </a:xfrm>
        </p:grpSpPr>
        <p:sp>
          <p:nvSpPr>
            <p:cNvPr id="46085" name="Oval 5"/>
            <p:cNvSpPr>
              <a:spLocks noChangeArrowheads="1"/>
            </p:cNvSpPr>
            <p:nvPr/>
          </p:nvSpPr>
          <p:spPr bwMode="auto">
            <a:xfrm>
              <a:off x="1392"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6" name="Oval 6"/>
            <p:cNvSpPr>
              <a:spLocks noChangeArrowheads="1"/>
            </p:cNvSpPr>
            <p:nvPr/>
          </p:nvSpPr>
          <p:spPr bwMode="auto">
            <a:xfrm>
              <a:off x="1104"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7" name="Oval 7"/>
            <p:cNvSpPr>
              <a:spLocks noChangeArrowheads="1"/>
            </p:cNvSpPr>
            <p:nvPr/>
          </p:nvSpPr>
          <p:spPr bwMode="auto">
            <a:xfrm>
              <a:off x="1680"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8" name="Oval 8"/>
            <p:cNvSpPr>
              <a:spLocks noChangeArrowheads="1"/>
            </p:cNvSpPr>
            <p:nvPr/>
          </p:nvSpPr>
          <p:spPr bwMode="auto">
            <a:xfrm>
              <a:off x="960"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9" name="Oval 9"/>
            <p:cNvSpPr>
              <a:spLocks noChangeArrowheads="1"/>
            </p:cNvSpPr>
            <p:nvPr/>
          </p:nvSpPr>
          <p:spPr bwMode="auto">
            <a:xfrm>
              <a:off x="124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93" name="Line 13"/>
            <p:cNvSpPr>
              <a:spLocks noChangeShapeType="1"/>
            </p:cNvSpPr>
            <p:nvPr/>
          </p:nvSpPr>
          <p:spPr bwMode="auto">
            <a:xfrm flipV="1">
              <a:off x="1056" y="3456"/>
              <a:ext cx="96" cy="144"/>
            </a:xfrm>
            <a:prstGeom prst="line">
              <a:avLst/>
            </a:prstGeom>
            <a:noFill/>
            <a:ln w="15875">
              <a:solidFill>
                <a:schemeClr val="tx1"/>
              </a:solidFill>
              <a:round/>
              <a:headEnd/>
              <a:tailEnd type="none" w="lg" len="lg"/>
            </a:ln>
            <a:effectLst/>
          </p:spPr>
          <p:txBody>
            <a:bodyPr/>
            <a:lstStyle/>
            <a:p>
              <a:endParaRPr lang="en-US"/>
            </a:p>
          </p:txBody>
        </p:sp>
        <p:sp>
          <p:nvSpPr>
            <p:cNvPr id="46094" name="Line 14"/>
            <p:cNvSpPr>
              <a:spLocks noChangeShapeType="1"/>
            </p:cNvSpPr>
            <p:nvPr/>
          </p:nvSpPr>
          <p:spPr bwMode="auto">
            <a:xfrm flipH="1" flipV="1">
              <a:off x="1200" y="3456"/>
              <a:ext cx="96" cy="144"/>
            </a:xfrm>
            <a:prstGeom prst="line">
              <a:avLst/>
            </a:prstGeom>
            <a:noFill/>
            <a:ln w="15875">
              <a:solidFill>
                <a:schemeClr val="tx1"/>
              </a:solidFill>
              <a:round/>
              <a:headEnd/>
              <a:tailEnd type="none" w="lg" len="lg"/>
            </a:ln>
            <a:effectLst/>
          </p:spPr>
          <p:txBody>
            <a:bodyPr/>
            <a:lstStyle/>
            <a:p>
              <a:endParaRPr lang="en-US"/>
            </a:p>
          </p:txBody>
        </p:sp>
        <p:sp>
          <p:nvSpPr>
            <p:cNvPr id="46099" name="Line 19"/>
            <p:cNvSpPr>
              <a:spLocks noChangeShapeType="1"/>
            </p:cNvSpPr>
            <p:nvPr/>
          </p:nvSpPr>
          <p:spPr bwMode="auto">
            <a:xfrm flipH="1" flipV="1">
              <a:off x="1488" y="3168"/>
              <a:ext cx="240" cy="144"/>
            </a:xfrm>
            <a:prstGeom prst="line">
              <a:avLst/>
            </a:prstGeom>
            <a:noFill/>
            <a:ln w="15875">
              <a:solidFill>
                <a:schemeClr val="tx1"/>
              </a:solidFill>
              <a:round/>
              <a:headEnd/>
              <a:tailEnd type="none" w="lg" len="lg"/>
            </a:ln>
            <a:effectLst/>
          </p:spPr>
          <p:txBody>
            <a:bodyPr/>
            <a:lstStyle/>
            <a:p>
              <a:endParaRPr lang="en-US"/>
            </a:p>
          </p:txBody>
        </p:sp>
        <p:sp>
          <p:nvSpPr>
            <p:cNvPr id="46100" name="Line 20"/>
            <p:cNvSpPr>
              <a:spLocks noChangeShapeType="1"/>
            </p:cNvSpPr>
            <p:nvPr/>
          </p:nvSpPr>
          <p:spPr bwMode="auto">
            <a:xfrm flipV="1">
              <a:off x="1200"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4" name="Group 41"/>
          <p:cNvGrpSpPr>
            <a:grpSpLocks/>
          </p:cNvGrpSpPr>
          <p:nvPr/>
        </p:nvGrpSpPr>
        <p:grpSpPr bwMode="auto">
          <a:xfrm>
            <a:off x="2133600" y="4800600"/>
            <a:ext cx="2438400" cy="1447800"/>
            <a:chOff x="1536" y="2832"/>
            <a:chExt cx="1536" cy="912"/>
          </a:xfrm>
        </p:grpSpPr>
        <p:sp>
          <p:nvSpPr>
            <p:cNvPr id="46114" name="Oval 34"/>
            <p:cNvSpPr>
              <a:spLocks noChangeArrowheads="1"/>
            </p:cNvSpPr>
            <p:nvPr/>
          </p:nvSpPr>
          <p:spPr bwMode="auto">
            <a:xfrm>
              <a:off x="1536" y="3600"/>
              <a:ext cx="144" cy="144"/>
            </a:xfrm>
            <a:prstGeom prst="ellipse">
              <a:avLst/>
            </a:prstGeom>
            <a:noFill/>
            <a:ln w="15875">
              <a:solidFill>
                <a:schemeClr val="accent2"/>
              </a:solidFill>
              <a:round/>
              <a:headEnd/>
              <a:tailEnd type="none" w="lg" len="lg"/>
            </a:ln>
            <a:effectLst/>
          </p:spPr>
          <p:txBody>
            <a:bodyPr wrap="none" anchor="ctr"/>
            <a:lstStyle/>
            <a:p>
              <a:endParaRPr lang="en-US"/>
            </a:p>
          </p:txBody>
        </p:sp>
        <p:sp>
          <p:nvSpPr>
            <p:cNvPr id="46115" name="Line 35"/>
            <p:cNvSpPr>
              <a:spLocks noChangeShapeType="1"/>
            </p:cNvSpPr>
            <p:nvPr/>
          </p:nvSpPr>
          <p:spPr bwMode="auto">
            <a:xfrm flipV="1">
              <a:off x="1632" y="3456"/>
              <a:ext cx="96" cy="144"/>
            </a:xfrm>
            <a:prstGeom prst="line">
              <a:avLst/>
            </a:prstGeom>
            <a:noFill/>
            <a:ln w="15875">
              <a:solidFill>
                <a:schemeClr val="accent2"/>
              </a:solidFill>
              <a:round/>
              <a:headEnd/>
              <a:tailEnd type="none" w="lg" len="lg"/>
            </a:ln>
            <a:effectLst/>
          </p:spPr>
          <p:txBody>
            <a:bodyPr/>
            <a:lstStyle/>
            <a:p>
              <a:endParaRPr lang="en-US"/>
            </a:p>
          </p:txBody>
        </p:sp>
        <p:sp>
          <p:nvSpPr>
            <p:cNvPr id="46118" name="AutoShape 38"/>
            <p:cNvSpPr>
              <a:spLocks noChangeArrowheads="1"/>
            </p:cNvSpPr>
            <p:nvPr/>
          </p:nvSpPr>
          <p:spPr bwMode="auto">
            <a:xfrm>
              <a:off x="1968" y="2832"/>
              <a:ext cx="1104" cy="528"/>
            </a:xfrm>
            <a:prstGeom prst="wedgeRoundRectCallout">
              <a:avLst>
                <a:gd name="adj1" fmla="val -72282"/>
                <a:gd name="adj2" fmla="val 102273"/>
                <a:gd name="adj3" fmla="val 16667"/>
              </a:avLst>
            </a:prstGeom>
            <a:noFill/>
            <a:ln w="15875">
              <a:solidFill>
                <a:schemeClr val="accent2"/>
              </a:solidFill>
              <a:miter lim="800000"/>
              <a:headEnd/>
              <a:tailEnd type="none" w="lg" len="lg"/>
            </a:ln>
            <a:effectLst/>
          </p:spPr>
          <p:txBody>
            <a:bodyPr/>
            <a:lstStyle/>
            <a:p>
              <a:pPr algn="ctr"/>
              <a:r>
                <a:rPr lang="en-US">
                  <a:solidFill>
                    <a:schemeClr val="accent2"/>
                  </a:solidFill>
                  <a:latin typeface="Times New Roman" pitchFamily="18" charset="0"/>
                </a:rPr>
                <a:t>Add a new node here</a:t>
              </a:r>
            </a:p>
          </p:txBody>
        </p:sp>
      </p:grpSp>
      <p:grpSp>
        <p:nvGrpSpPr>
          <p:cNvPr id="5" name="Group 48"/>
          <p:cNvGrpSpPr>
            <a:grpSpLocks/>
          </p:cNvGrpSpPr>
          <p:nvPr/>
        </p:nvGrpSpPr>
        <p:grpSpPr bwMode="auto">
          <a:xfrm>
            <a:off x="4800600" y="4800600"/>
            <a:ext cx="1828800" cy="1828800"/>
            <a:chOff x="3024" y="2832"/>
            <a:chExt cx="1152" cy="1152"/>
          </a:xfrm>
        </p:grpSpPr>
        <p:grpSp>
          <p:nvGrpSpPr>
            <p:cNvPr id="6" name="Group 47"/>
            <p:cNvGrpSpPr>
              <a:grpSpLocks/>
            </p:cNvGrpSpPr>
            <p:nvPr/>
          </p:nvGrpSpPr>
          <p:grpSpPr bwMode="auto">
            <a:xfrm>
              <a:off x="3984" y="3696"/>
              <a:ext cx="192" cy="288"/>
              <a:chOff x="2592" y="3312"/>
              <a:chExt cx="192" cy="288"/>
            </a:xfrm>
          </p:grpSpPr>
          <p:sp>
            <p:nvSpPr>
              <p:cNvPr id="46124" name="Oval 44"/>
              <p:cNvSpPr>
                <a:spLocks noChangeArrowheads="1"/>
              </p:cNvSpPr>
              <p:nvPr/>
            </p:nvSpPr>
            <p:spPr bwMode="auto">
              <a:xfrm>
                <a:off x="2592" y="3456"/>
                <a:ext cx="144" cy="144"/>
              </a:xfrm>
              <a:prstGeom prst="ellipse">
                <a:avLst/>
              </a:prstGeom>
              <a:noFill/>
              <a:ln w="15875">
                <a:solidFill>
                  <a:schemeClr val="tx2"/>
                </a:solidFill>
                <a:round/>
                <a:headEnd/>
                <a:tailEnd type="none" w="lg" len="lg"/>
              </a:ln>
              <a:effectLst/>
            </p:spPr>
            <p:txBody>
              <a:bodyPr wrap="none" anchor="ctr"/>
              <a:lstStyle/>
              <a:p>
                <a:endParaRPr lang="en-US"/>
              </a:p>
            </p:txBody>
          </p:sp>
          <p:sp>
            <p:nvSpPr>
              <p:cNvPr id="46125" name="Line 45"/>
              <p:cNvSpPr>
                <a:spLocks noChangeShapeType="1"/>
              </p:cNvSpPr>
              <p:nvPr/>
            </p:nvSpPr>
            <p:spPr bwMode="auto">
              <a:xfrm flipV="1">
                <a:off x="2688" y="3312"/>
                <a:ext cx="96" cy="144"/>
              </a:xfrm>
              <a:prstGeom prst="line">
                <a:avLst/>
              </a:prstGeom>
              <a:noFill/>
              <a:ln w="15875">
                <a:solidFill>
                  <a:schemeClr val="tx2"/>
                </a:solidFill>
                <a:round/>
                <a:headEnd/>
                <a:tailEnd type="none" w="lg" len="lg"/>
              </a:ln>
              <a:effectLst/>
            </p:spPr>
            <p:txBody>
              <a:bodyPr/>
              <a:lstStyle/>
              <a:p>
                <a:endParaRPr lang="en-US"/>
              </a:p>
            </p:txBody>
          </p:sp>
        </p:grpSp>
        <p:sp>
          <p:nvSpPr>
            <p:cNvPr id="46126" name="AutoShape 46"/>
            <p:cNvSpPr>
              <a:spLocks noChangeArrowheads="1"/>
            </p:cNvSpPr>
            <p:nvPr/>
          </p:nvSpPr>
          <p:spPr bwMode="auto">
            <a:xfrm>
              <a:off x="3024" y="2832"/>
              <a:ext cx="1104" cy="528"/>
            </a:xfrm>
            <a:prstGeom prst="wedgeRoundRectCallout">
              <a:avLst>
                <a:gd name="adj1" fmla="val 38588"/>
                <a:gd name="adj2" fmla="val 132954"/>
                <a:gd name="adj3" fmla="val 16667"/>
              </a:avLst>
            </a:prstGeom>
            <a:noFill/>
            <a:ln w="15875">
              <a:solidFill>
                <a:schemeClr val="tx2"/>
              </a:solidFill>
              <a:miter lim="800000"/>
              <a:headEnd/>
              <a:tailEnd type="none" w="lg" len="lg"/>
            </a:ln>
            <a:effectLst/>
          </p:spPr>
          <p:txBody>
            <a:bodyPr/>
            <a:lstStyle/>
            <a:p>
              <a:pPr algn="ctr"/>
              <a:r>
                <a:rPr lang="en-US">
                  <a:solidFill>
                    <a:schemeClr val="tx2"/>
                  </a:solidFill>
                  <a:latin typeface="Times New Roman" pitchFamily="18" charset="0"/>
                </a:rPr>
                <a:t>Add a new node here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7992AC0-3C7D-4F1E-A8B4-D601B469417F}" type="slidenum">
              <a:rPr lang="en-US"/>
              <a:pPr/>
              <a:t>46</a:t>
            </a:fld>
            <a:endParaRPr lang="en-US"/>
          </a:p>
        </p:txBody>
      </p:sp>
      <p:sp>
        <p:nvSpPr>
          <p:cNvPr id="48130" name="Rectangle 2"/>
          <p:cNvSpPr>
            <a:spLocks noGrp="1" noChangeArrowheads="1"/>
          </p:cNvSpPr>
          <p:nvPr>
            <p:ph type="title"/>
          </p:nvPr>
        </p:nvSpPr>
        <p:spPr/>
        <p:txBody>
          <a:bodyPr/>
          <a:lstStyle/>
          <a:p>
            <a:r>
              <a:rPr lang="en-US"/>
              <a:t>Constructing a heap II</a:t>
            </a:r>
          </a:p>
        </p:txBody>
      </p:sp>
      <p:sp>
        <p:nvSpPr>
          <p:cNvPr id="48131" name="Rectangle 3"/>
          <p:cNvSpPr>
            <a:spLocks noGrp="1" noChangeArrowheads="1"/>
          </p:cNvSpPr>
          <p:nvPr>
            <p:ph type="body" idx="1"/>
          </p:nvPr>
        </p:nvSpPr>
        <p:spPr/>
        <p:txBody>
          <a:bodyPr>
            <a:normAutofit fontScale="92500"/>
          </a:bodyPr>
          <a:lstStyle/>
          <a:p>
            <a:pPr>
              <a:lnSpc>
                <a:spcPct val="90000"/>
              </a:lnSpc>
            </a:pPr>
            <a:r>
              <a:rPr lang="en-US"/>
              <a:t>Each time we add a node, we may destroy the heap property of its parent node</a:t>
            </a:r>
          </a:p>
          <a:p>
            <a:pPr>
              <a:lnSpc>
                <a:spcPct val="90000"/>
              </a:lnSpc>
            </a:pPr>
            <a:r>
              <a:rPr lang="en-US"/>
              <a:t>To fix this, we sift up</a:t>
            </a:r>
          </a:p>
          <a:p>
            <a:pPr>
              <a:lnSpc>
                <a:spcPct val="90000"/>
              </a:lnSpc>
            </a:pPr>
            <a:r>
              <a:rPr lang="en-US"/>
              <a:t>But each time we sift up, the value of the topmost node in the sift may increase, and this may destroy the heap property of </a:t>
            </a:r>
            <a:r>
              <a:rPr lang="en-US" i="1"/>
              <a:t>its</a:t>
            </a:r>
            <a:r>
              <a:rPr lang="en-US"/>
              <a:t> parent node</a:t>
            </a:r>
          </a:p>
          <a:p>
            <a:pPr>
              <a:lnSpc>
                <a:spcPct val="90000"/>
              </a:lnSpc>
            </a:pPr>
            <a:r>
              <a:rPr lang="en-US"/>
              <a:t>We repeat the sifting up process, moving up in the tree, until either</a:t>
            </a:r>
          </a:p>
          <a:p>
            <a:pPr lvl="1">
              <a:lnSpc>
                <a:spcPct val="90000"/>
              </a:lnSpc>
            </a:pPr>
            <a:r>
              <a:rPr lang="en-US"/>
              <a:t>We reach nodes whose values don’t need to be swapped (because the parent is </a:t>
            </a:r>
            <a:r>
              <a:rPr lang="en-US" i="1"/>
              <a:t>still</a:t>
            </a:r>
            <a:r>
              <a:rPr lang="en-US"/>
              <a:t> larger than both children), or</a:t>
            </a:r>
          </a:p>
          <a:p>
            <a:pPr lvl="1">
              <a:lnSpc>
                <a:spcPct val="90000"/>
              </a:lnSpc>
            </a:pPr>
            <a:r>
              <a:rPr lang="en-US"/>
              <a:t>We reach the root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2"/>
          <p:cNvSpPr>
            <a:spLocks noGrp="1"/>
          </p:cNvSpPr>
          <p:nvPr>
            <p:ph type="sldNum" sz="quarter" idx="10"/>
          </p:nvPr>
        </p:nvSpPr>
        <p:spPr/>
        <p:txBody>
          <a:bodyPr/>
          <a:lstStyle/>
          <a:p>
            <a:fld id="{D0956202-6BA1-4675-9ACC-745048B3D877}" type="slidenum">
              <a:rPr lang="en-US"/>
              <a:pPr/>
              <a:t>47</a:t>
            </a:fld>
            <a:endParaRPr lang="en-US"/>
          </a:p>
        </p:txBody>
      </p:sp>
      <p:sp>
        <p:nvSpPr>
          <p:cNvPr id="49154" name="Rectangle 2"/>
          <p:cNvSpPr>
            <a:spLocks noGrp="1" noChangeArrowheads="1"/>
          </p:cNvSpPr>
          <p:nvPr>
            <p:ph type="title"/>
          </p:nvPr>
        </p:nvSpPr>
        <p:spPr/>
        <p:txBody>
          <a:bodyPr/>
          <a:lstStyle/>
          <a:p>
            <a:r>
              <a:rPr lang="en-US"/>
              <a:t>Constructing a heap III</a:t>
            </a:r>
          </a:p>
        </p:txBody>
      </p:sp>
      <p:sp>
        <p:nvSpPr>
          <p:cNvPr id="49156" name="Oval 4"/>
          <p:cNvSpPr>
            <a:spLocks noChangeArrowheads="1"/>
          </p:cNvSpPr>
          <p:nvPr/>
        </p:nvSpPr>
        <p:spPr bwMode="auto">
          <a:xfrm>
            <a:off x="1295400" y="1752600"/>
            <a:ext cx="533400" cy="38100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57" name="Line 5"/>
          <p:cNvSpPr>
            <a:spLocks noChangeShapeType="1"/>
          </p:cNvSpPr>
          <p:nvPr/>
        </p:nvSpPr>
        <p:spPr bwMode="auto">
          <a:xfrm>
            <a:off x="762000" y="3429000"/>
            <a:ext cx="7620000" cy="0"/>
          </a:xfrm>
          <a:prstGeom prst="line">
            <a:avLst/>
          </a:prstGeom>
          <a:noFill/>
          <a:ln w="6350">
            <a:solidFill>
              <a:schemeClr val="accent2"/>
            </a:solidFill>
            <a:round/>
            <a:headEnd/>
            <a:tailEnd type="none" w="lg" len="lg"/>
          </a:ln>
          <a:effectLst/>
        </p:spPr>
        <p:txBody>
          <a:bodyPr/>
          <a:lstStyle/>
          <a:p>
            <a:endParaRPr lang="en-US"/>
          </a:p>
        </p:txBody>
      </p:sp>
      <p:sp>
        <p:nvSpPr>
          <p:cNvPr id="49158" name="Line 6"/>
          <p:cNvSpPr>
            <a:spLocks noChangeShapeType="1"/>
          </p:cNvSpPr>
          <p:nvPr/>
        </p:nvSpPr>
        <p:spPr bwMode="auto">
          <a:xfrm>
            <a:off x="2590800" y="1600200"/>
            <a:ext cx="0" cy="1828800"/>
          </a:xfrm>
          <a:prstGeom prst="line">
            <a:avLst/>
          </a:prstGeom>
          <a:noFill/>
          <a:ln w="6350">
            <a:solidFill>
              <a:schemeClr val="accent2"/>
            </a:solidFill>
            <a:round/>
            <a:headEnd/>
            <a:tailEnd type="none" w="lg" len="lg"/>
          </a:ln>
          <a:effectLst/>
        </p:spPr>
        <p:txBody>
          <a:bodyPr/>
          <a:lstStyle/>
          <a:p>
            <a:endParaRPr lang="en-US"/>
          </a:p>
        </p:txBody>
      </p:sp>
      <p:grpSp>
        <p:nvGrpSpPr>
          <p:cNvPr id="2" name="Group 55"/>
          <p:cNvGrpSpPr>
            <a:grpSpLocks/>
          </p:cNvGrpSpPr>
          <p:nvPr/>
        </p:nvGrpSpPr>
        <p:grpSpPr bwMode="auto">
          <a:xfrm>
            <a:off x="2895600" y="1752600"/>
            <a:ext cx="990600" cy="1143000"/>
            <a:chOff x="1824" y="1104"/>
            <a:chExt cx="624" cy="720"/>
          </a:xfrm>
        </p:grpSpPr>
        <p:sp>
          <p:nvSpPr>
            <p:cNvPr id="49159" name="Oval 7"/>
            <p:cNvSpPr>
              <a:spLocks noChangeArrowheads="1"/>
            </p:cNvSpPr>
            <p:nvPr/>
          </p:nvSpPr>
          <p:spPr bwMode="auto">
            <a:xfrm>
              <a:off x="211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0" name="Oval 8"/>
            <p:cNvSpPr>
              <a:spLocks noChangeArrowheads="1"/>
            </p:cNvSpPr>
            <p:nvPr/>
          </p:nvSpPr>
          <p:spPr bwMode="auto">
            <a:xfrm>
              <a:off x="182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1" name="Line 9"/>
            <p:cNvSpPr>
              <a:spLocks noChangeShapeType="1"/>
            </p:cNvSpPr>
            <p:nvPr/>
          </p:nvSpPr>
          <p:spPr bwMode="auto">
            <a:xfrm flipH="1">
              <a:off x="2016"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62" name="AutoShape 10"/>
          <p:cNvSpPr>
            <a:spLocks noChangeArrowheads="1"/>
          </p:cNvSpPr>
          <p:nvPr/>
        </p:nvSpPr>
        <p:spPr bwMode="auto">
          <a:xfrm>
            <a:off x="4191000" y="21336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3" name="Group 56"/>
          <p:cNvGrpSpPr>
            <a:grpSpLocks/>
          </p:cNvGrpSpPr>
          <p:nvPr/>
        </p:nvGrpSpPr>
        <p:grpSpPr bwMode="auto">
          <a:xfrm>
            <a:off x="3048000" y="2057400"/>
            <a:ext cx="650875" cy="533400"/>
            <a:chOff x="1920" y="1296"/>
            <a:chExt cx="410" cy="336"/>
          </a:xfrm>
        </p:grpSpPr>
        <p:sp>
          <p:nvSpPr>
            <p:cNvPr id="49163" name="Freeform 11"/>
            <p:cNvSpPr>
              <a:spLocks/>
            </p:cNvSpPr>
            <p:nvPr/>
          </p:nvSpPr>
          <p:spPr bwMode="auto">
            <a:xfrm>
              <a:off x="1920" y="1296"/>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164" name="Freeform 12"/>
            <p:cNvSpPr>
              <a:spLocks/>
            </p:cNvSpPr>
            <p:nvPr/>
          </p:nvSpPr>
          <p:spPr bwMode="auto">
            <a:xfrm>
              <a:off x="2160" y="1374"/>
              <a:ext cx="170" cy="258"/>
            </a:xfrm>
            <a:custGeom>
              <a:avLst/>
              <a:gdLst/>
              <a:ahLst/>
              <a:cxnLst>
                <a:cxn ang="0">
                  <a:pos x="156" y="0"/>
                </a:cxn>
                <a:cxn ang="0">
                  <a:pos x="144" y="126"/>
                </a:cxn>
                <a:cxn ang="0">
                  <a:pos x="0" y="258"/>
                </a:cxn>
              </a:cxnLst>
              <a:rect l="0" t="0" r="r" b="b"/>
              <a:pathLst>
                <a:path w="170" h="258">
                  <a:moveTo>
                    <a:pt x="156" y="0"/>
                  </a:moveTo>
                  <a:cubicBezTo>
                    <a:pt x="154" y="21"/>
                    <a:pt x="170" y="83"/>
                    <a:pt x="144" y="126"/>
                  </a:cubicBezTo>
                  <a:cubicBezTo>
                    <a:pt x="118" y="169"/>
                    <a:pt x="30" y="231"/>
                    <a:pt x="0" y="258"/>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grpSp>
        <p:nvGrpSpPr>
          <p:cNvPr id="4" name="Group 57"/>
          <p:cNvGrpSpPr>
            <a:grpSpLocks/>
          </p:cNvGrpSpPr>
          <p:nvPr/>
        </p:nvGrpSpPr>
        <p:grpSpPr bwMode="auto">
          <a:xfrm>
            <a:off x="4724400" y="1752600"/>
            <a:ext cx="990600" cy="1143000"/>
            <a:chOff x="2976" y="1104"/>
            <a:chExt cx="624" cy="720"/>
          </a:xfrm>
        </p:grpSpPr>
        <p:sp>
          <p:nvSpPr>
            <p:cNvPr id="49165" name="Oval 13"/>
            <p:cNvSpPr>
              <a:spLocks noChangeArrowheads="1"/>
            </p:cNvSpPr>
            <p:nvPr/>
          </p:nvSpPr>
          <p:spPr bwMode="auto">
            <a:xfrm>
              <a:off x="3264"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6" name="Oval 14"/>
            <p:cNvSpPr>
              <a:spLocks noChangeArrowheads="1"/>
            </p:cNvSpPr>
            <p:nvPr/>
          </p:nvSpPr>
          <p:spPr bwMode="auto">
            <a:xfrm>
              <a:off x="2976"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7" name="Line 15"/>
            <p:cNvSpPr>
              <a:spLocks noChangeShapeType="1"/>
            </p:cNvSpPr>
            <p:nvPr/>
          </p:nvSpPr>
          <p:spPr bwMode="auto">
            <a:xfrm flipH="1">
              <a:off x="3168"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70" name="Line 18"/>
          <p:cNvSpPr>
            <a:spLocks noChangeShapeType="1"/>
          </p:cNvSpPr>
          <p:nvPr/>
        </p:nvSpPr>
        <p:spPr bwMode="auto">
          <a:xfrm>
            <a:off x="5943600" y="1600200"/>
            <a:ext cx="0" cy="1828800"/>
          </a:xfrm>
          <a:prstGeom prst="line">
            <a:avLst/>
          </a:prstGeom>
          <a:noFill/>
          <a:ln w="6350">
            <a:solidFill>
              <a:schemeClr val="accent2"/>
            </a:solidFill>
            <a:round/>
            <a:headEnd/>
            <a:tailEnd type="none" w="lg" len="lg"/>
          </a:ln>
          <a:effectLst/>
        </p:spPr>
        <p:txBody>
          <a:bodyPr/>
          <a:lstStyle/>
          <a:p>
            <a:endParaRPr lang="en-US"/>
          </a:p>
        </p:txBody>
      </p:sp>
      <p:grpSp>
        <p:nvGrpSpPr>
          <p:cNvPr id="5" name="Group 58"/>
          <p:cNvGrpSpPr>
            <a:grpSpLocks/>
          </p:cNvGrpSpPr>
          <p:nvPr/>
        </p:nvGrpSpPr>
        <p:grpSpPr bwMode="auto">
          <a:xfrm>
            <a:off x="6324600" y="1752600"/>
            <a:ext cx="1524000" cy="1143000"/>
            <a:chOff x="3984" y="1104"/>
            <a:chExt cx="960" cy="720"/>
          </a:xfrm>
        </p:grpSpPr>
        <p:sp>
          <p:nvSpPr>
            <p:cNvPr id="49171" name="Oval 19"/>
            <p:cNvSpPr>
              <a:spLocks noChangeArrowheads="1"/>
            </p:cNvSpPr>
            <p:nvPr/>
          </p:nvSpPr>
          <p:spPr bwMode="auto">
            <a:xfrm>
              <a:off x="427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2" name="Oval 20"/>
            <p:cNvSpPr>
              <a:spLocks noChangeArrowheads="1"/>
            </p:cNvSpPr>
            <p:nvPr/>
          </p:nvSpPr>
          <p:spPr bwMode="auto">
            <a:xfrm>
              <a:off x="398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3" name="Line 21"/>
            <p:cNvSpPr>
              <a:spLocks noChangeShapeType="1"/>
            </p:cNvSpPr>
            <p:nvPr/>
          </p:nvSpPr>
          <p:spPr bwMode="auto">
            <a:xfrm flipH="1">
              <a:off x="4176" y="1344"/>
              <a:ext cx="240" cy="240"/>
            </a:xfrm>
            <a:prstGeom prst="line">
              <a:avLst/>
            </a:prstGeom>
            <a:noFill/>
            <a:ln w="15875">
              <a:solidFill>
                <a:schemeClr val="tx1"/>
              </a:solidFill>
              <a:round/>
              <a:headEnd/>
              <a:tailEnd type="none" w="lg" len="lg"/>
            </a:ln>
            <a:effectLst/>
          </p:spPr>
          <p:txBody>
            <a:bodyPr/>
            <a:lstStyle/>
            <a:p>
              <a:endParaRPr lang="en-US"/>
            </a:p>
          </p:txBody>
        </p:sp>
        <p:sp>
          <p:nvSpPr>
            <p:cNvPr id="49174" name="Oval 22"/>
            <p:cNvSpPr>
              <a:spLocks noChangeArrowheads="1"/>
            </p:cNvSpPr>
            <p:nvPr/>
          </p:nvSpPr>
          <p:spPr bwMode="auto">
            <a:xfrm>
              <a:off x="4608"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75" name="Line 23"/>
            <p:cNvSpPr>
              <a:spLocks noChangeShapeType="1"/>
            </p:cNvSpPr>
            <p:nvPr/>
          </p:nvSpPr>
          <p:spPr bwMode="auto">
            <a:xfrm>
              <a:off x="4464" y="134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6" name="Group 59"/>
          <p:cNvGrpSpPr>
            <a:grpSpLocks/>
          </p:cNvGrpSpPr>
          <p:nvPr/>
        </p:nvGrpSpPr>
        <p:grpSpPr bwMode="auto">
          <a:xfrm>
            <a:off x="533400" y="3733800"/>
            <a:ext cx="2057400" cy="1905000"/>
            <a:chOff x="336" y="2352"/>
            <a:chExt cx="1296" cy="1200"/>
          </a:xfrm>
        </p:grpSpPr>
        <p:sp>
          <p:nvSpPr>
            <p:cNvPr id="49176" name="Oval 24"/>
            <p:cNvSpPr>
              <a:spLocks noChangeArrowheads="1"/>
            </p:cNvSpPr>
            <p:nvPr/>
          </p:nvSpPr>
          <p:spPr bwMode="auto">
            <a:xfrm>
              <a:off x="960"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7" name="Oval 25"/>
            <p:cNvSpPr>
              <a:spLocks noChangeArrowheads="1"/>
            </p:cNvSpPr>
            <p:nvPr/>
          </p:nvSpPr>
          <p:spPr bwMode="auto">
            <a:xfrm>
              <a:off x="67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8" name="Line 26"/>
            <p:cNvSpPr>
              <a:spLocks noChangeShapeType="1"/>
            </p:cNvSpPr>
            <p:nvPr/>
          </p:nvSpPr>
          <p:spPr bwMode="auto">
            <a:xfrm flipH="1">
              <a:off x="86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79" name="Oval 27"/>
            <p:cNvSpPr>
              <a:spLocks noChangeArrowheads="1"/>
            </p:cNvSpPr>
            <p:nvPr/>
          </p:nvSpPr>
          <p:spPr bwMode="auto">
            <a:xfrm>
              <a:off x="1296"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0" name="Line 28"/>
            <p:cNvSpPr>
              <a:spLocks noChangeShapeType="1"/>
            </p:cNvSpPr>
            <p:nvPr/>
          </p:nvSpPr>
          <p:spPr bwMode="auto">
            <a:xfrm>
              <a:off x="1152"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1" name="Oval 29"/>
            <p:cNvSpPr>
              <a:spLocks noChangeArrowheads="1"/>
            </p:cNvSpPr>
            <p:nvPr/>
          </p:nvSpPr>
          <p:spPr bwMode="auto">
            <a:xfrm>
              <a:off x="336"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2" name="Line 30"/>
            <p:cNvSpPr>
              <a:spLocks noChangeShapeType="1"/>
            </p:cNvSpPr>
            <p:nvPr/>
          </p:nvSpPr>
          <p:spPr bwMode="auto">
            <a:xfrm flipH="1">
              <a:off x="528"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7" name="Group 60"/>
          <p:cNvGrpSpPr>
            <a:grpSpLocks/>
          </p:cNvGrpSpPr>
          <p:nvPr/>
        </p:nvGrpSpPr>
        <p:grpSpPr bwMode="auto">
          <a:xfrm>
            <a:off x="714375" y="4781550"/>
            <a:ext cx="619125" cy="552450"/>
            <a:chOff x="450" y="3012"/>
            <a:chExt cx="390" cy="348"/>
          </a:xfrm>
        </p:grpSpPr>
        <p:sp>
          <p:nvSpPr>
            <p:cNvPr id="49183" name="Freeform 31"/>
            <p:cNvSpPr>
              <a:spLocks/>
            </p:cNvSpPr>
            <p:nvPr/>
          </p:nvSpPr>
          <p:spPr bwMode="auto">
            <a:xfrm>
              <a:off x="450" y="3012"/>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184" name="Freeform 32"/>
            <p:cNvSpPr>
              <a:spLocks/>
            </p:cNvSpPr>
            <p:nvPr/>
          </p:nvSpPr>
          <p:spPr bwMode="auto">
            <a:xfrm>
              <a:off x="696" y="3120"/>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grpSp>
        <p:nvGrpSpPr>
          <p:cNvPr id="8" name="Group 61"/>
          <p:cNvGrpSpPr>
            <a:grpSpLocks/>
          </p:cNvGrpSpPr>
          <p:nvPr/>
        </p:nvGrpSpPr>
        <p:grpSpPr bwMode="auto">
          <a:xfrm>
            <a:off x="2971800" y="3733800"/>
            <a:ext cx="2057400" cy="1905000"/>
            <a:chOff x="1872" y="2352"/>
            <a:chExt cx="1296" cy="1200"/>
          </a:xfrm>
        </p:grpSpPr>
        <p:sp>
          <p:nvSpPr>
            <p:cNvPr id="49185" name="Oval 33"/>
            <p:cNvSpPr>
              <a:spLocks noChangeArrowheads="1"/>
            </p:cNvSpPr>
            <p:nvPr/>
          </p:nvSpPr>
          <p:spPr bwMode="auto">
            <a:xfrm>
              <a:off x="2496"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86" name="Oval 34"/>
            <p:cNvSpPr>
              <a:spLocks noChangeArrowheads="1"/>
            </p:cNvSpPr>
            <p:nvPr/>
          </p:nvSpPr>
          <p:spPr bwMode="auto">
            <a:xfrm>
              <a:off x="220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7" name="Line 35"/>
            <p:cNvSpPr>
              <a:spLocks noChangeShapeType="1"/>
            </p:cNvSpPr>
            <p:nvPr/>
          </p:nvSpPr>
          <p:spPr bwMode="auto">
            <a:xfrm flipH="1">
              <a:off x="2400"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8" name="Oval 36"/>
            <p:cNvSpPr>
              <a:spLocks noChangeArrowheads="1"/>
            </p:cNvSpPr>
            <p:nvPr/>
          </p:nvSpPr>
          <p:spPr bwMode="auto">
            <a:xfrm>
              <a:off x="283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9" name="Line 37"/>
            <p:cNvSpPr>
              <a:spLocks noChangeShapeType="1"/>
            </p:cNvSpPr>
            <p:nvPr/>
          </p:nvSpPr>
          <p:spPr bwMode="auto">
            <a:xfrm>
              <a:off x="2688"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0" name="Oval 38"/>
            <p:cNvSpPr>
              <a:spLocks noChangeArrowheads="1"/>
            </p:cNvSpPr>
            <p:nvPr/>
          </p:nvSpPr>
          <p:spPr bwMode="auto">
            <a:xfrm>
              <a:off x="1872"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1" name="Line 39"/>
            <p:cNvSpPr>
              <a:spLocks noChangeShapeType="1"/>
            </p:cNvSpPr>
            <p:nvPr/>
          </p:nvSpPr>
          <p:spPr bwMode="auto">
            <a:xfrm flipH="1">
              <a:off x="2064"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63"/>
          <p:cNvGrpSpPr>
            <a:grpSpLocks/>
          </p:cNvGrpSpPr>
          <p:nvPr/>
        </p:nvGrpSpPr>
        <p:grpSpPr bwMode="auto">
          <a:xfrm>
            <a:off x="5410200" y="3733800"/>
            <a:ext cx="2057400" cy="1905000"/>
            <a:chOff x="3408" y="2352"/>
            <a:chExt cx="1296" cy="1200"/>
          </a:xfrm>
        </p:grpSpPr>
        <p:sp>
          <p:nvSpPr>
            <p:cNvPr id="49192" name="Oval 40"/>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93" name="Oval 41"/>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94" name="Line 42"/>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5" name="Oval 43"/>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96" name="Line 44"/>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7" name="Oval 45"/>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8" name="Line 46"/>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10" name="Group 62"/>
          <p:cNvGrpSpPr>
            <a:grpSpLocks/>
          </p:cNvGrpSpPr>
          <p:nvPr/>
        </p:nvGrpSpPr>
        <p:grpSpPr bwMode="auto">
          <a:xfrm>
            <a:off x="3648075" y="4038600"/>
            <a:ext cx="619125" cy="552450"/>
            <a:chOff x="2298" y="2544"/>
            <a:chExt cx="390" cy="348"/>
          </a:xfrm>
        </p:grpSpPr>
        <p:sp>
          <p:nvSpPr>
            <p:cNvPr id="49199" name="Freeform 47"/>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200" name="Freeform 48"/>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
        <p:nvSpPr>
          <p:cNvPr id="49201" name="AutoShape 49"/>
          <p:cNvSpPr>
            <a:spLocks noChangeArrowheads="1"/>
          </p:cNvSpPr>
          <p:nvPr/>
        </p:nvSpPr>
        <p:spPr bwMode="auto">
          <a:xfrm>
            <a:off x="28194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2" name="AutoShape 50"/>
          <p:cNvSpPr>
            <a:spLocks noChangeArrowheads="1"/>
          </p:cNvSpPr>
          <p:nvPr/>
        </p:nvSpPr>
        <p:spPr bwMode="auto">
          <a:xfrm>
            <a:off x="53340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3" name="Text Box 51"/>
          <p:cNvSpPr txBox="1">
            <a:spLocks noChangeArrowheads="1"/>
          </p:cNvSpPr>
          <p:nvPr/>
        </p:nvSpPr>
        <p:spPr bwMode="auto">
          <a:xfrm>
            <a:off x="22860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chemeClr val="accent2"/>
                </a:solidFill>
                <a:latin typeface="Times New Roman" pitchFamily="18" charset="0"/>
              </a:rPr>
              <a:t>1</a:t>
            </a:r>
          </a:p>
        </p:txBody>
      </p:sp>
      <p:sp>
        <p:nvSpPr>
          <p:cNvPr id="49204" name="Text Box 52"/>
          <p:cNvSpPr txBox="1">
            <a:spLocks noChangeArrowheads="1"/>
          </p:cNvSpPr>
          <p:nvPr/>
        </p:nvSpPr>
        <p:spPr bwMode="auto">
          <a:xfrm>
            <a:off x="56388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chemeClr val="accent2"/>
                </a:solidFill>
                <a:latin typeface="Times New Roman" pitchFamily="18" charset="0"/>
              </a:rPr>
              <a:t>2</a:t>
            </a:r>
          </a:p>
        </p:txBody>
      </p:sp>
      <p:sp>
        <p:nvSpPr>
          <p:cNvPr id="49205" name="Text Box 53"/>
          <p:cNvSpPr txBox="1">
            <a:spLocks noChangeArrowheads="1"/>
          </p:cNvSpPr>
          <p:nvPr/>
        </p:nvSpPr>
        <p:spPr bwMode="auto">
          <a:xfrm>
            <a:off x="80772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chemeClr val="accent2"/>
                </a:solidFill>
                <a:latin typeface="Times New Roman" pitchFamily="18" charset="0"/>
              </a:rPr>
              <a:t>3</a:t>
            </a:r>
          </a:p>
        </p:txBody>
      </p:sp>
      <p:sp>
        <p:nvSpPr>
          <p:cNvPr id="49206" name="Text Box 54"/>
          <p:cNvSpPr txBox="1">
            <a:spLocks noChangeArrowheads="1"/>
          </p:cNvSpPr>
          <p:nvPr/>
        </p:nvSpPr>
        <p:spPr bwMode="auto">
          <a:xfrm>
            <a:off x="8077200" y="5500688"/>
            <a:ext cx="381000" cy="366712"/>
          </a:xfrm>
          <a:prstGeom prst="rect">
            <a:avLst/>
          </a:prstGeom>
          <a:noFill/>
          <a:ln w="15875">
            <a:noFill/>
            <a:miter lim="800000"/>
            <a:headEnd/>
            <a:tailEnd type="none" w="lg" len="lg"/>
          </a:ln>
          <a:effectLst/>
        </p:spPr>
        <p:txBody>
          <a:bodyPr>
            <a:spAutoFit/>
          </a:bodyPr>
          <a:lstStyle/>
          <a:p>
            <a:pPr>
              <a:spcBef>
                <a:spcPct val="50000"/>
              </a:spcBef>
            </a:pPr>
            <a:r>
              <a:rPr lang="en-US" sz="1800">
                <a:solidFill>
                  <a:schemeClr val="accent2"/>
                </a:solidFill>
                <a:latin typeface="Times New Roman" pitchFamily="18"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dissolve">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201"/>
                                        </p:tgtEl>
                                        <p:attrNameLst>
                                          <p:attrName>style.visibility</p:attrName>
                                        </p:attrNameLst>
                                      </p:cBhvr>
                                      <p:to>
                                        <p:strVal val="visible"/>
                                      </p:to>
                                    </p:set>
                                    <p:animEffect transition="in" filter="dissolve">
                                      <p:cBhvr>
                                        <p:cTn id="47" dur="500"/>
                                        <p:tgtEl>
                                          <p:spTgt spid="4920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202"/>
                                        </p:tgtEl>
                                        <p:attrNameLst>
                                          <p:attrName>style.visibility</p:attrName>
                                        </p:attrNameLst>
                                      </p:cBhvr>
                                      <p:to>
                                        <p:strVal val="visible"/>
                                      </p:to>
                                    </p:set>
                                    <p:animEffect transition="in" filter="dissolve">
                                      <p:cBhvr>
                                        <p:cTn id="62" dur="500"/>
                                        <p:tgtEl>
                                          <p:spTgt spid="4920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62" grpId="0" animBg="1"/>
      <p:bldP spid="49201" grpId="0" animBg="1"/>
      <p:bldP spid="4920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4"/>
          <p:cNvSpPr>
            <a:spLocks noGrp="1"/>
          </p:cNvSpPr>
          <p:nvPr>
            <p:ph type="sldNum" sz="quarter" idx="4294967295"/>
          </p:nvPr>
        </p:nvSpPr>
        <p:spPr>
          <a:xfrm>
            <a:off x="7239000" y="6400800"/>
            <a:ext cx="1905000" cy="457200"/>
          </a:xfrm>
          <a:prstGeom prst="rect">
            <a:avLst/>
          </a:prstGeom>
        </p:spPr>
        <p:txBody>
          <a:bodyPr/>
          <a:lstStyle/>
          <a:p>
            <a:fld id="{58C20288-16A6-4006-8B0B-362EB89FD010}" type="slidenum">
              <a:rPr lang="en-US"/>
              <a:pPr/>
              <a:t>48</a:t>
            </a:fld>
            <a:endParaRPr lang="en-US"/>
          </a:p>
        </p:txBody>
      </p:sp>
      <p:sp>
        <p:nvSpPr>
          <p:cNvPr id="51202" name="Rectangle 2"/>
          <p:cNvSpPr>
            <a:spLocks noGrp="1" noChangeArrowheads="1"/>
          </p:cNvSpPr>
          <p:nvPr>
            <p:ph type="title"/>
          </p:nvPr>
        </p:nvSpPr>
        <p:spPr/>
        <p:txBody>
          <a:bodyPr/>
          <a:lstStyle/>
          <a:p>
            <a:r>
              <a:rPr lang="en-US"/>
              <a:t>Other children are not affected</a:t>
            </a:r>
          </a:p>
        </p:txBody>
      </p:sp>
      <p:sp>
        <p:nvSpPr>
          <p:cNvPr id="51203" name="Rectangle 3"/>
          <p:cNvSpPr>
            <a:spLocks noGrp="1" noChangeArrowheads="1"/>
          </p:cNvSpPr>
          <p:nvPr>
            <p:ph type="body" sz="half" idx="1"/>
          </p:nvPr>
        </p:nvSpPr>
        <p:spPr>
          <a:xfrm>
            <a:off x="381000" y="4181475"/>
            <a:ext cx="8237538" cy="703263"/>
          </a:xfrm>
        </p:spPr>
        <p:txBody>
          <a:bodyPr/>
          <a:lstStyle/>
          <a:p>
            <a:r>
              <a:rPr lang="en-US" sz="2000"/>
              <a:t>The node containing 8 is not affected because its parent gets larger, not smaller</a:t>
            </a:r>
          </a:p>
        </p:txBody>
      </p:sp>
      <p:sp>
        <p:nvSpPr>
          <p:cNvPr id="51204" name="Rectangle 4"/>
          <p:cNvSpPr>
            <a:spLocks noGrp="1" noChangeArrowheads="1"/>
          </p:cNvSpPr>
          <p:nvPr>
            <p:ph type="body" sz="half" idx="2"/>
          </p:nvPr>
        </p:nvSpPr>
        <p:spPr>
          <a:xfrm>
            <a:off x="381000" y="4833938"/>
            <a:ext cx="8405813" cy="1225550"/>
          </a:xfrm>
        </p:spPr>
        <p:txBody>
          <a:bodyPr>
            <a:normAutofit lnSpcReduction="10000"/>
          </a:bodyPr>
          <a:lstStyle/>
          <a:p>
            <a:pPr>
              <a:lnSpc>
                <a:spcPct val="90000"/>
              </a:lnSpc>
            </a:pPr>
            <a:r>
              <a:rPr lang="en-US" sz="2000"/>
              <a:t>The node containing 5 is not affected because its parent gets larger, not smaller</a:t>
            </a:r>
          </a:p>
          <a:p>
            <a:pPr>
              <a:lnSpc>
                <a:spcPct val="90000"/>
              </a:lnSpc>
            </a:pPr>
            <a:r>
              <a:rPr lang="en-US" sz="2000"/>
              <a:t>The node containing 8 is still not affected because, although its parent got smaller, its parent is still greater than it was originally</a:t>
            </a:r>
          </a:p>
        </p:txBody>
      </p:sp>
      <p:grpSp>
        <p:nvGrpSpPr>
          <p:cNvPr id="2" name="Group 5"/>
          <p:cNvGrpSpPr>
            <a:grpSpLocks/>
          </p:cNvGrpSpPr>
          <p:nvPr/>
        </p:nvGrpSpPr>
        <p:grpSpPr bwMode="auto">
          <a:xfrm>
            <a:off x="990600" y="1752600"/>
            <a:ext cx="2057400" cy="1905000"/>
            <a:chOff x="768" y="1104"/>
            <a:chExt cx="1296" cy="1200"/>
          </a:xfrm>
        </p:grpSpPr>
        <p:grpSp>
          <p:nvGrpSpPr>
            <p:cNvPr id="3" name="Group 6"/>
            <p:cNvGrpSpPr>
              <a:grpSpLocks/>
            </p:cNvGrpSpPr>
            <p:nvPr/>
          </p:nvGrpSpPr>
          <p:grpSpPr bwMode="auto">
            <a:xfrm>
              <a:off x="768" y="1104"/>
              <a:ext cx="1296" cy="1200"/>
              <a:chOff x="3408" y="2352"/>
              <a:chExt cx="1296" cy="1200"/>
            </a:xfrm>
          </p:grpSpPr>
          <p:sp>
            <p:nvSpPr>
              <p:cNvPr id="51207" name="Oval 7"/>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08" name="Oval 8"/>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09" name="Line 9"/>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0" name="Oval 10"/>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11" name="Line 11"/>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2" name="Oval 12"/>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13" name="Line 13"/>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14" name="Oval 14"/>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15" name="Line 15"/>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4" name="Group 16"/>
          <p:cNvGrpSpPr>
            <a:grpSpLocks/>
          </p:cNvGrpSpPr>
          <p:nvPr/>
        </p:nvGrpSpPr>
        <p:grpSpPr bwMode="auto">
          <a:xfrm>
            <a:off x="1828800" y="2771775"/>
            <a:ext cx="539750" cy="595313"/>
            <a:chOff x="1280" y="1746"/>
            <a:chExt cx="340" cy="375"/>
          </a:xfrm>
        </p:grpSpPr>
        <p:sp>
          <p:nvSpPr>
            <p:cNvPr id="51217" name="Freeform 17"/>
            <p:cNvSpPr>
              <a:spLocks/>
            </p:cNvSpPr>
            <p:nvPr/>
          </p:nvSpPr>
          <p:spPr bwMode="auto">
            <a:xfrm>
              <a:off x="1280" y="1861"/>
              <a:ext cx="197" cy="260"/>
            </a:xfrm>
            <a:custGeom>
              <a:avLst/>
              <a:gdLst/>
              <a:ahLst/>
              <a:cxnLst>
                <a:cxn ang="0">
                  <a:pos x="197" y="260"/>
                </a:cxn>
                <a:cxn ang="0">
                  <a:pos x="114" y="233"/>
                </a:cxn>
                <a:cxn ang="0">
                  <a:pos x="41" y="164"/>
                </a:cxn>
                <a:cxn ang="0">
                  <a:pos x="0" y="0"/>
                </a:cxn>
              </a:cxnLst>
              <a:rect l="0" t="0" r="r" b="b"/>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51218" name="Freeform 18"/>
            <p:cNvSpPr>
              <a:spLocks/>
            </p:cNvSpPr>
            <p:nvPr/>
          </p:nvSpPr>
          <p:spPr bwMode="auto">
            <a:xfrm>
              <a:off x="1463" y="1746"/>
              <a:ext cx="157" cy="283"/>
            </a:xfrm>
            <a:custGeom>
              <a:avLst/>
              <a:gdLst/>
              <a:ahLst/>
              <a:cxnLst>
                <a:cxn ang="0">
                  <a:pos x="0" y="0"/>
                </a:cxn>
                <a:cxn ang="0">
                  <a:pos x="91" y="41"/>
                </a:cxn>
                <a:cxn ang="0">
                  <a:pos x="147" y="151"/>
                </a:cxn>
                <a:cxn ang="0">
                  <a:pos x="152" y="283"/>
                </a:cxn>
              </a:cxnLst>
              <a:rect l="0" t="0" r="r" b="b"/>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
        <p:nvSpPr>
          <p:cNvPr id="51219" name="AutoShape 19"/>
          <p:cNvSpPr>
            <a:spLocks noChangeArrowheads="1"/>
          </p:cNvSpPr>
          <p:nvPr/>
        </p:nvSpPr>
        <p:spPr bwMode="auto">
          <a:xfrm>
            <a:off x="33528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5" name="Group 20"/>
          <p:cNvGrpSpPr>
            <a:grpSpLocks/>
          </p:cNvGrpSpPr>
          <p:nvPr/>
        </p:nvGrpSpPr>
        <p:grpSpPr bwMode="auto">
          <a:xfrm>
            <a:off x="3505200" y="1752600"/>
            <a:ext cx="2057400" cy="1905000"/>
            <a:chOff x="768" y="1104"/>
            <a:chExt cx="1296" cy="1200"/>
          </a:xfrm>
        </p:grpSpPr>
        <p:grpSp>
          <p:nvGrpSpPr>
            <p:cNvPr id="6" name="Group 21"/>
            <p:cNvGrpSpPr>
              <a:grpSpLocks/>
            </p:cNvGrpSpPr>
            <p:nvPr/>
          </p:nvGrpSpPr>
          <p:grpSpPr bwMode="auto">
            <a:xfrm>
              <a:off x="768" y="1104"/>
              <a:ext cx="1296" cy="1200"/>
              <a:chOff x="3408" y="2352"/>
              <a:chExt cx="1296" cy="1200"/>
            </a:xfrm>
          </p:grpSpPr>
          <p:sp>
            <p:nvSpPr>
              <p:cNvPr id="51222" name="Oval 22"/>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23" name="Oval 23"/>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24" name="Line 24"/>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5" name="Oval 25"/>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26" name="Line 26"/>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7" name="Oval 27"/>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28" name="Line 28"/>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29" name="Oval 29"/>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30" name="Line 30"/>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31" name="AutoShape 31"/>
          <p:cNvSpPr>
            <a:spLocks noChangeArrowheads="1"/>
          </p:cNvSpPr>
          <p:nvPr/>
        </p:nvSpPr>
        <p:spPr bwMode="auto">
          <a:xfrm>
            <a:off x="59436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7" name="Group 32"/>
          <p:cNvGrpSpPr>
            <a:grpSpLocks/>
          </p:cNvGrpSpPr>
          <p:nvPr/>
        </p:nvGrpSpPr>
        <p:grpSpPr bwMode="auto">
          <a:xfrm>
            <a:off x="6172200" y="1752600"/>
            <a:ext cx="2057400" cy="1905000"/>
            <a:chOff x="768" y="1104"/>
            <a:chExt cx="1296" cy="1200"/>
          </a:xfrm>
        </p:grpSpPr>
        <p:grpSp>
          <p:nvGrpSpPr>
            <p:cNvPr id="8" name="Group 33"/>
            <p:cNvGrpSpPr>
              <a:grpSpLocks/>
            </p:cNvGrpSpPr>
            <p:nvPr/>
          </p:nvGrpSpPr>
          <p:grpSpPr bwMode="auto">
            <a:xfrm>
              <a:off x="768" y="1104"/>
              <a:ext cx="1296" cy="1200"/>
              <a:chOff x="3408" y="2352"/>
              <a:chExt cx="1296" cy="1200"/>
            </a:xfrm>
          </p:grpSpPr>
          <p:sp>
            <p:nvSpPr>
              <p:cNvPr id="51234" name="Oval 34"/>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35" name="Oval 35"/>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36" name="Line 36"/>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7" name="Oval 37"/>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38" name="Line 38"/>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9" name="Oval 39"/>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40" name="Line 40"/>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41" name="Oval 41"/>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42" name="Line 42"/>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43"/>
          <p:cNvGrpSpPr>
            <a:grpSpLocks/>
          </p:cNvGrpSpPr>
          <p:nvPr/>
        </p:nvGrpSpPr>
        <p:grpSpPr bwMode="auto">
          <a:xfrm>
            <a:off x="4181475" y="2038350"/>
            <a:ext cx="619125" cy="552450"/>
            <a:chOff x="2298" y="2544"/>
            <a:chExt cx="390" cy="348"/>
          </a:xfrm>
        </p:grpSpPr>
        <p:sp>
          <p:nvSpPr>
            <p:cNvPr id="51244" name="Freeform 44"/>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51245" name="Freeform 45"/>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9"/>
                                        </p:tgtEl>
                                        <p:attrNameLst>
                                          <p:attrName>style.visibility</p:attrName>
                                        </p:attrNameLst>
                                      </p:cBhvr>
                                      <p:to>
                                        <p:strVal val="visible"/>
                                      </p:to>
                                    </p:set>
                                    <p:animEffect transition="in" filter="dissolve">
                                      <p:cBhvr>
                                        <p:cTn id="17" dur="500"/>
                                        <p:tgtEl>
                                          <p:spTgt spid="51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0" end="0"/>
                                            </p:txEl>
                                          </p:spTgt>
                                        </p:tgtEl>
                                        <p:attrNameLst>
                                          <p:attrName>style.visibility</p:attrName>
                                        </p:attrNameLst>
                                      </p:cBhvr>
                                      <p:to>
                                        <p:strVal val="visible"/>
                                      </p:to>
                                    </p:set>
                                    <p:animEffect transition="in" filter="wipe(left)">
                                      <p:cBhvr>
                                        <p:cTn id="27" dur="500"/>
                                        <p:tgtEl>
                                          <p:spTgt spid="5120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31"/>
                                        </p:tgtEl>
                                        <p:attrNameLst>
                                          <p:attrName>style.visibility</p:attrName>
                                        </p:attrNameLst>
                                      </p:cBhvr>
                                      <p:to>
                                        <p:strVal val="visible"/>
                                      </p:to>
                                    </p:set>
                                    <p:animEffect transition="in" filter="dissolve">
                                      <p:cBhvr>
                                        <p:cTn id="37" dur="500"/>
                                        <p:tgtEl>
                                          <p:spTgt spid="512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04">
                                            <p:txEl>
                                              <p:pRg st="0" end="0"/>
                                            </p:txEl>
                                          </p:spTgt>
                                        </p:tgtEl>
                                        <p:attrNameLst>
                                          <p:attrName>style.visibility</p:attrName>
                                        </p:attrNameLst>
                                      </p:cBhvr>
                                      <p:to>
                                        <p:strVal val="visible"/>
                                      </p:to>
                                    </p:set>
                                    <p:animEffect transition="in" filter="wipe(left)">
                                      <p:cBhvr>
                                        <p:cTn id="47" dur="500"/>
                                        <p:tgtEl>
                                          <p:spTgt spid="5120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04">
                                            <p:txEl>
                                              <p:pRg st="1" end="1"/>
                                            </p:txEl>
                                          </p:spTgt>
                                        </p:tgtEl>
                                        <p:attrNameLst>
                                          <p:attrName>style.visibility</p:attrName>
                                        </p:attrNameLst>
                                      </p:cBhvr>
                                      <p:to>
                                        <p:strVal val="visible"/>
                                      </p:to>
                                    </p:set>
                                    <p:animEffect transition="in" filter="wipe(left)">
                                      <p:cBhvr>
                                        <p:cTn id="52" dur="500"/>
                                        <p:tgtEl>
                                          <p:spTgt spid="51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4" autoUpdateAnimBg="0"/>
      <p:bldP spid="51204" grpId="0" build="p" bldLvl="4" autoUpdateAnimBg="0"/>
      <p:bldP spid="51219" grpId="0" animBg="1"/>
      <p:bldP spid="5123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Slide Number Placeholder 4"/>
          <p:cNvSpPr>
            <a:spLocks noGrp="1"/>
          </p:cNvSpPr>
          <p:nvPr>
            <p:ph type="sldNum" sz="quarter" idx="4294967295"/>
          </p:nvPr>
        </p:nvSpPr>
        <p:spPr>
          <a:xfrm>
            <a:off x="7239000" y="6400800"/>
            <a:ext cx="1905000" cy="457200"/>
          </a:xfrm>
          <a:prstGeom prst="rect">
            <a:avLst/>
          </a:prstGeom>
        </p:spPr>
        <p:txBody>
          <a:bodyPr/>
          <a:lstStyle/>
          <a:p>
            <a:fld id="{E754D346-7A45-4E55-B92C-17E24D7F6BD3}" type="slidenum">
              <a:rPr lang="en-US"/>
              <a:pPr/>
              <a:t>49</a:t>
            </a:fld>
            <a:endParaRPr lang="en-US"/>
          </a:p>
        </p:txBody>
      </p:sp>
      <p:sp>
        <p:nvSpPr>
          <p:cNvPr id="16386" name="Rectangle 2"/>
          <p:cNvSpPr>
            <a:spLocks noGrp="1" noChangeArrowheads="1"/>
          </p:cNvSpPr>
          <p:nvPr>
            <p:ph type="title"/>
          </p:nvPr>
        </p:nvSpPr>
        <p:spPr/>
        <p:txBody>
          <a:bodyPr/>
          <a:lstStyle/>
          <a:p>
            <a:r>
              <a:rPr lang="en-US"/>
              <a:t>A sample heap</a:t>
            </a:r>
          </a:p>
        </p:txBody>
      </p:sp>
      <p:sp>
        <p:nvSpPr>
          <p:cNvPr id="16387" name="Rectangle 3"/>
          <p:cNvSpPr>
            <a:spLocks noGrp="1" noChangeArrowheads="1"/>
          </p:cNvSpPr>
          <p:nvPr>
            <p:ph type="body" sz="half" idx="1"/>
          </p:nvPr>
        </p:nvSpPr>
        <p:spPr>
          <a:xfrm>
            <a:off x="685800" y="1447800"/>
            <a:ext cx="7772400" cy="762000"/>
          </a:xfrm>
        </p:spPr>
        <p:txBody>
          <a:bodyPr/>
          <a:lstStyle/>
          <a:p>
            <a:r>
              <a:rPr lang="en-US" sz="2400" dirty="0"/>
              <a:t>Here’s a sample binary tree after it has been </a:t>
            </a:r>
            <a:r>
              <a:rPr lang="en-US" sz="2400" dirty="0" err="1"/>
              <a:t>heapified</a:t>
            </a:r>
            <a:endParaRPr lang="en-US" sz="2400" dirty="0"/>
          </a:p>
        </p:txBody>
      </p:sp>
      <p:sp>
        <p:nvSpPr>
          <p:cNvPr id="16388" name="Rectangle 4"/>
          <p:cNvSpPr>
            <a:spLocks noGrp="1" noChangeArrowheads="1"/>
          </p:cNvSpPr>
          <p:nvPr>
            <p:ph type="body" sz="half" idx="2"/>
          </p:nvPr>
        </p:nvSpPr>
        <p:spPr>
          <a:xfrm>
            <a:off x="685800" y="4953000"/>
            <a:ext cx="7772400" cy="1676400"/>
          </a:xfrm>
        </p:spPr>
        <p:txBody>
          <a:bodyPr/>
          <a:lstStyle/>
          <a:p>
            <a:r>
              <a:rPr lang="en-US" sz="2400"/>
              <a:t>Notice that heapified does </a:t>
            </a:r>
            <a:r>
              <a:rPr lang="en-US" sz="2400" i="1"/>
              <a:t>not</a:t>
            </a:r>
            <a:r>
              <a:rPr lang="en-US" sz="2400"/>
              <a:t> mean sorted</a:t>
            </a:r>
          </a:p>
          <a:p>
            <a:r>
              <a:rPr lang="en-US" sz="2400"/>
              <a:t>Heapifying does </a:t>
            </a:r>
            <a:r>
              <a:rPr lang="en-US" sz="2400" i="1"/>
              <a:t>not</a:t>
            </a:r>
            <a:r>
              <a:rPr lang="en-US" sz="2400"/>
              <a:t> change the shape of the binary tree; this binary tree is balanced and left-justified because it started out that way</a:t>
            </a:r>
          </a:p>
        </p:txBody>
      </p:sp>
      <p:grpSp>
        <p:nvGrpSpPr>
          <p:cNvPr id="2" name="Group 34"/>
          <p:cNvGrpSpPr>
            <a:grpSpLocks/>
          </p:cNvGrpSpPr>
          <p:nvPr/>
        </p:nvGrpSpPr>
        <p:grpSpPr bwMode="auto">
          <a:xfrm>
            <a:off x="990600" y="1981200"/>
            <a:ext cx="6781800" cy="2590800"/>
            <a:chOff x="624" y="1248"/>
            <a:chExt cx="4272" cy="1632"/>
          </a:xfrm>
        </p:grpSpPr>
        <p:sp>
          <p:nvSpPr>
            <p:cNvPr id="16389"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6390"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391"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6392"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16393"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16394"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395"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6396"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6397"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16398"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16399"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400"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6401"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6402"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16403"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16404"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6409" name="Oval 25"/>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16410" name="Oval 26"/>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6411" name="Oval 27"/>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412" name="Line 28"/>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16413" name="Line 29"/>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16414" name="Line 30"/>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16415" name="Line 31"/>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16416" name="Line 32"/>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16417" name="Line 33"/>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8">
                                            <p:txEl>
                                              <p:pRg st="0" end="0"/>
                                            </p:txEl>
                                          </p:spTgt>
                                        </p:tgtEl>
                                        <p:attrNameLst>
                                          <p:attrName>style.visibility</p:attrName>
                                        </p:attrNameLst>
                                      </p:cBhvr>
                                      <p:to>
                                        <p:strVal val="visible"/>
                                      </p:to>
                                    </p:set>
                                    <p:animEffect transition="in" filter="wipe(left)">
                                      <p:cBhvr>
                                        <p:cTn id="17" dur="500"/>
                                        <p:tgtEl>
                                          <p:spTgt spid="163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8">
                                            <p:txEl>
                                              <p:pRg st="1" end="1"/>
                                            </p:txEl>
                                          </p:spTgt>
                                        </p:tgtEl>
                                        <p:attrNameLst>
                                          <p:attrName>style.visibility</p:attrName>
                                        </p:attrNameLst>
                                      </p:cBhvr>
                                      <p:to>
                                        <p:strVal val="visible"/>
                                      </p:to>
                                    </p:set>
                                    <p:animEffect transition="in" filter="wipe(left)">
                                      <p:cBhvr>
                                        <p:cTn id="22" dur="500"/>
                                        <p:tgtEl>
                                          <p:spTgt spid="16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5" autoUpdateAnimBg="0"/>
      <p:bldP spid="16388" grpId="0" build="p" bldLvl="4"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Example: Selection Sort</a:t>
            </a:r>
          </a:p>
        </p:txBody>
      </p:sp>
      <p:sp>
        <p:nvSpPr>
          <p:cNvPr id="684035" name="Rectangle 3"/>
          <p:cNvSpPr>
            <a:spLocks noGrp="1" noChangeArrowheads="1"/>
          </p:cNvSpPr>
          <p:nvPr>
            <p:ph type="body" idx="1"/>
          </p:nvPr>
        </p:nvSpPr>
        <p:spPr/>
        <p:txBody>
          <a:bodyPr/>
          <a:lstStyle/>
          <a:p>
            <a:pPr>
              <a:lnSpc>
                <a:spcPct val="80000"/>
              </a:lnSpc>
            </a:pPr>
            <a:r>
              <a:rPr lang="en-US" sz="2800"/>
              <a:t>26 33 43 100 46 88 52 17 53 77 </a:t>
            </a:r>
          </a:p>
          <a:p>
            <a:pPr>
              <a:lnSpc>
                <a:spcPct val="80000"/>
              </a:lnSpc>
            </a:pPr>
            <a:r>
              <a:rPr lang="en-US" sz="2800"/>
              <a:t>17 </a:t>
            </a:r>
            <a:r>
              <a:rPr lang="en-US" sz="2800">
                <a:solidFill>
                  <a:schemeClr val="folHlink"/>
                </a:solidFill>
              </a:rPr>
              <a:t>|</a:t>
            </a:r>
            <a:r>
              <a:rPr lang="en-US" sz="2800"/>
              <a:t> 33 43 100 46 88 52 26 53 77 </a:t>
            </a:r>
          </a:p>
          <a:p>
            <a:pPr>
              <a:lnSpc>
                <a:spcPct val="80000"/>
              </a:lnSpc>
            </a:pPr>
            <a:r>
              <a:rPr lang="en-US" sz="2800"/>
              <a:t>17 26 </a:t>
            </a:r>
            <a:r>
              <a:rPr lang="en-US" sz="2800">
                <a:solidFill>
                  <a:schemeClr val="folHlink"/>
                </a:solidFill>
              </a:rPr>
              <a:t>|</a:t>
            </a:r>
            <a:r>
              <a:rPr lang="en-US" sz="2800"/>
              <a:t> 43 100 46 88 52 33 53 77 </a:t>
            </a:r>
          </a:p>
          <a:p>
            <a:pPr>
              <a:lnSpc>
                <a:spcPct val="80000"/>
              </a:lnSpc>
            </a:pPr>
            <a:r>
              <a:rPr lang="en-US" sz="2800"/>
              <a:t>17 26 33 </a:t>
            </a:r>
            <a:r>
              <a:rPr lang="en-US" sz="2800">
                <a:solidFill>
                  <a:schemeClr val="folHlink"/>
                </a:solidFill>
              </a:rPr>
              <a:t>| </a:t>
            </a:r>
            <a:r>
              <a:rPr lang="en-US" sz="2800"/>
              <a:t>100 46 88 52 43 53 77 </a:t>
            </a:r>
          </a:p>
          <a:p>
            <a:pPr>
              <a:lnSpc>
                <a:spcPct val="80000"/>
              </a:lnSpc>
            </a:pPr>
            <a:r>
              <a:rPr lang="en-US" sz="2800"/>
              <a:t>17 26 33 43 </a:t>
            </a:r>
            <a:r>
              <a:rPr lang="en-US" sz="2800">
                <a:solidFill>
                  <a:schemeClr val="folHlink"/>
                </a:solidFill>
              </a:rPr>
              <a:t>|</a:t>
            </a:r>
            <a:r>
              <a:rPr lang="en-US" sz="2800"/>
              <a:t> 46 88 52 100 53 77 </a:t>
            </a:r>
          </a:p>
          <a:p>
            <a:pPr>
              <a:lnSpc>
                <a:spcPct val="80000"/>
              </a:lnSpc>
            </a:pPr>
            <a:r>
              <a:rPr lang="en-US" sz="2800"/>
              <a:t>17 26 33 43 46 </a:t>
            </a:r>
            <a:r>
              <a:rPr lang="en-US" sz="2800">
                <a:solidFill>
                  <a:schemeClr val="folHlink"/>
                </a:solidFill>
              </a:rPr>
              <a:t>|</a:t>
            </a:r>
            <a:r>
              <a:rPr lang="en-US" sz="2800"/>
              <a:t> 88 52 100 53 77 </a:t>
            </a:r>
          </a:p>
          <a:p>
            <a:pPr>
              <a:lnSpc>
                <a:spcPct val="80000"/>
              </a:lnSpc>
            </a:pPr>
            <a:r>
              <a:rPr lang="en-US" sz="2800"/>
              <a:t>17 26 33 43 46 52 </a:t>
            </a:r>
            <a:r>
              <a:rPr lang="en-US" sz="2800">
                <a:solidFill>
                  <a:schemeClr val="folHlink"/>
                </a:solidFill>
              </a:rPr>
              <a:t>|</a:t>
            </a:r>
            <a:r>
              <a:rPr lang="en-US" sz="2800"/>
              <a:t> 88 100 53 77 </a:t>
            </a:r>
          </a:p>
          <a:p>
            <a:pPr>
              <a:lnSpc>
                <a:spcPct val="80000"/>
              </a:lnSpc>
            </a:pPr>
            <a:r>
              <a:rPr lang="en-US" sz="2800"/>
              <a:t>17 26 33 43 46 52 53 </a:t>
            </a:r>
            <a:r>
              <a:rPr lang="en-US" sz="2800">
                <a:solidFill>
                  <a:schemeClr val="folHlink"/>
                </a:solidFill>
              </a:rPr>
              <a:t>|</a:t>
            </a:r>
            <a:r>
              <a:rPr lang="en-US" sz="2800"/>
              <a:t> 100 88 77 </a:t>
            </a:r>
          </a:p>
          <a:p>
            <a:pPr>
              <a:lnSpc>
                <a:spcPct val="80000"/>
              </a:lnSpc>
            </a:pPr>
            <a:r>
              <a:rPr lang="en-US" sz="2800"/>
              <a:t>17 26 33 43 46 52 53 77 </a:t>
            </a:r>
            <a:r>
              <a:rPr lang="en-US" sz="2800">
                <a:solidFill>
                  <a:schemeClr val="folHlink"/>
                </a:solidFill>
              </a:rPr>
              <a:t>|</a:t>
            </a:r>
            <a:r>
              <a:rPr lang="en-US" sz="2800"/>
              <a:t> 88 100 </a:t>
            </a:r>
          </a:p>
          <a:p>
            <a:pPr>
              <a:lnSpc>
                <a:spcPct val="80000"/>
              </a:lnSpc>
            </a:pPr>
            <a:r>
              <a:rPr lang="en-US" sz="2800"/>
              <a:t>17 26 33 43 46 52 53 77 88 </a:t>
            </a:r>
            <a:r>
              <a:rPr lang="en-US" sz="2800">
                <a:solidFill>
                  <a:schemeClr val="folHlink"/>
                </a:solidFill>
              </a:rPr>
              <a:t>|</a:t>
            </a:r>
            <a:r>
              <a:rPr lang="en-US" sz="2800"/>
              <a:t> 100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Slide Number Placeholder 4"/>
          <p:cNvSpPr>
            <a:spLocks noGrp="1"/>
          </p:cNvSpPr>
          <p:nvPr>
            <p:ph type="sldNum" sz="quarter" idx="4294967295"/>
          </p:nvPr>
        </p:nvSpPr>
        <p:spPr>
          <a:xfrm>
            <a:off x="7239000" y="6400800"/>
            <a:ext cx="1905000" cy="457200"/>
          </a:xfrm>
          <a:prstGeom prst="rect">
            <a:avLst/>
          </a:prstGeom>
        </p:spPr>
        <p:txBody>
          <a:bodyPr/>
          <a:lstStyle/>
          <a:p>
            <a:fld id="{DA6030CA-C9A7-4F54-AF13-7606E16DF11D}" type="slidenum">
              <a:rPr lang="en-US"/>
              <a:pPr/>
              <a:t>50</a:t>
            </a:fld>
            <a:endParaRPr lang="en-US"/>
          </a:p>
        </p:txBody>
      </p:sp>
      <p:sp>
        <p:nvSpPr>
          <p:cNvPr id="18434" name="Rectangle 2"/>
          <p:cNvSpPr>
            <a:spLocks noGrp="1" noChangeArrowheads="1"/>
          </p:cNvSpPr>
          <p:nvPr>
            <p:ph type="title"/>
          </p:nvPr>
        </p:nvSpPr>
        <p:spPr/>
        <p:txBody>
          <a:bodyPr/>
          <a:lstStyle/>
          <a:p>
            <a:r>
              <a:rPr lang="en-US"/>
              <a:t>Removing the root (animated)</a:t>
            </a:r>
          </a:p>
        </p:txBody>
      </p:sp>
      <p:sp>
        <p:nvSpPr>
          <p:cNvPr id="18435" name="Rectangle 3"/>
          <p:cNvSpPr>
            <a:spLocks noGrp="1" noChangeArrowheads="1"/>
          </p:cNvSpPr>
          <p:nvPr>
            <p:ph type="body" sz="half" idx="1"/>
          </p:nvPr>
        </p:nvSpPr>
        <p:spPr>
          <a:xfrm>
            <a:off x="685800" y="1447800"/>
            <a:ext cx="7772400" cy="990600"/>
          </a:xfrm>
        </p:spPr>
        <p:txBody>
          <a:bodyPr/>
          <a:lstStyle/>
          <a:p>
            <a:r>
              <a:rPr lang="en-US" sz="2400" dirty="0"/>
              <a:t>Notice that the largest number is now in the root</a:t>
            </a:r>
          </a:p>
          <a:p>
            <a:r>
              <a:rPr lang="en-US" sz="2400" dirty="0"/>
              <a:t>Suppose we </a:t>
            </a:r>
            <a:r>
              <a:rPr lang="en-US" sz="2400" i="1" dirty="0"/>
              <a:t>discard</a:t>
            </a:r>
            <a:r>
              <a:rPr lang="en-US" sz="2400" dirty="0"/>
              <a:t> the root:</a:t>
            </a:r>
          </a:p>
        </p:txBody>
      </p:sp>
      <p:sp>
        <p:nvSpPr>
          <p:cNvPr id="18436" name="Rectangle 4"/>
          <p:cNvSpPr>
            <a:spLocks noGrp="1" noChangeArrowheads="1"/>
          </p:cNvSpPr>
          <p:nvPr>
            <p:ph type="body" sz="half" idx="2"/>
          </p:nvPr>
        </p:nvSpPr>
        <p:spPr>
          <a:xfrm>
            <a:off x="685800" y="4953000"/>
            <a:ext cx="7772400" cy="1676400"/>
          </a:xfrm>
        </p:spPr>
        <p:txBody>
          <a:bodyPr/>
          <a:lstStyle/>
          <a:p>
            <a:r>
              <a:rPr lang="en-US" sz="2400" dirty="0"/>
              <a:t>How can we fix the binary tree so it is once again </a:t>
            </a:r>
            <a:r>
              <a:rPr lang="en-US" sz="2400" i="1" dirty="0"/>
              <a:t>balanced and left-justified?</a:t>
            </a:r>
          </a:p>
          <a:p>
            <a:r>
              <a:rPr lang="en-US" sz="2400" dirty="0"/>
              <a:t>Solution: remove the rightmost leaf at the deepest level and use it for the new root</a:t>
            </a:r>
          </a:p>
        </p:txBody>
      </p:sp>
      <p:grpSp>
        <p:nvGrpSpPr>
          <p:cNvPr id="2" name="Group 32"/>
          <p:cNvGrpSpPr>
            <a:grpSpLocks/>
          </p:cNvGrpSpPr>
          <p:nvPr/>
        </p:nvGrpSpPr>
        <p:grpSpPr bwMode="auto">
          <a:xfrm>
            <a:off x="990600" y="2514600"/>
            <a:ext cx="6781800" cy="2286000"/>
            <a:chOff x="624" y="1584"/>
            <a:chExt cx="4272" cy="1440"/>
          </a:xfrm>
        </p:grpSpPr>
        <p:sp>
          <p:nvSpPr>
            <p:cNvPr id="18437" name="Oval 5"/>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8438" name="Oval 6"/>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39" name="Oval 7"/>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8440" name="Line 8"/>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18441" name="Line 9"/>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18442" name="Oval 10"/>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43" name="Oval 11"/>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8444" name="Oval 12"/>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8445" name="Line 13"/>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18446" name="Line 14"/>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18447" name="Oval 15"/>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48" name="Oval 16"/>
            <p:cNvSpPr>
              <a:spLocks noChangeArrowheads="1"/>
            </p:cNvSpPr>
            <p:nvPr/>
          </p:nvSpPr>
          <p:spPr bwMode="auto">
            <a:xfrm>
              <a:off x="36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4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845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18451" name="Line 19"/>
            <p:cNvSpPr>
              <a:spLocks noChangeShapeType="1"/>
            </p:cNvSpPr>
            <p:nvPr/>
          </p:nvSpPr>
          <p:spPr bwMode="auto">
            <a:xfrm>
              <a:off x="3648" y="2592"/>
              <a:ext cx="144" cy="192"/>
            </a:xfrm>
            <a:prstGeom prst="line">
              <a:avLst/>
            </a:prstGeom>
            <a:noFill/>
            <a:ln w="15875">
              <a:solidFill>
                <a:schemeClr val="tx1"/>
              </a:solidFill>
              <a:round/>
              <a:headEnd/>
              <a:tailEnd/>
            </a:ln>
            <a:effectLst/>
          </p:spPr>
          <p:txBody>
            <a:bodyPr/>
            <a:lstStyle/>
            <a:p>
              <a:endParaRPr lang="en-US"/>
            </a:p>
          </p:txBody>
        </p:sp>
        <p:sp>
          <p:nvSpPr>
            <p:cNvPr id="18452" name="Oval 20"/>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8454"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8455"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56"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18457"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18458"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18459"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18460"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18461"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grpSp>
      <p:sp>
        <p:nvSpPr>
          <p:cNvPr id="18465" name="Freeform 33"/>
          <p:cNvSpPr>
            <a:spLocks/>
          </p:cNvSpPr>
          <p:nvPr/>
        </p:nvSpPr>
        <p:spPr bwMode="auto">
          <a:xfrm>
            <a:off x="4705350" y="2638425"/>
            <a:ext cx="1517650" cy="1781175"/>
          </a:xfrm>
          <a:custGeom>
            <a:avLst/>
            <a:gdLst/>
            <a:ahLst/>
            <a:cxnLst>
              <a:cxn ang="0">
                <a:pos x="924" y="1122"/>
              </a:cxn>
              <a:cxn ang="0">
                <a:pos x="924" y="786"/>
              </a:cxn>
              <a:cxn ang="0">
                <a:pos x="732" y="546"/>
              </a:cxn>
              <a:cxn ang="0">
                <a:pos x="342" y="474"/>
              </a:cxn>
              <a:cxn ang="0">
                <a:pos x="96" y="366"/>
              </a:cxn>
              <a:cxn ang="0">
                <a:pos x="0" y="0"/>
              </a:cxn>
            </a:cxnLst>
            <a:rect l="0" t="0" r="r" b="b"/>
            <a:pathLst>
              <a:path w="956" h="1122">
                <a:moveTo>
                  <a:pt x="924" y="1122"/>
                </a:moveTo>
                <a:cubicBezTo>
                  <a:pt x="940" y="1002"/>
                  <a:pt x="956" y="882"/>
                  <a:pt x="924" y="786"/>
                </a:cubicBezTo>
                <a:cubicBezTo>
                  <a:pt x="892" y="690"/>
                  <a:pt x="829" y="598"/>
                  <a:pt x="732" y="546"/>
                </a:cubicBezTo>
                <a:cubicBezTo>
                  <a:pt x="635" y="494"/>
                  <a:pt x="448" y="504"/>
                  <a:pt x="342" y="474"/>
                </a:cubicBezTo>
                <a:cubicBezTo>
                  <a:pt x="236" y="444"/>
                  <a:pt x="153" y="445"/>
                  <a:pt x="96" y="366"/>
                </a:cubicBezTo>
                <a:cubicBezTo>
                  <a:pt x="39" y="287"/>
                  <a:pt x="20" y="76"/>
                  <a:pt x="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nvGrpSpPr>
          <p:cNvPr id="3" name="Group 35"/>
          <p:cNvGrpSpPr>
            <a:grpSpLocks/>
          </p:cNvGrpSpPr>
          <p:nvPr/>
        </p:nvGrpSpPr>
        <p:grpSpPr bwMode="auto">
          <a:xfrm>
            <a:off x="4419600" y="2209800"/>
            <a:ext cx="2133600" cy="2667000"/>
            <a:chOff x="2784" y="1392"/>
            <a:chExt cx="1344" cy="1680"/>
          </a:xfrm>
        </p:grpSpPr>
        <p:sp>
          <p:nvSpPr>
            <p:cNvPr id="18463" name="Oval 31"/>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66" name="Rectangle 34"/>
            <p:cNvSpPr>
              <a:spLocks noChangeArrowheads="1"/>
            </p:cNvSpPr>
            <p:nvPr/>
          </p:nvSpPr>
          <p:spPr bwMode="auto">
            <a:xfrm>
              <a:off x="3648" y="2592"/>
              <a:ext cx="480" cy="480"/>
            </a:xfrm>
            <a:prstGeom prst="rect">
              <a:avLst/>
            </a:prstGeom>
            <a:solidFill>
              <a:schemeClr val="bg1"/>
            </a:solidFill>
            <a:ln w="1587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6">
                                            <p:txEl>
                                              <p:pRg st="0" end="0"/>
                                            </p:txEl>
                                          </p:spTgt>
                                        </p:tgtEl>
                                        <p:attrNameLst>
                                          <p:attrName>style.visibility</p:attrName>
                                        </p:attrNameLst>
                                      </p:cBhvr>
                                      <p:to>
                                        <p:strVal val="visible"/>
                                      </p:to>
                                    </p:set>
                                    <p:animEffect transition="in" filter="wipe(left)">
                                      <p:cBhvr>
                                        <p:cTn id="22" dur="500"/>
                                        <p:tgtEl>
                                          <p:spTgt spid="184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6">
                                            <p:txEl>
                                              <p:pRg st="1" end="1"/>
                                            </p:txEl>
                                          </p:spTgt>
                                        </p:tgtEl>
                                        <p:attrNameLst>
                                          <p:attrName>style.visibility</p:attrName>
                                        </p:attrNameLst>
                                      </p:cBhvr>
                                      <p:to>
                                        <p:strVal val="visible"/>
                                      </p:to>
                                    </p:set>
                                    <p:animEffect transition="in" filter="wipe(left)">
                                      <p:cBhvr>
                                        <p:cTn id="27" dur="500"/>
                                        <p:tgtEl>
                                          <p:spTgt spid="1843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65"/>
                                        </p:tgtEl>
                                        <p:attrNameLst>
                                          <p:attrName>style.visibility</p:attrName>
                                        </p:attrNameLst>
                                      </p:cBhvr>
                                      <p:to>
                                        <p:strVal val="visible"/>
                                      </p:to>
                                    </p:set>
                                    <p:animEffect transition="in" filter="wipe(down)">
                                      <p:cBhvr>
                                        <p:cTn id="32" dur="500"/>
                                        <p:tgtEl>
                                          <p:spTgt spid="18465"/>
                                        </p:tgtEl>
                                      </p:cBhvr>
                                    </p:animEffect>
                                  </p:childTnLst>
                                  <p:subTnLst>
                                    <p:set>
                                      <p:cBhvr override="childStyle">
                                        <p:cTn dur="1" fill="hold" display="0" masterRel="nextClick" afterEffect="1"/>
                                        <p:tgtEl>
                                          <p:spTgt spid="1846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P spid="18436" grpId="0" build="p" bldLvl="4" autoUpdateAnimBg="0"/>
      <p:bldP spid="1846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Slide Number Placeholder 4"/>
          <p:cNvSpPr>
            <a:spLocks noGrp="1"/>
          </p:cNvSpPr>
          <p:nvPr>
            <p:ph type="sldNum" sz="quarter" idx="4294967295"/>
          </p:nvPr>
        </p:nvSpPr>
        <p:spPr>
          <a:xfrm>
            <a:off x="7239000" y="6400800"/>
            <a:ext cx="1905000" cy="457200"/>
          </a:xfrm>
          <a:prstGeom prst="rect">
            <a:avLst/>
          </a:prstGeom>
        </p:spPr>
        <p:txBody>
          <a:bodyPr/>
          <a:lstStyle/>
          <a:p>
            <a:fld id="{9B707C1F-ECA1-4D30-B45E-BD67E536F150}" type="slidenum">
              <a:rPr lang="en-US"/>
              <a:pPr/>
              <a:t>51</a:t>
            </a:fld>
            <a:endParaRPr lang="en-US"/>
          </a:p>
        </p:txBody>
      </p:sp>
      <p:sp>
        <p:nvSpPr>
          <p:cNvPr id="21506" name="Rectangle 2"/>
          <p:cNvSpPr>
            <a:spLocks noGrp="1" noChangeArrowheads="1"/>
          </p:cNvSpPr>
          <p:nvPr>
            <p:ph type="title"/>
          </p:nvPr>
        </p:nvSpPr>
        <p:spPr/>
        <p:txBody>
          <a:bodyPr/>
          <a:lstStyle/>
          <a:p>
            <a:r>
              <a:rPr lang="en-US"/>
              <a:t>The </a:t>
            </a:r>
            <a:r>
              <a:rPr lang="en-US" sz="3600">
                <a:solidFill>
                  <a:schemeClr val="tx1"/>
                </a:solidFill>
                <a:latin typeface="Verdana" pitchFamily="34" charset="0"/>
              </a:rPr>
              <a:t>reHeap</a:t>
            </a:r>
            <a:r>
              <a:rPr lang="en-US"/>
              <a:t> method I</a:t>
            </a:r>
          </a:p>
        </p:txBody>
      </p:sp>
      <p:sp>
        <p:nvSpPr>
          <p:cNvPr id="21507" name="Rectangle 3"/>
          <p:cNvSpPr>
            <a:spLocks noGrp="1" noChangeArrowheads="1"/>
          </p:cNvSpPr>
          <p:nvPr>
            <p:ph type="body" sz="half" idx="1"/>
          </p:nvPr>
        </p:nvSpPr>
        <p:spPr>
          <a:xfrm>
            <a:off x="685800" y="1524000"/>
            <a:ext cx="7772400" cy="990600"/>
          </a:xfrm>
        </p:spPr>
        <p:txBody>
          <a:bodyPr>
            <a:normAutofit fontScale="92500"/>
          </a:bodyPr>
          <a:lstStyle/>
          <a:p>
            <a:r>
              <a:rPr lang="en-US" sz="2400" dirty="0"/>
              <a:t>Our tree is balanced and left-justified, but no longer a heap</a:t>
            </a:r>
          </a:p>
          <a:p>
            <a:r>
              <a:rPr lang="en-US" sz="2400" dirty="0"/>
              <a:t>However, </a:t>
            </a:r>
            <a:r>
              <a:rPr lang="en-US" sz="2400" i="1" dirty="0"/>
              <a:t>only the root</a:t>
            </a:r>
            <a:r>
              <a:rPr lang="en-US" sz="2400" dirty="0"/>
              <a:t> lacks the heap property</a:t>
            </a:r>
          </a:p>
        </p:txBody>
      </p:sp>
      <p:sp>
        <p:nvSpPr>
          <p:cNvPr id="21508" name="Rectangle 4"/>
          <p:cNvSpPr>
            <a:spLocks noGrp="1" noChangeArrowheads="1"/>
          </p:cNvSpPr>
          <p:nvPr>
            <p:ph type="body" sz="half" idx="2"/>
          </p:nvPr>
        </p:nvSpPr>
        <p:spPr>
          <a:xfrm>
            <a:off x="685800" y="5181600"/>
            <a:ext cx="7772400" cy="1447800"/>
          </a:xfrm>
        </p:spPr>
        <p:txBody>
          <a:bodyPr/>
          <a:lstStyle/>
          <a:p>
            <a:r>
              <a:rPr lang="en-US" sz="2400" dirty="0"/>
              <a:t>We can </a:t>
            </a:r>
            <a:r>
              <a:rPr lang="en-US" sz="2000" dirty="0" err="1">
                <a:solidFill>
                  <a:schemeClr val="accent2"/>
                </a:solidFill>
                <a:latin typeface="Verdana" pitchFamily="34" charset="0"/>
              </a:rPr>
              <a:t>siftUp</a:t>
            </a:r>
            <a:r>
              <a:rPr lang="en-US" sz="2000" dirty="0">
                <a:solidFill>
                  <a:schemeClr val="accent2"/>
                </a:solidFill>
                <a:latin typeface="Verdana" pitchFamily="34" charset="0"/>
              </a:rPr>
              <a:t>()</a:t>
            </a:r>
            <a:r>
              <a:rPr lang="en-US" sz="2400" dirty="0"/>
              <a:t> the root</a:t>
            </a:r>
            <a:endParaRPr lang="en-US" sz="2400" i="1" dirty="0"/>
          </a:p>
          <a:p>
            <a:r>
              <a:rPr lang="en-US" sz="2400" dirty="0"/>
              <a:t>After doing this, one and only one of its children may have lost the heap property</a:t>
            </a:r>
          </a:p>
        </p:txBody>
      </p:sp>
      <p:grpSp>
        <p:nvGrpSpPr>
          <p:cNvPr id="2" name="Group 36"/>
          <p:cNvGrpSpPr>
            <a:grpSpLocks/>
          </p:cNvGrpSpPr>
          <p:nvPr/>
        </p:nvGrpSpPr>
        <p:grpSpPr bwMode="auto">
          <a:xfrm>
            <a:off x="990600" y="2514600"/>
            <a:ext cx="6781800" cy="2590800"/>
            <a:chOff x="624" y="1392"/>
            <a:chExt cx="4272" cy="1632"/>
          </a:xfrm>
        </p:grpSpPr>
        <p:sp>
          <p:nvSpPr>
            <p:cNvPr id="2151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151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1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151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151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151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1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151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151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151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152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22" name="Oval 18"/>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1523" name="Line 19"/>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1525" name="Oval 21"/>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1526"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1527"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28"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1529"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1530"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1531"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1532"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1533"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1536" name="Oval 32"/>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grpSp>
      <p:sp>
        <p:nvSpPr>
          <p:cNvPr id="21538" name="Freeform 34"/>
          <p:cNvSpPr>
            <a:spLocks/>
          </p:cNvSpPr>
          <p:nvPr/>
        </p:nvSpPr>
        <p:spPr bwMode="auto">
          <a:xfrm>
            <a:off x="3043238" y="2590800"/>
            <a:ext cx="1298575" cy="466725"/>
          </a:xfrm>
          <a:custGeom>
            <a:avLst/>
            <a:gdLst/>
            <a:ahLst/>
            <a:cxnLst>
              <a:cxn ang="0">
                <a:pos x="0" y="296"/>
              </a:cxn>
              <a:cxn ang="0">
                <a:pos x="192" y="104"/>
              </a:cxn>
              <a:cxn ang="0">
                <a:pos x="432" y="8"/>
              </a:cxn>
              <a:cxn ang="0">
                <a:pos x="816" y="56"/>
              </a:cxn>
            </a:cxnLst>
            <a:rect l="0" t="0" r="r" b="b"/>
            <a:pathLst>
              <a:path w="816" h="296">
                <a:moveTo>
                  <a:pt x="0" y="296"/>
                </a:moveTo>
                <a:cubicBezTo>
                  <a:pt x="60" y="224"/>
                  <a:pt x="120" y="152"/>
                  <a:pt x="192" y="104"/>
                </a:cubicBezTo>
                <a:cubicBezTo>
                  <a:pt x="264" y="56"/>
                  <a:pt x="328" y="16"/>
                  <a:pt x="432" y="8"/>
                </a:cubicBezTo>
                <a:cubicBezTo>
                  <a:pt x="536" y="0"/>
                  <a:pt x="676" y="28"/>
                  <a:pt x="816" y="56"/>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1539" name="Freeform 35"/>
          <p:cNvSpPr>
            <a:spLocks/>
          </p:cNvSpPr>
          <p:nvPr/>
        </p:nvSpPr>
        <p:spPr bwMode="auto">
          <a:xfrm>
            <a:off x="3200400" y="2982912"/>
            <a:ext cx="1371600" cy="469900"/>
          </a:xfrm>
          <a:custGeom>
            <a:avLst/>
            <a:gdLst/>
            <a:ahLst/>
            <a:cxnLst>
              <a:cxn ang="0">
                <a:pos x="864" y="0"/>
              </a:cxn>
              <a:cxn ang="0">
                <a:pos x="672" y="192"/>
              </a:cxn>
              <a:cxn ang="0">
                <a:pos x="336" y="288"/>
              </a:cxn>
              <a:cxn ang="0">
                <a:pos x="0" y="240"/>
              </a:cxn>
            </a:cxnLst>
            <a:rect l="0" t="0" r="r" b="b"/>
            <a:pathLst>
              <a:path w="864" h="296">
                <a:moveTo>
                  <a:pt x="864" y="0"/>
                </a:moveTo>
                <a:cubicBezTo>
                  <a:pt x="812" y="72"/>
                  <a:pt x="760" y="144"/>
                  <a:pt x="672" y="192"/>
                </a:cubicBezTo>
                <a:cubicBezTo>
                  <a:pt x="584" y="240"/>
                  <a:pt x="448" y="280"/>
                  <a:pt x="336" y="288"/>
                </a:cubicBezTo>
                <a:cubicBezTo>
                  <a:pt x="224" y="296"/>
                  <a:pt x="48" y="248"/>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8">
                                            <p:txEl>
                                              <p:pRg st="0" end="0"/>
                                            </p:txEl>
                                          </p:spTgt>
                                        </p:tgtEl>
                                        <p:attrNameLst>
                                          <p:attrName>style.visibility</p:attrName>
                                        </p:attrNameLst>
                                      </p:cBhvr>
                                      <p:to>
                                        <p:strVal val="visible"/>
                                      </p:to>
                                    </p:set>
                                    <p:animEffect transition="in" filter="wipe(left)">
                                      <p:cBhvr>
                                        <p:cTn id="17" dur="500"/>
                                        <p:tgtEl>
                                          <p:spTgt spid="2150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xEl>
                                              <p:pRg st="1" end="1"/>
                                            </p:txEl>
                                          </p:spTgt>
                                        </p:tgtEl>
                                        <p:attrNameLst>
                                          <p:attrName>style.visibility</p:attrName>
                                        </p:attrNameLst>
                                      </p:cBhvr>
                                      <p:to>
                                        <p:strVal val="visible"/>
                                      </p:to>
                                    </p:set>
                                    <p:animEffect transition="in" filter="wipe(left)">
                                      <p:cBhvr>
                                        <p:cTn id="22" dur="500"/>
                                        <p:tgtEl>
                                          <p:spTgt spid="2150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38"/>
                                        </p:tgtEl>
                                        <p:attrNameLst>
                                          <p:attrName>style.visibility</p:attrName>
                                        </p:attrNameLst>
                                      </p:cBhvr>
                                      <p:to>
                                        <p:strVal val="visible"/>
                                      </p:to>
                                    </p:set>
                                    <p:animEffect transition="in" filter="wipe(left)">
                                      <p:cBhvr>
                                        <p:cTn id="27" dur="500"/>
                                        <p:tgtEl>
                                          <p:spTgt spid="215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1539"/>
                                        </p:tgtEl>
                                        <p:attrNameLst>
                                          <p:attrName>style.visibility</p:attrName>
                                        </p:attrNameLst>
                                      </p:cBhvr>
                                      <p:to>
                                        <p:strVal val="visible"/>
                                      </p:to>
                                    </p:set>
                                    <p:animEffect transition="in" filter="wipe(right)">
                                      <p:cBhvr>
                                        <p:cTn id="32" dur="500"/>
                                        <p:tgtEl>
                                          <p:spTgt spid="2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5" autoUpdateAnimBg="0"/>
      <p:bldP spid="21508" grpId="0" build="p" bldLvl="4" autoUpdateAnimBg="0"/>
      <p:bldP spid="21538" grpId="0" animBg="1"/>
      <p:bldP spid="2153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Slide Number Placeholder 4"/>
          <p:cNvSpPr>
            <a:spLocks noGrp="1"/>
          </p:cNvSpPr>
          <p:nvPr>
            <p:ph type="sldNum" sz="quarter" idx="4294967295"/>
          </p:nvPr>
        </p:nvSpPr>
        <p:spPr>
          <a:xfrm>
            <a:off x="7239000" y="6400800"/>
            <a:ext cx="1905000" cy="457200"/>
          </a:xfrm>
          <a:prstGeom prst="rect">
            <a:avLst/>
          </a:prstGeom>
        </p:spPr>
        <p:txBody>
          <a:bodyPr/>
          <a:lstStyle/>
          <a:p>
            <a:fld id="{F42474E2-4DD8-4CDA-8278-32180418FB6D}" type="slidenum">
              <a:rPr lang="en-US"/>
              <a:pPr/>
              <a:t>52</a:t>
            </a:fld>
            <a:endParaRPr lang="en-US"/>
          </a:p>
        </p:txBody>
      </p:sp>
      <p:sp>
        <p:nvSpPr>
          <p:cNvPr id="26626" name="Rectangle 2"/>
          <p:cNvSpPr>
            <a:spLocks noGrp="1" noChangeArrowheads="1"/>
          </p:cNvSpPr>
          <p:nvPr>
            <p:ph type="title"/>
          </p:nvPr>
        </p:nvSpPr>
        <p:spPr/>
        <p:txBody>
          <a:bodyPr/>
          <a:lstStyle/>
          <a:p>
            <a:r>
              <a:rPr lang="en-US"/>
              <a:t>The </a:t>
            </a:r>
            <a:r>
              <a:rPr lang="en-US" sz="3600">
                <a:solidFill>
                  <a:schemeClr val="tx1"/>
                </a:solidFill>
                <a:latin typeface="Verdana" pitchFamily="34" charset="0"/>
              </a:rPr>
              <a:t>reHeap</a:t>
            </a:r>
            <a:r>
              <a:rPr lang="en-US"/>
              <a:t> method II</a:t>
            </a:r>
          </a:p>
        </p:txBody>
      </p:sp>
      <p:sp>
        <p:nvSpPr>
          <p:cNvPr id="26627" name="Rectangle 3"/>
          <p:cNvSpPr>
            <a:spLocks noGrp="1" noChangeArrowheads="1"/>
          </p:cNvSpPr>
          <p:nvPr>
            <p:ph type="body" sz="half" idx="1"/>
          </p:nvPr>
        </p:nvSpPr>
        <p:spPr>
          <a:xfrm>
            <a:off x="685800" y="1524000"/>
            <a:ext cx="7772400" cy="990600"/>
          </a:xfrm>
        </p:spPr>
        <p:txBody>
          <a:bodyPr/>
          <a:lstStyle/>
          <a:p>
            <a:r>
              <a:rPr lang="en-US" sz="2400" dirty="0"/>
              <a:t>Now the left child of the root (still the number </a:t>
            </a:r>
            <a:r>
              <a:rPr lang="en-US" sz="2000" dirty="0">
                <a:solidFill>
                  <a:schemeClr val="tx2"/>
                </a:solidFill>
                <a:latin typeface="Verdana" pitchFamily="34" charset="0"/>
              </a:rPr>
              <a:t>11</a:t>
            </a:r>
            <a:r>
              <a:rPr lang="en-US" sz="2400" dirty="0"/>
              <a:t>) lacks the heap property</a:t>
            </a:r>
          </a:p>
        </p:txBody>
      </p:sp>
      <p:sp>
        <p:nvSpPr>
          <p:cNvPr id="26628" name="Rectangle 4"/>
          <p:cNvSpPr>
            <a:spLocks noGrp="1" noChangeArrowheads="1"/>
          </p:cNvSpPr>
          <p:nvPr>
            <p:ph type="body" sz="half" idx="2"/>
          </p:nvPr>
        </p:nvSpPr>
        <p:spPr>
          <a:xfrm>
            <a:off x="685800" y="5181600"/>
            <a:ext cx="7772400" cy="1447800"/>
          </a:xfrm>
        </p:spPr>
        <p:txBody>
          <a:bodyPr/>
          <a:lstStyle/>
          <a:p>
            <a:r>
              <a:rPr lang="en-US" sz="2400"/>
              <a:t>We can </a:t>
            </a:r>
            <a:r>
              <a:rPr lang="en-US" sz="2000">
                <a:solidFill>
                  <a:schemeClr val="accent2"/>
                </a:solidFill>
                <a:latin typeface="Verdana" pitchFamily="34" charset="0"/>
              </a:rPr>
              <a:t>siftUp()</a:t>
            </a:r>
            <a:r>
              <a:rPr lang="en-US" sz="2400"/>
              <a:t> this node</a:t>
            </a:r>
            <a:endParaRPr lang="en-US" sz="2400" i="1"/>
          </a:p>
          <a:p>
            <a:r>
              <a:rPr lang="en-US" sz="2400"/>
              <a:t>After doing this, one and only one of its children may have lost the heap property</a:t>
            </a:r>
          </a:p>
        </p:txBody>
      </p:sp>
      <p:grpSp>
        <p:nvGrpSpPr>
          <p:cNvPr id="2" name="Group 5"/>
          <p:cNvGrpSpPr>
            <a:grpSpLocks/>
          </p:cNvGrpSpPr>
          <p:nvPr/>
        </p:nvGrpSpPr>
        <p:grpSpPr bwMode="auto">
          <a:xfrm>
            <a:off x="990600" y="2209800"/>
            <a:ext cx="6781800" cy="2590800"/>
            <a:chOff x="624" y="1392"/>
            <a:chExt cx="4272" cy="1632"/>
          </a:xfrm>
        </p:grpSpPr>
        <p:sp>
          <p:nvSpPr>
            <p:cNvPr id="2663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663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3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663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663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663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663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663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663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663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664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41"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6642"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6643"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6644"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6645"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sp>
          <p:nvSpPr>
            <p:cNvPr id="26646"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6647"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6648"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6649"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6650"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6651"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6652"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6653" name="Freeform 29"/>
          <p:cNvSpPr>
            <a:spLocks/>
          </p:cNvSpPr>
          <p:nvPr/>
        </p:nvSpPr>
        <p:spPr bwMode="auto">
          <a:xfrm>
            <a:off x="3190875" y="3071813"/>
            <a:ext cx="523875" cy="652462"/>
          </a:xfrm>
          <a:custGeom>
            <a:avLst/>
            <a:gdLst/>
            <a:ahLst/>
            <a:cxnLst>
              <a:cxn ang="0">
                <a:pos x="0" y="3"/>
              </a:cxn>
              <a:cxn ang="0">
                <a:pos x="180" y="27"/>
              </a:cxn>
              <a:cxn ang="0">
                <a:pos x="294" y="165"/>
              </a:cxn>
              <a:cxn ang="0">
                <a:pos x="330" y="411"/>
              </a:cxn>
            </a:cxnLst>
            <a:rect l="0" t="0" r="r" b="b"/>
            <a:pathLst>
              <a:path w="330" h="411">
                <a:moveTo>
                  <a:pt x="0" y="3"/>
                </a:moveTo>
                <a:cubicBezTo>
                  <a:pt x="30" y="7"/>
                  <a:pt x="131" y="0"/>
                  <a:pt x="180" y="27"/>
                </a:cubicBezTo>
                <a:cubicBezTo>
                  <a:pt x="229" y="54"/>
                  <a:pt x="269" y="101"/>
                  <a:pt x="294" y="165"/>
                </a:cubicBezTo>
                <a:cubicBezTo>
                  <a:pt x="319" y="229"/>
                  <a:pt x="323" y="360"/>
                  <a:pt x="330" y="411"/>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6654" name="Freeform 30"/>
          <p:cNvSpPr>
            <a:spLocks/>
          </p:cNvSpPr>
          <p:nvPr/>
        </p:nvSpPr>
        <p:spPr bwMode="auto">
          <a:xfrm>
            <a:off x="2857500" y="3286125"/>
            <a:ext cx="514350" cy="628650"/>
          </a:xfrm>
          <a:custGeom>
            <a:avLst/>
            <a:gdLst/>
            <a:ahLst/>
            <a:cxnLst>
              <a:cxn ang="0">
                <a:pos x="324" y="396"/>
              </a:cxn>
              <a:cxn ang="0">
                <a:pos x="156" y="348"/>
              </a:cxn>
              <a:cxn ang="0">
                <a:pos x="24" y="198"/>
              </a:cxn>
              <a:cxn ang="0">
                <a:pos x="12" y="0"/>
              </a:cxn>
            </a:cxnLst>
            <a:rect l="0" t="0" r="r" b="b"/>
            <a:pathLst>
              <a:path w="324" h="396">
                <a:moveTo>
                  <a:pt x="324" y="396"/>
                </a:moveTo>
                <a:cubicBezTo>
                  <a:pt x="296" y="389"/>
                  <a:pt x="206" y="381"/>
                  <a:pt x="156" y="348"/>
                </a:cubicBezTo>
                <a:cubicBezTo>
                  <a:pt x="106" y="315"/>
                  <a:pt x="48" y="256"/>
                  <a:pt x="24" y="198"/>
                </a:cubicBezTo>
                <a:cubicBezTo>
                  <a:pt x="0" y="140"/>
                  <a:pt x="14" y="41"/>
                  <a:pt x="1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Effect transition="in" filter="wipe(left)">
                                      <p:cBhvr>
                                        <p:cTn id="12" dur="500"/>
                                        <p:tgtEl>
                                          <p:spTgt spid="266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1" end="1"/>
                                            </p:txEl>
                                          </p:spTgt>
                                        </p:tgtEl>
                                        <p:attrNameLst>
                                          <p:attrName>style.visibility</p:attrName>
                                        </p:attrNameLst>
                                      </p:cBhvr>
                                      <p:to>
                                        <p:strVal val="visible"/>
                                      </p:to>
                                    </p:set>
                                    <p:animEffect transition="in" filter="wipe(left)">
                                      <p:cBhvr>
                                        <p:cTn id="17" dur="500"/>
                                        <p:tgtEl>
                                          <p:spTgt spid="266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54"/>
                                        </p:tgtEl>
                                        <p:attrNameLst>
                                          <p:attrName>style.visibility</p:attrName>
                                        </p:attrNameLst>
                                      </p:cBhvr>
                                      <p:to>
                                        <p:strVal val="visible"/>
                                      </p:to>
                                    </p:set>
                                    <p:animEffect transition="in" filter="wipe(down)">
                                      <p:cBhvr>
                                        <p:cTn id="22" dur="500"/>
                                        <p:tgtEl>
                                          <p:spTgt spid="266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653"/>
                                        </p:tgtEl>
                                        <p:attrNameLst>
                                          <p:attrName>style.visibility</p:attrName>
                                        </p:attrNameLst>
                                      </p:cBhvr>
                                      <p:to>
                                        <p:strVal val="visible"/>
                                      </p:to>
                                    </p:set>
                                    <p:animEffect transition="in" filter="wipe(up)">
                                      <p:cBhvr>
                                        <p:cTn id="27"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autoUpdateAnimBg="0"/>
      <p:bldP spid="26628" grpId="0" build="p" bldLvl="4" autoUpdateAnimBg="0"/>
      <p:bldP spid="26653" grpId="0" animBg="1"/>
      <p:bldP spid="2665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Slide Number Placeholder 4"/>
          <p:cNvSpPr>
            <a:spLocks noGrp="1"/>
          </p:cNvSpPr>
          <p:nvPr>
            <p:ph type="sldNum" sz="quarter" idx="4294967295"/>
          </p:nvPr>
        </p:nvSpPr>
        <p:spPr>
          <a:xfrm>
            <a:off x="7239000" y="6400800"/>
            <a:ext cx="1905000" cy="457200"/>
          </a:xfrm>
          <a:prstGeom prst="rect">
            <a:avLst/>
          </a:prstGeom>
        </p:spPr>
        <p:txBody>
          <a:bodyPr/>
          <a:lstStyle/>
          <a:p>
            <a:fld id="{163A0FFE-D0C1-44FB-8C2A-7802554E46DB}" type="slidenum">
              <a:rPr lang="en-US"/>
              <a:pPr/>
              <a:t>53</a:t>
            </a:fld>
            <a:endParaRPr lang="en-US"/>
          </a:p>
        </p:txBody>
      </p:sp>
      <p:sp>
        <p:nvSpPr>
          <p:cNvPr id="27650" name="Rectangle 2"/>
          <p:cNvSpPr>
            <a:spLocks noGrp="1" noChangeArrowheads="1"/>
          </p:cNvSpPr>
          <p:nvPr>
            <p:ph type="title"/>
          </p:nvPr>
        </p:nvSpPr>
        <p:spPr/>
        <p:txBody>
          <a:bodyPr/>
          <a:lstStyle/>
          <a:p>
            <a:r>
              <a:rPr lang="en-US"/>
              <a:t>The </a:t>
            </a:r>
            <a:r>
              <a:rPr lang="en-US" sz="3600">
                <a:solidFill>
                  <a:schemeClr val="tx1"/>
                </a:solidFill>
                <a:latin typeface="Verdana" pitchFamily="34" charset="0"/>
              </a:rPr>
              <a:t>reHeap</a:t>
            </a:r>
            <a:r>
              <a:rPr lang="en-US"/>
              <a:t> method III</a:t>
            </a:r>
          </a:p>
        </p:txBody>
      </p:sp>
      <p:sp>
        <p:nvSpPr>
          <p:cNvPr id="27651" name="Rectangle 3"/>
          <p:cNvSpPr>
            <a:spLocks noGrp="1" noChangeArrowheads="1"/>
          </p:cNvSpPr>
          <p:nvPr>
            <p:ph type="body" sz="half" idx="1"/>
          </p:nvPr>
        </p:nvSpPr>
        <p:spPr>
          <a:xfrm>
            <a:off x="685800" y="1524000"/>
            <a:ext cx="7772400" cy="990600"/>
          </a:xfrm>
        </p:spPr>
        <p:txBody>
          <a:bodyPr/>
          <a:lstStyle/>
          <a:p>
            <a:r>
              <a:rPr lang="en-US" sz="2400" dirty="0"/>
              <a:t>Now the right child of the left child of the root (still the number </a:t>
            </a:r>
            <a:r>
              <a:rPr lang="en-US" sz="2000" dirty="0">
                <a:solidFill>
                  <a:schemeClr val="tx2"/>
                </a:solidFill>
                <a:latin typeface="Verdana" pitchFamily="34" charset="0"/>
              </a:rPr>
              <a:t>11</a:t>
            </a:r>
            <a:r>
              <a:rPr lang="en-US" sz="2400" dirty="0"/>
              <a:t>) lacks the heap property:</a:t>
            </a:r>
          </a:p>
        </p:txBody>
      </p:sp>
      <p:sp>
        <p:nvSpPr>
          <p:cNvPr id="27652" name="Rectangle 4"/>
          <p:cNvSpPr>
            <a:spLocks noGrp="1" noChangeArrowheads="1"/>
          </p:cNvSpPr>
          <p:nvPr>
            <p:ph type="body" sz="half" idx="2"/>
          </p:nvPr>
        </p:nvSpPr>
        <p:spPr>
          <a:xfrm>
            <a:off x="685800" y="5181600"/>
            <a:ext cx="7772400" cy="1447800"/>
          </a:xfrm>
        </p:spPr>
        <p:txBody>
          <a:bodyPr/>
          <a:lstStyle/>
          <a:p>
            <a:r>
              <a:rPr lang="en-US" sz="2400"/>
              <a:t>We can </a:t>
            </a:r>
            <a:r>
              <a:rPr lang="en-US" sz="2000">
                <a:solidFill>
                  <a:schemeClr val="accent2"/>
                </a:solidFill>
                <a:latin typeface="Verdana" pitchFamily="34" charset="0"/>
              </a:rPr>
              <a:t>siftUp()</a:t>
            </a:r>
            <a:r>
              <a:rPr lang="en-US" sz="2400"/>
              <a:t> this node</a:t>
            </a:r>
            <a:endParaRPr lang="en-US" sz="2400" i="1"/>
          </a:p>
          <a:p>
            <a:r>
              <a:rPr lang="en-US" sz="2400"/>
              <a:t>After doing this, one and only one of its children may have lost the heap property —but it doesn’t, because it’s a leaf</a:t>
            </a:r>
          </a:p>
        </p:txBody>
      </p:sp>
      <p:grpSp>
        <p:nvGrpSpPr>
          <p:cNvPr id="2" name="Group 5"/>
          <p:cNvGrpSpPr>
            <a:grpSpLocks/>
          </p:cNvGrpSpPr>
          <p:nvPr/>
        </p:nvGrpSpPr>
        <p:grpSpPr bwMode="auto">
          <a:xfrm>
            <a:off x="990600" y="2209800"/>
            <a:ext cx="6781800" cy="2590800"/>
            <a:chOff x="624" y="1392"/>
            <a:chExt cx="4272" cy="1632"/>
          </a:xfrm>
        </p:grpSpPr>
        <p:sp>
          <p:nvSpPr>
            <p:cNvPr id="27654"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7655"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56"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7657"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7658"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7659"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sp>
          <p:nvSpPr>
            <p:cNvPr id="27660"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7661"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7662"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7663"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7664"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65"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7666"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7667"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7668"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7669"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7670"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7671"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7672"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7674"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7675"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7676"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7677" name="Freeform 29"/>
          <p:cNvSpPr>
            <a:spLocks/>
          </p:cNvSpPr>
          <p:nvPr/>
        </p:nvSpPr>
        <p:spPr bwMode="auto">
          <a:xfrm>
            <a:off x="3019425" y="3975100"/>
            <a:ext cx="412750" cy="415925"/>
          </a:xfrm>
          <a:custGeom>
            <a:avLst/>
            <a:gdLst/>
            <a:ahLst/>
            <a:cxnLst>
              <a:cxn ang="0">
                <a:pos x="0" y="262"/>
              </a:cxn>
              <a:cxn ang="0">
                <a:pos x="30" y="148"/>
              </a:cxn>
              <a:cxn ang="0">
                <a:pos x="90" y="70"/>
              </a:cxn>
              <a:cxn ang="0">
                <a:pos x="260" y="0"/>
              </a:cxn>
            </a:cxnLst>
            <a:rect l="0" t="0" r="r" b="b"/>
            <a:pathLst>
              <a:path w="260" h="262">
                <a:moveTo>
                  <a:pt x="0" y="262"/>
                </a:moveTo>
                <a:cubicBezTo>
                  <a:pt x="5" y="243"/>
                  <a:pt x="15" y="180"/>
                  <a:pt x="30" y="148"/>
                </a:cubicBezTo>
                <a:cubicBezTo>
                  <a:pt x="45" y="116"/>
                  <a:pt x="52" y="95"/>
                  <a:pt x="90" y="70"/>
                </a:cubicBezTo>
                <a:cubicBezTo>
                  <a:pt x="128" y="45"/>
                  <a:pt x="225" y="15"/>
                  <a:pt x="26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7678" name="Freeform 30"/>
          <p:cNvSpPr>
            <a:spLocks/>
          </p:cNvSpPr>
          <p:nvPr/>
        </p:nvSpPr>
        <p:spPr bwMode="auto">
          <a:xfrm>
            <a:off x="3448050" y="4219575"/>
            <a:ext cx="263525" cy="390525"/>
          </a:xfrm>
          <a:custGeom>
            <a:avLst/>
            <a:gdLst/>
            <a:ahLst/>
            <a:cxnLst>
              <a:cxn ang="0">
                <a:pos x="150" y="0"/>
              </a:cxn>
              <a:cxn ang="0">
                <a:pos x="162" y="96"/>
              </a:cxn>
              <a:cxn ang="0">
                <a:pos x="126" y="162"/>
              </a:cxn>
              <a:cxn ang="0">
                <a:pos x="0" y="246"/>
              </a:cxn>
            </a:cxnLst>
            <a:rect l="0" t="0" r="r" b="b"/>
            <a:pathLst>
              <a:path w="166" h="246">
                <a:moveTo>
                  <a:pt x="150" y="0"/>
                </a:moveTo>
                <a:cubicBezTo>
                  <a:pt x="152" y="16"/>
                  <a:pt x="166" y="69"/>
                  <a:pt x="162" y="96"/>
                </a:cubicBezTo>
                <a:cubicBezTo>
                  <a:pt x="158" y="123"/>
                  <a:pt x="153" y="137"/>
                  <a:pt x="126" y="162"/>
                </a:cubicBezTo>
                <a:cubicBezTo>
                  <a:pt x="99" y="187"/>
                  <a:pt x="26" y="229"/>
                  <a:pt x="0" y="246"/>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wipe(left)">
                                      <p:cBhvr>
                                        <p:cTn id="12" dur="500"/>
                                        <p:tgtEl>
                                          <p:spTgt spid="276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1" end="1"/>
                                            </p:txEl>
                                          </p:spTgt>
                                        </p:tgtEl>
                                        <p:attrNameLst>
                                          <p:attrName>style.visibility</p:attrName>
                                        </p:attrNameLst>
                                      </p:cBhvr>
                                      <p:to>
                                        <p:strVal val="visible"/>
                                      </p:to>
                                    </p:set>
                                    <p:animEffect transition="in" filter="wipe(left)">
                                      <p:cBhvr>
                                        <p:cTn id="17" dur="500"/>
                                        <p:tgtEl>
                                          <p:spTgt spid="276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77"/>
                                        </p:tgtEl>
                                        <p:attrNameLst>
                                          <p:attrName>style.visibility</p:attrName>
                                        </p:attrNameLst>
                                      </p:cBhvr>
                                      <p:to>
                                        <p:strVal val="visible"/>
                                      </p:to>
                                    </p:set>
                                    <p:animEffect transition="in" filter="wipe(down)">
                                      <p:cBhvr>
                                        <p:cTn id="22" dur="500"/>
                                        <p:tgtEl>
                                          <p:spTgt spid="27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678"/>
                                        </p:tgtEl>
                                        <p:attrNameLst>
                                          <p:attrName>style.visibility</p:attrName>
                                        </p:attrNameLst>
                                      </p:cBhvr>
                                      <p:to>
                                        <p:strVal val="visible"/>
                                      </p:to>
                                    </p:set>
                                    <p:animEffect transition="in" filter="wipe(up)">
                                      <p:cBhvr>
                                        <p:cTn id="27" dur="500"/>
                                        <p:tgtEl>
                                          <p:spTgt spid="2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autoUpdateAnimBg="0"/>
      <p:bldP spid="27652" grpId="0" build="p" bldLvl="4" autoUpdateAnimBg="0"/>
      <p:bldP spid="27677" grpId="0" animBg="1"/>
      <p:bldP spid="2767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4"/>
          <p:cNvSpPr>
            <a:spLocks noGrp="1"/>
          </p:cNvSpPr>
          <p:nvPr>
            <p:ph type="sldNum" sz="quarter" idx="4294967295"/>
          </p:nvPr>
        </p:nvSpPr>
        <p:spPr>
          <a:xfrm>
            <a:off x="7239000" y="6400800"/>
            <a:ext cx="1905000" cy="457200"/>
          </a:xfrm>
          <a:prstGeom prst="rect">
            <a:avLst/>
          </a:prstGeom>
        </p:spPr>
        <p:txBody>
          <a:bodyPr/>
          <a:lstStyle/>
          <a:p>
            <a:fld id="{3AAA0585-899D-4EEF-9035-227FAA1C3522}" type="slidenum">
              <a:rPr lang="en-US"/>
              <a:pPr/>
              <a:t>54</a:t>
            </a:fld>
            <a:endParaRPr lang="en-US"/>
          </a:p>
        </p:txBody>
      </p:sp>
      <p:sp>
        <p:nvSpPr>
          <p:cNvPr id="28674" name="Rectangle 2"/>
          <p:cNvSpPr>
            <a:spLocks noGrp="1" noChangeArrowheads="1"/>
          </p:cNvSpPr>
          <p:nvPr>
            <p:ph type="title"/>
          </p:nvPr>
        </p:nvSpPr>
        <p:spPr/>
        <p:txBody>
          <a:bodyPr/>
          <a:lstStyle/>
          <a:p>
            <a:r>
              <a:rPr lang="en-US"/>
              <a:t>The </a:t>
            </a:r>
            <a:r>
              <a:rPr lang="en-US" sz="3600">
                <a:solidFill>
                  <a:schemeClr val="tx1"/>
                </a:solidFill>
                <a:latin typeface="Verdana" pitchFamily="34" charset="0"/>
              </a:rPr>
              <a:t>reHeap</a:t>
            </a:r>
            <a:r>
              <a:rPr lang="en-US"/>
              <a:t> method IV</a:t>
            </a:r>
          </a:p>
        </p:txBody>
      </p:sp>
      <p:sp>
        <p:nvSpPr>
          <p:cNvPr id="28675" name="Rectangle 3"/>
          <p:cNvSpPr>
            <a:spLocks noGrp="1" noChangeArrowheads="1"/>
          </p:cNvSpPr>
          <p:nvPr>
            <p:ph type="body" sz="half" idx="1"/>
          </p:nvPr>
        </p:nvSpPr>
        <p:spPr>
          <a:xfrm>
            <a:off x="685800" y="1524000"/>
            <a:ext cx="7772400" cy="990600"/>
          </a:xfrm>
        </p:spPr>
        <p:txBody>
          <a:bodyPr/>
          <a:lstStyle/>
          <a:p>
            <a:r>
              <a:rPr lang="en-US" sz="2400" dirty="0"/>
              <a:t>Our tree is once again a heap, because every node in it has the heap property</a:t>
            </a:r>
          </a:p>
        </p:txBody>
      </p:sp>
      <p:sp>
        <p:nvSpPr>
          <p:cNvPr id="28676" name="Rectangle 4"/>
          <p:cNvSpPr>
            <a:spLocks noGrp="1" noChangeArrowheads="1"/>
          </p:cNvSpPr>
          <p:nvPr>
            <p:ph type="body" sz="half" idx="2"/>
          </p:nvPr>
        </p:nvSpPr>
        <p:spPr>
          <a:xfrm>
            <a:off x="685800" y="5181600"/>
            <a:ext cx="8305800" cy="1447800"/>
          </a:xfrm>
        </p:spPr>
        <p:txBody>
          <a:bodyPr/>
          <a:lstStyle/>
          <a:p>
            <a:r>
              <a:rPr lang="en-US" sz="2400"/>
              <a:t>Once again, the largest (or</a:t>
            </a:r>
            <a:r>
              <a:rPr lang="en-US" sz="2400" i="1"/>
              <a:t> a</a:t>
            </a:r>
            <a:r>
              <a:rPr lang="en-US" sz="2400"/>
              <a:t> largest) value is in the root</a:t>
            </a:r>
          </a:p>
          <a:p>
            <a:r>
              <a:rPr lang="en-US" sz="2400"/>
              <a:t>We can repeat this process until the tree becomes empty</a:t>
            </a:r>
          </a:p>
          <a:p>
            <a:r>
              <a:rPr lang="en-US" sz="2400"/>
              <a:t>This produces a sequence of values in order largest to smallest</a:t>
            </a:r>
          </a:p>
        </p:txBody>
      </p:sp>
      <p:grpSp>
        <p:nvGrpSpPr>
          <p:cNvPr id="2" name="Group 5"/>
          <p:cNvGrpSpPr>
            <a:grpSpLocks/>
          </p:cNvGrpSpPr>
          <p:nvPr/>
        </p:nvGrpSpPr>
        <p:grpSpPr bwMode="auto">
          <a:xfrm>
            <a:off x="990600" y="2209800"/>
            <a:ext cx="6781800" cy="2590800"/>
            <a:chOff x="624" y="1392"/>
            <a:chExt cx="4272" cy="1632"/>
          </a:xfrm>
        </p:grpSpPr>
        <p:sp>
          <p:nvSpPr>
            <p:cNvPr id="28678"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8679"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0"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8681"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8682"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8683"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8684"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8685"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28686"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8687"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8688"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869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8691"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8692"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8693"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8694"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8695"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8696"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8697"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8698"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8699"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8700"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wipe(left)">
                                      <p:cBhvr>
                                        <p:cTn id="12" dur="500"/>
                                        <p:tgtEl>
                                          <p:spTgt spid="286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xEl>
                                              <p:pRg st="1" end="1"/>
                                            </p:txEl>
                                          </p:spTgt>
                                        </p:tgtEl>
                                        <p:attrNameLst>
                                          <p:attrName>style.visibility</p:attrName>
                                        </p:attrNameLst>
                                      </p:cBhvr>
                                      <p:to>
                                        <p:strVal val="visible"/>
                                      </p:to>
                                    </p:set>
                                    <p:animEffect transition="in" filter="wipe(left)">
                                      <p:cBhvr>
                                        <p:cTn id="17" dur="500"/>
                                        <p:tgtEl>
                                          <p:spTgt spid="286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6">
                                            <p:txEl>
                                              <p:pRg st="2" end="2"/>
                                            </p:txEl>
                                          </p:spTgt>
                                        </p:tgtEl>
                                        <p:attrNameLst>
                                          <p:attrName>style.visibility</p:attrName>
                                        </p:attrNameLst>
                                      </p:cBhvr>
                                      <p:to>
                                        <p:strVal val="visible"/>
                                      </p:to>
                                    </p:set>
                                    <p:animEffect transition="in" filter="wipe(left)">
                                      <p:cBhvr>
                                        <p:cTn id="22"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autoUpdateAnimBg="0"/>
      <p:bldP spid="28676" grpId="0" build="p" bldLvl="4"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18790F-99D6-4CBF-9902-1375E3DDD96A}" type="slidenum">
              <a:rPr lang="en-US"/>
              <a:pPr/>
              <a:t>55</a:t>
            </a:fld>
            <a:endParaRPr lang="en-US"/>
          </a:p>
        </p:txBody>
      </p:sp>
      <p:sp>
        <p:nvSpPr>
          <p:cNvPr id="30722" name="Rectangle 2"/>
          <p:cNvSpPr>
            <a:spLocks noGrp="1" noChangeArrowheads="1"/>
          </p:cNvSpPr>
          <p:nvPr>
            <p:ph type="title"/>
          </p:nvPr>
        </p:nvSpPr>
        <p:spPr/>
        <p:txBody>
          <a:bodyPr/>
          <a:lstStyle/>
          <a:p>
            <a:r>
              <a:rPr lang="en-US"/>
              <a:t>Sorting</a:t>
            </a:r>
          </a:p>
        </p:txBody>
      </p:sp>
      <p:sp>
        <p:nvSpPr>
          <p:cNvPr id="30723" name="Rectangle 3"/>
          <p:cNvSpPr>
            <a:spLocks noGrp="1" noChangeArrowheads="1"/>
          </p:cNvSpPr>
          <p:nvPr>
            <p:ph type="body" idx="1"/>
          </p:nvPr>
        </p:nvSpPr>
        <p:spPr>
          <a:xfrm>
            <a:off x="381000" y="1524000"/>
            <a:ext cx="8574088" cy="5181600"/>
          </a:xfrm>
        </p:spPr>
        <p:txBody>
          <a:bodyPr>
            <a:normAutofit lnSpcReduction="10000"/>
          </a:bodyPr>
          <a:lstStyle/>
          <a:p>
            <a:pPr>
              <a:lnSpc>
                <a:spcPct val="90000"/>
              </a:lnSpc>
            </a:pPr>
            <a:r>
              <a:rPr lang="en-US" dirty="0"/>
              <a:t>What do heaps have to do with sorting an array?</a:t>
            </a:r>
          </a:p>
          <a:p>
            <a:pPr>
              <a:lnSpc>
                <a:spcPct val="90000"/>
              </a:lnSpc>
            </a:pPr>
            <a:r>
              <a:rPr lang="en-US" dirty="0"/>
              <a:t>Here’s the neat part:</a:t>
            </a:r>
          </a:p>
          <a:p>
            <a:pPr lvl="1">
              <a:lnSpc>
                <a:spcPct val="90000"/>
              </a:lnSpc>
            </a:pPr>
            <a:r>
              <a:rPr lang="en-US" dirty="0"/>
              <a:t>Because the binary tree is </a:t>
            </a:r>
            <a:r>
              <a:rPr lang="en-US" i="1" dirty="0"/>
              <a:t>balanced</a:t>
            </a:r>
            <a:r>
              <a:rPr lang="en-US" dirty="0"/>
              <a:t> and </a:t>
            </a:r>
            <a:r>
              <a:rPr lang="en-US" i="1" dirty="0"/>
              <a:t>left justified,</a:t>
            </a:r>
            <a:r>
              <a:rPr lang="en-US" dirty="0"/>
              <a:t> it can be represented as an array</a:t>
            </a:r>
          </a:p>
          <a:p>
            <a:pPr lvl="2">
              <a:lnSpc>
                <a:spcPct val="90000"/>
              </a:lnSpc>
            </a:pPr>
            <a:r>
              <a:rPr lang="en-US" b="1" i="1" dirty="0">
                <a:solidFill>
                  <a:schemeClr val="tx2"/>
                </a:solidFill>
              </a:rPr>
              <a:t>Danger Will Robinson:</a:t>
            </a:r>
            <a:r>
              <a:rPr lang="en-US" dirty="0"/>
              <a:t> This representation works well </a:t>
            </a:r>
            <a:r>
              <a:rPr lang="en-US" b="1" i="1" dirty="0"/>
              <a:t>only</a:t>
            </a:r>
            <a:r>
              <a:rPr lang="en-US" dirty="0"/>
              <a:t> with </a:t>
            </a:r>
            <a:r>
              <a:rPr lang="en-US" b="1" i="1" dirty="0"/>
              <a:t>balanced</a:t>
            </a:r>
            <a:r>
              <a:rPr lang="en-US" dirty="0"/>
              <a:t>, </a:t>
            </a:r>
            <a:r>
              <a:rPr lang="en-US" b="1" i="1" dirty="0"/>
              <a:t>left-justified</a:t>
            </a:r>
            <a:r>
              <a:rPr lang="en-US" dirty="0"/>
              <a:t> binary trees</a:t>
            </a:r>
          </a:p>
          <a:p>
            <a:pPr lvl="1">
              <a:lnSpc>
                <a:spcPct val="90000"/>
              </a:lnSpc>
            </a:pPr>
            <a:r>
              <a:rPr lang="en-US" dirty="0"/>
              <a:t>All our operations on binary trees can be represented as operations on </a:t>
            </a:r>
            <a:r>
              <a:rPr lang="en-US" i="1" dirty="0"/>
              <a:t>arrays</a:t>
            </a:r>
          </a:p>
          <a:p>
            <a:pPr lvl="1">
              <a:lnSpc>
                <a:spcPct val="90000"/>
              </a:lnSpc>
            </a:pPr>
            <a:r>
              <a:rPr lang="en-US" dirty="0"/>
              <a:t>To sort:</a:t>
            </a:r>
          </a:p>
          <a:p>
            <a:pPr lvl="2">
              <a:lnSpc>
                <a:spcPct val="90000"/>
              </a:lnSpc>
              <a:buClr>
                <a:srgbClr val="FFFF99"/>
              </a:buClr>
              <a:buFontTx/>
              <a:buChar char=" "/>
            </a:pPr>
            <a:r>
              <a:rPr lang="en-US" dirty="0" err="1">
                <a:solidFill>
                  <a:schemeClr val="accent2"/>
                </a:solidFill>
                <a:latin typeface="Verdana" pitchFamily="34" charset="0"/>
              </a:rPr>
              <a:t>heapify</a:t>
            </a:r>
            <a:r>
              <a:rPr lang="en-US" dirty="0">
                <a:solidFill>
                  <a:schemeClr val="accent2"/>
                </a:solidFill>
                <a:latin typeface="Verdana" pitchFamily="34" charset="0"/>
              </a:rPr>
              <a:t> the array;</a:t>
            </a:r>
          </a:p>
          <a:p>
            <a:pPr lvl="2">
              <a:lnSpc>
                <a:spcPct val="90000"/>
              </a:lnSpc>
              <a:buClr>
                <a:srgbClr val="FFFF99"/>
              </a:buClr>
              <a:buFontTx/>
              <a:buChar char=" "/>
            </a:pPr>
            <a:r>
              <a:rPr lang="en-US" dirty="0">
                <a:solidFill>
                  <a:schemeClr val="accent2"/>
                </a:solidFill>
                <a:latin typeface="Verdana" pitchFamily="34" charset="0"/>
              </a:rPr>
              <a:t>while the array isn’t empty {</a:t>
            </a:r>
          </a:p>
          <a:p>
            <a:pPr lvl="2">
              <a:lnSpc>
                <a:spcPct val="90000"/>
              </a:lnSpc>
              <a:buClr>
                <a:srgbClr val="FFFF99"/>
              </a:buClr>
              <a:buFontTx/>
              <a:buChar char=" "/>
            </a:pPr>
            <a:r>
              <a:rPr lang="en-US" dirty="0">
                <a:solidFill>
                  <a:schemeClr val="accent2"/>
                </a:solidFill>
                <a:latin typeface="Verdana" pitchFamily="34" charset="0"/>
              </a:rPr>
              <a:t>    remove and replace the root;</a:t>
            </a:r>
          </a:p>
          <a:p>
            <a:pPr lvl="2">
              <a:lnSpc>
                <a:spcPct val="90000"/>
              </a:lnSpc>
              <a:buClr>
                <a:srgbClr val="FFFF99"/>
              </a:buClr>
              <a:buFontTx/>
              <a:buChar char=" "/>
            </a:pPr>
            <a:r>
              <a:rPr lang="en-US" dirty="0">
                <a:solidFill>
                  <a:schemeClr val="accent2"/>
                </a:solidFill>
                <a:latin typeface="Verdana" pitchFamily="34" charset="0"/>
              </a:rPr>
              <a:t>    </a:t>
            </a:r>
            <a:r>
              <a:rPr lang="en-US" dirty="0" err="1">
                <a:solidFill>
                  <a:schemeClr val="accent2"/>
                </a:solidFill>
                <a:latin typeface="Verdana" pitchFamily="34" charset="0"/>
              </a:rPr>
              <a:t>reheap</a:t>
            </a:r>
            <a:r>
              <a:rPr lang="en-US" dirty="0">
                <a:solidFill>
                  <a:schemeClr val="accent2"/>
                </a:solidFill>
                <a:latin typeface="Verdana" pitchFamily="34" charset="0"/>
              </a:rPr>
              <a:t> the new root node;</a:t>
            </a:r>
            <a:br>
              <a:rPr lang="en-US" dirty="0">
                <a:solidFill>
                  <a:schemeClr val="accent2"/>
                </a:solidFill>
                <a:latin typeface="Verdana" pitchFamily="34" charset="0"/>
              </a:rPr>
            </a:br>
            <a:r>
              <a:rPr lang="en-US" dirty="0">
                <a:solidFill>
                  <a:schemeClr val="accent2"/>
                </a:solidFill>
                <a:latin typeface="Verdana" pitchFamily="34"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a:xfrm>
            <a:off x="5943600" y="6477000"/>
            <a:ext cx="2667000" cy="365125"/>
          </a:xfrm>
        </p:spPr>
        <p:txBody>
          <a:bodyPr/>
          <a:lstStyle/>
          <a:p>
            <a:fld id="{BADCF6A1-7580-474F-8F81-A425AD894EE1}" type="slidenum">
              <a:rPr lang="en-US"/>
              <a:pPr/>
              <a:t>56</a:t>
            </a:fld>
            <a:endParaRPr lang="en-US"/>
          </a:p>
        </p:txBody>
      </p:sp>
      <p:sp>
        <p:nvSpPr>
          <p:cNvPr id="32770" name="Rectangle 2"/>
          <p:cNvSpPr>
            <a:spLocks noGrp="1" noChangeArrowheads="1"/>
          </p:cNvSpPr>
          <p:nvPr>
            <p:ph type="title"/>
          </p:nvPr>
        </p:nvSpPr>
        <p:spPr/>
        <p:txBody>
          <a:bodyPr/>
          <a:lstStyle/>
          <a:p>
            <a:r>
              <a:rPr lang="en-US"/>
              <a:t>Mapping into an array</a:t>
            </a:r>
          </a:p>
        </p:txBody>
      </p:sp>
      <p:sp>
        <p:nvSpPr>
          <p:cNvPr id="32771" name="Rectangle 3"/>
          <p:cNvSpPr>
            <a:spLocks noGrp="1" noChangeArrowheads="1"/>
          </p:cNvSpPr>
          <p:nvPr>
            <p:ph type="body" idx="1"/>
          </p:nvPr>
        </p:nvSpPr>
        <p:spPr>
          <a:xfrm>
            <a:off x="533400" y="5029200"/>
            <a:ext cx="8229600" cy="1905000"/>
          </a:xfrm>
        </p:spPr>
        <p:txBody>
          <a:bodyPr>
            <a:normAutofit fontScale="92500"/>
          </a:bodyPr>
          <a:lstStyle/>
          <a:p>
            <a:r>
              <a:rPr lang="en-US"/>
              <a:t>Notice:</a:t>
            </a:r>
          </a:p>
          <a:p>
            <a:pPr lvl="1"/>
            <a:r>
              <a:rPr lang="en-US"/>
              <a:t>The left child of index</a:t>
            </a:r>
            <a:r>
              <a:rPr lang="en-US" sz="2000">
                <a:solidFill>
                  <a:srgbClr val="FFFF99"/>
                </a:solidFill>
                <a:latin typeface="Verdana" pitchFamily="34" charset="0"/>
              </a:rPr>
              <a:t> </a:t>
            </a:r>
            <a:r>
              <a:rPr lang="en-US" sz="2000">
                <a:solidFill>
                  <a:schemeClr val="accent2"/>
                </a:solidFill>
                <a:latin typeface="Verdana" pitchFamily="34" charset="0"/>
              </a:rPr>
              <a:t>i</a:t>
            </a:r>
            <a:r>
              <a:rPr lang="en-US" sz="2000">
                <a:solidFill>
                  <a:srgbClr val="FFFF99"/>
                </a:solidFill>
                <a:latin typeface="Verdana" pitchFamily="34" charset="0"/>
              </a:rPr>
              <a:t> </a:t>
            </a:r>
            <a:r>
              <a:rPr lang="en-US"/>
              <a:t>is at index</a:t>
            </a:r>
            <a:r>
              <a:rPr lang="en-US" sz="2000">
                <a:solidFill>
                  <a:srgbClr val="FFFF99"/>
                </a:solidFill>
                <a:latin typeface="Verdana" pitchFamily="34" charset="0"/>
              </a:rPr>
              <a:t> </a:t>
            </a:r>
            <a:r>
              <a:rPr lang="en-US" sz="2000">
                <a:solidFill>
                  <a:schemeClr val="accent2"/>
                </a:solidFill>
                <a:latin typeface="Verdana" pitchFamily="34" charset="0"/>
              </a:rPr>
              <a:t>2*i+1</a:t>
            </a:r>
          </a:p>
          <a:p>
            <a:pPr lvl="1"/>
            <a:r>
              <a:rPr lang="en-US"/>
              <a:t>The right child of index </a:t>
            </a:r>
            <a:r>
              <a:rPr lang="en-US" sz="2000">
                <a:solidFill>
                  <a:schemeClr val="accent2"/>
                </a:solidFill>
                <a:latin typeface="Verdana" pitchFamily="34" charset="0"/>
              </a:rPr>
              <a:t>i</a:t>
            </a:r>
            <a:r>
              <a:rPr lang="en-US"/>
              <a:t> is at index</a:t>
            </a:r>
            <a:r>
              <a:rPr lang="en-US" sz="2000">
                <a:solidFill>
                  <a:srgbClr val="FFFF99"/>
                </a:solidFill>
                <a:latin typeface="Verdana" pitchFamily="34" charset="0"/>
              </a:rPr>
              <a:t> </a:t>
            </a:r>
            <a:r>
              <a:rPr lang="en-US" sz="2000">
                <a:solidFill>
                  <a:schemeClr val="accent2"/>
                </a:solidFill>
                <a:latin typeface="Verdana" pitchFamily="34" charset="0"/>
              </a:rPr>
              <a:t>2*i+2</a:t>
            </a:r>
          </a:p>
          <a:p>
            <a:pPr lvl="1"/>
            <a:r>
              <a:rPr lang="en-US"/>
              <a:t>Example: the children of node </a:t>
            </a:r>
            <a:r>
              <a:rPr lang="en-US" sz="2000">
                <a:solidFill>
                  <a:schemeClr val="accent2"/>
                </a:solidFill>
                <a:latin typeface="Verdana" pitchFamily="34" charset="0"/>
              </a:rPr>
              <a:t>3</a:t>
            </a:r>
            <a:r>
              <a:rPr lang="en-US"/>
              <a:t> (19) are </a:t>
            </a:r>
            <a:r>
              <a:rPr lang="en-US" sz="2000">
                <a:solidFill>
                  <a:schemeClr val="accent2"/>
                </a:solidFill>
                <a:latin typeface="Verdana" pitchFamily="34" charset="0"/>
              </a:rPr>
              <a:t>7</a:t>
            </a:r>
            <a:r>
              <a:rPr lang="en-US"/>
              <a:t> (18) and </a:t>
            </a:r>
            <a:r>
              <a:rPr lang="en-US" sz="2000">
                <a:solidFill>
                  <a:schemeClr val="accent2"/>
                </a:solidFill>
                <a:latin typeface="Verdana" pitchFamily="34" charset="0"/>
              </a:rPr>
              <a:t>8 </a:t>
            </a:r>
            <a:r>
              <a:rPr lang="en-US"/>
              <a:t>(14)</a:t>
            </a:r>
          </a:p>
        </p:txBody>
      </p:sp>
      <p:grpSp>
        <p:nvGrpSpPr>
          <p:cNvPr id="2" name="Group 4"/>
          <p:cNvGrpSpPr>
            <a:grpSpLocks/>
          </p:cNvGrpSpPr>
          <p:nvPr/>
        </p:nvGrpSpPr>
        <p:grpSpPr bwMode="auto">
          <a:xfrm>
            <a:off x="838200" y="1447800"/>
            <a:ext cx="6781800" cy="2590800"/>
            <a:chOff x="624" y="1248"/>
            <a:chExt cx="4272" cy="1632"/>
          </a:xfrm>
        </p:grpSpPr>
        <p:sp>
          <p:nvSpPr>
            <p:cNvPr id="32773"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32774"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75"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32776"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32777"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32778"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32779"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32780"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32781"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32782"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32783"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84"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32785"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32786"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32787"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32788"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32789" name="Oval 21"/>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32790" name="Oval 22"/>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32791" name="Oval 23"/>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32792" name="Line 24"/>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32793" name="Line 25"/>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32794" name="Line 26"/>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32795" name="Line 27"/>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32796" name="Line 28"/>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32797" name="Line 29"/>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grpSp>
        <p:nvGrpSpPr>
          <p:cNvPr id="3" name="Group 70"/>
          <p:cNvGrpSpPr>
            <a:grpSpLocks/>
          </p:cNvGrpSpPr>
          <p:nvPr/>
        </p:nvGrpSpPr>
        <p:grpSpPr bwMode="auto">
          <a:xfrm>
            <a:off x="838200" y="4235450"/>
            <a:ext cx="6324600" cy="717550"/>
            <a:chOff x="624" y="2524"/>
            <a:chExt cx="3984" cy="452"/>
          </a:xfrm>
        </p:grpSpPr>
        <p:sp>
          <p:nvSpPr>
            <p:cNvPr id="32798" name="Rectangle 30"/>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2825" name="Rectangle 5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6" name="Rectangle 5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2827" name="Rectangle 5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2828" name="Rectangle 6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9" name="Rectangle 6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0" name="Rectangle 6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2831" name="Rectangle 6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2832" name="Rectangle 6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3" name="Rectangle 6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2834" name="Rectangle 6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2835" name="Rectangle 6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2836" name="Rectangle 6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2837" name="Text Box 69"/>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0" end="0"/>
                                            </p:txEl>
                                          </p:spTgt>
                                        </p:tgtEl>
                                        <p:attrNameLst>
                                          <p:attrName>style.visibility</p:attrName>
                                        </p:attrNameLst>
                                      </p:cBhvr>
                                      <p:to>
                                        <p:strVal val="visible"/>
                                      </p:to>
                                    </p:set>
                                    <p:animEffect transition="in" filter="wipe(left)">
                                      <p:cBhvr>
                                        <p:cTn id="17" dur="500"/>
                                        <p:tgtEl>
                                          <p:spTgt spid="327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1" end="1"/>
                                            </p:txEl>
                                          </p:spTgt>
                                        </p:tgtEl>
                                        <p:attrNameLst>
                                          <p:attrName>style.visibility</p:attrName>
                                        </p:attrNameLst>
                                      </p:cBhvr>
                                      <p:to>
                                        <p:strVal val="visible"/>
                                      </p:to>
                                    </p:set>
                                    <p:animEffect transition="in" filter="wipe(left)">
                                      <p:cBhvr>
                                        <p:cTn id="22" dur="500"/>
                                        <p:tgtEl>
                                          <p:spTgt spid="327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2" end="2"/>
                                            </p:txEl>
                                          </p:spTgt>
                                        </p:tgtEl>
                                        <p:attrNameLst>
                                          <p:attrName>style.visibility</p:attrName>
                                        </p:attrNameLst>
                                      </p:cBhvr>
                                      <p:to>
                                        <p:strVal val="visible"/>
                                      </p:to>
                                    </p:set>
                                    <p:animEffect transition="in" filter="wipe(left)">
                                      <p:cBhvr>
                                        <p:cTn id="27" dur="500"/>
                                        <p:tgtEl>
                                          <p:spTgt spid="327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3" end="3"/>
                                            </p:txEl>
                                          </p:spTgt>
                                        </p:tgtEl>
                                        <p:attrNameLst>
                                          <p:attrName>style.visibility</p:attrName>
                                        </p:attrNameLst>
                                      </p:cBhvr>
                                      <p:to>
                                        <p:strVal val="visible"/>
                                      </p:to>
                                    </p:set>
                                    <p:animEffect transition="in" filter="wipe(left)">
                                      <p:cBhvr>
                                        <p:cTn id="3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4"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Slide Number Placeholder 4"/>
          <p:cNvSpPr>
            <a:spLocks noGrp="1"/>
          </p:cNvSpPr>
          <p:nvPr>
            <p:ph type="sldNum" sz="quarter" idx="4294967295"/>
          </p:nvPr>
        </p:nvSpPr>
        <p:spPr>
          <a:xfrm>
            <a:off x="7239000" y="6400800"/>
            <a:ext cx="1905000" cy="457200"/>
          </a:xfrm>
          <a:prstGeom prst="rect">
            <a:avLst/>
          </a:prstGeom>
        </p:spPr>
        <p:txBody>
          <a:bodyPr/>
          <a:lstStyle/>
          <a:p>
            <a:fld id="{D8238CB5-044D-4466-8364-3361B13E6F61}" type="slidenum">
              <a:rPr lang="en-US"/>
              <a:pPr/>
              <a:t>57</a:t>
            </a:fld>
            <a:endParaRPr lang="en-US"/>
          </a:p>
        </p:txBody>
      </p:sp>
      <p:sp>
        <p:nvSpPr>
          <p:cNvPr id="33794" name="Rectangle 2"/>
          <p:cNvSpPr>
            <a:spLocks noGrp="1" noChangeArrowheads="1"/>
          </p:cNvSpPr>
          <p:nvPr>
            <p:ph type="title"/>
          </p:nvPr>
        </p:nvSpPr>
        <p:spPr/>
        <p:txBody>
          <a:bodyPr/>
          <a:lstStyle/>
          <a:p>
            <a:r>
              <a:rPr lang="en-US"/>
              <a:t>Removing and replacing the root</a:t>
            </a:r>
          </a:p>
        </p:txBody>
      </p:sp>
      <p:sp>
        <p:nvSpPr>
          <p:cNvPr id="33795" name="Rectangle 3"/>
          <p:cNvSpPr>
            <a:spLocks noGrp="1" noChangeArrowheads="1"/>
          </p:cNvSpPr>
          <p:nvPr>
            <p:ph type="body" sz="half" idx="1"/>
          </p:nvPr>
        </p:nvSpPr>
        <p:spPr>
          <a:xfrm>
            <a:off x="685800" y="1447800"/>
            <a:ext cx="7848600" cy="1371600"/>
          </a:xfrm>
        </p:spPr>
        <p:txBody>
          <a:bodyPr/>
          <a:lstStyle/>
          <a:p>
            <a:r>
              <a:rPr lang="en-US" sz="2400"/>
              <a:t>The “root” is the first element in the array</a:t>
            </a:r>
          </a:p>
          <a:p>
            <a:r>
              <a:rPr lang="en-US" sz="2400"/>
              <a:t>The “rightmost node at the deepest level” is the last element</a:t>
            </a:r>
          </a:p>
          <a:p>
            <a:r>
              <a:rPr lang="en-US" sz="2400"/>
              <a:t>Swap them...</a:t>
            </a:r>
          </a:p>
        </p:txBody>
      </p:sp>
      <p:sp>
        <p:nvSpPr>
          <p:cNvPr id="33811" name="Rectangle 19"/>
          <p:cNvSpPr>
            <a:spLocks noGrp="1" noChangeArrowheads="1"/>
          </p:cNvSpPr>
          <p:nvPr>
            <p:ph type="body" sz="half" idx="2"/>
          </p:nvPr>
        </p:nvSpPr>
        <p:spPr>
          <a:xfrm>
            <a:off x="609600" y="5094288"/>
            <a:ext cx="8345488" cy="1154112"/>
          </a:xfrm>
        </p:spPr>
        <p:txBody>
          <a:bodyPr/>
          <a:lstStyle/>
          <a:p>
            <a:r>
              <a:rPr lang="en-US" sz="2400"/>
              <a:t>...And pretend that the last element in the array no longer exists—that is, the “last index” is </a:t>
            </a:r>
            <a:r>
              <a:rPr lang="en-US" sz="2000">
                <a:solidFill>
                  <a:schemeClr val="accent2"/>
                </a:solidFill>
                <a:latin typeface="Verdana" pitchFamily="34" charset="0"/>
              </a:rPr>
              <a:t>11</a:t>
            </a:r>
            <a:r>
              <a:rPr lang="en-US" sz="2400"/>
              <a:t> (containing the value 9)</a:t>
            </a:r>
          </a:p>
        </p:txBody>
      </p:sp>
      <p:grpSp>
        <p:nvGrpSpPr>
          <p:cNvPr id="2" name="Group 4"/>
          <p:cNvGrpSpPr>
            <a:grpSpLocks/>
          </p:cNvGrpSpPr>
          <p:nvPr/>
        </p:nvGrpSpPr>
        <p:grpSpPr bwMode="auto">
          <a:xfrm>
            <a:off x="1066800" y="2940050"/>
            <a:ext cx="6324600" cy="717550"/>
            <a:chOff x="624" y="2524"/>
            <a:chExt cx="3984" cy="452"/>
          </a:xfrm>
        </p:grpSpPr>
        <p:sp>
          <p:nvSpPr>
            <p:cNvPr id="33797" name="Rectangle 5"/>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25</a:t>
              </a:r>
            </a:p>
          </p:txBody>
        </p:sp>
        <p:sp>
          <p:nvSpPr>
            <p:cNvPr id="33798" name="Rectangle 6"/>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799" name="Rectangle 7"/>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00" name="Rectangle 8"/>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01" name="Rectangle 9"/>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02" name="Rectangle 10"/>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3" name="Rectangle 11"/>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04" name="Rectangle 12"/>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05" name="Rectangle 13"/>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6" name="Rectangle 14"/>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07" name="Rectangle 15"/>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08" name="Rectangle 16"/>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09" name="Rectangle 17"/>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3810" name="Text Box 18"/>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41"/>
          <p:cNvGrpSpPr>
            <a:grpSpLocks/>
          </p:cNvGrpSpPr>
          <p:nvPr/>
        </p:nvGrpSpPr>
        <p:grpSpPr bwMode="auto">
          <a:xfrm>
            <a:off x="1066800" y="3657600"/>
            <a:ext cx="6324600" cy="1295400"/>
            <a:chOff x="672" y="2304"/>
            <a:chExt cx="3984" cy="816"/>
          </a:xfrm>
        </p:grpSpPr>
        <p:grpSp>
          <p:nvGrpSpPr>
            <p:cNvPr id="4" name="Group 20"/>
            <p:cNvGrpSpPr>
              <a:grpSpLocks/>
            </p:cNvGrpSpPr>
            <p:nvPr/>
          </p:nvGrpSpPr>
          <p:grpSpPr bwMode="auto">
            <a:xfrm>
              <a:off x="672" y="2668"/>
              <a:ext cx="3984" cy="452"/>
              <a:chOff x="624" y="2524"/>
              <a:chExt cx="3984" cy="452"/>
            </a:xfrm>
          </p:grpSpPr>
          <p:sp>
            <p:nvSpPr>
              <p:cNvPr id="33813" name="Rectangle 21"/>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3814" name="Rectangle 22"/>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5" name="Rectangle 23"/>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16" name="Rectangle 24"/>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17" name="Rectangle 25"/>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8" name="Rectangle 26"/>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19" name="Rectangle 27"/>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20" name="Rectangle 28"/>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21" name="Rectangle 29"/>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22" name="Rectangle 30"/>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23" name="Rectangle 31"/>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24" name="Rectangle 32"/>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25" name="Rectangle 33"/>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25</a:t>
                </a:r>
              </a:p>
            </p:txBody>
          </p:sp>
          <p:sp>
            <p:nvSpPr>
              <p:cNvPr id="33826" name="Text Box 34"/>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3829" name="Freeform 37"/>
            <p:cNvSpPr>
              <a:spLocks/>
            </p:cNvSpPr>
            <p:nvPr/>
          </p:nvSpPr>
          <p:spPr bwMode="auto">
            <a:xfrm>
              <a:off x="864" y="2304"/>
              <a:ext cx="3348" cy="486"/>
            </a:xfrm>
            <a:custGeom>
              <a:avLst/>
              <a:gdLst/>
              <a:ahLst/>
              <a:cxnLst>
                <a:cxn ang="0">
                  <a:pos x="0" y="0"/>
                </a:cxn>
                <a:cxn ang="0">
                  <a:pos x="372" y="210"/>
                </a:cxn>
                <a:cxn ang="0">
                  <a:pos x="1026" y="228"/>
                </a:cxn>
                <a:cxn ang="0">
                  <a:pos x="2346" y="246"/>
                </a:cxn>
                <a:cxn ang="0">
                  <a:pos x="3090" y="282"/>
                </a:cxn>
                <a:cxn ang="0">
                  <a:pos x="3348" y="486"/>
                </a:cxn>
              </a:cxnLst>
              <a:rect l="0" t="0" r="r" b="b"/>
              <a:pathLst>
                <a:path w="3348" h="486">
                  <a:moveTo>
                    <a:pt x="0" y="0"/>
                  </a:moveTo>
                  <a:cubicBezTo>
                    <a:pt x="62" y="35"/>
                    <a:pt x="201" y="172"/>
                    <a:pt x="372" y="210"/>
                  </a:cubicBezTo>
                  <a:cubicBezTo>
                    <a:pt x="543" y="248"/>
                    <a:pt x="697" y="222"/>
                    <a:pt x="1026" y="228"/>
                  </a:cubicBezTo>
                  <a:cubicBezTo>
                    <a:pt x="1355" y="234"/>
                    <a:pt x="2002" y="237"/>
                    <a:pt x="2346" y="246"/>
                  </a:cubicBezTo>
                  <a:cubicBezTo>
                    <a:pt x="2690" y="255"/>
                    <a:pt x="2923" y="242"/>
                    <a:pt x="3090" y="282"/>
                  </a:cubicBezTo>
                  <a:cubicBezTo>
                    <a:pt x="3257" y="322"/>
                    <a:pt x="3294" y="444"/>
                    <a:pt x="3348" y="486"/>
                  </a:cubicBezTo>
                </a:path>
              </a:pathLst>
            </a:custGeom>
            <a:noFill/>
            <a:ln w="15875" cap="flat" cmpd="sng">
              <a:solidFill>
                <a:schemeClr val="accent2"/>
              </a:solidFill>
              <a:prstDash val="solid"/>
              <a:round/>
              <a:headEnd type="none" w="med" len="med"/>
              <a:tailEnd type="triangle" w="lg" len="lg"/>
            </a:ln>
            <a:effectLst/>
          </p:spPr>
          <p:txBody>
            <a:bodyPr/>
            <a:lstStyle/>
            <a:p>
              <a:endParaRPr lang="en-US"/>
            </a:p>
          </p:txBody>
        </p:sp>
        <p:sp>
          <p:nvSpPr>
            <p:cNvPr id="33830" name="Freeform 38"/>
            <p:cNvSpPr>
              <a:spLocks/>
            </p:cNvSpPr>
            <p:nvPr/>
          </p:nvSpPr>
          <p:spPr bwMode="auto">
            <a:xfrm>
              <a:off x="768" y="2304"/>
              <a:ext cx="3552" cy="480"/>
            </a:xfrm>
            <a:custGeom>
              <a:avLst/>
              <a:gdLst/>
              <a:ahLst/>
              <a:cxnLst>
                <a:cxn ang="0">
                  <a:pos x="3552" y="0"/>
                </a:cxn>
                <a:cxn ang="0">
                  <a:pos x="3366" y="120"/>
                </a:cxn>
                <a:cxn ang="0">
                  <a:pos x="2616" y="138"/>
                </a:cxn>
                <a:cxn ang="0">
                  <a:pos x="1296" y="144"/>
                </a:cxn>
                <a:cxn ang="0">
                  <a:pos x="240" y="192"/>
                </a:cxn>
                <a:cxn ang="0">
                  <a:pos x="0" y="480"/>
                </a:cxn>
              </a:cxnLst>
              <a:rect l="0" t="0" r="r" b="b"/>
              <a:pathLst>
                <a:path w="3552" h="480">
                  <a:moveTo>
                    <a:pt x="3552" y="0"/>
                  </a:moveTo>
                  <a:cubicBezTo>
                    <a:pt x="3521" y="20"/>
                    <a:pt x="3522" y="97"/>
                    <a:pt x="3366" y="120"/>
                  </a:cubicBezTo>
                  <a:cubicBezTo>
                    <a:pt x="3210" y="143"/>
                    <a:pt x="2961" y="134"/>
                    <a:pt x="2616" y="138"/>
                  </a:cubicBezTo>
                  <a:cubicBezTo>
                    <a:pt x="2271" y="142"/>
                    <a:pt x="1692" y="135"/>
                    <a:pt x="1296" y="144"/>
                  </a:cubicBezTo>
                  <a:cubicBezTo>
                    <a:pt x="900" y="153"/>
                    <a:pt x="456" y="136"/>
                    <a:pt x="240" y="192"/>
                  </a:cubicBezTo>
                  <a:cubicBezTo>
                    <a:pt x="24" y="248"/>
                    <a:pt x="12" y="364"/>
                    <a:pt x="0" y="48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11">
                                            <p:txEl>
                                              <p:pRg st="0" end="0"/>
                                            </p:txEl>
                                          </p:spTgt>
                                        </p:tgtEl>
                                        <p:attrNameLst>
                                          <p:attrName>style.visibility</p:attrName>
                                        </p:attrNameLst>
                                      </p:cBhvr>
                                      <p:to>
                                        <p:strVal val="visible"/>
                                      </p:to>
                                    </p:set>
                                    <p:animEffect transition="in" filter="wipe(left)">
                                      <p:cBhvr>
                                        <p:cTn id="32" dur="500"/>
                                        <p:tgtEl>
                                          <p:spTgt spid="33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5" autoUpdateAnimBg="0"/>
      <p:bldP spid="33811" grpId="0" build="p" bldLvl="4"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a:prstGeom prst="rect">
            <a:avLst/>
          </a:prstGeom>
        </p:spPr>
        <p:txBody>
          <a:bodyPr/>
          <a:lstStyle/>
          <a:p>
            <a:fld id="{D12D5D41-E34B-425F-98D8-8BF903AB00EC}" type="slidenum">
              <a:rPr lang="en-US"/>
              <a:pPr/>
              <a:t>58</a:t>
            </a:fld>
            <a:endParaRPr lang="en-US"/>
          </a:p>
        </p:txBody>
      </p:sp>
      <p:sp>
        <p:nvSpPr>
          <p:cNvPr id="35842" name="Rectangle 2"/>
          <p:cNvSpPr>
            <a:spLocks noGrp="1" noChangeArrowheads="1"/>
          </p:cNvSpPr>
          <p:nvPr>
            <p:ph type="title" idx="4294967295"/>
          </p:nvPr>
        </p:nvSpPr>
        <p:spPr>
          <a:xfrm>
            <a:off x="990600" y="228600"/>
            <a:ext cx="8153400" cy="990600"/>
          </a:xfrm>
        </p:spPr>
        <p:txBody>
          <a:bodyPr/>
          <a:lstStyle/>
          <a:p>
            <a:r>
              <a:rPr lang="en-US"/>
              <a:t>Reheap and repeat</a:t>
            </a:r>
          </a:p>
        </p:txBody>
      </p:sp>
      <p:sp>
        <p:nvSpPr>
          <p:cNvPr id="35843" name="Rectangle 3"/>
          <p:cNvSpPr>
            <a:spLocks noGrp="1" noChangeArrowheads="1"/>
          </p:cNvSpPr>
          <p:nvPr>
            <p:ph type="body" sz="half" idx="4294967295"/>
          </p:nvPr>
        </p:nvSpPr>
        <p:spPr>
          <a:xfrm>
            <a:off x="1295400" y="1243013"/>
            <a:ext cx="7848600" cy="1371600"/>
          </a:xfrm>
        </p:spPr>
        <p:txBody>
          <a:bodyPr/>
          <a:lstStyle/>
          <a:p>
            <a:r>
              <a:rPr lang="en-US" sz="2400"/>
              <a:t>Reheap the root node (index 0, containing </a:t>
            </a:r>
            <a:r>
              <a:rPr lang="en-US" sz="2000">
                <a:solidFill>
                  <a:schemeClr val="tx2"/>
                </a:solidFill>
                <a:latin typeface="Verdana" pitchFamily="34" charset="0"/>
              </a:rPr>
              <a:t>11</a:t>
            </a:r>
            <a:r>
              <a:rPr lang="en-US" sz="2400"/>
              <a:t>)...</a:t>
            </a:r>
          </a:p>
        </p:txBody>
      </p:sp>
      <p:sp>
        <p:nvSpPr>
          <p:cNvPr id="35844" name="Rectangle 4"/>
          <p:cNvSpPr>
            <a:spLocks noGrp="1" noChangeArrowheads="1"/>
          </p:cNvSpPr>
          <p:nvPr>
            <p:ph type="body" sz="half" idx="4294967295"/>
          </p:nvPr>
        </p:nvSpPr>
        <p:spPr>
          <a:xfrm>
            <a:off x="0" y="5715000"/>
            <a:ext cx="7772400" cy="990600"/>
          </a:xfrm>
        </p:spPr>
        <p:txBody>
          <a:bodyPr/>
          <a:lstStyle/>
          <a:p>
            <a:r>
              <a:rPr lang="en-US" sz="2400"/>
              <a:t>Remember, though, that the “last” array index is changed</a:t>
            </a:r>
          </a:p>
          <a:p>
            <a:r>
              <a:rPr lang="en-US" sz="2400"/>
              <a:t>Repeat until the last becomes first, and the array is sorted! </a:t>
            </a:r>
          </a:p>
        </p:txBody>
      </p:sp>
      <p:grpSp>
        <p:nvGrpSpPr>
          <p:cNvPr id="2" name="Group 5"/>
          <p:cNvGrpSpPr>
            <a:grpSpLocks/>
          </p:cNvGrpSpPr>
          <p:nvPr/>
        </p:nvGrpSpPr>
        <p:grpSpPr bwMode="auto">
          <a:xfrm>
            <a:off x="1066800" y="3092450"/>
            <a:ext cx="6324600" cy="717550"/>
            <a:chOff x="624" y="2524"/>
            <a:chExt cx="3984" cy="452"/>
          </a:xfrm>
        </p:grpSpPr>
        <p:sp>
          <p:nvSpPr>
            <p:cNvPr id="35846" name="Rectangle 6"/>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47" name="Rectangle 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1"/>
                  </a:solidFill>
                  <a:latin typeface="Verdana" pitchFamily="34" charset="0"/>
                </a:rPr>
                <a:t>22</a:t>
              </a:r>
            </a:p>
          </p:txBody>
        </p:sp>
        <p:sp>
          <p:nvSpPr>
            <p:cNvPr id="35848" name="Rectangle 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49" name="Rectangle 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50" name="Rectangle 1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hlink"/>
                  </a:solidFill>
                  <a:latin typeface="Verdana" pitchFamily="34" charset="0"/>
                </a:rPr>
                <a:t>21</a:t>
              </a:r>
            </a:p>
          </p:txBody>
        </p:sp>
        <p:sp>
          <p:nvSpPr>
            <p:cNvPr id="35851" name="Rectangle 1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2" name="Rectangle 1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53" name="Rectangle 1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54" name="Rectangle 1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5" name="Rectangle 1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5856" name="Rectangle 1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57" name="Rectangle 1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bg2"/>
                  </a:solidFill>
                  <a:latin typeface="Verdana" pitchFamily="34" charset="0"/>
                </a:rPr>
                <a:t>9</a:t>
              </a:r>
            </a:p>
          </p:txBody>
        </p:sp>
        <p:sp>
          <p:nvSpPr>
            <p:cNvPr id="35858" name="Rectangle 1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59" name="Text Box 19"/>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61"/>
          <p:cNvGrpSpPr>
            <a:grpSpLocks/>
          </p:cNvGrpSpPr>
          <p:nvPr/>
        </p:nvGrpSpPr>
        <p:grpSpPr bwMode="auto">
          <a:xfrm>
            <a:off x="1066800" y="3810000"/>
            <a:ext cx="6324600" cy="1295400"/>
            <a:chOff x="672" y="2400"/>
            <a:chExt cx="3984" cy="816"/>
          </a:xfrm>
        </p:grpSpPr>
        <p:grpSp>
          <p:nvGrpSpPr>
            <p:cNvPr id="4" name="Group 21"/>
            <p:cNvGrpSpPr>
              <a:grpSpLocks/>
            </p:cNvGrpSpPr>
            <p:nvPr/>
          </p:nvGrpSpPr>
          <p:grpSpPr bwMode="auto">
            <a:xfrm>
              <a:off x="672" y="2764"/>
              <a:ext cx="3984" cy="452"/>
              <a:chOff x="624" y="2524"/>
              <a:chExt cx="3984" cy="452"/>
            </a:xfrm>
          </p:grpSpPr>
          <p:sp>
            <p:nvSpPr>
              <p:cNvPr id="35862" name="Rectangle 22"/>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bg2"/>
                    </a:solidFill>
                    <a:latin typeface="Verdana" pitchFamily="34" charset="0"/>
                  </a:rPr>
                  <a:t>9</a:t>
                </a:r>
              </a:p>
            </p:txBody>
          </p:sp>
          <p:sp>
            <p:nvSpPr>
              <p:cNvPr id="35863" name="Rectangle 23"/>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4" name="Rectangle 24"/>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65" name="Rectangle 25"/>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66" name="Rectangle 26"/>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7" name="Rectangle 27"/>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68" name="Rectangle 28"/>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69" name="Rectangle 29"/>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70" name="Rectangle 30"/>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71" name="Rectangle 31"/>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5872" name="Rectangle 32"/>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73" name="Rectangle 33"/>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74" name="Rectangle 34"/>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75" name="Text Box 35"/>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5876" name="Freeform 36"/>
            <p:cNvSpPr>
              <a:spLocks/>
            </p:cNvSpPr>
            <p:nvPr/>
          </p:nvSpPr>
          <p:spPr bwMode="auto">
            <a:xfrm>
              <a:off x="864" y="2400"/>
              <a:ext cx="3060" cy="528"/>
            </a:xfrm>
            <a:custGeom>
              <a:avLst/>
              <a:gdLst/>
              <a:ahLst/>
              <a:cxnLst>
                <a:cxn ang="0">
                  <a:pos x="0" y="0"/>
                </a:cxn>
                <a:cxn ang="0">
                  <a:pos x="372" y="210"/>
                </a:cxn>
                <a:cxn ang="0">
                  <a:pos x="1026" y="228"/>
                </a:cxn>
                <a:cxn ang="0">
                  <a:pos x="2346" y="246"/>
                </a:cxn>
                <a:cxn ang="0">
                  <a:pos x="2880" y="294"/>
                </a:cxn>
                <a:cxn ang="0">
                  <a:pos x="3060" y="528"/>
                </a:cxn>
              </a:cxnLst>
              <a:rect l="0" t="0" r="r" b="b"/>
              <a:pathLst>
                <a:path w="3060" h="528">
                  <a:moveTo>
                    <a:pt x="0" y="0"/>
                  </a:moveTo>
                  <a:cubicBezTo>
                    <a:pt x="62" y="35"/>
                    <a:pt x="201" y="172"/>
                    <a:pt x="372" y="210"/>
                  </a:cubicBezTo>
                  <a:cubicBezTo>
                    <a:pt x="543" y="248"/>
                    <a:pt x="697" y="222"/>
                    <a:pt x="1026" y="228"/>
                  </a:cubicBezTo>
                  <a:cubicBezTo>
                    <a:pt x="1355" y="234"/>
                    <a:pt x="2037" y="235"/>
                    <a:pt x="2346" y="246"/>
                  </a:cubicBezTo>
                  <a:cubicBezTo>
                    <a:pt x="2655" y="257"/>
                    <a:pt x="2761" y="247"/>
                    <a:pt x="2880" y="294"/>
                  </a:cubicBezTo>
                  <a:cubicBezTo>
                    <a:pt x="2999" y="341"/>
                    <a:pt x="3022" y="479"/>
                    <a:pt x="3060" y="528"/>
                  </a:cubicBezTo>
                </a:path>
              </a:pathLst>
            </a:custGeom>
            <a:noFill/>
            <a:ln w="15875" cap="flat" cmpd="sng">
              <a:solidFill>
                <a:schemeClr val="accent2"/>
              </a:solidFill>
              <a:prstDash val="solid"/>
              <a:round/>
              <a:headEnd type="none" w="med" len="med"/>
              <a:tailEnd type="triangle" w="lg" len="lg"/>
            </a:ln>
            <a:effectLst/>
          </p:spPr>
          <p:txBody>
            <a:bodyPr/>
            <a:lstStyle/>
            <a:p>
              <a:endParaRPr lang="en-US"/>
            </a:p>
          </p:txBody>
        </p:sp>
        <p:sp>
          <p:nvSpPr>
            <p:cNvPr id="35877" name="Freeform 37"/>
            <p:cNvSpPr>
              <a:spLocks/>
            </p:cNvSpPr>
            <p:nvPr/>
          </p:nvSpPr>
          <p:spPr bwMode="auto">
            <a:xfrm>
              <a:off x="768" y="2418"/>
              <a:ext cx="3240" cy="462"/>
            </a:xfrm>
            <a:custGeom>
              <a:avLst/>
              <a:gdLst/>
              <a:ahLst/>
              <a:cxnLst>
                <a:cxn ang="0">
                  <a:pos x="3240" y="0"/>
                </a:cxn>
                <a:cxn ang="0">
                  <a:pos x="3042" y="108"/>
                </a:cxn>
                <a:cxn ang="0">
                  <a:pos x="2616" y="120"/>
                </a:cxn>
                <a:cxn ang="0">
                  <a:pos x="1296" y="126"/>
                </a:cxn>
                <a:cxn ang="0">
                  <a:pos x="240" y="174"/>
                </a:cxn>
                <a:cxn ang="0">
                  <a:pos x="0" y="462"/>
                </a:cxn>
              </a:cxnLst>
              <a:rect l="0" t="0" r="r" b="b"/>
              <a:pathLst>
                <a:path w="3240" h="462">
                  <a:moveTo>
                    <a:pt x="3240" y="0"/>
                  </a:moveTo>
                  <a:cubicBezTo>
                    <a:pt x="3206" y="18"/>
                    <a:pt x="3146" y="88"/>
                    <a:pt x="3042" y="108"/>
                  </a:cubicBezTo>
                  <a:cubicBezTo>
                    <a:pt x="2938" y="128"/>
                    <a:pt x="2907" y="117"/>
                    <a:pt x="2616" y="120"/>
                  </a:cubicBezTo>
                  <a:cubicBezTo>
                    <a:pt x="2325" y="123"/>
                    <a:pt x="1692" y="117"/>
                    <a:pt x="1296" y="126"/>
                  </a:cubicBezTo>
                  <a:cubicBezTo>
                    <a:pt x="900" y="135"/>
                    <a:pt x="456" y="118"/>
                    <a:pt x="240" y="174"/>
                  </a:cubicBezTo>
                  <a:cubicBezTo>
                    <a:pt x="24" y="230"/>
                    <a:pt x="12" y="346"/>
                    <a:pt x="0" y="462"/>
                  </a:cubicBezTo>
                </a:path>
              </a:pathLst>
            </a:custGeom>
            <a:noFill/>
            <a:ln w="15875" cap="flat" cmpd="sng">
              <a:solidFill>
                <a:schemeClr val="bg2"/>
              </a:solidFill>
              <a:prstDash val="solid"/>
              <a:round/>
              <a:headEnd type="none" w="med" len="med"/>
              <a:tailEnd type="triangle" w="lg" len="lg"/>
            </a:ln>
            <a:effectLst/>
          </p:spPr>
          <p:txBody>
            <a:bodyPr/>
            <a:lstStyle/>
            <a:p>
              <a:endParaRPr lang="en-US"/>
            </a:p>
          </p:txBody>
        </p:sp>
      </p:grpSp>
      <p:grpSp>
        <p:nvGrpSpPr>
          <p:cNvPr id="5" name="Group 38"/>
          <p:cNvGrpSpPr>
            <a:grpSpLocks/>
          </p:cNvGrpSpPr>
          <p:nvPr/>
        </p:nvGrpSpPr>
        <p:grpSpPr bwMode="auto">
          <a:xfrm>
            <a:off x="1066800" y="1700213"/>
            <a:ext cx="6324600" cy="717550"/>
            <a:chOff x="624" y="2524"/>
            <a:chExt cx="3984" cy="452"/>
          </a:xfrm>
        </p:grpSpPr>
        <p:sp>
          <p:nvSpPr>
            <p:cNvPr id="35879" name="Rectangle 39"/>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5880" name="Rectangle 40"/>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81" name="Rectangle 41"/>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82" name="Rectangle 42"/>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83" name="Rectangle 43"/>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1"/>
                  </a:solidFill>
                  <a:latin typeface="Verdana" pitchFamily="34" charset="0"/>
                </a:rPr>
                <a:t>22</a:t>
              </a:r>
            </a:p>
          </p:txBody>
        </p:sp>
        <p:sp>
          <p:nvSpPr>
            <p:cNvPr id="35884" name="Rectangle 44"/>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5" name="Rectangle 45"/>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86" name="Rectangle 46"/>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87" name="Rectangle 47"/>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8" name="Rectangle 48"/>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hlink"/>
                  </a:solidFill>
                  <a:latin typeface="Verdana" pitchFamily="34" charset="0"/>
                </a:rPr>
                <a:t>21</a:t>
              </a:r>
            </a:p>
          </p:txBody>
        </p:sp>
        <p:sp>
          <p:nvSpPr>
            <p:cNvPr id="35889" name="Rectangle 49"/>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90" name="Rectangle 50"/>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5891" name="Rectangle 51"/>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92" name="Text Box 52"/>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dirty="0">
                  <a:latin typeface="Verdana" pitchFamily="34" charset="0"/>
                </a:rPr>
                <a:t>  0     1    2     3    4     5    6     7     8    9    10   11   12</a:t>
              </a:r>
            </a:p>
          </p:txBody>
        </p:sp>
      </p:grpSp>
      <p:grpSp>
        <p:nvGrpSpPr>
          <p:cNvPr id="6" name="Group 58"/>
          <p:cNvGrpSpPr>
            <a:grpSpLocks/>
          </p:cNvGrpSpPr>
          <p:nvPr/>
        </p:nvGrpSpPr>
        <p:grpSpPr bwMode="auto">
          <a:xfrm>
            <a:off x="1447800" y="2743200"/>
            <a:ext cx="4876800" cy="304800"/>
            <a:chOff x="912" y="1728"/>
            <a:chExt cx="3072" cy="192"/>
          </a:xfrm>
        </p:grpSpPr>
        <p:sp>
          <p:nvSpPr>
            <p:cNvPr id="35893" name="AutoShape 53"/>
            <p:cNvSpPr>
              <a:spLocks noChangeArrowheads="1"/>
            </p:cNvSpPr>
            <p:nvPr/>
          </p:nvSpPr>
          <p:spPr bwMode="auto">
            <a:xfrm>
              <a:off x="230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4" name="AutoShape 54"/>
            <p:cNvSpPr>
              <a:spLocks noChangeArrowheads="1"/>
            </p:cNvSpPr>
            <p:nvPr/>
          </p:nvSpPr>
          <p:spPr bwMode="auto">
            <a:xfrm>
              <a:off x="163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5" name="AutoShape 55"/>
            <p:cNvSpPr>
              <a:spLocks noChangeArrowheads="1"/>
            </p:cNvSpPr>
            <p:nvPr/>
          </p:nvSpPr>
          <p:spPr bwMode="auto">
            <a:xfrm>
              <a:off x="91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6" name="AutoShape 56"/>
            <p:cNvSpPr>
              <a:spLocks noChangeArrowheads="1"/>
            </p:cNvSpPr>
            <p:nvPr/>
          </p:nvSpPr>
          <p:spPr bwMode="auto">
            <a:xfrm>
              <a:off x="302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7" name="AutoShape 57"/>
            <p:cNvSpPr>
              <a:spLocks noChangeArrowheads="1"/>
            </p:cNvSpPr>
            <p:nvPr/>
          </p:nvSpPr>
          <p:spPr bwMode="auto">
            <a:xfrm>
              <a:off x="374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grpSp>
      <p:sp>
        <p:nvSpPr>
          <p:cNvPr id="35899" name="Line 59"/>
          <p:cNvSpPr>
            <a:spLocks noChangeShapeType="1"/>
          </p:cNvSpPr>
          <p:nvPr/>
        </p:nvSpPr>
        <p:spPr bwMode="auto">
          <a:xfrm>
            <a:off x="6629400" y="1981200"/>
            <a:ext cx="0" cy="3276600"/>
          </a:xfrm>
          <a:prstGeom prst="line">
            <a:avLst/>
          </a:prstGeom>
          <a:noFill/>
          <a:ln w="57150" cap="rnd">
            <a:solidFill>
              <a:schemeClr val="tx2"/>
            </a:solidFill>
            <a:prstDash val="sysDot"/>
            <a:round/>
            <a:headEnd/>
            <a:tailEnd type="none" w="lg" len="lg"/>
          </a:ln>
          <a:effectLst/>
        </p:spPr>
        <p:txBody>
          <a:bodyPr/>
          <a:lstStyle/>
          <a:p>
            <a:endParaRPr lang="en-US"/>
          </a:p>
        </p:txBody>
      </p:sp>
      <p:sp>
        <p:nvSpPr>
          <p:cNvPr id="35902" name="Freeform 62"/>
          <p:cNvSpPr>
            <a:spLocks/>
          </p:cNvSpPr>
          <p:nvPr/>
        </p:nvSpPr>
        <p:spPr bwMode="auto">
          <a:xfrm>
            <a:off x="1343025" y="2386013"/>
            <a:ext cx="365125" cy="219075"/>
          </a:xfrm>
          <a:custGeom>
            <a:avLst/>
            <a:gdLst/>
            <a:ahLst/>
            <a:cxnLst>
              <a:cxn ang="0">
                <a:pos x="0" y="0"/>
              </a:cxn>
              <a:cxn ang="0">
                <a:pos x="50" y="119"/>
              </a:cxn>
              <a:cxn ang="0">
                <a:pos x="184" y="113"/>
              </a:cxn>
              <a:cxn ang="0">
                <a:pos x="230" y="15"/>
              </a:cxn>
            </a:cxnLst>
            <a:rect l="0" t="0" r="r" b="b"/>
            <a:pathLst>
              <a:path w="230" h="138">
                <a:moveTo>
                  <a:pt x="0" y="0"/>
                </a:moveTo>
                <a:cubicBezTo>
                  <a:pt x="8" y="20"/>
                  <a:pt x="19" y="100"/>
                  <a:pt x="50" y="119"/>
                </a:cubicBezTo>
                <a:cubicBezTo>
                  <a:pt x="81" y="138"/>
                  <a:pt x="154" y="130"/>
                  <a:pt x="184" y="113"/>
                </a:cubicBezTo>
                <a:cubicBezTo>
                  <a:pt x="214" y="96"/>
                  <a:pt x="221" y="35"/>
                  <a:pt x="230" y="15"/>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
        <p:nvSpPr>
          <p:cNvPr id="35903" name="Freeform 63"/>
          <p:cNvSpPr>
            <a:spLocks/>
          </p:cNvSpPr>
          <p:nvPr/>
        </p:nvSpPr>
        <p:spPr bwMode="auto">
          <a:xfrm>
            <a:off x="1828800" y="2386013"/>
            <a:ext cx="1295400" cy="266700"/>
          </a:xfrm>
          <a:custGeom>
            <a:avLst/>
            <a:gdLst/>
            <a:ahLst/>
            <a:cxnLst>
              <a:cxn ang="0">
                <a:pos x="0" y="0"/>
              </a:cxn>
              <a:cxn ang="0">
                <a:pos x="144" y="144"/>
              </a:cxn>
              <a:cxn ang="0">
                <a:pos x="624" y="144"/>
              </a:cxn>
              <a:cxn ang="0">
                <a:pos x="816" y="0"/>
              </a:cxn>
            </a:cxnLst>
            <a:rect l="0" t="0" r="r" b="b"/>
            <a:pathLst>
              <a:path w="816" h="168">
                <a:moveTo>
                  <a:pt x="0" y="0"/>
                </a:moveTo>
                <a:cubicBezTo>
                  <a:pt x="20" y="60"/>
                  <a:pt x="40" y="120"/>
                  <a:pt x="144" y="144"/>
                </a:cubicBezTo>
                <a:cubicBezTo>
                  <a:pt x="248" y="168"/>
                  <a:pt x="512" y="168"/>
                  <a:pt x="624" y="144"/>
                </a:cubicBezTo>
                <a:cubicBezTo>
                  <a:pt x="736" y="120"/>
                  <a:pt x="776" y="60"/>
                  <a:pt x="816" y="0"/>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
        <p:nvSpPr>
          <p:cNvPr id="35904" name="Freeform 64"/>
          <p:cNvSpPr>
            <a:spLocks/>
          </p:cNvSpPr>
          <p:nvPr/>
        </p:nvSpPr>
        <p:spPr bwMode="auto">
          <a:xfrm>
            <a:off x="3276600" y="2386013"/>
            <a:ext cx="2133600" cy="280987"/>
          </a:xfrm>
          <a:custGeom>
            <a:avLst/>
            <a:gdLst/>
            <a:ahLst/>
            <a:cxnLst>
              <a:cxn ang="0">
                <a:pos x="0" y="0"/>
              </a:cxn>
              <a:cxn ang="0">
                <a:pos x="217" y="154"/>
              </a:cxn>
              <a:cxn ang="0">
                <a:pos x="1148" y="137"/>
              </a:cxn>
              <a:cxn ang="0">
                <a:pos x="1344" y="0"/>
              </a:cxn>
            </a:cxnLst>
            <a:rect l="0" t="0" r="r" b="b"/>
            <a:pathLst>
              <a:path w="1344" h="177">
                <a:moveTo>
                  <a:pt x="0" y="0"/>
                </a:moveTo>
                <a:cubicBezTo>
                  <a:pt x="36" y="26"/>
                  <a:pt x="26" y="131"/>
                  <a:pt x="217" y="154"/>
                </a:cubicBezTo>
                <a:cubicBezTo>
                  <a:pt x="408" y="177"/>
                  <a:pt x="960" y="163"/>
                  <a:pt x="1148" y="137"/>
                </a:cubicBezTo>
                <a:cubicBezTo>
                  <a:pt x="1336" y="111"/>
                  <a:pt x="1303" y="29"/>
                  <a:pt x="1344" y="0"/>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
        <p:nvSpPr>
          <p:cNvPr id="35905" name="Rectangle 65"/>
          <p:cNvSpPr>
            <a:spLocks noChangeArrowheads="1"/>
          </p:cNvSpPr>
          <p:nvPr/>
        </p:nvSpPr>
        <p:spPr bwMode="auto">
          <a:xfrm>
            <a:off x="685800" y="5257800"/>
            <a:ext cx="6259513" cy="457200"/>
          </a:xfrm>
          <a:prstGeom prst="rect">
            <a:avLst/>
          </a:prstGeom>
          <a:noFill/>
          <a:ln w="15875">
            <a:noFill/>
            <a:miter lim="800000"/>
            <a:headEnd/>
            <a:tailEnd type="none" w="lg" len="lg"/>
          </a:ln>
          <a:effectLst/>
        </p:spPr>
        <p:txBody>
          <a:bodyPr wrap="none">
            <a:spAutoFit/>
          </a:bodyPr>
          <a:lstStyle/>
          <a:p>
            <a:pPr eaLnBrk="1" hangingPunct="1">
              <a:spcBef>
                <a:spcPct val="20000"/>
              </a:spcBef>
              <a:buClr>
                <a:schemeClr val="folHlink"/>
              </a:buClr>
              <a:buSzPct val="60000"/>
              <a:buFont typeface="Wingdings" pitchFamily="2" charset="2"/>
              <a:buChar char="n"/>
            </a:pPr>
            <a:r>
              <a:rPr lang="en-US">
                <a:latin typeface="Times New Roman" pitchFamily="18" charset="0"/>
              </a:rPr>
              <a:t>   ...And again, remove and replace the root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902"/>
                                        </p:tgtEl>
                                        <p:attrNameLst>
                                          <p:attrName>style.visibility</p:attrName>
                                        </p:attrNameLst>
                                      </p:cBhvr>
                                      <p:to>
                                        <p:strVal val="visible"/>
                                      </p:to>
                                    </p:set>
                                    <p:animEffect transition="in" filter="wipe(left)">
                                      <p:cBhvr>
                                        <p:cTn id="17" dur="500"/>
                                        <p:tgtEl>
                                          <p:spTgt spid="35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903"/>
                                        </p:tgtEl>
                                        <p:attrNameLst>
                                          <p:attrName>style.visibility</p:attrName>
                                        </p:attrNameLst>
                                      </p:cBhvr>
                                      <p:to>
                                        <p:strVal val="visible"/>
                                      </p:to>
                                    </p:set>
                                    <p:animEffect transition="in" filter="wipe(left)">
                                      <p:cBhvr>
                                        <p:cTn id="22" dur="500"/>
                                        <p:tgtEl>
                                          <p:spTgt spid="359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904"/>
                                        </p:tgtEl>
                                        <p:attrNameLst>
                                          <p:attrName>style.visibility</p:attrName>
                                        </p:attrNameLst>
                                      </p:cBhvr>
                                      <p:to>
                                        <p:strVal val="visible"/>
                                      </p:to>
                                    </p:set>
                                    <p:animEffect transition="in" filter="wipe(left)">
                                      <p:cBhvr>
                                        <p:cTn id="27" dur="500"/>
                                        <p:tgtEl>
                                          <p:spTgt spid="359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905"/>
                                        </p:tgtEl>
                                        <p:attrNameLst>
                                          <p:attrName>style.visibility</p:attrName>
                                        </p:attrNameLst>
                                      </p:cBhvr>
                                      <p:to>
                                        <p:strVal val="visible"/>
                                      </p:to>
                                    </p:set>
                                    <p:animEffect transition="in" filter="wipe(left)">
                                      <p:cBhvr>
                                        <p:cTn id="42" dur="500"/>
                                        <p:tgtEl>
                                          <p:spTgt spid="359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899"/>
                                        </p:tgtEl>
                                        <p:attrNameLst>
                                          <p:attrName>style.visibility</p:attrName>
                                        </p:attrNameLst>
                                      </p:cBhvr>
                                      <p:to>
                                        <p:strVal val="visible"/>
                                      </p:to>
                                    </p:set>
                                    <p:animEffect transition="in" filter="wipe(up)">
                                      <p:cBhvr>
                                        <p:cTn id="52" dur="500"/>
                                        <p:tgtEl>
                                          <p:spTgt spid="358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844">
                                            <p:txEl>
                                              <p:pRg st="0" end="0"/>
                                            </p:txEl>
                                          </p:spTgt>
                                        </p:tgtEl>
                                        <p:attrNameLst>
                                          <p:attrName>style.visibility</p:attrName>
                                        </p:attrNameLst>
                                      </p:cBhvr>
                                      <p:to>
                                        <p:strVal val="visible"/>
                                      </p:to>
                                    </p:set>
                                    <p:animEffect transition="in" filter="wipe(left)">
                                      <p:cBhvr>
                                        <p:cTn id="57" dur="500"/>
                                        <p:tgtEl>
                                          <p:spTgt spid="3584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5844">
                                            <p:txEl>
                                              <p:pRg st="1" end="1"/>
                                            </p:txEl>
                                          </p:spTgt>
                                        </p:tgtEl>
                                        <p:attrNameLst>
                                          <p:attrName>style.visibility</p:attrName>
                                        </p:attrNameLst>
                                      </p:cBhvr>
                                      <p:to>
                                        <p:strVal val="visible"/>
                                      </p:to>
                                    </p:set>
                                    <p:animEffect transition="in" filter="wipe(left)">
                                      <p:cBhvr>
                                        <p:cTn id="62" dur="500"/>
                                        <p:tgtEl>
                                          <p:spTgt spid="358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4" autoUpdateAnimBg="0"/>
      <p:bldP spid="35844" grpId="0" build="p" bldLvl="4" autoUpdateAnimBg="0"/>
      <p:bldP spid="35899" grpId="0" animBg="1"/>
      <p:bldP spid="35902" grpId="0" animBg="1"/>
      <p:bldP spid="35903" grpId="0" animBg="1"/>
      <p:bldP spid="35904" grpId="0" animBg="1"/>
      <p:bldP spid="3590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idx="4294967295"/>
          </p:nvPr>
        </p:nvSpPr>
        <p:spPr>
          <a:xfrm>
            <a:off x="2819400" y="0"/>
            <a:ext cx="3429000" cy="990600"/>
          </a:xfrm>
        </p:spPr>
        <p:txBody>
          <a:bodyPr/>
          <a:lstStyle/>
          <a:p>
            <a:r>
              <a:rPr lang="en-US" dirty="0"/>
              <a:t>Selection Sort</a:t>
            </a:r>
          </a:p>
        </p:txBody>
      </p:sp>
      <p:sp>
        <p:nvSpPr>
          <p:cNvPr id="685059" name="Rectangle 3"/>
          <p:cNvSpPr>
            <a:spLocks noGrp="1" noChangeArrowheads="1"/>
          </p:cNvSpPr>
          <p:nvPr>
            <p:ph type="body" idx="4294967295"/>
          </p:nvPr>
        </p:nvSpPr>
        <p:spPr>
          <a:xfrm>
            <a:off x="685800" y="990600"/>
            <a:ext cx="7620000" cy="5562600"/>
          </a:xfrm>
        </p:spPr>
        <p:txBody>
          <a:bodyPr>
            <a:noAutofit/>
          </a:bodyPr>
          <a:lstStyle/>
          <a:p>
            <a:pPr>
              <a:lnSpc>
                <a:spcPct val="80000"/>
              </a:lnSpc>
              <a:buFontTx/>
              <a:buNone/>
            </a:pPr>
            <a:r>
              <a:rPr lang="en-US" sz="2000" b="1" dirty="0"/>
              <a:t>void </a:t>
            </a:r>
            <a:r>
              <a:rPr lang="en-US" sz="2000" b="1" dirty="0" err="1"/>
              <a:t>selectionSort</a:t>
            </a:r>
            <a:r>
              <a:rPr lang="en-US" sz="2000" b="1" dirty="0"/>
              <a:t>(</a:t>
            </a:r>
            <a:r>
              <a:rPr lang="en-US" sz="2000" b="1" dirty="0" err="1"/>
              <a:t>int</a:t>
            </a:r>
            <a:r>
              <a:rPr lang="en-US" sz="2000" b="1" dirty="0"/>
              <a:t> numbers[ ], </a:t>
            </a:r>
            <a:r>
              <a:rPr lang="en-US" sz="2000" b="1" dirty="0" err="1"/>
              <a:t>int</a:t>
            </a:r>
            <a:r>
              <a:rPr lang="en-US" sz="2000" b="1" dirty="0"/>
              <a:t> </a:t>
            </a:r>
            <a:r>
              <a:rPr lang="en-US" sz="2000" b="1" dirty="0" err="1"/>
              <a:t>array_size</a:t>
            </a:r>
            <a:r>
              <a:rPr lang="en-US" sz="2000" b="1" dirty="0"/>
              <a:t>)</a:t>
            </a:r>
          </a:p>
          <a:p>
            <a:pPr>
              <a:lnSpc>
                <a:spcPct val="80000"/>
              </a:lnSpc>
              <a:buFontTx/>
              <a:buNone/>
            </a:pPr>
            <a:r>
              <a:rPr lang="en-US" sz="2000" b="1" dirty="0"/>
              <a:t>{</a:t>
            </a:r>
          </a:p>
          <a:p>
            <a:pPr>
              <a:lnSpc>
                <a:spcPct val="80000"/>
              </a:lnSpc>
              <a:buFontTx/>
              <a:buNone/>
            </a:pPr>
            <a:r>
              <a:rPr lang="en-US" sz="2000" b="1" dirty="0"/>
              <a:t>  </a:t>
            </a:r>
            <a:r>
              <a:rPr lang="en-US" sz="2000" b="1" dirty="0" smtClean="0"/>
              <a:t>	</a:t>
            </a:r>
            <a:r>
              <a:rPr lang="en-US" sz="2000" b="1" dirty="0" err="1" smtClean="0"/>
              <a:t>int</a:t>
            </a:r>
            <a:r>
              <a:rPr lang="en-US" sz="2000" b="1" dirty="0" smtClean="0"/>
              <a:t> </a:t>
            </a:r>
            <a:r>
              <a:rPr lang="en-US" sz="2000" b="1" dirty="0" err="1"/>
              <a:t>i</a:t>
            </a:r>
            <a:r>
              <a:rPr lang="en-US" sz="2000" b="1" dirty="0"/>
              <a:t>, j;</a:t>
            </a:r>
          </a:p>
          <a:p>
            <a:pPr>
              <a:lnSpc>
                <a:spcPct val="80000"/>
              </a:lnSpc>
              <a:buFontTx/>
              <a:buNone/>
            </a:pPr>
            <a:r>
              <a:rPr lang="en-US" sz="2000" b="1" dirty="0"/>
              <a:t>  </a:t>
            </a:r>
            <a:r>
              <a:rPr lang="en-US" sz="2000" b="1" dirty="0" smtClean="0"/>
              <a:t>	</a:t>
            </a:r>
            <a:r>
              <a:rPr lang="en-US" sz="2000" b="1" dirty="0" err="1" smtClean="0"/>
              <a:t>int</a:t>
            </a:r>
            <a:r>
              <a:rPr lang="en-US" sz="2000" b="1" dirty="0" smtClean="0"/>
              <a:t> </a:t>
            </a:r>
            <a:r>
              <a:rPr lang="en-US" sz="2000" b="1" dirty="0"/>
              <a:t>min, temp;</a:t>
            </a:r>
          </a:p>
          <a:p>
            <a:pPr>
              <a:lnSpc>
                <a:spcPct val="80000"/>
              </a:lnSpc>
              <a:buFontTx/>
              <a:buNone/>
            </a:pPr>
            <a:r>
              <a:rPr lang="en-US" sz="2000" b="1" dirty="0"/>
              <a:t>  </a:t>
            </a:r>
            <a:r>
              <a:rPr lang="en-US" sz="2000" b="1" dirty="0" smtClean="0"/>
              <a:t>	for </a:t>
            </a:r>
            <a:r>
              <a:rPr lang="en-US" sz="2000" b="1" dirty="0"/>
              <a:t>(</a:t>
            </a:r>
            <a:r>
              <a:rPr lang="en-US" sz="2000" b="1" dirty="0" err="1"/>
              <a:t>i</a:t>
            </a:r>
            <a:r>
              <a:rPr lang="en-US" sz="2000" b="1" dirty="0"/>
              <a:t> = 0; </a:t>
            </a:r>
            <a:r>
              <a:rPr lang="en-US" sz="2000" b="1" dirty="0" err="1"/>
              <a:t>i</a:t>
            </a:r>
            <a:r>
              <a:rPr lang="en-US" sz="2000" b="1" dirty="0"/>
              <a:t> &lt; array_size-1; </a:t>
            </a:r>
            <a:r>
              <a:rPr lang="en-US" sz="2000" b="1" dirty="0" err="1"/>
              <a:t>i</a:t>
            </a:r>
            <a:r>
              <a:rPr lang="en-US" sz="2000" b="1" dirty="0"/>
              <a:t>++)</a:t>
            </a:r>
          </a:p>
          <a:p>
            <a:pPr>
              <a:lnSpc>
                <a:spcPct val="80000"/>
              </a:lnSpc>
              <a:buFontTx/>
              <a:buNone/>
            </a:pPr>
            <a:r>
              <a:rPr lang="en-US" sz="2000" b="1" dirty="0"/>
              <a:t>  </a:t>
            </a:r>
            <a:r>
              <a:rPr lang="en-US" sz="2000" b="1" dirty="0" smtClean="0"/>
              <a:t>	{</a:t>
            </a:r>
            <a:endParaRPr lang="en-US" sz="2000" b="1" dirty="0"/>
          </a:p>
          <a:p>
            <a:pPr>
              <a:lnSpc>
                <a:spcPct val="80000"/>
              </a:lnSpc>
              <a:buFontTx/>
              <a:buNone/>
            </a:pPr>
            <a:r>
              <a:rPr lang="en-US" sz="2000" b="1" dirty="0"/>
              <a:t>    </a:t>
            </a:r>
            <a:r>
              <a:rPr lang="en-US" sz="2000" b="1" dirty="0" smtClean="0"/>
              <a:t>		min </a:t>
            </a:r>
            <a:r>
              <a:rPr lang="en-US" sz="2000" b="1" dirty="0"/>
              <a:t>= </a:t>
            </a:r>
            <a:r>
              <a:rPr lang="en-US" sz="2000" b="1" dirty="0" err="1"/>
              <a:t>i</a:t>
            </a:r>
            <a:r>
              <a:rPr lang="en-US" sz="2000" b="1" dirty="0"/>
              <a:t>;</a:t>
            </a:r>
          </a:p>
          <a:p>
            <a:pPr>
              <a:lnSpc>
                <a:spcPct val="80000"/>
              </a:lnSpc>
              <a:buFontTx/>
              <a:buNone/>
            </a:pPr>
            <a:r>
              <a:rPr lang="en-US" sz="2000" b="1" dirty="0"/>
              <a:t>    </a:t>
            </a:r>
            <a:r>
              <a:rPr lang="en-US" sz="2000" b="1" dirty="0" smtClean="0"/>
              <a:t>		for </a:t>
            </a:r>
            <a:r>
              <a:rPr lang="en-US" sz="2000" b="1" dirty="0"/>
              <a:t>(j = i+1; j &lt; </a:t>
            </a:r>
            <a:r>
              <a:rPr lang="en-US" sz="2000" b="1" dirty="0" err="1"/>
              <a:t>array_size</a:t>
            </a:r>
            <a:r>
              <a:rPr lang="en-US" sz="2000" b="1" dirty="0"/>
              <a:t>; j++)</a:t>
            </a:r>
          </a:p>
          <a:p>
            <a:pPr>
              <a:lnSpc>
                <a:spcPct val="80000"/>
              </a:lnSpc>
              <a:buFontTx/>
              <a:buNone/>
            </a:pPr>
            <a:r>
              <a:rPr lang="en-US" sz="2000" b="1" dirty="0"/>
              <a:t>    </a:t>
            </a:r>
            <a:r>
              <a:rPr lang="en-US" sz="2000" b="1" dirty="0" smtClean="0"/>
              <a:t>		{</a:t>
            </a:r>
            <a:endParaRPr lang="en-US" sz="2000" b="1" dirty="0"/>
          </a:p>
          <a:p>
            <a:pPr>
              <a:lnSpc>
                <a:spcPct val="80000"/>
              </a:lnSpc>
              <a:buFontTx/>
              <a:buNone/>
            </a:pPr>
            <a:r>
              <a:rPr lang="en-US" sz="2000" b="1" dirty="0"/>
              <a:t>      </a:t>
            </a:r>
            <a:r>
              <a:rPr lang="en-US" sz="2000" b="1" dirty="0" smtClean="0"/>
              <a:t>		if </a:t>
            </a:r>
            <a:r>
              <a:rPr lang="en-US" sz="2000" b="1" dirty="0"/>
              <a:t>(numbers[j] &lt; numbers[min])</a:t>
            </a:r>
          </a:p>
          <a:p>
            <a:pPr>
              <a:lnSpc>
                <a:spcPct val="80000"/>
              </a:lnSpc>
              <a:buFontTx/>
              <a:buNone/>
            </a:pPr>
            <a:r>
              <a:rPr lang="en-US" sz="2000" b="1" dirty="0"/>
              <a:t>        </a:t>
            </a:r>
            <a:r>
              <a:rPr lang="en-US" sz="2000" b="1" dirty="0" smtClean="0"/>
              <a:t>			min </a:t>
            </a:r>
            <a:r>
              <a:rPr lang="en-US" sz="2000" b="1" dirty="0"/>
              <a:t>= j;</a:t>
            </a:r>
          </a:p>
          <a:p>
            <a:pPr>
              <a:lnSpc>
                <a:spcPct val="80000"/>
              </a:lnSpc>
              <a:buFontTx/>
              <a:buNone/>
            </a:pPr>
            <a:r>
              <a:rPr lang="en-US" sz="2000" b="1" dirty="0"/>
              <a:t>    </a:t>
            </a:r>
            <a:r>
              <a:rPr lang="en-US" sz="2000" b="1" dirty="0" smtClean="0"/>
              <a:t>		}</a:t>
            </a:r>
            <a:endParaRPr lang="en-US" sz="2000" b="1" dirty="0"/>
          </a:p>
          <a:p>
            <a:pPr>
              <a:lnSpc>
                <a:spcPct val="80000"/>
              </a:lnSpc>
              <a:buFontTx/>
              <a:buNone/>
            </a:pPr>
            <a:r>
              <a:rPr lang="en-US" sz="2000" b="1" dirty="0"/>
              <a:t>    </a:t>
            </a:r>
            <a:r>
              <a:rPr lang="en-US" sz="2000" b="1" dirty="0" smtClean="0"/>
              <a:t>		temp </a:t>
            </a:r>
            <a:r>
              <a:rPr lang="en-US" sz="2000" b="1" dirty="0"/>
              <a:t>= numbers[</a:t>
            </a:r>
            <a:r>
              <a:rPr lang="en-US" sz="2000" b="1" dirty="0" err="1"/>
              <a:t>i</a:t>
            </a:r>
            <a:r>
              <a:rPr lang="en-US" sz="2000" b="1" dirty="0"/>
              <a:t>];</a:t>
            </a:r>
          </a:p>
          <a:p>
            <a:pPr>
              <a:lnSpc>
                <a:spcPct val="80000"/>
              </a:lnSpc>
              <a:buFontTx/>
              <a:buNone/>
            </a:pPr>
            <a:r>
              <a:rPr lang="en-US" sz="2000" b="1" dirty="0"/>
              <a:t>    </a:t>
            </a:r>
            <a:r>
              <a:rPr lang="en-US" sz="2000" b="1" dirty="0" smtClean="0"/>
              <a:t>		numbers[</a:t>
            </a:r>
            <a:r>
              <a:rPr lang="en-US" sz="2000" b="1" dirty="0" err="1" smtClean="0"/>
              <a:t>i</a:t>
            </a:r>
            <a:r>
              <a:rPr lang="en-US" sz="2000" b="1" dirty="0"/>
              <a:t>] = numbers[min];</a:t>
            </a:r>
          </a:p>
          <a:p>
            <a:pPr>
              <a:lnSpc>
                <a:spcPct val="80000"/>
              </a:lnSpc>
              <a:buFontTx/>
              <a:buNone/>
            </a:pPr>
            <a:r>
              <a:rPr lang="en-US" sz="2000" b="1" dirty="0"/>
              <a:t>    </a:t>
            </a:r>
            <a:r>
              <a:rPr lang="en-US" sz="2000" b="1" dirty="0" smtClean="0"/>
              <a:t>		numbers[min</a:t>
            </a:r>
            <a:r>
              <a:rPr lang="en-US" sz="2000" b="1" dirty="0"/>
              <a:t>] = temp</a:t>
            </a:r>
            <a:r>
              <a:rPr lang="en-US" sz="2000" b="1" dirty="0" smtClean="0"/>
              <a:t>;</a:t>
            </a:r>
          </a:p>
          <a:p>
            <a:pPr>
              <a:lnSpc>
                <a:spcPct val="80000"/>
              </a:lnSpc>
              <a:buFontTx/>
              <a:buNone/>
            </a:pPr>
            <a:r>
              <a:rPr lang="en-US" sz="2000" b="1" dirty="0" smtClean="0"/>
              <a:t>	} </a:t>
            </a:r>
          </a:p>
          <a:p>
            <a:pPr>
              <a:lnSpc>
                <a:spcPct val="80000"/>
              </a:lnSpc>
              <a:buFontTx/>
              <a:buNone/>
            </a:pP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Insertion Sort</a:t>
            </a:r>
          </a:p>
        </p:txBody>
      </p:sp>
      <p:sp>
        <p:nvSpPr>
          <p:cNvPr id="686083" name="Rectangle 3"/>
          <p:cNvSpPr>
            <a:spLocks noGrp="1" noChangeArrowheads="1"/>
          </p:cNvSpPr>
          <p:nvPr>
            <p:ph type="body" idx="1"/>
          </p:nvPr>
        </p:nvSpPr>
        <p:spPr/>
        <p:txBody>
          <a:bodyPr/>
          <a:lstStyle/>
          <a:p>
            <a:r>
              <a:rPr lang="en-US"/>
              <a:t>Given an unsorted list.</a:t>
            </a:r>
          </a:p>
          <a:p>
            <a:r>
              <a:rPr lang="en-US"/>
              <a:t>Partition the list into two regions: sorted &amp; unsorted.</a:t>
            </a:r>
          </a:p>
          <a:p>
            <a:r>
              <a:rPr lang="en-US"/>
              <a:t>At each step, take the first item from unsorted and place it into its correct position.</a:t>
            </a:r>
          </a:p>
          <a:p>
            <a:r>
              <a:rPr lang="en-US"/>
              <a:t>Also requires to shift the remaining items to make a room for the inserted item.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Example: Insertion Sort</a:t>
            </a:r>
          </a:p>
        </p:txBody>
      </p:sp>
      <p:sp>
        <p:nvSpPr>
          <p:cNvPr id="687107" name="Rectangle 3"/>
          <p:cNvSpPr>
            <a:spLocks noGrp="1" noChangeArrowheads="1"/>
          </p:cNvSpPr>
          <p:nvPr>
            <p:ph type="body" idx="1"/>
          </p:nvPr>
        </p:nvSpPr>
        <p:spPr>
          <a:xfrm>
            <a:off x="609600" y="1524000"/>
            <a:ext cx="7315200" cy="4498975"/>
          </a:xfrm>
        </p:spPr>
        <p:txBody>
          <a:bodyPr/>
          <a:lstStyle/>
          <a:p>
            <a:pPr>
              <a:lnSpc>
                <a:spcPct val="80000"/>
              </a:lnSpc>
            </a:pPr>
            <a:endParaRPr lang="en-US" sz="1400" dirty="0"/>
          </a:p>
          <a:p>
            <a:pPr>
              <a:lnSpc>
                <a:spcPct val="80000"/>
              </a:lnSpc>
            </a:pPr>
            <a:r>
              <a:rPr lang="en-US" sz="2400" dirty="0"/>
              <a:t>99 </a:t>
            </a:r>
            <a:r>
              <a:rPr lang="en-US" sz="2400" dirty="0">
                <a:solidFill>
                  <a:schemeClr val="folHlink"/>
                </a:solidFill>
              </a:rPr>
              <a:t>|</a:t>
            </a:r>
            <a:r>
              <a:rPr lang="en-US" sz="2400" dirty="0"/>
              <a:t> 55 4 66 28 31 36 52 38 72 </a:t>
            </a:r>
          </a:p>
          <a:p>
            <a:pPr>
              <a:lnSpc>
                <a:spcPct val="80000"/>
              </a:lnSpc>
            </a:pPr>
            <a:r>
              <a:rPr lang="en-US" sz="2400" dirty="0"/>
              <a:t>55 99 </a:t>
            </a:r>
            <a:r>
              <a:rPr lang="en-US" sz="2400" dirty="0">
                <a:solidFill>
                  <a:schemeClr val="folHlink"/>
                </a:solidFill>
              </a:rPr>
              <a:t>|</a:t>
            </a:r>
            <a:r>
              <a:rPr lang="en-US" sz="2400" dirty="0"/>
              <a:t> 4 66 28 31 36 52 38 72 </a:t>
            </a:r>
          </a:p>
          <a:p>
            <a:pPr>
              <a:lnSpc>
                <a:spcPct val="80000"/>
              </a:lnSpc>
            </a:pPr>
            <a:r>
              <a:rPr lang="en-US" sz="2400" dirty="0"/>
              <a:t>4 55 99 </a:t>
            </a:r>
            <a:r>
              <a:rPr lang="en-US" sz="2400" dirty="0">
                <a:solidFill>
                  <a:schemeClr val="folHlink"/>
                </a:solidFill>
              </a:rPr>
              <a:t>|</a:t>
            </a:r>
            <a:r>
              <a:rPr lang="en-US" sz="2400" dirty="0"/>
              <a:t> 66 28 31 36 52 38 72 </a:t>
            </a:r>
          </a:p>
          <a:p>
            <a:pPr>
              <a:lnSpc>
                <a:spcPct val="80000"/>
              </a:lnSpc>
            </a:pPr>
            <a:r>
              <a:rPr lang="en-US" sz="2400" dirty="0"/>
              <a:t>4 55 66 99 </a:t>
            </a:r>
            <a:r>
              <a:rPr lang="en-US" sz="2400" dirty="0">
                <a:solidFill>
                  <a:schemeClr val="folHlink"/>
                </a:solidFill>
              </a:rPr>
              <a:t>|</a:t>
            </a:r>
            <a:r>
              <a:rPr lang="en-US" sz="2400" dirty="0"/>
              <a:t> 28 31 36 52 38 72 </a:t>
            </a:r>
          </a:p>
          <a:p>
            <a:pPr>
              <a:lnSpc>
                <a:spcPct val="80000"/>
              </a:lnSpc>
            </a:pPr>
            <a:r>
              <a:rPr lang="en-US" sz="2400" dirty="0"/>
              <a:t>4 28 55 66 99 </a:t>
            </a:r>
            <a:r>
              <a:rPr lang="en-US" sz="2400" dirty="0">
                <a:solidFill>
                  <a:schemeClr val="folHlink"/>
                </a:solidFill>
              </a:rPr>
              <a:t>|</a:t>
            </a:r>
            <a:r>
              <a:rPr lang="en-US" sz="2400" dirty="0"/>
              <a:t> 31 36 52 38 72 </a:t>
            </a:r>
          </a:p>
          <a:p>
            <a:pPr>
              <a:lnSpc>
                <a:spcPct val="80000"/>
              </a:lnSpc>
            </a:pPr>
            <a:r>
              <a:rPr lang="en-US" sz="2400" dirty="0"/>
              <a:t>4 28 31 55 66 99 </a:t>
            </a:r>
            <a:r>
              <a:rPr lang="en-US" sz="2400" dirty="0">
                <a:solidFill>
                  <a:schemeClr val="folHlink"/>
                </a:solidFill>
              </a:rPr>
              <a:t>|</a:t>
            </a:r>
            <a:r>
              <a:rPr lang="en-US" sz="2400" dirty="0"/>
              <a:t> 36 52 38 72 </a:t>
            </a:r>
          </a:p>
          <a:p>
            <a:pPr>
              <a:lnSpc>
                <a:spcPct val="80000"/>
              </a:lnSpc>
            </a:pPr>
            <a:r>
              <a:rPr lang="en-US" sz="2400" dirty="0"/>
              <a:t>4 28 31 36 55 66 99 </a:t>
            </a:r>
            <a:r>
              <a:rPr lang="en-US" sz="2400" dirty="0">
                <a:solidFill>
                  <a:schemeClr val="folHlink"/>
                </a:solidFill>
              </a:rPr>
              <a:t>|</a:t>
            </a:r>
            <a:r>
              <a:rPr lang="en-US" sz="2400" dirty="0"/>
              <a:t> 52 38 72 </a:t>
            </a:r>
          </a:p>
          <a:p>
            <a:pPr>
              <a:lnSpc>
                <a:spcPct val="80000"/>
              </a:lnSpc>
            </a:pPr>
            <a:r>
              <a:rPr lang="en-US" sz="2400" dirty="0"/>
              <a:t>4 28 31 36 52 55 66 99 </a:t>
            </a:r>
            <a:r>
              <a:rPr lang="en-US" sz="2400" dirty="0">
                <a:solidFill>
                  <a:schemeClr val="folHlink"/>
                </a:solidFill>
              </a:rPr>
              <a:t>|</a:t>
            </a:r>
            <a:r>
              <a:rPr lang="en-US" sz="2400" dirty="0"/>
              <a:t> 38 72 </a:t>
            </a:r>
          </a:p>
          <a:p>
            <a:pPr>
              <a:lnSpc>
                <a:spcPct val="80000"/>
              </a:lnSpc>
            </a:pPr>
            <a:r>
              <a:rPr lang="en-US" sz="2400" dirty="0"/>
              <a:t>4 28 31 36 38 52 55 66 99 </a:t>
            </a:r>
            <a:r>
              <a:rPr lang="en-US" sz="2400" dirty="0">
                <a:solidFill>
                  <a:schemeClr val="folHlink"/>
                </a:solidFill>
              </a:rPr>
              <a:t>| </a:t>
            </a:r>
            <a:r>
              <a:rPr lang="en-US" sz="2400" dirty="0"/>
              <a:t>72 </a:t>
            </a:r>
          </a:p>
          <a:p>
            <a:pPr>
              <a:lnSpc>
                <a:spcPct val="80000"/>
              </a:lnSpc>
            </a:pPr>
            <a:r>
              <a:rPr lang="en-US" sz="2400" dirty="0"/>
              <a:t>4 28 31 36 38 52 55 66 72 99 </a:t>
            </a:r>
            <a:r>
              <a:rPr lang="en-US" sz="2400" dirty="0">
                <a:solidFill>
                  <a:schemeClr val="folHlink"/>
                </a:solidFill>
              </a:rPr>
              <a:t>|</a:t>
            </a:r>
            <a:r>
              <a:rPr lang="en-US" sz="2000" dirty="0">
                <a:solidFill>
                  <a:schemeClr val="folHlink"/>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t>Insertion Sort Algorithm</a:t>
            </a:r>
          </a:p>
        </p:txBody>
      </p:sp>
      <p:sp>
        <p:nvSpPr>
          <p:cNvPr id="688131" name="Rectangle 3"/>
          <p:cNvSpPr>
            <a:spLocks noGrp="1" noRot="1" noChangeArrowheads="1"/>
          </p:cNvSpPr>
          <p:nvPr>
            <p:ph type="body" idx="1"/>
          </p:nvPr>
        </p:nvSpPr>
        <p:spPr>
          <a:xfrm>
            <a:off x="762000" y="1447800"/>
            <a:ext cx="6629400" cy="5410199"/>
          </a:xfrm>
          <a:noFill/>
          <a:ln/>
        </p:spPr>
        <p:txBody>
          <a:bodyPr>
            <a:noAutofit/>
          </a:bodyPr>
          <a:lstStyle/>
          <a:p>
            <a:pPr>
              <a:buFontTx/>
              <a:buNone/>
            </a:pPr>
            <a:r>
              <a:rPr lang="en-US" sz="2800" b="1" dirty="0"/>
              <a:t> </a:t>
            </a:r>
            <a:r>
              <a:rPr lang="en-US" sz="2000" b="1" dirty="0"/>
              <a:t>void </a:t>
            </a:r>
            <a:r>
              <a:rPr lang="en-US" sz="2000" b="1" dirty="0" err="1"/>
              <a:t>insertionSort</a:t>
            </a:r>
            <a:r>
              <a:rPr lang="en-US" sz="2000" b="1" dirty="0"/>
              <a:t>(</a:t>
            </a:r>
            <a:r>
              <a:rPr lang="en-US" sz="2000" b="1" dirty="0" err="1"/>
              <a:t>int</a:t>
            </a:r>
            <a:r>
              <a:rPr lang="en-US" sz="2000" b="1" dirty="0"/>
              <a:t> array[], </a:t>
            </a:r>
            <a:r>
              <a:rPr lang="en-US" sz="2000" b="1" dirty="0" err="1"/>
              <a:t>int</a:t>
            </a:r>
            <a:r>
              <a:rPr lang="en-US" sz="2000" b="1" dirty="0"/>
              <a:t> length) </a:t>
            </a:r>
          </a:p>
          <a:p>
            <a:pPr>
              <a:buFontTx/>
              <a:buNone/>
            </a:pPr>
            <a:r>
              <a:rPr lang="en-US" sz="2000" b="1" dirty="0"/>
              <a:t> {</a:t>
            </a:r>
          </a:p>
          <a:p>
            <a:pPr>
              <a:buFontTx/>
              <a:buNone/>
            </a:pPr>
            <a:r>
              <a:rPr lang="en-US" sz="2000" b="1" dirty="0"/>
              <a:t>    </a:t>
            </a:r>
            <a:r>
              <a:rPr lang="en-US" sz="2000" b="1" dirty="0" err="1"/>
              <a:t>int</a:t>
            </a:r>
            <a:r>
              <a:rPr lang="en-US" sz="2000" b="1" dirty="0"/>
              <a:t> </a:t>
            </a:r>
            <a:r>
              <a:rPr lang="en-US" sz="2000" b="1" dirty="0" err="1"/>
              <a:t>i</a:t>
            </a:r>
            <a:r>
              <a:rPr lang="en-US" sz="2000" b="1" dirty="0"/>
              <a:t>, j, value;</a:t>
            </a:r>
          </a:p>
          <a:p>
            <a:pPr>
              <a:buFontTx/>
              <a:buNone/>
            </a:pPr>
            <a:r>
              <a:rPr lang="en-US" sz="2000" b="1" dirty="0"/>
              <a:t>    for(</a:t>
            </a:r>
            <a:r>
              <a:rPr lang="en-US" sz="2000" b="1" dirty="0" err="1"/>
              <a:t>i</a:t>
            </a:r>
            <a:r>
              <a:rPr lang="en-US" sz="2000" b="1" dirty="0"/>
              <a:t> = 1; </a:t>
            </a:r>
            <a:r>
              <a:rPr lang="en-US" sz="2000" b="1" dirty="0" err="1"/>
              <a:t>i</a:t>
            </a:r>
            <a:r>
              <a:rPr lang="en-US" sz="2000" b="1" dirty="0"/>
              <a:t> &lt; length; </a:t>
            </a:r>
            <a:r>
              <a:rPr lang="en-US" sz="2000" b="1" dirty="0" err="1"/>
              <a:t>i</a:t>
            </a:r>
            <a:r>
              <a:rPr lang="en-US" sz="2000" b="1" dirty="0"/>
              <a:t>++) </a:t>
            </a:r>
          </a:p>
          <a:p>
            <a:pPr>
              <a:buFontTx/>
              <a:buNone/>
            </a:pPr>
            <a:r>
              <a:rPr lang="en-US" sz="2000" b="1" dirty="0"/>
              <a:t>	{</a:t>
            </a:r>
          </a:p>
          <a:p>
            <a:pPr>
              <a:buFontTx/>
              <a:buNone/>
            </a:pPr>
            <a:r>
              <a:rPr lang="en-US" sz="2000" b="1" dirty="0"/>
              <a:t>         value = a[</a:t>
            </a:r>
            <a:r>
              <a:rPr lang="en-US" sz="2000" b="1" dirty="0" err="1"/>
              <a:t>i</a:t>
            </a:r>
            <a:r>
              <a:rPr lang="en-US" sz="2000" b="1" dirty="0"/>
              <a:t>];</a:t>
            </a:r>
          </a:p>
          <a:p>
            <a:pPr>
              <a:buFontTx/>
              <a:buNone/>
            </a:pPr>
            <a:r>
              <a:rPr lang="en-US" sz="2000" b="1" dirty="0"/>
              <a:t>         for (j = </a:t>
            </a:r>
            <a:r>
              <a:rPr lang="en-US" sz="2000" b="1" dirty="0" err="1"/>
              <a:t>i</a:t>
            </a:r>
            <a:r>
              <a:rPr lang="en-US" sz="2000" b="1" dirty="0"/>
              <a:t> - 1; j &gt;= 0 &amp;&amp; a[ j ] &gt; value; j--) </a:t>
            </a:r>
          </a:p>
          <a:p>
            <a:pPr>
              <a:buFontTx/>
              <a:buNone/>
            </a:pPr>
            <a:r>
              <a:rPr lang="en-US" sz="2000" b="1" dirty="0"/>
              <a:t>	    {</a:t>
            </a:r>
          </a:p>
          <a:p>
            <a:pPr>
              <a:buFontTx/>
              <a:buNone/>
            </a:pPr>
            <a:r>
              <a:rPr lang="en-US" sz="2000" b="1" dirty="0"/>
              <a:t>             a[j + 1] = a[ j ];</a:t>
            </a:r>
          </a:p>
          <a:p>
            <a:pPr>
              <a:buFontTx/>
              <a:buNone/>
            </a:pPr>
            <a:r>
              <a:rPr lang="en-US" sz="2000" b="1" dirty="0"/>
              <a:t>         }</a:t>
            </a:r>
          </a:p>
          <a:p>
            <a:pPr>
              <a:buFontTx/>
              <a:buNone/>
            </a:pPr>
            <a:r>
              <a:rPr lang="en-US" sz="2000" b="1" dirty="0"/>
              <a:t>         a[j + 1] = value;</a:t>
            </a:r>
          </a:p>
          <a:p>
            <a:pPr>
              <a:buFontTx/>
              <a:buNone/>
            </a:pPr>
            <a:r>
              <a:rPr lang="en-US" sz="2000" b="1" dirty="0"/>
              <a:t>     }</a:t>
            </a:r>
          </a:p>
          <a:p>
            <a:pPr>
              <a:buFontTx/>
              <a:buNone/>
            </a:pPr>
            <a:r>
              <a:rPr lang="en-US" sz="2000" b="1" dirty="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3229</Words>
  <Application>Microsoft Office PowerPoint</Application>
  <PresentationFormat>On-screen Show (4:3)</PresentationFormat>
  <Paragraphs>625</Paragraphs>
  <Slides>58</Slides>
  <Notes>21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EdStudPres</vt:lpstr>
      <vt:lpstr>Data structures and algorithm</vt:lpstr>
      <vt:lpstr>Sorting</vt:lpstr>
      <vt:lpstr>Sorting Algorithms</vt:lpstr>
      <vt:lpstr>Selection Sort</vt:lpstr>
      <vt:lpstr>Example: Selection Sort</vt:lpstr>
      <vt:lpstr>Selection Sort</vt:lpstr>
      <vt:lpstr>Insertion Sort</vt:lpstr>
      <vt:lpstr>Example: Insertion Sort</vt:lpstr>
      <vt:lpstr>Insertion Sort Algorithm</vt:lpstr>
      <vt:lpstr>Bubble Sort</vt:lpstr>
      <vt:lpstr>Bubble Sort</vt:lpstr>
      <vt:lpstr>Bubble Sort</vt:lpstr>
      <vt:lpstr>Bubble Sort Example</vt:lpstr>
      <vt:lpstr>Bubble Sort Example</vt:lpstr>
      <vt:lpstr>Bubble Sort Example</vt:lpstr>
      <vt:lpstr>Bubble Sort Example</vt:lpstr>
      <vt:lpstr>Bubble Sort Example</vt:lpstr>
      <vt:lpstr>Merge Sort</vt:lpstr>
      <vt:lpstr>Merge Sort</vt:lpstr>
      <vt:lpstr>Merge Sort</vt:lpstr>
      <vt:lpstr>Merge Sort</vt:lpstr>
      <vt:lpstr>Execution Example</vt:lpstr>
      <vt:lpstr>Slide 23</vt:lpstr>
      <vt:lpstr>Slide 24</vt:lpstr>
      <vt:lpstr>Slide 25</vt:lpstr>
      <vt:lpstr>Slide 26</vt:lpstr>
      <vt:lpstr>Slide 27</vt:lpstr>
      <vt:lpstr>Slide 28</vt:lpstr>
      <vt:lpstr>Slide 29</vt:lpstr>
      <vt:lpstr>Slide 30</vt:lpstr>
      <vt:lpstr>Slide 31</vt:lpstr>
      <vt:lpstr>Quick Sort</vt:lpstr>
      <vt:lpstr>Quick Sort</vt:lpstr>
      <vt:lpstr>Quick Sort</vt:lpstr>
      <vt:lpstr>Execution</vt:lpstr>
      <vt:lpstr>Slide 36</vt:lpstr>
      <vt:lpstr>Summary of Sorting Algorithms</vt:lpstr>
      <vt:lpstr>Slide 38</vt:lpstr>
      <vt:lpstr>What is a “heap”?</vt:lpstr>
      <vt:lpstr>Balanced binary trees</vt:lpstr>
      <vt:lpstr>Left-justified binary trees</vt:lpstr>
      <vt:lpstr>Plan of attack</vt:lpstr>
      <vt:lpstr>The heap property</vt:lpstr>
      <vt:lpstr>siftUp</vt:lpstr>
      <vt:lpstr>Constructing a heap I</vt:lpstr>
      <vt:lpstr>Constructing a heap II</vt:lpstr>
      <vt:lpstr>Constructing a heap III</vt:lpstr>
      <vt:lpstr>Other children are not affected</vt:lpstr>
      <vt:lpstr>A sample heap</vt:lpstr>
      <vt:lpstr>Removing the root (animated)</vt:lpstr>
      <vt:lpstr>The reHeap method I</vt:lpstr>
      <vt:lpstr>The reHeap method II</vt:lpstr>
      <vt:lpstr>The reHeap method III</vt:lpstr>
      <vt:lpstr>The reHeap method IV</vt:lpstr>
      <vt:lpstr>Sorting</vt:lpstr>
      <vt:lpstr>Mapping into an array</vt:lpstr>
      <vt:lpstr>Removing and replacing the root</vt:lpstr>
      <vt:lpstr>Reheap and repeat</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2011-01-12T04:03:38Z</dcterms:created>
  <dcterms:modified xsi:type="dcterms:W3CDTF">2011-01-12T09:14:52Z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