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4"/>
  </p:sldMasterIdLst>
  <p:notesMasterIdLst>
    <p:notesMasterId r:id="rId26"/>
  </p:notesMasterIdLst>
  <p:sldIdLst>
    <p:sldId id="256" r:id="rId5"/>
    <p:sldId id="290" r:id="rId6"/>
    <p:sldId id="257" r:id="rId7"/>
    <p:sldId id="258" r:id="rId8"/>
    <p:sldId id="291" r:id="rId9"/>
    <p:sldId id="267" r:id="rId10"/>
    <p:sldId id="260" r:id="rId11"/>
    <p:sldId id="276" r:id="rId12"/>
    <p:sldId id="287" r:id="rId13"/>
    <p:sldId id="288" r:id="rId14"/>
    <p:sldId id="289" r:id="rId15"/>
    <p:sldId id="279" r:id="rId16"/>
    <p:sldId id="277" r:id="rId17"/>
    <p:sldId id="278" r:id="rId18"/>
    <p:sldId id="280" r:id="rId19"/>
    <p:sldId id="281" r:id="rId20"/>
    <p:sldId id="282" r:id="rId21"/>
    <p:sldId id="283" r:id="rId22"/>
    <p:sldId id="284" r:id="rId23"/>
    <p:sldId id="285" r:id="rId24"/>
    <p:sldId id="286" r:id="rId25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63" autoAdjust="0"/>
    <p:restoredTop sz="94660"/>
  </p:normalViewPr>
  <p:slideViewPr>
    <p:cSldViewPr>
      <p:cViewPr>
        <p:scale>
          <a:sx n="60" d="100"/>
          <a:sy n="60" d="100"/>
        </p:scale>
        <p:origin x="-936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10/6/2010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CE28740E-9E97-4682-B193-AA9F0A58760D}" type="datetime8">
              <a:rPr lang="en-US" smtClean="0"/>
              <a:pPr algn="ctr"/>
              <a:t>10/6/2010 12:04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9511-ABA3-4882-9044-4DCED87BCE97}" type="datetime8">
              <a:rPr lang="en-US" smtClean="0">
                <a:solidFill>
                  <a:schemeClr val="tx2"/>
                </a:solidFill>
              </a:rPr>
              <a:pPr/>
              <a:t>10/6/2010 12:04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C9C25E5-9D7E-4B5E-8448-10FE63523135}" type="datetime8">
              <a:rPr lang="en-US" smtClean="0">
                <a:solidFill>
                  <a:schemeClr val="tx2"/>
                </a:solidFill>
              </a:rPr>
              <a:pPr/>
              <a:t>10/6/2010 12:04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0850-FE05-414B-B5F5-C580C8C61DDB}" type="datetime8">
              <a:rPr lang="en-US" smtClean="0"/>
              <a:pPr/>
              <a:t>10/6/2010 12:04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BC1A-A37C-4271-9FE9-DECC090817C9}" type="datetime8">
              <a:rPr lang="en-US" smtClean="0"/>
              <a:pPr/>
              <a:t>10/6/2010 12:04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917E8F1-E09D-4F80-AA2E-24241F2E4369}" type="datetime8">
              <a:rPr lang="en-US" smtClean="0"/>
              <a:pPr/>
              <a:t>10/6/2010 12:04 PM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4CE62B0-FFF0-44AF-80FB-C3A5A297DCB0}" type="datetime8">
              <a:rPr lang="en-US" smtClean="0"/>
              <a:pPr/>
              <a:t>10/6/2010 12:04 PM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720E-1666-4956-88F6-FA20DDF9ECF6}" type="datetime8">
              <a:rPr lang="en-US" smtClean="0"/>
              <a:pPr/>
              <a:t>10/6/2010 12:04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380B-6A20-49E8-AB75-283DA3584F83}" type="datetime8">
              <a:rPr lang="en-US" smtClean="0"/>
              <a:pPr/>
              <a:t>10/6/2010 12:04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0CC7-2DCA-4AB7-BE72-E41582E59CFD}" type="datetime8">
              <a:rPr lang="en-US" smtClean="0"/>
              <a:pPr/>
              <a:t>10/6/2010 12:04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48F7B8F-7C0C-4434-BA74-B8D088DA3032}" type="datetime8">
              <a:rPr lang="en-US" smtClean="0"/>
              <a:pPr/>
              <a:t>10/6/2010 12:04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E131F01C-F1CD-4FC7-BDD7-2D07ED83CD22}" type="datetime8">
              <a:rPr lang="en-US" smtClean="0">
                <a:solidFill>
                  <a:schemeClr val="tx2"/>
                </a:solidFill>
              </a:rPr>
              <a:pPr/>
              <a:t>10/6/2010 12:04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04800" y="2209800"/>
            <a:ext cx="87630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Data structures and algorithm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Lecture No. 1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943600" y="5181600"/>
            <a:ext cx="3124200" cy="762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</a:t>
            </a:r>
            <a:r>
              <a:rPr kumimoji="0" lang="en-US" sz="32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Seemab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Latif</a:t>
            </a:r>
            <a:endParaRPr kumimoji="0" lang="en-US" sz="320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77" y="6260068"/>
            <a:ext cx="1917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4</a:t>
            </a:r>
            <a:r>
              <a:rPr lang="en-US" baseline="30000" dirty="0" smtClean="0"/>
              <a:t>th</a:t>
            </a:r>
            <a:r>
              <a:rPr lang="en-US" dirty="0" smtClean="0"/>
              <a:t> October, 2010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 Data Structures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 data structure is said to be non-linear if its elements does not form a sequence or a linear list.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Trees</a:t>
            </a:r>
          </a:p>
          <a:p>
            <a:pPr lvl="1"/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Hash Tables</a:t>
            </a:r>
          </a:p>
          <a:p>
            <a:r>
              <a:rPr lang="en-GB" dirty="0" smtClean="0"/>
              <a:t>Each element may be connected with two or more other nodes or items in a non-linear arrangement.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Operations on Data Structures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Traversal: Travel through the data structure</a:t>
            </a:r>
          </a:p>
          <a:p>
            <a:r>
              <a:rPr lang="en-GB" sz="2800" dirty="0" smtClean="0"/>
              <a:t>Search: Traversal through the data structure for a given element</a:t>
            </a:r>
          </a:p>
          <a:p>
            <a:r>
              <a:rPr lang="en-GB" sz="2800" dirty="0" smtClean="0"/>
              <a:t>Insertion: Adding new elements to the data structure</a:t>
            </a:r>
          </a:p>
          <a:p>
            <a:r>
              <a:rPr lang="en-GB" sz="2800" dirty="0" smtClean="0"/>
              <a:t>Deletion: Removing an element from the data structure</a:t>
            </a:r>
          </a:p>
          <a:p>
            <a:r>
              <a:rPr lang="en-GB" sz="2800" dirty="0" smtClean="0"/>
              <a:t>Sorting: Arranging the elements in some type of order</a:t>
            </a:r>
          </a:p>
          <a:p>
            <a:r>
              <a:rPr lang="en-GB" sz="2800" dirty="0" smtClean="0"/>
              <a:t>Merging: Combining two similar data structures into one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336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Arrays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Linked List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Stacks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Queues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12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" y="6492875"/>
            <a:ext cx="1676400" cy="365125"/>
          </a:xfrm>
        </p:spPr>
        <p:txBody>
          <a:bodyPr/>
          <a:lstStyle/>
          <a:p>
            <a:pPr algn="l"/>
            <a:r>
              <a:rPr lang="en-US" sz="1600" b="1" dirty="0" smtClean="0"/>
              <a:t>Dr. </a:t>
            </a:r>
            <a:r>
              <a:rPr lang="en-US" sz="1600" b="1" dirty="0" err="1" smtClean="0"/>
              <a:t>Seemab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Latif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429000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sz="2600" dirty="0" smtClean="0"/>
              <a:t>A sequence of n items of the same data type that are stored contiguously in computer memory and made accessible by specifying a value of the array’s index.</a:t>
            </a:r>
          </a:p>
          <a:p>
            <a:pPr lvl="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sz="2600" dirty="0" smtClean="0"/>
              <a:t>Properties: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cs typeface="Times New Roman" pitchFamily="18" charset="0"/>
              </a:rPr>
              <a:t>fixed length (need preliminary reservation of memory)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cs typeface="Times New Roman" pitchFamily="18" charset="0"/>
              </a:rPr>
              <a:t>contiguous memory locations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cs typeface="Times New Roman" pitchFamily="18" charset="0"/>
              </a:rPr>
              <a:t>direct access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cs typeface="Times New Roman" pitchFamily="18" charset="0"/>
              </a:rPr>
              <a:t>Insert/delete</a:t>
            </a:r>
          </a:p>
          <a:p>
            <a:pPr lvl="1">
              <a:lnSpc>
                <a:spcPct val="90000"/>
              </a:lnSpc>
              <a:defRPr/>
            </a:pPr>
            <a:endParaRPr lang="en-US" sz="1800" dirty="0" smtClean="0"/>
          </a:p>
          <a:p>
            <a:pPr lvl="1">
              <a:lnSpc>
                <a:spcPct val="90000"/>
              </a:lnSpc>
              <a:defRPr/>
            </a:pP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1524000" y="4876800"/>
            <a:ext cx="6172200" cy="1068388"/>
            <a:chOff x="1447800" y="5180806"/>
            <a:chExt cx="6172200" cy="1068388"/>
          </a:xfrm>
        </p:grpSpPr>
        <p:sp>
          <p:nvSpPr>
            <p:cNvPr id="38" name="Rectangle 37"/>
            <p:cNvSpPr/>
            <p:nvPr/>
          </p:nvSpPr>
          <p:spPr>
            <a:xfrm>
              <a:off x="1447800" y="5410200"/>
              <a:ext cx="6172200" cy="304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a[0]   a[1]    a[2]     a[3]    a[4]    a[5]    a[6]    a[7]   a[8]    a[9]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447800" y="5715000"/>
              <a:ext cx="6172200" cy="533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1       2        3         4        5        6        7       8        9       10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 rot="5400000">
              <a:off x="1714500" y="5981700"/>
              <a:ext cx="533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2324894" y="5980906"/>
              <a:ext cx="533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3009106" y="5980906"/>
              <a:ext cx="533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3694906" y="5980906"/>
              <a:ext cx="533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4304506" y="5980906"/>
              <a:ext cx="533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4914106" y="5980906"/>
              <a:ext cx="533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5523706" y="5980906"/>
              <a:ext cx="533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6133306" y="5980906"/>
              <a:ext cx="533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6742906" y="5980906"/>
              <a:ext cx="533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1714500" y="5447506"/>
              <a:ext cx="5334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2324894" y="5446712"/>
              <a:ext cx="5334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3009106" y="5446712"/>
              <a:ext cx="5334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3694906" y="5446712"/>
              <a:ext cx="5334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304506" y="5446712"/>
              <a:ext cx="5334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914106" y="5446712"/>
              <a:ext cx="5334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5523706" y="5446712"/>
              <a:ext cx="5334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6133306" y="5446712"/>
              <a:ext cx="5334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6742906" y="5446712"/>
              <a:ext cx="5334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971800" y="6019800"/>
            <a:ext cx="325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Array a with 10 integer elements</a:t>
            </a:r>
            <a:endParaRPr lang="en-US" dirty="0"/>
          </a:p>
        </p:txBody>
      </p:sp>
      <p:sp>
        <p:nvSpPr>
          <p:cNvPr id="5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" y="6492875"/>
            <a:ext cx="1676400" cy="365125"/>
          </a:xfrm>
        </p:spPr>
        <p:txBody>
          <a:bodyPr/>
          <a:lstStyle/>
          <a:p>
            <a:pPr algn="l"/>
            <a:r>
              <a:rPr lang="en-US" sz="1600" b="1" dirty="0" smtClean="0"/>
              <a:t>Dr. </a:t>
            </a:r>
            <a:r>
              <a:rPr lang="en-US" sz="1600" b="1" dirty="0" err="1" smtClean="0"/>
              <a:t>Seemab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Latif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4876800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defRPr/>
            </a:pPr>
            <a:r>
              <a:rPr lang="en-US" sz="2400" dirty="0" smtClean="0"/>
              <a:t>A sequence of zero or more nodes each containing two kinds of information: some data and one or more links called pointers to other nodes of the linked list.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 smtClean="0"/>
              <a:t>Properties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 smtClean="0">
                <a:cs typeface="Times New Roman" pitchFamily="18" charset="0"/>
              </a:rPr>
              <a:t>dynamic length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 smtClean="0">
                <a:cs typeface="Times New Roman" pitchFamily="18" charset="0"/>
              </a:rPr>
              <a:t>arbitrary memory locations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 smtClean="0">
                <a:cs typeface="Times New Roman" pitchFamily="18" charset="0"/>
              </a:rPr>
              <a:t>access by following links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 smtClean="0">
                <a:cs typeface="Times New Roman" pitchFamily="18" charset="0"/>
              </a:rPr>
              <a:t>Insert/delete</a:t>
            </a:r>
            <a:endParaRPr lang="en-CA" sz="2000" dirty="0" smtClean="0"/>
          </a:p>
          <a:p>
            <a:pPr lvl="0">
              <a:lnSpc>
                <a:spcPct val="90000"/>
              </a:lnSpc>
              <a:defRPr/>
            </a:pPr>
            <a:r>
              <a:rPr lang="en-US" sz="2400" dirty="0" smtClean="0"/>
              <a:t>Types of Linked List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 smtClean="0"/>
              <a:t>Singly linked list (next pointer)</a:t>
            </a:r>
          </a:p>
          <a:p>
            <a:pPr lvl="1">
              <a:lnSpc>
                <a:spcPct val="90000"/>
              </a:lnSpc>
              <a:defRPr/>
            </a:pPr>
            <a:endParaRPr lang="en-US" sz="2400" dirty="0" smtClean="0"/>
          </a:p>
          <a:p>
            <a:pPr lvl="1">
              <a:lnSpc>
                <a:spcPct val="90000"/>
              </a:lnSpc>
              <a:defRPr/>
            </a:pPr>
            <a:r>
              <a:rPr lang="en-US" sz="2000" dirty="0" smtClean="0"/>
              <a:t>Doubly linked list (next + previous pointers)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5334000"/>
            <a:ext cx="32480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6019800"/>
            <a:ext cx="58007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" y="6492875"/>
            <a:ext cx="1676400" cy="365125"/>
          </a:xfrm>
        </p:spPr>
        <p:txBody>
          <a:bodyPr/>
          <a:lstStyle/>
          <a:p>
            <a:pPr algn="l"/>
            <a:r>
              <a:rPr lang="en-US" sz="1600" b="1" dirty="0" smtClean="0"/>
              <a:t>Dr. </a:t>
            </a:r>
            <a:r>
              <a:rPr lang="en-US" sz="1600" b="1" dirty="0" err="1" smtClean="0"/>
              <a:t>Seemab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Latif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482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A stack is a data structure that uses last-in, first-out (LIFO) ordering and allows reading and writing on the top element only.</a:t>
            </a:r>
            <a:endParaRPr lang="en-US" sz="2800" dirty="0" smtClean="0">
              <a:solidFill>
                <a:srgbClr val="FF9933"/>
              </a:solidFill>
            </a:endParaRPr>
          </a:p>
          <a:p>
            <a:r>
              <a:rPr lang="en-US" sz="2800" dirty="0" smtClean="0"/>
              <a:t>Properties </a:t>
            </a:r>
          </a:p>
          <a:p>
            <a:pPr lvl="1"/>
            <a:r>
              <a:rPr lang="en-US" sz="2400" dirty="0" smtClean="0"/>
              <a:t>insertion/deletion can be done only at the top</a:t>
            </a:r>
          </a:p>
          <a:p>
            <a:pPr lvl="1"/>
            <a:r>
              <a:rPr lang="en-US" sz="2400" dirty="0" smtClean="0"/>
              <a:t>LIFO</a:t>
            </a:r>
          </a:p>
          <a:p>
            <a:r>
              <a:rPr lang="en-US" sz="2800" dirty="0" smtClean="0"/>
              <a:t>Two operations </a:t>
            </a:r>
          </a:p>
          <a:p>
            <a:pPr lvl="1"/>
            <a:r>
              <a:rPr lang="en-US" sz="2400" dirty="0" smtClean="0"/>
              <a:t>Push</a:t>
            </a:r>
          </a:p>
          <a:p>
            <a:pPr lvl="1"/>
            <a:r>
              <a:rPr lang="en-US" sz="2400" dirty="0" smtClean="0"/>
              <a:t>Pop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9725" y="3933825"/>
            <a:ext cx="3571875" cy="2834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" y="6492875"/>
            <a:ext cx="1676400" cy="365125"/>
          </a:xfrm>
        </p:spPr>
        <p:txBody>
          <a:bodyPr/>
          <a:lstStyle/>
          <a:p>
            <a:pPr algn="l"/>
            <a:r>
              <a:rPr lang="en-US" sz="1600" b="1" dirty="0" smtClean="0"/>
              <a:t>Dr. </a:t>
            </a:r>
            <a:r>
              <a:rPr lang="en-US" sz="1600" b="1" dirty="0" err="1" smtClean="0"/>
              <a:t>Seemab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Latif</a:t>
            </a:r>
            <a:endParaRPr lang="en-US" sz="16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Collection with access only to the item that has been present the longest</a:t>
            </a:r>
            <a:endParaRPr lang="en-US" sz="2800" dirty="0" smtClean="0">
              <a:solidFill>
                <a:srgbClr val="FF9933"/>
              </a:solidFill>
            </a:endParaRPr>
          </a:p>
          <a:p>
            <a:r>
              <a:rPr lang="en-US" sz="2800" dirty="0" smtClean="0"/>
              <a:t>Properties</a:t>
            </a:r>
          </a:p>
          <a:p>
            <a:pPr lvl="1"/>
            <a:r>
              <a:rPr lang="en-US" sz="2400" dirty="0" smtClean="0"/>
              <a:t>Insertion/</a:t>
            </a:r>
            <a:r>
              <a:rPr lang="en-US" sz="2400" dirty="0" err="1" smtClean="0"/>
              <a:t>enqueue</a:t>
            </a:r>
            <a:r>
              <a:rPr lang="en-US" sz="2400" dirty="0" smtClean="0"/>
              <a:t>  from the rear (back) and deletion/ </a:t>
            </a:r>
            <a:r>
              <a:rPr lang="en-US" sz="2400" dirty="0" err="1" smtClean="0"/>
              <a:t>dequeue</a:t>
            </a:r>
            <a:r>
              <a:rPr lang="en-US" sz="2400" dirty="0" smtClean="0"/>
              <a:t> from the front.</a:t>
            </a:r>
          </a:p>
          <a:p>
            <a:pPr lvl="1"/>
            <a:r>
              <a:rPr lang="en-US" sz="2400" dirty="0" smtClean="0"/>
              <a:t>FIFO</a:t>
            </a:r>
          </a:p>
          <a:p>
            <a:r>
              <a:rPr lang="en-US" sz="2800" dirty="0" smtClean="0"/>
              <a:t>Two operations</a:t>
            </a:r>
          </a:p>
          <a:p>
            <a:pPr lvl="1"/>
            <a:r>
              <a:rPr lang="en-US" sz="2400" dirty="0" err="1" smtClean="0"/>
              <a:t>Enqueue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err="1" smtClean="0"/>
              <a:t>Dequeue</a:t>
            </a:r>
            <a:endParaRPr lang="en-US" sz="2400" dirty="0" smtClean="0"/>
          </a:p>
          <a:p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33400" y="5942012"/>
            <a:ext cx="7998243" cy="611188"/>
            <a:chOff x="533400" y="5942012"/>
            <a:chExt cx="7998243" cy="611188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447800" y="5942012"/>
              <a:ext cx="6172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447800" y="6551612"/>
              <a:ext cx="6172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1905000" y="6246812"/>
              <a:ext cx="609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666206" y="6246018"/>
              <a:ext cx="609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3429794" y="6246018"/>
              <a:ext cx="609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4190206" y="6246018"/>
              <a:ext cx="609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4952206" y="6246018"/>
              <a:ext cx="609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5714206" y="6246018"/>
              <a:ext cx="609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6476206" y="6246018"/>
              <a:ext cx="609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362200" y="6106080"/>
              <a:ext cx="449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20         30        10       60         57       29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3400" y="6018212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Front</a:t>
              </a:r>
              <a:endParaRPr 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899739" y="6018212"/>
              <a:ext cx="631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Back</a:t>
              </a:r>
              <a:endParaRPr lang="en-US" b="1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rot="10800000">
              <a:off x="1295400" y="6246812"/>
              <a:ext cx="6858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10800000">
              <a:off x="7162800" y="6246812"/>
              <a:ext cx="6858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" y="6492875"/>
            <a:ext cx="1676400" cy="365125"/>
          </a:xfrm>
        </p:spPr>
        <p:txBody>
          <a:bodyPr/>
          <a:lstStyle/>
          <a:p>
            <a:pPr algn="l"/>
            <a:r>
              <a:rPr lang="en-US" sz="1600" b="1" dirty="0" smtClean="0"/>
              <a:t>Dr. </a:t>
            </a:r>
            <a:r>
              <a:rPr lang="en-US" sz="1600" b="1" dirty="0" err="1" smtClean="0"/>
              <a:t>Seemab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Latif</a:t>
            </a:r>
            <a:endParaRPr lang="en-US" sz="16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Graphs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Trees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Hash Tables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17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" y="6492875"/>
            <a:ext cx="1676400" cy="365125"/>
          </a:xfrm>
        </p:spPr>
        <p:txBody>
          <a:bodyPr/>
          <a:lstStyle/>
          <a:p>
            <a:pPr algn="l"/>
            <a:r>
              <a:rPr lang="en-US" sz="1600" b="1" dirty="0" smtClean="0"/>
              <a:t>Dr. </a:t>
            </a:r>
            <a:r>
              <a:rPr lang="en-US" sz="1600" b="1" dirty="0" err="1" smtClean="0"/>
              <a:t>Seemab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Latif</a:t>
            </a:r>
            <a:endParaRPr lang="en-US" sz="16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Formal definition: </a:t>
            </a:r>
            <a:r>
              <a:rPr lang="en-US" sz="2400" dirty="0" smtClean="0"/>
              <a:t>A graph </a:t>
            </a:r>
            <a:r>
              <a:rPr lang="en-US" sz="2400" i="1" dirty="0" smtClean="0"/>
              <a:t>G = &lt;V, E&gt;</a:t>
            </a:r>
            <a:r>
              <a:rPr lang="en-US" sz="2400" dirty="0" smtClean="0"/>
              <a:t> is defined by a pair of two sets: a finite set V of items called </a:t>
            </a:r>
            <a:r>
              <a:rPr lang="en-US" sz="2400" dirty="0" smtClean="0">
                <a:solidFill>
                  <a:srgbClr val="FF9933"/>
                </a:solidFill>
              </a:rPr>
              <a:t>vertices</a:t>
            </a:r>
            <a:r>
              <a:rPr lang="en-US" sz="2400" dirty="0" smtClean="0"/>
              <a:t> and a set E of vertex pairs called </a:t>
            </a:r>
            <a:r>
              <a:rPr lang="en-US" sz="2400" dirty="0" smtClean="0">
                <a:solidFill>
                  <a:srgbClr val="FF9933"/>
                </a:solidFill>
              </a:rPr>
              <a:t>edges</a:t>
            </a:r>
            <a:r>
              <a:rPr lang="en-US" sz="24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FF9933"/>
                </a:solidFill>
              </a:rPr>
              <a:t>Undirected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9933"/>
                </a:solidFill>
              </a:rPr>
              <a:t>directed</a:t>
            </a:r>
            <a:r>
              <a:rPr lang="en-US" dirty="0" smtClean="0"/>
              <a:t> graphs (</a:t>
            </a:r>
            <a:r>
              <a:rPr lang="en-US" dirty="0" smtClean="0">
                <a:solidFill>
                  <a:srgbClr val="FF9933"/>
                </a:solidFill>
              </a:rPr>
              <a:t>digraphs</a:t>
            </a:r>
            <a:r>
              <a:rPr lang="en-US" dirty="0" smtClean="0"/>
              <a:t>).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FF9933"/>
                </a:solidFill>
              </a:rPr>
              <a:t>Complete, dense,</a:t>
            </a:r>
            <a:r>
              <a:rPr lang="en-US" dirty="0" smtClean="0">
                <a:solidFill>
                  <a:schemeClr val="folHlink"/>
                </a:solidFill>
              </a:rPr>
              <a:t>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chemeClr val="folHlink"/>
                </a:solidFill>
              </a:rPr>
              <a:t> </a:t>
            </a:r>
            <a:r>
              <a:rPr lang="en-US" dirty="0" smtClean="0">
                <a:solidFill>
                  <a:srgbClr val="FF9933"/>
                </a:solidFill>
              </a:rPr>
              <a:t>sparse</a:t>
            </a:r>
            <a:r>
              <a:rPr lang="en-US" dirty="0" smtClean="0"/>
              <a:t> graphs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38100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733800"/>
            <a:ext cx="49149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057400" y="6412468"/>
            <a:ext cx="1859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Undirected Graph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77000" y="6324600"/>
            <a:ext cx="1631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Directed Graph</a:t>
            </a:r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" y="6492875"/>
            <a:ext cx="1676400" cy="365125"/>
          </a:xfrm>
        </p:spPr>
        <p:txBody>
          <a:bodyPr/>
          <a:lstStyle/>
          <a:p>
            <a:pPr algn="l"/>
            <a:r>
              <a:rPr lang="en-US" sz="1600" b="1" dirty="0" smtClean="0"/>
              <a:t>Dr. </a:t>
            </a:r>
            <a:r>
              <a:rPr lang="en-US" sz="1600" b="1" dirty="0" err="1" smtClean="0"/>
              <a:t>Seemab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Latif</a:t>
            </a:r>
            <a:endParaRPr lang="en-US" sz="16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5181600" cy="4800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dirty="0" smtClean="0"/>
              <a:t>A Tree is a way of representing the hierarchical nature of a structure in a graphical form.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Properties of trees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Root Node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Child Node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Parent Node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Leave Node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Types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Unordered Tree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Binary Tree is an ordered tree data structure in which each node has at most two children.</a:t>
            </a:r>
            <a:endParaRPr lang="en-US" sz="2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4038600"/>
            <a:ext cx="24765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1524000"/>
            <a:ext cx="2514600" cy="2139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208664" y="3657600"/>
            <a:ext cx="1639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Unordered Tree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539627" y="6248400"/>
            <a:ext cx="1272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Binary Tree</a:t>
            </a:r>
            <a:endParaRPr lang="en-US" b="1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" y="6492875"/>
            <a:ext cx="1676400" cy="365125"/>
          </a:xfrm>
        </p:spPr>
        <p:txBody>
          <a:bodyPr/>
          <a:lstStyle/>
          <a:p>
            <a:pPr algn="l"/>
            <a:r>
              <a:rPr lang="en-US" sz="1600" b="1" dirty="0" smtClean="0"/>
              <a:t>Dr. </a:t>
            </a:r>
            <a:r>
              <a:rPr lang="en-US" sz="1600" b="1" dirty="0" err="1" smtClean="0"/>
              <a:t>Seemab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Latif</a:t>
            </a:r>
            <a:endParaRPr lang="en-US" sz="1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Instructor: Dr. </a:t>
            </a:r>
            <a:r>
              <a:rPr lang="en-US" dirty="0" err="1" smtClean="0"/>
              <a:t>Seemab</a:t>
            </a:r>
            <a:r>
              <a:rPr lang="en-US" dirty="0" smtClean="0"/>
              <a:t> </a:t>
            </a:r>
            <a:r>
              <a:rPr lang="en-US" dirty="0" err="1" smtClean="0"/>
              <a:t>Latif</a:t>
            </a:r>
            <a:endParaRPr lang="en-US" dirty="0" smtClean="0"/>
          </a:p>
          <a:p>
            <a:r>
              <a:rPr lang="en-US" dirty="0" smtClean="0"/>
              <a:t>Email: seemab@mcs.edu.pk  </a:t>
            </a:r>
          </a:p>
          <a:p>
            <a:r>
              <a:rPr lang="en-US" dirty="0" smtClean="0"/>
              <a:t>Office hours: Tuesdays, 11:00 - 13:00, Lab 2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A hash table is a data structure that uses a hash function to map identifying values, known as keys (e.g., a person's name), to their associated values (e.g., their telephone number). </a:t>
            </a:r>
            <a:endParaRPr lang="en-US" sz="28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73626" y="3429000"/>
            <a:ext cx="3269974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" y="6492875"/>
            <a:ext cx="1676400" cy="365125"/>
          </a:xfrm>
        </p:spPr>
        <p:txBody>
          <a:bodyPr/>
          <a:lstStyle/>
          <a:p>
            <a:pPr algn="l"/>
            <a:r>
              <a:rPr lang="en-US" sz="1600" b="1" dirty="0" smtClean="0"/>
              <a:t>Dr. </a:t>
            </a:r>
            <a:r>
              <a:rPr lang="en-US" sz="1600" b="1" dirty="0" err="1" smtClean="0"/>
              <a:t>Seemab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Latif</a:t>
            </a:r>
            <a:endParaRPr lang="en-US" sz="16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 smtClean="0"/>
              <a:t>A data structure is a particular way of storing and organizing data in a computer so that it can be used efficiently.</a:t>
            </a:r>
          </a:p>
          <a:p>
            <a:r>
              <a:rPr lang="en-GB" sz="2400" dirty="0" smtClean="0"/>
              <a:t>Linear Data Structures</a:t>
            </a:r>
          </a:p>
          <a:p>
            <a:pPr lvl="1">
              <a:buFont typeface="Wingdings" pitchFamily="2" charset="2"/>
              <a:buChar char="v"/>
            </a:pPr>
            <a:r>
              <a:rPr lang="en-US" sz="2100" dirty="0" smtClean="0"/>
              <a:t>Arrays</a:t>
            </a:r>
          </a:p>
          <a:p>
            <a:pPr lvl="1">
              <a:buFont typeface="Wingdings" pitchFamily="2" charset="2"/>
              <a:buChar char="v"/>
            </a:pPr>
            <a:r>
              <a:rPr lang="en-US" sz="2100" dirty="0" smtClean="0"/>
              <a:t>Linked List</a:t>
            </a:r>
          </a:p>
          <a:p>
            <a:pPr lvl="1">
              <a:buFont typeface="Wingdings" pitchFamily="2" charset="2"/>
              <a:buChar char="v"/>
            </a:pPr>
            <a:r>
              <a:rPr lang="en-US" sz="2100" dirty="0" smtClean="0"/>
              <a:t>Stacks</a:t>
            </a:r>
          </a:p>
          <a:p>
            <a:pPr lvl="1">
              <a:buFont typeface="Wingdings" pitchFamily="2" charset="2"/>
              <a:buChar char="v"/>
            </a:pPr>
            <a:r>
              <a:rPr lang="en-US" sz="2100" dirty="0" smtClean="0"/>
              <a:t>Queues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Non Linear Data Structures</a:t>
            </a:r>
          </a:p>
          <a:p>
            <a:pPr lvl="1">
              <a:buFont typeface="Wingdings" pitchFamily="2" charset="2"/>
              <a:buChar char="v"/>
            </a:pPr>
            <a:r>
              <a:rPr lang="en-US" sz="2100" dirty="0" smtClean="0"/>
              <a:t>Graphs</a:t>
            </a:r>
          </a:p>
          <a:p>
            <a:pPr lvl="1">
              <a:buFont typeface="Wingdings" pitchFamily="2" charset="2"/>
              <a:buChar char="v"/>
            </a:pPr>
            <a:r>
              <a:rPr lang="en-US" sz="2100" dirty="0" smtClean="0"/>
              <a:t>Trees</a:t>
            </a:r>
          </a:p>
          <a:p>
            <a:pPr lvl="1">
              <a:buFont typeface="Wingdings" pitchFamily="2" charset="2"/>
              <a:buChar char="v"/>
            </a:pPr>
            <a:r>
              <a:rPr lang="en-US" sz="2100" dirty="0" smtClean="0"/>
              <a:t>Hash Tables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 to Follow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Introduction to Data Structures in C </a:t>
            </a:r>
            <a:r>
              <a:rPr lang="en-US" sz="2800" i="1" dirty="0" smtClean="0"/>
              <a:t>by Ashok N. </a:t>
            </a:r>
            <a:r>
              <a:rPr lang="en-US" sz="2800" i="1" dirty="0" err="1" smtClean="0"/>
              <a:t>Kamthane</a:t>
            </a:r>
            <a:endParaRPr lang="en-US" sz="2800" i="1" dirty="0" smtClean="0"/>
          </a:p>
          <a:p>
            <a:r>
              <a:rPr lang="en-US" sz="2800" dirty="0" smtClean="0"/>
              <a:t>Data Structures and Algorithms </a:t>
            </a:r>
            <a:r>
              <a:rPr lang="en-US" sz="2800" i="1" dirty="0" smtClean="0"/>
              <a:t>by A. V. </a:t>
            </a:r>
            <a:r>
              <a:rPr lang="en-US" sz="2800" i="1" dirty="0" err="1" smtClean="0"/>
              <a:t>Aho</a:t>
            </a:r>
            <a:r>
              <a:rPr lang="en-US" sz="2800" i="1" dirty="0" smtClean="0"/>
              <a:t>, J. E. </a:t>
            </a:r>
            <a:r>
              <a:rPr lang="en-US" sz="2800" i="1" dirty="0" err="1" smtClean="0"/>
              <a:t>Hopcroft</a:t>
            </a:r>
            <a:r>
              <a:rPr lang="en-US" sz="2800" i="1" dirty="0" smtClean="0"/>
              <a:t>, J. D. </a:t>
            </a:r>
            <a:r>
              <a:rPr lang="en-US" sz="2800" i="1" dirty="0" err="1" smtClean="0"/>
              <a:t>Ullman</a:t>
            </a:r>
            <a:endParaRPr lang="en-US" sz="2800" i="1" dirty="0" smtClean="0"/>
          </a:p>
          <a:p>
            <a:r>
              <a:rPr lang="en-US" sz="2800" dirty="0" smtClean="0"/>
              <a:t>Data Structures Using C and C++ </a:t>
            </a:r>
            <a:r>
              <a:rPr lang="en-US" sz="2800" i="1" dirty="0" smtClean="0"/>
              <a:t>by </a:t>
            </a:r>
            <a:r>
              <a:rPr lang="de-DE" sz="2800" i="1" dirty="0" smtClean="0"/>
              <a:t>Y. Langsam, M. J. Augenstein, A. M. Tenenbaum</a:t>
            </a:r>
          </a:p>
          <a:p>
            <a:r>
              <a:rPr lang="de-DE" sz="2800" dirty="0" smtClean="0"/>
              <a:t>Algorithms in C++</a:t>
            </a:r>
            <a:r>
              <a:rPr lang="en-US" sz="2800" dirty="0" smtClean="0"/>
              <a:t> </a:t>
            </a:r>
            <a:r>
              <a:rPr lang="en-US" sz="2800" i="1" dirty="0" smtClean="0"/>
              <a:t>by  Robert </a:t>
            </a:r>
            <a:r>
              <a:rPr lang="en-US" sz="2800" i="1" dirty="0" err="1" smtClean="0"/>
              <a:t>Sedgewick</a:t>
            </a:r>
            <a:endParaRPr lang="de-DE" sz="2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" y="6492875"/>
            <a:ext cx="1676400" cy="365125"/>
          </a:xfrm>
        </p:spPr>
        <p:txBody>
          <a:bodyPr/>
          <a:lstStyle/>
          <a:p>
            <a:pPr algn="l"/>
            <a:r>
              <a:rPr lang="en-US" sz="1600" b="1" dirty="0" smtClean="0"/>
              <a:t>Dr. </a:t>
            </a:r>
            <a:r>
              <a:rPr lang="en-US" sz="1600" b="1" dirty="0" err="1" smtClean="0"/>
              <a:t>Seemab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Latif</a:t>
            </a:r>
            <a:endParaRPr lang="en-US" sz="1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Theory</a:t>
            </a:r>
            <a:endParaRPr lang="en-US" dirty="0" smtClean="0"/>
          </a:p>
          <a:p>
            <a:pPr lvl="1"/>
            <a:r>
              <a:rPr lang="en-US" dirty="0" smtClean="0"/>
              <a:t>Quizzes ---------------10%</a:t>
            </a:r>
          </a:p>
          <a:p>
            <a:pPr lvl="1"/>
            <a:r>
              <a:rPr lang="en-US" dirty="0" smtClean="0"/>
              <a:t>Assignments-----------10%</a:t>
            </a:r>
          </a:p>
          <a:p>
            <a:pPr lvl="1"/>
            <a:r>
              <a:rPr lang="en-US" dirty="0" smtClean="0"/>
              <a:t>Mid Term-------------- 30%</a:t>
            </a:r>
          </a:p>
          <a:p>
            <a:pPr lvl="1"/>
            <a:r>
              <a:rPr lang="en-US" dirty="0" smtClean="0"/>
              <a:t>Final-------------------- 50% </a:t>
            </a:r>
          </a:p>
          <a:p>
            <a:r>
              <a:rPr lang="en-US" dirty="0" smtClean="0"/>
              <a:t> Labs</a:t>
            </a:r>
          </a:p>
          <a:p>
            <a:pPr lvl="1"/>
            <a:r>
              <a:rPr lang="en-US" dirty="0" smtClean="0"/>
              <a:t>Assignments/Exercises and Project------ 50%</a:t>
            </a:r>
          </a:p>
          <a:p>
            <a:pPr lvl="1"/>
            <a:r>
              <a:rPr lang="en-US" dirty="0" smtClean="0"/>
              <a:t>Mid term------------------------------ 20%</a:t>
            </a:r>
          </a:p>
          <a:p>
            <a:pPr lvl="1"/>
            <a:r>
              <a:rPr lang="en-US" dirty="0" smtClean="0"/>
              <a:t>Final----------------------------------- 30</a:t>
            </a:r>
            <a:r>
              <a:rPr lang="en-US" dirty="0" smtClean="0"/>
              <a:t>%</a:t>
            </a:r>
          </a:p>
          <a:p>
            <a:r>
              <a:rPr lang="en-US" dirty="0" smtClean="0"/>
              <a:t>Late Policy: Usually each assignment has </a:t>
            </a:r>
            <a:r>
              <a:rPr lang="en-US" dirty="0" err="1" smtClean="0"/>
              <a:t>oneweek</a:t>
            </a:r>
            <a:r>
              <a:rPr lang="en-US" dirty="0" smtClean="0"/>
              <a:t> </a:t>
            </a:r>
            <a:r>
              <a:rPr lang="en-US" dirty="0" smtClean="0"/>
              <a:t>time  to finish; Assignments will not be accepted later without the  express permission of the instructor or the teaching assistant.</a:t>
            </a:r>
          </a:p>
          <a:p>
            <a:pPr lvl="1"/>
            <a:endParaRPr lang="ur-PK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" y="6492875"/>
            <a:ext cx="1676400" cy="365125"/>
          </a:xfrm>
        </p:spPr>
        <p:txBody>
          <a:bodyPr/>
          <a:lstStyle/>
          <a:p>
            <a:pPr algn="l"/>
            <a:r>
              <a:rPr lang="en-US" sz="1600" b="1" dirty="0" smtClean="0"/>
              <a:t>Dr. </a:t>
            </a:r>
            <a:r>
              <a:rPr lang="en-US" sz="1600" b="1" dirty="0" err="1" smtClean="0"/>
              <a:t>Seemab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Latif</a:t>
            </a:r>
            <a:endParaRPr lang="en-US" sz="1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smtClean="0"/>
              <a:t>G</a:t>
            </a:r>
            <a:r>
              <a:rPr lang="en-US" dirty="0" smtClean="0"/>
              <a:t>eneral Comments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Encouragement to ask questions during class </a:t>
            </a:r>
          </a:p>
          <a:p>
            <a:pPr lvl="1"/>
            <a:r>
              <a:rPr lang="en-US" sz="3200" dirty="0" smtClean="0"/>
              <a:t>Without your feedback, it is impossible for me to know what you don’t know</a:t>
            </a:r>
          </a:p>
          <a:p>
            <a:r>
              <a:rPr lang="en-US" sz="3200" dirty="0" smtClean="0"/>
              <a:t> There is no reason not to ask questions during class </a:t>
            </a:r>
          </a:p>
          <a:p>
            <a:pPr lvl="1"/>
            <a:r>
              <a:rPr lang="en-US" sz="3200" dirty="0" smtClean="0"/>
              <a:t>Of course, you could also send email, or meet in person</a:t>
            </a:r>
          </a:p>
          <a:p>
            <a:r>
              <a:rPr lang="en-US" sz="3200" dirty="0" smtClean="0"/>
              <a:t> Encouragement to read course material prior to class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Introduction to Data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6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" y="6492875"/>
            <a:ext cx="1676400" cy="365125"/>
          </a:xfrm>
        </p:spPr>
        <p:txBody>
          <a:bodyPr/>
          <a:lstStyle/>
          <a:p>
            <a:pPr algn="l"/>
            <a:r>
              <a:rPr lang="en-US" sz="1600" b="1" dirty="0" smtClean="0"/>
              <a:t>Dr. </a:t>
            </a:r>
            <a:r>
              <a:rPr lang="en-US" sz="1600" b="1" dirty="0" err="1" smtClean="0"/>
              <a:t>Seemab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Latif</a:t>
            </a:r>
            <a:endParaRPr lang="en-US" sz="1600" b="1" dirty="0"/>
          </a:p>
        </p:txBody>
      </p:sp>
      <p:sp>
        <p:nvSpPr>
          <p:cNvPr id="6" name="Rectangle 5"/>
          <p:cNvSpPr/>
          <p:nvPr/>
        </p:nvSpPr>
        <p:spPr>
          <a:xfrm>
            <a:off x="1371600" y="2743200"/>
            <a:ext cx="7467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A data structure is a particular way of storing and organizing data in a computer so that it can be used efficiently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Structure?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Data structure is a representation of data and the operations allowed on that data.</a:t>
            </a:r>
          </a:p>
          <a:p>
            <a:r>
              <a:rPr lang="en-US" dirty="0" smtClean="0"/>
              <a:t>A data structure is a way to store and organize data in order to facilitate the access and modifications.</a:t>
            </a:r>
          </a:p>
          <a:p>
            <a:r>
              <a:rPr lang="en-US" dirty="0" smtClean="0"/>
              <a:t>Data Structure is the method of representing of logical relationships between individual data elements related to the solution of a given problem.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" y="6492875"/>
            <a:ext cx="1676400" cy="365125"/>
          </a:xfrm>
        </p:spPr>
        <p:txBody>
          <a:bodyPr/>
          <a:lstStyle/>
          <a:p>
            <a:pPr algn="l"/>
            <a:r>
              <a:rPr lang="en-US" sz="1600" b="1" dirty="0" smtClean="0"/>
              <a:t>Dr. </a:t>
            </a:r>
            <a:r>
              <a:rPr lang="en-US" sz="1600" b="1" dirty="0" err="1" smtClean="0"/>
              <a:t>Seemab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Latif</a:t>
            </a:r>
            <a:endParaRPr lang="en-US" sz="16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Data Structures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620000" y="4781490"/>
            <a:ext cx="1447800" cy="400110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</a:rPr>
              <a:t>Hash Tables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971800" y="2362200"/>
            <a:ext cx="2895600" cy="46166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</a:rPr>
              <a:t>Basic Data Structures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32338" y="3657600"/>
            <a:ext cx="2901462" cy="46166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</a:rPr>
              <a:t>Linear Data Structures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181600" y="3702050"/>
            <a:ext cx="3657600" cy="46166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</a:rPr>
              <a:t>Non-Linear Data Structures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143000" y="4800600"/>
            <a:ext cx="1371600" cy="400110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</a:rPr>
              <a:t>Linked Lists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667000" y="4800600"/>
            <a:ext cx="838200" cy="400110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</a:rPr>
              <a:t>Stacks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657600" y="4781490"/>
            <a:ext cx="990600" cy="400110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</a:rPr>
              <a:t>Queues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629400" y="4800600"/>
            <a:ext cx="762000" cy="400110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</a:rPr>
              <a:t>Trees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105400" y="4800600"/>
            <a:ext cx="1066800" cy="400110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</a:rPr>
              <a:t>Graphs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286000" y="3352800"/>
            <a:ext cx="4724400" cy="1588"/>
          </a:xfrm>
          <a:prstGeom prst="line">
            <a:avLst/>
          </a:prstGeom>
          <a:solidFill>
            <a:schemeClr val="tx2"/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2"/>
          </p:cNvCxnSpPr>
          <p:nvPr/>
        </p:nvCxnSpPr>
        <p:spPr>
          <a:xfrm rot="5400000">
            <a:off x="4155133" y="3088332"/>
            <a:ext cx="528935" cy="1588"/>
          </a:xfrm>
          <a:prstGeom prst="line">
            <a:avLst/>
          </a:prstGeom>
          <a:solidFill>
            <a:schemeClr val="tx2"/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8" idx="0"/>
          </p:cNvCxnSpPr>
          <p:nvPr/>
        </p:nvCxnSpPr>
        <p:spPr>
          <a:xfrm rot="5400000">
            <a:off x="6835775" y="3527425"/>
            <a:ext cx="349250" cy="1588"/>
          </a:xfrm>
          <a:prstGeom prst="line">
            <a:avLst/>
          </a:prstGeom>
          <a:solidFill>
            <a:schemeClr val="tx2"/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7" idx="0"/>
          </p:cNvCxnSpPr>
          <p:nvPr/>
        </p:nvCxnSpPr>
        <p:spPr>
          <a:xfrm rot="5400000">
            <a:off x="2132137" y="3503735"/>
            <a:ext cx="304798" cy="2933"/>
          </a:xfrm>
          <a:prstGeom prst="line">
            <a:avLst/>
          </a:prstGeom>
          <a:solidFill>
            <a:schemeClr val="tx2"/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" idx="2"/>
          </p:cNvCxnSpPr>
          <p:nvPr/>
        </p:nvCxnSpPr>
        <p:spPr>
          <a:xfrm rot="16200000" flipH="1">
            <a:off x="2096267" y="4306066"/>
            <a:ext cx="376535" cy="2931"/>
          </a:xfrm>
          <a:prstGeom prst="line">
            <a:avLst/>
          </a:prstGeom>
          <a:solidFill>
            <a:schemeClr val="tx2"/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33400" y="4495800"/>
            <a:ext cx="3581400" cy="1588"/>
          </a:xfrm>
          <a:prstGeom prst="line">
            <a:avLst/>
          </a:prstGeom>
          <a:solidFill>
            <a:schemeClr val="tx2"/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9" idx="0"/>
          </p:cNvCxnSpPr>
          <p:nvPr/>
        </p:nvCxnSpPr>
        <p:spPr>
          <a:xfrm rot="5400000">
            <a:off x="1666845" y="4638645"/>
            <a:ext cx="323910" cy="1588"/>
          </a:xfrm>
          <a:prstGeom prst="line">
            <a:avLst/>
          </a:prstGeom>
          <a:solidFill>
            <a:schemeClr val="tx2"/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>
            <a:off x="3952051" y="4657755"/>
            <a:ext cx="323910" cy="1588"/>
          </a:xfrm>
          <a:prstGeom prst="line">
            <a:avLst/>
          </a:prstGeom>
          <a:solidFill>
            <a:schemeClr val="tx2"/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12" idx="0"/>
          </p:cNvCxnSpPr>
          <p:nvPr/>
        </p:nvCxnSpPr>
        <p:spPr>
          <a:xfrm rot="16200000" flipH="1">
            <a:off x="6691956" y="4482156"/>
            <a:ext cx="636886" cy="2"/>
          </a:xfrm>
          <a:prstGeom prst="line">
            <a:avLst/>
          </a:prstGeom>
          <a:solidFill>
            <a:schemeClr val="tx2"/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639594" y="4491337"/>
            <a:ext cx="2667000" cy="1588"/>
          </a:xfrm>
          <a:prstGeom prst="line">
            <a:avLst/>
          </a:prstGeom>
          <a:solidFill>
            <a:schemeClr val="tx2"/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>
            <a:off x="5477639" y="4653292"/>
            <a:ext cx="323910" cy="1588"/>
          </a:xfrm>
          <a:prstGeom prst="line">
            <a:avLst/>
          </a:prstGeom>
          <a:solidFill>
            <a:schemeClr val="tx2"/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8144639" y="4653292"/>
            <a:ext cx="323910" cy="1588"/>
          </a:xfrm>
          <a:prstGeom prst="line">
            <a:avLst/>
          </a:prstGeom>
          <a:solidFill>
            <a:schemeClr val="tx2"/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Box 9"/>
          <p:cNvSpPr txBox="1">
            <a:spLocks noChangeArrowheads="1"/>
          </p:cNvSpPr>
          <p:nvPr/>
        </p:nvSpPr>
        <p:spPr bwMode="auto">
          <a:xfrm>
            <a:off x="76200" y="4800600"/>
            <a:ext cx="914400" cy="400110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Arrays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rot="5400000">
            <a:off x="372239" y="4656961"/>
            <a:ext cx="323910" cy="1588"/>
          </a:xfrm>
          <a:prstGeom prst="line">
            <a:avLst/>
          </a:prstGeom>
          <a:solidFill>
            <a:schemeClr val="tx2"/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5400000">
            <a:off x="2961451" y="4656961"/>
            <a:ext cx="323910" cy="1588"/>
          </a:xfrm>
          <a:prstGeom prst="line">
            <a:avLst/>
          </a:prstGeom>
          <a:solidFill>
            <a:schemeClr val="tx2"/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" y="6492875"/>
            <a:ext cx="1676400" cy="365125"/>
          </a:xfrm>
        </p:spPr>
        <p:txBody>
          <a:bodyPr/>
          <a:lstStyle/>
          <a:p>
            <a:pPr algn="l"/>
            <a:r>
              <a:rPr lang="en-US" sz="1600" b="1" dirty="0" smtClean="0"/>
              <a:t>Dr. </a:t>
            </a:r>
            <a:r>
              <a:rPr lang="en-US" sz="1600" b="1" dirty="0" err="1" smtClean="0"/>
              <a:t>Seemab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Latif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Data Structures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 data structure is said to be linear if its elements form a sequence or a linear list.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Linked Lists</a:t>
            </a:r>
          </a:p>
          <a:p>
            <a:pPr lvl="1"/>
            <a:r>
              <a:rPr lang="en-US" dirty="0" smtClean="0"/>
              <a:t>Stacks </a:t>
            </a:r>
          </a:p>
          <a:p>
            <a:pPr lvl="1"/>
            <a:r>
              <a:rPr lang="en-US" dirty="0" smtClean="0"/>
              <a:t>Queues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StudPres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4" ma:contentTypeDescription="Create a new document." ma:contentTypeScope="" ma:versionID="e4b7918f6d70a6bbd3ae09fdaae93119"/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58E645B-416C-46C0-8199-EBD1F0DEEE9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0914435-E756-48BB-A166-ECAB58D992C2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3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961</Words>
  <Application>Microsoft Office PowerPoint</Application>
  <PresentationFormat>On-screen Show (4:3)</PresentationFormat>
  <Paragraphs>186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EdStudPres</vt:lpstr>
      <vt:lpstr>Data structures and algorithm</vt:lpstr>
      <vt:lpstr>Contact Information</vt:lpstr>
      <vt:lpstr>Books to Follow</vt:lpstr>
      <vt:lpstr>Grading</vt:lpstr>
      <vt:lpstr>Some General Comments</vt:lpstr>
      <vt:lpstr>Introduction to Data Structure</vt:lpstr>
      <vt:lpstr>What is Data Structure?</vt:lpstr>
      <vt:lpstr>Fundamental Data Structures</vt:lpstr>
      <vt:lpstr>Linear Data Structures</vt:lpstr>
      <vt:lpstr>Non-Linear Data Structures</vt:lpstr>
      <vt:lpstr>Operations on Data Structures</vt:lpstr>
      <vt:lpstr>Linear Data Structures</vt:lpstr>
      <vt:lpstr>Arrays</vt:lpstr>
      <vt:lpstr>Linked List</vt:lpstr>
      <vt:lpstr>Stacks</vt:lpstr>
      <vt:lpstr>Queues</vt:lpstr>
      <vt:lpstr>Non-Linear Data Structures</vt:lpstr>
      <vt:lpstr>Graphs</vt:lpstr>
      <vt:lpstr>Trees</vt:lpstr>
      <vt:lpstr>Hash Tables</vt:lpstr>
      <vt:lpstr>Summary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2010-09-14T07:51:28Z</dcterms:created>
  <dcterms:modified xsi:type="dcterms:W3CDTF">2010-10-06T07:06:57Z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