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42"/>
  </p:notesMasterIdLst>
  <p:sldIdLst>
    <p:sldId id="310" r:id="rId5"/>
    <p:sldId id="312"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313" r:id="rId36"/>
    <p:sldId id="296" r:id="rId37"/>
    <p:sldId id="297" r:id="rId38"/>
    <p:sldId id="298" r:id="rId39"/>
    <p:sldId id="299" r:id="rId40"/>
    <p:sldId id="300" r:id="rId4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p:scale>
          <a:sx n="70" d="100"/>
          <a:sy n="70" d="100"/>
        </p:scale>
        <p:origin x="-117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10/8/2010 8:56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10/8/2010 8:56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10/8/2010 8:56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ur-PK"/>
          </a:p>
        </p:txBody>
      </p:sp>
      <p:sp>
        <p:nvSpPr>
          <p:cNvPr id="3" name="Table Placeholder 2"/>
          <p:cNvSpPr>
            <a:spLocks noGrp="1"/>
          </p:cNvSpPr>
          <p:nvPr>
            <p:ph type="tbl" idx="1"/>
          </p:nvPr>
        </p:nvSpPr>
        <p:spPr>
          <a:xfrm>
            <a:off x="457200" y="1600200"/>
            <a:ext cx="8229600" cy="4530725"/>
          </a:xfrm>
        </p:spPr>
        <p:txBody>
          <a:bodyPr/>
          <a:lstStyle/>
          <a:p>
            <a:pPr lvl="0"/>
            <a:endParaRPr lang="ur-PK" noProof="0"/>
          </a:p>
        </p:txBody>
      </p:sp>
      <p:sp>
        <p:nvSpPr>
          <p:cNvPr id="4" name="Date Placeholder 3"/>
          <p:cNvSpPr>
            <a:spLocks noGrp="1"/>
          </p:cNvSpPr>
          <p:nvPr>
            <p:ph type="dt" sz="half" idx="10"/>
          </p:nvPr>
        </p:nvSpPr>
        <p:spPr>
          <a:xfrm>
            <a:off x="457200" y="6248400"/>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smtClean="0"/>
            </a:lvl1pPr>
          </a:lstStyle>
          <a:p>
            <a:pPr>
              <a:defRPr/>
            </a:pPr>
            <a:fld id="{EDAD06A5-6B29-40FB-9614-3827A4E4E2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10/8/2010 8:56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10/8/2010 8:56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10/8/2010 8:56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10/8/2010 8:56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10/8/2010 8:56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10/8/2010 8:56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10/8/2010 8:56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10/8/2010 8:56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10/8/2010 8:56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3" Type="http://schemas.openxmlformats.org/officeDocument/2006/relationships/oleObject" Target="../embeddings/oleObject12.bin"/><Relationship Id="rId7" Type="http://schemas.openxmlformats.org/officeDocument/2006/relationships/oleObject" Target="../embeddings/oleObject16.bin"/><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5" Type="http://schemas.openxmlformats.org/officeDocument/2006/relationships/oleObject" Target="../embeddings/oleObject2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 Id="rId1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2209800"/>
            <a:ext cx="8763000" cy="762000"/>
          </a:xfrm>
        </p:spPr>
        <p:txBody>
          <a:bodyPr>
            <a:normAutofit/>
          </a:bodyPr>
          <a:lstStyle/>
          <a:p>
            <a:r>
              <a:rPr lang="en-US" dirty="0" smtClean="0"/>
              <a:t>Data structures and algorithm</a:t>
            </a:r>
            <a:endParaRPr lang="en-US" dirty="0"/>
          </a:p>
        </p:txBody>
      </p:sp>
      <p:sp>
        <p:nvSpPr>
          <p:cNvPr id="3" name="Rectangle 2"/>
          <p:cNvSpPr>
            <a:spLocks noGrp="1"/>
          </p:cNvSpPr>
          <p:nvPr>
            <p:ph type="subTitle" idx="1"/>
          </p:nvPr>
        </p:nvSpPr>
        <p:spPr/>
        <p:txBody>
          <a:bodyPr>
            <a:normAutofit/>
          </a:bodyPr>
          <a:lstStyle/>
          <a:p>
            <a:pPr algn="r"/>
            <a:r>
              <a:rPr lang="en-US" dirty="0" smtClean="0"/>
              <a:t>Lecture No. 2</a:t>
            </a:r>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17448" cy="369332"/>
          </a:xfrm>
          <a:prstGeom prst="rect">
            <a:avLst/>
          </a:prstGeom>
          <a:noFill/>
        </p:spPr>
        <p:txBody>
          <a:bodyPr wrap="none" rtlCol="0">
            <a:spAutoFit/>
          </a:bodyPr>
          <a:lstStyle/>
          <a:p>
            <a:r>
              <a:rPr lang="en-US" dirty="0" smtClean="0"/>
              <a:t> </a:t>
            </a:r>
            <a:r>
              <a:rPr lang="en-US" dirty="0" smtClean="0"/>
              <a:t>7</a:t>
            </a:r>
            <a:r>
              <a:rPr lang="en-US" baseline="30000" dirty="0" smtClean="0"/>
              <a:t>th</a:t>
            </a:r>
            <a:r>
              <a:rPr lang="en-US" dirty="0" smtClean="0"/>
              <a:t> </a:t>
            </a:r>
            <a:r>
              <a:rPr lang="en-US" dirty="0" smtClean="0"/>
              <a:t>October, 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Algorithms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How good is the algorithm?</a:t>
            </a:r>
          </a:p>
          <a:p>
            <a:pPr lvl="1"/>
            <a:r>
              <a:rPr lang="en-US" dirty="0" smtClean="0"/>
              <a:t>Correctness</a:t>
            </a:r>
          </a:p>
          <a:p>
            <a:pPr lvl="1"/>
            <a:r>
              <a:rPr lang="en-US" dirty="0" smtClean="0"/>
              <a:t>Time efficiency</a:t>
            </a:r>
          </a:p>
          <a:p>
            <a:pPr lvl="1"/>
            <a:r>
              <a:rPr lang="en-US" dirty="0" smtClean="0"/>
              <a:t>Space efficiency</a:t>
            </a:r>
          </a:p>
          <a:p>
            <a:endParaRPr lang="en-US" dirty="0" smtClean="0"/>
          </a:p>
          <a:p>
            <a:r>
              <a:rPr lang="en-US" dirty="0" smtClean="0"/>
              <a:t>Does there exist a better algorithm?</a:t>
            </a:r>
          </a:p>
          <a:p>
            <a:pPr lvl="1"/>
            <a:r>
              <a:rPr lang="en-US" dirty="0" smtClean="0"/>
              <a:t>Lower bounds</a:t>
            </a:r>
          </a:p>
          <a:p>
            <a:pPr lvl="1"/>
            <a:r>
              <a:rPr lang="en-US" dirty="0" smtClean="0"/>
              <a:t>Optimality</a:t>
            </a:r>
          </a:p>
          <a:p>
            <a:endParaRPr lang="en-US" dirty="0"/>
          </a:p>
        </p:txBody>
      </p:sp>
      <p:sp>
        <p:nvSpPr>
          <p:cNvPr id="5"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4" name="Content Placeholder 3"/>
          <p:cNvSpPr>
            <a:spLocks noGrp="1"/>
          </p:cNvSpPr>
          <p:nvPr>
            <p:ph sz="quarter" idx="1"/>
          </p:nvPr>
        </p:nvSpPr>
        <p:spPr>
          <a:xfrm>
            <a:off x="612648" y="1600200"/>
            <a:ext cx="8153400" cy="4648200"/>
          </a:xfrm>
        </p:spPr>
        <p:txBody>
          <a:bodyPr/>
          <a:lstStyle/>
          <a:p>
            <a:r>
              <a:rPr lang="en-US" dirty="0" smtClean="0"/>
              <a:t>There are often many algorithms for a given problem. How do we choose the best?</a:t>
            </a:r>
          </a:p>
          <a:p>
            <a:pPr lvl="1"/>
            <a:r>
              <a:rPr lang="en-US" dirty="0" smtClean="0"/>
              <a:t>Goals of program design:</a:t>
            </a:r>
          </a:p>
          <a:p>
            <a:pPr lvl="2"/>
            <a:r>
              <a:rPr lang="en-US" dirty="0" smtClean="0"/>
              <a:t>Algorithm is to be easy to understand, code, debug</a:t>
            </a:r>
          </a:p>
          <a:p>
            <a:pPr lvl="2"/>
            <a:r>
              <a:rPr lang="en-US" dirty="0" smtClean="0"/>
              <a:t>Algorithm makes efficient use of computer’s resources</a:t>
            </a:r>
          </a:p>
          <a:p>
            <a:pPr lvl="1"/>
            <a:r>
              <a:rPr lang="en-US" dirty="0" smtClean="0"/>
              <a:t>How to measure the efficiency?</a:t>
            </a:r>
          </a:p>
          <a:p>
            <a:pPr lvl="2"/>
            <a:r>
              <a:rPr lang="en-US" dirty="0" smtClean="0"/>
              <a:t>Empirical comparison  (run the program)</a:t>
            </a:r>
          </a:p>
          <a:p>
            <a:pPr lvl="2"/>
            <a:r>
              <a:rPr lang="en-US" dirty="0" smtClean="0"/>
              <a:t>Asymptotic algorithm analysis (without running the program)</a:t>
            </a:r>
          </a:p>
          <a:p>
            <a:pPr lvl="2"/>
            <a:r>
              <a:rPr lang="en-US" dirty="0" smtClean="0"/>
              <a:t>Critical resources</a:t>
            </a:r>
          </a:p>
          <a:p>
            <a:pPr lvl="2"/>
            <a:r>
              <a:rPr lang="en-US" dirty="0" smtClean="0"/>
              <a:t>Factors affecting running time (size of the input)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Worst and Average Cases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Not all inputs of a given size take the same time.</a:t>
            </a:r>
          </a:p>
          <a:p>
            <a:r>
              <a:rPr lang="en-US" dirty="0" smtClean="0"/>
              <a:t>Each algorithm has three cases:</a:t>
            </a:r>
          </a:p>
          <a:p>
            <a:pPr lvl="1"/>
            <a:r>
              <a:rPr lang="en-US" dirty="0" smtClean="0"/>
              <a:t>Best case:</a:t>
            </a:r>
          </a:p>
          <a:p>
            <a:pPr lvl="1"/>
            <a:r>
              <a:rPr lang="en-US" dirty="0" smtClean="0"/>
              <a:t>Worst Case:</a:t>
            </a:r>
          </a:p>
          <a:p>
            <a:pPr lvl="1"/>
            <a:r>
              <a:rPr lang="en-US" dirty="0" smtClean="0"/>
              <a:t>Average Case: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90600"/>
          </a:xfrm>
        </p:spPr>
        <p:txBody>
          <a:bodyPr>
            <a:normAutofit fontScale="90000"/>
          </a:bodyPr>
          <a:lstStyle/>
          <a:p>
            <a:r>
              <a:rPr lang="en-US" dirty="0" smtClean="0"/>
              <a:t>Example: Best, Worst and Average Cases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Sequential search for ‘k’ in an array of ‘n’ integers:</a:t>
            </a:r>
          </a:p>
          <a:p>
            <a:pPr lvl="1"/>
            <a:r>
              <a:rPr lang="en-US" dirty="0" smtClean="0"/>
              <a:t>Best case: ‘k’</a:t>
            </a:r>
            <a:r>
              <a:rPr lang="en-GB" dirty="0" smtClean="0"/>
              <a:t> is the first element of the array.</a:t>
            </a:r>
            <a:endParaRPr lang="en-US" dirty="0" smtClean="0"/>
          </a:p>
          <a:p>
            <a:pPr lvl="1"/>
            <a:r>
              <a:rPr lang="en-US" dirty="0" smtClean="0"/>
              <a:t>Worst case: </a:t>
            </a:r>
            <a:r>
              <a:rPr lang="en-GB" dirty="0" smtClean="0"/>
              <a:t>the search must visit every element once. This happens when the value being searched for is either the last element in the list, or is not in the list</a:t>
            </a:r>
            <a:endParaRPr lang="en-US" dirty="0" smtClean="0"/>
          </a:p>
          <a:p>
            <a:pPr lvl="1"/>
            <a:r>
              <a:rPr lang="en-US" dirty="0" smtClean="0"/>
              <a:t>Average case: </a:t>
            </a:r>
            <a:r>
              <a:rPr lang="en-GB" dirty="0" smtClean="0"/>
              <a:t>on average, assuming the value searched for is in the list and each list element is equally likely to be the value searched for, the search visits only </a:t>
            </a:r>
            <a:r>
              <a:rPr lang="en-GB" i="1" dirty="0" smtClean="0"/>
              <a:t>n</a:t>
            </a:r>
            <a:r>
              <a:rPr lang="en-GB" dirty="0" smtClean="0"/>
              <a:t>/2 elements.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057400"/>
          </a:xfrm>
        </p:spPr>
        <p:txBody>
          <a:bodyPr>
            <a:normAutofit/>
          </a:bodyPr>
          <a:lstStyle/>
          <a:p>
            <a:pPr>
              <a:defRPr/>
            </a:pPr>
            <a:r>
              <a:rPr lang="en-US" dirty="0" smtClean="0"/>
              <a:t>	</a:t>
            </a:r>
            <a:r>
              <a:rPr lang="en-US" dirty="0" smtClean="0">
                <a:solidFill>
                  <a:schemeClr val="bg1"/>
                </a:solidFill>
              </a:rPr>
              <a:t>We analyse algorithms, rather than problems. A problem can be solved with several algorithms, some are more efficient than others.</a:t>
            </a:r>
            <a:endParaRPr lang="ur-PK" dirty="0" smtClean="0">
              <a:solidFill>
                <a:schemeClr val="bg1"/>
              </a:solidFill>
            </a:endParaRPr>
          </a:p>
          <a:p>
            <a:endParaRPr lang="en-US" dirty="0"/>
          </a:p>
        </p:txBody>
      </p:sp>
      <p:sp>
        <p:nvSpPr>
          <p:cNvPr id="3" name="Title 2"/>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14</a:t>
            </a:fld>
            <a:endParaRPr lang="en-US" sz="2400"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noAutofit/>
          </a:bodyPr>
          <a:lstStyle/>
          <a:p>
            <a:pPr>
              <a:defRPr/>
            </a:pPr>
            <a:r>
              <a:rPr lang="en-US" dirty="0" smtClean="0"/>
              <a:t>Why need algorithm analysis?</a:t>
            </a:r>
          </a:p>
        </p:txBody>
      </p:sp>
      <p:sp>
        <p:nvSpPr>
          <p:cNvPr id="3" name="Content Placeholder 2"/>
          <p:cNvSpPr>
            <a:spLocks noGrp="1"/>
          </p:cNvSpPr>
          <p:nvPr>
            <p:ph idx="1"/>
          </p:nvPr>
        </p:nvSpPr>
        <p:spPr>
          <a:xfrm>
            <a:off x="609600" y="1524000"/>
            <a:ext cx="8305800" cy="5105400"/>
          </a:xfrm>
        </p:spPr>
        <p:txBody>
          <a:bodyPr>
            <a:noAutofit/>
          </a:bodyPr>
          <a:lstStyle/>
          <a:p>
            <a:pPr>
              <a:defRPr/>
            </a:pPr>
            <a:r>
              <a:rPr lang="en-US" sz="2600" dirty="0" smtClean="0">
                <a:ea typeface="+mn-ea"/>
                <a:cs typeface="+mn-cs"/>
              </a:rPr>
              <a:t>Just writing a syntax-error-free program is not enough. We need to know whether the algorithm is correct or not, i.e. whether it can give correct answers for the inputs.</a:t>
            </a:r>
          </a:p>
          <a:p>
            <a:pPr>
              <a:defRPr/>
            </a:pPr>
            <a:endParaRPr lang="en-US" sz="2600" dirty="0" smtClean="0">
              <a:ea typeface="+mn-ea"/>
              <a:cs typeface="+mn-cs"/>
            </a:endParaRPr>
          </a:p>
          <a:p>
            <a:pPr>
              <a:defRPr/>
            </a:pPr>
            <a:r>
              <a:rPr lang="en-US" sz="2600" dirty="0" smtClean="0">
                <a:ea typeface="+mn-ea"/>
                <a:cs typeface="+mn-cs"/>
              </a:rPr>
              <a:t>If the program is run on a large data set, the running time becomes an issue. We want to know how the algorithm performs when the input size is large. The program may be computationally inefficient, or may need lots of memory. We analyze the resources that the algorithm requires: memory, and computation time. We can also compare algorithms without implementations.</a:t>
            </a:r>
            <a:endParaRPr lang="ur-PK" sz="2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Analyse an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4" name="Content Placeholder 3"/>
          <p:cNvSpPr>
            <a:spLocks noGrp="1"/>
          </p:cNvSpPr>
          <p:nvPr>
            <p:ph sz="quarter" idx="1"/>
          </p:nvPr>
        </p:nvSpPr>
        <p:spPr/>
        <p:txBody>
          <a:bodyPr/>
          <a:lstStyle/>
          <a:p>
            <a:r>
              <a:rPr lang="en-GB" dirty="0" smtClean="0"/>
              <a:t>To analyse an algorithm; determine the amount of resources (such as time and storage) necessary to execute it. </a:t>
            </a:r>
          </a:p>
          <a:p>
            <a:r>
              <a:rPr lang="en-GB" dirty="0" smtClean="0"/>
              <a:t>Most algorithms are designed to work with inputs of arbitrary length. </a:t>
            </a:r>
          </a:p>
          <a:p>
            <a:r>
              <a:rPr lang="en-GB" dirty="0" smtClean="0"/>
              <a:t>Usually the efficiency or running time of an algorithm is stated as a function relating the input length to the number of steps (time complexity) or storage locations (space complexity).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Analysis of Algorithms</a:t>
            </a:r>
            <a:endParaRPr lang="ur-PK" smtClean="0"/>
          </a:p>
        </p:txBody>
      </p:sp>
      <p:sp>
        <p:nvSpPr>
          <p:cNvPr id="11267" name="Content Placeholder 2"/>
          <p:cNvSpPr>
            <a:spLocks noGrp="1"/>
          </p:cNvSpPr>
          <p:nvPr>
            <p:ph idx="1"/>
          </p:nvPr>
        </p:nvSpPr>
        <p:spPr/>
        <p:txBody>
          <a:bodyPr/>
          <a:lstStyle/>
          <a:p>
            <a:pPr algn="l" rtl="0" eaLnBrk="1" hangingPunct="1"/>
            <a:r>
              <a:rPr lang="en-US" smtClean="0"/>
              <a:t>Analysis of Algorithm refers to calculating or guessing resources needful for the algorithm.</a:t>
            </a:r>
          </a:p>
          <a:p>
            <a:pPr algn="l" rtl="0" eaLnBrk="1" hangingPunct="1"/>
            <a:r>
              <a:rPr lang="en-US" smtClean="0"/>
              <a:t>Resources means computer memory, processing time etc.</a:t>
            </a:r>
          </a:p>
          <a:p>
            <a:pPr algn="l" rtl="0" eaLnBrk="1" hangingPunct="1"/>
            <a:r>
              <a:rPr lang="en-US" smtClean="0"/>
              <a:t>In all these factors, time is most important because the program developed should be fast enough.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Analysis of Algorithms</a:t>
            </a:r>
            <a:endParaRPr lang="ur-PK" dirty="0" smtClean="0"/>
          </a:p>
        </p:txBody>
      </p:sp>
      <p:sp>
        <p:nvSpPr>
          <p:cNvPr id="12291" name="Content Placeholder 2"/>
          <p:cNvSpPr>
            <a:spLocks noGrp="1"/>
          </p:cNvSpPr>
          <p:nvPr>
            <p:ph idx="1"/>
          </p:nvPr>
        </p:nvSpPr>
        <p:spPr>
          <a:xfrm>
            <a:off x="612648" y="1600200"/>
            <a:ext cx="8153400" cy="4800600"/>
          </a:xfrm>
        </p:spPr>
        <p:txBody>
          <a:bodyPr>
            <a:noAutofit/>
          </a:bodyPr>
          <a:lstStyle/>
          <a:p>
            <a:pPr algn="l" rtl="0" eaLnBrk="1" hangingPunct="1"/>
            <a:r>
              <a:rPr lang="en-US" sz="2600" dirty="0" smtClean="0"/>
              <a:t>Time complexity</a:t>
            </a:r>
          </a:p>
          <a:p>
            <a:pPr lvl="1" algn="l" rtl="0" eaLnBrk="1" hangingPunct="1"/>
            <a:r>
              <a:rPr lang="en-US" sz="2400" dirty="0" smtClean="0"/>
              <a:t> The amount of time that an algorithm needs to run to completion</a:t>
            </a:r>
          </a:p>
          <a:p>
            <a:pPr algn="l" rtl="0" eaLnBrk="1" hangingPunct="1"/>
            <a:r>
              <a:rPr lang="en-US" sz="2400" dirty="0" smtClean="0"/>
              <a:t> </a:t>
            </a:r>
            <a:r>
              <a:rPr lang="en-US" sz="2600" dirty="0" smtClean="0"/>
              <a:t>Space complexity</a:t>
            </a:r>
          </a:p>
          <a:p>
            <a:pPr lvl="1" algn="l" rtl="0" eaLnBrk="1" hangingPunct="1"/>
            <a:r>
              <a:rPr lang="en-US" sz="2400" dirty="0" smtClean="0"/>
              <a:t> The amount of memory an algorithm needs to run</a:t>
            </a:r>
          </a:p>
          <a:p>
            <a:pPr algn="l" rtl="0" eaLnBrk="1" hangingPunct="1"/>
            <a:r>
              <a:rPr lang="en-US" sz="2600" dirty="0" smtClean="0"/>
              <a:t> We will occasionally look at space complexity, but we are mostly interested in time complexity in this course.</a:t>
            </a:r>
          </a:p>
          <a:p>
            <a:pPr algn="l" rtl="0" eaLnBrk="1" hangingPunct="1"/>
            <a:r>
              <a:rPr lang="en-US" sz="2600" dirty="0" smtClean="0"/>
              <a:t> Thus in this course the better algorithm is the one which runs faster (has smaller time complexity)</a:t>
            </a:r>
            <a:endParaRPr lang="ur-PK" sz="2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362200"/>
          </a:xfrm>
        </p:spPr>
        <p:txBody>
          <a:bodyPr>
            <a:normAutofit/>
          </a:bodyPr>
          <a:lstStyle/>
          <a:p>
            <a:r>
              <a:rPr lang="en-GB" dirty="0" smtClean="0">
                <a:solidFill>
                  <a:schemeClr val="bg1"/>
                </a:solidFill>
              </a:rPr>
              <a:t>	Running time of an algorithm is stated as a function relating the input length to the number of steps (time complexity) or storage locations (space complexity).</a:t>
            </a:r>
            <a:endParaRPr lang="en-US" dirty="0">
              <a:solidFill>
                <a:schemeClr val="bg1"/>
              </a:solidFill>
            </a:endParaRPr>
          </a:p>
        </p:txBody>
      </p:sp>
      <p:sp>
        <p:nvSpPr>
          <p:cNvPr id="3" name="Title 2"/>
          <p:cNvSpPr>
            <a:spLocks noGrp="1"/>
          </p:cNvSpPr>
          <p:nvPr>
            <p:ph type="title"/>
          </p:nvPr>
        </p:nvSpPr>
        <p:spPr/>
        <p:txBody>
          <a:bodyPr/>
          <a:lstStyle/>
          <a:p>
            <a:r>
              <a:rPr lang="en-US" dirty="0" smtClean="0"/>
              <a:t>Running Time of An Algorithm</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19</a:t>
            </a:fld>
            <a:endParaRPr lang="en-US" sz="24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Previous Lecture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GB" sz="2400" dirty="0" smtClean="0"/>
              <a:t>A data structure is a particular way of storing and organizing data in a computer so that it can be used efficiently.</a:t>
            </a:r>
          </a:p>
          <a:p>
            <a:r>
              <a:rPr lang="en-GB" sz="2400" dirty="0" smtClean="0"/>
              <a:t>Linear Data Structures</a:t>
            </a:r>
          </a:p>
          <a:p>
            <a:pPr lvl="1">
              <a:buFont typeface="Wingdings" pitchFamily="2" charset="2"/>
              <a:buChar char="v"/>
            </a:pPr>
            <a:r>
              <a:rPr lang="en-US" sz="2100" dirty="0" smtClean="0"/>
              <a:t>Arrays</a:t>
            </a:r>
          </a:p>
          <a:p>
            <a:pPr lvl="1">
              <a:buFont typeface="Wingdings" pitchFamily="2" charset="2"/>
              <a:buChar char="v"/>
            </a:pPr>
            <a:r>
              <a:rPr lang="en-US" sz="2100" dirty="0" smtClean="0"/>
              <a:t>Linked List</a:t>
            </a:r>
          </a:p>
          <a:p>
            <a:pPr lvl="1">
              <a:buFont typeface="Wingdings" pitchFamily="2" charset="2"/>
              <a:buChar char="v"/>
            </a:pPr>
            <a:r>
              <a:rPr lang="en-US" sz="2100" dirty="0" smtClean="0"/>
              <a:t>Stacks</a:t>
            </a:r>
          </a:p>
          <a:p>
            <a:pPr lvl="1">
              <a:buFont typeface="Wingdings" pitchFamily="2" charset="2"/>
              <a:buChar char="v"/>
            </a:pPr>
            <a:r>
              <a:rPr lang="en-US" sz="2100" dirty="0" smtClean="0"/>
              <a:t>Queues</a:t>
            </a:r>
          </a:p>
          <a:p>
            <a:pPr>
              <a:buFont typeface="Wingdings" pitchFamily="2" charset="2"/>
              <a:buChar char="v"/>
            </a:pPr>
            <a:r>
              <a:rPr lang="en-US" sz="2400" dirty="0" smtClean="0"/>
              <a:t>Non Linear Data Structures</a:t>
            </a:r>
          </a:p>
          <a:p>
            <a:pPr lvl="1">
              <a:buFont typeface="Wingdings" pitchFamily="2" charset="2"/>
              <a:buChar char="v"/>
            </a:pPr>
            <a:r>
              <a:rPr lang="en-US" sz="2100" dirty="0" smtClean="0"/>
              <a:t>Graphs</a:t>
            </a:r>
          </a:p>
          <a:p>
            <a:pPr lvl="1">
              <a:buFont typeface="Wingdings" pitchFamily="2" charset="2"/>
              <a:buChar char="v"/>
            </a:pPr>
            <a:r>
              <a:rPr lang="en-US" sz="2100" dirty="0" smtClean="0"/>
              <a:t>Trees</a:t>
            </a:r>
          </a:p>
          <a:p>
            <a:pPr lvl="1">
              <a:buFont typeface="Wingdings" pitchFamily="2" charset="2"/>
              <a:buChar char="v"/>
            </a:pPr>
            <a:r>
              <a:rPr lang="en-US" sz="2100" dirty="0" smtClean="0"/>
              <a:t>Hash Tables</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92162"/>
          </a:xfrm>
        </p:spPr>
        <p:txBody>
          <a:bodyPr/>
          <a:lstStyle/>
          <a:p>
            <a:pPr eaLnBrk="1" hangingPunct="1"/>
            <a:r>
              <a:rPr lang="en-US" dirty="0" smtClean="0"/>
              <a:t>Factors Affecting Running Time</a:t>
            </a:r>
            <a:endParaRPr lang="ur-PK" dirty="0" smtClean="0"/>
          </a:p>
        </p:txBody>
      </p:sp>
      <p:sp>
        <p:nvSpPr>
          <p:cNvPr id="3" name="Content Placeholder 2"/>
          <p:cNvSpPr>
            <a:spLocks noGrp="1"/>
          </p:cNvSpPr>
          <p:nvPr>
            <p:ph idx="1"/>
          </p:nvPr>
        </p:nvSpPr>
        <p:spPr>
          <a:xfrm>
            <a:off x="457200" y="1722437"/>
            <a:ext cx="8229600" cy="4983163"/>
          </a:xfrm>
        </p:spPr>
        <p:txBody>
          <a:bodyPr/>
          <a:lstStyle/>
          <a:p>
            <a:pPr algn="l" rtl="0" eaLnBrk="1" hangingPunct="1">
              <a:defRPr/>
            </a:pPr>
            <a:r>
              <a:rPr lang="en-US" sz="2800" dirty="0" smtClean="0"/>
              <a:t>There are several factors affecting the running time</a:t>
            </a:r>
          </a:p>
          <a:p>
            <a:pPr lvl="1" algn="l" rtl="0" eaLnBrk="1" hangingPunct="1">
              <a:defRPr/>
            </a:pPr>
            <a:r>
              <a:rPr lang="ur-PK" sz="2800" dirty="0" smtClean="0">
                <a:ea typeface="+mn-ea"/>
                <a:cs typeface="+mn-cs"/>
              </a:rPr>
              <a:t> </a:t>
            </a:r>
            <a:r>
              <a:rPr lang="en-US" sz="2800" dirty="0" smtClean="0"/>
              <a:t>C</a:t>
            </a:r>
            <a:r>
              <a:rPr lang="en-US" sz="2800" dirty="0" smtClean="0">
                <a:ea typeface="+mn-ea"/>
                <a:cs typeface="+mn-cs"/>
              </a:rPr>
              <a:t>omputer</a:t>
            </a:r>
          </a:p>
          <a:p>
            <a:pPr lvl="1" algn="l" rtl="0" eaLnBrk="1" hangingPunct="1">
              <a:defRPr/>
            </a:pPr>
            <a:r>
              <a:rPr lang="ur-PK" sz="2800" dirty="0" smtClean="0">
                <a:ea typeface="+mn-ea"/>
                <a:cs typeface="+mn-cs"/>
              </a:rPr>
              <a:t> </a:t>
            </a:r>
            <a:r>
              <a:rPr lang="en-US" sz="2800" dirty="0" smtClean="0"/>
              <a:t>C</a:t>
            </a:r>
            <a:r>
              <a:rPr lang="en-US" sz="2800" dirty="0" smtClean="0">
                <a:ea typeface="+mn-ea"/>
                <a:cs typeface="+mn-cs"/>
              </a:rPr>
              <a:t>ompiler</a:t>
            </a:r>
          </a:p>
          <a:p>
            <a:pPr lvl="1" algn="l" rtl="0" eaLnBrk="1" hangingPunct="1">
              <a:defRPr/>
            </a:pPr>
            <a:r>
              <a:rPr lang="ur-PK" sz="2800" dirty="0" smtClean="0">
                <a:ea typeface="+mn-ea"/>
                <a:cs typeface="+mn-cs"/>
              </a:rPr>
              <a:t> </a:t>
            </a:r>
            <a:r>
              <a:rPr lang="en-US" sz="2800" dirty="0" smtClean="0"/>
              <a:t>A</a:t>
            </a:r>
            <a:r>
              <a:rPr lang="en-US" sz="2800" dirty="0" smtClean="0">
                <a:ea typeface="+mn-ea"/>
                <a:cs typeface="+mn-cs"/>
              </a:rPr>
              <a:t>lgorithm</a:t>
            </a:r>
          </a:p>
          <a:p>
            <a:pPr lvl="1" algn="l" rtl="0" eaLnBrk="1" hangingPunct="1">
              <a:defRPr/>
            </a:pPr>
            <a:r>
              <a:rPr lang="en-US" sz="2800" dirty="0" smtClean="0">
                <a:ea typeface="+mn-ea"/>
                <a:cs typeface="+mn-cs"/>
              </a:rPr>
              <a:t> Input to the algorithm</a:t>
            </a:r>
          </a:p>
          <a:p>
            <a:pPr lvl="2" algn="l" rtl="0" eaLnBrk="1" hangingPunct="1">
              <a:defRPr/>
            </a:pPr>
            <a:r>
              <a:rPr lang="en-US" sz="2600" dirty="0" smtClean="0">
                <a:ea typeface="+mn-ea"/>
                <a:cs typeface="+mn-cs"/>
              </a:rPr>
              <a:t>The </a:t>
            </a:r>
            <a:r>
              <a:rPr lang="en-US" sz="2600" i="1" dirty="0" smtClean="0">
                <a:ea typeface="+mn-ea"/>
                <a:cs typeface="+mn-cs"/>
              </a:rPr>
              <a:t>content of the input affects the running time </a:t>
            </a:r>
            <a:r>
              <a:rPr lang="en-US" sz="2600" dirty="0" smtClean="0">
                <a:ea typeface="+mn-ea"/>
                <a:cs typeface="+mn-cs"/>
              </a:rPr>
              <a:t>typically, the </a:t>
            </a:r>
            <a:r>
              <a:rPr lang="en-US" sz="2600" i="1" dirty="0" smtClean="0">
                <a:ea typeface="+mn-ea"/>
                <a:cs typeface="+mn-cs"/>
              </a:rPr>
              <a:t>input size (number of items in the input) is the main </a:t>
            </a:r>
            <a:r>
              <a:rPr lang="en-US" sz="2600" dirty="0" smtClean="0">
                <a:ea typeface="+mn-ea"/>
                <a:cs typeface="+mn-cs"/>
              </a:rPr>
              <a:t>consideration</a:t>
            </a:r>
          </a:p>
          <a:p>
            <a:pPr lvl="2" algn="l" rtl="0" eaLnBrk="1" hangingPunct="1">
              <a:defRPr/>
            </a:pPr>
            <a:r>
              <a:rPr lang="en-US" sz="2600" dirty="0" smtClean="0">
                <a:ea typeface="+mn-ea"/>
                <a:cs typeface="+mn-cs"/>
              </a:rPr>
              <a:t>E.g. sorting problem ⇒ the number of items to be sorted.</a:t>
            </a:r>
          </a:p>
          <a:p>
            <a:pPr algn="l" rtl="0" eaLnBrk="1" hangingPunct="1">
              <a:defRPr/>
            </a:pPr>
            <a:endParaRPr lang="en-US" sz="2400" dirty="0" smtClean="0"/>
          </a:p>
          <a:p>
            <a:pPr algn="l" rtl="0" eaLnBrk="1" hangingPunct="1">
              <a:defRPr/>
            </a:pPr>
            <a:endParaRPr lang="ur-PK"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rtl="0" eaLnBrk="1" hangingPunct="1"/>
            <a:r>
              <a:rPr lang="en-US" smtClean="0"/>
              <a:t>Running time of an Algorithm</a:t>
            </a:r>
            <a:endParaRPr lang="ur-PK" smtClean="0"/>
          </a:p>
        </p:txBody>
      </p:sp>
      <p:sp>
        <p:nvSpPr>
          <p:cNvPr id="14339" name="Content Placeholder 2"/>
          <p:cNvSpPr>
            <a:spLocks noGrp="1"/>
          </p:cNvSpPr>
          <p:nvPr>
            <p:ph idx="1"/>
          </p:nvPr>
        </p:nvSpPr>
        <p:spPr/>
        <p:txBody>
          <a:bodyPr/>
          <a:lstStyle/>
          <a:p>
            <a:pPr algn="l" rtl="0" eaLnBrk="1" hangingPunct="1"/>
            <a:r>
              <a:rPr lang="en-US" sz="2400" dirty="0" smtClean="0"/>
              <a:t>Running time of an algorithm depends upon the input size and nature of input.</a:t>
            </a:r>
          </a:p>
          <a:p>
            <a:pPr algn="l" rtl="0" eaLnBrk="1" hangingPunct="1"/>
            <a:r>
              <a:rPr lang="en-US" sz="2400" dirty="0" smtClean="0"/>
              <a:t>Most algorithms transform input objects into output objects</a:t>
            </a:r>
          </a:p>
          <a:p>
            <a:pPr algn="l" rtl="0" eaLnBrk="1" hangingPunct="1"/>
            <a:endParaRPr lang="en-US" sz="2400" dirty="0" smtClean="0"/>
          </a:p>
          <a:p>
            <a:pPr algn="l" rtl="0" eaLnBrk="1" hangingPunct="1"/>
            <a:endParaRPr lang="en-US" sz="2400" dirty="0" smtClean="0"/>
          </a:p>
          <a:p>
            <a:pPr algn="l" rtl="0" eaLnBrk="1" hangingPunct="1"/>
            <a:endParaRPr lang="en-US" sz="2400" dirty="0" smtClean="0"/>
          </a:p>
          <a:p>
            <a:pPr algn="l" rtl="0" eaLnBrk="1" hangingPunct="1"/>
            <a:endParaRPr lang="en-US" sz="2400" dirty="0" smtClean="0"/>
          </a:p>
          <a:p>
            <a:pPr algn="l" rtl="0" eaLnBrk="1" hangingPunct="1"/>
            <a:r>
              <a:rPr lang="en-US" sz="2400" dirty="0" smtClean="0"/>
              <a:t> The running time of an algorithm typically grows with the input size</a:t>
            </a:r>
          </a:p>
          <a:p>
            <a:pPr lvl="1" algn="l" rtl="0" eaLnBrk="1" hangingPunct="1"/>
            <a:r>
              <a:rPr lang="en-US" sz="2400" dirty="0" smtClean="0"/>
              <a:t>idea: analyze running time as a function of input size</a:t>
            </a:r>
            <a:endParaRPr lang="ur-PK" sz="2400" dirty="0" smtClean="0"/>
          </a:p>
        </p:txBody>
      </p:sp>
      <p:pic>
        <p:nvPicPr>
          <p:cNvPr id="14340" name="Picture 3"/>
          <p:cNvPicPr>
            <a:picLocks noChangeAspect="1" noChangeArrowheads="1"/>
          </p:cNvPicPr>
          <p:nvPr/>
        </p:nvPicPr>
        <p:blipFill>
          <a:blip r:embed="rId2"/>
          <a:srcRect/>
          <a:stretch>
            <a:fillRect/>
          </a:stretch>
        </p:blipFill>
        <p:spPr bwMode="auto">
          <a:xfrm>
            <a:off x="1295400" y="3429000"/>
            <a:ext cx="64008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Running Time of an Algorithm</a:t>
            </a:r>
            <a:endParaRPr lang="ur-PK" smtClean="0"/>
          </a:p>
        </p:txBody>
      </p:sp>
      <p:sp>
        <p:nvSpPr>
          <p:cNvPr id="15363" name="Content Placeholder 2"/>
          <p:cNvSpPr>
            <a:spLocks noGrp="1"/>
          </p:cNvSpPr>
          <p:nvPr>
            <p:ph idx="1"/>
          </p:nvPr>
        </p:nvSpPr>
        <p:spPr/>
        <p:txBody>
          <a:bodyPr/>
          <a:lstStyle/>
          <a:p>
            <a:pPr algn="l" rtl="0" eaLnBrk="1" hangingPunct="1"/>
            <a:r>
              <a:rPr lang="en-US" dirty="0" smtClean="0"/>
              <a:t>Even on inputs of the same size, running time can be very different</a:t>
            </a:r>
          </a:p>
          <a:p>
            <a:pPr lvl="1" algn="l" rtl="0" eaLnBrk="1" hangingPunct="1"/>
            <a:r>
              <a:rPr lang="en-US" dirty="0" smtClean="0"/>
              <a:t> Example: algorithm that finds the first prime number in an array by scanning it left to right</a:t>
            </a:r>
          </a:p>
          <a:p>
            <a:pPr algn="l" rtl="0" eaLnBrk="1" hangingPunct="1"/>
            <a:r>
              <a:rPr lang="en-US" dirty="0" smtClean="0"/>
              <a:t> Idea: analyze running time in the</a:t>
            </a:r>
          </a:p>
          <a:p>
            <a:pPr lvl="1" algn="l" rtl="0" eaLnBrk="1" hangingPunct="1"/>
            <a:r>
              <a:rPr lang="en-US" dirty="0" smtClean="0"/>
              <a:t>Best case</a:t>
            </a:r>
          </a:p>
          <a:p>
            <a:pPr lvl="1" algn="l" rtl="0" eaLnBrk="1" hangingPunct="1"/>
            <a:r>
              <a:rPr lang="en-US" dirty="0" smtClean="0"/>
              <a:t>Worst case	</a:t>
            </a:r>
          </a:p>
          <a:p>
            <a:pPr lvl="1" algn="l" rtl="0" eaLnBrk="1" hangingPunct="1"/>
            <a:r>
              <a:rPr lang="en-US" dirty="0" smtClean="0"/>
              <a:t>Average case</a:t>
            </a:r>
            <a:endParaRPr lang="ur-PK"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92162"/>
          </a:xfrm>
        </p:spPr>
        <p:txBody>
          <a:bodyPr>
            <a:noAutofit/>
          </a:bodyPr>
          <a:lstStyle/>
          <a:p>
            <a:pPr eaLnBrk="1" hangingPunct="1"/>
            <a:r>
              <a:rPr lang="en-US" sz="4000" dirty="0" smtClean="0"/>
              <a:t>Finding Running Time of an Algorithm</a:t>
            </a:r>
            <a:endParaRPr lang="ur-PK" sz="4000" dirty="0" smtClean="0"/>
          </a:p>
        </p:txBody>
      </p:sp>
      <p:sp>
        <p:nvSpPr>
          <p:cNvPr id="16387" name="Content Placeholder 2"/>
          <p:cNvSpPr>
            <a:spLocks noGrp="1"/>
          </p:cNvSpPr>
          <p:nvPr>
            <p:ph idx="1"/>
          </p:nvPr>
        </p:nvSpPr>
        <p:spPr>
          <a:xfrm>
            <a:off x="457200" y="1600200"/>
            <a:ext cx="8229600" cy="4724400"/>
          </a:xfrm>
        </p:spPr>
        <p:txBody>
          <a:bodyPr/>
          <a:lstStyle/>
          <a:p>
            <a:pPr algn="l" rtl="0" eaLnBrk="1" hangingPunct="1"/>
            <a:r>
              <a:rPr lang="en-US" sz="2400" dirty="0" smtClean="0"/>
              <a:t>Running time is measured by number of steps/primitive operations performed</a:t>
            </a:r>
          </a:p>
          <a:p>
            <a:pPr algn="l" rtl="0" eaLnBrk="1" hangingPunct="1"/>
            <a:endParaRPr lang="en-US" sz="2400" dirty="0" smtClean="0"/>
          </a:p>
          <a:p>
            <a:pPr algn="l" rtl="0" eaLnBrk="1" hangingPunct="1"/>
            <a:r>
              <a:rPr lang="en-US" sz="2400" dirty="0" smtClean="0"/>
              <a:t>We use RAM (Random Access Model), in which each operation (e.g. +, -, x, /,=) and each memory access take one run-time unit. Loops and functions can take multiple time units.</a:t>
            </a:r>
          </a:p>
          <a:p>
            <a:pPr algn="l" rtl="0" eaLnBrk="1" hangingPunct="1"/>
            <a:endParaRPr lang="en-US" sz="2400" dirty="0" smtClean="0"/>
          </a:p>
          <a:p>
            <a:pPr algn="l" rtl="0" eaLnBrk="1" hangingPunct="1"/>
            <a:r>
              <a:rPr lang="en-US" sz="2400" dirty="0" smtClean="0"/>
              <a:t>Count the number of basic operations of an algorithm </a:t>
            </a:r>
          </a:p>
          <a:p>
            <a:pPr lvl="1" algn="l" rtl="0" eaLnBrk="1" hangingPunct="1"/>
            <a:r>
              <a:rPr lang="en-US" sz="2400" dirty="0" smtClean="0"/>
              <a:t>Read, write, compare, assign, jump, arithmetic operations (increment, decrement, add, subtract, multiply, divide),  open, close, logical operations (not/complement, AND, OR),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427038"/>
            <a:ext cx="8229600" cy="563562"/>
          </a:xfrm>
        </p:spPr>
        <p:txBody>
          <a:bodyPr>
            <a:noAutofit/>
          </a:bodyPr>
          <a:lstStyle/>
          <a:p>
            <a:pPr eaLnBrk="1" hangingPunct="1"/>
            <a:r>
              <a:rPr lang="en-US" dirty="0" smtClean="0"/>
              <a:t>Example</a:t>
            </a:r>
            <a:endParaRPr lang="ur-PK" dirty="0" smtClean="0"/>
          </a:p>
        </p:txBody>
      </p:sp>
      <p:sp>
        <p:nvSpPr>
          <p:cNvPr id="17411" name="Content Placeholder 2"/>
          <p:cNvSpPr>
            <a:spLocks noGrp="1"/>
          </p:cNvSpPr>
          <p:nvPr>
            <p:ph idx="1"/>
          </p:nvPr>
        </p:nvSpPr>
        <p:spPr>
          <a:xfrm>
            <a:off x="457200" y="1722437"/>
            <a:ext cx="8229600" cy="5211763"/>
          </a:xfrm>
        </p:spPr>
        <p:txBody>
          <a:bodyPr>
            <a:normAutofit lnSpcReduction="10000"/>
          </a:bodyPr>
          <a:lstStyle/>
          <a:p>
            <a:pPr algn="l" rtl="0" eaLnBrk="1" hangingPunct="1">
              <a:buFontTx/>
              <a:buNone/>
            </a:pPr>
            <a:endParaRPr lang="en-US" sz="2400" dirty="0" smtClean="0"/>
          </a:p>
          <a:p>
            <a:pPr algn="l" rtl="0" eaLnBrk="1" hangingPunct="1">
              <a:buFontTx/>
              <a:buNone/>
            </a:pPr>
            <a:endParaRPr lang="en-US" sz="2400" dirty="0" smtClean="0"/>
          </a:p>
          <a:p>
            <a:pPr algn="l" rtl="0" eaLnBrk="1" hangingPunct="1">
              <a:buFontTx/>
              <a:buNone/>
            </a:pPr>
            <a:endParaRPr lang="en-US" sz="2400" dirty="0" smtClean="0"/>
          </a:p>
          <a:p>
            <a:pPr algn="l" rtl="0" eaLnBrk="1" hangingPunct="1"/>
            <a:endParaRPr lang="en-US" sz="2400" dirty="0" smtClean="0"/>
          </a:p>
          <a:p>
            <a:pPr algn="l" rtl="0" eaLnBrk="1" hangingPunct="1"/>
            <a:endParaRPr lang="en-US" sz="2400" dirty="0" smtClean="0"/>
          </a:p>
          <a:p>
            <a:pPr algn="l" rtl="0" eaLnBrk="1" hangingPunct="1"/>
            <a:endParaRPr lang="en-US" sz="2400" dirty="0" smtClean="0"/>
          </a:p>
          <a:p>
            <a:pPr algn="l" rtl="0" eaLnBrk="1" hangingPunct="1"/>
            <a:endParaRPr lang="en-US" sz="2400" dirty="0" smtClean="0"/>
          </a:p>
          <a:p>
            <a:pPr algn="l" rtl="0" eaLnBrk="1" hangingPunct="1"/>
            <a:r>
              <a:rPr lang="en-US" sz="2400" dirty="0" smtClean="0"/>
              <a:t>Lines 1 and 4 count for one unit each.</a:t>
            </a:r>
          </a:p>
          <a:p>
            <a:pPr algn="l" rtl="0" eaLnBrk="1" hangingPunct="1"/>
            <a:r>
              <a:rPr lang="en-US" sz="2400" dirty="0" smtClean="0"/>
              <a:t>Line 3: executed N times, each time four units.</a:t>
            </a:r>
          </a:p>
          <a:p>
            <a:pPr algn="l" rtl="0" eaLnBrk="1" hangingPunct="1"/>
            <a:r>
              <a:rPr lang="en-US" sz="2400" dirty="0" smtClean="0"/>
              <a:t>Line 2: (1 for initialization, N+1 for all tests, N for all increments) total 2N + 2.</a:t>
            </a:r>
          </a:p>
          <a:p>
            <a:pPr algn="l" rtl="0" eaLnBrk="1" hangingPunct="1"/>
            <a:r>
              <a:rPr lang="en-US" sz="2400" dirty="0" smtClean="0"/>
              <a:t>total time units: 6N + 4. (⇒ O(N), will be discussed later.)</a:t>
            </a:r>
            <a:endParaRPr lang="ur-PK" sz="2400" dirty="0" smtClean="0"/>
          </a:p>
        </p:txBody>
      </p:sp>
      <p:pic>
        <p:nvPicPr>
          <p:cNvPr id="17412" name="Picture 4"/>
          <p:cNvPicPr>
            <a:picLocks noChangeAspect="1" noChangeArrowheads="1"/>
          </p:cNvPicPr>
          <p:nvPr/>
        </p:nvPicPr>
        <p:blipFill>
          <a:blip r:embed="rId2"/>
          <a:srcRect/>
          <a:stretch>
            <a:fillRect/>
          </a:stretch>
        </p:blipFill>
        <p:spPr bwMode="auto">
          <a:xfrm>
            <a:off x="990600" y="1600200"/>
            <a:ext cx="60960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715962"/>
          </a:xfrm>
        </p:spPr>
        <p:txBody>
          <a:bodyPr>
            <a:noAutofit/>
          </a:bodyPr>
          <a:lstStyle/>
          <a:p>
            <a:pPr eaLnBrk="1" hangingPunct="1"/>
            <a:r>
              <a:rPr lang="en-US" sz="3600" dirty="0" smtClean="0"/>
              <a:t>Growth Rate of the Algorithm Running Time</a:t>
            </a:r>
            <a:endParaRPr lang="ur-PK" sz="3600" dirty="0" smtClean="0"/>
          </a:p>
        </p:txBody>
      </p:sp>
      <p:sp>
        <p:nvSpPr>
          <p:cNvPr id="18435" name="Content Placeholder 2"/>
          <p:cNvSpPr>
            <a:spLocks noGrp="1"/>
          </p:cNvSpPr>
          <p:nvPr>
            <p:ph idx="1"/>
          </p:nvPr>
        </p:nvSpPr>
        <p:spPr>
          <a:xfrm>
            <a:off x="612648" y="1600200"/>
            <a:ext cx="8153400" cy="1524000"/>
          </a:xfrm>
        </p:spPr>
        <p:txBody>
          <a:bodyPr>
            <a:normAutofit/>
          </a:bodyPr>
          <a:lstStyle/>
          <a:p>
            <a:r>
              <a:rPr lang="en-US" sz="2400" dirty="0" smtClean="0"/>
              <a:t>Exact running time f(N) is difficult to find for some cases. It is easier to find the upper and lower bounds of f(N).</a:t>
            </a:r>
          </a:p>
          <a:p>
            <a:pPr algn="l" rtl="0" eaLnBrk="1" hangingPunct="1"/>
            <a:r>
              <a:rPr lang="en-US" sz="2400" dirty="0" smtClean="0"/>
              <a:t> Now, we find the orders of growth of f(N) for large N.</a:t>
            </a:r>
            <a:endParaRPr lang="ur-PK" sz="2400" dirty="0" smtClean="0"/>
          </a:p>
        </p:txBody>
      </p:sp>
      <p:pic>
        <p:nvPicPr>
          <p:cNvPr id="18436" name="Picture 2"/>
          <p:cNvPicPr>
            <a:picLocks noChangeAspect="1" noChangeArrowheads="1"/>
          </p:cNvPicPr>
          <p:nvPr/>
        </p:nvPicPr>
        <p:blipFill>
          <a:blip r:embed="rId2"/>
          <a:srcRect/>
          <a:stretch>
            <a:fillRect/>
          </a:stretch>
        </p:blipFill>
        <p:spPr bwMode="auto">
          <a:xfrm>
            <a:off x="2133600" y="2971800"/>
            <a:ext cx="4932363"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514600"/>
          </a:xfrm>
        </p:spPr>
        <p:txBody>
          <a:bodyPr>
            <a:normAutofit/>
          </a:bodyPr>
          <a:lstStyle/>
          <a:p>
            <a:r>
              <a:rPr lang="en-GB" dirty="0" smtClean="0">
                <a:solidFill>
                  <a:schemeClr val="bg1"/>
                </a:solidFill>
              </a:rPr>
              <a:t>	Big Oh notation describes the limiting behaviour of a function when the argument tends towards a particular value or infinity, usually in terms of simpler functions</a:t>
            </a:r>
            <a:endParaRPr lang="en-US" dirty="0">
              <a:solidFill>
                <a:schemeClr val="bg1"/>
              </a:solidFill>
            </a:endParaRPr>
          </a:p>
        </p:txBody>
      </p:sp>
      <p:sp>
        <p:nvSpPr>
          <p:cNvPr id="3" name="Title 2"/>
          <p:cNvSpPr>
            <a:spLocks noGrp="1"/>
          </p:cNvSpPr>
          <p:nvPr>
            <p:ph type="title"/>
          </p:nvPr>
        </p:nvSpPr>
        <p:spPr/>
        <p:txBody>
          <a:bodyPr/>
          <a:lstStyle/>
          <a:p>
            <a:r>
              <a:rPr lang="en-US" dirty="0" smtClean="0"/>
              <a:t>Asymptotic Notation - Big-Oh </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26</a:t>
            </a:fld>
            <a:endParaRPr lang="en-US" sz="2400"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eaLnBrk="1" hangingPunct="1"/>
            <a:r>
              <a:rPr lang="en-US" dirty="0" smtClean="0"/>
              <a:t>Asymptotic Notation - Big-Oh </a:t>
            </a:r>
            <a:endParaRPr lang="ur-PK" dirty="0" smtClean="0"/>
          </a:p>
        </p:txBody>
      </p:sp>
      <p:sp>
        <p:nvSpPr>
          <p:cNvPr id="19459" name="Content Placeholder 2"/>
          <p:cNvSpPr>
            <a:spLocks noGrp="1"/>
          </p:cNvSpPr>
          <p:nvPr>
            <p:ph idx="1"/>
          </p:nvPr>
        </p:nvSpPr>
        <p:spPr>
          <a:xfrm>
            <a:off x="457200" y="1676400"/>
            <a:ext cx="8229600" cy="4876800"/>
          </a:xfrm>
        </p:spPr>
        <p:txBody>
          <a:bodyPr/>
          <a:lstStyle/>
          <a:p>
            <a:pPr algn="l" rtl="0" eaLnBrk="1" hangingPunct="1"/>
            <a:r>
              <a:rPr lang="en-GB" sz="2400" dirty="0" smtClean="0"/>
              <a:t>If f(N) and g(N) are two complexity functions, we say</a:t>
            </a:r>
          </a:p>
          <a:p>
            <a:pPr algn="l" rtl="0" eaLnBrk="1" hangingPunct="1">
              <a:buFontTx/>
              <a:buNone/>
            </a:pPr>
            <a:r>
              <a:rPr lang="en-US" sz="2400" dirty="0" smtClean="0"/>
              <a:t>			f(N) = O(g(N))</a:t>
            </a:r>
          </a:p>
          <a:p>
            <a:pPr algn="l" rtl="0" eaLnBrk="1" hangingPunct="1">
              <a:buFontTx/>
              <a:buNone/>
            </a:pPr>
            <a:r>
              <a:rPr lang="en-US" sz="2400" dirty="0" smtClean="0"/>
              <a:t>	</a:t>
            </a:r>
            <a:r>
              <a:rPr lang="en-GB" sz="2400" i="1" dirty="0" smtClean="0"/>
              <a:t>(read "f(N) is order g(N)", or "f(N) is big-O of g(N)")</a:t>
            </a:r>
          </a:p>
          <a:p>
            <a:pPr algn="l" rtl="0" eaLnBrk="1" hangingPunct="1"/>
            <a:endParaRPr lang="en-US" sz="2400" dirty="0" smtClean="0"/>
          </a:p>
          <a:p>
            <a:pPr algn="l" rtl="0" eaLnBrk="1" hangingPunct="1"/>
            <a:r>
              <a:rPr lang="en-US" sz="2400" dirty="0" smtClean="0"/>
              <a:t>There are positive constants c and n0 such that</a:t>
            </a:r>
          </a:p>
          <a:p>
            <a:pPr algn="l" rtl="0" eaLnBrk="1" hangingPunct="1">
              <a:buFontTx/>
              <a:buNone/>
            </a:pPr>
            <a:r>
              <a:rPr lang="pt-BR" sz="2400" dirty="0" smtClean="0"/>
              <a:t>			f(N) ≤ c g(N) when N ≥ n0</a:t>
            </a:r>
          </a:p>
          <a:p>
            <a:pPr algn="l" rtl="0" eaLnBrk="1" hangingPunct="1"/>
            <a:r>
              <a:rPr lang="en-US" sz="2400" dirty="0" smtClean="0"/>
              <a:t>The growth rate of f(N) is less than or equal to the growth rate of g(N). In other words, f(N) grows no faster than g(N) for large N.</a:t>
            </a:r>
          </a:p>
          <a:p>
            <a:pPr algn="l" rtl="0" eaLnBrk="1" hangingPunct="1"/>
            <a:r>
              <a:rPr lang="en-US" sz="2400" dirty="0" smtClean="0"/>
              <a:t> g(N) is an upper bound on f(N).</a:t>
            </a:r>
            <a:endParaRPr lang="ur-PK"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p:cNvSpPr>
            <a:spLocks noGrp="1"/>
          </p:cNvSpPr>
          <p:nvPr>
            <p:ph type="title"/>
          </p:nvPr>
        </p:nvSpPr>
        <p:spPr/>
        <p:txBody>
          <a:bodyPr/>
          <a:lstStyle/>
          <a:p>
            <a:pPr eaLnBrk="1" hangingPunct="1"/>
            <a:r>
              <a:rPr lang="en-US" dirty="0" smtClean="0"/>
              <a:t>Big-Oh Example</a:t>
            </a:r>
            <a:endParaRPr lang="ur-PK" dirty="0" smtClean="0"/>
          </a:p>
        </p:txBody>
      </p:sp>
      <p:sp>
        <p:nvSpPr>
          <p:cNvPr id="3" name="Content Placeholder 2"/>
          <p:cNvSpPr>
            <a:spLocks noGrp="1"/>
          </p:cNvSpPr>
          <p:nvPr>
            <p:ph idx="1"/>
          </p:nvPr>
        </p:nvSpPr>
        <p:spPr/>
        <p:txBody>
          <a:bodyPr/>
          <a:lstStyle/>
          <a:p>
            <a:pPr algn="l" rtl="0" eaLnBrk="1" hangingPunct="1">
              <a:defRPr/>
            </a:pPr>
            <a:r>
              <a:rPr lang="en-US" dirty="0" smtClean="0"/>
              <a:t>Let f(N) =         Then</a:t>
            </a:r>
          </a:p>
          <a:p>
            <a:pPr lvl="1" algn="l" rtl="0" eaLnBrk="1" hangingPunct="1">
              <a:defRPr/>
            </a:pPr>
            <a:r>
              <a:rPr lang="pt-BR" dirty="0" smtClean="0">
                <a:ea typeface="+mn-ea"/>
                <a:cs typeface="+mn-cs"/>
              </a:rPr>
              <a:t>f(N) = O(    ) (loose bound)</a:t>
            </a:r>
          </a:p>
          <a:p>
            <a:pPr lvl="1" algn="l" rtl="0" eaLnBrk="1" hangingPunct="1">
              <a:defRPr/>
            </a:pPr>
            <a:r>
              <a:rPr lang="pt-BR" dirty="0" smtClean="0">
                <a:ea typeface="+mn-ea"/>
                <a:cs typeface="+mn-cs"/>
              </a:rPr>
              <a:t>f(N) = O(    ) (loose bound)</a:t>
            </a:r>
          </a:p>
          <a:p>
            <a:pPr lvl="1" algn="l" rtl="0" eaLnBrk="1" hangingPunct="1">
              <a:defRPr/>
            </a:pPr>
            <a:r>
              <a:rPr lang="en-US" dirty="0" smtClean="0">
                <a:ea typeface="+mn-ea"/>
                <a:cs typeface="+mn-cs"/>
              </a:rPr>
              <a:t>f(N) = O(    ) (It is the best answer and the bound is asymptotically tight.)</a:t>
            </a:r>
          </a:p>
          <a:p>
            <a:pPr lvl="1" algn="l" rtl="0" eaLnBrk="1" hangingPunct="1">
              <a:defRPr/>
            </a:pPr>
            <a:endParaRPr lang="en-US" dirty="0" smtClean="0">
              <a:ea typeface="+mn-ea"/>
              <a:cs typeface="+mn-cs"/>
            </a:endParaRPr>
          </a:p>
          <a:p>
            <a:pPr algn="l" rtl="0" eaLnBrk="1" hangingPunct="1">
              <a:defRPr/>
            </a:pPr>
            <a:r>
              <a:rPr lang="en-US" dirty="0" smtClean="0"/>
              <a:t>O(    ): reads “order N-squared” or “Big-Oh N-squared”.</a:t>
            </a:r>
            <a:endParaRPr lang="ur-PK" dirty="0"/>
          </a:p>
        </p:txBody>
      </p:sp>
      <p:graphicFrame>
        <p:nvGraphicFramePr>
          <p:cNvPr id="1026" name="Object 2"/>
          <p:cNvGraphicFramePr>
            <a:graphicFrameLocks noChangeAspect="1"/>
          </p:cNvGraphicFramePr>
          <p:nvPr/>
        </p:nvGraphicFramePr>
        <p:xfrm>
          <a:off x="2590800" y="1600200"/>
          <a:ext cx="762000" cy="533400"/>
        </p:xfrm>
        <a:graphic>
          <a:graphicData uri="http://schemas.openxmlformats.org/presentationml/2006/ole">
            <p:oleObj spid="_x0000_s1026" name="Equation" r:id="rId3" imgW="304560" imgH="203040" progId="Equation.3">
              <p:embed/>
            </p:oleObj>
          </a:graphicData>
        </a:graphic>
      </p:graphicFrame>
      <p:graphicFrame>
        <p:nvGraphicFramePr>
          <p:cNvPr id="1027" name="Object 3"/>
          <p:cNvGraphicFramePr>
            <a:graphicFrameLocks noChangeAspect="1"/>
          </p:cNvGraphicFramePr>
          <p:nvPr/>
        </p:nvGraphicFramePr>
        <p:xfrm>
          <a:off x="2514600" y="2133600"/>
          <a:ext cx="533400" cy="457200"/>
        </p:xfrm>
        <a:graphic>
          <a:graphicData uri="http://schemas.openxmlformats.org/presentationml/2006/ole">
            <p:oleObj spid="_x0000_s1027" name="Equation" r:id="rId4" imgW="228600" imgH="203040" progId="Equation.3">
              <p:embed/>
            </p:oleObj>
          </a:graphicData>
        </a:graphic>
      </p:graphicFrame>
      <p:graphicFrame>
        <p:nvGraphicFramePr>
          <p:cNvPr id="1028" name="Object 4"/>
          <p:cNvGraphicFramePr>
            <a:graphicFrameLocks noChangeAspect="1"/>
          </p:cNvGraphicFramePr>
          <p:nvPr/>
        </p:nvGraphicFramePr>
        <p:xfrm>
          <a:off x="2514600" y="2590800"/>
          <a:ext cx="457200" cy="457200"/>
        </p:xfrm>
        <a:graphic>
          <a:graphicData uri="http://schemas.openxmlformats.org/presentationml/2006/ole">
            <p:oleObj spid="_x0000_s1028" name="Equation" r:id="rId5" imgW="215640" imgH="203040" progId="Equation.3">
              <p:embed/>
            </p:oleObj>
          </a:graphicData>
        </a:graphic>
      </p:graphicFrame>
      <p:graphicFrame>
        <p:nvGraphicFramePr>
          <p:cNvPr id="1029" name="Object 5"/>
          <p:cNvGraphicFramePr>
            <a:graphicFrameLocks noChangeAspect="1"/>
          </p:cNvGraphicFramePr>
          <p:nvPr/>
        </p:nvGraphicFramePr>
        <p:xfrm>
          <a:off x="2514600" y="3048000"/>
          <a:ext cx="533400" cy="457200"/>
        </p:xfrm>
        <a:graphic>
          <a:graphicData uri="http://schemas.openxmlformats.org/presentationml/2006/ole">
            <p:oleObj spid="_x0000_s1029" name="Equation" r:id="rId6" imgW="228600" imgH="203040" progId="Equation.3">
              <p:embed/>
            </p:oleObj>
          </a:graphicData>
        </a:graphic>
      </p:graphicFrame>
      <p:graphicFrame>
        <p:nvGraphicFramePr>
          <p:cNvPr id="1030" name="Object 6"/>
          <p:cNvGraphicFramePr>
            <a:graphicFrameLocks noChangeAspect="1"/>
          </p:cNvGraphicFramePr>
          <p:nvPr/>
        </p:nvGraphicFramePr>
        <p:xfrm>
          <a:off x="1371600" y="4419600"/>
          <a:ext cx="533400" cy="457200"/>
        </p:xfrm>
        <a:graphic>
          <a:graphicData uri="http://schemas.openxmlformats.org/presentationml/2006/ole">
            <p:oleObj spid="_x0000_s1030" name="Equation" r:id="rId7" imgW="228600" imgH="2030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868362"/>
          </a:xfrm>
        </p:spPr>
        <p:txBody>
          <a:bodyPr/>
          <a:lstStyle/>
          <a:p>
            <a:pPr eaLnBrk="1" hangingPunct="1"/>
            <a:r>
              <a:rPr lang="en-US" smtClean="0"/>
              <a:t>Big-Oh Notation Rules</a:t>
            </a:r>
            <a:endParaRPr lang="ur-PK" smtClean="0"/>
          </a:p>
        </p:txBody>
      </p:sp>
      <p:sp>
        <p:nvSpPr>
          <p:cNvPr id="3" name="Content Placeholder 2"/>
          <p:cNvSpPr>
            <a:spLocks noGrp="1"/>
          </p:cNvSpPr>
          <p:nvPr>
            <p:ph idx="1"/>
          </p:nvPr>
        </p:nvSpPr>
        <p:spPr>
          <a:xfrm>
            <a:off x="457200" y="1676400"/>
            <a:ext cx="8229600" cy="5029200"/>
          </a:xfrm>
        </p:spPr>
        <p:txBody>
          <a:bodyPr/>
          <a:lstStyle/>
          <a:p>
            <a:pPr algn="l" rtl="0" eaLnBrk="1" hangingPunct="1">
              <a:defRPr/>
            </a:pPr>
            <a:r>
              <a:rPr lang="en-US" sz="2400" dirty="0" smtClean="0"/>
              <a:t>When considering the growth rate of a function using Big-Oh notation,</a:t>
            </a:r>
          </a:p>
          <a:p>
            <a:pPr lvl="1" algn="l" rtl="0" eaLnBrk="1" hangingPunct="1">
              <a:defRPr/>
            </a:pPr>
            <a:r>
              <a:rPr lang="en-US" sz="2000" dirty="0" smtClean="0">
                <a:ea typeface="+mn-ea"/>
                <a:cs typeface="+mn-cs"/>
              </a:rPr>
              <a:t>we ignore the lower order terms </a:t>
            </a:r>
          </a:p>
          <a:p>
            <a:pPr lvl="1" algn="l" rtl="0" eaLnBrk="1" hangingPunct="1">
              <a:defRPr/>
            </a:pPr>
            <a:r>
              <a:rPr lang="en-US" sz="2000" dirty="0" smtClean="0">
                <a:ea typeface="+mn-ea"/>
                <a:cs typeface="+mn-cs"/>
              </a:rPr>
              <a:t>We ignore the coefficients of the highest-order term; and</a:t>
            </a:r>
          </a:p>
          <a:p>
            <a:pPr lvl="1" algn="l" rtl="0" eaLnBrk="1" hangingPunct="1">
              <a:defRPr/>
            </a:pPr>
            <a:r>
              <a:rPr lang="en-US" sz="2000" dirty="0" smtClean="0">
                <a:ea typeface="+mn-ea"/>
                <a:cs typeface="+mn-cs"/>
              </a:rPr>
              <a:t>we don’t need to specify the base of logarithm</a:t>
            </a:r>
          </a:p>
          <a:p>
            <a:pPr lvl="2" algn="l" rtl="0" eaLnBrk="1" hangingPunct="1">
              <a:defRPr/>
            </a:pPr>
            <a:r>
              <a:rPr lang="en-US" sz="2000" dirty="0" smtClean="0">
                <a:ea typeface="+mn-ea"/>
                <a:cs typeface="+mn-cs"/>
              </a:rPr>
              <a:t>Note that changing the base from one constant to another changes the value of the logarithm by only a constant factor</a:t>
            </a:r>
          </a:p>
          <a:p>
            <a:pPr algn="l" rtl="0" eaLnBrk="1" hangingPunct="1">
              <a:defRPr/>
            </a:pPr>
            <a:endParaRPr lang="pt-BR" sz="2400" dirty="0" smtClean="0"/>
          </a:p>
          <a:p>
            <a:pPr algn="l" rtl="0" eaLnBrk="1" hangingPunct="1">
              <a:defRPr/>
            </a:pPr>
            <a:r>
              <a:rPr lang="pt-BR" sz="2400" dirty="0" smtClean="0"/>
              <a:t> If T1(N) = O(f(N)) and T2(N) = O(g(N)), then</a:t>
            </a:r>
          </a:p>
          <a:p>
            <a:pPr lvl="1" algn="l" rtl="0" eaLnBrk="1" hangingPunct="1">
              <a:defRPr/>
            </a:pPr>
            <a:r>
              <a:rPr lang="pt-BR" sz="2000" dirty="0" smtClean="0">
                <a:ea typeface="+mn-ea"/>
                <a:cs typeface="+mn-cs"/>
              </a:rPr>
              <a:t>T1(N) + T2(N) = O(f(N) + g(N))</a:t>
            </a:r>
          </a:p>
          <a:p>
            <a:pPr lvl="1" algn="l" rtl="0" eaLnBrk="1" hangingPunct="1">
              <a:buFontTx/>
              <a:buNone/>
              <a:defRPr/>
            </a:pPr>
            <a:r>
              <a:rPr lang="en-US" sz="2000" dirty="0" smtClean="0">
                <a:ea typeface="+mn-ea"/>
                <a:cs typeface="+mn-cs"/>
              </a:rPr>
              <a:t>			or max(O(f(N)), O(g(N))),</a:t>
            </a:r>
          </a:p>
          <a:p>
            <a:pPr lvl="1" algn="l" rtl="0" eaLnBrk="1" hangingPunct="1">
              <a:defRPr/>
            </a:pPr>
            <a:r>
              <a:rPr lang="pt-BR" sz="2000" dirty="0" smtClean="0">
                <a:ea typeface="+mn-ea"/>
                <a:cs typeface="+mn-cs"/>
              </a:rPr>
              <a:t>T1(N) * T2(N) = O(f(N) * g(N))</a:t>
            </a:r>
            <a:endParaRPr lang="ur-PK"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sz="3200" dirty="0" smtClean="0">
                <a:solidFill>
                  <a:schemeClr val="bg1"/>
                </a:solidFill>
              </a:rPr>
              <a:t>A precise rule (or set of rules) specifying how to solve some problem.</a:t>
            </a:r>
            <a:endParaRPr lang="en-US" sz="3200" dirty="0">
              <a:solidFill>
                <a:schemeClr val="bg1"/>
              </a:solidFill>
            </a:endParaRPr>
          </a:p>
        </p:txBody>
      </p:sp>
      <p:sp>
        <p:nvSpPr>
          <p:cNvPr id="3" name="Title 2"/>
          <p:cNvSpPr>
            <a:spLocks noGrp="1"/>
          </p:cNvSpPr>
          <p:nvPr>
            <p:ph type="title"/>
          </p:nvPr>
        </p:nvSpPr>
        <p:spPr/>
        <p:txBody>
          <a:bodyPr/>
          <a:lstStyle/>
          <a:p>
            <a:r>
              <a:rPr lang="en-US" dirty="0" smtClean="0"/>
              <a:t>Introduction to Algorithms</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
        <p:nvSpPr>
          <p:cNvPr id="5"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rtl="0" eaLnBrk="1" hangingPunct="1"/>
            <a:r>
              <a:rPr lang="en-US" smtClean="0"/>
              <a:t>Big-Oh Example (2)</a:t>
            </a:r>
          </a:p>
        </p:txBody>
      </p:sp>
      <p:sp>
        <p:nvSpPr>
          <p:cNvPr id="21507" name="Text Box 3"/>
          <p:cNvSpPr txBox="1">
            <a:spLocks noChangeArrowheads="1"/>
          </p:cNvSpPr>
          <p:nvPr/>
        </p:nvSpPr>
        <p:spPr bwMode="auto">
          <a:xfrm>
            <a:off x="762000" y="1524000"/>
            <a:ext cx="5645150" cy="3662363"/>
          </a:xfrm>
          <a:prstGeom prst="rect">
            <a:avLst/>
          </a:prstGeom>
          <a:noFill/>
          <a:ln w="9525">
            <a:noFill/>
            <a:miter lim="800000"/>
            <a:headEnd/>
            <a:tailEnd/>
          </a:ln>
        </p:spPr>
        <p:txBody>
          <a:bodyPr wrap="none">
            <a:spAutoFit/>
          </a:bodyPr>
          <a:lstStyle/>
          <a:p>
            <a:pPr algn="l" rtl="0"/>
            <a:r>
              <a:rPr lang="en-GB" b="1">
                <a:latin typeface="Courier New" pitchFamily="49" charset="0"/>
              </a:rPr>
              <a:t>// Input: int A[N], array of N integers</a:t>
            </a:r>
          </a:p>
          <a:p>
            <a:pPr algn="l" rtl="0"/>
            <a:r>
              <a:rPr lang="en-GB" b="1">
                <a:latin typeface="Courier New" pitchFamily="49" charset="0"/>
              </a:rPr>
              <a:t>// Output: Sum of all numbers in array A</a:t>
            </a:r>
          </a:p>
          <a:p>
            <a:pPr algn="l" rtl="0"/>
            <a:endParaRPr lang="en-GB" b="1">
              <a:latin typeface="Courier New" pitchFamily="49" charset="0"/>
            </a:endParaRPr>
          </a:p>
          <a:p>
            <a:pPr algn="l" rtl="0"/>
            <a:r>
              <a:rPr lang="en-GB" b="1">
                <a:latin typeface="Courier New" pitchFamily="49" charset="0"/>
              </a:rPr>
              <a:t>int Sum(int A[], int N){</a:t>
            </a:r>
          </a:p>
          <a:p>
            <a:pPr algn="l" rtl="0"/>
            <a:r>
              <a:rPr lang="en-GB" b="1">
                <a:latin typeface="Courier New" pitchFamily="49" charset="0"/>
              </a:rPr>
              <a:t>   int s=0;</a:t>
            </a:r>
          </a:p>
          <a:p>
            <a:pPr algn="l" rtl="0"/>
            <a:endParaRPr lang="en-GB" b="1">
              <a:latin typeface="Courier New" pitchFamily="49" charset="0"/>
            </a:endParaRPr>
          </a:p>
          <a:p>
            <a:pPr algn="l" rtl="0"/>
            <a:r>
              <a:rPr lang="en-GB" b="1">
                <a:latin typeface="Courier New" pitchFamily="49" charset="0"/>
              </a:rPr>
              <a:t>   for (int i=0; i&lt; N; i++)</a:t>
            </a:r>
          </a:p>
          <a:p>
            <a:pPr algn="l" rtl="0"/>
            <a:endParaRPr lang="en-GB" b="1">
              <a:latin typeface="Courier New" pitchFamily="49" charset="0"/>
            </a:endParaRPr>
          </a:p>
          <a:p>
            <a:pPr algn="l" rtl="0"/>
            <a:r>
              <a:rPr lang="en-GB" b="1">
                <a:latin typeface="Courier New" pitchFamily="49" charset="0"/>
              </a:rPr>
              <a:t>      s = s + A[i];</a:t>
            </a:r>
          </a:p>
          <a:p>
            <a:pPr algn="l" rtl="0"/>
            <a:endParaRPr lang="en-GB" b="1">
              <a:latin typeface="Courier New" pitchFamily="49" charset="0"/>
            </a:endParaRPr>
          </a:p>
          <a:p>
            <a:pPr algn="l" rtl="0"/>
            <a:r>
              <a:rPr lang="en-GB" b="1">
                <a:latin typeface="Courier New" pitchFamily="49" charset="0"/>
              </a:rPr>
              <a:t>   return s;</a:t>
            </a:r>
          </a:p>
          <a:p>
            <a:pPr algn="l" rtl="0"/>
            <a:r>
              <a:rPr lang="en-GB" b="1">
                <a:latin typeface="Courier New" pitchFamily="49" charset="0"/>
              </a:rPr>
              <a:t>}</a:t>
            </a:r>
          </a:p>
          <a:p>
            <a:pPr algn="l" rtl="0"/>
            <a:endParaRPr lang="en-GB" b="1">
              <a:latin typeface="Courier New" pitchFamily="49" charset="0"/>
            </a:endParaRPr>
          </a:p>
        </p:txBody>
      </p:sp>
      <p:sp>
        <p:nvSpPr>
          <p:cNvPr id="21508" name="AutoShape 4"/>
          <p:cNvSpPr>
            <a:spLocks noChangeArrowheads="1"/>
          </p:cNvSpPr>
          <p:nvPr/>
        </p:nvSpPr>
        <p:spPr bwMode="auto">
          <a:xfrm>
            <a:off x="1235075" y="4362450"/>
            <a:ext cx="12954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09" name="AutoShape 5"/>
          <p:cNvSpPr>
            <a:spLocks noChangeArrowheads="1"/>
          </p:cNvSpPr>
          <p:nvPr/>
        </p:nvSpPr>
        <p:spPr bwMode="auto">
          <a:xfrm>
            <a:off x="1768475" y="2686050"/>
            <a:ext cx="4572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10" name="AutoShape 6"/>
          <p:cNvSpPr>
            <a:spLocks noChangeArrowheads="1"/>
          </p:cNvSpPr>
          <p:nvPr/>
        </p:nvSpPr>
        <p:spPr bwMode="auto">
          <a:xfrm>
            <a:off x="2454275" y="3219450"/>
            <a:ext cx="4572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11" name="AutoShape 7"/>
          <p:cNvSpPr>
            <a:spLocks noChangeArrowheads="1"/>
          </p:cNvSpPr>
          <p:nvPr/>
        </p:nvSpPr>
        <p:spPr bwMode="auto">
          <a:xfrm>
            <a:off x="2743200" y="3810000"/>
            <a:ext cx="5334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12" name="AutoShape 8"/>
          <p:cNvSpPr>
            <a:spLocks noChangeArrowheads="1"/>
          </p:cNvSpPr>
          <p:nvPr/>
        </p:nvSpPr>
        <p:spPr bwMode="auto">
          <a:xfrm>
            <a:off x="3140075" y="3219450"/>
            <a:ext cx="6096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13" name="AutoShape 9"/>
          <p:cNvSpPr>
            <a:spLocks noChangeArrowheads="1"/>
          </p:cNvSpPr>
          <p:nvPr/>
        </p:nvSpPr>
        <p:spPr bwMode="auto">
          <a:xfrm>
            <a:off x="3978275" y="3219450"/>
            <a:ext cx="457200" cy="228600"/>
          </a:xfrm>
          <a:prstGeom prst="roundRect">
            <a:avLst>
              <a:gd name="adj" fmla="val 16667"/>
            </a:avLst>
          </a:prstGeom>
          <a:noFill/>
          <a:ln w="9525">
            <a:solidFill>
              <a:schemeClr val="tx1"/>
            </a:solidFill>
            <a:round/>
            <a:headEnd/>
            <a:tailEnd/>
          </a:ln>
        </p:spPr>
        <p:txBody>
          <a:bodyPr wrap="none" anchor="ctr"/>
          <a:lstStyle/>
          <a:p>
            <a:pPr algn="l" rtl="0"/>
            <a:endParaRPr lang="ur-PK"/>
          </a:p>
        </p:txBody>
      </p:sp>
      <p:sp>
        <p:nvSpPr>
          <p:cNvPr id="21514" name="Line 10"/>
          <p:cNvSpPr>
            <a:spLocks noChangeShapeType="1"/>
          </p:cNvSpPr>
          <p:nvPr/>
        </p:nvSpPr>
        <p:spPr bwMode="auto">
          <a:xfrm flipH="1" flipV="1">
            <a:off x="2362200" y="28194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21515" name="Oval 11"/>
          <p:cNvSpPr>
            <a:spLocks noChangeArrowheads="1"/>
          </p:cNvSpPr>
          <p:nvPr/>
        </p:nvSpPr>
        <p:spPr bwMode="auto">
          <a:xfrm>
            <a:off x="3200400" y="2667000"/>
            <a:ext cx="304800" cy="304800"/>
          </a:xfrm>
          <a:prstGeom prst="ellipse">
            <a:avLst/>
          </a:prstGeom>
          <a:noFill/>
          <a:ln w="9525">
            <a:solidFill>
              <a:srgbClr val="FF0000"/>
            </a:solidFill>
            <a:round/>
            <a:headEnd/>
            <a:tailEnd/>
          </a:ln>
        </p:spPr>
        <p:txBody>
          <a:bodyPr wrap="none" anchor="ctr"/>
          <a:lstStyle/>
          <a:p>
            <a:pPr algn="ctr" rtl="0"/>
            <a:r>
              <a:rPr lang="en-GB" sz="2400">
                <a:solidFill>
                  <a:srgbClr val="FF0000"/>
                </a:solidFill>
                <a:latin typeface="Times New Roman" pitchFamily="18" charset="0"/>
              </a:rPr>
              <a:t>1</a:t>
            </a:r>
          </a:p>
        </p:txBody>
      </p:sp>
      <p:sp>
        <p:nvSpPr>
          <p:cNvPr id="21516" name="Oval 12"/>
          <p:cNvSpPr>
            <a:spLocks noChangeArrowheads="1"/>
          </p:cNvSpPr>
          <p:nvPr/>
        </p:nvSpPr>
        <p:spPr bwMode="auto">
          <a:xfrm>
            <a:off x="1295400" y="35052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2</a:t>
            </a:r>
          </a:p>
        </p:txBody>
      </p:sp>
      <p:sp>
        <p:nvSpPr>
          <p:cNvPr id="21517" name="Oval 13"/>
          <p:cNvSpPr>
            <a:spLocks noChangeArrowheads="1"/>
          </p:cNvSpPr>
          <p:nvPr/>
        </p:nvSpPr>
        <p:spPr bwMode="auto">
          <a:xfrm>
            <a:off x="3733800" y="35052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3</a:t>
            </a:r>
          </a:p>
        </p:txBody>
      </p:sp>
      <p:sp>
        <p:nvSpPr>
          <p:cNvPr id="21518" name="Oval 14"/>
          <p:cNvSpPr>
            <a:spLocks noChangeArrowheads="1"/>
          </p:cNvSpPr>
          <p:nvPr/>
        </p:nvSpPr>
        <p:spPr bwMode="auto">
          <a:xfrm>
            <a:off x="4724400" y="35052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4</a:t>
            </a:r>
          </a:p>
        </p:txBody>
      </p:sp>
      <p:sp>
        <p:nvSpPr>
          <p:cNvPr id="21519" name="Line 15"/>
          <p:cNvSpPr>
            <a:spLocks noChangeShapeType="1"/>
          </p:cNvSpPr>
          <p:nvPr/>
        </p:nvSpPr>
        <p:spPr bwMode="auto">
          <a:xfrm flipV="1">
            <a:off x="1600200" y="3505200"/>
            <a:ext cx="914400" cy="152400"/>
          </a:xfrm>
          <a:prstGeom prst="line">
            <a:avLst/>
          </a:prstGeom>
          <a:noFill/>
          <a:ln w="9525">
            <a:solidFill>
              <a:schemeClr val="tx1"/>
            </a:solidFill>
            <a:round/>
            <a:headEnd/>
            <a:tailEnd type="triangle" w="med" len="med"/>
          </a:ln>
        </p:spPr>
        <p:txBody>
          <a:bodyPr wrap="none" anchor="ctr"/>
          <a:lstStyle/>
          <a:p>
            <a:endParaRPr lang="en-US"/>
          </a:p>
        </p:txBody>
      </p:sp>
      <p:sp>
        <p:nvSpPr>
          <p:cNvPr id="21520" name="Line 16"/>
          <p:cNvSpPr>
            <a:spLocks noChangeShapeType="1"/>
          </p:cNvSpPr>
          <p:nvPr/>
        </p:nvSpPr>
        <p:spPr bwMode="auto">
          <a:xfrm flipH="1" flipV="1">
            <a:off x="3505200" y="3505200"/>
            <a:ext cx="228600" cy="152400"/>
          </a:xfrm>
          <a:prstGeom prst="line">
            <a:avLst/>
          </a:prstGeom>
          <a:noFill/>
          <a:ln w="9525">
            <a:solidFill>
              <a:schemeClr val="tx1"/>
            </a:solidFill>
            <a:round/>
            <a:headEnd/>
            <a:tailEnd type="triangle" w="med" len="med"/>
          </a:ln>
        </p:spPr>
        <p:txBody>
          <a:bodyPr wrap="none" anchor="ctr"/>
          <a:lstStyle/>
          <a:p>
            <a:endParaRPr lang="en-US"/>
          </a:p>
        </p:txBody>
      </p:sp>
      <p:sp>
        <p:nvSpPr>
          <p:cNvPr id="21521" name="Line 17"/>
          <p:cNvSpPr>
            <a:spLocks noChangeShapeType="1"/>
          </p:cNvSpPr>
          <p:nvPr/>
        </p:nvSpPr>
        <p:spPr bwMode="auto">
          <a:xfrm flipH="1" flipV="1">
            <a:off x="4343400" y="3505200"/>
            <a:ext cx="381000" cy="76200"/>
          </a:xfrm>
          <a:prstGeom prst="line">
            <a:avLst/>
          </a:prstGeom>
          <a:noFill/>
          <a:ln w="9525">
            <a:solidFill>
              <a:schemeClr val="tx1"/>
            </a:solidFill>
            <a:round/>
            <a:headEnd/>
            <a:tailEnd type="triangle" w="med" len="med"/>
          </a:ln>
        </p:spPr>
        <p:txBody>
          <a:bodyPr wrap="none" anchor="ctr"/>
          <a:lstStyle/>
          <a:p>
            <a:endParaRPr lang="en-US"/>
          </a:p>
        </p:txBody>
      </p:sp>
      <p:sp>
        <p:nvSpPr>
          <p:cNvPr id="21522" name="Oval 18"/>
          <p:cNvSpPr>
            <a:spLocks noChangeArrowheads="1"/>
          </p:cNvSpPr>
          <p:nvPr/>
        </p:nvSpPr>
        <p:spPr bwMode="auto">
          <a:xfrm>
            <a:off x="1295400" y="39624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5</a:t>
            </a:r>
          </a:p>
        </p:txBody>
      </p:sp>
      <p:sp>
        <p:nvSpPr>
          <p:cNvPr id="21523" name="Oval 19"/>
          <p:cNvSpPr>
            <a:spLocks noChangeArrowheads="1"/>
          </p:cNvSpPr>
          <p:nvPr/>
        </p:nvSpPr>
        <p:spPr bwMode="auto">
          <a:xfrm>
            <a:off x="2819400" y="41148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6</a:t>
            </a:r>
          </a:p>
        </p:txBody>
      </p:sp>
      <p:sp>
        <p:nvSpPr>
          <p:cNvPr id="21524" name="Oval 20"/>
          <p:cNvSpPr>
            <a:spLocks noChangeArrowheads="1"/>
          </p:cNvSpPr>
          <p:nvPr/>
        </p:nvSpPr>
        <p:spPr bwMode="auto">
          <a:xfrm>
            <a:off x="3657600" y="41148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7</a:t>
            </a:r>
          </a:p>
        </p:txBody>
      </p:sp>
      <p:sp>
        <p:nvSpPr>
          <p:cNvPr id="21525" name="Oval 21"/>
          <p:cNvSpPr>
            <a:spLocks noChangeArrowheads="1"/>
          </p:cNvSpPr>
          <p:nvPr/>
        </p:nvSpPr>
        <p:spPr bwMode="auto">
          <a:xfrm>
            <a:off x="2819400" y="4724400"/>
            <a:ext cx="304800" cy="304800"/>
          </a:xfrm>
          <a:prstGeom prst="ellipse">
            <a:avLst/>
          </a:prstGeom>
          <a:noFill/>
          <a:ln w="9525" algn="ctr">
            <a:solidFill>
              <a:srgbClr val="FF0000"/>
            </a:solidFill>
            <a:round/>
            <a:headEnd/>
            <a:tailEnd/>
          </a:ln>
        </p:spPr>
        <p:txBody>
          <a:bodyPr wrap="none" anchor="ctr"/>
          <a:lstStyle/>
          <a:p>
            <a:pPr algn="ctr" rtl="0"/>
            <a:r>
              <a:rPr lang="en-GB" sz="2400">
                <a:solidFill>
                  <a:srgbClr val="FF0000"/>
                </a:solidFill>
                <a:latin typeface="Times New Roman" pitchFamily="18" charset="0"/>
              </a:rPr>
              <a:t>8</a:t>
            </a:r>
          </a:p>
        </p:txBody>
      </p:sp>
      <p:sp>
        <p:nvSpPr>
          <p:cNvPr id="21526" name="Line 22"/>
          <p:cNvSpPr>
            <a:spLocks noChangeShapeType="1"/>
          </p:cNvSpPr>
          <p:nvPr/>
        </p:nvSpPr>
        <p:spPr bwMode="auto">
          <a:xfrm flipV="1">
            <a:off x="1600200" y="3962400"/>
            <a:ext cx="304800" cy="152400"/>
          </a:xfrm>
          <a:prstGeom prst="line">
            <a:avLst/>
          </a:prstGeom>
          <a:noFill/>
          <a:ln w="9525">
            <a:solidFill>
              <a:schemeClr val="tx1"/>
            </a:solidFill>
            <a:round/>
            <a:headEnd/>
            <a:tailEnd type="triangle" w="med" len="med"/>
          </a:ln>
        </p:spPr>
        <p:txBody>
          <a:bodyPr wrap="none" anchor="ctr"/>
          <a:lstStyle/>
          <a:p>
            <a:endParaRPr lang="en-US"/>
          </a:p>
        </p:txBody>
      </p:sp>
      <p:sp>
        <p:nvSpPr>
          <p:cNvPr id="21527" name="Line 23"/>
          <p:cNvSpPr>
            <a:spLocks noChangeShapeType="1"/>
          </p:cNvSpPr>
          <p:nvPr/>
        </p:nvSpPr>
        <p:spPr bwMode="auto">
          <a:xfrm flipH="1" flipV="1">
            <a:off x="2590800" y="3962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21528" name="Line 24"/>
          <p:cNvSpPr>
            <a:spLocks noChangeShapeType="1"/>
          </p:cNvSpPr>
          <p:nvPr/>
        </p:nvSpPr>
        <p:spPr bwMode="auto">
          <a:xfrm flipH="1" flipV="1">
            <a:off x="3276600" y="4038600"/>
            <a:ext cx="457200" cy="152400"/>
          </a:xfrm>
          <a:prstGeom prst="line">
            <a:avLst/>
          </a:prstGeom>
          <a:noFill/>
          <a:ln w="9525">
            <a:solidFill>
              <a:schemeClr val="tx1"/>
            </a:solidFill>
            <a:round/>
            <a:headEnd/>
            <a:tailEnd type="triangle" w="med" len="med"/>
          </a:ln>
        </p:spPr>
        <p:txBody>
          <a:bodyPr wrap="none" anchor="ctr"/>
          <a:lstStyle/>
          <a:p>
            <a:endParaRPr lang="en-US"/>
          </a:p>
        </p:txBody>
      </p:sp>
      <p:sp>
        <p:nvSpPr>
          <p:cNvPr id="21529" name="Line 25"/>
          <p:cNvSpPr>
            <a:spLocks noChangeShapeType="1"/>
          </p:cNvSpPr>
          <p:nvPr/>
        </p:nvSpPr>
        <p:spPr bwMode="auto">
          <a:xfrm flipH="1" flipV="1">
            <a:off x="2590800" y="4572000"/>
            <a:ext cx="228600" cy="152400"/>
          </a:xfrm>
          <a:prstGeom prst="line">
            <a:avLst/>
          </a:prstGeom>
          <a:noFill/>
          <a:ln w="9525">
            <a:solidFill>
              <a:schemeClr val="tx1"/>
            </a:solidFill>
            <a:round/>
            <a:headEnd/>
            <a:tailEnd type="triangle" w="med" len="med"/>
          </a:ln>
        </p:spPr>
        <p:txBody>
          <a:bodyPr wrap="none" anchor="ctr"/>
          <a:lstStyle/>
          <a:p>
            <a:endParaRPr lang="en-US"/>
          </a:p>
        </p:txBody>
      </p:sp>
      <p:sp>
        <p:nvSpPr>
          <p:cNvPr id="57370" name="Text Box 26"/>
          <p:cNvSpPr txBox="1">
            <a:spLocks noChangeArrowheads="1"/>
          </p:cNvSpPr>
          <p:nvPr/>
        </p:nvSpPr>
        <p:spPr bwMode="auto">
          <a:xfrm>
            <a:off x="4572000" y="4397276"/>
            <a:ext cx="4343400" cy="2308324"/>
          </a:xfrm>
          <a:prstGeom prst="rect">
            <a:avLst/>
          </a:prstGeom>
          <a:noFill/>
          <a:ln w="9525">
            <a:noFill/>
            <a:miter lim="800000"/>
            <a:headEnd/>
            <a:tailEnd/>
          </a:ln>
        </p:spPr>
        <p:txBody>
          <a:bodyPr wrap="square">
            <a:spAutoFit/>
          </a:bodyPr>
          <a:lstStyle/>
          <a:p>
            <a:pPr algn="l" rtl="0"/>
            <a:r>
              <a:rPr lang="en-GB" sz="2400" dirty="0">
                <a:latin typeface="Times New Roman" pitchFamily="18" charset="0"/>
              </a:rPr>
              <a:t>1,2,8: Once</a:t>
            </a:r>
          </a:p>
          <a:p>
            <a:pPr algn="l" rtl="0"/>
            <a:r>
              <a:rPr lang="en-GB" sz="2400" dirty="0">
                <a:latin typeface="Times New Roman" pitchFamily="18" charset="0"/>
              </a:rPr>
              <a:t>3,4,5,6,7: Once per each iteration</a:t>
            </a:r>
          </a:p>
          <a:p>
            <a:pPr algn="l" rtl="0"/>
            <a:r>
              <a:rPr lang="en-GB" sz="2400" dirty="0">
                <a:latin typeface="Times New Roman" pitchFamily="18" charset="0"/>
              </a:rPr>
              <a:t>                of for loop, N iteration</a:t>
            </a:r>
          </a:p>
          <a:p>
            <a:pPr algn="l" rtl="0"/>
            <a:r>
              <a:rPr lang="en-GB" sz="2400" dirty="0">
                <a:latin typeface="Times New Roman" pitchFamily="18" charset="0"/>
              </a:rPr>
              <a:t>Total: 5N + 3</a:t>
            </a:r>
          </a:p>
          <a:p>
            <a:pPr algn="l" rtl="0"/>
            <a:r>
              <a:rPr lang="en-GB" sz="2400" dirty="0">
                <a:latin typeface="Times New Roman" pitchFamily="18" charset="0"/>
              </a:rPr>
              <a:t>The </a:t>
            </a:r>
            <a:r>
              <a:rPr lang="en-GB" sz="2400" i="1" dirty="0">
                <a:latin typeface="Times New Roman" pitchFamily="18" charset="0"/>
              </a:rPr>
              <a:t>complexity function</a:t>
            </a:r>
            <a:r>
              <a:rPr lang="en-GB" sz="2400" dirty="0">
                <a:latin typeface="Times New Roman" pitchFamily="18" charset="0"/>
              </a:rPr>
              <a:t> of the </a:t>
            </a:r>
          </a:p>
          <a:p>
            <a:pPr algn="l" rtl="0"/>
            <a:r>
              <a:rPr lang="en-GB" sz="2400" dirty="0">
                <a:latin typeface="Times New Roman" pitchFamily="18" charset="0"/>
              </a:rPr>
              <a:t>algorithm is : </a:t>
            </a:r>
            <a:r>
              <a:rPr lang="en-GB" sz="2400" i="1" dirty="0">
                <a:latin typeface="Times New Roman" pitchFamily="18" charset="0"/>
              </a:rPr>
              <a:t>f(N) = 5N +3</a:t>
            </a:r>
            <a:endParaRPr lang="en-GB"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70">
                                            <p:txEl>
                                              <p:pRg st="0" end="0"/>
                                            </p:txEl>
                                          </p:spTgt>
                                        </p:tgtEl>
                                        <p:attrNameLst>
                                          <p:attrName>style.visibility</p:attrName>
                                        </p:attrNameLst>
                                      </p:cBhvr>
                                      <p:to>
                                        <p:strVal val="visible"/>
                                      </p:to>
                                    </p:set>
                                    <p:animEffect transition="in" filter="blinds(horizontal)">
                                      <p:cBhvr>
                                        <p:cTn id="7" dur="500"/>
                                        <p:tgtEl>
                                          <p:spTgt spid="57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70">
                                            <p:txEl>
                                              <p:pRg st="1" end="1"/>
                                            </p:txEl>
                                          </p:spTgt>
                                        </p:tgtEl>
                                        <p:attrNameLst>
                                          <p:attrName>style.visibility</p:attrName>
                                        </p:attrNameLst>
                                      </p:cBhvr>
                                      <p:to>
                                        <p:strVal val="visible"/>
                                      </p:to>
                                    </p:set>
                                    <p:animEffect transition="in" filter="blinds(horizontal)">
                                      <p:cBhvr>
                                        <p:cTn id="12" dur="500"/>
                                        <p:tgtEl>
                                          <p:spTgt spid="5737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70">
                                            <p:txEl>
                                              <p:pRg st="2" end="2"/>
                                            </p:txEl>
                                          </p:spTgt>
                                        </p:tgtEl>
                                        <p:attrNameLst>
                                          <p:attrName>style.visibility</p:attrName>
                                        </p:attrNameLst>
                                      </p:cBhvr>
                                      <p:to>
                                        <p:strVal val="visible"/>
                                      </p:to>
                                    </p:set>
                                    <p:animEffect transition="in" filter="blinds(horizontal)">
                                      <p:cBhvr>
                                        <p:cTn id="15" dur="500"/>
                                        <p:tgtEl>
                                          <p:spTgt spid="573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370">
                                            <p:txEl>
                                              <p:pRg st="3" end="3"/>
                                            </p:txEl>
                                          </p:spTgt>
                                        </p:tgtEl>
                                        <p:attrNameLst>
                                          <p:attrName>style.visibility</p:attrName>
                                        </p:attrNameLst>
                                      </p:cBhvr>
                                      <p:to>
                                        <p:strVal val="visible"/>
                                      </p:to>
                                    </p:set>
                                    <p:animEffect transition="in" filter="blinds(horizontal)">
                                      <p:cBhvr>
                                        <p:cTn id="20" dur="500"/>
                                        <p:tgtEl>
                                          <p:spTgt spid="5737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370">
                                            <p:txEl>
                                              <p:pRg st="4" end="4"/>
                                            </p:txEl>
                                          </p:spTgt>
                                        </p:tgtEl>
                                        <p:attrNameLst>
                                          <p:attrName>style.visibility</p:attrName>
                                        </p:attrNameLst>
                                      </p:cBhvr>
                                      <p:to>
                                        <p:strVal val="visible"/>
                                      </p:to>
                                    </p:set>
                                    <p:animEffect transition="in" filter="blinds(horizontal)">
                                      <p:cBhvr>
                                        <p:cTn id="23" dur="500"/>
                                        <p:tgtEl>
                                          <p:spTgt spid="5737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370">
                                            <p:txEl>
                                              <p:pRg st="5" end="5"/>
                                            </p:txEl>
                                          </p:spTgt>
                                        </p:tgtEl>
                                        <p:attrNameLst>
                                          <p:attrName>style.visibility</p:attrName>
                                        </p:attrNameLst>
                                      </p:cBhvr>
                                      <p:to>
                                        <p:strVal val="visible"/>
                                      </p:to>
                                    </p:set>
                                    <p:animEffect transition="in" filter="blinds(horizontal)">
                                      <p:cBhvr>
                                        <p:cTn id="26" dur="500"/>
                                        <p:tgtEl>
                                          <p:spTgt spid="573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792162"/>
          </a:xfrm>
        </p:spPr>
        <p:txBody>
          <a:bodyPr>
            <a:normAutofit/>
          </a:bodyPr>
          <a:lstStyle/>
          <a:p>
            <a:pPr rtl="0" eaLnBrk="1" hangingPunct="1"/>
            <a:r>
              <a:rPr lang="en-US" sz="4000" dirty="0" smtClean="0"/>
              <a:t>Big-Oh Example (2)</a:t>
            </a:r>
          </a:p>
        </p:txBody>
      </p:sp>
      <p:sp>
        <p:nvSpPr>
          <p:cNvPr id="58371" name="Rectangle 3"/>
          <p:cNvSpPr>
            <a:spLocks noGrp="1" noChangeArrowheads="1"/>
          </p:cNvSpPr>
          <p:nvPr>
            <p:ph type="body" idx="1"/>
          </p:nvPr>
        </p:nvSpPr>
        <p:spPr>
          <a:xfrm>
            <a:off x="609600" y="1722437"/>
            <a:ext cx="8229600" cy="4830763"/>
          </a:xfrm>
        </p:spPr>
        <p:txBody>
          <a:bodyPr>
            <a:normAutofit lnSpcReduction="10000"/>
          </a:bodyPr>
          <a:lstStyle/>
          <a:p>
            <a:pPr algn="l" rtl="0" eaLnBrk="1" hangingPunct="1">
              <a:lnSpc>
                <a:spcPct val="90000"/>
              </a:lnSpc>
            </a:pPr>
            <a:r>
              <a:rPr lang="en-GB" sz="2400" dirty="0" smtClean="0"/>
              <a:t>Estimated running time for different values of N:</a:t>
            </a:r>
          </a:p>
          <a:p>
            <a:pPr algn="l" rtl="0" eaLnBrk="1" hangingPunct="1">
              <a:lnSpc>
                <a:spcPct val="90000"/>
              </a:lnSpc>
              <a:buFont typeface="Wingdings" pitchFamily="2" charset="2"/>
              <a:buNone/>
            </a:pPr>
            <a:r>
              <a:rPr lang="en-GB" sz="2400" dirty="0" smtClean="0"/>
              <a:t>	N = 10			=&gt; 53 steps</a:t>
            </a:r>
          </a:p>
          <a:p>
            <a:pPr algn="l" rtl="0" eaLnBrk="1" hangingPunct="1">
              <a:lnSpc>
                <a:spcPct val="90000"/>
              </a:lnSpc>
              <a:buFont typeface="Wingdings" pitchFamily="2" charset="2"/>
              <a:buNone/>
            </a:pPr>
            <a:r>
              <a:rPr lang="en-GB" sz="2400" dirty="0" smtClean="0"/>
              <a:t>	N = 100			=&gt; 503 steps</a:t>
            </a:r>
          </a:p>
          <a:p>
            <a:pPr algn="l" rtl="0" eaLnBrk="1" hangingPunct="1">
              <a:lnSpc>
                <a:spcPct val="90000"/>
              </a:lnSpc>
              <a:buFont typeface="Wingdings" pitchFamily="2" charset="2"/>
              <a:buNone/>
            </a:pPr>
            <a:r>
              <a:rPr lang="en-GB" sz="2400" dirty="0" smtClean="0"/>
              <a:t>	N = 1,000			=&gt; 5003 steps</a:t>
            </a:r>
          </a:p>
          <a:p>
            <a:pPr algn="l" rtl="0" eaLnBrk="1" hangingPunct="1">
              <a:lnSpc>
                <a:spcPct val="90000"/>
              </a:lnSpc>
              <a:buFont typeface="Wingdings" pitchFamily="2" charset="2"/>
              <a:buNone/>
            </a:pPr>
            <a:r>
              <a:rPr lang="en-GB" sz="2400" dirty="0" smtClean="0"/>
              <a:t>	N = 1,000,000		=&gt; 5,000,003 steps</a:t>
            </a:r>
          </a:p>
          <a:p>
            <a:pPr algn="l" rtl="0" eaLnBrk="1" hangingPunct="1">
              <a:lnSpc>
                <a:spcPct val="90000"/>
              </a:lnSpc>
              <a:buFont typeface="Wingdings" pitchFamily="2" charset="2"/>
              <a:buNone/>
            </a:pPr>
            <a:r>
              <a:rPr lang="en-GB" sz="2400" dirty="0" smtClean="0"/>
              <a:t>		As N grows, the number of steps grow in </a:t>
            </a:r>
            <a:r>
              <a:rPr lang="en-GB" sz="2400" i="1" dirty="0" smtClean="0"/>
              <a:t>linear 	</a:t>
            </a:r>
            <a:r>
              <a:rPr lang="en-GB" sz="2400" dirty="0" smtClean="0"/>
              <a:t>proportion to N for this function </a:t>
            </a:r>
            <a:r>
              <a:rPr lang="en-GB" sz="2400" i="1" dirty="0" smtClean="0"/>
              <a:t>“Sum”</a:t>
            </a:r>
          </a:p>
          <a:p>
            <a:pPr algn="l" rtl="0" eaLnBrk="1" hangingPunct="1">
              <a:lnSpc>
                <a:spcPct val="80000"/>
              </a:lnSpc>
            </a:pPr>
            <a:endParaRPr lang="en-GB" sz="2400" u="sng" dirty="0" smtClean="0"/>
          </a:p>
          <a:p>
            <a:pPr algn="l" rtl="0" eaLnBrk="1" hangingPunct="1">
              <a:lnSpc>
                <a:spcPct val="80000"/>
              </a:lnSpc>
            </a:pPr>
            <a:r>
              <a:rPr lang="en-GB" sz="2400" u="sng" dirty="0" smtClean="0"/>
              <a:t>What Dominates in Previous Example?</a:t>
            </a:r>
          </a:p>
          <a:p>
            <a:pPr algn="l" rtl="0" eaLnBrk="1" hangingPunct="1">
              <a:lnSpc>
                <a:spcPct val="80000"/>
              </a:lnSpc>
              <a:buFont typeface="Wingdings" pitchFamily="2" charset="2"/>
              <a:buNone/>
            </a:pPr>
            <a:r>
              <a:rPr lang="en-GB" sz="2400" dirty="0" smtClean="0"/>
              <a:t>	</a:t>
            </a:r>
            <a:r>
              <a:rPr lang="en-GB" sz="2000" dirty="0" smtClean="0"/>
              <a:t>What about the +3 and 5 in 5N+3? </a:t>
            </a:r>
          </a:p>
          <a:p>
            <a:pPr lvl="1" algn="l" rtl="0" eaLnBrk="1" hangingPunct="1">
              <a:lnSpc>
                <a:spcPct val="80000"/>
              </a:lnSpc>
            </a:pPr>
            <a:r>
              <a:rPr lang="en-GB" sz="2000" dirty="0" smtClean="0"/>
              <a:t>As N gets large, the +3 becomes insignificant</a:t>
            </a:r>
          </a:p>
          <a:p>
            <a:pPr lvl="1" algn="l" rtl="0" eaLnBrk="1" hangingPunct="1">
              <a:lnSpc>
                <a:spcPct val="80000"/>
              </a:lnSpc>
            </a:pPr>
            <a:r>
              <a:rPr lang="en-GB" sz="2000" dirty="0" smtClean="0"/>
              <a:t>5 is inaccurate, as different operations require varying amounts of time and also does not have any significant importance</a:t>
            </a:r>
            <a:br>
              <a:rPr lang="en-GB" sz="2000" dirty="0" smtClean="0"/>
            </a:br>
            <a:endParaRPr lang="en-GB" sz="2000" dirty="0" smtClean="0"/>
          </a:p>
          <a:p>
            <a:pPr algn="l" rtl="0" eaLnBrk="1" hangingPunct="1">
              <a:lnSpc>
                <a:spcPct val="90000"/>
              </a:lnSpc>
            </a:pPr>
            <a:endParaRPr lang="en-GB" sz="2400" i="1" dirty="0" smtClean="0"/>
          </a:p>
          <a:p>
            <a:pPr algn="l" rtl="0"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37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Asymptotic Complexity of Example</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85000" lnSpcReduction="10000"/>
          </a:bodyPr>
          <a:lstStyle/>
          <a:p>
            <a:r>
              <a:rPr lang="en-GB" dirty="0" smtClean="0"/>
              <a:t>What term in the previous complexity function dominates?</a:t>
            </a:r>
          </a:p>
          <a:p>
            <a:r>
              <a:rPr lang="en-GB" dirty="0" smtClean="0"/>
              <a:t>What about the 5 in 5n+3? What about the +3?</a:t>
            </a:r>
          </a:p>
          <a:p>
            <a:r>
              <a:rPr lang="en-GB" dirty="0" smtClean="0"/>
              <a:t>As N gets large, the +3 becomes insignificant</a:t>
            </a:r>
          </a:p>
          <a:p>
            <a:r>
              <a:rPr lang="en-GB" dirty="0" smtClean="0"/>
              <a:t>The 5 is inaccurate as different operations require varying amounts of time</a:t>
            </a:r>
          </a:p>
          <a:p>
            <a:r>
              <a:rPr lang="en-GB" dirty="0" smtClean="0"/>
              <a:t>What is fundamental is that the time is </a:t>
            </a:r>
            <a:r>
              <a:rPr lang="en-GB" i="1" dirty="0" smtClean="0"/>
              <a:t>linear in N.</a:t>
            </a:r>
          </a:p>
          <a:p>
            <a:pPr>
              <a:buNone/>
            </a:pPr>
            <a:endParaRPr lang="en-GB" i="1" dirty="0" smtClean="0"/>
          </a:p>
          <a:p>
            <a:r>
              <a:rPr lang="en-GB" dirty="0" smtClean="0"/>
              <a:t>Asymptotic Complexity: As N gets large, ignore all lower order terms and concentrate on the highest order term only:</a:t>
            </a:r>
            <a:endParaRPr lang="en-US" dirty="0" smtClean="0"/>
          </a:p>
          <a:p>
            <a:pPr lvl="1"/>
            <a:r>
              <a:rPr lang="en-GB" dirty="0" smtClean="0"/>
              <a:t>Drop lower order terms such as +3</a:t>
            </a:r>
          </a:p>
          <a:p>
            <a:pPr lvl="1"/>
            <a:r>
              <a:rPr lang="en-GB" dirty="0" smtClean="0"/>
              <a:t>Drop the constant coefficient of the highest order term such as 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itle 1"/>
          <p:cNvSpPr>
            <a:spLocks noGrp="1"/>
          </p:cNvSpPr>
          <p:nvPr>
            <p:ph type="title"/>
          </p:nvPr>
        </p:nvSpPr>
        <p:spPr/>
        <p:txBody>
          <a:bodyPr/>
          <a:lstStyle/>
          <a:p>
            <a:pPr eaLnBrk="1" hangingPunct="1"/>
            <a:r>
              <a:rPr lang="en-US" smtClean="0"/>
              <a:t>More Big-Oh Example</a:t>
            </a:r>
            <a:endParaRPr lang="ur-PK" smtClean="0"/>
          </a:p>
        </p:txBody>
      </p:sp>
      <p:sp>
        <p:nvSpPr>
          <p:cNvPr id="2057" name="Content Placeholder 2"/>
          <p:cNvSpPr>
            <a:spLocks noGrp="1"/>
          </p:cNvSpPr>
          <p:nvPr>
            <p:ph idx="1"/>
          </p:nvPr>
        </p:nvSpPr>
        <p:spPr/>
        <p:txBody>
          <a:bodyPr/>
          <a:lstStyle/>
          <a:p>
            <a:pPr algn="l" rtl="0" eaLnBrk="1" hangingPunct="1"/>
            <a:r>
              <a:rPr lang="en-US" sz="2400" dirty="0" smtClean="0"/>
              <a:t>      / 2 – 3N = O(     )</a:t>
            </a:r>
          </a:p>
          <a:p>
            <a:pPr algn="l" rtl="0" eaLnBrk="1" hangingPunct="1">
              <a:buFontTx/>
              <a:buNone/>
            </a:pPr>
            <a:r>
              <a:rPr lang="en-US" sz="2000" dirty="0" smtClean="0"/>
              <a:t>(We throw away leading constants and low-order terms.)</a:t>
            </a:r>
          </a:p>
          <a:p>
            <a:pPr algn="l" rtl="0" eaLnBrk="1" hangingPunct="1"/>
            <a:endParaRPr lang="en-US" sz="2400" dirty="0" smtClean="0"/>
          </a:p>
          <a:p>
            <a:pPr algn="l" rtl="0" eaLnBrk="1" hangingPunct="1"/>
            <a:r>
              <a:rPr lang="en-US" sz="2400" dirty="0" smtClean="0"/>
              <a:t>1+4N = O(N)</a:t>
            </a:r>
          </a:p>
          <a:p>
            <a:pPr algn="l" rtl="0" eaLnBrk="1" hangingPunct="1"/>
            <a:r>
              <a:rPr lang="pt-BR" sz="2400" dirty="0" smtClean="0"/>
              <a:t>7     + 10N + 3 = O(     ) = O(    ) (loose bound)</a:t>
            </a:r>
          </a:p>
          <a:p>
            <a:pPr algn="l" rtl="0" eaLnBrk="1" hangingPunct="1"/>
            <a:r>
              <a:rPr lang="pt-BR" sz="2400" dirty="0" smtClean="0"/>
              <a:t>          </a:t>
            </a:r>
          </a:p>
          <a:p>
            <a:pPr algn="l" rtl="0" eaLnBrk="1" hangingPunct="1"/>
            <a:endParaRPr lang="pt-BR" sz="2400" dirty="0" smtClean="0"/>
          </a:p>
          <a:p>
            <a:pPr algn="l" rtl="0" eaLnBrk="1" hangingPunct="1"/>
            <a:r>
              <a:rPr lang="pt-BR" sz="2400" dirty="0" smtClean="0"/>
              <a:t>log N + N = O(N)</a:t>
            </a:r>
          </a:p>
          <a:p>
            <a:pPr algn="l" rtl="0" eaLnBrk="1" hangingPunct="1">
              <a:buFontTx/>
              <a:buNone/>
            </a:pPr>
            <a:endParaRPr lang="ur-PK" sz="2400" dirty="0" smtClean="0"/>
          </a:p>
        </p:txBody>
      </p:sp>
      <p:graphicFrame>
        <p:nvGraphicFramePr>
          <p:cNvPr id="2050" name="Object 3"/>
          <p:cNvGraphicFramePr>
            <a:graphicFrameLocks noChangeAspect="1"/>
          </p:cNvGraphicFramePr>
          <p:nvPr/>
        </p:nvGraphicFramePr>
        <p:xfrm>
          <a:off x="3276600" y="1524000"/>
          <a:ext cx="533400" cy="457200"/>
        </p:xfrm>
        <a:graphic>
          <a:graphicData uri="http://schemas.openxmlformats.org/presentationml/2006/ole">
            <p:oleObj spid="_x0000_s2050" name="Equation" r:id="rId3" imgW="228600" imgH="203040" progId="Equation.3">
              <p:embed/>
            </p:oleObj>
          </a:graphicData>
        </a:graphic>
      </p:graphicFrame>
      <p:graphicFrame>
        <p:nvGraphicFramePr>
          <p:cNvPr id="2051" name="Object 5"/>
          <p:cNvGraphicFramePr>
            <a:graphicFrameLocks noChangeAspect="1"/>
          </p:cNvGraphicFramePr>
          <p:nvPr/>
        </p:nvGraphicFramePr>
        <p:xfrm>
          <a:off x="1143000" y="3352800"/>
          <a:ext cx="533400" cy="457200"/>
        </p:xfrm>
        <a:graphic>
          <a:graphicData uri="http://schemas.openxmlformats.org/presentationml/2006/ole">
            <p:oleObj spid="_x0000_s2051" name="Equation" r:id="rId4" imgW="228600" imgH="203040" progId="Equation.3">
              <p:embed/>
            </p:oleObj>
          </a:graphicData>
        </a:graphic>
      </p:graphicFrame>
      <p:graphicFrame>
        <p:nvGraphicFramePr>
          <p:cNvPr id="2052" name="Object 7"/>
          <p:cNvGraphicFramePr>
            <a:graphicFrameLocks noChangeAspect="1"/>
          </p:cNvGraphicFramePr>
          <p:nvPr/>
        </p:nvGraphicFramePr>
        <p:xfrm>
          <a:off x="3581400" y="3352800"/>
          <a:ext cx="533400" cy="457200"/>
        </p:xfrm>
        <a:graphic>
          <a:graphicData uri="http://schemas.openxmlformats.org/presentationml/2006/ole">
            <p:oleObj spid="_x0000_s2052" name="Equation" r:id="rId5" imgW="228600" imgH="203040" progId="Equation.3">
              <p:embed/>
            </p:oleObj>
          </a:graphicData>
        </a:graphic>
      </p:graphicFrame>
      <p:graphicFrame>
        <p:nvGraphicFramePr>
          <p:cNvPr id="2053" name="Object 8"/>
          <p:cNvGraphicFramePr>
            <a:graphicFrameLocks noChangeAspect="1"/>
          </p:cNvGraphicFramePr>
          <p:nvPr/>
        </p:nvGraphicFramePr>
        <p:xfrm>
          <a:off x="838200" y="3848100"/>
          <a:ext cx="6705600" cy="495300"/>
        </p:xfrm>
        <a:graphic>
          <a:graphicData uri="http://schemas.openxmlformats.org/presentationml/2006/ole">
            <p:oleObj spid="_x0000_s2053" name="Equation" r:id="rId6" imgW="3073320" imgH="228600" progId="Equation.3">
              <p:embed/>
            </p:oleObj>
          </a:graphicData>
        </a:graphic>
      </p:graphicFrame>
      <p:graphicFrame>
        <p:nvGraphicFramePr>
          <p:cNvPr id="2054" name="Object 9"/>
          <p:cNvGraphicFramePr>
            <a:graphicFrameLocks noChangeAspect="1"/>
          </p:cNvGraphicFramePr>
          <p:nvPr/>
        </p:nvGraphicFramePr>
        <p:xfrm>
          <a:off x="4800600" y="3352800"/>
          <a:ext cx="381000" cy="381000"/>
        </p:xfrm>
        <a:graphic>
          <a:graphicData uri="http://schemas.openxmlformats.org/presentationml/2006/ole">
            <p:oleObj spid="_x0000_s2054" name="Equation" r:id="rId7" imgW="215640" imgH="203040" progId="Equation.3">
              <p:embed/>
            </p:oleObj>
          </a:graphicData>
        </a:graphic>
      </p:graphicFrame>
      <p:graphicFrame>
        <p:nvGraphicFramePr>
          <p:cNvPr id="2055" name="Object 10"/>
          <p:cNvGraphicFramePr>
            <a:graphicFrameLocks noChangeAspect="1"/>
          </p:cNvGraphicFramePr>
          <p:nvPr/>
        </p:nvGraphicFramePr>
        <p:xfrm>
          <a:off x="914400" y="1600200"/>
          <a:ext cx="533400" cy="457200"/>
        </p:xfrm>
        <a:graphic>
          <a:graphicData uri="http://schemas.openxmlformats.org/presentationml/2006/ole">
            <p:oleObj spid="_x0000_s2055" name="Equation" r:id="rId8" imgW="228600" imgH="20304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Content Placeholder 2"/>
          <p:cNvSpPr>
            <a:spLocks noGrp="1"/>
          </p:cNvSpPr>
          <p:nvPr>
            <p:ph idx="1"/>
          </p:nvPr>
        </p:nvSpPr>
        <p:spPr>
          <a:xfrm>
            <a:off x="457200" y="1600200"/>
            <a:ext cx="8229600" cy="5105400"/>
          </a:xfrm>
        </p:spPr>
        <p:txBody>
          <a:bodyPr>
            <a:normAutofit fontScale="92500" lnSpcReduction="20000"/>
          </a:bodyPr>
          <a:lstStyle/>
          <a:p>
            <a:pPr algn="l" rtl="0" eaLnBrk="1" hangingPunct="1">
              <a:buFontTx/>
              <a:buNone/>
            </a:pPr>
            <a:r>
              <a:rPr lang="pt-BR" sz="2000" dirty="0" smtClean="0"/>
              <a:t>Consider f(n) = 2     – 3n + 6. Then f(n) = O(    ) = O(    )</a:t>
            </a:r>
          </a:p>
          <a:p>
            <a:pPr algn="l" rtl="0" eaLnBrk="1" hangingPunct="1">
              <a:buFontTx/>
              <a:buNone/>
            </a:pPr>
            <a:r>
              <a:rPr lang="en-US" sz="2000" dirty="0" smtClean="0"/>
              <a:t>Try some values of c and find out the corresponding       which satisfies the condition.</a:t>
            </a:r>
          </a:p>
          <a:p>
            <a:pPr algn="l" rtl="0" eaLnBrk="1" hangingPunct="1">
              <a:buFontTx/>
              <a:buNone/>
            </a:pPr>
            <a:r>
              <a:rPr lang="en-US" sz="2000" dirty="0" smtClean="0"/>
              <a:t>1. f(n) = O(     )</a:t>
            </a:r>
          </a:p>
          <a:p>
            <a:pPr algn="l" rtl="0" eaLnBrk="1" hangingPunct="1">
              <a:buFontTx/>
              <a:buNone/>
            </a:pPr>
            <a:r>
              <a:rPr lang="en-US" sz="2000" dirty="0" smtClean="0"/>
              <a:t>(a) </a:t>
            </a:r>
            <a:r>
              <a:rPr lang="en-US" sz="2000" u="sng" dirty="0" smtClean="0"/>
              <a:t>Suppose we choose c = 2:</a:t>
            </a:r>
          </a:p>
          <a:p>
            <a:pPr algn="l" rtl="0" eaLnBrk="1" hangingPunct="1">
              <a:buFontTx/>
              <a:buNone/>
            </a:pPr>
            <a:r>
              <a:rPr lang="en-US" sz="2000" dirty="0" smtClean="0"/>
              <a:t>		2     – 3n + 6 ≤ 2</a:t>
            </a:r>
          </a:p>
          <a:p>
            <a:pPr algn="l" rtl="0" eaLnBrk="1" hangingPunct="1">
              <a:buFontTx/>
              <a:buNone/>
            </a:pPr>
            <a:r>
              <a:rPr lang="en-US" sz="2000" dirty="0" smtClean="0"/>
              <a:t>	       	       – 3n + 6 ≤ 0</a:t>
            </a:r>
          </a:p>
          <a:p>
            <a:pPr algn="l" rtl="0" eaLnBrk="1" hangingPunct="1">
              <a:buFontTx/>
              <a:buNone/>
            </a:pPr>
            <a:r>
              <a:rPr lang="en-US" sz="2000" dirty="0" smtClean="0"/>
              <a:t>			     n ≥ 2</a:t>
            </a:r>
          </a:p>
          <a:p>
            <a:pPr algn="l" rtl="0" eaLnBrk="1" hangingPunct="1">
              <a:buFontTx/>
              <a:buNone/>
            </a:pPr>
            <a:r>
              <a:rPr lang="en-US" sz="1800" dirty="0" smtClean="0"/>
              <a:t>So we can see that if we choose c = 2 and       = 2, the condition is satisfied.</a:t>
            </a:r>
          </a:p>
          <a:p>
            <a:pPr algn="l" rtl="0" eaLnBrk="1" hangingPunct="1">
              <a:buFontTx/>
              <a:buNone/>
            </a:pPr>
            <a:r>
              <a:rPr lang="en-US" sz="2000" dirty="0" smtClean="0"/>
              <a:t>(b) </a:t>
            </a:r>
            <a:r>
              <a:rPr lang="en-US" sz="2000" u="sng" dirty="0" smtClean="0"/>
              <a:t>Suppose we choose c = 3:</a:t>
            </a:r>
          </a:p>
          <a:p>
            <a:pPr algn="l" rtl="0" eaLnBrk="1" hangingPunct="1">
              <a:buFontTx/>
              <a:buNone/>
            </a:pPr>
            <a:r>
              <a:rPr lang="en-US" sz="2000" dirty="0" smtClean="0"/>
              <a:t>		2      – 3n + 6 ≤ 3</a:t>
            </a:r>
          </a:p>
          <a:p>
            <a:pPr algn="l" rtl="0" eaLnBrk="1" hangingPunct="1">
              <a:buFontTx/>
              <a:buNone/>
            </a:pPr>
            <a:r>
              <a:rPr lang="en-US" sz="2000" dirty="0" smtClean="0"/>
              <a:t>		         + 3n - 6 ≥ 0</a:t>
            </a:r>
          </a:p>
          <a:p>
            <a:pPr algn="l" rtl="0" eaLnBrk="1" hangingPunct="1">
              <a:buFontTx/>
              <a:buNone/>
            </a:pPr>
            <a:r>
              <a:rPr lang="en-US" sz="2000" dirty="0" smtClean="0"/>
              <a:t>              n ≤ -4.37(ignored) or n ≥ 1.37</a:t>
            </a:r>
          </a:p>
          <a:p>
            <a:pPr algn="l" rtl="0" eaLnBrk="1" hangingPunct="1">
              <a:buFontTx/>
              <a:buNone/>
            </a:pPr>
            <a:r>
              <a:rPr lang="en-US" sz="1800" dirty="0" smtClean="0"/>
              <a:t>So we can see that if we choose c = 3 and      = 1.37, the condition is satisfied</a:t>
            </a:r>
            <a:r>
              <a:rPr lang="en-US" sz="2000" dirty="0" smtClean="0"/>
              <a:t>.</a:t>
            </a:r>
          </a:p>
          <a:p>
            <a:pPr algn="l" rtl="0" eaLnBrk="1" hangingPunct="1">
              <a:buFont typeface="Arial" pitchFamily="34" charset="0"/>
              <a:buChar char="•"/>
            </a:pPr>
            <a:r>
              <a:rPr lang="en-US" sz="1800" dirty="0" smtClean="0"/>
              <a:t>There are other values of c and      which satisfy the condition</a:t>
            </a:r>
            <a:r>
              <a:rPr lang="en-US" sz="2000" dirty="0" smtClean="0"/>
              <a:t>.</a:t>
            </a:r>
          </a:p>
        </p:txBody>
      </p:sp>
      <p:graphicFrame>
        <p:nvGraphicFramePr>
          <p:cNvPr id="3074" name="Object 2"/>
          <p:cNvGraphicFramePr>
            <a:graphicFrameLocks noChangeAspect="1"/>
          </p:cNvGraphicFramePr>
          <p:nvPr/>
        </p:nvGraphicFramePr>
        <p:xfrm>
          <a:off x="2209800" y="1524000"/>
          <a:ext cx="393700" cy="330200"/>
        </p:xfrm>
        <a:graphic>
          <a:graphicData uri="http://schemas.openxmlformats.org/presentationml/2006/ole">
            <p:oleObj spid="_x0000_s3074" name="Equation" r:id="rId3" imgW="177480" imgH="203040" progId="Equation.3">
              <p:embed/>
            </p:oleObj>
          </a:graphicData>
        </a:graphic>
      </p:graphicFrame>
      <p:graphicFrame>
        <p:nvGraphicFramePr>
          <p:cNvPr id="3075" name="Object 3"/>
          <p:cNvGraphicFramePr>
            <a:graphicFrameLocks noChangeAspect="1"/>
          </p:cNvGraphicFramePr>
          <p:nvPr/>
        </p:nvGraphicFramePr>
        <p:xfrm>
          <a:off x="4800600" y="1524000"/>
          <a:ext cx="393700" cy="330200"/>
        </p:xfrm>
        <a:graphic>
          <a:graphicData uri="http://schemas.openxmlformats.org/presentationml/2006/ole">
            <p:oleObj spid="_x0000_s3075" name="Equation" r:id="rId4" imgW="177480" imgH="203040" progId="Equation.3">
              <p:embed/>
            </p:oleObj>
          </a:graphicData>
        </a:graphic>
      </p:graphicFrame>
      <p:graphicFrame>
        <p:nvGraphicFramePr>
          <p:cNvPr id="3076" name="Object 5"/>
          <p:cNvGraphicFramePr>
            <a:graphicFrameLocks noChangeAspect="1"/>
          </p:cNvGraphicFramePr>
          <p:nvPr/>
        </p:nvGraphicFramePr>
        <p:xfrm>
          <a:off x="3187700" y="3048000"/>
          <a:ext cx="393700" cy="330200"/>
        </p:xfrm>
        <a:graphic>
          <a:graphicData uri="http://schemas.openxmlformats.org/presentationml/2006/ole">
            <p:oleObj spid="_x0000_s3076" name="Equation" r:id="rId5" imgW="177480" imgH="203040" progId="Equation.3">
              <p:embed/>
            </p:oleObj>
          </a:graphicData>
        </a:graphic>
      </p:graphicFrame>
      <p:graphicFrame>
        <p:nvGraphicFramePr>
          <p:cNvPr id="3077" name="Object 7"/>
          <p:cNvGraphicFramePr>
            <a:graphicFrameLocks noChangeAspect="1"/>
          </p:cNvGraphicFramePr>
          <p:nvPr/>
        </p:nvGraphicFramePr>
        <p:xfrm>
          <a:off x="1600200" y="2438400"/>
          <a:ext cx="393700" cy="330200"/>
        </p:xfrm>
        <a:graphic>
          <a:graphicData uri="http://schemas.openxmlformats.org/presentationml/2006/ole">
            <p:oleObj spid="_x0000_s3077" name="Equation" r:id="rId6" imgW="177480" imgH="203040" progId="Equation.3">
              <p:embed/>
            </p:oleObj>
          </a:graphicData>
        </a:graphic>
      </p:graphicFrame>
      <p:graphicFrame>
        <p:nvGraphicFramePr>
          <p:cNvPr id="3078" name="Object 8"/>
          <p:cNvGraphicFramePr>
            <a:graphicFrameLocks noChangeAspect="1"/>
          </p:cNvGraphicFramePr>
          <p:nvPr/>
        </p:nvGraphicFramePr>
        <p:xfrm>
          <a:off x="1587500" y="3048000"/>
          <a:ext cx="393700" cy="330200"/>
        </p:xfrm>
        <a:graphic>
          <a:graphicData uri="http://schemas.openxmlformats.org/presentationml/2006/ole">
            <p:oleObj spid="_x0000_s3078" name="Equation" r:id="rId7" imgW="177480" imgH="203040" progId="Equation.3">
              <p:embed/>
            </p:oleObj>
          </a:graphicData>
        </a:graphic>
      </p:graphicFrame>
      <p:graphicFrame>
        <p:nvGraphicFramePr>
          <p:cNvPr id="3079" name="Object 9"/>
          <p:cNvGraphicFramePr>
            <a:graphicFrameLocks noChangeAspect="1"/>
          </p:cNvGraphicFramePr>
          <p:nvPr/>
        </p:nvGraphicFramePr>
        <p:xfrm>
          <a:off x="1663700" y="4953000"/>
          <a:ext cx="393700" cy="330200"/>
        </p:xfrm>
        <a:graphic>
          <a:graphicData uri="http://schemas.openxmlformats.org/presentationml/2006/ole">
            <p:oleObj spid="_x0000_s3079" name="Equation" r:id="rId8" imgW="177480" imgH="203040" progId="Equation.3">
              <p:embed/>
            </p:oleObj>
          </a:graphicData>
        </a:graphic>
      </p:graphicFrame>
      <p:graphicFrame>
        <p:nvGraphicFramePr>
          <p:cNvPr id="3080" name="Object 10"/>
          <p:cNvGraphicFramePr>
            <a:graphicFrameLocks noChangeAspect="1"/>
          </p:cNvGraphicFramePr>
          <p:nvPr/>
        </p:nvGraphicFramePr>
        <p:xfrm>
          <a:off x="3276600" y="4622800"/>
          <a:ext cx="393700" cy="330200"/>
        </p:xfrm>
        <a:graphic>
          <a:graphicData uri="http://schemas.openxmlformats.org/presentationml/2006/ole">
            <p:oleObj spid="_x0000_s3080" name="Equation" r:id="rId9" imgW="177480" imgH="203040" progId="Equation.3">
              <p:embed/>
            </p:oleObj>
          </a:graphicData>
        </a:graphic>
      </p:graphicFrame>
      <p:graphicFrame>
        <p:nvGraphicFramePr>
          <p:cNvPr id="3081" name="Object 11"/>
          <p:cNvGraphicFramePr>
            <a:graphicFrameLocks noChangeAspect="1"/>
          </p:cNvGraphicFramePr>
          <p:nvPr/>
        </p:nvGraphicFramePr>
        <p:xfrm>
          <a:off x="1600200" y="4622800"/>
          <a:ext cx="393700" cy="330200"/>
        </p:xfrm>
        <a:graphic>
          <a:graphicData uri="http://schemas.openxmlformats.org/presentationml/2006/ole">
            <p:oleObj spid="_x0000_s3081" name="Equation" r:id="rId10" imgW="177480" imgH="203040" progId="Equation.3">
              <p:embed/>
            </p:oleObj>
          </a:graphicData>
        </a:graphic>
      </p:graphicFrame>
      <p:graphicFrame>
        <p:nvGraphicFramePr>
          <p:cNvPr id="3082" name="Object 13"/>
          <p:cNvGraphicFramePr>
            <a:graphicFrameLocks noChangeAspect="1"/>
          </p:cNvGraphicFramePr>
          <p:nvPr/>
        </p:nvGraphicFramePr>
        <p:xfrm>
          <a:off x="5715000" y="1574800"/>
          <a:ext cx="393700" cy="330200"/>
        </p:xfrm>
        <a:graphic>
          <a:graphicData uri="http://schemas.openxmlformats.org/presentationml/2006/ole">
            <p:oleObj spid="_x0000_s3082" name="Equation" r:id="rId11" imgW="177480" imgH="203040" progId="Equation.3">
              <p:embed/>
            </p:oleObj>
          </a:graphicData>
        </a:graphic>
      </p:graphicFrame>
      <p:graphicFrame>
        <p:nvGraphicFramePr>
          <p:cNvPr id="3083" name="Object 14"/>
          <p:cNvGraphicFramePr>
            <a:graphicFrameLocks noChangeAspect="1"/>
          </p:cNvGraphicFramePr>
          <p:nvPr/>
        </p:nvGraphicFramePr>
        <p:xfrm>
          <a:off x="5638800" y="1905000"/>
          <a:ext cx="387350" cy="381000"/>
        </p:xfrm>
        <a:graphic>
          <a:graphicData uri="http://schemas.openxmlformats.org/presentationml/2006/ole">
            <p:oleObj spid="_x0000_s3083" name="Equation" r:id="rId12" imgW="164880" imgH="228600" progId="Equation.3">
              <p:embed/>
            </p:oleObj>
          </a:graphicData>
        </a:graphic>
      </p:graphicFrame>
      <p:graphicFrame>
        <p:nvGraphicFramePr>
          <p:cNvPr id="3084" name="Object 15"/>
          <p:cNvGraphicFramePr>
            <a:graphicFrameLocks noChangeAspect="1"/>
          </p:cNvGraphicFramePr>
          <p:nvPr/>
        </p:nvGraphicFramePr>
        <p:xfrm>
          <a:off x="4337050" y="3962400"/>
          <a:ext cx="387350" cy="381000"/>
        </p:xfrm>
        <a:graphic>
          <a:graphicData uri="http://schemas.openxmlformats.org/presentationml/2006/ole">
            <p:oleObj spid="_x0000_s3084" name="Equation" r:id="rId13" imgW="164880" imgH="228600" progId="Equation.3">
              <p:embed/>
            </p:oleObj>
          </a:graphicData>
        </a:graphic>
      </p:graphicFrame>
      <p:graphicFrame>
        <p:nvGraphicFramePr>
          <p:cNvPr id="3085" name="Object 16"/>
          <p:cNvGraphicFramePr>
            <a:graphicFrameLocks noChangeAspect="1"/>
          </p:cNvGraphicFramePr>
          <p:nvPr/>
        </p:nvGraphicFramePr>
        <p:xfrm>
          <a:off x="4260850" y="5562600"/>
          <a:ext cx="387350" cy="381000"/>
        </p:xfrm>
        <a:graphic>
          <a:graphicData uri="http://schemas.openxmlformats.org/presentationml/2006/ole">
            <p:oleObj spid="_x0000_s3085" name="Equation" r:id="rId14" imgW="164880" imgH="228600" progId="Equation.3">
              <p:embed/>
            </p:oleObj>
          </a:graphicData>
        </a:graphic>
      </p:graphicFrame>
      <p:graphicFrame>
        <p:nvGraphicFramePr>
          <p:cNvPr id="3086" name="Object 18"/>
          <p:cNvGraphicFramePr>
            <a:graphicFrameLocks noChangeAspect="1"/>
          </p:cNvGraphicFramePr>
          <p:nvPr/>
        </p:nvGraphicFramePr>
        <p:xfrm>
          <a:off x="3581400" y="5943600"/>
          <a:ext cx="387350" cy="381000"/>
        </p:xfrm>
        <a:graphic>
          <a:graphicData uri="http://schemas.openxmlformats.org/presentationml/2006/ole">
            <p:oleObj spid="_x0000_s3086" name="Equation" r:id="rId15" imgW="164880" imgH="228600" progId="Equation.3">
              <p:embed/>
            </p:oleObj>
          </a:graphicData>
        </a:graphic>
      </p:graphicFrame>
      <p:sp>
        <p:nvSpPr>
          <p:cNvPr id="16" name="Title 1"/>
          <p:cNvSpPr>
            <a:spLocks noGrp="1"/>
          </p:cNvSpPr>
          <p:nvPr>
            <p:ph type="title"/>
          </p:nvPr>
        </p:nvSpPr>
        <p:spPr>
          <a:xfrm>
            <a:off x="304800" y="152400"/>
            <a:ext cx="8610600" cy="990600"/>
          </a:xfrm>
        </p:spPr>
        <p:txBody>
          <a:bodyPr>
            <a:normAutofit fontScale="90000"/>
          </a:bodyPr>
          <a:lstStyle/>
          <a:p>
            <a:r>
              <a:rPr lang="en-US" dirty="0" smtClean="0"/>
              <a:t>To prove that mathematically: Example:</a:t>
            </a:r>
            <a:endParaRPr lang="ur-PK"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p:cNvSpPr>
            <a:spLocks noGrp="1"/>
          </p:cNvSpPr>
          <p:nvPr>
            <p:ph type="title"/>
          </p:nvPr>
        </p:nvSpPr>
        <p:spPr>
          <a:xfrm>
            <a:off x="152400" y="274638"/>
            <a:ext cx="8991600" cy="715962"/>
          </a:xfrm>
        </p:spPr>
        <p:txBody>
          <a:bodyPr>
            <a:normAutofit fontScale="90000"/>
          </a:bodyPr>
          <a:lstStyle/>
          <a:p>
            <a:r>
              <a:rPr lang="en-US" dirty="0" smtClean="0"/>
              <a:t>To prove that mathematically: Example:</a:t>
            </a:r>
            <a:endParaRPr lang="ur-PK" dirty="0" smtClean="0"/>
          </a:p>
        </p:txBody>
      </p:sp>
      <p:sp>
        <p:nvSpPr>
          <p:cNvPr id="4103" name="Content Placeholder 2"/>
          <p:cNvSpPr>
            <a:spLocks noGrp="1"/>
          </p:cNvSpPr>
          <p:nvPr>
            <p:ph idx="1"/>
          </p:nvPr>
        </p:nvSpPr>
        <p:spPr/>
        <p:txBody>
          <a:bodyPr/>
          <a:lstStyle/>
          <a:p>
            <a:pPr algn="l" rtl="0" eaLnBrk="1" hangingPunct="1">
              <a:buFontTx/>
              <a:buNone/>
            </a:pPr>
            <a:r>
              <a:rPr lang="en-US" sz="2000" dirty="0" smtClean="0"/>
              <a:t>2. f(n) = O(n3) </a:t>
            </a:r>
          </a:p>
          <a:p>
            <a:pPr algn="l" rtl="0" eaLnBrk="1" hangingPunct="1">
              <a:buFontTx/>
              <a:buNone/>
            </a:pPr>
            <a:r>
              <a:rPr lang="en-US" sz="2000" u="sng" dirty="0" smtClean="0"/>
              <a:t>Suppose we choose c = 1:</a:t>
            </a:r>
          </a:p>
          <a:p>
            <a:pPr algn="l" rtl="0" eaLnBrk="1" hangingPunct="1">
              <a:buFontTx/>
              <a:buNone/>
            </a:pPr>
            <a:r>
              <a:rPr lang="en-US" sz="2000" dirty="0" smtClean="0"/>
              <a:t>			2    – 3n + 6 ≤</a:t>
            </a:r>
          </a:p>
          <a:p>
            <a:pPr algn="l" rtl="0" eaLnBrk="1" hangingPunct="1">
              <a:buFontTx/>
              <a:buNone/>
            </a:pPr>
            <a:r>
              <a:rPr lang="pt-BR" sz="2000" dirty="0" smtClean="0"/>
              <a:t>		  	       + 2     – 3n + 6 ≤ 0</a:t>
            </a:r>
          </a:p>
          <a:p>
            <a:pPr algn="l" rtl="0" eaLnBrk="1" hangingPunct="1">
              <a:buFontTx/>
              <a:buNone/>
            </a:pPr>
            <a:r>
              <a:rPr lang="en-US" sz="2000" dirty="0" smtClean="0"/>
              <a:t>				    n ≥ 2</a:t>
            </a:r>
          </a:p>
          <a:p>
            <a:pPr algn="l" rtl="0" eaLnBrk="1" hangingPunct="1">
              <a:buFontTx/>
              <a:buNone/>
            </a:pPr>
            <a:r>
              <a:rPr lang="en-US" sz="2000" dirty="0" smtClean="0"/>
              <a:t>So we can see that if we choose c = 1 and     = 2, the condition is satisfied.</a:t>
            </a:r>
          </a:p>
          <a:p>
            <a:pPr algn="l" rtl="0" eaLnBrk="1" hangingPunct="1">
              <a:buFontTx/>
              <a:buNone/>
            </a:pPr>
            <a:r>
              <a:rPr lang="en-US" sz="2000" dirty="0" smtClean="0"/>
              <a:t>* There are other values of c and n0 which satisfy the condition.</a:t>
            </a:r>
            <a:endParaRPr lang="ur-PK" sz="2000" dirty="0" smtClean="0"/>
          </a:p>
        </p:txBody>
      </p:sp>
      <p:graphicFrame>
        <p:nvGraphicFramePr>
          <p:cNvPr id="4098" name="Object 2"/>
          <p:cNvGraphicFramePr>
            <a:graphicFrameLocks noChangeAspect="1"/>
          </p:cNvGraphicFramePr>
          <p:nvPr/>
        </p:nvGraphicFramePr>
        <p:xfrm>
          <a:off x="2654300" y="2413000"/>
          <a:ext cx="393700" cy="330200"/>
        </p:xfrm>
        <a:graphic>
          <a:graphicData uri="http://schemas.openxmlformats.org/presentationml/2006/ole">
            <p:oleObj spid="_x0000_s4098" name="Equation" r:id="rId3" imgW="177480" imgH="203040" progId="Equation.3">
              <p:embed/>
            </p:oleObj>
          </a:graphicData>
        </a:graphic>
      </p:graphicFrame>
      <p:graphicFrame>
        <p:nvGraphicFramePr>
          <p:cNvPr id="4099" name="Object 4"/>
          <p:cNvGraphicFramePr>
            <a:graphicFrameLocks noChangeAspect="1"/>
          </p:cNvGraphicFramePr>
          <p:nvPr/>
        </p:nvGraphicFramePr>
        <p:xfrm>
          <a:off x="3416300" y="2794000"/>
          <a:ext cx="393700" cy="330200"/>
        </p:xfrm>
        <a:graphic>
          <a:graphicData uri="http://schemas.openxmlformats.org/presentationml/2006/ole">
            <p:oleObj spid="_x0000_s4099" name="Equation" r:id="rId4" imgW="177480" imgH="203040" progId="Equation.3">
              <p:embed/>
            </p:oleObj>
          </a:graphicData>
        </a:graphic>
      </p:graphicFrame>
      <p:graphicFrame>
        <p:nvGraphicFramePr>
          <p:cNvPr id="4100" name="Object 5"/>
          <p:cNvGraphicFramePr>
            <a:graphicFrameLocks noChangeAspect="1"/>
          </p:cNvGraphicFramePr>
          <p:nvPr/>
        </p:nvGraphicFramePr>
        <p:xfrm>
          <a:off x="4102100" y="2413000"/>
          <a:ext cx="393700" cy="330200"/>
        </p:xfrm>
        <a:graphic>
          <a:graphicData uri="http://schemas.openxmlformats.org/presentationml/2006/ole">
            <p:oleObj spid="_x0000_s4100" name="Equation" r:id="rId5" imgW="177480" imgH="203040" progId="Equation.3">
              <p:embed/>
            </p:oleObj>
          </a:graphicData>
        </a:graphic>
      </p:graphicFrame>
      <p:graphicFrame>
        <p:nvGraphicFramePr>
          <p:cNvPr id="4101" name="Object 6"/>
          <p:cNvGraphicFramePr>
            <a:graphicFrameLocks noChangeAspect="1"/>
          </p:cNvGraphicFramePr>
          <p:nvPr/>
        </p:nvGraphicFramePr>
        <p:xfrm>
          <a:off x="2425700" y="2743200"/>
          <a:ext cx="393700" cy="330200"/>
        </p:xfrm>
        <a:graphic>
          <a:graphicData uri="http://schemas.openxmlformats.org/presentationml/2006/ole">
            <p:oleObj spid="_x0000_s4101" name="Equation" r:id="rId6" imgW="177480" imgH="203040" progId="Equation.3">
              <p:embed/>
            </p:oleObj>
          </a:graphicData>
        </a:graphic>
      </p:graphicFrame>
      <p:graphicFrame>
        <p:nvGraphicFramePr>
          <p:cNvPr id="4104" name="Object 16"/>
          <p:cNvGraphicFramePr>
            <a:graphicFrameLocks noChangeAspect="1"/>
          </p:cNvGraphicFramePr>
          <p:nvPr/>
        </p:nvGraphicFramePr>
        <p:xfrm>
          <a:off x="5022850" y="3581400"/>
          <a:ext cx="387350" cy="381000"/>
        </p:xfrm>
        <a:graphic>
          <a:graphicData uri="http://schemas.openxmlformats.org/presentationml/2006/ole">
            <p:oleObj spid="_x0000_s4102" name="Equation" r:id="rId7" imgW="164880" imgH="2286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Performance Classification</a:t>
            </a:r>
          </a:p>
        </p:txBody>
      </p:sp>
      <p:graphicFrame>
        <p:nvGraphicFramePr>
          <p:cNvPr id="70659" name="Group 3"/>
          <p:cNvGraphicFramePr>
            <a:graphicFrameLocks noGrp="1"/>
          </p:cNvGraphicFramePr>
          <p:nvPr>
            <p:ph idx="1"/>
          </p:nvPr>
        </p:nvGraphicFramePr>
        <p:xfrm>
          <a:off x="381000" y="1600200"/>
          <a:ext cx="8610600" cy="5034915"/>
        </p:xfrm>
        <a:graphic>
          <a:graphicData uri="http://schemas.openxmlformats.org/drawingml/2006/table">
            <a:tbl>
              <a:tblPr/>
              <a:tblGrid>
                <a:gridCol w="1292225"/>
                <a:gridCol w="7318375"/>
              </a:tblGrid>
              <a:tr h="325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f(</a:t>
                      </a:r>
                      <a:r>
                        <a:rPr kumimoji="0" lang="en-US" sz="1600" b="1" i="1" u="none" strike="noStrike" cap="none" normalizeH="0" baseline="0" smtClean="0">
                          <a:ln>
                            <a:noFill/>
                          </a:ln>
                          <a:solidFill>
                            <a:schemeClr val="tx1"/>
                          </a:solidFill>
                          <a:effectLst/>
                          <a:latin typeface="Arial" pitchFamily="34" charset="0"/>
                        </a:rPr>
                        <a:t>n</a:t>
                      </a:r>
                      <a:r>
                        <a:rPr kumimoji="0" lang="en-US" sz="1600" b="1" i="0" u="none" strike="noStrike" cap="none" normalizeH="0" baseline="0" smtClean="0">
                          <a:ln>
                            <a:noFill/>
                          </a:ln>
                          <a:solidFill>
                            <a:schemeClr val="tx1"/>
                          </a:solidFill>
                          <a:effectLst/>
                          <a:latin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Classification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826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smtClean="0">
                          <a:ln>
                            <a:noFill/>
                          </a:ln>
                          <a:solidFill>
                            <a:schemeClr val="tx1"/>
                          </a:solidFill>
                          <a:effectLst/>
                          <a:latin typeface="Arial" pitchFamily="34" charset="0"/>
                        </a:rPr>
                        <a:t>Constant</a:t>
                      </a:r>
                      <a:r>
                        <a:rPr kumimoji="0" lang="en-US" sz="1400" b="1" i="0" u="none" strike="noStrike" cap="none" normalizeH="0" baseline="0" smtClean="0">
                          <a:ln>
                            <a:noFill/>
                          </a:ln>
                          <a:solidFill>
                            <a:schemeClr val="tx1"/>
                          </a:solidFill>
                          <a:effectLst/>
                          <a:latin typeface="Arial" pitchFamily="34" charset="0"/>
                        </a:rPr>
                        <a:t>:  run time is fixed, and does not depend upon n.  Most instructions are executed once, or only a few times, regardless of the amount of information being processed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63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log</a:t>
                      </a:r>
                      <a:r>
                        <a:rPr kumimoji="0" lang="en-US" sz="1600" b="1" i="0" u="none" strike="noStrike" cap="none" normalizeH="0" baseline="0" smtClean="0">
                          <a:ln>
                            <a:noFill/>
                          </a:ln>
                          <a:solidFill>
                            <a:schemeClr val="tx1"/>
                          </a:solidFill>
                          <a:effectLst/>
                          <a:latin typeface="Arial" pitchFamily="34" charset="0"/>
                        </a:rPr>
                        <a:t>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smtClean="0">
                          <a:ln>
                            <a:noFill/>
                          </a:ln>
                          <a:solidFill>
                            <a:schemeClr val="tx1"/>
                          </a:solidFill>
                          <a:effectLst/>
                          <a:latin typeface="Arial" pitchFamily="34" charset="0"/>
                        </a:rPr>
                        <a:t>Logarithmic</a:t>
                      </a:r>
                      <a:r>
                        <a:rPr kumimoji="0" lang="en-US" sz="1400" b="1" i="0" u="none" strike="noStrike" cap="none" normalizeH="0" baseline="0" smtClean="0">
                          <a:ln>
                            <a:noFill/>
                          </a:ln>
                          <a:solidFill>
                            <a:schemeClr val="tx1"/>
                          </a:solidFill>
                          <a:effectLst/>
                          <a:latin typeface="Arial" pitchFamily="34" charset="0"/>
                        </a:rPr>
                        <a:t>:  when </a:t>
                      </a:r>
                      <a:r>
                        <a:rPr kumimoji="0" lang="en-US" sz="1400" b="1" i="1" u="none" strike="noStrike" cap="none" normalizeH="0" baseline="0" smtClean="0">
                          <a:ln>
                            <a:noFill/>
                          </a:ln>
                          <a:solidFill>
                            <a:schemeClr val="tx1"/>
                          </a:solidFill>
                          <a:effectLst/>
                          <a:latin typeface="Arial" pitchFamily="34" charset="0"/>
                        </a:rPr>
                        <a:t>n</a:t>
                      </a:r>
                      <a:r>
                        <a:rPr kumimoji="0" lang="en-US" sz="1400" b="1" i="0" u="none" strike="noStrike" cap="none" normalizeH="0" baseline="0" smtClean="0">
                          <a:ln>
                            <a:noFill/>
                          </a:ln>
                          <a:solidFill>
                            <a:schemeClr val="tx1"/>
                          </a:solidFill>
                          <a:effectLst/>
                          <a:latin typeface="Arial" pitchFamily="34" charset="0"/>
                        </a:rPr>
                        <a:t> increases, so does run time, but much slower. Common in programs which solve large problems by transforming them into smaller problems.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smtClean="0">
                          <a:ln>
                            <a:noFill/>
                          </a:ln>
                          <a:solidFill>
                            <a:schemeClr val="tx1"/>
                          </a:solidFill>
                          <a:effectLst/>
                          <a:latin typeface="Arial" pitchFamily="34" charset="0"/>
                        </a:rPr>
                        <a:t>Linear</a:t>
                      </a:r>
                      <a:r>
                        <a:rPr kumimoji="0" lang="en-US" sz="1400" b="1" i="0" u="none" strike="noStrike" cap="none" normalizeH="0" baseline="0" smtClean="0">
                          <a:ln>
                            <a:noFill/>
                          </a:ln>
                          <a:solidFill>
                            <a:schemeClr val="tx1"/>
                          </a:solidFill>
                          <a:effectLst/>
                          <a:latin typeface="Arial" pitchFamily="34" charset="0"/>
                        </a:rPr>
                        <a:t>:  run time varies directly with</a:t>
                      </a:r>
                      <a:r>
                        <a:rPr kumimoji="0" lang="en-US" sz="1400" b="1" i="1" u="none" strike="noStrike" cap="none" normalizeH="0" baseline="0" smtClean="0">
                          <a:ln>
                            <a:noFill/>
                          </a:ln>
                          <a:solidFill>
                            <a:schemeClr val="tx1"/>
                          </a:solidFill>
                          <a:effectLst/>
                          <a:latin typeface="Arial" pitchFamily="34" charset="0"/>
                        </a:rPr>
                        <a:t> n</a:t>
                      </a:r>
                      <a:r>
                        <a:rPr kumimoji="0" lang="en-US" sz="1400" b="1" i="0" u="none" strike="noStrike" cap="none" normalizeH="0" baseline="0" smtClean="0">
                          <a:ln>
                            <a:noFill/>
                          </a:ln>
                          <a:solidFill>
                            <a:schemeClr val="tx1"/>
                          </a:solidFill>
                          <a:effectLst/>
                          <a:latin typeface="Arial" pitchFamily="34" charset="0"/>
                        </a:rPr>
                        <a:t>.  Typically, a small amount of processing is done on each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n </a:t>
                      </a:r>
                      <a:r>
                        <a:rPr kumimoji="0" lang="en-US" sz="1600" b="1" i="0" u="none" strike="noStrike" cap="none" normalizeH="0" baseline="0" smtClean="0">
                          <a:ln>
                            <a:noFill/>
                          </a:ln>
                          <a:solidFill>
                            <a:schemeClr val="tx1"/>
                          </a:solidFill>
                          <a:effectLst/>
                          <a:latin typeface="Courier New" pitchFamily="49" charset="0"/>
                        </a:rPr>
                        <a:t>log</a:t>
                      </a:r>
                      <a:r>
                        <a:rPr kumimoji="0" lang="en-US" sz="1600" b="1" i="0" u="none" strike="noStrike" cap="none" normalizeH="0" baseline="0" smtClean="0">
                          <a:ln>
                            <a:noFill/>
                          </a:ln>
                          <a:solidFill>
                            <a:schemeClr val="tx1"/>
                          </a:solidFill>
                          <a:effectLst/>
                          <a:latin typeface="Arial" pitchFamily="34" charset="0"/>
                        </a:rPr>
                        <a:t>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When </a:t>
                      </a:r>
                      <a:r>
                        <a:rPr kumimoji="0" lang="en-US" sz="1400" b="1" i="1" u="none" strike="noStrike" cap="none" normalizeH="0" baseline="0" smtClean="0">
                          <a:ln>
                            <a:noFill/>
                          </a:ln>
                          <a:solidFill>
                            <a:schemeClr val="tx1"/>
                          </a:solidFill>
                          <a:effectLst/>
                          <a:latin typeface="Arial" pitchFamily="34" charset="0"/>
                        </a:rPr>
                        <a:t>n</a:t>
                      </a:r>
                      <a:r>
                        <a:rPr kumimoji="0" lang="en-US" sz="1400" b="1" i="0" u="none" strike="noStrike" cap="none" normalizeH="0" baseline="0" smtClean="0">
                          <a:ln>
                            <a:noFill/>
                          </a:ln>
                          <a:solidFill>
                            <a:schemeClr val="tx1"/>
                          </a:solidFill>
                          <a:effectLst/>
                          <a:latin typeface="Arial" pitchFamily="34" charset="0"/>
                        </a:rPr>
                        <a:t> doubles, run time slightly more than doubles.  Common in programs which break a problem down into smaller sub-problems, solves them independently, then combines solutions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n</a:t>
                      </a:r>
                      <a:r>
                        <a:rPr kumimoji="0" lang="en-US" sz="1600" b="1" i="0" u="none" strike="noStrike" cap="none" normalizeH="0" baseline="3000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smtClean="0">
                          <a:ln>
                            <a:noFill/>
                          </a:ln>
                          <a:solidFill>
                            <a:schemeClr val="tx1"/>
                          </a:solidFill>
                          <a:effectLst/>
                          <a:latin typeface="Arial" pitchFamily="34" charset="0"/>
                        </a:rPr>
                        <a:t>Quadratic</a:t>
                      </a:r>
                      <a:r>
                        <a:rPr kumimoji="0" lang="en-US" sz="1400" b="1" i="0" u="none" strike="noStrike" cap="none" normalizeH="0" baseline="0" smtClean="0">
                          <a:ln>
                            <a:noFill/>
                          </a:ln>
                          <a:solidFill>
                            <a:schemeClr val="tx1"/>
                          </a:solidFill>
                          <a:effectLst/>
                          <a:latin typeface="Arial" pitchFamily="34" charset="0"/>
                        </a:rPr>
                        <a:t>: when </a:t>
                      </a:r>
                      <a:r>
                        <a:rPr kumimoji="0" lang="en-US" sz="1400" b="1" i="1" u="none" strike="noStrike" cap="none" normalizeH="0" baseline="0" smtClean="0">
                          <a:ln>
                            <a:noFill/>
                          </a:ln>
                          <a:solidFill>
                            <a:schemeClr val="tx1"/>
                          </a:solidFill>
                          <a:effectLst/>
                          <a:latin typeface="Arial" pitchFamily="34" charset="0"/>
                        </a:rPr>
                        <a:t>n </a:t>
                      </a:r>
                      <a:r>
                        <a:rPr kumimoji="0" lang="en-US" sz="1400" b="1" i="0" u="none" strike="noStrike" cap="none" normalizeH="0" baseline="0" smtClean="0">
                          <a:ln>
                            <a:noFill/>
                          </a:ln>
                          <a:solidFill>
                            <a:schemeClr val="tx1"/>
                          </a:solidFill>
                          <a:effectLst/>
                          <a:latin typeface="Arial" pitchFamily="34" charset="0"/>
                        </a:rPr>
                        <a:t>doubles, runtime increases fourfold.  Practical only for small problems; typically the program processes all pairs of input (e.g. in a double nested 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n</a:t>
                      </a:r>
                      <a:r>
                        <a:rPr kumimoji="0" lang="en-US" sz="1600" b="1" i="0" u="none" strike="noStrike" cap="none" normalizeH="0" baseline="30000" smtClean="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smtClean="0">
                          <a:ln>
                            <a:noFill/>
                          </a:ln>
                          <a:solidFill>
                            <a:schemeClr val="tx1"/>
                          </a:solidFill>
                          <a:effectLst/>
                          <a:latin typeface="Arial" pitchFamily="34" charset="0"/>
                        </a:rPr>
                        <a:t>Cubic</a:t>
                      </a:r>
                      <a:r>
                        <a:rPr kumimoji="0" lang="en-US" sz="1400" b="1" i="0" u="none" strike="noStrike" cap="none" normalizeH="0" baseline="0" smtClean="0">
                          <a:ln>
                            <a:noFill/>
                          </a:ln>
                          <a:solidFill>
                            <a:schemeClr val="tx1"/>
                          </a:solidFill>
                          <a:effectLst/>
                          <a:latin typeface="Arial" pitchFamily="34" charset="0"/>
                        </a:rPr>
                        <a:t>: when n doubles, runtime increases eightfold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2</a:t>
                      </a:r>
                      <a:r>
                        <a:rPr kumimoji="0" lang="en-US" sz="1600" b="1" i="0" u="none" strike="noStrike" cap="none" normalizeH="0" baseline="30000" smtClean="0">
                          <a:ln>
                            <a:noFill/>
                          </a:ln>
                          <a:solidFill>
                            <a:schemeClr val="tx1"/>
                          </a:solidFill>
                          <a:effectLst/>
                          <a:latin typeface="Arial"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pitchFamily="34" charset="0"/>
                        </a:rPr>
                        <a:t>Exponential</a:t>
                      </a:r>
                      <a:r>
                        <a:rPr kumimoji="0" lang="en-US" sz="1400" b="1" i="0" u="none" strike="noStrike" cap="none" normalizeH="0" baseline="0" dirty="0" smtClean="0">
                          <a:ln>
                            <a:noFill/>
                          </a:ln>
                          <a:solidFill>
                            <a:schemeClr val="tx1"/>
                          </a:solidFill>
                          <a:effectLst/>
                          <a:latin typeface="Arial" pitchFamily="34" charset="0"/>
                        </a:rPr>
                        <a:t>: when n doubles, run time squares.  This is often the result of a natural, “brute force”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674688" y="1666875"/>
            <a:ext cx="7437437" cy="3540125"/>
          </a:xfrm>
          <a:prstGeom prst="rect">
            <a:avLst/>
          </a:prstGeom>
          <a:noFill/>
          <a:ln w="9525">
            <a:noFill/>
            <a:miter lim="800000"/>
            <a:headEnd/>
            <a:tailEnd/>
          </a:ln>
        </p:spPr>
        <p:txBody>
          <a:bodyPr wrap="none">
            <a:spAutoFit/>
          </a:bodyPr>
          <a:lstStyle/>
          <a:p>
            <a:pPr algn="l" rtl="0"/>
            <a:r>
              <a:rPr lang="en-GB" sz="2800">
                <a:latin typeface="Times New Roman" pitchFamily="18" charset="0"/>
              </a:rPr>
              <a:t>What happens if we double the input size N?</a:t>
            </a:r>
          </a:p>
          <a:p>
            <a:pPr algn="l" rtl="0"/>
            <a:endParaRPr lang="en-GB" sz="2800">
              <a:latin typeface="Times New Roman" pitchFamily="18" charset="0"/>
            </a:endParaRPr>
          </a:p>
          <a:p>
            <a:pPr algn="l" rtl="0"/>
            <a:r>
              <a:rPr lang="en-GB" sz="2400">
                <a:latin typeface="Times New Roman" pitchFamily="18" charset="0"/>
              </a:rPr>
              <a:t>   </a:t>
            </a:r>
            <a:r>
              <a:rPr lang="en-GB" sz="2400" b="1">
                <a:latin typeface="Times New Roman" pitchFamily="18" charset="0"/>
              </a:rPr>
              <a:t>N	log</a:t>
            </a:r>
            <a:r>
              <a:rPr lang="en-GB" sz="2400" b="1" baseline="-25000">
                <a:latin typeface="Times New Roman" pitchFamily="18" charset="0"/>
              </a:rPr>
              <a:t>2</a:t>
            </a:r>
            <a:r>
              <a:rPr lang="en-GB" sz="2400" b="1">
                <a:latin typeface="Times New Roman" pitchFamily="18" charset="0"/>
              </a:rPr>
              <a:t>N		5N	N log</a:t>
            </a:r>
            <a:r>
              <a:rPr lang="en-GB" sz="2400" b="1" baseline="-25000">
                <a:latin typeface="Times New Roman" pitchFamily="18" charset="0"/>
              </a:rPr>
              <a:t>2</a:t>
            </a:r>
            <a:r>
              <a:rPr lang="en-GB" sz="2400" b="1">
                <a:latin typeface="Times New Roman" pitchFamily="18" charset="0"/>
              </a:rPr>
              <a:t>N	N</a:t>
            </a:r>
            <a:r>
              <a:rPr lang="en-GB" sz="2400" b="1" baseline="30000">
                <a:latin typeface="Times New Roman" pitchFamily="18" charset="0"/>
              </a:rPr>
              <a:t>2</a:t>
            </a:r>
            <a:r>
              <a:rPr lang="en-GB" sz="2400" b="1">
                <a:latin typeface="Times New Roman" pitchFamily="18" charset="0"/>
              </a:rPr>
              <a:t>	2</a:t>
            </a:r>
            <a:r>
              <a:rPr lang="en-GB" sz="2400" b="1" baseline="30000">
                <a:latin typeface="Times New Roman" pitchFamily="18" charset="0"/>
              </a:rPr>
              <a:t>N   </a:t>
            </a:r>
            <a:endParaRPr lang="en-GB" sz="2400" b="1">
              <a:latin typeface="Times New Roman" pitchFamily="18" charset="0"/>
            </a:endParaRPr>
          </a:p>
          <a:p>
            <a:pPr algn="l" rtl="0"/>
            <a:r>
              <a:rPr lang="en-GB" sz="2400">
                <a:latin typeface="Courier New" pitchFamily="49" charset="0"/>
              </a:rPr>
              <a:t>  8	  3	     40	  24	    64     256</a:t>
            </a:r>
          </a:p>
          <a:p>
            <a:pPr algn="l" rtl="0"/>
            <a:r>
              <a:rPr lang="en-GB" sz="2400">
                <a:latin typeface="Courier New" pitchFamily="49" charset="0"/>
              </a:rPr>
              <a:t> 16	  4		80	  64     256  65536</a:t>
            </a:r>
          </a:p>
          <a:p>
            <a:pPr algn="l" rtl="0"/>
            <a:r>
              <a:rPr lang="en-GB" sz="2400">
                <a:latin typeface="Courier New" pitchFamily="49" charset="0"/>
              </a:rPr>
              <a:t> 32    5      160    160    1024   ~10</a:t>
            </a:r>
            <a:r>
              <a:rPr lang="en-GB" sz="2400" baseline="30000">
                <a:latin typeface="Courier New" pitchFamily="49" charset="0"/>
              </a:rPr>
              <a:t>9</a:t>
            </a:r>
            <a:endParaRPr lang="en-GB" sz="2400">
              <a:latin typeface="Courier New" pitchFamily="49" charset="0"/>
            </a:endParaRPr>
          </a:p>
          <a:p>
            <a:pPr algn="l" rtl="0"/>
            <a:r>
              <a:rPr lang="en-GB" sz="2400">
                <a:latin typeface="Courier New" pitchFamily="49" charset="0"/>
              </a:rPr>
              <a:t> 64    6      320    384    4096   ~10</a:t>
            </a:r>
            <a:r>
              <a:rPr lang="en-GB" sz="2400" baseline="30000">
                <a:latin typeface="Courier New" pitchFamily="49" charset="0"/>
              </a:rPr>
              <a:t>19</a:t>
            </a:r>
            <a:endParaRPr lang="en-GB" sz="2400">
              <a:latin typeface="Courier New" pitchFamily="49" charset="0"/>
            </a:endParaRPr>
          </a:p>
          <a:p>
            <a:pPr algn="l" rtl="0"/>
            <a:r>
              <a:rPr lang="en-GB" sz="2400">
                <a:latin typeface="Courier New" pitchFamily="49" charset="0"/>
              </a:rPr>
              <a:t>128    7      640    896   16384   ~10</a:t>
            </a:r>
            <a:r>
              <a:rPr lang="en-GB" sz="2400" baseline="30000">
                <a:latin typeface="Courier New" pitchFamily="49" charset="0"/>
              </a:rPr>
              <a:t>38</a:t>
            </a:r>
            <a:endParaRPr lang="en-GB" sz="2400">
              <a:latin typeface="Courier New" pitchFamily="49" charset="0"/>
            </a:endParaRPr>
          </a:p>
          <a:p>
            <a:pPr algn="l" rtl="0"/>
            <a:r>
              <a:rPr lang="en-GB" sz="2400">
                <a:latin typeface="Courier New" pitchFamily="49" charset="0"/>
              </a:rPr>
              <a:t>256    8     1280   2048   65536   ~10</a:t>
            </a:r>
            <a:r>
              <a:rPr lang="en-GB" sz="2400" baseline="30000">
                <a:latin typeface="Courier New" pitchFamily="49" charset="0"/>
              </a:rPr>
              <a:t>76</a:t>
            </a:r>
            <a:endParaRPr lang="en-GB" sz="2400">
              <a:latin typeface="Courier New" pitchFamily="49" charset="0"/>
            </a:endParaRPr>
          </a:p>
        </p:txBody>
      </p:sp>
      <p:sp>
        <p:nvSpPr>
          <p:cNvPr id="24579" name="Line 4"/>
          <p:cNvSpPr>
            <a:spLocks noChangeShapeType="1"/>
          </p:cNvSpPr>
          <p:nvPr/>
        </p:nvSpPr>
        <p:spPr bwMode="auto">
          <a:xfrm>
            <a:off x="609600" y="2971800"/>
            <a:ext cx="7696200" cy="0"/>
          </a:xfrm>
          <a:prstGeom prst="line">
            <a:avLst/>
          </a:prstGeom>
          <a:noFill/>
          <a:ln w="9525">
            <a:solidFill>
              <a:schemeClr val="tx1"/>
            </a:solidFill>
            <a:round/>
            <a:headEnd/>
            <a:tailEnd/>
          </a:ln>
        </p:spPr>
        <p:txBody>
          <a:bodyPr wrap="none" anchor="ctr"/>
          <a:lstStyle/>
          <a:p>
            <a:endParaRPr lang="en-US"/>
          </a:p>
        </p:txBody>
      </p:sp>
      <p:sp>
        <p:nvSpPr>
          <p:cNvPr id="24580" name="Rectangle 5"/>
          <p:cNvSpPr>
            <a:spLocks noChangeArrowheads="1"/>
          </p:cNvSpPr>
          <p:nvPr/>
        </p:nvSpPr>
        <p:spPr bwMode="auto">
          <a:xfrm>
            <a:off x="609600" y="2514600"/>
            <a:ext cx="7696200" cy="2743200"/>
          </a:xfrm>
          <a:prstGeom prst="rect">
            <a:avLst/>
          </a:prstGeom>
          <a:noFill/>
          <a:ln w="9525">
            <a:solidFill>
              <a:schemeClr val="tx1"/>
            </a:solidFill>
            <a:miter lim="800000"/>
            <a:headEnd/>
            <a:tailEnd/>
          </a:ln>
        </p:spPr>
        <p:txBody>
          <a:bodyPr wrap="none" anchor="ctr"/>
          <a:lstStyle/>
          <a:p>
            <a:endParaRPr lang="ur-PK"/>
          </a:p>
        </p:txBody>
      </p:sp>
      <p:sp>
        <p:nvSpPr>
          <p:cNvPr id="24581" name="Title 5"/>
          <p:cNvSpPr>
            <a:spLocks noGrp="1"/>
          </p:cNvSpPr>
          <p:nvPr>
            <p:ph type="title"/>
          </p:nvPr>
        </p:nvSpPr>
        <p:spPr/>
        <p:txBody>
          <a:bodyPr/>
          <a:lstStyle/>
          <a:p>
            <a:pPr eaLnBrk="1" hangingPunct="1"/>
            <a:r>
              <a:rPr lang="en-US" dirty="0" smtClean="0"/>
              <a:t>Effect of Input Size</a:t>
            </a:r>
            <a:endParaRPr lang="ur-PK"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4" name="Content Placeholder 3"/>
          <p:cNvSpPr>
            <a:spLocks noGrp="1"/>
          </p:cNvSpPr>
          <p:nvPr>
            <p:ph sz="quarter" idx="1"/>
          </p:nvPr>
        </p:nvSpPr>
        <p:spPr>
          <a:xfrm>
            <a:off x="612648" y="1600200"/>
            <a:ext cx="8153400" cy="4572000"/>
          </a:xfrm>
        </p:spPr>
        <p:txBody>
          <a:bodyPr>
            <a:normAutofit lnSpcReduction="10000"/>
          </a:bodyPr>
          <a:lstStyle/>
          <a:p>
            <a:r>
              <a:rPr lang="en-US" sz="3000" dirty="0" smtClean="0"/>
              <a:t>An algorithm is a sequence of unambiguous instructions for solving a problem, i.e., for obtaining a required output for any legitimate input in a finite amount of time.</a:t>
            </a:r>
          </a:p>
          <a:p>
            <a:r>
              <a:rPr lang="en-US" sz="3000" dirty="0" smtClean="0"/>
              <a:t>Properties</a:t>
            </a:r>
          </a:p>
          <a:p>
            <a:pPr lvl="1"/>
            <a:r>
              <a:rPr lang="en-US" dirty="0" smtClean="0"/>
              <a:t> Can be represented various forms</a:t>
            </a:r>
          </a:p>
          <a:p>
            <a:pPr lvl="1"/>
            <a:r>
              <a:rPr lang="en-US" dirty="0" err="1" smtClean="0"/>
              <a:t>Unambiguity</a:t>
            </a:r>
            <a:r>
              <a:rPr lang="en-US" dirty="0" smtClean="0"/>
              <a:t>/clearness</a:t>
            </a:r>
          </a:p>
          <a:p>
            <a:pPr lvl="1"/>
            <a:r>
              <a:rPr lang="en-US" dirty="0" smtClean="0"/>
              <a:t>Effectiveness</a:t>
            </a:r>
          </a:p>
          <a:p>
            <a:pPr lvl="1"/>
            <a:r>
              <a:rPr lang="en-US" dirty="0" smtClean="0"/>
              <a:t>Finiteness/termination</a:t>
            </a:r>
          </a:p>
          <a:p>
            <a:pPr lvl="1"/>
            <a:r>
              <a:rPr lang="en-US" dirty="0" smtClean="0"/>
              <a:t>Correctness</a:t>
            </a:r>
          </a:p>
          <a:p>
            <a:endParaRPr lang="en-US" dirty="0"/>
          </a:p>
        </p:txBody>
      </p:sp>
      <p:sp>
        <p:nvSpPr>
          <p:cNvPr id="14"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pPr marL="457200" indent="-457200">
              <a:lnSpc>
                <a:spcPct val="90000"/>
              </a:lnSpc>
            </a:pPr>
            <a:r>
              <a:rPr lang="en-US" dirty="0" smtClean="0"/>
              <a:t>Recipe, process, method, technique, procedure, routine,… with the following requirements:</a:t>
            </a:r>
          </a:p>
          <a:p>
            <a:pPr marL="457200" indent="-457200">
              <a:lnSpc>
                <a:spcPct val="90000"/>
              </a:lnSpc>
              <a:buFont typeface="Monotype Sorts" pitchFamily="2" charset="2"/>
              <a:buAutoNum type="arabicPeriod"/>
            </a:pPr>
            <a:r>
              <a:rPr lang="en-US" dirty="0" smtClean="0"/>
              <a:t>Finiteness</a:t>
            </a:r>
          </a:p>
          <a:p>
            <a:pPr marL="1257300" lvl="2" indent="-342900">
              <a:lnSpc>
                <a:spcPct val="90000"/>
              </a:lnSpc>
            </a:pPr>
            <a:r>
              <a:rPr lang="en-US" dirty="0" smtClean="0"/>
              <a:t>terminates after a finite number of steps</a:t>
            </a:r>
          </a:p>
          <a:p>
            <a:pPr marL="457200" indent="-457200">
              <a:lnSpc>
                <a:spcPct val="90000"/>
              </a:lnSpc>
              <a:buFont typeface="Monotype Sorts" pitchFamily="2" charset="2"/>
              <a:buAutoNum type="arabicPeriod"/>
            </a:pPr>
            <a:r>
              <a:rPr lang="en-US" dirty="0" smtClean="0"/>
              <a:t>Definiteness</a:t>
            </a:r>
          </a:p>
          <a:p>
            <a:pPr marL="1257300" lvl="2" indent="-342900">
              <a:lnSpc>
                <a:spcPct val="90000"/>
              </a:lnSpc>
            </a:pPr>
            <a:r>
              <a:rPr lang="en-US" dirty="0" smtClean="0"/>
              <a:t>rigorously and unambiguously specified</a:t>
            </a:r>
          </a:p>
          <a:p>
            <a:pPr marL="457200" indent="-457200">
              <a:lnSpc>
                <a:spcPct val="90000"/>
              </a:lnSpc>
              <a:buFont typeface="Monotype Sorts" pitchFamily="2" charset="2"/>
              <a:buAutoNum type="arabicPeriod"/>
            </a:pPr>
            <a:r>
              <a:rPr lang="en-US" dirty="0" smtClean="0"/>
              <a:t>Clearly specified input</a:t>
            </a:r>
          </a:p>
          <a:p>
            <a:pPr marL="1257300" lvl="2" indent="-342900">
              <a:lnSpc>
                <a:spcPct val="90000"/>
              </a:lnSpc>
            </a:pPr>
            <a:r>
              <a:rPr lang="en-US" dirty="0" smtClean="0"/>
              <a:t>valid inputs are clearly specified</a:t>
            </a:r>
          </a:p>
          <a:p>
            <a:pPr marL="457200" indent="-457200">
              <a:lnSpc>
                <a:spcPct val="90000"/>
              </a:lnSpc>
              <a:buFont typeface="Monotype Sorts" pitchFamily="2" charset="2"/>
              <a:buAutoNum type="arabicPeriod"/>
            </a:pPr>
            <a:r>
              <a:rPr lang="en-US" dirty="0" smtClean="0"/>
              <a:t>Clearly specified/expected output</a:t>
            </a:r>
          </a:p>
          <a:p>
            <a:pPr marL="1257300" lvl="2" indent="-342900">
              <a:lnSpc>
                <a:spcPct val="90000"/>
              </a:lnSpc>
            </a:pPr>
            <a:r>
              <a:rPr lang="en-US" dirty="0" smtClean="0"/>
              <a:t>can be proved to produce the correct output given a valid input</a:t>
            </a:r>
          </a:p>
          <a:p>
            <a:pPr marL="457200" indent="-457200">
              <a:lnSpc>
                <a:spcPct val="90000"/>
              </a:lnSpc>
              <a:buFont typeface="Monotype Sorts" pitchFamily="2" charset="2"/>
              <a:buAutoNum type="arabicPeriod"/>
            </a:pPr>
            <a:r>
              <a:rPr lang="en-US" dirty="0" smtClean="0"/>
              <a:t>Effectiveness</a:t>
            </a:r>
          </a:p>
          <a:p>
            <a:pPr marL="1257300" lvl="2" indent="-342900">
              <a:lnSpc>
                <a:spcPct val="90000"/>
              </a:lnSpc>
            </a:pPr>
            <a:r>
              <a:rPr lang="en-US" dirty="0" smtClean="0"/>
              <a:t>steps are sufficiently simple and basic</a:t>
            </a:r>
          </a:p>
          <a:p>
            <a:pPr marL="457200" indent="-457200">
              <a:lnSpc>
                <a:spcPct val="90000"/>
              </a:lnSpc>
              <a:buFont typeface="Monotype Sorts" pitchFamily="2" charset="2"/>
              <a:buAutoNum type="arabicPeriod"/>
            </a:pPr>
            <a:endParaRPr lang="en-US" dirty="0" smtClean="0"/>
          </a:p>
          <a:p>
            <a:endParaRPr lang="en-US" dirty="0"/>
          </a:p>
        </p:txBody>
      </p:sp>
      <p:sp>
        <p:nvSpPr>
          <p:cNvPr id="5" name="Footer Placeholder 3"/>
          <p:cNvSpPr>
            <a:spLocks noGrp="1"/>
          </p:cNvSpPr>
          <p:nvPr>
            <p:ph type="ftr" sz="quarter" idx="11"/>
          </p:nvPr>
        </p:nvSpPr>
        <p:spPr>
          <a:xfrm>
            <a:off x="1" y="6477000"/>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Algorithms?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4" name="Content Placeholder 3"/>
          <p:cNvSpPr>
            <a:spLocks noGrp="1"/>
          </p:cNvSpPr>
          <p:nvPr>
            <p:ph sz="quarter" idx="1"/>
          </p:nvPr>
        </p:nvSpPr>
        <p:spPr/>
        <p:txBody>
          <a:bodyPr>
            <a:normAutofit fontScale="92500"/>
          </a:bodyPr>
          <a:lstStyle/>
          <a:p>
            <a:r>
              <a:rPr lang="en-US" dirty="0" smtClean="0"/>
              <a:t>Algorithms solve problems</a:t>
            </a:r>
          </a:p>
          <a:p>
            <a:pPr lvl="1"/>
            <a:r>
              <a:rPr lang="en-US" dirty="0" smtClean="0"/>
              <a:t>Good choice: more efficient programs</a:t>
            </a:r>
          </a:p>
          <a:p>
            <a:pPr lvl="1"/>
            <a:r>
              <a:rPr lang="en-US" dirty="0" smtClean="0"/>
              <a:t>Bad choice: poor programs performance</a:t>
            </a:r>
          </a:p>
          <a:p>
            <a:pPr lvl="1"/>
            <a:r>
              <a:rPr lang="en-US" dirty="0" smtClean="0"/>
              <a:t>Example:</a:t>
            </a:r>
          </a:p>
          <a:p>
            <a:pPr lvl="2"/>
            <a:r>
              <a:rPr lang="en-US" dirty="0" smtClean="0"/>
              <a:t>Problem: Find the largest element ‘k’ out of ‘N’ integers</a:t>
            </a:r>
          </a:p>
          <a:p>
            <a:pPr lvl="2"/>
            <a:r>
              <a:rPr lang="en-US" dirty="0" smtClean="0"/>
              <a:t>Easy algorithms: sort all integers, then list the first or last element</a:t>
            </a:r>
          </a:p>
          <a:p>
            <a:pPr lvl="2"/>
            <a:r>
              <a:rPr lang="en-US" dirty="0" smtClean="0"/>
              <a:t>Better algorithm: sort first element then read through the list</a:t>
            </a:r>
          </a:p>
          <a:p>
            <a:r>
              <a:rPr lang="en-US" dirty="0" smtClean="0"/>
              <a:t>Different algorithms perform better on different inputs</a:t>
            </a:r>
          </a:p>
          <a:p>
            <a:r>
              <a:rPr lang="en-US" dirty="0" smtClean="0"/>
              <a:t>Input size also affect the performance.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 of Algorithm and 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5" name="Rectangle 12"/>
          <p:cNvSpPr>
            <a:spLocks noChangeArrowheads="1"/>
          </p:cNvSpPr>
          <p:nvPr/>
        </p:nvSpPr>
        <p:spPr bwMode="auto">
          <a:xfrm>
            <a:off x="3286125" y="4267200"/>
            <a:ext cx="2743200" cy="762000"/>
          </a:xfrm>
          <a:prstGeom prst="rect">
            <a:avLst/>
          </a:prstGeom>
          <a:solidFill>
            <a:schemeClr val="tx2">
              <a:lumMod val="75000"/>
            </a:schemeClr>
          </a:solidFill>
          <a:ln w="28575">
            <a:solidFill>
              <a:schemeClr val="accent2">
                <a:lumMod val="75000"/>
              </a:schemeClr>
            </a:solidFill>
            <a:miter lim="800000"/>
            <a:headEnd type="none" w="sm" len="sm"/>
            <a:tailEnd type="none" w="sm" len="sm"/>
          </a:ln>
          <a:effectLst/>
        </p:spPr>
        <p:txBody>
          <a:bodyPr wrap="none" anchor="ctr"/>
          <a:lstStyle/>
          <a:p>
            <a:pPr algn="ctr"/>
            <a:r>
              <a:rPr lang="en-US" sz="2400" dirty="0" smtClean="0">
                <a:solidFill>
                  <a:schemeClr val="bg1"/>
                </a:solidFill>
              </a:rPr>
              <a:t>“Computer</a:t>
            </a:r>
            <a:r>
              <a:rPr lang="en-US" sz="2400" dirty="0">
                <a:solidFill>
                  <a:schemeClr val="bg1"/>
                </a:solidFill>
              </a:rPr>
              <a:t>” </a:t>
            </a:r>
          </a:p>
        </p:txBody>
      </p:sp>
      <p:sp>
        <p:nvSpPr>
          <p:cNvPr id="6" name="Line 13"/>
          <p:cNvSpPr>
            <a:spLocks noChangeShapeType="1"/>
          </p:cNvSpPr>
          <p:nvPr/>
        </p:nvSpPr>
        <p:spPr bwMode="auto">
          <a:xfrm>
            <a:off x="4581525" y="2743200"/>
            <a:ext cx="0" cy="609600"/>
          </a:xfrm>
          <a:prstGeom prst="line">
            <a:avLst/>
          </a:prstGeom>
          <a:noFill/>
          <a:ln w="28575">
            <a:solidFill>
              <a:schemeClr val="accent2">
                <a:lumMod val="75000"/>
              </a:schemeClr>
            </a:solidFill>
            <a:round/>
            <a:headEnd type="none" w="sm" len="sm"/>
            <a:tailEnd type="triangle" w="lg" len="med"/>
          </a:ln>
          <a:effectLst/>
        </p:spPr>
        <p:txBody>
          <a:bodyPr wrap="none" anchor="ctr"/>
          <a:lstStyle/>
          <a:p>
            <a:pPr algn="ctr"/>
            <a:endParaRPr lang="en-US" sz="2400">
              <a:solidFill>
                <a:schemeClr val="bg1"/>
              </a:solidFill>
            </a:endParaRPr>
          </a:p>
        </p:txBody>
      </p:sp>
      <p:sp>
        <p:nvSpPr>
          <p:cNvPr id="7" name="Line 14"/>
          <p:cNvSpPr>
            <a:spLocks noChangeShapeType="1"/>
          </p:cNvSpPr>
          <p:nvPr/>
        </p:nvSpPr>
        <p:spPr bwMode="auto">
          <a:xfrm>
            <a:off x="4581525" y="3810000"/>
            <a:ext cx="0" cy="457200"/>
          </a:xfrm>
          <a:prstGeom prst="line">
            <a:avLst/>
          </a:prstGeom>
          <a:noFill/>
          <a:ln w="28575">
            <a:solidFill>
              <a:schemeClr val="accent2">
                <a:lumMod val="75000"/>
              </a:schemeClr>
            </a:solidFill>
            <a:round/>
            <a:headEnd type="none" w="sm" len="sm"/>
            <a:tailEnd type="triangle" w="lg" len="med"/>
          </a:ln>
          <a:effectLst/>
        </p:spPr>
        <p:txBody>
          <a:bodyPr wrap="none" anchor="ctr"/>
          <a:lstStyle/>
          <a:p>
            <a:pPr algn="ctr"/>
            <a:endParaRPr lang="en-US" sz="2400">
              <a:solidFill>
                <a:schemeClr val="bg1"/>
              </a:solidFill>
            </a:endParaRPr>
          </a:p>
        </p:txBody>
      </p:sp>
      <p:sp>
        <p:nvSpPr>
          <p:cNvPr id="8" name="Text Box 15"/>
          <p:cNvSpPr txBox="1">
            <a:spLocks noChangeArrowheads="1"/>
          </p:cNvSpPr>
          <p:nvPr/>
        </p:nvSpPr>
        <p:spPr bwMode="auto">
          <a:xfrm>
            <a:off x="3886200" y="2281535"/>
            <a:ext cx="1371600" cy="461665"/>
          </a:xfrm>
          <a:prstGeom prst="rect">
            <a:avLst/>
          </a:prstGeom>
          <a:solidFill>
            <a:schemeClr val="tx2">
              <a:lumMod val="75000"/>
            </a:schemeClr>
          </a:solidFill>
          <a:ln w="28575">
            <a:solidFill>
              <a:schemeClr val="accent2">
                <a:lumMod val="75000"/>
              </a:schemeClr>
            </a:solidFill>
            <a:miter lim="800000"/>
            <a:headEnd type="none" w="sm" len="sm"/>
            <a:tailEnd type="none" w="sm" len="sm"/>
          </a:ln>
          <a:effectLst/>
        </p:spPr>
        <p:txBody>
          <a:bodyPr wrap="square">
            <a:spAutoFit/>
          </a:bodyPr>
          <a:lstStyle/>
          <a:p>
            <a:pPr algn="ctr"/>
            <a:r>
              <a:rPr lang="en-US" sz="2400" dirty="0" smtClean="0">
                <a:solidFill>
                  <a:schemeClr val="bg1"/>
                </a:solidFill>
              </a:rPr>
              <a:t>Problem</a:t>
            </a:r>
            <a:endParaRPr lang="en-US" sz="2400" dirty="0">
              <a:solidFill>
                <a:schemeClr val="bg1"/>
              </a:solidFill>
            </a:endParaRPr>
          </a:p>
        </p:txBody>
      </p:sp>
      <p:sp>
        <p:nvSpPr>
          <p:cNvPr id="9" name="Text Box 16"/>
          <p:cNvSpPr txBox="1">
            <a:spLocks noChangeArrowheads="1"/>
          </p:cNvSpPr>
          <p:nvPr/>
        </p:nvSpPr>
        <p:spPr bwMode="auto">
          <a:xfrm>
            <a:off x="3886200" y="3348335"/>
            <a:ext cx="1354858" cy="461665"/>
          </a:xfrm>
          <a:prstGeom prst="rect">
            <a:avLst/>
          </a:prstGeom>
          <a:solidFill>
            <a:schemeClr val="tx2">
              <a:lumMod val="75000"/>
            </a:schemeClr>
          </a:solidFill>
          <a:ln w="28575">
            <a:solidFill>
              <a:schemeClr val="accent2">
                <a:lumMod val="75000"/>
              </a:schemeClr>
            </a:solidFill>
            <a:miter lim="800000"/>
            <a:headEnd type="none" w="sm" len="sm"/>
            <a:tailEnd type="none" w="sm" len="sm"/>
          </a:ln>
          <a:effectLst/>
        </p:spPr>
        <p:txBody>
          <a:bodyPr wrap="none">
            <a:spAutoFit/>
          </a:bodyPr>
          <a:lstStyle/>
          <a:p>
            <a:pPr algn="ctr"/>
            <a:r>
              <a:rPr lang="en-US" sz="2400" dirty="0" smtClean="0">
                <a:solidFill>
                  <a:schemeClr val="bg1"/>
                </a:solidFill>
              </a:rPr>
              <a:t>Algorithm</a:t>
            </a:r>
            <a:endParaRPr lang="en-US" sz="2400" dirty="0">
              <a:solidFill>
                <a:schemeClr val="bg1"/>
              </a:solidFill>
            </a:endParaRPr>
          </a:p>
        </p:txBody>
      </p:sp>
      <p:sp>
        <p:nvSpPr>
          <p:cNvPr id="10" name="Text Box 17"/>
          <p:cNvSpPr txBox="1">
            <a:spLocks noChangeArrowheads="1"/>
          </p:cNvSpPr>
          <p:nvPr/>
        </p:nvSpPr>
        <p:spPr bwMode="auto">
          <a:xfrm>
            <a:off x="838200" y="4491335"/>
            <a:ext cx="1198563" cy="461665"/>
          </a:xfrm>
          <a:prstGeom prst="rect">
            <a:avLst/>
          </a:prstGeom>
          <a:solidFill>
            <a:schemeClr val="tx2">
              <a:lumMod val="75000"/>
            </a:schemeClr>
          </a:solidFill>
          <a:ln w="28575">
            <a:solidFill>
              <a:schemeClr val="accent2">
                <a:lumMod val="75000"/>
              </a:schemeClr>
            </a:solidFill>
            <a:miter lim="800000"/>
            <a:headEnd type="none" w="sm" len="sm"/>
            <a:tailEnd type="none" w="sm" len="sm"/>
          </a:ln>
          <a:effectLst/>
        </p:spPr>
        <p:txBody>
          <a:bodyPr>
            <a:spAutoFit/>
          </a:bodyPr>
          <a:lstStyle/>
          <a:p>
            <a:pPr algn="ctr"/>
            <a:r>
              <a:rPr lang="en-US" sz="2400" dirty="0" smtClean="0">
                <a:solidFill>
                  <a:schemeClr val="bg1"/>
                </a:solidFill>
              </a:rPr>
              <a:t>Input</a:t>
            </a:r>
            <a:endParaRPr lang="en-US" sz="2400" dirty="0">
              <a:solidFill>
                <a:schemeClr val="bg1"/>
              </a:solidFill>
            </a:endParaRPr>
          </a:p>
        </p:txBody>
      </p:sp>
      <p:sp>
        <p:nvSpPr>
          <p:cNvPr id="11" name="Text Box 18"/>
          <p:cNvSpPr txBox="1">
            <a:spLocks noChangeArrowheads="1"/>
          </p:cNvSpPr>
          <p:nvPr/>
        </p:nvSpPr>
        <p:spPr bwMode="auto">
          <a:xfrm>
            <a:off x="7183437" y="4491335"/>
            <a:ext cx="1198563" cy="461665"/>
          </a:xfrm>
          <a:prstGeom prst="rect">
            <a:avLst/>
          </a:prstGeom>
          <a:solidFill>
            <a:schemeClr val="tx2">
              <a:lumMod val="75000"/>
            </a:schemeClr>
          </a:solidFill>
          <a:ln w="28575">
            <a:solidFill>
              <a:schemeClr val="accent2">
                <a:lumMod val="75000"/>
              </a:schemeClr>
            </a:solidFill>
            <a:miter lim="800000"/>
            <a:headEnd type="none" w="sm" len="sm"/>
            <a:tailEnd type="none" w="sm" len="sm"/>
          </a:ln>
          <a:effectLst/>
        </p:spPr>
        <p:txBody>
          <a:bodyPr>
            <a:spAutoFit/>
          </a:bodyPr>
          <a:lstStyle/>
          <a:p>
            <a:pPr algn="ctr"/>
            <a:r>
              <a:rPr lang="en-US" sz="2400" dirty="0" smtClean="0">
                <a:solidFill>
                  <a:schemeClr val="bg1"/>
                </a:solidFill>
              </a:rPr>
              <a:t>Output</a:t>
            </a:r>
            <a:endParaRPr lang="en-US" sz="2400" dirty="0">
              <a:solidFill>
                <a:schemeClr val="bg1"/>
              </a:solidFill>
            </a:endParaRPr>
          </a:p>
        </p:txBody>
      </p:sp>
      <p:sp>
        <p:nvSpPr>
          <p:cNvPr id="12" name="Line 19"/>
          <p:cNvSpPr>
            <a:spLocks noChangeShapeType="1"/>
          </p:cNvSpPr>
          <p:nvPr/>
        </p:nvSpPr>
        <p:spPr bwMode="auto">
          <a:xfrm>
            <a:off x="2057400" y="4724400"/>
            <a:ext cx="1219200" cy="0"/>
          </a:xfrm>
          <a:prstGeom prst="line">
            <a:avLst/>
          </a:prstGeom>
          <a:noFill/>
          <a:ln w="28575">
            <a:solidFill>
              <a:schemeClr val="accent2">
                <a:lumMod val="75000"/>
              </a:schemeClr>
            </a:solidFill>
            <a:round/>
            <a:headEnd type="none" w="sm" len="sm"/>
            <a:tailEnd type="triangle" w="lg" len="med"/>
          </a:ln>
          <a:effectLst/>
        </p:spPr>
        <p:txBody>
          <a:bodyPr wrap="none" anchor="ctr"/>
          <a:lstStyle/>
          <a:p>
            <a:pPr algn="ctr"/>
            <a:endParaRPr lang="en-US" sz="2400">
              <a:solidFill>
                <a:schemeClr val="bg1"/>
              </a:solidFill>
            </a:endParaRPr>
          </a:p>
        </p:txBody>
      </p:sp>
      <p:sp>
        <p:nvSpPr>
          <p:cNvPr id="13" name="Line 20"/>
          <p:cNvSpPr>
            <a:spLocks noChangeShapeType="1"/>
          </p:cNvSpPr>
          <p:nvPr/>
        </p:nvSpPr>
        <p:spPr bwMode="auto">
          <a:xfrm>
            <a:off x="6019800" y="4724400"/>
            <a:ext cx="1143000" cy="0"/>
          </a:xfrm>
          <a:prstGeom prst="line">
            <a:avLst/>
          </a:prstGeom>
          <a:noFill/>
          <a:ln w="28575">
            <a:solidFill>
              <a:schemeClr val="accent2">
                <a:lumMod val="75000"/>
              </a:schemeClr>
            </a:solidFill>
            <a:round/>
            <a:headEnd type="none" w="sm" len="sm"/>
            <a:tailEnd type="triangle" w="lg" len="med"/>
          </a:ln>
          <a:effectLst/>
        </p:spPr>
        <p:txBody>
          <a:bodyPr wrap="none" anchor="ctr"/>
          <a:lstStyle/>
          <a:p>
            <a:pPr algn="ctr"/>
            <a:endParaRPr lang="en-US" sz="2400">
              <a:solidFill>
                <a:schemeClr val="bg1"/>
              </a:solidFill>
            </a:endParaRPr>
          </a:p>
        </p:txBody>
      </p:sp>
      <p:sp>
        <p:nvSpPr>
          <p:cNvPr id="14"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an Algorithms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4" name="Content Placeholder 3"/>
          <p:cNvSpPr>
            <a:spLocks noGrp="1"/>
          </p:cNvSpPr>
          <p:nvPr>
            <p:ph sz="quarter" idx="1"/>
          </p:nvPr>
        </p:nvSpPr>
        <p:spPr/>
        <p:txBody>
          <a:bodyPr/>
          <a:lstStyle/>
          <a:p>
            <a:pPr>
              <a:defRPr/>
            </a:pPr>
            <a:r>
              <a:rPr lang="en-US" dirty="0" smtClean="0"/>
              <a:t>An algorithm may be represented in different forms:</a:t>
            </a:r>
          </a:p>
          <a:p>
            <a:pPr lvl="1">
              <a:defRPr/>
            </a:pPr>
            <a:r>
              <a:rPr lang="en-US" dirty="0" smtClean="0"/>
              <a:t>A description using English/other languages</a:t>
            </a:r>
          </a:p>
          <a:p>
            <a:pPr lvl="1">
              <a:defRPr/>
            </a:pPr>
            <a:r>
              <a:rPr lang="en-US" dirty="0" smtClean="0"/>
              <a:t>A real computer program, e.g. C++ </a:t>
            </a:r>
          </a:p>
          <a:p>
            <a:pPr lvl="1">
              <a:defRPr/>
            </a:pPr>
            <a:r>
              <a:rPr lang="en-US" dirty="0" smtClean="0"/>
              <a:t>A pseudo-code, C-like program, program-language-like program.</a:t>
            </a:r>
          </a:p>
          <a:p>
            <a:pPr>
              <a:defRPr/>
            </a:pPr>
            <a:endParaRPr lang="en-US" dirty="0" smtClean="0"/>
          </a:p>
          <a:p>
            <a:pPr>
              <a:defRPr/>
            </a:pPr>
            <a:r>
              <a:rPr lang="ur-PK" dirty="0" smtClean="0"/>
              <a:t> </a:t>
            </a:r>
            <a:r>
              <a:rPr lang="en-US" dirty="0" smtClean="0"/>
              <a:t>Program = algorithms + data structures</a:t>
            </a:r>
            <a:endParaRPr lang="ur-PK"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Issues Related to Algorithms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pPr>
              <a:lnSpc>
                <a:spcPct val="90000"/>
              </a:lnSpc>
            </a:pPr>
            <a:r>
              <a:rPr lang="en-US" sz="2800" dirty="0" smtClean="0"/>
              <a:t>How to design algorithms</a:t>
            </a:r>
          </a:p>
          <a:p>
            <a:pPr>
              <a:lnSpc>
                <a:spcPct val="90000"/>
              </a:lnSpc>
            </a:pPr>
            <a:endParaRPr lang="en-US" sz="2800" dirty="0" smtClean="0"/>
          </a:p>
          <a:p>
            <a:pPr>
              <a:lnSpc>
                <a:spcPct val="90000"/>
              </a:lnSpc>
            </a:pPr>
            <a:r>
              <a:rPr lang="en-US" sz="2800" dirty="0" smtClean="0"/>
              <a:t>How to express algorithms</a:t>
            </a:r>
          </a:p>
          <a:p>
            <a:pPr>
              <a:lnSpc>
                <a:spcPct val="90000"/>
              </a:lnSpc>
            </a:pPr>
            <a:endParaRPr lang="en-US" sz="2800" dirty="0" smtClean="0"/>
          </a:p>
          <a:p>
            <a:pPr>
              <a:lnSpc>
                <a:spcPct val="90000"/>
              </a:lnSpc>
            </a:pPr>
            <a:r>
              <a:rPr lang="en-US" sz="2800" dirty="0" smtClean="0"/>
              <a:t>Proving correctness</a:t>
            </a:r>
          </a:p>
          <a:p>
            <a:pPr>
              <a:lnSpc>
                <a:spcPct val="90000"/>
              </a:lnSpc>
            </a:pPr>
            <a:endParaRPr lang="en-US" sz="2800" dirty="0" smtClean="0"/>
          </a:p>
          <a:p>
            <a:pPr>
              <a:lnSpc>
                <a:spcPct val="90000"/>
              </a:lnSpc>
            </a:pPr>
            <a:r>
              <a:rPr lang="en-US" sz="2800" dirty="0" smtClean="0"/>
              <a:t>Efficiency (or complexity) analysis</a:t>
            </a:r>
          </a:p>
          <a:p>
            <a:pPr lvl="1">
              <a:lnSpc>
                <a:spcPct val="90000"/>
              </a:lnSpc>
            </a:pPr>
            <a:r>
              <a:rPr lang="en-US" sz="2800" dirty="0" smtClean="0"/>
              <a:t>Theoretical analysis</a:t>
            </a:r>
          </a:p>
          <a:p>
            <a:pPr lvl="1">
              <a:lnSpc>
                <a:spcPct val="90000"/>
              </a:lnSpc>
            </a:pPr>
            <a:endParaRPr lang="en-US" sz="2800" dirty="0" smtClean="0"/>
          </a:p>
          <a:p>
            <a:pPr lvl="1">
              <a:lnSpc>
                <a:spcPct val="90000"/>
              </a:lnSpc>
            </a:pPr>
            <a:r>
              <a:rPr lang="en-US" sz="2800" dirty="0" smtClean="0"/>
              <a:t>Empirical analysis</a:t>
            </a:r>
          </a:p>
          <a:p>
            <a:pPr lvl="1">
              <a:lnSpc>
                <a:spcPct val="90000"/>
              </a:lnSpc>
            </a:pPr>
            <a:endParaRPr lang="en-US" sz="2800" dirty="0" smtClean="0"/>
          </a:p>
          <a:p>
            <a:pPr>
              <a:lnSpc>
                <a:spcPct val="90000"/>
              </a:lnSpc>
            </a:pPr>
            <a:r>
              <a:rPr lang="en-US" sz="2800" dirty="0" smtClean="0"/>
              <a:t>Optimality </a:t>
            </a:r>
          </a:p>
          <a:p>
            <a:pPr>
              <a:lnSpc>
                <a:spcPct val="90000"/>
              </a:lnSpc>
            </a:pPr>
            <a:endParaRPr lang="en-US" sz="2000" dirty="0" smtClean="0"/>
          </a:p>
          <a:p>
            <a:pPr>
              <a:lnSpc>
                <a:spcPct val="90000"/>
              </a:lnSpc>
            </a:pPr>
            <a:endParaRPr lang="en-US" sz="2000" dirty="0" smtClean="0"/>
          </a:p>
          <a:p>
            <a:endParaRPr lang="en-US" dirty="0"/>
          </a:p>
        </p:txBody>
      </p:sp>
      <p:sp>
        <p:nvSpPr>
          <p:cNvPr id="5"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2044</Words>
  <Application>Microsoft Office PowerPoint</Application>
  <PresentationFormat>On-screen Show (4:3)</PresentationFormat>
  <Paragraphs>334</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EdStudPres</vt:lpstr>
      <vt:lpstr>Equation</vt:lpstr>
      <vt:lpstr>Data structures and algorithm</vt:lpstr>
      <vt:lpstr>Review of Previous Lecture</vt:lpstr>
      <vt:lpstr>Introduction to Algorithms</vt:lpstr>
      <vt:lpstr>What is an Algorithm?</vt:lpstr>
      <vt:lpstr>What is an Algorithm?</vt:lpstr>
      <vt:lpstr>Why Study Algorithms?</vt:lpstr>
      <vt:lpstr>Notion of Algorithm and Problem</vt:lpstr>
      <vt:lpstr>Representation of an Algorithms</vt:lpstr>
      <vt:lpstr>Basic Issues Related to Algorithms</vt:lpstr>
      <vt:lpstr>Analysis of Algorithms</vt:lpstr>
      <vt:lpstr>Algorithm Efficiency</vt:lpstr>
      <vt:lpstr>Best, Worst and Average Cases</vt:lpstr>
      <vt:lpstr>Example: Best, Worst and Average Cases</vt:lpstr>
      <vt:lpstr>Algorithm Analysis</vt:lpstr>
      <vt:lpstr>Why need algorithm analysis?</vt:lpstr>
      <vt:lpstr>How to Analyse an Algorithm?</vt:lpstr>
      <vt:lpstr>Analysis of Algorithms</vt:lpstr>
      <vt:lpstr>Analysis of Algorithms</vt:lpstr>
      <vt:lpstr>Running Time of An Algorithm</vt:lpstr>
      <vt:lpstr>Factors Affecting Running Time</vt:lpstr>
      <vt:lpstr>Running time of an Algorithm</vt:lpstr>
      <vt:lpstr>Running Time of an Algorithm</vt:lpstr>
      <vt:lpstr>Finding Running Time of an Algorithm</vt:lpstr>
      <vt:lpstr>Example</vt:lpstr>
      <vt:lpstr>Growth Rate of the Algorithm Running Time</vt:lpstr>
      <vt:lpstr>Asymptotic Notation - Big-Oh </vt:lpstr>
      <vt:lpstr>Asymptotic Notation - Big-Oh </vt:lpstr>
      <vt:lpstr>Big-Oh Example</vt:lpstr>
      <vt:lpstr>Big-Oh Notation Rules</vt:lpstr>
      <vt:lpstr>Big-Oh Example (2)</vt:lpstr>
      <vt:lpstr>Big-Oh Example (2)</vt:lpstr>
      <vt:lpstr>Asymptotic Complexity of Example</vt:lpstr>
      <vt:lpstr>More Big-Oh Example</vt:lpstr>
      <vt:lpstr>To prove that mathematically: Example:</vt:lpstr>
      <vt:lpstr>To prove that mathematically: Example:</vt:lpstr>
      <vt:lpstr>Performance Classification</vt:lpstr>
      <vt:lpstr>Effect of Input Size</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2010-10-04T09:09:21Z</dcterms:created>
  <dcterms:modified xsi:type="dcterms:W3CDTF">2010-10-08T06:10:41Z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