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7"/>
  </p:notesMasterIdLst>
  <p:sldIdLst>
    <p:sldId id="269" r:id="rId5"/>
    <p:sldId id="259" r:id="rId6"/>
    <p:sldId id="270" r:id="rId7"/>
    <p:sldId id="260" r:id="rId8"/>
    <p:sldId id="261" r:id="rId9"/>
    <p:sldId id="257" r:id="rId10"/>
    <p:sldId id="262" r:id="rId11"/>
    <p:sldId id="263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17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10/8/2010 10:08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10/8/2010 10:08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10/8/2010 10:08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10/8/2010 10:08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10/8/2010 10:08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10/8/2010 10:08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10/8/2010 10:08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10/8/2010 10:08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10/8/2010 10:08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10/8/2010 10:08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10/8/2010 10:08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10/8/2010 10:08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</a:t>
            </a:r>
            <a:r>
              <a:rPr lang="en-US" dirty="0" smtClean="0"/>
              <a:t>3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19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October,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Analysing Nested Loops[2]</a:t>
            </a:r>
            <a:endParaRPr lang="en-US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GB" sz="2800" dirty="0" smtClean="0"/>
              <a:t>What if the number of iterations of one loop depends on the counter of the other?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  </a:t>
            </a:r>
            <a:r>
              <a:rPr lang="en-GB" b="1" dirty="0" smtClean="0"/>
              <a:t>    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 err="1" smtClean="0"/>
              <a:t>j,k</a:t>
            </a:r>
            <a:r>
              <a:rPr lang="en-GB" b="1" dirty="0" smtClean="0"/>
              <a:t>;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 smtClean="0"/>
              <a:t>      for (j=0; j &lt; N; j++)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 smtClean="0"/>
              <a:t>         for (k=0; k &lt; j; k++)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 smtClean="0"/>
              <a:t>            sum += </a:t>
            </a:r>
            <a:r>
              <a:rPr lang="en-GB" b="1" dirty="0" err="1" smtClean="0"/>
              <a:t>k+j</a:t>
            </a:r>
            <a:r>
              <a:rPr lang="en-GB" b="1" dirty="0" smtClean="0"/>
              <a:t>;</a:t>
            </a:r>
            <a:endParaRPr lang="en-GB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GB" sz="2800" dirty="0" smtClean="0"/>
              <a:t>Analyze inner and outer loop together: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GB" sz="2800" dirty="0" smtClean="0"/>
              <a:t>Number of iterations of the inner loop is:</a:t>
            </a:r>
          </a:p>
          <a:p>
            <a:pPr lvl="1">
              <a:lnSpc>
                <a:spcPct val="90000"/>
              </a:lnSpc>
            </a:pPr>
            <a:r>
              <a:rPr lang="en-GB" sz="2500" dirty="0" smtClean="0"/>
              <a:t>0 </a:t>
            </a:r>
            <a:r>
              <a:rPr lang="en-GB" sz="2500" dirty="0" smtClean="0"/>
              <a:t>+ 1 + 2 + ... + (N-1) </a:t>
            </a:r>
            <a:r>
              <a:rPr lang="en-GB" sz="2500" dirty="0" smtClean="0"/>
              <a:t>= (N</a:t>
            </a:r>
            <a:r>
              <a:rPr lang="en-GB" sz="2400" baseline="30000" dirty="0" smtClean="0"/>
              <a:t>2</a:t>
            </a:r>
            <a:r>
              <a:rPr lang="en-GB" sz="2500" dirty="0" smtClean="0"/>
              <a:t> + N)/2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Number of iterations of the outer loop is: N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When combined</a:t>
            </a:r>
            <a:r>
              <a:rPr lang="en-GB" sz="2800" dirty="0" smtClean="0"/>
              <a:t>= (N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+ N)/2 </a:t>
            </a:r>
            <a:r>
              <a:rPr lang="en-GB" sz="2800" dirty="0" smtClean="0"/>
              <a:t>+ N = O(N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)</a:t>
            </a:r>
            <a:endParaRPr lang="en-GB" sz="2500" dirty="0" smtClean="0"/>
          </a:p>
          <a:p>
            <a:pPr algn="l" rtl="0"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Analysing Sequence of Statements</a:t>
            </a:r>
            <a:endParaRPr lang="en-US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GB" sz="2800" dirty="0" smtClean="0"/>
              <a:t>For a sequence of statements, compute their complexity functions individually and add them up</a:t>
            </a:r>
          </a:p>
          <a:p>
            <a:pPr lvl="2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 smtClean="0"/>
              <a:t>  </a:t>
            </a:r>
            <a:r>
              <a:rPr lang="en-GB" sz="2800" b="1" dirty="0" smtClean="0"/>
              <a:t> </a:t>
            </a:r>
            <a:r>
              <a:rPr lang="en-GB" sz="2800" dirty="0" smtClean="0"/>
              <a:t>for (j=0; j &lt; N; j++)</a:t>
            </a:r>
          </a:p>
          <a:p>
            <a:pPr lvl="2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 smtClean="0"/>
              <a:t>      for (k =0; k &lt; j; k++)</a:t>
            </a:r>
          </a:p>
          <a:p>
            <a:pPr lvl="2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 smtClean="0"/>
              <a:t>         sum = sum + j*k;</a:t>
            </a:r>
          </a:p>
          <a:p>
            <a:pPr lvl="2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 smtClean="0"/>
              <a:t>   for (l=0; l &lt; N; l++)</a:t>
            </a:r>
          </a:p>
          <a:p>
            <a:pPr lvl="2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 smtClean="0"/>
              <a:t>      sum = sum -l;</a:t>
            </a:r>
          </a:p>
          <a:p>
            <a:pPr lvl="2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 smtClean="0"/>
              <a:t>   </a:t>
            </a:r>
            <a:r>
              <a:rPr lang="en-GB" sz="2800" dirty="0" err="1" smtClean="0"/>
              <a:t>cout</a:t>
            </a:r>
            <a:r>
              <a:rPr lang="en-GB" sz="2800" dirty="0" smtClean="0"/>
              <a:t>&lt;&lt;“Sum=”&lt;&lt;sum;</a:t>
            </a:r>
          </a:p>
          <a:p>
            <a:pPr lvl="2"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800" dirty="0" smtClean="0"/>
          </a:p>
          <a:p>
            <a:pPr algn="l" rtl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sz="2800" dirty="0" smtClean="0"/>
              <a:t>Total </a:t>
            </a:r>
            <a:r>
              <a:rPr lang="en-GB" sz="2800" dirty="0" smtClean="0"/>
              <a:t>time is </a:t>
            </a:r>
            <a:r>
              <a:rPr lang="en-GB" sz="2800" dirty="0" smtClean="0"/>
              <a:t>O(N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) + O(N) +O(1) = O(N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)</a:t>
            </a:r>
            <a:endParaRPr lang="en-US" sz="2800" dirty="0" smtClean="0"/>
          </a:p>
        </p:txBody>
      </p:sp>
      <p:sp>
        <p:nvSpPr>
          <p:cNvPr id="79877" name="AutoShape 5"/>
          <p:cNvSpPr>
            <a:spLocks/>
          </p:cNvSpPr>
          <p:nvPr/>
        </p:nvSpPr>
        <p:spPr bwMode="auto">
          <a:xfrm>
            <a:off x="5257800" y="28956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791200" y="32766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Times New Roman" pitchFamily="18" charset="0"/>
              </a:rPr>
              <a:t>O(N</a:t>
            </a:r>
            <a:r>
              <a:rPr lang="en-GB" sz="2000" baseline="30000">
                <a:latin typeface="Times New Roman" pitchFamily="18" charset="0"/>
              </a:rPr>
              <a:t>2</a:t>
            </a:r>
            <a:r>
              <a:rPr lang="en-GB" sz="2000">
                <a:latin typeface="Times New Roman" pitchFamily="18" charset="0"/>
              </a:rPr>
              <a:t>)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9879" name="AutoShape 7"/>
          <p:cNvSpPr>
            <a:spLocks/>
          </p:cNvSpPr>
          <p:nvPr/>
        </p:nvSpPr>
        <p:spPr bwMode="auto">
          <a:xfrm>
            <a:off x="5334000" y="42672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5943600" y="44196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O(N)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9881" name="AutoShape 9"/>
          <p:cNvSpPr>
            <a:spLocks/>
          </p:cNvSpPr>
          <p:nvPr/>
        </p:nvSpPr>
        <p:spPr bwMode="auto">
          <a:xfrm>
            <a:off x="5334000" y="5257800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5943600" y="5181600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O(1)</a:t>
            </a:r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77" grpId="0" animBg="1"/>
      <p:bldP spid="79878" grpId="0"/>
      <p:bldP spid="79879" grpId="0" animBg="1"/>
      <p:bldP spid="79880" grpId="0"/>
      <p:bldP spid="79881" grpId="0" animBg="1"/>
      <p:bldP spid="798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Analysing Conditional Statements</a:t>
            </a:r>
            <a:endParaRPr lang="en-US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What about conditional statements such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  </a:t>
            </a:r>
            <a:r>
              <a:rPr lang="en-GB" sz="2400" b="1" dirty="0" smtClean="0"/>
              <a:t> if (condition)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 smtClean="0"/>
              <a:t>      statement1;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 smtClean="0"/>
              <a:t>   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 smtClean="0"/>
              <a:t>      statement2;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b="1" dirty="0" smtClean="0"/>
          </a:p>
          <a:p>
            <a:pPr algn="l" rtl="0" eaLnBrk="1" hangingPunct="1"/>
            <a:r>
              <a:rPr lang="en-US" sz="2400" dirty="0" smtClean="0"/>
              <a:t> Running time = never more than the running time of the </a:t>
            </a:r>
            <a:r>
              <a:rPr lang="en-US" sz="2400" b="1" dirty="0" smtClean="0"/>
              <a:t>test Condition</a:t>
            </a:r>
            <a:r>
              <a:rPr lang="en-US" sz="2400" dirty="0" smtClean="0"/>
              <a:t> plus the larger of the running times of </a:t>
            </a:r>
            <a:r>
              <a:rPr lang="en-US" sz="2400" b="1" dirty="0" smtClean="0"/>
              <a:t>Statement1</a:t>
            </a:r>
            <a:r>
              <a:rPr lang="en-US" sz="2400" dirty="0" smtClean="0"/>
              <a:t> and </a:t>
            </a:r>
            <a:r>
              <a:rPr lang="en-US" sz="2400" b="1" dirty="0" smtClean="0"/>
              <a:t>Statement2</a:t>
            </a:r>
            <a:r>
              <a:rPr lang="en-US" sz="2400" dirty="0" smtClean="0"/>
              <a:t>.</a:t>
            </a:r>
            <a:endParaRPr lang="en-GB" sz="2400" b="1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Run-time A</a:t>
            </a:r>
            <a:r>
              <a:rPr lang="en-GB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sz="3100" dirty="0" smtClean="0"/>
              <a:t>Run-time </a:t>
            </a:r>
            <a:r>
              <a:rPr lang="en-GB" sz="3100" dirty="0" smtClean="0"/>
              <a:t>analysis is a theoretical classification that </a:t>
            </a:r>
            <a:r>
              <a:rPr lang="en-GB" sz="3100" dirty="0" smtClean="0"/>
              <a:t>estimates </a:t>
            </a:r>
            <a:r>
              <a:rPr lang="en-GB" sz="3100" dirty="0" smtClean="0"/>
              <a:t>the increase in running </a:t>
            </a:r>
            <a:r>
              <a:rPr lang="en-GB" sz="3100" dirty="0" smtClean="0"/>
              <a:t>time </a:t>
            </a:r>
            <a:r>
              <a:rPr lang="en-GB" sz="3100" dirty="0" smtClean="0"/>
              <a:t>of an algorithm as its input size </a:t>
            </a:r>
            <a:r>
              <a:rPr lang="en-GB" sz="3100" dirty="0" smtClean="0"/>
              <a:t>n increases</a:t>
            </a:r>
            <a:r>
              <a:rPr lang="en-GB" sz="3100" dirty="0" smtClean="0"/>
              <a:t>. </a:t>
            </a:r>
            <a:r>
              <a:rPr lang="en-GB" sz="3100" dirty="0" smtClean="0"/>
              <a:t>A </a:t>
            </a:r>
            <a:r>
              <a:rPr lang="en-GB" sz="3100" dirty="0" smtClean="0"/>
              <a:t>program can take seconds, hours or even years to finish executing, depending on which algorithm it implements </a:t>
            </a:r>
          </a:p>
          <a:p>
            <a:r>
              <a:rPr lang="en-GB" sz="3100" dirty="0" smtClean="0"/>
              <a:t>Informally, an algorithm can be said to exhibit a growth rate on the order of a mathematical function if beyond a certain input size n, the function f(n) times a positive constant provides an upper bound or limit for the run-time of that algorithm. In other words, for a given input size n greater than some n</a:t>
            </a:r>
            <a:r>
              <a:rPr lang="en-GB" sz="3100" baseline="-25000" dirty="0" smtClean="0"/>
              <a:t>0</a:t>
            </a:r>
            <a:r>
              <a:rPr lang="en-GB" sz="3100" dirty="0" smtClean="0"/>
              <a:t> and a constant c, the running time of that algorithm will never be larger than c × f(n). </a:t>
            </a:r>
            <a:endParaRPr lang="en-GB" sz="3100" dirty="0" smtClean="0"/>
          </a:p>
          <a:p>
            <a:r>
              <a:rPr lang="en-GB" sz="3100" dirty="0" smtClean="0"/>
              <a:t>In theoretical analysis of algorithms it is common to estimate their complexity in the asymptotic sense, i.e., to estimate the complexity function for arbitrarily large input. Big O notation is used to this end</a:t>
            </a:r>
            <a:r>
              <a:rPr lang="en-GB" dirty="0" smtClean="0"/>
              <a:t>.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</a:t>
            </a:r>
            <a:r>
              <a:rPr lang="en-GB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Big O notation characterizes functions according to their growth rates: different functions with the same growth rate may be represented using the same O notation.ly expressed using Big O notation</a:t>
            </a:r>
            <a:r>
              <a:rPr lang="en-GB" dirty="0" smtClean="0"/>
              <a:t>.</a:t>
            </a:r>
          </a:p>
          <a:p>
            <a:r>
              <a:rPr lang="en-GB" sz="3200" dirty="0" smtClean="0"/>
              <a:t>If f(N) and g(N) are two complexity functions, we say</a:t>
            </a:r>
          </a:p>
          <a:p>
            <a:pPr>
              <a:buNone/>
            </a:pPr>
            <a:r>
              <a:rPr lang="en-US" sz="3200" dirty="0" smtClean="0"/>
              <a:t>			f(N) = O(g(N</a:t>
            </a:r>
            <a:r>
              <a:rPr lang="en-US" sz="3200" dirty="0" smtClean="0"/>
              <a:t>)) when N tends to infinity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There are positive constants c and n0 such that</a:t>
            </a:r>
          </a:p>
          <a:p>
            <a:pPr>
              <a:buNone/>
            </a:pPr>
            <a:r>
              <a:rPr lang="pt-BR" sz="3200" dirty="0" smtClean="0"/>
              <a:t>			f(N) ≤ c g(N) when N ≥ </a:t>
            </a:r>
            <a:r>
              <a:rPr lang="pt-BR" sz="3200" dirty="0" smtClean="0"/>
              <a:t>n0</a:t>
            </a:r>
          </a:p>
          <a:p>
            <a:pPr>
              <a:buNone/>
            </a:pPr>
            <a:endParaRPr lang="pt-BR" sz="3200" dirty="0" smtClean="0"/>
          </a:p>
          <a:p>
            <a:r>
              <a:rPr lang="en-US" sz="3200" dirty="0" smtClean="0"/>
              <a:t>The growth rate of f(N) is less than or equal to the growth rate of g(N). In other words, f(N) grows no faster than g(N) for large N.</a:t>
            </a:r>
          </a:p>
          <a:p>
            <a:r>
              <a:rPr lang="en-US" sz="3200" dirty="0" smtClean="0"/>
              <a:t> g(N) is an upper bound on f(N).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Because Big O notation discards multiplicative constants on the running time, and ignores efficiency for low input </a:t>
            </a:r>
            <a:r>
              <a:rPr lang="en-GB" dirty="0" smtClean="0"/>
              <a:t>sizes.</a:t>
            </a:r>
          </a:p>
          <a:p>
            <a:r>
              <a:rPr lang="en-GB" dirty="0" smtClean="0"/>
              <a:t>T</a:t>
            </a:r>
            <a:r>
              <a:rPr lang="en-GB" dirty="0" smtClean="0"/>
              <a:t>he </a:t>
            </a:r>
            <a:r>
              <a:rPr lang="en-GB" dirty="0" smtClean="0"/>
              <a:t>O notation for a function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x</a:t>
            </a:r>
            <a:r>
              <a:rPr lang="en-GB" dirty="0" smtClean="0"/>
              <a:t>) is derived by the following simplification rules:</a:t>
            </a:r>
          </a:p>
          <a:p>
            <a:pPr lvl="1"/>
            <a:r>
              <a:rPr lang="en-GB" dirty="0" smtClean="0"/>
              <a:t>If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 </a:t>
            </a:r>
            <a:r>
              <a:rPr lang="en-GB" dirty="0" smtClean="0"/>
              <a:t>is a sum of several terms, the one with the largest growth rate is kept, and all others omitted.</a:t>
            </a:r>
          </a:p>
          <a:p>
            <a:pPr lvl="1"/>
            <a:r>
              <a:rPr lang="en-GB" dirty="0" smtClean="0"/>
              <a:t>If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 </a:t>
            </a:r>
            <a:r>
              <a:rPr lang="en-GB" dirty="0" smtClean="0"/>
              <a:t>is a product of several factors, any constants (terms in the product that do not depend on </a:t>
            </a:r>
            <a:r>
              <a:rPr lang="en-GB" i="1" dirty="0" smtClean="0"/>
              <a:t>x</a:t>
            </a:r>
            <a:r>
              <a:rPr lang="en-GB" dirty="0" smtClean="0"/>
              <a:t>) are omitted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As a rule-of-thumb, one can assume that the highest-order term in any given function dominates its rate of growth and thus defines its run-time order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2648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For example, let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 </a:t>
            </a:r>
            <a:r>
              <a:rPr lang="en-GB" dirty="0" smtClean="0"/>
              <a:t>= </a:t>
            </a:r>
            <a:r>
              <a:rPr lang="en-GB" dirty="0" smtClean="0"/>
              <a:t>6</a:t>
            </a:r>
            <a:r>
              <a:rPr lang="en-GB" i="1" dirty="0" smtClean="0"/>
              <a:t>n</a:t>
            </a:r>
            <a:r>
              <a:rPr lang="en-GB" baseline="30000" dirty="0" smtClean="0"/>
              <a:t>4</a:t>
            </a:r>
            <a:r>
              <a:rPr lang="en-GB" dirty="0" smtClean="0"/>
              <a:t> </a:t>
            </a:r>
            <a:r>
              <a:rPr lang="en-GB" dirty="0" smtClean="0"/>
              <a:t>− </a:t>
            </a:r>
            <a:r>
              <a:rPr lang="en-GB" dirty="0" smtClean="0"/>
              <a:t>2</a:t>
            </a:r>
            <a:r>
              <a:rPr lang="en-GB" i="1" dirty="0" smtClean="0"/>
              <a:t>n</a:t>
            </a:r>
            <a:r>
              <a:rPr lang="en-GB" baseline="30000" dirty="0" smtClean="0"/>
              <a:t>3</a:t>
            </a:r>
            <a:r>
              <a:rPr lang="en-GB" dirty="0" smtClean="0"/>
              <a:t> </a:t>
            </a:r>
            <a:r>
              <a:rPr lang="en-GB" dirty="0" smtClean="0"/>
              <a:t>+ 5, and suppose we wish to simplify this function, using O notation, to describe its growth rate as </a:t>
            </a:r>
            <a:r>
              <a:rPr lang="en-GB" i="1" dirty="0" smtClean="0"/>
              <a:t>n</a:t>
            </a:r>
            <a:r>
              <a:rPr lang="en-GB" dirty="0" smtClean="0"/>
              <a:t> </a:t>
            </a:r>
            <a:r>
              <a:rPr lang="en-GB" dirty="0" smtClean="0"/>
              <a:t>approaches infinity. This function is the sum of three terms: </a:t>
            </a:r>
            <a:r>
              <a:rPr lang="en-GB" dirty="0" smtClean="0"/>
              <a:t>6</a:t>
            </a:r>
            <a:r>
              <a:rPr lang="en-GB" i="1" dirty="0" smtClean="0"/>
              <a:t>n</a:t>
            </a:r>
            <a:r>
              <a:rPr lang="en-GB" baseline="30000" dirty="0" smtClean="0"/>
              <a:t>4</a:t>
            </a:r>
            <a:r>
              <a:rPr lang="en-GB" dirty="0" smtClean="0"/>
              <a:t>, −</a:t>
            </a:r>
            <a:r>
              <a:rPr lang="en-GB" dirty="0" smtClean="0"/>
              <a:t>2</a:t>
            </a:r>
            <a:r>
              <a:rPr lang="en-GB" i="1" dirty="0" smtClean="0"/>
              <a:t>n</a:t>
            </a:r>
            <a:r>
              <a:rPr lang="en-GB" baseline="30000" dirty="0" smtClean="0"/>
              <a:t>3</a:t>
            </a:r>
            <a:r>
              <a:rPr lang="en-GB" dirty="0" smtClean="0"/>
              <a:t>, and 5. </a:t>
            </a:r>
            <a:endParaRPr lang="en-GB" dirty="0" smtClean="0"/>
          </a:p>
          <a:p>
            <a:r>
              <a:rPr lang="en-GB" dirty="0" smtClean="0"/>
              <a:t>Of </a:t>
            </a:r>
            <a:r>
              <a:rPr lang="en-GB" dirty="0" smtClean="0"/>
              <a:t>these three terms, the one with the highest growth rate is the one with the largest exponent as a function of </a:t>
            </a:r>
            <a:r>
              <a:rPr lang="en-GB" i="1" dirty="0" smtClean="0"/>
              <a:t>n</a:t>
            </a:r>
            <a:r>
              <a:rPr lang="en-GB" dirty="0" smtClean="0"/>
              <a:t>, </a:t>
            </a:r>
            <a:r>
              <a:rPr lang="en-GB" dirty="0" smtClean="0"/>
              <a:t>namely </a:t>
            </a:r>
            <a:r>
              <a:rPr lang="en-GB" dirty="0" smtClean="0"/>
              <a:t>6</a:t>
            </a:r>
            <a:r>
              <a:rPr lang="en-GB" i="1" dirty="0" smtClean="0"/>
              <a:t>n</a:t>
            </a:r>
            <a:r>
              <a:rPr lang="en-GB" baseline="30000" dirty="0" smtClean="0"/>
              <a:t>4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en-GB" dirty="0" smtClean="0"/>
              <a:t>Now </a:t>
            </a:r>
            <a:r>
              <a:rPr lang="en-GB" dirty="0" smtClean="0"/>
              <a:t>one may apply the second rule: </a:t>
            </a:r>
            <a:r>
              <a:rPr lang="en-GB" dirty="0" smtClean="0"/>
              <a:t>6</a:t>
            </a:r>
            <a:r>
              <a:rPr lang="en-GB" i="1" dirty="0" smtClean="0"/>
              <a:t>n</a:t>
            </a:r>
            <a:r>
              <a:rPr lang="en-GB" baseline="30000" dirty="0" smtClean="0"/>
              <a:t>4</a:t>
            </a:r>
            <a:r>
              <a:rPr lang="en-GB" dirty="0" smtClean="0"/>
              <a:t> </a:t>
            </a:r>
            <a:r>
              <a:rPr lang="en-GB" dirty="0" smtClean="0"/>
              <a:t>is a product of 6 and </a:t>
            </a:r>
            <a:r>
              <a:rPr lang="en-GB" i="1" dirty="0" smtClean="0"/>
              <a:t>n</a:t>
            </a:r>
            <a:r>
              <a:rPr lang="en-GB" baseline="30000" dirty="0" smtClean="0"/>
              <a:t>4</a:t>
            </a:r>
            <a:r>
              <a:rPr lang="en-GB" dirty="0" smtClean="0"/>
              <a:t> </a:t>
            </a:r>
            <a:r>
              <a:rPr lang="en-GB" dirty="0" smtClean="0"/>
              <a:t>in which the first factor does not depend on </a:t>
            </a:r>
            <a:r>
              <a:rPr lang="en-GB" i="1" dirty="0" smtClean="0"/>
              <a:t>n</a:t>
            </a:r>
            <a:r>
              <a:rPr lang="en-GB" dirty="0" smtClean="0"/>
              <a:t>. </a:t>
            </a:r>
          </a:p>
          <a:p>
            <a:r>
              <a:rPr lang="en-GB" dirty="0" smtClean="0"/>
              <a:t>Omitting </a:t>
            </a:r>
            <a:r>
              <a:rPr lang="en-GB" dirty="0" smtClean="0"/>
              <a:t>this factor results in the simplified form </a:t>
            </a:r>
            <a:r>
              <a:rPr lang="en-GB" i="1" dirty="0" smtClean="0"/>
              <a:t>n</a:t>
            </a:r>
            <a:r>
              <a:rPr lang="en-GB" baseline="30000" dirty="0" smtClean="0"/>
              <a:t>4</a:t>
            </a:r>
            <a:r>
              <a:rPr lang="en-GB" dirty="0" smtClean="0"/>
              <a:t>. Thus, we say that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 </a:t>
            </a:r>
            <a:r>
              <a:rPr lang="en-GB" dirty="0" smtClean="0"/>
              <a:t>is a big-oh of 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baseline="30000" dirty="0" smtClean="0"/>
              <a:t>4</a:t>
            </a:r>
            <a:r>
              <a:rPr lang="en-GB" dirty="0" smtClean="0"/>
              <a:t>) or mathematically we can write </a:t>
            </a:r>
            <a:r>
              <a:rPr lang="en-GB" i="1" dirty="0" smtClean="0"/>
              <a:t>f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</a:t>
            </a:r>
            <a:r>
              <a:rPr lang="en-GB" dirty="0" smtClean="0"/>
              <a:t> = </a:t>
            </a:r>
            <a:r>
              <a:rPr lang="en-GB" dirty="0" smtClean="0"/>
              <a:t>O(</a:t>
            </a:r>
            <a:r>
              <a:rPr lang="en-GB" i="1" dirty="0" smtClean="0"/>
              <a:t>n</a:t>
            </a:r>
            <a:r>
              <a:rPr lang="en-GB" baseline="30000" dirty="0" smtClean="0"/>
              <a:t>4</a:t>
            </a:r>
            <a:r>
              <a:rPr lang="en-GB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718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GB" dirty="0" smtClean="0">
                <a:solidFill>
                  <a:schemeClr val="bg1"/>
                </a:solidFill>
              </a:rPr>
              <a:t>Constant time statements</a:t>
            </a:r>
          </a:p>
          <a:p>
            <a:pPr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GB" dirty="0" smtClean="0">
                <a:solidFill>
                  <a:schemeClr val="bg1"/>
                </a:solidFill>
              </a:rPr>
              <a:t>Analysing Loops</a:t>
            </a:r>
          </a:p>
          <a:p>
            <a:pPr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GB" dirty="0" smtClean="0">
                <a:solidFill>
                  <a:schemeClr val="bg1"/>
                </a:solidFill>
              </a:rPr>
              <a:t>Analysing Nested Loops</a:t>
            </a:r>
          </a:p>
          <a:p>
            <a:pPr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GB" dirty="0" smtClean="0">
                <a:solidFill>
                  <a:schemeClr val="bg1"/>
                </a:solidFill>
              </a:rPr>
              <a:t>Analysing Sequence of Statements</a:t>
            </a:r>
          </a:p>
          <a:p>
            <a:pPr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GB" dirty="0" smtClean="0">
                <a:solidFill>
                  <a:schemeClr val="bg1"/>
                </a:solidFill>
              </a:rPr>
              <a:t>Analysing Conditional Statements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6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GB" smtClean="0"/>
              <a:t>Constant time statements</a:t>
            </a:r>
            <a:endParaRPr 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GB" sz="2800" dirty="0" smtClean="0"/>
              <a:t>Simplest case: O(1) time statements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GB" sz="2800" dirty="0" smtClean="0"/>
              <a:t> 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GB" sz="2800" dirty="0" smtClean="0"/>
              <a:t>Assignment statements of simple data types</a:t>
            </a:r>
            <a:br>
              <a:rPr lang="en-GB" sz="2800" dirty="0" smtClean="0"/>
            </a:br>
            <a:r>
              <a:rPr lang="en-GB" sz="2800" dirty="0" smtClean="0"/>
              <a:t>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x = y;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GB" sz="2800" dirty="0" smtClean="0"/>
              <a:t> Arithmetic operations:</a:t>
            </a:r>
            <a:br>
              <a:rPr lang="en-GB" sz="2800" dirty="0" smtClean="0"/>
            </a:br>
            <a:r>
              <a:rPr lang="en-GB" sz="2800" dirty="0" smtClean="0"/>
              <a:t>   x = 5 * y + 4 - z;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GB" sz="2800" dirty="0" smtClean="0"/>
              <a:t> Array assignment:</a:t>
            </a:r>
            <a:br>
              <a:rPr lang="en-GB" sz="2800" dirty="0" smtClean="0"/>
            </a:br>
            <a:r>
              <a:rPr lang="en-GB" sz="2800" dirty="0" smtClean="0"/>
              <a:t>    A[j] = 5;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GB" sz="2800" dirty="0" smtClean="0"/>
              <a:t> Most conditional tests:</a:t>
            </a:r>
            <a:br>
              <a:rPr lang="en-GB" sz="2800" dirty="0" smtClean="0"/>
            </a:br>
            <a:r>
              <a:rPr lang="en-GB" sz="2800" dirty="0" smtClean="0"/>
              <a:t>   if (x &lt; 12) ...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hangingPunct="1"/>
            <a:r>
              <a:rPr lang="en-GB" dirty="0" smtClean="0"/>
              <a:t>Analysing Loops[1]</a:t>
            </a:r>
            <a:endParaRPr lang="en-US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7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algn="l" rtl="0" eaLnBrk="1" hangingPunct="1"/>
            <a:r>
              <a:rPr lang="en-GB" sz="2400" dirty="0" smtClean="0"/>
              <a:t>Any loop has two parts:</a:t>
            </a:r>
          </a:p>
          <a:p>
            <a:pPr lvl="1" algn="l" rtl="0" eaLnBrk="1" hangingPunct="1"/>
            <a:r>
              <a:rPr lang="en-GB" sz="2400" dirty="0" smtClean="0"/>
              <a:t>How many iterations are performed?</a:t>
            </a:r>
          </a:p>
          <a:p>
            <a:pPr lvl="1" algn="l" rtl="0" eaLnBrk="1" hangingPunct="1"/>
            <a:r>
              <a:rPr lang="en-GB" sz="2400" dirty="0" smtClean="0"/>
              <a:t>How many steps per iteration?</a:t>
            </a:r>
            <a:r>
              <a:rPr lang="en-GB" sz="2400" b="1" dirty="0" smtClean="0"/>
              <a:t>   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GB" sz="2400" b="1" dirty="0" smtClean="0"/>
              <a:t>    </a:t>
            </a:r>
            <a:r>
              <a:rPr lang="en-GB" sz="2400" b="1" dirty="0" err="1" smtClean="0"/>
              <a:t>int</a:t>
            </a:r>
            <a:r>
              <a:rPr lang="en-GB" sz="2400" b="1" dirty="0" smtClean="0"/>
              <a:t> sum = 0,j;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GB" sz="2400" b="1" dirty="0" smtClean="0"/>
              <a:t>    for (j=0; j &lt; N; j++)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GB" sz="2400" b="1" dirty="0" smtClean="0"/>
              <a:t>      sum = </a:t>
            </a:r>
            <a:r>
              <a:rPr lang="en-GB" sz="2400" b="1" dirty="0" err="1" smtClean="0"/>
              <a:t>sum</a:t>
            </a:r>
            <a:r>
              <a:rPr lang="en-GB" sz="2400" b="1" dirty="0" smtClean="0"/>
              <a:t> +j;</a:t>
            </a:r>
          </a:p>
          <a:p>
            <a:pPr lvl="1" algn="l" rtl="0" eaLnBrk="1" hangingPunct="1"/>
            <a:r>
              <a:rPr lang="en-GB" sz="2400" dirty="0" smtClean="0"/>
              <a:t>One unit for each sum = 0 and j=0 </a:t>
            </a:r>
          </a:p>
          <a:p>
            <a:pPr lvl="1" algn="l" rtl="0" eaLnBrk="1" hangingPunct="1"/>
            <a:r>
              <a:rPr lang="en-GB" sz="2400" dirty="0" smtClean="0"/>
              <a:t>Loop </a:t>
            </a:r>
            <a:r>
              <a:rPr lang="en-GB" sz="2400" dirty="0" smtClean="0"/>
              <a:t>executes N times (0..N-1</a:t>
            </a:r>
            <a:r>
              <a:rPr lang="en-GB" sz="2400" dirty="0" smtClean="0"/>
              <a:t>) </a:t>
            </a:r>
            <a:endParaRPr lang="en-GB" sz="2400" dirty="0" smtClean="0"/>
          </a:p>
          <a:p>
            <a:pPr lvl="1" algn="l" rtl="0" eaLnBrk="1" hangingPunct="1"/>
            <a:r>
              <a:rPr lang="en-GB" sz="2400" dirty="0" smtClean="0"/>
              <a:t>j&lt;N executes N+1 times </a:t>
            </a:r>
          </a:p>
          <a:p>
            <a:pPr lvl="1" algn="l" rtl="0" eaLnBrk="1" hangingPunct="1"/>
            <a:r>
              <a:rPr lang="en-GB" sz="2400" dirty="0" smtClean="0"/>
              <a:t>j++,  sum = sum + j executes N times </a:t>
            </a:r>
            <a:endParaRPr lang="en-GB" sz="2400" dirty="0" smtClean="0"/>
          </a:p>
          <a:p>
            <a:r>
              <a:rPr lang="en-GB" sz="2400" dirty="0" smtClean="0"/>
              <a:t>Total time </a:t>
            </a:r>
            <a:r>
              <a:rPr lang="en-GB" sz="2400" dirty="0" smtClean="0"/>
              <a:t>is: </a:t>
            </a:r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sz="2400" dirty="0" smtClean="0"/>
              <a:t>f(N) = </a:t>
            </a:r>
            <a:r>
              <a:rPr lang="en-GB" sz="2100" dirty="0" smtClean="0"/>
              <a:t>1+1+N+1+3N = 4N+3</a:t>
            </a:r>
            <a:endParaRPr lang="en-GB" sz="2100" dirty="0" smtClean="0"/>
          </a:p>
          <a:p>
            <a:pPr algn="l" rtl="0" eaLnBrk="1" hangingPunct="1">
              <a:buNone/>
            </a:pPr>
            <a:r>
              <a:rPr lang="en-US" sz="2400" dirty="0" smtClean="0"/>
              <a:t>		</a:t>
            </a:r>
            <a:r>
              <a:rPr lang="en-US" sz="2400" dirty="0" smtClean="0"/>
              <a:t>= O(N)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Analysing Nested Loops[1]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en-GB" sz="2800" dirty="0" smtClean="0"/>
              <a:t>Treat just like a single loop and evaluate each level of nesting as needed:</a:t>
            </a:r>
          </a:p>
          <a:p>
            <a:pPr lvl="1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300" dirty="0" smtClean="0"/>
              <a:t>   </a:t>
            </a:r>
            <a:r>
              <a:rPr lang="en-GB" sz="2300" b="1" dirty="0" err="1" smtClean="0"/>
              <a:t>int</a:t>
            </a:r>
            <a:r>
              <a:rPr lang="en-GB" sz="2300" b="1" dirty="0" smtClean="0"/>
              <a:t> </a:t>
            </a:r>
            <a:r>
              <a:rPr lang="en-GB" sz="2300" b="1" dirty="0" err="1" smtClean="0"/>
              <a:t>j,k</a:t>
            </a:r>
            <a:r>
              <a:rPr lang="en-GB" sz="2300" b="1" dirty="0" smtClean="0"/>
              <a:t>;</a:t>
            </a:r>
          </a:p>
          <a:p>
            <a:pPr lvl="1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300" b="1" dirty="0" smtClean="0"/>
              <a:t>   for (j=0; j&lt;N; j++)</a:t>
            </a:r>
          </a:p>
          <a:p>
            <a:pPr lvl="1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300" b="1" dirty="0" smtClean="0"/>
              <a:t>      for (k=N; k&gt;0; k--)</a:t>
            </a:r>
          </a:p>
          <a:p>
            <a:pPr lvl="1"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300" b="1" dirty="0" smtClean="0"/>
              <a:t>         sum += </a:t>
            </a:r>
            <a:r>
              <a:rPr lang="en-GB" sz="2300" b="1" dirty="0" err="1" smtClean="0"/>
              <a:t>k+j</a:t>
            </a:r>
            <a:r>
              <a:rPr lang="en-GB" sz="2300" b="1" dirty="0" smtClean="0"/>
              <a:t>;</a:t>
            </a:r>
            <a:endParaRPr lang="en-GB" sz="23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en-GB" sz="2800" dirty="0" smtClean="0"/>
              <a:t>Start with outer loop: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GB" sz="2300" dirty="0" smtClean="0"/>
              <a:t>How many iterations?  N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GB" sz="2300" dirty="0" smtClean="0"/>
              <a:t>How much time per iteration? Need to evaluate inner loop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GB" sz="2800" dirty="0" smtClean="0"/>
              <a:t>Inner loop uses </a:t>
            </a:r>
            <a:r>
              <a:rPr lang="en-GB" sz="2800" dirty="0" smtClean="0"/>
              <a:t>N</a:t>
            </a:r>
            <a:r>
              <a:rPr lang="en-GB" sz="2800" dirty="0" smtClean="0"/>
              <a:t> for each iteration of outer loop</a:t>
            </a:r>
            <a:endParaRPr lang="en-GB" sz="2800" dirty="0" smtClean="0"/>
          </a:p>
          <a:p>
            <a:pPr lvl="1">
              <a:lnSpc>
                <a:spcPct val="80000"/>
              </a:lnSpc>
            </a:pPr>
            <a:r>
              <a:rPr lang="en-GB" sz="2500" dirty="0" smtClean="0"/>
              <a:t>Outer loop uses N iterations so N*N = </a:t>
            </a:r>
            <a:r>
              <a:rPr lang="en-GB" sz="2400" dirty="0" smtClean="0"/>
              <a:t>N</a:t>
            </a:r>
            <a:r>
              <a:rPr lang="en-GB" sz="2400" baseline="30000" dirty="0" smtClean="0"/>
              <a:t>2</a:t>
            </a:r>
            <a:endParaRPr lang="en-GB" sz="2500" dirty="0" smtClean="0"/>
          </a:p>
          <a:p>
            <a:pPr>
              <a:lnSpc>
                <a:spcPct val="80000"/>
              </a:lnSpc>
            </a:pPr>
            <a:r>
              <a:rPr lang="en-GB" sz="2800" dirty="0" smtClean="0"/>
              <a:t>Total time is </a:t>
            </a:r>
            <a:r>
              <a:rPr lang="en-GB" sz="2800" smtClean="0"/>
              <a:t>N </a:t>
            </a:r>
            <a:r>
              <a:rPr lang="en-GB" sz="2800" smtClean="0"/>
              <a:t>+ </a:t>
            </a:r>
            <a:r>
              <a:rPr lang="en-GB" sz="2800" smtClean="0"/>
              <a:t>N</a:t>
            </a:r>
            <a:r>
              <a:rPr lang="en-GB" sz="2800" baseline="30000" smtClean="0"/>
              <a:t>2</a:t>
            </a:r>
            <a:r>
              <a:rPr lang="en-GB" sz="2800" smtClean="0"/>
              <a:t> </a:t>
            </a:r>
            <a:r>
              <a:rPr lang="en-GB" sz="2800" dirty="0" smtClean="0"/>
              <a:t>= O(N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Props1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956</Words>
  <Application>Microsoft Office PowerPoint</Application>
  <PresentationFormat>On-screen Show (4:3)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EdStudPres</vt:lpstr>
      <vt:lpstr>Data structures and algorithm</vt:lpstr>
      <vt:lpstr>Run-time Analysis</vt:lpstr>
      <vt:lpstr>Big O Notation</vt:lpstr>
      <vt:lpstr>Big O Notation</vt:lpstr>
      <vt:lpstr>Big O Notation</vt:lpstr>
      <vt:lpstr>Algorithm Analysis Techniques</vt:lpstr>
      <vt:lpstr>Constant time statements</vt:lpstr>
      <vt:lpstr>Analysing Loops[1]</vt:lpstr>
      <vt:lpstr>Analysing Nested Loops[1]</vt:lpstr>
      <vt:lpstr>Analysing Nested Loops[2]</vt:lpstr>
      <vt:lpstr>Analysing Sequence of Statements</vt:lpstr>
      <vt:lpstr>Analysing Conditional Statements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2010-10-08T05:08:15Z</dcterms:created>
  <dcterms:modified xsi:type="dcterms:W3CDTF">2010-10-08T06:09:58Z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