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4"/>
  </p:sldMasterIdLst>
  <p:notesMasterIdLst>
    <p:notesMasterId r:id="rId29"/>
  </p:notesMasterIdLst>
  <p:sldIdLst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6" r:id="rId24"/>
    <p:sldId id="287" r:id="rId25"/>
    <p:sldId id="285" r:id="rId26"/>
    <p:sldId id="288" r:id="rId27"/>
    <p:sldId id="290" r:id="rId28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63" autoAdjust="0"/>
    <p:restoredTop sz="94660"/>
  </p:normalViewPr>
  <p:slideViewPr>
    <p:cSldViewPr>
      <p:cViewPr>
        <p:scale>
          <a:sx n="70" d="100"/>
          <a:sy n="70" d="100"/>
        </p:scale>
        <p:origin x="-1170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D6EDA39C-57BE-412B-A906-3BCE5F3A7C39}" type="datetime8">
              <a:rPr lang="en-US" smtClean="0"/>
              <a:t>10/13/2010 9:17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B2B9-8564-4255-B4A9-D341CDA9500E}" type="datetime8">
              <a:rPr lang="en-US" smtClean="0">
                <a:solidFill>
                  <a:schemeClr val="tx2"/>
                </a:solidFill>
              </a:rPr>
              <a:t>10/13/2010 9:17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9257AC4-6D1A-4F98-94C5-6FF459BEF966}" type="datetime8">
              <a:rPr lang="en-US" smtClean="0">
                <a:solidFill>
                  <a:schemeClr val="tx2"/>
                </a:solidFill>
              </a:rPr>
              <a:t>10/13/2010 9:17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F4DC-EE1B-44B9-8712-FA6C1336AD7C}" type="datetime8">
              <a:rPr lang="en-US" smtClean="0"/>
              <a:t>10/13/2010 9:17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CE63-2C3F-4282-A1C7-C26BC0B9FC8E}" type="datetime8">
              <a:rPr lang="en-US" smtClean="0"/>
              <a:t>10/13/2010 9:17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F493B8D-205B-4DCE-9642-18BC2A0969A7}" type="datetime8">
              <a:rPr lang="en-US" smtClean="0"/>
              <a:t>10/13/2010 9:17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D7FB205-074F-46F1-9C44-C293DC56C397}" type="datetime8">
              <a:rPr lang="en-US" smtClean="0"/>
              <a:t>10/13/2010 9:17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E7A8-6006-4532-97DD-10F4421857E4}" type="datetime8">
              <a:rPr lang="en-US" smtClean="0"/>
              <a:t>10/13/2010 9:17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1C97-718D-4B38-A483-132A3FE00A16}" type="datetime8">
              <a:rPr lang="en-US" smtClean="0"/>
              <a:t>10/13/2010 9:17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5AD2-7847-4EB7-989F-564A2BC12F8B}" type="datetime8">
              <a:rPr lang="en-US" smtClean="0"/>
              <a:t>10/13/2010 9:17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93D1799-9930-4193-BBCC-986874FECFB6}" type="datetime8">
              <a:rPr lang="en-US" smtClean="0"/>
              <a:t>10/13/2010 9:17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6F4983F7-50CF-4392-B366-BB8D9E50D149}" type="datetime8">
              <a:rPr lang="en-US" smtClean="0">
                <a:solidFill>
                  <a:schemeClr val="tx2"/>
                </a:solidFill>
              </a:rPr>
              <a:t>10/13/2010 9:17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04800" y="2209800"/>
            <a:ext cx="8763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Data structures and algorithm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Lecture No. </a:t>
            </a:r>
            <a:r>
              <a:rPr lang="en-US" dirty="0" smtClean="0"/>
              <a:t>4</a:t>
            </a:r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943600" y="5181600"/>
            <a:ext cx="3124200" cy="762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</a:t>
            </a:r>
            <a:r>
              <a:rPr kumimoji="0" lang="en-US" sz="32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Seemab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Latif</a:t>
            </a:r>
            <a:endParaRPr kumimoji="0" lang="en-US" sz="320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77" y="6260068"/>
            <a:ext cx="204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13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October, 2010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3733800"/>
          </a:xfrm>
        </p:spPr>
        <p:txBody>
          <a:bodyPr/>
          <a:lstStyle/>
          <a:p>
            <a:r>
              <a:rPr lang="en-US" sz="2800" dirty="0">
                <a:latin typeface="Arial" charset="0"/>
              </a:rPr>
              <a:t>Pointer to void is a general purpose pointer that can point to any data type and is defined as			void*	</a:t>
            </a:r>
            <a:r>
              <a:rPr lang="en-US" sz="2800" dirty="0" err="1">
                <a:latin typeface="Arial" charset="0"/>
              </a:rPr>
              <a:t>ptr</a:t>
            </a:r>
            <a:r>
              <a:rPr lang="en-US" sz="2800" dirty="0">
                <a:latin typeface="Arial" charset="0"/>
              </a:rPr>
              <a:t>; </a:t>
            </a:r>
          </a:p>
          <a:p>
            <a:r>
              <a:rPr lang="en-US" sz="2800" dirty="0">
                <a:latin typeface="Arial" charset="0"/>
              </a:rPr>
              <a:t>Such pointers have specialized use , such as passing pointers to functions that operate independently of the data type pointed to.</a:t>
            </a:r>
          </a:p>
          <a:p>
            <a:endParaRPr lang="en-US" sz="2800" dirty="0"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 to Void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0"/>
            <a:ext cx="8610600" cy="51816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#include &lt;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</a:rPr>
              <a:t>iostream.h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&gt;</a:t>
            </a:r>
            <a:br>
              <a:rPr lang="en-US" sz="240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void main ( )</a:t>
            </a:r>
            <a:br>
              <a:rPr lang="en-US" sz="240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{</a:t>
            </a:r>
            <a:br>
              <a:rPr lang="en-US" sz="240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</a:rPr>
              <a:t>intvar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;  float 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</a:rPr>
              <a:t>flovar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;</a:t>
            </a:r>
            <a:br>
              <a:rPr lang="en-US" sz="240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* 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</a:rPr>
              <a:t>ptrint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;</a:t>
            </a:r>
            <a:br>
              <a:rPr lang="en-US" sz="240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	float* 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</a:rPr>
              <a:t>ptrflo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;</a:t>
            </a:r>
            <a:br>
              <a:rPr lang="en-US" sz="240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	void* 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</a:rPr>
              <a:t>ptrvoid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;</a:t>
            </a:r>
            <a:br>
              <a:rPr lang="en-US" sz="240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</a:rPr>
              <a:t>ptrint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    = &amp;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</a:rPr>
              <a:t>intvar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;  // 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</a:rPr>
              <a:t>ptrint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 = &amp;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</a:rPr>
              <a:t>flovar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 not allowed</a:t>
            </a:r>
            <a:br>
              <a:rPr lang="en-US" sz="240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</a:rPr>
              <a:t>ptrflo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    = &amp;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</a:rPr>
              <a:t>flovar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; </a:t>
            </a:r>
            <a:br>
              <a:rPr lang="en-US" sz="240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</a:rPr>
              <a:t>ptrvoid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 = &amp;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</a:rPr>
              <a:t>intvar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; </a:t>
            </a:r>
            <a:br>
              <a:rPr lang="en-US" sz="240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</a:rPr>
              <a:t>ptrvoid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 = &amp;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</a:rPr>
              <a:t>flovar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; </a:t>
            </a:r>
            <a:br>
              <a:rPr lang="en-US" sz="240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Arial" charset="0"/>
              </a:rPr>
              <a:t>}</a:t>
            </a:r>
            <a:endParaRPr lang="en-US" sz="2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Pointer to Void: (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Exmple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534400" cy="48006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 charset="0"/>
              </a:rPr>
              <a:t>Pointer Arithmetic </a:t>
            </a:r>
            <a:r>
              <a:rPr lang="en-US" sz="2800" dirty="0" smtClean="0">
                <a:latin typeface="Arial" charset="0"/>
              </a:rPr>
              <a:t>assumes that </a:t>
            </a:r>
            <a:r>
              <a:rPr lang="en-US" sz="2800" dirty="0">
                <a:latin typeface="Arial" charset="0"/>
              </a:rPr>
              <a:t>it points to an array.</a:t>
            </a:r>
          </a:p>
          <a:p>
            <a:r>
              <a:rPr lang="en-US" sz="2800" dirty="0">
                <a:latin typeface="Arial" charset="0"/>
              </a:rPr>
              <a:t>Arithmetic to Pointers is limited to addition and subtraction, however comparison may be done to produce a logical result.</a:t>
            </a:r>
          </a:p>
          <a:p>
            <a:r>
              <a:rPr lang="en-US" sz="2800" dirty="0">
                <a:latin typeface="Arial" charset="0"/>
              </a:rPr>
              <a:t>The result of addition or subtraction  to a pointer is an address.</a:t>
            </a:r>
          </a:p>
          <a:p>
            <a:r>
              <a:rPr lang="en-US" sz="2800" dirty="0">
                <a:latin typeface="Arial" charset="0"/>
              </a:rPr>
              <a:t>Adding 1 to pointer moves it to next element in the array.</a:t>
            </a:r>
          </a:p>
          <a:p>
            <a:r>
              <a:rPr lang="en-US" sz="2800" dirty="0">
                <a:latin typeface="Arial" charset="0"/>
              </a:rPr>
              <a:t>Difference of pointers is an integer, not an address.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Arithmetic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534400" cy="4495800"/>
          </a:xfrm>
        </p:spPr>
        <p:txBody>
          <a:bodyPr/>
          <a:lstStyle/>
          <a:p>
            <a:r>
              <a:rPr lang="en-US" sz="2800" dirty="0">
                <a:latin typeface="Arial" charset="0"/>
              </a:rPr>
              <a:t>Assuming  								</a:t>
            </a:r>
            <a:r>
              <a:rPr lang="en-US" sz="2800" dirty="0" err="1">
                <a:latin typeface="Arial" charset="0"/>
              </a:rPr>
              <a:t>pvalue</a:t>
            </a:r>
            <a:r>
              <a:rPr lang="en-US" sz="2800" dirty="0">
                <a:latin typeface="Arial" charset="0"/>
              </a:rPr>
              <a:t> = &amp;values[2];</a:t>
            </a:r>
          </a:p>
          <a:p>
            <a:r>
              <a:rPr lang="en-US" sz="2800" dirty="0">
                <a:latin typeface="Arial" charset="0"/>
              </a:rPr>
              <a:t>The statement 								</a:t>
            </a:r>
            <a:r>
              <a:rPr lang="en-US" sz="2800" dirty="0" err="1">
                <a:latin typeface="Arial" charset="0"/>
              </a:rPr>
              <a:t>pvalue</a:t>
            </a:r>
            <a:r>
              <a:rPr lang="en-US" sz="2800" dirty="0">
                <a:latin typeface="Arial" charset="0"/>
              </a:rPr>
              <a:t> +=1								would evaluate to the address of values[3].</a:t>
            </a:r>
          </a:p>
          <a:p>
            <a:r>
              <a:rPr lang="en-US" sz="2800" dirty="0">
                <a:latin typeface="Arial" charset="0"/>
              </a:rPr>
              <a:t> *(</a:t>
            </a:r>
            <a:r>
              <a:rPr lang="en-US" sz="2800" dirty="0" err="1">
                <a:latin typeface="Arial" charset="0"/>
              </a:rPr>
              <a:t>pvalues</a:t>
            </a:r>
            <a:r>
              <a:rPr lang="en-US" sz="2800" dirty="0">
                <a:latin typeface="Arial" charset="0"/>
              </a:rPr>
              <a:t> +1) = *(pvalues+2); is equivalent to</a:t>
            </a:r>
          </a:p>
          <a:p>
            <a:pPr>
              <a:buNone/>
            </a:pPr>
            <a:r>
              <a:rPr lang="en-US" sz="2800" dirty="0">
                <a:latin typeface="Arial" charset="0"/>
              </a:rPr>
              <a:t>	</a:t>
            </a:r>
            <a:r>
              <a:rPr lang="en-US" sz="2800" dirty="0" smtClean="0">
                <a:latin typeface="Arial" charset="0"/>
              </a:rPr>
              <a:t>	values[4</a:t>
            </a:r>
            <a:r>
              <a:rPr lang="en-US" sz="2800" dirty="0">
                <a:latin typeface="Arial" charset="0"/>
              </a:rPr>
              <a:t>] = values[5]</a:t>
            </a:r>
          </a:p>
          <a:p>
            <a:r>
              <a:rPr lang="en-US" sz="2800" dirty="0">
                <a:latin typeface="Arial" charset="0"/>
              </a:rPr>
              <a:t>Parentheses are necessary  as indirection operator (*) has higher precedence than +.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Arithmetic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534400" cy="48006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 charset="0"/>
              </a:rPr>
              <a:t>Close association between pointers and arrays.</a:t>
            </a:r>
          </a:p>
          <a:p>
            <a:r>
              <a:rPr lang="en-US" sz="2800" dirty="0">
                <a:latin typeface="Arial" charset="0"/>
              </a:rPr>
              <a:t>Name of an array is its address.</a:t>
            </a:r>
          </a:p>
          <a:p>
            <a:r>
              <a:rPr lang="en-US" sz="2800" dirty="0">
                <a:latin typeface="Arial" charset="0"/>
              </a:rPr>
              <a:t> If we have a one dimensional array as			long  data[5];</a:t>
            </a:r>
          </a:p>
          <a:p>
            <a:r>
              <a:rPr lang="en-US" sz="2800" dirty="0">
                <a:latin typeface="Arial" charset="0"/>
              </a:rPr>
              <a:t>The elements data[0], data[1], data[2], … can be written as</a:t>
            </a:r>
          </a:p>
          <a:p>
            <a:r>
              <a:rPr lang="en-US" sz="2800" dirty="0">
                <a:latin typeface="Arial" charset="0"/>
              </a:rPr>
              <a:t>*data, *(data+1), *(data+2) and so on.</a:t>
            </a:r>
          </a:p>
          <a:p>
            <a:r>
              <a:rPr lang="en-US" sz="2800" dirty="0">
                <a:latin typeface="Arial" charset="0"/>
              </a:rPr>
              <a:t>However, </a:t>
            </a:r>
            <a:r>
              <a:rPr lang="en-US" sz="2800" dirty="0" err="1" smtClean="0">
                <a:latin typeface="Arial" charset="0"/>
              </a:rPr>
              <a:t>exprssion</a:t>
            </a:r>
            <a:r>
              <a:rPr lang="en-US" sz="2800" dirty="0" smtClean="0">
                <a:latin typeface="Arial" charset="0"/>
              </a:rPr>
              <a:t> </a:t>
            </a:r>
            <a:r>
              <a:rPr lang="en-US" sz="2800" dirty="0">
                <a:latin typeface="Arial" charset="0"/>
              </a:rPr>
              <a:t>like *(data++) is not allowed, since data, is an address of an array and is treated as constant, not as variable. 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and Pointers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0"/>
            <a:ext cx="8229600" cy="53340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Arial" charset="0"/>
              </a:rPr>
              <a:t>//array access using array notation</a:t>
            </a:r>
            <a:br>
              <a:rPr lang="en-US" sz="2400" dirty="0">
                <a:solidFill>
                  <a:schemeClr val="tx1"/>
                </a:solidFill>
                <a:latin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</a:rPr>
              <a:t>void main ( )</a:t>
            </a:r>
            <a:br>
              <a:rPr lang="en-US" sz="2400" dirty="0">
                <a:solidFill>
                  <a:schemeClr val="tx1"/>
                </a:solidFill>
                <a:latin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</a:rPr>
              <a:t>{</a:t>
            </a:r>
            <a:br>
              <a:rPr lang="en-US" sz="2400" dirty="0">
                <a:solidFill>
                  <a:schemeClr val="tx1"/>
                </a:solidFill>
                <a:latin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intarray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[5] = {10, 20, 30, 40, 50};</a:t>
            </a:r>
            <a:br>
              <a:rPr lang="en-US" sz="2400" dirty="0">
                <a:solidFill>
                  <a:schemeClr val="tx1"/>
                </a:solidFill>
                <a:latin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</a:rPr>
              <a:t>	for (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j =0; j &lt;5; j++)</a:t>
            </a:r>
            <a:br>
              <a:rPr lang="en-US" sz="2400" dirty="0">
                <a:solidFill>
                  <a:schemeClr val="tx1"/>
                </a:solidFill>
                <a:latin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</a:rPr>
              <a:t>		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cout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&lt;&lt;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endl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&lt;&lt;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intarray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[ j];</a:t>
            </a:r>
            <a:br>
              <a:rPr lang="en-US" sz="2400" dirty="0">
                <a:solidFill>
                  <a:schemeClr val="tx1"/>
                </a:solidFill>
                <a:latin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</a:rPr>
              <a:t>}</a:t>
            </a:r>
            <a:br>
              <a:rPr lang="en-US" sz="2400" dirty="0">
                <a:solidFill>
                  <a:schemeClr val="tx1"/>
                </a:solidFill>
                <a:latin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</a:rPr>
              <a:t> //array access using pointer notation </a:t>
            </a:r>
            <a:br>
              <a:rPr lang="en-US" sz="2400" dirty="0">
                <a:solidFill>
                  <a:schemeClr val="tx1"/>
                </a:solidFill>
                <a:latin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</a:rPr>
              <a:t>void main ( )</a:t>
            </a:r>
            <a:br>
              <a:rPr lang="en-US" sz="2400" dirty="0">
                <a:solidFill>
                  <a:schemeClr val="tx1"/>
                </a:solidFill>
                <a:latin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</a:rPr>
              <a:t>{</a:t>
            </a:r>
            <a:br>
              <a:rPr lang="en-US" sz="2400" dirty="0">
                <a:solidFill>
                  <a:schemeClr val="tx1"/>
                </a:solidFill>
                <a:latin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intarray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[5] = {10, 20, 30, 40, 50};</a:t>
            </a:r>
            <a:br>
              <a:rPr lang="en-US" sz="2400" dirty="0">
                <a:solidFill>
                  <a:schemeClr val="tx1"/>
                </a:solidFill>
                <a:latin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</a:rPr>
              <a:t>	for (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j =0; j &lt;5; j++)</a:t>
            </a:r>
            <a:br>
              <a:rPr lang="en-US" sz="2400" dirty="0">
                <a:solidFill>
                  <a:schemeClr val="tx1"/>
                </a:solidFill>
                <a:latin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</a:rPr>
              <a:t>		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cout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&lt;&lt;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endl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&lt;&lt; *(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intarray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+ j);</a:t>
            </a:r>
            <a:br>
              <a:rPr lang="en-US" sz="2400" dirty="0">
                <a:solidFill>
                  <a:schemeClr val="tx1"/>
                </a:solidFill>
                <a:latin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</a:rPr>
              <a:t>}</a:t>
            </a: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Arrays and Pointers: (Example)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534400" cy="4724400"/>
          </a:xfrm>
        </p:spPr>
        <p:txBody>
          <a:bodyPr/>
          <a:lstStyle/>
          <a:p>
            <a:r>
              <a:rPr lang="en-US" sz="2800" dirty="0">
                <a:latin typeface="Arial" charset="0"/>
              </a:rPr>
              <a:t>Passing a pointer an argument to a function is in some ways similar to passing a reference. </a:t>
            </a:r>
          </a:p>
          <a:p>
            <a:r>
              <a:rPr lang="en-US" sz="2800" dirty="0">
                <a:latin typeface="Arial" charset="0"/>
              </a:rPr>
              <a:t>They both permit the variable in the calling program to be modified by the function.</a:t>
            </a:r>
          </a:p>
          <a:p>
            <a:r>
              <a:rPr lang="en-US" sz="2800" dirty="0">
                <a:latin typeface="Arial" charset="0"/>
              </a:rPr>
              <a:t>The mechanism is different.</a:t>
            </a:r>
          </a:p>
          <a:p>
            <a:r>
              <a:rPr lang="en-US" sz="2800" dirty="0">
                <a:latin typeface="Arial" charset="0"/>
              </a:rPr>
              <a:t>A reference is an alias (another name) for the original variable.</a:t>
            </a:r>
          </a:p>
          <a:p>
            <a:r>
              <a:rPr lang="en-US" sz="2800" dirty="0">
                <a:latin typeface="Arial" charset="0"/>
              </a:rPr>
              <a:t>A pointer is an address of the variable.</a:t>
            </a:r>
          </a:p>
          <a:p>
            <a:endParaRPr lang="en-US" sz="2800" dirty="0"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Functions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600200"/>
            <a:ext cx="8229600" cy="51816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Arial" charset="0"/>
              </a:rPr>
              <a:t>void main ( )</a:t>
            </a:r>
            <a:br>
              <a:rPr lang="en-US" sz="2400" dirty="0">
                <a:solidFill>
                  <a:schemeClr val="tx1"/>
                </a:solidFill>
                <a:latin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</a:rPr>
              <a:t>{</a:t>
            </a:r>
            <a:br>
              <a:rPr lang="en-US" sz="2400" dirty="0">
                <a:solidFill>
                  <a:schemeClr val="tx1"/>
                </a:solidFill>
                <a:latin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</a:rPr>
              <a:t>	void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centimize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(double*);</a:t>
            </a:r>
            <a:br>
              <a:rPr lang="en-US" sz="2400" dirty="0">
                <a:solidFill>
                  <a:schemeClr val="tx1"/>
                </a:solidFill>
                <a:latin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</a:rPr>
              <a:t>	double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var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= 10.0;</a:t>
            </a:r>
            <a:br>
              <a:rPr lang="en-US" sz="2400" dirty="0">
                <a:solidFill>
                  <a:schemeClr val="tx1"/>
                </a:solidFill>
                <a:latin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cout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&lt;&lt;“\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nvar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= “ &lt;&lt;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var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&lt;&lt; “inches”;</a:t>
            </a:r>
            <a:br>
              <a:rPr lang="en-US" sz="2400" dirty="0">
                <a:solidFill>
                  <a:schemeClr val="tx1"/>
                </a:solidFill>
                <a:latin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centimize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(&amp;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var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);</a:t>
            </a:r>
            <a:br>
              <a:rPr lang="en-US" sz="2400" dirty="0">
                <a:solidFill>
                  <a:schemeClr val="tx1"/>
                </a:solidFill>
                <a:latin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cout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&lt;&lt;“\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nvar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= “ &lt;&lt;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var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&lt;&lt; “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cms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”;</a:t>
            </a:r>
            <a:br>
              <a:rPr lang="en-US" sz="2400" dirty="0">
                <a:solidFill>
                  <a:schemeClr val="tx1"/>
                </a:solidFill>
                <a:latin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</a:rPr>
              <a:t>}</a:t>
            </a:r>
            <a:br>
              <a:rPr lang="en-US" sz="2400" dirty="0">
                <a:solidFill>
                  <a:schemeClr val="tx1"/>
                </a:solidFill>
                <a:latin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</a:rPr>
              <a:t>void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centimize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(double*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ptrd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)</a:t>
            </a:r>
            <a:br>
              <a:rPr lang="en-US" sz="2400" dirty="0">
                <a:solidFill>
                  <a:schemeClr val="tx1"/>
                </a:solidFill>
                <a:latin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</a:rPr>
              <a:t>{</a:t>
            </a:r>
            <a:br>
              <a:rPr lang="en-US" sz="2400" dirty="0">
                <a:solidFill>
                  <a:schemeClr val="tx1"/>
                </a:solidFill>
                <a:latin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</a:rPr>
              <a:t>	*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ptrd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*= 2.54;</a:t>
            </a:r>
            <a:br>
              <a:rPr lang="en-US" sz="2400" dirty="0">
                <a:solidFill>
                  <a:schemeClr val="tx1"/>
                </a:solidFill>
                <a:latin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</a:rPr>
              <a:t>}</a:t>
            </a: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Pointers and Functions: (Example)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0"/>
            <a:ext cx="8229600" cy="51816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Arial" charset="0"/>
              </a:rPr>
              <a:t>void main ( )</a:t>
            </a:r>
            <a:br>
              <a:rPr lang="en-US" sz="2400" dirty="0">
                <a:solidFill>
                  <a:schemeClr val="tx1"/>
                </a:solidFill>
                <a:latin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</a:rPr>
              <a:t>{</a:t>
            </a:r>
            <a:br>
              <a:rPr lang="en-US" sz="2400" dirty="0">
                <a:solidFill>
                  <a:schemeClr val="tx1"/>
                </a:solidFill>
                <a:latin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</a:rPr>
              <a:t>	void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centimize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(double*);</a:t>
            </a:r>
            <a:br>
              <a:rPr lang="en-US" sz="2400" dirty="0">
                <a:solidFill>
                  <a:schemeClr val="tx1"/>
                </a:solidFill>
                <a:latin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</a:rPr>
              <a:t>	double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varray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[] = {10.0, 2.0, 5.0, 7.0, 9.0};</a:t>
            </a:r>
            <a:br>
              <a:rPr lang="en-US" sz="2400" dirty="0">
                <a:solidFill>
                  <a:schemeClr val="tx1"/>
                </a:solidFill>
                <a:latin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centimize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varray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);</a:t>
            </a:r>
            <a:br>
              <a:rPr lang="en-US" sz="2400" dirty="0">
                <a:solidFill>
                  <a:schemeClr val="tx1"/>
                </a:solidFill>
                <a:latin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</a:rPr>
              <a:t>	for (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j = 0; j&lt; 5; j++)</a:t>
            </a:r>
            <a:br>
              <a:rPr lang="en-US" sz="2400" dirty="0">
                <a:solidFill>
                  <a:schemeClr val="tx1"/>
                </a:solidFill>
                <a:latin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</a:rPr>
              <a:t>		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cout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&lt;&lt;“\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nvarray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[ “ &lt;&lt; j&lt;&lt;“]” </a:t>
            </a:r>
            <a:br>
              <a:rPr lang="en-US" sz="2400" dirty="0">
                <a:solidFill>
                  <a:schemeClr val="tx1"/>
                </a:solidFill>
                <a:latin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</a:rPr>
              <a:t>			&lt;&lt;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varray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[j] &lt;&lt; “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cms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”;</a:t>
            </a:r>
            <a:br>
              <a:rPr lang="en-US" sz="2400" dirty="0">
                <a:solidFill>
                  <a:schemeClr val="tx1"/>
                </a:solidFill>
                <a:latin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</a:rPr>
              <a:t>}</a:t>
            </a:r>
            <a:br>
              <a:rPr lang="en-US" sz="2400" dirty="0">
                <a:solidFill>
                  <a:schemeClr val="tx1"/>
                </a:solidFill>
                <a:latin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</a:rPr>
              <a:t>void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centimize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(double*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ptrd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)</a:t>
            </a:r>
            <a:br>
              <a:rPr lang="en-US" sz="2400" dirty="0">
                <a:solidFill>
                  <a:schemeClr val="tx1"/>
                </a:solidFill>
                <a:latin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</a:rPr>
              <a:t>{	for (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j = 0; j&lt; 5; j++)</a:t>
            </a:r>
            <a:br>
              <a:rPr lang="en-US" sz="2400" dirty="0">
                <a:solidFill>
                  <a:schemeClr val="tx1"/>
                </a:solidFill>
                <a:latin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</a:rPr>
              <a:t>		*(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ptrd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++) *= 2.54;</a:t>
            </a:r>
            <a:br>
              <a:rPr lang="en-US" sz="2400" dirty="0">
                <a:solidFill>
                  <a:schemeClr val="tx1"/>
                </a:solidFill>
                <a:latin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</a:rPr>
              <a:t>}</a:t>
            </a: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Passing Arrays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18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0"/>
            <a:ext cx="8229600" cy="5105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  <a:latin typeface="Arial" charset="0"/>
              </a:rPr>
              <a:t>void main ( )</a:t>
            </a:r>
            <a:br>
              <a:rPr lang="en-US" sz="2800" dirty="0">
                <a:solidFill>
                  <a:schemeClr val="tx1"/>
                </a:solidFill>
                <a:latin typeface="Arial" charset="0"/>
              </a:rPr>
            </a:br>
            <a:r>
              <a:rPr lang="en-US" sz="2800" dirty="0">
                <a:solidFill>
                  <a:schemeClr val="tx1"/>
                </a:solidFill>
                <a:latin typeface="Arial" charset="0"/>
              </a:rPr>
              <a:t>{</a:t>
            </a:r>
            <a:br>
              <a:rPr lang="en-US" sz="2800" dirty="0">
                <a:solidFill>
                  <a:schemeClr val="tx1"/>
                </a:solidFill>
                <a:latin typeface="Arial" charset="0"/>
              </a:rPr>
            </a:br>
            <a:r>
              <a:rPr lang="en-US" sz="2800" dirty="0">
                <a:solidFill>
                  <a:schemeClr val="tx1"/>
                </a:solidFill>
                <a:latin typeface="Arial" charset="0"/>
              </a:rPr>
              <a:t>	void </a:t>
            </a:r>
            <a:r>
              <a:rPr lang="en-US" sz="2800" dirty="0" err="1">
                <a:solidFill>
                  <a:schemeClr val="tx1"/>
                </a:solidFill>
                <a:latin typeface="Arial" charset="0"/>
              </a:rPr>
              <a:t>dispstr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(char*);</a:t>
            </a:r>
            <a:br>
              <a:rPr lang="en-US" sz="2800" dirty="0">
                <a:solidFill>
                  <a:schemeClr val="tx1"/>
                </a:solidFill>
                <a:latin typeface="Arial" charset="0"/>
              </a:rPr>
            </a:br>
            <a:r>
              <a:rPr lang="en-US" sz="2800" dirty="0">
                <a:solidFill>
                  <a:schemeClr val="tx1"/>
                </a:solidFill>
                <a:latin typeface="Arial" charset="0"/>
              </a:rPr>
              <a:t>	char </a:t>
            </a:r>
            <a:r>
              <a:rPr lang="en-US" sz="2800" dirty="0" err="1">
                <a:solidFill>
                  <a:schemeClr val="tx1"/>
                </a:solidFill>
                <a:latin typeface="Arial" charset="0"/>
              </a:rPr>
              <a:t>str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[] = “Pointers are useful notation”;</a:t>
            </a:r>
            <a:br>
              <a:rPr lang="en-US" sz="2800" dirty="0">
                <a:solidFill>
                  <a:schemeClr val="tx1"/>
                </a:solidFill>
                <a:latin typeface="Arial" charset="0"/>
              </a:rPr>
            </a:br>
            <a:r>
              <a:rPr lang="en-US" sz="2800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Arial" charset="0"/>
              </a:rPr>
              <a:t>dispstr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Arial" charset="0"/>
              </a:rPr>
              <a:t>str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);</a:t>
            </a:r>
            <a:br>
              <a:rPr lang="en-US" sz="2800" dirty="0">
                <a:solidFill>
                  <a:schemeClr val="tx1"/>
                </a:solidFill>
                <a:latin typeface="Arial" charset="0"/>
              </a:rPr>
            </a:br>
            <a:r>
              <a:rPr lang="en-US" sz="2800" dirty="0">
                <a:solidFill>
                  <a:schemeClr val="tx1"/>
                </a:solidFill>
                <a:latin typeface="Arial" charset="0"/>
              </a:rPr>
              <a:t>}</a:t>
            </a:r>
            <a:br>
              <a:rPr lang="en-US" sz="2800" dirty="0">
                <a:solidFill>
                  <a:schemeClr val="tx1"/>
                </a:solidFill>
                <a:latin typeface="Arial" charset="0"/>
              </a:rPr>
            </a:br>
            <a:r>
              <a:rPr lang="en-US" sz="2800" dirty="0">
                <a:solidFill>
                  <a:schemeClr val="tx1"/>
                </a:solidFill>
                <a:latin typeface="Arial" charset="0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Arial" charset="0"/>
              </a:rPr>
            </a:br>
            <a:r>
              <a:rPr lang="en-US" sz="2800" dirty="0">
                <a:solidFill>
                  <a:schemeClr val="tx1"/>
                </a:solidFill>
                <a:latin typeface="Arial" charset="0"/>
              </a:rPr>
              <a:t>void </a:t>
            </a:r>
            <a:r>
              <a:rPr lang="en-US" sz="2800" dirty="0" err="1">
                <a:solidFill>
                  <a:schemeClr val="tx1"/>
                </a:solidFill>
                <a:latin typeface="Arial" charset="0"/>
              </a:rPr>
              <a:t>dispstr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(char* </a:t>
            </a:r>
            <a:r>
              <a:rPr lang="en-US" sz="2800" dirty="0" err="1">
                <a:solidFill>
                  <a:schemeClr val="tx1"/>
                </a:solidFill>
                <a:latin typeface="Arial" charset="0"/>
              </a:rPr>
              <a:t>ps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)</a:t>
            </a:r>
            <a:br>
              <a:rPr lang="en-US" sz="2800" dirty="0">
                <a:solidFill>
                  <a:schemeClr val="tx1"/>
                </a:solidFill>
                <a:latin typeface="Arial" charset="0"/>
              </a:rPr>
            </a:br>
            <a:r>
              <a:rPr lang="en-US" sz="2800" dirty="0">
                <a:solidFill>
                  <a:schemeClr val="tx1"/>
                </a:solidFill>
                <a:latin typeface="Arial" charset="0"/>
              </a:rPr>
              <a:t>{	</a:t>
            </a:r>
            <a:r>
              <a:rPr lang="en-US" sz="2800" dirty="0" err="1">
                <a:solidFill>
                  <a:schemeClr val="tx1"/>
                </a:solidFill>
                <a:latin typeface="Arial" charset="0"/>
              </a:rPr>
              <a:t>cout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 &lt;&lt;</a:t>
            </a:r>
            <a:r>
              <a:rPr lang="en-US" sz="2800" dirty="0" err="1">
                <a:solidFill>
                  <a:schemeClr val="tx1"/>
                </a:solidFill>
                <a:latin typeface="Arial" charset="0"/>
              </a:rPr>
              <a:t>endl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;</a:t>
            </a:r>
            <a:br>
              <a:rPr lang="en-US" sz="2800" dirty="0">
                <a:solidFill>
                  <a:schemeClr val="tx1"/>
                </a:solidFill>
                <a:latin typeface="Arial" charset="0"/>
              </a:rPr>
            </a:br>
            <a:r>
              <a:rPr lang="en-US" sz="2800" dirty="0">
                <a:solidFill>
                  <a:schemeClr val="tx1"/>
                </a:solidFill>
                <a:latin typeface="Arial" charset="0"/>
              </a:rPr>
              <a:t>	while ( *</a:t>
            </a:r>
            <a:r>
              <a:rPr lang="en-US" sz="2800" dirty="0" err="1">
                <a:solidFill>
                  <a:schemeClr val="tx1"/>
                </a:solidFill>
                <a:latin typeface="Arial" charset="0"/>
              </a:rPr>
              <a:t>ps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 ) // until null character</a:t>
            </a:r>
            <a:br>
              <a:rPr lang="en-US" sz="2800" dirty="0">
                <a:solidFill>
                  <a:schemeClr val="tx1"/>
                </a:solidFill>
                <a:latin typeface="Arial" charset="0"/>
              </a:rPr>
            </a:br>
            <a:r>
              <a:rPr lang="en-US" sz="2800" dirty="0">
                <a:solidFill>
                  <a:schemeClr val="tx1"/>
                </a:solidFill>
                <a:latin typeface="Arial" charset="0"/>
              </a:rPr>
              <a:t>		</a:t>
            </a:r>
            <a:r>
              <a:rPr lang="en-US" sz="2800" dirty="0" err="1">
                <a:solidFill>
                  <a:schemeClr val="tx1"/>
                </a:solidFill>
                <a:latin typeface="Arial" charset="0"/>
              </a:rPr>
              <a:t>cout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 &lt;&lt; *</a:t>
            </a:r>
            <a:r>
              <a:rPr lang="en-US" sz="2800" dirty="0" err="1">
                <a:solidFill>
                  <a:schemeClr val="tx1"/>
                </a:solidFill>
                <a:latin typeface="Arial" charset="0"/>
              </a:rPr>
              <a:t>ps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</a:rPr>
              <a:t>++; //it will </a:t>
            </a:r>
            <a:r>
              <a:rPr lang="en-US" sz="2800" dirty="0" err="1" smtClean="0">
                <a:solidFill>
                  <a:schemeClr val="tx1"/>
                </a:solidFill>
                <a:latin typeface="Arial" charset="0"/>
              </a:rPr>
              <a:t>cout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</a:rPr>
              <a:t> one character at 					a time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Arial" charset="0"/>
              </a:rPr>
            </a:br>
            <a:r>
              <a:rPr lang="en-US" sz="2800" dirty="0">
                <a:solidFill>
                  <a:schemeClr val="tx1"/>
                </a:solidFill>
                <a:latin typeface="Arial" charset="0"/>
              </a:rPr>
              <a:t>}</a:t>
            </a: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Pointers and Strings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19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	</a:t>
            </a: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A variable used to store  a memory address.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2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600200"/>
            <a:ext cx="8229600" cy="5105400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Arial" charset="0"/>
              </a:rPr>
              <a:t>#include &lt;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iostream.h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&gt;</a:t>
            </a:r>
            <a:br>
              <a:rPr lang="en-US" sz="2000" dirty="0">
                <a:solidFill>
                  <a:schemeClr val="tx1"/>
                </a:solidFill>
                <a:latin typeface="Arial" charset="0"/>
              </a:rPr>
            </a:br>
            <a:r>
              <a:rPr lang="en-US" sz="2000" dirty="0">
                <a:solidFill>
                  <a:schemeClr val="tx1"/>
                </a:solidFill>
                <a:latin typeface="Arial" charset="0"/>
              </a:rPr>
              <a:t>#include &lt;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string.h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&gt;</a:t>
            </a:r>
            <a:br>
              <a:rPr lang="en-US" sz="2000" dirty="0">
                <a:solidFill>
                  <a:schemeClr val="tx1"/>
                </a:solidFill>
                <a:latin typeface="Arial" charset="0"/>
              </a:rPr>
            </a:br>
            <a:r>
              <a:rPr lang="en-US" sz="2000" dirty="0">
                <a:solidFill>
                  <a:schemeClr val="tx1"/>
                </a:solidFill>
                <a:latin typeface="Arial" charset="0"/>
              </a:rPr>
              <a:t>class String</a:t>
            </a:r>
            <a:br>
              <a:rPr lang="en-US" sz="2000" dirty="0">
                <a:solidFill>
                  <a:schemeClr val="tx1"/>
                </a:solidFill>
                <a:latin typeface="Arial" charset="0"/>
              </a:rPr>
            </a:br>
            <a:r>
              <a:rPr lang="en-US" sz="2000" dirty="0">
                <a:solidFill>
                  <a:schemeClr val="tx1"/>
                </a:solidFill>
                <a:latin typeface="Arial" charset="0"/>
              </a:rPr>
              <a:t>{</a:t>
            </a:r>
            <a:br>
              <a:rPr lang="en-US" sz="2000" dirty="0">
                <a:solidFill>
                  <a:schemeClr val="tx1"/>
                </a:solidFill>
                <a:latin typeface="Arial" charset="0"/>
              </a:rPr>
            </a:br>
            <a:r>
              <a:rPr lang="en-US" sz="2000" dirty="0">
                <a:solidFill>
                  <a:schemeClr val="tx1"/>
                </a:solidFill>
                <a:latin typeface="Arial" charset="0"/>
              </a:rPr>
              <a:t>private :	char*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str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;</a:t>
            </a:r>
            <a:br>
              <a:rPr lang="en-US" sz="2000" dirty="0">
                <a:solidFill>
                  <a:schemeClr val="tx1"/>
                </a:solidFill>
                <a:latin typeface="Arial" charset="0"/>
              </a:rPr>
            </a:br>
            <a:r>
              <a:rPr lang="en-US" sz="2000" dirty="0">
                <a:solidFill>
                  <a:schemeClr val="tx1"/>
                </a:solidFill>
                <a:latin typeface="Arial" charset="0"/>
              </a:rPr>
              <a:t>public:</a:t>
            </a:r>
            <a:br>
              <a:rPr lang="en-US" sz="2000" dirty="0">
                <a:solidFill>
                  <a:schemeClr val="tx1"/>
                </a:solidFill>
                <a:latin typeface="Arial" charset="0"/>
              </a:rPr>
            </a:br>
            <a:r>
              <a:rPr lang="en-US" sz="2000" dirty="0">
                <a:solidFill>
                  <a:schemeClr val="tx1"/>
                </a:solidFill>
                <a:latin typeface="Arial" charset="0"/>
              </a:rPr>
              <a:t>	String(char* s)</a:t>
            </a:r>
            <a:br>
              <a:rPr lang="en-US" sz="2000" dirty="0">
                <a:solidFill>
                  <a:schemeClr val="tx1"/>
                </a:solidFill>
                <a:latin typeface="Arial" charset="0"/>
              </a:rPr>
            </a:br>
            <a:r>
              <a:rPr lang="en-US" sz="2000" dirty="0">
                <a:solidFill>
                  <a:schemeClr val="tx1"/>
                </a:solidFill>
                <a:latin typeface="Arial" charset="0"/>
              </a:rPr>
              <a:t>	{	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length =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strlen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(s);</a:t>
            </a:r>
            <a:br>
              <a:rPr lang="en-US" sz="2000" dirty="0">
                <a:solidFill>
                  <a:schemeClr val="tx1"/>
                </a:solidFill>
                <a:latin typeface="Arial" charset="0"/>
              </a:rPr>
            </a:br>
            <a:r>
              <a:rPr lang="en-US" sz="2000" dirty="0">
                <a:solidFill>
                  <a:schemeClr val="tx1"/>
                </a:solidFill>
                <a:latin typeface="Arial" charset="0"/>
              </a:rPr>
              <a:t>		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str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= new char[length+1];</a:t>
            </a:r>
            <a:br>
              <a:rPr lang="en-US" sz="2000" dirty="0">
                <a:solidFill>
                  <a:schemeClr val="tx1"/>
                </a:solidFill>
                <a:latin typeface="Arial" charset="0"/>
              </a:rPr>
            </a:br>
            <a:r>
              <a:rPr lang="en-US" sz="2000" dirty="0">
                <a:solidFill>
                  <a:schemeClr val="tx1"/>
                </a:solidFill>
                <a:latin typeface="Arial" charset="0"/>
              </a:rPr>
              <a:t>		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strcpy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(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str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, s);</a:t>
            </a:r>
            <a:br>
              <a:rPr lang="en-US" sz="2000" dirty="0">
                <a:solidFill>
                  <a:schemeClr val="tx1"/>
                </a:solidFill>
                <a:latin typeface="Arial" charset="0"/>
              </a:rPr>
            </a:br>
            <a:r>
              <a:rPr lang="en-US" sz="2000" dirty="0">
                <a:solidFill>
                  <a:schemeClr val="tx1"/>
                </a:solidFill>
                <a:latin typeface="Arial" charset="0"/>
              </a:rPr>
              <a:t>	}</a:t>
            </a:r>
            <a:br>
              <a:rPr lang="en-US" sz="2000" dirty="0">
                <a:solidFill>
                  <a:schemeClr val="tx1"/>
                </a:solidFill>
                <a:latin typeface="Arial" charset="0"/>
              </a:rPr>
            </a:br>
            <a:r>
              <a:rPr lang="en-US" sz="2000" dirty="0">
                <a:solidFill>
                  <a:schemeClr val="tx1"/>
                </a:solidFill>
                <a:latin typeface="Arial" charset="0"/>
              </a:rPr>
              <a:t>	~String ()</a:t>
            </a:r>
            <a:br>
              <a:rPr lang="en-US" sz="2000" dirty="0">
                <a:solidFill>
                  <a:schemeClr val="tx1"/>
                </a:solidFill>
                <a:latin typeface="Arial" charset="0"/>
              </a:rPr>
            </a:br>
            <a:r>
              <a:rPr lang="en-US" sz="2000" dirty="0">
                <a:solidFill>
                  <a:schemeClr val="tx1"/>
                </a:solidFill>
                <a:latin typeface="Arial" charset="0"/>
              </a:rPr>
              <a:t>	{	delete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str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;	} </a:t>
            </a:r>
            <a:br>
              <a:rPr lang="en-US" sz="2000" dirty="0">
                <a:solidFill>
                  <a:schemeClr val="tx1"/>
                </a:solidFill>
                <a:latin typeface="Arial" charset="0"/>
              </a:rPr>
            </a:br>
            <a:r>
              <a:rPr lang="en-US" sz="2000" dirty="0">
                <a:solidFill>
                  <a:schemeClr val="tx1"/>
                </a:solidFill>
                <a:latin typeface="Arial" charset="0"/>
              </a:rPr>
              <a:t>	void display()</a:t>
            </a:r>
            <a:br>
              <a:rPr lang="en-US" sz="2000" dirty="0">
                <a:solidFill>
                  <a:schemeClr val="tx1"/>
                </a:solidFill>
                <a:latin typeface="Arial" charset="0"/>
              </a:rPr>
            </a:br>
            <a:r>
              <a:rPr lang="en-US" sz="2000" dirty="0">
                <a:solidFill>
                  <a:schemeClr val="tx1"/>
                </a:solidFill>
                <a:latin typeface="Arial" charset="0"/>
              </a:rPr>
              <a:t>	{	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cout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&lt;&lt;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str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;	}</a:t>
            </a:r>
            <a:br>
              <a:rPr lang="en-US" sz="2000" dirty="0">
                <a:solidFill>
                  <a:schemeClr val="tx1"/>
                </a:solidFill>
                <a:latin typeface="Arial" charset="0"/>
              </a:rPr>
            </a:br>
            <a:r>
              <a:rPr lang="en-US" sz="2000" dirty="0">
                <a:solidFill>
                  <a:schemeClr val="tx1"/>
                </a:solidFill>
                <a:latin typeface="Arial" charset="0"/>
              </a:rPr>
              <a:t>}; </a:t>
            </a: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Pointers and String: (Example)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20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76400"/>
            <a:ext cx="8229600" cy="4343400"/>
          </a:xfrm>
        </p:spPr>
        <p:txBody>
          <a:bodyPr/>
          <a:lstStyle/>
          <a:p>
            <a:pPr algn="l"/>
            <a:r>
              <a:rPr lang="en-US" sz="2800" dirty="0">
                <a:solidFill>
                  <a:schemeClr val="tx1"/>
                </a:solidFill>
                <a:latin typeface="Arial" charset="0"/>
              </a:rPr>
              <a:t>void main ( )</a:t>
            </a:r>
            <a:br>
              <a:rPr lang="en-US" sz="2800" dirty="0">
                <a:solidFill>
                  <a:schemeClr val="tx1"/>
                </a:solidFill>
                <a:latin typeface="Arial" charset="0"/>
              </a:rPr>
            </a:br>
            <a:r>
              <a:rPr lang="en-US" sz="2800" dirty="0">
                <a:solidFill>
                  <a:schemeClr val="tx1"/>
                </a:solidFill>
                <a:latin typeface="Arial" charset="0"/>
              </a:rPr>
              <a:t>{</a:t>
            </a:r>
            <a:br>
              <a:rPr lang="en-US" sz="2800" dirty="0">
                <a:solidFill>
                  <a:schemeClr val="tx1"/>
                </a:solidFill>
                <a:latin typeface="Arial" charset="0"/>
              </a:rPr>
            </a:br>
            <a:r>
              <a:rPr lang="en-US" sz="2800" dirty="0">
                <a:solidFill>
                  <a:schemeClr val="tx1"/>
                </a:solidFill>
                <a:latin typeface="Arial" charset="0"/>
              </a:rPr>
              <a:t>	</a:t>
            </a:r>
            <a:br>
              <a:rPr lang="en-US" sz="2800" dirty="0">
                <a:solidFill>
                  <a:schemeClr val="tx1"/>
                </a:solidFill>
                <a:latin typeface="Arial" charset="0"/>
              </a:rPr>
            </a:br>
            <a:r>
              <a:rPr lang="en-US" sz="2800" dirty="0">
                <a:solidFill>
                  <a:schemeClr val="tx1"/>
                </a:solidFill>
                <a:latin typeface="Arial" charset="0"/>
              </a:rPr>
              <a:t>	String s1 = “Pointers are useful notation”;</a:t>
            </a:r>
            <a:br>
              <a:rPr lang="en-US" sz="2800" dirty="0">
                <a:solidFill>
                  <a:schemeClr val="tx1"/>
                </a:solidFill>
                <a:latin typeface="Arial" charset="0"/>
              </a:rPr>
            </a:br>
            <a:r>
              <a:rPr lang="en-US" sz="2800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Arial" charset="0"/>
              </a:rPr>
              <a:t>cout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 &lt;&lt; </a:t>
            </a:r>
            <a:r>
              <a:rPr lang="en-US" sz="2800" dirty="0" err="1">
                <a:solidFill>
                  <a:schemeClr val="tx1"/>
                </a:solidFill>
                <a:latin typeface="Arial" charset="0"/>
              </a:rPr>
              <a:t>endl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 &lt;&lt; “ s1 = “;</a:t>
            </a:r>
            <a:br>
              <a:rPr lang="en-US" sz="2800" dirty="0">
                <a:solidFill>
                  <a:schemeClr val="tx1"/>
                </a:solidFill>
                <a:latin typeface="Arial" charset="0"/>
              </a:rPr>
            </a:br>
            <a:r>
              <a:rPr lang="en-US" sz="2800" dirty="0">
                <a:solidFill>
                  <a:schemeClr val="tx1"/>
                </a:solidFill>
                <a:latin typeface="Arial" charset="0"/>
              </a:rPr>
              <a:t>	s1.display( );</a:t>
            </a:r>
            <a:br>
              <a:rPr lang="en-US" sz="2800" dirty="0">
                <a:solidFill>
                  <a:schemeClr val="tx1"/>
                </a:solidFill>
                <a:latin typeface="Arial" charset="0"/>
              </a:rPr>
            </a:br>
            <a:r>
              <a:rPr lang="en-US" sz="2800" dirty="0">
                <a:solidFill>
                  <a:schemeClr val="tx1"/>
                </a:solidFill>
                <a:latin typeface="Arial" charset="0"/>
              </a:rPr>
              <a:t>}</a:t>
            </a:r>
            <a:br>
              <a:rPr lang="en-US" sz="2800" dirty="0">
                <a:solidFill>
                  <a:schemeClr val="tx1"/>
                </a:solidFill>
                <a:latin typeface="Arial" charset="0"/>
              </a:rPr>
            </a:br>
            <a:endParaRPr lang="en-US" sz="2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 dirty="0" smtClean="0">
                <a:solidFill>
                  <a:schemeClr val="tx2"/>
                </a:solidFill>
              </a:rPr>
              <a:t>Pointers and String: (Example)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21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724400"/>
          </a:xfrm>
        </p:spPr>
        <p:txBody>
          <a:bodyPr/>
          <a:lstStyle/>
          <a:p>
            <a:r>
              <a:rPr lang="en-US" sz="2800" dirty="0">
                <a:latin typeface="Arial" charset="0"/>
              </a:rPr>
              <a:t>The new operator obtains memory from operating system and returns a pointer to the appropriate data type. </a:t>
            </a:r>
          </a:p>
          <a:p>
            <a:r>
              <a:rPr lang="en-US" sz="2800" dirty="0">
                <a:latin typeface="Arial" charset="0"/>
              </a:rPr>
              <a:t>Expression like </a:t>
            </a:r>
            <a:r>
              <a:rPr lang="en-US" sz="2800" dirty="0" err="1">
                <a:latin typeface="Arial" charset="0"/>
              </a:rPr>
              <a:t>ptr</a:t>
            </a:r>
            <a:r>
              <a:rPr lang="en-US" sz="2800" dirty="0">
                <a:latin typeface="Arial" charset="0"/>
              </a:rPr>
              <a:t> = new char[</a:t>
            </a:r>
            <a:r>
              <a:rPr lang="en-US" sz="2800" dirty="0" err="1">
                <a:latin typeface="Arial" charset="0"/>
              </a:rPr>
              <a:t>len</a:t>
            </a:r>
            <a:r>
              <a:rPr lang="en-US" sz="2800" dirty="0">
                <a:latin typeface="Arial" charset="0"/>
              </a:rPr>
              <a:t>]; will return a pointer that points to a section of memory just large enough to hold string of length </a:t>
            </a:r>
            <a:r>
              <a:rPr lang="en-US" sz="2800" dirty="0" err="1">
                <a:latin typeface="Arial" charset="0"/>
              </a:rPr>
              <a:t>len</a:t>
            </a:r>
            <a:r>
              <a:rPr lang="en-US" sz="2800" dirty="0">
                <a:latin typeface="Arial" charset="0"/>
              </a:rPr>
              <a:t>.  </a:t>
            </a:r>
          </a:p>
          <a:p>
            <a:r>
              <a:rPr lang="en-US" sz="2800" dirty="0">
                <a:latin typeface="Arial" charset="0"/>
              </a:rPr>
              <a:t>To ensure safe and efficient use of memory, the new operator is to be matched by a corresponding delete  operator that returns memory to the operating system.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and delete Operators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22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00200"/>
            <a:ext cx="8305800" cy="4876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  <a:latin typeface="Arial" charset="0"/>
              </a:rPr>
              <a:t>void main ( )</a:t>
            </a:r>
            <a:br>
              <a:rPr lang="en-US" sz="2800" dirty="0">
                <a:solidFill>
                  <a:schemeClr val="tx1"/>
                </a:solidFill>
                <a:latin typeface="Arial" charset="0"/>
              </a:rPr>
            </a:br>
            <a:r>
              <a:rPr lang="en-US" sz="2800" dirty="0">
                <a:solidFill>
                  <a:schemeClr val="tx1"/>
                </a:solidFill>
                <a:latin typeface="Arial" charset="0"/>
              </a:rPr>
              <a:t>{</a:t>
            </a:r>
            <a:br>
              <a:rPr lang="en-US" sz="2800" dirty="0">
                <a:solidFill>
                  <a:schemeClr val="tx1"/>
                </a:solidFill>
                <a:latin typeface="Arial" charset="0"/>
              </a:rPr>
            </a:br>
            <a:r>
              <a:rPr lang="en-US" sz="2800" dirty="0">
                <a:solidFill>
                  <a:schemeClr val="tx1"/>
                </a:solidFill>
                <a:latin typeface="Arial" charset="0"/>
              </a:rPr>
              <a:t>	Distance dist;</a:t>
            </a:r>
            <a:br>
              <a:rPr lang="en-US" sz="2800" dirty="0">
                <a:solidFill>
                  <a:schemeClr val="tx1"/>
                </a:solidFill>
                <a:latin typeface="Arial" charset="0"/>
              </a:rPr>
            </a:br>
            <a:r>
              <a:rPr lang="en-US" sz="2800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Arial" charset="0"/>
              </a:rPr>
              <a:t>dist.getdist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 ();</a:t>
            </a:r>
            <a:br>
              <a:rPr lang="en-US" sz="2800" dirty="0">
                <a:solidFill>
                  <a:schemeClr val="tx1"/>
                </a:solidFill>
                <a:latin typeface="Arial" charset="0"/>
              </a:rPr>
            </a:br>
            <a:r>
              <a:rPr lang="en-US" sz="2800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Arial" charset="0"/>
              </a:rPr>
              <a:t>dist.showdist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 ();</a:t>
            </a:r>
            <a:br>
              <a:rPr lang="en-US" sz="2800" dirty="0">
                <a:solidFill>
                  <a:schemeClr val="tx1"/>
                </a:solidFill>
                <a:latin typeface="Arial" charset="0"/>
              </a:rPr>
            </a:br>
            <a:r>
              <a:rPr lang="en-US" sz="2800" dirty="0">
                <a:solidFill>
                  <a:schemeClr val="tx1"/>
                </a:solidFill>
                <a:latin typeface="Arial" charset="0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Arial" charset="0"/>
              </a:rPr>
            </a:br>
            <a:r>
              <a:rPr lang="en-US" sz="2800" dirty="0">
                <a:solidFill>
                  <a:schemeClr val="tx1"/>
                </a:solidFill>
                <a:latin typeface="Arial" charset="0"/>
              </a:rPr>
              <a:t>	Distance* </a:t>
            </a:r>
            <a:r>
              <a:rPr lang="en-US" sz="2800" dirty="0" err="1">
                <a:solidFill>
                  <a:schemeClr val="tx1"/>
                </a:solidFill>
                <a:latin typeface="Arial" charset="0"/>
              </a:rPr>
              <a:t>distptr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;</a:t>
            </a:r>
            <a:br>
              <a:rPr lang="en-US" sz="2800" dirty="0">
                <a:solidFill>
                  <a:schemeClr val="tx1"/>
                </a:solidFill>
                <a:latin typeface="Arial" charset="0"/>
              </a:rPr>
            </a:br>
            <a:r>
              <a:rPr lang="en-US" sz="2800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Arial" charset="0"/>
              </a:rPr>
              <a:t>distptr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 = new Distance;</a:t>
            </a:r>
            <a:br>
              <a:rPr lang="en-US" sz="2800" dirty="0">
                <a:solidFill>
                  <a:schemeClr val="tx1"/>
                </a:solidFill>
                <a:latin typeface="Arial" charset="0"/>
              </a:rPr>
            </a:br>
            <a:r>
              <a:rPr lang="en-US" sz="2800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Arial" charset="0"/>
              </a:rPr>
              <a:t>distptr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 -&gt;</a:t>
            </a:r>
            <a:r>
              <a:rPr lang="en-US" sz="2800" dirty="0" err="1">
                <a:solidFill>
                  <a:schemeClr val="tx1"/>
                </a:solidFill>
                <a:latin typeface="Arial" charset="0"/>
              </a:rPr>
              <a:t>getdist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 (); //membership access op</a:t>
            </a:r>
            <a:br>
              <a:rPr lang="en-US" sz="2800" dirty="0">
                <a:solidFill>
                  <a:schemeClr val="tx1"/>
                </a:solidFill>
                <a:latin typeface="Arial" charset="0"/>
              </a:rPr>
            </a:br>
            <a:r>
              <a:rPr lang="en-US" sz="2800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Arial" charset="0"/>
              </a:rPr>
              <a:t>distptr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 -&gt;</a:t>
            </a:r>
            <a:r>
              <a:rPr lang="en-US" sz="2800" dirty="0" err="1">
                <a:solidFill>
                  <a:schemeClr val="tx1"/>
                </a:solidFill>
                <a:latin typeface="Arial" charset="0"/>
              </a:rPr>
              <a:t>showdist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 ();</a:t>
            </a:r>
            <a:br>
              <a:rPr lang="en-US" sz="2800" dirty="0">
                <a:solidFill>
                  <a:schemeClr val="tx1"/>
                </a:solidFill>
                <a:latin typeface="Arial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Arial" charset="0"/>
              </a:rPr>
              <a:t>}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Arial" charset="0"/>
              </a:rPr>
            </a:br>
            <a:endParaRPr lang="en-US" sz="2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Pointer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 Objects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23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pointer is a variable that stores an address of a variable.</a:t>
            </a:r>
          </a:p>
          <a:p>
            <a:r>
              <a:rPr lang="en-US" dirty="0" smtClean="0"/>
              <a:t>* is used to declare the pointer.</a:t>
            </a:r>
          </a:p>
          <a:p>
            <a:r>
              <a:rPr lang="en-US" dirty="0" smtClean="0"/>
              <a:t>&amp; is used to assign the address of a variable to a pointer.</a:t>
            </a:r>
          </a:p>
          <a:p>
            <a:r>
              <a:rPr lang="en-US" dirty="0" smtClean="0"/>
              <a:t>* is used to access the contents of the address stored by the pointer.</a:t>
            </a:r>
          </a:p>
          <a:p>
            <a:r>
              <a:rPr lang="en-US" smtClean="0"/>
              <a:t>Pointer initialization </a:t>
            </a:r>
            <a:r>
              <a:rPr lang="en-US" dirty="0" smtClean="0"/>
              <a:t>and pointer to void.</a:t>
            </a:r>
          </a:p>
          <a:p>
            <a:r>
              <a:rPr lang="en-US" dirty="0" smtClean="0"/>
              <a:t>+ and – are the only arithmetic operations allowed on pointers.</a:t>
            </a:r>
          </a:p>
          <a:p>
            <a:r>
              <a:rPr lang="en-US" dirty="0" smtClean="0"/>
              <a:t>Name of an array is a pointers.</a:t>
            </a:r>
          </a:p>
          <a:p>
            <a:r>
              <a:rPr lang="en-US" dirty="0" smtClean="0"/>
              <a:t>Pointers can be used with strings and character arrays.</a:t>
            </a:r>
          </a:p>
          <a:p>
            <a:r>
              <a:rPr lang="en-US" dirty="0" smtClean="0"/>
              <a:t>Pointers can also be used with objects.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24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Pointer?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charset="0"/>
              </a:rPr>
              <a:t>A variable that holds an address value is called a pointer variable or simply a pointer.</a:t>
            </a:r>
          </a:p>
          <a:p>
            <a:r>
              <a:rPr lang="en-US" sz="3200" dirty="0" smtClean="0">
                <a:latin typeface="Arial" charset="0"/>
              </a:rPr>
              <a:t>It points to the location in memory where something is stored - a variable or a function.</a:t>
            </a:r>
          </a:p>
          <a:p>
            <a:r>
              <a:rPr lang="en-US" sz="3200" dirty="0" smtClean="0">
                <a:latin typeface="Arial" charset="0"/>
              </a:rPr>
              <a:t>It is not just a pointer, it is a pointer to a particular type of data item.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305800" cy="4114800"/>
          </a:xfrm>
        </p:spPr>
        <p:txBody>
          <a:bodyPr/>
          <a:lstStyle/>
          <a:p>
            <a:r>
              <a:rPr lang="en-US" sz="2800" dirty="0" smtClean="0">
                <a:latin typeface="Arial" charset="0"/>
              </a:rPr>
              <a:t>Accessing array elements.</a:t>
            </a:r>
          </a:p>
          <a:p>
            <a:r>
              <a:rPr lang="en-US" sz="2800" dirty="0" smtClean="0">
                <a:latin typeface="Arial" charset="0"/>
              </a:rPr>
              <a:t>Passing arguments to a function to access original arguments.</a:t>
            </a:r>
          </a:p>
          <a:p>
            <a:r>
              <a:rPr lang="en-US" sz="2800" dirty="0" smtClean="0">
                <a:latin typeface="Arial" charset="0"/>
              </a:rPr>
              <a:t>Passing arrays and strings to functions.</a:t>
            </a:r>
          </a:p>
          <a:p>
            <a:r>
              <a:rPr lang="en-US" sz="2800" dirty="0" smtClean="0">
                <a:latin typeface="Arial" charset="0"/>
              </a:rPr>
              <a:t>Memory Management - Dynamic allocation / de-allocation of memory. </a:t>
            </a:r>
          </a:p>
          <a:p>
            <a:r>
              <a:rPr lang="en-US" sz="2800" dirty="0" smtClean="0">
                <a:latin typeface="Arial" charset="0"/>
              </a:rPr>
              <a:t>Creating data structures such as linked lists. </a:t>
            </a:r>
          </a:p>
          <a:p>
            <a:endParaRPr lang="en-US" sz="2800" dirty="0">
              <a:latin typeface="Arial" charset="0"/>
            </a:endParaRPr>
          </a:p>
        </p:txBody>
      </p:sp>
      <p:sp>
        <p:nvSpPr>
          <p:cNvPr id="4" name="Rectangle 1"/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400" dirty="0" smtClean="0">
                <a:solidFill>
                  <a:schemeClr val="tx2"/>
                </a:solidFill>
              </a:rPr>
              <a:t>What are Pointers Used For?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876800"/>
          </a:xfrm>
        </p:spPr>
        <p:txBody>
          <a:bodyPr/>
          <a:lstStyle/>
          <a:p>
            <a:r>
              <a:rPr lang="en-US" sz="2800" dirty="0" err="1" smtClean="0">
                <a:latin typeface="Arial" charset="0"/>
              </a:rPr>
              <a:t>int</a:t>
            </a:r>
            <a:r>
              <a:rPr lang="en-US" sz="2800" dirty="0" smtClean="0">
                <a:latin typeface="Arial" charset="0"/>
              </a:rPr>
              <a:t>* </a:t>
            </a:r>
            <a:r>
              <a:rPr lang="en-US" sz="2800" dirty="0" err="1" smtClean="0">
                <a:latin typeface="Arial" charset="0"/>
              </a:rPr>
              <a:t>pnumber</a:t>
            </a:r>
            <a:r>
              <a:rPr lang="en-US" sz="2800" dirty="0" smtClean="0">
                <a:latin typeface="Arial" charset="0"/>
              </a:rPr>
              <a:t>;  					declares a pointer </a:t>
            </a:r>
            <a:r>
              <a:rPr lang="en-US" sz="2800" dirty="0" err="1" smtClean="0">
                <a:latin typeface="Arial" charset="0"/>
              </a:rPr>
              <a:t>pnumber</a:t>
            </a:r>
            <a:r>
              <a:rPr lang="en-US" sz="2800" dirty="0" smtClean="0">
                <a:latin typeface="Arial" charset="0"/>
              </a:rPr>
              <a:t> , pointing to values of type </a:t>
            </a:r>
            <a:r>
              <a:rPr lang="en-US" sz="2800" dirty="0" err="1" smtClean="0">
                <a:latin typeface="Arial" charset="0"/>
              </a:rPr>
              <a:t>int</a:t>
            </a:r>
            <a:r>
              <a:rPr lang="en-US" sz="2800" dirty="0" smtClean="0">
                <a:latin typeface="Arial" charset="0"/>
              </a:rPr>
              <a:t>, which can store the address of a variable of type int. It can also be written as </a:t>
            </a:r>
            <a:r>
              <a:rPr lang="en-US" sz="2800" dirty="0" err="1" smtClean="0">
                <a:latin typeface="Arial" charset="0"/>
              </a:rPr>
              <a:t>int</a:t>
            </a:r>
            <a:r>
              <a:rPr lang="en-US" sz="2800" dirty="0" smtClean="0">
                <a:latin typeface="Arial" charset="0"/>
              </a:rPr>
              <a:t>  *</a:t>
            </a:r>
            <a:r>
              <a:rPr lang="en-US" sz="2800" dirty="0" err="1" smtClean="0">
                <a:latin typeface="Arial" charset="0"/>
              </a:rPr>
              <a:t>pnumber</a:t>
            </a:r>
            <a:r>
              <a:rPr lang="en-US" sz="2800" dirty="0" smtClean="0">
                <a:latin typeface="Arial" charset="0"/>
              </a:rPr>
              <a:t>;</a:t>
            </a:r>
          </a:p>
          <a:p>
            <a:r>
              <a:rPr lang="en-US" sz="2800" dirty="0" smtClean="0">
                <a:latin typeface="Arial" charset="0"/>
              </a:rPr>
              <a:t>Pointers to other types are declared in the same way. For example</a:t>
            </a:r>
          </a:p>
          <a:p>
            <a:r>
              <a:rPr lang="en-US" sz="2800" dirty="0" smtClean="0">
                <a:latin typeface="Arial" charset="0"/>
              </a:rPr>
              <a:t>long* </a:t>
            </a:r>
            <a:r>
              <a:rPr lang="en-US" sz="2800" dirty="0" err="1" smtClean="0">
                <a:latin typeface="Arial" charset="0"/>
              </a:rPr>
              <a:t>lnum</a:t>
            </a:r>
            <a:r>
              <a:rPr lang="en-US" sz="2800" dirty="0" smtClean="0">
                <a:latin typeface="Arial" charset="0"/>
              </a:rPr>
              <a:t>;</a:t>
            </a:r>
          </a:p>
          <a:p>
            <a:r>
              <a:rPr lang="en-US" sz="2800" dirty="0" smtClean="0">
                <a:latin typeface="Arial" charset="0"/>
              </a:rPr>
              <a:t>double* </a:t>
            </a:r>
            <a:r>
              <a:rPr lang="en-US" sz="2800" dirty="0" err="1" smtClean="0">
                <a:latin typeface="Arial" charset="0"/>
              </a:rPr>
              <a:t>dval</a:t>
            </a:r>
            <a:r>
              <a:rPr lang="en-US" sz="2800" dirty="0" smtClean="0">
                <a:latin typeface="Arial" charset="0"/>
              </a:rPr>
              <a:t>; char* </a:t>
            </a:r>
            <a:r>
              <a:rPr lang="en-US" sz="2800" dirty="0" err="1" smtClean="0">
                <a:latin typeface="Arial" charset="0"/>
              </a:rPr>
              <a:t>cval</a:t>
            </a:r>
            <a:r>
              <a:rPr lang="en-US" sz="2800" dirty="0" smtClean="0">
                <a:latin typeface="Arial" charset="0"/>
              </a:rPr>
              <a:t>; </a:t>
            </a:r>
          </a:p>
          <a:p>
            <a:endParaRPr lang="en-US" sz="2800" dirty="0"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Pointer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534400" cy="4800600"/>
          </a:xfrm>
        </p:spPr>
        <p:txBody>
          <a:bodyPr/>
          <a:lstStyle/>
          <a:p>
            <a:r>
              <a:rPr lang="en-US" sz="2800" dirty="0">
                <a:latin typeface="Arial" charset="0"/>
              </a:rPr>
              <a:t>The Address-Of Operator, &amp;, is a unary operator that obtains the address in memory where  a variable is stored. For example</a:t>
            </a:r>
          </a:p>
          <a:p>
            <a:r>
              <a:rPr lang="en-US" sz="2800" dirty="0">
                <a:latin typeface="Arial" charset="0"/>
              </a:rPr>
              <a:t>     </a:t>
            </a:r>
            <a:r>
              <a:rPr lang="en-US" sz="2800" dirty="0" err="1">
                <a:latin typeface="Arial" charset="0"/>
              </a:rPr>
              <a:t>int</a:t>
            </a:r>
            <a:r>
              <a:rPr lang="en-US" sz="2800" dirty="0">
                <a:latin typeface="Arial" charset="0"/>
              </a:rPr>
              <a:t> num = 1234;						</a:t>
            </a:r>
            <a:r>
              <a:rPr lang="en-US" sz="2800" dirty="0" err="1">
                <a:latin typeface="Arial" charset="0"/>
              </a:rPr>
              <a:t>int</a:t>
            </a:r>
            <a:r>
              <a:rPr lang="en-US" sz="2800" dirty="0">
                <a:latin typeface="Arial" charset="0"/>
              </a:rPr>
              <a:t>* </a:t>
            </a:r>
            <a:r>
              <a:rPr lang="en-US" sz="2800" dirty="0" err="1">
                <a:latin typeface="Arial" charset="0"/>
              </a:rPr>
              <a:t>pnum</a:t>
            </a:r>
            <a:r>
              <a:rPr lang="en-US" sz="2800" dirty="0">
                <a:latin typeface="Arial" charset="0"/>
              </a:rPr>
              <a:t>;</a:t>
            </a:r>
          </a:p>
          <a:p>
            <a:r>
              <a:rPr lang="en-US" sz="2800" dirty="0">
                <a:latin typeface="Arial" charset="0"/>
              </a:rPr>
              <a:t>Since types are compatible, we can write		</a:t>
            </a:r>
            <a:r>
              <a:rPr lang="en-US" sz="2800" dirty="0" err="1">
                <a:latin typeface="Arial" charset="0"/>
              </a:rPr>
              <a:t>pnum</a:t>
            </a:r>
            <a:r>
              <a:rPr lang="en-US" sz="2800" dirty="0">
                <a:latin typeface="Arial" charset="0"/>
              </a:rPr>
              <a:t> = &amp;num; </a:t>
            </a:r>
            <a:r>
              <a:rPr lang="en-US" sz="2400" dirty="0">
                <a:latin typeface="Arial" charset="0"/>
              </a:rPr>
              <a:t>// stores address of num in </a:t>
            </a:r>
            <a:r>
              <a:rPr lang="en-US" sz="2400" dirty="0" err="1">
                <a:latin typeface="Arial" charset="0"/>
              </a:rPr>
              <a:t>pnum</a:t>
            </a:r>
            <a:r>
              <a:rPr lang="en-US" sz="2400" dirty="0">
                <a:latin typeface="Arial" charset="0"/>
              </a:rPr>
              <a:t> </a:t>
            </a:r>
            <a:endParaRPr lang="en-US" sz="2400" dirty="0" smtClean="0">
              <a:latin typeface="Arial" charset="0"/>
            </a:endParaRPr>
          </a:p>
          <a:p>
            <a:endParaRPr lang="en-US" sz="2400" dirty="0">
              <a:latin typeface="Arial" charset="0"/>
            </a:endParaRPr>
          </a:p>
          <a:p>
            <a:r>
              <a:rPr lang="en-US" sz="2800" dirty="0">
                <a:latin typeface="Arial" charset="0"/>
              </a:rPr>
              <a:t>The &amp; operator can be used to obtain the address of any (appropriate) type of variable. </a:t>
            </a:r>
          </a:p>
          <a:p>
            <a:endParaRPr lang="en-US" sz="2800" dirty="0"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Address-Of (&amp;) Operator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4343400"/>
          </a:xfrm>
        </p:spPr>
        <p:txBody>
          <a:bodyPr/>
          <a:lstStyle/>
          <a:p>
            <a:r>
              <a:rPr lang="en-US" sz="2800" dirty="0">
                <a:latin typeface="Arial" charset="0"/>
              </a:rPr>
              <a:t>The Indirection Operator, *, is used with a pointer, to access the contents of location pointed to.</a:t>
            </a:r>
          </a:p>
          <a:p>
            <a:r>
              <a:rPr lang="en-US" sz="2800" dirty="0">
                <a:latin typeface="Arial" charset="0"/>
              </a:rPr>
              <a:t>Using indirection </a:t>
            </a:r>
            <a:r>
              <a:rPr lang="en-US" sz="2800" dirty="0" smtClean="0">
                <a:latin typeface="Arial" charset="0"/>
              </a:rPr>
              <a:t>operator, </a:t>
            </a:r>
            <a:r>
              <a:rPr lang="en-US" sz="2800" dirty="0">
                <a:latin typeface="Arial" charset="0"/>
              </a:rPr>
              <a:t>data is accessed indirectly.</a:t>
            </a:r>
          </a:p>
          <a:p>
            <a:r>
              <a:rPr lang="en-US" sz="2800" dirty="0">
                <a:latin typeface="Arial" charset="0"/>
              </a:rPr>
              <a:t>Also known as De-reference operator.</a:t>
            </a:r>
          </a:p>
          <a:p>
            <a:r>
              <a:rPr lang="en-US" sz="2800" dirty="0">
                <a:latin typeface="Arial" charset="0"/>
              </a:rPr>
              <a:t>The process of accessing the data in memory location pointed to by a pointer is termed as De-referencing the pointer.</a:t>
            </a:r>
          </a:p>
          <a:p>
            <a:endParaRPr lang="en-US" sz="2800" dirty="0"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Indirection (*) Operator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28800"/>
            <a:ext cx="7772400" cy="4572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  <a:latin typeface="Arial" charset="0"/>
              </a:rPr>
              <a:t>#include &lt;</a:t>
            </a:r>
            <a:r>
              <a:rPr lang="en-US" sz="2800" dirty="0" err="1">
                <a:solidFill>
                  <a:schemeClr val="tx1"/>
                </a:solidFill>
                <a:latin typeface="Arial" charset="0"/>
              </a:rPr>
              <a:t>iostream.h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&gt;</a:t>
            </a:r>
            <a:br>
              <a:rPr lang="en-US" sz="2800" dirty="0">
                <a:solidFill>
                  <a:schemeClr val="tx1"/>
                </a:solidFill>
                <a:latin typeface="Arial" charset="0"/>
              </a:rPr>
            </a:br>
            <a:r>
              <a:rPr lang="en-US" sz="2800" dirty="0">
                <a:solidFill>
                  <a:schemeClr val="tx1"/>
                </a:solidFill>
                <a:latin typeface="Arial" charset="0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Arial" charset="0"/>
              </a:rPr>
            </a:br>
            <a:r>
              <a:rPr lang="en-US" sz="2800" dirty="0" err="1">
                <a:solidFill>
                  <a:schemeClr val="tx1"/>
                </a:solidFill>
                <a:latin typeface="Arial" charset="0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 main ( )</a:t>
            </a:r>
            <a:br>
              <a:rPr lang="en-US" sz="2800" dirty="0">
                <a:solidFill>
                  <a:schemeClr val="tx1"/>
                </a:solidFill>
                <a:latin typeface="Arial" charset="0"/>
              </a:rPr>
            </a:br>
            <a:r>
              <a:rPr lang="en-US" sz="2800" dirty="0">
                <a:solidFill>
                  <a:schemeClr val="tx1"/>
                </a:solidFill>
                <a:latin typeface="Arial" charset="0"/>
              </a:rPr>
              <a:t>{</a:t>
            </a:r>
            <a:br>
              <a:rPr lang="en-US" sz="2800" dirty="0">
                <a:solidFill>
                  <a:schemeClr val="tx1"/>
                </a:solidFill>
                <a:latin typeface="Arial" charset="0"/>
              </a:rPr>
            </a:br>
            <a:r>
              <a:rPr lang="en-US" sz="2800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Arial" charset="0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 num = 500;</a:t>
            </a:r>
            <a:br>
              <a:rPr lang="en-US" sz="2800" dirty="0">
                <a:solidFill>
                  <a:schemeClr val="tx1"/>
                </a:solidFill>
                <a:latin typeface="Arial" charset="0"/>
              </a:rPr>
            </a:br>
            <a:r>
              <a:rPr lang="en-US" sz="2800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Arial" charset="0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* </a:t>
            </a:r>
            <a:r>
              <a:rPr lang="en-US" sz="2800" dirty="0" err="1">
                <a:solidFill>
                  <a:schemeClr val="tx1"/>
                </a:solidFill>
                <a:latin typeface="Arial" charset="0"/>
              </a:rPr>
              <a:t>pnum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;</a:t>
            </a:r>
            <a:br>
              <a:rPr lang="en-US" sz="2800" dirty="0">
                <a:solidFill>
                  <a:schemeClr val="tx1"/>
                </a:solidFill>
                <a:latin typeface="Arial" charset="0"/>
              </a:rPr>
            </a:br>
            <a:r>
              <a:rPr lang="en-US" sz="2800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Arial" charset="0"/>
              </a:rPr>
              <a:t>pnum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 = &amp;num;</a:t>
            </a:r>
            <a:br>
              <a:rPr lang="en-US" sz="2800" dirty="0">
                <a:solidFill>
                  <a:schemeClr val="tx1"/>
                </a:solidFill>
                <a:latin typeface="Arial" charset="0"/>
              </a:rPr>
            </a:br>
            <a:r>
              <a:rPr lang="en-US" sz="2800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Arial" charset="0"/>
              </a:rPr>
              <a:t>cout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 	&lt;&lt;“\</a:t>
            </a:r>
            <a:r>
              <a:rPr lang="en-US" sz="2800" dirty="0" err="1">
                <a:solidFill>
                  <a:schemeClr val="tx1"/>
                </a:solidFill>
                <a:latin typeface="Arial" charset="0"/>
              </a:rPr>
              <a:t>nThe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 value stored in  num is “			&lt;&lt; *</a:t>
            </a:r>
            <a:r>
              <a:rPr lang="en-US" sz="2800" dirty="0" err="1">
                <a:solidFill>
                  <a:schemeClr val="tx1"/>
                </a:solidFill>
                <a:latin typeface="Arial" charset="0"/>
              </a:rPr>
              <a:t>pnum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;</a:t>
            </a:r>
            <a:br>
              <a:rPr lang="en-US" sz="2800" dirty="0">
                <a:solidFill>
                  <a:schemeClr val="tx1"/>
                </a:solidFill>
                <a:latin typeface="Arial" charset="0"/>
              </a:rPr>
            </a:br>
            <a:r>
              <a:rPr lang="en-US" sz="2800" dirty="0">
                <a:solidFill>
                  <a:schemeClr val="tx1"/>
                </a:solidFill>
                <a:latin typeface="Arial" charset="0"/>
              </a:rPr>
              <a:t>	return 0;</a:t>
            </a:r>
            <a:br>
              <a:rPr lang="en-US" sz="2800" dirty="0">
                <a:solidFill>
                  <a:schemeClr val="tx1"/>
                </a:solidFill>
                <a:latin typeface="Arial" charset="0"/>
              </a:rPr>
            </a:br>
            <a:r>
              <a:rPr lang="en-US" sz="2800" dirty="0">
                <a:solidFill>
                  <a:schemeClr val="tx1"/>
                </a:solidFill>
                <a:latin typeface="Arial" charset="0"/>
              </a:rPr>
              <a:t>}</a:t>
            </a: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Indirection (*) Operator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47244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 charset="0"/>
              </a:rPr>
              <a:t>With an un-initialized pointer containing junk value, random areas of memory may be overwritten. So always initialize a pointer. </a:t>
            </a:r>
          </a:p>
          <a:p>
            <a:r>
              <a:rPr lang="en-US" sz="2800" dirty="0">
                <a:latin typeface="Arial" charset="0"/>
              </a:rPr>
              <a:t>A pointer may be initialized to the address of a variable that has already been defined.			</a:t>
            </a:r>
            <a:r>
              <a:rPr lang="en-US" sz="2800" dirty="0" err="1">
                <a:latin typeface="Arial" charset="0"/>
              </a:rPr>
              <a:t>int</a:t>
            </a:r>
            <a:r>
              <a:rPr lang="en-US" sz="2800" dirty="0">
                <a:latin typeface="Arial" charset="0"/>
              </a:rPr>
              <a:t> num = 0;							</a:t>
            </a:r>
            <a:r>
              <a:rPr lang="en-US" sz="2800" dirty="0" err="1">
                <a:latin typeface="Arial" charset="0"/>
              </a:rPr>
              <a:t>int</a:t>
            </a:r>
            <a:r>
              <a:rPr lang="en-US" sz="2800" dirty="0">
                <a:latin typeface="Arial" charset="0"/>
              </a:rPr>
              <a:t>* </a:t>
            </a:r>
            <a:r>
              <a:rPr lang="en-US" sz="2800" dirty="0" err="1">
                <a:latin typeface="Arial" charset="0"/>
              </a:rPr>
              <a:t>pnum</a:t>
            </a:r>
            <a:r>
              <a:rPr lang="en-US" sz="2800" dirty="0">
                <a:latin typeface="Arial" charset="0"/>
              </a:rPr>
              <a:t> = &amp;num; </a:t>
            </a:r>
          </a:p>
          <a:p>
            <a:r>
              <a:rPr lang="en-US" sz="2800" dirty="0">
                <a:latin typeface="Arial" charset="0"/>
              </a:rPr>
              <a:t>Pointer not pointing to anything may be initialized to 0, like 									</a:t>
            </a:r>
            <a:r>
              <a:rPr lang="en-US" sz="2800" dirty="0" err="1">
                <a:latin typeface="Arial" charset="0"/>
              </a:rPr>
              <a:t>int</a:t>
            </a:r>
            <a:r>
              <a:rPr lang="en-US" sz="2800" dirty="0">
                <a:latin typeface="Arial" charset="0"/>
              </a:rPr>
              <a:t>* </a:t>
            </a:r>
            <a:r>
              <a:rPr lang="en-US" sz="2800" dirty="0" err="1">
                <a:latin typeface="Arial" charset="0"/>
              </a:rPr>
              <a:t>pnum</a:t>
            </a:r>
            <a:r>
              <a:rPr lang="en-US" sz="2800" dirty="0">
                <a:latin typeface="Arial" charset="0"/>
              </a:rPr>
              <a:t> = 0;</a:t>
            </a:r>
          </a:p>
          <a:p>
            <a:r>
              <a:rPr lang="en-US" sz="2800" dirty="0">
                <a:latin typeface="Arial" charset="0"/>
              </a:rPr>
              <a:t>Such a pointer is called a null pointer .  </a:t>
            </a:r>
          </a:p>
          <a:p>
            <a:endParaRPr lang="en-US" sz="2800" dirty="0"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Pointers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StudPre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4" ma:contentTypeDescription="Create a new document." ma:contentTypeScope="" ma:versionID="e4b7918f6d70a6bbd3ae09fdaae93119"/>
</file>

<file path=customXml/itemProps1.xml><?xml version="1.0" encoding="utf-8"?>
<ds:datastoreItem xmlns:ds="http://schemas.openxmlformats.org/officeDocument/2006/customXml" ds:itemID="{B58E645B-416C-46C0-8199-EBD1F0DEEE9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914435-E756-48BB-A166-ECAB58D992C2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735</Words>
  <Application>Microsoft Office PowerPoint</Application>
  <PresentationFormat>On-screen Show (4:3)</PresentationFormat>
  <Paragraphs>122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EdStudPres</vt:lpstr>
      <vt:lpstr>Data structures and algorithm</vt:lpstr>
      <vt:lpstr>Pointers</vt:lpstr>
      <vt:lpstr>What is a Pointer?</vt:lpstr>
      <vt:lpstr>Slide 4</vt:lpstr>
      <vt:lpstr>Declaring a Pointer</vt:lpstr>
      <vt:lpstr>Address-Of (&amp;) Operator</vt:lpstr>
      <vt:lpstr>Indirection (*) Operator</vt:lpstr>
      <vt:lpstr>#include &lt;iostream.h&gt;  int main ( ) {  int num = 500;  int* pnum;  pnum = &amp;num;  cout  &lt;&lt;“\nThe value stored in  num is “   &lt;&lt; *pnum;  return 0; }</vt:lpstr>
      <vt:lpstr>Initializing Pointers</vt:lpstr>
      <vt:lpstr>Pointer to Void</vt:lpstr>
      <vt:lpstr>#include &lt;iostream.h&gt; void main ( ) {  int intvar;  float flovar;  int* ptrint;  float* ptrflo;  void* ptrvoid;   ptrint    = &amp;intvar;  // ptrint = &amp;flovar not allowed  ptrflo    = &amp;flovar;   ptrvoid = &amp;intvar;   ptrvoid = &amp;flovar;  }</vt:lpstr>
      <vt:lpstr>Pointer Arithmetic</vt:lpstr>
      <vt:lpstr>Pointer Arithmetic</vt:lpstr>
      <vt:lpstr>Arrays and Pointers</vt:lpstr>
      <vt:lpstr>//array access using array notation void main ( ) {  int intarray[5] = {10, 20, 30, 40, 50};  for (int j =0; j &lt;5; j++)   cout &lt;&lt; endl &lt;&lt; intarray [ j]; }  //array access using pointer notation  void main ( ) {  int intarray[5] = {10, 20, 30, 40, 50};  for (int j =0; j &lt;5; j++)   cout &lt;&lt; endl &lt;&lt; *(intarray + j); }</vt:lpstr>
      <vt:lpstr>Pointers and Functions</vt:lpstr>
      <vt:lpstr>void main ( ) {  void centimize(double*);  double var = 10.0;  cout &lt;&lt;“\nvar = “ &lt;&lt; var &lt;&lt; “inches”;  centimize(&amp;var);  cout &lt;&lt;“\nvar = “ &lt;&lt; var &lt;&lt; “cms”; }  void centimize(double* ptrd) {  *ptrd *= 2.54; }</vt:lpstr>
      <vt:lpstr>void main ( ) {  void centimize(double*);  double varray[] = {10.0, 2.0, 5.0, 7.0, 9.0};  centimize(varray);  for (int j = 0; j&lt; 5; j++)   cout &lt;&lt;“\nvarray [ “ &lt;&lt; j&lt;&lt;“]”     &lt;&lt;varray[j] &lt;&lt; “cms”; } void centimize(double* ptrd) { for (int j = 0; j&lt; 5; j++)   *(ptrd++) *= 2.54; }</vt:lpstr>
      <vt:lpstr>void main ( ) {  void dispstr(char*);  char str[] = “Pointers are useful notation”;  dispstr(str); }  void dispstr(char* ps) { cout &lt;&lt;endl;  while ( *ps ) // until null character   cout &lt;&lt; *ps++; //it will cout one character at      a time }</vt:lpstr>
      <vt:lpstr>#include &lt;iostream.h&gt; #include &lt;string.h&gt; class String { private : char* str; public:  String(char* s)  { int length = strlen(s);   str = new char[length+1];   strcpy (str, s);  }  ~String ()  { delete str; }   void display()  { cout &lt;&lt; str; } }; </vt:lpstr>
      <vt:lpstr>void main ( ) {    String s1 = “Pointers are useful notation”;  cout &lt;&lt; endl &lt;&lt; “ s1 = “;  s1.display( ); } </vt:lpstr>
      <vt:lpstr>new and delete Operators</vt:lpstr>
      <vt:lpstr>void main ( ) {  Distance dist;  dist.getdist ();  dist.showdist ();   Distance* distptr;  distptr = new Distance;  distptr -&gt;getdist (); //membership access op  distptr -&gt;showdist (); } </vt:lpstr>
      <vt:lpstr>Summary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2010-10-05T04:00:32Z</dcterms:created>
  <dcterms:modified xsi:type="dcterms:W3CDTF">2010-10-13T04:17:46Z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