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82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ur-PK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78" autoAdjust="0"/>
    <p:restoredTop sz="9466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6152-CD9E-4322-BD32-D7F20819B8FA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AF2-A50D-4774-8F0D-57DB335FFC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13E751-F8B7-4854-BCC5-EB07F44FFEF0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ur-P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D73A3E5-35A9-46E7-A492-BE5E0A410299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AFC80-F148-47EF-B8D8-52989C971648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3765A-BC81-4EA0-B2AD-7A7611E7F978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ACAEC226-949A-4FA2-A47C-6854C3914313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ur-PK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C35ED4DA-0BD0-4F3E-8A8A-7065B64B8F5F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C287BA-5A03-432C-87A6-6019F680EFD2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2CC1C-8C24-4D16-94E9-B37717ED75EF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3899BE-EA79-41E0-BD82-94C595964EDC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ur-P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61130442-4361-4475-B7F3-80F705F50D0A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228603E-2CFA-4286-B526-3A34FC792DA2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ur-P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C4937745-48FE-4560-8896-81266FB3318F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ECAAC8C-4E8A-43CC-85C4-3A8B35AC523F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ur-PK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CBF04-8FFD-4DC5-83FA-B3FBCD78542C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93B714-A89F-4C18-B858-8AD53B448E99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AB8E4-9F97-45D7-89F8-A10F87C8F460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r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87901C1-0062-4EBD-965D-6D78902BCC20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317FF-0C00-4EDC-BE62-EFD910E36D31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6B30D0-BF9C-4BD4-807F-D053FD341C5F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204DFD86-B2E2-4051-9E4E-DAA55AB9CE72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600BD96-36A7-44C3-A727-5DD8DF3EB480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571C63A-C7C5-4084-9E3F-FAEEBDB84B74}" type="datetime8">
              <a:rPr lang="ur-PK" smtClean="0"/>
              <a:t>13 اکتوبر، 10</a:t>
            </a:fld>
            <a:endParaRPr lang="ur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ur-PK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851071-F676-4C63-8740-1AFFCA664950}" type="slidenum">
              <a:rPr lang="ur-PK" smtClean="0"/>
              <a:pPr>
                <a:defRPr/>
              </a:pPr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</a:t>
            </a:r>
            <a:r>
              <a:rPr lang="en-US" dirty="0" smtClean="0"/>
              <a:t>5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0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13</a:t>
            </a:r>
            <a:r>
              <a:rPr lang="en-US" baseline="30000" dirty="0" smtClean="0"/>
              <a:t>th</a:t>
            </a:r>
            <a:r>
              <a:rPr lang="en-US" dirty="0" smtClean="0"/>
              <a:t> October,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8683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Static Implementation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068388"/>
          </a:xfrm>
        </p:spPr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r>
              <a:rPr lang="en-US" dirty="0" smtClean="0"/>
              <a:t>	Since, in a stack the insertion and deletion take place only at the top, so…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2971800"/>
            <a:ext cx="815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800" b="1" dirty="0">
                <a:latin typeface="+mn-lt"/>
              </a:rPr>
              <a:t>A better Implementation:</a:t>
            </a:r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>
                <a:latin typeface="+mn-lt"/>
              </a:rPr>
              <a:t>Anchor the bottom of the stack at the bottom of the array</a:t>
            </a:r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>
                <a:latin typeface="+mn-lt"/>
              </a:rPr>
              <a:t>Let the stack grow towards the top of the array</a:t>
            </a:r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i="1" dirty="0">
                <a:latin typeface="+mn-lt"/>
              </a:rPr>
              <a:t>Top</a:t>
            </a:r>
            <a:r>
              <a:rPr lang="en-US" sz="2800" dirty="0">
                <a:latin typeface="+mn-lt"/>
              </a:rPr>
              <a:t> indicates the current position of the first stack element.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10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0" name="Rectangle 31"/>
          <p:cNvSpPr>
            <a:spLocks noGrp="1" noChangeArrowheads="1"/>
          </p:cNvSpPr>
          <p:nvPr>
            <p:ph type="title"/>
          </p:nvPr>
        </p:nvSpPr>
        <p:spPr>
          <a:xfrm>
            <a:off x="152400" y="350837"/>
            <a:ext cx="8763000" cy="868363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Static </a:t>
            </a:r>
            <a:r>
              <a:rPr lang="en-US" sz="3600" dirty="0" smtClean="0"/>
              <a:t>Implementation: </a:t>
            </a:r>
            <a:r>
              <a:rPr lang="en-US" sz="3600" dirty="0" smtClean="0"/>
              <a:t>A better </a:t>
            </a:r>
            <a:r>
              <a:rPr lang="en-US" sz="3600" dirty="0" smtClean="0"/>
              <a:t>Implementation</a:t>
            </a:r>
            <a:endParaRPr lang="en-US" sz="3600" dirty="0" smtClean="0"/>
          </a:p>
        </p:txBody>
      </p:sp>
      <p:graphicFrame>
        <p:nvGraphicFramePr>
          <p:cNvPr id="17411" name="Group 3"/>
          <p:cNvGraphicFramePr>
            <a:graphicFrameLocks noGrp="1"/>
          </p:cNvGraphicFramePr>
          <p:nvPr/>
        </p:nvGraphicFramePr>
        <p:xfrm>
          <a:off x="3124200" y="2133600"/>
          <a:ext cx="2438400" cy="3266123"/>
        </p:xfrm>
        <a:graphic>
          <a:graphicData uri="http://schemas.openxmlformats.org/drawingml/2006/table">
            <a:tbl>
              <a:tblPr/>
              <a:tblGrid>
                <a:gridCol w="2438400"/>
              </a:tblGrid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6248400" y="3048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/>
              <a:t>First Element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6248400" y="5029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/>
              <a:t>Last Element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1524000" y="4876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i="1"/>
              <a:t>maxlength</a:t>
            </a:r>
          </a:p>
        </p:txBody>
      </p:sp>
      <p:sp>
        <p:nvSpPr>
          <p:cNvPr id="12311" name="Rectangle 22"/>
          <p:cNvSpPr>
            <a:spLocks noChangeArrowheads="1"/>
          </p:cNvSpPr>
          <p:nvPr/>
        </p:nvSpPr>
        <p:spPr bwMode="auto">
          <a:xfrm>
            <a:off x="1447800" y="28956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>
            <a:off x="2057400" y="3200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838200" y="2895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i="1"/>
              <a:t>top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6248400" y="3505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/>
              <a:t>Second Element</a:t>
            </a:r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 flipH="1">
            <a:off x="5562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 flipH="1">
            <a:off x="55626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 flipH="1">
            <a:off x="55626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2667000" y="3048000"/>
            <a:ext cx="45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/>
              <a:t>1</a:t>
            </a:r>
          </a:p>
          <a:p>
            <a:pPr algn="l" rtl="0">
              <a:spcBef>
                <a:spcPct val="50000"/>
              </a:spcBef>
            </a:pPr>
            <a:r>
              <a:rPr lang="en-US" sz="2400"/>
              <a:t>2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6400800" y="3733800"/>
            <a:ext cx="533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b="1"/>
              <a:t>.</a:t>
            </a:r>
          </a:p>
          <a:p>
            <a:pPr algn="l" rtl="0">
              <a:spcBef>
                <a:spcPct val="50000"/>
              </a:spcBef>
            </a:pPr>
            <a:r>
              <a:rPr lang="en-US" sz="2800" b="1"/>
              <a:t>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11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A Simple Stack Class</a:t>
            </a:r>
            <a:endParaRPr lang="ur-PK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46237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sz="2200" dirty="0" smtClean="0"/>
              <a:t>class </a:t>
            </a:r>
            <a:r>
              <a:rPr lang="en-US" sz="2200" dirty="0" err="1" smtClean="0"/>
              <a:t>IntStack</a:t>
            </a:r>
            <a:r>
              <a:rPr lang="en-US" sz="22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	private: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	  </a:t>
            </a:r>
            <a:r>
              <a:rPr lang="en-US" sz="2200" dirty="0" err="1" smtClean="0"/>
              <a:t>int</a:t>
            </a:r>
            <a:r>
              <a:rPr lang="en-US" sz="2200" dirty="0" smtClean="0"/>
              <a:t> *</a:t>
            </a:r>
            <a:r>
              <a:rPr lang="en-US" sz="2200" dirty="0" err="1" smtClean="0"/>
              <a:t>stackArray</a:t>
            </a:r>
            <a:r>
              <a:rPr lang="en-US" sz="22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stackSize</a:t>
            </a:r>
            <a:r>
              <a:rPr lang="en-US" sz="22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top;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public: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IntStack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	  </a:t>
            </a:r>
            <a:r>
              <a:rPr lang="en-US" sz="2200" dirty="0" err="1" smtClean="0"/>
              <a:t>bool</a:t>
            </a:r>
            <a:r>
              <a:rPr lang="en-US" sz="2200" dirty="0" smtClean="0"/>
              <a:t> </a:t>
            </a:r>
            <a:r>
              <a:rPr lang="en-US" sz="2200" dirty="0" err="1" smtClean="0"/>
              <a:t>isEmpty</a:t>
            </a:r>
            <a:r>
              <a:rPr lang="en-US" sz="2200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bool</a:t>
            </a:r>
            <a:r>
              <a:rPr lang="en-US" sz="2200" dirty="0" smtClean="0"/>
              <a:t> </a:t>
            </a:r>
            <a:r>
              <a:rPr lang="en-US" sz="2200" dirty="0" err="1" smtClean="0"/>
              <a:t>isFull</a:t>
            </a:r>
            <a:r>
              <a:rPr lang="en-US" sz="2200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void push();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void pop();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void </a:t>
            </a:r>
            <a:r>
              <a:rPr lang="en-US" sz="2200" dirty="0" err="1" smtClean="0"/>
              <a:t>displayStack</a:t>
            </a:r>
            <a:r>
              <a:rPr lang="en-US" sz="2200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	  void </a:t>
            </a:r>
            <a:r>
              <a:rPr lang="en-US" sz="2200" dirty="0" err="1" smtClean="0"/>
              <a:t>displayTopElement</a:t>
            </a:r>
            <a:r>
              <a:rPr lang="en-US" sz="2200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};</a:t>
            </a:r>
            <a:endParaRPr lang="ur-PK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12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mtClean="0"/>
              <a:t>Constructor</a:t>
            </a:r>
            <a:endParaRPr lang="ur-PK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>
              <a:buFontTx/>
              <a:buNone/>
            </a:pPr>
            <a:endParaRPr lang="en-US" sz="2400" smtClean="0"/>
          </a:p>
          <a:p>
            <a:pPr algn="l" rtl="0" eaLnBrk="1" hangingPunct="1">
              <a:buFontTx/>
              <a:buNone/>
            </a:pPr>
            <a:endParaRPr lang="en-US" sz="2400" smtClean="0"/>
          </a:p>
          <a:p>
            <a:pPr algn="l" rtl="0" eaLnBrk="1" hangingPunct="1">
              <a:buFontTx/>
              <a:buNone/>
            </a:pPr>
            <a:r>
              <a:rPr lang="en-US" sz="2400" smtClean="0"/>
              <a:t>IntStack::IntStack(int size)</a:t>
            </a:r>
          </a:p>
          <a:p>
            <a:pPr algn="l" rtl="0" eaLnBrk="1" hangingPunct="1">
              <a:buFontTx/>
              <a:buNone/>
            </a:pPr>
            <a:r>
              <a:rPr lang="en-US" sz="240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smtClean="0"/>
              <a:t>	stackArray = new int[size];</a:t>
            </a:r>
          </a:p>
          <a:p>
            <a:pPr algn="l" rtl="0" eaLnBrk="1" hangingPunct="1">
              <a:buFontTx/>
              <a:buNone/>
            </a:pPr>
            <a:r>
              <a:rPr lang="en-US" sz="2400" smtClean="0"/>
              <a:t>   stackSize = size;</a:t>
            </a:r>
          </a:p>
          <a:p>
            <a:pPr algn="l" rtl="0" eaLnBrk="1" hangingPunct="1">
              <a:buFontTx/>
              <a:buNone/>
            </a:pPr>
            <a:r>
              <a:rPr lang="en-US" sz="2400" smtClean="0"/>
              <a:t>   top = -1;</a:t>
            </a:r>
          </a:p>
          <a:p>
            <a:pPr algn="l" rtl="0" eaLnBrk="1" hangingPunct="1">
              <a:buFontTx/>
              <a:buNone/>
            </a:pPr>
            <a:r>
              <a:rPr lang="en-US" sz="2400" smtClean="0"/>
              <a:t>}</a:t>
            </a:r>
          </a:p>
          <a:p>
            <a:pPr algn="l" rtl="0" eaLnBrk="1" hangingPunct="1">
              <a:buFontTx/>
              <a:buNone/>
            </a:pPr>
            <a:endParaRPr lang="ur-PK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13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Push( )</a:t>
            </a:r>
            <a:endParaRPr lang="ur-PK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46237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IntStack</a:t>
            </a:r>
            <a:r>
              <a:rPr lang="en-US" sz="2000" dirty="0" smtClean="0"/>
              <a:t>::push()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num;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if(top&gt;=</a:t>
            </a:r>
            <a:r>
              <a:rPr lang="en-US" sz="2000" dirty="0" err="1" smtClean="0"/>
              <a:t>stackSize</a:t>
            </a:r>
            <a:r>
              <a:rPr lang="en-US" sz="2000" dirty="0" smtClean="0"/>
              <a:t>)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  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&lt;&lt;"stack Overflow"&lt;&lt;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else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{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&lt;&lt;"Enter Number=";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	</a:t>
            </a:r>
            <a:r>
              <a:rPr lang="en-US" sz="2000" dirty="0" err="1" smtClean="0"/>
              <a:t>cin</a:t>
            </a:r>
            <a:r>
              <a:rPr lang="en-US" sz="2000" dirty="0" smtClean="0"/>
              <a:t>&gt;&gt;num;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	top++;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stackArray</a:t>
            </a:r>
            <a:r>
              <a:rPr lang="en-US" sz="2000" dirty="0" smtClean="0"/>
              <a:t>[top]=num;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}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}</a:t>
            </a:r>
            <a:endParaRPr lang="ur-PK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14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Pop( )</a:t>
            </a:r>
            <a:endParaRPr lang="ur-PK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 eaLnBrk="1" hangingPunct="1">
              <a:buFontTx/>
              <a:buNone/>
            </a:pPr>
            <a:r>
              <a:rPr lang="en-US" sz="2000" smtClean="0"/>
              <a:t>void IntStack::pop()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clrscr();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if(top == -1)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	cout&lt;&lt;"Stack Underflow"&lt;&lt;endl;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else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{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	cout&lt;&lt;"Number Deleted From the stack=";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   cout&lt;&lt;stackArray[top];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   top--;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}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getche();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}</a:t>
            </a:r>
            <a:endParaRPr lang="ur-PK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15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Main( ) </a:t>
            </a:r>
            <a:endParaRPr lang="ur-PK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 rtl="0" eaLnBrk="1" hangingPunct="1">
              <a:buFontTx/>
              <a:buNone/>
            </a:pPr>
            <a:r>
              <a:rPr lang="en-US" sz="1800" dirty="0" smtClean="0"/>
              <a:t>void main ()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IntStack</a:t>
            </a:r>
            <a:r>
              <a:rPr lang="en-US" sz="1800" dirty="0" smtClean="0"/>
              <a:t> stack(5);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choice;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do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{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	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&lt;&lt;“Menu"&lt;&lt;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&lt;&lt;"1-- PUSH"&lt;&lt;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&lt;&lt;"2-- POP"&lt;&lt;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&lt;&lt;"3– DISPLAY "&lt;&lt;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&lt;&lt;"4-- Exit"&lt;&lt;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&lt;&lt;"Enter choice=";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cin</a:t>
            </a:r>
            <a:r>
              <a:rPr lang="en-US" sz="1800" dirty="0" smtClean="0"/>
              <a:t>&gt;&gt;choice;</a:t>
            </a:r>
          </a:p>
          <a:p>
            <a:pPr algn="l" rtl="0" eaLnBrk="1" hangingPunct="1">
              <a:buFontTx/>
              <a:buNone/>
            </a:pPr>
            <a:r>
              <a:rPr lang="en-US" sz="1800" dirty="0" smtClean="0"/>
              <a:t>     </a:t>
            </a:r>
          </a:p>
        </p:txBody>
      </p:sp>
      <p:sp>
        <p:nvSpPr>
          <p:cNvPr id="17412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495300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 switch(choice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{</a:t>
            </a:r>
            <a:r>
              <a:rPr lang="en-US" sz="2400" dirty="0" smtClean="0"/>
              <a:t>	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case 1: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   	</a:t>
            </a:r>
            <a:r>
              <a:rPr lang="en-US" sz="2400" dirty="0" err="1" smtClean="0"/>
              <a:t>stack.push</a:t>
            </a:r>
            <a:r>
              <a:rPr lang="en-US" sz="2400" dirty="0" smtClean="0"/>
              <a:t>();  break;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case 2: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   	stack.pop();  break;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case 3: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   	</a:t>
            </a:r>
            <a:r>
              <a:rPr lang="en-US" sz="2400" dirty="0" err="1" smtClean="0"/>
              <a:t>stack.displayStack</a:t>
            </a:r>
            <a:r>
              <a:rPr lang="en-US" sz="2400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       break;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}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}while(choice!=4);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getche</a:t>
            </a:r>
            <a:r>
              <a:rPr lang="en-US" sz="2400" dirty="0" smtClean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}</a:t>
            </a:r>
          </a:p>
          <a:p>
            <a:pPr algn="l" rtl="0" eaLnBrk="1" hangingPunct="1">
              <a:buFontTx/>
              <a:buNone/>
            </a:pPr>
            <a:endParaRPr lang="ur-PK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228603E-2CFA-4286-B526-3A34FC792DA2}" type="slidenum">
              <a:rPr lang="ur-PK" smtClean="0"/>
              <a:pPr>
                <a:defRPr/>
              </a:pPr>
              <a:t>16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Dynamic Implementation of Stacks</a:t>
            </a:r>
            <a:endParaRPr lang="ur-PK" sz="36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smtClean="0"/>
              <a:t>As we know that dynamic stack is implemented using linked-list.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smtClean="0"/>
              <a:t>In dynamic implementation stack can expand or shrink with each PUSH or POP operation.	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smtClean="0"/>
              <a:t>PUSH and POP operate only on the first/top cell on the list.</a:t>
            </a:r>
          </a:p>
          <a:p>
            <a:pPr algn="l" rtl="0" eaLnBrk="1" hangingPunct="1"/>
            <a:endParaRPr lang="ur-PK" sz="240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33600" y="45720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191000" y="45720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ur-PK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18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248400" y="45720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/>
              <a:t>	NULL</a:t>
            </a:r>
            <a:endParaRPr lang="ur-PK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23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3622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4196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/>
              <a:t>y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33528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54102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/>
              <a:t>z</a:t>
            </a:r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1295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838200" y="4419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i="1"/>
              <a:t>Top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17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Dynamic Implementation of Stack</a:t>
            </a:r>
            <a:endParaRPr lang="ur-PK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2437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sz="2200" b="1" u="sng" dirty="0" smtClean="0"/>
              <a:t>Class Definition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class </a:t>
            </a:r>
            <a:r>
              <a:rPr lang="en-US" sz="2200" dirty="0" err="1" smtClean="0"/>
              <a:t>ListStack</a:t>
            </a:r>
            <a:r>
              <a:rPr lang="en-US" sz="22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	private: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		</a:t>
            </a:r>
            <a:r>
              <a:rPr lang="en-US" sz="2200" dirty="0" err="1" smtClean="0"/>
              <a:t>struct</a:t>
            </a:r>
            <a:r>
              <a:rPr lang="en-US" sz="2200" dirty="0" smtClean="0"/>
              <a:t> node{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			</a:t>
            </a:r>
            <a:r>
              <a:rPr lang="en-US" sz="2200" dirty="0" err="1" smtClean="0"/>
              <a:t>int</a:t>
            </a:r>
            <a:r>
              <a:rPr lang="en-US" sz="2200" dirty="0" smtClean="0"/>
              <a:t> num;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      	node *next;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	 }*top;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public: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	</a:t>
            </a:r>
            <a:r>
              <a:rPr lang="en-US" sz="2200" dirty="0" err="1" smtClean="0"/>
              <a:t>ListStack</a:t>
            </a:r>
            <a:r>
              <a:rPr lang="en-US" sz="2200" dirty="0" smtClean="0"/>
              <a:t>(){ top=NULL;}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		void push();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	void pop();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      	void display();</a:t>
            </a:r>
          </a:p>
          <a:p>
            <a:pPr algn="l" rtl="0" eaLnBrk="1" hangingPunct="1">
              <a:buFontTx/>
              <a:buNone/>
            </a:pPr>
            <a:r>
              <a:rPr lang="en-US" sz="2200" dirty="0" smtClean="0"/>
              <a:t>};</a:t>
            </a:r>
            <a:endParaRPr lang="ur-PK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18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smtClean="0"/>
              <a:t>Push( ) Function</a:t>
            </a:r>
            <a:endParaRPr lang="ur-PK" sz="36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46237"/>
            <a:ext cx="8229600" cy="5059363"/>
          </a:xfrm>
        </p:spPr>
        <p:txBody>
          <a:bodyPr>
            <a:normAutofit lnSpcReduction="10000"/>
          </a:bodyPr>
          <a:lstStyle/>
          <a:p>
            <a:pPr algn="l" rtl="0" eaLnBrk="1" hangingPunct="1"/>
            <a:r>
              <a:rPr lang="en-US" sz="2400" dirty="0" smtClean="0">
                <a:solidFill>
                  <a:srgbClr val="C00000"/>
                </a:solidFill>
              </a:rPr>
              <a:t>This function creates a new node and ask the user to enter the data to be saved on the newly created node.</a:t>
            </a:r>
          </a:p>
          <a:p>
            <a:pPr algn="l" rtl="0" eaLnBrk="1" hangingPunct="1">
              <a:buFontTx/>
              <a:buNone/>
            </a:pPr>
            <a:endParaRPr lang="en-US" sz="2400" dirty="0" smtClean="0"/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ListStack</a:t>
            </a:r>
            <a:r>
              <a:rPr lang="en-US" sz="2400" dirty="0" smtClean="0"/>
              <a:t>::push()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node *</a:t>
            </a:r>
            <a:r>
              <a:rPr lang="en-US" sz="2400" dirty="0" err="1" smtClean="0"/>
              <a:t>newNode</a:t>
            </a:r>
            <a:r>
              <a:rPr lang="en-US" sz="24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newNode</a:t>
            </a:r>
            <a:r>
              <a:rPr lang="en-US" sz="2400" dirty="0" smtClean="0"/>
              <a:t>= new node;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&lt;&lt;“Enter number to add on stack";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 </a:t>
            </a:r>
            <a:r>
              <a:rPr lang="en-US" sz="2400" dirty="0" err="1" smtClean="0"/>
              <a:t>newNode</a:t>
            </a:r>
            <a:r>
              <a:rPr lang="en-US" sz="2400" dirty="0" smtClean="0"/>
              <a:t>-&gt;num;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newNode</a:t>
            </a:r>
            <a:r>
              <a:rPr lang="en-US" sz="2400" dirty="0" smtClean="0"/>
              <a:t>-&gt;next=top;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top=</a:t>
            </a:r>
            <a:r>
              <a:rPr lang="en-US" sz="2400" dirty="0" err="1" smtClean="0"/>
              <a:t>newNode</a:t>
            </a:r>
            <a:r>
              <a:rPr lang="en-US" sz="24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19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mtClean="0"/>
              <a:t>Stacks</a:t>
            </a:r>
            <a:endParaRPr lang="ur-PK" smtClean="0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smtClean="0"/>
              <a:t>A stack is a list in which insertion and deletion take place at the same end</a:t>
            </a:r>
          </a:p>
          <a:p>
            <a:pPr lvl="1" algn="l" rtl="0" eaLnBrk="1" hangingPunct="1"/>
            <a:r>
              <a:rPr lang="en-US" sz="2200" smtClean="0"/>
              <a:t>This end is called top</a:t>
            </a:r>
          </a:p>
          <a:p>
            <a:pPr lvl="1" algn="l" rtl="0" eaLnBrk="1" hangingPunct="1"/>
            <a:r>
              <a:rPr lang="en-US" sz="2200" smtClean="0"/>
              <a:t> The other end is called bottom</a:t>
            </a:r>
          </a:p>
          <a:p>
            <a:pPr lvl="1" algn="l" rtl="0" eaLnBrk="1" hangingPunct="1">
              <a:buFontTx/>
              <a:buNone/>
            </a:pPr>
            <a:endParaRPr lang="en-US" sz="2200" smtClean="0"/>
          </a:p>
          <a:p>
            <a:pPr algn="l" rtl="0" eaLnBrk="1" hangingPunct="1"/>
            <a:r>
              <a:rPr lang="en-US" sz="2400" smtClean="0"/>
              <a:t> Stacks are known as LIFO (Last In, First Out) lists.</a:t>
            </a:r>
          </a:p>
          <a:p>
            <a:pPr lvl="1" algn="l" rtl="0" eaLnBrk="1" hangingPunct="1"/>
            <a:r>
              <a:rPr lang="en-US" sz="2200" smtClean="0"/>
              <a:t>The last element inserted will be the first to be retrieved</a:t>
            </a:r>
          </a:p>
          <a:p>
            <a:pPr algn="l" rtl="0" eaLnBrk="1" hangingPunct="1"/>
            <a:endParaRPr lang="en-US" sz="2400" smtClean="0"/>
          </a:p>
          <a:p>
            <a:pPr algn="l" rtl="0" eaLnBrk="1" hangingPunct="1"/>
            <a:r>
              <a:rPr lang="en-US" sz="2400" smtClean="0"/>
              <a:t>E.g. a stack of Plates, books, boxes etc.</a:t>
            </a:r>
          </a:p>
          <a:p>
            <a:pPr algn="l" rtl="0" eaLnBrk="1" hangingPunct="1"/>
            <a:endParaRPr lang="ur-PK" sz="2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2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Pop( ) Function</a:t>
            </a:r>
            <a:endParaRPr lang="ur-PK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0037"/>
            <a:ext cx="8229600" cy="5135563"/>
          </a:xfrm>
        </p:spPr>
        <p:txBody>
          <a:bodyPr>
            <a:normAutofit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ListStack</a:t>
            </a:r>
            <a:r>
              <a:rPr lang="en-US" sz="2000" dirty="0" smtClean="0"/>
              <a:t>::pop()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node *temp;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temp=top;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if(top==NULL)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&lt;&lt;"Stack </a:t>
            </a:r>
            <a:r>
              <a:rPr lang="en-US" sz="2000" dirty="0" err="1" smtClean="0"/>
              <a:t>UnderFlow</a:t>
            </a:r>
            <a:r>
              <a:rPr lang="en-US" sz="2000" dirty="0" smtClean="0"/>
              <a:t>"&lt;&lt;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else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{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&lt;&lt;"deleted Number from the stack =";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&lt;&lt;top-&gt;num;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	top=top-&gt;next;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	delete temp;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}</a:t>
            </a:r>
            <a:endParaRPr lang="ur-PK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20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Main( ) Function</a:t>
            </a:r>
            <a:endParaRPr lang="ur-PK" smtClean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46237"/>
            <a:ext cx="4038600" cy="49831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sz="2000" smtClean="0"/>
              <a:t>void main()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clrscr();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   ListStack LS;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int choice;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do{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cout&lt;&lt;"Menu "&lt;&lt;endl;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cout&lt;&lt;"1.Push" &lt;&lt;endl;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cout&lt;&lt;"2.Pop"&lt;&lt;endl;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cout&lt;&lt;"3.Show"&lt;&lt;endl;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cout&lt;&lt;"4.EXIT"&lt;&lt;endl;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cin&gt;&gt;choice;</a:t>
            </a:r>
            <a:endParaRPr lang="ur-PK" sz="2000" smtClean="0"/>
          </a:p>
        </p:txBody>
      </p:sp>
      <p:sp>
        <p:nvSpPr>
          <p:cNvPr id="22532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46237"/>
            <a:ext cx="4038600" cy="49831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sz="2000" smtClean="0"/>
              <a:t>switch(choice){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case 1: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LS.push(); 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break;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case 2: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LS.pop(); 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break;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case 3:				LS.display();  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	break;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}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	}while(choice!=4);</a:t>
            </a:r>
          </a:p>
          <a:p>
            <a:pPr algn="l" rtl="0" eaLnBrk="1" hangingPunct="1">
              <a:buFontTx/>
              <a:buNone/>
            </a:pPr>
            <a:r>
              <a:rPr lang="en-US" sz="2000" smtClean="0"/>
              <a:t>}</a:t>
            </a:r>
            <a:endParaRPr lang="ur-PK" sz="2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228603E-2CFA-4286-B526-3A34FC792DA2}" type="slidenum">
              <a:rPr lang="ur-PK" smtClean="0"/>
              <a:pPr>
                <a:defRPr/>
              </a:pPr>
              <a:t>21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applications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smtClean="0"/>
              <a:t>“Back” button of Web Browser</a:t>
            </a:r>
          </a:p>
          <a:p>
            <a:pPr lvl="1" algn="l" rtl="0" eaLnBrk="1" hangingPunct="1"/>
            <a:r>
              <a:rPr lang="en-US" sz="2400" smtClean="0"/>
              <a:t>History of visited web pages is pushed onto the stack and popped when “back” button is clicked</a:t>
            </a:r>
          </a:p>
          <a:p>
            <a:pPr algn="l" rtl="0" eaLnBrk="1" hangingPunct="1"/>
            <a:endParaRPr lang="en-US" sz="2400" smtClean="0"/>
          </a:p>
          <a:p>
            <a:pPr algn="l" rtl="0" eaLnBrk="1" hangingPunct="1"/>
            <a:r>
              <a:rPr lang="en-US" sz="2400" smtClean="0"/>
              <a:t>“Undo” functionality of a text editor</a:t>
            </a:r>
          </a:p>
          <a:p>
            <a:pPr algn="l" rtl="0" eaLnBrk="1" hangingPunct="1"/>
            <a:endParaRPr lang="en-US" sz="2400" smtClean="0"/>
          </a:p>
          <a:p>
            <a:pPr algn="l" rtl="0" eaLnBrk="1" hangingPunct="1"/>
            <a:r>
              <a:rPr lang="en-US" sz="2400" smtClean="0"/>
              <a:t>Reversing the order of elements in an array</a:t>
            </a:r>
          </a:p>
          <a:p>
            <a:pPr algn="l" rtl="0" eaLnBrk="1" hangingPunct="1"/>
            <a:endParaRPr lang="en-US" sz="2400" smtClean="0"/>
          </a:p>
          <a:p>
            <a:pPr algn="l" rtl="0" eaLnBrk="1" hangingPunct="1"/>
            <a:r>
              <a:rPr lang="en-US" sz="2400" smtClean="0"/>
              <a:t>Saving local variables when one function calls another, and this one calls another, and so on.</a:t>
            </a:r>
          </a:p>
          <a:p>
            <a:pPr algn="l" rtl="0" eaLnBrk="1" hangingPunct="1"/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22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C++ Run-time Stack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8963" y="1676400"/>
            <a:ext cx="5638800" cy="46482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sz="24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en-US" sz="2400" dirty="0" smtClean="0"/>
              <a:t>The C++ run-time system keeps track of the chain of active functions with a stack</a:t>
            </a:r>
          </a:p>
          <a:p>
            <a:pPr algn="l" rtl="0" eaLnBrk="1" hangingPunct="1">
              <a:lnSpc>
                <a:spcPct val="80000"/>
              </a:lnSpc>
            </a:pPr>
            <a:endParaRPr lang="en-US" sz="24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en-US" sz="2400" dirty="0" smtClean="0"/>
              <a:t>When a function is called, the run-time system pushes on the stack a frame containing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sz="2000" dirty="0" smtClean="0"/>
              <a:t>Local variables and return value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sz="2000" dirty="0" smtClean="0"/>
              <a:t>Program counter, keeping track of the statement being executed</a:t>
            </a:r>
          </a:p>
          <a:p>
            <a:pPr lvl="1" algn="l" rtl="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en-US" sz="2400" dirty="0" smtClean="0"/>
              <a:t>When a function returns, its frame is popped from the stack and control is passed to the method on top of the stack</a:t>
            </a:r>
          </a:p>
          <a:p>
            <a:pPr algn="l" rtl="0"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6363" y="2373312"/>
            <a:ext cx="2306637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23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Insertion and deletion on stack</a:t>
            </a:r>
          </a:p>
        </p:txBody>
      </p:sp>
      <p:pic>
        <p:nvPicPr>
          <p:cNvPr id="4099" name="Picture 4" descr="391px-Data_stack_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09800"/>
            <a:ext cx="37242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3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 On Stack</a:t>
            </a:r>
            <a:endParaRPr lang="ur-PK" smtClean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mtClean="0"/>
              <a:t>Creating a stack</a:t>
            </a:r>
          </a:p>
          <a:p>
            <a:pPr algn="l" rtl="0" eaLnBrk="1" hangingPunct="1"/>
            <a:r>
              <a:rPr lang="en-US" smtClean="0"/>
              <a:t>Checking stack---- either empty or full</a:t>
            </a:r>
          </a:p>
          <a:p>
            <a:pPr algn="l" rtl="0" eaLnBrk="1" hangingPunct="1"/>
            <a:r>
              <a:rPr lang="en-US" smtClean="0"/>
              <a:t>Insert (PUSH) an element in the stack</a:t>
            </a:r>
          </a:p>
          <a:p>
            <a:pPr algn="l" rtl="0" eaLnBrk="1" hangingPunct="1"/>
            <a:r>
              <a:rPr lang="en-US" smtClean="0"/>
              <a:t>Delete (POP) an element from the stack</a:t>
            </a:r>
          </a:p>
          <a:p>
            <a:pPr algn="l" rtl="0" eaLnBrk="1" hangingPunct="1"/>
            <a:r>
              <a:rPr lang="en-US" smtClean="0"/>
              <a:t>Access the top element</a:t>
            </a:r>
          </a:p>
          <a:p>
            <a:pPr algn="l" rtl="0" eaLnBrk="1" hangingPunct="1"/>
            <a:r>
              <a:rPr lang="en-US" smtClean="0"/>
              <a:t>Display the elements of stack</a:t>
            </a:r>
          </a:p>
          <a:p>
            <a:pPr algn="l" rtl="0" eaLnBrk="1" hangingPunct="1">
              <a:buFontTx/>
              <a:buNone/>
            </a:pPr>
            <a:endParaRPr lang="ur-PK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4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 and Pop </a:t>
            </a:r>
            <a:endParaRPr lang="ur-PK" smtClean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smtClean="0"/>
              <a:t>Primary operations: Push and Pop</a:t>
            </a:r>
          </a:p>
          <a:p>
            <a:pPr algn="l" rtl="0" eaLnBrk="1" hangingPunct="1"/>
            <a:r>
              <a:rPr lang="en-US" sz="2400" smtClean="0"/>
              <a:t>Push</a:t>
            </a:r>
          </a:p>
          <a:p>
            <a:pPr lvl="1" algn="l" rtl="0" eaLnBrk="1" hangingPunct="1"/>
            <a:r>
              <a:rPr lang="en-US" sz="2200" smtClean="0"/>
              <a:t>Add an element to the top of the stack.</a:t>
            </a:r>
          </a:p>
          <a:p>
            <a:pPr algn="l" rtl="0" eaLnBrk="1" hangingPunct="1"/>
            <a:r>
              <a:rPr lang="en-US" sz="2400" smtClean="0"/>
              <a:t>Pop</a:t>
            </a:r>
          </a:p>
          <a:p>
            <a:pPr lvl="1" algn="l" rtl="0" eaLnBrk="1" hangingPunct="1"/>
            <a:r>
              <a:rPr lang="en-US" sz="2400" smtClean="0"/>
              <a:t> </a:t>
            </a:r>
            <a:r>
              <a:rPr lang="en-US" sz="2200" smtClean="0"/>
              <a:t>Remove the element at the top of the stack.</a:t>
            </a:r>
          </a:p>
          <a:p>
            <a:pPr lvl="1" algn="l" rtl="0" eaLnBrk="1" hangingPunct="1">
              <a:buFontTx/>
              <a:buNone/>
            </a:pPr>
            <a:endParaRPr lang="ur-PK" sz="2200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82296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5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Stack-Related Terms</a:t>
            </a:r>
            <a:endParaRPr lang="ur-PK" smtClean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smtClean="0"/>
              <a:t>Top</a:t>
            </a:r>
          </a:p>
          <a:p>
            <a:pPr lvl="1" algn="l" rtl="0" eaLnBrk="1" hangingPunct="1"/>
            <a:r>
              <a:rPr lang="en-US" sz="2200" smtClean="0"/>
              <a:t>A pointer that points the top element in the stack.</a:t>
            </a:r>
          </a:p>
          <a:p>
            <a:pPr algn="l" rtl="0" eaLnBrk="1" hangingPunct="1"/>
            <a:r>
              <a:rPr lang="en-US" sz="2400" smtClean="0"/>
              <a:t>Stack Underflow</a:t>
            </a:r>
          </a:p>
          <a:p>
            <a:pPr lvl="1" algn="l" rtl="0" eaLnBrk="1" hangingPunct="1"/>
            <a:r>
              <a:rPr lang="en-US" sz="2200" smtClean="0"/>
              <a:t>When there is no element in the stack or stack holds elements less than its capacity, the status of stack is known as  stack underflow.</a:t>
            </a:r>
          </a:p>
          <a:p>
            <a:pPr algn="l" rtl="0" eaLnBrk="1" hangingPunct="1"/>
            <a:r>
              <a:rPr lang="en-US" sz="2600" smtClean="0"/>
              <a:t>Stack Overflow</a:t>
            </a:r>
          </a:p>
          <a:p>
            <a:pPr lvl="1" algn="l" rtl="0" eaLnBrk="1" hangingPunct="1"/>
            <a:r>
              <a:rPr lang="en-US" sz="2200" smtClean="0"/>
              <a:t>When the stack contains equal number of elements as per its capacity and no more elements can be added, the status of stack is known as stack overflow</a:t>
            </a:r>
          </a:p>
          <a:p>
            <a:pPr algn="l" rtl="0" eaLnBrk="1" hangingPunct="1"/>
            <a:endParaRPr lang="en-US" sz="2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6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Implementation</a:t>
            </a:r>
            <a:endParaRPr lang="ur-PK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smtClean="0"/>
              <a:t>Implementation can be done in two ways</a:t>
            </a:r>
          </a:p>
          <a:p>
            <a:pPr lvl="1" algn="l" rtl="0" eaLnBrk="1" hangingPunct="1"/>
            <a:r>
              <a:rPr lang="en-US" sz="2000" smtClean="0"/>
              <a:t>Static implementation</a:t>
            </a:r>
          </a:p>
          <a:p>
            <a:pPr lvl="1" algn="l" rtl="0" eaLnBrk="1" hangingPunct="1"/>
            <a:r>
              <a:rPr lang="en-US" sz="2000" smtClean="0"/>
              <a:t>Dynamic Implementation</a:t>
            </a:r>
          </a:p>
          <a:p>
            <a:pPr algn="l" rtl="0" eaLnBrk="1" hangingPunct="1"/>
            <a:r>
              <a:rPr lang="en-US" sz="2400" smtClean="0"/>
              <a:t>Static Implementation</a:t>
            </a:r>
          </a:p>
          <a:p>
            <a:pPr lvl="1" algn="l" rtl="0" eaLnBrk="1" hangingPunct="1"/>
            <a:r>
              <a:rPr lang="en-US" sz="2000" smtClean="0"/>
              <a:t>Stacks have  </a:t>
            </a:r>
            <a:r>
              <a:rPr lang="en-US" sz="2000" b="1" smtClean="0"/>
              <a:t>fixed size</a:t>
            </a:r>
            <a:r>
              <a:rPr lang="en-US" sz="2000" smtClean="0"/>
              <a:t>, and are implemented as </a:t>
            </a:r>
            <a:r>
              <a:rPr lang="en-US" sz="2000" b="1" smtClean="0"/>
              <a:t>arrays</a:t>
            </a:r>
          </a:p>
          <a:p>
            <a:pPr lvl="1" algn="l" rtl="0" eaLnBrk="1" hangingPunct="1"/>
            <a:r>
              <a:rPr lang="en-US" sz="2000" smtClean="0"/>
              <a:t>It is also inefficient for utilization of memory </a:t>
            </a:r>
          </a:p>
          <a:p>
            <a:pPr algn="l" rtl="0" eaLnBrk="1" hangingPunct="1"/>
            <a:r>
              <a:rPr lang="en-US" sz="2400" smtClean="0"/>
              <a:t>Dynamic Implementation</a:t>
            </a:r>
          </a:p>
          <a:p>
            <a:pPr lvl="1" algn="l" rtl="0" eaLnBrk="1" hangingPunct="1"/>
            <a:r>
              <a:rPr lang="en-US" sz="2000" smtClean="0"/>
              <a:t>Stack </a:t>
            </a:r>
            <a:r>
              <a:rPr lang="en-US" sz="2000" b="1" smtClean="0"/>
              <a:t>grow in size</a:t>
            </a:r>
            <a:r>
              <a:rPr lang="en-US" sz="2000" smtClean="0"/>
              <a:t> as needed, and implemented as </a:t>
            </a:r>
            <a:r>
              <a:rPr lang="en-US" sz="2000" b="1" smtClean="0"/>
              <a:t>linked lists</a:t>
            </a:r>
          </a:p>
          <a:p>
            <a:pPr lvl="1" algn="l" rtl="0" eaLnBrk="1" hangingPunct="1"/>
            <a:r>
              <a:rPr lang="en-US" sz="2000" smtClean="0"/>
              <a:t>Dynamic Implementation is done through pointers</a:t>
            </a:r>
          </a:p>
          <a:p>
            <a:pPr lvl="1" algn="l" rtl="0" eaLnBrk="1" hangingPunct="1"/>
            <a:r>
              <a:rPr lang="en-US" sz="2000" smtClean="0"/>
              <a:t>The memory is efficiently utilize with Dynamic Implementations</a:t>
            </a:r>
            <a:endParaRPr lang="ur-PK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7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Implementation</a:t>
            </a:r>
            <a:endParaRPr lang="ur-PK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 algn="l" rtl="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smtClean="0"/>
              <a:t>Elements are stored in contiguous cells of an array.</a:t>
            </a:r>
          </a:p>
          <a:p>
            <a:pPr marL="609600" indent="-609600" algn="l" rtl="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dirty="0" smtClean="0"/>
              <a:t>New elements can be inserted to the top of the list.</a:t>
            </a:r>
          </a:p>
          <a:p>
            <a:pPr algn="l" rtl="0" eaLnBrk="1" hangingPunct="1">
              <a:defRPr/>
            </a:pPr>
            <a:endParaRPr lang="ur-PK" sz="2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733800" y="5240338"/>
            <a:ext cx="243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sz="28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733800" y="4722813"/>
            <a:ext cx="2438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sz="28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733800" y="4267200"/>
            <a:ext cx="2438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Last Element</a:t>
            </a:r>
            <a:endParaRPr lang="en-US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733800" y="3811588"/>
            <a:ext cx="2438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None/>
            </a:pPr>
            <a:endParaRPr lang="en-GB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733800" y="3351213"/>
            <a:ext cx="2438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Second Element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733800" y="2895600"/>
            <a:ext cx="2438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First Element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3733800" y="289560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733800" y="575786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3733800" y="289560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6172200" y="289560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733800" y="335121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3733800" y="381158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3733800" y="426720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3733800" y="472281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3733800" y="524033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AutoShape 19"/>
          <p:cNvSpPr>
            <a:spLocks/>
          </p:cNvSpPr>
          <p:nvPr/>
        </p:nvSpPr>
        <p:spPr bwMode="auto">
          <a:xfrm>
            <a:off x="6248400" y="28956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9236" name="AutoShape 20"/>
          <p:cNvSpPr>
            <a:spLocks/>
          </p:cNvSpPr>
          <p:nvPr/>
        </p:nvSpPr>
        <p:spPr bwMode="auto">
          <a:xfrm>
            <a:off x="6248400" y="48006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6400800" y="36718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List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6400800" y="51196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Empty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2057400" y="5334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maxlength</a:t>
            </a:r>
          </a:p>
        </p:txBody>
      </p:sp>
      <p:grpSp>
        <p:nvGrpSpPr>
          <p:cNvPr id="9240" name="Group 24"/>
          <p:cNvGrpSpPr>
            <a:grpSpLocks/>
          </p:cNvGrpSpPr>
          <p:nvPr/>
        </p:nvGrpSpPr>
        <p:grpSpPr bwMode="auto">
          <a:xfrm>
            <a:off x="1371600" y="2895600"/>
            <a:ext cx="2286000" cy="533400"/>
            <a:chOff x="672" y="2928"/>
            <a:chExt cx="1440" cy="336"/>
          </a:xfrm>
        </p:grpSpPr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1056" y="2928"/>
              <a:ext cx="7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Text Box 27"/>
            <p:cNvSpPr txBox="1">
              <a:spLocks noChangeArrowheads="1"/>
            </p:cNvSpPr>
            <p:nvPr/>
          </p:nvSpPr>
          <p:spPr bwMode="auto">
            <a:xfrm>
              <a:off x="672" y="29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/>
                <a:t>top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8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868363"/>
          </a:xfrm>
          <a:noFill/>
        </p:spPr>
        <p:txBody>
          <a:bodyPr>
            <a:normAutofit/>
          </a:bodyPr>
          <a:lstStyle/>
          <a:p>
            <a:pPr rtl="0" eaLnBrk="1" hangingPunct="1"/>
            <a:r>
              <a:rPr lang="en-US" dirty="0" smtClean="0"/>
              <a:t>Static Implementation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5800" y="17526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+mn-lt"/>
              </a:rPr>
              <a:t>Every </a:t>
            </a:r>
            <a:r>
              <a:rPr lang="en-US" sz="2800" dirty="0">
                <a:latin typeface="+mn-lt"/>
              </a:rPr>
              <a:t>PUSH and POP requires moving the entire array up and down.</a:t>
            </a:r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1000" dirty="0"/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609600" indent="-609600" algn="l" rtl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219200" y="4343400"/>
            <a:ext cx="64008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485900" y="4686300"/>
            <a:ext cx="685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171700" y="4685506"/>
            <a:ext cx="685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933700" y="4686300"/>
            <a:ext cx="685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696494" y="4686300"/>
            <a:ext cx="685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457700" y="4686300"/>
            <a:ext cx="685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219700" y="4686300"/>
            <a:ext cx="685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5981700" y="4686300"/>
            <a:ext cx="685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668294" y="4686300"/>
            <a:ext cx="685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63494" y="450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81201" y="450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35095" y="450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4C21D12-7913-421A-9811-7F6D06FBCDBC}" type="slidenum">
              <a:rPr lang="ur-PK" smtClean="0"/>
              <a:pPr>
                <a:defRPr/>
              </a:pPr>
              <a:t>9</a:t>
            </a:fld>
            <a:endParaRPr lang="ur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5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312</TotalTime>
  <Words>732</Words>
  <Application>Microsoft Office PowerPoint</Application>
  <PresentationFormat>On-screen Show (4:3)</PresentationFormat>
  <Paragraphs>274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Calisto MT</vt:lpstr>
      <vt:lpstr>Wingdings</vt:lpstr>
      <vt:lpstr>Times New Roman</vt:lpstr>
      <vt:lpstr>Median</vt:lpstr>
      <vt:lpstr>Data structures and algorithm</vt:lpstr>
      <vt:lpstr>Stacks</vt:lpstr>
      <vt:lpstr>Insertion and deletion on stack</vt:lpstr>
      <vt:lpstr>Operation On Stack</vt:lpstr>
      <vt:lpstr>Push and Pop </vt:lpstr>
      <vt:lpstr>Stack-Related Terms</vt:lpstr>
      <vt:lpstr>Stack Implementation</vt:lpstr>
      <vt:lpstr>Static Implementation</vt:lpstr>
      <vt:lpstr>Static Implementation</vt:lpstr>
      <vt:lpstr>Static Implementation</vt:lpstr>
      <vt:lpstr>Static Implementation: A better Implementation</vt:lpstr>
      <vt:lpstr>A Simple Stack Class</vt:lpstr>
      <vt:lpstr>Constructor</vt:lpstr>
      <vt:lpstr>Push( )</vt:lpstr>
      <vt:lpstr>Pop( )</vt:lpstr>
      <vt:lpstr>Main( ) </vt:lpstr>
      <vt:lpstr>Dynamic Implementation of Stacks</vt:lpstr>
      <vt:lpstr>Dynamic Implementation of Stack</vt:lpstr>
      <vt:lpstr>Push( ) Function</vt:lpstr>
      <vt:lpstr>Pop( ) Function</vt:lpstr>
      <vt:lpstr>Main( ) Function</vt:lpstr>
      <vt:lpstr>Stack applications</vt:lpstr>
      <vt:lpstr>C++ Run-time Stack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Bilal</dc:creator>
  <cp:lastModifiedBy>Seemab</cp:lastModifiedBy>
  <cp:revision>12</cp:revision>
  <dcterms:created xsi:type="dcterms:W3CDTF">2009-03-16T12:38:23Z</dcterms:created>
  <dcterms:modified xsi:type="dcterms:W3CDTF">2010-10-13T04:29:32Z</dcterms:modified>
</cp:coreProperties>
</file>