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5" r:id="rId2"/>
  </p:sldMasterIdLst>
  <p:notesMasterIdLst>
    <p:notesMasterId r:id="rId49"/>
  </p:notesMasterIdLst>
  <p:handoutMasterIdLst>
    <p:handoutMasterId r:id="rId50"/>
  </p:handoutMasterIdLst>
  <p:sldIdLst>
    <p:sldId id="323" r:id="rId3"/>
    <p:sldId id="299" r:id="rId4"/>
    <p:sldId id="300" r:id="rId5"/>
    <p:sldId id="301" r:id="rId6"/>
    <p:sldId id="302"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8" r:id="rId20"/>
    <p:sldId id="319" r:id="rId21"/>
    <p:sldId id="320" r:id="rId22"/>
    <p:sldId id="321" r:id="rId23"/>
    <p:sldId id="322" r:id="rId24"/>
    <p:sldId id="317" r:id="rId25"/>
    <p:sldId id="257" r:id="rId26"/>
    <p:sldId id="279" r:id="rId27"/>
    <p:sldId id="280" r:id="rId28"/>
    <p:sldId id="281" r:id="rId29"/>
    <p:sldId id="282" r:id="rId30"/>
    <p:sldId id="283" r:id="rId31"/>
    <p:sldId id="284" r:id="rId32"/>
    <p:sldId id="285" r:id="rId33"/>
    <p:sldId id="286" r:id="rId34"/>
    <p:sldId id="277" r:id="rId35"/>
    <p:sldId id="278" r:id="rId36"/>
    <p:sldId id="287" r:id="rId37"/>
    <p:sldId id="289" r:id="rId38"/>
    <p:sldId id="288" r:id="rId39"/>
    <p:sldId id="290" r:id="rId40"/>
    <p:sldId id="291" r:id="rId41"/>
    <p:sldId id="292" r:id="rId42"/>
    <p:sldId id="293" r:id="rId43"/>
    <p:sldId id="294" r:id="rId44"/>
    <p:sldId id="295" r:id="rId45"/>
    <p:sldId id="296" r:id="rId46"/>
    <p:sldId id="297" r:id="rId47"/>
    <p:sldId id="298" r:id="rId48"/>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1" autoAdjust="0"/>
    <p:restoredTop sz="94667" autoAdjust="0"/>
  </p:normalViewPr>
  <p:slideViewPr>
    <p:cSldViewPr>
      <p:cViewPr varScale="1">
        <p:scale>
          <a:sx n="74" d="100"/>
          <a:sy n="74" d="100"/>
        </p:scale>
        <p:origin x="-104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smtClean="0">
                <a:latin typeface="Arial" pitchFamily="34" charset="0"/>
              </a:defRPr>
            </a:lvl1pPr>
          </a:lstStyle>
          <a:p>
            <a:pPr>
              <a:defRPr/>
            </a:pPr>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smtClean="0">
                <a:latin typeface="Arial" pitchFamily="34" charset="0"/>
              </a:defRPr>
            </a:lvl1pPr>
          </a:lstStyle>
          <a:p>
            <a:pPr>
              <a:defRPr/>
            </a:pPr>
            <a:fld id="{647BBD7C-27EB-4478-87C8-9C055BE68E86}" type="datetimeFigureOut">
              <a:rPr lang="en-US"/>
              <a:pPr>
                <a:defRPr/>
              </a:pPr>
              <a:t>10/22/2010</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smtClean="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smtClean="0">
                <a:latin typeface="Arial" pitchFamily="34" charset="0"/>
              </a:defRPr>
            </a:lvl1pPr>
          </a:lstStyle>
          <a:p>
            <a:pPr>
              <a:defRPr/>
            </a:pPr>
            <a:fld id="{0239C490-CC80-4B9C-A371-7164635EF40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CB7A84CD-931E-4175-A173-BADE820D751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ur-PK"/>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9BC213-5B51-4A4F-A3D2-8320A01D4C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A8B145-2525-4D49-B3DD-DCB2407A4EB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3E3C3A-79DE-4092-8922-F491FCC68F7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D676D839-3B57-4436-AF93-0935F95E2AD2}"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A2A69D93-8563-4616-B1FB-43B5D122E30E}" type="slidenum">
              <a:rPr lang="en-US" smtClean="0"/>
              <a:pPr>
                <a:defRPr/>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Footer Placeholder 3"/>
          <p:cNvSpPr txBox="1">
            <a:spLocks/>
          </p:cNvSpPr>
          <p:nvPr userDrawn="1"/>
        </p:nvSpPr>
        <p:spPr>
          <a:xfrm>
            <a:off x="1" y="6629400"/>
            <a:ext cx="1676400" cy="288925"/>
          </a:xfrm>
          <a:prstGeom prst="rect">
            <a:avLst/>
          </a:prstGeom>
        </p:spPr>
        <p:txBody>
          <a:bodyPr vert="horz"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chemeClr val="tx2"/>
                </a:solidFill>
                <a:effectLst/>
                <a:uLnTx/>
                <a:uFillTx/>
                <a:latin typeface="Arial" charset="0"/>
                <a:ea typeface="+mn-ea"/>
                <a:cs typeface="+mn-cs"/>
              </a:rPr>
              <a:t>Dr. </a:t>
            </a:r>
            <a:r>
              <a:rPr kumimoji="0" lang="en-US" sz="1200" b="1" i="0" u="none" strike="noStrike" kern="1200" cap="none" spc="0" normalizeH="0" baseline="0" noProof="0" dirty="0" err="1" smtClean="0">
                <a:ln>
                  <a:noFill/>
                </a:ln>
                <a:solidFill>
                  <a:schemeClr val="tx2"/>
                </a:solidFill>
                <a:effectLst/>
                <a:uLnTx/>
                <a:uFillTx/>
                <a:latin typeface="Arial" charset="0"/>
                <a:ea typeface="+mn-ea"/>
                <a:cs typeface="+mn-cs"/>
              </a:rPr>
              <a:t>Seemab</a:t>
            </a:r>
            <a:r>
              <a:rPr kumimoji="0" lang="en-US" sz="1200" b="1" i="0" u="none" strike="noStrike" kern="1200" cap="none" spc="0" normalizeH="0" baseline="0" noProof="0" dirty="0" smtClean="0">
                <a:ln>
                  <a:noFill/>
                </a:ln>
                <a:solidFill>
                  <a:schemeClr val="tx2"/>
                </a:solidFill>
                <a:effectLst/>
                <a:uLnTx/>
                <a:uFillTx/>
                <a:latin typeface="Arial" charset="0"/>
                <a:ea typeface="+mn-ea"/>
                <a:cs typeface="+mn-cs"/>
              </a:rPr>
              <a:t> </a:t>
            </a:r>
            <a:r>
              <a:rPr kumimoji="0" lang="en-US" sz="1200" b="1" i="0" u="none" strike="noStrike" kern="1200" cap="none" spc="0" normalizeH="0" baseline="0" noProof="0" dirty="0" err="1" smtClean="0">
                <a:ln>
                  <a:noFill/>
                </a:ln>
                <a:solidFill>
                  <a:schemeClr val="tx2"/>
                </a:solidFill>
                <a:effectLst/>
                <a:uLnTx/>
                <a:uFillTx/>
                <a:latin typeface="Arial" charset="0"/>
                <a:ea typeface="+mn-ea"/>
                <a:cs typeface="+mn-cs"/>
              </a:rPr>
              <a:t>Latif</a:t>
            </a:r>
            <a:endParaRPr kumimoji="0" lang="en-US" sz="1200" b="1" i="0" u="none" strike="noStrike" kern="1200" cap="none" spc="0" normalizeH="0" baseline="0" noProof="0" dirty="0">
              <a:ln>
                <a:noFill/>
              </a:ln>
              <a:solidFill>
                <a:schemeClr val="tx2"/>
              </a:solidFill>
              <a:effectLst/>
              <a:uLnTx/>
              <a:uFillTx/>
              <a:latin typeface="Arial"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182FA00C-4B37-4937-8A0F-552CA37339D7}" type="slidenum">
              <a:rPr lang="en-US" smtClean="0"/>
              <a:pPr>
                <a:defRPr/>
              </a:pPr>
              <a:t>‹#›</a:t>
            </a:fld>
            <a:endParaRPr lang="en-US"/>
          </a:p>
        </p:txBody>
      </p:sp>
      <p:sp>
        <p:nvSpPr>
          <p:cNvPr id="14" name="Footer Placeholder 13"/>
          <p:cNvSpPr>
            <a:spLocks noGrp="1"/>
          </p:cNvSpPr>
          <p:nvPr>
            <p:ph type="ftr" sz="quarter" idx="12"/>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endParaRPr lang="en-US"/>
          </a:p>
        </p:txBody>
      </p:sp>
      <p:sp>
        <p:nvSpPr>
          <p:cNvPr id="10" name="Slide Number Placeholder 9"/>
          <p:cNvSpPr>
            <a:spLocks noGrp="1"/>
          </p:cNvSpPr>
          <p:nvPr>
            <p:ph type="sldNum" sz="quarter" idx="16"/>
          </p:nvPr>
        </p:nvSpPr>
        <p:spPr/>
        <p:txBody>
          <a:bodyPr rtlCol="0"/>
          <a:lstStyle/>
          <a:p>
            <a:pPr>
              <a:defRPr/>
            </a:pPr>
            <a:fld id="{2C997D97-5DBC-4325-B852-5B3270BD69E4}" type="slidenum">
              <a:rPr lang="en-US" smtClean="0"/>
              <a:pPr>
                <a:defRPr/>
              </a:pPr>
              <a:t>‹#›</a:t>
            </a:fld>
            <a:endParaRPr lang="en-US"/>
          </a:p>
        </p:txBody>
      </p:sp>
      <p:sp>
        <p:nvSpPr>
          <p:cNvPr id="12" name="Footer Placeholder 11"/>
          <p:cNvSpPr>
            <a:spLocks noGrp="1"/>
          </p:cNvSpPr>
          <p:nvPr>
            <p:ph type="ftr" sz="quarter" idx="17"/>
          </p:nvPr>
        </p:nvSpPr>
        <p:spPr/>
        <p:txBody>
          <a:bodyPr rtlCol="0"/>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endParaRPr lang="en-US"/>
          </a:p>
        </p:txBody>
      </p:sp>
      <p:sp>
        <p:nvSpPr>
          <p:cNvPr id="12" name="Slide Number Placeholder 11"/>
          <p:cNvSpPr>
            <a:spLocks noGrp="1"/>
          </p:cNvSpPr>
          <p:nvPr>
            <p:ph type="sldNum" sz="quarter" idx="16"/>
          </p:nvPr>
        </p:nvSpPr>
        <p:spPr/>
        <p:txBody>
          <a:bodyPr rtlCol="0"/>
          <a:lstStyle/>
          <a:p>
            <a:pPr>
              <a:defRPr/>
            </a:pPr>
            <a:fld id="{8C232BA2-DA69-4241-8E6B-D74E73EBB591}" type="slidenum">
              <a:rPr lang="en-US" smtClean="0"/>
              <a:pPr>
                <a:defRPr/>
              </a:pPr>
              <a:t>‹#›</a:t>
            </a:fld>
            <a:endParaRPr lang="en-US"/>
          </a:p>
        </p:txBody>
      </p:sp>
      <p:sp>
        <p:nvSpPr>
          <p:cNvPr id="14" name="Footer Placeholder 13"/>
          <p:cNvSpPr>
            <a:spLocks noGrp="1"/>
          </p:cNvSpPr>
          <p:nvPr>
            <p:ph type="ftr" sz="quarter" idx="17"/>
          </p:nvPr>
        </p:nvSpPr>
        <p:spPr/>
        <p:txBody>
          <a:bodyPr rtlCol="0"/>
          <a:lstStyle/>
          <a:p>
            <a:pPr>
              <a:defRPr/>
            </a:pP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A167C18A-E7BA-49E6-93C6-84864EACE841}"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5DFE5675-DB34-4FF7-89A1-2CC493FBB04E}"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6BC89F35-F612-407A-9331-2BD7B15FF180}" type="slidenum">
              <a:rPr lang="en-US" smtClean="0"/>
              <a:pPr>
                <a:defRPr/>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C78D5A-D6B6-4405-993A-FD6AFD33FD0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097A22EC-D6A2-4A31-B64A-FEC8741BFF2F}" type="slidenum">
              <a:rPr lang="en-US" smtClean="0"/>
              <a:pPr>
                <a:defRPr/>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pPr>
              <a:defRPr/>
            </a:pP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88B3F75-2C74-4B75-89C9-07745D95B483}"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D968FA5A-553A-4153-8C04-B825F571A30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40BA78-A331-43A9-820E-2BCFC4586C2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3407AC-743B-4BFF-A185-1DAADBDBF0A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D93F9B1-8D67-4710-8A31-410A661D6C3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5A5F957-73AF-4726-8A93-37340C9743C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9447DB-9D62-425D-B220-96B5856FF6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1627B5-58D9-4F84-BAA9-F3D423C40B5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ur-PK"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7E7788-41A5-475F-9584-C8AC5EC7ED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A642080C-8139-4522-AD3D-0B19B71973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A642080C-8139-4522-AD3D-0B19B719734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2209800"/>
            <a:ext cx="8763000" cy="762000"/>
          </a:xfrm>
        </p:spPr>
        <p:txBody>
          <a:bodyPr>
            <a:normAutofit/>
          </a:bodyPr>
          <a:lstStyle/>
          <a:p>
            <a:r>
              <a:rPr lang="en-US" dirty="0" smtClean="0"/>
              <a:t>Data structures and algorithm</a:t>
            </a:r>
            <a:endParaRPr lang="en-US" dirty="0"/>
          </a:p>
        </p:txBody>
      </p:sp>
      <p:sp>
        <p:nvSpPr>
          <p:cNvPr id="3" name="Rectangle 2"/>
          <p:cNvSpPr>
            <a:spLocks noGrp="1"/>
          </p:cNvSpPr>
          <p:nvPr>
            <p:ph type="subTitle" idx="1"/>
          </p:nvPr>
        </p:nvSpPr>
        <p:spPr/>
        <p:txBody>
          <a:bodyPr>
            <a:normAutofit/>
          </a:bodyPr>
          <a:lstStyle/>
          <a:p>
            <a:pPr algn="r"/>
            <a:r>
              <a:rPr lang="en-US" dirty="0" smtClean="0"/>
              <a:t>Lecture No. 6</a:t>
            </a:r>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188484" cy="369332"/>
          </a:xfrm>
          <a:prstGeom prst="rect">
            <a:avLst/>
          </a:prstGeom>
          <a:noFill/>
        </p:spPr>
        <p:txBody>
          <a:bodyPr wrap="none" rtlCol="0">
            <a:spAutoFit/>
          </a:bodyPr>
          <a:lstStyle/>
          <a:p>
            <a:r>
              <a:rPr lang="en-US" dirty="0" smtClean="0"/>
              <a:t> </a:t>
            </a:r>
            <a:r>
              <a:rPr lang="en-US" dirty="0" smtClean="0"/>
              <a:t>22</a:t>
            </a:r>
            <a:r>
              <a:rPr lang="en-US" baseline="30000" dirty="0" smtClean="0"/>
              <a:t>nd</a:t>
            </a:r>
            <a:r>
              <a:rPr lang="en-US" dirty="0" smtClean="0"/>
              <a:t> </a:t>
            </a:r>
            <a:r>
              <a:rPr lang="en-US" dirty="0" smtClean="0"/>
              <a:t>October</a:t>
            </a:r>
            <a:r>
              <a:rPr lang="en-US" dirty="0" smtClean="0"/>
              <a:t>, 2010</a:t>
            </a:r>
            <a:endParaRPr lang="en-US" dirty="0"/>
          </a:p>
        </p:txBody>
      </p:sp>
      <p:sp>
        <p:nvSpPr>
          <p:cNvPr id="6" name="TextBox 5"/>
          <p:cNvSpPr txBox="1"/>
          <p:nvPr/>
        </p:nvSpPr>
        <p:spPr>
          <a:xfrm>
            <a:off x="2313910" y="3468469"/>
            <a:ext cx="4467890" cy="646331"/>
          </a:xfrm>
          <a:prstGeom prst="rect">
            <a:avLst/>
          </a:prstGeom>
          <a:noFill/>
        </p:spPr>
        <p:txBody>
          <a:bodyPr wrap="none" rtlCol="0">
            <a:spAutoFit/>
          </a:bodyPr>
          <a:lstStyle/>
          <a:p>
            <a:r>
              <a:rPr lang="en-US" sz="3600" dirty="0" smtClean="0"/>
              <a:t>Application of Stacks</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4"/>
          <p:cNvGrpSpPr>
            <a:grpSpLocks/>
          </p:cNvGrpSpPr>
          <p:nvPr/>
        </p:nvGrpSpPr>
        <p:grpSpPr bwMode="auto">
          <a:xfrm>
            <a:off x="4038600" y="1970087"/>
            <a:ext cx="1066800" cy="3124200"/>
            <a:chOff x="2016" y="960"/>
            <a:chExt cx="672" cy="1968"/>
          </a:xfrm>
        </p:grpSpPr>
        <p:sp>
          <p:nvSpPr>
            <p:cNvPr id="12317"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2318"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2319"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12291" name="Group 8"/>
          <p:cNvGrpSpPr>
            <a:grpSpLocks/>
          </p:cNvGrpSpPr>
          <p:nvPr/>
        </p:nvGrpSpPr>
        <p:grpSpPr bwMode="auto">
          <a:xfrm>
            <a:off x="4038600" y="4713287"/>
            <a:ext cx="1066800" cy="379413"/>
            <a:chOff x="2640" y="2688"/>
            <a:chExt cx="672" cy="239"/>
          </a:xfrm>
        </p:grpSpPr>
        <p:sp>
          <p:nvSpPr>
            <p:cNvPr id="12315"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2316"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2292" name="Text Box 11"/>
          <p:cNvSpPr txBox="1">
            <a:spLocks noChangeArrowheads="1"/>
          </p:cNvSpPr>
          <p:nvPr/>
        </p:nvSpPr>
        <p:spPr bwMode="auto">
          <a:xfrm>
            <a:off x="2438400" y="5399087"/>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2293" name="Text Box 12"/>
          <p:cNvSpPr txBox="1">
            <a:spLocks noChangeArrowheads="1"/>
          </p:cNvSpPr>
          <p:nvPr/>
        </p:nvSpPr>
        <p:spPr bwMode="auto">
          <a:xfrm>
            <a:off x="2667000" y="5424487"/>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12294" name="Text Box 13"/>
          <p:cNvSpPr txBox="1">
            <a:spLocks noChangeArrowheads="1"/>
          </p:cNvSpPr>
          <p:nvPr/>
        </p:nvSpPr>
        <p:spPr bwMode="auto">
          <a:xfrm>
            <a:off x="2971800" y="5410200"/>
            <a:ext cx="304800" cy="641350"/>
          </a:xfrm>
          <a:prstGeom prst="rect">
            <a:avLst/>
          </a:prstGeom>
          <a:noFill/>
          <a:ln w="9525">
            <a:noFill/>
            <a:miter lim="800000"/>
            <a:headEnd/>
            <a:tailEnd/>
          </a:ln>
        </p:spPr>
        <p:txBody>
          <a:bodyPr>
            <a:spAutoFit/>
          </a:bodyPr>
          <a:lstStyle/>
          <a:p>
            <a:pPr>
              <a:spcBef>
                <a:spcPct val="50000"/>
              </a:spcBef>
            </a:pPr>
            <a:r>
              <a:rPr lang="en-US" b="1" dirty="0"/>
              <a:t>+ </a:t>
            </a:r>
          </a:p>
        </p:txBody>
      </p:sp>
      <p:sp>
        <p:nvSpPr>
          <p:cNvPr id="12295" name="Text Box 14"/>
          <p:cNvSpPr txBox="1">
            <a:spLocks noChangeArrowheads="1"/>
          </p:cNvSpPr>
          <p:nvPr/>
        </p:nvSpPr>
        <p:spPr bwMode="auto">
          <a:xfrm>
            <a:off x="3200400" y="539908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 </a:t>
            </a:r>
          </a:p>
        </p:txBody>
      </p:sp>
      <p:sp>
        <p:nvSpPr>
          <p:cNvPr id="12296" name="Text Box 15"/>
          <p:cNvSpPr txBox="1">
            <a:spLocks noChangeArrowheads="1"/>
          </p:cNvSpPr>
          <p:nvPr/>
        </p:nvSpPr>
        <p:spPr bwMode="auto">
          <a:xfrm>
            <a:off x="3429000" y="5413375"/>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12297" name="Text Box 16"/>
          <p:cNvSpPr txBox="1">
            <a:spLocks noChangeArrowheads="1"/>
          </p:cNvSpPr>
          <p:nvPr/>
        </p:nvSpPr>
        <p:spPr bwMode="auto">
          <a:xfrm>
            <a:off x="3733800" y="5399087"/>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2298" name="Text Box 17"/>
          <p:cNvSpPr txBox="1">
            <a:spLocks noChangeArrowheads="1"/>
          </p:cNvSpPr>
          <p:nvPr/>
        </p:nvSpPr>
        <p:spPr bwMode="auto">
          <a:xfrm>
            <a:off x="3962400" y="5399087"/>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12299" name="Text Box 18"/>
          <p:cNvSpPr txBox="1">
            <a:spLocks noChangeArrowheads="1"/>
          </p:cNvSpPr>
          <p:nvPr/>
        </p:nvSpPr>
        <p:spPr bwMode="auto">
          <a:xfrm>
            <a:off x="4267200" y="539908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2300" name="Text Box 19"/>
          <p:cNvSpPr txBox="1">
            <a:spLocks noChangeArrowheads="1"/>
          </p:cNvSpPr>
          <p:nvPr/>
        </p:nvSpPr>
        <p:spPr bwMode="auto">
          <a:xfrm>
            <a:off x="4648200" y="539908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2301" name="Text Box 20"/>
          <p:cNvSpPr txBox="1">
            <a:spLocks noChangeArrowheads="1"/>
          </p:cNvSpPr>
          <p:nvPr/>
        </p:nvSpPr>
        <p:spPr bwMode="auto">
          <a:xfrm>
            <a:off x="4800600" y="5399087"/>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12302" name="Text Box 21"/>
          <p:cNvSpPr txBox="1">
            <a:spLocks noChangeArrowheads="1"/>
          </p:cNvSpPr>
          <p:nvPr/>
        </p:nvSpPr>
        <p:spPr bwMode="auto">
          <a:xfrm>
            <a:off x="5105400" y="539908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2303" name="Text Box 22"/>
          <p:cNvSpPr txBox="1">
            <a:spLocks noChangeArrowheads="1"/>
          </p:cNvSpPr>
          <p:nvPr/>
        </p:nvSpPr>
        <p:spPr bwMode="auto">
          <a:xfrm>
            <a:off x="5410200" y="5399087"/>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12304" name="Text Box 23"/>
          <p:cNvSpPr txBox="1">
            <a:spLocks noChangeArrowheads="1"/>
          </p:cNvSpPr>
          <p:nvPr/>
        </p:nvSpPr>
        <p:spPr bwMode="auto">
          <a:xfrm>
            <a:off x="5638800" y="539908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2305" name="Text Box 24"/>
          <p:cNvSpPr txBox="1">
            <a:spLocks noChangeArrowheads="1"/>
          </p:cNvSpPr>
          <p:nvPr/>
        </p:nvSpPr>
        <p:spPr bwMode="auto">
          <a:xfrm>
            <a:off x="5867400" y="539908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2306" name="Text Box 25"/>
          <p:cNvSpPr txBox="1">
            <a:spLocks noChangeArrowheads="1"/>
          </p:cNvSpPr>
          <p:nvPr/>
        </p:nvSpPr>
        <p:spPr bwMode="auto">
          <a:xfrm>
            <a:off x="6172200" y="5399087"/>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12307" name="Group 26"/>
          <p:cNvGrpSpPr>
            <a:grpSpLocks/>
          </p:cNvGrpSpPr>
          <p:nvPr/>
        </p:nvGrpSpPr>
        <p:grpSpPr bwMode="auto">
          <a:xfrm>
            <a:off x="5181600" y="4179887"/>
            <a:ext cx="1905000" cy="366713"/>
            <a:chOff x="3264" y="2736"/>
            <a:chExt cx="1200" cy="231"/>
          </a:xfrm>
        </p:grpSpPr>
        <p:sp>
          <p:nvSpPr>
            <p:cNvPr id="12313"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2314"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12308" name="Group 29"/>
          <p:cNvGrpSpPr>
            <a:grpSpLocks/>
          </p:cNvGrpSpPr>
          <p:nvPr/>
        </p:nvGrpSpPr>
        <p:grpSpPr bwMode="auto">
          <a:xfrm>
            <a:off x="4038600" y="4333875"/>
            <a:ext cx="1066800" cy="379412"/>
            <a:chOff x="2640" y="2688"/>
            <a:chExt cx="672" cy="239"/>
          </a:xfrm>
        </p:grpSpPr>
        <p:sp>
          <p:nvSpPr>
            <p:cNvPr id="12311"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2312"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2309" name="Text Box 32"/>
          <p:cNvSpPr txBox="1">
            <a:spLocks noChangeArrowheads="1"/>
          </p:cNvSpPr>
          <p:nvPr/>
        </p:nvSpPr>
        <p:spPr bwMode="auto">
          <a:xfrm>
            <a:off x="1676400" y="4713287"/>
            <a:ext cx="1447800" cy="366713"/>
          </a:xfrm>
          <a:prstGeom prst="rect">
            <a:avLst/>
          </a:prstGeom>
          <a:noFill/>
          <a:ln w="9525">
            <a:noFill/>
            <a:miter lim="800000"/>
            <a:headEnd/>
            <a:tailEnd/>
          </a:ln>
        </p:spPr>
        <p:txBody>
          <a:bodyPr>
            <a:spAutoFit/>
          </a:bodyPr>
          <a:lstStyle/>
          <a:p>
            <a:pPr>
              <a:spcBef>
                <a:spcPct val="50000"/>
              </a:spcBef>
            </a:pPr>
            <a:r>
              <a:rPr lang="en-US"/>
              <a:t>Push( ‘{‘ );</a:t>
            </a:r>
          </a:p>
        </p:txBody>
      </p:sp>
      <p:sp>
        <p:nvSpPr>
          <p:cNvPr id="32"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3" name="Slide Number Placeholder 32"/>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4"/>
          <p:cNvGrpSpPr>
            <a:grpSpLocks/>
          </p:cNvGrpSpPr>
          <p:nvPr/>
        </p:nvGrpSpPr>
        <p:grpSpPr bwMode="auto">
          <a:xfrm>
            <a:off x="4191000" y="2163762"/>
            <a:ext cx="1066800" cy="3124200"/>
            <a:chOff x="2016" y="960"/>
            <a:chExt cx="672" cy="1968"/>
          </a:xfrm>
        </p:grpSpPr>
        <p:sp>
          <p:nvSpPr>
            <p:cNvPr id="13344"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3345"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3346"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13315" name="Group 8"/>
          <p:cNvGrpSpPr>
            <a:grpSpLocks/>
          </p:cNvGrpSpPr>
          <p:nvPr/>
        </p:nvGrpSpPr>
        <p:grpSpPr bwMode="auto">
          <a:xfrm>
            <a:off x="4191000" y="4906962"/>
            <a:ext cx="1066800" cy="379413"/>
            <a:chOff x="2640" y="2688"/>
            <a:chExt cx="672" cy="239"/>
          </a:xfrm>
        </p:grpSpPr>
        <p:sp>
          <p:nvSpPr>
            <p:cNvPr id="13342"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3343"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3316" name="Text Box 11"/>
          <p:cNvSpPr txBox="1">
            <a:spLocks noChangeArrowheads="1"/>
          </p:cNvSpPr>
          <p:nvPr/>
        </p:nvSpPr>
        <p:spPr bwMode="auto">
          <a:xfrm>
            <a:off x="2590800" y="55927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3317" name="Text Box 12"/>
          <p:cNvSpPr txBox="1">
            <a:spLocks noChangeArrowheads="1"/>
          </p:cNvSpPr>
          <p:nvPr/>
        </p:nvSpPr>
        <p:spPr bwMode="auto">
          <a:xfrm>
            <a:off x="2819400" y="5618162"/>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13318" name="Text Box 13"/>
          <p:cNvSpPr txBox="1">
            <a:spLocks noChangeArrowheads="1"/>
          </p:cNvSpPr>
          <p:nvPr/>
        </p:nvSpPr>
        <p:spPr bwMode="auto">
          <a:xfrm>
            <a:off x="3048000" y="56070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13319" name="Text Box 14"/>
          <p:cNvSpPr txBox="1">
            <a:spLocks noChangeArrowheads="1"/>
          </p:cNvSpPr>
          <p:nvPr/>
        </p:nvSpPr>
        <p:spPr bwMode="auto">
          <a:xfrm>
            <a:off x="3352800" y="55927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3320" name="Text Box 15"/>
          <p:cNvSpPr txBox="1">
            <a:spLocks noChangeArrowheads="1"/>
          </p:cNvSpPr>
          <p:nvPr/>
        </p:nvSpPr>
        <p:spPr bwMode="auto">
          <a:xfrm>
            <a:off x="3581400" y="5607050"/>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13321" name="Text Box 16"/>
          <p:cNvSpPr txBox="1">
            <a:spLocks noChangeArrowheads="1"/>
          </p:cNvSpPr>
          <p:nvPr/>
        </p:nvSpPr>
        <p:spPr bwMode="auto">
          <a:xfrm>
            <a:off x="3886200" y="5592762"/>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3322" name="Text Box 17"/>
          <p:cNvSpPr txBox="1">
            <a:spLocks noChangeArrowheads="1"/>
          </p:cNvSpPr>
          <p:nvPr/>
        </p:nvSpPr>
        <p:spPr bwMode="auto">
          <a:xfrm>
            <a:off x="4114800" y="5592762"/>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13323" name="Text Box 18"/>
          <p:cNvSpPr txBox="1">
            <a:spLocks noChangeArrowheads="1"/>
          </p:cNvSpPr>
          <p:nvPr/>
        </p:nvSpPr>
        <p:spPr bwMode="auto">
          <a:xfrm>
            <a:off x="44196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3324" name="Text Box 19"/>
          <p:cNvSpPr txBox="1">
            <a:spLocks noChangeArrowheads="1"/>
          </p:cNvSpPr>
          <p:nvPr/>
        </p:nvSpPr>
        <p:spPr bwMode="auto">
          <a:xfrm>
            <a:off x="4800600" y="5592762"/>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13325" name="Text Box 20"/>
          <p:cNvSpPr txBox="1">
            <a:spLocks noChangeArrowheads="1"/>
          </p:cNvSpPr>
          <p:nvPr/>
        </p:nvSpPr>
        <p:spPr bwMode="auto">
          <a:xfrm>
            <a:off x="5181600" y="5592762"/>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13326" name="Text Box 21"/>
          <p:cNvSpPr txBox="1">
            <a:spLocks noChangeArrowheads="1"/>
          </p:cNvSpPr>
          <p:nvPr/>
        </p:nvSpPr>
        <p:spPr bwMode="auto">
          <a:xfrm>
            <a:off x="54864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3327" name="Text Box 22"/>
          <p:cNvSpPr txBox="1">
            <a:spLocks noChangeArrowheads="1"/>
          </p:cNvSpPr>
          <p:nvPr/>
        </p:nvSpPr>
        <p:spPr bwMode="auto">
          <a:xfrm>
            <a:off x="5791200" y="5592762"/>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13328" name="Text Box 23"/>
          <p:cNvSpPr txBox="1">
            <a:spLocks noChangeArrowheads="1"/>
          </p:cNvSpPr>
          <p:nvPr/>
        </p:nvSpPr>
        <p:spPr bwMode="auto">
          <a:xfrm>
            <a:off x="60198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3329" name="Text Box 24"/>
          <p:cNvSpPr txBox="1">
            <a:spLocks noChangeArrowheads="1"/>
          </p:cNvSpPr>
          <p:nvPr/>
        </p:nvSpPr>
        <p:spPr bwMode="auto">
          <a:xfrm>
            <a:off x="62484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3330" name="Text Box 25"/>
          <p:cNvSpPr txBox="1">
            <a:spLocks noChangeArrowheads="1"/>
          </p:cNvSpPr>
          <p:nvPr/>
        </p:nvSpPr>
        <p:spPr bwMode="auto">
          <a:xfrm>
            <a:off x="65532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13331" name="Group 26"/>
          <p:cNvGrpSpPr>
            <a:grpSpLocks/>
          </p:cNvGrpSpPr>
          <p:nvPr/>
        </p:nvGrpSpPr>
        <p:grpSpPr bwMode="auto">
          <a:xfrm>
            <a:off x="5334000" y="3992562"/>
            <a:ext cx="1905000" cy="366713"/>
            <a:chOff x="3264" y="2736"/>
            <a:chExt cx="1200" cy="231"/>
          </a:xfrm>
        </p:grpSpPr>
        <p:sp>
          <p:nvSpPr>
            <p:cNvPr id="13340"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3341"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13332" name="Group 29"/>
          <p:cNvGrpSpPr>
            <a:grpSpLocks/>
          </p:cNvGrpSpPr>
          <p:nvPr/>
        </p:nvGrpSpPr>
        <p:grpSpPr bwMode="auto">
          <a:xfrm>
            <a:off x="4191000" y="4527550"/>
            <a:ext cx="1066800" cy="379412"/>
            <a:chOff x="2640" y="2688"/>
            <a:chExt cx="672" cy="239"/>
          </a:xfrm>
        </p:grpSpPr>
        <p:sp>
          <p:nvSpPr>
            <p:cNvPr id="13338"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3339"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grpSp>
        <p:nvGrpSpPr>
          <p:cNvPr id="13333" name="Group 32"/>
          <p:cNvGrpSpPr>
            <a:grpSpLocks/>
          </p:cNvGrpSpPr>
          <p:nvPr/>
        </p:nvGrpSpPr>
        <p:grpSpPr bwMode="auto">
          <a:xfrm>
            <a:off x="4191000" y="4144962"/>
            <a:ext cx="1066800" cy="379413"/>
            <a:chOff x="2640" y="2688"/>
            <a:chExt cx="672" cy="239"/>
          </a:xfrm>
        </p:grpSpPr>
        <p:sp>
          <p:nvSpPr>
            <p:cNvPr id="13336" name="Line 33"/>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3337" name="Text Box 34"/>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3334" name="Text Box 35"/>
          <p:cNvSpPr txBox="1">
            <a:spLocks noChangeArrowheads="1"/>
          </p:cNvSpPr>
          <p:nvPr/>
        </p:nvSpPr>
        <p:spPr bwMode="auto">
          <a:xfrm>
            <a:off x="1828800" y="4906962"/>
            <a:ext cx="1447800" cy="366713"/>
          </a:xfrm>
          <a:prstGeom prst="rect">
            <a:avLst/>
          </a:prstGeom>
          <a:noFill/>
          <a:ln w="9525">
            <a:noFill/>
            <a:miter lim="800000"/>
            <a:headEnd/>
            <a:tailEnd/>
          </a:ln>
        </p:spPr>
        <p:txBody>
          <a:bodyPr>
            <a:spAutoFit/>
          </a:bodyPr>
          <a:lstStyle/>
          <a:p>
            <a:pPr>
              <a:spcBef>
                <a:spcPct val="50000"/>
              </a:spcBef>
            </a:pPr>
            <a:r>
              <a:rPr lang="en-US"/>
              <a:t>Push( ‘(‘ );</a:t>
            </a:r>
          </a:p>
        </p:txBody>
      </p:sp>
      <p:sp>
        <p:nvSpPr>
          <p:cNvPr id="35"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6" name="Slide Number Placeholder 35"/>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4"/>
          <p:cNvGrpSpPr>
            <a:grpSpLocks/>
          </p:cNvGrpSpPr>
          <p:nvPr/>
        </p:nvGrpSpPr>
        <p:grpSpPr bwMode="auto">
          <a:xfrm>
            <a:off x="4114800" y="2163762"/>
            <a:ext cx="1066800" cy="3124200"/>
            <a:chOff x="2016" y="960"/>
            <a:chExt cx="672" cy="1968"/>
          </a:xfrm>
        </p:grpSpPr>
        <p:sp>
          <p:nvSpPr>
            <p:cNvPr id="14368"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4369"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4370"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14339" name="Group 8"/>
          <p:cNvGrpSpPr>
            <a:grpSpLocks/>
          </p:cNvGrpSpPr>
          <p:nvPr/>
        </p:nvGrpSpPr>
        <p:grpSpPr bwMode="auto">
          <a:xfrm>
            <a:off x="4114800" y="4906962"/>
            <a:ext cx="1066800" cy="379413"/>
            <a:chOff x="2640" y="2688"/>
            <a:chExt cx="672" cy="239"/>
          </a:xfrm>
        </p:grpSpPr>
        <p:sp>
          <p:nvSpPr>
            <p:cNvPr id="14366"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4367"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4340" name="Text Box 11"/>
          <p:cNvSpPr txBox="1">
            <a:spLocks noChangeArrowheads="1"/>
          </p:cNvSpPr>
          <p:nvPr/>
        </p:nvSpPr>
        <p:spPr bwMode="auto">
          <a:xfrm>
            <a:off x="2514600" y="55927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4341" name="Text Box 12"/>
          <p:cNvSpPr txBox="1">
            <a:spLocks noChangeArrowheads="1"/>
          </p:cNvSpPr>
          <p:nvPr/>
        </p:nvSpPr>
        <p:spPr bwMode="auto">
          <a:xfrm>
            <a:off x="2743200" y="5618162"/>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14342" name="Text Box 13"/>
          <p:cNvSpPr txBox="1">
            <a:spLocks noChangeArrowheads="1"/>
          </p:cNvSpPr>
          <p:nvPr/>
        </p:nvSpPr>
        <p:spPr bwMode="auto">
          <a:xfrm>
            <a:off x="2971800" y="56070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14343" name="Text Box 14"/>
          <p:cNvSpPr txBox="1">
            <a:spLocks noChangeArrowheads="1"/>
          </p:cNvSpPr>
          <p:nvPr/>
        </p:nvSpPr>
        <p:spPr bwMode="auto">
          <a:xfrm>
            <a:off x="3276600" y="55927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4344" name="Text Box 15"/>
          <p:cNvSpPr txBox="1">
            <a:spLocks noChangeArrowheads="1"/>
          </p:cNvSpPr>
          <p:nvPr/>
        </p:nvSpPr>
        <p:spPr bwMode="auto">
          <a:xfrm>
            <a:off x="3505200" y="5607050"/>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14345" name="Text Box 16"/>
          <p:cNvSpPr txBox="1">
            <a:spLocks noChangeArrowheads="1"/>
          </p:cNvSpPr>
          <p:nvPr/>
        </p:nvSpPr>
        <p:spPr bwMode="auto">
          <a:xfrm>
            <a:off x="3810000" y="5592762"/>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4346" name="Text Box 17"/>
          <p:cNvSpPr txBox="1">
            <a:spLocks noChangeArrowheads="1"/>
          </p:cNvSpPr>
          <p:nvPr/>
        </p:nvSpPr>
        <p:spPr bwMode="auto">
          <a:xfrm>
            <a:off x="4038600" y="5592762"/>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14347" name="Text Box 18"/>
          <p:cNvSpPr txBox="1">
            <a:spLocks noChangeArrowheads="1"/>
          </p:cNvSpPr>
          <p:nvPr/>
        </p:nvSpPr>
        <p:spPr bwMode="auto">
          <a:xfrm>
            <a:off x="43434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4348" name="Text Box 19"/>
          <p:cNvSpPr txBox="1">
            <a:spLocks noChangeArrowheads="1"/>
          </p:cNvSpPr>
          <p:nvPr/>
        </p:nvSpPr>
        <p:spPr bwMode="auto">
          <a:xfrm>
            <a:off x="4724400" y="5592762"/>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14349" name="Text Box 20"/>
          <p:cNvSpPr txBox="1">
            <a:spLocks noChangeArrowheads="1"/>
          </p:cNvSpPr>
          <p:nvPr/>
        </p:nvSpPr>
        <p:spPr bwMode="auto">
          <a:xfrm>
            <a:off x="5105400" y="5592762"/>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14350" name="Text Box 21"/>
          <p:cNvSpPr txBox="1">
            <a:spLocks noChangeArrowheads="1"/>
          </p:cNvSpPr>
          <p:nvPr/>
        </p:nvSpPr>
        <p:spPr bwMode="auto">
          <a:xfrm>
            <a:off x="54102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4351" name="Text Box 22"/>
          <p:cNvSpPr txBox="1">
            <a:spLocks noChangeArrowheads="1"/>
          </p:cNvSpPr>
          <p:nvPr/>
        </p:nvSpPr>
        <p:spPr bwMode="auto">
          <a:xfrm>
            <a:off x="5715000" y="5592762"/>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14352" name="Text Box 23"/>
          <p:cNvSpPr txBox="1">
            <a:spLocks noChangeArrowheads="1"/>
          </p:cNvSpPr>
          <p:nvPr/>
        </p:nvSpPr>
        <p:spPr bwMode="auto">
          <a:xfrm>
            <a:off x="6096000" y="5592762"/>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14353" name="Text Box 24"/>
          <p:cNvSpPr txBox="1">
            <a:spLocks noChangeArrowheads="1"/>
          </p:cNvSpPr>
          <p:nvPr/>
        </p:nvSpPr>
        <p:spPr bwMode="auto">
          <a:xfrm>
            <a:off x="65532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4354" name="Text Box 25"/>
          <p:cNvSpPr txBox="1">
            <a:spLocks noChangeArrowheads="1"/>
          </p:cNvSpPr>
          <p:nvPr/>
        </p:nvSpPr>
        <p:spPr bwMode="auto">
          <a:xfrm>
            <a:off x="6858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14355" name="Group 26"/>
          <p:cNvGrpSpPr>
            <a:grpSpLocks/>
          </p:cNvGrpSpPr>
          <p:nvPr/>
        </p:nvGrpSpPr>
        <p:grpSpPr bwMode="auto">
          <a:xfrm>
            <a:off x="5257800" y="3992562"/>
            <a:ext cx="1905000" cy="366713"/>
            <a:chOff x="3264" y="2736"/>
            <a:chExt cx="1200" cy="231"/>
          </a:xfrm>
        </p:grpSpPr>
        <p:sp>
          <p:nvSpPr>
            <p:cNvPr id="14364"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4365"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14356" name="Group 29"/>
          <p:cNvGrpSpPr>
            <a:grpSpLocks/>
          </p:cNvGrpSpPr>
          <p:nvPr/>
        </p:nvGrpSpPr>
        <p:grpSpPr bwMode="auto">
          <a:xfrm>
            <a:off x="4114800" y="4527550"/>
            <a:ext cx="1066800" cy="379412"/>
            <a:chOff x="2640" y="2688"/>
            <a:chExt cx="672" cy="239"/>
          </a:xfrm>
        </p:grpSpPr>
        <p:sp>
          <p:nvSpPr>
            <p:cNvPr id="14362"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4363"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grpSp>
        <p:nvGrpSpPr>
          <p:cNvPr id="14357" name="Group 32"/>
          <p:cNvGrpSpPr>
            <a:grpSpLocks/>
          </p:cNvGrpSpPr>
          <p:nvPr/>
        </p:nvGrpSpPr>
        <p:grpSpPr bwMode="auto">
          <a:xfrm>
            <a:off x="4114800" y="4144962"/>
            <a:ext cx="1066800" cy="379413"/>
            <a:chOff x="2640" y="2688"/>
            <a:chExt cx="672" cy="239"/>
          </a:xfrm>
        </p:grpSpPr>
        <p:sp>
          <p:nvSpPr>
            <p:cNvPr id="14360" name="Line 33"/>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4361" name="Text Box 34"/>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4358" name="Text Box 35"/>
          <p:cNvSpPr txBox="1">
            <a:spLocks noChangeArrowheads="1"/>
          </p:cNvSpPr>
          <p:nvPr/>
        </p:nvSpPr>
        <p:spPr bwMode="auto">
          <a:xfrm>
            <a:off x="1752600" y="4906962"/>
            <a:ext cx="1447800" cy="366713"/>
          </a:xfrm>
          <a:prstGeom prst="rect">
            <a:avLst/>
          </a:prstGeom>
          <a:noFill/>
          <a:ln w="9525">
            <a:noFill/>
            <a:miter lim="800000"/>
            <a:headEnd/>
            <a:tailEnd/>
          </a:ln>
        </p:spPr>
        <p:txBody>
          <a:bodyPr>
            <a:spAutoFit/>
          </a:bodyPr>
          <a:lstStyle/>
          <a:p>
            <a:pPr>
              <a:spcBef>
                <a:spcPct val="50000"/>
              </a:spcBef>
            </a:pPr>
            <a:r>
              <a:rPr lang="en-US"/>
              <a:t>Pop(  );</a:t>
            </a:r>
          </a:p>
        </p:txBody>
      </p:sp>
      <p:sp>
        <p:nvSpPr>
          <p:cNvPr id="35"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6" name="Slide Number Placeholder 35"/>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4"/>
          <p:cNvGrpSpPr>
            <a:grpSpLocks/>
          </p:cNvGrpSpPr>
          <p:nvPr/>
        </p:nvGrpSpPr>
        <p:grpSpPr bwMode="auto">
          <a:xfrm>
            <a:off x="4038600" y="2316162"/>
            <a:ext cx="1066800" cy="3124200"/>
            <a:chOff x="2016" y="960"/>
            <a:chExt cx="672" cy="1968"/>
          </a:xfrm>
        </p:grpSpPr>
        <p:sp>
          <p:nvSpPr>
            <p:cNvPr id="15388"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5389"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5390"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15363" name="Group 8"/>
          <p:cNvGrpSpPr>
            <a:grpSpLocks/>
          </p:cNvGrpSpPr>
          <p:nvPr/>
        </p:nvGrpSpPr>
        <p:grpSpPr bwMode="auto">
          <a:xfrm>
            <a:off x="4038600" y="5059362"/>
            <a:ext cx="1066800" cy="379413"/>
            <a:chOff x="2640" y="2688"/>
            <a:chExt cx="672" cy="239"/>
          </a:xfrm>
        </p:grpSpPr>
        <p:sp>
          <p:nvSpPr>
            <p:cNvPr id="15386"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5387"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5364" name="Text Box 11"/>
          <p:cNvSpPr txBox="1">
            <a:spLocks noChangeArrowheads="1"/>
          </p:cNvSpPr>
          <p:nvPr/>
        </p:nvSpPr>
        <p:spPr bwMode="auto">
          <a:xfrm>
            <a:off x="2438400" y="57451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5365" name="Text Box 12"/>
          <p:cNvSpPr txBox="1">
            <a:spLocks noChangeArrowheads="1"/>
          </p:cNvSpPr>
          <p:nvPr/>
        </p:nvSpPr>
        <p:spPr bwMode="auto">
          <a:xfrm>
            <a:off x="2667000" y="5770562"/>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15366" name="Text Box 13"/>
          <p:cNvSpPr txBox="1">
            <a:spLocks noChangeArrowheads="1"/>
          </p:cNvSpPr>
          <p:nvPr/>
        </p:nvSpPr>
        <p:spPr bwMode="auto">
          <a:xfrm>
            <a:off x="2895600" y="57594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15367" name="Text Box 14"/>
          <p:cNvSpPr txBox="1">
            <a:spLocks noChangeArrowheads="1"/>
          </p:cNvSpPr>
          <p:nvPr/>
        </p:nvSpPr>
        <p:spPr bwMode="auto">
          <a:xfrm>
            <a:off x="3200400" y="57451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5368" name="Text Box 15"/>
          <p:cNvSpPr txBox="1">
            <a:spLocks noChangeArrowheads="1"/>
          </p:cNvSpPr>
          <p:nvPr/>
        </p:nvSpPr>
        <p:spPr bwMode="auto">
          <a:xfrm>
            <a:off x="3429000" y="5759450"/>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15369" name="Text Box 16"/>
          <p:cNvSpPr txBox="1">
            <a:spLocks noChangeArrowheads="1"/>
          </p:cNvSpPr>
          <p:nvPr/>
        </p:nvSpPr>
        <p:spPr bwMode="auto">
          <a:xfrm>
            <a:off x="3733800" y="5745162"/>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5370" name="Text Box 17"/>
          <p:cNvSpPr txBox="1">
            <a:spLocks noChangeArrowheads="1"/>
          </p:cNvSpPr>
          <p:nvPr/>
        </p:nvSpPr>
        <p:spPr bwMode="auto">
          <a:xfrm>
            <a:off x="3962400" y="5745162"/>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15371" name="Text Box 18"/>
          <p:cNvSpPr txBox="1">
            <a:spLocks noChangeArrowheads="1"/>
          </p:cNvSpPr>
          <p:nvPr/>
        </p:nvSpPr>
        <p:spPr bwMode="auto">
          <a:xfrm>
            <a:off x="4267200" y="57451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5372" name="Text Box 19"/>
          <p:cNvSpPr txBox="1">
            <a:spLocks noChangeArrowheads="1"/>
          </p:cNvSpPr>
          <p:nvPr/>
        </p:nvSpPr>
        <p:spPr bwMode="auto">
          <a:xfrm>
            <a:off x="4648200" y="57451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5373" name="Text Box 20"/>
          <p:cNvSpPr txBox="1">
            <a:spLocks noChangeArrowheads="1"/>
          </p:cNvSpPr>
          <p:nvPr/>
        </p:nvSpPr>
        <p:spPr bwMode="auto">
          <a:xfrm>
            <a:off x="4800600" y="5745162"/>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15374" name="Text Box 21"/>
          <p:cNvSpPr txBox="1">
            <a:spLocks noChangeArrowheads="1"/>
          </p:cNvSpPr>
          <p:nvPr/>
        </p:nvSpPr>
        <p:spPr bwMode="auto">
          <a:xfrm>
            <a:off x="5105400" y="57451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5375" name="Text Box 22"/>
          <p:cNvSpPr txBox="1">
            <a:spLocks noChangeArrowheads="1"/>
          </p:cNvSpPr>
          <p:nvPr/>
        </p:nvSpPr>
        <p:spPr bwMode="auto">
          <a:xfrm>
            <a:off x="5410200" y="5745162"/>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15376" name="Text Box 23"/>
          <p:cNvSpPr txBox="1">
            <a:spLocks noChangeArrowheads="1"/>
          </p:cNvSpPr>
          <p:nvPr/>
        </p:nvSpPr>
        <p:spPr bwMode="auto">
          <a:xfrm>
            <a:off x="5638800" y="57451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5377" name="Text Box 24"/>
          <p:cNvSpPr txBox="1">
            <a:spLocks noChangeArrowheads="1"/>
          </p:cNvSpPr>
          <p:nvPr/>
        </p:nvSpPr>
        <p:spPr bwMode="auto">
          <a:xfrm>
            <a:off x="5867400" y="57451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5378" name="Text Box 25"/>
          <p:cNvSpPr txBox="1">
            <a:spLocks noChangeArrowheads="1"/>
          </p:cNvSpPr>
          <p:nvPr/>
        </p:nvSpPr>
        <p:spPr bwMode="auto">
          <a:xfrm>
            <a:off x="6172200" y="5745162"/>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15379" name="Group 26"/>
          <p:cNvGrpSpPr>
            <a:grpSpLocks/>
          </p:cNvGrpSpPr>
          <p:nvPr/>
        </p:nvGrpSpPr>
        <p:grpSpPr bwMode="auto">
          <a:xfrm>
            <a:off x="5181600" y="4343400"/>
            <a:ext cx="1905000" cy="366713"/>
            <a:chOff x="3264" y="2736"/>
            <a:chExt cx="1200" cy="231"/>
          </a:xfrm>
        </p:grpSpPr>
        <p:sp>
          <p:nvSpPr>
            <p:cNvPr id="15384"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5385"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15380" name="Group 29"/>
          <p:cNvGrpSpPr>
            <a:grpSpLocks/>
          </p:cNvGrpSpPr>
          <p:nvPr/>
        </p:nvGrpSpPr>
        <p:grpSpPr bwMode="auto">
          <a:xfrm>
            <a:off x="4038600" y="4679950"/>
            <a:ext cx="1066800" cy="379412"/>
            <a:chOff x="2640" y="2688"/>
            <a:chExt cx="672" cy="239"/>
          </a:xfrm>
        </p:grpSpPr>
        <p:sp>
          <p:nvSpPr>
            <p:cNvPr id="15382"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5383"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31"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2" name="Slide Number Placeholder 31"/>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4"/>
          <p:cNvGrpSpPr>
            <a:grpSpLocks/>
          </p:cNvGrpSpPr>
          <p:nvPr/>
        </p:nvGrpSpPr>
        <p:grpSpPr bwMode="auto">
          <a:xfrm>
            <a:off x="3962400" y="2163762"/>
            <a:ext cx="1066800" cy="3124200"/>
            <a:chOff x="2016" y="960"/>
            <a:chExt cx="672" cy="1968"/>
          </a:xfrm>
        </p:grpSpPr>
        <p:sp>
          <p:nvSpPr>
            <p:cNvPr id="16413"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6414"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6415"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16387" name="Group 8"/>
          <p:cNvGrpSpPr>
            <a:grpSpLocks/>
          </p:cNvGrpSpPr>
          <p:nvPr/>
        </p:nvGrpSpPr>
        <p:grpSpPr bwMode="auto">
          <a:xfrm>
            <a:off x="3962400" y="4906962"/>
            <a:ext cx="1066800" cy="379413"/>
            <a:chOff x="2640" y="2688"/>
            <a:chExt cx="672" cy="239"/>
          </a:xfrm>
        </p:grpSpPr>
        <p:sp>
          <p:nvSpPr>
            <p:cNvPr id="16411"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6412"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6388" name="Text Box 11"/>
          <p:cNvSpPr txBox="1">
            <a:spLocks noChangeArrowheads="1"/>
          </p:cNvSpPr>
          <p:nvPr/>
        </p:nvSpPr>
        <p:spPr bwMode="auto">
          <a:xfrm>
            <a:off x="2362200" y="55927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6389" name="Text Box 12"/>
          <p:cNvSpPr txBox="1">
            <a:spLocks noChangeArrowheads="1"/>
          </p:cNvSpPr>
          <p:nvPr/>
        </p:nvSpPr>
        <p:spPr bwMode="auto">
          <a:xfrm>
            <a:off x="2590800" y="5618162"/>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16390" name="Text Box 13"/>
          <p:cNvSpPr txBox="1">
            <a:spLocks noChangeArrowheads="1"/>
          </p:cNvSpPr>
          <p:nvPr/>
        </p:nvSpPr>
        <p:spPr bwMode="auto">
          <a:xfrm>
            <a:off x="2819400" y="56070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16391" name="Text Box 14"/>
          <p:cNvSpPr txBox="1">
            <a:spLocks noChangeArrowheads="1"/>
          </p:cNvSpPr>
          <p:nvPr/>
        </p:nvSpPr>
        <p:spPr bwMode="auto">
          <a:xfrm>
            <a:off x="3124200" y="5592762"/>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 </a:t>
            </a:r>
          </a:p>
        </p:txBody>
      </p:sp>
      <p:sp>
        <p:nvSpPr>
          <p:cNvPr id="16392" name="Text Box 15"/>
          <p:cNvSpPr txBox="1">
            <a:spLocks noChangeArrowheads="1"/>
          </p:cNvSpPr>
          <p:nvPr/>
        </p:nvSpPr>
        <p:spPr bwMode="auto">
          <a:xfrm>
            <a:off x="3352800" y="5607050"/>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16393" name="Text Box 16"/>
          <p:cNvSpPr txBox="1">
            <a:spLocks noChangeArrowheads="1"/>
          </p:cNvSpPr>
          <p:nvPr/>
        </p:nvSpPr>
        <p:spPr bwMode="auto">
          <a:xfrm>
            <a:off x="3657600" y="5592762"/>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6394" name="Text Box 17"/>
          <p:cNvSpPr txBox="1">
            <a:spLocks noChangeArrowheads="1"/>
          </p:cNvSpPr>
          <p:nvPr/>
        </p:nvSpPr>
        <p:spPr bwMode="auto">
          <a:xfrm>
            <a:off x="3886200" y="5592762"/>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16395" name="Text Box 18"/>
          <p:cNvSpPr txBox="1">
            <a:spLocks noChangeArrowheads="1"/>
          </p:cNvSpPr>
          <p:nvPr/>
        </p:nvSpPr>
        <p:spPr bwMode="auto">
          <a:xfrm>
            <a:off x="4191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6396" name="Text Box 19"/>
          <p:cNvSpPr txBox="1">
            <a:spLocks noChangeArrowheads="1"/>
          </p:cNvSpPr>
          <p:nvPr/>
        </p:nvSpPr>
        <p:spPr bwMode="auto">
          <a:xfrm>
            <a:off x="4572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6397" name="Text Box 20"/>
          <p:cNvSpPr txBox="1">
            <a:spLocks noChangeArrowheads="1"/>
          </p:cNvSpPr>
          <p:nvPr/>
        </p:nvSpPr>
        <p:spPr bwMode="auto">
          <a:xfrm>
            <a:off x="4724400" y="5592762"/>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16398" name="Text Box 21"/>
          <p:cNvSpPr txBox="1">
            <a:spLocks noChangeArrowheads="1"/>
          </p:cNvSpPr>
          <p:nvPr/>
        </p:nvSpPr>
        <p:spPr bwMode="auto">
          <a:xfrm>
            <a:off x="50292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6399" name="Text Box 22"/>
          <p:cNvSpPr txBox="1">
            <a:spLocks noChangeArrowheads="1"/>
          </p:cNvSpPr>
          <p:nvPr/>
        </p:nvSpPr>
        <p:spPr bwMode="auto">
          <a:xfrm>
            <a:off x="5334000" y="5592762"/>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16400" name="Text Box 23"/>
          <p:cNvSpPr txBox="1">
            <a:spLocks noChangeArrowheads="1"/>
          </p:cNvSpPr>
          <p:nvPr/>
        </p:nvSpPr>
        <p:spPr bwMode="auto">
          <a:xfrm>
            <a:off x="55626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6401" name="Text Box 24"/>
          <p:cNvSpPr txBox="1">
            <a:spLocks noChangeArrowheads="1"/>
          </p:cNvSpPr>
          <p:nvPr/>
        </p:nvSpPr>
        <p:spPr bwMode="auto">
          <a:xfrm>
            <a:off x="5791200" y="5592762"/>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16402" name="Text Box 25"/>
          <p:cNvSpPr txBox="1">
            <a:spLocks noChangeArrowheads="1"/>
          </p:cNvSpPr>
          <p:nvPr/>
        </p:nvSpPr>
        <p:spPr bwMode="auto">
          <a:xfrm>
            <a:off x="6096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16403" name="Group 26"/>
          <p:cNvGrpSpPr>
            <a:grpSpLocks/>
          </p:cNvGrpSpPr>
          <p:nvPr/>
        </p:nvGrpSpPr>
        <p:grpSpPr bwMode="auto">
          <a:xfrm>
            <a:off x="5105400" y="4373562"/>
            <a:ext cx="1905000" cy="366713"/>
            <a:chOff x="3264" y="2736"/>
            <a:chExt cx="1200" cy="231"/>
          </a:xfrm>
        </p:grpSpPr>
        <p:sp>
          <p:nvSpPr>
            <p:cNvPr id="16409"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6410"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16404" name="Group 29"/>
          <p:cNvGrpSpPr>
            <a:grpSpLocks/>
          </p:cNvGrpSpPr>
          <p:nvPr/>
        </p:nvGrpSpPr>
        <p:grpSpPr bwMode="auto">
          <a:xfrm>
            <a:off x="3962400" y="4527550"/>
            <a:ext cx="1066800" cy="379412"/>
            <a:chOff x="2640" y="2688"/>
            <a:chExt cx="672" cy="239"/>
          </a:xfrm>
        </p:grpSpPr>
        <p:sp>
          <p:nvSpPr>
            <p:cNvPr id="16407"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6408"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6405" name="Text Box 32"/>
          <p:cNvSpPr txBox="1">
            <a:spLocks noChangeArrowheads="1"/>
          </p:cNvSpPr>
          <p:nvPr/>
        </p:nvSpPr>
        <p:spPr bwMode="auto">
          <a:xfrm>
            <a:off x="1600200" y="4906962"/>
            <a:ext cx="1447800" cy="366713"/>
          </a:xfrm>
          <a:prstGeom prst="rect">
            <a:avLst/>
          </a:prstGeom>
          <a:noFill/>
          <a:ln w="9525">
            <a:noFill/>
            <a:miter lim="800000"/>
            <a:headEnd/>
            <a:tailEnd/>
          </a:ln>
        </p:spPr>
        <p:txBody>
          <a:bodyPr>
            <a:spAutoFit/>
          </a:bodyPr>
          <a:lstStyle/>
          <a:p>
            <a:pPr>
              <a:spcBef>
                <a:spcPct val="50000"/>
              </a:spcBef>
            </a:pPr>
            <a:r>
              <a:rPr lang="en-US"/>
              <a:t>Pop(  );</a:t>
            </a:r>
          </a:p>
        </p:txBody>
      </p:sp>
      <p:sp>
        <p:nvSpPr>
          <p:cNvPr id="32"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3" name="Slide Number Placeholder 32"/>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4"/>
          <p:cNvGrpSpPr>
            <a:grpSpLocks/>
          </p:cNvGrpSpPr>
          <p:nvPr/>
        </p:nvGrpSpPr>
        <p:grpSpPr bwMode="auto">
          <a:xfrm>
            <a:off x="4114800" y="2163762"/>
            <a:ext cx="1066800" cy="3124200"/>
            <a:chOff x="2016" y="960"/>
            <a:chExt cx="672" cy="1968"/>
          </a:xfrm>
        </p:grpSpPr>
        <p:sp>
          <p:nvSpPr>
            <p:cNvPr id="17433"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7434"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7435"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17411" name="Group 8"/>
          <p:cNvGrpSpPr>
            <a:grpSpLocks/>
          </p:cNvGrpSpPr>
          <p:nvPr/>
        </p:nvGrpSpPr>
        <p:grpSpPr bwMode="auto">
          <a:xfrm>
            <a:off x="4114800" y="4906962"/>
            <a:ext cx="1066800" cy="379413"/>
            <a:chOff x="2640" y="2688"/>
            <a:chExt cx="672" cy="239"/>
          </a:xfrm>
        </p:grpSpPr>
        <p:sp>
          <p:nvSpPr>
            <p:cNvPr id="17431"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7432"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7412" name="Text Box 11"/>
          <p:cNvSpPr txBox="1">
            <a:spLocks noChangeArrowheads="1"/>
          </p:cNvSpPr>
          <p:nvPr/>
        </p:nvSpPr>
        <p:spPr bwMode="auto">
          <a:xfrm>
            <a:off x="2514600" y="55927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7413" name="Text Box 12"/>
          <p:cNvSpPr txBox="1">
            <a:spLocks noChangeArrowheads="1"/>
          </p:cNvSpPr>
          <p:nvPr/>
        </p:nvSpPr>
        <p:spPr bwMode="auto">
          <a:xfrm>
            <a:off x="2743200" y="5618162"/>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17414" name="Text Box 13"/>
          <p:cNvSpPr txBox="1">
            <a:spLocks noChangeArrowheads="1"/>
          </p:cNvSpPr>
          <p:nvPr/>
        </p:nvSpPr>
        <p:spPr bwMode="auto">
          <a:xfrm>
            <a:off x="2971800" y="56070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17415" name="Text Box 14"/>
          <p:cNvSpPr txBox="1">
            <a:spLocks noChangeArrowheads="1"/>
          </p:cNvSpPr>
          <p:nvPr/>
        </p:nvSpPr>
        <p:spPr bwMode="auto">
          <a:xfrm>
            <a:off x="3276600" y="55927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7416" name="Text Box 15"/>
          <p:cNvSpPr txBox="1">
            <a:spLocks noChangeArrowheads="1"/>
          </p:cNvSpPr>
          <p:nvPr/>
        </p:nvSpPr>
        <p:spPr bwMode="auto">
          <a:xfrm>
            <a:off x="3505200" y="5607050"/>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17417" name="Text Box 16"/>
          <p:cNvSpPr txBox="1">
            <a:spLocks noChangeArrowheads="1"/>
          </p:cNvSpPr>
          <p:nvPr/>
        </p:nvSpPr>
        <p:spPr bwMode="auto">
          <a:xfrm>
            <a:off x="3810000" y="5592762"/>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7418" name="Text Box 17"/>
          <p:cNvSpPr txBox="1">
            <a:spLocks noChangeArrowheads="1"/>
          </p:cNvSpPr>
          <p:nvPr/>
        </p:nvSpPr>
        <p:spPr bwMode="auto">
          <a:xfrm>
            <a:off x="4038600" y="5592762"/>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17419" name="Text Box 18"/>
          <p:cNvSpPr txBox="1">
            <a:spLocks noChangeArrowheads="1"/>
          </p:cNvSpPr>
          <p:nvPr/>
        </p:nvSpPr>
        <p:spPr bwMode="auto">
          <a:xfrm>
            <a:off x="43434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7420" name="Text Box 19"/>
          <p:cNvSpPr txBox="1">
            <a:spLocks noChangeArrowheads="1"/>
          </p:cNvSpPr>
          <p:nvPr/>
        </p:nvSpPr>
        <p:spPr bwMode="auto">
          <a:xfrm>
            <a:off x="47244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7421" name="Text Box 20"/>
          <p:cNvSpPr txBox="1">
            <a:spLocks noChangeArrowheads="1"/>
          </p:cNvSpPr>
          <p:nvPr/>
        </p:nvSpPr>
        <p:spPr bwMode="auto">
          <a:xfrm>
            <a:off x="4876800" y="5592762"/>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17422" name="Text Box 21"/>
          <p:cNvSpPr txBox="1">
            <a:spLocks noChangeArrowheads="1"/>
          </p:cNvSpPr>
          <p:nvPr/>
        </p:nvSpPr>
        <p:spPr bwMode="auto">
          <a:xfrm>
            <a:off x="51816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7423" name="Text Box 22"/>
          <p:cNvSpPr txBox="1">
            <a:spLocks noChangeArrowheads="1"/>
          </p:cNvSpPr>
          <p:nvPr/>
        </p:nvSpPr>
        <p:spPr bwMode="auto">
          <a:xfrm>
            <a:off x="5486400" y="5592762"/>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17424" name="Text Box 23"/>
          <p:cNvSpPr txBox="1">
            <a:spLocks noChangeArrowheads="1"/>
          </p:cNvSpPr>
          <p:nvPr/>
        </p:nvSpPr>
        <p:spPr bwMode="auto">
          <a:xfrm>
            <a:off x="5715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7425" name="Text Box 24"/>
          <p:cNvSpPr txBox="1">
            <a:spLocks noChangeArrowheads="1"/>
          </p:cNvSpPr>
          <p:nvPr/>
        </p:nvSpPr>
        <p:spPr bwMode="auto">
          <a:xfrm>
            <a:off x="59436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7426" name="Text Box 25"/>
          <p:cNvSpPr txBox="1">
            <a:spLocks noChangeArrowheads="1"/>
          </p:cNvSpPr>
          <p:nvPr/>
        </p:nvSpPr>
        <p:spPr bwMode="auto">
          <a:xfrm>
            <a:off x="62484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17427" name="Group 26"/>
          <p:cNvGrpSpPr>
            <a:grpSpLocks/>
          </p:cNvGrpSpPr>
          <p:nvPr/>
        </p:nvGrpSpPr>
        <p:grpSpPr bwMode="auto">
          <a:xfrm>
            <a:off x="5257800" y="4754562"/>
            <a:ext cx="1905000" cy="366713"/>
            <a:chOff x="3264" y="2736"/>
            <a:chExt cx="1200" cy="231"/>
          </a:xfrm>
        </p:grpSpPr>
        <p:sp>
          <p:nvSpPr>
            <p:cNvPr id="17429"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7430"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28"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29" name="Slide Number Placeholder 28"/>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4"/>
          <p:cNvGrpSpPr>
            <a:grpSpLocks/>
          </p:cNvGrpSpPr>
          <p:nvPr/>
        </p:nvGrpSpPr>
        <p:grpSpPr bwMode="auto">
          <a:xfrm>
            <a:off x="3962400" y="2163762"/>
            <a:ext cx="1066800" cy="3124200"/>
            <a:chOff x="2016" y="960"/>
            <a:chExt cx="672" cy="1968"/>
          </a:xfrm>
        </p:grpSpPr>
        <p:sp>
          <p:nvSpPr>
            <p:cNvPr id="18458"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8459"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8460"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18435" name="Group 8"/>
          <p:cNvGrpSpPr>
            <a:grpSpLocks/>
          </p:cNvGrpSpPr>
          <p:nvPr/>
        </p:nvGrpSpPr>
        <p:grpSpPr bwMode="auto">
          <a:xfrm>
            <a:off x="3962400" y="4906962"/>
            <a:ext cx="1066800" cy="379413"/>
            <a:chOff x="2640" y="2688"/>
            <a:chExt cx="672" cy="239"/>
          </a:xfrm>
        </p:grpSpPr>
        <p:sp>
          <p:nvSpPr>
            <p:cNvPr id="18456"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8457"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8436" name="Text Box 11"/>
          <p:cNvSpPr txBox="1">
            <a:spLocks noChangeArrowheads="1"/>
          </p:cNvSpPr>
          <p:nvPr/>
        </p:nvSpPr>
        <p:spPr bwMode="auto">
          <a:xfrm>
            <a:off x="2362200" y="5592762"/>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 </a:t>
            </a:r>
          </a:p>
        </p:txBody>
      </p:sp>
      <p:sp>
        <p:nvSpPr>
          <p:cNvPr id="18437" name="Text Box 12"/>
          <p:cNvSpPr txBox="1">
            <a:spLocks noChangeArrowheads="1"/>
          </p:cNvSpPr>
          <p:nvPr/>
        </p:nvSpPr>
        <p:spPr bwMode="auto">
          <a:xfrm>
            <a:off x="2590800" y="5618162"/>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18438" name="Text Box 13"/>
          <p:cNvSpPr txBox="1">
            <a:spLocks noChangeArrowheads="1"/>
          </p:cNvSpPr>
          <p:nvPr/>
        </p:nvSpPr>
        <p:spPr bwMode="auto">
          <a:xfrm>
            <a:off x="2819400" y="56070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18439" name="Text Box 14"/>
          <p:cNvSpPr txBox="1">
            <a:spLocks noChangeArrowheads="1"/>
          </p:cNvSpPr>
          <p:nvPr/>
        </p:nvSpPr>
        <p:spPr bwMode="auto">
          <a:xfrm>
            <a:off x="3124200" y="55927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8440" name="Text Box 15"/>
          <p:cNvSpPr txBox="1">
            <a:spLocks noChangeArrowheads="1"/>
          </p:cNvSpPr>
          <p:nvPr/>
        </p:nvSpPr>
        <p:spPr bwMode="auto">
          <a:xfrm>
            <a:off x="3352800" y="5607050"/>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18441" name="Text Box 16"/>
          <p:cNvSpPr txBox="1">
            <a:spLocks noChangeArrowheads="1"/>
          </p:cNvSpPr>
          <p:nvPr/>
        </p:nvSpPr>
        <p:spPr bwMode="auto">
          <a:xfrm>
            <a:off x="3657600" y="5592762"/>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8442" name="Text Box 17"/>
          <p:cNvSpPr txBox="1">
            <a:spLocks noChangeArrowheads="1"/>
          </p:cNvSpPr>
          <p:nvPr/>
        </p:nvSpPr>
        <p:spPr bwMode="auto">
          <a:xfrm>
            <a:off x="3886200" y="5592762"/>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18443" name="Text Box 18"/>
          <p:cNvSpPr txBox="1">
            <a:spLocks noChangeArrowheads="1"/>
          </p:cNvSpPr>
          <p:nvPr/>
        </p:nvSpPr>
        <p:spPr bwMode="auto">
          <a:xfrm>
            <a:off x="4191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8444" name="Text Box 19"/>
          <p:cNvSpPr txBox="1">
            <a:spLocks noChangeArrowheads="1"/>
          </p:cNvSpPr>
          <p:nvPr/>
        </p:nvSpPr>
        <p:spPr bwMode="auto">
          <a:xfrm>
            <a:off x="4572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8445" name="Text Box 20"/>
          <p:cNvSpPr txBox="1">
            <a:spLocks noChangeArrowheads="1"/>
          </p:cNvSpPr>
          <p:nvPr/>
        </p:nvSpPr>
        <p:spPr bwMode="auto">
          <a:xfrm>
            <a:off x="4724400" y="5592762"/>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18446" name="Text Box 21"/>
          <p:cNvSpPr txBox="1">
            <a:spLocks noChangeArrowheads="1"/>
          </p:cNvSpPr>
          <p:nvPr/>
        </p:nvSpPr>
        <p:spPr bwMode="auto">
          <a:xfrm>
            <a:off x="50292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8447" name="Text Box 22"/>
          <p:cNvSpPr txBox="1">
            <a:spLocks noChangeArrowheads="1"/>
          </p:cNvSpPr>
          <p:nvPr/>
        </p:nvSpPr>
        <p:spPr bwMode="auto">
          <a:xfrm>
            <a:off x="5334000" y="5592762"/>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18448" name="Text Box 23"/>
          <p:cNvSpPr txBox="1">
            <a:spLocks noChangeArrowheads="1"/>
          </p:cNvSpPr>
          <p:nvPr/>
        </p:nvSpPr>
        <p:spPr bwMode="auto">
          <a:xfrm>
            <a:off x="55626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8449" name="Text Box 24"/>
          <p:cNvSpPr txBox="1">
            <a:spLocks noChangeArrowheads="1"/>
          </p:cNvSpPr>
          <p:nvPr/>
        </p:nvSpPr>
        <p:spPr bwMode="auto">
          <a:xfrm>
            <a:off x="57912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8450" name="Text Box 25"/>
          <p:cNvSpPr txBox="1">
            <a:spLocks noChangeArrowheads="1"/>
          </p:cNvSpPr>
          <p:nvPr/>
        </p:nvSpPr>
        <p:spPr bwMode="auto">
          <a:xfrm>
            <a:off x="6096000" y="5592762"/>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grpSp>
        <p:nvGrpSpPr>
          <p:cNvPr id="18451" name="Group 26"/>
          <p:cNvGrpSpPr>
            <a:grpSpLocks/>
          </p:cNvGrpSpPr>
          <p:nvPr/>
        </p:nvGrpSpPr>
        <p:grpSpPr bwMode="auto">
          <a:xfrm>
            <a:off x="5105400" y="4754562"/>
            <a:ext cx="1905000" cy="366713"/>
            <a:chOff x="3264" y="2736"/>
            <a:chExt cx="1200" cy="231"/>
          </a:xfrm>
        </p:grpSpPr>
        <p:sp>
          <p:nvSpPr>
            <p:cNvPr id="18454"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8455"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18452" name="Text Box 29"/>
          <p:cNvSpPr txBox="1">
            <a:spLocks noChangeArrowheads="1"/>
          </p:cNvSpPr>
          <p:nvPr/>
        </p:nvSpPr>
        <p:spPr bwMode="auto">
          <a:xfrm>
            <a:off x="1600200" y="4906962"/>
            <a:ext cx="1447800" cy="366713"/>
          </a:xfrm>
          <a:prstGeom prst="rect">
            <a:avLst/>
          </a:prstGeom>
          <a:noFill/>
          <a:ln w="9525">
            <a:noFill/>
            <a:miter lim="800000"/>
            <a:headEnd/>
            <a:tailEnd/>
          </a:ln>
        </p:spPr>
        <p:txBody>
          <a:bodyPr>
            <a:spAutoFit/>
          </a:bodyPr>
          <a:lstStyle/>
          <a:p>
            <a:pPr>
              <a:spcBef>
                <a:spcPct val="50000"/>
              </a:spcBef>
            </a:pPr>
            <a:r>
              <a:rPr lang="en-US"/>
              <a:t>Pop(  );</a:t>
            </a:r>
          </a:p>
        </p:txBody>
      </p:sp>
      <p:sp>
        <p:nvSpPr>
          <p:cNvPr id="29"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0" name="Slide Number Placeholder 29"/>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4"/>
          <p:cNvGrpSpPr>
            <a:grpSpLocks/>
          </p:cNvGrpSpPr>
          <p:nvPr/>
        </p:nvGrpSpPr>
        <p:grpSpPr bwMode="auto">
          <a:xfrm>
            <a:off x="4038600" y="2030413"/>
            <a:ext cx="1066800" cy="3124200"/>
            <a:chOff x="2016" y="960"/>
            <a:chExt cx="672" cy="1968"/>
          </a:xfrm>
        </p:grpSpPr>
        <p:sp>
          <p:nvSpPr>
            <p:cNvPr id="19479"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9480"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9481"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sp>
        <p:nvSpPr>
          <p:cNvPr id="19459" name="Text Box 8"/>
          <p:cNvSpPr txBox="1">
            <a:spLocks noChangeArrowheads="1"/>
          </p:cNvSpPr>
          <p:nvPr/>
        </p:nvSpPr>
        <p:spPr bwMode="auto">
          <a:xfrm>
            <a:off x="2133600" y="5551488"/>
            <a:ext cx="304800" cy="366712"/>
          </a:xfrm>
          <a:prstGeom prst="rect">
            <a:avLst/>
          </a:prstGeom>
          <a:noFill/>
          <a:ln w="9525">
            <a:noFill/>
            <a:miter lim="800000"/>
            <a:headEnd/>
            <a:tailEnd/>
          </a:ln>
        </p:spPr>
        <p:txBody>
          <a:bodyPr>
            <a:spAutoFit/>
          </a:bodyPr>
          <a:lstStyle/>
          <a:p>
            <a:pPr>
              <a:spcBef>
                <a:spcPct val="50000"/>
              </a:spcBef>
            </a:pPr>
            <a:r>
              <a:rPr lang="en-US" b="1"/>
              <a:t>[ </a:t>
            </a:r>
          </a:p>
        </p:txBody>
      </p:sp>
      <p:sp>
        <p:nvSpPr>
          <p:cNvPr id="19460" name="Text Box 9"/>
          <p:cNvSpPr txBox="1">
            <a:spLocks noChangeArrowheads="1"/>
          </p:cNvSpPr>
          <p:nvPr/>
        </p:nvSpPr>
        <p:spPr bwMode="auto">
          <a:xfrm>
            <a:off x="2362200" y="5576888"/>
            <a:ext cx="381000" cy="366712"/>
          </a:xfrm>
          <a:prstGeom prst="rect">
            <a:avLst/>
          </a:prstGeom>
          <a:noFill/>
          <a:ln w="9525">
            <a:noFill/>
            <a:miter lim="800000"/>
            <a:headEnd/>
            <a:tailEnd/>
          </a:ln>
        </p:spPr>
        <p:txBody>
          <a:bodyPr>
            <a:spAutoFit/>
          </a:bodyPr>
          <a:lstStyle/>
          <a:p>
            <a:pPr>
              <a:spcBef>
                <a:spcPct val="50000"/>
              </a:spcBef>
            </a:pPr>
            <a:r>
              <a:rPr lang="en-US" b="1"/>
              <a:t>A </a:t>
            </a:r>
          </a:p>
        </p:txBody>
      </p:sp>
      <p:sp>
        <p:nvSpPr>
          <p:cNvPr id="19461" name="Text Box 10"/>
          <p:cNvSpPr txBox="1">
            <a:spLocks noChangeArrowheads="1"/>
          </p:cNvSpPr>
          <p:nvPr/>
        </p:nvSpPr>
        <p:spPr bwMode="auto">
          <a:xfrm>
            <a:off x="2667000" y="56070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19462" name="Text Box 11"/>
          <p:cNvSpPr txBox="1">
            <a:spLocks noChangeArrowheads="1"/>
          </p:cNvSpPr>
          <p:nvPr/>
        </p:nvSpPr>
        <p:spPr bwMode="auto">
          <a:xfrm>
            <a:off x="2895600" y="5551488"/>
            <a:ext cx="304800" cy="366712"/>
          </a:xfrm>
          <a:prstGeom prst="rect">
            <a:avLst/>
          </a:prstGeom>
          <a:noFill/>
          <a:ln w="9525">
            <a:noFill/>
            <a:miter lim="800000"/>
            <a:headEnd/>
            <a:tailEnd/>
          </a:ln>
        </p:spPr>
        <p:txBody>
          <a:bodyPr>
            <a:spAutoFit/>
          </a:bodyPr>
          <a:lstStyle/>
          <a:p>
            <a:pPr>
              <a:spcBef>
                <a:spcPct val="50000"/>
              </a:spcBef>
            </a:pPr>
            <a:r>
              <a:rPr lang="en-US" b="1"/>
              <a:t>{ </a:t>
            </a:r>
          </a:p>
        </p:txBody>
      </p:sp>
      <p:sp>
        <p:nvSpPr>
          <p:cNvPr id="19463" name="Text Box 12"/>
          <p:cNvSpPr txBox="1">
            <a:spLocks noChangeArrowheads="1"/>
          </p:cNvSpPr>
          <p:nvPr/>
        </p:nvSpPr>
        <p:spPr bwMode="auto">
          <a:xfrm>
            <a:off x="3124200" y="5565775"/>
            <a:ext cx="381000" cy="366713"/>
          </a:xfrm>
          <a:prstGeom prst="rect">
            <a:avLst/>
          </a:prstGeom>
          <a:noFill/>
          <a:ln w="9525">
            <a:noFill/>
            <a:miter lim="800000"/>
            <a:headEnd/>
            <a:tailEnd/>
          </a:ln>
        </p:spPr>
        <p:txBody>
          <a:bodyPr>
            <a:spAutoFit/>
          </a:bodyPr>
          <a:lstStyle/>
          <a:p>
            <a:pPr>
              <a:spcBef>
                <a:spcPct val="50000"/>
              </a:spcBef>
            </a:pPr>
            <a:r>
              <a:rPr lang="en-US" b="1"/>
              <a:t>B</a:t>
            </a:r>
          </a:p>
        </p:txBody>
      </p:sp>
      <p:sp>
        <p:nvSpPr>
          <p:cNvPr id="19464" name="Text Box 13"/>
          <p:cNvSpPr txBox="1">
            <a:spLocks noChangeArrowheads="1"/>
          </p:cNvSpPr>
          <p:nvPr/>
        </p:nvSpPr>
        <p:spPr bwMode="auto">
          <a:xfrm>
            <a:off x="3429000" y="5551488"/>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9465" name="Text Box 14"/>
          <p:cNvSpPr txBox="1">
            <a:spLocks noChangeArrowheads="1"/>
          </p:cNvSpPr>
          <p:nvPr/>
        </p:nvSpPr>
        <p:spPr bwMode="auto">
          <a:xfrm>
            <a:off x="3657600" y="5551488"/>
            <a:ext cx="381000" cy="366712"/>
          </a:xfrm>
          <a:prstGeom prst="rect">
            <a:avLst/>
          </a:prstGeom>
          <a:noFill/>
          <a:ln w="9525">
            <a:noFill/>
            <a:miter lim="800000"/>
            <a:headEnd/>
            <a:tailEnd/>
          </a:ln>
        </p:spPr>
        <p:txBody>
          <a:bodyPr>
            <a:spAutoFit/>
          </a:bodyPr>
          <a:lstStyle/>
          <a:p>
            <a:pPr>
              <a:spcBef>
                <a:spcPct val="50000"/>
              </a:spcBef>
            </a:pPr>
            <a:r>
              <a:rPr lang="en-US" b="1"/>
              <a:t>C</a:t>
            </a:r>
          </a:p>
        </p:txBody>
      </p:sp>
      <p:sp>
        <p:nvSpPr>
          <p:cNvPr id="19466" name="Text Box 15"/>
          <p:cNvSpPr txBox="1">
            <a:spLocks noChangeArrowheads="1"/>
          </p:cNvSpPr>
          <p:nvPr/>
        </p:nvSpPr>
        <p:spPr bwMode="auto">
          <a:xfrm>
            <a:off x="3962400" y="5551488"/>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9467" name="Text Box 16"/>
          <p:cNvSpPr txBox="1">
            <a:spLocks noChangeArrowheads="1"/>
          </p:cNvSpPr>
          <p:nvPr/>
        </p:nvSpPr>
        <p:spPr bwMode="auto">
          <a:xfrm>
            <a:off x="4343400" y="5551488"/>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9468" name="Text Box 17"/>
          <p:cNvSpPr txBox="1">
            <a:spLocks noChangeArrowheads="1"/>
          </p:cNvSpPr>
          <p:nvPr/>
        </p:nvSpPr>
        <p:spPr bwMode="auto">
          <a:xfrm>
            <a:off x="4495800" y="5551488"/>
            <a:ext cx="381000" cy="366712"/>
          </a:xfrm>
          <a:prstGeom prst="rect">
            <a:avLst/>
          </a:prstGeom>
          <a:noFill/>
          <a:ln w="9525">
            <a:noFill/>
            <a:miter lim="800000"/>
            <a:headEnd/>
            <a:tailEnd/>
          </a:ln>
        </p:spPr>
        <p:txBody>
          <a:bodyPr>
            <a:spAutoFit/>
          </a:bodyPr>
          <a:lstStyle/>
          <a:p>
            <a:pPr>
              <a:spcBef>
                <a:spcPct val="50000"/>
              </a:spcBef>
            </a:pPr>
            <a:r>
              <a:rPr lang="en-US" b="1"/>
              <a:t>D</a:t>
            </a:r>
          </a:p>
        </p:txBody>
      </p:sp>
      <p:sp>
        <p:nvSpPr>
          <p:cNvPr id="19469" name="Text Box 18"/>
          <p:cNvSpPr txBox="1">
            <a:spLocks noChangeArrowheads="1"/>
          </p:cNvSpPr>
          <p:nvPr/>
        </p:nvSpPr>
        <p:spPr bwMode="auto">
          <a:xfrm>
            <a:off x="4800600" y="5551488"/>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9470" name="Text Box 19"/>
          <p:cNvSpPr txBox="1">
            <a:spLocks noChangeArrowheads="1"/>
          </p:cNvSpPr>
          <p:nvPr/>
        </p:nvSpPr>
        <p:spPr bwMode="auto">
          <a:xfrm>
            <a:off x="5105400" y="5551488"/>
            <a:ext cx="381000" cy="366712"/>
          </a:xfrm>
          <a:prstGeom prst="rect">
            <a:avLst/>
          </a:prstGeom>
          <a:noFill/>
          <a:ln w="9525">
            <a:noFill/>
            <a:miter lim="800000"/>
            <a:headEnd/>
            <a:tailEnd/>
          </a:ln>
        </p:spPr>
        <p:txBody>
          <a:bodyPr>
            <a:spAutoFit/>
          </a:bodyPr>
          <a:lstStyle/>
          <a:p>
            <a:pPr>
              <a:spcBef>
                <a:spcPct val="50000"/>
              </a:spcBef>
            </a:pPr>
            <a:r>
              <a:rPr lang="en-US" b="1"/>
              <a:t>E</a:t>
            </a:r>
          </a:p>
        </p:txBody>
      </p:sp>
      <p:sp>
        <p:nvSpPr>
          <p:cNvPr id="19471" name="Text Box 20"/>
          <p:cNvSpPr txBox="1">
            <a:spLocks noChangeArrowheads="1"/>
          </p:cNvSpPr>
          <p:nvPr/>
        </p:nvSpPr>
        <p:spPr bwMode="auto">
          <a:xfrm>
            <a:off x="5334000" y="5551488"/>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9472" name="Text Box 21"/>
          <p:cNvSpPr txBox="1">
            <a:spLocks noChangeArrowheads="1"/>
          </p:cNvSpPr>
          <p:nvPr/>
        </p:nvSpPr>
        <p:spPr bwMode="auto">
          <a:xfrm>
            <a:off x="5562600" y="5551488"/>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9473" name="Text Box 22"/>
          <p:cNvSpPr txBox="1">
            <a:spLocks noChangeArrowheads="1"/>
          </p:cNvSpPr>
          <p:nvPr/>
        </p:nvSpPr>
        <p:spPr bwMode="auto">
          <a:xfrm>
            <a:off x="5867400" y="5551488"/>
            <a:ext cx="381000" cy="366712"/>
          </a:xfrm>
          <a:prstGeom prst="rect">
            <a:avLst/>
          </a:prstGeom>
          <a:noFill/>
          <a:ln w="9525">
            <a:noFill/>
            <a:miter lim="800000"/>
            <a:headEnd/>
            <a:tailEnd/>
          </a:ln>
        </p:spPr>
        <p:txBody>
          <a:bodyPr>
            <a:spAutoFit/>
          </a:bodyPr>
          <a:lstStyle/>
          <a:p>
            <a:pPr>
              <a:spcBef>
                <a:spcPct val="50000"/>
              </a:spcBef>
            </a:pPr>
            <a:r>
              <a:rPr lang="en-US" b="1"/>
              <a:t>]</a:t>
            </a:r>
          </a:p>
        </p:txBody>
      </p:sp>
      <p:grpSp>
        <p:nvGrpSpPr>
          <p:cNvPr id="19474" name="Group 23"/>
          <p:cNvGrpSpPr>
            <a:grpSpLocks/>
          </p:cNvGrpSpPr>
          <p:nvPr/>
        </p:nvGrpSpPr>
        <p:grpSpPr bwMode="auto">
          <a:xfrm>
            <a:off x="5181600" y="5002213"/>
            <a:ext cx="1905000" cy="366712"/>
            <a:chOff x="3264" y="2736"/>
            <a:chExt cx="1200" cy="231"/>
          </a:xfrm>
        </p:grpSpPr>
        <p:sp>
          <p:nvSpPr>
            <p:cNvPr id="19477" name="Text Box 24"/>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9478" name="Line 25"/>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19475" name="Text Box 26"/>
          <p:cNvSpPr txBox="1">
            <a:spLocks noChangeArrowheads="1"/>
          </p:cNvSpPr>
          <p:nvPr/>
        </p:nvSpPr>
        <p:spPr bwMode="auto">
          <a:xfrm>
            <a:off x="3124200" y="6186488"/>
            <a:ext cx="3200400" cy="366712"/>
          </a:xfrm>
          <a:prstGeom prst="rect">
            <a:avLst/>
          </a:prstGeom>
          <a:noFill/>
          <a:ln w="9525">
            <a:noFill/>
            <a:miter lim="800000"/>
            <a:headEnd/>
            <a:tailEnd/>
          </a:ln>
        </p:spPr>
        <p:txBody>
          <a:bodyPr>
            <a:spAutoFit/>
          </a:bodyPr>
          <a:lstStyle/>
          <a:p>
            <a:pPr>
              <a:spcBef>
                <a:spcPct val="50000"/>
              </a:spcBef>
            </a:pPr>
            <a:r>
              <a:rPr lang="en-US">
                <a:solidFill>
                  <a:srgbClr val="FF0000"/>
                </a:solidFill>
              </a:rPr>
              <a:t>Result = A valid expression</a:t>
            </a:r>
          </a:p>
        </p:txBody>
      </p:sp>
      <p:sp>
        <p:nvSpPr>
          <p:cNvPr id="26"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27" name="Slide Number Placeholder 26"/>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8"/>
          <p:cNvGrpSpPr>
            <a:grpSpLocks/>
          </p:cNvGrpSpPr>
          <p:nvPr/>
        </p:nvGrpSpPr>
        <p:grpSpPr bwMode="auto">
          <a:xfrm>
            <a:off x="3810000" y="2071688"/>
            <a:ext cx="1066800" cy="3124200"/>
            <a:chOff x="2016" y="960"/>
            <a:chExt cx="672" cy="1968"/>
          </a:xfrm>
        </p:grpSpPr>
        <p:sp>
          <p:nvSpPr>
            <p:cNvPr id="20502" name="Line 4"/>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20503" name="Line 5"/>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20504" name="Line 6"/>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sp>
        <p:nvSpPr>
          <p:cNvPr id="20483" name="Text Box 11"/>
          <p:cNvSpPr txBox="1">
            <a:spLocks noChangeArrowheads="1"/>
          </p:cNvSpPr>
          <p:nvPr/>
        </p:nvSpPr>
        <p:spPr bwMode="auto">
          <a:xfrm>
            <a:off x="2057400" y="5745163"/>
            <a:ext cx="304800" cy="366712"/>
          </a:xfrm>
          <a:prstGeom prst="rect">
            <a:avLst/>
          </a:prstGeom>
          <a:noFill/>
          <a:ln w="9525">
            <a:noFill/>
            <a:miter lim="800000"/>
            <a:headEnd/>
            <a:tailEnd/>
          </a:ln>
        </p:spPr>
        <p:txBody>
          <a:bodyPr>
            <a:spAutoFit/>
          </a:bodyPr>
          <a:lstStyle/>
          <a:p>
            <a:pPr>
              <a:spcBef>
                <a:spcPct val="50000"/>
              </a:spcBef>
            </a:pPr>
            <a:r>
              <a:rPr lang="en-US" b="1"/>
              <a:t>[ </a:t>
            </a:r>
          </a:p>
        </p:txBody>
      </p:sp>
      <p:sp>
        <p:nvSpPr>
          <p:cNvPr id="20484" name="Text Box 12"/>
          <p:cNvSpPr txBox="1">
            <a:spLocks noChangeArrowheads="1"/>
          </p:cNvSpPr>
          <p:nvPr/>
        </p:nvSpPr>
        <p:spPr bwMode="auto">
          <a:xfrm>
            <a:off x="2286000" y="5770563"/>
            <a:ext cx="381000" cy="366712"/>
          </a:xfrm>
          <a:prstGeom prst="rect">
            <a:avLst/>
          </a:prstGeom>
          <a:noFill/>
          <a:ln w="9525">
            <a:noFill/>
            <a:miter lim="800000"/>
            <a:headEnd/>
            <a:tailEnd/>
          </a:ln>
        </p:spPr>
        <p:txBody>
          <a:bodyPr>
            <a:spAutoFit/>
          </a:bodyPr>
          <a:lstStyle/>
          <a:p>
            <a:pPr>
              <a:spcBef>
                <a:spcPct val="50000"/>
              </a:spcBef>
            </a:pPr>
            <a:r>
              <a:rPr lang="en-US" b="1"/>
              <a:t>A </a:t>
            </a:r>
          </a:p>
        </p:txBody>
      </p:sp>
      <p:sp>
        <p:nvSpPr>
          <p:cNvPr id="20485" name="Text Box 13"/>
          <p:cNvSpPr txBox="1">
            <a:spLocks noChangeArrowheads="1"/>
          </p:cNvSpPr>
          <p:nvPr/>
        </p:nvSpPr>
        <p:spPr bwMode="auto">
          <a:xfrm>
            <a:off x="2514600" y="57594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20486" name="Text Box 14"/>
          <p:cNvSpPr txBox="1">
            <a:spLocks noChangeArrowheads="1"/>
          </p:cNvSpPr>
          <p:nvPr/>
        </p:nvSpPr>
        <p:spPr bwMode="auto">
          <a:xfrm>
            <a:off x="2819400" y="5745163"/>
            <a:ext cx="304800" cy="366712"/>
          </a:xfrm>
          <a:prstGeom prst="rect">
            <a:avLst/>
          </a:prstGeom>
          <a:noFill/>
          <a:ln w="9525">
            <a:noFill/>
            <a:miter lim="800000"/>
            <a:headEnd/>
            <a:tailEnd/>
          </a:ln>
        </p:spPr>
        <p:txBody>
          <a:bodyPr>
            <a:spAutoFit/>
          </a:bodyPr>
          <a:lstStyle/>
          <a:p>
            <a:pPr>
              <a:spcBef>
                <a:spcPct val="50000"/>
              </a:spcBef>
            </a:pPr>
            <a:r>
              <a:rPr lang="en-US" b="1"/>
              <a:t>{ </a:t>
            </a:r>
          </a:p>
        </p:txBody>
      </p:sp>
      <p:sp>
        <p:nvSpPr>
          <p:cNvPr id="20487" name="Text Box 15"/>
          <p:cNvSpPr txBox="1">
            <a:spLocks noChangeArrowheads="1"/>
          </p:cNvSpPr>
          <p:nvPr/>
        </p:nvSpPr>
        <p:spPr bwMode="auto">
          <a:xfrm>
            <a:off x="3048000" y="5759450"/>
            <a:ext cx="381000" cy="366713"/>
          </a:xfrm>
          <a:prstGeom prst="rect">
            <a:avLst/>
          </a:prstGeom>
          <a:noFill/>
          <a:ln w="9525">
            <a:noFill/>
            <a:miter lim="800000"/>
            <a:headEnd/>
            <a:tailEnd/>
          </a:ln>
        </p:spPr>
        <p:txBody>
          <a:bodyPr>
            <a:spAutoFit/>
          </a:bodyPr>
          <a:lstStyle/>
          <a:p>
            <a:pPr>
              <a:spcBef>
                <a:spcPct val="50000"/>
              </a:spcBef>
            </a:pPr>
            <a:r>
              <a:rPr lang="en-US" b="1"/>
              <a:t>B</a:t>
            </a:r>
          </a:p>
        </p:txBody>
      </p:sp>
      <p:sp>
        <p:nvSpPr>
          <p:cNvPr id="20488" name="Text Box 16"/>
          <p:cNvSpPr txBox="1">
            <a:spLocks noChangeArrowheads="1"/>
          </p:cNvSpPr>
          <p:nvPr/>
        </p:nvSpPr>
        <p:spPr bwMode="auto">
          <a:xfrm>
            <a:off x="3352800" y="5745163"/>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20489" name="Text Box 17"/>
          <p:cNvSpPr txBox="1">
            <a:spLocks noChangeArrowheads="1"/>
          </p:cNvSpPr>
          <p:nvPr/>
        </p:nvSpPr>
        <p:spPr bwMode="auto">
          <a:xfrm>
            <a:off x="3581400" y="5745163"/>
            <a:ext cx="381000" cy="366712"/>
          </a:xfrm>
          <a:prstGeom prst="rect">
            <a:avLst/>
          </a:prstGeom>
          <a:noFill/>
          <a:ln w="9525">
            <a:noFill/>
            <a:miter lim="800000"/>
            <a:headEnd/>
            <a:tailEnd/>
          </a:ln>
        </p:spPr>
        <p:txBody>
          <a:bodyPr>
            <a:spAutoFit/>
          </a:bodyPr>
          <a:lstStyle/>
          <a:p>
            <a:pPr>
              <a:spcBef>
                <a:spcPct val="50000"/>
              </a:spcBef>
            </a:pPr>
            <a:r>
              <a:rPr lang="en-US" b="1"/>
              <a:t>C</a:t>
            </a:r>
          </a:p>
        </p:txBody>
      </p:sp>
      <p:sp>
        <p:nvSpPr>
          <p:cNvPr id="20490" name="Text Box 18"/>
          <p:cNvSpPr txBox="1">
            <a:spLocks noChangeArrowheads="1"/>
          </p:cNvSpPr>
          <p:nvPr/>
        </p:nvSpPr>
        <p:spPr bwMode="auto">
          <a:xfrm>
            <a:off x="3886200" y="57451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20491" name="Text Box 19"/>
          <p:cNvSpPr txBox="1">
            <a:spLocks noChangeArrowheads="1"/>
          </p:cNvSpPr>
          <p:nvPr/>
        </p:nvSpPr>
        <p:spPr bwMode="auto">
          <a:xfrm>
            <a:off x="4267200" y="57451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20492" name="Text Box 20"/>
          <p:cNvSpPr txBox="1">
            <a:spLocks noChangeArrowheads="1"/>
          </p:cNvSpPr>
          <p:nvPr/>
        </p:nvSpPr>
        <p:spPr bwMode="auto">
          <a:xfrm>
            <a:off x="4419600" y="5745163"/>
            <a:ext cx="381000" cy="366712"/>
          </a:xfrm>
          <a:prstGeom prst="rect">
            <a:avLst/>
          </a:prstGeom>
          <a:noFill/>
          <a:ln w="9525">
            <a:noFill/>
            <a:miter lim="800000"/>
            <a:headEnd/>
            <a:tailEnd/>
          </a:ln>
        </p:spPr>
        <p:txBody>
          <a:bodyPr>
            <a:spAutoFit/>
          </a:bodyPr>
          <a:lstStyle/>
          <a:p>
            <a:pPr>
              <a:spcBef>
                <a:spcPct val="50000"/>
              </a:spcBef>
            </a:pPr>
            <a:r>
              <a:rPr lang="en-US" b="1"/>
              <a:t>D</a:t>
            </a:r>
          </a:p>
        </p:txBody>
      </p:sp>
      <p:sp>
        <p:nvSpPr>
          <p:cNvPr id="20493" name="Text Box 21"/>
          <p:cNvSpPr txBox="1">
            <a:spLocks noChangeArrowheads="1"/>
          </p:cNvSpPr>
          <p:nvPr/>
        </p:nvSpPr>
        <p:spPr bwMode="auto">
          <a:xfrm>
            <a:off x="4724400" y="57451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20494" name="Text Box 22"/>
          <p:cNvSpPr txBox="1">
            <a:spLocks noChangeArrowheads="1"/>
          </p:cNvSpPr>
          <p:nvPr/>
        </p:nvSpPr>
        <p:spPr bwMode="auto">
          <a:xfrm>
            <a:off x="5029200" y="5745163"/>
            <a:ext cx="381000" cy="366712"/>
          </a:xfrm>
          <a:prstGeom prst="rect">
            <a:avLst/>
          </a:prstGeom>
          <a:noFill/>
          <a:ln w="9525">
            <a:noFill/>
            <a:miter lim="800000"/>
            <a:headEnd/>
            <a:tailEnd/>
          </a:ln>
        </p:spPr>
        <p:txBody>
          <a:bodyPr>
            <a:spAutoFit/>
          </a:bodyPr>
          <a:lstStyle/>
          <a:p>
            <a:pPr>
              <a:spcBef>
                <a:spcPct val="50000"/>
              </a:spcBef>
            </a:pPr>
            <a:r>
              <a:rPr lang="en-US" b="1"/>
              <a:t>E</a:t>
            </a:r>
          </a:p>
        </p:txBody>
      </p:sp>
      <p:sp>
        <p:nvSpPr>
          <p:cNvPr id="20495" name="Text Box 23"/>
          <p:cNvSpPr txBox="1">
            <a:spLocks noChangeArrowheads="1"/>
          </p:cNvSpPr>
          <p:nvPr/>
        </p:nvSpPr>
        <p:spPr bwMode="auto">
          <a:xfrm>
            <a:off x="5257800" y="57451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20496" name="Text Box 24"/>
          <p:cNvSpPr txBox="1">
            <a:spLocks noChangeArrowheads="1"/>
          </p:cNvSpPr>
          <p:nvPr/>
        </p:nvSpPr>
        <p:spPr bwMode="auto">
          <a:xfrm>
            <a:off x="5486400" y="57451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20497" name="Text Box 25"/>
          <p:cNvSpPr txBox="1">
            <a:spLocks noChangeArrowheads="1"/>
          </p:cNvSpPr>
          <p:nvPr/>
        </p:nvSpPr>
        <p:spPr bwMode="auto">
          <a:xfrm>
            <a:off x="5791200" y="5745163"/>
            <a:ext cx="381000" cy="366712"/>
          </a:xfrm>
          <a:prstGeom prst="rect">
            <a:avLst/>
          </a:prstGeom>
          <a:noFill/>
          <a:ln w="9525">
            <a:noFill/>
            <a:miter lim="800000"/>
            <a:headEnd/>
            <a:tailEnd/>
          </a:ln>
        </p:spPr>
        <p:txBody>
          <a:bodyPr>
            <a:spAutoFit/>
          </a:bodyPr>
          <a:lstStyle/>
          <a:p>
            <a:pPr>
              <a:spcBef>
                <a:spcPct val="50000"/>
              </a:spcBef>
            </a:pPr>
            <a:r>
              <a:rPr lang="en-US" b="1"/>
              <a:t>]</a:t>
            </a:r>
          </a:p>
        </p:txBody>
      </p:sp>
      <p:grpSp>
        <p:nvGrpSpPr>
          <p:cNvPr id="20498" name="Group 28"/>
          <p:cNvGrpSpPr>
            <a:grpSpLocks/>
          </p:cNvGrpSpPr>
          <p:nvPr/>
        </p:nvGrpSpPr>
        <p:grpSpPr bwMode="auto">
          <a:xfrm>
            <a:off x="5105400" y="5043488"/>
            <a:ext cx="1905000" cy="366712"/>
            <a:chOff x="3264" y="2784"/>
            <a:chExt cx="1200" cy="231"/>
          </a:xfrm>
        </p:grpSpPr>
        <p:sp>
          <p:nvSpPr>
            <p:cNvPr id="20500" name="Text Box 26"/>
            <p:cNvSpPr txBox="1">
              <a:spLocks noChangeArrowheads="1"/>
            </p:cNvSpPr>
            <p:nvPr/>
          </p:nvSpPr>
          <p:spPr bwMode="auto">
            <a:xfrm>
              <a:off x="3600" y="2784"/>
              <a:ext cx="864" cy="231"/>
            </a:xfrm>
            <a:prstGeom prst="rect">
              <a:avLst/>
            </a:prstGeom>
            <a:noFill/>
            <a:ln w="9525">
              <a:noFill/>
              <a:miter lim="800000"/>
              <a:headEnd/>
              <a:tailEnd/>
            </a:ln>
          </p:spPr>
          <p:txBody>
            <a:bodyPr>
              <a:spAutoFit/>
            </a:bodyPr>
            <a:lstStyle/>
            <a:p>
              <a:pPr>
                <a:spcBef>
                  <a:spcPct val="50000"/>
                </a:spcBef>
              </a:pPr>
              <a:r>
                <a:rPr lang="en-US" dirty="0"/>
                <a:t>top</a:t>
              </a:r>
            </a:p>
          </p:txBody>
        </p:sp>
        <p:sp>
          <p:nvSpPr>
            <p:cNvPr id="20501" name="Line 27"/>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25"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Action-2</a:t>
            </a:r>
            <a:endParaRPr lang="en-US" sz="4400" dirty="0">
              <a:solidFill>
                <a:schemeClr val="tx2"/>
              </a:solidFill>
              <a:latin typeface="+mj-lt"/>
            </a:endParaRPr>
          </a:p>
        </p:txBody>
      </p:sp>
      <p:sp>
        <p:nvSpPr>
          <p:cNvPr id="26" name="Slide Number Placeholder 25"/>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
          <p:cNvGrpSpPr>
            <a:grpSpLocks/>
          </p:cNvGrpSpPr>
          <p:nvPr/>
        </p:nvGrpSpPr>
        <p:grpSpPr bwMode="auto">
          <a:xfrm>
            <a:off x="3962400" y="2163762"/>
            <a:ext cx="1066800" cy="3124200"/>
            <a:chOff x="2016" y="960"/>
            <a:chExt cx="672" cy="1968"/>
          </a:xfrm>
        </p:grpSpPr>
        <p:sp>
          <p:nvSpPr>
            <p:cNvPr id="21530"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21531"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21532"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21507" name="Group 29"/>
          <p:cNvGrpSpPr>
            <a:grpSpLocks/>
          </p:cNvGrpSpPr>
          <p:nvPr/>
        </p:nvGrpSpPr>
        <p:grpSpPr bwMode="auto">
          <a:xfrm>
            <a:off x="3962400" y="4906962"/>
            <a:ext cx="1066800" cy="379413"/>
            <a:chOff x="2640" y="2688"/>
            <a:chExt cx="672" cy="239"/>
          </a:xfrm>
        </p:grpSpPr>
        <p:sp>
          <p:nvSpPr>
            <p:cNvPr id="21528"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21529"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21508" name="Text Box 11"/>
          <p:cNvSpPr txBox="1">
            <a:spLocks noChangeArrowheads="1"/>
          </p:cNvSpPr>
          <p:nvPr/>
        </p:nvSpPr>
        <p:spPr bwMode="auto">
          <a:xfrm>
            <a:off x="2362200" y="5592762"/>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 </a:t>
            </a:r>
          </a:p>
        </p:txBody>
      </p:sp>
      <p:sp>
        <p:nvSpPr>
          <p:cNvPr id="21509" name="Text Box 12"/>
          <p:cNvSpPr txBox="1">
            <a:spLocks noChangeArrowheads="1"/>
          </p:cNvSpPr>
          <p:nvPr/>
        </p:nvSpPr>
        <p:spPr bwMode="auto">
          <a:xfrm>
            <a:off x="2590800" y="5618162"/>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21510" name="Text Box 13"/>
          <p:cNvSpPr txBox="1">
            <a:spLocks noChangeArrowheads="1"/>
          </p:cNvSpPr>
          <p:nvPr/>
        </p:nvSpPr>
        <p:spPr bwMode="auto">
          <a:xfrm>
            <a:off x="2819400" y="56070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21511" name="Text Box 14"/>
          <p:cNvSpPr txBox="1">
            <a:spLocks noChangeArrowheads="1"/>
          </p:cNvSpPr>
          <p:nvPr/>
        </p:nvSpPr>
        <p:spPr bwMode="auto">
          <a:xfrm>
            <a:off x="3124200" y="55927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21512" name="Text Box 15"/>
          <p:cNvSpPr txBox="1">
            <a:spLocks noChangeArrowheads="1"/>
          </p:cNvSpPr>
          <p:nvPr/>
        </p:nvSpPr>
        <p:spPr bwMode="auto">
          <a:xfrm>
            <a:off x="3352800" y="5607050"/>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21513" name="Text Box 16"/>
          <p:cNvSpPr txBox="1">
            <a:spLocks noChangeArrowheads="1"/>
          </p:cNvSpPr>
          <p:nvPr/>
        </p:nvSpPr>
        <p:spPr bwMode="auto">
          <a:xfrm>
            <a:off x="3657600" y="5592762"/>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1514" name="Text Box 17"/>
          <p:cNvSpPr txBox="1">
            <a:spLocks noChangeArrowheads="1"/>
          </p:cNvSpPr>
          <p:nvPr/>
        </p:nvSpPr>
        <p:spPr bwMode="auto">
          <a:xfrm>
            <a:off x="3886200" y="5592762"/>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21515" name="Text Box 18"/>
          <p:cNvSpPr txBox="1">
            <a:spLocks noChangeArrowheads="1"/>
          </p:cNvSpPr>
          <p:nvPr/>
        </p:nvSpPr>
        <p:spPr bwMode="auto">
          <a:xfrm>
            <a:off x="4191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1516" name="Text Box 19"/>
          <p:cNvSpPr txBox="1">
            <a:spLocks noChangeArrowheads="1"/>
          </p:cNvSpPr>
          <p:nvPr/>
        </p:nvSpPr>
        <p:spPr bwMode="auto">
          <a:xfrm>
            <a:off x="4572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1517" name="Text Box 20"/>
          <p:cNvSpPr txBox="1">
            <a:spLocks noChangeArrowheads="1"/>
          </p:cNvSpPr>
          <p:nvPr/>
        </p:nvSpPr>
        <p:spPr bwMode="auto">
          <a:xfrm>
            <a:off x="4724400" y="5592762"/>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21518" name="Text Box 21"/>
          <p:cNvSpPr txBox="1">
            <a:spLocks noChangeArrowheads="1"/>
          </p:cNvSpPr>
          <p:nvPr/>
        </p:nvSpPr>
        <p:spPr bwMode="auto">
          <a:xfrm>
            <a:off x="50292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1519" name="Text Box 22"/>
          <p:cNvSpPr txBox="1">
            <a:spLocks noChangeArrowheads="1"/>
          </p:cNvSpPr>
          <p:nvPr/>
        </p:nvSpPr>
        <p:spPr bwMode="auto">
          <a:xfrm>
            <a:off x="5334000" y="5592762"/>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21520" name="Text Box 23"/>
          <p:cNvSpPr txBox="1">
            <a:spLocks noChangeArrowheads="1"/>
          </p:cNvSpPr>
          <p:nvPr/>
        </p:nvSpPr>
        <p:spPr bwMode="auto">
          <a:xfrm>
            <a:off x="55626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1521" name="Text Box 24"/>
          <p:cNvSpPr txBox="1">
            <a:spLocks noChangeArrowheads="1"/>
          </p:cNvSpPr>
          <p:nvPr/>
        </p:nvSpPr>
        <p:spPr bwMode="auto">
          <a:xfrm>
            <a:off x="57912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1522" name="Text Box 25"/>
          <p:cNvSpPr txBox="1">
            <a:spLocks noChangeArrowheads="1"/>
          </p:cNvSpPr>
          <p:nvPr/>
        </p:nvSpPr>
        <p:spPr bwMode="auto">
          <a:xfrm>
            <a:off x="6096000" y="5592762"/>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21523" name="Group 26"/>
          <p:cNvGrpSpPr>
            <a:grpSpLocks/>
          </p:cNvGrpSpPr>
          <p:nvPr/>
        </p:nvGrpSpPr>
        <p:grpSpPr bwMode="auto">
          <a:xfrm>
            <a:off x="5105400" y="4754562"/>
            <a:ext cx="1905000" cy="366713"/>
            <a:chOff x="3264" y="2736"/>
            <a:chExt cx="1200" cy="231"/>
          </a:xfrm>
        </p:grpSpPr>
        <p:sp>
          <p:nvSpPr>
            <p:cNvPr id="21526"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21527"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21524" name="Text Box 30"/>
          <p:cNvSpPr txBox="1">
            <a:spLocks noChangeArrowheads="1"/>
          </p:cNvSpPr>
          <p:nvPr/>
        </p:nvSpPr>
        <p:spPr bwMode="auto">
          <a:xfrm>
            <a:off x="1600200" y="4906962"/>
            <a:ext cx="1447800" cy="366713"/>
          </a:xfrm>
          <a:prstGeom prst="rect">
            <a:avLst/>
          </a:prstGeom>
          <a:noFill/>
          <a:ln w="9525">
            <a:noFill/>
            <a:miter lim="800000"/>
            <a:headEnd/>
            <a:tailEnd/>
          </a:ln>
        </p:spPr>
        <p:txBody>
          <a:bodyPr>
            <a:spAutoFit/>
          </a:bodyPr>
          <a:lstStyle/>
          <a:p>
            <a:pPr>
              <a:spcBef>
                <a:spcPct val="50000"/>
              </a:spcBef>
            </a:pPr>
            <a:r>
              <a:rPr lang="en-US"/>
              <a:t>Push( ‘[‘ );</a:t>
            </a:r>
          </a:p>
        </p:txBody>
      </p:sp>
      <p:sp>
        <p:nvSpPr>
          <p:cNvPr id="29"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0" name="Slide Number Placeholder 29"/>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Problem Solving with Stacks-1</a:t>
            </a:r>
          </a:p>
        </p:txBody>
      </p:sp>
      <p:sp>
        <p:nvSpPr>
          <p:cNvPr id="4099" name="Rectangle 3"/>
          <p:cNvSpPr>
            <a:spLocks noGrp="1" noChangeArrowheads="1"/>
          </p:cNvSpPr>
          <p:nvPr>
            <p:ph sz="quarter" idx="1"/>
          </p:nvPr>
        </p:nvSpPr>
        <p:spPr>
          <a:xfrm>
            <a:off x="228600" y="1752600"/>
            <a:ext cx="8610600" cy="4267200"/>
          </a:xfrm>
        </p:spPr>
        <p:txBody>
          <a:bodyPr/>
          <a:lstStyle/>
          <a:p>
            <a:pPr marL="533400" indent="-533400" algn="l" rtl="0" eaLnBrk="1" hangingPunct="1">
              <a:lnSpc>
                <a:spcPct val="90000"/>
              </a:lnSpc>
            </a:pPr>
            <a:r>
              <a:rPr lang="en-US" sz="2400" dirty="0" smtClean="0">
                <a:latin typeface="Palatino Linotype" pitchFamily="18" charset="0"/>
              </a:rPr>
              <a:t>Many mathematical statements contain nested parenthesis like :-</a:t>
            </a:r>
          </a:p>
          <a:p>
            <a:pPr marL="914400" lvl="1" indent="-457200" algn="l" rtl="0" eaLnBrk="1" hangingPunct="1">
              <a:lnSpc>
                <a:spcPct val="90000"/>
              </a:lnSpc>
            </a:pPr>
            <a:r>
              <a:rPr lang="en-US" sz="2400" dirty="0" smtClean="0">
                <a:latin typeface="Palatino Linotype" pitchFamily="18" charset="0"/>
              </a:rPr>
              <a:t>(A+(B*C) ) + (C – (D + F))</a:t>
            </a:r>
          </a:p>
          <a:p>
            <a:pPr marL="533400" indent="-533400" algn="l" rtl="0" eaLnBrk="1" hangingPunct="1">
              <a:lnSpc>
                <a:spcPct val="90000"/>
              </a:lnSpc>
            </a:pPr>
            <a:r>
              <a:rPr lang="en-US" sz="2400" dirty="0" smtClean="0">
                <a:latin typeface="Palatino Linotype" pitchFamily="18" charset="0"/>
              </a:rPr>
              <a:t>We have to ensure that the parenthesis are nested correctly, i.e. :-</a:t>
            </a:r>
          </a:p>
          <a:p>
            <a:pPr marL="914400" lvl="1" indent="-457200" algn="l" rtl="0" eaLnBrk="1" hangingPunct="1">
              <a:lnSpc>
                <a:spcPct val="90000"/>
              </a:lnSpc>
              <a:buFontTx/>
              <a:buAutoNum type="arabicPeriod"/>
            </a:pPr>
            <a:r>
              <a:rPr lang="en-US" sz="2400" dirty="0" smtClean="0">
                <a:latin typeface="Palatino Linotype" pitchFamily="18" charset="0"/>
              </a:rPr>
              <a:t>There is an equal number of left and right parenthesis</a:t>
            </a:r>
          </a:p>
          <a:p>
            <a:pPr marL="914400" lvl="1" indent="-457200" algn="l" rtl="0" eaLnBrk="1" hangingPunct="1">
              <a:lnSpc>
                <a:spcPct val="90000"/>
              </a:lnSpc>
              <a:buFontTx/>
              <a:buAutoNum type="arabicPeriod"/>
            </a:pPr>
            <a:r>
              <a:rPr lang="en-US" sz="2400" dirty="0" smtClean="0">
                <a:latin typeface="Palatino Linotype" pitchFamily="18" charset="0"/>
              </a:rPr>
              <a:t>Every right parenthesis is preceded by a left parenthesis</a:t>
            </a:r>
          </a:p>
          <a:p>
            <a:pPr marL="533400" indent="-533400" algn="l" rtl="0" eaLnBrk="1" hangingPunct="1">
              <a:lnSpc>
                <a:spcPct val="90000"/>
              </a:lnSpc>
            </a:pPr>
            <a:r>
              <a:rPr lang="en-US" sz="2400" dirty="0" smtClean="0">
                <a:latin typeface="Palatino Linotype" pitchFamily="18" charset="0"/>
              </a:rPr>
              <a:t>Expressions such as ((A + B) violate condition 1</a:t>
            </a:r>
          </a:p>
          <a:p>
            <a:pPr marL="533400" indent="-533400" algn="l" rtl="0" eaLnBrk="1" hangingPunct="1">
              <a:lnSpc>
                <a:spcPct val="90000"/>
              </a:lnSpc>
            </a:pPr>
            <a:r>
              <a:rPr lang="en-US" sz="2400" dirty="0" smtClean="0">
                <a:latin typeface="Palatino Linotype" pitchFamily="18" charset="0"/>
              </a:rPr>
              <a:t>And expressions like ) A + B ( - C violate condition 2</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
          <p:cNvGrpSpPr>
            <a:grpSpLocks/>
          </p:cNvGrpSpPr>
          <p:nvPr/>
        </p:nvGrpSpPr>
        <p:grpSpPr bwMode="auto">
          <a:xfrm>
            <a:off x="3962400" y="2239962"/>
            <a:ext cx="1066800" cy="3124200"/>
            <a:chOff x="2016" y="960"/>
            <a:chExt cx="672" cy="1968"/>
          </a:xfrm>
        </p:grpSpPr>
        <p:sp>
          <p:nvSpPr>
            <p:cNvPr id="22557"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22558"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22559"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22531" name="Group 8"/>
          <p:cNvGrpSpPr>
            <a:grpSpLocks/>
          </p:cNvGrpSpPr>
          <p:nvPr/>
        </p:nvGrpSpPr>
        <p:grpSpPr bwMode="auto">
          <a:xfrm>
            <a:off x="3962400" y="4983162"/>
            <a:ext cx="1066800" cy="379413"/>
            <a:chOff x="2640" y="2688"/>
            <a:chExt cx="672" cy="239"/>
          </a:xfrm>
        </p:grpSpPr>
        <p:sp>
          <p:nvSpPr>
            <p:cNvPr id="22555"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22556"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22532" name="Text Box 11"/>
          <p:cNvSpPr txBox="1">
            <a:spLocks noChangeArrowheads="1"/>
          </p:cNvSpPr>
          <p:nvPr/>
        </p:nvSpPr>
        <p:spPr bwMode="auto">
          <a:xfrm>
            <a:off x="2362200" y="56689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22533" name="Text Box 12"/>
          <p:cNvSpPr txBox="1">
            <a:spLocks noChangeArrowheads="1"/>
          </p:cNvSpPr>
          <p:nvPr/>
        </p:nvSpPr>
        <p:spPr bwMode="auto">
          <a:xfrm>
            <a:off x="2590800" y="5694362"/>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22534" name="Text Box 13"/>
          <p:cNvSpPr txBox="1">
            <a:spLocks noChangeArrowheads="1"/>
          </p:cNvSpPr>
          <p:nvPr/>
        </p:nvSpPr>
        <p:spPr bwMode="auto">
          <a:xfrm>
            <a:off x="2819400" y="56832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22535" name="Text Box 14"/>
          <p:cNvSpPr txBox="1">
            <a:spLocks noChangeArrowheads="1"/>
          </p:cNvSpPr>
          <p:nvPr/>
        </p:nvSpPr>
        <p:spPr bwMode="auto">
          <a:xfrm>
            <a:off x="3124200" y="5668962"/>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 </a:t>
            </a:r>
          </a:p>
        </p:txBody>
      </p:sp>
      <p:sp>
        <p:nvSpPr>
          <p:cNvPr id="22536" name="Text Box 15"/>
          <p:cNvSpPr txBox="1">
            <a:spLocks noChangeArrowheads="1"/>
          </p:cNvSpPr>
          <p:nvPr/>
        </p:nvSpPr>
        <p:spPr bwMode="auto">
          <a:xfrm>
            <a:off x="3352800" y="5683250"/>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22537" name="Text Box 16"/>
          <p:cNvSpPr txBox="1">
            <a:spLocks noChangeArrowheads="1"/>
          </p:cNvSpPr>
          <p:nvPr/>
        </p:nvSpPr>
        <p:spPr bwMode="auto">
          <a:xfrm>
            <a:off x="3657600" y="5668962"/>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2538" name="Text Box 17"/>
          <p:cNvSpPr txBox="1">
            <a:spLocks noChangeArrowheads="1"/>
          </p:cNvSpPr>
          <p:nvPr/>
        </p:nvSpPr>
        <p:spPr bwMode="auto">
          <a:xfrm>
            <a:off x="3886200" y="5668962"/>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22539" name="Text Box 18"/>
          <p:cNvSpPr txBox="1">
            <a:spLocks noChangeArrowheads="1"/>
          </p:cNvSpPr>
          <p:nvPr/>
        </p:nvSpPr>
        <p:spPr bwMode="auto">
          <a:xfrm>
            <a:off x="41910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2540" name="Text Box 19"/>
          <p:cNvSpPr txBox="1">
            <a:spLocks noChangeArrowheads="1"/>
          </p:cNvSpPr>
          <p:nvPr/>
        </p:nvSpPr>
        <p:spPr bwMode="auto">
          <a:xfrm>
            <a:off x="45720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2541" name="Text Box 20"/>
          <p:cNvSpPr txBox="1">
            <a:spLocks noChangeArrowheads="1"/>
          </p:cNvSpPr>
          <p:nvPr/>
        </p:nvSpPr>
        <p:spPr bwMode="auto">
          <a:xfrm>
            <a:off x="4724400" y="5668962"/>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22542" name="Text Box 21"/>
          <p:cNvSpPr txBox="1">
            <a:spLocks noChangeArrowheads="1"/>
          </p:cNvSpPr>
          <p:nvPr/>
        </p:nvSpPr>
        <p:spPr bwMode="auto">
          <a:xfrm>
            <a:off x="50292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2543" name="Text Box 22"/>
          <p:cNvSpPr txBox="1">
            <a:spLocks noChangeArrowheads="1"/>
          </p:cNvSpPr>
          <p:nvPr/>
        </p:nvSpPr>
        <p:spPr bwMode="auto">
          <a:xfrm>
            <a:off x="5334000" y="5668962"/>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22544" name="Text Box 23"/>
          <p:cNvSpPr txBox="1">
            <a:spLocks noChangeArrowheads="1"/>
          </p:cNvSpPr>
          <p:nvPr/>
        </p:nvSpPr>
        <p:spPr bwMode="auto">
          <a:xfrm>
            <a:off x="55626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2545" name="Text Box 24"/>
          <p:cNvSpPr txBox="1">
            <a:spLocks noChangeArrowheads="1"/>
          </p:cNvSpPr>
          <p:nvPr/>
        </p:nvSpPr>
        <p:spPr bwMode="auto">
          <a:xfrm>
            <a:off x="57912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2546" name="Text Box 25"/>
          <p:cNvSpPr txBox="1">
            <a:spLocks noChangeArrowheads="1"/>
          </p:cNvSpPr>
          <p:nvPr/>
        </p:nvSpPr>
        <p:spPr bwMode="auto">
          <a:xfrm>
            <a:off x="60960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22547" name="Group 26"/>
          <p:cNvGrpSpPr>
            <a:grpSpLocks/>
          </p:cNvGrpSpPr>
          <p:nvPr/>
        </p:nvGrpSpPr>
        <p:grpSpPr bwMode="auto">
          <a:xfrm>
            <a:off x="5105400" y="4449762"/>
            <a:ext cx="1905000" cy="366713"/>
            <a:chOff x="3264" y="2736"/>
            <a:chExt cx="1200" cy="231"/>
          </a:xfrm>
        </p:grpSpPr>
        <p:sp>
          <p:nvSpPr>
            <p:cNvPr id="22553"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22554"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22548" name="Group 29"/>
          <p:cNvGrpSpPr>
            <a:grpSpLocks/>
          </p:cNvGrpSpPr>
          <p:nvPr/>
        </p:nvGrpSpPr>
        <p:grpSpPr bwMode="auto">
          <a:xfrm>
            <a:off x="3962400" y="4603750"/>
            <a:ext cx="1066800" cy="379412"/>
            <a:chOff x="2640" y="2688"/>
            <a:chExt cx="672" cy="239"/>
          </a:xfrm>
        </p:grpSpPr>
        <p:sp>
          <p:nvSpPr>
            <p:cNvPr id="22551"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22552"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22549" name="Text Box 32"/>
          <p:cNvSpPr txBox="1">
            <a:spLocks noChangeArrowheads="1"/>
          </p:cNvSpPr>
          <p:nvPr/>
        </p:nvSpPr>
        <p:spPr bwMode="auto">
          <a:xfrm>
            <a:off x="1600200" y="4983162"/>
            <a:ext cx="1447800" cy="366713"/>
          </a:xfrm>
          <a:prstGeom prst="rect">
            <a:avLst/>
          </a:prstGeom>
          <a:noFill/>
          <a:ln w="9525">
            <a:noFill/>
            <a:miter lim="800000"/>
            <a:headEnd/>
            <a:tailEnd/>
          </a:ln>
        </p:spPr>
        <p:txBody>
          <a:bodyPr>
            <a:spAutoFit/>
          </a:bodyPr>
          <a:lstStyle/>
          <a:p>
            <a:pPr>
              <a:spcBef>
                <a:spcPct val="50000"/>
              </a:spcBef>
            </a:pPr>
            <a:r>
              <a:rPr lang="en-US"/>
              <a:t>Push( ‘{‘ );</a:t>
            </a:r>
          </a:p>
        </p:txBody>
      </p:sp>
      <p:sp>
        <p:nvSpPr>
          <p:cNvPr id="32"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3" name="Slide Number Placeholder 32"/>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
          <p:cNvGrpSpPr>
            <a:grpSpLocks/>
          </p:cNvGrpSpPr>
          <p:nvPr/>
        </p:nvGrpSpPr>
        <p:grpSpPr bwMode="auto">
          <a:xfrm>
            <a:off x="4038600" y="2362200"/>
            <a:ext cx="1066800" cy="3124200"/>
            <a:chOff x="2016" y="960"/>
            <a:chExt cx="672" cy="1968"/>
          </a:xfrm>
        </p:grpSpPr>
        <p:sp>
          <p:nvSpPr>
            <p:cNvPr id="23584"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23585"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23586"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23555" name="Group 8"/>
          <p:cNvGrpSpPr>
            <a:grpSpLocks/>
          </p:cNvGrpSpPr>
          <p:nvPr/>
        </p:nvGrpSpPr>
        <p:grpSpPr bwMode="auto">
          <a:xfrm>
            <a:off x="4038600" y="5105400"/>
            <a:ext cx="1066800" cy="379413"/>
            <a:chOff x="2640" y="2688"/>
            <a:chExt cx="672" cy="239"/>
          </a:xfrm>
        </p:grpSpPr>
        <p:sp>
          <p:nvSpPr>
            <p:cNvPr id="23582"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23583"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23556" name="Text Box 11"/>
          <p:cNvSpPr txBox="1">
            <a:spLocks noChangeArrowheads="1"/>
          </p:cNvSpPr>
          <p:nvPr/>
        </p:nvSpPr>
        <p:spPr bwMode="auto">
          <a:xfrm>
            <a:off x="2438400" y="5791200"/>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23557" name="Text Box 12"/>
          <p:cNvSpPr txBox="1">
            <a:spLocks noChangeArrowheads="1"/>
          </p:cNvSpPr>
          <p:nvPr/>
        </p:nvSpPr>
        <p:spPr bwMode="auto">
          <a:xfrm>
            <a:off x="2667000" y="5816600"/>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23558" name="Text Box 13"/>
          <p:cNvSpPr txBox="1">
            <a:spLocks noChangeArrowheads="1"/>
          </p:cNvSpPr>
          <p:nvPr/>
        </p:nvSpPr>
        <p:spPr bwMode="auto">
          <a:xfrm>
            <a:off x="2895600" y="5805488"/>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23559" name="Text Box 14"/>
          <p:cNvSpPr txBox="1">
            <a:spLocks noChangeArrowheads="1"/>
          </p:cNvSpPr>
          <p:nvPr/>
        </p:nvSpPr>
        <p:spPr bwMode="auto">
          <a:xfrm>
            <a:off x="3200400" y="5791200"/>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23560" name="Text Box 15"/>
          <p:cNvSpPr txBox="1">
            <a:spLocks noChangeArrowheads="1"/>
          </p:cNvSpPr>
          <p:nvPr/>
        </p:nvSpPr>
        <p:spPr bwMode="auto">
          <a:xfrm>
            <a:off x="3429000" y="5805488"/>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23561" name="Text Box 16"/>
          <p:cNvSpPr txBox="1">
            <a:spLocks noChangeArrowheads="1"/>
          </p:cNvSpPr>
          <p:nvPr/>
        </p:nvSpPr>
        <p:spPr bwMode="auto">
          <a:xfrm>
            <a:off x="3733800" y="5791200"/>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3562" name="Text Box 17"/>
          <p:cNvSpPr txBox="1">
            <a:spLocks noChangeArrowheads="1"/>
          </p:cNvSpPr>
          <p:nvPr/>
        </p:nvSpPr>
        <p:spPr bwMode="auto">
          <a:xfrm>
            <a:off x="3962400" y="5791200"/>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23563" name="Text Box 18"/>
          <p:cNvSpPr txBox="1">
            <a:spLocks noChangeArrowheads="1"/>
          </p:cNvSpPr>
          <p:nvPr/>
        </p:nvSpPr>
        <p:spPr bwMode="auto">
          <a:xfrm>
            <a:off x="4267200" y="579120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3564" name="Text Box 19"/>
          <p:cNvSpPr txBox="1">
            <a:spLocks noChangeArrowheads="1"/>
          </p:cNvSpPr>
          <p:nvPr/>
        </p:nvSpPr>
        <p:spPr bwMode="auto">
          <a:xfrm>
            <a:off x="4648200" y="5791200"/>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23565" name="Text Box 20"/>
          <p:cNvSpPr txBox="1">
            <a:spLocks noChangeArrowheads="1"/>
          </p:cNvSpPr>
          <p:nvPr/>
        </p:nvSpPr>
        <p:spPr bwMode="auto">
          <a:xfrm>
            <a:off x="5029200" y="5791200"/>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23566" name="Text Box 21"/>
          <p:cNvSpPr txBox="1">
            <a:spLocks noChangeArrowheads="1"/>
          </p:cNvSpPr>
          <p:nvPr/>
        </p:nvSpPr>
        <p:spPr bwMode="auto">
          <a:xfrm>
            <a:off x="5334000" y="579120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3567" name="Text Box 22"/>
          <p:cNvSpPr txBox="1">
            <a:spLocks noChangeArrowheads="1"/>
          </p:cNvSpPr>
          <p:nvPr/>
        </p:nvSpPr>
        <p:spPr bwMode="auto">
          <a:xfrm>
            <a:off x="5638800" y="5791200"/>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23568" name="Text Box 23"/>
          <p:cNvSpPr txBox="1">
            <a:spLocks noChangeArrowheads="1"/>
          </p:cNvSpPr>
          <p:nvPr/>
        </p:nvSpPr>
        <p:spPr bwMode="auto">
          <a:xfrm>
            <a:off x="5867400" y="579120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3569" name="Text Box 24"/>
          <p:cNvSpPr txBox="1">
            <a:spLocks noChangeArrowheads="1"/>
          </p:cNvSpPr>
          <p:nvPr/>
        </p:nvSpPr>
        <p:spPr bwMode="auto">
          <a:xfrm>
            <a:off x="6096000" y="579120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3570" name="Text Box 25"/>
          <p:cNvSpPr txBox="1">
            <a:spLocks noChangeArrowheads="1"/>
          </p:cNvSpPr>
          <p:nvPr/>
        </p:nvSpPr>
        <p:spPr bwMode="auto">
          <a:xfrm>
            <a:off x="6400800" y="5791200"/>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23571" name="Group 26"/>
          <p:cNvGrpSpPr>
            <a:grpSpLocks/>
          </p:cNvGrpSpPr>
          <p:nvPr/>
        </p:nvGrpSpPr>
        <p:grpSpPr bwMode="auto">
          <a:xfrm>
            <a:off x="5181600" y="4191000"/>
            <a:ext cx="1905000" cy="366713"/>
            <a:chOff x="3264" y="2736"/>
            <a:chExt cx="1200" cy="231"/>
          </a:xfrm>
        </p:grpSpPr>
        <p:sp>
          <p:nvSpPr>
            <p:cNvPr id="23580"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23581"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23572" name="Group 29"/>
          <p:cNvGrpSpPr>
            <a:grpSpLocks/>
          </p:cNvGrpSpPr>
          <p:nvPr/>
        </p:nvGrpSpPr>
        <p:grpSpPr bwMode="auto">
          <a:xfrm>
            <a:off x="4038600" y="4725988"/>
            <a:ext cx="1066800" cy="379412"/>
            <a:chOff x="2640" y="2688"/>
            <a:chExt cx="672" cy="239"/>
          </a:xfrm>
        </p:grpSpPr>
        <p:sp>
          <p:nvSpPr>
            <p:cNvPr id="23578"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23579"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grpSp>
        <p:nvGrpSpPr>
          <p:cNvPr id="23573" name="Group 32"/>
          <p:cNvGrpSpPr>
            <a:grpSpLocks/>
          </p:cNvGrpSpPr>
          <p:nvPr/>
        </p:nvGrpSpPr>
        <p:grpSpPr bwMode="auto">
          <a:xfrm>
            <a:off x="4038600" y="4343400"/>
            <a:ext cx="1066800" cy="379413"/>
            <a:chOff x="2640" y="2688"/>
            <a:chExt cx="672" cy="239"/>
          </a:xfrm>
        </p:grpSpPr>
        <p:sp>
          <p:nvSpPr>
            <p:cNvPr id="23576" name="Line 33"/>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23577" name="Text Box 34"/>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23574" name="Text Box 35"/>
          <p:cNvSpPr txBox="1">
            <a:spLocks noChangeArrowheads="1"/>
          </p:cNvSpPr>
          <p:nvPr/>
        </p:nvSpPr>
        <p:spPr bwMode="auto">
          <a:xfrm>
            <a:off x="1676400" y="5105400"/>
            <a:ext cx="1447800" cy="366713"/>
          </a:xfrm>
          <a:prstGeom prst="rect">
            <a:avLst/>
          </a:prstGeom>
          <a:noFill/>
          <a:ln w="9525">
            <a:noFill/>
            <a:miter lim="800000"/>
            <a:headEnd/>
            <a:tailEnd/>
          </a:ln>
        </p:spPr>
        <p:txBody>
          <a:bodyPr>
            <a:spAutoFit/>
          </a:bodyPr>
          <a:lstStyle/>
          <a:p>
            <a:pPr>
              <a:spcBef>
                <a:spcPct val="50000"/>
              </a:spcBef>
            </a:pPr>
            <a:r>
              <a:rPr lang="en-US"/>
              <a:t>Push( ‘(‘ );</a:t>
            </a:r>
          </a:p>
        </p:txBody>
      </p:sp>
      <p:sp>
        <p:nvSpPr>
          <p:cNvPr id="36"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5" name="Slide Number Placeholder 34"/>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4"/>
          <p:cNvGrpSpPr>
            <a:grpSpLocks/>
          </p:cNvGrpSpPr>
          <p:nvPr/>
        </p:nvGrpSpPr>
        <p:grpSpPr bwMode="auto">
          <a:xfrm>
            <a:off x="3962400" y="1905000"/>
            <a:ext cx="1066800" cy="3124200"/>
            <a:chOff x="2016" y="960"/>
            <a:chExt cx="672" cy="1968"/>
          </a:xfrm>
        </p:grpSpPr>
        <p:sp>
          <p:nvSpPr>
            <p:cNvPr id="24609"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24610"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24611"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24579" name="Group 8"/>
          <p:cNvGrpSpPr>
            <a:grpSpLocks/>
          </p:cNvGrpSpPr>
          <p:nvPr/>
        </p:nvGrpSpPr>
        <p:grpSpPr bwMode="auto">
          <a:xfrm>
            <a:off x="3962400" y="4648200"/>
            <a:ext cx="1066800" cy="379413"/>
            <a:chOff x="2640" y="2688"/>
            <a:chExt cx="672" cy="239"/>
          </a:xfrm>
        </p:grpSpPr>
        <p:sp>
          <p:nvSpPr>
            <p:cNvPr id="24607"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24608"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24580" name="Text Box 11"/>
          <p:cNvSpPr txBox="1">
            <a:spLocks noChangeArrowheads="1"/>
          </p:cNvSpPr>
          <p:nvPr/>
        </p:nvSpPr>
        <p:spPr bwMode="auto">
          <a:xfrm>
            <a:off x="2362200" y="5334000"/>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24581" name="Text Box 12"/>
          <p:cNvSpPr txBox="1">
            <a:spLocks noChangeArrowheads="1"/>
          </p:cNvSpPr>
          <p:nvPr/>
        </p:nvSpPr>
        <p:spPr bwMode="auto">
          <a:xfrm>
            <a:off x="2590800" y="5359400"/>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24582" name="Text Box 13"/>
          <p:cNvSpPr txBox="1">
            <a:spLocks noChangeArrowheads="1"/>
          </p:cNvSpPr>
          <p:nvPr/>
        </p:nvSpPr>
        <p:spPr bwMode="auto">
          <a:xfrm>
            <a:off x="2819400" y="5348288"/>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24583" name="Text Box 14"/>
          <p:cNvSpPr txBox="1">
            <a:spLocks noChangeArrowheads="1"/>
          </p:cNvSpPr>
          <p:nvPr/>
        </p:nvSpPr>
        <p:spPr bwMode="auto">
          <a:xfrm>
            <a:off x="3124200" y="5334000"/>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24584" name="Text Box 15"/>
          <p:cNvSpPr txBox="1">
            <a:spLocks noChangeArrowheads="1"/>
          </p:cNvSpPr>
          <p:nvPr/>
        </p:nvSpPr>
        <p:spPr bwMode="auto">
          <a:xfrm>
            <a:off x="3352800" y="5348288"/>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24585" name="Text Box 16"/>
          <p:cNvSpPr txBox="1">
            <a:spLocks noChangeArrowheads="1"/>
          </p:cNvSpPr>
          <p:nvPr/>
        </p:nvSpPr>
        <p:spPr bwMode="auto">
          <a:xfrm>
            <a:off x="3657600" y="5334000"/>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4586" name="Text Box 17"/>
          <p:cNvSpPr txBox="1">
            <a:spLocks noChangeArrowheads="1"/>
          </p:cNvSpPr>
          <p:nvPr/>
        </p:nvSpPr>
        <p:spPr bwMode="auto">
          <a:xfrm>
            <a:off x="3886200" y="5334000"/>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24587" name="Text Box 18"/>
          <p:cNvSpPr txBox="1">
            <a:spLocks noChangeArrowheads="1"/>
          </p:cNvSpPr>
          <p:nvPr/>
        </p:nvSpPr>
        <p:spPr bwMode="auto">
          <a:xfrm>
            <a:off x="4191000" y="533400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4588" name="Text Box 19"/>
          <p:cNvSpPr txBox="1">
            <a:spLocks noChangeArrowheads="1"/>
          </p:cNvSpPr>
          <p:nvPr/>
        </p:nvSpPr>
        <p:spPr bwMode="auto">
          <a:xfrm>
            <a:off x="4572000" y="5334000"/>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24589" name="Text Box 20"/>
          <p:cNvSpPr txBox="1">
            <a:spLocks noChangeArrowheads="1"/>
          </p:cNvSpPr>
          <p:nvPr/>
        </p:nvSpPr>
        <p:spPr bwMode="auto">
          <a:xfrm>
            <a:off x="4953000" y="5334000"/>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24590" name="Text Box 21"/>
          <p:cNvSpPr txBox="1">
            <a:spLocks noChangeArrowheads="1"/>
          </p:cNvSpPr>
          <p:nvPr/>
        </p:nvSpPr>
        <p:spPr bwMode="auto">
          <a:xfrm>
            <a:off x="5257800" y="533400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4591" name="Text Box 22"/>
          <p:cNvSpPr txBox="1">
            <a:spLocks noChangeArrowheads="1"/>
          </p:cNvSpPr>
          <p:nvPr/>
        </p:nvSpPr>
        <p:spPr bwMode="auto">
          <a:xfrm>
            <a:off x="5562600" y="5334000"/>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24592" name="Text Box 23"/>
          <p:cNvSpPr txBox="1">
            <a:spLocks noChangeArrowheads="1"/>
          </p:cNvSpPr>
          <p:nvPr/>
        </p:nvSpPr>
        <p:spPr bwMode="auto">
          <a:xfrm>
            <a:off x="5943600" y="5334000"/>
            <a:ext cx="381000" cy="366713"/>
          </a:xfrm>
          <a:prstGeom prst="rect">
            <a:avLst/>
          </a:prstGeom>
          <a:solidFill>
            <a:srgbClr val="C00000"/>
          </a:solidFill>
          <a:ln w="9525">
            <a:noFill/>
            <a:miter lim="800000"/>
            <a:headEnd/>
            <a:tailEnd/>
          </a:ln>
        </p:spPr>
        <p:txBody>
          <a:bodyPr>
            <a:spAutoFit/>
          </a:bodyPr>
          <a:lstStyle/>
          <a:p>
            <a:pPr>
              <a:spcBef>
                <a:spcPct val="50000"/>
              </a:spcBef>
            </a:pPr>
            <a:r>
              <a:rPr lang="en-US" b="1"/>
              <a:t>}</a:t>
            </a:r>
          </a:p>
        </p:txBody>
      </p:sp>
      <p:sp>
        <p:nvSpPr>
          <p:cNvPr id="24593" name="Text Box 24"/>
          <p:cNvSpPr txBox="1">
            <a:spLocks noChangeArrowheads="1"/>
          </p:cNvSpPr>
          <p:nvPr/>
        </p:nvSpPr>
        <p:spPr bwMode="auto">
          <a:xfrm>
            <a:off x="6400800" y="533400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24594" name="Text Box 25"/>
          <p:cNvSpPr txBox="1">
            <a:spLocks noChangeArrowheads="1"/>
          </p:cNvSpPr>
          <p:nvPr/>
        </p:nvSpPr>
        <p:spPr bwMode="auto">
          <a:xfrm>
            <a:off x="6705600" y="5334000"/>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24595" name="Group 26"/>
          <p:cNvGrpSpPr>
            <a:grpSpLocks/>
          </p:cNvGrpSpPr>
          <p:nvPr/>
        </p:nvGrpSpPr>
        <p:grpSpPr bwMode="auto">
          <a:xfrm>
            <a:off x="5105400" y="3733800"/>
            <a:ext cx="1905000" cy="366713"/>
            <a:chOff x="3264" y="2736"/>
            <a:chExt cx="1200" cy="231"/>
          </a:xfrm>
        </p:grpSpPr>
        <p:sp>
          <p:nvSpPr>
            <p:cNvPr id="24605"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24606"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24596" name="Group 29"/>
          <p:cNvGrpSpPr>
            <a:grpSpLocks/>
          </p:cNvGrpSpPr>
          <p:nvPr/>
        </p:nvGrpSpPr>
        <p:grpSpPr bwMode="auto">
          <a:xfrm>
            <a:off x="3962400" y="4268788"/>
            <a:ext cx="1066800" cy="379412"/>
            <a:chOff x="2640" y="2688"/>
            <a:chExt cx="672" cy="239"/>
          </a:xfrm>
        </p:grpSpPr>
        <p:sp>
          <p:nvSpPr>
            <p:cNvPr id="24603"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24604"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grpSp>
        <p:nvGrpSpPr>
          <p:cNvPr id="24597" name="Group 32"/>
          <p:cNvGrpSpPr>
            <a:grpSpLocks/>
          </p:cNvGrpSpPr>
          <p:nvPr/>
        </p:nvGrpSpPr>
        <p:grpSpPr bwMode="auto">
          <a:xfrm>
            <a:off x="3962400" y="3886200"/>
            <a:ext cx="1066800" cy="379413"/>
            <a:chOff x="2640" y="2688"/>
            <a:chExt cx="672" cy="239"/>
          </a:xfrm>
        </p:grpSpPr>
        <p:sp>
          <p:nvSpPr>
            <p:cNvPr id="24601" name="Line 33"/>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24602" name="Text Box 34"/>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24598" name="Text Box 35"/>
          <p:cNvSpPr txBox="1">
            <a:spLocks noChangeArrowheads="1"/>
          </p:cNvSpPr>
          <p:nvPr/>
        </p:nvSpPr>
        <p:spPr bwMode="auto">
          <a:xfrm>
            <a:off x="1600200" y="4648200"/>
            <a:ext cx="1447800" cy="366713"/>
          </a:xfrm>
          <a:prstGeom prst="rect">
            <a:avLst/>
          </a:prstGeom>
          <a:noFill/>
          <a:ln w="9525">
            <a:noFill/>
            <a:miter lim="800000"/>
            <a:headEnd/>
            <a:tailEnd/>
          </a:ln>
        </p:spPr>
        <p:txBody>
          <a:bodyPr>
            <a:spAutoFit/>
          </a:bodyPr>
          <a:lstStyle/>
          <a:p>
            <a:pPr>
              <a:spcBef>
                <a:spcPct val="50000"/>
              </a:spcBef>
            </a:pPr>
            <a:r>
              <a:rPr lang="en-US"/>
              <a:t>Pop(  );</a:t>
            </a:r>
          </a:p>
        </p:txBody>
      </p:sp>
      <p:sp>
        <p:nvSpPr>
          <p:cNvPr id="24599" name="Text Box 26"/>
          <p:cNvSpPr txBox="1">
            <a:spLocks noChangeArrowheads="1"/>
          </p:cNvSpPr>
          <p:nvPr/>
        </p:nvSpPr>
        <p:spPr bwMode="auto">
          <a:xfrm>
            <a:off x="2743200" y="6096000"/>
            <a:ext cx="4114800" cy="369888"/>
          </a:xfrm>
          <a:prstGeom prst="rect">
            <a:avLst/>
          </a:prstGeom>
          <a:noFill/>
          <a:ln w="9525">
            <a:noFill/>
            <a:miter lim="800000"/>
            <a:headEnd/>
            <a:tailEnd/>
          </a:ln>
        </p:spPr>
        <p:txBody>
          <a:bodyPr>
            <a:spAutoFit/>
          </a:bodyPr>
          <a:lstStyle/>
          <a:p>
            <a:pPr>
              <a:spcBef>
                <a:spcPct val="50000"/>
              </a:spcBef>
            </a:pPr>
            <a:r>
              <a:rPr lang="en-US">
                <a:solidFill>
                  <a:srgbClr val="FF0000"/>
                </a:solidFill>
              </a:rPr>
              <a:t>Result = An invalid expression</a:t>
            </a:r>
          </a:p>
        </p:txBody>
      </p:sp>
      <p:sp>
        <p:nvSpPr>
          <p:cNvPr id="36"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7" name="Slide Number Placeholder 36"/>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1371600" y="2057400"/>
            <a:ext cx="6477000" cy="1828800"/>
          </a:xfrm>
        </p:spPr>
        <p:txBody>
          <a:bodyPr/>
          <a:lstStyle/>
          <a:p>
            <a:pPr algn="ctr" eaLnBrk="1" hangingPunct="1"/>
            <a:r>
              <a:rPr lang="en-US" dirty="0" smtClean="0"/>
              <a:t>Infix, Prefix and Postfix Notations</a:t>
            </a:r>
            <a:endParaRPr lang="ur-PK" dirty="0" smtClean="0"/>
          </a:p>
        </p:txBody>
      </p:sp>
      <p:sp>
        <p:nvSpPr>
          <p:cNvPr id="25603" name="Subtitle 2"/>
          <p:cNvSpPr>
            <a:spLocks noGrp="1"/>
          </p:cNvSpPr>
          <p:nvPr>
            <p:ph type="subTitle" idx="1"/>
          </p:nvPr>
        </p:nvSpPr>
        <p:spPr/>
        <p:txBody>
          <a:bodyPr/>
          <a:lstStyle/>
          <a:p>
            <a:pPr eaLnBrk="1" hangingPunct="1"/>
            <a:endParaRPr lang="ur-PK"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7772400" cy="1143000"/>
          </a:xfrm>
        </p:spPr>
        <p:txBody>
          <a:bodyPr>
            <a:normAutofit/>
          </a:bodyPr>
          <a:lstStyle/>
          <a:p>
            <a:pPr eaLnBrk="1" hangingPunct="1"/>
            <a:r>
              <a:rPr lang="en-US" dirty="0" smtClean="0"/>
              <a:t>Infix, Postfix and Prefix Notations</a:t>
            </a:r>
          </a:p>
        </p:txBody>
      </p:sp>
      <p:sp>
        <p:nvSpPr>
          <p:cNvPr id="26627" name="Rectangle 3"/>
          <p:cNvSpPr>
            <a:spLocks noGrp="1" noChangeArrowheads="1"/>
          </p:cNvSpPr>
          <p:nvPr>
            <p:ph sz="quarter" idx="1"/>
          </p:nvPr>
        </p:nvSpPr>
        <p:spPr>
          <a:xfrm>
            <a:off x="381000" y="1600200"/>
            <a:ext cx="8610600" cy="5105400"/>
          </a:xfrm>
        </p:spPr>
        <p:txBody>
          <a:bodyPr>
            <a:normAutofit lnSpcReduction="10000"/>
          </a:bodyPr>
          <a:lstStyle/>
          <a:p>
            <a:pPr algn="l" rtl="0" eaLnBrk="1" hangingPunct="1">
              <a:lnSpc>
                <a:spcPct val="80000"/>
              </a:lnSpc>
            </a:pPr>
            <a:r>
              <a:rPr lang="en-US" sz="2400" dirty="0" smtClean="0">
                <a:latin typeface="Palatino Linotype" pitchFamily="18" charset="0"/>
              </a:rPr>
              <a:t>The usual way of expressing the sum of two numbers A and B is :</a:t>
            </a:r>
          </a:p>
          <a:p>
            <a:pPr algn="l" rtl="0" eaLnBrk="1" hangingPunct="1">
              <a:lnSpc>
                <a:spcPct val="80000"/>
              </a:lnSpc>
              <a:buFont typeface="Wingdings" pitchFamily="2" charset="2"/>
              <a:buNone/>
            </a:pPr>
            <a:r>
              <a:rPr lang="en-US" sz="2400" dirty="0" smtClean="0">
                <a:latin typeface="Palatino Linotype" pitchFamily="18" charset="0"/>
              </a:rPr>
              <a:t>					</a:t>
            </a:r>
            <a:r>
              <a:rPr lang="en-US" dirty="0" smtClean="0">
                <a:latin typeface="Palatino Linotype" pitchFamily="18" charset="0"/>
              </a:rPr>
              <a:t>A+B</a:t>
            </a:r>
          </a:p>
          <a:p>
            <a:pPr algn="l" rtl="0" eaLnBrk="1" hangingPunct="1">
              <a:lnSpc>
                <a:spcPct val="80000"/>
              </a:lnSpc>
            </a:pPr>
            <a:r>
              <a:rPr lang="en-US" sz="2400" dirty="0" smtClean="0">
                <a:latin typeface="Palatino Linotype" pitchFamily="18" charset="0"/>
              </a:rPr>
              <a:t>The operator ‘+’ is placed between the two operands A and B</a:t>
            </a:r>
          </a:p>
          <a:p>
            <a:pPr algn="l" rtl="0" eaLnBrk="1" hangingPunct="1">
              <a:lnSpc>
                <a:spcPct val="80000"/>
              </a:lnSpc>
            </a:pPr>
            <a:r>
              <a:rPr lang="en-US" sz="2400" dirty="0" smtClean="0">
                <a:latin typeface="Palatino Linotype" pitchFamily="18" charset="0"/>
              </a:rPr>
              <a:t>This is called the “</a:t>
            </a:r>
            <a:r>
              <a:rPr lang="en-US" sz="2400" b="1" i="1" dirty="0" smtClean="0">
                <a:latin typeface="Palatino Linotype" pitchFamily="18" charset="0"/>
              </a:rPr>
              <a:t>Infix Notation</a:t>
            </a:r>
            <a:r>
              <a:rPr lang="en-US" sz="2400" dirty="0" smtClean="0">
                <a:latin typeface="Palatino Linotype" pitchFamily="18" charset="0"/>
              </a:rPr>
              <a:t>”</a:t>
            </a:r>
          </a:p>
          <a:p>
            <a:pPr algn="l" rtl="0" eaLnBrk="1" hangingPunct="1">
              <a:lnSpc>
                <a:spcPct val="80000"/>
              </a:lnSpc>
            </a:pPr>
            <a:r>
              <a:rPr lang="en-US" sz="2400" dirty="0" smtClean="0">
                <a:latin typeface="Palatino Linotype" pitchFamily="18" charset="0"/>
              </a:rPr>
              <a:t>Consider a bit more complex example:</a:t>
            </a:r>
          </a:p>
          <a:p>
            <a:pPr algn="l" rtl="0" eaLnBrk="1" hangingPunct="1">
              <a:lnSpc>
                <a:spcPct val="80000"/>
              </a:lnSpc>
              <a:buFont typeface="Wingdings" pitchFamily="2" charset="2"/>
              <a:buNone/>
            </a:pPr>
            <a:r>
              <a:rPr lang="en-US" sz="2400" dirty="0" smtClean="0">
                <a:latin typeface="Palatino Linotype" pitchFamily="18" charset="0"/>
              </a:rPr>
              <a:t>			  (13 – 5) / (3 + 1)</a:t>
            </a:r>
          </a:p>
          <a:p>
            <a:pPr algn="l" rtl="0" eaLnBrk="1" hangingPunct="1">
              <a:lnSpc>
                <a:spcPct val="80000"/>
              </a:lnSpc>
            </a:pPr>
            <a:r>
              <a:rPr lang="en-US" sz="2400" dirty="0" smtClean="0">
                <a:latin typeface="Palatino Linotype" pitchFamily="18" charset="0"/>
              </a:rPr>
              <a:t>When the parentheses are removed the situation becomes ambiguous</a:t>
            </a:r>
          </a:p>
          <a:p>
            <a:pPr algn="l" rtl="0" eaLnBrk="1" hangingPunct="1">
              <a:lnSpc>
                <a:spcPct val="80000"/>
              </a:lnSpc>
              <a:buFont typeface="Wingdings" pitchFamily="2" charset="2"/>
              <a:buNone/>
            </a:pPr>
            <a:r>
              <a:rPr lang="en-US" sz="2400" dirty="0" smtClean="0">
                <a:latin typeface="Palatino Linotype" pitchFamily="18" charset="0"/>
              </a:rPr>
              <a:t>			  13 – 5   /  3  + 1</a:t>
            </a:r>
          </a:p>
          <a:p>
            <a:pPr algn="l" rtl="0" eaLnBrk="1" hangingPunct="1">
              <a:lnSpc>
                <a:spcPct val="80000"/>
              </a:lnSpc>
              <a:buFont typeface="Wingdings" pitchFamily="2" charset="2"/>
              <a:buNone/>
            </a:pPr>
            <a:r>
              <a:rPr lang="en-US" sz="2400" dirty="0" smtClean="0">
                <a:latin typeface="Palatino Linotype" pitchFamily="18" charset="0"/>
              </a:rPr>
              <a:t>		is it     (13 – 5) / (3  + 1)</a:t>
            </a:r>
          </a:p>
          <a:p>
            <a:pPr algn="l" rtl="0" eaLnBrk="1" hangingPunct="1">
              <a:lnSpc>
                <a:spcPct val="80000"/>
              </a:lnSpc>
              <a:buFont typeface="Wingdings" pitchFamily="2" charset="2"/>
              <a:buNone/>
            </a:pPr>
            <a:r>
              <a:rPr lang="en-US" sz="2400" dirty="0" smtClean="0">
                <a:latin typeface="Palatino Linotype" pitchFamily="18" charset="0"/>
              </a:rPr>
              <a:t>		or        13 – (5  /  3) + 1</a:t>
            </a:r>
          </a:p>
          <a:p>
            <a:pPr algn="l" rtl="0" eaLnBrk="1" hangingPunct="1">
              <a:lnSpc>
                <a:spcPct val="80000"/>
              </a:lnSpc>
            </a:pPr>
            <a:r>
              <a:rPr lang="en-US" sz="2400" dirty="0" smtClean="0">
                <a:latin typeface="Palatino Linotype" pitchFamily="18" charset="0"/>
              </a:rPr>
              <a:t>To cater for such ambiguity, you must have operator precedence rules to follow (as in C++)</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457200" y="152400"/>
            <a:ext cx="7772400" cy="1143000"/>
          </a:xfrm>
          <a:noFill/>
        </p:spPr>
        <p:txBody>
          <a:bodyPr>
            <a:normAutofit/>
          </a:bodyPr>
          <a:lstStyle/>
          <a:p>
            <a:pPr eaLnBrk="1" hangingPunct="1"/>
            <a:r>
              <a:rPr lang="en-US" dirty="0" smtClean="0"/>
              <a:t>Infix and </a:t>
            </a:r>
            <a:r>
              <a:rPr lang="en-US" dirty="0" smtClean="0"/>
              <a:t>Postfix </a:t>
            </a:r>
            <a:r>
              <a:rPr lang="en-US" dirty="0" smtClean="0"/>
              <a:t>Notations</a:t>
            </a:r>
            <a:endParaRPr lang="en-US" dirty="0" smtClean="0"/>
          </a:p>
        </p:txBody>
      </p:sp>
      <p:sp>
        <p:nvSpPr>
          <p:cNvPr id="27651" name="Rectangle 5"/>
          <p:cNvSpPr>
            <a:spLocks noGrp="1" noChangeArrowheads="1"/>
          </p:cNvSpPr>
          <p:nvPr>
            <p:ph sz="quarter" idx="1"/>
          </p:nvPr>
        </p:nvSpPr>
        <p:spPr>
          <a:xfrm>
            <a:off x="457200" y="1600200"/>
            <a:ext cx="8458200" cy="4876800"/>
          </a:xfrm>
        </p:spPr>
        <p:txBody>
          <a:bodyPr/>
          <a:lstStyle/>
          <a:p>
            <a:pPr algn="l" rtl="0" eaLnBrk="1" hangingPunct="1"/>
            <a:r>
              <a:rPr lang="en-US" sz="2800" dirty="0" smtClean="0">
                <a:latin typeface="Palatino Linotype" pitchFamily="18" charset="0"/>
              </a:rPr>
              <a:t>In the absence of parentheses </a:t>
            </a:r>
          </a:p>
          <a:p>
            <a:pPr algn="l" rtl="0" eaLnBrk="1" hangingPunct="1">
              <a:buFont typeface="Wingdings" pitchFamily="2" charset="2"/>
              <a:buNone/>
            </a:pPr>
            <a:r>
              <a:rPr lang="en-US" sz="2800" dirty="0" smtClean="0">
                <a:latin typeface="Palatino Linotype" pitchFamily="18" charset="0"/>
              </a:rPr>
              <a:t>			  13 – 5   /  3  + 1</a:t>
            </a:r>
          </a:p>
          <a:p>
            <a:pPr algn="l" rtl="0" eaLnBrk="1" hangingPunct="1"/>
            <a:r>
              <a:rPr lang="en-US" sz="2800" dirty="0" smtClean="0">
                <a:latin typeface="Palatino Linotype" pitchFamily="18" charset="0"/>
              </a:rPr>
              <a:t>Will be evaluated as   13 – (5  /  3) + 1</a:t>
            </a:r>
          </a:p>
          <a:p>
            <a:pPr algn="l" rtl="0" eaLnBrk="1" hangingPunct="1"/>
            <a:r>
              <a:rPr lang="en-US" sz="2800" dirty="0" smtClean="0">
                <a:latin typeface="Palatino Linotype" pitchFamily="18" charset="0"/>
              </a:rPr>
              <a:t>Operator precedence is </a:t>
            </a:r>
            <a:r>
              <a:rPr lang="en-US" sz="2800" b="1" dirty="0" smtClean="0">
                <a:latin typeface="Palatino Linotype" pitchFamily="18" charset="0"/>
              </a:rPr>
              <a:t>by-passed</a:t>
            </a:r>
            <a:r>
              <a:rPr lang="en-US" sz="2800" dirty="0" smtClean="0">
                <a:latin typeface="Palatino Linotype" pitchFamily="18" charset="0"/>
              </a:rPr>
              <a:t> with the help of parentheses as in (13 – 5) / (3  + 1)</a:t>
            </a:r>
          </a:p>
          <a:p>
            <a:pPr algn="l" rtl="0" eaLnBrk="1" hangingPunct="1"/>
            <a:r>
              <a:rPr lang="en-US" sz="2800" dirty="0" smtClean="0">
                <a:latin typeface="Palatino Linotype" pitchFamily="18" charset="0"/>
              </a:rPr>
              <a:t>The infix notation is therefore cumbersome due to</a:t>
            </a:r>
          </a:p>
          <a:p>
            <a:pPr lvl="1" algn="l" rtl="0" eaLnBrk="1" hangingPunct="1"/>
            <a:r>
              <a:rPr lang="en-US" dirty="0" smtClean="0">
                <a:latin typeface="Palatino Linotype" pitchFamily="18" charset="0"/>
              </a:rPr>
              <a:t>Operator Precedence rules and</a:t>
            </a:r>
          </a:p>
          <a:p>
            <a:pPr lvl="1" algn="l" rtl="0" eaLnBrk="1" hangingPunct="1"/>
            <a:r>
              <a:rPr lang="en-US" dirty="0" smtClean="0">
                <a:latin typeface="Palatino Linotype" pitchFamily="18" charset="0"/>
              </a:rPr>
              <a:t>Evaluation of Parentheses</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533400" y="381000"/>
            <a:ext cx="7772400" cy="1143000"/>
          </a:xfrm>
          <a:noFill/>
        </p:spPr>
        <p:txBody>
          <a:bodyPr/>
          <a:lstStyle/>
          <a:p>
            <a:pPr eaLnBrk="1" hangingPunct="1"/>
            <a:r>
              <a:rPr lang="en-US" dirty="0" smtClean="0"/>
              <a:t>Postfix Notation</a:t>
            </a:r>
          </a:p>
        </p:txBody>
      </p:sp>
      <p:sp>
        <p:nvSpPr>
          <p:cNvPr id="28675" name="Rectangle 5"/>
          <p:cNvSpPr>
            <a:spLocks noGrp="1" noChangeArrowheads="1"/>
          </p:cNvSpPr>
          <p:nvPr>
            <p:ph sz="quarter" idx="1"/>
          </p:nvPr>
        </p:nvSpPr>
        <p:spPr>
          <a:xfrm>
            <a:off x="457200" y="1676400"/>
            <a:ext cx="8229600" cy="4876800"/>
          </a:xfrm>
        </p:spPr>
        <p:txBody>
          <a:bodyPr/>
          <a:lstStyle/>
          <a:p>
            <a:pPr algn="l" rtl="0" eaLnBrk="1" hangingPunct="1"/>
            <a:r>
              <a:rPr lang="en-US" sz="2800" dirty="0" smtClean="0"/>
              <a:t>It is a notation for writing arithmetic expressions in which operands appear before the operator</a:t>
            </a:r>
          </a:p>
          <a:p>
            <a:pPr algn="l" rtl="0" eaLnBrk="1" hangingPunct="1"/>
            <a:r>
              <a:rPr lang="en-US" sz="2800" dirty="0" smtClean="0"/>
              <a:t>E.g. A + B is written as A B + in postfix notation</a:t>
            </a:r>
          </a:p>
          <a:p>
            <a:pPr algn="l" rtl="0" eaLnBrk="1" hangingPunct="1"/>
            <a:r>
              <a:rPr lang="en-US" sz="2800" dirty="0" smtClean="0"/>
              <a:t>There are no precedence rules to be learnt in it.</a:t>
            </a:r>
          </a:p>
          <a:p>
            <a:pPr algn="l" rtl="0" eaLnBrk="1" hangingPunct="1"/>
            <a:r>
              <a:rPr lang="en-US" sz="2800" dirty="0" smtClean="0"/>
              <a:t>Parentheses are never needed</a:t>
            </a:r>
          </a:p>
          <a:p>
            <a:pPr algn="l" rtl="0" eaLnBrk="1" hangingPunct="1"/>
            <a:r>
              <a:rPr lang="en-US" sz="2800" dirty="0" smtClean="0"/>
              <a:t>Due to its simplicity, some calculators use postfix notation</a:t>
            </a:r>
          </a:p>
          <a:p>
            <a:pPr algn="l" rtl="0" eaLnBrk="1" hangingPunct="1"/>
            <a:r>
              <a:rPr lang="en-US" sz="2800" dirty="0" smtClean="0"/>
              <a:t>This is also called the “Reverse Polish Notation or RPN”</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533400" y="381000"/>
            <a:ext cx="7772400" cy="1143000"/>
          </a:xfrm>
          <a:noFill/>
        </p:spPr>
        <p:txBody>
          <a:bodyPr>
            <a:normAutofit/>
          </a:bodyPr>
          <a:lstStyle/>
          <a:p>
            <a:pPr eaLnBrk="1" hangingPunct="1"/>
            <a:r>
              <a:rPr lang="en-US" dirty="0" smtClean="0"/>
              <a:t>Postfix Notation – Some examples</a:t>
            </a:r>
          </a:p>
        </p:txBody>
      </p:sp>
      <p:pic>
        <p:nvPicPr>
          <p:cNvPr id="29699" name="Picture 8"/>
          <p:cNvPicPr>
            <a:picLocks noChangeAspect="1" noChangeArrowheads="1"/>
          </p:cNvPicPr>
          <p:nvPr/>
        </p:nvPicPr>
        <p:blipFill>
          <a:blip r:embed="rId2"/>
          <a:srcRect/>
          <a:stretch>
            <a:fillRect/>
          </a:stretch>
        </p:blipFill>
        <p:spPr bwMode="auto">
          <a:xfrm>
            <a:off x="914400" y="1841500"/>
            <a:ext cx="3408363" cy="4330700"/>
          </a:xfrm>
          <a:prstGeom prst="rect">
            <a:avLst/>
          </a:prstGeom>
          <a:noFill/>
          <a:ln w="9525">
            <a:noFill/>
            <a:miter lim="800000"/>
            <a:headEnd/>
            <a:tailEnd/>
          </a:ln>
        </p:spPr>
      </p:pic>
      <p:pic>
        <p:nvPicPr>
          <p:cNvPr id="29700" name="Picture 9"/>
          <p:cNvPicPr>
            <a:picLocks noChangeAspect="1" noChangeArrowheads="1"/>
          </p:cNvPicPr>
          <p:nvPr/>
        </p:nvPicPr>
        <p:blipFill>
          <a:blip r:embed="rId3"/>
          <a:srcRect/>
          <a:stretch>
            <a:fillRect/>
          </a:stretch>
        </p:blipFill>
        <p:spPr bwMode="auto">
          <a:xfrm>
            <a:off x="4997450" y="1841500"/>
            <a:ext cx="3003550" cy="4321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a:xfrm>
            <a:off x="381000" y="381000"/>
            <a:ext cx="8534400" cy="1143000"/>
          </a:xfrm>
          <a:noFill/>
        </p:spPr>
        <p:txBody>
          <a:bodyPr>
            <a:noAutofit/>
          </a:bodyPr>
          <a:lstStyle/>
          <a:p>
            <a:pPr eaLnBrk="1" hangingPunct="1"/>
            <a:r>
              <a:rPr lang="en-US" sz="4000" dirty="0" smtClean="0"/>
              <a:t>Conversion from Infix to Postfix Notation</a:t>
            </a:r>
          </a:p>
        </p:txBody>
      </p:sp>
      <p:sp>
        <p:nvSpPr>
          <p:cNvPr id="30723" name="Rectangle 5"/>
          <p:cNvSpPr>
            <a:spLocks noGrp="1" noChangeArrowheads="1"/>
          </p:cNvSpPr>
          <p:nvPr>
            <p:ph sz="quarter" idx="1"/>
          </p:nvPr>
        </p:nvSpPr>
        <p:spPr>
          <a:xfrm>
            <a:off x="609600" y="1752600"/>
            <a:ext cx="8305800" cy="4191000"/>
          </a:xfrm>
        </p:spPr>
        <p:txBody>
          <a:bodyPr/>
          <a:lstStyle/>
          <a:p>
            <a:pPr algn="l" rtl="0" eaLnBrk="1" hangingPunct="1"/>
            <a:r>
              <a:rPr lang="en-US" dirty="0" smtClean="0">
                <a:latin typeface="Palatino Linotype" pitchFamily="18" charset="0"/>
              </a:rPr>
              <a:t>We have to accommodate the presence of operator precedence rules and Parentheses while converting from infix to postfix</a:t>
            </a:r>
          </a:p>
          <a:p>
            <a:pPr algn="l" rtl="0" eaLnBrk="1" hangingPunct="1"/>
            <a:r>
              <a:rPr lang="en-US" dirty="0" smtClean="0">
                <a:latin typeface="Palatino Linotype" pitchFamily="18" charset="0"/>
              </a:rPr>
              <a:t>Data objects required for the conversion are </a:t>
            </a:r>
          </a:p>
          <a:p>
            <a:pPr lvl="1" algn="l" rtl="0" eaLnBrk="1" hangingPunct="1"/>
            <a:r>
              <a:rPr lang="en-US" dirty="0" smtClean="0">
                <a:latin typeface="Palatino Linotype" pitchFamily="18" charset="0"/>
              </a:rPr>
              <a:t>An operator / parentheses stack</a:t>
            </a:r>
          </a:p>
          <a:p>
            <a:pPr lvl="1" algn="l" rtl="0" eaLnBrk="1" hangingPunct="1"/>
            <a:r>
              <a:rPr lang="en-US" dirty="0" smtClean="0">
                <a:latin typeface="Palatino Linotype" pitchFamily="18" charset="0"/>
              </a:rPr>
              <a:t>A Postfix </a:t>
            </a:r>
            <a:r>
              <a:rPr lang="en-US" dirty="0" smtClean="0">
                <a:latin typeface="Palatino Linotype" pitchFamily="18" charset="0"/>
              </a:rPr>
              <a:t>expression string </a:t>
            </a:r>
            <a:r>
              <a:rPr lang="en-US" dirty="0" smtClean="0">
                <a:latin typeface="Palatino Linotype" pitchFamily="18" charset="0"/>
              </a:rPr>
              <a:t>to store the </a:t>
            </a:r>
            <a:r>
              <a:rPr lang="en-US" dirty="0" smtClean="0">
                <a:latin typeface="Palatino Linotype" pitchFamily="18" charset="0"/>
              </a:rPr>
              <a:t>result</a:t>
            </a:r>
            <a:endParaRPr lang="en-US" dirty="0" smtClean="0">
              <a:latin typeface="Palatino Linotype" pitchFamily="18" charset="0"/>
            </a:endParaRPr>
          </a:p>
          <a:p>
            <a:pPr lvl="1" algn="l" rtl="0" eaLnBrk="1" hangingPunct="1"/>
            <a:r>
              <a:rPr lang="en-US" dirty="0" smtClean="0">
                <a:latin typeface="Palatino Linotype" pitchFamily="18" charset="0"/>
              </a:rPr>
              <a:t>An infix expression string read one item at a time</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533400" y="457200"/>
            <a:ext cx="7772400" cy="762000"/>
          </a:xfrm>
          <a:noFill/>
        </p:spPr>
        <p:txBody>
          <a:bodyPr>
            <a:normAutofit/>
          </a:bodyPr>
          <a:lstStyle/>
          <a:p>
            <a:pPr eaLnBrk="1" hangingPunct="1"/>
            <a:r>
              <a:rPr lang="en-US" dirty="0" smtClean="0"/>
              <a:t>Conversion from Infix to Postfix</a:t>
            </a:r>
          </a:p>
        </p:txBody>
      </p:sp>
      <p:sp>
        <p:nvSpPr>
          <p:cNvPr id="31747" name="Rectangle 5"/>
          <p:cNvSpPr>
            <a:spLocks noGrp="1" noChangeArrowheads="1"/>
          </p:cNvSpPr>
          <p:nvPr>
            <p:ph sz="quarter" idx="1"/>
          </p:nvPr>
        </p:nvSpPr>
        <p:spPr>
          <a:xfrm>
            <a:off x="304800" y="1676400"/>
            <a:ext cx="8610600" cy="4876800"/>
          </a:xfrm>
        </p:spPr>
        <p:txBody>
          <a:bodyPr>
            <a:normAutofit lnSpcReduction="10000"/>
          </a:bodyPr>
          <a:lstStyle/>
          <a:p>
            <a:pPr algn="l" rtl="0" eaLnBrk="1" hangingPunct="1">
              <a:lnSpc>
                <a:spcPct val="90000"/>
              </a:lnSpc>
            </a:pPr>
            <a:r>
              <a:rPr lang="en-US" sz="2000" u="sng" dirty="0" smtClean="0">
                <a:latin typeface="Palatino Linotype" pitchFamily="18" charset="0"/>
              </a:rPr>
              <a:t>The Algorithm</a:t>
            </a:r>
            <a:endParaRPr lang="en-US" sz="2000" dirty="0" smtClean="0">
              <a:latin typeface="Palatino Linotype" pitchFamily="18" charset="0"/>
            </a:endParaRPr>
          </a:p>
          <a:p>
            <a:pPr lvl="1" algn="l" rtl="0" eaLnBrk="1" hangingPunct="1">
              <a:lnSpc>
                <a:spcPct val="90000"/>
              </a:lnSpc>
            </a:pPr>
            <a:r>
              <a:rPr lang="en-US" sz="2000" dirty="0" smtClean="0">
                <a:latin typeface="Palatino Linotype" pitchFamily="18" charset="0"/>
              </a:rPr>
              <a:t>What are possible items in an input Infix expression</a:t>
            </a:r>
          </a:p>
          <a:p>
            <a:pPr lvl="1" algn="l" rtl="0" eaLnBrk="1" hangingPunct="1">
              <a:lnSpc>
                <a:spcPct val="90000"/>
              </a:lnSpc>
            </a:pPr>
            <a:r>
              <a:rPr lang="en-US" sz="2000" dirty="0" smtClean="0">
                <a:latin typeface="Palatino Linotype" pitchFamily="18" charset="0"/>
              </a:rPr>
              <a:t>Read an item from input infix expression</a:t>
            </a:r>
          </a:p>
          <a:p>
            <a:pPr lvl="1" algn="l" rtl="0" eaLnBrk="1" hangingPunct="1">
              <a:lnSpc>
                <a:spcPct val="90000"/>
              </a:lnSpc>
            </a:pPr>
            <a:r>
              <a:rPr lang="en-US" sz="2000" dirty="0" smtClean="0">
                <a:latin typeface="Palatino Linotype" pitchFamily="18" charset="0"/>
              </a:rPr>
              <a:t>If item is an operand append it to postfix string</a:t>
            </a:r>
          </a:p>
          <a:p>
            <a:pPr lvl="1" algn="l" rtl="0" eaLnBrk="1" hangingPunct="1">
              <a:lnSpc>
                <a:spcPct val="90000"/>
              </a:lnSpc>
            </a:pPr>
            <a:r>
              <a:rPr lang="en-US" sz="2000" dirty="0" smtClean="0">
                <a:latin typeface="Palatino Linotype" pitchFamily="18" charset="0"/>
              </a:rPr>
              <a:t>If item is “(“ push it on the stack</a:t>
            </a:r>
          </a:p>
          <a:p>
            <a:pPr lvl="1" algn="l" rtl="0" eaLnBrk="1" hangingPunct="1">
              <a:lnSpc>
                <a:spcPct val="90000"/>
              </a:lnSpc>
            </a:pPr>
            <a:r>
              <a:rPr lang="en-US" sz="2000" dirty="0" smtClean="0">
                <a:latin typeface="Palatino Linotype" pitchFamily="18" charset="0"/>
              </a:rPr>
              <a:t>If the item is an operator</a:t>
            </a:r>
          </a:p>
          <a:p>
            <a:pPr lvl="2" algn="l" rtl="0" eaLnBrk="1" hangingPunct="1">
              <a:lnSpc>
                <a:spcPct val="90000"/>
              </a:lnSpc>
            </a:pPr>
            <a:r>
              <a:rPr lang="en-US" sz="1800" dirty="0" smtClean="0">
                <a:latin typeface="Palatino Linotype" pitchFamily="18" charset="0"/>
              </a:rPr>
              <a:t>If the operator has higher  precedence than the one already on top of the stack then push it onto the operator stack</a:t>
            </a:r>
          </a:p>
          <a:p>
            <a:pPr lvl="2" algn="l" rtl="0" eaLnBrk="1" hangingPunct="1">
              <a:lnSpc>
                <a:spcPct val="90000"/>
              </a:lnSpc>
            </a:pPr>
            <a:r>
              <a:rPr lang="en-US" sz="1800" dirty="0" smtClean="0">
                <a:latin typeface="Palatino Linotype" pitchFamily="18" charset="0"/>
              </a:rPr>
              <a:t>If the operator has lower precedence than the one already on top of the stack then </a:t>
            </a:r>
          </a:p>
          <a:p>
            <a:pPr lvl="3" algn="l" rtl="0" eaLnBrk="1" hangingPunct="1">
              <a:lnSpc>
                <a:spcPct val="90000"/>
              </a:lnSpc>
            </a:pPr>
            <a:r>
              <a:rPr lang="en-US" sz="1800" dirty="0" smtClean="0">
                <a:latin typeface="Palatino Linotype" pitchFamily="18" charset="0"/>
              </a:rPr>
              <a:t>pop the operator on top of the operator stack and append it to postfix string, and </a:t>
            </a:r>
          </a:p>
          <a:p>
            <a:pPr lvl="3" algn="l" rtl="0" eaLnBrk="1" hangingPunct="1">
              <a:lnSpc>
                <a:spcPct val="90000"/>
              </a:lnSpc>
            </a:pPr>
            <a:r>
              <a:rPr lang="en-US" sz="1800" dirty="0" smtClean="0">
                <a:latin typeface="Palatino Linotype" pitchFamily="18" charset="0"/>
              </a:rPr>
              <a:t>push lower precedence operator onto the stack</a:t>
            </a:r>
          </a:p>
          <a:p>
            <a:pPr lvl="1" algn="l" rtl="0" eaLnBrk="1" hangingPunct="1">
              <a:lnSpc>
                <a:spcPct val="90000"/>
              </a:lnSpc>
            </a:pPr>
            <a:r>
              <a:rPr lang="en-US" sz="2000" dirty="0" smtClean="0">
                <a:latin typeface="Palatino Linotype" pitchFamily="18" charset="0"/>
              </a:rPr>
              <a:t>If item is “)” pop all operators from top of the stack one-by-one, until a “(“ is encountered on stack and removed</a:t>
            </a:r>
          </a:p>
          <a:p>
            <a:pPr lvl="1" algn="l" rtl="0" eaLnBrk="1" hangingPunct="1">
              <a:lnSpc>
                <a:spcPct val="90000"/>
              </a:lnSpc>
            </a:pPr>
            <a:r>
              <a:rPr lang="en-US" sz="2000" dirty="0" smtClean="0">
                <a:latin typeface="Palatino Linotype" pitchFamily="18" charset="0"/>
              </a:rPr>
              <a:t>If end of infix string pop the stack one-by-one and append to postfix string</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33400" y="228600"/>
            <a:ext cx="8153400" cy="990600"/>
          </a:xfrm>
          <a:noFill/>
        </p:spPr>
        <p:txBody>
          <a:bodyPr>
            <a:normAutofit/>
          </a:bodyPr>
          <a:lstStyle/>
          <a:p>
            <a:r>
              <a:rPr lang="en-US" dirty="0" smtClean="0"/>
              <a:t>Problem Solving with Stacks-2</a:t>
            </a:r>
          </a:p>
        </p:txBody>
      </p:sp>
      <p:sp>
        <p:nvSpPr>
          <p:cNvPr id="5123" name="Rectangle 5"/>
          <p:cNvSpPr>
            <a:spLocks noGrp="1" noChangeArrowheads="1"/>
          </p:cNvSpPr>
          <p:nvPr>
            <p:ph sz="quarter" idx="1"/>
          </p:nvPr>
        </p:nvSpPr>
        <p:spPr>
          <a:xfrm>
            <a:off x="228600" y="1676400"/>
            <a:ext cx="8610600" cy="4724400"/>
          </a:xfrm>
          <a:noFill/>
        </p:spPr>
        <p:txBody>
          <a:bodyPr/>
          <a:lstStyle/>
          <a:p>
            <a:pPr marL="533400" indent="-533400" algn="l" rtl="0" eaLnBrk="1" hangingPunct="1"/>
            <a:r>
              <a:rPr lang="en-US" sz="2800" dirty="0" smtClean="0">
                <a:latin typeface="Palatino Linotype" pitchFamily="18" charset="0"/>
              </a:rPr>
              <a:t>To solve this problem, think of each left parenthesis as opening a scope, right parenthesis as closing a scope</a:t>
            </a:r>
          </a:p>
          <a:p>
            <a:pPr marL="533400" indent="-533400" algn="l" rtl="0" eaLnBrk="1" hangingPunct="1"/>
            <a:r>
              <a:rPr lang="en-US" sz="2800" dirty="0" smtClean="0">
                <a:latin typeface="Palatino Linotype" pitchFamily="18" charset="0"/>
              </a:rPr>
              <a:t>Nesting depth at a particular point in an expression is the number of scopes that have been opened but not yet closed</a:t>
            </a:r>
          </a:p>
          <a:p>
            <a:pPr marL="533400" indent="-533400" algn="l" rtl="0" eaLnBrk="1" hangingPunct="1"/>
            <a:r>
              <a:rPr lang="en-US" sz="2800" dirty="0" smtClean="0">
                <a:latin typeface="Palatino Linotype" pitchFamily="18" charset="0"/>
              </a:rPr>
              <a:t>Let “parenthesis count” be a variable containing number of left parenthesis minus number of right parenthesis, in scanning the expression from left to right</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2"/>
          <a:srcRect/>
          <a:stretch>
            <a:fillRect/>
          </a:stretch>
        </p:blipFill>
        <p:spPr bwMode="auto">
          <a:xfrm>
            <a:off x="0" y="158750"/>
            <a:ext cx="9144000" cy="5937250"/>
          </a:xfrm>
          <a:prstGeom prst="rect">
            <a:avLst/>
          </a:prstGeom>
          <a:noFill/>
          <a:ln w="9525">
            <a:noFill/>
            <a:miter lim="800000"/>
            <a:headEnd/>
            <a:tailEnd/>
          </a:ln>
        </p:spPr>
      </p:pic>
      <p:pic>
        <p:nvPicPr>
          <p:cNvPr id="32771" name="Picture 6"/>
          <p:cNvPicPr>
            <a:picLocks noChangeAspect="1" noChangeArrowheads="1"/>
          </p:cNvPicPr>
          <p:nvPr/>
        </p:nvPicPr>
        <p:blipFill>
          <a:blip r:embed="rId3"/>
          <a:srcRect/>
          <a:stretch>
            <a:fillRect/>
          </a:stretch>
        </p:blipFill>
        <p:spPr bwMode="auto">
          <a:xfrm>
            <a:off x="112713" y="6257925"/>
            <a:ext cx="8955087" cy="3714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533400" y="152400"/>
            <a:ext cx="7772400" cy="1143000"/>
          </a:xfrm>
          <a:noFill/>
        </p:spPr>
        <p:txBody>
          <a:bodyPr/>
          <a:lstStyle/>
          <a:p>
            <a:pPr eaLnBrk="1" hangingPunct="1"/>
            <a:r>
              <a:rPr lang="en-US" dirty="0" smtClean="0"/>
              <a:t>Try it yourself</a:t>
            </a:r>
          </a:p>
        </p:txBody>
      </p:sp>
      <p:sp>
        <p:nvSpPr>
          <p:cNvPr id="33795" name="Rectangle 7"/>
          <p:cNvSpPr>
            <a:spLocks noGrp="1" noChangeArrowheads="1"/>
          </p:cNvSpPr>
          <p:nvPr>
            <p:ph sz="quarter" idx="1"/>
          </p:nvPr>
        </p:nvSpPr>
        <p:spPr>
          <a:xfrm>
            <a:off x="533400" y="1676400"/>
            <a:ext cx="7924800" cy="4191000"/>
          </a:xfrm>
        </p:spPr>
        <p:txBody>
          <a:bodyPr/>
          <a:lstStyle/>
          <a:p>
            <a:pPr eaLnBrk="1" hangingPunct="1"/>
            <a:r>
              <a:rPr lang="en-US" dirty="0" smtClean="0"/>
              <a:t>Show a trace of algorithm that converts the infix expression  </a:t>
            </a:r>
          </a:p>
          <a:p>
            <a:pPr eaLnBrk="1" hangingPunct="1"/>
            <a:endParaRPr lang="en-US" dirty="0" smtClean="0"/>
          </a:p>
          <a:p>
            <a:pPr lvl="1" algn="ctr">
              <a:buNone/>
            </a:pPr>
            <a:r>
              <a:rPr lang="en-US" sz="3600" b="1" dirty="0" smtClean="0"/>
              <a:t>a + ( b * c – d ) / e</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533400" y="152400"/>
            <a:ext cx="7772400" cy="1143000"/>
          </a:xfrm>
          <a:noFill/>
        </p:spPr>
        <p:txBody>
          <a:bodyPr>
            <a:normAutofit/>
          </a:bodyPr>
          <a:lstStyle/>
          <a:p>
            <a:pPr eaLnBrk="1" hangingPunct="1"/>
            <a:r>
              <a:rPr lang="en-US" dirty="0" smtClean="0"/>
              <a:t>Evaluation of Postfix Expression</a:t>
            </a:r>
          </a:p>
        </p:txBody>
      </p:sp>
      <p:sp>
        <p:nvSpPr>
          <p:cNvPr id="189445" name="Rectangle 5"/>
          <p:cNvSpPr>
            <a:spLocks noGrp="1" noChangeArrowheads="1"/>
          </p:cNvSpPr>
          <p:nvPr>
            <p:ph sz="quarter" idx="1"/>
          </p:nvPr>
        </p:nvSpPr>
        <p:spPr>
          <a:xfrm>
            <a:off x="533400" y="1600200"/>
            <a:ext cx="8153400" cy="5029200"/>
          </a:xfrm>
        </p:spPr>
        <p:txBody>
          <a:bodyPr/>
          <a:lstStyle/>
          <a:p>
            <a:pPr marL="514350" indent="-514350" algn="l" rtl="0" eaLnBrk="1" hangingPunct="1">
              <a:lnSpc>
                <a:spcPct val="90000"/>
              </a:lnSpc>
              <a:defRPr/>
            </a:pPr>
            <a:r>
              <a:rPr lang="en-US" dirty="0"/>
              <a:t>After an infix expression is converted to postfix, its evaluation is a simple affair</a:t>
            </a:r>
          </a:p>
          <a:p>
            <a:pPr algn="l" rtl="0" eaLnBrk="1" hangingPunct="1">
              <a:lnSpc>
                <a:spcPct val="90000"/>
              </a:lnSpc>
              <a:defRPr/>
            </a:pPr>
            <a:r>
              <a:rPr lang="en-US" dirty="0"/>
              <a:t>Stack comes in handy, </a:t>
            </a:r>
            <a:r>
              <a:rPr lang="en-US" dirty="0" smtClean="0"/>
              <a:t>AGAIN</a:t>
            </a:r>
            <a:endParaRPr lang="en-US" dirty="0"/>
          </a:p>
          <a:p>
            <a:pPr algn="l" rtl="0" eaLnBrk="1" hangingPunct="1">
              <a:lnSpc>
                <a:spcPct val="90000"/>
              </a:lnSpc>
              <a:defRPr/>
            </a:pPr>
            <a:r>
              <a:rPr lang="en-US" u="sng" dirty="0"/>
              <a:t>The Algorithm</a:t>
            </a:r>
          </a:p>
          <a:p>
            <a:pPr lvl="1" algn="l" rtl="0" eaLnBrk="1" hangingPunct="1">
              <a:lnSpc>
                <a:spcPct val="90000"/>
              </a:lnSpc>
              <a:defRPr/>
            </a:pPr>
            <a:r>
              <a:rPr lang="en-US" dirty="0"/>
              <a:t>Read the postfix expression one item at-a-time</a:t>
            </a:r>
          </a:p>
          <a:p>
            <a:pPr lvl="1" algn="l" rtl="0" eaLnBrk="1" hangingPunct="1">
              <a:lnSpc>
                <a:spcPct val="90000"/>
              </a:lnSpc>
              <a:defRPr/>
            </a:pPr>
            <a:r>
              <a:rPr lang="en-US" dirty="0"/>
              <a:t>If item is an operand push it on to the stack</a:t>
            </a:r>
          </a:p>
          <a:p>
            <a:pPr lvl="1" algn="l" rtl="0" eaLnBrk="1" hangingPunct="1">
              <a:lnSpc>
                <a:spcPct val="90000"/>
              </a:lnSpc>
              <a:defRPr/>
            </a:pPr>
            <a:r>
              <a:rPr lang="en-US" dirty="0"/>
              <a:t>If item is an operator pop the top two operands from stack and apply the operator</a:t>
            </a:r>
          </a:p>
          <a:p>
            <a:pPr lvl="1" algn="l" rtl="0" eaLnBrk="1" hangingPunct="1">
              <a:lnSpc>
                <a:spcPct val="90000"/>
              </a:lnSpc>
              <a:defRPr/>
            </a:pPr>
            <a:r>
              <a:rPr lang="en-US" dirty="0"/>
              <a:t>Push the result back on top of the stack, which will become an operand for next operation</a:t>
            </a:r>
          </a:p>
          <a:p>
            <a:pPr lvl="1" algn="l" rtl="0" eaLnBrk="1" hangingPunct="1">
              <a:lnSpc>
                <a:spcPct val="90000"/>
              </a:lnSpc>
              <a:defRPr/>
            </a:pPr>
            <a:r>
              <a:rPr lang="en-US" dirty="0"/>
              <a:t>Final result will be the only item left on top of the </a:t>
            </a:r>
            <a:r>
              <a:rPr lang="en-US" dirty="0">
                <a:effectLst>
                  <a:outerShdw blurRad="38100" dist="38100" dir="2700000" algn="tl">
                    <a:srgbClr val="C0C0C0"/>
                  </a:outerShdw>
                </a:effectLst>
              </a:rPr>
              <a:t>stack</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8"/>
          <p:cNvGrpSpPr>
            <a:grpSpLocks/>
          </p:cNvGrpSpPr>
          <p:nvPr/>
        </p:nvGrpSpPr>
        <p:grpSpPr bwMode="auto">
          <a:xfrm>
            <a:off x="4191000" y="2147888"/>
            <a:ext cx="1066800" cy="3124200"/>
            <a:chOff x="2016" y="960"/>
            <a:chExt cx="672" cy="1968"/>
          </a:xfrm>
        </p:grpSpPr>
        <p:sp>
          <p:nvSpPr>
            <p:cNvPr id="35855" name="Line 4"/>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35856" name="Line 5"/>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35857" name="Line 6"/>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35843" name="Group 28"/>
          <p:cNvGrpSpPr>
            <a:grpSpLocks/>
          </p:cNvGrpSpPr>
          <p:nvPr/>
        </p:nvGrpSpPr>
        <p:grpSpPr bwMode="auto">
          <a:xfrm>
            <a:off x="5334000" y="5119688"/>
            <a:ext cx="1905000" cy="366712"/>
            <a:chOff x="3264" y="2736"/>
            <a:chExt cx="1200" cy="231"/>
          </a:xfrm>
        </p:grpSpPr>
        <p:sp>
          <p:nvSpPr>
            <p:cNvPr id="35853" name="Text Box 26"/>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35854" name="Line 27"/>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35845" name="Text Box 30"/>
          <p:cNvSpPr txBox="1">
            <a:spLocks noChangeArrowheads="1"/>
          </p:cNvSpPr>
          <p:nvPr/>
        </p:nvSpPr>
        <p:spPr bwMode="auto">
          <a:xfrm>
            <a:off x="381000" y="5008563"/>
            <a:ext cx="304800" cy="366712"/>
          </a:xfrm>
          <a:prstGeom prst="rect">
            <a:avLst/>
          </a:prstGeom>
          <a:noFill/>
          <a:ln w="9525">
            <a:noFill/>
            <a:miter lim="800000"/>
            <a:headEnd/>
            <a:tailEnd/>
          </a:ln>
        </p:spPr>
        <p:txBody>
          <a:bodyPr>
            <a:spAutoFit/>
          </a:bodyPr>
          <a:lstStyle/>
          <a:p>
            <a:pPr>
              <a:spcBef>
                <a:spcPct val="50000"/>
              </a:spcBef>
            </a:pPr>
            <a:r>
              <a:rPr lang="en-US" b="1"/>
              <a:t>5</a:t>
            </a:r>
          </a:p>
        </p:txBody>
      </p:sp>
      <p:sp>
        <p:nvSpPr>
          <p:cNvPr id="35846" name="Text Box 31"/>
          <p:cNvSpPr txBox="1">
            <a:spLocks noChangeArrowheads="1"/>
          </p:cNvSpPr>
          <p:nvPr/>
        </p:nvSpPr>
        <p:spPr bwMode="auto">
          <a:xfrm>
            <a:off x="622300" y="5008563"/>
            <a:ext cx="381000" cy="366712"/>
          </a:xfrm>
          <a:prstGeom prst="rect">
            <a:avLst/>
          </a:prstGeom>
          <a:noFill/>
          <a:ln w="9525">
            <a:noFill/>
            <a:miter lim="800000"/>
            <a:headEnd/>
            <a:tailEnd/>
          </a:ln>
        </p:spPr>
        <p:txBody>
          <a:bodyPr>
            <a:spAutoFit/>
          </a:bodyPr>
          <a:lstStyle/>
          <a:p>
            <a:pPr>
              <a:spcBef>
                <a:spcPct val="50000"/>
              </a:spcBef>
            </a:pPr>
            <a:r>
              <a:rPr lang="en-US" b="1"/>
              <a:t>7 </a:t>
            </a:r>
          </a:p>
        </p:txBody>
      </p:sp>
      <p:sp>
        <p:nvSpPr>
          <p:cNvPr id="35847" name="Text Box 32"/>
          <p:cNvSpPr txBox="1">
            <a:spLocks noChangeArrowheads="1"/>
          </p:cNvSpPr>
          <p:nvPr/>
        </p:nvSpPr>
        <p:spPr bwMode="auto">
          <a:xfrm>
            <a:off x="850900" y="49974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35848" name="Text Box 33"/>
          <p:cNvSpPr txBox="1">
            <a:spLocks noChangeArrowheads="1"/>
          </p:cNvSpPr>
          <p:nvPr/>
        </p:nvSpPr>
        <p:spPr bwMode="auto">
          <a:xfrm>
            <a:off x="1079500" y="4997450"/>
            <a:ext cx="304800" cy="366713"/>
          </a:xfrm>
          <a:prstGeom prst="rect">
            <a:avLst/>
          </a:prstGeom>
          <a:noFill/>
          <a:ln w="9525">
            <a:noFill/>
            <a:miter lim="800000"/>
            <a:headEnd/>
            <a:tailEnd/>
          </a:ln>
        </p:spPr>
        <p:txBody>
          <a:bodyPr>
            <a:spAutoFit/>
          </a:bodyPr>
          <a:lstStyle/>
          <a:p>
            <a:pPr>
              <a:spcBef>
                <a:spcPct val="50000"/>
              </a:spcBef>
            </a:pPr>
            <a:r>
              <a:rPr lang="en-US" b="1"/>
              <a:t>6</a:t>
            </a:r>
          </a:p>
        </p:txBody>
      </p:sp>
      <p:sp>
        <p:nvSpPr>
          <p:cNvPr id="35849" name="Text Box 34"/>
          <p:cNvSpPr txBox="1">
            <a:spLocks noChangeArrowheads="1"/>
          </p:cNvSpPr>
          <p:nvPr/>
        </p:nvSpPr>
        <p:spPr bwMode="auto">
          <a:xfrm>
            <a:off x="1384300" y="4997450"/>
            <a:ext cx="381000" cy="366713"/>
          </a:xfrm>
          <a:prstGeom prst="rect">
            <a:avLst/>
          </a:prstGeom>
          <a:noFill/>
          <a:ln w="9525">
            <a:noFill/>
            <a:miter lim="800000"/>
            <a:headEnd/>
            <a:tailEnd/>
          </a:ln>
        </p:spPr>
        <p:txBody>
          <a:bodyPr>
            <a:spAutoFit/>
          </a:bodyPr>
          <a:lstStyle/>
          <a:p>
            <a:pPr>
              <a:spcBef>
                <a:spcPct val="50000"/>
              </a:spcBef>
            </a:pPr>
            <a:r>
              <a:rPr lang="en-US" b="1"/>
              <a:t>2</a:t>
            </a:r>
          </a:p>
        </p:txBody>
      </p:sp>
      <p:sp>
        <p:nvSpPr>
          <p:cNvPr id="35850" name="Text Box 35"/>
          <p:cNvSpPr txBox="1">
            <a:spLocks noChangeArrowheads="1"/>
          </p:cNvSpPr>
          <p:nvPr/>
        </p:nvSpPr>
        <p:spPr bwMode="auto">
          <a:xfrm>
            <a:off x="1689100" y="4983163"/>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35851" name="Text Box 36"/>
          <p:cNvSpPr txBox="1">
            <a:spLocks noChangeArrowheads="1"/>
          </p:cNvSpPr>
          <p:nvPr/>
        </p:nvSpPr>
        <p:spPr bwMode="auto">
          <a:xfrm>
            <a:off x="1943100" y="504825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35852" name="Text Box 37"/>
          <p:cNvSpPr txBox="1">
            <a:spLocks noChangeArrowheads="1"/>
          </p:cNvSpPr>
          <p:nvPr/>
        </p:nvSpPr>
        <p:spPr bwMode="auto">
          <a:xfrm>
            <a:off x="304800" y="4343400"/>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sp>
        <p:nvSpPr>
          <p:cNvPr id="18"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19" name="Slide Number Placeholder 18"/>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4"/>
          <p:cNvGrpSpPr>
            <a:grpSpLocks/>
          </p:cNvGrpSpPr>
          <p:nvPr/>
        </p:nvGrpSpPr>
        <p:grpSpPr bwMode="auto">
          <a:xfrm>
            <a:off x="4191000" y="2133600"/>
            <a:ext cx="1066800" cy="3124200"/>
            <a:chOff x="2016" y="960"/>
            <a:chExt cx="672" cy="1968"/>
          </a:xfrm>
        </p:grpSpPr>
        <p:sp>
          <p:nvSpPr>
            <p:cNvPr id="36882"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36883"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36884"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36867" name="Group 29"/>
          <p:cNvGrpSpPr>
            <a:grpSpLocks/>
          </p:cNvGrpSpPr>
          <p:nvPr/>
        </p:nvGrpSpPr>
        <p:grpSpPr bwMode="auto">
          <a:xfrm>
            <a:off x="4191000" y="4876800"/>
            <a:ext cx="1066800" cy="379413"/>
            <a:chOff x="2640" y="2688"/>
            <a:chExt cx="672" cy="239"/>
          </a:xfrm>
        </p:grpSpPr>
        <p:sp>
          <p:nvSpPr>
            <p:cNvPr id="36880"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36881"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5</a:t>
              </a:r>
            </a:p>
          </p:txBody>
        </p:sp>
      </p:grpSp>
      <p:grpSp>
        <p:nvGrpSpPr>
          <p:cNvPr id="36868" name="Group 26"/>
          <p:cNvGrpSpPr>
            <a:grpSpLocks/>
          </p:cNvGrpSpPr>
          <p:nvPr/>
        </p:nvGrpSpPr>
        <p:grpSpPr bwMode="auto">
          <a:xfrm>
            <a:off x="5334000" y="4724400"/>
            <a:ext cx="1905000" cy="366713"/>
            <a:chOff x="3264" y="2736"/>
            <a:chExt cx="1200" cy="231"/>
          </a:xfrm>
        </p:grpSpPr>
        <p:sp>
          <p:nvSpPr>
            <p:cNvPr id="36878"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36879"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36870" name="Text Box 32"/>
          <p:cNvSpPr txBox="1">
            <a:spLocks noChangeArrowheads="1"/>
          </p:cNvSpPr>
          <p:nvPr/>
        </p:nvSpPr>
        <p:spPr bwMode="auto">
          <a:xfrm>
            <a:off x="381000" y="5008563"/>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36871" name="Text Box 33"/>
          <p:cNvSpPr txBox="1">
            <a:spLocks noChangeArrowheads="1"/>
          </p:cNvSpPr>
          <p:nvPr/>
        </p:nvSpPr>
        <p:spPr bwMode="auto">
          <a:xfrm>
            <a:off x="622300" y="5008563"/>
            <a:ext cx="381000" cy="366712"/>
          </a:xfrm>
          <a:prstGeom prst="rect">
            <a:avLst/>
          </a:prstGeom>
          <a:noFill/>
          <a:ln w="9525">
            <a:noFill/>
            <a:miter lim="800000"/>
            <a:headEnd/>
            <a:tailEnd/>
          </a:ln>
        </p:spPr>
        <p:txBody>
          <a:bodyPr>
            <a:spAutoFit/>
          </a:bodyPr>
          <a:lstStyle/>
          <a:p>
            <a:pPr>
              <a:spcBef>
                <a:spcPct val="50000"/>
              </a:spcBef>
            </a:pPr>
            <a:r>
              <a:rPr lang="en-US" b="1"/>
              <a:t>7 </a:t>
            </a:r>
          </a:p>
        </p:txBody>
      </p:sp>
      <p:sp>
        <p:nvSpPr>
          <p:cNvPr id="36872" name="Text Box 34"/>
          <p:cNvSpPr txBox="1">
            <a:spLocks noChangeArrowheads="1"/>
          </p:cNvSpPr>
          <p:nvPr/>
        </p:nvSpPr>
        <p:spPr bwMode="auto">
          <a:xfrm>
            <a:off x="850900" y="49974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36873" name="Text Box 35"/>
          <p:cNvSpPr txBox="1">
            <a:spLocks noChangeArrowheads="1"/>
          </p:cNvSpPr>
          <p:nvPr/>
        </p:nvSpPr>
        <p:spPr bwMode="auto">
          <a:xfrm>
            <a:off x="1079500" y="4997450"/>
            <a:ext cx="304800" cy="366713"/>
          </a:xfrm>
          <a:prstGeom prst="rect">
            <a:avLst/>
          </a:prstGeom>
          <a:noFill/>
          <a:ln w="9525">
            <a:noFill/>
            <a:miter lim="800000"/>
            <a:headEnd/>
            <a:tailEnd/>
          </a:ln>
        </p:spPr>
        <p:txBody>
          <a:bodyPr>
            <a:spAutoFit/>
          </a:bodyPr>
          <a:lstStyle/>
          <a:p>
            <a:pPr>
              <a:spcBef>
                <a:spcPct val="50000"/>
              </a:spcBef>
            </a:pPr>
            <a:r>
              <a:rPr lang="en-US" b="1"/>
              <a:t>6</a:t>
            </a:r>
          </a:p>
        </p:txBody>
      </p:sp>
      <p:sp>
        <p:nvSpPr>
          <p:cNvPr id="36874" name="Text Box 36"/>
          <p:cNvSpPr txBox="1">
            <a:spLocks noChangeArrowheads="1"/>
          </p:cNvSpPr>
          <p:nvPr/>
        </p:nvSpPr>
        <p:spPr bwMode="auto">
          <a:xfrm>
            <a:off x="1384300" y="4997450"/>
            <a:ext cx="381000" cy="366713"/>
          </a:xfrm>
          <a:prstGeom prst="rect">
            <a:avLst/>
          </a:prstGeom>
          <a:noFill/>
          <a:ln w="9525">
            <a:noFill/>
            <a:miter lim="800000"/>
            <a:headEnd/>
            <a:tailEnd/>
          </a:ln>
        </p:spPr>
        <p:txBody>
          <a:bodyPr>
            <a:spAutoFit/>
          </a:bodyPr>
          <a:lstStyle/>
          <a:p>
            <a:pPr>
              <a:spcBef>
                <a:spcPct val="50000"/>
              </a:spcBef>
            </a:pPr>
            <a:r>
              <a:rPr lang="en-US" b="1"/>
              <a:t>2</a:t>
            </a:r>
          </a:p>
        </p:txBody>
      </p:sp>
      <p:sp>
        <p:nvSpPr>
          <p:cNvPr id="36875" name="Text Box 37"/>
          <p:cNvSpPr txBox="1">
            <a:spLocks noChangeArrowheads="1"/>
          </p:cNvSpPr>
          <p:nvPr/>
        </p:nvSpPr>
        <p:spPr bwMode="auto">
          <a:xfrm>
            <a:off x="1689100" y="4983163"/>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36876" name="Text Box 38"/>
          <p:cNvSpPr txBox="1">
            <a:spLocks noChangeArrowheads="1"/>
          </p:cNvSpPr>
          <p:nvPr/>
        </p:nvSpPr>
        <p:spPr bwMode="auto">
          <a:xfrm>
            <a:off x="1943100" y="504825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36877" name="Text Box 39"/>
          <p:cNvSpPr txBox="1">
            <a:spLocks noChangeArrowheads="1"/>
          </p:cNvSpPr>
          <p:nvPr/>
        </p:nvSpPr>
        <p:spPr bwMode="auto">
          <a:xfrm>
            <a:off x="304800" y="4343400"/>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sp>
        <p:nvSpPr>
          <p:cNvPr id="21"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22" name="Slide Number Placeholder 21"/>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4"/>
          <p:cNvGrpSpPr>
            <a:grpSpLocks/>
          </p:cNvGrpSpPr>
          <p:nvPr/>
        </p:nvGrpSpPr>
        <p:grpSpPr bwMode="auto">
          <a:xfrm>
            <a:off x="4343400" y="2209800"/>
            <a:ext cx="1066800" cy="3124200"/>
            <a:chOff x="2016" y="960"/>
            <a:chExt cx="672" cy="1968"/>
          </a:xfrm>
        </p:grpSpPr>
        <p:sp>
          <p:nvSpPr>
            <p:cNvPr id="37909"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37910"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37911"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37891" name="Group 8"/>
          <p:cNvGrpSpPr>
            <a:grpSpLocks/>
          </p:cNvGrpSpPr>
          <p:nvPr/>
        </p:nvGrpSpPr>
        <p:grpSpPr bwMode="auto">
          <a:xfrm>
            <a:off x="4343400" y="4953000"/>
            <a:ext cx="1066800" cy="379413"/>
            <a:chOff x="2640" y="2688"/>
            <a:chExt cx="672" cy="239"/>
          </a:xfrm>
        </p:grpSpPr>
        <p:sp>
          <p:nvSpPr>
            <p:cNvPr id="37907"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37908"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5</a:t>
              </a:r>
            </a:p>
          </p:txBody>
        </p:sp>
      </p:grpSp>
      <p:grpSp>
        <p:nvGrpSpPr>
          <p:cNvPr id="37892" name="Group 11"/>
          <p:cNvGrpSpPr>
            <a:grpSpLocks/>
          </p:cNvGrpSpPr>
          <p:nvPr/>
        </p:nvGrpSpPr>
        <p:grpSpPr bwMode="auto">
          <a:xfrm>
            <a:off x="5486400" y="4419600"/>
            <a:ext cx="1905000" cy="366713"/>
            <a:chOff x="3264" y="2736"/>
            <a:chExt cx="1200" cy="231"/>
          </a:xfrm>
        </p:grpSpPr>
        <p:sp>
          <p:nvSpPr>
            <p:cNvPr id="37905" name="Text Box 12"/>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37906" name="Line 13"/>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37894" name="Text Box 15"/>
          <p:cNvSpPr txBox="1">
            <a:spLocks noChangeArrowheads="1"/>
          </p:cNvSpPr>
          <p:nvPr/>
        </p:nvSpPr>
        <p:spPr bwMode="auto">
          <a:xfrm>
            <a:off x="381000" y="5084763"/>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37895" name="Text Box 16"/>
          <p:cNvSpPr txBox="1">
            <a:spLocks noChangeArrowheads="1"/>
          </p:cNvSpPr>
          <p:nvPr/>
        </p:nvSpPr>
        <p:spPr bwMode="auto">
          <a:xfrm>
            <a:off x="622300" y="5084763"/>
            <a:ext cx="381000" cy="366712"/>
          </a:xfrm>
          <a:prstGeom prst="rect">
            <a:avLst/>
          </a:prstGeom>
          <a:solidFill>
            <a:schemeClr val="accent1"/>
          </a:solidFill>
          <a:ln w="9525">
            <a:noFill/>
            <a:miter lim="800000"/>
            <a:headEnd/>
            <a:tailEnd/>
          </a:ln>
        </p:spPr>
        <p:txBody>
          <a:bodyPr>
            <a:spAutoFit/>
          </a:bodyPr>
          <a:lstStyle/>
          <a:p>
            <a:pPr>
              <a:spcBef>
                <a:spcPct val="50000"/>
              </a:spcBef>
            </a:pPr>
            <a:r>
              <a:rPr lang="en-US" b="1"/>
              <a:t>7 </a:t>
            </a:r>
          </a:p>
        </p:txBody>
      </p:sp>
      <p:sp>
        <p:nvSpPr>
          <p:cNvPr id="37896" name="Text Box 17"/>
          <p:cNvSpPr txBox="1">
            <a:spLocks noChangeArrowheads="1"/>
          </p:cNvSpPr>
          <p:nvPr/>
        </p:nvSpPr>
        <p:spPr bwMode="auto">
          <a:xfrm>
            <a:off x="1003300" y="50736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37897" name="Text Box 18"/>
          <p:cNvSpPr txBox="1">
            <a:spLocks noChangeArrowheads="1"/>
          </p:cNvSpPr>
          <p:nvPr/>
        </p:nvSpPr>
        <p:spPr bwMode="auto">
          <a:xfrm>
            <a:off x="1231900" y="5073650"/>
            <a:ext cx="304800" cy="366713"/>
          </a:xfrm>
          <a:prstGeom prst="rect">
            <a:avLst/>
          </a:prstGeom>
          <a:noFill/>
          <a:ln w="9525">
            <a:noFill/>
            <a:miter lim="800000"/>
            <a:headEnd/>
            <a:tailEnd/>
          </a:ln>
        </p:spPr>
        <p:txBody>
          <a:bodyPr>
            <a:spAutoFit/>
          </a:bodyPr>
          <a:lstStyle/>
          <a:p>
            <a:pPr>
              <a:spcBef>
                <a:spcPct val="50000"/>
              </a:spcBef>
            </a:pPr>
            <a:r>
              <a:rPr lang="en-US" b="1"/>
              <a:t>6</a:t>
            </a:r>
          </a:p>
        </p:txBody>
      </p:sp>
      <p:sp>
        <p:nvSpPr>
          <p:cNvPr id="37898" name="Text Box 19"/>
          <p:cNvSpPr txBox="1">
            <a:spLocks noChangeArrowheads="1"/>
          </p:cNvSpPr>
          <p:nvPr/>
        </p:nvSpPr>
        <p:spPr bwMode="auto">
          <a:xfrm>
            <a:off x="1536700" y="5073650"/>
            <a:ext cx="381000" cy="366713"/>
          </a:xfrm>
          <a:prstGeom prst="rect">
            <a:avLst/>
          </a:prstGeom>
          <a:noFill/>
          <a:ln w="9525">
            <a:noFill/>
            <a:miter lim="800000"/>
            <a:headEnd/>
            <a:tailEnd/>
          </a:ln>
        </p:spPr>
        <p:txBody>
          <a:bodyPr>
            <a:spAutoFit/>
          </a:bodyPr>
          <a:lstStyle/>
          <a:p>
            <a:pPr>
              <a:spcBef>
                <a:spcPct val="50000"/>
              </a:spcBef>
            </a:pPr>
            <a:r>
              <a:rPr lang="en-US" b="1"/>
              <a:t>2</a:t>
            </a:r>
          </a:p>
        </p:txBody>
      </p:sp>
      <p:sp>
        <p:nvSpPr>
          <p:cNvPr id="37899" name="Text Box 20"/>
          <p:cNvSpPr txBox="1">
            <a:spLocks noChangeArrowheads="1"/>
          </p:cNvSpPr>
          <p:nvPr/>
        </p:nvSpPr>
        <p:spPr bwMode="auto">
          <a:xfrm>
            <a:off x="1841500" y="5059363"/>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37900" name="Text Box 21"/>
          <p:cNvSpPr txBox="1">
            <a:spLocks noChangeArrowheads="1"/>
          </p:cNvSpPr>
          <p:nvPr/>
        </p:nvSpPr>
        <p:spPr bwMode="auto">
          <a:xfrm>
            <a:off x="2095500" y="5124450"/>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37901" name="Text Box 22"/>
          <p:cNvSpPr txBox="1">
            <a:spLocks noChangeArrowheads="1"/>
          </p:cNvSpPr>
          <p:nvPr/>
        </p:nvSpPr>
        <p:spPr bwMode="auto">
          <a:xfrm>
            <a:off x="457200" y="4419600"/>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grpSp>
        <p:nvGrpSpPr>
          <p:cNvPr id="37902" name="Group 23"/>
          <p:cNvGrpSpPr>
            <a:grpSpLocks/>
          </p:cNvGrpSpPr>
          <p:nvPr/>
        </p:nvGrpSpPr>
        <p:grpSpPr bwMode="auto">
          <a:xfrm>
            <a:off x="4343400" y="4572000"/>
            <a:ext cx="1066800" cy="379413"/>
            <a:chOff x="2640" y="2688"/>
            <a:chExt cx="672" cy="239"/>
          </a:xfrm>
        </p:grpSpPr>
        <p:sp>
          <p:nvSpPr>
            <p:cNvPr id="37903" name="Line 24"/>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37904" name="Text Box 25"/>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7</a:t>
              </a:r>
            </a:p>
          </p:txBody>
        </p:sp>
      </p:grpSp>
      <p:sp>
        <p:nvSpPr>
          <p:cNvPr id="24"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25" name="Slide Number Placeholder 24"/>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4"/>
          <p:cNvGrpSpPr>
            <a:grpSpLocks/>
          </p:cNvGrpSpPr>
          <p:nvPr/>
        </p:nvGrpSpPr>
        <p:grpSpPr bwMode="auto">
          <a:xfrm>
            <a:off x="3276600" y="2300287"/>
            <a:ext cx="1066800" cy="3124200"/>
            <a:chOff x="2016" y="960"/>
            <a:chExt cx="672" cy="1968"/>
          </a:xfrm>
        </p:grpSpPr>
        <p:sp>
          <p:nvSpPr>
            <p:cNvPr id="38943"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38944"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38945"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38915" name="Group 8"/>
          <p:cNvGrpSpPr>
            <a:grpSpLocks/>
          </p:cNvGrpSpPr>
          <p:nvPr/>
        </p:nvGrpSpPr>
        <p:grpSpPr bwMode="auto">
          <a:xfrm>
            <a:off x="3276600" y="5043487"/>
            <a:ext cx="1066800" cy="379413"/>
            <a:chOff x="2640" y="2688"/>
            <a:chExt cx="672" cy="239"/>
          </a:xfrm>
        </p:grpSpPr>
        <p:sp>
          <p:nvSpPr>
            <p:cNvPr id="38941"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38942"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5</a:t>
              </a:r>
            </a:p>
          </p:txBody>
        </p:sp>
      </p:grpSp>
      <p:grpSp>
        <p:nvGrpSpPr>
          <p:cNvPr id="38916" name="Group 11"/>
          <p:cNvGrpSpPr>
            <a:grpSpLocks/>
          </p:cNvGrpSpPr>
          <p:nvPr/>
        </p:nvGrpSpPr>
        <p:grpSpPr bwMode="auto">
          <a:xfrm>
            <a:off x="4419600" y="4510087"/>
            <a:ext cx="1905000" cy="366713"/>
            <a:chOff x="3264" y="2736"/>
            <a:chExt cx="1200" cy="231"/>
          </a:xfrm>
        </p:grpSpPr>
        <p:sp>
          <p:nvSpPr>
            <p:cNvPr id="38939" name="Text Box 12"/>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38940" name="Line 13"/>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38918" name="Text Box 15"/>
          <p:cNvSpPr txBox="1">
            <a:spLocks noChangeArrowheads="1"/>
          </p:cNvSpPr>
          <p:nvPr/>
        </p:nvSpPr>
        <p:spPr bwMode="auto">
          <a:xfrm>
            <a:off x="381000" y="517525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38919" name="Text Box 16"/>
          <p:cNvSpPr txBox="1">
            <a:spLocks noChangeArrowheads="1"/>
          </p:cNvSpPr>
          <p:nvPr/>
        </p:nvSpPr>
        <p:spPr bwMode="auto">
          <a:xfrm>
            <a:off x="622300" y="5175250"/>
            <a:ext cx="381000" cy="366712"/>
          </a:xfrm>
          <a:prstGeom prst="rect">
            <a:avLst/>
          </a:prstGeom>
          <a:solidFill>
            <a:schemeClr val="accent1"/>
          </a:solidFill>
          <a:ln w="9525">
            <a:noFill/>
            <a:miter lim="800000"/>
            <a:headEnd/>
            <a:tailEnd/>
          </a:ln>
        </p:spPr>
        <p:txBody>
          <a:bodyPr>
            <a:spAutoFit/>
          </a:bodyPr>
          <a:lstStyle/>
          <a:p>
            <a:pPr>
              <a:spcBef>
                <a:spcPct val="50000"/>
              </a:spcBef>
            </a:pPr>
            <a:r>
              <a:rPr lang="en-US" b="1"/>
              <a:t>7 </a:t>
            </a:r>
          </a:p>
        </p:txBody>
      </p:sp>
      <p:sp>
        <p:nvSpPr>
          <p:cNvPr id="38920" name="Text Box 18"/>
          <p:cNvSpPr txBox="1">
            <a:spLocks noChangeArrowheads="1"/>
          </p:cNvSpPr>
          <p:nvPr/>
        </p:nvSpPr>
        <p:spPr bwMode="auto">
          <a:xfrm>
            <a:off x="1231900" y="5164137"/>
            <a:ext cx="304800" cy="366713"/>
          </a:xfrm>
          <a:prstGeom prst="rect">
            <a:avLst/>
          </a:prstGeom>
          <a:noFill/>
          <a:ln w="9525">
            <a:noFill/>
            <a:miter lim="800000"/>
            <a:headEnd/>
            <a:tailEnd/>
          </a:ln>
        </p:spPr>
        <p:txBody>
          <a:bodyPr>
            <a:spAutoFit/>
          </a:bodyPr>
          <a:lstStyle/>
          <a:p>
            <a:pPr>
              <a:spcBef>
                <a:spcPct val="50000"/>
              </a:spcBef>
            </a:pPr>
            <a:r>
              <a:rPr lang="en-US" b="1"/>
              <a:t>6</a:t>
            </a:r>
          </a:p>
        </p:txBody>
      </p:sp>
      <p:sp>
        <p:nvSpPr>
          <p:cNvPr id="38921" name="Text Box 19"/>
          <p:cNvSpPr txBox="1">
            <a:spLocks noChangeArrowheads="1"/>
          </p:cNvSpPr>
          <p:nvPr/>
        </p:nvSpPr>
        <p:spPr bwMode="auto">
          <a:xfrm>
            <a:off x="1536700" y="5164137"/>
            <a:ext cx="381000" cy="366713"/>
          </a:xfrm>
          <a:prstGeom prst="rect">
            <a:avLst/>
          </a:prstGeom>
          <a:noFill/>
          <a:ln w="9525">
            <a:noFill/>
            <a:miter lim="800000"/>
            <a:headEnd/>
            <a:tailEnd/>
          </a:ln>
        </p:spPr>
        <p:txBody>
          <a:bodyPr>
            <a:spAutoFit/>
          </a:bodyPr>
          <a:lstStyle/>
          <a:p>
            <a:pPr>
              <a:spcBef>
                <a:spcPct val="50000"/>
              </a:spcBef>
            </a:pPr>
            <a:r>
              <a:rPr lang="en-US" b="1"/>
              <a:t>2</a:t>
            </a:r>
          </a:p>
        </p:txBody>
      </p:sp>
      <p:sp>
        <p:nvSpPr>
          <p:cNvPr id="38922" name="Text Box 20"/>
          <p:cNvSpPr txBox="1">
            <a:spLocks noChangeArrowheads="1"/>
          </p:cNvSpPr>
          <p:nvPr/>
        </p:nvSpPr>
        <p:spPr bwMode="auto">
          <a:xfrm>
            <a:off x="1841500" y="5149850"/>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38923" name="Text Box 21"/>
          <p:cNvSpPr txBox="1">
            <a:spLocks noChangeArrowheads="1"/>
          </p:cNvSpPr>
          <p:nvPr/>
        </p:nvSpPr>
        <p:spPr bwMode="auto">
          <a:xfrm>
            <a:off x="2095500" y="521493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38924" name="Text Box 22"/>
          <p:cNvSpPr txBox="1">
            <a:spLocks noChangeArrowheads="1"/>
          </p:cNvSpPr>
          <p:nvPr/>
        </p:nvSpPr>
        <p:spPr bwMode="auto">
          <a:xfrm>
            <a:off x="457200" y="4510087"/>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grpSp>
        <p:nvGrpSpPr>
          <p:cNvPr id="38925" name="Group 23"/>
          <p:cNvGrpSpPr>
            <a:grpSpLocks/>
          </p:cNvGrpSpPr>
          <p:nvPr/>
        </p:nvGrpSpPr>
        <p:grpSpPr bwMode="auto">
          <a:xfrm>
            <a:off x="3276600" y="4662487"/>
            <a:ext cx="1066800" cy="379413"/>
            <a:chOff x="2640" y="2688"/>
            <a:chExt cx="672" cy="239"/>
          </a:xfrm>
        </p:grpSpPr>
        <p:sp>
          <p:nvSpPr>
            <p:cNvPr id="38937" name="Line 24"/>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38938" name="Text Box 25"/>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7</a:t>
              </a:r>
            </a:p>
          </p:txBody>
        </p:sp>
      </p:grpSp>
      <p:sp>
        <p:nvSpPr>
          <p:cNvPr id="38926" name="Text Box 26"/>
          <p:cNvSpPr txBox="1">
            <a:spLocks noChangeArrowheads="1"/>
          </p:cNvSpPr>
          <p:nvPr/>
        </p:nvSpPr>
        <p:spPr bwMode="auto">
          <a:xfrm>
            <a:off x="1003300" y="517048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38927" name="Text Box 27"/>
          <p:cNvSpPr txBox="1">
            <a:spLocks noChangeArrowheads="1"/>
          </p:cNvSpPr>
          <p:nvPr/>
        </p:nvSpPr>
        <p:spPr bwMode="auto">
          <a:xfrm>
            <a:off x="2514600" y="5729287"/>
            <a:ext cx="3048000" cy="366713"/>
          </a:xfrm>
          <a:prstGeom prst="rect">
            <a:avLst/>
          </a:prstGeom>
          <a:noFill/>
          <a:ln w="9525">
            <a:noFill/>
            <a:miter lim="800000"/>
            <a:headEnd/>
            <a:tailEnd/>
          </a:ln>
        </p:spPr>
        <p:txBody>
          <a:bodyPr>
            <a:spAutoFit/>
          </a:bodyPr>
          <a:lstStyle/>
          <a:p>
            <a:pPr>
              <a:spcBef>
                <a:spcPct val="50000"/>
              </a:spcBef>
            </a:pPr>
            <a:r>
              <a:rPr lang="en-US"/>
              <a:t>Result = Pop( ) “+”  Pop( )</a:t>
            </a:r>
          </a:p>
        </p:txBody>
      </p:sp>
      <p:sp>
        <p:nvSpPr>
          <p:cNvPr id="38928" name="Text Box 28"/>
          <p:cNvSpPr txBox="1">
            <a:spLocks noChangeArrowheads="1"/>
          </p:cNvSpPr>
          <p:nvPr/>
        </p:nvSpPr>
        <p:spPr bwMode="auto">
          <a:xfrm>
            <a:off x="5791200" y="5729287"/>
            <a:ext cx="2514600" cy="366713"/>
          </a:xfrm>
          <a:prstGeom prst="rect">
            <a:avLst/>
          </a:prstGeom>
          <a:noFill/>
          <a:ln w="9525">
            <a:noFill/>
            <a:miter lim="800000"/>
            <a:headEnd/>
            <a:tailEnd/>
          </a:ln>
        </p:spPr>
        <p:txBody>
          <a:bodyPr>
            <a:spAutoFit/>
          </a:bodyPr>
          <a:lstStyle/>
          <a:p>
            <a:pPr>
              <a:spcBef>
                <a:spcPct val="50000"/>
              </a:spcBef>
            </a:pPr>
            <a:r>
              <a:rPr lang="en-US"/>
              <a:t>Push (Result)</a:t>
            </a:r>
          </a:p>
        </p:txBody>
      </p:sp>
      <p:grpSp>
        <p:nvGrpSpPr>
          <p:cNvPr id="38929" name="Group 29"/>
          <p:cNvGrpSpPr>
            <a:grpSpLocks/>
          </p:cNvGrpSpPr>
          <p:nvPr/>
        </p:nvGrpSpPr>
        <p:grpSpPr bwMode="auto">
          <a:xfrm>
            <a:off x="5943600" y="2300287"/>
            <a:ext cx="1066800" cy="3124200"/>
            <a:chOff x="2016" y="960"/>
            <a:chExt cx="672" cy="1968"/>
          </a:xfrm>
        </p:grpSpPr>
        <p:sp>
          <p:nvSpPr>
            <p:cNvPr id="38934" name="Line 30"/>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38935" name="Line 31"/>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38936" name="Line 32"/>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38930" name="Group 39"/>
          <p:cNvGrpSpPr>
            <a:grpSpLocks/>
          </p:cNvGrpSpPr>
          <p:nvPr/>
        </p:nvGrpSpPr>
        <p:grpSpPr bwMode="auto">
          <a:xfrm>
            <a:off x="7086600" y="5210175"/>
            <a:ext cx="1905000" cy="366712"/>
            <a:chOff x="3264" y="2736"/>
            <a:chExt cx="1200" cy="231"/>
          </a:xfrm>
        </p:grpSpPr>
        <p:sp>
          <p:nvSpPr>
            <p:cNvPr id="38932" name="Text Box 40"/>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38933" name="Line 41"/>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38931" name="Line 42"/>
          <p:cNvSpPr>
            <a:spLocks noChangeShapeType="1"/>
          </p:cNvSpPr>
          <p:nvPr/>
        </p:nvSpPr>
        <p:spPr bwMode="auto">
          <a:xfrm>
            <a:off x="4648200" y="3443287"/>
            <a:ext cx="990600" cy="0"/>
          </a:xfrm>
          <a:prstGeom prst="line">
            <a:avLst/>
          </a:prstGeom>
          <a:noFill/>
          <a:ln w="57150">
            <a:solidFill>
              <a:schemeClr val="tx1"/>
            </a:solidFill>
            <a:round/>
            <a:headEnd/>
            <a:tailEnd type="triangle" w="med" len="med"/>
          </a:ln>
        </p:spPr>
        <p:txBody>
          <a:bodyPr/>
          <a:lstStyle/>
          <a:p>
            <a:endParaRPr lang="en-US"/>
          </a:p>
        </p:txBody>
      </p:sp>
      <p:sp>
        <p:nvSpPr>
          <p:cNvPr id="34"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5" name="Slide Number Placeholder 34"/>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4"/>
          <p:cNvGrpSpPr>
            <a:grpSpLocks/>
          </p:cNvGrpSpPr>
          <p:nvPr/>
        </p:nvGrpSpPr>
        <p:grpSpPr bwMode="auto">
          <a:xfrm>
            <a:off x="4191000" y="2205037"/>
            <a:ext cx="1066800" cy="3124200"/>
            <a:chOff x="2016" y="960"/>
            <a:chExt cx="672" cy="1968"/>
          </a:xfrm>
        </p:grpSpPr>
        <p:sp>
          <p:nvSpPr>
            <p:cNvPr id="39954"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39955"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39956"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39939" name="Group 8"/>
          <p:cNvGrpSpPr>
            <a:grpSpLocks/>
          </p:cNvGrpSpPr>
          <p:nvPr/>
        </p:nvGrpSpPr>
        <p:grpSpPr bwMode="auto">
          <a:xfrm>
            <a:off x="4191000" y="4948237"/>
            <a:ext cx="1066800" cy="379413"/>
            <a:chOff x="2640" y="2688"/>
            <a:chExt cx="672" cy="239"/>
          </a:xfrm>
        </p:grpSpPr>
        <p:sp>
          <p:nvSpPr>
            <p:cNvPr id="39952"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39953"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12</a:t>
              </a:r>
            </a:p>
          </p:txBody>
        </p:sp>
      </p:grpSp>
      <p:grpSp>
        <p:nvGrpSpPr>
          <p:cNvPr id="39940" name="Group 11"/>
          <p:cNvGrpSpPr>
            <a:grpSpLocks/>
          </p:cNvGrpSpPr>
          <p:nvPr/>
        </p:nvGrpSpPr>
        <p:grpSpPr bwMode="auto">
          <a:xfrm>
            <a:off x="5334000" y="4795837"/>
            <a:ext cx="1905000" cy="366713"/>
            <a:chOff x="3264" y="2736"/>
            <a:chExt cx="1200" cy="231"/>
          </a:xfrm>
        </p:grpSpPr>
        <p:sp>
          <p:nvSpPr>
            <p:cNvPr id="39950" name="Text Box 12"/>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39951" name="Line 13"/>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39942" name="Text Box 15"/>
          <p:cNvSpPr txBox="1">
            <a:spLocks noChangeArrowheads="1"/>
          </p:cNvSpPr>
          <p:nvPr/>
        </p:nvSpPr>
        <p:spPr bwMode="auto">
          <a:xfrm>
            <a:off x="381000" y="523240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39943" name="Text Box 16"/>
          <p:cNvSpPr txBox="1">
            <a:spLocks noChangeArrowheads="1"/>
          </p:cNvSpPr>
          <p:nvPr/>
        </p:nvSpPr>
        <p:spPr bwMode="auto">
          <a:xfrm>
            <a:off x="622300" y="5232400"/>
            <a:ext cx="381000" cy="366712"/>
          </a:xfrm>
          <a:prstGeom prst="rect">
            <a:avLst/>
          </a:prstGeom>
          <a:solidFill>
            <a:schemeClr val="accent1"/>
          </a:solidFill>
          <a:ln w="9525">
            <a:noFill/>
            <a:miter lim="800000"/>
            <a:headEnd/>
            <a:tailEnd/>
          </a:ln>
        </p:spPr>
        <p:txBody>
          <a:bodyPr>
            <a:spAutoFit/>
          </a:bodyPr>
          <a:lstStyle/>
          <a:p>
            <a:pPr>
              <a:spcBef>
                <a:spcPct val="50000"/>
              </a:spcBef>
            </a:pPr>
            <a:r>
              <a:rPr lang="en-US" b="1"/>
              <a:t>7 </a:t>
            </a:r>
          </a:p>
        </p:txBody>
      </p:sp>
      <p:sp>
        <p:nvSpPr>
          <p:cNvPr id="39944" name="Text Box 17"/>
          <p:cNvSpPr txBox="1">
            <a:spLocks noChangeArrowheads="1"/>
          </p:cNvSpPr>
          <p:nvPr/>
        </p:nvSpPr>
        <p:spPr bwMode="auto">
          <a:xfrm>
            <a:off x="1003300" y="522763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39945" name="Text Box 18"/>
          <p:cNvSpPr txBox="1">
            <a:spLocks noChangeArrowheads="1"/>
          </p:cNvSpPr>
          <p:nvPr/>
        </p:nvSpPr>
        <p:spPr bwMode="auto">
          <a:xfrm>
            <a:off x="1231900" y="5221287"/>
            <a:ext cx="304800" cy="366713"/>
          </a:xfrm>
          <a:prstGeom prst="rect">
            <a:avLst/>
          </a:prstGeom>
          <a:noFill/>
          <a:ln w="9525">
            <a:noFill/>
            <a:miter lim="800000"/>
            <a:headEnd/>
            <a:tailEnd/>
          </a:ln>
        </p:spPr>
        <p:txBody>
          <a:bodyPr>
            <a:spAutoFit/>
          </a:bodyPr>
          <a:lstStyle/>
          <a:p>
            <a:pPr>
              <a:spcBef>
                <a:spcPct val="50000"/>
              </a:spcBef>
            </a:pPr>
            <a:r>
              <a:rPr lang="en-US" b="1"/>
              <a:t>6</a:t>
            </a:r>
          </a:p>
        </p:txBody>
      </p:sp>
      <p:sp>
        <p:nvSpPr>
          <p:cNvPr id="39946" name="Text Box 19"/>
          <p:cNvSpPr txBox="1">
            <a:spLocks noChangeArrowheads="1"/>
          </p:cNvSpPr>
          <p:nvPr/>
        </p:nvSpPr>
        <p:spPr bwMode="auto">
          <a:xfrm>
            <a:off x="1536700" y="5221287"/>
            <a:ext cx="381000" cy="366713"/>
          </a:xfrm>
          <a:prstGeom prst="rect">
            <a:avLst/>
          </a:prstGeom>
          <a:noFill/>
          <a:ln w="9525">
            <a:noFill/>
            <a:miter lim="800000"/>
            <a:headEnd/>
            <a:tailEnd/>
          </a:ln>
        </p:spPr>
        <p:txBody>
          <a:bodyPr>
            <a:spAutoFit/>
          </a:bodyPr>
          <a:lstStyle/>
          <a:p>
            <a:pPr>
              <a:spcBef>
                <a:spcPct val="50000"/>
              </a:spcBef>
            </a:pPr>
            <a:r>
              <a:rPr lang="en-US" b="1"/>
              <a:t>2</a:t>
            </a:r>
          </a:p>
        </p:txBody>
      </p:sp>
      <p:sp>
        <p:nvSpPr>
          <p:cNvPr id="39947" name="Text Box 20"/>
          <p:cNvSpPr txBox="1">
            <a:spLocks noChangeArrowheads="1"/>
          </p:cNvSpPr>
          <p:nvPr/>
        </p:nvSpPr>
        <p:spPr bwMode="auto">
          <a:xfrm>
            <a:off x="1841500" y="5207000"/>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39948" name="Text Box 21"/>
          <p:cNvSpPr txBox="1">
            <a:spLocks noChangeArrowheads="1"/>
          </p:cNvSpPr>
          <p:nvPr/>
        </p:nvSpPr>
        <p:spPr bwMode="auto">
          <a:xfrm>
            <a:off x="2095500" y="527208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39949" name="Text Box 22"/>
          <p:cNvSpPr txBox="1">
            <a:spLocks noChangeArrowheads="1"/>
          </p:cNvSpPr>
          <p:nvPr/>
        </p:nvSpPr>
        <p:spPr bwMode="auto">
          <a:xfrm>
            <a:off x="457200" y="4567237"/>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sp>
        <p:nvSpPr>
          <p:cNvPr id="21"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22" name="Slide Number Placeholder 21"/>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4"/>
          <p:cNvGrpSpPr>
            <a:grpSpLocks/>
          </p:cNvGrpSpPr>
          <p:nvPr/>
        </p:nvGrpSpPr>
        <p:grpSpPr bwMode="auto">
          <a:xfrm>
            <a:off x="4343400" y="2281237"/>
            <a:ext cx="1066800" cy="3124200"/>
            <a:chOff x="2016" y="960"/>
            <a:chExt cx="672" cy="1968"/>
          </a:xfrm>
        </p:grpSpPr>
        <p:sp>
          <p:nvSpPr>
            <p:cNvPr id="40981"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40982"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40983"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40963" name="Group 8"/>
          <p:cNvGrpSpPr>
            <a:grpSpLocks/>
          </p:cNvGrpSpPr>
          <p:nvPr/>
        </p:nvGrpSpPr>
        <p:grpSpPr bwMode="auto">
          <a:xfrm>
            <a:off x="4343400" y="5024437"/>
            <a:ext cx="1066800" cy="379413"/>
            <a:chOff x="2640" y="2688"/>
            <a:chExt cx="672" cy="239"/>
          </a:xfrm>
        </p:grpSpPr>
        <p:sp>
          <p:nvSpPr>
            <p:cNvPr id="40979"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0980"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12</a:t>
              </a:r>
            </a:p>
          </p:txBody>
        </p:sp>
      </p:grpSp>
      <p:grpSp>
        <p:nvGrpSpPr>
          <p:cNvPr id="40964" name="Group 11"/>
          <p:cNvGrpSpPr>
            <a:grpSpLocks/>
          </p:cNvGrpSpPr>
          <p:nvPr/>
        </p:nvGrpSpPr>
        <p:grpSpPr bwMode="auto">
          <a:xfrm>
            <a:off x="5486400" y="4491037"/>
            <a:ext cx="1905000" cy="366713"/>
            <a:chOff x="3264" y="2736"/>
            <a:chExt cx="1200" cy="231"/>
          </a:xfrm>
        </p:grpSpPr>
        <p:sp>
          <p:nvSpPr>
            <p:cNvPr id="40977" name="Text Box 12"/>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40978" name="Line 13"/>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40966" name="Text Box 15"/>
          <p:cNvSpPr txBox="1">
            <a:spLocks noChangeArrowheads="1"/>
          </p:cNvSpPr>
          <p:nvPr/>
        </p:nvSpPr>
        <p:spPr bwMode="auto">
          <a:xfrm>
            <a:off x="533400" y="530860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40967" name="Text Box 16"/>
          <p:cNvSpPr txBox="1">
            <a:spLocks noChangeArrowheads="1"/>
          </p:cNvSpPr>
          <p:nvPr/>
        </p:nvSpPr>
        <p:spPr bwMode="auto">
          <a:xfrm>
            <a:off x="774700" y="5308600"/>
            <a:ext cx="381000" cy="366712"/>
          </a:xfrm>
          <a:prstGeom prst="rect">
            <a:avLst/>
          </a:prstGeom>
          <a:solidFill>
            <a:schemeClr val="accent1"/>
          </a:solidFill>
          <a:ln w="9525">
            <a:noFill/>
            <a:miter lim="800000"/>
            <a:headEnd/>
            <a:tailEnd/>
          </a:ln>
        </p:spPr>
        <p:txBody>
          <a:bodyPr>
            <a:spAutoFit/>
          </a:bodyPr>
          <a:lstStyle/>
          <a:p>
            <a:pPr>
              <a:spcBef>
                <a:spcPct val="50000"/>
              </a:spcBef>
            </a:pPr>
            <a:r>
              <a:rPr lang="en-US" b="1"/>
              <a:t>7 </a:t>
            </a:r>
          </a:p>
        </p:txBody>
      </p:sp>
      <p:sp>
        <p:nvSpPr>
          <p:cNvPr id="40968" name="Text Box 17"/>
          <p:cNvSpPr txBox="1">
            <a:spLocks noChangeArrowheads="1"/>
          </p:cNvSpPr>
          <p:nvPr/>
        </p:nvSpPr>
        <p:spPr bwMode="auto">
          <a:xfrm>
            <a:off x="1155700" y="530383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0969" name="Text Box 18"/>
          <p:cNvSpPr txBox="1">
            <a:spLocks noChangeArrowheads="1"/>
          </p:cNvSpPr>
          <p:nvPr/>
        </p:nvSpPr>
        <p:spPr bwMode="auto">
          <a:xfrm>
            <a:off x="1384300" y="529748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6</a:t>
            </a:r>
          </a:p>
        </p:txBody>
      </p:sp>
      <p:sp>
        <p:nvSpPr>
          <p:cNvPr id="40970" name="Text Box 19"/>
          <p:cNvSpPr txBox="1">
            <a:spLocks noChangeArrowheads="1"/>
          </p:cNvSpPr>
          <p:nvPr/>
        </p:nvSpPr>
        <p:spPr bwMode="auto">
          <a:xfrm>
            <a:off x="1689100" y="5297487"/>
            <a:ext cx="381000" cy="366713"/>
          </a:xfrm>
          <a:prstGeom prst="rect">
            <a:avLst/>
          </a:prstGeom>
          <a:noFill/>
          <a:ln w="9525">
            <a:noFill/>
            <a:miter lim="800000"/>
            <a:headEnd/>
            <a:tailEnd/>
          </a:ln>
        </p:spPr>
        <p:txBody>
          <a:bodyPr>
            <a:spAutoFit/>
          </a:bodyPr>
          <a:lstStyle/>
          <a:p>
            <a:pPr>
              <a:spcBef>
                <a:spcPct val="50000"/>
              </a:spcBef>
            </a:pPr>
            <a:r>
              <a:rPr lang="en-US" b="1"/>
              <a:t>2</a:t>
            </a:r>
          </a:p>
        </p:txBody>
      </p:sp>
      <p:sp>
        <p:nvSpPr>
          <p:cNvPr id="40971" name="Text Box 20"/>
          <p:cNvSpPr txBox="1">
            <a:spLocks noChangeArrowheads="1"/>
          </p:cNvSpPr>
          <p:nvPr/>
        </p:nvSpPr>
        <p:spPr bwMode="auto">
          <a:xfrm>
            <a:off x="1993900" y="5283200"/>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40972" name="Text Box 21"/>
          <p:cNvSpPr txBox="1">
            <a:spLocks noChangeArrowheads="1"/>
          </p:cNvSpPr>
          <p:nvPr/>
        </p:nvSpPr>
        <p:spPr bwMode="auto">
          <a:xfrm>
            <a:off x="2247900" y="534828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40973" name="Text Box 22"/>
          <p:cNvSpPr txBox="1">
            <a:spLocks noChangeArrowheads="1"/>
          </p:cNvSpPr>
          <p:nvPr/>
        </p:nvSpPr>
        <p:spPr bwMode="auto">
          <a:xfrm>
            <a:off x="609600" y="4643437"/>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grpSp>
        <p:nvGrpSpPr>
          <p:cNvPr id="40974" name="Group 23"/>
          <p:cNvGrpSpPr>
            <a:grpSpLocks/>
          </p:cNvGrpSpPr>
          <p:nvPr/>
        </p:nvGrpSpPr>
        <p:grpSpPr bwMode="auto">
          <a:xfrm>
            <a:off x="4343400" y="4645025"/>
            <a:ext cx="1066800" cy="379412"/>
            <a:chOff x="2640" y="2688"/>
            <a:chExt cx="672" cy="239"/>
          </a:xfrm>
        </p:grpSpPr>
        <p:sp>
          <p:nvSpPr>
            <p:cNvPr id="40975" name="Line 24"/>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0976" name="Text Box 25"/>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6</a:t>
              </a:r>
            </a:p>
          </p:txBody>
        </p:sp>
      </p:grpSp>
      <p:sp>
        <p:nvSpPr>
          <p:cNvPr id="24"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25" name="Slide Number Placeholder 24"/>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4"/>
          <p:cNvGrpSpPr>
            <a:grpSpLocks/>
          </p:cNvGrpSpPr>
          <p:nvPr/>
        </p:nvGrpSpPr>
        <p:grpSpPr bwMode="auto">
          <a:xfrm>
            <a:off x="4343400" y="2205037"/>
            <a:ext cx="1066800" cy="3124200"/>
            <a:chOff x="2016" y="960"/>
            <a:chExt cx="672" cy="1968"/>
          </a:xfrm>
        </p:grpSpPr>
        <p:sp>
          <p:nvSpPr>
            <p:cNvPr id="42008"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42009"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42010"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41987" name="Group 8"/>
          <p:cNvGrpSpPr>
            <a:grpSpLocks/>
          </p:cNvGrpSpPr>
          <p:nvPr/>
        </p:nvGrpSpPr>
        <p:grpSpPr bwMode="auto">
          <a:xfrm>
            <a:off x="4343400" y="4948237"/>
            <a:ext cx="1066800" cy="379413"/>
            <a:chOff x="2640" y="2688"/>
            <a:chExt cx="672" cy="239"/>
          </a:xfrm>
        </p:grpSpPr>
        <p:sp>
          <p:nvSpPr>
            <p:cNvPr id="42006"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2007"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12</a:t>
              </a:r>
            </a:p>
          </p:txBody>
        </p:sp>
      </p:grpSp>
      <p:grpSp>
        <p:nvGrpSpPr>
          <p:cNvPr id="41988" name="Group 11"/>
          <p:cNvGrpSpPr>
            <a:grpSpLocks/>
          </p:cNvGrpSpPr>
          <p:nvPr/>
        </p:nvGrpSpPr>
        <p:grpSpPr bwMode="auto">
          <a:xfrm>
            <a:off x="5486400" y="4033837"/>
            <a:ext cx="1905000" cy="366713"/>
            <a:chOff x="3264" y="2736"/>
            <a:chExt cx="1200" cy="231"/>
          </a:xfrm>
        </p:grpSpPr>
        <p:sp>
          <p:nvSpPr>
            <p:cNvPr id="42004" name="Text Box 12"/>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42005" name="Line 13"/>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41990" name="Text Box 15"/>
          <p:cNvSpPr txBox="1">
            <a:spLocks noChangeArrowheads="1"/>
          </p:cNvSpPr>
          <p:nvPr/>
        </p:nvSpPr>
        <p:spPr bwMode="auto">
          <a:xfrm>
            <a:off x="533400" y="521970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41991" name="Text Box 16"/>
          <p:cNvSpPr txBox="1">
            <a:spLocks noChangeArrowheads="1"/>
          </p:cNvSpPr>
          <p:nvPr/>
        </p:nvSpPr>
        <p:spPr bwMode="auto">
          <a:xfrm>
            <a:off x="774700" y="5219700"/>
            <a:ext cx="381000" cy="366712"/>
          </a:xfrm>
          <a:prstGeom prst="rect">
            <a:avLst/>
          </a:prstGeom>
          <a:solidFill>
            <a:schemeClr val="accent1"/>
          </a:solidFill>
          <a:ln w="9525">
            <a:noFill/>
            <a:miter lim="800000"/>
            <a:headEnd/>
            <a:tailEnd/>
          </a:ln>
        </p:spPr>
        <p:txBody>
          <a:bodyPr>
            <a:spAutoFit/>
          </a:bodyPr>
          <a:lstStyle/>
          <a:p>
            <a:pPr>
              <a:spcBef>
                <a:spcPct val="50000"/>
              </a:spcBef>
            </a:pPr>
            <a:r>
              <a:rPr lang="en-US" b="1"/>
              <a:t>7 </a:t>
            </a:r>
          </a:p>
        </p:txBody>
      </p:sp>
      <p:sp>
        <p:nvSpPr>
          <p:cNvPr id="41992" name="Text Box 17"/>
          <p:cNvSpPr txBox="1">
            <a:spLocks noChangeArrowheads="1"/>
          </p:cNvSpPr>
          <p:nvPr/>
        </p:nvSpPr>
        <p:spPr bwMode="auto">
          <a:xfrm>
            <a:off x="1155700" y="522763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1993" name="Text Box 18"/>
          <p:cNvSpPr txBox="1">
            <a:spLocks noChangeArrowheads="1"/>
          </p:cNvSpPr>
          <p:nvPr/>
        </p:nvSpPr>
        <p:spPr bwMode="auto">
          <a:xfrm>
            <a:off x="1384300" y="522128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6</a:t>
            </a:r>
          </a:p>
        </p:txBody>
      </p:sp>
      <p:sp>
        <p:nvSpPr>
          <p:cNvPr id="41994" name="Text Box 19"/>
          <p:cNvSpPr txBox="1">
            <a:spLocks noChangeArrowheads="1"/>
          </p:cNvSpPr>
          <p:nvPr/>
        </p:nvSpPr>
        <p:spPr bwMode="auto">
          <a:xfrm>
            <a:off x="1689100" y="5221287"/>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2</a:t>
            </a:r>
          </a:p>
        </p:txBody>
      </p:sp>
      <p:sp>
        <p:nvSpPr>
          <p:cNvPr id="41995" name="Text Box 20"/>
          <p:cNvSpPr txBox="1">
            <a:spLocks noChangeArrowheads="1"/>
          </p:cNvSpPr>
          <p:nvPr/>
        </p:nvSpPr>
        <p:spPr bwMode="auto">
          <a:xfrm>
            <a:off x="1993900" y="5207000"/>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41996" name="Text Box 21"/>
          <p:cNvSpPr txBox="1">
            <a:spLocks noChangeArrowheads="1"/>
          </p:cNvSpPr>
          <p:nvPr/>
        </p:nvSpPr>
        <p:spPr bwMode="auto">
          <a:xfrm>
            <a:off x="2247900" y="527208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41997" name="Text Box 22"/>
          <p:cNvSpPr txBox="1">
            <a:spLocks noChangeArrowheads="1"/>
          </p:cNvSpPr>
          <p:nvPr/>
        </p:nvSpPr>
        <p:spPr bwMode="auto">
          <a:xfrm>
            <a:off x="609600" y="4567237"/>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grpSp>
        <p:nvGrpSpPr>
          <p:cNvPr id="41998" name="Group 23"/>
          <p:cNvGrpSpPr>
            <a:grpSpLocks/>
          </p:cNvGrpSpPr>
          <p:nvPr/>
        </p:nvGrpSpPr>
        <p:grpSpPr bwMode="auto">
          <a:xfrm>
            <a:off x="4343400" y="4568825"/>
            <a:ext cx="1066800" cy="379412"/>
            <a:chOff x="2640" y="2688"/>
            <a:chExt cx="672" cy="239"/>
          </a:xfrm>
        </p:grpSpPr>
        <p:sp>
          <p:nvSpPr>
            <p:cNvPr id="42002" name="Line 24"/>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2003" name="Text Box 25"/>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6</a:t>
              </a:r>
            </a:p>
          </p:txBody>
        </p:sp>
      </p:grpSp>
      <p:grpSp>
        <p:nvGrpSpPr>
          <p:cNvPr id="41999" name="Group 26"/>
          <p:cNvGrpSpPr>
            <a:grpSpLocks/>
          </p:cNvGrpSpPr>
          <p:nvPr/>
        </p:nvGrpSpPr>
        <p:grpSpPr bwMode="auto">
          <a:xfrm>
            <a:off x="4343400" y="4186237"/>
            <a:ext cx="1066800" cy="379413"/>
            <a:chOff x="2640" y="2688"/>
            <a:chExt cx="672" cy="239"/>
          </a:xfrm>
        </p:grpSpPr>
        <p:sp>
          <p:nvSpPr>
            <p:cNvPr id="42000" name="Line 27"/>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2001" name="Text Box 28"/>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2</a:t>
              </a:r>
            </a:p>
          </p:txBody>
        </p:sp>
      </p:grpSp>
      <p:sp>
        <p:nvSpPr>
          <p:cNvPr id="27"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28" name="Slide Number Placeholder 27"/>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a:xfrm>
            <a:off x="457200" y="228600"/>
            <a:ext cx="8153400" cy="990600"/>
          </a:xfrm>
          <a:noFill/>
        </p:spPr>
        <p:txBody>
          <a:bodyPr>
            <a:normAutofit/>
          </a:bodyPr>
          <a:lstStyle/>
          <a:p>
            <a:r>
              <a:rPr lang="en-US" dirty="0" smtClean="0"/>
              <a:t>Problem Solving with Stacks-3</a:t>
            </a:r>
          </a:p>
        </p:txBody>
      </p:sp>
      <p:sp>
        <p:nvSpPr>
          <p:cNvPr id="6147" name="Rectangle 7"/>
          <p:cNvSpPr>
            <a:spLocks noGrp="1" noChangeArrowheads="1"/>
          </p:cNvSpPr>
          <p:nvPr>
            <p:ph sz="quarter" idx="1"/>
          </p:nvPr>
        </p:nvSpPr>
        <p:spPr>
          <a:xfrm>
            <a:off x="228600" y="1600200"/>
            <a:ext cx="8610600" cy="4572000"/>
          </a:xfrm>
          <a:noFill/>
        </p:spPr>
        <p:txBody>
          <a:bodyPr>
            <a:normAutofit/>
          </a:bodyPr>
          <a:lstStyle/>
          <a:p>
            <a:pPr marL="533400" indent="-533400" algn="l" rtl="0" eaLnBrk="1" hangingPunct="1"/>
            <a:r>
              <a:rPr lang="en-US" sz="2400" dirty="0" smtClean="0">
                <a:latin typeface="Palatino Linotype" pitchFamily="18" charset="0"/>
              </a:rPr>
              <a:t>For an expression to be of a correct form following conditions apply</a:t>
            </a:r>
          </a:p>
          <a:p>
            <a:pPr marL="914400" lvl="1" indent="-457200" algn="l" rtl="0" eaLnBrk="1" hangingPunct="1"/>
            <a:r>
              <a:rPr lang="en-US" sz="2400" dirty="0" smtClean="0">
                <a:latin typeface="Palatino Linotype" pitchFamily="18" charset="0"/>
              </a:rPr>
              <a:t>Parenthesis count at the end of an expression must be 0</a:t>
            </a:r>
          </a:p>
          <a:p>
            <a:pPr marL="914400" lvl="1" indent="-457200" algn="l" rtl="0" eaLnBrk="1" hangingPunct="1"/>
            <a:r>
              <a:rPr lang="en-US" sz="2400" dirty="0" smtClean="0">
                <a:latin typeface="Palatino Linotype" pitchFamily="18" charset="0"/>
              </a:rPr>
              <a:t>Parenthesis count should always be non-negative while scanning an expression</a:t>
            </a:r>
          </a:p>
          <a:p>
            <a:pPr marL="533400" indent="-533400" algn="l" rtl="0" eaLnBrk="1" hangingPunct="1"/>
            <a:r>
              <a:rPr lang="en-US" sz="2400" dirty="0" smtClean="0">
                <a:latin typeface="Palatino Linotype" pitchFamily="18" charset="0"/>
              </a:rPr>
              <a:t>Example :</a:t>
            </a:r>
          </a:p>
          <a:p>
            <a:pPr marL="914400" lvl="1" indent="-457200" algn="l" rtl="0" eaLnBrk="1" hangingPunct="1"/>
            <a:r>
              <a:rPr lang="en-US" sz="2400" dirty="0" smtClean="0">
                <a:latin typeface="Palatino Linotype" pitchFamily="18" charset="0"/>
              </a:rPr>
              <a:t>Expression:                       </a:t>
            </a:r>
            <a:r>
              <a:rPr lang="en-US" sz="2400" dirty="0" smtClean="0">
                <a:latin typeface="Palatino Linotype" pitchFamily="18" charset="0"/>
              </a:rPr>
              <a:t>7 – ( A + B ) +  ( ( C </a:t>
            </a:r>
            <a:r>
              <a:rPr lang="en-US" sz="2400" dirty="0" smtClean="0">
                <a:latin typeface="Palatino Linotype" pitchFamily="18" charset="0"/>
              </a:rPr>
              <a:t>– D</a:t>
            </a:r>
            <a:r>
              <a:rPr lang="en-US" sz="2400" dirty="0" smtClean="0">
                <a:latin typeface="Palatino Linotype" pitchFamily="18" charset="0"/>
              </a:rPr>
              <a:t>)  + F )</a:t>
            </a:r>
          </a:p>
          <a:p>
            <a:pPr marL="914400" lvl="1" indent="-457200" algn="l" rtl="0" eaLnBrk="1" hangingPunct="1"/>
            <a:r>
              <a:rPr lang="en-US" sz="2400" dirty="0" smtClean="0">
                <a:latin typeface="Palatino Linotype" pitchFamily="18" charset="0"/>
              </a:rPr>
              <a:t>Parenthesis Count</a:t>
            </a:r>
            <a:r>
              <a:rPr lang="en-US" sz="2400" dirty="0" smtClean="0">
                <a:latin typeface="Palatino Linotype" pitchFamily="18" charset="0"/>
              </a:rPr>
              <a:t>:  </a:t>
            </a:r>
            <a:r>
              <a:rPr lang="en-US" sz="2400" dirty="0" smtClean="0">
                <a:latin typeface="Palatino Linotype" pitchFamily="18" charset="0"/>
              </a:rPr>
              <a:t>	</a:t>
            </a:r>
            <a:r>
              <a:rPr lang="en-US" sz="2400" dirty="0" smtClean="0">
                <a:latin typeface="Palatino Linotype" pitchFamily="18" charset="0"/>
              </a:rPr>
              <a:t> </a:t>
            </a:r>
            <a:r>
              <a:rPr lang="en-US" sz="2400" dirty="0" smtClean="0">
                <a:latin typeface="Palatino Linotype" pitchFamily="18" charset="0"/>
              </a:rPr>
              <a:t>      </a:t>
            </a:r>
            <a:r>
              <a:rPr lang="en-US" sz="2400" dirty="0" smtClean="0">
                <a:latin typeface="Palatino Linotype" pitchFamily="18" charset="0"/>
              </a:rPr>
              <a:t>0 </a:t>
            </a:r>
            <a:r>
              <a:rPr lang="en-US" sz="2400" dirty="0" smtClean="0">
                <a:latin typeface="Palatino Linotype" pitchFamily="18" charset="0"/>
              </a:rPr>
              <a:t>0 1 1 </a:t>
            </a:r>
            <a:r>
              <a:rPr lang="en-US" sz="2400" dirty="0" smtClean="0">
                <a:latin typeface="Palatino Linotype" pitchFamily="18" charset="0"/>
              </a:rPr>
              <a:t> 1 10  0 </a:t>
            </a:r>
            <a:r>
              <a:rPr lang="en-US" sz="2400" dirty="0" smtClean="0">
                <a:latin typeface="Palatino Linotype" pitchFamily="18" charset="0"/>
              </a:rPr>
              <a:t>1 2 2 </a:t>
            </a:r>
            <a:r>
              <a:rPr lang="en-US" sz="2400" dirty="0" smtClean="0">
                <a:latin typeface="Palatino Linotype" pitchFamily="18" charset="0"/>
              </a:rPr>
              <a:t>2 2 1 </a:t>
            </a:r>
            <a:r>
              <a:rPr lang="en-US" sz="2400" dirty="0" smtClean="0">
                <a:latin typeface="Palatino Linotype" pitchFamily="18" charset="0"/>
              </a:rPr>
              <a:t>1 1 </a:t>
            </a:r>
            <a:r>
              <a:rPr lang="en-US" sz="2400" dirty="0" smtClean="0">
                <a:latin typeface="Palatino Linotype" pitchFamily="18" charset="0"/>
              </a:rPr>
              <a:t>0</a:t>
            </a:r>
            <a:endParaRPr lang="en-US" sz="2400" dirty="0" smtClean="0">
              <a:latin typeface="Palatino Linotype" pitchFamily="18" charset="0"/>
            </a:endParaRPr>
          </a:p>
          <a:p>
            <a:pPr marL="914400" lvl="1" indent="-457200" algn="l" rtl="0" eaLnBrk="1" hangingPunct="1"/>
            <a:r>
              <a:rPr lang="en-US" sz="2400" dirty="0" err="1" smtClean="0">
                <a:latin typeface="Palatino Linotype" pitchFamily="18" charset="0"/>
              </a:rPr>
              <a:t>Exprssion</a:t>
            </a:r>
            <a:r>
              <a:rPr lang="en-US" sz="2400" dirty="0" smtClean="0">
                <a:latin typeface="Palatino Linotype" pitchFamily="18" charset="0"/>
              </a:rPr>
              <a:t>:                        7 </a:t>
            </a:r>
            <a:r>
              <a:rPr lang="en-US" sz="2400" dirty="0" smtClean="0">
                <a:latin typeface="Palatino Linotype" pitchFamily="18" charset="0"/>
              </a:rPr>
              <a:t>– ( (  A + B ) +  ( ( C </a:t>
            </a:r>
            <a:r>
              <a:rPr lang="en-US" sz="2400" dirty="0" smtClean="0">
                <a:latin typeface="Palatino Linotype" pitchFamily="18" charset="0"/>
              </a:rPr>
              <a:t>– D</a:t>
            </a:r>
            <a:r>
              <a:rPr lang="en-US" sz="2400" dirty="0" smtClean="0">
                <a:latin typeface="Palatino Linotype" pitchFamily="18" charset="0"/>
              </a:rPr>
              <a:t>)  + </a:t>
            </a:r>
            <a:r>
              <a:rPr lang="en-US" sz="2400" dirty="0" smtClean="0">
                <a:latin typeface="Palatino Linotype" pitchFamily="18" charset="0"/>
              </a:rPr>
              <a:t> F </a:t>
            </a:r>
            <a:r>
              <a:rPr lang="en-US" sz="2400" dirty="0" smtClean="0">
                <a:latin typeface="Palatino Linotype" pitchFamily="18" charset="0"/>
              </a:rPr>
              <a:t>)</a:t>
            </a:r>
          </a:p>
          <a:p>
            <a:pPr marL="914400" lvl="1" indent="-457200" algn="l" rtl="0" eaLnBrk="1" hangingPunct="1"/>
            <a:r>
              <a:rPr lang="en-US" sz="2400" dirty="0" err="1" smtClean="0">
                <a:latin typeface="Palatino Linotype" pitchFamily="18" charset="0"/>
              </a:rPr>
              <a:t>ParenthesisCount</a:t>
            </a:r>
            <a:r>
              <a:rPr lang="en-US" sz="2400" dirty="0" smtClean="0">
                <a:latin typeface="Palatino Linotype" pitchFamily="18" charset="0"/>
              </a:rPr>
              <a:t>:   </a:t>
            </a:r>
            <a:r>
              <a:rPr lang="en-US" sz="2400" dirty="0" smtClean="0">
                <a:latin typeface="Palatino Linotype" pitchFamily="18" charset="0"/>
              </a:rPr>
              <a:t>       0 </a:t>
            </a:r>
            <a:r>
              <a:rPr lang="en-US" sz="2400" dirty="0" smtClean="0">
                <a:latin typeface="Palatino Linotype" pitchFamily="18" charset="0"/>
              </a:rPr>
              <a:t>0 1 2 2 2 </a:t>
            </a:r>
            <a:r>
              <a:rPr lang="en-US" sz="2400" dirty="0" smtClean="0">
                <a:latin typeface="Palatino Linotype" pitchFamily="18" charset="0"/>
              </a:rPr>
              <a:t> 2 </a:t>
            </a:r>
            <a:r>
              <a:rPr lang="en-US" sz="2400" dirty="0" smtClean="0">
                <a:latin typeface="Palatino Linotype" pitchFamily="18" charset="0"/>
              </a:rPr>
              <a:t>1 1 </a:t>
            </a:r>
            <a:r>
              <a:rPr lang="en-US" sz="2400" dirty="0" smtClean="0">
                <a:latin typeface="Palatino Linotype" pitchFamily="18" charset="0"/>
              </a:rPr>
              <a:t>2 3 </a:t>
            </a:r>
            <a:r>
              <a:rPr lang="en-US" sz="2400" dirty="0" smtClean="0">
                <a:latin typeface="Palatino Linotype" pitchFamily="18" charset="0"/>
              </a:rPr>
              <a:t>3 </a:t>
            </a:r>
            <a:r>
              <a:rPr lang="en-US" sz="2400" dirty="0" smtClean="0">
                <a:latin typeface="Palatino Linotype" pitchFamily="18" charset="0"/>
              </a:rPr>
              <a:t>3 </a:t>
            </a:r>
            <a:r>
              <a:rPr lang="en-US" sz="2400" dirty="0" smtClean="0">
                <a:latin typeface="Palatino Linotype" pitchFamily="18" charset="0"/>
              </a:rPr>
              <a:t>3 2 </a:t>
            </a:r>
            <a:r>
              <a:rPr lang="en-US" sz="2400" dirty="0" smtClean="0">
                <a:latin typeface="Palatino Linotype" pitchFamily="18" charset="0"/>
              </a:rPr>
              <a:t> 2 2 1</a:t>
            </a:r>
            <a:endParaRPr lang="en-US" sz="2400" dirty="0" smtClean="0">
              <a:latin typeface="Palatino Linotype" pitchFamily="18" charset="0"/>
            </a:endParaRPr>
          </a:p>
          <a:p>
            <a:pPr marL="914400" lvl="1" indent="-457200" algn="l" rtl="0" eaLnBrk="1" hangingPunct="1"/>
            <a:endParaRPr lang="en-US" sz="2400" dirty="0" smtClean="0">
              <a:latin typeface="Palatino Linotype"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4"/>
          <p:cNvGrpSpPr>
            <a:grpSpLocks/>
          </p:cNvGrpSpPr>
          <p:nvPr/>
        </p:nvGrpSpPr>
        <p:grpSpPr bwMode="auto">
          <a:xfrm>
            <a:off x="3352800" y="2300287"/>
            <a:ext cx="1066800" cy="3124200"/>
            <a:chOff x="2016" y="960"/>
            <a:chExt cx="672" cy="1968"/>
          </a:xfrm>
        </p:grpSpPr>
        <p:sp>
          <p:nvSpPr>
            <p:cNvPr id="43048"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43049"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43050"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43011" name="Group 8"/>
          <p:cNvGrpSpPr>
            <a:grpSpLocks/>
          </p:cNvGrpSpPr>
          <p:nvPr/>
        </p:nvGrpSpPr>
        <p:grpSpPr bwMode="auto">
          <a:xfrm>
            <a:off x="3352800" y="5043487"/>
            <a:ext cx="1066800" cy="379413"/>
            <a:chOff x="2640" y="2688"/>
            <a:chExt cx="672" cy="239"/>
          </a:xfrm>
        </p:grpSpPr>
        <p:sp>
          <p:nvSpPr>
            <p:cNvPr id="43046"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3047"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12</a:t>
              </a:r>
            </a:p>
          </p:txBody>
        </p:sp>
      </p:grpSp>
      <p:grpSp>
        <p:nvGrpSpPr>
          <p:cNvPr id="43012" name="Group 11"/>
          <p:cNvGrpSpPr>
            <a:grpSpLocks/>
          </p:cNvGrpSpPr>
          <p:nvPr/>
        </p:nvGrpSpPr>
        <p:grpSpPr bwMode="auto">
          <a:xfrm>
            <a:off x="4495800" y="4129087"/>
            <a:ext cx="1905000" cy="366713"/>
            <a:chOff x="3264" y="2736"/>
            <a:chExt cx="1200" cy="231"/>
          </a:xfrm>
        </p:grpSpPr>
        <p:sp>
          <p:nvSpPr>
            <p:cNvPr id="43044" name="Text Box 12"/>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43045" name="Line 13"/>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43014" name="Text Box 15"/>
          <p:cNvSpPr txBox="1">
            <a:spLocks noChangeArrowheads="1"/>
          </p:cNvSpPr>
          <p:nvPr/>
        </p:nvSpPr>
        <p:spPr bwMode="auto">
          <a:xfrm>
            <a:off x="533400" y="531495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43015" name="Text Box 16"/>
          <p:cNvSpPr txBox="1">
            <a:spLocks noChangeArrowheads="1"/>
          </p:cNvSpPr>
          <p:nvPr/>
        </p:nvSpPr>
        <p:spPr bwMode="auto">
          <a:xfrm>
            <a:off x="774700" y="5314950"/>
            <a:ext cx="381000" cy="366712"/>
          </a:xfrm>
          <a:prstGeom prst="rect">
            <a:avLst/>
          </a:prstGeom>
          <a:solidFill>
            <a:schemeClr val="accent1"/>
          </a:solidFill>
          <a:ln w="9525">
            <a:noFill/>
            <a:miter lim="800000"/>
            <a:headEnd/>
            <a:tailEnd/>
          </a:ln>
        </p:spPr>
        <p:txBody>
          <a:bodyPr>
            <a:spAutoFit/>
          </a:bodyPr>
          <a:lstStyle/>
          <a:p>
            <a:pPr>
              <a:spcBef>
                <a:spcPct val="50000"/>
              </a:spcBef>
            </a:pPr>
            <a:r>
              <a:rPr lang="en-US" b="1"/>
              <a:t>7 </a:t>
            </a:r>
          </a:p>
        </p:txBody>
      </p:sp>
      <p:sp>
        <p:nvSpPr>
          <p:cNvPr id="43016" name="Text Box 17"/>
          <p:cNvSpPr txBox="1">
            <a:spLocks noChangeArrowheads="1"/>
          </p:cNvSpPr>
          <p:nvPr/>
        </p:nvSpPr>
        <p:spPr bwMode="auto">
          <a:xfrm>
            <a:off x="1155700" y="532288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3017" name="Text Box 18"/>
          <p:cNvSpPr txBox="1">
            <a:spLocks noChangeArrowheads="1"/>
          </p:cNvSpPr>
          <p:nvPr/>
        </p:nvSpPr>
        <p:spPr bwMode="auto">
          <a:xfrm>
            <a:off x="1384300" y="531653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6</a:t>
            </a:r>
          </a:p>
        </p:txBody>
      </p:sp>
      <p:sp>
        <p:nvSpPr>
          <p:cNvPr id="43018" name="Text Box 19"/>
          <p:cNvSpPr txBox="1">
            <a:spLocks noChangeArrowheads="1"/>
          </p:cNvSpPr>
          <p:nvPr/>
        </p:nvSpPr>
        <p:spPr bwMode="auto">
          <a:xfrm>
            <a:off x="1689100" y="5316537"/>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2</a:t>
            </a:r>
          </a:p>
        </p:txBody>
      </p:sp>
      <p:sp>
        <p:nvSpPr>
          <p:cNvPr id="43019" name="Text Box 20"/>
          <p:cNvSpPr txBox="1">
            <a:spLocks noChangeArrowheads="1"/>
          </p:cNvSpPr>
          <p:nvPr/>
        </p:nvSpPr>
        <p:spPr bwMode="auto">
          <a:xfrm>
            <a:off x="1993900" y="531495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3020" name="Text Box 21"/>
          <p:cNvSpPr txBox="1">
            <a:spLocks noChangeArrowheads="1"/>
          </p:cNvSpPr>
          <p:nvPr/>
        </p:nvSpPr>
        <p:spPr bwMode="auto">
          <a:xfrm>
            <a:off x="2247900" y="5367337"/>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43021" name="Text Box 22"/>
          <p:cNvSpPr txBox="1">
            <a:spLocks noChangeArrowheads="1"/>
          </p:cNvSpPr>
          <p:nvPr/>
        </p:nvSpPr>
        <p:spPr bwMode="auto">
          <a:xfrm>
            <a:off x="609600" y="4662487"/>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grpSp>
        <p:nvGrpSpPr>
          <p:cNvPr id="43022" name="Group 23"/>
          <p:cNvGrpSpPr>
            <a:grpSpLocks/>
          </p:cNvGrpSpPr>
          <p:nvPr/>
        </p:nvGrpSpPr>
        <p:grpSpPr bwMode="auto">
          <a:xfrm>
            <a:off x="3352800" y="4664075"/>
            <a:ext cx="1066800" cy="379412"/>
            <a:chOff x="2640" y="2688"/>
            <a:chExt cx="672" cy="239"/>
          </a:xfrm>
        </p:grpSpPr>
        <p:sp>
          <p:nvSpPr>
            <p:cNvPr id="43042" name="Line 24"/>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3043" name="Text Box 25"/>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6</a:t>
              </a:r>
            </a:p>
          </p:txBody>
        </p:sp>
      </p:grpSp>
      <p:grpSp>
        <p:nvGrpSpPr>
          <p:cNvPr id="43023" name="Group 26"/>
          <p:cNvGrpSpPr>
            <a:grpSpLocks/>
          </p:cNvGrpSpPr>
          <p:nvPr/>
        </p:nvGrpSpPr>
        <p:grpSpPr bwMode="auto">
          <a:xfrm>
            <a:off x="3352800" y="4281487"/>
            <a:ext cx="1066800" cy="379413"/>
            <a:chOff x="2640" y="2688"/>
            <a:chExt cx="672" cy="239"/>
          </a:xfrm>
        </p:grpSpPr>
        <p:sp>
          <p:nvSpPr>
            <p:cNvPr id="43040" name="Line 27"/>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3041" name="Text Box 28"/>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2</a:t>
              </a:r>
            </a:p>
          </p:txBody>
        </p:sp>
      </p:grpSp>
      <p:sp>
        <p:nvSpPr>
          <p:cNvPr id="43024" name="Text Box 29"/>
          <p:cNvSpPr txBox="1">
            <a:spLocks noChangeArrowheads="1"/>
          </p:cNvSpPr>
          <p:nvPr/>
        </p:nvSpPr>
        <p:spPr bwMode="auto">
          <a:xfrm>
            <a:off x="2514600" y="5729287"/>
            <a:ext cx="3048000" cy="366713"/>
          </a:xfrm>
          <a:prstGeom prst="rect">
            <a:avLst/>
          </a:prstGeom>
          <a:noFill/>
          <a:ln w="9525">
            <a:noFill/>
            <a:miter lim="800000"/>
            <a:headEnd/>
            <a:tailEnd/>
          </a:ln>
        </p:spPr>
        <p:txBody>
          <a:bodyPr>
            <a:spAutoFit/>
          </a:bodyPr>
          <a:lstStyle/>
          <a:p>
            <a:pPr>
              <a:spcBef>
                <a:spcPct val="50000"/>
              </a:spcBef>
            </a:pPr>
            <a:r>
              <a:rPr lang="en-US"/>
              <a:t>Result = Pop( ) “-”  Pop( )</a:t>
            </a:r>
          </a:p>
        </p:txBody>
      </p:sp>
      <p:sp>
        <p:nvSpPr>
          <p:cNvPr id="43025" name="Text Box 30"/>
          <p:cNvSpPr txBox="1">
            <a:spLocks noChangeArrowheads="1"/>
          </p:cNvSpPr>
          <p:nvPr/>
        </p:nvSpPr>
        <p:spPr bwMode="auto">
          <a:xfrm>
            <a:off x="5791200" y="5729287"/>
            <a:ext cx="2514600" cy="366713"/>
          </a:xfrm>
          <a:prstGeom prst="rect">
            <a:avLst/>
          </a:prstGeom>
          <a:noFill/>
          <a:ln w="9525">
            <a:noFill/>
            <a:miter lim="800000"/>
            <a:headEnd/>
            <a:tailEnd/>
          </a:ln>
        </p:spPr>
        <p:txBody>
          <a:bodyPr>
            <a:spAutoFit/>
          </a:bodyPr>
          <a:lstStyle/>
          <a:p>
            <a:pPr>
              <a:spcBef>
                <a:spcPct val="50000"/>
              </a:spcBef>
            </a:pPr>
            <a:r>
              <a:rPr lang="en-US"/>
              <a:t>Push (Result)</a:t>
            </a:r>
          </a:p>
        </p:txBody>
      </p:sp>
      <p:grpSp>
        <p:nvGrpSpPr>
          <p:cNvPr id="43026" name="Group 31"/>
          <p:cNvGrpSpPr>
            <a:grpSpLocks/>
          </p:cNvGrpSpPr>
          <p:nvPr/>
        </p:nvGrpSpPr>
        <p:grpSpPr bwMode="auto">
          <a:xfrm>
            <a:off x="5943600" y="2300287"/>
            <a:ext cx="1066800" cy="3124200"/>
            <a:chOff x="2016" y="960"/>
            <a:chExt cx="672" cy="1968"/>
          </a:xfrm>
        </p:grpSpPr>
        <p:sp>
          <p:nvSpPr>
            <p:cNvPr id="43037" name="Line 32"/>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43038" name="Line 33"/>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43039" name="Line 34"/>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43027" name="Group 35"/>
          <p:cNvGrpSpPr>
            <a:grpSpLocks/>
          </p:cNvGrpSpPr>
          <p:nvPr/>
        </p:nvGrpSpPr>
        <p:grpSpPr bwMode="auto">
          <a:xfrm>
            <a:off x="5943600" y="5043487"/>
            <a:ext cx="1066800" cy="379413"/>
            <a:chOff x="2640" y="2688"/>
            <a:chExt cx="672" cy="239"/>
          </a:xfrm>
        </p:grpSpPr>
        <p:sp>
          <p:nvSpPr>
            <p:cNvPr id="43035" name="Line 36"/>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3036" name="Text Box 37"/>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12</a:t>
              </a:r>
            </a:p>
          </p:txBody>
        </p:sp>
      </p:grpSp>
      <p:grpSp>
        <p:nvGrpSpPr>
          <p:cNvPr id="43028" name="Group 38"/>
          <p:cNvGrpSpPr>
            <a:grpSpLocks/>
          </p:cNvGrpSpPr>
          <p:nvPr/>
        </p:nvGrpSpPr>
        <p:grpSpPr bwMode="auto">
          <a:xfrm>
            <a:off x="7086600" y="4510087"/>
            <a:ext cx="1905000" cy="366713"/>
            <a:chOff x="3264" y="2736"/>
            <a:chExt cx="1200" cy="231"/>
          </a:xfrm>
        </p:grpSpPr>
        <p:sp>
          <p:nvSpPr>
            <p:cNvPr id="43033" name="Text Box 39"/>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43034" name="Line 40"/>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43029" name="Group 41"/>
          <p:cNvGrpSpPr>
            <a:grpSpLocks/>
          </p:cNvGrpSpPr>
          <p:nvPr/>
        </p:nvGrpSpPr>
        <p:grpSpPr bwMode="auto">
          <a:xfrm>
            <a:off x="5943600" y="4664075"/>
            <a:ext cx="1066800" cy="379412"/>
            <a:chOff x="2640" y="2688"/>
            <a:chExt cx="672" cy="239"/>
          </a:xfrm>
        </p:grpSpPr>
        <p:sp>
          <p:nvSpPr>
            <p:cNvPr id="43031" name="Line 42"/>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3032" name="Text Box 43"/>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4</a:t>
              </a:r>
            </a:p>
          </p:txBody>
        </p:sp>
      </p:grpSp>
      <p:sp>
        <p:nvSpPr>
          <p:cNvPr id="43030" name="Line 44"/>
          <p:cNvSpPr>
            <a:spLocks noChangeShapeType="1"/>
          </p:cNvSpPr>
          <p:nvPr/>
        </p:nvSpPr>
        <p:spPr bwMode="auto">
          <a:xfrm>
            <a:off x="4724400" y="3290887"/>
            <a:ext cx="914400" cy="0"/>
          </a:xfrm>
          <a:prstGeom prst="line">
            <a:avLst/>
          </a:prstGeom>
          <a:noFill/>
          <a:ln w="57150">
            <a:solidFill>
              <a:schemeClr val="tx1"/>
            </a:solidFill>
            <a:round/>
            <a:headEnd/>
            <a:tailEnd type="triangle" w="med" len="med"/>
          </a:ln>
        </p:spPr>
        <p:txBody>
          <a:bodyPr/>
          <a:lstStyle/>
          <a:p>
            <a:endParaRPr lang="en-US"/>
          </a:p>
        </p:txBody>
      </p:sp>
      <p:sp>
        <p:nvSpPr>
          <p:cNvPr id="43"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44" name="Slide Number Placeholder 4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15"/>
          <p:cNvSpPr txBox="1">
            <a:spLocks noChangeArrowheads="1"/>
          </p:cNvSpPr>
          <p:nvPr/>
        </p:nvSpPr>
        <p:spPr bwMode="auto">
          <a:xfrm>
            <a:off x="533400" y="526415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44036" name="Text Box 16"/>
          <p:cNvSpPr txBox="1">
            <a:spLocks noChangeArrowheads="1"/>
          </p:cNvSpPr>
          <p:nvPr/>
        </p:nvSpPr>
        <p:spPr bwMode="auto">
          <a:xfrm>
            <a:off x="774700" y="5264150"/>
            <a:ext cx="381000" cy="366712"/>
          </a:xfrm>
          <a:prstGeom prst="rect">
            <a:avLst/>
          </a:prstGeom>
          <a:solidFill>
            <a:schemeClr val="accent1"/>
          </a:solidFill>
          <a:ln w="9525">
            <a:noFill/>
            <a:miter lim="800000"/>
            <a:headEnd/>
            <a:tailEnd/>
          </a:ln>
        </p:spPr>
        <p:txBody>
          <a:bodyPr>
            <a:spAutoFit/>
          </a:bodyPr>
          <a:lstStyle/>
          <a:p>
            <a:pPr>
              <a:spcBef>
                <a:spcPct val="50000"/>
              </a:spcBef>
            </a:pPr>
            <a:r>
              <a:rPr lang="en-US" b="1"/>
              <a:t>7 </a:t>
            </a:r>
          </a:p>
        </p:txBody>
      </p:sp>
      <p:sp>
        <p:nvSpPr>
          <p:cNvPr id="44037" name="Text Box 17"/>
          <p:cNvSpPr txBox="1">
            <a:spLocks noChangeArrowheads="1"/>
          </p:cNvSpPr>
          <p:nvPr/>
        </p:nvSpPr>
        <p:spPr bwMode="auto">
          <a:xfrm>
            <a:off x="1155700" y="527208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4038" name="Text Box 18"/>
          <p:cNvSpPr txBox="1">
            <a:spLocks noChangeArrowheads="1"/>
          </p:cNvSpPr>
          <p:nvPr/>
        </p:nvSpPr>
        <p:spPr bwMode="auto">
          <a:xfrm>
            <a:off x="1384300" y="526573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6</a:t>
            </a:r>
          </a:p>
        </p:txBody>
      </p:sp>
      <p:sp>
        <p:nvSpPr>
          <p:cNvPr id="44039" name="Text Box 19"/>
          <p:cNvSpPr txBox="1">
            <a:spLocks noChangeArrowheads="1"/>
          </p:cNvSpPr>
          <p:nvPr/>
        </p:nvSpPr>
        <p:spPr bwMode="auto">
          <a:xfrm>
            <a:off x="1689100" y="5265737"/>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2</a:t>
            </a:r>
          </a:p>
        </p:txBody>
      </p:sp>
      <p:sp>
        <p:nvSpPr>
          <p:cNvPr id="44040" name="Text Box 20"/>
          <p:cNvSpPr txBox="1">
            <a:spLocks noChangeArrowheads="1"/>
          </p:cNvSpPr>
          <p:nvPr/>
        </p:nvSpPr>
        <p:spPr bwMode="auto">
          <a:xfrm>
            <a:off x="1993900" y="526415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4041" name="Text Box 21"/>
          <p:cNvSpPr txBox="1">
            <a:spLocks noChangeArrowheads="1"/>
          </p:cNvSpPr>
          <p:nvPr/>
        </p:nvSpPr>
        <p:spPr bwMode="auto">
          <a:xfrm>
            <a:off x="2247900" y="5265737"/>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4042" name="Text Box 22"/>
          <p:cNvSpPr txBox="1">
            <a:spLocks noChangeArrowheads="1"/>
          </p:cNvSpPr>
          <p:nvPr/>
        </p:nvSpPr>
        <p:spPr bwMode="auto">
          <a:xfrm>
            <a:off x="609600" y="4611687"/>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grpSp>
        <p:nvGrpSpPr>
          <p:cNvPr id="44043" name="Group 29"/>
          <p:cNvGrpSpPr>
            <a:grpSpLocks/>
          </p:cNvGrpSpPr>
          <p:nvPr/>
        </p:nvGrpSpPr>
        <p:grpSpPr bwMode="auto">
          <a:xfrm>
            <a:off x="4419600" y="2249487"/>
            <a:ext cx="1066800" cy="3124200"/>
            <a:chOff x="2016" y="960"/>
            <a:chExt cx="672" cy="1968"/>
          </a:xfrm>
        </p:grpSpPr>
        <p:sp>
          <p:nvSpPr>
            <p:cNvPr id="44053" name="Line 30"/>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44054" name="Line 31"/>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44055" name="Line 32"/>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44044" name="Group 33"/>
          <p:cNvGrpSpPr>
            <a:grpSpLocks/>
          </p:cNvGrpSpPr>
          <p:nvPr/>
        </p:nvGrpSpPr>
        <p:grpSpPr bwMode="auto">
          <a:xfrm>
            <a:off x="4419600" y="4992687"/>
            <a:ext cx="1066800" cy="379413"/>
            <a:chOff x="2640" y="2688"/>
            <a:chExt cx="672" cy="239"/>
          </a:xfrm>
        </p:grpSpPr>
        <p:sp>
          <p:nvSpPr>
            <p:cNvPr id="44051" name="Line 34"/>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4052" name="Text Box 35"/>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12</a:t>
              </a:r>
            </a:p>
          </p:txBody>
        </p:sp>
      </p:grpSp>
      <p:grpSp>
        <p:nvGrpSpPr>
          <p:cNvPr id="44045" name="Group 36"/>
          <p:cNvGrpSpPr>
            <a:grpSpLocks/>
          </p:cNvGrpSpPr>
          <p:nvPr/>
        </p:nvGrpSpPr>
        <p:grpSpPr bwMode="auto">
          <a:xfrm>
            <a:off x="5562600" y="4459287"/>
            <a:ext cx="1905000" cy="366713"/>
            <a:chOff x="3264" y="2736"/>
            <a:chExt cx="1200" cy="231"/>
          </a:xfrm>
        </p:grpSpPr>
        <p:sp>
          <p:nvSpPr>
            <p:cNvPr id="44049" name="Text Box 3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44050" name="Line 3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44046" name="Group 39"/>
          <p:cNvGrpSpPr>
            <a:grpSpLocks/>
          </p:cNvGrpSpPr>
          <p:nvPr/>
        </p:nvGrpSpPr>
        <p:grpSpPr bwMode="auto">
          <a:xfrm>
            <a:off x="4419600" y="4613275"/>
            <a:ext cx="1066800" cy="379412"/>
            <a:chOff x="2640" y="2688"/>
            <a:chExt cx="672" cy="239"/>
          </a:xfrm>
        </p:grpSpPr>
        <p:sp>
          <p:nvSpPr>
            <p:cNvPr id="44047" name="Line 4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4048" name="Text Box 4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4</a:t>
              </a:r>
            </a:p>
          </p:txBody>
        </p:sp>
      </p:grpSp>
      <p:sp>
        <p:nvSpPr>
          <p:cNvPr id="24"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25" name="Slide Number Placeholder 24"/>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4"/>
          <p:cNvGrpSpPr>
            <a:grpSpLocks/>
          </p:cNvGrpSpPr>
          <p:nvPr/>
        </p:nvGrpSpPr>
        <p:grpSpPr bwMode="auto">
          <a:xfrm>
            <a:off x="3429000" y="2071687"/>
            <a:ext cx="1066800" cy="3124200"/>
            <a:chOff x="2016" y="960"/>
            <a:chExt cx="672" cy="1968"/>
          </a:xfrm>
        </p:grpSpPr>
        <p:sp>
          <p:nvSpPr>
            <p:cNvPr id="45089"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45090"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45091"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45059" name="Group 8"/>
          <p:cNvGrpSpPr>
            <a:grpSpLocks/>
          </p:cNvGrpSpPr>
          <p:nvPr/>
        </p:nvGrpSpPr>
        <p:grpSpPr bwMode="auto">
          <a:xfrm>
            <a:off x="3429000" y="4814887"/>
            <a:ext cx="1066800" cy="379413"/>
            <a:chOff x="2640" y="2688"/>
            <a:chExt cx="672" cy="239"/>
          </a:xfrm>
        </p:grpSpPr>
        <p:sp>
          <p:nvSpPr>
            <p:cNvPr id="45087"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5088"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12</a:t>
              </a:r>
            </a:p>
          </p:txBody>
        </p:sp>
      </p:grpSp>
      <p:grpSp>
        <p:nvGrpSpPr>
          <p:cNvPr id="45060" name="Group 11"/>
          <p:cNvGrpSpPr>
            <a:grpSpLocks/>
          </p:cNvGrpSpPr>
          <p:nvPr/>
        </p:nvGrpSpPr>
        <p:grpSpPr bwMode="auto">
          <a:xfrm>
            <a:off x="4572000" y="4281487"/>
            <a:ext cx="1905000" cy="366713"/>
            <a:chOff x="3264" y="2736"/>
            <a:chExt cx="1200" cy="231"/>
          </a:xfrm>
        </p:grpSpPr>
        <p:sp>
          <p:nvSpPr>
            <p:cNvPr id="45085" name="Text Box 12"/>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45086" name="Line 13"/>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45061" name="Group 14"/>
          <p:cNvGrpSpPr>
            <a:grpSpLocks/>
          </p:cNvGrpSpPr>
          <p:nvPr/>
        </p:nvGrpSpPr>
        <p:grpSpPr bwMode="auto">
          <a:xfrm>
            <a:off x="3429000" y="4433887"/>
            <a:ext cx="1066800" cy="379413"/>
            <a:chOff x="2640" y="2688"/>
            <a:chExt cx="672" cy="239"/>
          </a:xfrm>
        </p:grpSpPr>
        <p:sp>
          <p:nvSpPr>
            <p:cNvPr id="45083" name="Line 15"/>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5084" name="Text Box 16"/>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4</a:t>
              </a:r>
            </a:p>
          </p:txBody>
        </p:sp>
      </p:grpSp>
      <p:sp>
        <p:nvSpPr>
          <p:cNvPr id="45062" name="Text Box 17"/>
          <p:cNvSpPr txBox="1">
            <a:spLocks noChangeArrowheads="1"/>
          </p:cNvSpPr>
          <p:nvPr/>
        </p:nvSpPr>
        <p:spPr bwMode="auto">
          <a:xfrm>
            <a:off x="2667000" y="5500687"/>
            <a:ext cx="3048000" cy="366713"/>
          </a:xfrm>
          <a:prstGeom prst="rect">
            <a:avLst/>
          </a:prstGeom>
          <a:noFill/>
          <a:ln w="9525">
            <a:noFill/>
            <a:miter lim="800000"/>
            <a:headEnd/>
            <a:tailEnd/>
          </a:ln>
        </p:spPr>
        <p:txBody>
          <a:bodyPr>
            <a:spAutoFit/>
          </a:bodyPr>
          <a:lstStyle/>
          <a:p>
            <a:pPr>
              <a:spcBef>
                <a:spcPct val="50000"/>
              </a:spcBef>
            </a:pPr>
            <a:r>
              <a:rPr lang="en-US"/>
              <a:t>Result = Pop( ) “ </a:t>
            </a:r>
            <a:r>
              <a:rPr lang="en-US" b="1"/>
              <a:t>*</a:t>
            </a:r>
            <a:r>
              <a:rPr lang="en-US"/>
              <a:t> ”  Pop( )</a:t>
            </a:r>
          </a:p>
        </p:txBody>
      </p:sp>
      <p:sp>
        <p:nvSpPr>
          <p:cNvPr id="45063" name="Text Box 18"/>
          <p:cNvSpPr txBox="1">
            <a:spLocks noChangeArrowheads="1"/>
          </p:cNvSpPr>
          <p:nvPr/>
        </p:nvSpPr>
        <p:spPr bwMode="auto">
          <a:xfrm>
            <a:off x="5943600" y="5500687"/>
            <a:ext cx="2514600" cy="366713"/>
          </a:xfrm>
          <a:prstGeom prst="rect">
            <a:avLst/>
          </a:prstGeom>
          <a:noFill/>
          <a:ln w="9525">
            <a:noFill/>
            <a:miter lim="800000"/>
            <a:headEnd/>
            <a:tailEnd/>
          </a:ln>
        </p:spPr>
        <p:txBody>
          <a:bodyPr>
            <a:spAutoFit/>
          </a:bodyPr>
          <a:lstStyle/>
          <a:p>
            <a:pPr>
              <a:spcBef>
                <a:spcPct val="50000"/>
              </a:spcBef>
            </a:pPr>
            <a:r>
              <a:rPr lang="en-US"/>
              <a:t>Push (Result)</a:t>
            </a:r>
          </a:p>
        </p:txBody>
      </p:sp>
      <p:grpSp>
        <p:nvGrpSpPr>
          <p:cNvPr id="45064" name="Group 19"/>
          <p:cNvGrpSpPr>
            <a:grpSpLocks/>
          </p:cNvGrpSpPr>
          <p:nvPr/>
        </p:nvGrpSpPr>
        <p:grpSpPr bwMode="auto">
          <a:xfrm>
            <a:off x="6096000" y="2071687"/>
            <a:ext cx="1066800" cy="3124200"/>
            <a:chOff x="2016" y="960"/>
            <a:chExt cx="672" cy="1968"/>
          </a:xfrm>
        </p:grpSpPr>
        <p:sp>
          <p:nvSpPr>
            <p:cNvPr id="45080" name="Line 20"/>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45081" name="Line 21"/>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45082" name="Line 22"/>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45065" name="Group 23"/>
          <p:cNvGrpSpPr>
            <a:grpSpLocks/>
          </p:cNvGrpSpPr>
          <p:nvPr/>
        </p:nvGrpSpPr>
        <p:grpSpPr bwMode="auto">
          <a:xfrm>
            <a:off x="7239000" y="4662487"/>
            <a:ext cx="1600200" cy="366713"/>
            <a:chOff x="3264" y="2736"/>
            <a:chExt cx="1200" cy="231"/>
          </a:xfrm>
        </p:grpSpPr>
        <p:sp>
          <p:nvSpPr>
            <p:cNvPr id="45078" name="Text Box 24"/>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45079" name="Line 25"/>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45066" name="Line 26"/>
          <p:cNvSpPr>
            <a:spLocks noChangeShapeType="1"/>
          </p:cNvSpPr>
          <p:nvPr/>
        </p:nvSpPr>
        <p:spPr bwMode="auto">
          <a:xfrm>
            <a:off x="4800600" y="3214687"/>
            <a:ext cx="990600" cy="0"/>
          </a:xfrm>
          <a:prstGeom prst="line">
            <a:avLst/>
          </a:prstGeom>
          <a:noFill/>
          <a:ln w="57150">
            <a:solidFill>
              <a:schemeClr val="tx1"/>
            </a:solidFill>
            <a:round/>
            <a:headEnd/>
            <a:tailEnd type="triangle" w="med" len="med"/>
          </a:ln>
        </p:spPr>
        <p:txBody>
          <a:bodyPr/>
          <a:lstStyle/>
          <a:p>
            <a:endParaRPr lang="en-US"/>
          </a:p>
        </p:txBody>
      </p:sp>
      <p:grpSp>
        <p:nvGrpSpPr>
          <p:cNvPr id="45067" name="Group 27"/>
          <p:cNvGrpSpPr>
            <a:grpSpLocks/>
          </p:cNvGrpSpPr>
          <p:nvPr/>
        </p:nvGrpSpPr>
        <p:grpSpPr bwMode="auto">
          <a:xfrm>
            <a:off x="6096000" y="4816475"/>
            <a:ext cx="1066800" cy="379412"/>
            <a:chOff x="2640" y="2688"/>
            <a:chExt cx="672" cy="239"/>
          </a:xfrm>
        </p:grpSpPr>
        <p:sp>
          <p:nvSpPr>
            <p:cNvPr id="45076" name="Line 28"/>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5077" name="Text Box 29"/>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48</a:t>
              </a:r>
            </a:p>
          </p:txBody>
        </p:sp>
      </p:grpSp>
      <p:sp>
        <p:nvSpPr>
          <p:cNvPr id="45068" name="Text Box 30"/>
          <p:cNvSpPr txBox="1">
            <a:spLocks noChangeArrowheads="1"/>
          </p:cNvSpPr>
          <p:nvPr/>
        </p:nvSpPr>
        <p:spPr bwMode="auto">
          <a:xfrm>
            <a:off x="533400" y="493395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45069" name="Text Box 31"/>
          <p:cNvSpPr txBox="1">
            <a:spLocks noChangeArrowheads="1"/>
          </p:cNvSpPr>
          <p:nvPr/>
        </p:nvSpPr>
        <p:spPr bwMode="auto">
          <a:xfrm>
            <a:off x="774700" y="4933950"/>
            <a:ext cx="381000" cy="366712"/>
          </a:xfrm>
          <a:prstGeom prst="rect">
            <a:avLst/>
          </a:prstGeom>
          <a:solidFill>
            <a:schemeClr val="accent1"/>
          </a:solidFill>
          <a:ln w="9525">
            <a:noFill/>
            <a:miter lim="800000"/>
            <a:headEnd/>
            <a:tailEnd/>
          </a:ln>
        </p:spPr>
        <p:txBody>
          <a:bodyPr>
            <a:spAutoFit/>
          </a:bodyPr>
          <a:lstStyle/>
          <a:p>
            <a:pPr>
              <a:spcBef>
                <a:spcPct val="50000"/>
              </a:spcBef>
            </a:pPr>
            <a:r>
              <a:rPr lang="en-US" b="1"/>
              <a:t>7 </a:t>
            </a:r>
          </a:p>
        </p:txBody>
      </p:sp>
      <p:sp>
        <p:nvSpPr>
          <p:cNvPr id="45070" name="Text Box 32"/>
          <p:cNvSpPr txBox="1">
            <a:spLocks noChangeArrowheads="1"/>
          </p:cNvSpPr>
          <p:nvPr/>
        </p:nvSpPr>
        <p:spPr bwMode="auto">
          <a:xfrm>
            <a:off x="1155700" y="494188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5071" name="Text Box 33"/>
          <p:cNvSpPr txBox="1">
            <a:spLocks noChangeArrowheads="1"/>
          </p:cNvSpPr>
          <p:nvPr/>
        </p:nvSpPr>
        <p:spPr bwMode="auto">
          <a:xfrm>
            <a:off x="1384300" y="4935537"/>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6</a:t>
            </a:r>
          </a:p>
        </p:txBody>
      </p:sp>
      <p:sp>
        <p:nvSpPr>
          <p:cNvPr id="45072" name="Text Box 34"/>
          <p:cNvSpPr txBox="1">
            <a:spLocks noChangeArrowheads="1"/>
          </p:cNvSpPr>
          <p:nvPr/>
        </p:nvSpPr>
        <p:spPr bwMode="auto">
          <a:xfrm>
            <a:off x="1689100" y="4935537"/>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2</a:t>
            </a:r>
          </a:p>
        </p:txBody>
      </p:sp>
      <p:sp>
        <p:nvSpPr>
          <p:cNvPr id="45073" name="Text Box 35"/>
          <p:cNvSpPr txBox="1">
            <a:spLocks noChangeArrowheads="1"/>
          </p:cNvSpPr>
          <p:nvPr/>
        </p:nvSpPr>
        <p:spPr bwMode="auto">
          <a:xfrm>
            <a:off x="1993900" y="4933950"/>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5074" name="Text Box 36"/>
          <p:cNvSpPr txBox="1">
            <a:spLocks noChangeArrowheads="1"/>
          </p:cNvSpPr>
          <p:nvPr/>
        </p:nvSpPr>
        <p:spPr bwMode="auto">
          <a:xfrm>
            <a:off x="2247900" y="4935537"/>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5075" name="Text Box 37"/>
          <p:cNvSpPr txBox="1">
            <a:spLocks noChangeArrowheads="1"/>
          </p:cNvSpPr>
          <p:nvPr/>
        </p:nvSpPr>
        <p:spPr bwMode="auto">
          <a:xfrm>
            <a:off x="609600" y="4281487"/>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sp>
        <p:nvSpPr>
          <p:cNvPr id="36"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7" name="Slide Number Placeholder 36"/>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a:spLocks noChangeArrowheads="1"/>
          </p:cNvSpPr>
          <p:nvPr/>
        </p:nvSpPr>
        <p:spPr bwMode="auto">
          <a:xfrm>
            <a:off x="3429000" y="5867400"/>
            <a:ext cx="3048000" cy="366713"/>
          </a:xfrm>
          <a:prstGeom prst="rect">
            <a:avLst/>
          </a:prstGeom>
          <a:noFill/>
          <a:ln w="9525">
            <a:noFill/>
            <a:miter lim="800000"/>
            <a:headEnd/>
            <a:tailEnd/>
          </a:ln>
        </p:spPr>
        <p:txBody>
          <a:bodyPr>
            <a:spAutoFit/>
          </a:bodyPr>
          <a:lstStyle/>
          <a:p>
            <a:pPr>
              <a:spcBef>
                <a:spcPct val="50000"/>
              </a:spcBef>
            </a:pPr>
            <a:r>
              <a:rPr lang="en-US"/>
              <a:t>Result = Pop( )</a:t>
            </a:r>
          </a:p>
        </p:txBody>
      </p:sp>
      <p:grpSp>
        <p:nvGrpSpPr>
          <p:cNvPr id="46083" name="Group 19"/>
          <p:cNvGrpSpPr>
            <a:grpSpLocks/>
          </p:cNvGrpSpPr>
          <p:nvPr/>
        </p:nvGrpSpPr>
        <p:grpSpPr bwMode="auto">
          <a:xfrm>
            <a:off x="3657600" y="1981200"/>
            <a:ext cx="1066800" cy="3124200"/>
            <a:chOff x="2016" y="960"/>
            <a:chExt cx="672" cy="1968"/>
          </a:xfrm>
        </p:grpSpPr>
        <p:sp>
          <p:nvSpPr>
            <p:cNvPr id="46107" name="Line 20"/>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46108" name="Line 21"/>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46109" name="Line 22"/>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46084" name="Group 23"/>
          <p:cNvGrpSpPr>
            <a:grpSpLocks/>
          </p:cNvGrpSpPr>
          <p:nvPr/>
        </p:nvGrpSpPr>
        <p:grpSpPr bwMode="auto">
          <a:xfrm>
            <a:off x="4800600" y="4572000"/>
            <a:ext cx="1905000" cy="366713"/>
            <a:chOff x="3264" y="2736"/>
            <a:chExt cx="1200" cy="231"/>
          </a:xfrm>
        </p:grpSpPr>
        <p:sp>
          <p:nvSpPr>
            <p:cNvPr id="46105" name="Text Box 24"/>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46106" name="Line 25"/>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grpSp>
        <p:nvGrpSpPr>
          <p:cNvPr id="46085" name="Group 27"/>
          <p:cNvGrpSpPr>
            <a:grpSpLocks/>
          </p:cNvGrpSpPr>
          <p:nvPr/>
        </p:nvGrpSpPr>
        <p:grpSpPr bwMode="auto">
          <a:xfrm>
            <a:off x="3657600" y="4725988"/>
            <a:ext cx="1066800" cy="379412"/>
            <a:chOff x="2640" y="2688"/>
            <a:chExt cx="672" cy="239"/>
          </a:xfrm>
        </p:grpSpPr>
        <p:sp>
          <p:nvSpPr>
            <p:cNvPr id="46103" name="Line 28"/>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46104" name="Text Box 29"/>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48</a:t>
              </a:r>
            </a:p>
          </p:txBody>
        </p:sp>
      </p:grpSp>
      <p:sp>
        <p:nvSpPr>
          <p:cNvPr id="46086" name="Text Box 30"/>
          <p:cNvSpPr txBox="1">
            <a:spLocks noChangeArrowheads="1"/>
          </p:cNvSpPr>
          <p:nvPr/>
        </p:nvSpPr>
        <p:spPr bwMode="auto">
          <a:xfrm>
            <a:off x="685800" y="5910263"/>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5</a:t>
            </a:r>
          </a:p>
        </p:txBody>
      </p:sp>
      <p:sp>
        <p:nvSpPr>
          <p:cNvPr id="46087" name="Text Box 31"/>
          <p:cNvSpPr txBox="1">
            <a:spLocks noChangeArrowheads="1"/>
          </p:cNvSpPr>
          <p:nvPr/>
        </p:nvSpPr>
        <p:spPr bwMode="auto">
          <a:xfrm>
            <a:off x="927100" y="5910263"/>
            <a:ext cx="381000" cy="366712"/>
          </a:xfrm>
          <a:prstGeom prst="rect">
            <a:avLst/>
          </a:prstGeom>
          <a:solidFill>
            <a:schemeClr val="accent1"/>
          </a:solidFill>
          <a:ln w="9525">
            <a:noFill/>
            <a:miter lim="800000"/>
            <a:headEnd/>
            <a:tailEnd/>
          </a:ln>
        </p:spPr>
        <p:txBody>
          <a:bodyPr>
            <a:spAutoFit/>
          </a:bodyPr>
          <a:lstStyle/>
          <a:p>
            <a:pPr>
              <a:spcBef>
                <a:spcPct val="50000"/>
              </a:spcBef>
            </a:pPr>
            <a:r>
              <a:rPr lang="en-US" b="1"/>
              <a:t>7 </a:t>
            </a:r>
          </a:p>
        </p:txBody>
      </p:sp>
      <p:sp>
        <p:nvSpPr>
          <p:cNvPr id="46088" name="Text Box 32"/>
          <p:cNvSpPr txBox="1">
            <a:spLocks noChangeArrowheads="1"/>
          </p:cNvSpPr>
          <p:nvPr/>
        </p:nvSpPr>
        <p:spPr bwMode="auto">
          <a:xfrm>
            <a:off x="1308100" y="5918200"/>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6089" name="Text Box 33"/>
          <p:cNvSpPr txBox="1">
            <a:spLocks noChangeArrowheads="1"/>
          </p:cNvSpPr>
          <p:nvPr/>
        </p:nvSpPr>
        <p:spPr bwMode="auto">
          <a:xfrm>
            <a:off x="1536700" y="5911850"/>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6</a:t>
            </a:r>
          </a:p>
        </p:txBody>
      </p:sp>
      <p:sp>
        <p:nvSpPr>
          <p:cNvPr id="46090" name="Text Box 34"/>
          <p:cNvSpPr txBox="1">
            <a:spLocks noChangeArrowheads="1"/>
          </p:cNvSpPr>
          <p:nvPr/>
        </p:nvSpPr>
        <p:spPr bwMode="auto">
          <a:xfrm>
            <a:off x="1841500" y="5911850"/>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2</a:t>
            </a:r>
          </a:p>
        </p:txBody>
      </p:sp>
      <p:sp>
        <p:nvSpPr>
          <p:cNvPr id="46091" name="Text Box 35"/>
          <p:cNvSpPr txBox="1">
            <a:spLocks noChangeArrowheads="1"/>
          </p:cNvSpPr>
          <p:nvPr/>
        </p:nvSpPr>
        <p:spPr bwMode="auto">
          <a:xfrm>
            <a:off x="2146300" y="5910263"/>
            <a:ext cx="304800" cy="366712"/>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6092" name="Text Box 36"/>
          <p:cNvSpPr txBox="1">
            <a:spLocks noChangeArrowheads="1"/>
          </p:cNvSpPr>
          <p:nvPr/>
        </p:nvSpPr>
        <p:spPr bwMode="auto">
          <a:xfrm>
            <a:off x="2400300" y="5911850"/>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b="1"/>
              <a:t>*</a:t>
            </a:r>
          </a:p>
        </p:txBody>
      </p:sp>
      <p:sp>
        <p:nvSpPr>
          <p:cNvPr id="46093" name="Text Box 37"/>
          <p:cNvSpPr txBox="1">
            <a:spLocks noChangeArrowheads="1"/>
          </p:cNvSpPr>
          <p:nvPr/>
        </p:nvSpPr>
        <p:spPr bwMode="auto">
          <a:xfrm>
            <a:off x="762000" y="5257800"/>
            <a:ext cx="2514600" cy="366713"/>
          </a:xfrm>
          <a:prstGeom prst="rect">
            <a:avLst/>
          </a:prstGeom>
          <a:noFill/>
          <a:ln w="9525">
            <a:noFill/>
            <a:miter lim="800000"/>
            <a:headEnd/>
            <a:tailEnd/>
          </a:ln>
        </p:spPr>
        <p:txBody>
          <a:bodyPr>
            <a:spAutoFit/>
          </a:bodyPr>
          <a:lstStyle/>
          <a:p>
            <a:pPr>
              <a:spcBef>
                <a:spcPct val="50000"/>
              </a:spcBef>
            </a:pPr>
            <a:r>
              <a:rPr lang="en-US" u="sng"/>
              <a:t>Postfix Expression</a:t>
            </a:r>
          </a:p>
        </p:txBody>
      </p:sp>
      <p:grpSp>
        <p:nvGrpSpPr>
          <p:cNvPr id="46094" name="Group 38"/>
          <p:cNvGrpSpPr>
            <a:grpSpLocks/>
          </p:cNvGrpSpPr>
          <p:nvPr/>
        </p:nvGrpSpPr>
        <p:grpSpPr bwMode="auto">
          <a:xfrm>
            <a:off x="6096000" y="1981200"/>
            <a:ext cx="1066800" cy="3124200"/>
            <a:chOff x="2016" y="960"/>
            <a:chExt cx="672" cy="1968"/>
          </a:xfrm>
        </p:grpSpPr>
        <p:sp>
          <p:nvSpPr>
            <p:cNvPr id="46100" name="Line 39"/>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46101" name="Line 40"/>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46102" name="Line 41"/>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46095" name="Group 42"/>
          <p:cNvGrpSpPr>
            <a:grpSpLocks/>
          </p:cNvGrpSpPr>
          <p:nvPr/>
        </p:nvGrpSpPr>
        <p:grpSpPr bwMode="auto">
          <a:xfrm>
            <a:off x="7239000" y="4891088"/>
            <a:ext cx="1905000" cy="366712"/>
            <a:chOff x="3264" y="2736"/>
            <a:chExt cx="1200" cy="231"/>
          </a:xfrm>
        </p:grpSpPr>
        <p:sp>
          <p:nvSpPr>
            <p:cNvPr id="46098" name="Text Box 43"/>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46099" name="Line 44"/>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46096" name="Text Box 48"/>
          <p:cNvSpPr txBox="1">
            <a:spLocks noChangeArrowheads="1"/>
          </p:cNvSpPr>
          <p:nvPr/>
        </p:nvSpPr>
        <p:spPr bwMode="auto">
          <a:xfrm>
            <a:off x="3429000" y="6262688"/>
            <a:ext cx="3048000" cy="366712"/>
          </a:xfrm>
          <a:prstGeom prst="rect">
            <a:avLst/>
          </a:prstGeom>
          <a:noFill/>
          <a:ln w="9525">
            <a:noFill/>
            <a:miter lim="800000"/>
            <a:headEnd/>
            <a:tailEnd/>
          </a:ln>
        </p:spPr>
        <p:txBody>
          <a:bodyPr>
            <a:spAutoFit/>
          </a:bodyPr>
          <a:lstStyle/>
          <a:p>
            <a:pPr>
              <a:spcBef>
                <a:spcPct val="50000"/>
              </a:spcBef>
            </a:pPr>
            <a:r>
              <a:rPr lang="en-US"/>
              <a:t>Result = 48</a:t>
            </a:r>
          </a:p>
        </p:txBody>
      </p:sp>
      <p:sp>
        <p:nvSpPr>
          <p:cNvPr id="46097" name="Line 49"/>
          <p:cNvSpPr>
            <a:spLocks noChangeShapeType="1"/>
          </p:cNvSpPr>
          <p:nvPr/>
        </p:nvSpPr>
        <p:spPr bwMode="auto">
          <a:xfrm>
            <a:off x="2895600" y="6096000"/>
            <a:ext cx="457200" cy="0"/>
          </a:xfrm>
          <a:prstGeom prst="line">
            <a:avLst/>
          </a:prstGeom>
          <a:noFill/>
          <a:ln w="38100">
            <a:solidFill>
              <a:schemeClr val="tx1"/>
            </a:solidFill>
            <a:round/>
            <a:headEnd/>
            <a:tailEnd type="triangle" w="med" len="med"/>
          </a:ln>
        </p:spPr>
        <p:txBody>
          <a:bodyPr/>
          <a:lstStyle/>
          <a:p>
            <a:endParaRPr lang="en-US"/>
          </a:p>
        </p:txBody>
      </p:sp>
      <p:sp>
        <p:nvSpPr>
          <p:cNvPr id="30"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1" name="Slide Number Placeholder 30"/>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xfrm>
            <a:off x="533400" y="152400"/>
            <a:ext cx="7772400" cy="1143000"/>
          </a:xfrm>
          <a:noFill/>
        </p:spPr>
        <p:txBody>
          <a:bodyPr>
            <a:normAutofit/>
          </a:bodyPr>
          <a:lstStyle/>
          <a:p>
            <a:pPr eaLnBrk="1" hangingPunct="1"/>
            <a:r>
              <a:rPr lang="en-US" dirty="0" smtClean="0"/>
              <a:t>Evaluation of Postfix Expression</a:t>
            </a:r>
          </a:p>
        </p:txBody>
      </p:sp>
      <p:sp>
        <p:nvSpPr>
          <p:cNvPr id="199685" name="Rectangle 5"/>
          <p:cNvSpPr>
            <a:spLocks noGrp="1" noChangeArrowheads="1"/>
          </p:cNvSpPr>
          <p:nvPr>
            <p:ph sz="quarter" idx="1"/>
          </p:nvPr>
        </p:nvSpPr>
        <p:spPr>
          <a:xfrm>
            <a:off x="457200" y="1676400"/>
            <a:ext cx="8229600" cy="4648200"/>
          </a:xfrm>
        </p:spPr>
        <p:txBody>
          <a:bodyPr/>
          <a:lstStyle/>
          <a:p>
            <a:pPr algn="l" rtl="0" eaLnBrk="1" hangingPunct="1">
              <a:defRPr/>
            </a:pPr>
            <a:r>
              <a:rPr lang="en-US" sz="2400" dirty="0">
                <a:latin typeface="Palatino Linotype" pitchFamily="18" charset="0"/>
              </a:rPr>
              <a:t>Conversion from infix to postfix is difficult because :</a:t>
            </a:r>
          </a:p>
          <a:p>
            <a:pPr lvl="1" algn="l" rtl="0" eaLnBrk="1" hangingPunct="1">
              <a:defRPr/>
            </a:pPr>
            <a:r>
              <a:rPr lang="en-US" sz="2400" dirty="0">
                <a:effectLst>
                  <a:outerShdw blurRad="38100" dist="38100" dir="2700000" algn="tl">
                    <a:srgbClr val="C0C0C0"/>
                  </a:outerShdw>
                </a:effectLst>
                <a:latin typeface="Palatino Linotype" pitchFamily="18" charset="0"/>
              </a:rPr>
              <a:t>Rules governing the precedence of operators are to be catered for</a:t>
            </a:r>
          </a:p>
          <a:p>
            <a:pPr lvl="1" algn="l" rtl="0" eaLnBrk="1" hangingPunct="1">
              <a:defRPr/>
            </a:pPr>
            <a:r>
              <a:rPr lang="en-US" sz="2400" dirty="0">
                <a:effectLst>
                  <a:outerShdw blurRad="38100" dist="38100" dir="2700000" algn="tl">
                    <a:srgbClr val="C0C0C0"/>
                  </a:outerShdw>
                </a:effectLst>
                <a:latin typeface="Palatino Linotype" pitchFamily="18" charset="0"/>
              </a:rPr>
              <a:t>Many possibilities for incoming characters</a:t>
            </a:r>
          </a:p>
          <a:p>
            <a:pPr lvl="1" algn="l" rtl="0" eaLnBrk="1" hangingPunct="1">
              <a:defRPr/>
            </a:pPr>
            <a:r>
              <a:rPr lang="en-US" sz="2400" dirty="0">
                <a:effectLst>
                  <a:outerShdw blurRad="38100" dist="38100" dir="2700000" algn="tl">
                    <a:srgbClr val="C0C0C0"/>
                  </a:outerShdw>
                </a:effectLst>
                <a:latin typeface="Palatino Linotype" pitchFamily="18" charset="0"/>
              </a:rPr>
              <a:t>To cater for parentheses</a:t>
            </a:r>
          </a:p>
          <a:p>
            <a:pPr lvl="1" algn="l" rtl="0" eaLnBrk="1" hangingPunct="1">
              <a:defRPr/>
            </a:pPr>
            <a:r>
              <a:rPr lang="en-US" sz="2400" dirty="0">
                <a:effectLst>
                  <a:outerShdw blurRad="38100" dist="38100" dir="2700000" algn="tl">
                    <a:srgbClr val="C0C0C0"/>
                  </a:outerShdw>
                </a:effectLst>
                <a:latin typeface="Palatino Linotype" pitchFamily="18" charset="0"/>
              </a:rPr>
              <a:t>To cater for error conditions / checks</a:t>
            </a:r>
          </a:p>
          <a:p>
            <a:pPr algn="l" rtl="0" eaLnBrk="1" hangingPunct="1">
              <a:defRPr/>
            </a:pPr>
            <a:r>
              <a:rPr lang="en-US" sz="2400" dirty="0">
                <a:effectLst>
                  <a:outerShdw blurRad="38100" dist="38100" dir="2700000" algn="tl">
                    <a:srgbClr val="C0C0C0"/>
                  </a:outerShdw>
                </a:effectLst>
                <a:latin typeface="Palatino Linotype" pitchFamily="18" charset="0"/>
              </a:rPr>
              <a:t>Evaluation of postfix expression is very simple to implement because operators appear in precisely the order in which they are to be executed</a:t>
            </a:r>
          </a:p>
          <a:p>
            <a:pPr lvl="1" algn="l" rtl="0" eaLnBrk="1" hangingPunct="1">
              <a:defRPr/>
            </a:pPr>
            <a:endParaRPr lang="en-US" sz="2400" dirty="0">
              <a:effectLst>
                <a:outerShdw blurRad="38100" dist="38100" dir="2700000" algn="tl">
                  <a:srgbClr val="C0C0C0"/>
                </a:outerShdw>
              </a:effectLst>
              <a:latin typeface="Palatino Linotype"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533400" y="152400"/>
            <a:ext cx="7772400" cy="1143000"/>
          </a:xfrm>
          <a:noFill/>
        </p:spPr>
        <p:txBody>
          <a:bodyPr/>
          <a:lstStyle/>
          <a:p>
            <a:pPr eaLnBrk="1" hangingPunct="1"/>
            <a:r>
              <a:rPr lang="en-US" dirty="0" smtClean="0"/>
              <a:t>Motivation for the conversion</a:t>
            </a:r>
          </a:p>
        </p:txBody>
      </p:sp>
      <p:sp>
        <p:nvSpPr>
          <p:cNvPr id="200709" name="Rectangle 5"/>
          <p:cNvSpPr>
            <a:spLocks noGrp="1" noChangeArrowheads="1"/>
          </p:cNvSpPr>
          <p:nvPr>
            <p:ph sz="quarter" idx="1"/>
          </p:nvPr>
        </p:nvSpPr>
        <p:spPr>
          <a:xfrm>
            <a:off x="457200" y="1676400"/>
            <a:ext cx="8229600" cy="4953000"/>
          </a:xfrm>
        </p:spPr>
        <p:txBody>
          <a:bodyPr/>
          <a:lstStyle/>
          <a:p>
            <a:pPr algn="l" rtl="0" eaLnBrk="1" hangingPunct="1">
              <a:lnSpc>
                <a:spcPct val="80000"/>
              </a:lnSpc>
              <a:defRPr/>
            </a:pPr>
            <a:r>
              <a:rPr lang="en-US" sz="2400" dirty="0">
                <a:latin typeface="Palatino Linotype" pitchFamily="18" charset="0"/>
              </a:rPr>
              <a:t>Motivation for this conversion is the need to have the operators in the precise order for execution</a:t>
            </a:r>
          </a:p>
          <a:p>
            <a:pPr algn="l" rtl="0" eaLnBrk="1" hangingPunct="1">
              <a:lnSpc>
                <a:spcPct val="80000"/>
              </a:lnSpc>
              <a:defRPr/>
            </a:pPr>
            <a:r>
              <a:rPr lang="en-US" sz="2400" dirty="0">
                <a:latin typeface="Palatino Linotype" pitchFamily="18" charset="0"/>
              </a:rPr>
              <a:t>While using paper and pencil to do the conversion we can “foresee” the expression string and the depth of all the scopes (if the expressions are not very long and complicated)</a:t>
            </a:r>
          </a:p>
          <a:p>
            <a:pPr algn="l" rtl="0" eaLnBrk="1" hangingPunct="1">
              <a:lnSpc>
                <a:spcPct val="80000"/>
              </a:lnSpc>
              <a:defRPr/>
            </a:pPr>
            <a:r>
              <a:rPr lang="en-US" sz="2400" dirty="0">
                <a:effectLst>
                  <a:outerShdw blurRad="38100" dist="38100" dir="2700000" algn="tl">
                    <a:srgbClr val="C0C0C0"/>
                  </a:outerShdw>
                </a:effectLst>
                <a:latin typeface="Palatino Linotype" pitchFamily="18" charset="0"/>
              </a:rPr>
              <a:t>When a program is required to evaluate an expression, it must be accurate</a:t>
            </a:r>
          </a:p>
          <a:p>
            <a:pPr algn="l" rtl="0" eaLnBrk="1" hangingPunct="1">
              <a:lnSpc>
                <a:spcPct val="80000"/>
              </a:lnSpc>
              <a:defRPr/>
            </a:pPr>
            <a:r>
              <a:rPr lang="en-US" sz="2400" dirty="0">
                <a:effectLst>
                  <a:outerShdw blurRad="38100" dist="38100" dir="2700000" algn="tl">
                    <a:srgbClr val="C0C0C0"/>
                  </a:outerShdw>
                </a:effectLst>
                <a:latin typeface="Palatino Linotype" pitchFamily="18" charset="0"/>
              </a:rPr>
              <a:t>At any time during scanning of an expression we cannot be sure that we have reached the inner most scope</a:t>
            </a:r>
          </a:p>
          <a:p>
            <a:pPr algn="l" rtl="0" eaLnBrk="1" hangingPunct="1">
              <a:lnSpc>
                <a:spcPct val="80000"/>
              </a:lnSpc>
              <a:defRPr/>
            </a:pPr>
            <a:r>
              <a:rPr lang="en-US" sz="2400" dirty="0">
                <a:effectLst>
                  <a:outerShdw blurRad="38100" dist="38100" dir="2700000" algn="tl">
                    <a:srgbClr val="C0C0C0"/>
                  </a:outerShdw>
                </a:effectLst>
                <a:latin typeface="Palatino Linotype" pitchFamily="18" charset="0"/>
              </a:rPr>
              <a:t>Encountering an operator or parentheses may require frequent “backtracking”</a:t>
            </a:r>
          </a:p>
          <a:p>
            <a:pPr algn="l" rtl="0" eaLnBrk="1" hangingPunct="1">
              <a:lnSpc>
                <a:spcPct val="80000"/>
              </a:lnSpc>
              <a:defRPr/>
            </a:pPr>
            <a:r>
              <a:rPr lang="en-US" sz="2400" dirty="0">
                <a:effectLst>
                  <a:outerShdw blurRad="38100" dist="38100" dir="2700000" algn="tl">
                    <a:srgbClr val="C0C0C0"/>
                  </a:outerShdw>
                </a:effectLst>
                <a:latin typeface="Palatino Linotype" pitchFamily="18" charset="0"/>
              </a:rPr>
              <a:t>Rather than backtracking, we use the stack to </a:t>
            </a:r>
            <a:r>
              <a:rPr lang="en-US" sz="2400" b="1" dirty="0">
                <a:effectLst>
                  <a:outerShdw blurRad="38100" dist="38100" dir="2700000" algn="tl">
                    <a:srgbClr val="C0C0C0"/>
                  </a:outerShdw>
                </a:effectLst>
                <a:latin typeface="Palatino Linotype" pitchFamily="18" charset="0"/>
              </a:rPr>
              <a:t>“remember”</a:t>
            </a:r>
            <a:r>
              <a:rPr lang="en-US" sz="2400" dirty="0">
                <a:effectLst>
                  <a:outerShdw blurRad="38100" dist="38100" dir="2700000" algn="tl">
                    <a:srgbClr val="C0C0C0"/>
                  </a:outerShdw>
                </a:effectLst>
                <a:latin typeface="Palatino Linotype" pitchFamily="18" charset="0"/>
              </a:rPr>
              <a:t> the operators encountered previously</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a:xfrm>
            <a:off x="533400" y="152400"/>
            <a:ext cx="7772400" cy="1143000"/>
          </a:xfrm>
          <a:noFill/>
        </p:spPr>
        <p:txBody>
          <a:bodyPr/>
          <a:lstStyle/>
          <a:p>
            <a:pPr eaLnBrk="1" hangingPunct="1"/>
            <a:r>
              <a:rPr lang="en-US" dirty="0" smtClean="0"/>
              <a:t>Assignment # 1</a:t>
            </a:r>
          </a:p>
        </p:txBody>
      </p:sp>
      <p:sp>
        <p:nvSpPr>
          <p:cNvPr id="201733" name="Rectangle 5"/>
          <p:cNvSpPr>
            <a:spLocks noGrp="1" noChangeArrowheads="1"/>
          </p:cNvSpPr>
          <p:nvPr>
            <p:ph sz="quarter" idx="1"/>
          </p:nvPr>
        </p:nvSpPr>
        <p:spPr>
          <a:xfrm>
            <a:off x="533400" y="1752600"/>
            <a:ext cx="8077200" cy="4724400"/>
          </a:xfrm>
        </p:spPr>
        <p:txBody>
          <a:bodyPr/>
          <a:lstStyle/>
          <a:p>
            <a:pPr algn="l" rtl="0" eaLnBrk="1" hangingPunct="1">
              <a:defRPr/>
            </a:pPr>
            <a:r>
              <a:rPr lang="en-US" sz="2800" dirty="0">
                <a:latin typeface="Palatino Linotype" pitchFamily="18" charset="0"/>
              </a:rPr>
              <a:t>Write a program that gets an Infix arithmetic expression and converts it into postfix notation</a:t>
            </a:r>
          </a:p>
          <a:p>
            <a:pPr algn="l" rtl="0" eaLnBrk="1" hangingPunct="1">
              <a:defRPr/>
            </a:pPr>
            <a:r>
              <a:rPr lang="en-US" sz="2800" dirty="0">
                <a:latin typeface="Palatino Linotype" pitchFamily="18" charset="0"/>
              </a:rPr>
              <a:t>The program should then evaluate the postfix expression and output the result</a:t>
            </a:r>
          </a:p>
          <a:p>
            <a:pPr algn="l" rtl="0" eaLnBrk="1" hangingPunct="1">
              <a:defRPr/>
            </a:pPr>
            <a:r>
              <a:rPr lang="en-US" sz="2800" dirty="0">
                <a:latin typeface="Palatino Linotype" pitchFamily="18" charset="0"/>
              </a:rPr>
              <a:t>Your program should define the input and output format, enforce the format and handle Exceptions (exceptional conditions).</a:t>
            </a:r>
          </a:p>
          <a:p>
            <a:pPr algn="l" rtl="0" eaLnBrk="1" hangingPunct="1">
              <a:defRPr/>
            </a:pPr>
            <a:r>
              <a:rPr lang="en-US" sz="2800" dirty="0">
                <a:latin typeface="Palatino Linotype" pitchFamily="18" charset="0"/>
              </a:rPr>
              <a:t>Use appropriate comments at every stage of programming</a:t>
            </a:r>
            <a:endParaRPr lang="en-US" sz="2800" dirty="0">
              <a:effectLst>
                <a:outerShdw blurRad="38100" dist="38100" dir="2700000" algn="tl">
                  <a:srgbClr val="C0C0C0"/>
                </a:outerShdw>
              </a:effectLst>
              <a:latin typeface="Palatino Linotype"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title"/>
          </p:nvPr>
        </p:nvSpPr>
        <p:spPr>
          <a:xfrm>
            <a:off x="457200" y="228600"/>
            <a:ext cx="8153400" cy="990600"/>
          </a:xfrm>
          <a:noFill/>
        </p:spPr>
        <p:txBody>
          <a:bodyPr>
            <a:normAutofit/>
          </a:bodyPr>
          <a:lstStyle/>
          <a:p>
            <a:r>
              <a:rPr lang="en-US" dirty="0" smtClean="0"/>
              <a:t>Problem Solving with Stacks-4</a:t>
            </a:r>
          </a:p>
        </p:txBody>
      </p:sp>
      <p:sp>
        <p:nvSpPr>
          <p:cNvPr id="7171" name="Rectangle 7"/>
          <p:cNvSpPr>
            <a:spLocks noGrp="1" noChangeArrowheads="1"/>
          </p:cNvSpPr>
          <p:nvPr>
            <p:ph sz="quarter" idx="1"/>
          </p:nvPr>
        </p:nvSpPr>
        <p:spPr>
          <a:xfrm>
            <a:off x="228600" y="1676400"/>
            <a:ext cx="8610600" cy="4800600"/>
          </a:xfrm>
          <a:noFill/>
        </p:spPr>
        <p:txBody>
          <a:bodyPr>
            <a:normAutofit/>
          </a:bodyPr>
          <a:lstStyle/>
          <a:p>
            <a:pPr marL="533400" indent="-533400" algn="l" rtl="0" eaLnBrk="1" hangingPunct="1">
              <a:lnSpc>
                <a:spcPct val="90000"/>
              </a:lnSpc>
            </a:pPr>
            <a:r>
              <a:rPr lang="en-US" sz="2400" dirty="0" smtClean="0">
                <a:latin typeface="Palatino Linotype" pitchFamily="18" charset="0"/>
              </a:rPr>
              <a:t>Evaluating the correctness of simple expressions like this one can easily be done with the help of a few variables like “Parenthesis count”</a:t>
            </a:r>
          </a:p>
          <a:p>
            <a:pPr marL="533400" indent="-533400" algn="l" rtl="0" eaLnBrk="1" hangingPunct="1">
              <a:lnSpc>
                <a:spcPct val="90000"/>
              </a:lnSpc>
            </a:pPr>
            <a:r>
              <a:rPr lang="en-US" sz="2400" dirty="0" smtClean="0">
                <a:latin typeface="Palatino Linotype" pitchFamily="18" charset="0"/>
              </a:rPr>
              <a:t>Things start getting difficult to handle by your program when the requirements get complicated e.g.</a:t>
            </a:r>
          </a:p>
          <a:p>
            <a:pPr marL="533400" indent="-533400" algn="l" rtl="0" eaLnBrk="1" hangingPunct="1">
              <a:lnSpc>
                <a:spcPct val="90000"/>
              </a:lnSpc>
            </a:pPr>
            <a:r>
              <a:rPr lang="en-US" sz="2400" dirty="0" smtClean="0">
                <a:latin typeface="Palatino Linotype" pitchFamily="18" charset="0"/>
              </a:rPr>
              <a:t>Let us change the problem by introducing three different types of scope de-limiters i.e. (parenthesis), {braces} and [brackets].</a:t>
            </a:r>
          </a:p>
          <a:p>
            <a:pPr marL="533400" indent="-533400" algn="l" rtl="0" eaLnBrk="1" hangingPunct="1">
              <a:lnSpc>
                <a:spcPct val="90000"/>
              </a:lnSpc>
            </a:pPr>
            <a:r>
              <a:rPr lang="en-US" sz="2400" dirty="0" smtClean="0">
                <a:latin typeface="Palatino Linotype" pitchFamily="18" charset="0"/>
              </a:rPr>
              <a:t>In such a situation we must keep track of not only the number of scope delimiters but also their types</a:t>
            </a:r>
          </a:p>
          <a:p>
            <a:pPr marL="533400" indent="-533400" algn="l" rtl="0" eaLnBrk="1" hangingPunct="1">
              <a:lnSpc>
                <a:spcPct val="90000"/>
              </a:lnSpc>
            </a:pPr>
            <a:r>
              <a:rPr lang="en-US" sz="2400" dirty="0" smtClean="0">
                <a:latin typeface="Palatino Linotype" pitchFamily="18" charset="0"/>
              </a:rPr>
              <a:t>When a scope ender is encountered while scanning an expression, we must know the scope delimiter type with which the scope was </a:t>
            </a:r>
            <a:r>
              <a:rPr lang="en-US" sz="2400" dirty="0" smtClean="0">
                <a:latin typeface="Palatino Linotype" pitchFamily="18" charset="0"/>
              </a:rPr>
              <a:t>opened</a:t>
            </a:r>
            <a:endParaRPr lang="en-US" sz="2400" dirty="0" smtClean="0">
              <a:latin typeface="Palatino Linotype"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noFill/>
        </p:spPr>
        <p:txBody>
          <a:bodyPr>
            <a:normAutofit/>
          </a:bodyPr>
          <a:lstStyle/>
          <a:p>
            <a:pPr eaLnBrk="1" hangingPunct="1"/>
            <a:r>
              <a:rPr lang="en-US" dirty="0" smtClean="0"/>
              <a:t>Problem Solving with </a:t>
            </a:r>
            <a:r>
              <a:rPr lang="en-US" dirty="0" smtClean="0"/>
              <a:t>Stack-5 </a:t>
            </a:r>
            <a:endParaRPr lang="en-US" dirty="0" smtClean="0"/>
          </a:p>
        </p:txBody>
      </p:sp>
      <p:sp>
        <p:nvSpPr>
          <p:cNvPr id="8195" name="Rectangle 7"/>
          <p:cNvSpPr>
            <a:spLocks noGrp="1" noChangeArrowheads="1"/>
          </p:cNvSpPr>
          <p:nvPr>
            <p:ph sz="quarter" idx="1"/>
          </p:nvPr>
        </p:nvSpPr>
        <p:spPr>
          <a:xfrm>
            <a:off x="533400" y="1676400"/>
            <a:ext cx="8305800" cy="4572000"/>
          </a:xfrm>
          <a:noFill/>
        </p:spPr>
        <p:txBody>
          <a:bodyPr>
            <a:normAutofit/>
          </a:bodyPr>
          <a:lstStyle/>
          <a:p>
            <a:pPr marL="533400" indent="-533400" algn="l" rtl="0" eaLnBrk="1" hangingPunct="1">
              <a:lnSpc>
                <a:spcPct val="80000"/>
              </a:lnSpc>
            </a:pPr>
            <a:r>
              <a:rPr lang="en-US" sz="2400" dirty="0" smtClean="0">
                <a:latin typeface="Palatino Linotype" pitchFamily="18" charset="0"/>
              </a:rPr>
              <a:t>A </a:t>
            </a:r>
            <a:r>
              <a:rPr lang="en-US" sz="2400" dirty="0" smtClean="0">
                <a:latin typeface="Palatino Linotype" pitchFamily="18" charset="0"/>
              </a:rPr>
              <a:t>stack </a:t>
            </a:r>
            <a:r>
              <a:rPr lang="en-US" sz="2400" dirty="0" smtClean="0">
                <a:latin typeface="Palatino Linotype" pitchFamily="18" charset="0"/>
              </a:rPr>
              <a:t>can be used to keep track of the scope delimiters encountered while scanning the expression</a:t>
            </a:r>
          </a:p>
          <a:p>
            <a:pPr marL="533400" indent="-533400" algn="l" rtl="0" eaLnBrk="1" hangingPunct="1">
              <a:lnSpc>
                <a:spcPct val="80000"/>
              </a:lnSpc>
            </a:pPr>
            <a:r>
              <a:rPr lang="en-US" sz="2400" dirty="0" smtClean="0">
                <a:latin typeface="Palatino Linotype" pitchFamily="18" charset="0"/>
              </a:rPr>
              <a:t>Whenever a scope “opener” is encountered, it can be “pushed” onto a stack</a:t>
            </a:r>
          </a:p>
          <a:p>
            <a:pPr marL="533400" indent="-533400" algn="l" rtl="0" eaLnBrk="1" hangingPunct="1">
              <a:lnSpc>
                <a:spcPct val="80000"/>
              </a:lnSpc>
            </a:pPr>
            <a:r>
              <a:rPr lang="en-US" sz="2400" dirty="0" smtClean="0">
                <a:latin typeface="Palatino Linotype" pitchFamily="18" charset="0"/>
              </a:rPr>
              <a:t>Whenever a scope “ender” is encountered, the stack is examined:</a:t>
            </a:r>
          </a:p>
          <a:p>
            <a:pPr marL="914400" lvl="1" indent="-457200" algn="l" rtl="0" eaLnBrk="1" hangingPunct="1">
              <a:lnSpc>
                <a:spcPct val="80000"/>
              </a:lnSpc>
            </a:pPr>
            <a:r>
              <a:rPr lang="en-US" sz="2000" dirty="0" smtClean="0">
                <a:latin typeface="Palatino Linotype" pitchFamily="18" charset="0"/>
              </a:rPr>
              <a:t>If the stack is “empty”, there is no matching scope “opener” and the expression is invalid.</a:t>
            </a:r>
          </a:p>
          <a:p>
            <a:pPr marL="914400" lvl="1" indent="-457200" algn="l" rtl="0" eaLnBrk="1" hangingPunct="1">
              <a:lnSpc>
                <a:spcPct val="80000"/>
              </a:lnSpc>
            </a:pPr>
            <a:r>
              <a:rPr lang="en-US" sz="2000" dirty="0" smtClean="0">
                <a:latin typeface="Palatino Linotype" pitchFamily="18" charset="0"/>
              </a:rPr>
              <a:t>If the stack is not empty, we pop the stack and check if the “popped” item corresponds to the scope ender</a:t>
            </a:r>
          </a:p>
          <a:p>
            <a:pPr marL="914400" lvl="1" indent="-457200" algn="l" rtl="0" eaLnBrk="1" hangingPunct="1">
              <a:lnSpc>
                <a:spcPct val="80000"/>
              </a:lnSpc>
            </a:pPr>
            <a:r>
              <a:rPr lang="en-US" sz="2000" dirty="0" smtClean="0">
                <a:latin typeface="Palatino Linotype" pitchFamily="18" charset="0"/>
              </a:rPr>
              <a:t>If match occurs, we continue scanning the expression</a:t>
            </a:r>
          </a:p>
          <a:p>
            <a:pPr marL="533400" indent="-533400" algn="l" rtl="0" eaLnBrk="1" hangingPunct="1">
              <a:lnSpc>
                <a:spcPct val="80000"/>
              </a:lnSpc>
            </a:pPr>
            <a:r>
              <a:rPr lang="en-US" sz="2400" dirty="0" smtClean="0">
                <a:latin typeface="Palatino Linotype" pitchFamily="18" charset="0"/>
              </a:rPr>
              <a:t>When end of the expression string is reached, the stack must be empty, otherwise one or more opened scopes have not been closed and the expression is invalid</a:t>
            </a: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noFill/>
        </p:spPr>
        <p:txBody>
          <a:bodyPr>
            <a:normAutofit/>
          </a:bodyPr>
          <a:lstStyle/>
          <a:p>
            <a:pPr eaLnBrk="1" hangingPunct="1"/>
            <a:r>
              <a:rPr lang="en-US" sz="4000" dirty="0" smtClean="0">
                <a:latin typeface="Palatino Linotype" pitchFamily="18" charset="0"/>
              </a:rPr>
              <a:t>Why the need for a Stack </a:t>
            </a:r>
          </a:p>
        </p:txBody>
      </p:sp>
      <p:sp>
        <p:nvSpPr>
          <p:cNvPr id="9219" name="Rectangle 7"/>
          <p:cNvSpPr>
            <a:spLocks noGrp="1" noChangeArrowheads="1"/>
          </p:cNvSpPr>
          <p:nvPr>
            <p:ph sz="quarter" idx="1"/>
          </p:nvPr>
        </p:nvSpPr>
        <p:spPr>
          <a:xfrm>
            <a:off x="381000" y="1600200"/>
            <a:ext cx="8610600" cy="5105400"/>
          </a:xfrm>
          <a:noFill/>
        </p:spPr>
        <p:txBody>
          <a:bodyPr/>
          <a:lstStyle/>
          <a:p>
            <a:pPr marL="533400" indent="-533400" algn="l" rtl="0" eaLnBrk="1" hangingPunct="1">
              <a:lnSpc>
                <a:spcPct val="90000"/>
              </a:lnSpc>
            </a:pPr>
            <a:r>
              <a:rPr lang="en-US" sz="2800" dirty="0" smtClean="0">
                <a:latin typeface="Palatino Linotype" pitchFamily="18" charset="0"/>
              </a:rPr>
              <a:t>Last scope to be opened must be the first one to be closed.</a:t>
            </a:r>
          </a:p>
          <a:p>
            <a:pPr marL="533400" indent="-533400" algn="l" rtl="0" eaLnBrk="1" hangingPunct="1">
              <a:lnSpc>
                <a:spcPct val="90000"/>
              </a:lnSpc>
            </a:pPr>
            <a:r>
              <a:rPr lang="en-US" sz="2800" dirty="0" smtClean="0">
                <a:latin typeface="Palatino Linotype" pitchFamily="18" charset="0"/>
              </a:rPr>
              <a:t>This scenario is simulated by a stack in which the last element arriving must be the first one to leave</a:t>
            </a:r>
          </a:p>
          <a:p>
            <a:pPr marL="533400" indent="-533400" algn="l" rtl="0" eaLnBrk="1" hangingPunct="1">
              <a:lnSpc>
                <a:spcPct val="90000"/>
              </a:lnSpc>
            </a:pPr>
            <a:r>
              <a:rPr lang="en-US" sz="2800" dirty="0" smtClean="0">
                <a:latin typeface="Palatino Linotype" pitchFamily="18" charset="0"/>
              </a:rPr>
              <a:t>Each item on the stack represents a scope that has been opened but has yet not been closed</a:t>
            </a:r>
          </a:p>
          <a:p>
            <a:pPr marL="533400" indent="-533400" algn="l" rtl="0" eaLnBrk="1" hangingPunct="1">
              <a:lnSpc>
                <a:spcPct val="90000"/>
              </a:lnSpc>
            </a:pPr>
            <a:r>
              <a:rPr lang="en-US" sz="2800" dirty="0" smtClean="0">
                <a:latin typeface="Palatino Linotype" pitchFamily="18" charset="0"/>
              </a:rPr>
              <a:t>Pushing an item on to the stack corresponds to opening a scope</a:t>
            </a:r>
          </a:p>
          <a:p>
            <a:pPr marL="533400" indent="-533400" algn="l" rtl="0" eaLnBrk="1" hangingPunct="1">
              <a:lnSpc>
                <a:spcPct val="90000"/>
              </a:lnSpc>
            </a:pPr>
            <a:r>
              <a:rPr lang="en-US" sz="2800" dirty="0" smtClean="0">
                <a:latin typeface="Palatino Linotype" pitchFamily="18" charset="0"/>
              </a:rPr>
              <a:t>Popping an item from the stack corresponds to closing a scope, leaving one less scope open</a:t>
            </a:r>
          </a:p>
          <a:p>
            <a:pPr marL="533400" indent="-533400" algn="l" rtl="0" eaLnBrk="1" hangingPunct="1">
              <a:lnSpc>
                <a:spcPct val="90000"/>
              </a:lnSpc>
            </a:pPr>
            <a:endParaRPr lang="en-US" sz="2800" dirty="0" smtClean="0">
              <a:latin typeface="Palatino Linotype"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8"/>
          <p:cNvGrpSpPr>
            <a:grpSpLocks/>
          </p:cNvGrpSpPr>
          <p:nvPr/>
        </p:nvGrpSpPr>
        <p:grpSpPr bwMode="auto">
          <a:xfrm>
            <a:off x="3962400" y="1995488"/>
            <a:ext cx="1066800" cy="3124200"/>
            <a:chOff x="2016" y="960"/>
            <a:chExt cx="672" cy="1968"/>
          </a:xfrm>
        </p:grpSpPr>
        <p:sp>
          <p:nvSpPr>
            <p:cNvPr id="10262" name="Line 4"/>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0263" name="Line 5"/>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0264" name="Line 6"/>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sp>
        <p:nvSpPr>
          <p:cNvPr id="10243" name="Text Box 11"/>
          <p:cNvSpPr txBox="1">
            <a:spLocks noChangeArrowheads="1"/>
          </p:cNvSpPr>
          <p:nvPr/>
        </p:nvSpPr>
        <p:spPr bwMode="auto">
          <a:xfrm>
            <a:off x="2209800" y="5668963"/>
            <a:ext cx="304800" cy="366712"/>
          </a:xfrm>
          <a:prstGeom prst="rect">
            <a:avLst/>
          </a:prstGeom>
          <a:noFill/>
          <a:ln w="9525">
            <a:noFill/>
            <a:miter lim="800000"/>
            <a:headEnd/>
            <a:tailEnd/>
          </a:ln>
        </p:spPr>
        <p:txBody>
          <a:bodyPr>
            <a:spAutoFit/>
          </a:bodyPr>
          <a:lstStyle/>
          <a:p>
            <a:pPr>
              <a:spcBef>
                <a:spcPct val="50000"/>
              </a:spcBef>
            </a:pPr>
            <a:r>
              <a:rPr lang="en-US" b="1"/>
              <a:t>[ </a:t>
            </a:r>
          </a:p>
        </p:txBody>
      </p:sp>
      <p:sp>
        <p:nvSpPr>
          <p:cNvPr id="10244" name="Text Box 12"/>
          <p:cNvSpPr txBox="1">
            <a:spLocks noChangeArrowheads="1"/>
          </p:cNvSpPr>
          <p:nvPr/>
        </p:nvSpPr>
        <p:spPr bwMode="auto">
          <a:xfrm>
            <a:off x="2438400" y="5694363"/>
            <a:ext cx="381000" cy="366712"/>
          </a:xfrm>
          <a:prstGeom prst="rect">
            <a:avLst/>
          </a:prstGeom>
          <a:noFill/>
          <a:ln w="9525">
            <a:noFill/>
            <a:miter lim="800000"/>
            <a:headEnd/>
            <a:tailEnd/>
          </a:ln>
        </p:spPr>
        <p:txBody>
          <a:bodyPr>
            <a:spAutoFit/>
          </a:bodyPr>
          <a:lstStyle/>
          <a:p>
            <a:pPr>
              <a:spcBef>
                <a:spcPct val="50000"/>
              </a:spcBef>
            </a:pPr>
            <a:r>
              <a:rPr lang="en-US" b="1"/>
              <a:t>A </a:t>
            </a:r>
          </a:p>
        </p:txBody>
      </p:sp>
      <p:sp>
        <p:nvSpPr>
          <p:cNvPr id="10245" name="Text Box 13"/>
          <p:cNvSpPr txBox="1">
            <a:spLocks noChangeArrowheads="1"/>
          </p:cNvSpPr>
          <p:nvPr/>
        </p:nvSpPr>
        <p:spPr bwMode="auto">
          <a:xfrm>
            <a:off x="2667000" y="56832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10246" name="Text Box 14"/>
          <p:cNvSpPr txBox="1">
            <a:spLocks noChangeArrowheads="1"/>
          </p:cNvSpPr>
          <p:nvPr/>
        </p:nvSpPr>
        <p:spPr bwMode="auto">
          <a:xfrm>
            <a:off x="2971800" y="5668963"/>
            <a:ext cx="304800" cy="366712"/>
          </a:xfrm>
          <a:prstGeom prst="rect">
            <a:avLst/>
          </a:prstGeom>
          <a:noFill/>
          <a:ln w="9525">
            <a:noFill/>
            <a:miter lim="800000"/>
            <a:headEnd/>
            <a:tailEnd/>
          </a:ln>
        </p:spPr>
        <p:txBody>
          <a:bodyPr>
            <a:spAutoFit/>
          </a:bodyPr>
          <a:lstStyle/>
          <a:p>
            <a:pPr>
              <a:spcBef>
                <a:spcPct val="50000"/>
              </a:spcBef>
            </a:pPr>
            <a:r>
              <a:rPr lang="en-US" b="1"/>
              <a:t>{ </a:t>
            </a:r>
          </a:p>
        </p:txBody>
      </p:sp>
      <p:sp>
        <p:nvSpPr>
          <p:cNvPr id="10247" name="Text Box 15"/>
          <p:cNvSpPr txBox="1">
            <a:spLocks noChangeArrowheads="1"/>
          </p:cNvSpPr>
          <p:nvPr/>
        </p:nvSpPr>
        <p:spPr bwMode="auto">
          <a:xfrm>
            <a:off x="3200400" y="5683250"/>
            <a:ext cx="381000" cy="366713"/>
          </a:xfrm>
          <a:prstGeom prst="rect">
            <a:avLst/>
          </a:prstGeom>
          <a:noFill/>
          <a:ln w="9525">
            <a:noFill/>
            <a:miter lim="800000"/>
            <a:headEnd/>
            <a:tailEnd/>
          </a:ln>
        </p:spPr>
        <p:txBody>
          <a:bodyPr>
            <a:spAutoFit/>
          </a:bodyPr>
          <a:lstStyle/>
          <a:p>
            <a:pPr>
              <a:spcBef>
                <a:spcPct val="50000"/>
              </a:spcBef>
            </a:pPr>
            <a:r>
              <a:rPr lang="en-US" b="1"/>
              <a:t>B</a:t>
            </a:r>
          </a:p>
        </p:txBody>
      </p:sp>
      <p:sp>
        <p:nvSpPr>
          <p:cNvPr id="10248" name="Text Box 16"/>
          <p:cNvSpPr txBox="1">
            <a:spLocks noChangeArrowheads="1"/>
          </p:cNvSpPr>
          <p:nvPr/>
        </p:nvSpPr>
        <p:spPr bwMode="auto">
          <a:xfrm>
            <a:off x="3505200" y="5668963"/>
            <a:ext cx="3048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0249" name="Text Box 17"/>
          <p:cNvSpPr txBox="1">
            <a:spLocks noChangeArrowheads="1"/>
          </p:cNvSpPr>
          <p:nvPr/>
        </p:nvSpPr>
        <p:spPr bwMode="auto">
          <a:xfrm>
            <a:off x="3733800" y="5668963"/>
            <a:ext cx="381000" cy="366712"/>
          </a:xfrm>
          <a:prstGeom prst="rect">
            <a:avLst/>
          </a:prstGeom>
          <a:noFill/>
          <a:ln w="9525">
            <a:noFill/>
            <a:miter lim="800000"/>
            <a:headEnd/>
            <a:tailEnd/>
          </a:ln>
        </p:spPr>
        <p:txBody>
          <a:bodyPr>
            <a:spAutoFit/>
          </a:bodyPr>
          <a:lstStyle/>
          <a:p>
            <a:pPr>
              <a:spcBef>
                <a:spcPct val="50000"/>
              </a:spcBef>
            </a:pPr>
            <a:r>
              <a:rPr lang="en-US" b="1"/>
              <a:t>C</a:t>
            </a:r>
          </a:p>
        </p:txBody>
      </p:sp>
      <p:sp>
        <p:nvSpPr>
          <p:cNvPr id="10250" name="Text Box 18"/>
          <p:cNvSpPr txBox="1">
            <a:spLocks noChangeArrowheads="1"/>
          </p:cNvSpPr>
          <p:nvPr/>
        </p:nvSpPr>
        <p:spPr bwMode="auto">
          <a:xfrm>
            <a:off x="4038600" y="56689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0251" name="Text Box 19"/>
          <p:cNvSpPr txBox="1">
            <a:spLocks noChangeArrowheads="1"/>
          </p:cNvSpPr>
          <p:nvPr/>
        </p:nvSpPr>
        <p:spPr bwMode="auto">
          <a:xfrm>
            <a:off x="4419600" y="56689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0252" name="Text Box 20"/>
          <p:cNvSpPr txBox="1">
            <a:spLocks noChangeArrowheads="1"/>
          </p:cNvSpPr>
          <p:nvPr/>
        </p:nvSpPr>
        <p:spPr bwMode="auto">
          <a:xfrm>
            <a:off x="4572000" y="5668963"/>
            <a:ext cx="381000" cy="366712"/>
          </a:xfrm>
          <a:prstGeom prst="rect">
            <a:avLst/>
          </a:prstGeom>
          <a:noFill/>
          <a:ln w="9525">
            <a:noFill/>
            <a:miter lim="800000"/>
            <a:headEnd/>
            <a:tailEnd/>
          </a:ln>
        </p:spPr>
        <p:txBody>
          <a:bodyPr>
            <a:spAutoFit/>
          </a:bodyPr>
          <a:lstStyle/>
          <a:p>
            <a:pPr>
              <a:spcBef>
                <a:spcPct val="50000"/>
              </a:spcBef>
            </a:pPr>
            <a:r>
              <a:rPr lang="en-US" b="1"/>
              <a:t>D</a:t>
            </a:r>
          </a:p>
        </p:txBody>
      </p:sp>
      <p:sp>
        <p:nvSpPr>
          <p:cNvPr id="10253" name="Text Box 21"/>
          <p:cNvSpPr txBox="1">
            <a:spLocks noChangeArrowheads="1"/>
          </p:cNvSpPr>
          <p:nvPr/>
        </p:nvSpPr>
        <p:spPr bwMode="auto">
          <a:xfrm>
            <a:off x="4876800" y="56689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0254" name="Text Box 22"/>
          <p:cNvSpPr txBox="1">
            <a:spLocks noChangeArrowheads="1"/>
          </p:cNvSpPr>
          <p:nvPr/>
        </p:nvSpPr>
        <p:spPr bwMode="auto">
          <a:xfrm>
            <a:off x="5181600" y="5668963"/>
            <a:ext cx="381000" cy="366712"/>
          </a:xfrm>
          <a:prstGeom prst="rect">
            <a:avLst/>
          </a:prstGeom>
          <a:noFill/>
          <a:ln w="9525">
            <a:noFill/>
            <a:miter lim="800000"/>
            <a:headEnd/>
            <a:tailEnd/>
          </a:ln>
        </p:spPr>
        <p:txBody>
          <a:bodyPr>
            <a:spAutoFit/>
          </a:bodyPr>
          <a:lstStyle/>
          <a:p>
            <a:pPr>
              <a:spcBef>
                <a:spcPct val="50000"/>
              </a:spcBef>
            </a:pPr>
            <a:r>
              <a:rPr lang="en-US" b="1"/>
              <a:t>E</a:t>
            </a:r>
          </a:p>
        </p:txBody>
      </p:sp>
      <p:sp>
        <p:nvSpPr>
          <p:cNvPr id="10255" name="Text Box 23"/>
          <p:cNvSpPr txBox="1">
            <a:spLocks noChangeArrowheads="1"/>
          </p:cNvSpPr>
          <p:nvPr/>
        </p:nvSpPr>
        <p:spPr bwMode="auto">
          <a:xfrm>
            <a:off x="5410200" y="56689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0256" name="Text Box 24"/>
          <p:cNvSpPr txBox="1">
            <a:spLocks noChangeArrowheads="1"/>
          </p:cNvSpPr>
          <p:nvPr/>
        </p:nvSpPr>
        <p:spPr bwMode="auto">
          <a:xfrm>
            <a:off x="5638800" y="5668963"/>
            <a:ext cx="381000" cy="366712"/>
          </a:xfrm>
          <a:prstGeom prst="rect">
            <a:avLst/>
          </a:prstGeom>
          <a:noFill/>
          <a:ln w="9525">
            <a:noFill/>
            <a:miter lim="800000"/>
            <a:headEnd/>
            <a:tailEnd/>
          </a:ln>
        </p:spPr>
        <p:txBody>
          <a:bodyPr>
            <a:spAutoFit/>
          </a:bodyPr>
          <a:lstStyle/>
          <a:p>
            <a:pPr>
              <a:spcBef>
                <a:spcPct val="50000"/>
              </a:spcBef>
            </a:pPr>
            <a:r>
              <a:rPr lang="en-US" b="1"/>
              <a:t>}</a:t>
            </a:r>
          </a:p>
        </p:txBody>
      </p:sp>
      <p:sp>
        <p:nvSpPr>
          <p:cNvPr id="10257" name="Text Box 25"/>
          <p:cNvSpPr txBox="1">
            <a:spLocks noChangeArrowheads="1"/>
          </p:cNvSpPr>
          <p:nvPr/>
        </p:nvSpPr>
        <p:spPr bwMode="auto">
          <a:xfrm>
            <a:off x="5943600" y="5668963"/>
            <a:ext cx="381000" cy="366712"/>
          </a:xfrm>
          <a:prstGeom prst="rect">
            <a:avLst/>
          </a:prstGeom>
          <a:noFill/>
          <a:ln w="9525">
            <a:noFill/>
            <a:miter lim="800000"/>
            <a:headEnd/>
            <a:tailEnd/>
          </a:ln>
        </p:spPr>
        <p:txBody>
          <a:bodyPr>
            <a:spAutoFit/>
          </a:bodyPr>
          <a:lstStyle/>
          <a:p>
            <a:pPr>
              <a:spcBef>
                <a:spcPct val="50000"/>
              </a:spcBef>
            </a:pPr>
            <a:r>
              <a:rPr lang="en-US" b="1"/>
              <a:t>]</a:t>
            </a:r>
          </a:p>
        </p:txBody>
      </p:sp>
      <p:grpSp>
        <p:nvGrpSpPr>
          <p:cNvPr id="10258" name="Group 28"/>
          <p:cNvGrpSpPr>
            <a:grpSpLocks/>
          </p:cNvGrpSpPr>
          <p:nvPr/>
        </p:nvGrpSpPr>
        <p:grpSpPr bwMode="auto">
          <a:xfrm>
            <a:off x="5105400" y="4967288"/>
            <a:ext cx="1905000" cy="366712"/>
            <a:chOff x="3264" y="2736"/>
            <a:chExt cx="1200" cy="231"/>
          </a:xfrm>
        </p:grpSpPr>
        <p:sp>
          <p:nvSpPr>
            <p:cNvPr id="10260" name="Text Box 26"/>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0261" name="Line 27"/>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10259"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Action-1</a:t>
            </a:r>
            <a:endParaRPr lang="en-US" sz="4400" dirty="0">
              <a:solidFill>
                <a:schemeClr val="tx2"/>
              </a:solidFill>
              <a:latin typeface="+mj-lt"/>
            </a:endParaRPr>
          </a:p>
        </p:txBody>
      </p:sp>
      <p:sp>
        <p:nvSpPr>
          <p:cNvPr id="25" name="Slide Number Placeholder 24"/>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
          <p:cNvGrpSpPr>
            <a:grpSpLocks/>
          </p:cNvGrpSpPr>
          <p:nvPr/>
        </p:nvGrpSpPr>
        <p:grpSpPr bwMode="auto">
          <a:xfrm>
            <a:off x="4038600" y="2239962"/>
            <a:ext cx="1066800" cy="3124200"/>
            <a:chOff x="2016" y="960"/>
            <a:chExt cx="672" cy="1968"/>
          </a:xfrm>
        </p:grpSpPr>
        <p:sp>
          <p:nvSpPr>
            <p:cNvPr id="11290"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p>
          </p:txBody>
        </p:sp>
        <p:sp>
          <p:nvSpPr>
            <p:cNvPr id="11291"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p>
          </p:txBody>
        </p:sp>
        <p:sp>
          <p:nvSpPr>
            <p:cNvPr id="11292"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p>
          </p:txBody>
        </p:sp>
      </p:grpSp>
      <p:grpSp>
        <p:nvGrpSpPr>
          <p:cNvPr id="11267" name="Group 29"/>
          <p:cNvGrpSpPr>
            <a:grpSpLocks/>
          </p:cNvGrpSpPr>
          <p:nvPr/>
        </p:nvGrpSpPr>
        <p:grpSpPr bwMode="auto">
          <a:xfrm>
            <a:off x="4038600" y="4983162"/>
            <a:ext cx="1066800" cy="379413"/>
            <a:chOff x="2640" y="2688"/>
            <a:chExt cx="672" cy="239"/>
          </a:xfrm>
        </p:grpSpPr>
        <p:sp>
          <p:nvSpPr>
            <p:cNvPr id="11288"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p>
          </p:txBody>
        </p:sp>
        <p:sp>
          <p:nvSpPr>
            <p:cNvPr id="11289"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b="1"/>
                <a:t>[</a:t>
              </a:r>
            </a:p>
          </p:txBody>
        </p:sp>
      </p:grpSp>
      <p:sp>
        <p:nvSpPr>
          <p:cNvPr id="11268" name="Text Box 11"/>
          <p:cNvSpPr txBox="1">
            <a:spLocks noChangeArrowheads="1"/>
          </p:cNvSpPr>
          <p:nvPr/>
        </p:nvSpPr>
        <p:spPr bwMode="auto">
          <a:xfrm>
            <a:off x="2438400" y="5668962"/>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b="1"/>
              <a:t>[ </a:t>
            </a:r>
          </a:p>
        </p:txBody>
      </p:sp>
      <p:sp>
        <p:nvSpPr>
          <p:cNvPr id="11269" name="Text Box 12"/>
          <p:cNvSpPr txBox="1">
            <a:spLocks noChangeArrowheads="1"/>
          </p:cNvSpPr>
          <p:nvPr/>
        </p:nvSpPr>
        <p:spPr bwMode="auto">
          <a:xfrm>
            <a:off x="2667000" y="5694362"/>
            <a:ext cx="381000" cy="366713"/>
          </a:xfrm>
          <a:prstGeom prst="rect">
            <a:avLst/>
          </a:prstGeom>
          <a:noFill/>
          <a:ln w="9525">
            <a:noFill/>
            <a:miter lim="800000"/>
            <a:headEnd/>
            <a:tailEnd/>
          </a:ln>
        </p:spPr>
        <p:txBody>
          <a:bodyPr>
            <a:spAutoFit/>
          </a:bodyPr>
          <a:lstStyle/>
          <a:p>
            <a:pPr>
              <a:spcBef>
                <a:spcPct val="50000"/>
              </a:spcBef>
            </a:pPr>
            <a:r>
              <a:rPr lang="en-US" b="1"/>
              <a:t>A </a:t>
            </a:r>
          </a:p>
        </p:txBody>
      </p:sp>
      <p:sp>
        <p:nvSpPr>
          <p:cNvPr id="11270" name="Text Box 13"/>
          <p:cNvSpPr txBox="1">
            <a:spLocks noChangeArrowheads="1"/>
          </p:cNvSpPr>
          <p:nvPr/>
        </p:nvSpPr>
        <p:spPr bwMode="auto">
          <a:xfrm>
            <a:off x="2895600" y="5683250"/>
            <a:ext cx="304800" cy="641350"/>
          </a:xfrm>
          <a:prstGeom prst="rect">
            <a:avLst/>
          </a:prstGeom>
          <a:noFill/>
          <a:ln w="9525">
            <a:noFill/>
            <a:miter lim="800000"/>
            <a:headEnd/>
            <a:tailEnd/>
          </a:ln>
        </p:spPr>
        <p:txBody>
          <a:bodyPr>
            <a:spAutoFit/>
          </a:bodyPr>
          <a:lstStyle/>
          <a:p>
            <a:pPr>
              <a:spcBef>
                <a:spcPct val="50000"/>
              </a:spcBef>
            </a:pPr>
            <a:r>
              <a:rPr lang="en-US" b="1"/>
              <a:t>+ </a:t>
            </a:r>
          </a:p>
        </p:txBody>
      </p:sp>
      <p:sp>
        <p:nvSpPr>
          <p:cNvPr id="11271" name="Text Box 14"/>
          <p:cNvSpPr txBox="1">
            <a:spLocks noChangeArrowheads="1"/>
          </p:cNvSpPr>
          <p:nvPr/>
        </p:nvSpPr>
        <p:spPr bwMode="auto">
          <a:xfrm>
            <a:off x="3200400" y="5668962"/>
            <a:ext cx="304800" cy="366713"/>
          </a:xfrm>
          <a:prstGeom prst="rect">
            <a:avLst/>
          </a:prstGeom>
          <a:noFill/>
          <a:ln w="9525">
            <a:noFill/>
            <a:miter lim="800000"/>
            <a:headEnd/>
            <a:tailEnd/>
          </a:ln>
        </p:spPr>
        <p:txBody>
          <a:bodyPr>
            <a:spAutoFit/>
          </a:bodyPr>
          <a:lstStyle/>
          <a:p>
            <a:pPr>
              <a:spcBef>
                <a:spcPct val="50000"/>
              </a:spcBef>
            </a:pPr>
            <a:r>
              <a:rPr lang="en-US" b="1"/>
              <a:t>{ </a:t>
            </a:r>
          </a:p>
        </p:txBody>
      </p:sp>
      <p:sp>
        <p:nvSpPr>
          <p:cNvPr id="11272" name="Text Box 15"/>
          <p:cNvSpPr txBox="1">
            <a:spLocks noChangeArrowheads="1"/>
          </p:cNvSpPr>
          <p:nvPr/>
        </p:nvSpPr>
        <p:spPr bwMode="auto">
          <a:xfrm>
            <a:off x="3429000" y="5683250"/>
            <a:ext cx="381000" cy="366712"/>
          </a:xfrm>
          <a:prstGeom prst="rect">
            <a:avLst/>
          </a:prstGeom>
          <a:noFill/>
          <a:ln w="9525">
            <a:noFill/>
            <a:miter lim="800000"/>
            <a:headEnd/>
            <a:tailEnd/>
          </a:ln>
        </p:spPr>
        <p:txBody>
          <a:bodyPr>
            <a:spAutoFit/>
          </a:bodyPr>
          <a:lstStyle/>
          <a:p>
            <a:pPr>
              <a:spcBef>
                <a:spcPct val="50000"/>
              </a:spcBef>
            </a:pPr>
            <a:r>
              <a:rPr lang="en-US" b="1"/>
              <a:t>B</a:t>
            </a:r>
          </a:p>
        </p:txBody>
      </p:sp>
      <p:sp>
        <p:nvSpPr>
          <p:cNvPr id="11273" name="Text Box 16"/>
          <p:cNvSpPr txBox="1">
            <a:spLocks noChangeArrowheads="1"/>
          </p:cNvSpPr>
          <p:nvPr/>
        </p:nvSpPr>
        <p:spPr bwMode="auto">
          <a:xfrm>
            <a:off x="3733800" y="5668962"/>
            <a:ext cx="3048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1274" name="Text Box 17"/>
          <p:cNvSpPr txBox="1">
            <a:spLocks noChangeArrowheads="1"/>
          </p:cNvSpPr>
          <p:nvPr/>
        </p:nvSpPr>
        <p:spPr bwMode="auto">
          <a:xfrm>
            <a:off x="3962400" y="5668962"/>
            <a:ext cx="381000" cy="366713"/>
          </a:xfrm>
          <a:prstGeom prst="rect">
            <a:avLst/>
          </a:prstGeom>
          <a:noFill/>
          <a:ln w="9525">
            <a:noFill/>
            <a:miter lim="800000"/>
            <a:headEnd/>
            <a:tailEnd/>
          </a:ln>
        </p:spPr>
        <p:txBody>
          <a:bodyPr>
            <a:spAutoFit/>
          </a:bodyPr>
          <a:lstStyle/>
          <a:p>
            <a:pPr>
              <a:spcBef>
                <a:spcPct val="50000"/>
              </a:spcBef>
            </a:pPr>
            <a:r>
              <a:rPr lang="en-US" b="1"/>
              <a:t>C</a:t>
            </a:r>
          </a:p>
        </p:txBody>
      </p:sp>
      <p:sp>
        <p:nvSpPr>
          <p:cNvPr id="11275" name="Text Box 18"/>
          <p:cNvSpPr txBox="1">
            <a:spLocks noChangeArrowheads="1"/>
          </p:cNvSpPr>
          <p:nvPr/>
        </p:nvSpPr>
        <p:spPr bwMode="auto">
          <a:xfrm>
            <a:off x="42672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1276" name="Text Box 19"/>
          <p:cNvSpPr txBox="1">
            <a:spLocks noChangeArrowheads="1"/>
          </p:cNvSpPr>
          <p:nvPr/>
        </p:nvSpPr>
        <p:spPr bwMode="auto">
          <a:xfrm>
            <a:off x="46482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1277" name="Text Box 20"/>
          <p:cNvSpPr txBox="1">
            <a:spLocks noChangeArrowheads="1"/>
          </p:cNvSpPr>
          <p:nvPr/>
        </p:nvSpPr>
        <p:spPr bwMode="auto">
          <a:xfrm>
            <a:off x="4800600" y="5668962"/>
            <a:ext cx="381000" cy="366713"/>
          </a:xfrm>
          <a:prstGeom prst="rect">
            <a:avLst/>
          </a:prstGeom>
          <a:noFill/>
          <a:ln w="9525">
            <a:noFill/>
            <a:miter lim="800000"/>
            <a:headEnd/>
            <a:tailEnd/>
          </a:ln>
        </p:spPr>
        <p:txBody>
          <a:bodyPr>
            <a:spAutoFit/>
          </a:bodyPr>
          <a:lstStyle/>
          <a:p>
            <a:pPr>
              <a:spcBef>
                <a:spcPct val="50000"/>
              </a:spcBef>
            </a:pPr>
            <a:r>
              <a:rPr lang="en-US" b="1"/>
              <a:t>D</a:t>
            </a:r>
          </a:p>
        </p:txBody>
      </p:sp>
      <p:sp>
        <p:nvSpPr>
          <p:cNvPr id="11278" name="Text Box 21"/>
          <p:cNvSpPr txBox="1">
            <a:spLocks noChangeArrowheads="1"/>
          </p:cNvSpPr>
          <p:nvPr/>
        </p:nvSpPr>
        <p:spPr bwMode="auto">
          <a:xfrm>
            <a:off x="51054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1279" name="Text Box 22"/>
          <p:cNvSpPr txBox="1">
            <a:spLocks noChangeArrowheads="1"/>
          </p:cNvSpPr>
          <p:nvPr/>
        </p:nvSpPr>
        <p:spPr bwMode="auto">
          <a:xfrm>
            <a:off x="5410200" y="5668962"/>
            <a:ext cx="381000" cy="366713"/>
          </a:xfrm>
          <a:prstGeom prst="rect">
            <a:avLst/>
          </a:prstGeom>
          <a:noFill/>
          <a:ln w="9525">
            <a:noFill/>
            <a:miter lim="800000"/>
            <a:headEnd/>
            <a:tailEnd/>
          </a:ln>
        </p:spPr>
        <p:txBody>
          <a:bodyPr>
            <a:spAutoFit/>
          </a:bodyPr>
          <a:lstStyle/>
          <a:p>
            <a:pPr>
              <a:spcBef>
                <a:spcPct val="50000"/>
              </a:spcBef>
            </a:pPr>
            <a:r>
              <a:rPr lang="en-US" b="1"/>
              <a:t>E</a:t>
            </a:r>
          </a:p>
        </p:txBody>
      </p:sp>
      <p:sp>
        <p:nvSpPr>
          <p:cNvPr id="11280" name="Text Box 23"/>
          <p:cNvSpPr txBox="1">
            <a:spLocks noChangeArrowheads="1"/>
          </p:cNvSpPr>
          <p:nvPr/>
        </p:nvSpPr>
        <p:spPr bwMode="auto">
          <a:xfrm>
            <a:off x="56388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1281" name="Text Box 24"/>
          <p:cNvSpPr txBox="1">
            <a:spLocks noChangeArrowheads="1"/>
          </p:cNvSpPr>
          <p:nvPr/>
        </p:nvSpPr>
        <p:spPr bwMode="auto">
          <a:xfrm>
            <a:off x="58674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sp>
        <p:nvSpPr>
          <p:cNvPr id="11282" name="Text Box 25"/>
          <p:cNvSpPr txBox="1">
            <a:spLocks noChangeArrowheads="1"/>
          </p:cNvSpPr>
          <p:nvPr/>
        </p:nvSpPr>
        <p:spPr bwMode="auto">
          <a:xfrm>
            <a:off x="6172200" y="5668962"/>
            <a:ext cx="381000" cy="366713"/>
          </a:xfrm>
          <a:prstGeom prst="rect">
            <a:avLst/>
          </a:prstGeom>
          <a:noFill/>
          <a:ln w="9525">
            <a:noFill/>
            <a:miter lim="800000"/>
            <a:headEnd/>
            <a:tailEnd/>
          </a:ln>
        </p:spPr>
        <p:txBody>
          <a:bodyPr>
            <a:spAutoFit/>
          </a:bodyPr>
          <a:lstStyle/>
          <a:p>
            <a:pPr>
              <a:spcBef>
                <a:spcPct val="50000"/>
              </a:spcBef>
            </a:pPr>
            <a:r>
              <a:rPr lang="en-US" b="1"/>
              <a:t>]</a:t>
            </a:r>
          </a:p>
        </p:txBody>
      </p:sp>
      <p:grpSp>
        <p:nvGrpSpPr>
          <p:cNvPr id="11283" name="Group 26"/>
          <p:cNvGrpSpPr>
            <a:grpSpLocks/>
          </p:cNvGrpSpPr>
          <p:nvPr/>
        </p:nvGrpSpPr>
        <p:grpSpPr bwMode="auto">
          <a:xfrm>
            <a:off x="5181600" y="4830762"/>
            <a:ext cx="1905000" cy="366713"/>
            <a:chOff x="3264" y="2736"/>
            <a:chExt cx="1200" cy="231"/>
          </a:xfrm>
        </p:grpSpPr>
        <p:sp>
          <p:nvSpPr>
            <p:cNvPr id="11286"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t>top</a:t>
              </a:r>
            </a:p>
          </p:txBody>
        </p:sp>
        <p:sp>
          <p:nvSpPr>
            <p:cNvPr id="11287"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p>
          </p:txBody>
        </p:sp>
      </p:grpSp>
      <p:sp>
        <p:nvSpPr>
          <p:cNvPr id="11284" name="Text Box 30"/>
          <p:cNvSpPr txBox="1">
            <a:spLocks noChangeArrowheads="1"/>
          </p:cNvSpPr>
          <p:nvPr/>
        </p:nvSpPr>
        <p:spPr bwMode="auto">
          <a:xfrm>
            <a:off x="1676400" y="4983162"/>
            <a:ext cx="1447800" cy="366713"/>
          </a:xfrm>
          <a:prstGeom prst="rect">
            <a:avLst/>
          </a:prstGeom>
          <a:noFill/>
          <a:ln w="9525">
            <a:noFill/>
            <a:miter lim="800000"/>
            <a:headEnd/>
            <a:tailEnd/>
          </a:ln>
        </p:spPr>
        <p:txBody>
          <a:bodyPr>
            <a:spAutoFit/>
          </a:bodyPr>
          <a:lstStyle/>
          <a:p>
            <a:pPr>
              <a:spcBef>
                <a:spcPct val="50000"/>
              </a:spcBef>
            </a:pPr>
            <a:r>
              <a:rPr lang="en-US"/>
              <a:t>Push( ‘[‘ );</a:t>
            </a:r>
          </a:p>
        </p:txBody>
      </p:sp>
      <p:sp>
        <p:nvSpPr>
          <p:cNvPr id="29" name="Text Box 29"/>
          <p:cNvSpPr txBox="1">
            <a:spLocks noChangeArrowheads="1"/>
          </p:cNvSpPr>
          <p:nvPr/>
        </p:nvSpPr>
        <p:spPr bwMode="auto">
          <a:xfrm>
            <a:off x="533400" y="381000"/>
            <a:ext cx="6019800" cy="769441"/>
          </a:xfrm>
          <a:prstGeom prst="rect">
            <a:avLst/>
          </a:prstGeom>
          <a:noFill/>
          <a:ln w="9525">
            <a:noFill/>
            <a:miter lim="800000"/>
            <a:headEnd/>
            <a:tailEnd/>
          </a:ln>
        </p:spPr>
        <p:txBody>
          <a:bodyPr>
            <a:spAutoFit/>
          </a:bodyPr>
          <a:lstStyle/>
          <a:p>
            <a:pPr>
              <a:spcBef>
                <a:spcPct val="50000"/>
              </a:spcBef>
            </a:pPr>
            <a:r>
              <a:rPr lang="en-US" sz="4400" dirty="0">
                <a:solidFill>
                  <a:schemeClr val="tx2"/>
                </a:solidFill>
                <a:latin typeface="+mj-lt"/>
              </a:rPr>
              <a:t>Stack in </a:t>
            </a:r>
            <a:r>
              <a:rPr lang="en-US" sz="4400" dirty="0" smtClean="0">
                <a:solidFill>
                  <a:schemeClr val="tx2"/>
                </a:solidFill>
                <a:latin typeface="+mj-lt"/>
              </a:rPr>
              <a:t>Action---</a:t>
            </a:r>
            <a:endParaRPr lang="en-US" sz="4400" dirty="0">
              <a:solidFill>
                <a:schemeClr val="tx2"/>
              </a:solidFill>
              <a:latin typeface="+mj-lt"/>
            </a:endParaRPr>
          </a:p>
        </p:txBody>
      </p:sp>
      <p:sp>
        <p:nvSpPr>
          <p:cNvPr id="30" name="Slide Number Placeholder 29"/>
          <p:cNvSpPr>
            <a:spLocks noGrp="1"/>
          </p:cNvSpPr>
          <p:nvPr>
            <p:ph type="sldNum" sz="quarter" idx="12"/>
          </p:nvPr>
        </p:nvSpPr>
        <p:spPr/>
        <p:txBody>
          <a:bodyPr>
            <a:normAutofit fontScale="85000" lnSpcReduction="20000"/>
          </a:bodyPr>
          <a:lstStyle/>
          <a:p>
            <a:pPr>
              <a:defRPr/>
            </a:pPr>
            <a:fld id="{A2A69D93-8563-4616-B1FB-43B5D122E30E}"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1883</Words>
  <Application>Microsoft PowerPoint</Application>
  <PresentationFormat>On-screen Show (4:3)</PresentationFormat>
  <Paragraphs>606</Paragraphs>
  <Slides>46</Slides>
  <Notes>1</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Default Design</vt:lpstr>
      <vt:lpstr>Median</vt:lpstr>
      <vt:lpstr>Data structures and algorithm</vt:lpstr>
      <vt:lpstr>Problem Solving with Stacks-1</vt:lpstr>
      <vt:lpstr>Problem Solving with Stacks-2</vt:lpstr>
      <vt:lpstr>Problem Solving with Stacks-3</vt:lpstr>
      <vt:lpstr>Problem Solving with Stacks-4</vt:lpstr>
      <vt:lpstr>Problem Solving with Stack-5 </vt:lpstr>
      <vt:lpstr>Why the need for a Stack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Infix, Prefix and Postfix Notations</vt:lpstr>
      <vt:lpstr>Infix, Postfix and Prefix Notations</vt:lpstr>
      <vt:lpstr>Infix and Postfix Notations</vt:lpstr>
      <vt:lpstr>Postfix Notation</vt:lpstr>
      <vt:lpstr>Postfix Notation – Some examples</vt:lpstr>
      <vt:lpstr>Conversion from Infix to Postfix Notation</vt:lpstr>
      <vt:lpstr>Conversion from Infix to Postfix</vt:lpstr>
      <vt:lpstr>Slide 30</vt:lpstr>
      <vt:lpstr>Try it yourself</vt:lpstr>
      <vt:lpstr>Evaluation of Postfix Expression</vt:lpstr>
      <vt:lpstr>Slide 33</vt:lpstr>
      <vt:lpstr>Slide 34</vt:lpstr>
      <vt:lpstr>Slide 35</vt:lpstr>
      <vt:lpstr>Slide 36</vt:lpstr>
      <vt:lpstr>Slide 37</vt:lpstr>
      <vt:lpstr>Slide 38</vt:lpstr>
      <vt:lpstr>Slide 39</vt:lpstr>
      <vt:lpstr>Slide 40</vt:lpstr>
      <vt:lpstr>Slide 41</vt:lpstr>
      <vt:lpstr>Slide 42</vt:lpstr>
      <vt:lpstr>Slide 43</vt:lpstr>
      <vt:lpstr>Evaluation of Postfix Expression</vt:lpstr>
      <vt:lpstr>Motivation for the conversion</vt:lpstr>
      <vt:lpstr>Assignment # 1</vt:lpstr>
    </vt:vector>
  </TitlesOfParts>
  <Company>Laptop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 422 Computer Networks</dc:title>
  <dc:creator>Faisal</dc:creator>
  <cp:lastModifiedBy>Seemab</cp:lastModifiedBy>
  <cp:revision>238</cp:revision>
  <dcterms:created xsi:type="dcterms:W3CDTF">2006-02-07T05:25:54Z</dcterms:created>
  <dcterms:modified xsi:type="dcterms:W3CDTF">2010-10-22T05:01:42Z</dcterms:modified>
</cp:coreProperties>
</file>