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8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9" r:id="rId26"/>
    <p:sldId id="282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6B417-0928-4AFE-8697-AB02F4BB6354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4B9EF-7BBC-4D3E-AAB7-ACA72B98D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7E6FCBD-A9C5-4294-8110-24D08ADCB4B3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FC8-8632-489D-A766-A4B2CE8CACCE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AAD23A-D5EE-4D54-8613-68B3793978BA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FED4-95D1-4C28-8E00-8DF457F65D43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133A-3D8A-40DB-9969-4E1D5CB4CE59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629400"/>
            <a:ext cx="1676400" cy="2889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Dr.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Seemab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Latif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BFA13C-27BC-462D-9E03-EE7DB3DFAE3E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7BB2BBE-16FB-4877-8955-AF7946AF7E01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5E3-389F-4D91-8BB4-1334CCBEE956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2D36-23D1-4455-8B2B-87F80C47ADFA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002-6348-4ACE-86B5-6BC02A27C7E0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8F7A4D-78A7-4301-9791-63A9365E53B5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E21380-A851-41B0-8C03-70A58CD0FBF8}" type="datetime1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553F78-AEA4-4F97-B6DB-3DB3D83B66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629400"/>
            <a:ext cx="1676400" cy="2889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Dr.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Seemab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Latif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Lecture No. 7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0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October,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468469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Queues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27037"/>
            <a:ext cx="8229600" cy="71596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Dynamic implementation of Queue</a:t>
            </a:r>
            <a:endParaRPr lang="ur-PK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3962400" cy="4953000"/>
          </a:xfrm>
        </p:spPr>
        <p:txBody>
          <a:bodyPr>
            <a:normAutofit/>
          </a:bodyPr>
          <a:lstStyle/>
          <a:p>
            <a:pPr algn="l" rtl="0" eaLnBrk="1" hangingPunct="1">
              <a:buFontTx/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DynQueue</a:t>
            </a:r>
            <a:r>
              <a:rPr lang="en-US" sz="20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	private: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queueNode</a:t>
            </a:r>
            <a:endParaRPr lang="en-US" sz="2000" dirty="0" smtClean="0"/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   {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   	</a:t>
            </a:r>
            <a:r>
              <a:rPr lang="en-US" sz="2000" dirty="0" err="1" smtClean="0"/>
              <a:t>int</a:t>
            </a:r>
            <a:r>
              <a:rPr lang="en-US" sz="2000" dirty="0" smtClean="0"/>
              <a:t> num;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queueNode</a:t>
            </a:r>
            <a:r>
              <a:rPr lang="en-US" sz="2000" dirty="0" smtClean="0"/>
              <a:t> *next;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   };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queueNode</a:t>
            </a:r>
            <a:r>
              <a:rPr lang="en-US" sz="2000" dirty="0" smtClean="0"/>
              <a:t> *front;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queueNode</a:t>
            </a:r>
            <a:r>
              <a:rPr lang="en-US" sz="2000" dirty="0" smtClean="0"/>
              <a:t> *rear;</a:t>
            </a:r>
          </a:p>
          <a:p>
            <a:pPr algn="l" rtl="0" eaLnBrk="1" hangingPunct="1">
              <a:buFontTx/>
              <a:buNone/>
            </a:pPr>
            <a:r>
              <a:rPr lang="en-US" sz="2000" dirty="0" smtClean="0"/>
              <a:t>   </a:t>
            </a:r>
            <a:endParaRPr lang="ur-PK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447800"/>
            <a:ext cx="39624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DynQueue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~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DynQueue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void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enqueue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void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dequeue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isEmpty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void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displayQueue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void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makeNull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  <a:endParaRPr kumimoji="0" lang="ur-P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</a:t>
            </a:r>
            <a:endParaRPr lang="ur-PK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1069848" y="1600200"/>
            <a:ext cx="4187952" cy="41148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endParaRPr lang="en-US" sz="2800" dirty="0" smtClean="0"/>
          </a:p>
          <a:p>
            <a:pPr algn="l" rtl="0" eaLnBrk="1" hangingPunct="1">
              <a:buFontTx/>
              <a:buNone/>
            </a:pPr>
            <a:endParaRPr lang="en-US" sz="2800" dirty="0" smtClean="0"/>
          </a:p>
          <a:p>
            <a:pPr algn="l" rtl="0" eaLnBrk="1" hangingPunct="1">
              <a:buFontTx/>
              <a:buNone/>
            </a:pPr>
            <a:r>
              <a:rPr lang="en-US" sz="2800" dirty="0" err="1" smtClean="0"/>
              <a:t>DynQueue</a:t>
            </a:r>
            <a:r>
              <a:rPr lang="en-US" sz="2800" dirty="0" smtClean="0"/>
              <a:t>::</a:t>
            </a:r>
            <a:r>
              <a:rPr lang="en-US" sz="2800" dirty="0" err="1" smtClean="0"/>
              <a:t>DynQueue</a:t>
            </a:r>
            <a:r>
              <a:rPr lang="en-US" sz="2800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sz="28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800" dirty="0" smtClean="0"/>
              <a:t>	front = NULL;</a:t>
            </a:r>
          </a:p>
          <a:p>
            <a:pPr algn="l" rtl="0" eaLnBrk="1" hangingPunct="1">
              <a:buFontTx/>
              <a:buNone/>
            </a:pPr>
            <a:r>
              <a:rPr lang="en-US" sz="2800" dirty="0" smtClean="0"/>
              <a:t>   rear = NULL;</a:t>
            </a:r>
          </a:p>
          <a:p>
            <a:pPr algn="l" rtl="0" eaLnBrk="1" hangingPunct="1">
              <a:buFontTx/>
              <a:buNone/>
            </a:pPr>
            <a:r>
              <a:rPr lang="en-US" sz="2800" dirty="0" smtClean="0"/>
              <a:t>}</a:t>
            </a:r>
            <a:endParaRPr lang="ur-PK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533401"/>
            <a:ext cx="82296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err="1" smtClean="0"/>
              <a:t>Enqueue</a:t>
            </a:r>
            <a:r>
              <a:rPr lang="en-US" dirty="0" smtClean="0"/>
              <a:t>( ) Function</a:t>
            </a:r>
            <a:endParaRPr lang="ur-PK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05000"/>
            <a:ext cx="3657600" cy="4267200"/>
          </a:xfrm>
        </p:spPr>
        <p:txBody>
          <a:bodyPr>
            <a:normAutofit/>
          </a:bodyPr>
          <a:lstStyle/>
          <a:p>
            <a:pPr algn="l" rtl="0" eaLnBrk="1" hangingPunct="1">
              <a:buFontTx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DynQueue</a:t>
            </a:r>
            <a:r>
              <a:rPr lang="en-US" sz="2400" dirty="0" smtClean="0"/>
              <a:t>::</a:t>
            </a:r>
            <a:r>
              <a:rPr lang="en-US" sz="2400" dirty="0" err="1" smtClean="0"/>
              <a:t>enqueue</a:t>
            </a:r>
            <a:r>
              <a:rPr lang="en-US" sz="2400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queueNode</a:t>
            </a:r>
            <a:r>
              <a:rPr lang="en-US" sz="2400" dirty="0" smtClean="0"/>
              <a:t> *</a:t>
            </a:r>
            <a:r>
              <a:rPr lang="en-US" sz="2400" dirty="0" err="1" smtClean="0"/>
              <a:t>ptr</a:t>
            </a:r>
            <a:r>
              <a:rPr lang="en-US" sz="24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ptr</a:t>
            </a:r>
            <a:r>
              <a:rPr lang="en-US" sz="2400" dirty="0" smtClean="0"/>
              <a:t> = new </a:t>
            </a:r>
            <a:r>
              <a:rPr lang="en-US" sz="2400" dirty="0" err="1" smtClean="0"/>
              <a:t>queueNode</a:t>
            </a:r>
            <a:r>
              <a:rPr lang="en-US" sz="24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&lt;&lt;"Enter Data";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</a:t>
            </a:r>
            <a:r>
              <a:rPr lang="en-US" sz="2400" dirty="0" err="1" smtClean="0"/>
              <a:t>ptr</a:t>
            </a:r>
            <a:r>
              <a:rPr lang="en-US" sz="2400" dirty="0" smtClean="0"/>
              <a:t>-&gt;num;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ptr</a:t>
            </a:r>
            <a:r>
              <a:rPr lang="en-US" sz="2400" dirty="0" smtClean="0"/>
              <a:t>-&gt;next= NULL;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1828800"/>
            <a:ext cx="3657600" cy="4267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(front == NULL)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front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rear = front;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else{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rear-&gt;next=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rear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ur-P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427037"/>
            <a:ext cx="8229600" cy="792163"/>
          </a:xfrm>
        </p:spPr>
        <p:txBody>
          <a:bodyPr/>
          <a:lstStyle/>
          <a:p>
            <a:pPr eaLnBrk="1" hangingPunct="1"/>
            <a:r>
              <a:rPr lang="en-US" dirty="0" err="1" smtClean="0"/>
              <a:t>Dequeue</a:t>
            </a:r>
            <a:r>
              <a:rPr lang="en-US" dirty="0" smtClean="0"/>
              <a:t>( ) Function</a:t>
            </a:r>
            <a:endParaRPr lang="ur-PK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600200"/>
            <a:ext cx="4724400" cy="4953000"/>
          </a:xfrm>
        </p:spPr>
        <p:txBody>
          <a:bodyPr>
            <a:normAutofit fontScale="92500" lnSpcReduction="20000"/>
          </a:bodyPr>
          <a:lstStyle/>
          <a:p>
            <a:pPr algn="l" rtl="0" eaLnBrk="1" hangingPunct="1">
              <a:buFontTx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DynQueue</a:t>
            </a:r>
            <a:r>
              <a:rPr lang="en-US" sz="2400" dirty="0" smtClean="0"/>
              <a:t>::</a:t>
            </a:r>
            <a:r>
              <a:rPr lang="en-US" sz="2400" dirty="0" err="1" smtClean="0"/>
              <a:t>dequeue</a:t>
            </a:r>
            <a:r>
              <a:rPr lang="en-US" sz="2400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queueNode</a:t>
            </a:r>
            <a:r>
              <a:rPr lang="en-US" sz="2400" dirty="0" smtClean="0"/>
              <a:t> *temp;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temp = front;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	if(</a:t>
            </a:r>
            <a:r>
              <a:rPr lang="en-US" sz="2400" dirty="0" err="1" smtClean="0"/>
              <a:t>isEmpty</a:t>
            </a:r>
            <a:r>
              <a:rPr lang="en-US" sz="2400" dirty="0" smtClean="0"/>
              <a:t>())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&lt;&lt;"Queue is Empty";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else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&lt;&lt;"data deleted="&lt;&lt;temp-&gt;num;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front = front-&gt;next;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delete temp;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}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}</a:t>
            </a:r>
            <a:endParaRPr lang="ur-PK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Implementation of Queue</a:t>
            </a:r>
            <a:endParaRPr lang="ur-PK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smtClean="0"/>
              <a:t>Static implementation is done using arrays</a:t>
            </a:r>
          </a:p>
          <a:p>
            <a:pPr algn="l" rtl="0" eaLnBrk="1" hangingPunct="1"/>
            <a:r>
              <a:rPr lang="en-US" sz="2400" smtClean="0"/>
              <a:t>In this implementation, we should know the exact number of elements to be stored in the queue.</a:t>
            </a:r>
          </a:p>
          <a:p>
            <a:pPr algn="l" rtl="0" eaLnBrk="1" hangingPunct="1"/>
            <a:r>
              <a:rPr lang="en-US" sz="2400" smtClean="0"/>
              <a:t> When enqueuing, the front index is always fixed and the rear index moves forward in the array.</a:t>
            </a:r>
            <a:endParaRPr lang="ur-PK" sz="240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9525"/>
            <a:ext cx="70707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Implementation of Queue</a:t>
            </a:r>
            <a:endParaRPr lang="ur-PK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2800" smtClean="0"/>
              <a:t>When dequeuing, the front index is fixed, and the element at the front of the queue is removed. Move all the elements after it by one position. (Inefficient!!!)</a:t>
            </a:r>
            <a:endParaRPr lang="ur-PK" sz="2800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33800"/>
            <a:ext cx="746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Static Implementation of Queue</a:t>
            </a:r>
            <a:endParaRPr lang="ur-PK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0037"/>
            <a:ext cx="8229600" cy="5135563"/>
          </a:xfrm>
        </p:spPr>
        <p:txBody>
          <a:bodyPr>
            <a:normAutofit lnSpcReduction="10000"/>
          </a:bodyPr>
          <a:lstStyle/>
          <a:p>
            <a:pPr algn="l" rtl="0" eaLnBrk="1" hangingPunct="1"/>
            <a:r>
              <a:rPr lang="en-US" sz="2400" b="1" dirty="0" smtClean="0"/>
              <a:t>A better way</a:t>
            </a:r>
          </a:p>
          <a:p>
            <a:pPr lvl="1" algn="l" rtl="0" eaLnBrk="1" hangingPunct="1"/>
            <a:r>
              <a:rPr lang="en-US" sz="2000" dirty="0" smtClean="0"/>
              <a:t>When an item is </a:t>
            </a:r>
            <a:r>
              <a:rPr lang="en-US" sz="2000" dirty="0" err="1" smtClean="0"/>
              <a:t>enqueued</a:t>
            </a:r>
            <a:r>
              <a:rPr lang="en-US" sz="2000" dirty="0" smtClean="0"/>
              <a:t>, the rear index moves forward.</a:t>
            </a:r>
          </a:p>
          <a:p>
            <a:pPr lvl="1" algn="l" rtl="0" eaLnBrk="1" hangingPunct="1"/>
            <a:r>
              <a:rPr lang="en-US" sz="2000" dirty="0" smtClean="0"/>
              <a:t>When an item is </a:t>
            </a:r>
            <a:r>
              <a:rPr lang="en-US" sz="2000" dirty="0" err="1" smtClean="0"/>
              <a:t>dequeued</a:t>
            </a:r>
            <a:r>
              <a:rPr lang="en-US" sz="2000" dirty="0" smtClean="0"/>
              <a:t>, the front index also moves forward by one element</a:t>
            </a:r>
          </a:p>
          <a:p>
            <a:pPr algn="l" rtl="0" eaLnBrk="1" hangingPunct="1"/>
            <a:r>
              <a:rPr lang="en-US" sz="2400" b="1" dirty="0" smtClean="0"/>
              <a:t>Example:</a:t>
            </a:r>
          </a:p>
          <a:p>
            <a:pPr algn="l" rtl="0" eaLnBrk="1" hangingPunct="1">
              <a:buFontTx/>
              <a:buNone/>
            </a:pPr>
            <a:r>
              <a:rPr lang="en-US" sz="2400" b="1" dirty="0" smtClean="0"/>
              <a:t>						</a:t>
            </a:r>
            <a:r>
              <a:rPr lang="en-US" sz="2000" b="1" dirty="0" smtClean="0"/>
              <a:t>X = occupied, and O = empty</a:t>
            </a:r>
          </a:p>
          <a:p>
            <a:pPr algn="l" rtl="0" eaLnBrk="1" hangingPunct="1"/>
            <a:r>
              <a:rPr lang="en-US" sz="2200" dirty="0" smtClean="0"/>
              <a:t>(front) XXXXOOOOO (rear)</a:t>
            </a:r>
          </a:p>
          <a:p>
            <a:pPr algn="l" rtl="0" eaLnBrk="1" hangingPunct="1"/>
            <a:r>
              <a:rPr lang="en-US" sz="2200" dirty="0" smtClean="0"/>
              <a:t>OXXXXOOOO (after 1 </a:t>
            </a:r>
            <a:r>
              <a:rPr lang="en-US" sz="2200" dirty="0" err="1" smtClean="0"/>
              <a:t>dequeue</a:t>
            </a:r>
            <a:r>
              <a:rPr lang="en-US" sz="2200" dirty="0" smtClean="0"/>
              <a:t>, and 1 </a:t>
            </a:r>
            <a:r>
              <a:rPr lang="en-US" sz="2200" dirty="0" err="1" smtClean="0"/>
              <a:t>enqueue</a:t>
            </a:r>
            <a:r>
              <a:rPr lang="en-US" sz="2200" dirty="0" smtClean="0"/>
              <a:t>)</a:t>
            </a:r>
          </a:p>
          <a:p>
            <a:pPr algn="l" rtl="0" eaLnBrk="1" hangingPunct="1"/>
            <a:r>
              <a:rPr lang="en-US" sz="2200" dirty="0" smtClean="0"/>
              <a:t>OOXXXXXOO (after another </a:t>
            </a:r>
            <a:r>
              <a:rPr lang="en-US" sz="2200" dirty="0" err="1" smtClean="0"/>
              <a:t>dequeue</a:t>
            </a:r>
            <a:r>
              <a:rPr lang="en-US" sz="2200" dirty="0" smtClean="0"/>
              <a:t>, and 2 </a:t>
            </a:r>
            <a:r>
              <a:rPr lang="en-US" sz="2200" dirty="0" err="1" smtClean="0"/>
              <a:t>enqueues</a:t>
            </a:r>
            <a:r>
              <a:rPr lang="en-US" sz="2200" dirty="0" smtClean="0"/>
              <a:t>)</a:t>
            </a:r>
          </a:p>
          <a:p>
            <a:pPr algn="l" rtl="0" eaLnBrk="1" hangingPunct="1"/>
            <a:r>
              <a:rPr lang="en-US" sz="2200" dirty="0" smtClean="0"/>
              <a:t>OOOOXXXXX (after 2 more </a:t>
            </a:r>
            <a:r>
              <a:rPr lang="en-US" sz="2200" dirty="0" err="1" smtClean="0"/>
              <a:t>dequeues</a:t>
            </a:r>
            <a:r>
              <a:rPr lang="en-US" sz="2200" dirty="0" smtClean="0"/>
              <a:t>, and 2 </a:t>
            </a:r>
            <a:r>
              <a:rPr lang="en-US" sz="2200" dirty="0" err="1" smtClean="0"/>
              <a:t>enqueues</a:t>
            </a:r>
            <a:r>
              <a:rPr lang="en-US" sz="2200" dirty="0" smtClean="0"/>
              <a:t>)</a:t>
            </a:r>
          </a:p>
          <a:p>
            <a:pPr algn="l" rtl="0" eaLnBrk="1" hangingPunct="1"/>
            <a:endParaRPr lang="en-US" sz="2000" b="1" dirty="0" smtClean="0"/>
          </a:p>
          <a:p>
            <a:pPr algn="l" rtl="0" eaLnBrk="1" hangingPunct="1"/>
            <a:r>
              <a:rPr lang="en-US" sz="2000" b="1" dirty="0" smtClean="0"/>
              <a:t>The problem here is that the rear index cannot move beyond the last element in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Implementation of Queue</a:t>
            </a:r>
            <a:endParaRPr lang="ur-PK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2437"/>
            <a:ext cx="8229600" cy="4754563"/>
          </a:xfrm>
        </p:spPr>
        <p:txBody>
          <a:bodyPr>
            <a:normAutofit lnSpcReduction="10000"/>
          </a:bodyPr>
          <a:lstStyle/>
          <a:p>
            <a:pPr algn="l" rtl="0" eaLnBrk="1" hangingPunct="1"/>
            <a:r>
              <a:rPr lang="en-US" sz="2400" dirty="0" smtClean="0"/>
              <a:t>To overcome the above limitation, we can use </a:t>
            </a:r>
            <a:r>
              <a:rPr lang="en-US" sz="2400" b="1" dirty="0" smtClean="0">
                <a:solidFill>
                  <a:srgbClr val="FF0000"/>
                </a:solidFill>
              </a:rPr>
              <a:t>circular array implementation of queues.</a:t>
            </a:r>
          </a:p>
          <a:p>
            <a:pPr algn="l" rtl="0" eaLnBrk="1" hangingPunct="1"/>
            <a:r>
              <a:rPr lang="en-US" sz="2400" dirty="0" smtClean="0"/>
              <a:t>In this implementation, first position follows the last.</a:t>
            </a:r>
          </a:p>
          <a:p>
            <a:pPr algn="l" rtl="0" eaLnBrk="1" hangingPunct="1"/>
            <a:endParaRPr lang="en-US" sz="2400" dirty="0" smtClean="0"/>
          </a:p>
          <a:p>
            <a:pPr algn="l" rtl="0" eaLnBrk="1" hangingPunct="1"/>
            <a:r>
              <a:rPr lang="en-US" sz="2400" b="1" dirty="0" smtClean="0"/>
              <a:t>When an element moves past the end of a circular array, it wraps around to the beginning, </a:t>
            </a:r>
            <a:r>
              <a:rPr lang="en-US" sz="2400" b="1" dirty="0" err="1" smtClean="0"/>
              <a:t>e.g</a:t>
            </a:r>
            <a:endParaRPr lang="en-US" sz="2400" b="1" dirty="0" smtClean="0"/>
          </a:p>
          <a:p>
            <a:pPr lvl="1" algn="l" rtl="0" eaLnBrk="1" hangingPunct="1"/>
            <a:r>
              <a:rPr lang="ur-PK" sz="2000" dirty="0" smtClean="0"/>
              <a:t> </a:t>
            </a:r>
            <a:r>
              <a:rPr lang="en-US" sz="2200" dirty="0" smtClean="0"/>
              <a:t>OOOOO7963 -&gt;4OOOO7963 (after </a:t>
            </a:r>
            <a:r>
              <a:rPr lang="en-US" sz="2200" dirty="0" err="1" smtClean="0"/>
              <a:t>Enqueue</a:t>
            </a:r>
            <a:r>
              <a:rPr lang="en-US" sz="2200" dirty="0" smtClean="0"/>
              <a:t>(4))</a:t>
            </a:r>
          </a:p>
          <a:p>
            <a:pPr lvl="1" algn="l" rtl="0" eaLnBrk="1" hangingPunct="1"/>
            <a:r>
              <a:rPr lang="en-US" sz="2200" dirty="0" smtClean="0"/>
              <a:t>After </a:t>
            </a:r>
            <a:r>
              <a:rPr lang="en-US" sz="2200" dirty="0" err="1" smtClean="0"/>
              <a:t>Enqueue</a:t>
            </a:r>
            <a:r>
              <a:rPr lang="en-US" sz="2200" dirty="0" smtClean="0"/>
              <a:t>(4), the rear index moves from 3 to 4.</a:t>
            </a:r>
          </a:p>
          <a:p>
            <a:pPr lvl="1" algn="l" rtl="0" eaLnBrk="1" hangingPunct="1">
              <a:buFontTx/>
              <a:buNone/>
            </a:pPr>
            <a:endParaRPr lang="en-US" sz="2200" dirty="0" smtClean="0"/>
          </a:p>
          <a:p>
            <a:pPr algn="l" rtl="0" eaLnBrk="1" hangingPunct="1"/>
            <a:r>
              <a:rPr lang="en-US" sz="2400" b="1" dirty="0" smtClean="0"/>
              <a:t>How to detect an empty or full queue, using a circular array algorithm?</a:t>
            </a:r>
          </a:p>
          <a:p>
            <a:pPr lvl="1" algn="l" rtl="0" eaLnBrk="1" hangingPunct="1"/>
            <a:r>
              <a:rPr lang="en-US" sz="2200" dirty="0" smtClean="0"/>
              <a:t>Use a counter of the number of elements in the queue.</a:t>
            </a:r>
            <a:endParaRPr lang="ur-PK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Circular Queue</a:t>
            </a:r>
            <a:endParaRPr lang="ur-PK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A08789-D5DF-4179-9BED-5029751FC2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914400" y="2514600"/>
            <a:ext cx="22860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1508125" y="3124200"/>
            <a:ext cx="1082675" cy="1046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flipH="1">
            <a:off x="1447800" y="40386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133600" y="4191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2438400" y="40386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>
            <a:off x="2590800" y="3733800"/>
            <a:ext cx="6096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V="1">
            <a:off x="2514600" y="3048000"/>
            <a:ext cx="5334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V="1">
            <a:off x="2209800" y="2514600"/>
            <a:ext cx="152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H="1" flipV="1">
            <a:off x="1600200" y="2667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 flipH="1" flipV="1">
            <a:off x="990600" y="3200400"/>
            <a:ext cx="6096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>
            <a:off x="990600" y="3810000"/>
            <a:ext cx="5334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Freeform 14"/>
          <p:cNvSpPr>
            <a:spLocks/>
          </p:cNvSpPr>
          <p:nvPr/>
        </p:nvSpPr>
        <p:spPr bwMode="auto">
          <a:xfrm>
            <a:off x="1066800" y="3048000"/>
            <a:ext cx="660400" cy="1651000"/>
          </a:xfrm>
          <a:custGeom>
            <a:avLst/>
            <a:gdLst>
              <a:gd name="T0" fmla="*/ 0 w 416"/>
              <a:gd name="T1" fmla="*/ 0 h 1040"/>
              <a:gd name="T2" fmla="*/ 2147483647 w 416"/>
              <a:gd name="T3" fmla="*/ 2147483647 h 1040"/>
              <a:gd name="T4" fmla="*/ 0 60000 65536"/>
              <a:gd name="T5" fmla="*/ 0 60000 65536"/>
              <a:gd name="T6" fmla="*/ 0 w 416"/>
              <a:gd name="T7" fmla="*/ 0 h 1040"/>
              <a:gd name="T8" fmla="*/ 416 w 416"/>
              <a:gd name="T9" fmla="*/ 1040 h 10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6" h="1040">
                <a:moveTo>
                  <a:pt x="0" y="0"/>
                </a:moveTo>
                <a:lnTo>
                  <a:pt x="416" y="10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ur-PK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1295400" y="2819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1828800" y="4114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Freeform 17"/>
          <p:cNvSpPr>
            <a:spLocks/>
          </p:cNvSpPr>
          <p:nvPr/>
        </p:nvSpPr>
        <p:spPr bwMode="auto">
          <a:xfrm>
            <a:off x="939800" y="3302000"/>
            <a:ext cx="431800" cy="1193800"/>
          </a:xfrm>
          <a:custGeom>
            <a:avLst/>
            <a:gdLst>
              <a:gd name="T0" fmla="*/ 0 w 272"/>
              <a:gd name="T1" fmla="*/ 0 h 752"/>
              <a:gd name="T2" fmla="*/ 2147483647 w 272"/>
              <a:gd name="T3" fmla="*/ 2147483647 h 752"/>
              <a:gd name="T4" fmla="*/ 0 60000 65536"/>
              <a:gd name="T5" fmla="*/ 0 60000 65536"/>
              <a:gd name="T6" fmla="*/ 0 w 272"/>
              <a:gd name="T7" fmla="*/ 0 h 752"/>
              <a:gd name="T8" fmla="*/ 272 w 272"/>
              <a:gd name="T9" fmla="*/ 752 h 7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752">
                <a:moveTo>
                  <a:pt x="0" y="0"/>
                </a:moveTo>
                <a:lnTo>
                  <a:pt x="272" y="75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ur-PK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>
            <a:off x="1600200" y="2590800"/>
            <a:ext cx="152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22098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>
            <a:off x="1828800" y="2590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21"/>
          <p:cNvSpPr>
            <a:spLocks noChangeShapeType="1"/>
          </p:cNvSpPr>
          <p:nvPr/>
        </p:nvSpPr>
        <p:spPr bwMode="auto">
          <a:xfrm>
            <a:off x="2057400" y="2590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2590800" y="3886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3"/>
          <p:cNvSpPr>
            <a:spLocks noChangeShapeType="1"/>
          </p:cNvSpPr>
          <p:nvPr/>
        </p:nvSpPr>
        <p:spPr bwMode="auto">
          <a:xfrm>
            <a:off x="2362200" y="2590800"/>
            <a:ext cx="762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2590800" y="2667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Oval 25"/>
          <p:cNvSpPr>
            <a:spLocks noChangeArrowheads="1"/>
          </p:cNvSpPr>
          <p:nvPr/>
        </p:nvSpPr>
        <p:spPr bwMode="auto">
          <a:xfrm>
            <a:off x="5105400" y="2514600"/>
            <a:ext cx="22860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19483" name="Oval 26"/>
          <p:cNvSpPr>
            <a:spLocks noChangeArrowheads="1"/>
          </p:cNvSpPr>
          <p:nvPr/>
        </p:nvSpPr>
        <p:spPr bwMode="auto">
          <a:xfrm>
            <a:off x="5699125" y="3124200"/>
            <a:ext cx="1082675" cy="1046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638800" y="40386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>
            <a:off x="6324600" y="4191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Line 29"/>
          <p:cNvSpPr>
            <a:spLocks noChangeShapeType="1"/>
          </p:cNvSpPr>
          <p:nvPr/>
        </p:nvSpPr>
        <p:spPr bwMode="auto">
          <a:xfrm>
            <a:off x="6629400" y="40386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Line 30"/>
          <p:cNvSpPr>
            <a:spLocks noChangeShapeType="1"/>
          </p:cNvSpPr>
          <p:nvPr/>
        </p:nvSpPr>
        <p:spPr bwMode="auto">
          <a:xfrm>
            <a:off x="6781800" y="3733800"/>
            <a:ext cx="6096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Line 31"/>
          <p:cNvSpPr>
            <a:spLocks noChangeShapeType="1"/>
          </p:cNvSpPr>
          <p:nvPr/>
        </p:nvSpPr>
        <p:spPr bwMode="auto">
          <a:xfrm flipV="1">
            <a:off x="6705600" y="3048000"/>
            <a:ext cx="5334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Line 32"/>
          <p:cNvSpPr>
            <a:spLocks noChangeShapeType="1"/>
          </p:cNvSpPr>
          <p:nvPr/>
        </p:nvSpPr>
        <p:spPr bwMode="auto">
          <a:xfrm flipV="1">
            <a:off x="6400800" y="2514600"/>
            <a:ext cx="152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Line 33"/>
          <p:cNvSpPr>
            <a:spLocks noChangeShapeType="1"/>
          </p:cNvSpPr>
          <p:nvPr/>
        </p:nvSpPr>
        <p:spPr bwMode="auto">
          <a:xfrm flipH="1" flipV="1">
            <a:off x="5181600" y="3200400"/>
            <a:ext cx="6096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Line 34"/>
          <p:cNvSpPr>
            <a:spLocks noChangeShapeType="1"/>
          </p:cNvSpPr>
          <p:nvPr/>
        </p:nvSpPr>
        <p:spPr bwMode="auto">
          <a:xfrm flipH="1">
            <a:off x="5181600" y="3810000"/>
            <a:ext cx="5334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Line 35"/>
          <p:cNvSpPr>
            <a:spLocks noChangeShapeType="1"/>
          </p:cNvSpPr>
          <p:nvPr/>
        </p:nvSpPr>
        <p:spPr bwMode="auto">
          <a:xfrm>
            <a:off x="5791200" y="2590800"/>
            <a:ext cx="152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3" name="Text Box 36"/>
          <p:cNvSpPr txBox="1">
            <a:spLocks noChangeArrowheads="1"/>
          </p:cNvSpPr>
          <p:nvPr/>
        </p:nvSpPr>
        <p:spPr bwMode="auto">
          <a:xfrm>
            <a:off x="762000" y="1676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/>
              <a:t>Q.rear</a:t>
            </a:r>
          </a:p>
        </p:txBody>
      </p:sp>
      <p:sp>
        <p:nvSpPr>
          <p:cNvPr id="19494" name="Text Box 37"/>
          <p:cNvSpPr txBox="1">
            <a:spLocks noChangeArrowheads="1"/>
          </p:cNvSpPr>
          <p:nvPr/>
        </p:nvSpPr>
        <p:spPr bwMode="auto">
          <a:xfrm>
            <a:off x="2971800" y="1676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/>
              <a:t>Q.front</a:t>
            </a:r>
          </a:p>
        </p:txBody>
      </p:sp>
      <p:sp>
        <p:nvSpPr>
          <p:cNvPr id="19495" name="Text Box 38"/>
          <p:cNvSpPr txBox="1">
            <a:spLocks noChangeArrowheads="1"/>
          </p:cNvSpPr>
          <p:nvPr/>
        </p:nvSpPr>
        <p:spPr bwMode="auto">
          <a:xfrm>
            <a:off x="5029200" y="1676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/>
              <a:t>Q.rear</a:t>
            </a:r>
          </a:p>
        </p:txBody>
      </p:sp>
      <p:sp>
        <p:nvSpPr>
          <p:cNvPr id="19496" name="Text Box 39"/>
          <p:cNvSpPr txBox="1">
            <a:spLocks noChangeArrowheads="1"/>
          </p:cNvSpPr>
          <p:nvPr/>
        </p:nvSpPr>
        <p:spPr bwMode="auto">
          <a:xfrm>
            <a:off x="7162800" y="1676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/>
              <a:t>Q.front</a:t>
            </a:r>
          </a:p>
        </p:txBody>
      </p:sp>
      <p:sp>
        <p:nvSpPr>
          <p:cNvPr id="19497" name="Line 40"/>
          <p:cNvSpPr>
            <a:spLocks noChangeShapeType="1"/>
          </p:cNvSpPr>
          <p:nvPr/>
        </p:nvSpPr>
        <p:spPr bwMode="auto">
          <a:xfrm>
            <a:off x="5791200" y="2667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8" name="Line 41"/>
          <p:cNvSpPr>
            <a:spLocks noChangeShapeType="1"/>
          </p:cNvSpPr>
          <p:nvPr/>
        </p:nvSpPr>
        <p:spPr bwMode="auto">
          <a:xfrm>
            <a:off x="6096000" y="2590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9" name="Line 42"/>
          <p:cNvSpPr>
            <a:spLocks noChangeShapeType="1"/>
          </p:cNvSpPr>
          <p:nvPr/>
        </p:nvSpPr>
        <p:spPr bwMode="auto">
          <a:xfrm>
            <a:off x="6324600" y="2514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0" name="Line 43"/>
          <p:cNvSpPr>
            <a:spLocks noChangeShapeType="1"/>
          </p:cNvSpPr>
          <p:nvPr/>
        </p:nvSpPr>
        <p:spPr bwMode="auto">
          <a:xfrm>
            <a:off x="5943600" y="2590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1" name="Oval 44"/>
          <p:cNvSpPr>
            <a:spLocks noChangeArrowheads="1"/>
          </p:cNvSpPr>
          <p:nvPr/>
        </p:nvSpPr>
        <p:spPr bwMode="auto">
          <a:xfrm>
            <a:off x="914400" y="2514600"/>
            <a:ext cx="22860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ur-PK" sz="2400" b="1"/>
          </a:p>
        </p:txBody>
      </p:sp>
      <p:sp>
        <p:nvSpPr>
          <p:cNvPr id="19502" name="Oval 45"/>
          <p:cNvSpPr>
            <a:spLocks noChangeArrowheads="1"/>
          </p:cNvSpPr>
          <p:nvPr/>
        </p:nvSpPr>
        <p:spPr bwMode="auto">
          <a:xfrm>
            <a:off x="1508125" y="3124200"/>
            <a:ext cx="1082675" cy="1046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19503" name="Line 46"/>
          <p:cNvSpPr>
            <a:spLocks noChangeShapeType="1"/>
          </p:cNvSpPr>
          <p:nvPr/>
        </p:nvSpPr>
        <p:spPr bwMode="auto">
          <a:xfrm flipH="1">
            <a:off x="1447800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4" name="Line 47"/>
          <p:cNvSpPr>
            <a:spLocks noChangeShapeType="1"/>
          </p:cNvSpPr>
          <p:nvPr/>
        </p:nvSpPr>
        <p:spPr bwMode="auto">
          <a:xfrm>
            <a:off x="2133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5" name="Line 48"/>
          <p:cNvSpPr>
            <a:spLocks noChangeShapeType="1"/>
          </p:cNvSpPr>
          <p:nvPr/>
        </p:nvSpPr>
        <p:spPr bwMode="auto">
          <a:xfrm>
            <a:off x="2438400" y="4038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Line 49"/>
          <p:cNvSpPr>
            <a:spLocks noChangeShapeType="1"/>
          </p:cNvSpPr>
          <p:nvPr/>
        </p:nvSpPr>
        <p:spPr bwMode="auto">
          <a:xfrm>
            <a:off x="2590800" y="3733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7" name="Line 50"/>
          <p:cNvSpPr>
            <a:spLocks noChangeShapeType="1"/>
          </p:cNvSpPr>
          <p:nvPr/>
        </p:nvSpPr>
        <p:spPr bwMode="auto">
          <a:xfrm flipV="1">
            <a:off x="2514600" y="3048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8" name="Line 51"/>
          <p:cNvSpPr>
            <a:spLocks noChangeShapeType="1"/>
          </p:cNvSpPr>
          <p:nvPr/>
        </p:nvSpPr>
        <p:spPr bwMode="auto">
          <a:xfrm flipV="1">
            <a:off x="2209800" y="2514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9" name="Line 52"/>
          <p:cNvSpPr>
            <a:spLocks noChangeShapeType="1"/>
          </p:cNvSpPr>
          <p:nvPr/>
        </p:nvSpPr>
        <p:spPr bwMode="auto">
          <a:xfrm flipH="1" flipV="1">
            <a:off x="990600" y="3200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0" name="Line 53"/>
          <p:cNvSpPr>
            <a:spLocks noChangeShapeType="1"/>
          </p:cNvSpPr>
          <p:nvPr/>
        </p:nvSpPr>
        <p:spPr bwMode="auto">
          <a:xfrm flipH="1">
            <a:off x="990600" y="3810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1" name="Line 54"/>
          <p:cNvSpPr>
            <a:spLocks noChangeShapeType="1"/>
          </p:cNvSpPr>
          <p:nvPr/>
        </p:nvSpPr>
        <p:spPr bwMode="auto">
          <a:xfrm>
            <a:off x="1600200" y="2590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2" name="Oval 55"/>
          <p:cNvSpPr>
            <a:spLocks noChangeArrowheads="1"/>
          </p:cNvSpPr>
          <p:nvPr/>
        </p:nvSpPr>
        <p:spPr bwMode="auto">
          <a:xfrm>
            <a:off x="5105400" y="2514600"/>
            <a:ext cx="22860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19513" name="Oval 56"/>
          <p:cNvSpPr>
            <a:spLocks noChangeArrowheads="1"/>
          </p:cNvSpPr>
          <p:nvPr/>
        </p:nvSpPr>
        <p:spPr bwMode="auto">
          <a:xfrm>
            <a:off x="5699125" y="3124200"/>
            <a:ext cx="1082675" cy="1046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ur-PK"/>
          </a:p>
        </p:txBody>
      </p:sp>
      <p:sp>
        <p:nvSpPr>
          <p:cNvPr id="19514" name="Line 57"/>
          <p:cNvSpPr>
            <a:spLocks noChangeShapeType="1"/>
          </p:cNvSpPr>
          <p:nvPr/>
        </p:nvSpPr>
        <p:spPr bwMode="auto">
          <a:xfrm flipH="1">
            <a:off x="5638800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5" name="Line 58"/>
          <p:cNvSpPr>
            <a:spLocks noChangeShapeType="1"/>
          </p:cNvSpPr>
          <p:nvPr/>
        </p:nvSpPr>
        <p:spPr bwMode="auto">
          <a:xfrm>
            <a:off x="6324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6" name="Line 59"/>
          <p:cNvSpPr>
            <a:spLocks noChangeShapeType="1"/>
          </p:cNvSpPr>
          <p:nvPr/>
        </p:nvSpPr>
        <p:spPr bwMode="auto">
          <a:xfrm>
            <a:off x="6629400" y="4038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7" name="Line 60"/>
          <p:cNvSpPr>
            <a:spLocks noChangeShapeType="1"/>
          </p:cNvSpPr>
          <p:nvPr/>
        </p:nvSpPr>
        <p:spPr bwMode="auto">
          <a:xfrm>
            <a:off x="6781800" y="3733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8" name="Line 61"/>
          <p:cNvSpPr>
            <a:spLocks noChangeShapeType="1"/>
          </p:cNvSpPr>
          <p:nvPr/>
        </p:nvSpPr>
        <p:spPr bwMode="auto">
          <a:xfrm flipV="1">
            <a:off x="6705600" y="3048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9" name="Line 62"/>
          <p:cNvSpPr>
            <a:spLocks noChangeShapeType="1"/>
          </p:cNvSpPr>
          <p:nvPr/>
        </p:nvSpPr>
        <p:spPr bwMode="auto">
          <a:xfrm flipV="1">
            <a:off x="6400800" y="2514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0" name="Line 63"/>
          <p:cNvSpPr>
            <a:spLocks noChangeShapeType="1"/>
          </p:cNvSpPr>
          <p:nvPr/>
        </p:nvSpPr>
        <p:spPr bwMode="auto">
          <a:xfrm flipH="1" flipV="1">
            <a:off x="5181600" y="3200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1" name="Line 64"/>
          <p:cNvSpPr>
            <a:spLocks noChangeShapeType="1"/>
          </p:cNvSpPr>
          <p:nvPr/>
        </p:nvSpPr>
        <p:spPr bwMode="auto">
          <a:xfrm flipH="1">
            <a:off x="5181600" y="3810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2" name="Line 65"/>
          <p:cNvSpPr>
            <a:spLocks noChangeShapeType="1"/>
          </p:cNvSpPr>
          <p:nvPr/>
        </p:nvSpPr>
        <p:spPr bwMode="auto">
          <a:xfrm>
            <a:off x="5791200" y="2590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3" name="Text Box 66"/>
          <p:cNvSpPr txBox="1">
            <a:spLocks noChangeArrowheads="1"/>
          </p:cNvSpPr>
          <p:nvPr/>
        </p:nvSpPr>
        <p:spPr bwMode="auto">
          <a:xfrm>
            <a:off x="762000" y="1676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/>
              <a:t>Q.rear</a:t>
            </a:r>
          </a:p>
        </p:txBody>
      </p:sp>
      <p:sp>
        <p:nvSpPr>
          <p:cNvPr id="19524" name="Text Box 67"/>
          <p:cNvSpPr txBox="1">
            <a:spLocks noChangeArrowheads="1"/>
          </p:cNvSpPr>
          <p:nvPr/>
        </p:nvSpPr>
        <p:spPr bwMode="auto">
          <a:xfrm>
            <a:off x="2362200" y="2895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a</a:t>
            </a:r>
          </a:p>
        </p:txBody>
      </p:sp>
      <p:sp>
        <p:nvSpPr>
          <p:cNvPr id="19525" name="Text Box 68"/>
          <p:cNvSpPr txBox="1">
            <a:spLocks noChangeArrowheads="1"/>
          </p:cNvSpPr>
          <p:nvPr/>
        </p:nvSpPr>
        <p:spPr bwMode="auto">
          <a:xfrm>
            <a:off x="2667000" y="3352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</a:t>
            </a:r>
          </a:p>
        </p:txBody>
      </p:sp>
      <p:sp>
        <p:nvSpPr>
          <p:cNvPr id="19526" name="Text Box 69"/>
          <p:cNvSpPr txBox="1">
            <a:spLocks noChangeArrowheads="1"/>
          </p:cNvSpPr>
          <p:nvPr/>
        </p:nvSpPr>
        <p:spPr bwMode="auto">
          <a:xfrm>
            <a:off x="2209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d</a:t>
            </a:r>
          </a:p>
        </p:txBody>
      </p:sp>
      <p:sp>
        <p:nvSpPr>
          <p:cNvPr id="19527" name="Text Box 70"/>
          <p:cNvSpPr txBox="1">
            <a:spLocks noChangeArrowheads="1"/>
          </p:cNvSpPr>
          <p:nvPr/>
        </p:nvSpPr>
        <p:spPr bwMode="auto">
          <a:xfrm>
            <a:off x="2590800" y="3886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</a:t>
            </a:r>
          </a:p>
        </p:txBody>
      </p:sp>
      <p:sp>
        <p:nvSpPr>
          <p:cNvPr id="19528" name="Text Box 71"/>
          <p:cNvSpPr txBox="1">
            <a:spLocks noChangeArrowheads="1"/>
          </p:cNvSpPr>
          <p:nvPr/>
        </p:nvSpPr>
        <p:spPr bwMode="auto">
          <a:xfrm>
            <a:off x="1828800" y="2590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i</a:t>
            </a:r>
          </a:p>
        </p:txBody>
      </p:sp>
      <p:sp>
        <p:nvSpPr>
          <p:cNvPr id="19529" name="Text Box 72"/>
          <p:cNvSpPr txBox="1">
            <a:spLocks noChangeArrowheads="1"/>
          </p:cNvSpPr>
          <p:nvPr/>
        </p:nvSpPr>
        <p:spPr bwMode="auto">
          <a:xfrm>
            <a:off x="16764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e</a:t>
            </a:r>
          </a:p>
        </p:txBody>
      </p:sp>
      <p:sp>
        <p:nvSpPr>
          <p:cNvPr id="19530" name="Text Box 73"/>
          <p:cNvSpPr txBox="1">
            <a:spLocks noChangeArrowheads="1"/>
          </p:cNvSpPr>
          <p:nvPr/>
        </p:nvSpPr>
        <p:spPr bwMode="auto">
          <a:xfrm>
            <a:off x="1219200" y="2895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h</a:t>
            </a:r>
          </a:p>
        </p:txBody>
      </p:sp>
      <p:sp>
        <p:nvSpPr>
          <p:cNvPr id="19531" name="Text Box 74"/>
          <p:cNvSpPr txBox="1">
            <a:spLocks noChangeArrowheads="1"/>
          </p:cNvSpPr>
          <p:nvPr/>
        </p:nvSpPr>
        <p:spPr bwMode="auto">
          <a:xfrm>
            <a:off x="990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g</a:t>
            </a:r>
          </a:p>
        </p:txBody>
      </p:sp>
      <p:sp>
        <p:nvSpPr>
          <p:cNvPr id="19532" name="Text Box 75"/>
          <p:cNvSpPr txBox="1">
            <a:spLocks noChangeArrowheads="1"/>
          </p:cNvSpPr>
          <p:nvPr/>
        </p:nvSpPr>
        <p:spPr bwMode="auto">
          <a:xfrm>
            <a:off x="1143000" y="396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</a:t>
            </a:r>
          </a:p>
        </p:txBody>
      </p:sp>
      <p:sp>
        <p:nvSpPr>
          <p:cNvPr id="19533" name="Text Box 76"/>
          <p:cNvSpPr txBox="1">
            <a:spLocks noChangeArrowheads="1"/>
          </p:cNvSpPr>
          <p:nvPr/>
        </p:nvSpPr>
        <p:spPr bwMode="auto">
          <a:xfrm>
            <a:off x="6019800" y="2667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i</a:t>
            </a:r>
          </a:p>
        </p:txBody>
      </p:sp>
      <p:cxnSp>
        <p:nvCxnSpPr>
          <p:cNvPr id="19534" name="AutoShape 77"/>
          <p:cNvCxnSpPr>
            <a:cxnSpLocks noChangeShapeType="1"/>
            <a:stCxn id="19523" idx="2"/>
            <a:endCxn id="19501" idx="0"/>
          </p:cNvCxnSpPr>
          <p:nvPr/>
        </p:nvCxnSpPr>
        <p:spPr bwMode="auto">
          <a:xfrm rot="16200000" flipH="1">
            <a:off x="1574006" y="2031207"/>
            <a:ext cx="319087" cy="647700"/>
          </a:xfrm>
          <a:prstGeom prst="curved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5" name="AutoShape 78"/>
          <p:cNvCxnSpPr>
            <a:cxnSpLocks noChangeShapeType="1"/>
            <a:stCxn id="19494" idx="1"/>
            <a:endCxn id="19501" idx="7"/>
          </p:cNvCxnSpPr>
          <p:nvPr/>
        </p:nvCxnSpPr>
        <p:spPr bwMode="auto">
          <a:xfrm rot="10800000" flipV="1">
            <a:off x="2865438" y="1936750"/>
            <a:ext cx="106362" cy="901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6" name="AutoShape 79"/>
          <p:cNvCxnSpPr>
            <a:cxnSpLocks noChangeShapeType="1"/>
            <a:stCxn id="19496" idx="1"/>
            <a:endCxn id="19512" idx="0"/>
          </p:cNvCxnSpPr>
          <p:nvPr/>
        </p:nvCxnSpPr>
        <p:spPr bwMode="auto">
          <a:xfrm rot="10800000" flipV="1">
            <a:off x="6248400" y="1936750"/>
            <a:ext cx="914400" cy="5778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37" name="AutoShape 80"/>
          <p:cNvCxnSpPr>
            <a:cxnSpLocks noChangeShapeType="1"/>
            <a:stCxn id="19495" idx="2"/>
            <a:endCxn id="19512" idx="0"/>
          </p:cNvCxnSpPr>
          <p:nvPr/>
        </p:nvCxnSpPr>
        <p:spPr bwMode="auto">
          <a:xfrm rot="16200000" flipH="1">
            <a:off x="5803106" y="2069307"/>
            <a:ext cx="319087" cy="571500"/>
          </a:xfrm>
          <a:prstGeom prst="curved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538" name="Text Box 81"/>
          <p:cNvSpPr txBox="1">
            <a:spLocks noChangeArrowheads="1"/>
          </p:cNvSpPr>
          <p:nvPr/>
        </p:nvSpPr>
        <p:spPr bwMode="auto">
          <a:xfrm>
            <a:off x="914400" y="5029200"/>
            <a:ext cx="2438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 Completely</a:t>
            </a:r>
          </a:p>
          <a:p>
            <a:pPr>
              <a:spcBef>
                <a:spcPct val="50000"/>
              </a:spcBef>
            </a:pPr>
            <a:r>
              <a:rPr lang="en-US" sz="2800"/>
              <a:t> Filled Queue</a:t>
            </a:r>
          </a:p>
        </p:txBody>
      </p:sp>
      <p:sp>
        <p:nvSpPr>
          <p:cNvPr id="19539" name="Text Box 82"/>
          <p:cNvSpPr txBox="1">
            <a:spLocks noChangeArrowheads="1"/>
          </p:cNvSpPr>
          <p:nvPr/>
        </p:nvSpPr>
        <p:spPr bwMode="auto">
          <a:xfrm>
            <a:off x="5181600" y="5029200"/>
            <a:ext cx="3124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 Queue with</a:t>
            </a:r>
          </a:p>
          <a:p>
            <a:pPr>
              <a:spcBef>
                <a:spcPct val="50000"/>
              </a:spcBef>
            </a:pPr>
            <a:r>
              <a:rPr lang="en-US" sz="2800"/>
              <a:t>Only 1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503237"/>
            <a:ext cx="8229600" cy="71596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Circular Queue Implementation</a:t>
            </a:r>
            <a:endParaRPr lang="ur-PK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3810000" cy="3733800"/>
          </a:xfrm>
        </p:spPr>
        <p:txBody>
          <a:bodyPr>
            <a:normAutofit/>
          </a:bodyPr>
          <a:lstStyle/>
          <a:p>
            <a:pPr algn="l" rtl="0" eaLnBrk="1" hangingPunct="1">
              <a:buFontTx/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CirQueue</a:t>
            </a:r>
            <a:endParaRPr lang="en-US" sz="2400" dirty="0" smtClean="0"/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private: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		</a:t>
            </a:r>
            <a:r>
              <a:rPr lang="en-US" sz="2400" dirty="0" err="1" smtClean="0"/>
              <a:t>int</a:t>
            </a:r>
            <a:r>
              <a:rPr lang="en-US" sz="2400" dirty="0" smtClean="0"/>
              <a:t> queue[5];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	</a:t>
            </a:r>
            <a:r>
              <a:rPr lang="en-US" sz="2400" dirty="0" err="1" smtClean="0"/>
              <a:t>int</a:t>
            </a:r>
            <a:r>
              <a:rPr lang="en-US" sz="2400" dirty="0" smtClean="0"/>
              <a:t> rear;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	</a:t>
            </a:r>
            <a:r>
              <a:rPr lang="en-US" sz="2400" dirty="0" err="1" smtClean="0"/>
              <a:t>int</a:t>
            </a:r>
            <a:r>
              <a:rPr lang="en-US" sz="2400" dirty="0" smtClean="0"/>
              <a:t> front;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maxSize</a:t>
            </a:r>
            <a:r>
              <a:rPr lang="en-US" sz="24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	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counter;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133600"/>
            <a:ext cx="3810000" cy="3733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CirQueue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	void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enqueue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	void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dequeue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isEmpty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isFull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	void display();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  <a:endParaRPr kumimoji="0" lang="ur-PK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Queues</a:t>
            </a:r>
            <a:endParaRPr lang="ur-PK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0099"/>
                </a:solidFill>
              </a:rPr>
              <a:t>Queue</a:t>
            </a:r>
            <a:r>
              <a:rPr lang="en-US" sz="2400" dirty="0" smtClean="0"/>
              <a:t> is a special kind of list, where items are inserted at one end (</a:t>
            </a:r>
            <a:r>
              <a:rPr lang="en-US" sz="2400" b="1" dirty="0" smtClean="0"/>
              <a:t>the rear</a:t>
            </a:r>
            <a:r>
              <a:rPr lang="en-US" sz="2400" dirty="0" smtClean="0"/>
              <a:t>) And deleted at the other end (</a:t>
            </a:r>
            <a:r>
              <a:rPr lang="en-US" sz="2400" b="1" dirty="0" smtClean="0"/>
              <a:t>the front</a:t>
            </a:r>
            <a:r>
              <a:rPr lang="en-US" sz="2400" dirty="0" smtClean="0"/>
              <a:t>).</a:t>
            </a:r>
          </a:p>
          <a:p>
            <a:pPr algn="l" rtl="0" eaLnBrk="1" hangingPunct="1"/>
            <a:r>
              <a:rPr lang="en-US" sz="2400" dirty="0" smtClean="0"/>
              <a:t>Accessing the elements of queues follows a First In First Out (FIFO) order.</a:t>
            </a:r>
          </a:p>
          <a:p>
            <a:pPr algn="l" rtl="0" eaLnBrk="1" hangingPunct="1"/>
            <a:r>
              <a:rPr lang="en-US" sz="2400" dirty="0" smtClean="0"/>
              <a:t>Example</a:t>
            </a:r>
          </a:p>
          <a:p>
            <a:pPr lvl="1" algn="l" rtl="0" eaLnBrk="1" hangingPunct="1"/>
            <a:r>
              <a:rPr lang="en-US" sz="2400" dirty="0" smtClean="0"/>
              <a:t>Like customers standing in a check-out line in a store, the first customer in is the first customer served.</a:t>
            </a:r>
            <a:endParaRPr lang="ur-PK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</a:t>
            </a:r>
            <a:endParaRPr lang="ur-PK" smtClean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2746248" y="1905000"/>
            <a:ext cx="3806952" cy="41910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dirty="0" err="1" smtClean="0"/>
              <a:t>CirQueue</a:t>
            </a:r>
            <a:r>
              <a:rPr lang="en-US" dirty="0" smtClean="0"/>
              <a:t>::</a:t>
            </a:r>
            <a:r>
              <a:rPr lang="en-US" dirty="0" err="1" smtClean="0"/>
              <a:t>CirQueue</a:t>
            </a:r>
            <a:r>
              <a:rPr lang="en-US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dirty="0" smtClean="0"/>
              <a:t>	front = 0;</a:t>
            </a:r>
          </a:p>
          <a:p>
            <a:pPr algn="l" rtl="0" eaLnBrk="1" hangingPunct="1">
              <a:buFontTx/>
              <a:buNone/>
            </a:pPr>
            <a:r>
              <a:rPr lang="en-US" dirty="0" smtClean="0"/>
              <a:t>   rear = -1;</a:t>
            </a:r>
          </a:p>
          <a:p>
            <a:pPr algn="l" rtl="0" eaLnBrk="1" hangingPunct="1">
              <a:buFontTx/>
              <a:buNone/>
            </a:pPr>
            <a:r>
              <a:rPr lang="en-US" dirty="0" smtClean="0"/>
              <a:t>   </a:t>
            </a:r>
            <a:r>
              <a:rPr lang="en-US" dirty="0" err="1" smtClean="0"/>
              <a:t>maxSize</a:t>
            </a:r>
            <a:r>
              <a:rPr lang="en-US" dirty="0" smtClean="0"/>
              <a:t> = 5;</a:t>
            </a:r>
          </a:p>
          <a:p>
            <a:pPr algn="l" rtl="0" eaLnBrk="1" hangingPunct="1">
              <a:buFontTx/>
              <a:buNone/>
            </a:pPr>
            <a:r>
              <a:rPr lang="en-US" dirty="0" smtClean="0"/>
              <a:t>   counter =0;</a:t>
            </a:r>
          </a:p>
          <a:p>
            <a:pPr algn="l" rtl="0" eaLnBrk="1" hangingPunct="1">
              <a:buFontTx/>
              <a:buNone/>
            </a:pPr>
            <a:r>
              <a:rPr lang="en-US" dirty="0" smtClean="0"/>
              <a:t>}</a:t>
            </a:r>
            <a:endParaRPr lang="ur-P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81000" y="427037"/>
            <a:ext cx="8229600" cy="56356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err="1" smtClean="0"/>
              <a:t>Enqueue</a:t>
            </a:r>
            <a:r>
              <a:rPr lang="en-US" dirty="0" smtClean="0"/>
              <a:t>( ) Function</a:t>
            </a:r>
            <a:endParaRPr lang="ur-PK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524000"/>
            <a:ext cx="5257800" cy="5181600"/>
          </a:xfrm>
        </p:spPr>
        <p:txBody>
          <a:bodyPr>
            <a:normAutofit lnSpcReduction="10000"/>
          </a:bodyPr>
          <a:lstStyle/>
          <a:p>
            <a:pPr algn="l" rtl="0" eaLnBrk="1" hangingPunct="1">
              <a:buFontTx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CirQueue</a:t>
            </a:r>
            <a:r>
              <a:rPr lang="en-US" sz="2400" dirty="0" smtClean="0"/>
              <a:t>::</a:t>
            </a:r>
            <a:r>
              <a:rPr lang="en-US" sz="2400" dirty="0" err="1" smtClean="0"/>
              <a:t>enqueue</a:t>
            </a:r>
            <a:r>
              <a:rPr lang="en-US" sz="2400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if ( </a:t>
            </a:r>
            <a:r>
              <a:rPr lang="en-US" sz="2400" dirty="0" err="1" smtClean="0"/>
              <a:t>isFull</a:t>
            </a:r>
            <a:r>
              <a:rPr lang="en-US" sz="2400" dirty="0" smtClean="0"/>
              <a:t>())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&lt;&lt;"queue is full";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else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rear = (rear + 1) % </a:t>
            </a:r>
            <a:r>
              <a:rPr lang="en-US" sz="2400" dirty="0" err="1" smtClean="0"/>
              <a:t>maxSize</a:t>
            </a:r>
            <a:r>
              <a:rPr lang="en-US" sz="24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&lt;&lt;"Enter Data=";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 queue[rear];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counter ++;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}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}</a:t>
            </a:r>
            <a:endParaRPr lang="ur-PK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Dequeue</a:t>
            </a:r>
            <a:r>
              <a:rPr lang="en-US" dirty="0" smtClean="0"/>
              <a:t>( ) Function</a:t>
            </a:r>
            <a:endParaRPr lang="ur-PK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1984248" y="1752600"/>
            <a:ext cx="5711952" cy="4419600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buFontTx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CirQueue</a:t>
            </a:r>
            <a:r>
              <a:rPr lang="en-US" sz="2400" dirty="0" smtClean="0"/>
              <a:t>::</a:t>
            </a:r>
            <a:r>
              <a:rPr lang="en-US" sz="2400" dirty="0" err="1" smtClean="0"/>
              <a:t>dequeue</a:t>
            </a:r>
            <a:r>
              <a:rPr lang="en-US" sz="2400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if ( </a:t>
            </a:r>
            <a:r>
              <a:rPr lang="en-US" sz="2400" dirty="0" err="1" smtClean="0"/>
              <a:t>isEmpty</a:t>
            </a:r>
            <a:r>
              <a:rPr lang="en-US" sz="2400" dirty="0" smtClean="0"/>
              <a:t>())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&lt;&lt;"Queue is empty";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else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 "Element deleted="&lt;&lt;queue[front];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front = (front +1)% </a:t>
            </a:r>
            <a:r>
              <a:rPr lang="en-US" sz="2400" dirty="0" err="1" smtClean="0"/>
              <a:t>maxSize</a:t>
            </a:r>
            <a:r>
              <a:rPr lang="en-US" sz="24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   counter --;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}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}</a:t>
            </a:r>
            <a:endParaRPr lang="ur-PK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Display( ) Function</a:t>
            </a:r>
            <a:endParaRPr lang="ur-PK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676400"/>
            <a:ext cx="6550152" cy="4495800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buFontTx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CirQueue</a:t>
            </a:r>
            <a:r>
              <a:rPr lang="en-US" sz="2400" dirty="0" smtClean="0"/>
              <a:t>::display()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if(</a:t>
            </a:r>
            <a:r>
              <a:rPr lang="en-US" sz="2400" dirty="0" err="1" smtClean="0"/>
              <a:t>isEmpty</a:t>
            </a:r>
            <a:r>
              <a:rPr lang="en-US" sz="2400" dirty="0" smtClean="0"/>
              <a:t>())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&lt;&lt;"Queue is empty";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else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	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&lt;counter;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 queue[(front+ </a:t>
            </a:r>
            <a:r>
              <a:rPr lang="en-US" sz="2400" dirty="0" err="1" smtClean="0"/>
              <a:t>i</a:t>
            </a:r>
            <a:r>
              <a:rPr lang="en-US" sz="2400" dirty="0" smtClean="0"/>
              <a:t>)% </a:t>
            </a:r>
            <a:r>
              <a:rPr lang="en-US" sz="2400" dirty="0" err="1" smtClean="0"/>
              <a:t>maxSize</a:t>
            </a:r>
            <a:r>
              <a:rPr lang="en-US" sz="2400" dirty="0" smtClean="0"/>
              <a:t>]&lt;&lt;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}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}</a:t>
            </a:r>
            <a:endParaRPr lang="ur-PK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err="1" smtClean="0"/>
              <a:t>isEmpty</a:t>
            </a:r>
            <a:r>
              <a:rPr lang="en-US" dirty="0" smtClean="0"/>
              <a:t>( ) and </a:t>
            </a:r>
            <a:r>
              <a:rPr lang="en-US" dirty="0" err="1" smtClean="0"/>
              <a:t>isFull</a:t>
            </a:r>
            <a:r>
              <a:rPr lang="en-US" dirty="0" smtClean="0"/>
              <a:t>( )</a:t>
            </a:r>
            <a:endParaRPr lang="ur-PK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1524000"/>
            <a:ext cx="4343400" cy="5029200"/>
          </a:xfrm>
        </p:spPr>
        <p:txBody>
          <a:bodyPr>
            <a:normAutofit fontScale="92500" lnSpcReduction="20000"/>
          </a:bodyPr>
          <a:lstStyle/>
          <a:p>
            <a:pPr algn="l" rtl="0" eaLnBrk="1" hangingPunct="1">
              <a:buFontTx/>
              <a:buNone/>
            </a:pP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CirQueue</a:t>
            </a:r>
            <a:r>
              <a:rPr lang="en-US" sz="2400" dirty="0" smtClean="0"/>
              <a:t>::</a:t>
            </a:r>
            <a:r>
              <a:rPr lang="en-US" sz="2400" dirty="0" err="1" smtClean="0"/>
              <a:t>isEmpty</a:t>
            </a:r>
            <a:r>
              <a:rPr lang="en-US" sz="2400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if (counter == 0)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	return true;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else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	return false;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}</a:t>
            </a:r>
          </a:p>
          <a:p>
            <a:pPr algn="l" rtl="0" eaLnBrk="1" hangingPunct="1">
              <a:buFontTx/>
              <a:buNone/>
            </a:pP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CirQueue</a:t>
            </a:r>
            <a:r>
              <a:rPr lang="en-US" sz="2400" dirty="0" smtClean="0"/>
              <a:t>::</a:t>
            </a:r>
            <a:r>
              <a:rPr lang="en-US" sz="2400" dirty="0" err="1" smtClean="0"/>
              <a:t>isFull</a:t>
            </a:r>
            <a:r>
              <a:rPr lang="en-US" sz="2400" dirty="0" smtClean="0"/>
              <a:t>()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	if (counter &lt; </a:t>
            </a:r>
            <a:r>
              <a:rPr lang="en-US" sz="2400" dirty="0" err="1" smtClean="0"/>
              <a:t>maxSize</a:t>
            </a:r>
            <a:r>
              <a:rPr lang="en-US" sz="2400" dirty="0" smtClean="0"/>
              <a:t>)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	return false;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else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   	return true;</a:t>
            </a:r>
          </a:p>
          <a:p>
            <a:pPr algn="l" rtl="0" eaLnBrk="1" hangingPunct="1">
              <a:buFontTx/>
              <a:buNone/>
            </a:pPr>
            <a:r>
              <a:rPr lang="en-US" sz="2400" dirty="0" smtClean="0"/>
              <a:t>}</a:t>
            </a:r>
            <a:endParaRPr lang="ur-PK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95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A priority queue is a data structure in which prioritized insertion and deletion operations on elements can be performed according to their priority values.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There are two types of priority queues: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Ascending Priority queue, and a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Descending Priority queue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553F78-AEA4-4F97-B6DB-3DB3D83B660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algn="l" rtl="0"/>
            <a:r>
              <a:rPr lang="en-US" dirty="0" smtClean="0"/>
              <a:t>Stack and Queue are data structures whose elements are ordered based on a sequence in which they have been inserted</a:t>
            </a:r>
          </a:p>
          <a:p>
            <a:pPr algn="l" rtl="0"/>
            <a:r>
              <a:rPr lang="en-US" dirty="0" smtClean="0"/>
              <a:t>E.g. pop() function removes the item pushed last in the stack</a:t>
            </a:r>
          </a:p>
          <a:p>
            <a:pPr algn="l" rtl="0"/>
            <a:r>
              <a:rPr lang="en-US" dirty="0" smtClean="0"/>
              <a:t>Intrinsic order among the elements themselves (e.g. numeric or alphabetic order etc.) is ignored in a stack or a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Types of Priority Queue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525963"/>
          </a:xfrm>
          <a:noFill/>
        </p:spPr>
        <p:txBody>
          <a:bodyPr/>
          <a:lstStyle/>
          <a:p>
            <a:pPr algn="l" rtl="0"/>
            <a:r>
              <a:rPr lang="en-US" b="1" u="sng" smtClean="0"/>
              <a:t>Ascending Priority queue</a:t>
            </a:r>
            <a:r>
              <a:rPr lang="en-US" smtClean="0"/>
              <a:t>: a collection of items into which items can be inserted </a:t>
            </a:r>
            <a:r>
              <a:rPr lang="en-US" b="1" i="1" smtClean="0"/>
              <a:t>randomly</a:t>
            </a:r>
            <a:r>
              <a:rPr lang="en-US" smtClean="0"/>
              <a:t> but only the </a:t>
            </a:r>
            <a:r>
              <a:rPr lang="en-US" b="1" i="1" smtClean="0"/>
              <a:t>smallest</a:t>
            </a:r>
            <a:r>
              <a:rPr lang="en-US" smtClean="0"/>
              <a:t> item can be removed</a:t>
            </a:r>
          </a:p>
          <a:p>
            <a:pPr algn="l" rtl="0"/>
            <a:r>
              <a:rPr lang="en-US" smtClean="0"/>
              <a:t>If “</a:t>
            </a:r>
            <a:r>
              <a:rPr lang="en-US" b="1" smtClean="0"/>
              <a:t>A-Priority-Q</a:t>
            </a:r>
            <a:r>
              <a:rPr lang="en-US" smtClean="0"/>
              <a:t>” is an ascending priority queue then </a:t>
            </a:r>
          </a:p>
          <a:p>
            <a:pPr lvl="1" algn="l" rtl="0"/>
            <a:r>
              <a:rPr lang="en-US" smtClean="0"/>
              <a:t>Enqueue() will insert item ‘x’ into </a:t>
            </a:r>
            <a:r>
              <a:rPr lang="en-US" b="1" smtClean="0"/>
              <a:t>A-Priority-Q</a:t>
            </a:r>
            <a:r>
              <a:rPr lang="en-US" smtClean="0"/>
              <a:t>, </a:t>
            </a:r>
          </a:p>
          <a:p>
            <a:pPr lvl="1" algn="l" rtl="0"/>
            <a:r>
              <a:rPr lang="en-US" smtClean="0"/>
              <a:t>minDequeue() will remove the minimum item from </a:t>
            </a:r>
            <a:r>
              <a:rPr lang="en-US" b="1" smtClean="0"/>
              <a:t>A-Priority-Q</a:t>
            </a:r>
            <a:r>
              <a:rPr lang="en-US" smtClean="0"/>
              <a:t> and return its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Types of Priority Queue</a:t>
            </a:r>
          </a:p>
        </p:txBody>
      </p:sp>
      <p:sp>
        <p:nvSpPr>
          <p:cNvPr id="30722" name="Rectangle 5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algn="l" rtl="0"/>
            <a:r>
              <a:rPr lang="en-US" b="1" u="sng" smtClean="0"/>
              <a:t>Descending Priority queue</a:t>
            </a:r>
            <a:r>
              <a:rPr lang="en-US" smtClean="0"/>
              <a:t>: a collection of items into which items can be inserted </a:t>
            </a:r>
            <a:r>
              <a:rPr lang="en-US" b="1" i="1" smtClean="0"/>
              <a:t>randomly</a:t>
            </a:r>
            <a:r>
              <a:rPr lang="en-US" smtClean="0"/>
              <a:t> but only the </a:t>
            </a:r>
            <a:r>
              <a:rPr lang="en-US" b="1" i="1" smtClean="0"/>
              <a:t>largest</a:t>
            </a:r>
            <a:r>
              <a:rPr lang="en-US" smtClean="0"/>
              <a:t> item can be removed</a:t>
            </a:r>
          </a:p>
          <a:p>
            <a:pPr algn="l" rtl="0"/>
            <a:r>
              <a:rPr lang="en-US" smtClean="0"/>
              <a:t>If “</a:t>
            </a:r>
            <a:r>
              <a:rPr lang="en-US" b="1" smtClean="0"/>
              <a:t>D-Priority-Q</a:t>
            </a:r>
            <a:r>
              <a:rPr lang="en-US" smtClean="0"/>
              <a:t>” is a descending priority queue then </a:t>
            </a:r>
          </a:p>
          <a:p>
            <a:pPr lvl="1" algn="l" rtl="0"/>
            <a:r>
              <a:rPr lang="en-US" smtClean="0"/>
              <a:t>Enqueue() will insert item x into </a:t>
            </a:r>
            <a:r>
              <a:rPr lang="en-US" b="1" smtClean="0"/>
              <a:t>D-Priority-Q</a:t>
            </a:r>
            <a:r>
              <a:rPr lang="en-US" smtClean="0"/>
              <a:t>, </a:t>
            </a:r>
          </a:p>
          <a:p>
            <a:pPr lvl="1" algn="l" rtl="0"/>
            <a:r>
              <a:rPr lang="en-US" smtClean="0"/>
              <a:t>maxDequeue( ) will remove the maximum item from </a:t>
            </a:r>
            <a:r>
              <a:rPr lang="en-US" b="1" smtClean="0"/>
              <a:t>D-Priority-Q</a:t>
            </a:r>
            <a:r>
              <a:rPr lang="en-US" smtClean="0"/>
              <a:t> and return its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229600" cy="639762"/>
          </a:xfrm>
          <a:noFill/>
        </p:spPr>
        <p:txBody>
          <a:bodyPr>
            <a:noAutofit/>
          </a:bodyPr>
          <a:lstStyle/>
          <a:p>
            <a:r>
              <a:rPr lang="en-US" dirty="0" smtClean="0"/>
              <a:t>Generally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3400" y="1676400"/>
            <a:ext cx="8229600" cy="4648200"/>
          </a:xfrm>
          <a:noFill/>
        </p:spPr>
        <p:txBody>
          <a:bodyPr>
            <a:normAutofit lnSpcReduction="10000"/>
          </a:bodyPr>
          <a:lstStyle/>
          <a:p>
            <a:pPr algn="l" rtl="0">
              <a:lnSpc>
                <a:spcPct val="80000"/>
              </a:lnSpc>
            </a:pPr>
            <a:r>
              <a:rPr lang="en-US" sz="2400" dirty="0" smtClean="0"/>
              <a:t>In both the above types, if elements with equal priority are present, the FIFO technique is applied.</a:t>
            </a:r>
          </a:p>
          <a:p>
            <a:pPr algn="l" rtl="0">
              <a:lnSpc>
                <a:spcPct val="80000"/>
              </a:lnSpc>
            </a:pPr>
            <a:endParaRPr lang="en-US" sz="2400" dirty="0" smtClean="0"/>
          </a:p>
          <a:p>
            <a:pPr algn="l" rtl="0">
              <a:lnSpc>
                <a:spcPct val="80000"/>
              </a:lnSpc>
            </a:pPr>
            <a:r>
              <a:rPr lang="en-US" sz="2400" dirty="0" smtClean="0"/>
              <a:t>Both types of priority queues are similar in a way that both of them remove and return the element with the highest </a:t>
            </a:r>
            <a:r>
              <a:rPr lang="en-US" sz="2400" b="1" dirty="0" smtClean="0">
                <a:solidFill>
                  <a:srgbClr val="FF0000"/>
                </a:solidFill>
              </a:rPr>
              <a:t>“Priority” </a:t>
            </a:r>
            <a:r>
              <a:rPr lang="en-US" sz="2400" dirty="0" smtClean="0"/>
              <a:t>when the function remove() is called.</a:t>
            </a:r>
          </a:p>
          <a:p>
            <a:pPr lvl="1" algn="l" rtl="0">
              <a:lnSpc>
                <a:spcPct val="80000"/>
              </a:lnSpc>
            </a:pPr>
            <a:r>
              <a:rPr lang="en-US" sz="2000" dirty="0" smtClean="0"/>
              <a:t>For an ascending priority queue item with smallest value has maximum “priority”</a:t>
            </a:r>
          </a:p>
          <a:p>
            <a:pPr lvl="1" algn="l" rtl="0">
              <a:lnSpc>
                <a:spcPct val="80000"/>
              </a:lnSpc>
            </a:pPr>
            <a:r>
              <a:rPr lang="en-US" sz="2000" dirty="0" smtClean="0"/>
              <a:t>For a descending priority queue item with highest value has maximum “priority”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algn="l" rtl="0">
              <a:lnSpc>
                <a:spcPct val="80000"/>
              </a:lnSpc>
            </a:pPr>
            <a:r>
              <a:rPr lang="en-US" sz="2400" dirty="0" smtClean="0"/>
              <a:t>This implies that we must have criteria for a priority queue to determine the Priority of its constituent elements. </a:t>
            </a:r>
          </a:p>
          <a:p>
            <a:pPr algn="l" rtl="0">
              <a:lnSpc>
                <a:spcPct val="80000"/>
              </a:lnSpc>
            </a:pPr>
            <a:r>
              <a:rPr lang="en-US" sz="2400" dirty="0" smtClean="0"/>
              <a:t>the elements of a priority queue can be numbers, characters or any complex structures such as phone book entries, events in a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Operations on Queues</a:t>
            </a:r>
            <a:endParaRPr lang="ur-PK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600" indent="-609600" algn="l" rtl="0" eaLnBrk="1" hangingPunct="1">
              <a:defRPr/>
            </a:pPr>
            <a:r>
              <a:rPr lang="en-US" sz="2400" b="1" dirty="0" smtClean="0"/>
              <a:t>FRONT</a:t>
            </a:r>
            <a:r>
              <a:rPr lang="en-US" sz="2400" b="1" i="1" dirty="0" smtClean="0"/>
              <a:t>(Q</a:t>
            </a:r>
            <a:r>
              <a:rPr lang="en-US" sz="2400" b="1" dirty="0" smtClean="0"/>
              <a:t>):</a:t>
            </a:r>
            <a:r>
              <a:rPr lang="en-US" sz="2400" dirty="0" smtClean="0"/>
              <a:t> Returns the first element on Queue Q.</a:t>
            </a:r>
          </a:p>
          <a:p>
            <a:pPr marL="609600" indent="-609600" algn="l" rtl="0" eaLnBrk="1" hangingPunct="1">
              <a:defRPr/>
            </a:pPr>
            <a:r>
              <a:rPr lang="en-US" sz="2400" b="1" dirty="0" smtClean="0"/>
              <a:t>ENQUEUE(</a:t>
            </a:r>
            <a:r>
              <a:rPr lang="en-US" sz="2400" b="1" i="1" dirty="0" err="1" smtClean="0"/>
              <a:t>x</a:t>
            </a:r>
            <a:r>
              <a:rPr lang="en-US" sz="2400" b="1" dirty="0" err="1" smtClean="0"/>
              <a:t>,</a:t>
            </a:r>
            <a:r>
              <a:rPr lang="en-US" sz="2400" b="1" i="1" dirty="0" err="1" smtClean="0"/>
              <a:t>Q</a:t>
            </a:r>
            <a:r>
              <a:rPr lang="en-US" sz="2400" b="1" dirty="0" smtClean="0"/>
              <a:t>):</a:t>
            </a:r>
            <a:r>
              <a:rPr lang="en-US" sz="2400" dirty="0" smtClean="0"/>
              <a:t> Inserts element x at the end of Queue Q. </a:t>
            </a:r>
          </a:p>
          <a:p>
            <a:pPr marL="609600" indent="-609600" algn="l" rtl="0" eaLnBrk="1" hangingPunct="1">
              <a:defRPr/>
            </a:pPr>
            <a:r>
              <a:rPr lang="en-US" sz="2400" b="1" dirty="0" smtClean="0"/>
              <a:t>DEQUEUE(</a:t>
            </a:r>
            <a:r>
              <a:rPr lang="en-US" sz="2400" b="1" i="1" dirty="0" smtClean="0"/>
              <a:t>Q</a:t>
            </a:r>
            <a:r>
              <a:rPr lang="en-US" sz="2400" b="1" dirty="0" smtClean="0"/>
              <a:t>):</a:t>
            </a:r>
            <a:r>
              <a:rPr lang="en-US" sz="2400" dirty="0" smtClean="0"/>
              <a:t> Deletes the first element of </a:t>
            </a:r>
            <a:r>
              <a:rPr lang="en-US" sz="2400" i="1" dirty="0" smtClean="0"/>
              <a:t>Q.</a:t>
            </a:r>
          </a:p>
          <a:p>
            <a:pPr marL="609600" indent="-609600" algn="l" rtl="0" eaLnBrk="1" hangingPunct="1">
              <a:defRPr/>
            </a:pPr>
            <a:r>
              <a:rPr lang="en-US" sz="2400" b="1" dirty="0" smtClean="0"/>
              <a:t>ISEMPTY(</a:t>
            </a:r>
            <a:r>
              <a:rPr lang="en-US" sz="2400" b="1" i="1" dirty="0" smtClean="0"/>
              <a:t>Q</a:t>
            </a:r>
            <a:r>
              <a:rPr lang="en-US" sz="2400" b="1" dirty="0" smtClean="0"/>
              <a:t>):</a:t>
            </a:r>
            <a:r>
              <a:rPr lang="en-US" sz="2400" dirty="0" smtClean="0"/>
              <a:t> Returns true if and only if Q is an empty queue.</a:t>
            </a:r>
          </a:p>
          <a:p>
            <a:pPr marL="609600" indent="-609600" algn="l" rtl="0" eaLnBrk="1" hangingPunct="1">
              <a:defRPr/>
            </a:pPr>
            <a:r>
              <a:rPr lang="en-US" sz="2400" b="1" dirty="0" smtClean="0"/>
              <a:t>ISFULL(Q): </a:t>
            </a:r>
            <a:r>
              <a:rPr lang="en-US" sz="2400" dirty="0" smtClean="0"/>
              <a:t>Returns true if and only if Q is full.</a:t>
            </a:r>
            <a:endParaRPr lang="en-US" sz="2400" b="1" dirty="0" smtClean="0"/>
          </a:p>
          <a:p>
            <a:pPr algn="l" rtl="0" eaLnBrk="1" hangingPunct="1">
              <a:defRPr/>
            </a:pPr>
            <a:endParaRPr lang="ur-PK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Priority Queue Issues</a:t>
            </a:r>
          </a:p>
        </p:txBody>
      </p:sp>
      <p:sp>
        <p:nvSpPr>
          <p:cNvPr id="3277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12648" y="1752600"/>
            <a:ext cx="8153400" cy="4038600"/>
          </a:xfrm>
          <a:noFill/>
        </p:spPr>
        <p:txBody>
          <a:bodyPr/>
          <a:lstStyle/>
          <a:p>
            <a:pPr algn="l" rtl="0">
              <a:lnSpc>
                <a:spcPct val="80000"/>
              </a:lnSpc>
            </a:pPr>
            <a:r>
              <a:rPr lang="en-US" sz="2400" dirty="0" smtClean="0"/>
              <a:t>In what manner should the items be inserted in a priority queue</a:t>
            </a:r>
          </a:p>
          <a:p>
            <a:pPr lvl="1" algn="l" rtl="0">
              <a:lnSpc>
                <a:spcPct val="80000"/>
              </a:lnSpc>
            </a:pPr>
            <a:r>
              <a:rPr lang="en-US" sz="2000" dirty="0" smtClean="0"/>
              <a:t>Ordered (so that retrieval is simple, but insertion will become complex)</a:t>
            </a:r>
          </a:p>
          <a:p>
            <a:pPr lvl="1" algn="l" rtl="0">
              <a:lnSpc>
                <a:spcPct val="80000"/>
              </a:lnSpc>
            </a:pPr>
            <a:r>
              <a:rPr lang="en-US" sz="2000" dirty="0" smtClean="0"/>
              <a:t>Arbitrary (insertion is simple but retrieval will require elaborate search mechanism)</a:t>
            </a:r>
          </a:p>
          <a:p>
            <a:pPr algn="l" rtl="0">
              <a:lnSpc>
                <a:spcPct val="80000"/>
              </a:lnSpc>
            </a:pPr>
            <a:r>
              <a:rPr lang="en-US" sz="2400" dirty="0" smtClean="0"/>
              <a:t>Retrieval</a:t>
            </a:r>
          </a:p>
          <a:p>
            <a:pPr lvl="1" algn="l" rtl="0">
              <a:lnSpc>
                <a:spcPct val="80000"/>
              </a:lnSpc>
            </a:pPr>
            <a:r>
              <a:rPr lang="en-US" sz="2000" dirty="0" smtClean="0"/>
              <a:t>In case of un-ordered priority queue, what if minimum number is to be removed from an ascending queue of n elements (n number of comparisons)</a:t>
            </a:r>
          </a:p>
          <a:p>
            <a:pPr algn="l" rtl="0">
              <a:lnSpc>
                <a:spcPct val="80000"/>
              </a:lnSpc>
            </a:pPr>
            <a:r>
              <a:rPr lang="en-US" sz="2400" dirty="0" smtClean="0"/>
              <a:t>In what manner should the queue be maintained when an item is removed from it</a:t>
            </a:r>
          </a:p>
          <a:p>
            <a:pPr lvl="1" algn="l" rtl="0">
              <a:lnSpc>
                <a:spcPct val="80000"/>
              </a:lnSpc>
            </a:pPr>
            <a:r>
              <a:rPr lang="en-US" sz="2000" dirty="0" smtClean="0"/>
              <a:t>Emptied location is kept blank (how to recognize a blank location ??)</a:t>
            </a:r>
          </a:p>
          <a:p>
            <a:pPr lvl="1" algn="l" rtl="0">
              <a:lnSpc>
                <a:spcPct val="80000"/>
              </a:lnSpc>
            </a:pPr>
            <a:r>
              <a:rPr lang="en-US" sz="2000" dirty="0" smtClean="0"/>
              <a:t>Remaining items are shifted</a:t>
            </a:r>
          </a:p>
          <a:p>
            <a:pPr algn="l" rtl="0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Enqueue and Dequeue</a:t>
            </a:r>
            <a:endParaRPr lang="ur-PK" smtClean="0"/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smtClean="0"/>
              <a:t>Primary queue operations: Enqueue and Dequeue</a:t>
            </a:r>
          </a:p>
          <a:p>
            <a:pPr algn="l" rtl="0" eaLnBrk="1" hangingPunct="1">
              <a:buFontTx/>
              <a:buNone/>
            </a:pPr>
            <a:endParaRPr lang="en-US" sz="2400" smtClean="0"/>
          </a:p>
          <a:p>
            <a:pPr algn="l" rtl="0" eaLnBrk="1" hangingPunct="1"/>
            <a:r>
              <a:rPr lang="en-US" sz="2400" b="1" smtClean="0"/>
              <a:t>Enqueue</a:t>
            </a:r>
            <a:r>
              <a:rPr lang="en-US" sz="2400" smtClean="0"/>
              <a:t> – insert an element at the rear of the queue.</a:t>
            </a:r>
          </a:p>
          <a:p>
            <a:pPr algn="l" rtl="0" eaLnBrk="1" hangingPunct="1"/>
            <a:r>
              <a:rPr lang="en-US" sz="2400" b="1" smtClean="0"/>
              <a:t>Dequeue</a:t>
            </a:r>
            <a:r>
              <a:rPr lang="en-US" sz="2400" smtClean="0"/>
              <a:t> – remove an element from the front of the queue.</a:t>
            </a:r>
          </a:p>
          <a:p>
            <a:pPr algn="l" rtl="0" eaLnBrk="1" hangingPunct="1">
              <a:buFontTx/>
              <a:buNone/>
            </a:pPr>
            <a:endParaRPr lang="en-US" sz="2400" smtClean="0"/>
          </a:p>
          <a:p>
            <a:pPr algn="l" rtl="0" eaLnBrk="1" hangingPunct="1">
              <a:buFontTx/>
              <a:buNone/>
            </a:pPr>
            <a:endParaRPr lang="ur-PK" sz="2400" smtClean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114800"/>
            <a:ext cx="76850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Queues Implementations</a:t>
            </a:r>
            <a:endParaRPr lang="ur-PK" smtClean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mtClean="0">
                <a:solidFill>
                  <a:srgbClr val="000099"/>
                </a:solidFill>
              </a:rPr>
              <a:t>Static</a:t>
            </a:r>
          </a:p>
          <a:p>
            <a:pPr lvl="1" algn="l" rtl="0" eaLnBrk="1" hangingPunct="1"/>
            <a:r>
              <a:rPr lang="en-US" smtClean="0"/>
              <a:t>Queue is implemented by an array, and size of queue remains fix</a:t>
            </a:r>
          </a:p>
          <a:p>
            <a:pPr algn="l" rtl="0" eaLnBrk="1" hangingPunct="1"/>
            <a:r>
              <a:rPr lang="en-US" smtClean="0">
                <a:solidFill>
                  <a:srgbClr val="000099"/>
                </a:solidFill>
              </a:rPr>
              <a:t>Dynamic</a:t>
            </a:r>
          </a:p>
          <a:p>
            <a:pPr lvl="1" algn="l" rtl="0" eaLnBrk="1" hangingPunct="1"/>
            <a:r>
              <a:rPr lang="en-US" smtClean="0"/>
              <a:t>A </a:t>
            </a:r>
            <a:r>
              <a:rPr lang="en-US" b="1" smtClean="0"/>
              <a:t>queue</a:t>
            </a:r>
            <a:r>
              <a:rPr lang="en-US" smtClean="0"/>
              <a:t> can be </a:t>
            </a:r>
            <a:r>
              <a:rPr lang="en-US" b="1" smtClean="0"/>
              <a:t>implemented</a:t>
            </a:r>
            <a:r>
              <a:rPr lang="en-US" smtClean="0"/>
              <a:t> as a </a:t>
            </a:r>
            <a:r>
              <a:rPr lang="en-US" b="1" smtClean="0"/>
              <a:t>linked list</a:t>
            </a:r>
            <a:r>
              <a:rPr lang="en-US" smtClean="0"/>
              <a:t>, and </a:t>
            </a:r>
            <a:r>
              <a:rPr lang="en-US" i="1" smtClean="0"/>
              <a:t>expand</a:t>
            </a:r>
            <a:r>
              <a:rPr lang="en-US" smtClean="0"/>
              <a:t> or </a:t>
            </a:r>
            <a:r>
              <a:rPr lang="en-US" i="1" smtClean="0"/>
              <a:t>shrink </a:t>
            </a:r>
            <a:r>
              <a:rPr lang="en-US" smtClean="0"/>
              <a:t>with each </a:t>
            </a:r>
            <a:r>
              <a:rPr lang="en-US" i="1" smtClean="0"/>
              <a:t>enqueue</a:t>
            </a:r>
            <a:r>
              <a:rPr lang="en-US" smtClean="0"/>
              <a:t> or </a:t>
            </a:r>
            <a:r>
              <a:rPr lang="en-US" i="1" smtClean="0"/>
              <a:t>dequeue</a:t>
            </a:r>
            <a:r>
              <a:rPr lang="en-US" smtClean="0"/>
              <a:t> operation.</a:t>
            </a:r>
          </a:p>
          <a:p>
            <a:pPr algn="l" rtl="0" eaLnBrk="1" hangingPunct="1"/>
            <a:endParaRPr lang="ur-PK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Static Implementation of Queues</a:t>
            </a:r>
            <a:endParaRPr lang="ur-PK" dirty="0" smtClean="0"/>
          </a:p>
        </p:txBody>
      </p:sp>
      <p:pic>
        <p:nvPicPr>
          <p:cNvPr id="4" name="Picture 2" descr="Figure 18-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5375" y="1600200"/>
            <a:ext cx="236696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Figure 18-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8488" y="1600200"/>
            <a:ext cx="26273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Dynamic Implementation of Queues</a:t>
            </a:r>
            <a:endParaRPr lang="ur-PK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smtClean="0"/>
              <a:t>Dynamic implementation is done using pointers.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mtClean="0">
                <a:solidFill>
                  <a:srgbClr val="000099"/>
                </a:solidFill>
              </a:rPr>
              <a:t>FRONT:</a:t>
            </a:r>
            <a:r>
              <a:rPr lang="en-US" smtClean="0"/>
              <a:t> A pointer to the first element of the queue.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mtClean="0">
                <a:solidFill>
                  <a:srgbClr val="000099"/>
                </a:solidFill>
              </a:rPr>
              <a:t>REAR:</a:t>
            </a:r>
            <a:r>
              <a:rPr lang="en-US" smtClean="0"/>
              <a:t> A pointer to the last element of the queue.</a:t>
            </a:r>
            <a:endParaRPr lang="en-US" i="1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i="1" smtClean="0">
              <a:latin typeface="Helvetica" pitchFamily="34" charset="0"/>
            </a:endParaRPr>
          </a:p>
          <a:p>
            <a:pPr algn="l" rtl="0" eaLnBrk="1" hangingPunct="1"/>
            <a:endParaRPr lang="ur-PK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4114800"/>
            <a:ext cx="7162800" cy="1600200"/>
            <a:chOff x="336" y="2736"/>
            <a:chExt cx="4512" cy="1008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344" y="297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ur-PK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1968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640" y="297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ur-PK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264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936" y="297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ur-PK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4560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1488" y="30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/>
                <a:t>x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2784" y="30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/>
                <a:t>y</a:t>
              </a: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2112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3408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4608" y="2736"/>
              <a:ext cx="19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/>
              <a:r>
                <a:rPr lang="en-US" sz="6000"/>
                <a:t>.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4032" y="30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/>
                <a:t>z</a:t>
              </a:r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816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336" y="3033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 i="1"/>
                <a:t>Front</a:t>
              </a:r>
            </a:p>
          </p:txBody>
        </p:sp>
        <p:cxnSp>
          <p:nvCxnSpPr>
            <p:cNvPr id="8211" name="AutoShape 19"/>
            <p:cNvCxnSpPr>
              <a:cxnSpLocks noChangeShapeType="1"/>
              <a:endCxn id="8201" idx="2"/>
            </p:cNvCxnSpPr>
            <p:nvPr/>
          </p:nvCxnSpPr>
          <p:spPr bwMode="auto">
            <a:xfrm flipV="1">
              <a:off x="864" y="3360"/>
              <a:ext cx="3528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336" y="3513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 i="1"/>
                <a:t>Rear</a:t>
              </a: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Implemenatation</a:t>
            </a:r>
            <a:endParaRPr lang="ur-PK" smtClean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mtClean="0"/>
              <a:t>Enqueue (X)</a:t>
            </a:r>
          </a:p>
          <a:p>
            <a:pPr algn="l" rtl="0" eaLnBrk="1" hangingPunct="1"/>
            <a:endParaRPr lang="en-US" smtClean="0"/>
          </a:p>
          <a:p>
            <a:pPr algn="l" rtl="0" eaLnBrk="1" hangingPunct="1"/>
            <a:endParaRPr lang="en-US" smtClean="0"/>
          </a:p>
          <a:p>
            <a:pPr algn="l" rtl="0" eaLnBrk="1" hangingPunct="1"/>
            <a:endParaRPr lang="en-US" smtClean="0"/>
          </a:p>
          <a:p>
            <a:pPr algn="l" rtl="0" eaLnBrk="1" hangingPunct="1"/>
            <a:r>
              <a:rPr lang="en-US" smtClean="0"/>
              <a:t>Enqueue (Y)</a:t>
            </a:r>
          </a:p>
          <a:p>
            <a:pPr algn="l" rtl="0" eaLnBrk="1" hangingPunct="1">
              <a:buFontTx/>
              <a:buNone/>
            </a:pPr>
            <a:endParaRPr lang="en-US" smtClean="0"/>
          </a:p>
          <a:p>
            <a:pPr algn="l" rtl="0" eaLnBrk="1" hangingPunct="1">
              <a:buFontTx/>
              <a:buNone/>
            </a:pPr>
            <a:r>
              <a:rPr lang="en-US" smtClean="0"/>
              <a:t>	</a:t>
            </a:r>
            <a:endParaRPr lang="ur-PK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514600" y="2209800"/>
            <a:ext cx="5867400" cy="1371600"/>
            <a:chOff x="912" y="2880"/>
            <a:chExt cx="3696" cy="864"/>
          </a:xfrm>
        </p:grpSpPr>
        <p:sp>
          <p:nvSpPr>
            <p:cNvPr id="9234" name="Text Box 8"/>
            <p:cNvSpPr txBox="1">
              <a:spLocks noChangeArrowheads="1"/>
            </p:cNvSpPr>
            <p:nvPr/>
          </p:nvSpPr>
          <p:spPr bwMode="auto">
            <a:xfrm>
              <a:off x="912" y="317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Q.front</a:t>
              </a:r>
            </a:p>
          </p:txBody>
        </p:sp>
        <p:sp>
          <p:nvSpPr>
            <p:cNvPr id="9235" name="Text Box 9"/>
            <p:cNvSpPr txBox="1">
              <a:spLocks noChangeArrowheads="1"/>
            </p:cNvSpPr>
            <p:nvPr/>
          </p:nvSpPr>
          <p:spPr bwMode="auto">
            <a:xfrm>
              <a:off x="912" y="3513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Q.Rear</a:t>
              </a:r>
            </a:p>
          </p:txBody>
        </p:sp>
        <p:cxnSp>
          <p:nvCxnSpPr>
            <p:cNvPr id="9236" name="AutoShape 11"/>
            <p:cNvCxnSpPr>
              <a:cxnSpLocks noChangeShapeType="1"/>
              <a:stCxn id="9234" idx="3"/>
              <a:endCxn id="9238" idx="1"/>
            </p:cNvCxnSpPr>
            <p:nvPr/>
          </p:nvCxnSpPr>
          <p:spPr bwMode="auto">
            <a:xfrm flipV="1">
              <a:off x="1584" y="3120"/>
              <a:ext cx="2112" cy="17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7" name="AutoShape 12"/>
            <p:cNvCxnSpPr>
              <a:cxnSpLocks noChangeShapeType="1"/>
              <a:stCxn id="9235" idx="3"/>
              <a:endCxn id="9238" idx="2"/>
            </p:cNvCxnSpPr>
            <p:nvPr/>
          </p:nvCxnSpPr>
          <p:spPr bwMode="auto">
            <a:xfrm flipV="1">
              <a:off x="1536" y="3312"/>
              <a:ext cx="2616" cy="31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38" name="Rectangle 13"/>
            <p:cNvSpPr>
              <a:spLocks noChangeArrowheads="1"/>
            </p:cNvSpPr>
            <p:nvPr/>
          </p:nvSpPr>
          <p:spPr bwMode="auto">
            <a:xfrm>
              <a:off x="3696" y="2928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9239" name="Line 14"/>
            <p:cNvSpPr>
              <a:spLocks noChangeShapeType="1"/>
            </p:cNvSpPr>
            <p:nvPr/>
          </p:nvSpPr>
          <p:spPr bwMode="auto">
            <a:xfrm>
              <a:off x="4320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Text Box 15"/>
            <p:cNvSpPr txBox="1">
              <a:spLocks noChangeArrowheads="1"/>
            </p:cNvSpPr>
            <p:nvPr/>
          </p:nvSpPr>
          <p:spPr bwMode="auto">
            <a:xfrm>
              <a:off x="4368" y="2880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/>
                <a:t>.</a:t>
              </a:r>
            </a:p>
          </p:txBody>
        </p:sp>
        <p:sp>
          <p:nvSpPr>
            <p:cNvPr id="9241" name="Text Box 16"/>
            <p:cNvSpPr txBox="1">
              <a:spLocks noChangeArrowheads="1"/>
            </p:cNvSpPr>
            <p:nvPr/>
          </p:nvSpPr>
          <p:spPr bwMode="auto">
            <a:xfrm>
              <a:off x="3840" y="2928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x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219200" y="4648200"/>
            <a:ext cx="7391400" cy="1371600"/>
            <a:chOff x="912" y="1488"/>
            <a:chExt cx="4656" cy="864"/>
          </a:xfrm>
        </p:grpSpPr>
        <p:sp>
          <p:nvSpPr>
            <p:cNvPr id="9222" name="Text Box 2"/>
            <p:cNvSpPr txBox="1">
              <a:spLocks noChangeArrowheads="1"/>
            </p:cNvSpPr>
            <p:nvPr/>
          </p:nvSpPr>
          <p:spPr bwMode="auto">
            <a:xfrm>
              <a:off x="912" y="1881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Q.front</a:t>
              </a:r>
            </a:p>
          </p:txBody>
        </p:sp>
        <p:sp>
          <p:nvSpPr>
            <p:cNvPr id="9223" name="Text Box 3"/>
            <p:cNvSpPr txBox="1">
              <a:spLocks noChangeArrowheads="1"/>
            </p:cNvSpPr>
            <p:nvPr/>
          </p:nvSpPr>
          <p:spPr bwMode="auto">
            <a:xfrm>
              <a:off x="912" y="2121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Q.Rear</a:t>
              </a:r>
            </a:p>
          </p:txBody>
        </p:sp>
        <p:cxnSp>
          <p:nvCxnSpPr>
            <p:cNvPr id="9224" name="AutoShape 5"/>
            <p:cNvCxnSpPr>
              <a:cxnSpLocks noChangeShapeType="1"/>
              <a:stCxn id="9222" idx="3"/>
              <a:endCxn id="9226" idx="1"/>
            </p:cNvCxnSpPr>
            <p:nvPr/>
          </p:nvCxnSpPr>
          <p:spPr bwMode="auto">
            <a:xfrm flipV="1">
              <a:off x="1584" y="1728"/>
              <a:ext cx="1872" cy="26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25" name="AutoShape 6"/>
            <p:cNvCxnSpPr>
              <a:cxnSpLocks noChangeShapeType="1"/>
              <a:stCxn id="9223" idx="3"/>
              <a:endCxn id="9229" idx="2"/>
            </p:cNvCxnSpPr>
            <p:nvPr/>
          </p:nvCxnSpPr>
          <p:spPr bwMode="auto">
            <a:xfrm flipV="1">
              <a:off x="1536" y="1920"/>
              <a:ext cx="3576" cy="31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26" name="Rectangle 7"/>
            <p:cNvSpPr>
              <a:spLocks noChangeArrowheads="1"/>
            </p:cNvSpPr>
            <p:nvPr/>
          </p:nvSpPr>
          <p:spPr bwMode="auto">
            <a:xfrm>
              <a:off x="3456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9227" name="Line 8"/>
            <p:cNvSpPr>
              <a:spLocks noChangeShapeType="1"/>
            </p:cNvSpPr>
            <p:nvPr/>
          </p:nvSpPr>
          <p:spPr bwMode="auto">
            <a:xfrm>
              <a:off x="4080" y="15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Text Box 9"/>
            <p:cNvSpPr txBox="1">
              <a:spLocks noChangeArrowheads="1"/>
            </p:cNvSpPr>
            <p:nvPr/>
          </p:nvSpPr>
          <p:spPr bwMode="auto">
            <a:xfrm>
              <a:off x="3600" y="1536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x</a:t>
              </a:r>
            </a:p>
          </p:txBody>
        </p:sp>
        <p:sp>
          <p:nvSpPr>
            <p:cNvPr id="9229" name="Rectangle 10"/>
            <p:cNvSpPr>
              <a:spLocks noChangeArrowheads="1"/>
            </p:cNvSpPr>
            <p:nvPr/>
          </p:nvSpPr>
          <p:spPr bwMode="auto">
            <a:xfrm>
              <a:off x="4656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9230" name="Line 11"/>
            <p:cNvSpPr>
              <a:spLocks noChangeShapeType="1"/>
            </p:cNvSpPr>
            <p:nvPr/>
          </p:nvSpPr>
          <p:spPr bwMode="auto">
            <a:xfrm>
              <a:off x="5280" y="15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Text Box 12"/>
            <p:cNvSpPr txBox="1">
              <a:spLocks noChangeArrowheads="1"/>
            </p:cNvSpPr>
            <p:nvPr/>
          </p:nvSpPr>
          <p:spPr bwMode="auto">
            <a:xfrm>
              <a:off x="5328" y="1488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/>
                <a:t>.</a:t>
              </a:r>
            </a:p>
          </p:txBody>
        </p:sp>
        <p:sp>
          <p:nvSpPr>
            <p:cNvPr id="9232" name="Text Box 13"/>
            <p:cNvSpPr txBox="1">
              <a:spLocks noChangeArrowheads="1"/>
            </p:cNvSpPr>
            <p:nvPr/>
          </p:nvSpPr>
          <p:spPr bwMode="auto">
            <a:xfrm>
              <a:off x="4800" y="1536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y</a:t>
              </a:r>
            </a:p>
          </p:txBody>
        </p:sp>
        <p:sp>
          <p:nvSpPr>
            <p:cNvPr id="9233" name="Line 14"/>
            <p:cNvSpPr>
              <a:spLocks noChangeShapeType="1"/>
            </p:cNvSpPr>
            <p:nvPr/>
          </p:nvSpPr>
          <p:spPr bwMode="auto">
            <a:xfrm>
              <a:off x="4176" y="1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Implementation</a:t>
            </a:r>
            <a:endParaRPr lang="ur-PK" smtClean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/>
            <a:r>
              <a:rPr lang="en-US" smtClean="0"/>
              <a:t>Dequeue</a:t>
            </a:r>
          </a:p>
          <a:p>
            <a:pPr algn="l" rtl="0" eaLnBrk="1" hangingPunct="1"/>
            <a:endParaRPr lang="en-US" smtClean="0"/>
          </a:p>
          <a:p>
            <a:pPr algn="l" rtl="0" eaLnBrk="1" hangingPunct="1"/>
            <a:endParaRPr lang="en-US" smtClean="0"/>
          </a:p>
          <a:p>
            <a:pPr algn="l" rtl="0" eaLnBrk="1" hangingPunct="1"/>
            <a:endParaRPr lang="en-US" smtClean="0"/>
          </a:p>
          <a:p>
            <a:pPr algn="l" rtl="0" eaLnBrk="1" hangingPunct="1"/>
            <a:r>
              <a:rPr lang="en-US" smtClean="0"/>
              <a:t>MakeNULL</a:t>
            </a:r>
          </a:p>
          <a:p>
            <a:pPr algn="l" rtl="0" eaLnBrk="1" hangingPunct="1">
              <a:buFontTx/>
              <a:buNone/>
            </a:pPr>
            <a:r>
              <a:rPr lang="en-US" smtClean="0"/>
              <a:t> </a:t>
            </a:r>
            <a:endParaRPr lang="ur-PK" smtClean="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66800" y="2133600"/>
            <a:ext cx="7391400" cy="1509713"/>
            <a:chOff x="912" y="2880"/>
            <a:chExt cx="4656" cy="951"/>
          </a:xfrm>
        </p:grpSpPr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912" y="3321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Q.front</a:t>
              </a:r>
            </a:p>
          </p:txBody>
        </p:sp>
        <p:sp>
          <p:nvSpPr>
            <p:cNvPr id="10252" name="Text Box 16"/>
            <p:cNvSpPr txBox="1">
              <a:spLocks noChangeArrowheads="1"/>
            </p:cNvSpPr>
            <p:nvPr/>
          </p:nvSpPr>
          <p:spPr bwMode="auto">
            <a:xfrm>
              <a:off x="912" y="360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Q.Rear</a:t>
              </a:r>
            </a:p>
          </p:txBody>
        </p:sp>
        <p:cxnSp>
          <p:nvCxnSpPr>
            <p:cNvPr id="10253" name="AutoShape 18"/>
            <p:cNvCxnSpPr>
              <a:cxnSpLocks noChangeShapeType="1"/>
              <a:stCxn id="10251" idx="3"/>
              <a:endCxn id="10255" idx="1"/>
            </p:cNvCxnSpPr>
            <p:nvPr/>
          </p:nvCxnSpPr>
          <p:spPr bwMode="auto">
            <a:xfrm flipV="1">
              <a:off x="1584" y="3120"/>
              <a:ext cx="3072" cy="31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54" name="AutoShape 19"/>
            <p:cNvCxnSpPr>
              <a:cxnSpLocks noChangeShapeType="1"/>
              <a:stCxn id="10252" idx="3"/>
              <a:endCxn id="10255" idx="2"/>
            </p:cNvCxnSpPr>
            <p:nvPr/>
          </p:nvCxnSpPr>
          <p:spPr bwMode="auto">
            <a:xfrm flipV="1">
              <a:off x="1536" y="3312"/>
              <a:ext cx="3576" cy="4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55" name="Rectangle 20"/>
            <p:cNvSpPr>
              <a:spLocks noChangeArrowheads="1"/>
            </p:cNvSpPr>
            <p:nvPr/>
          </p:nvSpPr>
          <p:spPr bwMode="auto">
            <a:xfrm>
              <a:off x="4656" y="2928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r-PK"/>
            </a:p>
          </p:txBody>
        </p:sp>
        <p:sp>
          <p:nvSpPr>
            <p:cNvPr id="10256" name="Line 21"/>
            <p:cNvSpPr>
              <a:spLocks noChangeShapeType="1"/>
            </p:cNvSpPr>
            <p:nvPr/>
          </p:nvSpPr>
          <p:spPr bwMode="auto">
            <a:xfrm>
              <a:off x="5280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Text Box 22"/>
            <p:cNvSpPr txBox="1">
              <a:spLocks noChangeArrowheads="1"/>
            </p:cNvSpPr>
            <p:nvPr/>
          </p:nvSpPr>
          <p:spPr bwMode="auto">
            <a:xfrm>
              <a:off x="5328" y="2880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/>
                <a:t>.</a:t>
              </a:r>
            </a:p>
          </p:txBody>
        </p:sp>
        <p:sp>
          <p:nvSpPr>
            <p:cNvPr id="10258" name="Text Box 23"/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y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29000" y="4724400"/>
            <a:ext cx="4114800" cy="1295400"/>
            <a:chOff x="912" y="1488"/>
            <a:chExt cx="2592" cy="816"/>
          </a:xfrm>
        </p:grpSpPr>
        <p:sp>
          <p:nvSpPr>
            <p:cNvPr id="10246" name="Text Box 3"/>
            <p:cNvSpPr txBox="1">
              <a:spLocks noChangeArrowheads="1"/>
            </p:cNvSpPr>
            <p:nvPr/>
          </p:nvSpPr>
          <p:spPr bwMode="auto">
            <a:xfrm>
              <a:off x="912" y="17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Q.front</a:t>
              </a:r>
            </a:p>
          </p:txBody>
        </p:sp>
        <p:sp>
          <p:nvSpPr>
            <p:cNvPr id="10247" name="Text Box 4"/>
            <p:cNvSpPr txBox="1">
              <a:spLocks noChangeArrowheads="1"/>
            </p:cNvSpPr>
            <p:nvPr/>
          </p:nvSpPr>
          <p:spPr bwMode="auto">
            <a:xfrm>
              <a:off x="912" y="2073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Q.Rear</a:t>
              </a:r>
            </a:p>
          </p:txBody>
        </p:sp>
        <p:cxnSp>
          <p:nvCxnSpPr>
            <p:cNvPr id="10248" name="AutoShape 6"/>
            <p:cNvCxnSpPr>
              <a:cxnSpLocks noChangeShapeType="1"/>
              <a:stCxn id="10246" idx="3"/>
            </p:cNvCxnSpPr>
            <p:nvPr/>
          </p:nvCxnSpPr>
          <p:spPr bwMode="auto">
            <a:xfrm flipV="1">
              <a:off x="1584" y="1680"/>
              <a:ext cx="864" cy="17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49" name="AutoShape 7"/>
            <p:cNvCxnSpPr>
              <a:cxnSpLocks noChangeShapeType="1"/>
              <a:stCxn id="10247" idx="3"/>
            </p:cNvCxnSpPr>
            <p:nvPr/>
          </p:nvCxnSpPr>
          <p:spPr bwMode="auto">
            <a:xfrm flipV="1">
              <a:off x="1536" y="1872"/>
              <a:ext cx="1368" cy="31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50" name="Rectangle 17"/>
            <p:cNvSpPr>
              <a:spLocks noChangeArrowheads="1"/>
            </p:cNvSpPr>
            <p:nvPr/>
          </p:nvSpPr>
          <p:spPr bwMode="auto">
            <a:xfrm>
              <a:off x="2496" y="1488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NULL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53F78-AEA4-4F97-B6DB-3DB3D83B660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</TotalTime>
  <Words>1128</Words>
  <Application>Microsoft Office PowerPoint</Application>
  <PresentationFormat>On-screen Show (4:3)</PresentationFormat>
  <Paragraphs>320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Data structures and algorithm</vt:lpstr>
      <vt:lpstr>Queues</vt:lpstr>
      <vt:lpstr>Common Operations on Queues</vt:lpstr>
      <vt:lpstr>Enqueue and Dequeue</vt:lpstr>
      <vt:lpstr>Queues Implementations</vt:lpstr>
      <vt:lpstr>Static Implementation of Queues</vt:lpstr>
      <vt:lpstr>Dynamic Implementation of Queues</vt:lpstr>
      <vt:lpstr>Dynamic Implemenatation</vt:lpstr>
      <vt:lpstr>Dynamic Implementation</vt:lpstr>
      <vt:lpstr>Dynamic implementation of Queue</vt:lpstr>
      <vt:lpstr>Constructor</vt:lpstr>
      <vt:lpstr>Enqueue( ) Function</vt:lpstr>
      <vt:lpstr>Dequeue( ) Function</vt:lpstr>
      <vt:lpstr>Static Implementation of Queue</vt:lpstr>
      <vt:lpstr>Static Implementation of Queue</vt:lpstr>
      <vt:lpstr>Static Implementation of Queue</vt:lpstr>
      <vt:lpstr>Static Implementation of Queue</vt:lpstr>
      <vt:lpstr>Circular Queue</vt:lpstr>
      <vt:lpstr>Circular Queue Implementation</vt:lpstr>
      <vt:lpstr>Constructor</vt:lpstr>
      <vt:lpstr>Enqueue( ) Function</vt:lpstr>
      <vt:lpstr>Dequeue( ) Function</vt:lpstr>
      <vt:lpstr>Display( ) Function</vt:lpstr>
      <vt:lpstr>isEmpty( ) and isFull( )</vt:lpstr>
      <vt:lpstr>Priority Queues</vt:lpstr>
      <vt:lpstr>Introduction</vt:lpstr>
      <vt:lpstr>Types of Priority Queue</vt:lpstr>
      <vt:lpstr>Types of Priority Queue</vt:lpstr>
      <vt:lpstr>Generally</vt:lpstr>
      <vt:lpstr>Priority Queue Issues</vt:lpstr>
    </vt:vector>
  </TitlesOfParts>
  <Company>NUST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</dc:title>
  <dc:creator>Seemab</dc:creator>
  <cp:lastModifiedBy>Seemab</cp:lastModifiedBy>
  <cp:revision>5</cp:revision>
  <dcterms:created xsi:type="dcterms:W3CDTF">2010-10-22T04:32:50Z</dcterms:created>
  <dcterms:modified xsi:type="dcterms:W3CDTF">2010-10-27T06:43:50Z</dcterms:modified>
</cp:coreProperties>
</file>