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8D3B-7CFE-4CC7-A77B-A96CB3638637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02D7-61B1-4F5F-8B60-94983A50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884C51-6AC7-46FC-8662-11E7B57D3D3C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A5F2-9167-4D4D-8304-3511EA9DB064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C0E7CBF-16CE-49C8-A53D-E21D38880D4D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62AE-353C-414D-997C-A000DDE31005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024F-435C-4CAA-9794-5E000548F2D2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4C4802-BB84-4DC5-82A3-5319CE560516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9027595-8CC9-467C-BA6C-A84D76D355C9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E02-C625-4156-B2D7-F69A3D866D4E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476-46A0-425D-AA10-9DB3C88D7159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25E-4BC8-4D70-B826-297553DF89A1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9EB09B6-8AD8-4A41-8646-A14CC8B613C5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3AA56C-4A2C-41BC-9B0C-453554E77F2D}" type="datetime1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CF1CC5-31DA-483F-BBE6-CC937E5E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8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22</a:t>
            </a:r>
            <a:r>
              <a:rPr lang="en-US" baseline="30000" dirty="0" smtClean="0"/>
              <a:t>nd</a:t>
            </a:r>
            <a:r>
              <a:rPr lang="en-US" dirty="0" smtClean="0"/>
              <a:t> October,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468469"/>
            <a:ext cx="202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213" y="2689225"/>
            <a:ext cx="1068387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25675"/>
            <a:ext cx="19685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1676400"/>
            <a:ext cx="2286000" cy="838200"/>
          </a:xfrm>
          <a:noFill/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dirty="0" smtClean="0">
                <a:latin typeface="+mn-lt"/>
              </a:rPr>
              <a:t>An Array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105400" y="1371600"/>
            <a:ext cx="350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4000" dirty="0">
                <a:solidFill>
                  <a:schemeClr val="tx2"/>
                </a:solidFill>
              </a:rPr>
              <a:t>A Linked List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Array versus Linked Lists</a:t>
            </a:r>
            <a:endParaRPr kumimoji="0" lang="en-US" altLang="zh-CN" sz="4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Basic Operations of Linked List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altLang="zh-CN" smtClean="0">
                <a:ea typeface="SimSun" pitchFamily="2" charset="-122"/>
              </a:rPr>
              <a:t>Operations of </a:t>
            </a:r>
            <a:r>
              <a:rPr lang="en-US" altLang="zh-CN" smtClean="0">
                <a:latin typeface="Courier New" pitchFamily="49" charset="0"/>
                <a:ea typeface="SimSun" pitchFamily="2" charset="-122"/>
              </a:rPr>
              <a:t>Linked List</a:t>
            </a:r>
          </a:p>
          <a:p>
            <a:pPr lvl="1" algn="l" rtl="0" eaLnBrk="1" hangingPunct="1"/>
            <a:r>
              <a:rPr lang="en-US" altLang="zh-CN" smtClean="0">
                <a:latin typeface="Courier New" pitchFamily="49" charset="0"/>
                <a:ea typeface="SimSun" pitchFamily="2" charset="-122"/>
              </a:rPr>
              <a:t>IsEmpty</a:t>
            </a:r>
            <a:r>
              <a:rPr lang="en-US" altLang="zh-CN" smtClean="0">
                <a:ea typeface="SimSun" pitchFamily="2" charset="-122"/>
              </a:rPr>
              <a:t>: determine whether or not the list is empty</a:t>
            </a:r>
          </a:p>
          <a:p>
            <a:pPr lvl="1" algn="l" rtl="0" eaLnBrk="1" hangingPunct="1"/>
            <a:r>
              <a:rPr lang="en-US" altLang="zh-CN" smtClean="0">
                <a:latin typeface="Courier New" pitchFamily="49" charset="0"/>
                <a:ea typeface="SimSun" pitchFamily="2" charset="-122"/>
              </a:rPr>
              <a:t>InsertNode</a:t>
            </a:r>
            <a:r>
              <a:rPr lang="en-US" altLang="zh-CN" smtClean="0">
                <a:ea typeface="SimSun" pitchFamily="2" charset="-122"/>
              </a:rPr>
              <a:t>: insert a new node at a particular position</a:t>
            </a:r>
          </a:p>
          <a:p>
            <a:pPr lvl="1" algn="l" rtl="0" eaLnBrk="1" hangingPunct="1"/>
            <a:r>
              <a:rPr lang="en-US" altLang="zh-CN" smtClean="0">
                <a:latin typeface="Courier New" pitchFamily="49" charset="0"/>
                <a:ea typeface="SimSun" pitchFamily="2" charset="-122"/>
              </a:rPr>
              <a:t>FindNode</a:t>
            </a:r>
            <a:r>
              <a:rPr lang="en-US" altLang="zh-CN" smtClean="0">
                <a:ea typeface="SimSun" pitchFamily="2" charset="-122"/>
              </a:rPr>
              <a:t>: find a node with a given value</a:t>
            </a:r>
          </a:p>
          <a:p>
            <a:pPr lvl="1" algn="l" rtl="0" eaLnBrk="1" hangingPunct="1"/>
            <a:r>
              <a:rPr lang="en-US" altLang="zh-CN" smtClean="0">
                <a:latin typeface="Courier New" pitchFamily="49" charset="0"/>
                <a:ea typeface="SimSun" pitchFamily="2" charset="-122"/>
              </a:rPr>
              <a:t>DeleteNode</a:t>
            </a:r>
            <a:r>
              <a:rPr lang="en-US" altLang="zh-CN" smtClean="0">
                <a:ea typeface="SimSun" pitchFamily="2" charset="-122"/>
              </a:rPr>
              <a:t>: delete a node with a given value</a:t>
            </a:r>
          </a:p>
          <a:p>
            <a:pPr lvl="1" algn="l" rtl="0" eaLnBrk="1" hangingPunct="1"/>
            <a:r>
              <a:rPr lang="en-US" altLang="zh-CN" smtClean="0">
                <a:latin typeface="Courier New" pitchFamily="49" charset="0"/>
                <a:ea typeface="SimSun" pitchFamily="2" charset="-122"/>
              </a:rPr>
              <a:t>DisplayList</a:t>
            </a:r>
            <a:r>
              <a:rPr lang="en-US" altLang="zh-CN" smtClean="0">
                <a:ea typeface="SimSun" pitchFamily="2" charset="-122"/>
              </a:rPr>
              <a:t>: print all the nodes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integer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8175" y="2022475"/>
            <a:ext cx="8318500" cy="2549525"/>
            <a:chOff x="638175" y="2022475"/>
            <a:chExt cx="8318500" cy="2549525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685800" y="3124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638175" y="2755900"/>
              <a:ext cx="555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list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676400" y="31242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990600" y="3352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362200" y="31242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429000" y="31242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114800" y="31242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5181600" y="31242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5867400" y="31242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6934200" y="31242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7620000" y="31242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743200" y="3352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495800" y="3352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6248400" y="3352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7924800" y="33528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8610600" y="33528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8458200" y="40386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8458200" y="4191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8458200" y="43434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660525" y="2022475"/>
              <a:ext cx="2359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First Node of List</a:t>
              </a: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2133600" y="2438400"/>
              <a:ext cx="152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Text Box 29"/>
            <p:cNvSpPr txBox="1">
              <a:spLocks noChangeArrowheads="1"/>
            </p:cNvSpPr>
            <p:nvPr/>
          </p:nvSpPr>
          <p:spPr bwMode="auto">
            <a:xfrm>
              <a:off x="2895600" y="4205288"/>
              <a:ext cx="685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3337" name="Text Box 30"/>
            <p:cNvSpPr txBox="1">
              <a:spLocks noChangeArrowheads="1"/>
            </p:cNvSpPr>
            <p:nvPr/>
          </p:nvSpPr>
          <p:spPr bwMode="auto">
            <a:xfrm>
              <a:off x="4419600" y="4205288"/>
              <a:ext cx="685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next</a:t>
              </a:r>
            </a:p>
          </p:txBody>
        </p:sp>
        <p:sp>
          <p:nvSpPr>
            <p:cNvPr id="13338" name="Line 31"/>
            <p:cNvSpPr>
              <a:spLocks noChangeShapeType="1"/>
            </p:cNvSpPr>
            <p:nvPr/>
          </p:nvSpPr>
          <p:spPr bwMode="auto">
            <a:xfrm flipV="1">
              <a:off x="3276600" y="3657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32"/>
            <p:cNvSpPr>
              <a:spLocks noChangeShapeType="1"/>
            </p:cNvSpPr>
            <p:nvPr/>
          </p:nvSpPr>
          <p:spPr bwMode="auto">
            <a:xfrm flipH="1" flipV="1">
              <a:off x="4495800" y="36576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Text Box 33"/>
            <p:cNvSpPr txBox="1">
              <a:spLocks noChangeArrowheads="1"/>
            </p:cNvSpPr>
            <p:nvPr/>
          </p:nvSpPr>
          <p:spPr bwMode="auto">
            <a:xfrm>
              <a:off x="7315200" y="4191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NULL</a:t>
              </a:r>
            </a:p>
          </p:txBody>
        </p:sp>
        <p:sp>
          <p:nvSpPr>
            <p:cNvPr id="13341" name="Line 34"/>
            <p:cNvSpPr>
              <a:spLocks noChangeShapeType="1"/>
            </p:cNvSpPr>
            <p:nvPr/>
          </p:nvSpPr>
          <p:spPr bwMode="auto">
            <a:xfrm flipV="1">
              <a:off x="76962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Text Box 35"/>
            <p:cNvSpPr txBox="1">
              <a:spLocks noChangeArrowheads="1"/>
            </p:cNvSpPr>
            <p:nvPr/>
          </p:nvSpPr>
          <p:spPr bwMode="auto">
            <a:xfrm>
              <a:off x="6632575" y="2022475"/>
              <a:ext cx="23241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Last Node of List</a:t>
              </a:r>
            </a:p>
          </p:txBody>
        </p:sp>
        <p:sp>
          <p:nvSpPr>
            <p:cNvPr id="13343" name="Line 36"/>
            <p:cNvSpPr>
              <a:spLocks noChangeShapeType="1"/>
            </p:cNvSpPr>
            <p:nvPr/>
          </p:nvSpPr>
          <p:spPr bwMode="auto">
            <a:xfrm flipH="1">
              <a:off x="7105650" y="2438400"/>
              <a:ext cx="152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List node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676400" y="5486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71600" y="5486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242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981200" y="5715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98525" y="1639888"/>
            <a:ext cx="6888163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/>
              <a:t>struct Node {</a:t>
            </a:r>
          </a:p>
          <a:p>
            <a:pPr algn="l" rtl="0" eaLnBrk="0" hangingPunct="0"/>
            <a:r>
              <a:rPr lang="en-US" sz="2400"/>
              <a:t>	int data;		// data in node</a:t>
            </a:r>
          </a:p>
          <a:p>
            <a:pPr algn="l" rtl="0" eaLnBrk="0" hangingPunct="0"/>
            <a:r>
              <a:rPr lang="en-US" sz="2400"/>
              <a:t>	Node *next;		// Pointer to next node</a:t>
            </a:r>
          </a:p>
          <a:p>
            <a:pPr algn="l" rtl="0" eaLnBrk="0" hangingPunct="0"/>
            <a:r>
              <a:rPr lang="en-US" sz="2400"/>
              <a:t>};</a:t>
            </a:r>
          </a:p>
          <a:p>
            <a:pPr algn="l" rtl="0" eaLnBrk="0" hangingPunct="0"/>
            <a:endParaRPr lang="en-US" sz="2400"/>
          </a:p>
          <a:p>
            <a:pPr algn="l" rtl="0" eaLnBrk="0" hangingPunct="0"/>
            <a:r>
              <a:rPr lang="en-US" sz="2400"/>
              <a:t>Node *p;</a:t>
            </a:r>
          </a:p>
          <a:p>
            <a:pPr algn="l" rtl="0" eaLnBrk="0" hangingPunct="0"/>
            <a:r>
              <a:rPr lang="en-US" sz="2400"/>
              <a:t>p = new Node;</a:t>
            </a:r>
          </a:p>
          <a:p>
            <a:pPr algn="l" rtl="0" eaLnBrk="0" hangingPunct="0"/>
            <a:r>
              <a:rPr lang="en-US" sz="2400"/>
              <a:t>p - &gt; data = 10;</a:t>
            </a:r>
          </a:p>
          <a:p>
            <a:pPr algn="l" rtl="0" eaLnBrk="0" hangingPunct="0"/>
            <a:r>
              <a:rPr lang="en-US" sz="2400"/>
              <a:t>p - &gt; next = NULL;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7338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1148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8006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4648200" y="624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46482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648200" y="655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NULL pointer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5125" y="1855788"/>
            <a:ext cx="8245475" cy="3935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800"/>
              <a:t>NULL </a:t>
            </a:r>
            <a:r>
              <a:rPr lang="en-US" sz="2800">
                <a:latin typeface="Times New Roman" pitchFamily="18" charset="0"/>
              </a:rPr>
              <a:t>is a special pointer value that does not reference any memory cell.</a:t>
            </a:r>
          </a:p>
          <a:p>
            <a:pPr algn="l" rtl="0" eaLnBrk="0" hangingPunct="0"/>
            <a:endParaRPr lang="en-US" sz="2800">
              <a:latin typeface="Times New Roman" pitchFamily="18" charset="0"/>
            </a:endParaRPr>
          </a:p>
          <a:p>
            <a:pPr algn="l" rtl="0" eaLnBrk="0" hangingPunct="0"/>
            <a:r>
              <a:rPr lang="en-US" sz="2800">
                <a:latin typeface="Times New Roman" pitchFamily="18" charset="0"/>
              </a:rPr>
              <a:t>If a pointer is not currently in use, it should be set to NULL so that one can determine that it is not pointing to a valid address:</a:t>
            </a:r>
          </a:p>
          <a:p>
            <a:pPr algn="l" rtl="0" eaLnBrk="0" hangingPunct="0"/>
            <a:endParaRPr lang="en-US" sz="2800">
              <a:latin typeface="Times New Roman" pitchFamily="18" charset="0"/>
            </a:endParaRPr>
          </a:p>
          <a:p>
            <a:pPr algn="l" rtl="0" eaLnBrk="0" hangingPunct="0"/>
            <a:r>
              <a:rPr lang="en-US" sz="2800">
                <a:latin typeface="Times New Roman" pitchFamily="18" charset="0"/>
              </a:rPr>
              <a:t>	</a:t>
            </a:r>
            <a:r>
              <a:rPr lang="en-US" sz="2800"/>
              <a:t>int *p;</a:t>
            </a:r>
          </a:p>
          <a:p>
            <a:pPr algn="l" rtl="0" eaLnBrk="0" hangingPunct="0"/>
            <a:r>
              <a:rPr lang="en-US" sz="2800"/>
              <a:t>	p =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Adding a node to a list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93725" y="1870075"/>
            <a:ext cx="7940675" cy="452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/>
              <a:t>Node *p, *q;</a:t>
            </a:r>
          </a:p>
          <a:p>
            <a:pPr algn="l" rtl="0" eaLnBrk="0" hangingPunct="0"/>
            <a:endParaRPr lang="en-US" sz="2400"/>
          </a:p>
          <a:p>
            <a:pPr algn="l" rtl="0" eaLnBrk="0" hangingPunct="0"/>
            <a:r>
              <a:rPr lang="en-US" sz="2400"/>
              <a:t>p = new Node;</a:t>
            </a:r>
          </a:p>
          <a:p>
            <a:pPr algn="l" rtl="0" eaLnBrk="0" hangingPunct="0"/>
            <a:r>
              <a:rPr lang="en-US" sz="2400"/>
              <a:t>p - &gt; data = 10;</a:t>
            </a:r>
          </a:p>
          <a:p>
            <a:pPr algn="l" rtl="0" eaLnBrk="0" hangingPunct="0"/>
            <a:r>
              <a:rPr lang="en-US" sz="2400"/>
              <a:t>p - &gt; next = NULL;</a:t>
            </a:r>
          </a:p>
          <a:p>
            <a:pPr algn="l" rtl="0" eaLnBrk="0" hangingPunct="0"/>
            <a:endParaRPr lang="en-US" sz="2400"/>
          </a:p>
          <a:p>
            <a:pPr algn="l" rtl="0" eaLnBrk="0" hangingPunct="0"/>
            <a:r>
              <a:rPr lang="en-US" sz="2400"/>
              <a:t>q = new Node;</a:t>
            </a:r>
          </a:p>
          <a:p>
            <a:pPr algn="l" rtl="0" eaLnBrk="0" hangingPunct="0"/>
            <a:r>
              <a:rPr lang="en-US" sz="2400"/>
              <a:t>q - &gt; data = 6;</a:t>
            </a:r>
          </a:p>
          <a:p>
            <a:pPr algn="l" rtl="0" eaLnBrk="0" hangingPunct="0"/>
            <a:r>
              <a:rPr lang="en-US" sz="2400"/>
              <a:t>q - &gt; next = NULL;</a:t>
            </a:r>
          </a:p>
          <a:p>
            <a:pPr algn="l" rtl="0" eaLnBrk="0" hangingPunct="0"/>
            <a:endParaRPr lang="en-US" sz="2400"/>
          </a:p>
          <a:p>
            <a:pPr algn="l" rtl="0" eaLnBrk="0" hangingPunct="0"/>
            <a:r>
              <a:rPr lang="en-US" sz="2400"/>
              <a:t>p - &gt; next = q;</a:t>
            </a:r>
          </a:p>
          <a:p>
            <a:pPr algn="l" rtl="0" eaLnBrk="0" hangingPunct="0"/>
            <a:endParaRPr lang="en-US" sz="24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76800" y="2209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0" y="2209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24600" y="2209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181600" y="2438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934200" y="2209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315200" y="2438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8001000" y="2438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7848600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848600" y="3124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7848600" y="327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953000" y="3962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648200" y="3962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q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400800" y="3962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5257800" y="4191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7010400" y="3962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391400" y="4191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8077200" y="419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924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9248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79248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66294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2390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6200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83058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8153400" y="624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81534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8153400" y="655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3810000" y="5486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352800" y="5562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7244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4038600" y="571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3340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5715000" y="571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791200" y="6248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486400" y="6248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q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6096000" y="6477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 flipV="1">
            <a:off x="7010400" y="6096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3581400" y="3505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3581400" y="51816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Accessing List Data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455737" y="3657600"/>
            <a:ext cx="3878263" cy="230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 u="sng" dirty="0">
                <a:latin typeface="Times New Roman" pitchFamily="18" charset="0"/>
              </a:rPr>
              <a:t>Expression</a:t>
            </a:r>
            <a:r>
              <a:rPr lang="en-US" sz="2400" dirty="0">
                <a:latin typeface="Times New Roman" pitchFamily="18" charset="0"/>
              </a:rPr>
              <a:t>			</a:t>
            </a:r>
            <a:endParaRPr lang="en-US" sz="2400" u="sng" dirty="0">
              <a:latin typeface="Times New Roman" pitchFamily="18" charset="0"/>
            </a:endParaRP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p				</a:t>
            </a:r>
          </a:p>
          <a:p>
            <a:pPr algn="l" rtl="0" eaLnBrk="0" hangingPunct="0"/>
            <a:r>
              <a:rPr lang="en-US" sz="2400" dirty="0"/>
              <a:t> p - &gt; data			</a:t>
            </a:r>
          </a:p>
          <a:p>
            <a:pPr algn="l" rtl="0" eaLnBrk="0" hangingPunct="0"/>
            <a:r>
              <a:rPr lang="en-US" sz="2400" dirty="0"/>
              <a:t> p - &gt; next			</a:t>
            </a:r>
          </a:p>
          <a:p>
            <a:pPr algn="l" rtl="0" eaLnBrk="0" hangingPunct="0"/>
            <a:r>
              <a:rPr lang="en-US" sz="2400" dirty="0"/>
              <a:t> p - &gt; next - &gt; data		</a:t>
            </a:r>
          </a:p>
          <a:p>
            <a:pPr algn="l" rtl="0" eaLnBrk="0" hangingPunct="0"/>
            <a:r>
              <a:rPr lang="en-US" sz="2400" dirty="0"/>
              <a:t> p - &gt; next - &gt; next		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28800" y="1752600"/>
            <a:ext cx="5105400" cy="1905000"/>
            <a:chOff x="1828800" y="1752600"/>
            <a:chExt cx="5105400" cy="190500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105400" y="2590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 eaLnBrk="0" hangingPunct="0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5715000" y="2590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6096000" y="2819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6781800" y="2819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6629400" y="3352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6629400" y="35052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629400" y="36576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286000" y="25908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ur-PK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828800" y="2667000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200400" y="2590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 eaLnBrk="0" hangingPunct="0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2514600" y="28194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810000" y="2590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 eaLnBrk="0" hangingPunct="0"/>
              <a:endParaRPr lang="ur-PK" sz="2400">
                <a:latin typeface="Times New Roman" pitchFamily="18" charset="0"/>
              </a:endParaRP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191000" y="28194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822575" y="1752600"/>
              <a:ext cx="10731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400">
                  <a:latin typeface="Times New Roman" pitchFamily="18" charset="0"/>
                </a:rPr>
                <a:t>Node 1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3448050" y="2168525"/>
              <a:ext cx="13335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4946650" y="1752600"/>
              <a:ext cx="10731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400">
                  <a:latin typeface="Times New Roman" pitchFamily="18" charset="0"/>
                </a:rPr>
                <a:t>Node 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5572125" y="2168525"/>
              <a:ext cx="13335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4551362" y="3660775"/>
            <a:ext cx="3830638" cy="230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 u="sng" dirty="0">
                <a:latin typeface="Times New Roman" pitchFamily="18" charset="0"/>
              </a:rPr>
              <a:t>Value</a:t>
            </a:r>
          </a:p>
          <a:p>
            <a:pPr algn="l" rtl="0" eaLnBrk="0" hangingPunct="0"/>
            <a:r>
              <a:rPr lang="en-US" sz="2400" dirty="0"/>
              <a:t>Pointer to first node (head)</a:t>
            </a:r>
          </a:p>
          <a:p>
            <a:pPr algn="l" rtl="0" eaLnBrk="0" hangingPunct="0"/>
            <a:r>
              <a:rPr lang="en-US" sz="2400" dirty="0"/>
              <a:t>10</a:t>
            </a:r>
          </a:p>
          <a:p>
            <a:pPr algn="l" rtl="0" eaLnBrk="0" hangingPunct="0"/>
            <a:r>
              <a:rPr lang="en-US" sz="2400" dirty="0"/>
              <a:t>Pointer to next node</a:t>
            </a:r>
          </a:p>
          <a:p>
            <a:pPr algn="l" rtl="0" eaLnBrk="0" hangingPunct="0"/>
            <a:r>
              <a:rPr lang="en-US" sz="2400" dirty="0"/>
              <a:t>6</a:t>
            </a:r>
          </a:p>
          <a:p>
            <a:pPr algn="l" rtl="0" eaLnBrk="0" hangingPunct="0"/>
            <a:r>
              <a:rPr lang="en-US" sz="2400" dirty="0"/>
              <a:t>NULL pointer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Typedef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85800" y="1611154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GB" sz="2400" dirty="0"/>
              <a:t>The purpose of </a:t>
            </a:r>
            <a:r>
              <a:rPr lang="en-GB" sz="2400" dirty="0" err="1"/>
              <a:t>typedef</a:t>
            </a:r>
            <a:r>
              <a:rPr lang="en-GB" sz="2400" dirty="0"/>
              <a:t> is to assign alternative names to existing types.</a:t>
            </a:r>
          </a:p>
          <a:p>
            <a:pPr algn="l" rtl="0"/>
            <a:endParaRPr lang="en-GB" sz="2400" dirty="0"/>
          </a:p>
          <a:p>
            <a:pPr algn="l" rtl="0"/>
            <a:r>
              <a:rPr lang="en-GB" sz="2400" dirty="0" err="1"/>
              <a:t>struct</a:t>
            </a:r>
            <a:r>
              <a:rPr lang="en-GB" sz="2400" dirty="0"/>
              <a:t> Node </a:t>
            </a:r>
          </a:p>
          <a:p>
            <a:pPr algn="l" rtl="0"/>
            <a:r>
              <a:rPr lang="en-GB" sz="2400" dirty="0"/>
              <a:t>{ </a:t>
            </a:r>
          </a:p>
          <a:p>
            <a:pPr algn="l" rtl="0"/>
            <a:r>
              <a:rPr lang="en-GB" sz="2400" dirty="0"/>
              <a:t>	</a:t>
            </a:r>
            <a:r>
              <a:rPr lang="en-GB" sz="2400" dirty="0" err="1"/>
              <a:t>int</a:t>
            </a:r>
            <a:r>
              <a:rPr lang="en-GB" sz="2400" dirty="0"/>
              <a:t> data; </a:t>
            </a:r>
          </a:p>
          <a:p>
            <a:pPr algn="l" rtl="0"/>
            <a:r>
              <a:rPr lang="en-GB" sz="2400" dirty="0"/>
              <a:t>	</a:t>
            </a:r>
            <a:r>
              <a:rPr lang="en-GB" sz="2400" dirty="0" err="1"/>
              <a:t>struct</a:t>
            </a:r>
            <a:r>
              <a:rPr lang="en-GB" sz="2400" dirty="0"/>
              <a:t> Node *</a:t>
            </a:r>
            <a:r>
              <a:rPr lang="en-GB" sz="2400" dirty="0" err="1"/>
              <a:t>nextptr</a:t>
            </a:r>
            <a:r>
              <a:rPr lang="en-GB" sz="2400" dirty="0"/>
              <a:t>; </a:t>
            </a:r>
          </a:p>
          <a:p>
            <a:pPr algn="l" rtl="0"/>
            <a:r>
              <a:rPr lang="en-GB" sz="2400" dirty="0"/>
              <a:t>};</a:t>
            </a:r>
          </a:p>
          <a:p>
            <a:pPr algn="l" rtl="0"/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startptr</a:t>
            </a:r>
            <a:r>
              <a:rPr lang="en-US" sz="2400" dirty="0"/>
              <a:t>, *</a:t>
            </a:r>
            <a:r>
              <a:rPr lang="en-US" sz="2400" dirty="0" err="1"/>
              <a:t>endptr</a:t>
            </a:r>
            <a:r>
              <a:rPr lang="en-US" sz="2400" dirty="0"/>
              <a:t>, *</a:t>
            </a:r>
            <a:r>
              <a:rPr lang="en-US" sz="2400" dirty="0" err="1"/>
              <a:t>curptr</a:t>
            </a:r>
            <a:r>
              <a:rPr lang="en-US" sz="2400" dirty="0"/>
              <a:t>, *</a:t>
            </a:r>
            <a:r>
              <a:rPr lang="en-US" sz="2400" dirty="0" err="1"/>
              <a:t>prevptr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errptr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dirty="0"/>
              <a:t> *</a:t>
            </a:r>
            <a:r>
              <a:rPr lang="en-US" sz="2400" dirty="0" err="1"/>
              <a:t>refptr</a:t>
            </a:r>
            <a:r>
              <a:rPr lang="en-US" sz="2400" dirty="0"/>
              <a:t>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NodePtr</a:t>
            </a:r>
            <a:r>
              <a:rPr lang="en-US" sz="2400" dirty="0"/>
              <a:t>; </a:t>
            </a:r>
          </a:p>
          <a:p>
            <a:pPr algn="l" rtl="0"/>
            <a:r>
              <a:rPr lang="en-US" sz="2400" dirty="0"/>
              <a:t>... </a:t>
            </a:r>
          </a:p>
          <a:p>
            <a:pPr algn="l" rtl="0"/>
            <a:r>
              <a:rPr lang="en-US" sz="2400" dirty="0" err="1"/>
              <a:t>NodePtr</a:t>
            </a:r>
            <a:r>
              <a:rPr lang="en-US" sz="2400" dirty="0"/>
              <a:t> </a:t>
            </a:r>
            <a:r>
              <a:rPr lang="en-US" sz="2400" dirty="0" err="1"/>
              <a:t>startptr</a:t>
            </a:r>
            <a:r>
              <a:rPr lang="en-US" sz="2400" dirty="0"/>
              <a:t>, </a:t>
            </a:r>
            <a:r>
              <a:rPr lang="en-US" sz="2400" dirty="0" err="1"/>
              <a:t>endptr</a:t>
            </a:r>
            <a:r>
              <a:rPr lang="en-US" sz="2400" dirty="0"/>
              <a:t>, </a:t>
            </a:r>
            <a:r>
              <a:rPr lang="en-US" sz="2400" dirty="0" err="1"/>
              <a:t>curptr</a:t>
            </a:r>
            <a:r>
              <a:rPr lang="en-US" sz="2400" dirty="0"/>
              <a:t>, </a:t>
            </a:r>
            <a:r>
              <a:rPr lang="en-US" sz="2400" dirty="0" err="1"/>
              <a:t>prevptr</a:t>
            </a:r>
            <a:r>
              <a:rPr lang="en-US" sz="2400" dirty="0"/>
              <a:t>, </a:t>
            </a:r>
            <a:r>
              <a:rPr lang="en-US" sz="2400" dirty="0" err="1"/>
              <a:t>errptr</a:t>
            </a:r>
            <a:r>
              <a:rPr lang="en-US" sz="2400" dirty="0"/>
              <a:t>, </a:t>
            </a:r>
            <a:r>
              <a:rPr lang="en-US" sz="2400" dirty="0" err="1"/>
              <a:t>refptr</a:t>
            </a:r>
            <a:r>
              <a:rPr lang="en-US" sz="2400" dirty="0"/>
              <a:t>; 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typedef with pointers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607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 dirty="0" err="1"/>
              <a:t>struct</a:t>
            </a:r>
            <a:r>
              <a:rPr lang="en-US" sz="2400" dirty="0"/>
              <a:t> Node {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data;		// data in node</a:t>
            </a:r>
          </a:p>
          <a:p>
            <a:pPr algn="l" rtl="0" eaLnBrk="0" hangingPunct="0"/>
            <a:r>
              <a:rPr lang="en-US" sz="2400" dirty="0"/>
              <a:t>	Node *next;		// Pointer to next node</a:t>
            </a:r>
          </a:p>
          <a:p>
            <a:pPr algn="l" rtl="0" eaLnBrk="0" hangingPunct="0"/>
            <a:r>
              <a:rPr lang="en-US" sz="2400" dirty="0"/>
              <a:t>};</a:t>
            </a:r>
            <a:endParaRPr lang="en-US" sz="2400" dirty="0">
              <a:latin typeface="Times New Roman" pitchFamily="18" charset="0"/>
            </a:endParaRPr>
          </a:p>
          <a:p>
            <a:pPr algn="l" rtl="0" eaLnBrk="0" hangingPunct="0"/>
            <a:endParaRPr lang="en-US" sz="2400" dirty="0"/>
          </a:p>
          <a:p>
            <a:pPr algn="l" rtl="0" eaLnBrk="0" hangingPunct="0"/>
            <a:r>
              <a:rPr lang="en-US" sz="2400" dirty="0" err="1"/>
              <a:t>typedef</a:t>
            </a:r>
            <a:r>
              <a:rPr lang="en-US" sz="2400" dirty="0"/>
              <a:t> Node *</a:t>
            </a:r>
            <a:r>
              <a:rPr lang="en-US" sz="2400" dirty="0" err="1"/>
              <a:t>NodePtr</a:t>
            </a:r>
            <a:r>
              <a:rPr lang="en-US" sz="2400" dirty="0"/>
              <a:t>;	// </a:t>
            </a:r>
            <a:r>
              <a:rPr lang="en-US" sz="2400" dirty="0" err="1"/>
              <a:t>NodePtr</a:t>
            </a:r>
            <a:r>
              <a:rPr lang="en-US" sz="2400" dirty="0"/>
              <a:t> type is a pointer </a:t>
            </a:r>
          </a:p>
          <a:p>
            <a:pPr algn="l" rtl="0" eaLnBrk="0" hangingPunct="0"/>
            <a:r>
              <a:rPr lang="en-US" sz="2400" dirty="0"/>
              <a:t>				// to a Node</a:t>
            </a:r>
          </a:p>
          <a:p>
            <a:pPr algn="l" rtl="0" eaLnBrk="0" hangingPunct="0"/>
            <a:r>
              <a:rPr lang="en-US" sz="2400" dirty="0"/>
              <a:t>Node *p;			// p is a pointer to a Node</a:t>
            </a:r>
          </a:p>
          <a:p>
            <a:pPr algn="l" rtl="0" eaLnBrk="0" hangingPunct="0"/>
            <a:r>
              <a:rPr lang="en-US" sz="2400" dirty="0" err="1"/>
              <a:t>NodePtr</a:t>
            </a:r>
            <a:r>
              <a:rPr lang="en-US" sz="2400" dirty="0"/>
              <a:t> q;			// q is a pointer to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list from 1 to 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1639888"/>
            <a:ext cx="7712075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2400" dirty="0" err="1"/>
              <a:t>struct</a:t>
            </a:r>
            <a:r>
              <a:rPr lang="en-US" sz="2400" dirty="0"/>
              <a:t> Node {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data;</a:t>
            </a:r>
          </a:p>
          <a:p>
            <a:pPr algn="l" rtl="0" eaLnBrk="0" hangingPunct="0"/>
            <a:r>
              <a:rPr lang="en-US" sz="2400" dirty="0"/>
              <a:t>	Node *next;</a:t>
            </a:r>
          </a:p>
          <a:p>
            <a:pPr algn="l" rtl="0" eaLnBrk="0" hangingPunct="0"/>
            <a:r>
              <a:rPr lang="en-US" sz="2400" dirty="0"/>
              <a:t>};</a:t>
            </a:r>
          </a:p>
          <a:p>
            <a:pPr algn="l" rtl="0" eaLnBrk="0" hangingPunct="0"/>
            <a:endParaRPr lang="en-US" sz="2400" dirty="0"/>
          </a:p>
          <a:p>
            <a:pPr algn="l" rtl="0" eaLnBrk="0" hangingPunct="0"/>
            <a:r>
              <a:rPr lang="en-US" sz="2400" dirty="0"/>
              <a:t>Node *head = NULL;		// pointer to the list head</a:t>
            </a:r>
          </a:p>
          <a:p>
            <a:pPr algn="l" rtl="0" eaLnBrk="0" hangingPunct="0"/>
            <a:r>
              <a:rPr lang="en-US" sz="2400" dirty="0"/>
              <a:t>Node *</a:t>
            </a:r>
            <a:r>
              <a:rPr lang="en-US" sz="2400" dirty="0" err="1"/>
              <a:t>lastNodePtr</a:t>
            </a:r>
            <a:r>
              <a:rPr lang="en-US" sz="2400" dirty="0"/>
              <a:t> = NULL;	// pointer to last node in list</a:t>
            </a:r>
          </a:p>
          <a:p>
            <a:pPr algn="l" rtl="0" eaLnBrk="0" hangingPunct="0"/>
            <a:endParaRPr lang="en-US" sz="2400" dirty="0"/>
          </a:p>
          <a:p>
            <a:pPr algn="l" rtl="0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643188" y="50292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908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9718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6576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505200" y="624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5052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05200" y="655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50292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257800" y="5486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6388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63246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172200" y="624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1722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6172200" y="655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 - List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dirty="0" smtClean="0"/>
              <a:t>A list is a collection of items that has a particular order</a:t>
            </a:r>
          </a:p>
          <a:p>
            <a:pPr lvl="1" algn="l" rtl="0" eaLnBrk="1" hangingPunct="1"/>
            <a:r>
              <a:rPr lang="en-US" dirty="0" smtClean="0"/>
              <a:t>It can have an arbitrary length</a:t>
            </a:r>
          </a:p>
          <a:p>
            <a:pPr lvl="1" algn="l" rtl="0" eaLnBrk="1" hangingPunct="1"/>
            <a:r>
              <a:rPr lang="en-US" dirty="0" smtClean="0"/>
              <a:t>Objects / elements can be inserted or removed at arbitrary locations in the list</a:t>
            </a:r>
          </a:p>
          <a:p>
            <a:pPr lvl="1" algn="l" rtl="0" eaLnBrk="1" hangingPunct="1"/>
            <a:r>
              <a:rPr lang="en-US" dirty="0" smtClean="0"/>
              <a:t>A list can be traversed in order one item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the first node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6669088" cy="267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/>
              <a:t>Node *ptr;		// declare a pointer to Node</a:t>
            </a:r>
          </a:p>
          <a:p>
            <a:pPr algn="l" rtl="0" eaLnBrk="0" hangingPunct="0"/>
            <a:r>
              <a:rPr lang="en-US" sz="2400"/>
              <a:t>ptr = new Node;            // create a new Node</a:t>
            </a:r>
          </a:p>
          <a:p>
            <a:pPr algn="l" rtl="0" eaLnBrk="0" hangingPunct="0"/>
            <a:r>
              <a:rPr lang="en-US" sz="2400"/>
              <a:t>ptr - &gt; data = 1;</a:t>
            </a:r>
          </a:p>
          <a:p>
            <a:pPr algn="l" rtl="0" eaLnBrk="0" hangingPunct="0"/>
            <a:r>
              <a:rPr lang="en-US" sz="2400"/>
              <a:t>ptr - &gt; next = NULL;</a:t>
            </a:r>
          </a:p>
          <a:p>
            <a:pPr algn="l" rtl="0" eaLnBrk="0" hangingPunct="0"/>
            <a:endParaRPr lang="en-US" sz="2400"/>
          </a:p>
          <a:p>
            <a:pPr algn="l" rtl="0" eaLnBrk="0" hangingPunct="0"/>
            <a:r>
              <a:rPr lang="en-US" sz="2400"/>
              <a:t>head = ptr;		// new node is first</a:t>
            </a:r>
          </a:p>
          <a:p>
            <a:pPr algn="l" rtl="0" eaLnBrk="0" hangingPunct="0"/>
            <a:r>
              <a:rPr lang="en-US" sz="2400"/>
              <a:t>lastNodePtr = ptr;	// and last node in list	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19400" y="4953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881188" y="49530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267200" y="4953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124200" y="5181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876800" y="4953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257800" y="5181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943600" y="518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791200" y="571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791200" y="5867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791200" y="6019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249488" y="54864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819400" y="6096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143000" y="60960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48000" y="5715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43434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048000" y="6324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4572000" y="5486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more nodes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7525" y="1677987"/>
            <a:ext cx="8245475" cy="304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2; </a:t>
            </a:r>
            <a:r>
              <a:rPr lang="en-US" sz="2400" dirty="0" err="1"/>
              <a:t>i</a:t>
            </a:r>
            <a:r>
              <a:rPr lang="en-US" sz="2400" dirty="0"/>
              <a:t> &lt; = n; </a:t>
            </a:r>
            <a:r>
              <a:rPr lang="en-US" sz="2400" dirty="0" err="1"/>
              <a:t>i</a:t>
            </a:r>
            <a:r>
              <a:rPr lang="en-US" sz="2400" dirty="0"/>
              <a:t> ++ ) {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 = new Node;		//create new node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 - &gt; data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 - &gt; next = NULL;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lastNodePtr</a:t>
            </a:r>
            <a:r>
              <a:rPr lang="en-US" sz="2400" dirty="0"/>
              <a:t> - &gt; next = </a:t>
            </a:r>
            <a:r>
              <a:rPr lang="en-US" sz="2400" dirty="0" err="1"/>
              <a:t>ptr</a:t>
            </a:r>
            <a:r>
              <a:rPr lang="en-US" sz="2400" dirty="0"/>
              <a:t>; 	// order is </a:t>
            </a:r>
          </a:p>
          <a:p>
            <a:pPr algn="l" rtl="0" eaLnBrk="0" hangingPunct="0"/>
            <a:r>
              <a:rPr lang="en-US" sz="2400" dirty="0"/>
              <a:t>	</a:t>
            </a:r>
            <a:r>
              <a:rPr lang="en-US" sz="2400" dirty="0" err="1"/>
              <a:t>lastNodePtr</a:t>
            </a:r>
            <a:r>
              <a:rPr lang="en-US" sz="2400" dirty="0"/>
              <a:t> = </a:t>
            </a:r>
            <a:r>
              <a:rPr lang="en-US" sz="2400" dirty="0" err="1"/>
              <a:t>ptr</a:t>
            </a:r>
            <a:r>
              <a:rPr lang="en-US" sz="2400" dirty="0"/>
              <a:t>;		// important</a:t>
            </a:r>
          </a:p>
          <a:p>
            <a:pPr algn="l" rtl="0" eaLnBrk="0" hangingPunct="0"/>
            <a:r>
              <a:rPr lang="en-US" sz="2400" dirty="0"/>
              <a:t>}</a:t>
            </a:r>
          </a:p>
          <a:p>
            <a:pPr algn="l" rtl="0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165725" y="4648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775325" y="4648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6156325" y="4876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842125" y="4876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689725" y="5410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689725" y="5562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689725" y="571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346325" y="46482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560513" y="46482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260725" y="4648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574925" y="4876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870325" y="4648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4251325" y="4876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870325" y="5257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300413" y="52578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870325" y="5867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193925" y="58674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098925" y="5486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5394325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98925" y="6096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5622925" y="5257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943600" y="762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553200" y="762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934200" y="990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7620000" y="990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467600" y="152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67600" y="167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7467600" y="1828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124200" y="762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057400" y="7620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38600" y="762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52800" y="99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648200" y="762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029200" y="99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48200" y="1371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046538" y="13716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648200" y="19812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971800" y="19812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876800" y="1600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172200" y="137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876800" y="2209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6400800" y="1371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0" y="2636517"/>
            <a:ext cx="9144000" cy="457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4196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50292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4102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6096000" y="3200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59436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59436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943600" y="4038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6002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33400" y="2971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5146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828800" y="3200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1242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505200" y="3200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200400" y="4953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522538" y="49530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447800" y="41910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3429000" y="5181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3352800" y="4419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V="1">
            <a:off x="4876800" y="3581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4800600" y="4927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5410200" y="4927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5791200" y="5156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6477000" y="515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324600" y="5689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6324600" y="584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6324600" y="599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914400" y="57150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/>
              <a:t>Create a new node with data field set to 3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914400" y="6034088"/>
            <a:ext cx="411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/>
              <a:t>Its next pointer should point to NULL</a:t>
            </a: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304800" y="533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solidFill>
                  <a:srgbClr val="FF0000"/>
                </a:solidFill>
              </a:rPr>
              <a:t>Initially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5715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6324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6705600" y="53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7391400" y="53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7239000" y="106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7239000" y="121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7239000" y="137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2895600" y="304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1828800" y="304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3810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3124200" y="53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4419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4800600" y="533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419600" y="914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592" name="Text Box 18"/>
          <p:cNvSpPr txBox="1">
            <a:spLocks noChangeArrowheads="1"/>
          </p:cNvSpPr>
          <p:nvPr/>
        </p:nvSpPr>
        <p:spPr bwMode="auto">
          <a:xfrm>
            <a:off x="3817938" y="9144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4419600" y="1524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594" name="Text Box 20"/>
          <p:cNvSpPr txBox="1">
            <a:spLocks noChangeArrowheads="1"/>
          </p:cNvSpPr>
          <p:nvPr/>
        </p:nvSpPr>
        <p:spPr bwMode="auto">
          <a:xfrm>
            <a:off x="2743200" y="15240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4648200" y="1143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 flipV="1">
            <a:off x="5943600" y="91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4648200" y="1752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 flipV="1">
            <a:off x="6172200" y="914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Rectangle 26"/>
          <p:cNvSpPr>
            <a:spLocks noChangeArrowheads="1"/>
          </p:cNvSpPr>
          <p:nvPr/>
        </p:nvSpPr>
        <p:spPr bwMode="auto">
          <a:xfrm>
            <a:off x="41910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48006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>
            <a:off x="5181600" y="274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5867400" y="2743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5715000" y="327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5715000" y="342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2"/>
          <p:cNvSpPr>
            <a:spLocks noChangeShapeType="1"/>
          </p:cNvSpPr>
          <p:nvPr/>
        </p:nvSpPr>
        <p:spPr bwMode="auto">
          <a:xfrm>
            <a:off x="5715000" y="3581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Rectangle 33"/>
          <p:cNvSpPr>
            <a:spLocks noChangeArrowheads="1"/>
          </p:cNvSpPr>
          <p:nvPr/>
        </p:nvSpPr>
        <p:spPr bwMode="auto">
          <a:xfrm>
            <a:off x="1371600" y="2514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608" name="Text Box 34"/>
          <p:cNvSpPr txBox="1">
            <a:spLocks noChangeArrowheads="1"/>
          </p:cNvSpPr>
          <p:nvPr/>
        </p:nvSpPr>
        <p:spPr bwMode="auto">
          <a:xfrm>
            <a:off x="304800" y="25146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4609" name="Rectangle 35"/>
          <p:cNvSpPr>
            <a:spLocks noChangeArrowheads="1"/>
          </p:cNvSpPr>
          <p:nvPr/>
        </p:nvSpPr>
        <p:spPr bwMode="auto">
          <a:xfrm>
            <a:off x="22860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4610" name="Line 36"/>
          <p:cNvSpPr>
            <a:spLocks noChangeShapeType="1"/>
          </p:cNvSpPr>
          <p:nvPr/>
        </p:nvSpPr>
        <p:spPr bwMode="auto">
          <a:xfrm>
            <a:off x="1600200" y="2743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4612" name="Line 38"/>
          <p:cNvSpPr>
            <a:spLocks noChangeShapeType="1"/>
          </p:cNvSpPr>
          <p:nvPr/>
        </p:nvSpPr>
        <p:spPr bwMode="auto">
          <a:xfrm>
            <a:off x="3276600" y="2743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Rectangle 39"/>
          <p:cNvSpPr>
            <a:spLocks noChangeArrowheads="1"/>
          </p:cNvSpPr>
          <p:nvPr/>
        </p:nvSpPr>
        <p:spPr bwMode="auto">
          <a:xfrm>
            <a:off x="2971800" y="4495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614" name="Text Box 40"/>
          <p:cNvSpPr txBox="1">
            <a:spLocks noChangeArrowheads="1"/>
          </p:cNvSpPr>
          <p:nvPr/>
        </p:nvSpPr>
        <p:spPr bwMode="auto">
          <a:xfrm>
            <a:off x="2370138" y="44958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4615" name="Rectangle 41"/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4616" name="Text Box 42"/>
          <p:cNvSpPr txBox="1">
            <a:spLocks noChangeArrowheads="1"/>
          </p:cNvSpPr>
          <p:nvPr/>
        </p:nvSpPr>
        <p:spPr bwMode="auto">
          <a:xfrm>
            <a:off x="1219200" y="37338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>
            <a:off x="3200400" y="4724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>
            <a:off x="3124200" y="3962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5"/>
          <p:cNvSpPr>
            <a:spLocks noChangeShapeType="1"/>
          </p:cNvSpPr>
          <p:nvPr/>
        </p:nvSpPr>
        <p:spPr bwMode="auto">
          <a:xfrm flipV="1">
            <a:off x="4648200" y="3124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Rectangle 46"/>
          <p:cNvSpPr>
            <a:spLocks noChangeArrowheads="1"/>
          </p:cNvSpPr>
          <p:nvPr/>
        </p:nvSpPr>
        <p:spPr bwMode="auto">
          <a:xfrm>
            <a:off x="45720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4621" name="Rectangle 47"/>
          <p:cNvSpPr>
            <a:spLocks noChangeArrowheads="1"/>
          </p:cNvSpPr>
          <p:nvPr/>
        </p:nvSpPr>
        <p:spPr bwMode="auto">
          <a:xfrm>
            <a:off x="51816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4622" name="Line 48"/>
          <p:cNvSpPr>
            <a:spLocks noChangeShapeType="1"/>
          </p:cNvSpPr>
          <p:nvPr/>
        </p:nvSpPr>
        <p:spPr bwMode="auto">
          <a:xfrm>
            <a:off x="5562600" y="469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9"/>
          <p:cNvSpPr>
            <a:spLocks noChangeShapeType="1"/>
          </p:cNvSpPr>
          <p:nvPr/>
        </p:nvSpPr>
        <p:spPr bwMode="auto">
          <a:xfrm>
            <a:off x="6248400" y="469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50"/>
          <p:cNvSpPr>
            <a:spLocks noChangeShapeType="1"/>
          </p:cNvSpPr>
          <p:nvPr/>
        </p:nvSpPr>
        <p:spPr bwMode="auto">
          <a:xfrm>
            <a:off x="6096000" y="523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1"/>
          <p:cNvSpPr>
            <a:spLocks noChangeShapeType="1"/>
          </p:cNvSpPr>
          <p:nvPr/>
        </p:nvSpPr>
        <p:spPr bwMode="auto">
          <a:xfrm>
            <a:off x="6096000" y="538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Line 52"/>
          <p:cNvSpPr>
            <a:spLocks noChangeShapeType="1"/>
          </p:cNvSpPr>
          <p:nvPr/>
        </p:nvSpPr>
        <p:spPr bwMode="auto">
          <a:xfrm>
            <a:off x="6096000" y="553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Text Box 53"/>
          <p:cNvSpPr txBox="1">
            <a:spLocks noChangeArrowheads="1"/>
          </p:cNvSpPr>
          <p:nvPr/>
        </p:nvSpPr>
        <p:spPr bwMode="auto">
          <a:xfrm>
            <a:off x="685800" y="5257800"/>
            <a:ext cx="533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/>
              <a:t>The next pointer of the node which was previously last should now point to newly created node “lastNodePtr-&gt;next=ptr”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5715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324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6705600" y="53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7391400" y="53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7239000" y="106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7239000" y="121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7239000" y="137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2895600" y="304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1828800" y="304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3810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3124200" y="53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4419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4800600" y="533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7"/>
          <p:cNvSpPr>
            <a:spLocks noChangeArrowheads="1"/>
          </p:cNvSpPr>
          <p:nvPr/>
        </p:nvSpPr>
        <p:spPr bwMode="auto">
          <a:xfrm>
            <a:off x="4419600" y="914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3810000" y="914400"/>
            <a:ext cx="5254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4419600" y="1524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2743200" y="15240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>
            <a:off x="4648200" y="1143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 flipV="1">
            <a:off x="5943600" y="91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648200" y="1752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 flipV="1">
            <a:off x="6172200" y="914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41910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48006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5181600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5867400" y="2743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1371600" y="2514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304800" y="25146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5630" name="Rectangle 35"/>
          <p:cNvSpPr>
            <a:spLocks noChangeArrowheads="1"/>
          </p:cNvSpPr>
          <p:nvPr/>
        </p:nvSpPr>
        <p:spPr bwMode="auto">
          <a:xfrm>
            <a:off x="22860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1600200" y="2743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37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5633" name="Line 38"/>
          <p:cNvSpPr>
            <a:spLocks noChangeShapeType="1"/>
          </p:cNvSpPr>
          <p:nvPr/>
        </p:nvSpPr>
        <p:spPr bwMode="auto">
          <a:xfrm>
            <a:off x="3276600" y="2743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39"/>
          <p:cNvSpPr>
            <a:spLocks noChangeArrowheads="1"/>
          </p:cNvSpPr>
          <p:nvPr/>
        </p:nvSpPr>
        <p:spPr bwMode="auto">
          <a:xfrm>
            <a:off x="2971800" y="4495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35" name="Text Box 40"/>
          <p:cNvSpPr txBox="1">
            <a:spLocks noChangeArrowheads="1"/>
          </p:cNvSpPr>
          <p:nvPr/>
        </p:nvSpPr>
        <p:spPr bwMode="auto">
          <a:xfrm>
            <a:off x="2286000" y="4495800"/>
            <a:ext cx="5254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5637" name="Text Box 42"/>
          <p:cNvSpPr txBox="1">
            <a:spLocks noChangeArrowheads="1"/>
          </p:cNvSpPr>
          <p:nvPr/>
        </p:nvSpPr>
        <p:spPr bwMode="auto">
          <a:xfrm>
            <a:off x="1219200" y="37338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>
            <a:off x="3200400" y="4724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>
            <a:off x="3124200" y="3962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45"/>
          <p:cNvSpPr>
            <a:spLocks noChangeShapeType="1"/>
          </p:cNvSpPr>
          <p:nvPr/>
        </p:nvSpPr>
        <p:spPr bwMode="auto">
          <a:xfrm flipV="1">
            <a:off x="4648200" y="3124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46"/>
          <p:cNvSpPr>
            <a:spLocks noChangeArrowheads="1"/>
          </p:cNvSpPr>
          <p:nvPr/>
        </p:nvSpPr>
        <p:spPr bwMode="auto">
          <a:xfrm>
            <a:off x="45720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5642" name="Rectangle 47"/>
          <p:cNvSpPr>
            <a:spLocks noChangeArrowheads="1"/>
          </p:cNvSpPr>
          <p:nvPr/>
        </p:nvSpPr>
        <p:spPr bwMode="auto">
          <a:xfrm>
            <a:off x="51816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5643" name="Line 48"/>
          <p:cNvSpPr>
            <a:spLocks noChangeShapeType="1"/>
          </p:cNvSpPr>
          <p:nvPr/>
        </p:nvSpPr>
        <p:spPr bwMode="auto">
          <a:xfrm>
            <a:off x="5562600" y="469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9"/>
          <p:cNvSpPr>
            <a:spLocks noChangeShapeType="1"/>
          </p:cNvSpPr>
          <p:nvPr/>
        </p:nvSpPr>
        <p:spPr bwMode="auto">
          <a:xfrm>
            <a:off x="6248400" y="469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>
            <a:off x="6096000" y="523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>
            <a:off x="6096000" y="538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52"/>
          <p:cNvSpPr>
            <a:spLocks noChangeShapeType="1"/>
          </p:cNvSpPr>
          <p:nvPr/>
        </p:nvSpPr>
        <p:spPr bwMode="auto">
          <a:xfrm>
            <a:off x="6096000" y="553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Text Box 53"/>
          <p:cNvSpPr txBox="1">
            <a:spLocks noChangeArrowheads="1"/>
          </p:cNvSpPr>
          <p:nvPr/>
        </p:nvSpPr>
        <p:spPr bwMode="auto">
          <a:xfrm>
            <a:off x="685800" y="5257800"/>
            <a:ext cx="533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/>
              <a:t>The next pointer of the node which was previously last should now point to newly created node “lastNodePtr-&gt;next=ptr”</a:t>
            </a:r>
          </a:p>
        </p:txBody>
      </p:sp>
      <p:sp>
        <p:nvSpPr>
          <p:cNvPr id="25649" name="Line 54"/>
          <p:cNvSpPr>
            <a:spLocks noChangeShapeType="1"/>
          </p:cNvSpPr>
          <p:nvPr/>
        </p:nvSpPr>
        <p:spPr bwMode="auto">
          <a:xfrm>
            <a:off x="4876800" y="4114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Line 55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Text Box 56"/>
          <p:cNvSpPr txBox="1">
            <a:spLocks noChangeArrowheads="1"/>
          </p:cNvSpPr>
          <p:nvPr/>
        </p:nvSpPr>
        <p:spPr bwMode="auto">
          <a:xfrm>
            <a:off x="685800" y="614045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/>
              <a:t>LastNodePtr should now point to the newly created Node “lastNodePtr = ptr;”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5715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6324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6705600" y="53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7391400" y="53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7239000" y="106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7239000" y="121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7239000" y="137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2895600" y="304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2109788" y="304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38100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3124200" y="53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4419600" y="304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800600" y="533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4419600" y="9144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40" name="Text Box 18"/>
          <p:cNvSpPr txBox="1">
            <a:spLocks noChangeArrowheads="1"/>
          </p:cNvSpPr>
          <p:nvPr/>
        </p:nvSpPr>
        <p:spPr bwMode="auto">
          <a:xfrm>
            <a:off x="3849688" y="9144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4419600" y="1524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42" name="Text Box 20"/>
          <p:cNvSpPr txBox="1">
            <a:spLocks noChangeArrowheads="1"/>
          </p:cNvSpPr>
          <p:nvPr/>
        </p:nvSpPr>
        <p:spPr bwMode="auto">
          <a:xfrm>
            <a:off x="2743200" y="15240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4648200" y="1143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 flipV="1">
            <a:off x="5943600" y="91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3"/>
          <p:cNvSpPr>
            <a:spLocks noChangeShapeType="1"/>
          </p:cNvSpPr>
          <p:nvPr/>
        </p:nvSpPr>
        <p:spPr bwMode="auto">
          <a:xfrm>
            <a:off x="4648200" y="1752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4"/>
          <p:cNvSpPr>
            <a:spLocks noChangeShapeType="1"/>
          </p:cNvSpPr>
          <p:nvPr/>
        </p:nvSpPr>
        <p:spPr bwMode="auto">
          <a:xfrm flipV="1">
            <a:off x="6172200" y="914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26"/>
          <p:cNvSpPr>
            <a:spLocks noChangeArrowheads="1"/>
          </p:cNvSpPr>
          <p:nvPr/>
        </p:nvSpPr>
        <p:spPr bwMode="auto">
          <a:xfrm>
            <a:off x="41910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6649" name="Rectangle 27"/>
          <p:cNvSpPr>
            <a:spLocks noChangeArrowheads="1"/>
          </p:cNvSpPr>
          <p:nvPr/>
        </p:nvSpPr>
        <p:spPr bwMode="auto">
          <a:xfrm>
            <a:off x="4800600" y="2514600"/>
            <a:ext cx="609600" cy="533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650" name="Rectangle 30"/>
          <p:cNvSpPr>
            <a:spLocks noChangeArrowheads="1"/>
          </p:cNvSpPr>
          <p:nvPr/>
        </p:nvSpPr>
        <p:spPr bwMode="auto">
          <a:xfrm>
            <a:off x="1371600" y="2514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51" name="Text Box 31"/>
          <p:cNvSpPr txBox="1">
            <a:spLocks noChangeArrowheads="1"/>
          </p:cNvSpPr>
          <p:nvPr/>
        </p:nvSpPr>
        <p:spPr bwMode="auto">
          <a:xfrm>
            <a:off x="585788" y="25146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6652" name="Rectangle 32"/>
          <p:cNvSpPr>
            <a:spLocks noChangeArrowheads="1"/>
          </p:cNvSpPr>
          <p:nvPr/>
        </p:nvSpPr>
        <p:spPr bwMode="auto">
          <a:xfrm>
            <a:off x="22860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53" name="Line 33"/>
          <p:cNvSpPr>
            <a:spLocks noChangeShapeType="1"/>
          </p:cNvSpPr>
          <p:nvPr/>
        </p:nvSpPr>
        <p:spPr bwMode="auto">
          <a:xfrm>
            <a:off x="1600200" y="2743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34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655" name="Line 35"/>
          <p:cNvSpPr>
            <a:spLocks noChangeShapeType="1"/>
          </p:cNvSpPr>
          <p:nvPr/>
        </p:nvSpPr>
        <p:spPr bwMode="auto">
          <a:xfrm>
            <a:off x="3276600" y="2743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6"/>
          <p:cNvSpPr>
            <a:spLocks noChangeArrowheads="1"/>
          </p:cNvSpPr>
          <p:nvPr/>
        </p:nvSpPr>
        <p:spPr bwMode="auto">
          <a:xfrm>
            <a:off x="2971800" y="4495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57" name="Text Box 37"/>
          <p:cNvSpPr txBox="1">
            <a:spLocks noChangeArrowheads="1"/>
          </p:cNvSpPr>
          <p:nvPr/>
        </p:nvSpPr>
        <p:spPr bwMode="auto">
          <a:xfrm>
            <a:off x="2401888" y="44958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6658" name="Rectangle 38"/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26659" name="Text Box 39"/>
          <p:cNvSpPr txBox="1">
            <a:spLocks noChangeArrowheads="1"/>
          </p:cNvSpPr>
          <p:nvPr/>
        </p:nvSpPr>
        <p:spPr bwMode="auto">
          <a:xfrm>
            <a:off x="1219200" y="37338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6660" name="Line 40"/>
          <p:cNvSpPr>
            <a:spLocks noChangeShapeType="1"/>
          </p:cNvSpPr>
          <p:nvPr/>
        </p:nvSpPr>
        <p:spPr bwMode="auto">
          <a:xfrm>
            <a:off x="3200400" y="4724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124200" y="3962400"/>
            <a:ext cx="1524000" cy="457200"/>
            <a:chOff x="1968" y="2496"/>
            <a:chExt cx="960" cy="288"/>
          </a:xfrm>
        </p:grpSpPr>
        <p:sp>
          <p:nvSpPr>
            <p:cNvPr id="26675" name="Line 41"/>
            <p:cNvSpPr>
              <a:spLocks noChangeShapeType="1"/>
            </p:cNvSpPr>
            <p:nvPr/>
          </p:nvSpPr>
          <p:spPr bwMode="auto">
            <a:xfrm>
              <a:off x="1968" y="249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Line 42"/>
            <p:cNvSpPr>
              <a:spLocks noChangeShapeType="1"/>
            </p:cNvSpPr>
            <p:nvPr/>
          </p:nvSpPr>
          <p:spPr bwMode="auto">
            <a:xfrm>
              <a:off x="2928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45720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6663" name="Rectangle 44"/>
          <p:cNvSpPr>
            <a:spLocks noChangeArrowheads="1"/>
          </p:cNvSpPr>
          <p:nvPr/>
        </p:nvSpPr>
        <p:spPr bwMode="auto">
          <a:xfrm>
            <a:off x="5181600" y="44704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6664" name="Line 45"/>
          <p:cNvSpPr>
            <a:spLocks noChangeShapeType="1"/>
          </p:cNvSpPr>
          <p:nvPr/>
        </p:nvSpPr>
        <p:spPr bwMode="auto">
          <a:xfrm>
            <a:off x="5562600" y="469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6"/>
          <p:cNvSpPr>
            <a:spLocks noChangeShapeType="1"/>
          </p:cNvSpPr>
          <p:nvPr/>
        </p:nvSpPr>
        <p:spPr bwMode="auto">
          <a:xfrm>
            <a:off x="6248400" y="469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7"/>
          <p:cNvSpPr>
            <a:spLocks noChangeShapeType="1"/>
          </p:cNvSpPr>
          <p:nvPr/>
        </p:nvSpPr>
        <p:spPr bwMode="auto">
          <a:xfrm>
            <a:off x="6096000" y="523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8"/>
          <p:cNvSpPr>
            <a:spLocks noChangeShapeType="1"/>
          </p:cNvSpPr>
          <p:nvPr/>
        </p:nvSpPr>
        <p:spPr bwMode="auto">
          <a:xfrm>
            <a:off x="6096000" y="538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9"/>
          <p:cNvSpPr>
            <a:spLocks noChangeShapeType="1"/>
          </p:cNvSpPr>
          <p:nvPr/>
        </p:nvSpPr>
        <p:spPr bwMode="auto">
          <a:xfrm>
            <a:off x="6096000" y="553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Text Box 50"/>
          <p:cNvSpPr txBox="1">
            <a:spLocks noChangeArrowheads="1"/>
          </p:cNvSpPr>
          <p:nvPr/>
        </p:nvSpPr>
        <p:spPr bwMode="auto">
          <a:xfrm>
            <a:off x="685800" y="5257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LastNodePtr should now point to the newly created Node “lastNodePtr = ptr;”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876800" y="2743200"/>
            <a:ext cx="990600" cy="1676400"/>
            <a:chOff x="3072" y="1728"/>
            <a:chExt cx="624" cy="1056"/>
          </a:xfrm>
        </p:grpSpPr>
        <p:sp>
          <p:nvSpPr>
            <p:cNvPr id="26671" name="Line 28"/>
            <p:cNvSpPr>
              <a:spLocks noChangeShapeType="1"/>
            </p:cNvSpPr>
            <p:nvPr/>
          </p:nvSpPr>
          <p:spPr bwMode="auto">
            <a:xfrm>
              <a:off x="3264" y="1728"/>
              <a:ext cx="4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Line 29"/>
            <p:cNvSpPr>
              <a:spLocks noChangeShapeType="1"/>
            </p:cNvSpPr>
            <p:nvPr/>
          </p:nvSpPr>
          <p:spPr bwMode="auto">
            <a:xfrm>
              <a:off x="3696" y="1728"/>
              <a:ext cx="0" cy="86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51"/>
            <p:cNvSpPr>
              <a:spLocks noChangeShapeType="1"/>
            </p:cNvSpPr>
            <p:nvPr/>
          </p:nvSpPr>
          <p:spPr bwMode="auto">
            <a:xfrm>
              <a:off x="3072" y="2592"/>
              <a:ext cx="62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64770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0866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7467600" y="3276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81534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8001000" y="3810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8001000" y="396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80010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457200" y="30480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24384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17526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0480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>
            <a:off x="34290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5181600" y="3657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4579938" y="36576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7665" name="Rectangle 19"/>
          <p:cNvSpPr>
            <a:spLocks noChangeArrowheads="1"/>
          </p:cNvSpPr>
          <p:nvPr/>
        </p:nvSpPr>
        <p:spPr bwMode="auto">
          <a:xfrm>
            <a:off x="5181600" y="42672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7666" name="Text Box 20"/>
          <p:cNvSpPr txBox="1">
            <a:spLocks noChangeArrowheads="1"/>
          </p:cNvSpPr>
          <p:nvPr/>
        </p:nvSpPr>
        <p:spPr bwMode="auto">
          <a:xfrm>
            <a:off x="3505200" y="4267200"/>
            <a:ext cx="162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lastNodePtr</a:t>
            </a:r>
          </a:p>
        </p:txBody>
      </p:sp>
      <p:sp>
        <p:nvSpPr>
          <p:cNvPr id="27667" name="Line 21"/>
          <p:cNvSpPr>
            <a:spLocks noChangeShapeType="1"/>
          </p:cNvSpPr>
          <p:nvPr/>
        </p:nvSpPr>
        <p:spPr bwMode="auto">
          <a:xfrm>
            <a:off x="5410200" y="3886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2"/>
          <p:cNvSpPr>
            <a:spLocks noChangeShapeType="1"/>
          </p:cNvSpPr>
          <p:nvPr/>
        </p:nvSpPr>
        <p:spPr bwMode="auto">
          <a:xfrm flipV="1">
            <a:off x="67056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3"/>
          <p:cNvSpPr>
            <a:spLocks noChangeShapeType="1"/>
          </p:cNvSpPr>
          <p:nvPr/>
        </p:nvSpPr>
        <p:spPr bwMode="auto">
          <a:xfrm>
            <a:off x="5410200" y="4495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4"/>
          <p:cNvSpPr>
            <a:spLocks noChangeShapeType="1"/>
          </p:cNvSpPr>
          <p:nvPr/>
        </p:nvSpPr>
        <p:spPr bwMode="auto">
          <a:xfrm flipV="1">
            <a:off x="6934200" y="3657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43434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7672" name="Rectangle 26"/>
          <p:cNvSpPr>
            <a:spLocks noChangeArrowheads="1"/>
          </p:cNvSpPr>
          <p:nvPr/>
        </p:nvSpPr>
        <p:spPr bwMode="auto">
          <a:xfrm>
            <a:off x="4953000" y="3048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>
            <a:off x="53340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rtl="0" eaLnBrk="1" hangingPunct="1"/>
            <a:r>
              <a:rPr lang="en-US" smtClean="0"/>
              <a:t>Re-arranging the view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Inserting a node in a list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7056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3152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7696200" y="198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8382000" y="1981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8229600" y="2514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8229600" y="2667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8229600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057400" y="1752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914400" y="1828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9718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286000" y="1981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5814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962400" y="1981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8006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410200" y="1752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791200" y="1981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962400" y="3048000"/>
            <a:ext cx="139858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prevNode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V="1">
            <a:off x="51054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546850" y="3048000"/>
            <a:ext cx="134620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currNode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V="1">
            <a:off x="70104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62000" y="4495800"/>
            <a:ext cx="6580188" cy="193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Step 1:  Determine where you want to insert a node.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Step 2:  Create a new node: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  <a:r>
              <a:rPr lang="en-US" sz="2400"/>
              <a:t>Node *ptr;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  <a:r>
              <a:rPr lang="en-US" sz="2400"/>
              <a:t>ptr = new Node;</a:t>
            </a:r>
          </a:p>
          <a:p>
            <a:pPr algn="l" rtl="0" eaLnBrk="0" hangingPunct="0"/>
            <a:r>
              <a:rPr lang="en-US" sz="2400"/>
              <a:t>	ptr - &gt; data = 6;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572000" y="3657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3505200" y="4038600"/>
            <a:ext cx="5254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486400" y="3657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4876800" y="3886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096000" y="3657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232525" y="3657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924800" cy="600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Node *</a:t>
            </a:r>
            <a:r>
              <a:rPr lang="en-US" sz="2400" dirty="0" err="1">
                <a:latin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</a:rPr>
              <a:t>, *</a:t>
            </a:r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, *</a:t>
            </a:r>
            <a:r>
              <a:rPr lang="en-US" sz="2400" dirty="0" err="1">
                <a:latin typeface="Times New Roman" pitchFamily="18" charset="0"/>
              </a:rPr>
              <a:t>prevNode</a:t>
            </a:r>
            <a:r>
              <a:rPr lang="en-US" sz="2400" dirty="0">
                <a:latin typeface="Times New Roman" pitchFamily="18" charset="0"/>
              </a:rPr>
              <a:t> ;</a:t>
            </a:r>
          </a:p>
          <a:p>
            <a:pPr algn="l" rtl="0" eaLnBrk="0" hangingPunct="0"/>
            <a:r>
              <a:rPr lang="en-US" sz="2400" dirty="0" err="1">
                <a:latin typeface="Times New Roman" pitchFamily="18" charset="0"/>
              </a:rPr>
              <a:t>prevNode</a:t>
            </a:r>
            <a:r>
              <a:rPr lang="en-US" sz="2400" dirty="0">
                <a:latin typeface="Times New Roman" pitchFamily="18" charset="0"/>
              </a:rPr>
              <a:t> = head;</a:t>
            </a:r>
          </a:p>
          <a:p>
            <a:pPr algn="l" rtl="0" eaLnBrk="0" hangingPunct="0"/>
            <a:r>
              <a:rPr lang="en-US" sz="2400" dirty="0" err="1">
                <a:latin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</a:rPr>
              <a:t> = new Node;</a:t>
            </a:r>
          </a:p>
          <a:p>
            <a:pPr algn="l" rtl="0" eaLnBrk="0" hangingPunct="0"/>
            <a:r>
              <a:rPr lang="en-US" sz="2400" dirty="0" err="1">
                <a:latin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</a:rPr>
              <a:t>-&gt;data = 6;</a:t>
            </a:r>
          </a:p>
          <a:p>
            <a:pPr algn="l" rtl="0" eaLnBrk="0" hangingPunct="0"/>
            <a:r>
              <a:rPr lang="en-US" sz="2400" dirty="0" err="1">
                <a:latin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</a:rPr>
              <a:t>-&gt;next = NULL;</a:t>
            </a:r>
          </a:p>
          <a:p>
            <a:pPr algn="l" rtl="0" eaLnBrk="0" hangingPunct="0"/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 = head-&gt;next;</a:t>
            </a: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While (</a:t>
            </a:r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-&gt;data   &lt;    </a:t>
            </a:r>
            <a:r>
              <a:rPr lang="en-US" sz="2400" dirty="0" err="1">
                <a:latin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</a:rPr>
              <a:t>-&gt;data) </a:t>
            </a: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prevNode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;</a:t>
            </a: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</a:rPr>
              <a:t>currNode</a:t>
            </a:r>
            <a:r>
              <a:rPr lang="en-US" sz="2400" dirty="0">
                <a:latin typeface="Times New Roman" pitchFamily="18" charset="0"/>
              </a:rPr>
              <a:t>-&gt;next;</a:t>
            </a:r>
          </a:p>
          <a:p>
            <a:pPr algn="l" rtl="0" eaLnBrk="0" hangingPunct="0"/>
            <a:r>
              <a:rPr lang="en-US" sz="2400" dirty="0">
                <a:latin typeface="Times New Roman" pitchFamily="18" charset="0"/>
              </a:rPr>
              <a:t>}</a:t>
            </a:r>
          </a:p>
          <a:p>
            <a:pPr algn="l" rtl="0" eaLnBrk="0" hangingPunct="0"/>
            <a:endParaRPr lang="en-US" sz="2400" dirty="0">
              <a:latin typeface="Times New Roman" pitchFamily="18" charset="0"/>
            </a:endParaRPr>
          </a:p>
          <a:p>
            <a:pPr algn="l" rtl="0" eaLnBrk="0" hangingPunct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Note:</a:t>
            </a:r>
          </a:p>
          <a:p>
            <a:pPr algn="l" rtl="0" eaLnBrk="0" hangingPunct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when this loop terminates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prevNode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and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currNode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 are at a place where insertion will take place. Only the “LINKS” or pointers of the list remain to be adjusted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Continuing the insert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69925" y="1870075"/>
            <a:ext cx="8474075" cy="193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Step 3:  Make the new node point to the current Node pointer.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  <a:r>
              <a:rPr lang="en-US" sz="2400"/>
              <a:t>ptr - &gt; next = currNode;</a:t>
            </a:r>
          </a:p>
          <a:p>
            <a:pPr algn="l" rtl="0" eaLnBrk="0" hangingPunct="0"/>
            <a:endParaRPr lang="en-US" sz="2400">
              <a:latin typeface="Times New Roman" pitchFamily="18" charset="0"/>
            </a:endParaRP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Step 4:  Make previous node point to the new node:</a:t>
            </a:r>
          </a:p>
          <a:p>
            <a:pPr algn="l" rtl="0" eaLnBrk="0" hangingPunct="0"/>
            <a:r>
              <a:rPr lang="en-US" sz="2400"/>
              <a:t>	prevNode - &gt; next = ptr;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4770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0866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467600" y="4267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81534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8001000" y="4800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80010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001000" y="5105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828800" y="4038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66788" y="41148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7432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057400" y="4267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3528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733800" y="4267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5720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181600" y="40386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486400" y="4343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295400" y="5410200"/>
            <a:ext cx="139858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prevNode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6705600" y="5791200"/>
            <a:ext cx="134620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currNode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239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 flipV="1">
            <a:off x="6781800" y="4572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306888" y="5410200"/>
            <a:ext cx="5254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ptr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105400" y="5029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4495800" y="5257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715000" y="50292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6019800" y="4572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2514600" y="4648200"/>
            <a:ext cx="2209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28600" y="6096000"/>
            <a:ext cx="640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Now The new link has been added in the linked list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List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algn="l" rtl="0" eaLnBrk="1" hangingPunct="1"/>
            <a:r>
              <a:rPr lang="en-US" altLang="zh-CN" smtClean="0">
                <a:ea typeface="SimSun" pitchFamily="2" charset="-122"/>
              </a:rPr>
              <a:t>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Abstract data type (ADT)</a:t>
            </a:r>
          </a:p>
          <a:p>
            <a:pPr algn="l" rtl="0" eaLnBrk="1" hangingPunct="1"/>
            <a:r>
              <a:rPr lang="en-US" altLang="zh-CN" smtClean="0">
                <a:ea typeface="SimSun" pitchFamily="2" charset="-122"/>
              </a:rPr>
              <a:t>Basic operations of 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Insert, find, delete, print, etc.</a:t>
            </a:r>
          </a:p>
          <a:p>
            <a:pPr algn="l" rtl="0" eaLnBrk="1" hangingPunct="1"/>
            <a:r>
              <a:rPr lang="en-US" altLang="zh-CN" smtClean="0">
                <a:ea typeface="SimSun" pitchFamily="2" charset="-122"/>
              </a:rPr>
              <a:t>Variations of 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Singly 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Circular 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Doubly linked lists</a:t>
            </a:r>
          </a:p>
          <a:p>
            <a:pPr lvl="1" algn="l" rtl="0" eaLnBrk="1" hangingPunct="1"/>
            <a:r>
              <a:rPr lang="en-US" altLang="zh-CN" smtClean="0">
                <a:ea typeface="SimSun" pitchFamily="2" charset="-122"/>
              </a:rPr>
              <a:t>Circular doubly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Deleting a node from a list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659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3755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7756525" y="1824037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8442325" y="18240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8289925" y="23574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8289925" y="25098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8289925" y="26622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117725" y="15954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255713" y="1671637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0321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346325" y="182403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6417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022725" y="1824037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609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470525" y="15954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851525" y="1824037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574925" y="2814637"/>
            <a:ext cx="139858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prevNode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025775" y="24336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3254375" y="21288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702175" y="2890837"/>
            <a:ext cx="122713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delNode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4937125" y="24336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5165725" y="21288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65125" y="3348037"/>
            <a:ext cx="8474075" cy="157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Step 1:  Redirect pointer from the Node before the one to be deleted to point to the Node after the one to be deleted.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</a:p>
          <a:p>
            <a:pPr algn="l" rtl="0" eaLnBrk="0" hangingPunct="0"/>
            <a:r>
              <a:rPr lang="en-US" sz="2400"/>
              <a:t>prevNode - &gt; next = delNode - &gt; next;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373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1469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7527925" y="5329237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8213725" y="53292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8061325" y="58626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8061325" y="60150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8061325" y="6167437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889125" y="51006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027113" y="5176837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28035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2117725" y="532923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34131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46323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5241925" y="5100637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5622925" y="5329237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2319338" y="6396037"/>
            <a:ext cx="1398587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prevNode</a:t>
            </a: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797175" y="59388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3025775" y="56340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4473575" y="6396037"/>
            <a:ext cx="122713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delNode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4708525" y="5938837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V="1">
            <a:off x="4937125" y="563403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3794125" y="4948237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4479925" y="4948237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6232525" y="4948237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Finishing the deletion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47407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Step 2:  Remove the pointer from the deleted link.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  <a:r>
              <a:rPr lang="en-US" sz="2400"/>
              <a:t>delNode - &gt; next = NULL;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4008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104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73914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8077200" y="3200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9248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9248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924800" y="4038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7526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890588" y="3048000"/>
            <a:ext cx="7651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head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6670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981200" y="3200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2766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4958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105400" y="29718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endParaRPr lang="ur-PK" sz="2400">
              <a:latin typeface="Times New Roman" pitchFamily="18" charset="0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746250" y="4267200"/>
            <a:ext cx="1741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prevNodePtr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2660650" y="3810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288925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337050" y="4267200"/>
            <a:ext cx="1227138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delNode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480060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3657600" y="28194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343400" y="2819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6096000" y="2819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54102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6096000" y="3200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59436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59436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5943600" y="4038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81000" y="5105400"/>
            <a:ext cx="847407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400">
                <a:latin typeface="Times New Roman" pitchFamily="18" charset="0"/>
              </a:rPr>
              <a:t>Step 3:  Free up the memory used for the deleted node: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</a:p>
          <a:p>
            <a:pPr algn="l" rtl="0" eaLnBrk="0" hangingPunct="0"/>
            <a:r>
              <a:rPr lang="en-US" sz="2400">
                <a:latin typeface="Times New Roman" pitchFamily="18" charset="0"/>
              </a:rPr>
              <a:t>	</a:t>
            </a:r>
            <a:r>
              <a:rPr lang="en-US" sz="2400"/>
              <a:t>delete delNode;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Operations - Summarized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CF1CC5-31DA-483F-BBE6-CC937E5E724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41487"/>
            <a:ext cx="37242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Traversing a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3049587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Insertion in a Linked List</a:t>
            </a:r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4343400" y="5245100"/>
            <a:ext cx="1905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30495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Deletion from a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Terminologies</a:t>
            </a:r>
            <a:endParaRPr lang="ur-PK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b="1" smtClean="0"/>
              <a:t>Traversal of List</a:t>
            </a:r>
          </a:p>
          <a:p>
            <a:pPr lvl="1" algn="l" rtl="0" eaLnBrk="1" hangingPunct="1"/>
            <a:r>
              <a:rPr lang="en-US" sz="2400" smtClean="0"/>
              <a:t>Means to visit every element or node in the list beginning from first to last.</a:t>
            </a:r>
          </a:p>
          <a:p>
            <a:pPr algn="l" rtl="0" eaLnBrk="1" hangingPunct="1"/>
            <a:r>
              <a:rPr lang="en-US" sz="2400" b="1" smtClean="0"/>
              <a:t>Predecessor and Successor</a:t>
            </a:r>
          </a:p>
          <a:p>
            <a:pPr lvl="1" algn="l" rtl="0" eaLnBrk="1" hangingPunct="1"/>
            <a:r>
              <a:rPr lang="en-US" sz="2400" smtClean="0"/>
              <a:t>In the list of elements, for any location n, (n-1) is predecessor and (n+1) is successor.</a:t>
            </a:r>
          </a:p>
          <a:p>
            <a:pPr lvl="1" algn="l" rtl="0" eaLnBrk="1" hangingPunct="1"/>
            <a:r>
              <a:rPr lang="en-US" sz="2400" smtClean="0"/>
              <a:t>In other words, for any location n in the list, the left element is predecessor and the right element is successor.</a:t>
            </a:r>
          </a:p>
          <a:p>
            <a:pPr lvl="1" algn="l" rtl="0" eaLnBrk="1" hangingPunct="1"/>
            <a:r>
              <a:rPr lang="en-US" sz="2400" smtClean="0"/>
              <a:t>Also, the first element does not have predecessor and the last element does not have successor.</a:t>
            </a:r>
          </a:p>
          <a:p>
            <a:pPr algn="l" rtl="0" eaLnBrk="1" hangingPunct="1"/>
            <a:endParaRPr lang="ur-PK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048000"/>
            <a:ext cx="7848600" cy="3048000"/>
          </a:xfrm>
        </p:spPr>
        <p:txBody>
          <a:bodyPr/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A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itchFamily="2" charset="-122"/>
              </a:rPr>
              <a:t>linked list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is a series of connected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itchFamily="2" charset="-122"/>
              </a:rPr>
              <a:t>nodes</a:t>
            </a:r>
          </a:p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Each node contains at least</a:t>
            </a:r>
          </a:p>
          <a:p>
            <a:pPr lvl="1" algn="l" rtl="0" eaLnBrk="1" hangingPunct="1"/>
            <a:r>
              <a:rPr lang="en-US" altLang="zh-CN" sz="2400" dirty="0" smtClean="0">
                <a:ea typeface="SimSun" pitchFamily="2" charset="-122"/>
              </a:rPr>
              <a:t>A piece of data (any type)</a:t>
            </a:r>
          </a:p>
          <a:p>
            <a:pPr lvl="1" algn="l" rtl="0" eaLnBrk="1" hangingPunct="1"/>
            <a:r>
              <a:rPr lang="en-US" altLang="zh-CN" sz="2400" dirty="0" smtClean="0">
                <a:ea typeface="SimSun" pitchFamily="2" charset="-122"/>
              </a:rPr>
              <a:t>Pointer to the next node in the list</a:t>
            </a:r>
          </a:p>
          <a:p>
            <a:pPr algn="l" rtl="0" eaLnBrk="1" hangingPunct="1"/>
            <a:r>
              <a:rPr lang="en-US" altLang="zh-CN" sz="2400" i="1" dirty="0" smtClean="0">
                <a:solidFill>
                  <a:srgbClr val="FF0000"/>
                </a:solidFill>
                <a:ea typeface="SimSun" pitchFamily="2" charset="-122"/>
              </a:rPr>
              <a:t>Head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: </a:t>
            </a:r>
            <a:r>
              <a:rPr lang="en-US" altLang="zh-CN" sz="2400" dirty="0" smtClean="0">
                <a:ea typeface="SimSun" pitchFamily="2" charset="-122"/>
              </a:rPr>
              <a:t>pointer to the first node</a:t>
            </a:r>
          </a:p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The last node points to </a:t>
            </a:r>
            <a:r>
              <a:rPr lang="en-US" altLang="zh-CN" sz="2400" dirty="0" smtClean="0">
                <a:latin typeface="Courier New" pitchFamily="49" charset="0"/>
                <a:ea typeface="SimSun" pitchFamily="2" charset="-122"/>
              </a:rPr>
              <a:t>NULL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71600" y="1654175"/>
            <a:ext cx="6162675" cy="1089025"/>
            <a:chOff x="1371600" y="1654175"/>
            <a:chExt cx="6162675" cy="1089025"/>
          </a:xfrm>
        </p:grpSpPr>
        <p:sp>
          <p:nvSpPr>
            <p:cNvPr id="6148" name="Rectangle 15"/>
            <p:cNvSpPr>
              <a:spLocks noChangeArrowheads="1"/>
            </p:cNvSpPr>
            <p:nvPr/>
          </p:nvSpPr>
          <p:spPr bwMode="auto">
            <a:xfrm>
              <a:off x="3267075" y="1660525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6149" name="Line 16"/>
            <p:cNvSpPr>
              <a:spLocks noChangeShapeType="1"/>
            </p:cNvSpPr>
            <p:nvPr/>
          </p:nvSpPr>
          <p:spPr bwMode="auto">
            <a:xfrm flipV="1">
              <a:off x="3571875" y="196532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0" name="Rectangle 18"/>
            <p:cNvSpPr>
              <a:spLocks noChangeArrowheads="1"/>
            </p:cNvSpPr>
            <p:nvPr/>
          </p:nvSpPr>
          <p:spPr bwMode="auto">
            <a:xfrm>
              <a:off x="5095875" y="1660525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6151" name="Line 19"/>
            <p:cNvSpPr>
              <a:spLocks noChangeShapeType="1"/>
            </p:cNvSpPr>
            <p:nvPr/>
          </p:nvSpPr>
          <p:spPr bwMode="auto">
            <a:xfrm flipV="1">
              <a:off x="5400675" y="196532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2" name="Rectangle 21"/>
            <p:cNvSpPr>
              <a:spLocks noChangeArrowheads="1"/>
            </p:cNvSpPr>
            <p:nvPr/>
          </p:nvSpPr>
          <p:spPr bwMode="auto">
            <a:xfrm>
              <a:off x="6924675" y="1660525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grpSp>
          <p:nvGrpSpPr>
            <p:cNvPr id="2" name="Group 36"/>
            <p:cNvGrpSpPr>
              <a:grpSpLocks/>
            </p:cNvGrpSpPr>
            <p:nvPr/>
          </p:nvGrpSpPr>
          <p:grpSpPr bwMode="auto">
            <a:xfrm>
              <a:off x="2657475" y="1660525"/>
              <a:ext cx="609600" cy="609600"/>
              <a:chOff x="1728" y="2880"/>
              <a:chExt cx="384" cy="384"/>
            </a:xfrm>
          </p:grpSpPr>
          <p:sp>
            <p:nvSpPr>
              <p:cNvPr id="6173" name="Rectangle 14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ur-PK"/>
              </a:p>
            </p:txBody>
          </p:sp>
          <p:sp>
            <p:nvSpPr>
              <p:cNvPr id="6174" name="Text Box 23"/>
              <p:cNvSpPr txBox="1">
                <a:spLocks noChangeArrowheads="1"/>
              </p:cNvSpPr>
              <p:nvPr/>
            </p:nvSpPr>
            <p:spPr bwMode="auto">
              <a:xfrm>
                <a:off x="1819" y="2966"/>
                <a:ext cx="2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rPr>
                  <a:t>A</a:t>
                </a:r>
              </a:p>
            </p:txBody>
          </p:sp>
        </p:grpSp>
        <p:sp>
          <p:nvSpPr>
            <p:cNvPr id="6154" name="Text Box 29"/>
            <p:cNvSpPr txBox="1">
              <a:spLocks noChangeArrowheads="1"/>
            </p:cNvSpPr>
            <p:nvPr/>
          </p:nvSpPr>
          <p:spPr bwMode="auto">
            <a:xfrm>
              <a:off x="7050088" y="1768475"/>
              <a:ext cx="3937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  <a:ea typeface="SimSun" pitchFamily="2" charset="-122"/>
                  <a:sym typeface="Symbol" pitchFamily="18" charset="2"/>
                </a:rPr>
                <a:t></a:t>
              </a:r>
              <a:endParaRPr lang="zh-CN" altLang="en-US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6155" name="Rectangle 31"/>
            <p:cNvSpPr>
              <a:spLocks noChangeArrowheads="1"/>
            </p:cNvSpPr>
            <p:nvPr/>
          </p:nvSpPr>
          <p:spPr bwMode="auto">
            <a:xfrm>
              <a:off x="1438275" y="1654175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6156" name="Line 13"/>
            <p:cNvSpPr>
              <a:spLocks noChangeShapeType="1"/>
            </p:cNvSpPr>
            <p:nvPr/>
          </p:nvSpPr>
          <p:spPr bwMode="auto">
            <a:xfrm flipV="1">
              <a:off x="1743075" y="196532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7" name="Text Box 34"/>
            <p:cNvSpPr txBox="1">
              <a:spLocks noChangeArrowheads="1"/>
            </p:cNvSpPr>
            <p:nvPr/>
          </p:nvSpPr>
          <p:spPr bwMode="auto">
            <a:xfrm>
              <a:off x="1371600" y="2346325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ahoma" pitchFamily="34" charset="0"/>
                  <a:ea typeface="SimSun" pitchFamily="2" charset="-122"/>
                </a:rPr>
                <a:t>Head</a:t>
              </a: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486275" y="1660525"/>
              <a:ext cx="609600" cy="609600"/>
              <a:chOff x="1728" y="2880"/>
              <a:chExt cx="384" cy="384"/>
            </a:xfrm>
          </p:grpSpPr>
          <p:sp>
            <p:nvSpPr>
              <p:cNvPr id="6171" name="Rectangle 38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ur-PK"/>
              </a:p>
            </p:txBody>
          </p:sp>
          <p:sp>
            <p:nvSpPr>
              <p:cNvPr id="6172" name="Text Box 39"/>
              <p:cNvSpPr txBox="1">
                <a:spLocks noChangeArrowheads="1"/>
              </p:cNvSpPr>
              <p:nvPr/>
            </p:nvSpPr>
            <p:spPr bwMode="auto">
              <a:xfrm>
                <a:off x="1820" y="2966"/>
                <a:ext cx="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rPr>
                  <a:t>B</a:t>
                </a:r>
              </a:p>
            </p:txBody>
          </p:sp>
        </p:grp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6315075" y="1660525"/>
              <a:ext cx="609600" cy="609600"/>
              <a:chOff x="1728" y="2880"/>
              <a:chExt cx="384" cy="384"/>
            </a:xfrm>
          </p:grpSpPr>
          <p:sp>
            <p:nvSpPr>
              <p:cNvPr id="6169" name="Rectangle 41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ur-PK"/>
              </a:p>
            </p:txBody>
          </p:sp>
          <p:sp>
            <p:nvSpPr>
              <p:cNvPr id="6170" name="Text Box 42"/>
              <p:cNvSpPr txBox="1">
                <a:spLocks noChangeArrowheads="1"/>
              </p:cNvSpPr>
              <p:nvPr/>
            </p:nvSpPr>
            <p:spPr bwMode="auto">
              <a:xfrm>
                <a:off x="1819" y="2966"/>
                <a:ext cx="2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rPr>
                  <a:t>C</a:t>
                </a:r>
              </a:p>
            </p:txBody>
          </p:sp>
        </p:grpSp>
      </p:grpSp>
      <p:sp>
        <p:nvSpPr>
          <p:cNvPr id="6160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6167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6168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rPr>
                <a:t>A</a:t>
              </a:r>
            </a:p>
          </p:txBody>
        </p:sp>
      </p:grpSp>
      <p:sp>
        <p:nvSpPr>
          <p:cNvPr id="6162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itchFamily="2" charset="-122"/>
              </a:rPr>
              <a:t>data</a:t>
            </a:r>
          </a:p>
        </p:txBody>
      </p:sp>
      <p:sp>
        <p:nvSpPr>
          <p:cNvPr id="6163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itchFamily="2" charset="-122"/>
              </a:rPr>
              <a:t>pointer</a:t>
            </a:r>
          </a:p>
        </p:txBody>
      </p:sp>
      <p:sp>
        <p:nvSpPr>
          <p:cNvPr id="6164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6165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itchFamily="2" charset="-122"/>
              </a:rPr>
              <a:t>node</a:t>
            </a:r>
          </a:p>
        </p:txBody>
      </p:sp>
      <p:sp>
        <p:nvSpPr>
          <p:cNvPr id="6166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Lists – Another perspective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17525" y="1673225"/>
            <a:ext cx="8016875" cy="3108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990033"/>
                </a:solidFill>
              </a:rPr>
              <a:t>list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 collection of </a:t>
            </a:r>
            <a:r>
              <a:rPr lang="en-US" sz="2800" dirty="0">
                <a:solidFill>
                  <a:srgbClr val="FF0000"/>
                </a:solidFill>
              </a:rPr>
              <a:t>varying</a:t>
            </a:r>
            <a:r>
              <a:rPr lang="en-US" sz="2800" dirty="0"/>
              <a:t> length of </a:t>
            </a:r>
            <a:r>
              <a:rPr lang="en-US" sz="2800" dirty="0">
                <a:solidFill>
                  <a:srgbClr val="FF0000"/>
                </a:solidFill>
              </a:rPr>
              <a:t>homogeneous</a:t>
            </a:r>
            <a:r>
              <a:rPr lang="en-US" sz="2800" dirty="0"/>
              <a:t> components.</a:t>
            </a:r>
          </a:p>
          <a:p>
            <a:pPr algn="l" rtl="0" eaLnBrk="0" hangingPunct="0">
              <a:buClr>
                <a:schemeClr val="accent2"/>
              </a:buClr>
              <a:buFont typeface="Wingdings" pitchFamily="2" charset="2"/>
              <a:buChar char="q"/>
            </a:pPr>
            <a:endParaRPr lang="en-US" sz="2800" dirty="0"/>
          </a:p>
          <a:p>
            <a:pPr algn="l" rtl="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990033"/>
                </a:solidFill>
              </a:rPr>
              <a:t>Homogeneous</a:t>
            </a:r>
            <a:r>
              <a:rPr lang="en-US" sz="2800" dirty="0"/>
              <a:t>:  All components are of the same type.</a:t>
            </a:r>
          </a:p>
          <a:p>
            <a:pPr algn="l" rtl="0" eaLnBrk="0" hangingPunct="0">
              <a:buClr>
                <a:schemeClr val="accent2"/>
              </a:buClr>
              <a:buFont typeface="Wingdings" pitchFamily="2" charset="2"/>
              <a:buChar char="q"/>
            </a:pPr>
            <a:endParaRPr lang="en-US" sz="2800" dirty="0"/>
          </a:p>
          <a:p>
            <a:pPr algn="l" rtl="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990033"/>
                </a:solidFill>
              </a:rPr>
              <a:t>Linear</a:t>
            </a:r>
            <a:r>
              <a:rPr lang="en-US" sz="2800" dirty="0"/>
              <a:t>:  Components are ordered in a line (hence called Linear linked lists).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105400"/>
            <a:ext cx="6096000" cy="381000"/>
            <a:chOff x="1295400" y="5105400"/>
            <a:chExt cx="6096000" cy="381000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2954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6670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40386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54102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67818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981200" y="5257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3352800" y="5257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724400" y="5257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6096000" y="5257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62000" y="5715000"/>
            <a:ext cx="276066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800" dirty="0"/>
              <a:t>Arrays are lists..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Arrays</a:t>
            </a:r>
            <a:r>
              <a:rPr lang="en-US" smtClean="0"/>
              <a:t> Vs Lists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1752600"/>
            <a:ext cx="78486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/>
              <a:t>Arrays are lists that have a fixed size in memory.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/>
              <a:t>The programmer must keep track of the length of the array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/>
              <a:t>No matter how many elements of the array are used in a program, the array has the same amount of allocated space.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/>
              <a:t>Array elements are stored in successive memory locations. Also, order of elements stored in array is same logically and physically.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609600" y="1676400"/>
            <a:ext cx="78486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/>
              <a:t>A linked list takes up only as much space in memory as is needed for the length of the list.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/>
              <a:t>The list expands or contracts as you add or delete elements.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/>
              <a:t>In linked list the elements are not stored in successive memory location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/>
              <a:t>Elements can be added to (or deleted from) either end, or added to (or deleted from)the middle of the list.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endParaRPr lang="en-US" sz="240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Arrays Vs </a:t>
            </a:r>
            <a:r>
              <a:rPr lang="en-US" smtClean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Array versus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7848600" cy="47244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zh-CN" sz="2400" dirty="0" smtClean="0">
                <a:ea typeface="SimSun" pitchFamily="2" charset="-122"/>
              </a:rPr>
              <a:t>Linked lists are more complex to code and manage than arrays, but they have some distinct advantages.</a:t>
            </a:r>
          </a:p>
          <a:p>
            <a:pPr lvl="1" algn="l" rtl="0" eaLnBrk="1" hangingPunct="1"/>
            <a:r>
              <a:rPr lang="en-US" altLang="zh-CN" sz="2000" b="1" dirty="0" smtClean="0">
                <a:solidFill>
                  <a:schemeClr val="hlink"/>
                </a:solidFill>
                <a:ea typeface="SimSun" pitchFamily="2" charset="-122"/>
              </a:rPr>
              <a:t>Dynamic</a:t>
            </a:r>
            <a:r>
              <a:rPr lang="en-US" altLang="zh-CN" sz="2000" dirty="0" smtClean="0">
                <a:ea typeface="SimSun" pitchFamily="2" charset="-122"/>
              </a:rPr>
              <a:t>: a linked list can easily grow and shrink in size.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We don’t need to know how many nodes will be in the list. They are created in memory as needed.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In contrast, the size of a C++ array is fixed at compilation time.</a:t>
            </a:r>
          </a:p>
          <a:p>
            <a:pPr lvl="1" algn="l" rtl="0" eaLnBrk="1" hangingPunct="1"/>
            <a:r>
              <a:rPr lang="en-US" altLang="zh-CN" sz="2000" b="1" dirty="0" smtClean="0">
                <a:solidFill>
                  <a:schemeClr val="hlink"/>
                </a:solidFill>
                <a:ea typeface="SimSun" pitchFamily="2" charset="-122"/>
              </a:rPr>
              <a:t>Easy and fast insertions and deletions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 algn="l" rtl="0" eaLnBrk="1" hangingPunct="1"/>
            <a:r>
              <a:rPr lang="en-US" altLang="zh-CN" sz="2000" dirty="0" smtClean="0">
                <a:ea typeface="SimSun" pitchFamily="2" charset="-122"/>
              </a:rPr>
              <a:t>With a linked list, no need to move other nodes. Only need to reset some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F1CC5-31DA-483F-BBE6-CC937E5E72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</TotalTime>
  <Words>1272</Words>
  <Application>Microsoft Office PowerPoint</Application>
  <PresentationFormat>On-screen Show (4:3)</PresentationFormat>
  <Paragraphs>374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Data structures and algorithm</vt:lpstr>
      <vt:lpstr>Definition - List</vt:lpstr>
      <vt:lpstr>List Overview</vt:lpstr>
      <vt:lpstr>Linked List Terminologies</vt:lpstr>
      <vt:lpstr>Linked Lists</vt:lpstr>
      <vt:lpstr>Lists – Another perspective</vt:lpstr>
      <vt:lpstr>Arrays Vs Lists</vt:lpstr>
      <vt:lpstr>Arrays Vs Lists</vt:lpstr>
      <vt:lpstr>Array versus Linked Lists</vt:lpstr>
      <vt:lpstr>An Array </vt:lpstr>
      <vt:lpstr>Basic Operations of Linked List </vt:lpstr>
      <vt:lpstr>An integer linked list</vt:lpstr>
      <vt:lpstr>Creating a List node</vt:lpstr>
      <vt:lpstr>The NULL pointer</vt:lpstr>
      <vt:lpstr>Adding a node to a list</vt:lpstr>
      <vt:lpstr>Accessing List Data</vt:lpstr>
      <vt:lpstr>Typedef</vt:lpstr>
      <vt:lpstr>Using typedef with pointers</vt:lpstr>
      <vt:lpstr>Building a list from 1 to n</vt:lpstr>
      <vt:lpstr>Creating the first node</vt:lpstr>
      <vt:lpstr>Adding more nodes</vt:lpstr>
      <vt:lpstr>Slide 22</vt:lpstr>
      <vt:lpstr>Slide 23</vt:lpstr>
      <vt:lpstr>Slide 24</vt:lpstr>
      <vt:lpstr>Slide 25</vt:lpstr>
      <vt:lpstr>Re-arranging the view</vt:lpstr>
      <vt:lpstr>Inserting a node in a list</vt:lpstr>
      <vt:lpstr>Slide 28</vt:lpstr>
      <vt:lpstr>Continuing the insert</vt:lpstr>
      <vt:lpstr>Deleting a node from a list</vt:lpstr>
      <vt:lpstr>Finishing the deletion</vt:lpstr>
      <vt:lpstr>List Operations - Summarized</vt:lpstr>
      <vt:lpstr>Traversing a Linked List</vt:lpstr>
      <vt:lpstr>Insertion in a Linked List</vt:lpstr>
      <vt:lpstr>Deletion from a Linked List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Seemab</dc:creator>
  <cp:lastModifiedBy>Seemab</cp:lastModifiedBy>
  <cp:revision>3</cp:revision>
  <dcterms:created xsi:type="dcterms:W3CDTF">2010-10-22T04:49:59Z</dcterms:created>
  <dcterms:modified xsi:type="dcterms:W3CDTF">2010-10-22T05:01:15Z</dcterms:modified>
</cp:coreProperties>
</file>