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DD4FD-23E0-4A26-9A48-FB415B094C11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956B1-E384-411A-AEB4-5BE4301577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02CEC4A-E170-48C1-9B54-A97F293FFF16}" type="datetime1">
              <a:rPr lang="en-US" smtClean="0"/>
              <a:t>10/22/2010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6FB2-42DF-41ED-A264-0B848337BF87}" type="datetime1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6943B5A-39AC-4B02-B20D-E26A27D734CD}" type="datetime1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D894-3BF5-4392-964D-C1B44D7AAACE}" type="datetime1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770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Dr. </a:t>
            </a:r>
            <a:r>
              <a:rPr lang="en-US" dirty="0" err="1" smtClean="0">
                <a:solidFill>
                  <a:schemeClr val="tx2"/>
                </a:solidFill>
              </a:rPr>
              <a:t>Seemab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Latif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4B41-0205-4B16-804E-E95133458D93}" type="datetime1">
              <a:rPr lang="en-US" smtClean="0"/>
              <a:t>10/22/2010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770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Dr. </a:t>
            </a:r>
            <a:r>
              <a:rPr lang="en-US" dirty="0" err="1" smtClean="0">
                <a:solidFill>
                  <a:schemeClr val="bg1"/>
                </a:solidFill>
              </a:rPr>
              <a:t>Seemab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Latif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814DD9-FA42-4E9C-A905-A21EC3CE58AC}" type="datetime1">
              <a:rPr lang="en-US" smtClean="0"/>
              <a:t>10/22/2010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157AF67-CE77-4FA3-81BB-F5BC46F78AE1}" type="datetime1">
              <a:rPr lang="en-US" smtClean="0"/>
              <a:t>10/22/2010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0C5D-E16F-454B-A58A-EEF10604DDF0}" type="datetime1">
              <a:rPr lang="en-US" smtClean="0"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F98C-4913-4032-BBBE-1A8322606F80}" type="datetime1">
              <a:rPr lang="en-US" smtClean="0"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04B-DCF7-496B-8A60-295424821BC9}" type="datetime1">
              <a:rPr lang="en-US" smtClean="0"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CF904E7-A08D-49F1-86F1-D1AFFE587095}" type="datetime1">
              <a:rPr lang="en-US" smtClean="0"/>
              <a:t>10/22/2010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5CC60C-92F4-404C-BF2A-81900213543F}" type="datetime1">
              <a:rPr lang="en-US" smtClean="0"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9ACD76-B48C-41E3-A7E0-5EA7EE8050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</a:t>
            </a:r>
            <a:r>
              <a:rPr lang="en-US" dirty="0" smtClean="0"/>
              <a:t>9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October</a:t>
            </a:r>
            <a:r>
              <a:rPr lang="en-US" dirty="0" smtClean="0"/>
              <a:t>,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826" y="3468469"/>
            <a:ext cx="345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Doubly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 smtClean="0">
                <a:latin typeface="+mn-lt"/>
              </a:rPr>
              <a:t>Advantages</a:t>
            </a:r>
            <a:r>
              <a:rPr lang="en-US" dirty="0" smtClean="0">
                <a:latin typeface="+mn-lt"/>
              </a:rPr>
              <a:t> of Doubly Linked List</a:t>
            </a:r>
            <a:endParaRPr lang="ur-PK" dirty="0">
              <a:latin typeface="+mn-lt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/>
          </a:bodyPr>
          <a:lstStyle/>
          <a:p>
            <a:pPr marL="514350" indent="-514350" algn="l" rtl="0">
              <a:buFont typeface="Wingdings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 smtClean="0"/>
              <a:t>doubly linked list is bi-directional, i.e. it can be traversed in both backward and forward direction.</a:t>
            </a:r>
          </a:p>
          <a:p>
            <a:pPr marL="514350" indent="-514350" algn="l" rtl="0">
              <a:buFont typeface="Wingdings" pitchFamily="2" charset="2"/>
              <a:buChar char="q"/>
            </a:pPr>
            <a:r>
              <a:rPr lang="en-US" sz="2800" dirty="0" smtClean="0"/>
              <a:t>The operations such as insertion, deletion and searching can be done from both ends.</a:t>
            </a:r>
          </a:p>
          <a:p>
            <a:pPr marL="514350" indent="-514350" algn="l" rtl="0">
              <a:buFont typeface="Wingdings" pitchFamily="2" charset="2"/>
              <a:buChar char="q"/>
            </a:pPr>
            <a:r>
              <a:rPr lang="en-US" sz="2800" dirty="0" smtClean="0"/>
              <a:t>Predecessor and successor of any element can be searched quickly</a:t>
            </a:r>
          </a:p>
          <a:p>
            <a:pPr marL="514350" indent="-514350" algn="l" rtl="0">
              <a:buFontTx/>
              <a:buAutoNum type="arabicPeriod"/>
            </a:pPr>
            <a:endParaRPr lang="ur-PK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ur-PK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62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/>
              <a:t>It </a:t>
            </a:r>
            <a:r>
              <a:rPr lang="en-US" sz="2800" dirty="0" smtClean="0"/>
              <a:t>consume more memory space.</a:t>
            </a:r>
          </a:p>
          <a:p>
            <a:pPr marL="514350" indent="-514350"/>
            <a:r>
              <a:rPr lang="en-US" sz="2800" dirty="0" smtClean="0"/>
              <a:t>There is a large pointer adjustment during insertion and deletion of element.</a:t>
            </a:r>
          </a:p>
          <a:p>
            <a:pPr marL="514350" indent="-514350"/>
            <a:r>
              <a:rPr lang="en-US" sz="2800" dirty="0" smtClean="0"/>
              <a:t>It consumes more time for few basic list operations.</a:t>
            </a:r>
            <a:endParaRPr lang="ur-PK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mtClean="0"/>
              <a:t>Introduction</a:t>
            </a:r>
            <a:endParaRPr lang="ur-PK" smtClean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2437"/>
            <a:ext cx="8229600" cy="4754563"/>
          </a:xfrm>
        </p:spPr>
        <p:txBody>
          <a:bodyPr/>
          <a:lstStyle/>
          <a:p>
            <a:pPr algn="l" rtl="0"/>
            <a:r>
              <a:rPr lang="en-US" sz="2800" dirty="0" smtClean="0"/>
              <a:t>The singly linked list contains only one pointer field i.e. every node holds an address of next node.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800" dirty="0" smtClean="0"/>
              <a:t>The singly linked list is </a:t>
            </a:r>
            <a:r>
              <a:rPr lang="en-US" sz="2800" dirty="0" err="1" smtClean="0"/>
              <a:t>uni</a:t>
            </a:r>
            <a:r>
              <a:rPr lang="en-US" sz="2800" dirty="0" smtClean="0"/>
              <a:t>-directional i.e.</a:t>
            </a:r>
            <a:r>
              <a:rPr lang="en-US" sz="2800" dirty="0" smtClean="0">
                <a:latin typeface="Times New Roman MT Extra Bold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we can only move from one node to its successor</a:t>
            </a:r>
            <a:r>
              <a:rPr lang="en-US" sz="2800" dirty="0" smtClean="0"/>
              <a:t>.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800" dirty="0" smtClean="0"/>
              <a:t>This limitation can be overcome by </a:t>
            </a:r>
            <a:r>
              <a:rPr lang="en-US" sz="2800" b="1" dirty="0" smtClean="0"/>
              <a:t>Doubly linked list.</a:t>
            </a:r>
          </a:p>
          <a:p>
            <a:pPr algn="l" rtl="0"/>
            <a:endParaRPr lang="ur-PK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mtClean="0"/>
              <a:t>Doubly Linked List</a:t>
            </a:r>
            <a:endParaRPr lang="ur-PK" smtClean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2800" smtClean="0"/>
              <a:t>In Doubly linked list, each node has two pointers.</a:t>
            </a:r>
          </a:p>
          <a:p>
            <a:pPr algn="l" rtl="0"/>
            <a:r>
              <a:rPr lang="en-US" sz="2800" smtClean="0">
                <a:cs typeface="Times New Roman" pitchFamily="18" charset="0"/>
              </a:rPr>
              <a:t>One pointer to its successor (NULL if there is none) and one pointer to its predecessor (NULL if there is none).</a:t>
            </a:r>
          </a:p>
          <a:p>
            <a:pPr algn="l" rtl="0"/>
            <a:r>
              <a:rPr lang="en-US" sz="2800" smtClean="0">
                <a:cs typeface="Times New Roman" pitchFamily="18" charset="0"/>
              </a:rPr>
              <a:t>These pointers enable bi-directional traversing</a:t>
            </a:r>
            <a:r>
              <a:rPr lang="en-US" smtClean="0">
                <a:cs typeface="Times New Roman" pitchFamily="18" charset="0"/>
              </a:rPr>
              <a:t>.</a:t>
            </a:r>
          </a:p>
          <a:p>
            <a:pPr algn="l" rtl="0"/>
            <a:endParaRPr lang="ur-PK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5181600"/>
            <a:ext cx="3962400" cy="990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ur-PK">
              <a:latin typeface="+mn-lt"/>
              <a:cs typeface="+mn-cs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581400" y="5181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562600" y="5181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0" y="47244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/>
              <a:t>*</a:t>
            </a:r>
            <a:r>
              <a:rPr lang="en-US" sz="2000"/>
              <a:t>Previous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638800" y="4724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/>
              <a:t>*</a:t>
            </a:r>
            <a:r>
              <a:rPr lang="en-US" sz="2000"/>
              <a:t>Next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114800" y="4724400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Data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1981200" y="56388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6096000" y="5638800"/>
            <a:ext cx="114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33600" y="1752600"/>
          <a:ext cx="5486400" cy="1168400"/>
        </p:xfrm>
        <a:graphic>
          <a:graphicData uri="http://schemas.openxmlformats.org/presentationml/2006/ole">
            <p:oleObj spid="_x0000_s1026" name="Photo Editor Photo" r:id="rId3" imgW="4428571" imgH="942857" progId="MSPhotoEd.3">
              <p:embed/>
            </p:oleObj>
          </a:graphicData>
        </a:graphic>
      </p:graphicFrame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5410200" cy="723900"/>
          </a:xfrm>
          <a:noFill/>
        </p:spPr>
        <p:txBody>
          <a:bodyPr lIns="92075" tIns="46038" rIns="92075" bIns="46038" anchor="b">
            <a:noAutofit/>
          </a:bodyPr>
          <a:lstStyle/>
          <a:p>
            <a:pPr rtl="0"/>
            <a:r>
              <a:rPr lang="en-US" dirty="0" smtClean="0"/>
              <a:t>A Singly Linked List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46300" y="1943100"/>
          <a:ext cx="533400" cy="685800"/>
        </p:xfrm>
        <a:graphic>
          <a:graphicData uri="http://schemas.openxmlformats.org/presentationml/2006/ole">
            <p:oleObj spid="_x0000_s1027" name="Photo Editor Photo" r:id="rId4" imgW="4428571" imgH="942857" progId="MSPhotoEd.3">
              <p:embed/>
            </p:oleObj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460500" y="2082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Head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422525" y="4410075"/>
          <a:ext cx="5057775" cy="1304925"/>
        </p:xfrm>
        <a:graphic>
          <a:graphicData uri="http://schemas.openxmlformats.org/presentationml/2006/ole">
            <p:oleObj spid="_x0000_s1028" name="Photo Editor Photo" r:id="rId5" imgW="5057143" imgH="1305107" progId="MSPhotoEd.3">
              <p:embed/>
            </p:oleObj>
          </a:graphicData>
        </a:graphic>
      </p:graphicFrame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1536700" y="4891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Head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222500" y="4724400"/>
          <a:ext cx="533400" cy="609600"/>
        </p:xfrm>
        <a:graphic>
          <a:graphicData uri="http://schemas.openxmlformats.org/presentationml/2006/ole">
            <p:oleObj spid="_x0000_s1029" name="Photo Editor Photo" r:id="rId6" imgW="4428571" imgH="942857" progId="MSPhotoEd.3">
              <p:embed/>
            </p:oleObj>
          </a:graphicData>
        </a:graphic>
      </p:graphicFrame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1981200" y="3314700"/>
            <a:ext cx="5410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l" rtl="0"/>
            <a:r>
              <a:rPr lang="en-US" sz="4000"/>
              <a:t>A Doubly Linked List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71500"/>
            <a:ext cx="8610600" cy="723900"/>
          </a:xfrm>
          <a:noFill/>
        </p:spPr>
        <p:txBody>
          <a:bodyPr lIns="92075" tIns="46038" rIns="92075" bIns="46038" anchor="b">
            <a:noAutofit/>
          </a:bodyPr>
          <a:lstStyle/>
          <a:p>
            <a:pPr rtl="0"/>
            <a:r>
              <a:rPr lang="en-US" dirty="0" smtClean="0"/>
              <a:t>Comparison of Linked Lists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10600" cy="5029200"/>
          </a:xfrm>
          <a:noFill/>
        </p:spPr>
        <p:txBody>
          <a:bodyPr lIns="92075" tIns="46038" rIns="92075" bIns="46038"/>
          <a:lstStyle/>
          <a:p>
            <a:pPr algn="l" rtl="0"/>
            <a:r>
              <a:rPr lang="en-US" u="sng" dirty="0" smtClean="0"/>
              <a:t>Linked list</a:t>
            </a:r>
          </a:p>
          <a:p>
            <a:pPr lvl="1" algn="l" rtl="0">
              <a:buFontTx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Node {</a:t>
            </a:r>
          </a:p>
          <a:p>
            <a:pPr lvl="2" algn="l" rtl="0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lvl="2" algn="l" rtl="0">
              <a:buFont typeface="Wingdings" pitchFamily="2" charset="2"/>
              <a:buNone/>
            </a:pPr>
            <a:r>
              <a:rPr lang="en-US" dirty="0" smtClean="0"/>
              <a:t>Node* next;	</a:t>
            </a:r>
          </a:p>
          <a:p>
            <a:pPr lvl="1" algn="l" rtl="0">
              <a:buFontTx/>
              <a:buNone/>
            </a:pPr>
            <a:r>
              <a:rPr lang="en-US" sz="2400" dirty="0" smtClean="0"/>
              <a:t>};</a:t>
            </a:r>
          </a:p>
          <a:p>
            <a:pPr algn="l" rtl="0"/>
            <a:r>
              <a:rPr lang="en-US" u="sng" dirty="0" smtClean="0"/>
              <a:t>Doubly linked list</a:t>
            </a:r>
          </a:p>
          <a:p>
            <a:pPr lvl="1" algn="l" rtl="0">
              <a:buFontTx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Node {</a:t>
            </a:r>
          </a:p>
          <a:p>
            <a:pPr lvl="2" algn="l" rtl="0">
              <a:buFont typeface="Wingdings" pitchFamily="2" charset="2"/>
              <a:buNone/>
            </a:pPr>
            <a:r>
              <a:rPr lang="en-US" dirty="0" smtClean="0"/>
              <a:t>Node *previous;</a:t>
            </a:r>
          </a:p>
          <a:p>
            <a:pPr lvl="2" algn="l" rtl="0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lvl="2" algn="l" rtl="0">
              <a:buFont typeface="Wingdings" pitchFamily="2" charset="2"/>
              <a:buNone/>
            </a:pPr>
            <a:r>
              <a:rPr lang="en-US" dirty="0" smtClean="0"/>
              <a:t>Node *next;</a:t>
            </a:r>
          </a:p>
          <a:p>
            <a:pPr lvl="1" algn="l" rtl="0">
              <a:buFontTx/>
              <a:buNone/>
            </a:pPr>
            <a:r>
              <a:rPr lang="en-US" sz="2400" dirty="0" smtClean="0"/>
              <a:t>};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33800" y="4333875"/>
          <a:ext cx="5057775" cy="1304925"/>
        </p:xfrm>
        <a:graphic>
          <a:graphicData uri="http://schemas.openxmlformats.org/presentationml/2006/ole">
            <p:oleObj spid="_x0000_s2050" name="Photo Editor Photo" r:id="rId3" imgW="5057143" imgH="1305107" progId="MSPhotoEd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352800" y="1752600"/>
          <a:ext cx="5486400" cy="1168400"/>
        </p:xfrm>
        <a:graphic>
          <a:graphicData uri="http://schemas.openxmlformats.org/presentationml/2006/ole">
            <p:oleObj spid="_x0000_s2051" name="Photo Editor Photo" r:id="rId4" imgW="4428571" imgH="942857" progId="MSPhotoEd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ur-PK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2400" dirty="0" smtClean="0"/>
              <a:t>In insertion process, element can be inserted in three different places</a:t>
            </a:r>
          </a:p>
          <a:p>
            <a:pPr lvl="1" algn="l" rtl="0"/>
            <a:r>
              <a:rPr lang="en-US" sz="2400" dirty="0" smtClean="0"/>
              <a:t>At the beginning of the list</a:t>
            </a:r>
          </a:p>
          <a:p>
            <a:pPr lvl="1" algn="l" rtl="0"/>
            <a:r>
              <a:rPr lang="en-US" sz="2400" dirty="0" smtClean="0"/>
              <a:t>At the end of the list </a:t>
            </a:r>
          </a:p>
          <a:p>
            <a:pPr lvl="1" algn="l" rtl="0"/>
            <a:r>
              <a:rPr lang="en-US" sz="2400" dirty="0" smtClean="0"/>
              <a:t>At the specified position.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To insert a node in doubly linked list, you must update pointers in both predecessor and successor nodes.  </a:t>
            </a:r>
            <a:endParaRPr lang="ur-PK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endParaRPr lang="ur-PK" smtClean="0"/>
          </a:p>
        </p:txBody>
      </p:sp>
      <p:pic>
        <p:nvPicPr>
          <p:cNvPr id="8195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590800"/>
            <a:ext cx="8534400" cy="22098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Deletion</a:t>
            </a:r>
            <a:endParaRPr lang="ur-PK" smtClean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2400" smtClean="0"/>
              <a:t>In deletion process, element can be deleted from three different places</a:t>
            </a:r>
          </a:p>
          <a:p>
            <a:pPr lvl="1" algn="l" rtl="0"/>
            <a:r>
              <a:rPr lang="en-US" sz="2400" smtClean="0"/>
              <a:t>From the beginning of the list</a:t>
            </a:r>
          </a:p>
          <a:p>
            <a:pPr lvl="1" algn="l" rtl="0"/>
            <a:r>
              <a:rPr lang="en-US" sz="2400" smtClean="0"/>
              <a:t>From the end of the list </a:t>
            </a:r>
          </a:p>
          <a:p>
            <a:pPr lvl="1" algn="l" rtl="0"/>
            <a:r>
              <a:rPr lang="en-US" sz="2400" smtClean="0"/>
              <a:t>From the specified position in the list.</a:t>
            </a:r>
          </a:p>
          <a:p>
            <a:pPr algn="l" rtl="0"/>
            <a:endParaRPr lang="en-US" sz="2400" smtClean="0"/>
          </a:p>
          <a:p>
            <a:pPr algn="l" rtl="0"/>
            <a:r>
              <a:rPr lang="en-US" sz="2400" smtClean="0"/>
              <a:t>When the node is deleted, the memory allocated to that node is released and the previous and next nodes of that node are linked</a:t>
            </a:r>
          </a:p>
          <a:p>
            <a:pPr algn="l" rtl="0"/>
            <a:endParaRPr lang="en-US" sz="2400" smtClean="0"/>
          </a:p>
          <a:p>
            <a:pPr algn="l" rtl="0"/>
            <a:endParaRPr lang="ur-PK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ur-PK" dirty="0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8077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9ACD76-B48C-41E3-A7E0-5EA7EE80500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</TotalTime>
  <Words>348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Microsoft Photo Editor 3.0 Photo</vt:lpstr>
      <vt:lpstr>Data structures and algorithm</vt:lpstr>
      <vt:lpstr>Introduction</vt:lpstr>
      <vt:lpstr>Doubly Linked List</vt:lpstr>
      <vt:lpstr>A Singly Linked List</vt:lpstr>
      <vt:lpstr>Comparison of Linked Lists</vt:lpstr>
      <vt:lpstr>Insertion</vt:lpstr>
      <vt:lpstr>Insertion</vt:lpstr>
      <vt:lpstr>Deletion</vt:lpstr>
      <vt:lpstr>Deletion</vt:lpstr>
      <vt:lpstr>Advantages of Doubly Linked List</vt:lpstr>
      <vt:lpstr>Disadvantages</vt:lpstr>
    </vt:vector>
  </TitlesOfParts>
  <Company>NUST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>Seemab</dc:creator>
  <cp:lastModifiedBy>Seemab</cp:lastModifiedBy>
  <cp:revision>2</cp:revision>
  <dcterms:created xsi:type="dcterms:W3CDTF">2010-10-22T05:00:09Z</dcterms:created>
  <dcterms:modified xsi:type="dcterms:W3CDTF">2010-10-22T05:04:34Z</dcterms:modified>
</cp:coreProperties>
</file>