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8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69" r:id="rId17"/>
    <p:sldId id="270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DC831-2892-475E-9DE2-0F7726F6D0FF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ED1EA-D4C4-45B0-B206-5B54AD19E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D9500-51F2-4675-8003-90DACA16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603AF-8FC5-448E-A0A0-32940FC9F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0F93F-BC64-4074-BB0A-DB0FAE994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0D59D-4F4B-4D37-8D9F-9BE381417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B471F-2346-4A6B-8FC5-533B9D97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C9DA7-925A-4125-9EA6-EC7E7956E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4A841-5EA6-4780-8C27-CE54AC6A2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29F8-AA48-4567-A0CF-0369C04CA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3CD5B-51BE-49D5-A22C-D1DC0C9C0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CF24-F3DA-46B2-A193-331B23178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6A6F-6FC3-40D0-A1D7-A38531D19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59CF-0249-4DC5-9F00-20F33D81D134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C454-59FE-4222-BA68-0D0CA15F984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99"/>
                </a:solidFill>
                <a:latin typeface="Calisto MT" pitchFamily="18" charset="0"/>
              </a:defRPr>
            </a:lvl1pPr>
          </a:lstStyle>
          <a:p>
            <a:pPr>
              <a:defRPr/>
            </a:pPr>
            <a:r>
              <a:rPr lang="en-US"/>
              <a:t>CPS235:Strings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9400"/>
            <a:ext cx="213360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000099"/>
                </a:solidFill>
                <a:latin typeface="Calisto MT" pitchFamily="18" charset="0"/>
              </a:defRPr>
            </a:lvl1pPr>
          </a:lstStyle>
          <a:p>
            <a:pPr>
              <a:defRPr/>
            </a:pPr>
            <a:fld id="{64BB90D8-678C-486C-ABCE-8C387F67A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7" descr="Small Envelope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0477B"/>
              </a:clrFrom>
              <a:clrTo>
                <a:srgbClr val="00477B">
                  <a:alpha val="0"/>
                </a:srgbClr>
              </a:clrTo>
            </a:clrChange>
            <a:lum bright="54000" contrast="-46000"/>
          </a:blip>
          <a:srcRect l="39021" r="51186"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8" descr="Continution Sheet MCS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21" t="2667" r="76051" b="79999"/>
          <a:stretch>
            <a:fillRect/>
          </a:stretch>
        </p:blipFill>
        <p:spPr bwMode="auto">
          <a:xfrm>
            <a:off x="-77788" y="-66675"/>
            <a:ext cx="6334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81000" y="6610350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 b="1">
                <a:solidFill>
                  <a:srgbClr val="000099"/>
                </a:solidFill>
                <a:latin typeface="Calisto MT" pitchFamily="18" charset="0"/>
              </a:rPr>
              <a:t>Computer Science Department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1295400" y="914400"/>
            <a:ext cx="6781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Calibri" pitchFamily="34" charset="0"/>
              </a:rPr>
              <a:t>CPS 235 Object Oriented Programming Paradigm</a:t>
            </a:r>
          </a:p>
        </p:txBody>
      </p:sp>
      <p:sp>
        <p:nvSpPr>
          <p:cNvPr id="2051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600" dirty="0">
                <a:latin typeface="+mj-lt"/>
              </a:rPr>
              <a:t>Lecturer </a:t>
            </a:r>
            <a:r>
              <a:rPr lang="en-US" sz="2600" dirty="0" err="1">
                <a:latin typeface="+mj-lt"/>
              </a:rPr>
              <a:t>Rabia</a:t>
            </a:r>
            <a:r>
              <a:rPr lang="en-US" sz="2600" dirty="0">
                <a:latin typeface="+mj-lt"/>
              </a:rPr>
              <a:t> Khan</a:t>
            </a:r>
            <a:endParaRPr lang="en-US" sz="2600" dirty="0">
              <a:latin typeface="+mj-lt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en-US" sz="3600" b="1" dirty="0">
              <a:latin typeface="+mj-lt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36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CPS235:Polymorphism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F4F2A0-27A5-447A-B4BC-650D710108F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12954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A pure virtual function </a:t>
            </a:r>
            <a:r>
              <a:rPr lang="en-US" sz="2400" u="sng" kern="0" dirty="0">
                <a:latin typeface="+mn-lt"/>
              </a:rPr>
              <a:t>not defined</a:t>
            </a:r>
            <a:r>
              <a:rPr lang="en-US" sz="2400" kern="0" dirty="0">
                <a:latin typeface="+mn-lt"/>
              </a:rPr>
              <a:t> in the derived class remains a pure virtual function.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Hence derived class also becomes abstract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533400" y="2514600"/>
            <a:ext cx="8229600" cy="2667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public Shape { </a:t>
            </a:r>
            <a:r>
              <a:rPr lang="en-US" sz="2000" b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//No draw() - Abstract</a:t>
            </a:r>
            <a:br>
              <a:rPr lang="en-US" sz="2000" b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print(){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&lt;&lt; “I am a circle” &lt;&lt; endl;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public Shape {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draw(){ </a:t>
            </a:r>
            <a:r>
              <a:rPr lang="en-US" sz="2000" b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Override Shape::draw()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&lt;&lt; “Drawing Rectangle” &lt;&lt; endl;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5562600"/>
            <a:ext cx="8077200" cy="762000"/>
          </a:xfrm>
          <a:prstGeom prst="rect">
            <a:avLst/>
          </a:prstGeom>
          <a:solidFill>
            <a:srgbClr val="FFE4C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Rectangle r; </a:t>
            </a:r>
            <a:r>
              <a:rPr lang="en-US" sz="2000" b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Valid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Circle c;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error : variable of an abstract class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596" y="285728"/>
            <a:ext cx="8229600" cy="7620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Abstract Classes &amp; Pure Virtual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spcBef>
                <a:spcPts val="0"/>
              </a:spcBef>
              <a:defRPr/>
            </a:pPr>
            <a:r>
              <a:rPr lang="en-US" sz="4000" b="1" dirty="0" smtClean="0">
                <a:solidFill>
                  <a:prstClr val="black"/>
                </a:solidFill>
                <a:ea typeface="+mn-ea"/>
                <a:cs typeface="+mn-cs"/>
              </a:rPr>
              <a:t>Abstract classes</a:t>
            </a:r>
            <a:endParaRPr lang="en-US" sz="4000" b="1" kern="0" dirty="0">
              <a:solidFill>
                <a:srgbClr val="1F497D"/>
              </a:solidFill>
              <a:ea typeface="+mn-ea"/>
              <a:cs typeface="+mn-cs"/>
            </a:endParaRP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mtClean="0"/>
              <a:t>If a method is to be over-ridden by each child class, we can enforce this policy through the use of </a:t>
            </a:r>
            <a:r>
              <a:rPr lang="en-IE" sz="2400" i="1" smtClean="0"/>
              <a:t>abstract</a:t>
            </a:r>
            <a:r>
              <a:rPr lang="en-IE" sz="2400" smtClean="0"/>
              <a:t> classes</a:t>
            </a:r>
          </a:p>
          <a:p>
            <a:r>
              <a:rPr lang="en-IE" sz="2400" smtClean="0"/>
              <a:t>You can’t create an object of an abstract class ( a class with at least one pure virtual function)</a:t>
            </a:r>
          </a:p>
          <a:p>
            <a:r>
              <a:rPr lang="en-IE" sz="2400" smtClean="0"/>
              <a:t>You can also not pass or return an object of an abstract class by value</a:t>
            </a:r>
            <a:endParaRPr lang="en-US" sz="2400" smtClean="0"/>
          </a:p>
        </p:txBody>
      </p:sp>
      <p:sp>
        <p:nvSpPr>
          <p:cNvPr id="614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CPS235:Polymorphism</a:t>
            </a:r>
          </a:p>
        </p:txBody>
      </p:sp>
      <p:sp>
        <p:nvSpPr>
          <p:cNvPr id="614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A5BF8E-D44D-4F95-8626-9A2E346FCEA8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CPS235:Polymorphism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0F067D-F16F-4B77-9357-E69D01F4BD8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b="1" dirty="0">
                <a:latin typeface="+mj-lt"/>
              </a:rPr>
              <a:t>Abstract classes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447800"/>
            <a:ext cx="8229600" cy="20574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It is still possible to provide definition of a pure virtual function in the base class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The class still remains abstract and functions must be redefined in the derived classes, but a common piece of code can be kept there to facilitate reuse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3886200" cy="241935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Shape {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//Abstract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 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draw() 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Shape::draw(){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“Shape"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495800" y="4038600"/>
            <a:ext cx="4343400" cy="2152650"/>
          </a:xfrm>
          <a:prstGeom prst="rect">
            <a:avLst/>
          </a:prstGeom>
          <a:solidFill>
            <a:srgbClr val="FFE4C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class Rectangle : public Shape 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:</a:t>
            </a:r>
            <a:br>
              <a:rPr lang="en-US" b="1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draw(){</a:t>
            </a:r>
            <a:br>
              <a:rPr lang="en-US" b="1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Shape::draw();</a:t>
            </a:r>
            <a:r>
              <a:rPr lang="en-US" b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//Reuse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/>
            </a:r>
            <a:br>
              <a:rPr lang="en-US" b="1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&lt;&lt;“Rectangle”&lt;&lt; endl;</a:t>
            </a:r>
            <a:br>
              <a:rPr lang="en-US" b="1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14" y="131762"/>
            <a:ext cx="8229600" cy="868346"/>
          </a:xfrm>
        </p:spPr>
        <p:txBody>
          <a:bodyPr>
            <a:noAutofit/>
          </a:bodyPr>
          <a:lstStyle/>
          <a:p>
            <a:pPr algn="l"/>
            <a:r>
              <a:rPr lang="en-GB" sz="3600" b="1" dirty="0" smtClean="0">
                <a:ea typeface="+mn-ea"/>
                <a:cs typeface="+mn-cs"/>
              </a:rPr>
              <a:t>Virtual Function vs. Pure Virtual Function</a:t>
            </a:r>
            <a:endParaRPr lang="en-GB" sz="3600" b="1" dirty="0"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1160465"/>
            <a:ext cx="8501122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virtual void Function() { }; </a:t>
            </a:r>
            <a:r>
              <a:rPr lang="en-GB" sz="18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// Virtual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MyDerived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class MyClass2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virtual void Function() = 0; </a:t>
            </a:r>
            <a:r>
              <a:rPr lang="en-GB" sz="18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// Pure Virtual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class MyDerived2: pubic MyClass2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857884" y="1071546"/>
            <a:ext cx="500066" cy="250033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572264" y="185736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compile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4214818"/>
            <a:ext cx="3000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not compile. Anything that derives from a class with a pure</a:t>
            </a:r>
            <a:br>
              <a:rPr lang="en-GB" dirty="0" smtClean="0"/>
            </a:br>
            <a:r>
              <a:rPr lang="en-GB" dirty="0" smtClean="0"/>
              <a:t>virtual must override the method as none is defined.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Right Brace 6"/>
          <p:cNvSpPr/>
          <p:nvPr/>
        </p:nvSpPr>
        <p:spPr>
          <a:xfrm>
            <a:off x="5429256" y="4000504"/>
            <a:ext cx="500066" cy="250033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b="1" dirty="0" smtClean="0"/>
              <a:t>Virtual Function vs. Pure Virtual Function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method needs to be virtual so the compiler will </a:t>
            </a:r>
            <a:r>
              <a:rPr lang="en-GB" b="1" u="sng" dirty="0" smtClean="0">
                <a:solidFill>
                  <a:srgbClr val="C00000"/>
                </a:solidFill>
              </a:rPr>
              <a:t>“look” </a:t>
            </a:r>
            <a:r>
              <a:rPr lang="en-GB" dirty="0" smtClean="0"/>
              <a:t>for a derived override in a base class. If a method is pure virtual, a derived class </a:t>
            </a:r>
            <a:r>
              <a:rPr lang="en-GB" b="1" u="sng" dirty="0" smtClean="0">
                <a:solidFill>
                  <a:srgbClr val="C00000"/>
                </a:solidFill>
              </a:rPr>
              <a:t>“must” </a:t>
            </a:r>
            <a:r>
              <a:rPr lang="en-GB" dirty="0" smtClean="0"/>
              <a:t>override the method.</a:t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ea typeface="+mn-ea"/>
                <a:cs typeface="+mn-cs"/>
              </a:rPr>
              <a:t>Things to remember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sz="2200" smtClean="0"/>
              <a:t>Beginning a class method declaration with the keyword virtual in a base class makes the function virtual for the base class and all derived classes, classes further derived from derived classes, and so on…</a:t>
            </a:r>
          </a:p>
          <a:p>
            <a:r>
              <a:rPr lang="en-US" sz="2200" smtClean="0"/>
              <a:t> dynamic binding is possible only for a base class pointer or reference to an object of the derived class</a:t>
            </a:r>
          </a:p>
          <a:p>
            <a:r>
              <a:rPr lang="en-US" sz="2200" smtClean="0"/>
              <a:t>All those functions of the base class that need to be over-ridden in the derived classes should be made virtual</a:t>
            </a:r>
          </a:p>
          <a:p>
            <a:r>
              <a:rPr lang="en-US" sz="2200" smtClean="0"/>
              <a:t>Constructors cannot be virtual</a:t>
            </a:r>
          </a:p>
          <a:p>
            <a:r>
              <a:rPr lang="en-US" sz="2200" smtClean="0"/>
              <a:t>Destructors can be virtual </a:t>
            </a:r>
          </a:p>
          <a:p>
            <a:pPr lvl="1"/>
            <a:r>
              <a:rPr lang="en-US" sz="2200" smtClean="0"/>
              <a:t>You should provide a base class which has virtual functions with a virtual destructor even if the class does not need a destructor (i.e., it does not contain dynamic data)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CPS235:Polymorphism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757864-0743-4600-934E-424F4DD16BC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ea typeface="+mn-ea"/>
                <a:cs typeface="+mn-cs"/>
              </a:rPr>
              <a:t>Things to remember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friends</a:t>
            </a:r>
            <a:r>
              <a:rPr lang="en-US" sz="2400" smtClean="0"/>
              <a:t> can’t be virtual since they are not member functions</a:t>
            </a:r>
          </a:p>
          <a:p>
            <a:r>
              <a:rPr lang="en-US" sz="2400" smtClean="0"/>
              <a:t>If a derived class does not redefine a virtual function, the base class version is used. If there is a chain of derived classes, then the most recently defined version of the virtual function is used</a:t>
            </a:r>
          </a:p>
          <a:p>
            <a:r>
              <a:rPr lang="en-US" sz="2400" smtClean="0"/>
              <a:t>An abstract class demands that its pure virtual functions must be over-ridden in each derived class, otherwise the derived class also becomes abstract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CPS235:Polymorphism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864A1B-5587-440B-8FA8-473F13829BD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Base Class / Derived Class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97207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Base class pointer -&gt; base class object = FINE </a:t>
            </a:r>
          </a:p>
          <a:p>
            <a:pPr lvl="1"/>
            <a:r>
              <a:rPr lang="en-GB" sz="2400" dirty="0" smtClean="0"/>
              <a:t>Invokes base class functionality </a:t>
            </a:r>
          </a:p>
          <a:p>
            <a:r>
              <a:rPr lang="en-GB" sz="2800" dirty="0" smtClean="0"/>
              <a:t>Derived class pointer -&gt; derived class object = FINE </a:t>
            </a:r>
          </a:p>
          <a:p>
            <a:pPr lvl="1"/>
            <a:r>
              <a:rPr lang="en-GB" sz="2400" dirty="0" smtClean="0"/>
              <a:t>Invokes derived class functionality </a:t>
            </a:r>
          </a:p>
          <a:p>
            <a:r>
              <a:rPr lang="en-GB" sz="2800" dirty="0" smtClean="0"/>
              <a:t>Base class pointer to derived class object = FINE </a:t>
            </a:r>
          </a:p>
          <a:p>
            <a:pPr lvl="1"/>
            <a:r>
              <a:rPr lang="en-GB" sz="2400" dirty="0" smtClean="0"/>
              <a:t>Will invoke base class functionality unless functions declared virtual, then will invoke derived class functionality </a:t>
            </a:r>
          </a:p>
          <a:p>
            <a:r>
              <a:rPr lang="en-GB" sz="2800" dirty="0" smtClean="0"/>
              <a:t>Derived class pointer to base class object = COMPILER ERROR  (unless explicit cast) </a:t>
            </a:r>
          </a:p>
          <a:p>
            <a:pPr lvl="1"/>
            <a:r>
              <a:rPr lang="en-GB" sz="2400" dirty="0" smtClean="0"/>
              <a:t>downcast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Upcasting</a:t>
            </a:r>
            <a:r>
              <a:rPr lang="en-GB" b="1" dirty="0" smtClean="0"/>
              <a:t> and </a:t>
            </a:r>
            <a:r>
              <a:rPr lang="en-GB" b="1" dirty="0" err="1" smtClean="0"/>
              <a:t>Downcasting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9144064" cy="55007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class Parent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void sleep() 		{}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class Child: public Parent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{ public: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gotoSchool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()	{}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main( )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Parent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Child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; 			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Parent *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pParent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= &amp;child; 	    //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upcast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- implicit type cast allowed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Child *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pChild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= (Child *) &amp;parent; // downcast - explicit type case required</a:t>
            </a:r>
          </a:p>
          <a:p>
            <a:pPr>
              <a:buNone/>
            </a:pP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pParent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-&gt; sleep();</a:t>
            </a:r>
          </a:p>
          <a:p>
            <a:pPr>
              <a:buNone/>
            </a:pP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pChild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gotoSchool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return 0;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0" y="4714884"/>
            <a:ext cx="4572000" cy="9286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Upcasting</a:t>
            </a:r>
            <a:r>
              <a:rPr lang="en-GB" b="1" dirty="0" smtClean="0"/>
              <a:t> and </a:t>
            </a:r>
            <a:r>
              <a:rPr lang="en-GB" b="1" dirty="0" err="1" smtClean="0"/>
              <a:t>Downcasting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Child object is “like” a Parent object therefore a Parent pointer can point to a child object. This is called </a:t>
            </a:r>
            <a:r>
              <a:rPr lang="en-GB" dirty="0" err="1" smtClean="0"/>
              <a:t>Upcasting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opposite process, converting a base-class pointer (reference) to a derived-class pointer (reference) is called </a:t>
            </a:r>
            <a:r>
              <a:rPr lang="en-GB" b="1" dirty="0" err="1" smtClean="0"/>
              <a:t>downcasting</a:t>
            </a:r>
            <a:r>
              <a:rPr lang="en-GB" dirty="0" smtClean="0"/>
              <a:t>. </a:t>
            </a:r>
            <a:r>
              <a:rPr lang="en-GB" dirty="0" err="1" smtClean="0"/>
              <a:t>Downcasting</a:t>
            </a:r>
            <a:r>
              <a:rPr lang="en-GB" dirty="0" smtClean="0"/>
              <a:t> is </a:t>
            </a:r>
            <a:r>
              <a:rPr lang="en-GB" b="1" dirty="0" smtClean="0">
                <a:solidFill>
                  <a:srgbClr val="C00000"/>
                </a:solidFill>
              </a:rPr>
              <a:t>not</a:t>
            </a:r>
            <a:r>
              <a:rPr lang="en-GB" dirty="0" smtClean="0"/>
              <a:t> allowed without an </a:t>
            </a:r>
            <a:r>
              <a:rPr lang="en-GB" b="1" dirty="0" smtClean="0">
                <a:solidFill>
                  <a:srgbClr val="C00000"/>
                </a:solidFill>
              </a:rPr>
              <a:t>explicit type cast. 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15148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1600" b="1" i="0" dirty="0" smtClean="0">
              <a:solidFill>
                <a:srgbClr val="0000B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CRectangle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area ()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(width * height); }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CTriangle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area () { </a:t>
            </a: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(width * height / 2); }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 ()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CRectangle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CTriangle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trgl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ppoly1 = &amp;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ppoly2 = &amp;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trgl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GB" sz="1800" b="1" i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ppoly1-&gt;</a:t>
            </a:r>
            <a:r>
              <a:rPr lang="en-GB" sz="1800" b="1" i="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set_values</a:t>
            </a:r>
            <a:r>
              <a:rPr lang="en-GB" sz="1800" b="1" i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(4,5); </a:t>
            </a:r>
          </a:p>
          <a:p>
            <a:pPr>
              <a:buNone/>
            </a:pPr>
            <a:r>
              <a:rPr lang="en-GB" sz="1800" b="1" i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ppoly2-&gt;</a:t>
            </a:r>
            <a:r>
              <a:rPr lang="en-GB" sz="1800" b="1" i="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set_values</a:t>
            </a:r>
            <a:r>
              <a:rPr lang="en-GB" sz="1800" b="1" i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(4,5);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rect.area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trgl.area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190" y="214290"/>
            <a:ext cx="4000528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width, height;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set_values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GB" sz="1600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b)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width=a; height=b; }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97" t="3906" r="80957" b="85840"/>
          <a:stretch>
            <a:fillRect/>
          </a:stretch>
        </p:blipFill>
        <p:spPr bwMode="auto">
          <a:xfrm>
            <a:off x="4643438" y="3643314"/>
            <a:ext cx="422508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0" y="131762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What is the output?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857232"/>
            <a:ext cx="8929718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class Parent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void sleep() 			{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&lt;&lt;"Parent sleep \n";}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class Child: public Parent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{ public: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gotoSchool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()		{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&lt;&lt;"Go to School \n";}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void sleep() 			{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&lt;&lt;"Child Sleep \n";}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main( )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Parent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Child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; 			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Parent *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pParent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= &amp;child; 	    //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upcast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- implicit type cast allowed 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Child *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pChild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= (Child *) &amp;parent;  // downcast - explicit type case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reqd</a:t>
            </a:r>
            <a:endParaRPr lang="en-GB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pParent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-&gt; sleep();</a:t>
            </a:r>
          </a:p>
          <a:p>
            <a:pPr>
              <a:buNone/>
            </a:pP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pParent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gotoSchool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();  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error :</a:t>
            </a:r>
            <a:r>
              <a:rPr lang="en-GB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gotoSchool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is not member of Parent</a:t>
            </a:r>
            <a:endParaRPr lang="en-GB" sz="15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pChild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gotoSchool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GB" sz="1500" b="1" dirty="0" err="1" smtClean="0">
                <a:latin typeface="Courier New" pitchFamily="49" charset="0"/>
                <a:cs typeface="Courier New" pitchFamily="49" charset="0"/>
              </a:rPr>
              <a:t>pChild</a:t>
            </a: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 -&gt; sleep();</a:t>
            </a:r>
          </a:p>
          <a:p>
            <a:pPr>
              <a:buNone/>
            </a:pPr>
            <a:r>
              <a:rPr lang="en-GB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GB" sz="15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4394" t="7813" r="65657" b="79709"/>
          <a:stretch>
            <a:fillRect/>
          </a:stretch>
        </p:blipFill>
        <p:spPr bwMode="auto">
          <a:xfrm>
            <a:off x="642910" y="2071678"/>
            <a:ext cx="731525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511156"/>
          </a:xfrm>
        </p:spPr>
        <p:txBody>
          <a:bodyPr>
            <a:noAutofit/>
          </a:bodyPr>
          <a:lstStyle/>
          <a:p>
            <a:r>
              <a:rPr lang="en-GB" b="1" dirty="0" smtClean="0"/>
              <a:t>Why need Virtual Functions?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401080" cy="535785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Why was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area()</a:t>
            </a:r>
            <a:r>
              <a:rPr lang="en-GB" dirty="0" smtClean="0"/>
              <a:t> </a:t>
            </a:r>
            <a:r>
              <a:rPr lang="en-GB" sz="2800" dirty="0" smtClean="0"/>
              <a:t>called by 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en-GB" sz="4000" dirty="0" smtClean="0"/>
              <a:t> </a:t>
            </a:r>
            <a:r>
              <a:rPr lang="en-GB" sz="2800" dirty="0" smtClean="0"/>
              <a:t>and </a:t>
            </a: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trgl</a:t>
            </a:r>
            <a:r>
              <a:rPr lang="en-GB" dirty="0" smtClean="0"/>
              <a:t> </a:t>
            </a:r>
            <a:r>
              <a:rPr lang="en-GB" sz="2800" dirty="0" smtClean="0"/>
              <a:t>objects and not through pointers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*ppoly1</a:t>
            </a:r>
            <a:r>
              <a:rPr lang="en-GB" sz="2800" dirty="0" smtClean="0"/>
              <a:t>, 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ppoly2</a:t>
            </a:r>
            <a:r>
              <a:rPr lang="en-GB" sz="2800" dirty="0" smtClean="0"/>
              <a:t>?</a:t>
            </a:r>
          </a:p>
          <a:p>
            <a:r>
              <a:rPr lang="en-GB" sz="2800" dirty="0" smtClean="0"/>
              <a:t>Both</a:t>
            </a:r>
            <a:r>
              <a:rPr lang="en-GB" sz="2800" dirty="0"/>
              <a:t> *ppoly1 and *ppoly2 are of type </a:t>
            </a:r>
            <a:r>
              <a:rPr lang="en-GB" sz="2800" dirty="0" err="1"/>
              <a:t>CPolygon</a:t>
            </a:r>
            <a:r>
              <a:rPr lang="en-GB" sz="2800" dirty="0"/>
              <a:t>*and therefore we can only use these pointers to refer to the members that </a:t>
            </a:r>
            <a:r>
              <a:rPr lang="en-GB" sz="2800" dirty="0" err="1"/>
              <a:t>CRectangle</a:t>
            </a:r>
            <a:r>
              <a:rPr lang="en-GB" sz="2800" dirty="0"/>
              <a:t> and </a:t>
            </a:r>
            <a:r>
              <a:rPr lang="en-GB" sz="2800" dirty="0" err="1"/>
              <a:t>CTriangle</a:t>
            </a:r>
            <a:r>
              <a:rPr lang="en-GB" sz="2800" dirty="0"/>
              <a:t> </a:t>
            </a:r>
            <a:r>
              <a:rPr lang="en-GB" sz="2800" b="1" u="sng" dirty="0">
                <a:solidFill>
                  <a:srgbClr val="C00000"/>
                </a:solidFill>
              </a:rPr>
              <a:t>inherit</a:t>
            </a:r>
            <a:r>
              <a:rPr lang="en-GB" sz="2800" dirty="0"/>
              <a:t> from </a:t>
            </a:r>
            <a:r>
              <a:rPr lang="en-GB" sz="2800" dirty="0" err="1"/>
              <a:t>CPolygon</a:t>
            </a:r>
            <a:r>
              <a:rPr lang="en-GB" sz="2800" dirty="0"/>
              <a:t>. For that reason when we call the area() members at the end of the program we have had to use directly </a:t>
            </a:r>
            <a:r>
              <a:rPr lang="en-GB" sz="2800" dirty="0" smtClean="0"/>
              <a:t>the objects</a:t>
            </a:r>
            <a:r>
              <a:rPr lang="en-GB" sz="2800" dirty="0"/>
              <a:t> </a:t>
            </a:r>
            <a:r>
              <a:rPr lang="en-GB" sz="2800" dirty="0" smtClean="0"/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en-GB" sz="2800" dirty="0"/>
              <a:t> and 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trgl</a:t>
            </a:r>
            <a:r>
              <a:rPr lang="en-GB" sz="2800" dirty="0" smtClean="0"/>
              <a:t> instead </a:t>
            </a:r>
            <a:r>
              <a:rPr lang="en-GB" sz="2800" dirty="0"/>
              <a:t>of the pointers 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*ppoly1</a:t>
            </a:r>
            <a:r>
              <a:rPr lang="en-GB" sz="2800" dirty="0"/>
              <a:t> and 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*ppoly2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How to </a:t>
            </a:r>
            <a:r>
              <a:rPr lang="en-GB" sz="2800" dirty="0"/>
              <a:t>use area() with the pointers to class </a:t>
            </a:r>
            <a:r>
              <a:rPr lang="en-GB" sz="2800" dirty="0" err="1" smtClean="0"/>
              <a:t>CPolygon</a:t>
            </a:r>
            <a:r>
              <a:rPr lang="en-GB" sz="2800" dirty="0" smtClean="0"/>
              <a:t>?</a:t>
            </a:r>
          </a:p>
          <a:p>
            <a:r>
              <a:rPr lang="en-GB" sz="2800" b="1" u="sng" dirty="0" smtClean="0">
                <a:solidFill>
                  <a:srgbClr val="C00000"/>
                </a:solidFill>
              </a:rPr>
              <a:t>Solution = Virtual Functions!!</a:t>
            </a:r>
            <a:endParaRPr lang="en-GB" sz="28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Virtual Members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member of a class that can be redefined in its derived classes is known as a virtual member. In order to declare a member of a class as virtual, we must precede its declaration with the keyword </a:t>
            </a:r>
            <a:r>
              <a:rPr lang="en-GB" dirty="0" smtClean="0"/>
              <a:t>”virtual”</a:t>
            </a:r>
          </a:p>
          <a:p>
            <a:r>
              <a:rPr lang="en-GB" dirty="0" smtClean="0"/>
              <a:t>So, if we want area() to be able to be called by pointers to </a:t>
            </a:r>
            <a:r>
              <a:rPr lang="en-GB" dirty="0" err="1" smtClean="0"/>
              <a:t>CPolygon</a:t>
            </a:r>
            <a:r>
              <a:rPr lang="en-GB" dirty="0" smtClean="0"/>
              <a:t> it has to be a part of </a:t>
            </a:r>
            <a:r>
              <a:rPr lang="en-GB" dirty="0" err="1" smtClean="0"/>
              <a:t>CPolygon</a:t>
            </a:r>
            <a:r>
              <a:rPr lang="en-GB" dirty="0" smtClean="0"/>
              <a:t> but still have the permission to redefine it in </a:t>
            </a:r>
            <a:r>
              <a:rPr lang="en-GB" dirty="0" err="1" smtClean="0"/>
              <a:t>CRectangle</a:t>
            </a:r>
            <a:r>
              <a:rPr lang="en-GB" dirty="0" smtClean="0"/>
              <a:t> and </a:t>
            </a:r>
            <a:r>
              <a:rPr lang="en-GB" dirty="0" err="1" smtClean="0"/>
              <a:t>CTriangle</a:t>
            </a:r>
            <a:r>
              <a:rPr lang="en-GB" dirty="0" smtClean="0"/>
              <a:t> then it HAS to be declared virtual!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-214338"/>
            <a:ext cx="8229600" cy="6715148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1600" b="1" i="0" dirty="0" smtClean="0">
              <a:solidFill>
                <a:srgbClr val="0000B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CRectangle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area ()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(width * height); }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CTriangle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area () { </a:t>
            </a:r>
            <a:r>
              <a:rPr lang="en-GB" sz="1600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(width * height / 2); } </a:t>
            </a:r>
          </a:p>
          <a:p>
            <a:pPr>
              <a:buNone/>
            </a:pP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r>
              <a:rPr lang="en-GB" sz="1600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 () </a:t>
            </a:r>
          </a:p>
          <a:p>
            <a:pPr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CRectangle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CTriangle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trgl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poly;</a:t>
            </a:r>
          </a:p>
          <a:p>
            <a:pPr>
              <a:buNone/>
            </a:pP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ppoly1 = &amp;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ppoly2 = &amp;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trgl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ppoly3 = &amp;poly; </a:t>
            </a:r>
          </a:p>
          <a:p>
            <a:pPr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ppoly1-&gt;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set_values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(4,5); </a:t>
            </a:r>
          </a:p>
          <a:p>
            <a:pPr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ppoly2-&gt;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set_values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(4,5); </a:t>
            </a:r>
          </a:p>
          <a:p>
            <a:pPr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ppoly3-&gt;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set_values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(4,5);</a:t>
            </a:r>
          </a:p>
          <a:p>
            <a:pPr>
              <a:buNone/>
            </a:pP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 &lt;&lt; ppoly1-&gt;area() &lt;&lt; endl; </a:t>
            </a:r>
          </a:p>
          <a:p>
            <a:pPr>
              <a:buNone/>
            </a:pP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 &lt;&lt; ppoly2-&gt;area() &lt;&lt; endl;</a:t>
            </a:r>
          </a:p>
          <a:p>
            <a:pPr>
              <a:buNone/>
            </a:pP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 ppoly3-&gt;area() &lt;&lt;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686" y="142852"/>
            <a:ext cx="471487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CPolygon</a:t>
            </a: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GB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None/>
            </a:pPr>
            <a:r>
              <a:rPr lang="en-GB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width, height; </a:t>
            </a:r>
          </a:p>
          <a:p>
            <a:pPr>
              <a:buNone/>
            </a:pPr>
            <a:r>
              <a:rPr lang="en-GB" b="1" dirty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r>
              <a:rPr lang="en-GB" b="1" dirty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GB" b="1" dirty="0" err="1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 area () { return (0); </a:t>
            </a:r>
            <a:r>
              <a:rPr lang="en-GB" b="1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solidFill>
                <a:srgbClr val="0000B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i="0" dirty="0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set_values</a:t>
            </a: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GB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GB" b="1" i="0" dirty="0" err="1" smtClean="0">
                <a:solidFill>
                  <a:srgbClr val="0000B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b) </a:t>
            </a:r>
          </a:p>
          <a:p>
            <a:pPr>
              <a:buNone/>
            </a:pP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width=a; height=b; } </a:t>
            </a:r>
          </a:p>
          <a:p>
            <a:pPr>
              <a:buNone/>
            </a:pPr>
            <a:r>
              <a:rPr lang="en-GB" b="1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214810" y="1142984"/>
            <a:ext cx="5214974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0" y="5572140"/>
            <a:ext cx="5214942" cy="10715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198" t="3906" r="86083" b="84109"/>
          <a:stretch>
            <a:fillRect/>
          </a:stretch>
        </p:blipFill>
        <p:spPr bwMode="auto">
          <a:xfrm>
            <a:off x="5357818" y="4071942"/>
            <a:ext cx="3000396" cy="180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Virtual Members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257800"/>
          </a:xfrm>
        </p:spPr>
        <p:txBody>
          <a:bodyPr>
            <a:noAutofit/>
          </a:bodyPr>
          <a:lstStyle/>
          <a:p>
            <a:r>
              <a:rPr lang="en-GB" sz="2400" dirty="0" smtClean="0"/>
              <a:t>What if the function in the </a:t>
            </a:r>
            <a:r>
              <a:rPr lang="en-GB" sz="2400" dirty="0" err="1" smtClean="0"/>
              <a:t>CPolygon</a:t>
            </a:r>
            <a:r>
              <a:rPr lang="en-GB" sz="2400" dirty="0" smtClean="0"/>
              <a:t> is not declared as virtual?</a:t>
            </a:r>
          </a:p>
          <a:p>
            <a:r>
              <a:rPr lang="en-GB" sz="2400" dirty="0"/>
              <a:t>The member function area() has been declared as virtual in the base class </a:t>
            </a:r>
            <a:r>
              <a:rPr lang="en-GB" sz="2400" dirty="0">
                <a:solidFill>
                  <a:srgbClr val="C00000"/>
                </a:solidFill>
              </a:rPr>
              <a:t>because it is later redefined in each derived class</a:t>
            </a:r>
            <a:r>
              <a:rPr lang="en-GB" sz="2400" dirty="0"/>
              <a:t>. </a:t>
            </a:r>
            <a:r>
              <a:rPr lang="en-GB" sz="2400" dirty="0" smtClean="0"/>
              <a:t>If you </a:t>
            </a:r>
            <a:r>
              <a:rPr lang="en-GB" sz="2400" dirty="0"/>
              <a:t>remove this virtual keyword from the declaration of area() within </a:t>
            </a:r>
            <a:r>
              <a:rPr lang="en-GB" sz="2400" dirty="0" err="1"/>
              <a:t>CPolygon</a:t>
            </a:r>
            <a:r>
              <a:rPr lang="en-GB" sz="2400" dirty="0"/>
              <a:t>, </a:t>
            </a:r>
            <a:r>
              <a:rPr lang="en-GB" sz="2400" dirty="0" smtClean="0"/>
              <a:t>the </a:t>
            </a:r>
            <a:r>
              <a:rPr lang="en-GB" sz="2400" dirty="0"/>
              <a:t>result will be 0 for the three polygons instead of 20, 10 and 0</a:t>
            </a:r>
            <a:r>
              <a:rPr lang="en-GB" sz="2400" dirty="0" smtClean="0"/>
              <a:t>.</a:t>
            </a:r>
            <a:r>
              <a:rPr lang="en-GB" sz="2400" dirty="0"/>
              <a:t> </a:t>
            </a:r>
            <a:endParaRPr lang="en-GB" sz="2400" dirty="0" smtClean="0"/>
          </a:p>
          <a:p>
            <a:r>
              <a:rPr lang="en-GB" sz="2400" dirty="0" smtClean="0"/>
              <a:t>Therefore</a:t>
            </a:r>
            <a:r>
              <a:rPr lang="en-GB" sz="2400" dirty="0"/>
              <a:t>, what the virtual keyword does is to allow a member of a derived class with the same name as one in the base class to be appropriately called from a pointer, and more precisely when the type of the pointer is a pointer to the base class but is pointing to an object of the derived class,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Dynamic (or Late) Binding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When  a language </a:t>
            </a:r>
            <a:r>
              <a:rPr lang="en-US" sz="2400" b="1" dirty="0" smtClean="0"/>
              <a:t>determines the type of the object at runtime</a:t>
            </a:r>
            <a:r>
              <a:rPr lang="en-US" sz="2400" dirty="0" smtClean="0"/>
              <a:t> and call the appropriate member function it is said to implement late binding.</a:t>
            </a:r>
          </a:p>
          <a:p>
            <a:r>
              <a:rPr lang="en-US" sz="2400" dirty="0" smtClean="0"/>
              <a:t>Dynamic binding is possible through virtual functions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Virtual Functions enable run time object determination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Keyword </a:t>
            </a:r>
            <a:r>
              <a:rPr lang="en-US" sz="2400" dirty="0" smtClean="0">
                <a:solidFill>
                  <a:srgbClr val="0000FF"/>
                </a:solidFill>
              </a:rPr>
              <a:t>virtual </a:t>
            </a:r>
            <a:r>
              <a:rPr lang="en-US" sz="2400" dirty="0" smtClean="0"/>
              <a:t>instructs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the compiler to use late binding and delay the object interpretation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Some facts about virtual functions 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If a base class declares a virtual function, it </a:t>
            </a:r>
            <a:r>
              <a:rPr lang="en-US" sz="2200" b="1" u="sng" dirty="0" smtClean="0">
                <a:solidFill>
                  <a:srgbClr val="C00000"/>
                </a:solidFill>
              </a:rPr>
              <a:t>must implement </a:t>
            </a:r>
            <a:r>
              <a:rPr lang="en-US" sz="2200" dirty="0" smtClean="0"/>
              <a:t>that function, even if the body is empty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Virtual function in base class stays virtual in all the derived classes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It can be overridden in the derived classes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But, a derived class is not required to re-implement a virtual function.  If it does not, the base class version is used 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CPS235:Polymorphism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A047CE-9FD3-4412-9A36-A090A352AAB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Abstract Classes &amp; Pure Virtual Functions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2667000"/>
          </a:xfrm>
          <a:prstGeom prst="rect">
            <a:avLst/>
          </a:prstGeom>
          <a:noFill/>
        </p:spPr>
        <p:txBody>
          <a:bodyPr lIns="0" rIns="0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solidFill>
                  <a:srgbClr val="C00000"/>
                </a:solidFill>
                <a:latin typeface="+mn-lt"/>
              </a:rPr>
              <a:t>Some classes exist logically but not physically.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+mn-lt"/>
              </a:rPr>
              <a:t>Example : Shape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200" kern="0" dirty="0" smtClean="0">
                <a:latin typeface="+mn-lt"/>
              </a:rPr>
              <a:t>Shape s1; </a:t>
            </a:r>
            <a:r>
              <a:rPr lang="en-US" sz="2200" kern="0" dirty="0">
                <a:solidFill>
                  <a:srgbClr val="339933"/>
                </a:solidFill>
                <a:latin typeface="+mn-lt"/>
              </a:rPr>
              <a:t>// Legal but silly..!! : “Shapeless shape”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200" kern="0" dirty="0">
                <a:latin typeface="+mn-lt"/>
              </a:rPr>
              <a:t>Shape makes sense only as a base of some classes derived from it. Serves as a “category”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200" kern="0" dirty="0">
                <a:latin typeface="+mn-lt"/>
              </a:rPr>
              <a:t>Hence instantiation of such a class must be prevented 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457200" y="4178300"/>
            <a:ext cx="3810000" cy="1706563"/>
          </a:xfrm>
          <a:prstGeom prst="rect">
            <a:avLst/>
          </a:prstGeom>
          <a:solidFill>
            <a:srgbClr val="FFFFC5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Shape   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//Abstract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//Pure virtual Function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 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draw() 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495800" y="4114800"/>
            <a:ext cx="4419600" cy="1477328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 </a:t>
            </a:r>
            <a:r>
              <a:rPr lang="en-US" sz="2000" b="1" u="sng" dirty="0">
                <a:solidFill>
                  <a:srgbClr val="C00000"/>
                </a:solidFill>
                <a:latin typeface="+mn-lt"/>
              </a:rPr>
              <a:t>A class with one or more pure virtual  </a:t>
            </a:r>
            <a:br>
              <a:rPr lang="en-US" sz="2000" b="1" u="sng" dirty="0">
                <a:solidFill>
                  <a:srgbClr val="C00000"/>
                </a:solidFill>
                <a:latin typeface="+mn-lt"/>
              </a:rPr>
            </a:br>
            <a:r>
              <a:rPr lang="en-US" sz="2000" b="1" u="sng" dirty="0">
                <a:solidFill>
                  <a:srgbClr val="C00000"/>
                </a:solidFill>
                <a:latin typeface="+mn-lt"/>
              </a:rPr>
              <a:t>   functions is an Abstract Class</a:t>
            </a:r>
            <a:endParaRPr lang="en-US" b="1" u="sng" dirty="0">
              <a:solidFill>
                <a:srgbClr val="C00000"/>
              </a:solidFill>
              <a:latin typeface="+mn-lt"/>
            </a:endParaRP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Char char="§"/>
              <a:defRPr/>
            </a:pPr>
            <a:r>
              <a:rPr lang="en-US" sz="2000" b="1" u="sng" dirty="0">
                <a:solidFill>
                  <a:srgbClr val="C00000"/>
                </a:solidFill>
              </a:rPr>
              <a:t> Objects of abstract class can’t be  </a:t>
            </a:r>
            <a:br>
              <a:rPr lang="en-US" sz="2000" b="1" u="sng" dirty="0">
                <a:solidFill>
                  <a:srgbClr val="C00000"/>
                </a:solidFill>
              </a:rPr>
            </a:br>
            <a:r>
              <a:rPr lang="en-US" sz="2000" b="1" u="sng" dirty="0">
                <a:solidFill>
                  <a:srgbClr val="C00000"/>
                </a:solidFill>
              </a:rPr>
              <a:t>   created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3400" y="5867400"/>
            <a:ext cx="707757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Shape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s1;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: variable of an abstract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CPS235:Polymorphism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F97663-A0BD-4429-9B75-5F706BC3DFB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533400"/>
            <a:ext cx="82296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76650" y="2362200"/>
            <a:ext cx="2419350" cy="1143000"/>
          </a:xfrm>
          <a:prstGeom prst="flowChartAlternateProcess">
            <a:avLst/>
          </a:prstGeom>
          <a:solidFill>
            <a:srgbClr val="00E4A8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200" b="1" dirty="0">
              <a:latin typeface="+mn-lt"/>
              <a:cs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62450" y="2362200"/>
            <a:ext cx="892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  <a:defRPr/>
            </a:pPr>
            <a:r>
              <a:rPr lang="en-US" sz="1600" b="1" dirty="0">
                <a:latin typeface="+mn-lt"/>
                <a:cs typeface="Courier New" pitchFamily="49" charset="0"/>
              </a:rPr>
              <a:t>Shape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676650" y="279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latin typeface="+mn-lt"/>
              <a:cs typeface="Courier New" pitchFamily="49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10000" y="2940050"/>
            <a:ext cx="19812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  <a:defRPr/>
            </a:pPr>
            <a:r>
              <a:rPr lang="en-US" sz="1600" b="1" dirty="0">
                <a:latin typeface="+mn-lt"/>
                <a:cs typeface="Courier New" pitchFamily="49" charset="0"/>
              </a:rPr>
              <a:t> virtual void draw()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524000" y="4325938"/>
            <a:ext cx="2057400" cy="1084262"/>
          </a:xfrm>
          <a:prstGeom prst="flowChartAlternateProcess">
            <a:avLst/>
          </a:prstGeom>
          <a:solidFill>
            <a:srgbClr val="00E4A8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  <a:cs typeface="Courier New" pitchFamily="49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209800" y="4325938"/>
            <a:ext cx="892175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  <a:defRPr/>
            </a:pPr>
            <a:r>
              <a:rPr lang="en-US" sz="1600" b="1">
                <a:latin typeface="+mn-lt"/>
                <a:cs typeface="Courier New" pitchFamily="49" charset="0"/>
              </a:rPr>
              <a:t>Circle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524000" y="47593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latin typeface="+mn-lt"/>
              <a:cs typeface="Courier New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698625" y="4876800"/>
            <a:ext cx="180657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  <a:defRPr/>
            </a:pPr>
            <a:r>
              <a:rPr lang="en-US" sz="1600" b="1">
                <a:latin typeface="+mn-lt"/>
                <a:cs typeface="Courier New" pitchFamily="49" charset="0"/>
              </a:rPr>
              <a:t>public void draw()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590800" y="410845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latin typeface="+mn-lt"/>
              <a:cs typeface="Courier New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2590800" y="4108450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latin typeface="+mn-lt"/>
              <a:cs typeface="Courier New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724400" y="3897313"/>
            <a:ext cx="0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latin typeface="+mn-lt"/>
              <a:cs typeface="Courier New" pitchFamily="49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4724400" y="3463925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b="1">
              <a:latin typeface="+mn-lt"/>
              <a:cs typeface="Courier New" pitchFamily="49" charset="0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5943600" y="4325938"/>
            <a:ext cx="2057400" cy="1084262"/>
          </a:xfrm>
          <a:prstGeom prst="flowChartAlternateProcess">
            <a:avLst/>
          </a:prstGeom>
          <a:solidFill>
            <a:srgbClr val="00E4A8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  <a:cs typeface="Courier New" pitchFamily="49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477000" y="4325938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  <a:defRPr/>
            </a:pPr>
            <a:r>
              <a:rPr lang="en-US" sz="1600" b="1">
                <a:latin typeface="+mn-lt"/>
                <a:cs typeface="Courier New" pitchFamily="49" charset="0"/>
              </a:rPr>
              <a:t>Triangle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943600" y="47593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latin typeface="+mn-lt"/>
              <a:cs typeface="Courier New" pitchFamily="49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6118225" y="4845050"/>
            <a:ext cx="180657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  <a:defRPr/>
            </a:pPr>
            <a:r>
              <a:rPr lang="en-US" sz="1600" b="1">
                <a:latin typeface="+mn-lt"/>
                <a:cs typeface="Courier New" pitchFamily="49" charset="0"/>
              </a:rPr>
              <a:t>public void draw()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6934200" y="4108450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1208</Words>
  <Application>Microsoft Office PowerPoint</Application>
  <PresentationFormat>On-screen Show (4:3)</PresentationFormat>
  <Paragraphs>209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Default Design</vt:lpstr>
      <vt:lpstr>Slide 1</vt:lpstr>
      <vt:lpstr>Slide 2</vt:lpstr>
      <vt:lpstr>Why need Virtual Functions?</vt:lpstr>
      <vt:lpstr>Virtual Members</vt:lpstr>
      <vt:lpstr>Slide 5</vt:lpstr>
      <vt:lpstr>Virtual Members</vt:lpstr>
      <vt:lpstr>Dynamic (or Late) Binding</vt:lpstr>
      <vt:lpstr>Slide 8</vt:lpstr>
      <vt:lpstr>Slide 9</vt:lpstr>
      <vt:lpstr>Slide 10</vt:lpstr>
      <vt:lpstr>Abstract classes</vt:lpstr>
      <vt:lpstr>Slide 12</vt:lpstr>
      <vt:lpstr>Virtual Function vs. Pure Virtual Function</vt:lpstr>
      <vt:lpstr>Virtual Function vs. Pure Virtual Function</vt:lpstr>
      <vt:lpstr>Things to remember</vt:lpstr>
      <vt:lpstr>Things to remember</vt:lpstr>
      <vt:lpstr>Base Class / Derived Class Pointers</vt:lpstr>
      <vt:lpstr>Upcasting and Downcasting</vt:lpstr>
      <vt:lpstr>Upcasting and Downcasting</vt:lpstr>
      <vt:lpstr>What is the output?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Laptop</cp:lastModifiedBy>
  <cp:revision>51</cp:revision>
  <dcterms:created xsi:type="dcterms:W3CDTF">2011-05-25T17:57:03Z</dcterms:created>
  <dcterms:modified xsi:type="dcterms:W3CDTF">2011-05-26T18:16:49Z</dcterms:modified>
</cp:coreProperties>
</file>