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62" r:id="rId3"/>
    <p:sldId id="263" r:id="rId4"/>
    <p:sldId id="264" r:id="rId5"/>
    <p:sldId id="267" r:id="rId6"/>
    <p:sldId id="268" r:id="rId7"/>
    <p:sldId id="269" r:id="rId8"/>
    <p:sldId id="270" r:id="rId9"/>
    <p:sldId id="272" r:id="rId10"/>
    <p:sldId id="273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49239-BB3C-4F8E-BD8F-4BD0BF8F8659}" type="datetimeFigureOut">
              <a:rPr lang="en-US" smtClean="0"/>
              <a:pPr/>
              <a:t>2/10/2011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C4FA3-F503-4FDD-B81E-8FECE30FA8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>
            <a:noAutofit/>
          </a:bodyPr>
          <a:lstStyle>
            <a:lvl1pPr>
              <a:defRPr sz="4800" b="1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8th feb, 2011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sz="1000" i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>
            <a:normAutofit/>
          </a:bodyPr>
          <a:lstStyle>
            <a:lvl1pPr>
              <a:defRPr sz="1000" i="1">
                <a:solidFill>
                  <a:schemeClr val="tx2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8th feb,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 smtClean="0"/>
              <a:t>8th feb,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353425" cy="6588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5288" y="1268413"/>
            <a:ext cx="8353425" cy="5113337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8th feb,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smtClean="0"/>
              <a:t>8th feb, 2011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smtClean="0"/>
              <a:t>Introduction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smtClean="0"/>
              <a:t>8th feb, 2011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Introduction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smtClean="0"/>
              <a:t>8th feb, 2011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8th feb, 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8th feb,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8th feb,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 smtClean="0"/>
              <a:t>8th feb, 2011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724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416675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8th feb,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16481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 eaLnBrk="1" latinLnBrk="0" hangingPunct="1">
              <a:defRPr kumimoji="0" sz="1000" b="1">
                <a:solidFill>
                  <a:srgbClr val="FFFFFF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tx2"/>
          </a:solidFill>
          <a:latin typeface="Helvetica" pitchFamily="34" charset="0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Automata Theory and formal languages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Introduction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8th feb,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a typeface="ＭＳ Ｐゴシック" pitchFamily="-110" charset="-128"/>
              </a:rPr>
              <a:t>Automata can model many things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353425" cy="3379787"/>
          </a:xfrm>
        </p:spPr>
        <p:txBody>
          <a:bodyPr/>
          <a:lstStyle/>
          <a:p>
            <a:pPr algn="just"/>
            <a:r>
              <a:rPr lang="en-US" dirty="0" smtClean="0">
                <a:ea typeface="ＭＳ Ｐゴシック" pitchFamily="-110" charset="-128"/>
              </a:rPr>
              <a:t>They can describe the operation of a small device, like the control component of an alarm clock or a microwave</a:t>
            </a:r>
          </a:p>
          <a:p>
            <a:pPr algn="just"/>
            <a:r>
              <a:rPr lang="en-US" dirty="0" smtClean="0">
                <a:ea typeface="ＭＳ Ｐゴシック" pitchFamily="-110" charset="-128"/>
              </a:rPr>
              <a:t>They are also used in </a:t>
            </a:r>
            <a:r>
              <a:rPr lang="en-US" b="1" dirty="0" smtClean="0">
                <a:solidFill>
                  <a:schemeClr val="accent1"/>
                </a:solidFill>
                <a:ea typeface="ＭＳ Ｐゴシック" pitchFamily="-110" charset="-128"/>
              </a:rPr>
              <a:t>lexical analyzers </a:t>
            </a:r>
            <a:r>
              <a:rPr lang="en-US" dirty="0" smtClean="0">
                <a:ea typeface="ＭＳ Ｐゴシック" pitchFamily="-110" charset="-128"/>
              </a:rPr>
              <a:t>to recognize well formed expressions in programming languages: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143000" y="5029200"/>
            <a:ext cx="573426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Courier New" pitchFamily="-110" charset="0"/>
              </a:rPr>
              <a:t>ab1</a:t>
            </a:r>
            <a:r>
              <a:rPr lang="en-US" sz="2400" dirty="0">
                <a:latin typeface="Courier New" pitchFamily="-110" charset="0"/>
              </a:rPr>
              <a:t> </a:t>
            </a:r>
            <a:r>
              <a:rPr lang="en-US" sz="2400" dirty="0">
                <a:latin typeface="Gill Sans MT" pitchFamily="-110" charset="-18"/>
              </a:rPr>
              <a:t>is a legal name of a variable in java</a:t>
            </a:r>
          </a:p>
          <a:p>
            <a:r>
              <a:rPr lang="en-US" sz="2400" b="1" dirty="0">
                <a:latin typeface="Courier New" pitchFamily="-110" charset="0"/>
              </a:rPr>
              <a:t>5u= </a:t>
            </a:r>
            <a:r>
              <a:rPr lang="en-US" sz="2400" dirty="0">
                <a:latin typeface="Gill Sans MT" pitchFamily="-110" charset="-18"/>
              </a:rPr>
              <a:t>is not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8th feb,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10" charset="-128"/>
              </a:rPr>
              <a:t>Some devices we will see</a:t>
            </a:r>
          </a:p>
        </p:txBody>
      </p:sp>
      <p:graphicFrame>
        <p:nvGraphicFramePr>
          <p:cNvPr id="94264" name="Group 56"/>
          <p:cNvGraphicFramePr>
            <a:graphicFrameLocks noGrp="1"/>
          </p:cNvGraphicFramePr>
          <p:nvPr>
            <p:ph idx="1"/>
          </p:nvPr>
        </p:nvGraphicFramePr>
        <p:xfrm>
          <a:off x="395288" y="1752599"/>
          <a:ext cx="8353425" cy="4829744"/>
        </p:xfrm>
        <a:graphic>
          <a:graphicData uri="http://schemas.openxmlformats.org/drawingml/2006/table">
            <a:tbl>
              <a:tblPr firstCol="1">
                <a:tableStyleId>{3C2FFA5D-87B4-456A-9821-1D502468CF0F}</a:tableStyleId>
              </a:tblPr>
              <a:tblGrid>
                <a:gridCol w="2592387"/>
                <a:gridCol w="5761038"/>
              </a:tblGrid>
              <a:tr h="903472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Finite Automata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Gill Sans MT" pitchFamily="-110" charset="-18"/>
                        <a:ea typeface="ＭＳ Ｐゴシック" pitchFamily="-110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Devices with a finite amount of memory.</a:t>
                      </a:r>
                      <a:b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Used to model “small” computers.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-110" charset="-18"/>
                        <a:ea typeface="ＭＳ Ｐゴシック" pitchFamily="-110" charset="-128"/>
                      </a:endParaRPr>
                    </a:p>
                  </a:txBody>
                  <a:tcPr horzOverflow="overflow"/>
                </a:tc>
              </a:tr>
              <a:tr h="1354496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Push-down Automata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Gill Sans MT" pitchFamily="-110" charset="-18"/>
                        <a:ea typeface="ＭＳ Ｐゴシック" pitchFamily="-110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Devices with infinite memory that can be accessed in a restricted way. Used to parse grammars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99FF"/>
                        </a:solidFill>
                        <a:effectLst/>
                        <a:latin typeface="Gill Sans MT" pitchFamily="-110" charset="-18"/>
                        <a:ea typeface="ＭＳ Ｐゴシック" pitchFamily="-110" charset="-128"/>
                      </a:endParaRPr>
                    </a:p>
                  </a:txBody>
                  <a:tcPr horzOverflow="overflow"/>
                </a:tc>
              </a:tr>
              <a:tr h="1017296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Turing Machines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Gill Sans MT" pitchFamily="-110" charset="-18"/>
                        <a:ea typeface="ＭＳ Ｐゴシック" pitchFamily="-110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Devices with infinite memory. Used to model any computer.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-110" charset="-18"/>
                        <a:ea typeface="ＭＳ Ｐゴシック" pitchFamily="-110" charset="-128"/>
                      </a:endParaRPr>
                    </a:p>
                  </a:txBody>
                  <a:tcPr horzOverflow="overflow"/>
                </a:tc>
              </a:tr>
              <a:tr h="1524321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Time-bounded Turing Machines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Gill Sans MT" pitchFamily="-110" charset="-18"/>
                        <a:ea typeface="ＭＳ Ｐゴシック" pitchFamily="-110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Infinite memory, but bounded running time. Used to model any computer program that runs in a reasonable amount of time.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-110" charset="-18"/>
                        <a:ea typeface="ＭＳ Ｐゴシック" pitchFamily="-110" charset="-128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10" charset="-128"/>
              </a:rPr>
              <a:t>Some highlights of the course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ea typeface="ＭＳ Ｐゴシック" pitchFamily="-110" charset="-128"/>
              </a:rPr>
              <a:t>Finite automata</a:t>
            </a:r>
          </a:p>
          <a:p>
            <a:pPr lvl="1" algn="just"/>
            <a:r>
              <a:rPr lang="en-US" dirty="0" smtClean="0">
                <a:ea typeface="ＭＳ Ｐゴシック" pitchFamily="-110" charset="-128"/>
              </a:rPr>
              <a:t>We will see that automata are intimately related to the task of </a:t>
            </a:r>
            <a:r>
              <a:rPr lang="en-US" b="1" dirty="0" smtClean="0">
                <a:solidFill>
                  <a:srgbClr val="6699FF"/>
                </a:solidFill>
                <a:ea typeface="ＭＳ Ｐゴシック" pitchFamily="-110" charset="-128"/>
              </a:rPr>
              <a:t>searching for patterns in text</a:t>
            </a:r>
          </a:p>
          <a:p>
            <a:pPr lvl="1" algn="just"/>
            <a:endParaRPr lang="en-US" dirty="0" smtClean="0">
              <a:ea typeface="ＭＳ Ｐゴシック" pitchFamily="-110" charset="-128"/>
            </a:endParaRPr>
          </a:p>
          <a:p>
            <a:pPr algn="just"/>
            <a:r>
              <a:rPr lang="en-US" dirty="0" smtClean="0">
                <a:ea typeface="ＭＳ Ｐゴシック" pitchFamily="-110" charset="-128"/>
              </a:rPr>
              <a:t>Grammars</a:t>
            </a:r>
          </a:p>
          <a:p>
            <a:pPr lvl="1" algn="just"/>
            <a:r>
              <a:rPr lang="en-US" b="1" dirty="0" smtClean="0">
                <a:solidFill>
                  <a:schemeClr val="accent1"/>
                </a:solidFill>
                <a:ea typeface="ＭＳ Ｐゴシック" pitchFamily="-110" charset="-128"/>
              </a:rPr>
              <a:t>Grammars</a:t>
            </a:r>
            <a:r>
              <a:rPr lang="en-US" dirty="0" smtClean="0">
                <a:ea typeface="ＭＳ Ｐゴシック" pitchFamily="-110" charset="-128"/>
              </a:rPr>
              <a:t> describe the meaning of sentences in English, and the meaning of programs in Java</a:t>
            </a:r>
          </a:p>
          <a:p>
            <a:pPr lvl="1" algn="just"/>
            <a:r>
              <a:rPr lang="en-US" dirty="0" smtClean="0">
                <a:ea typeface="ＭＳ Ｐゴシック" pitchFamily="-110" charset="-128"/>
              </a:rPr>
              <a:t>We will see how to extract the meaning out of a program</a:t>
            </a:r>
          </a:p>
        </p:txBody>
      </p:sp>
      <p:sp>
        <p:nvSpPr>
          <p:cNvPr id="31748" name="TextBox 4"/>
          <p:cNvSpPr txBox="1">
            <a:spLocks noChangeArrowheads="1"/>
          </p:cNvSpPr>
          <p:nvPr/>
        </p:nvSpPr>
        <p:spPr bwMode="auto">
          <a:xfrm>
            <a:off x="1905000" y="2895600"/>
            <a:ext cx="44246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itchFamily="-110" charset="0"/>
                <a:cs typeface="Courier New" pitchFamily="-110" charset="0"/>
              </a:rPr>
              <a:t>find (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-110" charset="0"/>
                <a:cs typeface="Courier New" pitchFamily="-110" charset="0"/>
              </a:rPr>
              <a:t>ab</a:t>
            </a:r>
            <a:r>
              <a:rPr lang="en-US" sz="2400" dirty="0" smtClean="0">
                <a:latin typeface="Courier New" pitchFamily="-110" charset="0"/>
                <a:cs typeface="Courier New" pitchFamily="-110" charset="0"/>
              </a:rPr>
              <a:t>)in </a:t>
            </a:r>
            <a:r>
              <a:rPr lang="en-US" sz="2400" b="1" dirty="0">
                <a:solidFill>
                  <a:schemeClr val="accent1"/>
                </a:solidFill>
                <a:latin typeface="Courier New" pitchFamily="-110" charset="0"/>
                <a:cs typeface="Courier New" pitchFamily="-110" charset="0"/>
              </a:rPr>
              <a:t>abracadabra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8th feb,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10" charset="-128"/>
              </a:rPr>
              <a:t>Some highlights of the course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53425" cy="4191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ea typeface="ＭＳ Ｐゴシック" pitchFamily="-110" charset="-128"/>
              </a:rPr>
              <a:t>Turing Machines</a:t>
            </a:r>
          </a:p>
          <a:p>
            <a:pPr lvl="1" algn="just"/>
            <a:r>
              <a:rPr lang="en-US" dirty="0" smtClean="0">
                <a:ea typeface="ＭＳ Ｐゴシック" pitchFamily="-110" charset="-128"/>
              </a:rPr>
              <a:t>This is a </a:t>
            </a:r>
            <a:r>
              <a:rPr lang="en-US" b="1" dirty="0" smtClean="0">
                <a:solidFill>
                  <a:schemeClr val="accent1"/>
                </a:solidFill>
                <a:ea typeface="ＭＳ Ｐゴシック" pitchFamily="-110" charset="-128"/>
              </a:rPr>
              <a:t>general model of a computer</a:t>
            </a:r>
            <a:r>
              <a:rPr lang="en-US" dirty="0" smtClean="0">
                <a:ea typeface="ＭＳ Ｐゴシック" pitchFamily="-110" charset="-128"/>
              </a:rPr>
              <a:t>, capturing anything we could ever hope to compute</a:t>
            </a:r>
          </a:p>
          <a:p>
            <a:pPr lvl="1" algn="just"/>
            <a:r>
              <a:rPr lang="en-US" dirty="0" smtClean="0">
                <a:ea typeface="ＭＳ Ｐゴシック" pitchFamily="-110" charset="-128"/>
              </a:rPr>
              <a:t>But there are many things that </a:t>
            </a:r>
            <a:r>
              <a:rPr lang="en-US" b="1" dirty="0" smtClean="0">
                <a:solidFill>
                  <a:schemeClr val="accent1"/>
                </a:solidFill>
                <a:ea typeface="ＭＳ Ｐゴシック" pitchFamily="-110" charset="-128"/>
              </a:rPr>
              <a:t>computers cannot do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8th feb, 2011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10" charset="-128"/>
              </a:rPr>
              <a:t>Some highlights of the course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ea typeface="ＭＳ Ｐゴシック" pitchFamily="-110" charset="-128"/>
              </a:rPr>
              <a:t>Time-bounded Turing Machines</a:t>
            </a:r>
          </a:p>
          <a:p>
            <a:pPr lvl="1" algn="just"/>
            <a:r>
              <a:rPr lang="en-US" dirty="0" smtClean="0">
                <a:ea typeface="ＭＳ Ｐゴシック" pitchFamily="-110" charset="-128"/>
              </a:rPr>
              <a:t>Many problems are possible to solve on a computer </a:t>
            </a:r>
            <a:r>
              <a:rPr lang="en-US" b="1" dirty="0" smtClean="0">
                <a:solidFill>
                  <a:schemeClr val="accent1"/>
                </a:solidFill>
                <a:ea typeface="ＭＳ Ｐゴシック" pitchFamily="-110" charset="-128"/>
              </a:rPr>
              <a:t>in principle</a:t>
            </a:r>
            <a:r>
              <a:rPr lang="en-US" dirty="0" smtClean="0">
                <a:ea typeface="ＭＳ Ｐゴシック" pitchFamily="-110" charset="-128"/>
              </a:rPr>
              <a:t>, but take too much time in practice</a:t>
            </a:r>
          </a:p>
          <a:p>
            <a:pPr lvl="1" algn="just"/>
            <a:r>
              <a:rPr lang="en-US" b="1" dirty="0" smtClean="0">
                <a:solidFill>
                  <a:schemeClr val="accent1"/>
                </a:solidFill>
                <a:ea typeface="ＭＳ Ｐゴシック" pitchFamily="-110" charset="-128"/>
              </a:rPr>
              <a:t>Traveling salesman</a:t>
            </a:r>
            <a:r>
              <a:rPr lang="en-US" dirty="0" smtClean="0">
                <a:ea typeface="ＭＳ Ｐゴシック" pitchFamily="-110" charset="-128"/>
              </a:rPr>
              <a:t>: Given a list of </a:t>
            </a:r>
            <a:r>
              <a:rPr lang="en-US" b="1" dirty="0" smtClean="0">
                <a:solidFill>
                  <a:srgbClr val="6699FF"/>
                </a:solidFill>
                <a:ea typeface="ＭＳ Ｐゴシック" pitchFamily="-110" charset="-128"/>
              </a:rPr>
              <a:t>cities</a:t>
            </a:r>
            <a:r>
              <a:rPr lang="en-US" dirty="0" smtClean="0">
                <a:ea typeface="ＭＳ Ｐゴシック" pitchFamily="-110" charset="-128"/>
              </a:rPr>
              <a:t>, find the </a:t>
            </a:r>
            <a:r>
              <a:rPr lang="en-US" b="1" dirty="0" smtClean="0">
                <a:solidFill>
                  <a:srgbClr val="FF0000"/>
                </a:solidFill>
                <a:ea typeface="ＭＳ Ｐゴシック" pitchFamily="-110" charset="-128"/>
              </a:rPr>
              <a:t>shortest way </a:t>
            </a:r>
            <a:r>
              <a:rPr lang="en-US" dirty="0" smtClean="0">
                <a:ea typeface="ＭＳ Ｐゴシック" pitchFamily="-110" charset="-128"/>
              </a:rPr>
              <a:t>to visit them and come back home</a:t>
            </a:r>
          </a:p>
          <a:p>
            <a:pPr lvl="1" algn="just"/>
            <a:endParaRPr lang="en-US" dirty="0" smtClean="0">
              <a:ea typeface="ＭＳ Ｐゴシック" pitchFamily="-110" charset="-128"/>
            </a:endParaRPr>
          </a:p>
          <a:p>
            <a:pPr lvl="1" algn="just"/>
            <a:endParaRPr lang="en-US" dirty="0" smtClean="0">
              <a:ea typeface="ＭＳ Ｐゴシック" pitchFamily="-110" charset="-128"/>
            </a:endParaRPr>
          </a:p>
          <a:p>
            <a:pPr lvl="1" algn="just"/>
            <a:endParaRPr lang="en-US" dirty="0" smtClean="0">
              <a:ea typeface="ＭＳ Ｐゴシック" pitchFamily="-110" charset="-128"/>
            </a:endParaRPr>
          </a:p>
          <a:p>
            <a:pPr lvl="1" algn="just">
              <a:buFontTx/>
              <a:buNone/>
            </a:pPr>
            <a:endParaRPr lang="en-US" dirty="0" smtClean="0">
              <a:solidFill>
                <a:schemeClr val="accent2"/>
              </a:solidFill>
              <a:ea typeface="ＭＳ Ｐゴシック" pitchFamily="-110" charset="-128"/>
            </a:endParaRPr>
          </a:p>
          <a:p>
            <a:pPr lvl="1" algn="just"/>
            <a:r>
              <a:rPr lang="en-US" dirty="0" smtClean="0">
                <a:ea typeface="ＭＳ Ｐゴシック" pitchFamily="-110" charset="-128"/>
              </a:rPr>
              <a:t>Hard in practice: For 100 cities, this would take </a:t>
            </a:r>
            <a:r>
              <a:rPr lang="en-US" b="1" dirty="0" smtClean="0">
                <a:solidFill>
                  <a:srgbClr val="FF0000"/>
                </a:solidFill>
                <a:ea typeface="ＭＳ Ｐゴシック" pitchFamily="-110" charset="-128"/>
              </a:rPr>
              <a:t>100+ years </a:t>
            </a:r>
            <a:r>
              <a:rPr lang="en-US" dirty="0" smtClean="0">
                <a:ea typeface="ＭＳ Ｐゴシック" pitchFamily="-110" charset="-128"/>
              </a:rPr>
              <a:t>even on the fastest computer!</a:t>
            </a:r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4645025" y="4708525"/>
            <a:ext cx="7143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4716463" y="3627438"/>
            <a:ext cx="71437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5148263" y="4348163"/>
            <a:ext cx="71437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4068763" y="4203700"/>
            <a:ext cx="71437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>
            <a:off x="4500563" y="4492625"/>
            <a:ext cx="71437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3708400" y="4708525"/>
            <a:ext cx="101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Garamond" pitchFamily="-110" charset="0"/>
              </a:rPr>
              <a:t>Hong Kong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4716463" y="3411538"/>
            <a:ext cx="6619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Garamond" pitchFamily="-110" charset="0"/>
              </a:rPr>
              <a:t>Beijing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5132388" y="4114800"/>
            <a:ext cx="8080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Garamond" pitchFamily="-110" charset="0"/>
              </a:rPr>
              <a:t>Shanghai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3636963" y="3916363"/>
            <a:ext cx="5127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Garamond" pitchFamily="-110" charset="0"/>
              </a:rPr>
              <a:t>Xian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3578225" y="4419600"/>
            <a:ext cx="995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Garamond" pitchFamily="-110" charset="0"/>
              </a:rPr>
              <a:t>Guangzhou</a:t>
            </a:r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 flipV="1">
            <a:off x="4716463" y="4419600"/>
            <a:ext cx="4318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 flipH="1" flipV="1">
            <a:off x="4789488" y="3700463"/>
            <a:ext cx="35877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 flipH="1">
            <a:off x="4140200" y="3700463"/>
            <a:ext cx="576263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 flipH="1">
            <a:off x="3565525" y="4276725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10" name="Oval 18"/>
          <p:cNvSpPr>
            <a:spLocks noChangeArrowheads="1"/>
          </p:cNvSpPr>
          <p:nvPr/>
        </p:nvSpPr>
        <p:spPr bwMode="auto">
          <a:xfrm>
            <a:off x="3492500" y="4276725"/>
            <a:ext cx="7143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>
            <a:off x="3565525" y="4348163"/>
            <a:ext cx="935038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>
            <a:off x="4573588" y="4564063"/>
            <a:ext cx="71437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2757488" y="4060825"/>
            <a:ext cx="8080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Garamond" pitchFamily="-110" charset="0"/>
              </a:rPr>
              <a:t>Chengdu</a:t>
            </a: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8th feb, 2011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10" charset="-128"/>
              </a:rPr>
              <a:t>Preliminaries of automata theory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smtClean="0">
                <a:ea typeface="ＭＳ Ｐゴシック" pitchFamily="-110" charset="-128"/>
              </a:rPr>
              <a:t>How do we ask the question</a:t>
            </a:r>
          </a:p>
          <a:p>
            <a:pPr algn="just"/>
            <a:endParaRPr lang="en-US" dirty="0" smtClean="0">
              <a:ea typeface="ＭＳ Ｐゴシック" pitchFamily="-110" charset="-128"/>
            </a:endParaRPr>
          </a:p>
          <a:p>
            <a:pPr algn="just"/>
            <a:endParaRPr lang="en-US" dirty="0" smtClean="0">
              <a:ea typeface="ＭＳ Ｐゴシック" pitchFamily="-110" charset="-128"/>
            </a:endParaRPr>
          </a:p>
          <a:p>
            <a:pPr algn="just"/>
            <a:r>
              <a:rPr lang="en-US" dirty="0" smtClean="0">
                <a:ea typeface="ＭＳ Ｐゴシック" pitchFamily="-110" charset="-128"/>
              </a:rPr>
              <a:t>First, we need a way of describing the problems that we are interested in solving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752600" y="2362200"/>
            <a:ext cx="5531258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Gill Sans MT" pitchFamily="-110" charset="-18"/>
              </a:rPr>
              <a:t>Can device A solve problem B?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8th feb,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10" charset="-128"/>
              </a:rPr>
              <a:t>Problems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353425" cy="4217987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ea typeface="ＭＳ Ｐゴシック" pitchFamily="-110" charset="-128"/>
              </a:rPr>
              <a:t>Examples of problems we will consider</a:t>
            </a:r>
          </a:p>
          <a:p>
            <a:pPr lvl="1" algn="just"/>
            <a:r>
              <a:rPr lang="en-US" dirty="0" smtClean="0">
                <a:ea typeface="ＭＳ Ｐゴシック" pitchFamily="-110" charset="-128"/>
              </a:rPr>
              <a:t>Given a </a:t>
            </a:r>
            <a:r>
              <a:rPr lang="en-US" b="1" dirty="0" smtClean="0">
                <a:solidFill>
                  <a:schemeClr val="accent1"/>
                </a:solidFill>
                <a:ea typeface="ＭＳ Ｐゴシック" pitchFamily="-110" charset="-128"/>
              </a:rPr>
              <a:t>word</a:t>
            </a:r>
            <a:r>
              <a:rPr lang="en-US" dirty="0" smtClean="0">
                <a:ea typeface="ＭＳ Ｐゴシック" pitchFamily="-110" charset="-128"/>
              </a:rPr>
              <a:t> </a:t>
            </a:r>
            <a:r>
              <a:rPr lang="en-US" i="1" dirty="0" smtClean="0">
                <a:latin typeface="Garamond" pitchFamily="-110" charset="0"/>
                <a:ea typeface="ＭＳ Ｐゴシック" pitchFamily="-110" charset="-128"/>
              </a:rPr>
              <a:t>s</a:t>
            </a:r>
            <a:r>
              <a:rPr lang="en-US" dirty="0" smtClean="0">
                <a:ea typeface="ＭＳ Ｐゴシック" pitchFamily="-110" charset="-128"/>
              </a:rPr>
              <a:t>, does it contain the </a:t>
            </a:r>
            <a:r>
              <a:rPr lang="en-US" dirty="0" err="1" smtClean="0">
                <a:ea typeface="ＭＳ Ｐゴシック" pitchFamily="-110" charset="-128"/>
              </a:rPr>
              <a:t>subword</a:t>
            </a:r>
            <a:r>
              <a:rPr lang="en-US" dirty="0" smtClean="0">
                <a:ea typeface="ＭＳ Ｐゴシック" pitchFamily="-110" charset="-128"/>
              </a:rPr>
              <a:t> “</a:t>
            </a:r>
            <a:r>
              <a:rPr lang="en-US" dirty="0" smtClean="0">
                <a:latin typeface="Garamond" pitchFamily="-110" charset="0"/>
                <a:ea typeface="ＭＳ Ｐゴシック" pitchFamily="-110" charset="-128"/>
              </a:rPr>
              <a:t>fool</a:t>
            </a:r>
            <a:r>
              <a:rPr lang="en-US" dirty="0" smtClean="0">
                <a:ea typeface="ＭＳ Ｐゴシック" pitchFamily="-110" charset="-128"/>
              </a:rPr>
              <a:t>”?</a:t>
            </a:r>
          </a:p>
          <a:p>
            <a:pPr lvl="1" algn="just"/>
            <a:r>
              <a:rPr lang="en-US" dirty="0" smtClean="0">
                <a:ea typeface="ＭＳ Ｐゴシック" pitchFamily="-110" charset="-128"/>
              </a:rPr>
              <a:t>Given a </a:t>
            </a:r>
            <a:r>
              <a:rPr lang="en-US" b="1" dirty="0" smtClean="0">
                <a:solidFill>
                  <a:schemeClr val="accent1"/>
                </a:solidFill>
                <a:ea typeface="ＭＳ Ｐゴシック" pitchFamily="-110" charset="-128"/>
              </a:rPr>
              <a:t>number</a:t>
            </a:r>
            <a:r>
              <a:rPr lang="en-US" dirty="0" smtClean="0">
                <a:ea typeface="ＭＳ Ｐゴシック" pitchFamily="-110" charset="-128"/>
              </a:rPr>
              <a:t> </a:t>
            </a:r>
            <a:r>
              <a:rPr lang="en-US" i="1" dirty="0" smtClean="0">
                <a:latin typeface="Garamond" pitchFamily="-110" charset="0"/>
                <a:ea typeface="ＭＳ Ｐゴシック" pitchFamily="-110" charset="-128"/>
              </a:rPr>
              <a:t>n</a:t>
            </a:r>
            <a:r>
              <a:rPr lang="en-US" dirty="0" smtClean="0">
                <a:ea typeface="ＭＳ Ｐゴシック" pitchFamily="-110" charset="-128"/>
              </a:rPr>
              <a:t>, is it divisible by 7?</a:t>
            </a:r>
          </a:p>
          <a:p>
            <a:pPr lvl="1" algn="just"/>
            <a:r>
              <a:rPr lang="en-US" dirty="0" smtClean="0">
                <a:ea typeface="ＭＳ Ｐゴシック" pitchFamily="-110" charset="-128"/>
              </a:rPr>
              <a:t>Given a </a:t>
            </a:r>
            <a:r>
              <a:rPr lang="en-US" b="1" dirty="0" smtClean="0">
                <a:solidFill>
                  <a:schemeClr val="accent1"/>
                </a:solidFill>
                <a:ea typeface="ＭＳ Ｐゴシック" pitchFamily="-110" charset="-128"/>
              </a:rPr>
              <a:t>pair of words </a:t>
            </a:r>
            <a:r>
              <a:rPr lang="en-US" i="1" dirty="0" smtClean="0">
                <a:latin typeface="Garamond" pitchFamily="-110" charset="0"/>
                <a:ea typeface="ＭＳ Ｐゴシック" pitchFamily="-110" charset="-128"/>
              </a:rPr>
              <a:t>s</a:t>
            </a:r>
            <a:r>
              <a:rPr lang="en-US" dirty="0" smtClean="0">
                <a:ea typeface="ＭＳ Ｐゴシック" pitchFamily="-110" charset="-128"/>
              </a:rPr>
              <a:t> and </a:t>
            </a:r>
            <a:r>
              <a:rPr lang="en-US" i="1" dirty="0" smtClean="0">
                <a:latin typeface="Garamond" pitchFamily="-110" charset="0"/>
                <a:ea typeface="ＭＳ Ｐゴシック" pitchFamily="-110" charset="-128"/>
              </a:rPr>
              <a:t>t</a:t>
            </a:r>
            <a:r>
              <a:rPr lang="en-US" dirty="0" smtClean="0">
                <a:ea typeface="ＭＳ Ｐゴシック" pitchFamily="-110" charset="-128"/>
              </a:rPr>
              <a:t>, are they the same?</a:t>
            </a:r>
          </a:p>
          <a:p>
            <a:pPr algn="just"/>
            <a:r>
              <a:rPr lang="en-US" dirty="0" smtClean="0">
                <a:ea typeface="ＭＳ Ｐゴシック" pitchFamily="-110" charset="-128"/>
              </a:rPr>
              <a:t>All of these have “yes/no” answers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8th feb,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10" charset="-128"/>
              </a:rPr>
              <a:t>Alphabets and strings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79550"/>
            <a:ext cx="8353425" cy="271145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ea typeface="ＭＳ Ｐゴシック" pitchFamily="-110" charset="-128"/>
              </a:rPr>
              <a:t>A common way to talk about words, numbers, pairs of words, etc. is by representing them as </a:t>
            </a:r>
            <a:r>
              <a:rPr lang="en-US" b="1" dirty="0" smtClean="0">
                <a:solidFill>
                  <a:schemeClr val="accent1"/>
                </a:solidFill>
                <a:ea typeface="ＭＳ Ｐゴシック" pitchFamily="-110" charset="-128"/>
              </a:rPr>
              <a:t>strings</a:t>
            </a:r>
          </a:p>
          <a:p>
            <a:pPr algn="just"/>
            <a:r>
              <a:rPr lang="en-US" dirty="0" smtClean="0">
                <a:ea typeface="ＭＳ Ｐゴシック" pitchFamily="-110" charset="-128"/>
              </a:rPr>
              <a:t>To define strings, we start with an</a:t>
            </a:r>
            <a:r>
              <a:rPr lang="en-US" b="1" dirty="0" smtClean="0">
                <a:solidFill>
                  <a:schemeClr val="accent1"/>
                </a:solidFill>
                <a:ea typeface="ＭＳ Ｐゴシック" pitchFamily="-110" charset="-128"/>
              </a:rPr>
              <a:t> alphabet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295400" y="3429000"/>
            <a:ext cx="6224587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Gill Sans MT" pitchFamily="-110" charset="-18"/>
              </a:rPr>
              <a:t>An </a:t>
            </a:r>
            <a:r>
              <a:rPr lang="en-US" sz="2800" b="1" dirty="0">
                <a:solidFill>
                  <a:schemeClr val="accent1"/>
                </a:solidFill>
                <a:latin typeface="Gill Sans MT" pitchFamily="-110" charset="-18"/>
              </a:rPr>
              <a:t>alphabet</a:t>
            </a:r>
            <a:r>
              <a:rPr lang="en-US" sz="2800" dirty="0">
                <a:latin typeface="Gill Sans MT" pitchFamily="-110" charset="-18"/>
              </a:rPr>
              <a:t> is a finite set of </a:t>
            </a:r>
            <a:r>
              <a:rPr lang="en-US" sz="2800" dirty="0" smtClean="0">
                <a:latin typeface="Gill Sans MT" pitchFamily="-110" charset="-18"/>
              </a:rPr>
              <a:t>symbols</a:t>
            </a:r>
            <a:endParaRPr lang="en-US" sz="2800" dirty="0">
              <a:latin typeface="Gill Sans MT" pitchFamily="-110" charset="-18"/>
            </a:endParaRP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457200" y="4267200"/>
            <a:ext cx="8458200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>
                <a:latin typeface="Symbol" pitchFamily="-110" charset="2"/>
              </a:rPr>
              <a:t>S</a:t>
            </a:r>
            <a:r>
              <a:rPr lang="en-US" sz="2400" baseline="-25000" dirty="0">
                <a:latin typeface="Garamond" pitchFamily="-110" charset="0"/>
              </a:rPr>
              <a:t>1</a:t>
            </a:r>
            <a:r>
              <a:rPr lang="en-US" sz="2400" dirty="0">
                <a:latin typeface="Garamond" pitchFamily="-110" charset="0"/>
              </a:rPr>
              <a:t> = {a, b, c, d, …, z}</a:t>
            </a:r>
            <a:r>
              <a:rPr lang="en-US" sz="2400" dirty="0">
                <a:latin typeface="Gill Sans MT" pitchFamily="-110" charset="-18"/>
              </a:rPr>
              <a:t>: the set of letters in English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Symbol" pitchFamily="-110" charset="2"/>
              </a:rPr>
              <a:t>S</a:t>
            </a:r>
            <a:r>
              <a:rPr lang="en-US" sz="2400" baseline="-25000" dirty="0">
                <a:latin typeface="Garamond" pitchFamily="-110" charset="0"/>
              </a:rPr>
              <a:t>2</a:t>
            </a:r>
            <a:r>
              <a:rPr lang="en-US" sz="2400" dirty="0">
                <a:latin typeface="Garamond" pitchFamily="-110" charset="0"/>
              </a:rPr>
              <a:t> = {0, 1, …, 9}</a:t>
            </a:r>
            <a:r>
              <a:rPr lang="en-US" sz="2400" dirty="0">
                <a:latin typeface="Gill Sans MT" pitchFamily="-110" charset="-18"/>
              </a:rPr>
              <a:t>: the set of (base 10) digits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Symbol" pitchFamily="-110" charset="2"/>
              </a:rPr>
              <a:t>S</a:t>
            </a:r>
            <a:r>
              <a:rPr lang="en-US" sz="2400" baseline="-25000" dirty="0">
                <a:latin typeface="Garamond" pitchFamily="-110" charset="0"/>
              </a:rPr>
              <a:t>3</a:t>
            </a:r>
            <a:r>
              <a:rPr lang="en-US" sz="2400" dirty="0">
                <a:latin typeface="Gill Sans MT" pitchFamily="-110" charset="-18"/>
              </a:rPr>
              <a:t> </a:t>
            </a:r>
            <a:r>
              <a:rPr lang="en-US" sz="2400" dirty="0">
                <a:latin typeface="Garamond" pitchFamily="-110" charset="0"/>
              </a:rPr>
              <a:t>= {a, b, …, z, #}</a:t>
            </a:r>
            <a:r>
              <a:rPr lang="en-US" sz="2400" dirty="0">
                <a:latin typeface="Gill Sans MT" pitchFamily="-110" charset="-18"/>
              </a:rPr>
              <a:t>: the set of letters plus </a:t>
            </a:r>
            <a:r>
              <a:rPr lang="en-US" sz="2400" dirty="0" smtClean="0">
                <a:latin typeface="Gill Sans MT" pitchFamily="-110" charset="-18"/>
              </a:rPr>
              <a:t>the special symbol </a:t>
            </a:r>
            <a:r>
              <a:rPr lang="en-US" sz="2400" dirty="0">
                <a:latin typeface="Garamond" pitchFamily="-110" charset="0"/>
              </a:rPr>
              <a:t>#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8th feb,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10" charset="-128"/>
              </a:rPr>
              <a:t>Strings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22813"/>
            <a:ext cx="8353425" cy="1296987"/>
          </a:xfrm>
        </p:spPr>
        <p:txBody>
          <a:bodyPr/>
          <a:lstStyle/>
          <a:p>
            <a:pPr algn="just"/>
            <a:r>
              <a:rPr lang="en-US" dirty="0" smtClean="0">
                <a:ea typeface="ＭＳ Ｐゴシック" pitchFamily="-110" charset="-128"/>
              </a:rPr>
              <a:t>The </a:t>
            </a:r>
            <a:r>
              <a:rPr lang="en-US" b="1" dirty="0" smtClean="0">
                <a:solidFill>
                  <a:schemeClr val="accent1"/>
                </a:solidFill>
                <a:ea typeface="ＭＳ Ｐゴシック" pitchFamily="-110" charset="-128"/>
              </a:rPr>
              <a:t>empty string </a:t>
            </a:r>
            <a:r>
              <a:rPr lang="en-US" dirty="0" smtClean="0">
                <a:ea typeface="ＭＳ Ｐゴシック" pitchFamily="-110" charset="-128"/>
              </a:rPr>
              <a:t>will be denoted by </a:t>
            </a:r>
            <a:r>
              <a:rPr lang="en-US" dirty="0" smtClean="0">
                <a:latin typeface="Symbol" pitchFamily="-110" charset="2"/>
                <a:ea typeface="ＭＳ Ｐゴシック" pitchFamily="-110" charset="-128"/>
              </a:rPr>
              <a:t>e</a:t>
            </a:r>
          </a:p>
          <a:p>
            <a:pPr algn="just"/>
            <a:r>
              <a:rPr lang="en-US" dirty="0" smtClean="0">
                <a:ea typeface="ＭＳ Ｐゴシック" pitchFamily="-110" charset="-128"/>
              </a:rPr>
              <a:t>We write </a:t>
            </a:r>
            <a:r>
              <a:rPr lang="en-US" dirty="0" smtClean="0">
                <a:latin typeface="Symbol" pitchFamily="-110" charset="2"/>
                <a:ea typeface="ＭＳ Ｐゴシック" pitchFamily="-110" charset="-128"/>
              </a:rPr>
              <a:t>S</a:t>
            </a:r>
            <a:r>
              <a:rPr lang="en-US" dirty="0" smtClean="0">
                <a:latin typeface="Garamond" pitchFamily="-110" charset="0"/>
                <a:ea typeface="ＭＳ Ｐゴシック" pitchFamily="-110" charset="-128"/>
              </a:rPr>
              <a:t>*</a:t>
            </a:r>
            <a:r>
              <a:rPr lang="en-US" dirty="0" smtClean="0">
                <a:ea typeface="ＭＳ Ｐゴシック" pitchFamily="-110" charset="-128"/>
              </a:rPr>
              <a:t> for the set of </a:t>
            </a:r>
            <a:r>
              <a:rPr lang="en-US" b="1" dirty="0" smtClean="0">
                <a:solidFill>
                  <a:srgbClr val="6699FF"/>
                </a:solidFill>
                <a:ea typeface="ＭＳ Ｐゴシック" pitchFamily="-110" charset="-128"/>
              </a:rPr>
              <a:t>all strings</a:t>
            </a:r>
            <a:r>
              <a:rPr lang="en-US" b="1" dirty="0" smtClean="0">
                <a:ea typeface="ＭＳ Ｐゴシック" pitchFamily="-110" charset="-128"/>
              </a:rPr>
              <a:t> </a:t>
            </a:r>
            <a:r>
              <a:rPr lang="en-US" dirty="0" smtClean="0">
                <a:ea typeface="ＭＳ Ｐゴシック" pitchFamily="-110" charset="-128"/>
              </a:rPr>
              <a:t>over </a:t>
            </a:r>
            <a:r>
              <a:rPr lang="en-US" dirty="0" smtClean="0">
                <a:latin typeface="Symbol" pitchFamily="-110" charset="2"/>
                <a:ea typeface="ＭＳ Ｐゴシック" pitchFamily="-110" charset="-128"/>
              </a:rPr>
              <a:t>S</a:t>
            </a:r>
            <a:endParaRPr lang="en-US" dirty="0" smtClean="0">
              <a:ea typeface="ＭＳ Ｐゴシック" pitchFamily="-110" charset="-128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52400" y="1752600"/>
            <a:ext cx="8763000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Gill Sans MT" pitchFamily="-110" charset="-18"/>
              </a:rPr>
              <a:t>A string over alphabet </a:t>
            </a:r>
            <a:r>
              <a:rPr lang="en-US" sz="2400" b="1" dirty="0">
                <a:solidFill>
                  <a:schemeClr val="accent1"/>
                </a:solidFill>
                <a:latin typeface="Symbol" pitchFamily="-110" charset="2"/>
              </a:rPr>
              <a:t>S</a:t>
            </a:r>
            <a:r>
              <a:rPr lang="en-US" sz="2400" b="1" dirty="0">
                <a:solidFill>
                  <a:schemeClr val="accent1"/>
                </a:solidFill>
                <a:latin typeface="Gill Sans MT" pitchFamily="-110" charset="-18"/>
              </a:rPr>
              <a:t> is a finite </a:t>
            </a:r>
            <a:r>
              <a:rPr lang="en-US" sz="2400" b="1" dirty="0" smtClean="0">
                <a:solidFill>
                  <a:schemeClr val="accent1"/>
                </a:solidFill>
                <a:latin typeface="Gill Sans MT" pitchFamily="-110" charset="-18"/>
              </a:rPr>
              <a:t>sequence of </a:t>
            </a:r>
            <a:r>
              <a:rPr lang="en-US" sz="2400" b="1" dirty="0">
                <a:solidFill>
                  <a:schemeClr val="accent1"/>
                </a:solidFill>
                <a:latin typeface="Gill Sans MT" pitchFamily="-110" charset="-18"/>
              </a:rPr>
              <a:t>symbols in </a:t>
            </a:r>
            <a:r>
              <a:rPr lang="en-US" sz="2400" b="1" dirty="0" smtClean="0">
                <a:solidFill>
                  <a:schemeClr val="accent1"/>
                </a:solidFill>
                <a:latin typeface="Symbol" pitchFamily="-110" charset="2"/>
              </a:rPr>
              <a:t>S</a:t>
            </a:r>
            <a:endParaRPr lang="en-US" sz="2400" b="1" dirty="0">
              <a:solidFill>
                <a:schemeClr val="accent1"/>
              </a:solidFill>
              <a:latin typeface="Gill Sans MT" pitchFamily="-110" charset="-18"/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447800" y="2819400"/>
            <a:ext cx="5484813" cy="13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 err="1">
                <a:latin typeface="Garamond" pitchFamily="-110" charset="0"/>
              </a:rPr>
              <a:t>abfbz</a:t>
            </a:r>
            <a:r>
              <a:rPr lang="en-US" sz="2400" dirty="0">
                <a:latin typeface="Garamond" pitchFamily="-110" charset="0"/>
              </a:rPr>
              <a:t> </a:t>
            </a:r>
            <a:r>
              <a:rPr lang="en-US" sz="2400" dirty="0">
                <a:latin typeface="Gill Sans MT" pitchFamily="-110" charset="-18"/>
              </a:rPr>
              <a:t>is a string over </a:t>
            </a:r>
            <a:r>
              <a:rPr lang="en-US" sz="2400" dirty="0">
                <a:latin typeface="Symbol" pitchFamily="-110" charset="2"/>
              </a:rPr>
              <a:t>S</a:t>
            </a:r>
            <a:r>
              <a:rPr lang="en-US" sz="2400" baseline="-25000" dirty="0">
                <a:latin typeface="Garamond" pitchFamily="-110" charset="0"/>
              </a:rPr>
              <a:t>1</a:t>
            </a:r>
            <a:r>
              <a:rPr lang="en-US" sz="2400" dirty="0">
                <a:latin typeface="Garamond" pitchFamily="-110" charset="0"/>
              </a:rPr>
              <a:t> = {a, b, c, d, …, z}</a:t>
            </a:r>
            <a:endParaRPr lang="en-US" sz="2400" dirty="0">
              <a:latin typeface="Gill Sans MT" pitchFamily="-110" charset="-18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latin typeface="Garamond" pitchFamily="-110" charset="0"/>
              </a:rPr>
              <a:t>9021 </a:t>
            </a:r>
            <a:r>
              <a:rPr lang="en-US" sz="2400" dirty="0">
                <a:latin typeface="Gill Sans MT" pitchFamily="-110" charset="-18"/>
              </a:rPr>
              <a:t>is a string over </a:t>
            </a:r>
            <a:r>
              <a:rPr lang="en-US" sz="2400" dirty="0">
                <a:latin typeface="Symbol" pitchFamily="-110" charset="2"/>
              </a:rPr>
              <a:t>S</a:t>
            </a:r>
            <a:r>
              <a:rPr lang="en-US" sz="2400" baseline="-25000" dirty="0">
                <a:latin typeface="Garamond" pitchFamily="-110" charset="0"/>
              </a:rPr>
              <a:t>2</a:t>
            </a:r>
            <a:r>
              <a:rPr lang="en-US" sz="2400" dirty="0">
                <a:latin typeface="Garamond" pitchFamily="-110" charset="0"/>
              </a:rPr>
              <a:t> = {0, 1, …, 9}</a:t>
            </a:r>
            <a:endParaRPr lang="en-US" sz="2400" dirty="0">
              <a:latin typeface="Gill Sans MT" pitchFamily="-110" charset="-18"/>
            </a:endParaRPr>
          </a:p>
          <a:p>
            <a:pPr>
              <a:spcBef>
                <a:spcPct val="20000"/>
              </a:spcBef>
            </a:pPr>
            <a:r>
              <a:rPr lang="en-US" sz="2400" dirty="0" err="1">
                <a:latin typeface="Garamond" pitchFamily="-110" charset="0"/>
              </a:rPr>
              <a:t>ab#bc</a:t>
            </a:r>
            <a:r>
              <a:rPr lang="en-US" sz="2400" dirty="0">
                <a:latin typeface="Garamond" pitchFamily="-110" charset="0"/>
              </a:rPr>
              <a:t> </a:t>
            </a:r>
            <a:r>
              <a:rPr lang="en-US" sz="2400" dirty="0">
                <a:latin typeface="Gill Sans MT" pitchFamily="-110" charset="-18"/>
              </a:rPr>
              <a:t>is a string over </a:t>
            </a:r>
            <a:r>
              <a:rPr lang="en-US" sz="2400" dirty="0">
                <a:latin typeface="Symbol" pitchFamily="-110" charset="2"/>
              </a:rPr>
              <a:t>S</a:t>
            </a:r>
            <a:r>
              <a:rPr lang="en-US" sz="2400" baseline="-25000" dirty="0">
                <a:latin typeface="Garamond" pitchFamily="-110" charset="0"/>
              </a:rPr>
              <a:t>3</a:t>
            </a:r>
            <a:r>
              <a:rPr lang="en-US" sz="2400" dirty="0">
                <a:latin typeface="Gill Sans MT" pitchFamily="-110" charset="-18"/>
              </a:rPr>
              <a:t> </a:t>
            </a:r>
            <a:r>
              <a:rPr lang="en-US" sz="2400" dirty="0">
                <a:latin typeface="Garamond" pitchFamily="-110" charset="0"/>
              </a:rPr>
              <a:t>= {a, b, …, z, #}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8th feb,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10" charset="-128"/>
              </a:rPr>
              <a:t>Languages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362200"/>
            <a:ext cx="8353425" cy="6096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>
                <a:ea typeface="ＭＳ Ｐゴシック" pitchFamily="-110" charset="-128"/>
              </a:rPr>
              <a:t>Languages describe problems with “yes/no” answers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457200" y="1752600"/>
            <a:ext cx="830580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chemeClr val="accent1"/>
                </a:solidFill>
                <a:latin typeface="Gill Sans MT" pitchFamily="-110" charset="-18"/>
              </a:rPr>
              <a:t>A language is a set of </a:t>
            </a:r>
            <a:r>
              <a:rPr lang="en-US" sz="2400" b="1" dirty="0" smtClean="0">
                <a:solidFill>
                  <a:schemeClr val="accent1"/>
                </a:solidFill>
                <a:latin typeface="Gill Sans MT" pitchFamily="-110" charset="-18"/>
              </a:rPr>
              <a:t>strings (over </a:t>
            </a:r>
            <a:r>
              <a:rPr lang="en-US" sz="2400" b="1" dirty="0">
                <a:solidFill>
                  <a:schemeClr val="accent1"/>
                </a:solidFill>
                <a:latin typeface="Gill Sans MT" pitchFamily="-110" charset="-18"/>
              </a:rPr>
              <a:t>the same alphabet</a:t>
            </a:r>
            <a:r>
              <a:rPr lang="en-US" sz="2400" b="1" dirty="0" smtClean="0">
                <a:solidFill>
                  <a:schemeClr val="accent1"/>
                </a:solidFill>
                <a:latin typeface="Gill Sans MT" pitchFamily="-110" charset="-18"/>
              </a:rPr>
              <a:t>)</a:t>
            </a:r>
            <a:endParaRPr lang="en-US" sz="2400" b="1" dirty="0">
              <a:solidFill>
                <a:schemeClr val="accent1"/>
              </a:solidFill>
              <a:latin typeface="Gill Sans MT" pitchFamily="-110" charset="-18"/>
            </a:endParaRP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762000" y="2895600"/>
            <a:ext cx="4800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i="1" dirty="0">
                <a:latin typeface="Garamond" pitchFamily="-110" charset="0"/>
              </a:rPr>
              <a:t>L</a:t>
            </a:r>
            <a:r>
              <a:rPr lang="en-US" sz="2400" baseline="-25000" dirty="0">
                <a:latin typeface="Garamond" pitchFamily="-110" charset="0"/>
              </a:rPr>
              <a:t>1</a:t>
            </a:r>
            <a:r>
              <a:rPr lang="en-US" sz="2400" dirty="0">
                <a:latin typeface="Garamond" pitchFamily="-110" charset="0"/>
              </a:rPr>
              <a:t> = </a:t>
            </a:r>
            <a:r>
              <a:rPr lang="en-US" sz="2400" dirty="0" smtClean="0">
                <a:latin typeface="Gill Sans MT" pitchFamily="-110" charset="-18"/>
              </a:rPr>
              <a:t>All </a:t>
            </a:r>
            <a:r>
              <a:rPr lang="en-US" sz="2400" dirty="0">
                <a:latin typeface="Gill Sans MT" pitchFamily="-110" charset="-18"/>
              </a:rPr>
              <a:t>strings that contain 	the substring </a:t>
            </a:r>
            <a:r>
              <a:rPr lang="en-US" sz="2400" dirty="0">
                <a:latin typeface="Garamond" pitchFamily="-110" charset="0"/>
              </a:rPr>
              <a:t>“fool”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19800" y="2971800"/>
            <a:ext cx="22558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Symbol" pitchFamily="-110" charset="2"/>
              </a:rPr>
              <a:t>S</a:t>
            </a:r>
            <a:r>
              <a:rPr lang="en-US" sz="2400" baseline="-25000" dirty="0">
                <a:latin typeface="Garamond" pitchFamily="-110" charset="0"/>
              </a:rPr>
              <a:t>1</a:t>
            </a:r>
            <a:r>
              <a:rPr lang="en-US" sz="2400" dirty="0">
                <a:latin typeface="Garamond" pitchFamily="-110" charset="0"/>
              </a:rPr>
              <a:t> = {a, b, …, z}</a:t>
            </a:r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95400" y="3810000"/>
            <a:ext cx="35847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Garamond" pitchFamily="-110" charset="0"/>
              </a:rPr>
              <a:t>foolish, fools, fool </a:t>
            </a:r>
            <a:r>
              <a:rPr lang="en-US" sz="2400" dirty="0">
                <a:latin typeface="Gill Sans MT" pitchFamily="-110" charset="-18"/>
              </a:rPr>
              <a:t>are in</a:t>
            </a:r>
            <a:r>
              <a:rPr lang="en-US" sz="2400" dirty="0">
                <a:latin typeface="Garamond" pitchFamily="-110" charset="0"/>
              </a:rPr>
              <a:t> </a:t>
            </a:r>
            <a:r>
              <a:rPr lang="en-US" sz="2400" i="1" dirty="0">
                <a:latin typeface="Garamond" pitchFamily="-110" charset="0"/>
              </a:rPr>
              <a:t>L</a:t>
            </a:r>
            <a:r>
              <a:rPr lang="en-US" sz="2400" baseline="-25000" dirty="0">
                <a:latin typeface="Garamond" pitchFamily="-110" charset="0"/>
              </a:rPr>
              <a:t>1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52600" y="4343400"/>
            <a:ext cx="2930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Symbol" pitchFamily="-110" charset="2"/>
              </a:rPr>
              <a:t>e</a:t>
            </a:r>
            <a:r>
              <a:rPr lang="en-US" sz="2400" dirty="0">
                <a:latin typeface="Garamond" pitchFamily="-110" charset="0"/>
              </a:rPr>
              <a:t>, oyster</a:t>
            </a:r>
            <a:r>
              <a:rPr lang="en-US" sz="2400" dirty="0">
                <a:latin typeface="Gill Sans MT" pitchFamily="-110" charset="-18"/>
              </a:rPr>
              <a:t> are not in</a:t>
            </a:r>
            <a:r>
              <a:rPr lang="en-US" sz="2400" dirty="0">
                <a:latin typeface="Garamond" pitchFamily="-110" charset="0"/>
              </a:rPr>
              <a:t> </a:t>
            </a:r>
            <a:r>
              <a:rPr lang="en-US" sz="2400" i="1" dirty="0">
                <a:latin typeface="Garamond" pitchFamily="-110" charset="0"/>
              </a:rPr>
              <a:t>L</a:t>
            </a:r>
            <a:r>
              <a:rPr lang="en-US" sz="2400" baseline="-25000" dirty="0">
                <a:latin typeface="Garamond" pitchFamily="-110" charset="0"/>
              </a:rPr>
              <a:t>1</a:t>
            </a:r>
            <a:endParaRPr lang="en-US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85800" y="5105400"/>
            <a:ext cx="6324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en-US" sz="2400" i="1" dirty="0">
                <a:latin typeface="Garamond" pitchFamily="-110" charset="0"/>
              </a:rPr>
              <a:t>L</a:t>
            </a:r>
            <a:r>
              <a:rPr lang="en-US" sz="2400" baseline="-25000" dirty="0">
                <a:latin typeface="Garamond" pitchFamily="-110" charset="0"/>
              </a:rPr>
              <a:t>1</a:t>
            </a:r>
            <a:r>
              <a:rPr lang="en-US" sz="2400" dirty="0">
                <a:latin typeface="Garamond" pitchFamily="-110" charset="0"/>
              </a:rPr>
              <a:t> = </a:t>
            </a:r>
            <a:r>
              <a:rPr lang="en-US" sz="2400" dirty="0" smtClean="0">
                <a:latin typeface="Garamond" pitchFamily="-110" charset="0"/>
              </a:rPr>
              <a:t>{</a:t>
            </a:r>
            <a:r>
              <a:rPr lang="en-US" sz="2400" i="1" dirty="0">
                <a:latin typeface="Garamond" pitchFamily="-110" charset="0"/>
              </a:rPr>
              <a:t>x </a:t>
            </a:r>
            <a:r>
              <a:rPr lang="en-US" sz="2400" dirty="0">
                <a:latin typeface="Symbol" pitchFamily="-110" charset="2"/>
              </a:rPr>
              <a:t>Î S</a:t>
            </a:r>
            <a:r>
              <a:rPr lang="en-US" sz="2400" baseline="-25000" dirty="0">
                <a:latin typeface="Garamond" pitchFamily="-110" charset="0"/>
              </a:rPr>
              <a:t>1</a:t>
            </a:r>
            <a:r>
              <a:rPr lang="en-US" sz="2400" dirty="0">
                <a:latin typeface="Garamond" pitchFamily="-110" charset="0"/>
              </a:rPr>
              <a:t>*: </a:t>
            </a:r>
            <a:r>
              <a:rPr lang="en-US" sz="2400" i="1" dirty="0">
                <a:latin typeface="Garamond" pitchFamily="-110" charset="0"/>
              </a:rPr>
              <a:t>x</a:t>
            </a:r>
            <a:r>
              <a:rPr lang="en-US" sz="2400" dirty="0">
                <a:latin typeface="Garamond" pitchFamily="-110" charset="0"/>
              </a:rPr>
              <a:t> </a:t>
            </a:r>
            <a:r>
              <a:rPr lang="en-US" sz="2400" dirty="0">
                <a:latin typeface="Gill Sans MT" pitchFamily="-110" charset="-18"/>
              </a:rPr>
              <a:t>contains the substring </a:t>
            </a:r>
            <a:r>
              <a:rPr lang="en-US" sz="2400" dirty="0">
                <a:latin typeface="Garamond" pitchFamily="-110" charset="0"/>
              </a:rPr>
              <a:t>“fool”}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8th feb, 2011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/>
      <p:bldP spid="6" grpId="0"/>
      <p:bldP spid="7" grpId="0"/>
      <p:bldP spid="8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10" charset="-128"/>
              </a:rPr>
              <a:t>What are computers good at?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76400"/>
            <a:ext cx="23399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86200" y="1828800"/>
            <a:ext cx="44196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800" dirty="0">
                <a:latin typeface="Gill Sans MT" pitchFamily="-110" charset="-18"/>
              </a:rPr>
              <a:t>In 1997, IBM Deep Blue defeated world chess champion Gary Kasparov in a six match tournament.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4267200"/>
            <a:ext cx="2540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171700" y="4953000"/>
            <a:ext cx="8001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3 ½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753100" y="4953000"/>
            <a:ext cx="8001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2 ½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8th feb, 2011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10" charset="-128"/>
              </a:rPr>
              <a:t>Examples of languages</a:t>
            </a: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304800" y="1752600"/>
            <a:ext cx="480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i="1" dirty="0" smtClean="0">
                <a:latin typeface="Garamond" pitchFamily="-110" charset="0"/>
              </a:rPr>
              <a:t>L</a:t>
            </a:r>
            <a:r>
              <a:rPr lang="en-US" sz="2400" baseline="-25000" dirty="0" smtClean="0">
                <a:latin typeface="Garamond" pitchFamily="-110" charset="0"/>
              </a:rPr>
              <a:t>2</a:t>
            </a:r>
            <a:r>
              <a:rPr lang="en-US" sz="2400" dirty="0" smtClean="0">
                <a:latin typeface="Garamond" pitchFamily="-110" charset="0"/>
              </a:rPr>
              <a:t>= </a:t>
            </a:r>
            <a:r>
              <a:rPr lang="en-US" sz="2400" dirty="0">
                <a:latin typeface="Garamond" pitchFamily="-110" charset="0"/>
              </a:rPr>
              <a:t>{</a:t>
            </a:r>
            <a:r>
              <a:rPr lang="en-US" sz="2400" i="1" dirty="0">
                <a:latin typeface="Garamond" pitchFamily="-110" charset="0"/>
              </a:rPr>
              <a:t>x </a:t>
            </a:r>
            <a:r>
              <a:rPr lang="en-US" sz="2400" dirty="0">
                <a:latin typeface="Symbol" pitchFamily="-110" charset="2"/>
              </a:rPr>
              <a:t>Î S</a:t>
            </a:r>
            <a:r>
              <a:rPr lang="en-US" sz="2400" baseline="-25000" dirty="0">
                <a:latin typeface="Garamond" pitchFamily="-110" charset="0"/>
              </a:rPr>
              <a:t>2</a:t>
            </a:r>
            <a:r>
              <a:rPr lang="en-US" sz="2400" dirty="0" smtClean="0">
                <a:latin typeface="Garamond" pitchFamily="-110" charset="0"/>
              </a:rPr>
              <a:t>* : </a:t>
            </a:r>
            <a:r>
              <a:rPr lang="en-US" sz="2400" i="1" dirty="0">
                <a:latin typeface="Garamond" pitchFamily="-110" charset="0"/>
              </a:rPr>
              <a:t>x</a:t>
            </a:r>
            <a:r>
              <a:rPr lang="en-US" sz="2400" dirty="0">
                <a:latin typeface="Garamond" pitchFamily="-110" charset="0"/>
              </a:rPr>
              <a:t> </a:t>
            </a:r>
            <a:r>
              <a:rPr lang="en-US" sz="2400" dirty="0">
                <a:latin typeface="Gill Sans MT" pitchFamily="-110" charset="-18"/>
              </a:rPr>
              <a:t>is divisible by </a:t>
            </a:r>
            <a:r>
              <a:rPr lang="en-US" sz="2400" dirty="0">
                <a:latin typeface="Garamond" pitchFamily="-110" charset="0"/>
              </a:rPr>
              <a:t>7}</a:t>
            </a:r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5715000" y="1752600"/>
            <a:ext cx="22907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Symbol" pitchFamily="-110" charset="2"/>
              </a:rPr>
              <a:t>S</a:t>
            </a:r>
            <a:r>
              <a:rPr lang="en-US" sz="2400" baseline="-25000" dirty="0">
                <a:latin typeface="Garamond" pitchFamily="-110" charset="0"/>
              </a:rPr>
              <a:t>2</a:t>
            </a:r>
            <a:r>
              <a:rPr lang="en-US" sz="2400" dirty="0">
                <a:latin typeface="Garamond" pitchFamily="-110" charset="0"/>
              </a:rPr>
              <a:t> = {0, 1, …, 9}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3048000"/>
            <a:ext cx="4318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i="1" dirty="0">
                <a:latin typeface="Garamond" pitchFamily="-110" charset="0"/>
              </a:rPr>
              <a:t>L</a:t>
            </a:r>
            <a:r>
              <a:rPr lang="en-US" sz="2400" baseline="-25000" dirty="0">
                <a:latin typeface="Garamond" pitchFamily="-110" charset="0"/>
              </a:rPr>
              <a:t>3</a:t>
            </a:r>
            <a:r>
              <a:rPr lang="en-US" sz="2400" dirty="0">
                <a:latin typeface="Garamond" pitchFamily="-110" charset="0"/>
              </a:rPr>
              <a:t> </a:t>
            </a:r>
            <a:r>
              <a:rPr lang="en-US" sz="2400" dirty="0" smtClean="0">
                <a:latin typeface="Garamond" pitchFamily="-110" charset="0"/>
              </a:rPr>
              <a:t>= </a:t>
            </a:r>
            <a:r>
              <a:rPr lang="en-US" sz="2400" dirty="0">
                <a:latin typeface="Garamond" pitchFamily="-110" charset="0"/>
              </a:rPr>
              <a:t>{</a:t>
            </a:r>
            <a:r>
              <a:rPr lang="en-US" sz="2400" i="1" dirty="0" err="1" smtClean="0">
                <a:latin typeface="Garamond" pitchFamily="-110" charset="0"/>
              </a:rPr>
              <a:t>s</a:t>
            </a:r>
            <a:r>
              <a:rPr lang="en-US" sz="2400" dirty="0" err="1" smtClean="0">
                <a:latin typeface="Garamond" pitchFamily="-110" charset="0"/>
              </a:rPr>
              <a:t>#</a:t>
            </a:r>
            <a:r>
              <a:rPr lang="en-US" sz="2400" i="1" dirty="0" err="1" smtClean="0">
                <a:latin typeface="Garamond" pitchFamily="-110" charset="0"/>
              </a:rPr>
              <a:t>s</a:t>
            </a:r>
            <a:r>
              <a:rPr lang="en-US" sz="2400" i="1" dirty="0" smtClean="0">
                <a:latin typeface="Garamond" pitchFamily="-110" charset="0"/>
              </a:rPr>
              <a:t> </a:t>
            </a:r>
            <a:r>
              <a:rPr lang="en-US" sz="2400" dirty="0" smtClean="0">
                <a:latin typeface="Garamond" pitchFamily="-110" charset="0"/>
              </a:rPr>
              <a:t>:</a:t>
            </a:r>
            <a:r>
              <a:rPr lang="en-US" sz="2400" i="1" dirty="0" smtClean="0">
                <a:latin typeface="Garamond" pitchFamily="-110" charset="0"/>
              </a:rPr>
              <a:t> </a:t>
            </a:r>
            <a:r>
              <a:rPr lang="en-US" sz="2400" i="1" dirty="0">
                <a:latin typeface="Garamond" pitchFamily="-110" charset="0"/>
              </a:rPr>
              <a:t>s </a:t>
            </a:r>
            <a:r>
              <a:rPr lang="en-US" sz="2400" dirty="0">
                <a:latin typeface="Symbol" pitchFamily="-110" charset="2"/>
              </a:rPr>
              <a:t>Î </a:t>
            </a:r>
            <a:r>
              <a:rPr lang="en-US" sz="2400" dirty="0">
                <a:latin typeface="Garamond" pitchFamily="-110" charset="0"/>
              </a:rPr>
              <a:t>{a, b, …, z}*}</a:t>
            </a:r>
            <a:r>
              <a:rPr lang="en-US" sz="2400" dirty="0">
                <a:latin typeface="Gill Sans MT" pitchFamily="-110" charset="-18"/>
              </a:rPr>
              <a:t> </a:t>
            </a:r>
            <a:endParaRPr lang="en-US" sz="2400" dirty="0">
              <a:latin typeface="Garamond" pitchFamily="-110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4801" y="2438400"/>
            <a:ext cx="266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Garamond" pitchFamily="-110" charset="0"/>
              </a:rPr>
              <a:t> </a:t>
            </a:r>
            <a:r>
              <a:rPr lang="en-US" sz="2400" i="1" dirty="0" smtClean="0">
                <a:latin typeface="Garamond" pitchFamily="-110" charset="0"/>
              </a:rPr>
              <a:t>L</a:t>
            </a:r>
            <a:r>
              <a:rPr lang="en-US" sz="2400" baseline="-25000" dirty="0" smtClean="0">
                <a:latin typeface="Garamond" pitchFamily="-110" charset="0"/>
              </a:rPr>
              <a:t>2 </a:t>
            </a:r>
            <a:r>
              <a:rPr lang="en-US" sz="2400" dirty="0" smtClean="0">
                <a:latin typeface="Garamond" pitchFamily="-110" charset="0"/>
              </a:rPr>
              <a:t>= </a:t>
            </a:r>
            <a:r>
              <a:rPr lang="en-US" sz="2400" dirty="0">
                <a:latin typeface="Garamond" pitchFamily="-110" charset="0"/>
              </a:rPr>
              <a:t>{7, 14, 21, …}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181600" y="3048000"/>
            <a:ext cx="26130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Symbol" pitchFamily="-110" charset="2"/>
              </a:rPr>
              <a:t>S</a:t>
            </a:r>
            <a:r>
              <a:rPr lang="en-US" sz="2400" baseline="-25000" dirty="0">
                <a:latin typeface="Garamond" pitchFamily="-110" charset="0"/>
              </a:rPr>
              <a:t>3</a:t>
            </a:r>
            <a:r>
              <a:rPr lang="en-US" sz="2400" dirty="0">
                <a:latin typeface="Gill Sans MT" pitchFamily="-110" charset="-18"/>
              </a:rPr>
              <a:t> </a:t>
            </a:r>
            <a:r>
              <a:rPr lang="en-US" sz="2400" dirty="0">
                <a:latin typeface="Garamond" pitchFamily="-110" charset="0"/>
              </a:rPr>
              <a:t>= {a, b, …, z, #}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170113" y="4110038"/>
            <a:ext cx="9540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Garamond" pitchFamily="-110" charset="0"/>
              </a:rPr>
              <a:t>ab#ab</a:t>
            </a: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171700" y="5334000"/>
            <a:ext cx="10509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Garamond" pitchFamily="-110" charset="0"/>
              </a:rPr>
              <a:t>a##a#</a:t>
            </a:r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170113" y="4719638"/>
            <a:ext cx="9540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Garamond" pitchFamily="-110" charset="0"/>
              </a:rPr>
              <a:t>ab#ba</a:t>
            </a: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416300" y="4097338"/>
            <a:ext cx="7938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Gill Sans MT" pitchFamily="-110" charset="-18"/>
              </a:rPr>
              <a:t>in</a:t>
            </a:r>
            <a:r>
              <a:rPr lang="en-US" sz="2400" dirty="0">
                <a:latin typeface="Garamond" pitchFamily="-110" charset="0"/>
              </a:rPr>
              <a:t> </a:t>
            </a:r>
            <a:r>
              <a:rPr lang="en-US" sz="2400" i="1" dirty="0">
                <a:latin typeface="Garamond" pitchFamily="-110" charset="0"/>
              </a:rPr>
              <a:t>L</a:t>
            </a:r>
            <a:r>
              <a:rPr lang="en-US" sz="2400" baseline="-25000" dirty="0">
                <a:latin typeface="Garamond" pitchFamily="-110" charset="0"/>
              </a:rPr>
              <a:t>3</a:t>
            </a:r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429000" y="4724400"/>
            <a:ext cx="13067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Gill Sans MT" pitchFamily="-110" charset="-18"/>
              </a:rPr>
              <a:t>not in</a:t>
            </a:r>
            <a:r>
              <a:rPr lang="en-US" sz="2400">
                <a:latin typeface="Garamond" pitchFamily="-110" charset="0"/>
              </a:rPr>
              <a:t> </a:t>
            </a:r>
            <a:r>
              <a:rPr lang="en-US" sz="2400" i="1">
                <a:latin typeface="Garamond" pitchFamily="-110" charset="0"/>
              </a:rPr>
              <a:t>L</a:t>
            </a:r>
            <a:r>
              <a:rPr lang="en-US" sz="2400" baseline="-25000">
                <a:latin typeface="Garamond" pitchFamily="-110" charset="0"/>
              </a:rPr>
              <a:t>3</a:t>
            </a:r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429000" y="5329238"/>
            <a:ext cx="13067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Gill Sans MT" pitchFamily="-110" charset="-18"/>
              </a:rPr>
              <a:t>not in</a:t>
            </a:r>
            <a:r>
              <a:rPr lang="en-US" sz="2400">
                <a:latin typeface="Garamond" pitchFamily="-110" charset="0"/>
              </a:rPr>
              <a:t> </a:t>
            </a:r>
            <a:r>
              <a:rPr lang="en-US" sz="2400" i="1">
                <a:latin typeface="Garamond" pitchFamily="-110" charset="0"/>
              </a:rPr>
              <a:t>L</a:t>
            </a:r>
            <a:r>
              <a:rPr lang="en-US" sz="2400" baseline="-25000">
                <a:latin typeface="Garamond" pitchFamily="-110" charset="0"/>
              </a:rPr>
              <a:t>3</a:t>
            </a:r>
            <a:endParaRPr lang="en-US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8th feb, 2011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>
                <a:solidFill>
                  <a:schemeClr val="tx1"/>
                </a:solidFill>
              </a:rPr>
              <a:pPr/>
              <a:t>20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8DFE38C-0F86-42AE-8FAA-22CAD56F37C4}" type="slidenum">
              <a:rPr lang="en-US">
                <a:latin typeface="Times New Roman" charset="0"/>
              </a:rPr>
              <a:pPr/>
              <a:t>21</a:t>
            </a:fld>
            <a:endParaRPr lang="en-US">
              <a:latin typeface="Times New Roman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Definitions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8768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chemeClr val="accent1"/>
                </a:solidFill>
              </a:rPr>
              <a:t>Symbol </a:t>
            </a:r>
            <a:r>
              <a:rPr lang="en-US" sz="2000" dirty="0" smtClean="0"/>
              <a:t>– An atomic unit, such as a digit, character, lower-case letter, etc. Sometimes a word. </a:t>
            </a:r>
          </a:p>
          <a:p>
            <a:pPr lvl="1">
              <a:lnSpc>
                <a:spcPct val="90000"/>
              </a:lnSpc>
            </a:pPr>
            <a:r>
              <a:rPr lang="en-US" sz="1700" i="1" dirty="0" smtClean="0"/>
              <a:t>Formal language does not deal with the “meaning” of the symbols</a:t>
            </a:r>
            <a:endParaRPr lang="en-US" sz="17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chemeClr val="accent1"/>
                </a:solidFill>
              </a:rPr>
              <a:t>Alphabet </a:t>
            </a:r>
            <a:r>
              <a:rPr lang="en-US" sz="2000" dirty="0" smtClean="0"/>
              <a:t>– A </a:t>
            </a:r>
            <a:r>
              <a:rPr lang="en-US" sz="2000" u="sng" dirty="0" smtClean="0"/>
              <a:t>finite</a:t>
            </a:r>
            <a:r>
              <a:rPr lang="en-US" sz="2000" dirty="0" smtClean="0"/>
              <a:t> set of symbols, usually denoted by </a:t>
            </a:r>
            <a:r>
              <a:rPr lang="en-US" sz="2000" dirty="0" smtClean="0">
                <a:cs typeface="Times New Roman" charset="0"/>
              </a:rPr>
              <a:t>Σ.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cs typeface="Times New Roman" charset="0"/>
              </a:rPr>
              <a:t>	</a:t>
            </a:r>
            <a:r>
              <a:rPr lang="en-US" sz="2000" b="1" dirty="0" smtClean="0">
                <a:solidFill>
                  <a:schemeClr val="accent1"/>
                </a:solidFill>
                <a:cs typeface="Times New Roman" charset="0"/>
              </a:rPr>
              <a:t> Σ = {0, 1}		Σ = {0, a,  , 4}		Σ = {a, b, c, d}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chemeClr val="accent1"/>
                </a:solidFill>
                <a:cs typeface="Times New Roman" charset="0"/>
              </a:rPr>
              <a:t>String </a:t>
            </a:r>
            <a:r>
              <a:rPr lang="en-US" sz="2000" dirty="0" smtClean="0">
                <a:cs typeface="Times New Roman" charset="0"/>
              </a:rPr>
              <a:t>– A </a:t>
            </a:r>
            <a:r>
              <a:rPr lang="en-US" sz="2000" u="sng" dirty="0" smtClean="0">
                <a:cs typeface="Times New Roman" charset="0"/>
              </a:rPr>
              <a:t>finite</a:t>
            </a:r>
            <a:r>
              <a:rPr lang="en-US" sz="2000" dirty="0" smtClean="0">
                <a:cs typeface="Times New Roman" charset="0"/>
              </a:rPr>
              <a:t> length sequence of symbols, presumably from some alphabet.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cs typeface="Times New Roman" charset="0"/>
              </a:rPr>
              <a:t>	</a:t>
            </a:r>
            <a:r>
              <a:rPr lang="en-US" sz="2000" dirty="0" smtClean="0">
                <a:solidFill>
                  <a:schemeClr val="accent1"/>
                </a:solidFill>
                <a:cs typeface="Times New Roman" charset="0"/>
              </a:rPr>
              <a:t>u=ε        w = 0110	      y = 0aa	x = </a:t>
            </a:r>
            <a:r>
              <a:rPr lang="en-US" sz="2000" dirty="0" err="1" smtClean="0">
                <a:solidFill>
                  <a:schemeClr val="accent1"/>
                </a:solidFill>
                <a:cs typeface="Times New Roman" charset="0"/>
              </a:rPr>
              <a:t>aabcaa</a:t>
            </a:r>
            <a:r>
              <a:rPr lang="en-US" sz="2000" dirty="0" smtClean="0">
                <a:solidFill>
                  <a:schemeClr val="accent1"/>
                </a:solidFill>
                <a:cs typeface="Times New Roman" charset="0"/>
              </a:rPr>
              <a:t>	z = 111</a:t>
            </a:r>
          </a:p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chemeClr val="accent1"/>
                </a:solidFill>
                <a:cs typeface="Times New Roman" charset="0"/>
              </a:rPr>
              <a:t>special string:</a:t>
            </a:r>
            <a:r>
              <a:rPr lang="en-US" sz="2000" dirty="0" smtClean="0">
                <a:cs typeface="Times New Roman" charset="0"/>
              </a:rPr>
              <a:t>	ε (also denoted by λ)</a:t>
            </a:r>
          </a:p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chemeClr val="accent1"/>
                </a:solidFill>
                <a:cs typeface="Times New Roman" charset="0"/>
              </a:rPr>
              <a:t>concatenation</a:t>
            </a:r>
            <a:r>
              <a:rPr lang="en-US" sz="2000" dirty="0" smtClean="0">
                <a:cs typeface="Times New Roman" charset="0"/>
              </a:rPr>
              <a:t>:	</a:t>
            </a:r>
            <a:r>
              <a:rPr lang="en-US" sz="2000" dirty="0" err="1" smtClean="0">
                <a:cs typeface="Times New Roman" charset="0"/>
              </a:rPr>
              <a:t>wz</a:t>
            </a:r>
            <a:r>
              <a:rPr lang="en-US" sz="2000" dirty="0" smtClean="0">
                <a:cs typeface="Times New Roman" charset="0"/>
              </a:rPr>
              <a:t> = 0110111</a:t>
            </a:r>
          </a:p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chemeClr val="accent1"/>
                </a:solidFill>
                <a:cs typeface="Times New Roman" charset="0"/>
              </a:rPr>
              <a:t>length</a:t>
            </a:r>
            <a:r>
              <a:rPr lang="en-US" sz="2000" dirty="0" smtClean="0">
                <a:cs typeface="Times New Roman" charset="0"/>
              </a:rPr>
              <a:t>:		|w| = 4              |x| = 6            but |u| = 0</a:t>
            </a:r>
          </a:p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chemeClr val="accent1"/>
                </a:solidFill>
                <a:cs typeface="Times New Roman" charset="0"/>
              </a:rPr>
              <a:t>reversal</a:t>
            </a:r>
            <a:r>
              <a:rPr lang="en-US" sz="2000" dirty="0" smtClean="0">
                <a:cs typeface="Times New Roman" charset="0"/>
              </a:rPr>
              <a:t>:		</a:t>
            </a:r>
            <a:r>
              <a:rPr lang="en-US" sz="2000" dirty="0" err="1" smtClean="0">
                <a:cs typeface="Times New Roman" charset="0"/>
              </a:rPr>
              <a:t>y</a:t>
            </a:r>
            <a:r>
              <a:rPr lang="en-US" sz="2000" baseline="30000" dirty="0" err="1" smtClean="0">
                <a:cs typeface="Times New Roman" charset="0"/>
              </a:rPr>
              <a:t>R</a:t>
            </a:r>
            <a:r>
              <a:rPr lang="en-US" sz="2000" dirty="0" smtClean="0">
                <a:cs typeface="Times New Roman" charset="0"/>
              </a:rPr>
              <a:t> = aa0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8th feb,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8th feb,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25BE9CC-88C5-4E99-A828-16A1CD712CE3}" type="slidenum">
              <a:rPr lang="en-US">
                <a:latin typeface="Times New Roman" charset="0"/>
              </a:rPr>
              <a:pPr/>
              <a:t>22</a:t>
            </a:fld>
            <a:endParaRPr lang="en-US">
              <a:latin typeface="Times New Roman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chemeClr val="accent1"/>
                </a:solidFill>
                <a:cs typeface="Times New Roman" charset="0"/>
              </a:rPr>
              <a:t>Some special sets of strings</a:t>
            </a:r>
            <a:r>
              <a:rPr lang="en-US" sz="2000" dirty="0" smtClean="0">
                <a:cs typeface="Times New Roman" charset="0"/>
              </a:rPr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cs typeface="Times New Roman" charset="0"/>
              </a:rPr>
              <a:t>	Σ</a:t>
            </a:r>
            <a:r>
              <a:rPr lang="en-US" sz="2000" baseline="30000" dirty="0" smtClean="0">
                <a:cs typeface="Times New Roman" charset="0"/>
              </a:rPr>
              <a:t>*</a:t>
            </a:r>
            <a:r>
              <a:rPr lang="en-US" sz="2000" dirty="0" smtClean="0">
                <a:cs typeface="Times New Roman" charset="0"/>
              </a:rPr>
              <a:t>	All strings of symbols from Σ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cs typeface="Times New Roman" charset="0"/>
              </a:rPr>
              <a:t>	Σ</a:t>
            </a:r>
            <a:r>
              <a:rPr lang="en-US" sz="2000" baseline="30000" dirty="0" smtClean="0">
                <a:cs typeface="Times New Roman" charset="0"/>
              </a:rPr>
              <a:t>+</a:t>
            </a:r>
            <a:r>
              <a:rPr lang="en-US" sz="2000" dirty="0" smtClean="0">
                <a:cs typeface="Times New Roman" charset="0"/>
              </a:rPr>
              <a:t>	 Σ</a:t>
            </a:r>
            <a:r>
              <a:rPr lang="en-US" sz="2000" baseline="30000" dirty="0" smtClean="0">
                <a:cs typeface="Times New Roman" charset="0"/>
              </a:rPr>
              <a:t>*</a:t>
            </a:r>
            <a:r>
              <a:rPr lang="en-US" sz="2000" dirty="0" smtClean="0">
                <a:cs typeface="Times New Roman" charset="0"/>
              </a:rPr>
              <a:t> - {ε}</a:t>
            </a:r>
          </a:p>
          <a:p>
            <a:pPr lvl="1">
              <a:lnSpc>
                <a:spcPct val="90000"/>
              </a:lnSpc>
            </a:pPr>
            <a:r>
              <a:rPr lang="en-US" sz="1200" dirty="0" smtClean="0">
                <a:cs typeface="Times New Roman" charset="0"/>
              </a:rPr>
              <a:t>Example: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200" dirty="0" smtClean="0">
                <a:cs typeface="Times New Roman" charset="0"/>
              </a:rPr>
              <a:t>	Σ = {0, 1}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200" dirty="0" smtClean="0">
                <a:cs typeface="Times New Roman" charset="0"/>
              </a:rPr>
              <a:t>	Σ</a:t>
            </a:r>
            <a:r>
              <a:rPr lang="en-US" sz="1200" baseline="30000" dirty="0" smtClean="0">
                <a:cs typeface="Times New Roman" charset="0"/>
              </a:rPr>
              <a:t>* </a:t>
            </a:r>
            <a:r>
              <a:rPr lang="en-US" sz="1200" dirty="0" smtClean="0">
                <a:cs typeface="Times New Roman" charset="0"/>
              </a:rPr>
              <a:t>= {ε, 0, 1, 00, 01, 10, 11, 000, 001,…}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200" dirty="0" smtClean="0">
                <a:cs typeface="Times New Roman" charset="0"/>
              </a:rPr>
              <a:t>	Σ</a:t>
            </a:r>
            <a:r>
              <a:rPr lang="en-US" sz="1200" baseline="30000" dirty="0" smtClean="0">
                <a:cs typeface="Times New Roman" charset="0"/>
              </a:rPr>
              <a:t>+ </a:t>
            </a:r>
            <a:r>
              <a:rPr lang="en-US" sz="1200" dirty="0" smtClean="0">
                <a:cs typeface="Times New Roman" charset="0"/>
              </a:rPr>
              <a:t>= {0, 1, 00, 01, 10, 11, 000, 001,…}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chemeClr val="accent1"/>
                </a:solidFill>
                <a:cs typeface="Times New Roman" charset="0"/>
              </a:rPr>
              <a:t>A (formal) language </a:t>
            </a:r>
            <a:r>
              <a:rPr lang="en-US" sz="2000" dirty="0" smtClean="0">
                <a:cs typeface="Times New Roman" charset="0"/>
              </a:rPr>
              <a:t>is: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cs typeface="Times New Roman" charset="0"/>
              </a:rPr>
              <a:t>	1) A set of strings from some alphabet (finite or infinite), in other words…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cs typeface="Times New Roman" charset="0"/>
              </a:rPr>
              <a:t>	2) any subset L of Σ</a:t>
            </a:r>
            <a:r>
              <a:rPr lang="en-US" sz="2000" baseline="30000" dirty="0" smtClean="0">
                <a:cs typeface="Times New Roman" charset="0"/>
              </a:rPr>
              <a:t>*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chemeClr val="accent1"/>
                </a:solidFill>
                <a:cs typeface="Times New Roman" charset="0"/>
              </a:rPr>
              <a:t>Some special languages</a:t>
            </a:r>
            <a:r>
              <a:rPr lang="en-US" sz="2000" dirty="0" smtClean="0">
                <a:cs typeface="Times New Roman" charset="0"/>
              </a:rPr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cs typeface="Times New Roman" charset="0"/>
              </a:rPr>
              <a:t>	 {}	The empty set/language, containing no strings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cs typeface="Times New Roman" charset="0"/>
              </a:rPr>
              <a:t>	 {ε}	A language containing one string, the empty string.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8th feb, 2011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34462A4-96E0-43D3-9650-8947FDC6F110}" type="slidenum">
              <a:rPr lang="en-US">
                <a:latin typeface="Times New Roman" charset="0"/>
              </a:rPr>
              <a:pPr/>
              <a:t>23</a:t>
            </a:fld>
            <a:endParaRPr lang="en-US">
              <a:latin typeface="Times New Roman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>
                <a:cs typeface="Times New Roman" charset="0"/>
              </a:rPr>
              <a:t>	Σ = {0, 1}</a:t>
            </a:r>
          </a:p>
          <a:p>
            <a:pPr>
              <a:buNone/>
            </a:pPr>
            <a:r>
              <a:rPr lang="en-US" sz="2000" dirty="0" smtClean="0">
                <a:cs typeface="Times New Roman" charset="0"/>
              </a:rPr>
              <a:t>		L = {x | x is in   Σ</a:t>
            </a:r>
            <a:r>
              <a:rPr lang="en-US" sz="2000" baseline="30000" dirty="0" smtClean="0">
                <a:cs typeface="Times New Roman" charset="0"/>
              </a:rPr>
              <a:t>*</a:t>
            </a:r>
            <a:r>
              <a:rPr lang="en-US" sz="2000" dirty="0" smtClean="0">
                <a:cs typeface="Times New Roman" charset="0"/>
              </a:rPr>
              <a:t> and x contains an even number of 0’s}</a:t>
            </a:r>
          </a:p>
          <a:p>
            <a:r>
              <a:rPr lang="en-US" sz="2000" dirty="0" smtClean="0">
                <a:cs typeface="Times New Roman" charset="0"/>
              </a:rPr>
              <a:t>	Σ = {0, 1, 2,…, 9, </a:t>
            </a:r>
            <a:r>
              <a:rPr lang="en-US" sz="2800" b="1" dirty="0" smtClean="0">
                <a:cs typeface="Times New Roman" charset="0"/>
              </a:rPr>
              <a:t>.</a:t>
            </a:r>
            <a:r>
              <a:rPr lang="en-US" sz="2000" dirty="0" smtClean="0">
                <a:cs typeface="Times New Roman" charset="0"/>
              </a:rPr>
              <a:t>}</a:t>
            </a:r>
          </a:p>
          <a:p>
            <a:pPr>
              <a:buNone/>
            </a:pPr>
            <a:r>
              <a:rPr lang="en-US" sz="2000" dirty="0" smtClean="0">
                <a:cs typeface="Times New Roman" charset="0"/>
              </a:rPr>
              <a:t>		L = {x | x is in Σ</a:t>
            </a:r>
            <a:r>
              <a:rPr lang="en-US" sz="2000" baseline="30000" dirty="0" smtClean="0">
                <a:cs typeface="Times New Roman" charset="0"/>
              </a:rPr>
              <a:t>*</a:t>
            </a:r>
            <a:r>
              <a:rPr lang="en-US" sz="2000" dirty="0" smtClean="0">
                <a:cs typeface="Times New Roman" charset="0"/>
              </a:rPr>
              <a:t> and x forms a finite length real number}</a:t>
            </a:r>
          </a:p>
          <a:p>
            <a:pPr>
              <a:buNone/>
            </a:pPr>
            <a:r>
              <a:rPr lang="en-US" sz="2000" dirty="0" smtClean="0">
                <a:cs typeface="Times New Roman" charset="0"/>
              </a:rPr>
              <a:t>		L  = {0, 1.5, 9.326,…}</a:t>
            </a:r>
          </a:p>
          <a:p>
            <a:r>
              <a:rPr lang="en-US" sz="2000" dirty="0" smtClean="0">
                <a:cs typeface="Times New Roman" charset="0"/>
              </a:rPr>
              <a:t>	Σ = {a, b, c,…, z, A, B,…, Z}</a:t>
            </a:r>
          </a:p>
          <a:p>
            <a:pPr>
              <a:buNone/>
            </a:pPr>
            <a:r>
              <a:rPr lang="en-US" sz="2000" dirty="0" smtClean="0">
                <a:cs typeface="Times New Roman" charset="0"/>
              </a:rPr>
              <a:t>		L = {x | x is in Σ</a:t>
            </a:r>
            <a:r>
              <a:rPr lang="en-US" sz="2000" baseline="30000" dirty="0" smtClean="0">
                <a:cs typeface="Times New Roman" charset="0"/>
              </a:rPr>
              <a:t>*</a:t>
            </a:r>
            <a:r>
              <a:rPr lang="en-US" sz="2000" dirty="0" smtClean="0">
                <a:cs typeface="Times New Roman" charset="0"/>
              </a:rPr>
              <a:t> and x is a Pascal reserved word}</a:t>
            </a:r>
          </a:p>
          <a:p>
            <a:pPr>
              <a:buNone/>
            </a:pPr>
            <a:r>
              <a:rPr lang="en-US" sz="2000" dirty="0" smtClean="0">
                <a:cs typeface="Times New Roman" charset="0"/>
              </a:rPr>
              <a:t>		L   = {BEGIN, END, IF,…}</a:t>
            </a:r>
          </a:p>
          <a:p>
            <a:r>
              <a:rPr lang="en-US" sz="2000" dirty="0" smtClean="0">
                <a:cs typeface="Times New Roman" charset="0"/>
              </a:rPr>
              <a:t>	Σ = {English words}</a:t>
            </a:r>
          </a:p>
          <a:p>
            <a:pPr>
              <a:buNone/>
            </a:pPr>
            <a:r>
              <a:rPr lang="en-US" sz="2000" dirty="0" smtClean="0">
                <a:cs typeface="Times New Roman" charset="0"/>
              </a:rPr>
              <a:t>		L = {x | </a:t>
            </a:r>
            <a:r>
              <a:rPr lang="en-US" sz="2000" smtClean="0">
                <a:cs typeface="Times New Roman" charset="0"/>
              </a:rPr>
              <a:t>x Σ</a:t>
            </a:r>
            <a:r>
              <a:rPr lang="en-US" sz="2000" baseline="30000" dirty="0" smtClean="0">
                <a:cs typeface="Times New Roman" charset="0"/>
              </a:rPr>
              <a:t>* </a:t>
            </a:r>
            <a:r>
              <a:rPr lang="en-US" sz="2000" dirty="0" smtClean="0">
                <a:cs typeface="Times New Roman" charset="0"/>
              </a:rPr>
              <a:t>and x is a syntactically correct English sentence}</a:t>
            </a:r>
          </a:p>
          <a:p>
            <a:pPr eaLnBrk="1" hangingPunct="1">
              <a:buFontTx/>
              <a:buNone/>
            </a:pPr>
            <a:endParaRPr lang="en-US" sz="2000" baseline="30000" dirty="0" smtClean="0">
              <a:cs typeface="Times New Roman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Concepts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8th feb, 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Language (</a:t>
            </a:r>
            <a:r>
              <a:rPr lang="en-US" b="1" dirty="0" smtClean="0">
                <a:solidFill>
                  <a:schemeClr val="accent1"/>
                </a:solidFill>
              </a:rPr>
              <a:t>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Set of all strings constructed from an alphabet</a:t>
            </a:r>
          </a:p>
          <a:p>
            <a:pPr lvl="2"/>
            <a:r>
              <a:rPr lang="en-US" dirty="0" smtClean="0"/>
              <a:t>Concatenation</a:t>
            </a:r>
          </a:p>
          <a:p>
            <a:pPr lvl="2"/>
            <a:r>
              <a:rPr lang="en-US" dirty="0" smtClean="0"/>
              <a:t>Reverse</a:t>
            </a:r>
          </a:p>
          <a:p>
            <a:pPr lvl="2"/>
            <a:r>
              <a:rPr lang="en-US" dirty="0" smtClean="0"/>
              <a:t>Length</a:t>
            </a:r>
          </a:p>
          <a:p>
            <a:pPr lvl="2"/>
            <a:r>
              <a:rPr lang="en-US" dirty="0" smtClean="0"/>
              <a:t>Empty string (</a:t>
            </a:r>
            <a:r>
              <a:rPr lang="el-GR" b="1" dirty="0" smtClean="0">
                <a:solidFill>
                  <a:schemeClr val="accent1"/>
                </a:solidFill>
                <a:latin typeface="Arial"/>
                <a:cs typeface="Arial"/>
              </a:rPr>
              <a:t>ε</a:t>
            </a:r>
            <a:r>
              <a:rPr lang="en-US" dirty="0" smtClean="0">
                <a:latin typeface="Arial"/>
                <a:cs typeface="Arial"/>
              </a:rPr>
              <a:t> or </a:t>
            </a:r>
            <a:r>
              <a:rPr lang="el-GR" b="1" dirty="0" smtClean="0">
                <a:solidFill>
                  <a:schemeClr val="accent1"/>
                </a:solidFill>
                <a:latin typeface="Arial"/>
                <a:cs typeface="Arial"/>
              </a:rPr>
              <a:t>λ</a:t>
            </a:r>
            <a:r>
              <a:rPr lang="en-US" b="1" dirty="0" smtClean="0">
                <a:latin typeface="Arial"/>
                <a:cs typeface="Arial"/>
              </a:rPr>
              <a:t>)</a:t>
            </a:r>
          </a:p>
          <a:p>
            <a:pPr lvl="2"/>
            <a:r>
              <a:rPr lang="en-US" dirty="0" smtClean="0">
                <a:latin typeface="Arial"/>
                <a:cs typeface="Arial"/>
              </a:rPr>
              <a:t>Substring</a:t>
            </a:r>
          </a:p>
          <a:p>
            <a:pPr lvl="2"/>
            <a:r>
              <a:rPr lang="en-US" dirty="0" smtClean="0">
                <a:latin typeface="Arial"/>
                <a:cs typeface="Arial"/>
              </a:rPr>
              <a:t>Prefix or suffix</a:t>
            </a:r>
          </a:p>
          <a:p>
            <a:pPr lvl="2"/>
            <a:r>
              <a:rPr lang="en-US" dirty="0" smtClean="0">
                <a:latin typeface="Arial"/>
                <a:cs typeface="Arial"/>
              </a:rPr>
              <a:t>Finite language</a:t>
            </a:r>
          </a:p>
          <a:p>
            <a:pPr lvl="2"/>
            <a:r>
              <a:rPr lang="en-US" dirty="0" smtClean="0">
                <a:latin typeface="Arial"/>
                <a:cs typeface="Arial"/>
              </a:rPr>
              <a:t>Star Closure (</a:t>
            </a:r>
            <a:r>
              <a:rPr lang="en-US" b="1" dirty="0" smtClean="0">
                <a:solidFill>
                  <a:schemeClr val="accent1"/>
                </a:solidFill>
                <a:latin typeface="Arial"/>
                <a:cs typeface="Arial"/>
              </a:rPr>
              <a:t>*</a:t>
            </a:r>
            <a:r>
              <a:rPr lang="en-US" dirty="0" smtClean="0">
                <a:latin typeface="Arial"/>
                <a:cs typeface="Arial"/>
              </a:rPr>
              <a:t>)</a:t>
            </a:r>
            <a:endParaRPr lang="en-US" dirty="0" smtClean="0"/>
          </a:p>
          <a:p>
            <a:r>
              <a:rPr lang="en-US" dirty="0" smtClean="0"/>
              <a:t>Grammar</a:t>
            </a:r>
          </a:p>
          <a:p>
            <a:r>
              <a:rPr lang="en-US" dirty="0" smtClean="0"/>
              <a:t>Automata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8th feb, 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defined as </a:t>
            </a:r>
            <a:r>
              <a:rPr lang="en-US" b="1" dirty="0" smtClean="0">
                <a:solidFill>
                  <a:schemeClr val="accent1"/>
                </a:solidFill>
              </a:rPr>
              <a:t>G=(V, T, S, P)</a:t>
            </a:r>
          </a:p>
          <a:p>
            <a:r>
              <a:rPr lang="en-US" dirty="0" smtClean="0"/>
              <a:t>V is the finite set of objects called the </a:t>
            </a:r>
            <a:r>
              <a:rPr lang="en-US" b="1" dirty="0" smtClean="0"/>
              <a:t>variables</a:t>
            </a:r>
          </a:p>
          <a:p>
            <a:r>
              <a:rPr lang="en-US" dirty="0" smtClean="0"/>
              <a:t>T is a finite set of objects called the </a:t>
            </a:r>
            <a:r>
              <a:rPr lang="en-US" b="1" dirty="0" smtClean="0"/>
              <a:t>terminal symbols</a:t>
            </a:r>
          </a:p>
          <a:p>
            <a:r>
              <a:rPr lang="en-US" dirty="0" smtClean="0"/>
              <a:t>S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belongs to V and is called as the </a:t>
            </a:r>
            <a:r>
              <a:rPr lang="en-US" b="1" dirty="0" smtClean="0">
                <a:latin typeface="Arial"/>
                <a:cs typeface="Arial"/>
              </a:rPr>
              <a:t>start variable</a:t>
            </a:r>
          </a:p>
          <a:p>
            <a:r>
              <a:rPr lang="en-US" dirty="0" smtClean="0">
                <a:latin typeface="Arial"/>
                <a:cs typeface="Arial"/>
              </a:rPr>
              <a:t>P is a finite set of </a:t>
            </a:r>
            <a:r>
              <a:rPr lang="en-US" b="1" dirty="0" smtClean="0">
                <a:latin typeface="Arial"/>
                <a:cs typeface="Arial"/>
              </a:rPr>
              <a:t>production</a:t>
            </a:r>
            <a:endParaRPr lang="en-US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Finite Automata</a:t>
            </a:r>
            <a:endParaRPr lang="en-US" sz="2800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15th Feb, 2011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Finite Automata</a:t>
            </a:r>
            <a:endParaRPr lang="en-US"/>
          </a:p>
        </p:txBody>
      </p:sp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6C0CE9F-086B-4496-9767-84053F992BA1}" type="slidenum">
              <a:rPr lang="en-US" smtClean="0">
                <a:latin typeface="Times New Roman" charset="0"/>
              </a:rPr>
              <a:pPr/>
              <a:t>26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3124200" y="2971800"/>
            <a:ext cx="15240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Control</a:t>
            </a:r>
            <a:endParaRPr 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16412" name="Group 28"/>
          <p:cNvGraphicFramePr>
            <a:graphicFrameLocks noGrp="1"/>
          </p:cNvGraphicFramePr>
          <p:nvPr/>
        </p:nvGraphicFramePr>
        <p:xfrm>
          <a:off x="2133600" y="1752600"/>
          <a:ext cx="5105400" cy="518048"/>
        </p:xfrm>
        <a:graphic>
          <a:graphicData uri="http://schemas.openxmlformats.org/drawingml/2006/table">
            <a:tbl>
              <a:tblPr/>
              <a:tblGrid>
                <a:gridCol w="568325"/>
                <a:gridCol w="565150"/>
                <a:gridCol w="568325"/>
                <a:gridCol w="568325"/>
                <a:gridCol w="565150"/>
                <a:gridCol w="568325"/>
                <a:gridCol w="568325"/>
                <a:gridCol w="565150"/>
                <a:gridCol w="56832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stCxn id="2053" idx="2"/>
          </p:cNvCxnSpPr>
          <p:nvPr/>
        </p:nvCxnSpPr>
        <p:spPr>
          <a:xfrm rot="5400000">
            <a:off x="3467100" y="43053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2053" idx="0"/>
          </p:cNvCxnSpPr>
          <p:nvPr/>
        </p:nvCxnSpPr>
        <p:spPr>
          <a:xfrm>
            <a:off x="2743200" y="2286000"/>
            <a:ext cx="1143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24200" y="4648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Output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62200" y="1828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Input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7086600" y="2819400"/>
            <a:ext cx="457200" cy="31242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086600" y="3962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Storage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0" name="Straight Arrow Connector 19"/>
          <p:cNvCxnSpPr>
            <a:stCxn id="2053" idx="3"/>
            <a:endCxn id="18" idx="1"/>
          </p:cNvCxnSpPr>
          <p:nvPr/>
        </p:nvCxnSpPr>
        <p:spPr>
          <a:xfrm>
            <a:off x="4648200" y="3429000"/>
            <a:ext cx="2438400" cy="7180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10" charset="-128"/>
              </a:rPr>
              <a:t>What are computers good at?</a:t>
            </a:r>
          </a:p>
        </p:txBody>
      </p:sp>
      <p:pic>
        <p:nvPicPr>
          <p:cNvPr id="18435" name="Picture 3" descr="Picture 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576897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TextBox 4"/>
          <p:cNvSpPr txBox="1">
            <a:spLocks noChangeArrowheads="1"/>
          </p:cNvSpPr>
          <p:nvPr/>
        </p:nvSpPr>
        <p:spPr bwMode="auto">
          <a:xfrm>
            <a:off x="4267200" y="4724400"/>
            <a:ext cx="4419600" cy="156966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400" dirty="0">
                <a:latin typeface="Gill Sans MT" pitchFamily="-110" charset="-18"/>
              </a:rPr>
              <a:t>The search engine Google indexes 2,000,000,000 web pages. It lets you find pretty much anything you </a:t>
            </a:r>
            <a:r>
              <a:rPr lang="en-US" sz="2400" dirty="0" smtClean="0">
                <a:latin typeface="Gill Sans MT" pitchFamily="-110" charset="-18"/>
              </a:rPr>
              <a:t>want</a:t>
            </a:r>
            <a:endParaRPr lang="en-US" sz="2400" dirty="0">
              <a:latin typeface="Gill Sans MT" pitchFamily="-110" charset="-18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8th feb,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10" charset="-128"/>
              </a:rPr>
              <a:t>What else?</a:t>
            </a:r>
          </a:p>
        </p:txBody>
      </p:sp>
      <p:pic>
        <p:nvPicPr>
          <p:cNvPr id="19459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14478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6" descr="Picture 2.png"/>
          <p:cNvPicPr>
            <a:picLocks noChangeAspect="1"/>
          </p:cNvPicPr>
          <p:nvPr/>
        </p:nvPicPr>
        <p:blipFill>
          <a:blip r:embed="rId3"/>
          <a:srcRect r="1334" b="37877"/>
          <a:stretch>
            <a:fillRect/>
          </a:stretch>
        </p:blipFill>
        <p:spPr bwMode="auto">
          <a:xfrm>
            <a:off x="685800" y="1676400"/>
            <a:ext cx="4343400" cy="234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TextBox 7"/>
          <p:cNvSpPr txBox="1">
            <a:spLocks noChangeArrowheads="1"/>
          </p:cNvSpPr>
          <p:nvPr/>
        </p:nvSpPr>
        <p:spPr bwMode="auto">
          <a:xfrm>
            <a:off x="2514600" y="3886200"/>
            <a:ext cx="2590800" cy="8309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Gill Sans MT" pitchFamily="-110" charset="-18"/>
              </a:rPr>
              <a:t>Recommend books</a:t>
            </a:r>
          </a:p>
        </p:txBody>
      </p:sp>
      <p:sp>
        <p:nvSpPr>
          <p:cNvPr id="19462" name="TextBox 8"/>
          <p:cNvSpPr txBox="1">
            <a:spLocks noChangeArrowheads="1"/>
          </p:cNvSpPr>
          <p:nvPr/>
        </p:nvSpPr>
        <p:spPr bwMode="auto">
          <a:xfrm>
            <a:off x="6400800" y="4267200"/>
            <a:ext cx="1752600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Gill Sans MT" pitchFamily="-110" charset="-18"/>
              </a:rPr>
              <a:t>Fly airplanes</a:t>
            </a:r>
          </a:p>
        </p:txBody>
      </p:sp>
      <p:sp>
        <p:nvSpPr>
          <p:cNvPr id="19463" name="TextBox 9"/>
          <p:cNvSpPr txBox="1">
            <a:spLocks noChangeArrowheads="1"/>
          </p:cNvSpPr>
          <p:nvPr/>
        </p:nvSpPr>
        <p:spPr bwMode="auto">
          <a:xfrm>
            <a:off x="685800" y="5257800"/>
            <a:ext cx="7772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latin typeface="Gill Sans MT" pitchFamily="-110" charset="-18"/>
              </a:rPr>
              <a:t>Is there anything a computer </a:t>
            </a:r>
            <a:r>
              <a:rPr lang="en-US" sz="3200" b="1" dirty="0">
                <a:solidFill>
                  <a:schemeClr val="accent1"/>
                </a:solidFill>
                <a:latin typeface="Gill Sans MT" pitchFamily="-110" charset="-18"/>
              </a:rPr>
              <a:t>cannot</a:t>
            </a:r>
            <a:r>
              <a:rPr lang="en-US" sz="3200" dirty="0">
                <a:latin typeface="Gill Sans MT" pitchFamily="-110" charset="-18"/>
              </a:rPr>
              <a:t> do?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8th feb, 2011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10" charset="-128"/>
              </a:rPr>
              <a:t>The laws of computation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8th feb, 2011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z="3200" dirty="0" smtClean="0">
                <a:latin typeface="Gill Sans MT" pitchFamily="-110" charset="-18"/>
              </a:rPr>
              <a:t>Just like the </a:t>
            </a:r>
            <a:r>
              <a:rPr lang="en-US" sz="3200" b="1" dirty="0" smtClean="0">
                <a:solidFill>
                  <a:srgbClr val="6699FF"/>
                </a:solidFill>
                <a:latin typeface="Gill Sans MT" pitchFamily="-110" charset="-18"/>
              </a:rPr>
              <a:t>laws of physics</a:t>
            </a:r>
            <a:r>
              <a:rPr lang="en-US" sz="3200" b="1" dirty="0" smtClean="0">
                <a:latin typeface="Gill Sans MT" pitchFamily="-110" charset="-18"/>
              </a:rPr>
              <a:t> </a:t>
            </a:r>
            <a:r>
              <a:rPr lang="en-US" sz="3200" dirty="0" smtClean="0">
                <a:latin typeface="Gill Sans MT" pitchFamily="-110" charset="-18"/>
              </a:rPr>
              <a:t>tell us</a:t>
            </a:r>
            <a:br>
              <a:rPr lang="en-US" sz="3200" dirty="0" smtClean="0">
                <a:latin typeface="Gill Sans MT" pitchFamily="-110" charset="-18"/>
              </a:rPr>
            </a:br>
            <a:r>
              <a:rPr lang="en-US" sz="3200" dirty="0" smtClean="0">
                <a:latin typeface="Gill Sans MT" pitchFamily="-110" charset="-18"/>
              </a:rPr>
              <a:t>what is (</a:t>
            </a:r>
            <a:r>
              <a:rPr lang="en-US" sz="3200" dirty="0" err="1" smtClean="0">
                <a:latin typeface="Gill Sans MT" pitchFamily="-110" charset="-18"/>
              </a:rPr>
              <a:t>im</a:t>
            </a:r>
            <a:r>
              <a:rPr lang="en-US" sz="3200" dirty="0" smtClean="0">
                <a:latin typeface="Gill Sans MT" pitchFamily="-110" charset="-18"/>
              </a:rPr>
              <a:t>)possible for nature to do… the </a:t>
            </a:r>
            <a:r>
              <a:rPr lang="en-US" sz="3200" b="1" dirty="0" smtClean="0">
                <a:solidFill>
                  <a:schemeClr val="accent1"/>
                </a:solidFill>
                <a:latin typeface="Gill Sans MT" pitchFamily="-110" charset="-18"/>
              </a:rPr>
              <a:t>laws of computation </a:t>
            </a:r>
            <a:r>
              <a:rPr lang="en-US" sz="3200" dirty="0" smtClean="0">
                <a:latin typeface="Gill Sans MT" pitchFamily="-110" charset="-18"/>
              </a:rPr>
              <a:t>tell us what is </a:t>
            </a:r>
            <a:r>
              <a:rPr lang="en-US" sz="3200" b="1" dirty="0" smtClean="0">
                <a:solidFill>
                  <a:srgbClr val="6699FF"/>
                </a:solidFill>
                <a:latin typeface="Gill Sans MT" pitchFamily="-110" charset="-18"/>
              </a:rPr>
              <a:t>(</a:t>
            </a:r>
            <a:r>
              <a:rPr lang="en-US" sz="3200" b="1" dirty="0" err="1" smtClean="0">
                <a:solidFill>
                  <a:srgbClr val="6699FF"/>
                </a:solidFill>
                <a:latin typeface="Gill Sans MT" pitchFamily="-110" charset="-18"/>
              </a:rPr>
              <a:t>im</a:t>
            </a:r>
            <a:r>
              <a:rPr lang="en-US" sz="3200" b="1" dirty="0" smtClean="0">
                <a:solidFill>
                  <a:srgbClr val="6699FF"/>
                </a:solidFill>
                <a:latin typeface="Gill Sans MT" pitchFamily="-110" charset="-18"/>
              </a:rPr>
              <a:t>)possible for computers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10" charset="-128"/>
              </a:rPr>
              <a:t>Automata theory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8th feb, 2011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>
                <a:latin typeface="Gill Sans MT" pitchFamily="-110" charset="-18"/>
              </a:rPr>
              <a:t>Automata theory studies the laws of computation</a:t>
            </a:r>
          </a:p>
          <a:p>
            <a:r>
              <a:rPr lang="en-US" sz="3200" dirty="0" smtClean="0">
                <a:latin typeface="Gill Sans MT" pitchFamily="-110" charset="-18"/>
              </a:rPr>
              <a:t>In reality, the laws of computation are not quite understood, but automata theory is a good start</a:t>
            </a:r>
            <a:endParaRPr lang="en-US" dirty="0"/>
          </a:p>
        </p:txBody>
      </p:sp>
      <p:pic>
        <p:nvPicPr>
          <p:cNvPr id="23557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4419600"/>
            <a:ext cx="7156450" cy="184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10" charset="-128"/>
              </a:rPr>
              <a:t>A simple game</a:t>
            </a:r>
          </a:p>
        </p:txBody>
      </p:sp>
      <p:cxnSp>
        <p:nvCxnSpPr>
          <p:cNvPr id="24579" name="Straight Arrow Connector 11"/>
          <p:cNvCxnSpPr>
            <a:cxnSpLocks noChangeShapeType="1"/>
          </p:cNvCxnSpPr>
          <p:nvPr/>
        </p:nvCxnSpPr>
        <p:spPr bwMode="auto">
          <a:xfrm>
            <a:off x="1828800" y="2687638"/>
            <a:ext cx="54102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24580" name="Straight Connector 13"/>
          <p:cNvCxnSpPr>
            <a:cxnSpLocks noChangeShapeType="1"/>
          </p:cNvCxnSpPr>
          <p:nvPr/>
        </p:nvCxnSpPr>
        <p:spPr bwMode="auto">
          <a:xfrm rot="5400000">
            <a:off x="4418807" y="2761456"/>
            <a:ext cx="152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581" name="Straight Connector 14"/>
          <p:cNvCxnSpPr>
            <a:cxnSpLocks noChangeShapeType="1"/>
          </p:cNvCxnSpPr>
          <p:nvPr/>
        </p:nvCxnSpPr>
        <p:spPr bwMode="auto">
          <a:xfrm rot="5400000">
            <a:off x="5485607" y="2761456"/>
            <a:ext cx="152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582" name="Straight Connector 15"/>
          <p:cNvCxnSpPr>
            <a:cxnSpLocks noChangeShapeType="1"/>
          </p:cNvCxnSpPr>
          <p:nvPr/>
        </p:nvCxnSpPr>
        <p:spPr bwMode="auto">
          <a:xfrm rot="5400000">
            <a:off x="6552407" y="2761456"/>
            <a:ext cx="152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583" name="Straight Connector 16"/>
          <p:cNvCxnSpPr>
            <a:cxnSpLocks noChangeShapeType="1"/>
          </p:cNvCxnSpPr>
          <p:nvPr/>
        </p:nvCxnSpPr>
        <p:spPr bwMode="auto">
          <a:xfrm rot="5400000">
            <a:off x="3353594" y="2761456"/>
            <a:ext cx="152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584" name="Straight Connector 19"/>
          <p:cNvCxnSpPr>
            <a:cxnSpLocks noChangeShapeType="1"/>
          </p:cNvCxnSpPr>
          <p:nvPr/>
        </p:nvCxnSpPr>
        <p:spPr bwMode="auto">
          <a:xfrm rot="5400000">
            <a:off x="2286794" y="2761456"/>
            <a:ext cx="152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585" name="TextBox 22"/>
          <p:cNvSpPr txBox="1">
            <a:spLocks noChangeArrowheads="1"/>
          </p:cNvSpPr>
          <p:nvPr/>
        </p:nvSpPr>
        <p:spPr bwMode="auto">
          <a:xfrm>
            <a:off x="4064000" y="2762250"/>
            <a:ext cx="86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Garamond" pitchFamily="-110" charset="0"/>
              </a:rPr>
              <a:t>middle</a:t>
            </a:r>
          </a:p>
        </p:txBody>
      </p:sp>
      <p:sp>
        <p:nvSpPr>
          <p:cNvPr id="24586" name="TextBox 23"/>
          <p:cNvSpPr txBox="1">
            <a:spLocks noChangeArrowheads="1"/>
          </p:cNvSpPr>
          <p:nvPr/>
        </p:nvSpPr>
        <p:spPr bwMode="auto">
          <a:xfrm>
            <a:off x="5410200" y="2762250"/>
            <a:ext cx="304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Garamond" pitchFamily="-110" charset="0"/>
              </a:rPr>
              <a:t>1</a:t>
            </a:r>
          </a:p>
        </p:txBody>
      </p:sp>
      <p:sp>
        <p:nvSpPr>
          <p:cNvPr id="24587" name="TextBox 24"/>
          <p:cNvSpPr txBox="1">
            <a:spLocks noChangeArrowheads="1"/>
          </p:cNvSpPr>
          <p:nvPr/>
        </p:nvSpPr>
        <p:spPr bwMode="auto">
          <a:xfrm>
            <a:off x="6477000" y="2762250"/>
            <a:ext cx="304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Garamond" pitchFamily="-110" charset="0"/>
              </a:rPr>
              <a:t>2</a:t>
            </a:r>
          </a:p>
        </p:txBody>
      </p:sp>
      <p:sp>
        <p:nvSpPr>
          <p:cNvPr id="24588" name="TextBox 25"/>
          <p:cNvSpPr txBox="1">
            <a:spLocks noChangeArrowheads="1"/>
          </p:cNvSpPr>
          <p:nvPr/>
        </p:nvSpPr>
        <p:spPr bwMode="auto">
          <a:xfrm>
            <a:off x="2146300" y="2762250"/>
            <a:ext cx="3857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Garamond" pitchFamily="-110" charset="0"/>
              </a:rPr>
              <a:t>-2</a:t>
            </a:r>
          </a:p>
        </p:txBody>
      </p:sp>
      <p:sp>
        <p:nvSpPr>
          <p:cNvPr id="24589" name="TextBox 26"/>
          <p:cNvSpPr txBox="1">
            <a:spLocks noChangeArrowheads="1"/>
          </p:cNvSpPr>
          <p:nvPr/>
        </p:nvSpPr>
        <p:spPr bwMode="auto">
          <a:xfrm>
            <a:off x="3213100" y="2762250"/>
            <a:ext cx="3857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Garamond" pitchFamily="-110" charset="0"/>
              </a:rPr>
              <a:t>-1</a:t>
            </a: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4343400" y="2209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1" name="Text Box 4"/>
          <p:cNvSpPr txBox="1">
            <a:spLocks noChangeArrowheads="1"/>
          </p:cNvSpPr>
          <p:nvPr/>
        </p:nvSpPr>
        <p:spPr bwMode="auto">
          <a:xfrm>
            <a:off x="914400" y="3819525"/>
            <a:ext cx="58562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Gill Sans MT" pitchFamily="-110" charset="-18"/>
              </a:rPr>
              <a:t>A particle sits in the middle of the line</a:t>
            </a:r>
          </a:p>
        </p:txBody>
      </p:sp>
      <p:sp>
        <p:nvSpPr>
          <p:cNvPr id="24592" name="Text Box 4"/>
          <p:cNvSpPr txBox="1">
            <a:spLocks noChangeArrowheads="1"/>
          </p:cNvSpPr>
          <p:nvPr/>
        </p:nvSpPr>
        <p:spPr bwMode="auto">
          <a:xfrm>
            <a:off x="914400" y="4810125"/>
            <a:ext cx="7467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Gill Sans MT" pitchFamily="-110" charset="-18"/>
              </a:rPr>
              <a:t>At each time, it moves 1 step left or 1 step right</a:t>
            </a: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276600" y="2209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5410200" y="2209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6477000" y="2209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8th feb, 2011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8" grpId="2" animBg="1"/>
      <p:bldP spid="31" grpId="0" animBg="1"/>
      <p:bldP spid="31" grpId="1" animBg="1"/>
      <p:bldP spid="32" grpId="0" animBg="1"/>
      <p:bldP spid="32" grpId="1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10" charset="-128"/>
              </a:rPr>
              <a:t>A simple computer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600200" y="1447800"/>
            <a:ext cx="2286000" cy="2667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4" name="Rectangle 6"/>
          <p:cNvSpPr>
            <a:spLocks noChangeArrowheads="1"/>
          </p:cNvSpPr>
          <p:nvPr/>
        </p:nvSpPr>
        <p:spPr bwMode="auto">
          <a:xfrm>
            <a:off x="1828800" y="3149600"/>
            <a:ext cx="762000" cy="736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eft Arrow 5"/>
          <p:cNvSpPr>
            <a:spLocks noChangeArrowheads="1"/>
          </p:cNvSpPr>
          <p:nvPr/>
        </p:nvSpPr>
        <p:spPr bwMode="auto">
          <a:xfrm>
            <a:off x="1943100" y="3251200"/>
            <a:ext cx="533400" cy="533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1828800" y="1752600"/>
            <a:ext cx="1828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7" name="Rectangle 10"/>
          <p:cNvSpPr>
            <a:spLocks noChangeArrowheads="1"/>
          </p:cNvSpPr>
          <p:nvPr/>
        </p:nvSpPr>
        <p:spPr bwMode="auto">
          <a:xfrm flipH="1">
            <a:off x="2895600" y="3149600"/>
            <a:ext cx="762000" cy="736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eft Arrow 11"/>
          <p:cNvSpPr>
            <a:spLocks noChangeArrowheads="1"/>
          </p:cNvSpPr>
          <p:nvPr/>
        </p:nvSpPr>
        <p:spPr bwMode="auto">
          <a:xfrm flipH="1">
            <a:off x="3009900" y="3251200"/>
            <a:ext cx="533400" cy="533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9" name="Text Box 4"/>
          <p:cNvSpPr txBox="1">
            <a:spLocks noChangeArrowheads="1"/>
          </p:cNvSpPr>
          <p:nvPr/>
        </p:nvSpPr>
        <p:spPr bwMode="auto">
          <a:xfrm>
            <a:off x="914400" y="4733925"/>
            <a:ext cx="7620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Gill Sans MT" pitchFamily="-110" charset="-18"/>
              </a:rPr>
              <a:t>Design an automaton that tells you if the particle</a:t>
            </a:r>
            <a:br>
              <a:rPr lang="en-US" sz="2800" dirty="0">
                <a:latin typeface="Gill Sans MT" pitchFamily="-110" charset="-18"/>
              </a:rPr>
            </a:br>
            <a:r>
              <a:rPr lang="en-US" sz="2800" dirty="0">
                <a:latin typeface="Gill Sans MT" pitchFamily="-110" charset="-18"/>
              </a:rPr>
              <a:t>is at an </a:t>
            </a:r>
            <a:r>
              <a:rPr lang="en-US" sz="2800" b="1" dirty="0">
                <a:solidFill>
                  <a:srgbClr val="6699FF"/>
                </a:solidFill>
                <a:latin typeface="Gill Sans MT" pitchFamily="-110" charset="-18"/>
              </a:rPr>
              <a:t>even</a:t>
            </a:r>
            <a:r>
              <a:rPr lang="en-US" sz="2800" dirty="0">
                <a:latin typeface="Gill Sans MT" pitchFamily="-110" charset="-18"/>
              </a:rPr>
              <a:t> or at an </a:t>
            </a:r>
            <a:r>
              <a:rPr lang="en-US" sz="2800" b="1" dirty="0">
                <a:solidFill>
                  <a:schemeClr val="accent2"/>
                </a:solidFill>
                <a:latin typeface="Gill Sans MT" pitchFamily="-110" charset="-18"/>
              </a:rPr>
              <a:t>odd</a:t>
            </a:r>
            <a:r>
              <a:rPr lang="en-US" sz="2800" dirty="0">
                <a:latin typeface="Gill Sans MT" pitchFamily="-110" charset="-18"/>
              </a:rPr>
              <a:t> position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362200" y="1828800"/>
            <a:ext cx="7572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Gill Sans MT" pitchFamily="-110" charset="-18"/>
              </a:rPr>
              <a:t>even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438400" y="1828800"/>
            <a:ext cx="6651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Gill Sans MT" pitchFamily="-110" charset="-18"/>
              </a:rPr>
              <a:t>odd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5029200" y="2197100"/>
            <a:ext cx="2743200" cy="1373188"/>
            <a:chOff x="4724400" y="2081768"/>
            <a:chExt cx="2743200" cy="1372632"/>
          </a:xfrm>
        </p:grpSpPr>
        <p:sp>
          <p:nvSpPr>
            <p:cNvPr id="25613" name="Oval 6"/>
            <p:cNvSpPr>
              <a:spLocks noChangeArrowheads="1"/>
            </p:cNvSpPr>
            <p:nvPr/>
          </p:nvSpPr>
          <p:spPr bwMode="auto">
            <a:xfrm>
              <a:off x="5105400" y="25146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Oval 7"/>
            <p:cNvSpPr>
              <a:spLocks noChangeArrowheads="1"/>
            </p:cNvSpPr>
            <p:nvPr/>
          </p:nvSpPr>
          <p:spPr bwMode="auto">
            <a:xfrm>
              <a:off x="6858000" y="2438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5" name="Freeform 8"/>
            <p:cNvSpPr>
              <a:spLocks/>
            </p:cNvSpPr>
            <p:nvPr/>
          </p:nvSpPr>
          <p:spPr bwMode="auto">
            <a:xfrm>
              <a:off x="5638800" y="2489200"/>
              <a:ext cx="1295400" cy="101600"/>
            </a:xfrm>
            <a:custGeom>
              <a:avLst/>
              <a:gdLst>
                <a:gd name="T0" fmla="*/ 0 w 816"/>
                <a:gd name="T1" fmla="*/ 2147483647 h 200"/>
                <a:gd name="T2" fmla="*/ 2147483647 w 816"/>
                <a:gd name="T3" fmla="*/ 2147483647 h 200"/>
                <a:gd name="T4" fmla="*/ 2147483647 w 816"/>
                <a:gd name="T5" fmla="*/ 2147483647 h 200"/>
                <a:gd name="T6" fmla="*/ 0 60000 65536"/>
                <a:gd name="T7" fmla="*/ 0 60000 65536"/>
                <a:gd name="T8" fmla="*/ 0 60000 65536"/>
                <a:gd name="T9" fmla="*/ 0 w 816"/>
                <a:gd name="T10" fmla="*/ 0 h 200"/>
                <a:gd name="T11" fmla="*/ 816 w 816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200">
                  <a:moveTo>
                    <a:pt x="0" y="200"/>
                  </a:moveTo>
                  <a:cubicBezTo>
                    <a:pt x="124" y="108"/>
                    <a:pt x="248" y="16"/>
                    <a:pt x="384" y="8"/>
                  </a:cubicBezTo>
                  <a:cubicBezTo>
                    <a:pt x="520" y="0"/>
                    <a:pt x="668" y="76"/>
                    <a:pt x="816" y="1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Freeform 9"/>
            <p:cNvSpPr>
              <a:spLocks/>
            </p:cNvSpPr>
            <p:nvPr/>
          </p:nvSpPr>
          <p:spPr bwMode="auto">
            <a:xfrm flipV="1">
              <a:off x="5715000" y="2959100"/>
              <a:ext cx="1295400" cy="177800"/>
            </a:xfrm>
            <a:custGeom>
              <a:avLst/>
              <a:gdLst>
                <a:gd name="T0" fmla="*/ 0 w 816"/>
                <a:gd name="T1" fmla="*/ 2147483647 h 200"/>
                <a:gd name="T2" fmla="*/ 2147483647 w 816"/>
                <a:gd name="T3" fmla="*/ 2147483647 h 200"/>
                <a:gd name="T4" fmla="*/ 2147483647 w 816"/>
                <a:gd name="T5" fmla="*/ 2147483647 h 200"/>
                <a:gd name="T6" fmla="*/ 0 60000 65536"/>
                <a:gd name="T7" fmla="*/ 0 60000 65536"/>
                <a:gd name="T8" fmla="*/ 0 60000 65536"/>
                <a:gd name="T9" fmla="*/ 0 w 816"/>
                <a:gd name="T10" fmla="*/ 0 h 200"/>
                <a:gd name="T11" fmla="*/ 816 w 816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200">
                  <a:moveTo>
                    <a:pt x="0" y="200"/>
                  </a:moveTo>
                  <a:cubicBezTo>
                    <a:pt x="124" y="108"/>
                    <a:pt x="248" y="16"/>
                    <a:pt x="384" y="8"/>
                  </a:cubicBezTo>
                  <a:cubicBezTo>
                    <a:pt x="520" y="0"/>
                    <a:pt x="668" y="76"/>
                    <a:pt x="816" y="1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7" name="Line 10"/>
            <p:cNvSpPr>
              <a:spLocks noChangeShapeType="1"/>
            </p:cNvSpPr>
            <p:nvPr/>
          </p:nvSpPr>
          <p:spPr bwMode="auto">
            <a:xfrm>
              <a:off x="4724400" y="28194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8" name="Text Box 11"/>
            <p:cNvSpPr txBox="1">
              <a:spLocks noChangeArrowheads="1"/>
            </p:cNvSpPr>
            <p:nvPr/>
          </p:nvSpPr>
          <p:spPr bwMode="auto">
            <a:xfrm>
              <a:off x="5103759" y="2608263"/>
              <a:ext cx="59854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pitchFamily="-110" charset="0"/>
                  <a:ea typeface="新細明體" pitchFamily="-110" charset="-120"/>
                </a:rPr>
                <a:t>even</a:t>
              </a:r>
            </a:p>
          </p:txBody>
        </p:sp>
        <p:sp>
          <p:nvSpPr>
            <p:cNvPr id="25619" name="Text Box 12"/>
            <p:cNvSpPr txBox="1">
              <a:spLocks noChangeArrowheads="1"/>
            </p:cNvSpPr>
            <p:nvPr/>
          </p:nvSpPr>
          <p:spPr bwMode="auto">
            <a:xfrm>
              <a:off x="6896100" y="2527300"/>
              <a:ext cx="53328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pitchFamily="-110" charset="0"/>
                  <a:ea typeface="新細明體" pitchFamily="-110" charset="-120"/>
                </a:rPr>
                <a:t>odd</a:t>
              </a:r>
            </a:p>
          </p:txBody>
        </p:sp>
        <p:sp>
          <p:nvSpPr>
            <p:cNvPr id="25620" name="Text Box 13"/>
            <p:cNvSpPr txBox="1">
              <a:spLocks noChangeArrowheads="1"/>
            </p:cNvSpPr>
            <p:nvPr/>
          </p:nvSpPr>
          <p:spPr bwMode="auto">
            <a:xfrm>
              <a:off x="5981700" y="2081768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>
                  <a:latin typeface="Garamond" pitchFamily="-110" charset="0"/>
                </a:rPr>
                <a:t>L</a:t>
              </a:r>
              <a:r>
                <a:rPr lang="en-US" altLang="zh-TW">
                  <a:latin typeface="Garamond" pitchFamily="-110" charset="0"/>
                  <a:ea typeface="新細明體" pitchFamily="-110" charset="-120"/>
                </a:rPr>
                <a:t>, R</a:t>
              </a:r>
            </a:p>
          </p:txBody>
        </p:sp>
        <p:sp>
          <p:nvSpPr>
            <p:cNvPr id="25621" name="Text Box 13"/>
            <p:cNvSpPr txBox="1">
              <a:spLocks noChangeArrowheads="1"/>
            </p:cNvSpPr>
            <p:nvPr/>
          </p:nvSpPr>
          <p:spPr bwMode="auto">
            <a:xfrm>
              <a:off x="6019800" y="3085068"/>
              <a:ext cx="6223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>
                  <a:latin typeface="Garamond" pitchFamily="-110" charset="0"/>
                </a:rPr>
                <a:t>L</a:t>
              </a:r>
              <a:r>
                <a:rPr lang="en-US" altLang="zh-TW">
                  <a:latin typeface="Garamond" pitchFamily="-110" charset="0"/>
                  <a:ea typeface="新細明體" pitchFamily="-110" charset="-120"/>
                </a:rPr>
                <a:t>, R</a:t>
              </a:r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8th feb, 2011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4" grpId="0"/>
      <p:bldP spid="14" grpId="1"/>
      <p:bldP spid="15" grpId="0"/>
      <p:bldP spid="1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10" charset="-128"/>
              </a:rPr>
              <a:t>What is the difference?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ea typeface="ＭＳ Ｐゴシック" pitchFamily="-110" charset="-128"/>
              </a:rPr>
              <a:t>Such devices are difficult to reason about, because they can be designed in an infinite number of ways</a:t>
            </a:r>
          </a:p>
          <a:p>
            <a:pPr algn="just"/>
            <a:endParaRPr lang="en-US" dirty="0" smtClean="0">
              <a:ea typeface="ＭＳ Ｐゴシック" pitchFamily="-110" charset="-128"/>
            </a:endParaRPr>
          </a:p>
          <a:p>
            <a:pPr algn="just"/>
            <a:endParaRPr lang="en-US" dirty="0" smtClean="0">
              <a:ea typeface="ＭＳ Ｐゴシック" pitchFamily="-110" charset="-128"/>
            </a:endParaRPr>
          </a:p>
          <a:p>
            <a:pPr algn="just"/>
            <a:endParaRPr lang="en-US" dirty="0" smtClean="0">
              <a:ea typeface="ＭＳ Ｐゴシック" pitchFamily="-110" charset="-128"/>
            </a:endParaRPr>
          </a:p>
          <a:p>
            <a:pPr algn="just"/>
            <a:endParaRPr lang="en-US" dirty="0" smtClean="0">
              <a:ea typeface="ＭＳ Ｐゴシック" pitchFamily="-110" charset="-128"/>
            </a:endParaRPr>
          </a:p>
          <a:p>
            <a:pPr algn="just"/>
            <a:r>
              <a:rPr lang="en-US" dirty="0" smtClean="0">
                <a:ea typeface="ＭＳ Ｐゴシック" pitchFamily="-110" charset="-128"/>
              </a:rPr>
              <a:t>By representing them as </a:t>
            </a:r>
            <a:r>
              <a:rPr lang="en-US" b="1" dirty="0" smtClean="0">
                <a:solidFill>
                  <a:schemeClr val="accent1"/>
                </a:solidFill>
                <a:ea typeface="ＭＳ Ｐゴシック" pitchFamily="-110" charset="-128"/>
              </a:rPr>
              <a:t>automata</a:t>
            </a:r>
            <a:r>
              <a:rPr lang="en-US" dirty="0" smtClean="0">
                <a:ea typeface="ＭＳ Ｐゴシック" pitchFamily="-110" charset="-128"/>
              </a:rPr>
              <a:t>, we will learn how to answer such questions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124200" y="3048000"/>
            <a:ext cx="2743200" cy="1360487"/>
            <a:chOff x="4724400" y="2094468"/>
            <a:chExt cx="2743200" cy="1359932"/>
          </a:xfrm>
        </p:grpSpPr>
        <p:sp>
          <p:nvSpPr>
            <p:cNvPr id="27653" name="Oval 6"/>
            <p:cNvSpPr>
              <a:spLocks noChangeArrowheads="1"/>
            </p:cNvSpPr>
            <p:nvPr/>
          </p:nvSpPr>
          <p:spPr bwMode="auto">
            <a:xfrm>
              <a:off x="5105400" y="25146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4" name="Oval 7"/>
            <p:cNvSpPr>
              <a:spLocks noChangeArrowheads="1"/>
            </p:cNvSpPr>
            <p:nvPr/>
          </p:nvSpPr>
          <p:spPr bwMode="auto">
            <a:xfrm>
              <a:off x="6858000" y="2438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5" name="Freeform 8"/>
            <p:cNvSpPr>
              <a:spLocks/>
            </p:cNvSpPr>
            <p:nvPr/>
          </p:nvSpPr>
          <p:spPr bwMode="auto">
            <a:xfrm>
              <a:off x="5638800" y="2489200"/>
              <a:ext cx="1295400" cy="101600"/>
            </a:xfrm>
            <a:custGeom>
              <a:avLst/>
              <a:gdLst>
                <a:gd name="T0" fmla="*/ 0 w 816"/>
                <a:gd name="T1" fmla="*/ 2147483647 h 200"/>
                <a:gd name="T2" fmla="*/ 2147483647 w 816"/>
                <a:gd name="T3" fmla="*/ 2147483647 h 200"/>
                <a:gd name="T4" fmla="*/ 2147483647 w 816"/>
                <a:gd name="T5" fmla="*/ 2147483647 h 200"/>
                <a:gd name="T6" fmla="*/ 0 60000 65536"/>
                <a:gd name="T7" fmla="*/ 0 60000 65536"/>
                <a:gd name="T8" fmla="*/ 0 60000 65536"/>
                <a:gd name="T9" fmla="*/ 0 w 816"/>
                <a:gd name="T10" fmla="*/ 0 h 200"/>
                <a:gd name="T11" fmla="*/ 816 w 816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200">
                  <a:moveTo>
                    <a:pt x="0" y="200"/>
                  </a:moveTo>
                  <a:cubicBezTo>
                    <a:pt x="124" y="108"/>
                    <a:pt x="248" y="16"/>
                    <a:pt x="384" y="8"/>
                  </a:cubicBezTo>
                  <a:cubicBezTo>
                    <a:pt x="520" y="0"/>
                    <a:pt x="668" y="76"/>
                    <a:pt x="816" y="1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6" name="Freeform 9"/>
            <p:cNvSpPr>
              <a:spLocks/>
            </p:cNvSpPr>
            <p:nvPr/>
          </p:nvSpPr>
          <p:spPr bwMode="auto">
            <a:xfrm flipV="1">
              <a:off x="5715000" y="2959100"/>
              <a:ext cx="1295400" cy="177800"/>
            </a:xfrm>
            <a:custGeom>
              <a:avLst/>
              <a:gdLst>
                <a:gd name="T0" fmla="*/ 0 w 816"/>
                <a:gd name="T1" fmla="*/ 2147483647 h 200"/>
                <a:gd name="T2" fmla="*/ 2147483647 w 816"/>
                <a:gd name="T3" fmla="*/ 2147483647 h 200"/>
                <a:gd name="T4" fmla="*/ 2147483647 w 816"/>
                <a:gd name="T5" fmla="*/ 2147483647 h 200"/>
                <a:gd name="T6" fmla="*/ 0 60000 65536"/>
                <a:gd name="T7" fmla="*/ 0 60000 65536"/>
                <a:gd name="T8" fmla="*/ 0 60000 65536"/>
                <a:gd name="T9" fmla="*/ 0 w 816"/>
                <a:gd name="T10" fmla="*/ 0 h 200"/>
                <a:gd name="T11" fmla="*/ 816 w 816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200">
                  <a:moveTo>
                    <a:pt x="0" y="200"/>
                  </a:moveTo>
                  <a:cubicBezTo>
                    <a:pt x="124" y="108"/>
                    <a:pt x="248" y="16"/>
                    <a:pt x="384" y="8"/>
                  </a:cubicBezTo>
                  <a:cubicBezTo>
                    <a:pt x="520" y="0"/>
                    <a:pt x="668" y="76"/>
                    <a:pt x="816" y="1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7" name="Line 10"/>
            <p:cNvSpPr>
              <a:spLocks noChangeShapeType="1"/>
            </p:cNvSpPr>
            <p:nvPr/>
          </p:nvSpPr>
          <p:spPr bwMode="auto">
            <a:xfrm>
              <a:off x="4724400" y="28194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8" name="Text Box 11"/>
            <p:cNvSpPr txBox="1">
              <a:spLocks noChangeArrowheads="1"/>
            </p:cNvSpPr>
            <p:nvPr/>
          </p:nvSpPr>
          <p:spPr bwMode="auto">
            <a:xfrm>
              <a:off x="5103759" y="2608263"/>
              <a:ext cx="59854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pitchFamily="-110" charset="0"/>
                  <a:ea typeface="新細明體" pitchFamily="-110" charset="-120"/>
                </a:rPr>
                <a:t>even</a:t>
              </a:r>
            </a:p>
          </p:txBody>
        </p:sp>
        <p:sp>
          <p:nvSpPr>
            <p:cNvPr id="27659" name="Text Box 12"/>
            <p:cNvSpPr txBox="1">
              <a:spLocks noChangeArrowheads="1"/>
            </p:cNvSpPr>
            <p:nvPr/>
          </p:nvSpPr>
          <p:spPr bwMode="auto">
            <a:xfrm>
              <a:off x="6896100" y="2527300"/>
              <a:ext cx="53328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pitchFamily="-110" charset="0"/>
                  <a:ea typeface="新細明體" pitchFamily="-110" charset="-120"/>
                </a:rPr>
                <a:t>odd</a:t>
              </a:r>
            </a:p>
          </p:txBody>
        </p:sp>
        <p:sp>
          <p:nvSpPr>
            <p:cNvPr id="27660" name="Text Box 13"/>
            <p:cNvSpPr txBox="1">
              <a:spLocks noChangeArrowheads="1"/>
            </p:cNvSpPr>
            <p:nvPr/>
          </p:nvSpPr>
          <p:spPr bwMode="auto">
            <a:xfrm>
              <a:off x="5943600" y="2094468"/>
              <a:ext cx="6858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>
                  <a:latin typeface="Garamond" pitchFamily="-110" charset="0"/>
                  <a:ea typeface="新細明體" pitchFamily="-110" charset="-120"/>
                </a:rPr>
                <a:t>L, R </a:t>
              </a:r>
            </a:p>
          </p:txBody>
        </p:sp>
        <p:sp>
          <p:nvSpPr>
            <p:cNvPr id="27661" name="Text Box 13"/>
            <p:cNvSpPr txBox="1">
              <a:spLocks noChangeArrowheads="1"/>
            </p:cNvSpPr>
            <p:nvPr/>
          </p:nvSpPr>
          <p:spPr bwMode="auto">
            <a:xfrm>
              <a:off x="6083300" y="3085068"/>
              <a:ext cx="6223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>
                  <a:latin typeface="Garamond" pitchFamily="-110" charset="0"/>
                  <a:ea typeface="新細明體" pitchFamily="-110" charset="-120"/>
                </a:rPr>
                <a:t>L, R</a:t>
              </a:r>
            </a:p>
          </p:txBody>
        </p: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8th feb, 2011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72</TotalTime>
  <Words>1225</Words>
  <Application>Microsoft Office PowerPoint</Application>
  <PresentationFormat>On-screen Show (4:3)</PresentationFormat>
  <Paragraphs>266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Median</vt:lpstr>
      <vt:lpstr>Automata Theory and formal languages</vt:lpstr>
      <vt:lpstr>What are computers good at?</vt:lpstr>
      <vt:lpstr>What are computers good at?</vt:lpstr>
      <vt:lpstr>What else?</vt:lpstr>
      <vt:lpstr>The laws of computation</vt:lpstr>
      <vt:lpstr>Automata theory</vt:lpstr>
      <vt:lpstr>A simple game</vt:lpstr>
      <vt:lpstr>A simple computer</vt:lpstr>
      <vt:lpstr>What is the difference?</vt:lpstr>
      <vt:lpstr>Automata can model many things</vt:lpstr>
      <vt:lpstr>Some devices we will see</vt:lpstr>
      <vt:lpstr>Some highlights of the course</vt:lpstr>
      <vt:lpstr>Some highlights of the course</vt:lpstr>
      <vt:lpstr>Some highlights of the course</vt:lpstr>
      <vt:lpstr>Preliminaries of automata theory</vt:lpstr>
      <vt:lpstr>Problems</vt:lpstr>
      <vt:lpstr>Alphabets and strings</vt:lpstr>
      <vt:lpstr>Strings</vt:lpstr>
      <vt:lpstr>Languages</vt:lpstr>
      <vt:lpstr>Examples of languages</vt:lpstr>
      <vt:lpstr>Definitions</vt:lpstr>
      <vt:lpstr>Definitions</vt:lpstr>
      <vt:lpstr>Definitions</vt:lpstr>
      <vt:lpstr>Fundamental Concepts</vt:lpstr>
      <vt:lpstr>Grammar</vt:lpstr>
      <vt:lpstr>Finite Automata</vt:lpstr>
    </vt:vector>
  </TitlesOfParts>
  <Company>Military College of Signals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Umar Mahmud</dc:creator>
  <cp:lastModifiedBy>Umar Mahmud</cp:lastModifiedBy>
  <cp:revision>17</cp:revision>
  <dcterms:created xsi:type="dcterms:W3CDTF">2011-02-02T05:30:30Z</dcterms:created>
  <dcterms:modified xsi:type="dcterms:W3CDTF">2011-02-10T03:15:18Z</dcterms:modified>
</cp:coreProperties>
</file>