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8" r:id="rId10"/>
    <p:sldId id="269" r:id="rId11"/>
    <p:sldId id="270" r:id="rId12"/>
    <p:sldId id="271" r:id="rId13"/>
    <p:sldId id="272" r:id="rId14"/>
    <p:sldId id="275" r:id="rId15"/>
    <p:sldId id="273" r:id="rId16"/>
    <p:sldId id="276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656" autoAdjust="0"/>
    <p:restoredTop sz="94660"/>
  </p:normalViewPr>
  <p:slideViewPr>
    <p:cSldViewPr>
      <p:cViewPr varScale="1">
        <p:scale>
          <a:sx n="69" d="100"/>
          <a:sy n="69" d="100"/>
        </p:scale>
        <p:origin x="-2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9239-BB3C-4F8E-BD8F-4BD0BF8F8659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4FA3-F503-4FDD-B81E-8FECE30FA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Autofit/>
          </a:bodyPr>
          <a:lstStyle>
            <a:lvl1pPr>
              <a:defRPr sz="48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>
            <a:normAutofit/>
          </a:bodyPr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Finite Automata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Finite Automata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000" b="1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353425" cy="17795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Construct a DFA over alphabet </a:t>
            </a:r>
            <a:r>
              <a:rPr lang="en-US" sz="2400" dirty="0" smtClean="0">
                <a:latin typeface="Garamond" charset="0"/>
              </a:rPr>
              <a:t>{0, 1}</a:t>
            </a:r>
            <a:r>
              <a:rPr lang="en-US" sz="2400" dirty="0" smtClean="0"/>
              <a:t> that accepts all strings that end in </a:t>
            </a:r>
            <a:r>
              <a:rPr lang="en-US" sz="2400" dirty="0" smtClean="0">
                <a:latin typeface="Garamond" charset="0"/>
              </a:rPr>
              <a:t>01</a:t>
            </a:r>
            <a:endParaRPr lang="en-US" sz="2400" dirty="0" smtClean="0"/>
          </a:p>
          <a:p>
            <a:r>
              <a:rPr lang="en-US" sz="2400" dirty="0" smtClean="0"/>
              <a:t>Answer:</a:t>
            </a:r>
          </a:p>
          <a:p>
            <a:endParaRPr lang="en-US" sz="2400" dirty="0" smtClean="0"/>
          </a:p>
        </p:txBody>
      </p:sp>
      <p:grpSp>
        <p:nvGrpSpPr>
          <p:cNvPr id="55" name="Group 54"/>
          <p:cNvGrpSpPr/>
          <p:nvPr/>
        </p:nvGrpSpPr>
        <p:grpSpPr>
          <a:xfrm>
            <a:off x="2133600" y="2438400"/>
            <a:ext cx="4476750" cy="3795712"/>
            <a:chOff x="2076450" y="2147888"/>
            <a:chExt cx="4476750" cy="3795712"/>
          </a:xfrm>
        </p:grpSpPr>
        <p:grpSp>
          <p:nvGrpSpPr>
            <p:cNvPr id="2" name="Group 52"/>
            <p:cNvGrpSpPr>
              <a:grpSpLocks/>
            </p:cNvGrpSpPr>
            <p:nvPr/>
          </p:nvGrpSpPr>
          <p:grpSpPr bwMode="auto">
            <a:xfrm>
              <a:off x="2076450" y="3816350"/>
              <a:ext cx="796925" cy="458788"/>
              <a:chOff x="2076450" y="3816350"/>
              <a:chExt cx="796925" cy="458787"/>
            </a:xfrm>
          </p:grpSpPr>
          <p:sp>
            <p:nvSpPr>
              <p:cNvPr id="53297" name="Oval 6"/>
              <p:cNvSpPr>
                <a:spLocks noChangeArrowheads="1"/>
              </p:cNvSpPr>
              <p:nvPr/>
            </p:nvSpPr>
            <p:spPr bwMode="auto">
              <a:xfrm>
                <a:off x="2432050" y="3833812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8" name="Line 15"/>
              <p:cNvSpPr>
                <a:spLocks noChangeShapeType="1"/>
              </p:cNvSpPr>
              <p:nvPr/>
            </p:nvSpPr>
            <p:spPr bwMode="auto">
              <a:xfrm>
                <a:off x="2076450" y="4087812"/>
                <a:ext cx="360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9" name="Rectangle 9"/>
              <p:cNvSpPr>
                <a:spLocks noChangeArrowheads="1"/>
              </p:cNvSpPr>
              <p:nvPr/>
            </p:nvSpPr>
            <p:spPr bwMode="auto">
              <a:xfrm>
                <a:off x="2470150" y="3816350"/>
                <a:ext cx="363537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baseline="-25000">
                    <a:latin typeface="Symbol" charset="2"/>
                    <a:ea typeface="新細明體" charset="-120"/>
                    <a:sym typeface="Symbol" charset="2"/>
                  </a:rPr>
                  <a:t>e</a:t>
                </a:r>
              </a:p>
            </p:txBody>
          </p:sp>
        </p:grpSp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2827338" y="2860675"/>
              <a:ext cx="1322387" cy="2457450"/>
              <a:chOff x="2827388" y="2860674"/>
              <a:chExt cx="1322337" cy="2457451"/>
            </a:xfrm>
          </p:grpSpPr>
          <p:sp>
            <p:nvSpPr>
              <p:cNvPr id="53289" name="Line 4"/>
              <p:cNvSpPr>
                <a:spLocks noChangeShapeType="1"/>
              </p:cNvSpPr>
              <p:nvPr/>
            </p:nvSpPr>
            <p:spPr bwMode="auto">
              <a:xfrm flipV="1">
                <a:off x="2827388" y="3200400"/>
                <a:ext cx="906412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0" name="Line 5"/>
              <p:cNvSpPr>
                <a:spLocks noChangeShapeType="1"/>
              </p:cNvSpPr>
              <p:nvPr/>
            </p:nvSpPr>
            <p:spPr bwMode="auto">
              <a:xfrm>
                <a:off x="2868612" y="4130674"/>
                <a:ext cx="865188" cy="822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1" name="Text Box 13"/>
              <p:cNvSpPr txBox="1">
                <a:spLocks noChangeArrowheads="1"/>
              </p:cNvSpPr>
              <p:nvPr/>
            </p:nvSpPr>
            <p:spPr bwMode="auto">
              <a:xfrm>
                <a:off x="3081337" y="3214688"/>
                <a:ext cx="2921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53292" name="Text Box 14"/>
              <p:cNvSpPr txBox="1">
                <a:spLocks noChangeArrowheads="1"/>
              </p:cNvSpPr>
              <p:nvPr/>
            </p:nvSpPr>
            <p:spPr bwMode="auto">
              <a:xfrm>
                <a:off x="3084512" y="4433887"/>
                <a:ext cx="2921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3293" name="Oval 32"/>
              <p:cNvSpPr>
                <a:spLocks noChangeArrowheads="1"/>
              </p:cNvSpPr>
              <p:nvPr/>
            </p:nvSpPr>
            <p:spPr bwMode="auto">
              <a:xfrm>
                <a:off x="3708400" y="2878136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4" name="Oval 34"/>
              <p:cNvSpPr>
                <a:spLocks noChangeArrowheads="1"/>
              </p:cNvSpPr>
              <p:nvPr/>
            </p:nvSpPr>
            <p:spPr bwMode="auto">
              <a:xfrm>
                <a:off x="3708400" y="4876800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5" name="Rectangle 33"/>
              <p:cNvSpPr>
                <a:spLocks noChangeArrowheads="1"/>
              </p:cNvSpPr>
              <p:nvPr/>
            </p:nvSpPr>
            <p:spPr bwMode="auto">
              <a:xfrm>
                <a:off x="3746500" y="2860674"/>
                <a:ext cx="37306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baseline="-25000" dirty="0">
                    <a:latin typeface="Symbol" charset="2"/>
                    <a:ea typeface="新細明體" charset="-120"/>
                    <a:sym typeface="Symbol" charset="2"/>
                  </a:rPr>
                  <a:t>0</a:t>
                </a:r>
              </a:p>
            </p:txBody>
          </p:sp>
          <p:sp>
            <p:nvSpPr>
              <p:cNvPr id="53296" name="Rectangle 35"/>
              <p:cNvSpPr>
                <a:spLocks noChangeArrowheads="1"/>
              </p:cNvSpPr>
              <p:nvPr/>
            </p:nvSpPr>
            <p:spPr bwMode="auto">
              <a:xfrm>
                <a:off x="3748087" y="4859337"/>
                <a:ext cx="373063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baseline="-25000">
                    <a:latin typeface="Symbol" charset="2"/>
                    <a:ea typeface="新細明體" charset="-120"/>
                    <a:sym typeface="Symbol" charset="2"/>
                  </a:rPr>
                  <a:t>1</a:t>
                </a:r>
              </a:p>
            </p:txBody>
          </p:sp>
        </p:grp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4092575" y="2565400"/>
              <a:ext cx="1622425" cy="3041650"/>
              <a:chOff x="4092575" y="2565399"/>
              <a:chExt cx="1622425" cy="3041651"/>
            </a:xfrm>
          </p:grpSpPr>
          <p:sp>
            <p:nvSpPr>
              <p:cNvPr id="53273" name="Line 60"/>
              <p:cNvSpPr>
                <a:spLocks noChangeShapeType="1"/>
              </p:cNvSpPr>
              <p:nvPr/>
            </p:nvSpPr>
            <p:spPr bwMode="auto">
              <a:xfrm flipV="1">
                <a:off x="4092575" y="2789236"/>
                <a:ext cx="1152525" cy="142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Line 62"/>
              <p:cNvSpPr>
                <a:spLocks noChangeShapeType="1"/>
              </p:cNvSpPr>
              <p:nvPr/>
            </p:nvSpPr>
            <p:spPr bwMode="auto">
              <a:xfrm flipV="1">
                <a:off x="4092575" y="4803775"/>
                <a:ext cx="1152525" cy="142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5" name="Line 63"/>
              <p:cNvSpPr>
                <a:spLocks noChangeShapeType="1"/>
              </p:cNvSpPr>
              <p:nvPr/>
            </p:nvSpPr>
            <p:spPr bwMode="auto">
              <a:xfrm>
                <a:off x="4092575" y="3221036"/>
                <a:ext cx="1152525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6" name="Line 64"/>
              <p:cNvSpPr>
                <a:spLocks noChangeShapeType="1"/>
              </p:cNvSpPr>
              <p:nvPr/>
            </p:nvSpPr>
            <p:spPr bwMode="auto">
              <a:xfrm>
                <a:off x="4092575" y="5237162"/>
                <a:ext cx="1152525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7" name="Oval 36"/>
              <p:cNvSpPr>
                <a:spLocks noChangeArrowheads="1"/>
              </p:cNvSpPr>
              <p:nvPr/>
            </p:nvSpPr>
            <p:spPr bwMode="auto">
              <a:xfrm>
                <a:off x="5260975" y="2590799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8" name="Oval 38"/>
              <p:cNvSpPr>
                <a:spLocks noChangeArrowheads="1"/>
              </p:cNvSpPr>
              <p:nvPr/>
            </p:nvSpPr>
            <p:spPr bwMode="auto">
              <a:xfrm>
                <a:off x="5260975" y="4437062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9" name="Oval 40"/>
              <p:cNvSpPr>
                <a:spLocks noChangeArrowheads="1"/>
              </p:cNvSpPr>
              <p:nvPr/>
            </p:nvSpPr>
            <p:spPr bwMode="auto">
              <a:xfrm>
                <a:off x="5260975" y="3292475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0" name="Oval 42"/>
              <p:cNvSpPr>
                <a:spLocks noChangeArrowheads="1"/>
              </p:cNvSpPr>
              <p:nvPr/>
            </p:nvSpPr>
            <p:spPr bwMode="auto">
              <a:xfrm>
                <a:off x="5260975" y="5165725"/>
                <a:ext cx="441325" cy="44132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1" name="Rectangle 37"/>
              <p:cNvSpPr>
                <a:spLocks noChangeArrowheads="1"/>
              </p:cNvSpPr>
              <p:nvPr/>
            </p:nvSpPr>
            <p:spPr bwMode="auto">
              <a:xfrm>
                <a:off x="5264150" y="2573336"/>
                <a:ext cx="449262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baseline="-25000">
                    <a:latin typeface="Symbol" charset="2"/>
                    <a:ea typeface="新細明體" charset="-120"/>
                    <a:sym typeface="Symbol" charset="2"/>
                  </a:rPr>
                  <a:t>00</a:t>
                </a:r>
              </a:p>
            </p:txBody>
          </p:sp>
          <p:sp>
            <p:nvSpPr>
              <p:cNvPr id="53282" name="Rectangle 39"/>
              <p:cNvSpPr>
                <a:spLocks noChangeArrowheads="1"/>
              </p:cNvSpPr>
              <p:nvPr/>
            </p:nvSpPr>
            <p:spPr bwMode="auto">
              <a:xfrm>
                <a:off x="5265737" y="4419600"/>
                <a:ext cx="4492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baseline="-25000">
                    <a:latin typeface="Symbol" charset="2"/>
                    <a:ea typeface="新細明體" charset="-120"/>
                    <a:sym typeface="Symbol" charset="2"/>
                  </a:rPr>
                  <a:t>10</a:t>
                </a:r>
              </a:p>
            </p:txBody>
          </p:sp>
          <p:sp>
            <p:nvSpPr>
              <p:cNvPr id="53283" name="Rectangle 41"/>
              <p:cNvSpPr>
                <a:spLocks noChangeArrowheads="1"/>
              </p:cNvSpPr>
              <p:nvPr/>
            </p:nvSpPr>
            <p:spPr bwMode="auto">
              <a:xfrm>
                <a:off x="5264150" y="3275013"/>
                <a:ext cx="44926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baseline="-25000">
                    <a:latin typeface="Symbol" charset="2"/>
                    <a:ea typeface="新細明體" charset="-120"/>
                    <a:sym typeface="Symbol" charset="2"/>
                  </a:rPr>
                  <a:t>01</a:t>
                </a:r>
              </a:p>
            </p:txBody>
          </p:sp>
          <p:sp>
            <p:nvSpPr>
              <p:cNvPr id="53284" name="Rectangle 43"/>
              <p:cNvSpPr>
                <a:spLocks noChangeArrowheads="1"/>
              </p:cNvSpPr>
              <p:nvPr/>
            </p:nvSpPr>
            <p:spPr bwMode="auto">
              <a:xfrm>
                <a:off x="5265737" y="5148262"/>
                <a:ext cx="449263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  <a:sym typeface="Symbol" charset="2"/>
                  </a:rPr>
                  <a:t>q</a:t>
                </a:r>
                <a:r>
                  <a:rPr lang="en-US" altLang="zh-TW" baseline="-25000">
                    <a:latin typeface="Symbol" charset="2"/>
                    <a:ea typeface="新細明體" charset="-120"/>
                    <a:sym typeface="Symbol" charset="2"/>
                  </a:rPr>
                  <a:t>11</a:t>
                </a:r>
              </a:p>
            </p:txBody>
          </p:sp>
          <p:sp>
            <p:nvSpPr>
              <p:cNvPr id="53285" name="Text Box 78"/>
              <p:cNvSpPr txBox="1">
                <a:spLocks noChangeArrowheads="1"/>
              </p:cNvSpPr>
              <p:nvPr/>
            </p:nvSpPr>
            <p:spPr bwMode="auto">
              <a:xfrm>
                <a:off x="4521200" y="2565399"/>
                <a:ext cx="2921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53286" name="Text Box 79"/>
              <p:cNvSpPr txBox="1">
                <a:spLocks noChangeArrowheads="1"/>
              </p:cNvSpPr>
              <p:nvPr/>
            </p:nvSpPr>
            <p:spPr bwMode="auto">
              <a:xfrm>
                <a:off x="4525962" y="2998786"/>
                <a:ext cx="2921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3287" name="Text Box 80"/>
              <p:cNvSpPr txBox="1">
                <a:spLocks noChangeArrowheads="1"/>
              </p:cNvSpPr>
              <p:nvPr/>
            </p:nvSpPr>
            <p:spPr bwMode="auto">
              <a:xfrm>
                <a:off x="4525962" y="4579937"/>
                <a:ext cx="2921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53288" name="Text Box 81"/>
              <p:cNvSpPr txBox="1">
                <a:spLocks noChangeArrowheads="1"/>
              </p:cNvSpPr>
              <p:nvPr/>
            </p:nvSpPr>
            <p:spPr bwMode="auto">
              <a:xfrm>
                <a:off x="4530725" y="5013325"/>
                <a:ext cx="2921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</p:grpSp>
        <p:sp>
          <p:nvSpPr>
            <p:cNvPr id="31" name="Oval 90"/>
            <p:cNvSpPr>
              <a:spLocks noChangeArrowheads="1"/>
            </p:cNvSpPr>
            <p:nvPr/>
          </p:nvSpPr>
          <p:spPr bwMode="auto">
            <a:xfrm>
              <a:off x="5308600" y="3336925"/>
              <a:ext cx="347663" cy="3476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5029200" y="2147888"/>
              <a:ext cx="1524000" cy="3795712"/>
              <a:chOff x="5029200" y="2147888"/>
              <a:chExt cx="1524000" cy="3795712"/>
            </a:xfrm>
          </p:grpSpPr>
          <p:sp>
            <p:nvSpPr>
              <p:cNvPr id="53257" name="Text Box 78"/>
              <p:cNvSpPr txBox="1">
                <a:spLocks noChangeArrowheads="1"/>
              </p:cNvSpPr>
              <p:nvPr/>
            </p:nvSpPr>
            <p:spPr bwMode="auto">
              <a:xfrm>
                <a:off x="5029200" y="3900488"/>
                <a:ext cx="2921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33" name="Arc 32"/>
              <p:cNvSpPr/>
              <p:nvPr/>
            </p:nvSpPr>
            <p:spPr bwMode="auto">
              <a:xfrm rot="19787983">
                <a:off x="5480050" y="2279650"/>
                <a:ext cx="381000" cy="381000"/>
              </a:xfrm>
              <a:prstGeom prst="arc">
                <a:avLst>
                  <a:gd name="adj1" fmla="val 10629462"/>
                  <a:gd name="adj2" fmla="val 7477454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rc 33"/>
              <p:cNvSpPr/>
              <p:nvPr/>
            </p:nvSpPr>
            <p:spPr bwMode="auto">
              <a:xfrm rot="4105382">
                <a:off x="5543550" y="5505450"/>
                <a:ext cx="381000" cy="381000"/>
              </a:xfrm>
              <a:prstGeom prst="arc">
                <a:avLst>
                  <a:gd name="adj1" fmla="val 10629462"/>
                  <a:gd name="adj2" fmla="val 7477454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0" name="Text Box 78"/>
              <p:cNvSpPr txBox="1">
                <a:spLocks noChangeArrowheads="1"/>
              </p:cNvSpPr>
              <p:nvPr/>
            </p:nvSpPr>
            <p:spPr bwMode="auto">
              <a:xfrm>
                <a:off x="5791200" y="2147888"/>
                <a:ext cx="2921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53261" name="Text Box 78"/>
              <p:cNvSpPr txBox="1">
                <a:spLocks noChangeArrowheads="1"/>
              </p:cNvSpPr>
              <p:nvPr/>
            </p:nvSpPr>
            <p:spPr bwMode="auto">
              <a:xfrm>
                <a:off x="5867400" y="5576888"/>
                <a:ext cx="2921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3262" name="Text Box 78"/>
              <p:cNvSpPr txBox="1">
                <a:spLocks noChangeArrowheads="1"/>
              </p:cNvSpPr>
              <p:nvPr/>
            </p:nvSpPr>
            <p:spPr bwMode="auto">
              <a:xfrm>
                <a:off x="5435601" y="2918352"/>
                <a:ext cx="2921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3263" name="Freeform 38"/>
              <p:cNvSpPr>
                <a:spLocks noChangeArrowheads="1"/>
              </p:cNvSpPr>
              <p:nvPr/>
            </p:nvSpPr>
            <p:spPr bwMode="auto">
              <a:xfrm flipV="1">
                <a:off x="5562600" y="3733796"/>
                <a:ext cx="152400" cy="685803"/>
              </a:xfrm>
              <a:custGeom>
                <a:avLst/>
                <a:gdLst>
                  <a:gd name="T0" fmla="*/ 0 w 136878"/>
                  <a:gd name="T1" fmla="*/ 0 h 499533"/>
                  <a:gd name="T2" fmla="*/ 150829 w 136878"/>
                  <a:gd name="T3" fmla="*/ 383585 h 499533"/>
                  <a:gd name="T4" fmla="*/ 9427 w 136878"/>
                  <a:gd name="T5" fmla="*/ 685803 h 499533"/>
                  <a:gd name="T6" fmla="*/ 0 60000 65536"/>
                  <a:gd name="T7" fmla="*/ 0 60000 65536"/>
                  <a:gd name="T8" fmla="*/ 0 60000 65536"/>
                  <a:gd name="T9" fmla="*/ 0 w 136878"/>
                  <a:gd name="T10" fmla="*/ 0 h 499533"/>
                  <a:gd name="T11" fmla="*/ 136878 w 136878"/>
                  <a:gd name="T12" fmla="*/ 499533 h 4995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878" h="499533">
                    <a:moveTo>
                      <a:pt x="0" y="0"/>
                    </a:moveTo>
                    <a:cubicBezTo>
                      <a:pt x="67028" y="98072"/>
                      <a:pt x="134056" y="196145"/>
                      <a:pt x="135467" y="279400"/>
                    </a:cubicBezTo>
                    <a:cubicBezTo>
                      <a:pt x="136878" y="362656"/>
                      <a:pt x="8467" y="499533"/>
                      <a:pt x="8467" y="4995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4" name="Freeform 39"/>
              <p:cNvSpPr>
                <a:spLocks noChangeArrowheads="1"/>
              </p:cNvSpPr>
              <p:nvPr/>
            </p:nvSpPr>
            <p:spPr bwMode="auto">
              <a:xfrm flipH="1">
                <a:off x="5249331" y="3733800"/>
                <a:ext cx="160868" cy="685800"/>
              </a:xfrm>
              <a:custGeom>
                <a:avLst/>
                <a:gdLst>
                  <a:gd name="T0" fmla="*/ 0 w 136878"/>
                  <a:gd name="T1" fmla="*/ 0 h 499533"/>
                  <a:gd name="T2" fmla="*/ 159210 w 136878"/>
                  <a:gd name="T3" fmla="*/ 383583 h 499533"/>
                  <a:gd name="T4" fmla="*/ 9951 w 136878"/>
                  <a:gd name="T5" fmla="*/ 685800 h 499533"/>
                  <a:gd name="T6" fmla="*/ 0 60000 65536"/>
                  <a:gd name="T7" fmla="*/ 0 60000 65536"/>
                  <a:gd name="T8" fmla="*/ 0 60000 65536"/>
                  <a:gd name="T9" fmla="*/ 0 w 136878"/>
                  <a:gd name="T10" fmla="*/ 0 h 499533"/>
                  <a:gd name="T11" fmla="*/ 136878 w 136878"/>
                  <a:gd name="T12" fmla="*/ 499533 h 4995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878" h="499533">
                    <a:moveTo>
                      <a:pt x="0" y="0"/>
                    </a:moveTo>
                    <a:cubicBezTo>
                      <a:pt x="67028" y="98072"/>
                      <a:pt x="134056" y="196145"/>
                      <a:pt x="135467" y="279400"/>
                    </a:cubicBezTo>
                    <a:cubicBezTo>
                      <a:pt x="136878" y="362656"/>
                      <a:pt x="8467" y="499533"/>
                      <a:pt x="8467" y="4995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5" name="Text Box 78"/>
              <p:cNvSpPr txBox="1">
                <a:spLocks noChangeArrowheads="1"/>
              </p:cNvSpPr>
              <p:nvPr/>
            </p:nvSpPr>
            <p:spPr bwMode="auto">
              <a:xfrm>
                <a:off x="5647267" y="3869269"/>
                <a:ext cx="2921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3266" name="Freeform 42"/>
              <p:cNvSpPr>
                <a:spLocks noChangeArrowheads="1"/>
              </p:cNvSpPr>
              <p:nvPr/>
            </p:nvSpPr>
            <p:spPr bwMode="auto">
              <a:xfrm>
                <a:off x="5698066" y="3454400"/>
                <a:ext cx="533400" cy="1955800"/>
              </a:xfrm>
              <a:custGeom>
                <a:avLst/>
                <a:gdLst>
                  <a:gd name="T0" fmla="*/ 0 w 136878"/>
                  <a:gd name="T1" fmla="*/ 0 h 499533"/>
                  <a:gd name="T2" fmla="*/ 527901 w 136878"/>
                  <a:gd name="T3" fmla="*/ 1093923 h 499533"/>
                  <a:gd name="T4" fmla="*/ 32995 w 136878"/>
                  <a:gd name="T5" fmla="*/ 1955800 h 499533"/>
                  <a:gd name="T6" fmla="*/ 0 60000 65536"/>
                  <a:gd name="T7" fmla="*/ 0 60000 65536"/>
                  <a:gd name="T8" fmla="*/ 0 60000 65536"/>
                  <a:gd name="T9" fmla="*/ 0 w 136878"/>
                  <a:gd name="T10" fmla="*/ 0 h 499533"/>
                  <a:gd name="T11" fmla="*/ 136878 w 136878"/>
                  <a:gd name="T12" fmla="*/ 499533 h 4995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878" h="499533">
                    <a:moveTo>
                      <a:pt x="0" y="0"/>
                    </a:moveTo>
                    <a:cubicBezTo>
                      <a:pt x="67028" y="98072"/>
                      <a:pt x="134056" y="196145"/>
                      <a:pt x="135467" y="279400"/>
                    </a:cubicBezTo>
                    <a:cubicBezTo>
                      <a:pt x="136878" y="362656"/>
                      <a:pt x="8467" y="499533"/>
                      <a:pt x="8467" y="4995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7" name="Text Box 78"/>
              <p:cNvSpPr txBox="1">
                <a:spLocks noChangeArrowheads="1"/>
              </p:cNvSpPr>
              <p:nvPr/>
            </p:nvSpPr>
            <p:spPr bwMode="auto">
              <a:xfrm>
                <a:off x="6184900" y="4224865"/>
                <a:ext cx="2921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3268" name="Text Box 78"/>
              <p:cNvSpPr txBox="1">
                <a:spLocks noChangeArrowheads="1"/>
              </p:cNvSpPr>
              <p:nvPr/>
            </p:nvSpPr>
            <p:spPr bwMode="auto">
              <a:xfrm>
                <a:off x="5439834" y="4814888"/>
                <a:ext cx="2921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53269" name="Freeform 46"/>
              <p:cNvSpPr>
                <a:spLocks noChangeArrowheads="1"/>
              </p:cNvSpPr>
              <p:nvPr/>
            </p:nvSpPr>
            <p:spPr bwMode="auto">
              <a:xfrm flipV="1">
                <a:off x="5715000" y="2802466"/>
                <a:ext cx="533400" cy="1955800"/>
              </a:xfrm>
              <a:custGeom>
                <a:avLst/>
                <a:gdLst>
                  <a:gd name="T0" fmla="*/ 0 w 136878"/>
                  <a:gd name="T1" fmla="*/ 0 h 499533"/>
                  <a:gd name="T2" fmla="*/ 527901 w 136878"/>
                  <a:gd name="T3" fmla="*/ 1093923 h 499533"/>
                  <a:gd name="T4" fmla="*/ 32995 w 136878"/>
                  <a:gd name="T5" fmla="*/ 1955800 h 499533"/>
                  <a:gd name="T6" fmla="*/ 0 60000 65536"/>
                  <a:gd name="T7" fmla="*/ 0 60000 65536"/>
                  <a:gd name="T8" fmla="*/ 0 60000 65536"/>
                  <a:gd name="T9" fmla="*/ 0 w 136878"/>
                  <a:gd name="T10" fmla="*/ 0 h 499533"/>
                  <a:gd name="T11" fmla="*/ 136878 w 136878"/>
                  <a:gd name="T12" fmla="*/ 499533 h 4995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878" h="499533">
                    <a:moveTo>
                      <a:pt x="0" y="0"/>
                    </a:moveTo>
                    <a:cubicBezTo>
                      <a:pt x="67028" y="98072"/>
                      <a:pt x="134056" y="196145"/>
                      <a:pt x="135467" y="279400"/>
                    </a:cubicBezTo>
                    <a:cubicBezTo>
                      <a:pt x="136878" y="362656"/>
                      <a:pt x="8467" y="499533"/>
                      <a:pt x="8467" y="4995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0" name="Text Box 78"/>
              <p:cNvSpPr txBox="1">
                <a:spLocks noChangeArrowheads="1"/>
              </p:cNvSpPr>
              <p:nvPr/>
            </p:nvSpPr>
            <p:spPr bwMode="auto">
              <a:xfrm>
                <a:off x="6261100" y="3443288"/>
                <a:ext cx="2921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aramond" charset="0"/>
                    <a:ea typeface="新細明體" charset="-120"/>
                  </a:rPr>
                  <a:t>0</a:t>
                </a:r>
              </a:p>
            </p:txBody>
          </p:sp>
          <p:cxnSp>
            <p:nvCxnSpPr>
              <p:cNvPr id="53271" name="Straight Arrow Connector 49"/>
              <p:cNvCxnSpPr>
                <a:cxnSpLocks noChangeShapeType="1"/>
                <a:stCxn id="53277" idx="4"/>
                <a:endCxn id="53279" idx="0"/>
              </p:cNvCxnSpPr>
              <p:nvPr/>
            </p:nvCxnSpPr>
            <p:spPr bwMode="auto">
              <a:xfrm rot="5400000">
                <a:off x="5351463" y="3162299"/>
                <a:ext cx="260351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3272" name="Straight Arrow Connector 50"/>
              <p:cNvCxnSpPr>
                <a:cxnSpLocks noChangeShapeType="1"/>
                <a:endCxn id="53278" idx="4"/>
              </p:cNvCxnSpPr>
              <p:nvPr/>
            </p:nvCxnSpPr>
            <p:spPr bwMode="auto">
              <a:xfrm rot="16200000" flipV="1">
                <a:off x="5333208" y="5026818"/>
                <a:ext cx="303213" cy="63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52" name="Date Placeholder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53304" name="Rectangle 89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53425" cy="15509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Construct a DFA over alphabet </a:t>
            </a:r>
            <a:r>
              <a:rPr lang="en-US" sz="2400" dirty="0" smtClean="0">
                <a:latin typeface="Garamond" charset="0"/>
              </a:rPr>
              <a:t>{0, 1}</a:t>
            </a:r>
            <a:r>
              <a:rPr lang="en-US" sz="2400" dirty="0" smtClean="0"/>
              <a:t> that accepts all strings that end in </a:t>
            </a:r>
            <a:r>
              <a:rPr lang="en-US" sz="2400" dirty="0" smtClean="0">
                <a:latin typeface="Garamond" charset="0"/>
              </a:rPr>
              <a:t>101</a:t>
            </a:r>
            <a:endParaRPr lang="en-US" sz="2400" dirty="0" smtClean="0"/>
          </a:p>
          <a:p>
            <a:r>
              <a:rPr lang="en-US" sz="2400" dirty="0" smtClean="0"/>
              <a:t>Sketch of answer: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143000" y="2849563"/>
            <a:ext cx="6269037" cy="3246437"/>
            <a:chOff x="1258888" y="2636838"/>
            <a:chExt cx="6269037" cy="3246437"/>
          </a:xfrm>
        </p:grpSpPr>
        <p:sp>
          <p:nvSpPr>
            <p:cNvPr id="54277" name="Line 4"/>
            <p:cNvSpPr>
              <a:spLocks noChangeShapeType="1"/>
            </p:cNvSpPr>
            <p:nvPr/>
          </p:nvSpPr>
          <p:spPr bwMode="auto">
            <a:xfrm flipV="1">
              <a:off x="1979613" y="4083050"/>
              <a:ext cx="936625" cy="433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Line 5"/>
            <p:cNvSpPr>
              <a:spLocks noChangeShapeType="1"/>
            </p:cNvSpPr>
            <p:nvPr/>
          </p:nvSpPr>
          <p:spPr bwMode="auto">
            <a:xfrm>
              <a:off x="2051050" y="4659313"/>
              <a:ext cx="8651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Line 60"/>
            <p:cNvSpPr>
              <a:spLocks noChangeShapeType="1"/>
            </p:cNvSpPr>
            <p:nvPr/>
          </p:nvSpPr>
          <p:spPr bwMode="auto">
            <a:xfrm flipV="1">
              <a:off x="3275013" y="3724275"/>
              <a:ext cx="11525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62"/>
            <p:cNvSpPr>
              <a:spLocks noChangeShapeType="1"/>
            </p:cNvSpPr>
            <p:nvPr/>
          </p:nvSpPr>
          <p:spPr bwMode="auto">
            <a:xfrm flipV="1">
              <a:off x="3275013" y="4875213"/>
              <a:ext cx="11525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63"/>
            <p:cNvSpPr>
              <a:spLocks noChangeShapeType="1"/>
            </p:cNvSpPr>
            <p:nvPr/>
          </p:nvSpPr>
          <p:spPr bwMode="auto">
            <a:xfrm>
              <a:off x="3275013" y="4156075"/>
              <a:ext cx="1152525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64"/>
            <p:cNvSpPr>
              <a:spLocks noChangeShapeType="1"/>
            </p:cNvSpPr>
            <p:nvPr/>
          </p:nvSpPr>
          <p:spPr bwMode="auto">
            <a:xfrm>
              <a:off x="3275013" y="5308600"/>
              <a:ext cx="1152525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65"/>
            <p:cNvSpPr>
              <a:spLocks noChangeShapeType="1"/>
            </p:cNvSpPr>
            <p:nvPr/>
          </p:nvSpPr>
          <p:spPr bwMode="auto">
            <a:xfrm flipV="1">
              <a:off x="4787900" y="3290888"/>
              <a:ext cx="1728788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66"/>
            <p:cNvSpPr>
              <a:spLocks noChangeShapeType="1"/>
            </p:cNvSpPr>
            <p:nvPr/>
          </p:nvSpPr>
          <p:spPr bwMode="auto">
            <a:xfrm>
              <a:off x="4859338" y="3867150"/>
              <a:ext cx="1657350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68"/>
            <p:cNvSpPr>
              <a:spLocks noChangeShapeType="1"/>
            </p:cNvSpPr>
            <p:nvPr/>
          </p:nvSpPr>
          <p:spPr bwMode="auto">
            <a:xfrm flipV="1">
              <a:off x="4859338" y="4803775"/>
              <a:ext cx="165735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69"/>
            <p:cNvSpPr>
              <a:spLocks noChangeShapeType="1"/>
            </p:cNvSpPr>
            <p:nvPr/>
          </p:nvSpPr>
          <p:spPr bwMode="auto">
            <a:xfrm>
              <a:off x="4859338" y="5524500"/>
              <a:ext cx="165735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Oval 6"/>
            <p:cNvSpPr>
              <a:spLocks noChangeArrowheads="1"/>
            </p:cNvSpPr>
            <p:nvPr/>
          </p:nvSpPr>
          <p:spPr bwMode="auto">
            <a:xfrm>
              <a:off x="1614488" y="4362450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Text Box 13"/>
            <p:cNvSpPr txBox="1">
              <a:spLocks noChangeArrowheads="1"/>
            </p:cNvSpPr>
            <p:nvPr/>
          </p:nvSpPr>
          <p:spPr bwMode="auto">
            <a:xfrm>
              <a:off x="2263775" y="3970338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54289" name="Text Box 14"/>
            <p:cNvSpPr txBox="1">
              <a:spLocks noChangeArrowheads="1"/>
            </p:cNvSpPr>
            <p:nvPr/>
          </p:nvSpPr>
          <p:spPr bwMode="auto">
            <a:xfrm>
              <a:off x="2266950" y="4803775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54290" name="Line 15"/>
            <p:cNvSpPr>
              <a:spLocks noChangeShapeType="1"/>
            </p:cNvSpPr>
            <p:nvPr/>
          </p:nvSpPr>
          <p:spPr bwMode="auto">
            <a:xfrm>
              <a:off x="1258888" y="4616450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Oval 32"/>
            <p:cNvSpPr>
              <a:spLocks noChangeArrowheads="1"/>
            </p:cNvSpPr>
            <p:nvPr/>
          </p:nvSpPr>
          <p:spPr bwMode="auto">
            <a:xfrm>
              <a:off x="2890838" y="3813175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2" name="Oval 34"/>
            <p:cNvSpPr>
              <a:spLocks noChangeArrowheads="1"/>
            </p:cNvSpPr>
            <p:nvPr/>
          </p:nvSpPr>
          <p:spPr bwMode="auto">
            <a:xfrm>
              <a:off x="2890838" y="4948238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Oval 36"/>
            <p:cNvSpPr>
              <a:spLocks noChangeArrowheads="1"/>
            </p:cNvSpPr>
            <p:nvPr/>
          </p:nvSpPr>
          <p:spPr bwMode="auto">
            <a:xfrm>
              <a:off x="4443413" y="3525838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Oval 38"/>
            <p:cNvSpPr>
              <a:spLocks noChangeArrowheads="1"/>
            </p:cNvSpPr>
            <p:nvPr/>
          </p:nvSpPr>
          <p:spPr bwMode="auto">
            <a:xfrm>
              <a:off x="4443413" y="4660900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Oval 40"/>
            <p:cNvSpPr>
              <a:spLocks noChangeArrowheads="1"/>
            </p:cNvSpPr>
            <p:nvPr/>
          </p:nvSpPr>
          <p:spPr bwMode="auto">
            <a:xfrm>
              <a:off x="4443413" y="4102100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Oval 42"/>
            <p:cNvSpPr>
              <a:spLocks noChangeArrowheads="1"/>
            </p:cNvSpPr>
            <p:nvPr/>
          </p:nvSpPr>
          <p:spPr bwMode="auto">
            <a:xfrm>
              <a:off x="4443413" y="5237163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Oval 44"/>
            <p:cNvSpPr>
              <a:spLocks noChangeArrowheads="1"/>
            </p:cNvSpPr>
            <p:nvPr/>
          </p:nvSpPr>
          <p:spPr bwMode="auto">
            <a:xfrm>
              <a:off x="6511925" y="3138488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Oval 48"/>
            <p:cNvSpPr>
              <a:spLocks noChangeArrowheads="1"/>
            </p:cNvSpPr>
            <p:nvPr/>
          </p:nvSpPr>
          <p:spPr bwMode="auto">
            <a:xfrm>
              <a:off x="6511925" y="3714750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9" name="Oval 56"/>
            <p:cNvSpPr>
              <a:spLocks noChangeArrowheads="1"/>
            </p:cNvSpPr>
            <p:nvPr/>
          </p:nvSpPr>
          <p:spPr bwMode="auto">
            <a:xfrm>
              <a:off x="6510338" y="4595813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0" name="Oval 58"/>
            <p:cNvSpPr>
              <a:spLocks noChangeArrowheads="1"/>
            </p:cNvSpPr>
            <p:nvPr/>
          </p:nvSpPr>
          <p:spPr bwMode="auto">
            <a:xfrm>
              <a:off x="6511925" y="5441950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1" name="Text Box 70"/>
            <p:cNvSpPr txBox="1">
              <a:spLocks noChangeArrowheads="1"/>
            </p:cNvSpPr>
            <p:nvPr/>
          </p:nvSpPr>
          <p:spPr bwMode="auto">
            <a:xfrm>
              <a:off x="5364163" y="3940175"/>
              <a:ext cx="6413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Garamond" charset="0"/>
                </a:rPr>
                <a:t>…</a:t>
              </a:r>
            </a:p>
          </p:txBody>
        </p:sp>
        <p:sp>
          <p:nvSpPr>
            <p:cNvPr id="54302" name="Text Box 71"/>
            <p:cNvSpPr txBox="1">
              <a:spLocks noChangeArrowheads="1"/>
            </p:cNvSpPr>
            <p:nvPr/>
          </p:nvSpPr>
          <p:spPr bwMode="auto">
            <a:xfrm>
              <a:off x="5407025" y="4732338"/>
              <a:ext cx="6413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Garamond" charset="0"/>
                </a:rPr>
                <a:t>…</a:t>
              </a:r>
            </a:p>
          </p:txBody>
        </p:sp>
        <p:sp>
          <p:nvSpPr>
            <p:cNvPr id="54303" name="Text Box 72"/>
            <p:cNvSpPr txBox="1">
              <a:spLocks noChangeArrowheads="1"/>
            </p:cNvSpPr>
            <p:nvPr/>
          </p:nvSpPr>
          <p:spPr bwMode="auto">
            <a:xfrm rot="-5400000">
              <a:off x="6353969" y="4125119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…</a:t>
              </a:r>
            </a:p>
          </p:txBody>
        </p:sp>
        <p:sp>
          <p:nvSpPr>
            <p:cNvPr id="54304" name="Text Box 73"/>
            <p:cNvSpPr txBox="1">
              <a:spLocks noChangeArrowheads="1"/>
            </p:cNvSpPr>
            <p:nvPr/>
          </p:nvSpPr>
          <p:spPr bwMode="auto">
            <a:xfrm rot="-5400000">
              <a:off x="6361907" y="4979193"/>
              <a:ext cx="5397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…</a:t>
              </a:r>
            </a:p>
          </p:txBody>
        </p:sp>
        <p:sp>
          <p:nvSpPr>
            <p:cNvPr id="54305" name="Freeform 74"/>
            <p:cNvSpPr>
              <a:spLocks/>
            </p:cNvSpPr>
            <p:nvPr/>
          </p:nvSpPr>
          <p:spPr bwMode="auto">
            <a:xfrm rot="2200581">
              <a:off x="6770688" y="2816225"/>
              <a:ext cx="327025" cy="360363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Freeform 75"/>
            <p:cNvSpPr>
              <a:spLocks/>
            </p:cNvSpPr>
            <p:nvPr/>
          </p:nvSpPr>
          <p:spPr bwMode="auto">
            <a:xfrm>
              <a:off x="6938963" y="3435350"/>
              <a:ext cx="142875" cy="431800"/>
            </a:xfrm>
            <a:custGeom>
              <a:avLst/>
              <a:gdLst>
                <a:gd name="T0" fmla="*/ 0 w 90"/>
                <a:gd name="T1" fmla="*/ 0 h 272"/>
                <a:gd name="T2" fmla="*/ 2147483647 w 90"/>
                <a:gd name="T3" fmla="*/ 2147483647 h 272"/>
                <a:gd name="T4" fmla="*/ 0 w 90"/>
                <a:gd name="T5" fmla="*/ 2147483647 h 272"/>
                <a:gd name="T6" fmla="*/ 0 60000 65536"/>
                <a:gd name="T7" fmla="*/ 0 60000 65536"/>
                <a:gd name="T8" fmla="*/ 0 60000 65536"/>
                <a:gd name="T9" fmla="*/ 0 w 90"/>
                <a:gd name="T10" fmla="*/ 0 h 272"/>
                <a:gd name="T11" fmla="*/ 90 w 90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272">
                  <a:moveTo>
                    <a:pt x="0" y="0"/>
                  </a:moveTo>
                  <a:cubicBezTo>
                    <a:pt x="45" y="45"/>
                    <a:pt x="90" y="91"/>
                    <a:pt x="90" y="136"/>
                  </a:cubicBezTo>
                  <a:cubicBezTo>
                    <a:pt x="90" y="181"/>
                    <a:pt x="45" y="226"/>
                    <a:pt x="0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Freeform 77"/>
            <p:cNvSpPr>
              <a:spLocks/>
            </p:cNvSpPr>
            <p:nvPr/>
          </p:nvSpPr>
          <p:spPr bwMode="auto">
            <a:xfrm rot="5400000">
              <a:off x="6965156" y="5434807"/>
              <a:ext cx="327025" cy="36036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Rectangle 9"/>
            <p:cNvSpPr>
              <a:spLocks noChangeArrowheads="1"/>
            </p:cNvSpPr>
            <p:nvPr/>
          </p:nvSpPr>
          <p:spPr bwMode="auto">
            <a:xfrm>
              <a:off x="1652588" y="4344988"/>
              <a:ext cx="3635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Symbol" charset="2"/>
                  <a:ea typeface="新細明體" charset="-120"/>
                  <a:sym typeface="Symbol" charset="2"/>
                </a:rPr>
                <a:t>e</a:t>
              </a:r>
            </a:p>
          </p:txBody>
        </p:sp>
        <p:sp>
          <p:nvSpPr>
            <p:cNvPr id="54309" name="Rectangle 33"/>
            <p:cNvSpPr>
              <a:spLocks noChangeArrowheads="1"/>
            </p:cNvSpPr>
            <p:nvPr/>
          </p:nvSpPr>
          <p:spPr bwMode="auto">
            <a:xfrm>
              <a:off x="2928938" y="3795713"/>
              <a:ext cx="3730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Symbol" charset="2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54310" name="Rectangle 35"/>
            <p:cNvSpPr>
              <a:spLocks noChangeArrowheads="1"/>
            </p:cNvSpPr>
            <p:nvPr/>
          </p:nvSpPr>
          <p:spPr bwMode="auto">
            <a:xfrm>
              <a:off x="2930525" y="4930775"/>
              <a:ext cx="3730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Symbol" charset="2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54311" name="Rectangle 37"/>
            <p:cNvSpPr>
              <a:spLocks noChangeArrowheads="1"/>
            </p:cNvSpPr>
            <p:nvPr/>
          </p:nvSpPr>
          <p:spPr bwMode="auto">
            <a:xfrm>
              <a:off x="4446588" y="3508375"/>
              <a:ext cx="449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Symbol" charset="2"/>
                  <a:ea typeface="新細明體" charset="-120"/>
                  <a:sym typeface="Symbol" charset="2"/>
                </a:rPr>
                <a:t>00</a:t>
              </a:r>
            </a:p>
          </p:txBody>
        </p:sp>
        <p:sp>
          <p:nvSpPr>
            <p:cNvPr id="54312" name="Rectangle 39"/>
            <p:cNvSpPr>
              <a:spLocks noChangeArrowheads="1"/>
            </p:cNvSpPr>
            <p:nvPr/>
          </p:nvSpPr>
          <p:spPr bwMode="auto">
            <a:xfrm>
              <a:off x="4448175" y="4643438"/>
              <a:ext cx="449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Symbol" charset="2"/>
                  <a:ea typeface="新細明體" charset="-120"/>
                  <a:sym typeface="Symbol" charset="2"/>
                </a:rPr>
                <a:t>10</a:t>
              </a:r>
            </a:p>
          </p:txBody>
        </p:sp>
        <p:sp>
          <p:nvSpPr>
            <p:cNvPr id="54313" name="Rectangle 41"/>
            <p:cNvSpPr>
              <a:spLocks noChangeArrowheads="1"/>
            </p:cNvSpPr>
            <p:nvPr/>
          </p:nvSpPr>
          <p:spPr bwMode="auto">
            <a:xfrm>
              <a:off x="4446588" y="4084638"/>
              <a:ext cx="4492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Symbol" charset="2"/>
                  <a:ea typeface="新細明體" charset="-120"/>
                  <a:sym typeface="Symbol" charset="2"/>
                </a:rPr>
                <a:t>01</a:t>
              </a:r>
            </a:p>
          </p:txBody>
        </p:sp>
        <p:sp>
          <p:nvSpPr>
            <p:cNvPr id="54314" name="Rectangle 43"/>
            <p:cNvSpPr>
              <a:spLocks noChangeArrowheads="1"/>
            </p:cNvSpPr>
            <p:nvPr/>
          </p:nvSpPr>
          <p:spPr bwMode="auto">
            <a:xfrm>
              <a:off x="4448175" y="5219700"/>
              <a:ext cx="449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Symbol" charset="2"/>
                  <a:ea typeface="新細明體" charset="-120"/>
                  <a:sym typeface="Symbol" charset="2"/>
                </a:rPr>
                <a:t>11</a:t>
              </a:r>
            </a:p>
          </p:txBody>
        </p:sp>
        <p:sp>
          <p:nvSpPr>
            <p:cNvPr id="54315" name="Rectangle 45"/>
            <p:cNvSpPr>
              <a:spLocks noChangeArrowheads="1"/>
            </p:cNvSpPr>
            <p:nvPr/>
          </p:nvSpPr>
          <p:spPr bwMode="auto">
            <a:xfrm>
              <a:off x="6469063" y="3121025"/>
              <a:ext cx="5254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Symbol" charset="2"/>
                  <a:ea typeface="新細明體" charset="-120"/>
                  <a:sym typeface="Symbol" charset="2"/>
                </a:rPr>
                <a:t>000</a:t>
              </a:r>
            </a:p>
          </p:txBody>
        </p:sp>
        <p:sp>
          <p:nvSpPr>
            <p:cNvPr id="54316" name="Rectangle 49"/>
            <p:cNvSpPr>
              <a:spLocks noChangeArrowheads="1"/>
            </p:cNvSpPr>
            <p:nvPr/>
          </p:nvSpPr>
          <p:spPr bwMode="auto">
            <a:xfrm>
              <a:off x="6469063" y="3697288"/>
              <a:ext cx="5254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Symbol" charset="2"/>
                  <a:ea typeface="新細明體" charset="-120"/>
                  <a:sym typeface="Symbol" charset="2"/>
                </a:rPr>
                <a:t>001</a:t>
              </a:r>
            </a:p>
          </p:txBody>
        </p:sp>
        <p:sp>
          <p:nvSpPr>
            <p:cNvPr id="54317" name="Rectangle 57"/>
            <p:cNvSpPr>
              <a:spLocks noChangeArrowheads="1"/>
            </p:cNvSpPr>
            <p:nvPr/>
          </p:nvSpPr>
          <p:spPr bwMode="auto">
            <a:xfrm>
              <a:off x="6469063" y="4578350"/>
              <a:ext cx="5254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Symbol" charset="2"/>
                  <a:ea typeface="新細明體" charset="-120"/>
                  <a:sym typeface="Symbol" charset="2"/>
                </a:rPr>
                <a:t>101</a:t>
              </a:r>
            </a:p>
          </p:txBody>
        </p:sp>
        <p:sp>
          <p:nvSpPr>
            <p:cNvPr id="54318" name="Rectangle 59"/>
            <p:cNvSpPr>
              <a:spLocks noChangeArrowheads="1"/>
            </p:cNvSpPr>
            <p:nvPr/>
          </p:nvSpPr>
          <p:spPr bwMode="auto">
            <a:xfrm>
              <a:off x="6469063" y="5424488"/>
              <a:ext cx="5254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Symbol" charset="2"/>
                  <a:ea typeface="新細明體" charset="-120"/>
                  <a:sym typeface="Symbol" charset="2"/>
                </a:rPr>
                <a:t>111</a:t>
              </a:r>
            </a:p>
          </p:txBody>
        </p:sp>
        <p:sp>
          <p:nvSpPr>
            <p:cNvPr id="54319" name="Text Box 78"/>
            <p:cNvSpPr txBox="1">
              <a:spLocks noChangeArrowheads="1"/>
            </p:cNvSpPr>
            <p:nvPr/>
          </p:nvSpPr>
          <p:spPr bwMode="auto">
            <a:xfrm>
              <a:off x="3703638" y="3500438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54320" name="Text Box 79"/>
            <p:cNvSpPr txBox="1">
              <a:spLocks noChangeArrowheads="1"/>
            </p:cNvSpPr>
            <p:nvPr/>
          </p:nvSpPr>
          <p:spPr bwMode="auto">
            <a:xfrm>
              <a:off x="3708400" y="3933825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54321" name="Text Box 80"/>
            <p:cNvSpPr txBox="1">
              <a:spLocks noChangeArrowheads="1"/>
            </p:cNvSpPr>
            <p:nvPr/>
          </p:nvSpPr>
          <p:spPr bwMode="auto">
            <a:xfrm>
              <a:off x="3708400" y="4651375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54322" name="Text Box 81"/>
            <p:cNvSpPr txBox="1">
              <a:spLocks noChangeArrowheads="1"/>
            </p:cNvSpPr>
            <p:nvPr/>
          </p:nvSpPr>
          <p:spPr bwMode="auto">
            <a:xfrm>
              <a:off x="3713163" y="5084763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54323" name="Text Box 82"/>
            <p:cNvSpPr txBox="1">
              <a:spLocks noChangeArrowheads="1"/>
            </p:cNvSpPr>
            <p:nvPr/>
          </p:nvSpPr>
          <p:spPr bwMode="auto">
            <a:xfrm>
              <a:off x="5570538" y="3074988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54324" name="Text Box 83"/>
            <p:cNvSpPr txBox="1">
              <a:spLocks noChangeArrowheads="1"/>
            </p:cNvSpPr>
            <p:nvPr/>
          </p:nvSpPr>
          <p:spPr bwMode="auto">
            <a:xfrm>
              <a:off x="5575300" y="358140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54325" name="Text Box 84"/>
            <p:cNvSpPr txBox="1">
              <a:spLocks noChangeArrowheads="1"/>
            </p:cNvSpPr>
            <p:nvPr/>
          </p:nvSpPr>
          <p:spPr bwMode="auto">
            <a:xfrm>
              <a:off x="5580063" y="450850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54326" name="Text Box 85"/>
            <p:cNvSpPr txBox="1">
              <a:spLocks noChangeArrowheads="1"/>
            </p:cNvSpPr>
            <p:nvPr/>
          </p:nvSpPr>
          <p:spPr bwMode="auto">
            <a:xfrm>
              <a:off x="5575300" y="5300663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54327" name="Text Box 86"/>
            <p:cNvSpPr txBox="1">
              <a:spLocks noChangeArrowheads="1"/>
            </p:cNvSpPr>
            <p:nvPr/>
          </p:nvSpPr>
          <p:spPr bwMode="auto">
            <a:xfrm>
              <a:off x="7019925" y="343535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54328" name="Text Box 87"/>
            <p:cNvSpPr txBox="1">
              <a:spLocks noChangeArrowheads="1"/>
            </p:cNvSpPr>
            <p:nvPr/>
          </p:nvSpPr>
          <p:spPr bwMode="auto">
            <a:xfrm>
              <a:off x="7235825" y="5445125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54329" name="Text Box 88"/>
            <p:cNvSpPr txBox="1">
              <a:spLocks noChangeArrowheads="1"/>
            </p:cNvSpPr>
            <p:nvPr/>
          </p:nvSpPr>
          <p:spPr bwMode="auto">
            <a:xfrm>
              <a:off x="7016750" y="2636838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54330" name="Oval 90"/>
            <p:cNvSpPr>
              <a:spLocks noChangeArrowheads="1"/>
            </p:cNvSpPr>
            <p:nvPr/>
          </p:nvSpPr>
          <p:spPr bwMode="auto">
            <a:xfrm>
              <a:off x="6545263" y="4633913"/>
              <a:ext cx="366712" cy="3667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0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C0CE9F-086B-4496-9767-84053F992BA1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Deterministic Finite </a:t>
            </a:r>
            <a:r>
              <a:rPr lang="en-US" sz="2800" dirty="0" smtClean="0"/>
              <a:t>Automata </a:t>
            </a:r>
            <a:r>
              <a:rPr lang="en-US" sz="2800" dirty="0" smtClean="0"/>
              <a:t>(DFA)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724400"/>
          </a:xfrm>
        </p:spPr>
        <p:txBody>
          <a:bodyPr>
            <a:normAutofit lnSpcReduction="10000"/>
          </a:bodyPr>
          <a:lstStyle/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cs typeface="Times New Roman" charset="0"/>
              </a:rPr>
              <a:t>				                                               ……..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cs typeface="Times New Roman" charset="0"/>
              </a:rPr>
              <a:t>One-way, infinite tape, broken into cells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cs typeface="Times New Roman" charset="0"/>
              </a:rPr>
              <a:t>One-way, read-only tape head.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cs typeface="Times New Roman" charset="0"/>
              </a:rPr>
              <a:t>Finite control, I.e., a program, containing the position of the read head, current symbol being scanned, and the current “state.”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cs typeface="Times New Roman" charset="0"/>
              </a:rPr>
              <a:t>A string is placed on the tape, read head is positioned at the left end, and the DFA will read the string one symbol at a time until all symbols have been read. The DFA will then either accept or reject.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124200" y="2971800"/>
            <a:ext cx="1524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Finite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Control</a:t>
            </a:r>
          </a:p>
        </p:txBody>
      </p:sp>
      <p:graphicFrame>
        <p:nvGraphicFramePr>
          <p:cNvPr id="16412" name="Group 28"/>
          <p:cNvGraphicFramePr>
            <a:graphicFrameLocks noGrp="1"/>
          </p:cNvGraphicFramePr>
          <p:nvPr/>
        </p:nvGraphicFramePr>
        <p:xfrm>
          <a:off x="2133600" y="1752600"/>
          <a:ext cx="5105400" cy="518048"/>
        </p:xfrm>
        <a:graphic>
          <a:graphicData uri="http://schemas.openxmlformats.org/drawingml/2006/table">
            <a:tbl>
              <a:tblPr/>
              <a:tblGrid>
                <a:gridCol w="568325"/>
                <a:gridCol w="565150"/>
                <a:gridCol w="568325"/>
                <a:gridCol w="568325"/>
                <a:gridCol w="565150"/>
                <a:gridCol w="568325"/>
                <a:gridCol w="568325"/>
                <a:gridCol w="565150"/>
                <a:gridCol w="5683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6" name="Line 30"/>
          <p:cNvSpPr>
            <a:spLocks noChangeShapeType="1"/>
          </p:cNvSpPr>
          <p:nvPr/>
        </p:nvSpPr>
        <p:spPr bwMode="auto">
          <a:xfrm flipH="1" flipV="1">
            <a:off x="2438400" y="22860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29C26A-B31E-4989-91FB-B84231F0DC67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cs typeface="Times New Roman" charset="0"/>
              </a:rPr>
              <a:t>The finite control can be described by a 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transition 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diagram</a:t>
            </a:r>
            <a:endParaRPr lang="en-US" sz="2000" b="1" dirty="0" smtClean="0">
              <a:solidFill>
                <a:schemeClr val="accent1"/>
              </a:solidFill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cs typeface="Times New Roman" charset="0"/>
              </a:rPr>
              <a:t>Example :</a:t>
            </a:r>
            <a:endParaRPr lang="en-US" sz="20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charset="0"/>
              </a:rPr>
              <a:t>		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        1	       0	      0	       1	       1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		 q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0	</a:t>
            </a:r>
            <a:r>
              <a:rPr lang="en-US" sz="2000" b="1" dirty="0" err="1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err="1" smtClean="0">
                <a:solidFill>
                  <a:schemeClr val="accent1"/>
                </a:solidFill>
                <a:cs typeface="Times New Roman" charset="0"/>
              </a:rPr>
              <a:t>0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1	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0	</a:t>
            </a:r>
            <a:r>
              <a:rPr lang="en-US" sz="2000" b="1" dirty="0" err="1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err="1" smtClean="0">
                <a:solidFill>
                  <a:schemeClr val="accent1"/>
                </a:solidFill>
                <a:cs typeface="Times New Roman" charset="0"/>
              </a:rPr>
              <a:t>0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err="1" smtClean="0">
                <a:solidFill>
                  <a:schemeClr val="accent1"/>
                </a:solidFill>
                <a:cs typeface="Times New Roman" charset="0"/>
              </a:rPr>
              <a:t>0</a:t>
            </a:r>
            <a:endParaRPr lang="en-US" sz="2000" b="1" baseline="-25000" dirty="0" smtClean="0">
              <a:solidFill>
                <a:schemeClr val="accent1"/>
              </a:solidFill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aseline="-25000" dirty="0" smtClean="0"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cs typeface="Times New Roman" charset="0"/>
              </a:rPr>
              <a:t>One state is final/accepting, all others are rejecting.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cs typeface="Times New Roman" charset="0"/>
              </a:rPr>
              <a:t>The above DFA accepts those strings that contain an even number of 0’s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752600" y="2362200"/>
            <a:ext cx="4713288" cy="1844675"/>
            <a:chOff x="1008" y="1305"/>
            <a:chExt cx="3228" cy="1162"/>
          </a:xfrm>
        </p:grpSpPr>
        <p:sp>
          <p:nvSpPr>
            <p:cNvPr id="3077" name="Oval 7"/>
            <p:cNvSpPr>
              <a:spLocks noChangeArrowheads="1"/>
            </p:cNvSpPr>
            <p:nvPr/>
          </p:nvSpPr>
          <p:spPr bwMode="auto">
            <a:xfrm>
              <a:off x="1536" y="1872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0</a:t>
              </a:r>
            </a:p>
          </p:txBody>
        </p:sp>
        <p:sp>
          <p:nvSpPr>
            <p:cNvPr id="3078" name="Oval 9"/>
            <p:cNvSpPr>
              <a:spLocks noChangeArrowheads="1"/>
            </p:cNvSpPr>
            <p:nvPr/>
          </p:nvSpPr>
          <p:spPr bwMode="auto">
            <a:xfrm>
              <a:off x="1488" y="1824"/>
              <a:ext cx="576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Oval 10"/>
            <p:cNvSpPr>
              <a:spLocks noChangeArrowheads="1"/>
            </p:cNvSpPr>
            <p:nvPr/>
          </p:nvSpPr>
          <p:spPr bwMode="auto">
            <a:xfrm>
              <a:off x="3120" y="182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1</a:t>
              </a:r>
            </a:p>
          </p:txBody>
        </p:sp>
        <p:sp>
          <p:nvSpPr>
            <p:cNvPr id="3080" name="Line 17"/>
            <p:cNvSpPr>
              <a:spLocks noChangeShapeType="1"/>
            </p:cNvSpPr>
            <p:nvPr/>
          </p:nvSpPr>
          <p:spPr bwMode="auto">
            <a:xfrm flipV="1">
              <a:off x="2064" y="201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8"/>
            <p:cNvSpPr>
              <a:spLocks noChangeShapeType="1"/>
            </p:cNvSpPr>
            <p:nvPr/>
          </p:nvSpPr>
          <p:spPr bwMode="auto">
            <a:xfrm flipH="1">
              <a:off x="2016" y="22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20"/>
            <p:cNvSpPr>
              <a:spLocks noChangeShapeType="1"/>
            </p:cNvSpPr>
            <p:nvPr/>
          </p:nvSpPr>
          <p:spPr bwMode="auto">
            <a:xfrm>
              <a:off x="1008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Text Box 21"/>
            <p:cNvSpPr txBox="1">
              <a:spLocks noChangeArrowheads="1"/>
            </p:cNvSpPr>
            <p:nvPr/>
          </p:nvSpPr>
          <p:spPr bwMode="auto">
            <a:xfrm>
              <a:off x="2544" y="1711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3084" name="Text Box 22"/>
            <p:cNvSpPr txBox="1">
              <a:spLocks noChangeArrowheads="1"/>
            </p:cNvSpPr>
            <p:nvPr/>
          </p:nvSpPr>
          <p:spPr bwMode="auto">
            <a:xfrm>
              <a:off x="2534" y="2217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cxnSp>
          <p:nvCxnSpPr>
            <p:cNvPr id="3085" name="AutoShape 26"/>
            <p:cNvCxnSpPr>
              <a:cxnSpLocks noChangeShapeType="1"/>
              <a:stCxn id="3078" idx="1"/>
              <a:endCxn id="3078" idx="7"/>
            </p:cNvCxnSpPr>
            <p:nvPr/>
          </p:nvCxnSpPr>
          <p:spPr bwMode="auto">
            <a:xfrm rot="5400000" flipV="1">
              <a:off x="1775" y="1698"/>
              <a:ext cx="1" cy="408"/>
            </a:xfrm>
            <a:prstGeom prst="curvedConnector3">
              <a:avLst>
                <a:gd name="adj1" fmla="val -348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086" name="Text Box 27"/>
            <p:cNvSpPr txBox="1">
              <a:spLocks noChangeArrowheads="1"/>
            </p:cNvSpPr>
            <p:nvPr/>
          </p:nvSpPr>
          <p:spPr bwMode="auto">
            <a:xfrm>
              <a:off x="1718" y="1305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cxnSp>
          <p:nvCxnSpPr>
            <p:cNvPr id="3087" name="AutoShape 30"/>
            <p:cNvCxnSpPr>
              <a:cxnSpLocks noChangeShapeType="1"/>
              <a:stCxn id="3079" idx="7"/>
              <a:endCxn id="3079" idx="5"/>
            </p:cNvCxnSpPr>
            <p:nvPr/>
          </p:nvCxnSpPr>
          <p:spPr bwMode="auto">
            <a:xfrm rot="5400000" flipV="1">
              <a:off x="3402" y="2063"/>
              <a:ext cx="340" cy="1"/>
            </a:xfrm>
            <a:prstGeom prst="curvedConnector5">
              <a:avLst>
                <a:gd name="adj1" fmla="val -21472"/>
                <a:gd name="adj2" fmla="val 41199995"/>
                <a:gd name="adj3" fmla="val 10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088" name="Text Box 31"/>
            <p:cNvSpPr txBox="1">
              <a:spLocks noChangeArrowheads="1"/>
            </p:cNvSpPr>
            <p:nvPr/>
          </p:nvSpPr>
          <p:spPr bwMode="auto">
            <a:xfrm>
              <a:off x="4023" y="1929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147E99-E0FD-4D17-AF4E-9783CCFF1228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Q = {q</a:t>
            </a:r>
            <a:r>
              <a:rPr lang="en-US" sz="2000" baseline="-25000" dirty="0" smtClean="0">
                <a:cs typeface="Times New Roman" charset="0"/>
              </a:rPr>
              <a:t>0</a:t>
            </a:r>
            <a:r>
              <a:rPr lang="en-US" sz="2000" dirty="0" smtClean="0">
                <a:cs typeface="Times New Roman" charset="0"/>
              </a:rPr>
              <a:t>, q</a:t>
            </a:r>
            <a:r>
              <a:rPr lang="en-US" sz="2000" baseline="-25000" dirty="0" smtClean="0">
                <a:cs typeface="Times New Roman" charset="0"/>
              </a:rPr>
              <a:t>1</a:t>
            </a:r>
            <a:r>
              <a:rPr lang="en-US" sz="2000" dirty="0" smtClean="0">
                <a:cs typeface="Times New Roman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Σ = {0, 1}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Start state is q</a:t>
            </a:r>
            <a:r>
              <a:rPr lang="en-US" sz="2000" baseline="-25000" dirty="0" smtClean="0">
                <a:cs typeface="Times New Roman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sz="2000" baseline="-25000" dirty="0" smtClean="0">
                <a:cs typeface="Times New Roman" charset="0"/>
              </a:rPr>
              <a:t>	</a:t>
            </a:r>
            <a:r>
              <a:rPr lang="en-US" sz="2000" dirty="0" smtClean="0">
                <a:cs typeface="Times New Roman" charset="0"/>
              </a:rPr>
              <a:t>F = {q</a:t>
            </a:r>
            <a:r>
              <a:rPr lang="en-US" sz="2000" baseline="-25000" dirty="0" smtClean="0">
                <a:cs typeface="Times New Roman" charset="0"/>
              </a:rPr>
              <a:t>0</a:t>
            </a:r>
            <a:r>
              <a:rPr lang="en-US" sz="2000" dirty="0" smtClean="0">
                <a:cs typeface="Times New Roman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δ: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		0	1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	 q</a:t>
            </a:r>
            <a:r>
              <a:rPr lang="en-US" sz="2000" baseline="-25000" dirty="0" smtClean="0">
                <a:cs typeface="Times New Roman" charset="0"/>
              </a:rPr>
              <a:t>0	 </a:t>
            </a:r>
            <a:r>
              <a:rPr lang="en-US" sz="2000" dirty="0" smtClean="0">
                <a:cs typeface="Times New Roman" charset="0"/>
              </a:rPr>
              <a:t>q</a:t>
            </a:r>
            <a:r>
              <a:rPr lang="en-US" sz="2000" baseline="-25000" dirty="0" smtClean="0">
                <a:cs typeface="Times New Roman" charset="0"/>
              </a:rPr>
              <a:t>1 	 </a:t>
            </a:r>
            <a:r>
              <a:rPr lang="en-US" sz="2000" dirty="0" smtClean="0">
                <a:cs typeface="Times New Roman" charset="0"/>
              </a:rPr>
              <a:t>q</a:t>
            </a:r>
            <a:r>
              <a:rPr lang="en-US" sz="2000" baseline="-25000" dirty="0" smtClean="0">
                <a:cs typeface="Times New Roman" charset="0"/>
              </a:rPr>
              <a:t>0</a:t>
            </a:r>
          </a:p>
          <a:p>
            <a:pPr eaLnBrk="1" hangingPunct="1">
              <a:buFontTx/>
              <a:buNone/>
            </a:pPr>
            <a:endParaRPr lang="en-US" sz="2000" baseline="-25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baseline="-25000" dirty="0" smtClean="0">
                <a:cs typeface="Times New Roman" charset="0"/>
              </a:rPr>
              <a:t>		 </a:t>
            </a:r>
            <a:r>
              <a:rPr lang="en-US" sz="2000" dirty="0" smtClean="0">
                <a:cs typeface="Times New Roman" charset="0"/>
              </a:rPr>
              <a:t>q</a:t>
            </a:r>
            <a:r>
              <a:rPr lang="en-US" sz="2000" baseline="-25000" dirty="0" smtClean="0">
                <a:cs typeface="Times New Roman" charset="0"/>
              </a:rPr>
              <a:t>1 	 </a:t>
            </a:r>
            <a:r>
              <a:rPr lang="en-US" sz="2000" dirty="0" smtClean="0">
                <a:cs typeface="Times New Roman" charset="0"/>
              </a:rPr>
              <a:t>q</a:t>
            </a:r>
            <a:r>
              <a:rPr lang="en-US" sz="2000" baseline="-25000" dirty="0" smtClean="0">
                <a:cs typeface="Times New Roman" charset="0"/>
              </a:rPr>
              <a:t>0	 </a:t>
            </a:r>
            <a:r>
              <a:rPr lang="en-US" sz="2000" dirty="0" smtClean="0">
                <a:cs typeface="Times New Roman" charset="0"/>
              </a:rPr>
              <a:t>q</a:t>
            </a:r>
            <a:r>
              <a:rPr lang="en-US" sz="2000" baseline="-25000" dirty="0" smtClean="0">
                <a:cs typeface="Times New Roman" charset="0"/>
              </a:rPr>
              <a:t>1</a:t>
            </a:r>
          </a:p>
        </p:txBody>
      </p:sp>
      <p:graphicFrame>
        <p:nvGraphicFramePr>
          <p:cNvPr id="14387" name="Group 51"/>
          <p:cNvGraphicFramePr>
            <a:graphicFrameLocks noGrp="1"/>
          </p:cNvGraphicFramePr>
          <p:nvPr/>
        </p:nvGraphicFramePr>
        <p:xfrm>
          <a:off x="2133600" y="4876800"/>
          <a:ext cx="1828800" cy="1066800"/>
        </p:xfrm>
        <a:graphic>
          <a:graphicData uri="http://schemas.openxmlformats.org/drawingml/2006/table">
            <a:tbl>
              <a:tblPr/>
              <a:tblGrid>
                <a:gridCol w="952500"/>
                <a:gridCol w="8763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581400" y="1752600"/>
            <a:ext cx="4713288" cy="1844675"/>
            <a:chOff x="1008" y="1305"/>
            <a:chExt cx="3228" cy="1162"/>
          </a:xfrm>
        </p:grpSpPr>
        <p:sp>
          <p:nvSpPr>
            <p:cNvPr id="6160" name="Oval 53"/>
            <p:cNvSpPr>
              <a:spLocks noChangeArrowheads="1"/>
            </p:cNvSpPr>
            <p:nvPr/>
          </p:nvSpPr>
          <p:spPr bwMode="auto">
            <a:xfrm>
              <a:off x="1536" y="1872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0</a:t>
              </a:r>
            </a:p>
          </p:txBody>
        </p:sp>
        <p:sp>
          <p:nvSpPr>
            <p:cNvPr id="6161" name="Oval 54"/>
            <p:cNvSpPr>
              <a:spLocks noChangeArrowheads="1"/>
            </p:cNvSpPr>
            <p:nvPr/>
          </p:nvSpPr>
          <p:spPr bwMode="auto">
            <a:xfrm>
              <a:off x="1488" y="1824"/>
              <a:ext cx="576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55"/>
            <p:cNvSpPr>
              <a:spLocks noChangeArrowheads="1"/>
            </p:cNvSpPr>
            <p:nvPr/>
          </p:nvSpPr>
          <p:spPr bwMode="auto">
            <a:xfrm>
              <a:off x="3120" y="182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cs typeface="Times New Roman" charset="0"/>
                </a:rPr>
                <a:t>q</a:t>
              </a:r>
              <a:r>
                <a:rPr lang="en-US" sz="2000" baseline="-25000" dirty="0">
                  <a:cs typeface="Times New Roman" charset="0"/>
                </a:rPr>
                <a:t>1</a:t>
              </a:r>
            </a:p>
          </p:txBody>
        </p:sp>
        <p:sp>
          <p:nvSpPr>
            <p:cNvPr id="6163" name="Line 56"/>
            <p:cNvSpPr>
              <a:spLocks noChangeShapeType="1"/>
            </p:cNvSpPr>
            <p:nvPr/>
          </p:nvSpPr>
          <p:spPr bwMode="auto">
            <a:xfrm flipV="1">
              <a:off x="2064" y="201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57"/>
            <p:cNvSpPr>
              <a:spLocks noChangeShapeType="1"/>
            </p:cNvSpPr>
            <p:nvPr/>
          </p:nvSpPr>
          <p:spPr bwMode="auto">
            <a:xfrm flipH="1">
              <a:off x="2016" y="22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58"/>
            <p:cNvSpPr>
              <a:spLocks noChangeShapeType="1"/>
            </p:cNvSpPr>
            <p:nvPr/>
          </p:nvSpPr>
          <p:spPr bwMode="auto">
            <a:xfrm>
              <a:off x="1008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Text Box 59"/>
            <p:cNvSpPr txBox="1">
              <a:spLocks noChangeArrowheads="1"/>
            </p:cNvSpPr>
            <p:nvPr/>
          </p:nvSpPr>
          <p:spPr bwMode="auto">
            <a:xfrm>
              <a:off x="2544" y="1711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6167" name="Text Box 60"/>
            <p:cNvSpPr txBox="1">
              <a:spLocks noChangeArrowheads="1"/>
            </p:cNvSpPr>
            <p:nvPr/>
          </p:nvSpPr>
          <p:spPr bwMode="auto">
            <a:xfrm>
              <a:off x="2534" y="2217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cxnSp>
          <p:nvCxnSpPr>
            <p:cNvPr id="6168" name="AutoShape 61"/>
            <p:cNvCxnSpPr>
              <a:cxnSpLocks noChangeShapeType="1"/>
              <a:stCxn id="6161" idx="1"/>
              <a:endCxn id="6161" idx="7"/>
            </p:cNvCxnSpPr>
            <p:nvPr/>
          </p:nvCxnSpPr>
          <p:spPr bwMode="auto">
            <a:xfrm rot="5400000" flipV="1">
              <a:off x="1775" y="1698"/>
              <a:ext cx="1" cy="408"/>
            </a:xfrm>
            <a:prstGeom prst="curvedConnector3">
              <a:avLst>
                <a:gd name="adj1" fmla="val -348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169" name="Text Box 62"/>
            <p:cNvSpPr txBox="1">
              <a:spLocks noChangeArrowheads="1"/>
            </p:cNvSpPr>
            <p:nvPr/>
          </p:nvSpPr>
          <p:spPr bwMode="auto">
            <a:xfrm>
              <a:off x="1718" y="1305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cxnSp>
          <p:nvCxnSpPr>
            <p:cNvPr id="6170" name="AutoShape 63"/>
            <p:cNvCxnSpPr>
              <a:cxnSpLocks noChangeShapeType="1"/>
              <a:stCxn id="6162" idx="7"/>
              <a:endCxn id="6162" idx="5"/>
            </p:cNvCxnSpPr>
            <p:nvPr/>
          </p:nvCxnSpPr>
          <p:spPr bwMode="auto">
            <a:xfrm rot="5400000" flipV="1">
              <a:off x="3402" y="2063"/>
              <a:ext cx="340" cy="1"/>
            </a:xfrm>
            <a:prstGeom prst="curvedConnector5">
              <a:avLst>
                <a:gd name="adj1" fmla="val -21472"/>
                <a:gd name="adj2" fmla="val 41199995"/>
                <a:gd name="adj3" fmla="val 10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171" name="Text Box 64"/>
            <p:cNvSpPr txBox="1">
              <a:spLocks noChangeArrowheads="1"/>
            </p:cNvSpPr>
            <p:nvPr/>
          </p:nvSpPr>
          <p:spPr bwMode="auto">
            <a:xfrm>
              <a:off x="4023" y="1929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94A1D4-4A6F-4852-BC1D-ED0C553E8263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	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	        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a	       c	      </a:t>
            </a:r>
            <a:r>
              <a:rPr lang="en-US" sz="2000" b="1" dirty="0" err="1" smtClean="0">
                <a:solidFill>
                  <a:schemeClr val="accent1"/>
                </a:solidFill>
                <a:cs typeface="Times New Roman" charset="0"/>
              </a:rPr>
              <a:t>c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	       </a:t>
            </a:r>
            <a:r>
              <a:rPr lang="en-US" sz="2000" b="1" dirty="0" err="1" smtClean="0">
                <a:solidFill>
                  <a:schemeClr val="accent1"/>
                </a:solidFill>
                <a:cs typeface="Times New Roman" charset="0"/>
              </a:rPr>
              <a:t>c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	       b	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	</a:t>
            </a:r>
            <a:r>
              <a:rPr lang="en-US" sz="2000" b="1" u="sng" dirty="0" smtClean="0">
                <a:solidFill>
                  <a:srgbClr val="0070C0"/>
                </a:solidFill>
                <a:cs typeface="Times New Roman" charset="0"/>
              </a:rPr>
              <a:t>accepted</a:t>
            </a:r>
            <a:endParaRPr lang="en-US" sz="2000" b="1" dirty="0" smtClean="0">
              <a:solidFill>
                <a:srgbClr val="0070C0"/>
              </a:solidFill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		 q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0	</a:t>
            </a:r>
            <a:r>
              <a:rPr lang="en-US" sz="2000" b="1" dirty="0" err="1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err="1" smtClean="0">
                <a:solidFill>
                  <a:schemeClr val="accent1"/>
                </a:solidFill>
                <a:cs typeface="Times New Roman" charset="0"/>
              </a:rPr>
              <a:t>0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1	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2	</a:t>
            </a:r>
            <a:r>
              <a:rPr lang="en-US" sz="2000" b="1" dirty="0" err="1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err="1" smtClean="0">
                <a:solidFill>
                  <a:schemeClr val="accent1"/>
                </a:solidFill>
                <a:cs typeface="Times New Roman" charset="0"/>
              </a:rPr>
              <a:t>2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err="1" smtClean="0">
                <a:solidFill>
                  <a:schemeClr val="accent1"/>
                </a:solidFill>
                <a:cs typeface="Times New Roman" charset="0"/>
              </a:rPr>
              <a:t>2</a:t>
            </a:r>
            <a:endParaRPr lang="en-US" sz="2000" b="1" baseline="-25000" dirty="0" smtClean="0">
              <a:solidFill>
                <a:schemeClr val="accent1"/>
              </a:solidFill>
              <a:cs typeface="Times New Roman" charset="0"/>
            </a:endParaRPr>
          </a:p>
          <a:p>
            <a:pPr eaLnBrk="1" hangingPunct="1">
              <a:buFontTx/>
              <a:buNone/>
            </a:pPr>
            <a:endParaRPr lang="en-US" sz="2000" b="1" baseline="-25000" dirty="0" smtClean="0">
              <a:solidFill>
                <a:schemeClr val="accent1"/>
              </a:solidFill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		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        a	       </a:t>
            </a:r>
            <a:r>
              <a:rPr lang="en-US" sz="2000" b="1" dirty="0" err="1" smtClean="0">
                <a:solidFill>
                  <a:schemeClr val="accent1"/>
                </a:solidFill>
                <a:cs typeface="Times New Roman" charset="0"/>
              </a:rPr>
              <a:t>a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	      c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				</a:t>
            </a:r>
            <a:r>
              <a:rPr lang="en-US" sz="2000" b="1" u="sng" dirty="0" smtClean="0">
                <a:solidFill>
                  <a:srgbClr val="0070C0"/>
                </a:solidFill>
                <a:cs typeface="Times New Roman" charset="0"/>
              </a:rPr>
              <a:t>rejected</a:t>
            </a:r>
            <a:endParaRPr lang="en-US" sz="2000" b="1" dirty="0" smtClean="0">
              <a:solidFill>
                <a:srgbClr val="0070C0"/>
              </a:solidFill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		 q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0	</a:t>
            </a:r>
            <a:r>
              <a:rPr lang="en-US" sz="2000" b="1" dirty="0" err="1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err="1" smtClean="0">
                <a:solidFill>
                  <a:schemeClr val="accent1"/>
                </a:solidFill>
                <a:cs typeface="Times New Roman" charset="0"/>
              </a:rPr>
              <a:t>0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	</a:t>
            </a:r>
            <a:r>
              <a:rPr lang="en-US" sz="2000" b="1" dirty="0" err="1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err="1" smtClean="0">
                <a:solidFill>
                  <a:schemeClr val="accent1"/>
                </a:solidFill>
                <a:cs typeface="Times New Roman" charset="0"/>
              </a:rPr>
              <a:t>0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cs typeface="Times New Roman" charset="0"/>
              </a:rPr>
              <a:t>q</a:t>
            </a:r>
            <a:r>
              <a:rPr lang="en-US" sz="2000" b="1" baseline="-25000" dirty="0" smtClean="0">
                <a:solidFill>
                  <a:schemeClr val="accent1"/>
                </a:solidFill>
                <a:cs typeface="Times New Roman" charset="0"/>
              </a:rPr>
              <a:t>1             	</a:t>
            </a:r>
            <a:endParaRPr lang="en-US" sz="2000" b="1" dirty="0" smtClean="0">
              <a:solidFill>
                <a:schemeClr val="accent1"/>
              </a:solidFill>
              <a:cs typeface="Times New Roman" charset="0"/>
            </a:endParaRP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/>
            <a:r>
              <a:rPr lang="en-US" sz="2000" dirty="0" smtClean="0">
                <a:cs typeface="Times New Roman" charset="0"/>
              </a:rPr>
              <a:t>Accepts those strings that contain </a:t>
            </a:r>
            <a:r>
              <a:rPr lang="en-US" sz="2000" u="sng" dirty="0" smtClean="0">
                <a:cs typeface="Times New Roman" charset="0"/>
              </a:rPr>
              <a:t>at least</a:t>
            </a:r>
            <a:r>
              <a:rPr lang="en-US" sz="2000" dirty="0" smtClean="0">
                <a:cs typeface="Times New Roman" charset="0"/>
              </a:rPr>
              <a:t> two </a:t>
            </a:r>
            <a:r>
              <a:rPr lang="en-US" sz="2000" dirty="0" err="1" smtClean="0">
                <a:cs typeface="Times New Roman" charset="0"/>
              </a:rPr>
              <a:t>c’s</a:t>
            </a:r>
            <a:endParaRPr lang="en-US" sz="2000" dirty="0" smtClean="0">
              <a:cs typeface="Times New Roman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371600" y="1676400"/>
            <a:ext cx="5765800" cy="1955800"/>
            <a:chOff x="384" y="1065"/>
            <a:chExt cx="3632" cy="1232"/>
          </a:xfrm>
        </p:grpSpPr>
        <p:sp>
          <p:nvSpPr>
            <p:cNvPr id="4101" name="Oval 6"/>
            <p:cNvSpPr>
              <a:spLocks noChangeArrowheads="1"/>
            </p:cNvSpPr>
            <p:nvPr/>
          </p:nvSpPr>
          <p:spPr bwMode="auto">
            <a:xfrm>
              <a:off x="2064" y="1488"/>
              <a:ext cx="409" cy="39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1</a:t>
              </a: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384" y="1658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Oval 5"/>
            <p:cNvSpPr>
              <a:spLocks noChangeArrowheads="1"/>
            </p:cNvSpPr>
            <p:nvPr/>
          </p:nvSpPr>
          <p:spPr bwMode="auto">
            <a:xfrm>
              <a:off x="755" y="1461"/>
              <a:ext cx="446" cy="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0</a:t>
              </a:r>
            </a:p>
          </p:txBody>
        </p:sp>
        <p:cxnSp>
          <p:nvCxnSpPr>
            <p:cNvPr id="4104" name="AutoShape 12"/>
            <p:cNvCxnSpPr>
              <a:cxnSpLocks noChangeShapeType="1"/>
              <a:stCxn id="4103" idx="1"/>
              <a:endCxn id="4103" idx="7"/>
            </p:cNvCxnSpPr>
            <p:nvPr/>
          </p:nvCxnSpPr>
          <p:spPr bwMode="auto">
            <a:xfrm rot="5400000" flipV="1">
              <a:off x="977" y="1368"/>
              <a:ext cx="1" cy="316"/>
            </a:xfrm>
            <a:prstGeom prst="curvedConnector3">
              <a:avLst>
                <a:gd name="adj1" fmla="val -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456" y="1440"/>
              <a:ext cx="446" cy="434"/>
              <a:chOff x="755" y="1461"/>
              <a:chExt cx="446" cy="434"/>
            </a:xfrm>
          </p:grpSpPr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4120" name="Oval 20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cs typeface="Times New Roman" charset="0"/>
                    </a:rPr>
                    <a:t>q</a:t>
                  </a:r>
                  <a:r>
                    <a:rPr lang="en-US" sz="2000" baseline="-25000">
                      <a:cs typeface="Times New Roman" charset="0"/>
                    </a:rPr>
                    <a:t>2</a:t>
                  </a:r>
                </a:p>
              </p:txBody>
            </p:sp>
            <p:sp>
              <p:nvSpPr>
                <p:cNvPr id="4121" name="Oval 21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119" name="AutoShape 22"/>
              <p:cNvCxnSpPr>
                <a:cxnSpLocks noChangeShapeType="1"/>
                <a:stCxn id="4121" idx="1"/>
                <a:endCxn id="4121" idx="7"/>
              </p:cNvCxnSpPr>
              <p:nvPr/>
            </p:nvCxnSpPr>
            <p:spPr bwMode="auto">
              <a:xfrm rot="5400000" flipV="1">
                <a:off x="977" y="1368"/>
                <a:ext cx="1" cy="316"/>
              </a:xfrm>
              <a:prstGeom prst="curvedConnector3">
                <a:avLst>
                  <a:gd name="adj1" fmla="val -208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4106" name="Line 23"/>
            <p:cNvSpPr>
              <a:spLocks noChangeShapeType="1"/>
            </p:cNvSpPr>
            <p:nvPr/>
          </p:nvSpPr>
          <p:spPr bwMode="auto">
            <a:xfrm>
              <a:off x="1200" y="16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25"/>
            <p:cNvSpPr>
              <a:spLocks noChangeShapeType="1"/>
            </p:cNvSpPr>
            <p:nvPr/>
          </p:nvSpPr>
          <p:spPr bwMode="auto">
            <a:xfrm>
              <a:off x="2448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4108" name="AutoShape 26"/>
            <p:cNvCxnSpPr>
              <a:cxnSpLocks noChangeShapeType="1"/>
              <a:stCxn id="4103" idx="3"/>
              <a:endCxn id="4103" idx="5"/>
            </p:cNvCxnSpPr>
            <p:nvPr/>
          </p:nvCxnSpPr>
          <p:spPr bwMode="auto">
            <a:xfrm rot="16200000" flipH="1">
              <a:off x="977" y="1674"/>
              <a:ext cx="1" cy="316"/>
            </a:xfrm>
            <a:prstGeom prst="curvedConnector3">
              <a:avLst>
                <a:gd name="adj1" fmla="val 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09" name="AutoShape 28"/>
            <p:cNvCxnSpPr>
              <a:cxnSpLocks noChangeShapeType="1"/>
            </p:cNvCxnSpPr>
            <p:nvPr/>
          </p:nvCxnSpPr>
          <p:spPr bwMode="auto">
            <a:xfrm rot="16200000" flipH="1">
              <a:off x="2269" y="1667"/>
              <a:ext cx="1" cy="316"/>
            </a:xfrm>
            <a:prstGeom prst="curvedConnector3">
              <a:avLst>
                <a:gd name="adj1" fmla="val 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10" name="AutoShape 29"/>
            <p:cNvCxnSpPr>
              <a:cxnSpLocks noChangeShapeType="1"/>
            </p:cNvCxnSpPr>
            <p:nvPr/>
          </p:nvCxnSpPr>
          <p:spPr bwMode="auto">
            <a:xfrm rot="5400000" flipV="1">
              <a:off x="2269" y="1379"/>
              <a:ext cx="1" cy="316"/>
            </a:xfrm>
            <a:prstGeom prst="curvedConnector3">
              <a:avLst>
                <a:gd name="adj1" fmla="val -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111" name="Text Box 30"/>
            <p:cNvSpPr txBox="1">
              <a:spLocks noChangeArrowheads="1"/>
            </p:cNvSpPr>
            <p:nvPr/>
          </p:nvSpPr>
          <p:spPr bwMode="auto">
            <a:xfrm>
              <a:off x="902" y="1065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4112" name="Text Box 31"/>
            <p:cNvSpPr txBox="1">
              <a:spLocks noChangeArrowheads="1"/>
            </p:cNvSpPr>
            <p:nvPr/>
          </p:nvSpPr>
          <p:spPr bwMode="auto">
            <a:xfrm>
              <a:off x="864" y="20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4113" name="Text Box 32"/>
            <p:cNvSpPr txBox="1">
              <a:spLocks noChangeArrowheads="1"/>
            </p:cNvSpPr>
            <p:nvPr/>
          </p:nvSpPr>
          <p:spPr bwMode="auto">
            <a:xfrm>
              <a:off x="2198" y="111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4114" name="Text Box 33"/>
            <p:cNvSpPr txBox="1">
              <a:spLocks noChangeArrowheads="1"/>
            </p:cNvSpPr>
            <p:nvPr/>
          </p:nvSpPr>
          <p:spPr bwMode="auto">
            <a:xfrm>
              <a:off x="2246" y="20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4115" name="Text Box 34"/>
            <p:cNvSpPr txBox="1">
              <a:spLocks noChangeArrowheads="1"/>
            </p:cNvSpPr>
            <p:nvPr/>
          </p:nvSpPr>
          <p:spPr bwMode="auto">
            <a:xfrm>
              <a:off x="1526" y="1401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c</a:t>
              </a:r>
            </a:p>
          </p:txBody>
        </p:sp>
        <p:sp>
          <p:nvSpPr>
            <p:cNvPr id="4116" name="Text Box 35"/>
            <p:cNvSpPr txBox="1">
              <a:spLocks noChangeArrowheads="1"/>
            </p:cNvSpPr>
            <p:nvPr/>
          </p:nvSpPr>
          <p:spPr bwMode="auto">
            <a:xfrm>
              <a:off x="2870" y="1449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c</a:t>
              </a:r>
            </a:p>
          </p:txBody>
        </p:sp>
        <p:sp>
          <p:nvSpPr>
            <p:cNvPr id="4117" name="Text Box 36"/>
            <p:cNvSpPr txBox="1">
              <a:spLocks noChangeArrowheads="1"/>
            </p:cNvSpPr>
            <p:nvPr/>
          </p:nvSpPr>
          <p:spPr bwMode="auto">
            <a:xfrm>
              <a:off x="3590" y="1065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a/b/c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C1ADFA-5921-4EDC-922C-5DE28A7876F3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2000" dirty="0" smtClean="0">
                <a:cs typeface="Times New Roman" charset="0"/>
              </a:rPr>
              <a:t>For example #2:</a:t>
            </a: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Q = {q</a:t>
            </a:r>
            <a:r>
              <a:rPr lang="en-US" sz="2000" baseline="-25000" dirty="0" smtClean="0">
                <a:cs typeface="Times New Roman" charset="0"/>
              </a:rPr>
              <a:t>0</a:t>
            </a:r>
            <a:r>
              <a:rPr lang="en-US" sz="2000" dirty="0" smtClean="0">
                <a:cs typeface="Times New Roman" charset="0"/>
              </a:rPr>
              <a:t>, q</a:t>
            </a:r>
            <a:r>
              <a:rPr lang="en-US" sz="2000" baseline="-25000" dirty="0" smtClean="0">
                <a:cs typeface="Times New Roman" charset="0"/>
              </a:rPr>
              <a:t>1</a:t>
            </a:r>
            <a:r>
              <a:rPr lang="en-US" sz="2000" dirty="0" smtClean="0">
                <a:cs typeface="Times New Roman" charset="0"/>
              </a:rPr>
              <a:t>, q</a:t>
            </a:r>
            <a:r>
              <a:rPr lang="en-US" sz="2000" baseline="-25000" dirty="0" smtClean="0">
                <a:cs typeface="Times New Roman" charset="0"/>
              </a:rPr>
              <a:t>2</a:t>
            </a:r>
            <a:r>
              <a:rPr lang="en-US" sz="2000" dirty="0" smtClean="0">
                <a:cs typeface="Times New Roman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Σ = {a, b, c}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Start state is q</a:t>
            </a:r>
            <a:r>
              <a:rPr lang="en-US" sz="2000" baseline="-25000" dirty="0" smtClean="0">
                <a:cs typeface="Times New Roman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sz="2000" baseline="-25000" dirty="0" smtClean="0">
                <a:cs typeface="Times New Roman" charset="0"/>
              </a:rPr>
              <a:t>	</a:t>
            </a:r>
            <a:r>
              <a:rPr lang="en-US" sz="2000" dirty="0" smtClean="0">
                <a:cs typeface="Times New Roman" charset="0"/>
              </a:rPr>
              <a:t>F = {q</a:t>
            </a:r>
            <a:r>
              <a:rPr lang="en-US" sz="2000" baseline="-25000" dirty="0" smtClean="0">
                <a:cs typeface="Times New Roman" charset="0"/>
              </a:rPr>
              <a:t>2</a:t>
            </a:r>
            <a:r>
              <a:rPr lang="en-US" sz="2000" dirty="0" smtClean="0">
                <a:cs typeface="Times New Roman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δ:	</a:t>
            </a:r>
            <a:r>
              <a:rPr lang="en-US" sz="2600" dirty="0" smtClean="0">
                <a:cs typeface="Times New Roman" charset="0"/>
              </a:rPr>
              <a:t>	a	b	c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cs typeface="Times New Roman" charset="0"/>
              </a:rPr>
              <a:t>		</a:t>
            </a:r>
            <a:r>
              <a:rPr lang="en-US" sz="2600" dirty="0" smtClean="0">
                <a:cs typeface="Times New Roman" charset="0"/>
              </a:rPr>
              <a:t> </a:t>
            </a:r>
            <a:r>
              <a:rPr lang="en-US" sz="2600" dirty="0" smtClean="0">
                <a:cs typeface="Times New Roman" charset="0"/>
              </a:rPr>
              <a:t>q</a:t>
            </a:r>
            <a:r>
              <a:rPr lang="en-US" sz="2600" baseline="-25000" dirty="0" smtClean="0">
                <a:cs typeface="Times New Roman" charset="0"/>
              </a:rPr>
              <a:t>0	 </a:t>
            </a:r>
            <a:r>
              <a:rPr lang="en-US" sz="2600" dirty="0" err="1" smtClean="0">
                <a:cs typeface="Times New Roman" charset="0"/>
              </a:rPr>
              <a:t>q</a:t>
            </a:r>
            <a:r>
              <a:rPr lang="en-US" sz="2600" baseline="-25000" dirty="0" err="1" smtClean="0">
                <a:cs typeface="Times New Roman" charset="0"/>
              </a:rPr>
              <a:t>0</a:t>
            </a:r>
            <a:r>
              <a:rPr lang="en-US" sz="2600" baseline="-25000" dirty="0" smtClean="0">
                <a:cs typeface="Times New Roman" charset="0"/>
              </a:rPr>
              <a:t> 	 </a:t>
            </a:r>
            <a:r>
              <a:rPr lang="en-US" sz="2600" dirty="0" err="1" smtClean="0">
                <a:cs typeface="Times New Roman" charset="0"/>
              </a:rPr>
              <a:t>q</a:t>
            </a:r>
            <a:r>
              <a:rPr lang="en-US" sz="2600" baseline="-25000" dirty="0" err="1" smtClean="0">
                <a:cs typeface="Times New Roman" charset="0"/>
              </a:rPr>
              <a:t>0</a:t>
            </a:r>
            <a:r>
              <a:rPr lang="en-US" sz="2600" baseline="-25000" dirty="0" smtClean="0">
                <a:cs typeface="Times New Roman" charset="0"/>
              </a:rPr>
              <a:t>	 </a:t>
            </a:r>
            <a:r>
              <a:rPr lang="en-US" sz="2600" dirty="0" smtClean="0">
                <a:cs typeface="Times New Roman" charset="0"/>
              </a:rPr>
              <a:t>q</a:t>
            </a:r>
            <a:r>
              <a:rPr lang="en-US" sz="2600" baseline="-25000" dirty="0" smtClean="0">
                <a:cs typeface="Times New Roman" charset="0"/>
              </a:rPr>
              <a:t>1</a:t>
            </a:r>
          </a:p>
          <a:p>
            <a:pPr eaLnBrk="1" hangingPunct="1">
              <a:buFontTx/>
              <a:buNone/>
            </a:pPr>
            <a:endParaRPr lang="en-US" sz="2600" baseline="-25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600" baseline="-25000" dirty="0" smtClean="0">
                <a:cs typeface="Times New Roman" charset="0"/>
              </a:rPr>
              <a:t>		 </a:t>
            </a:r>
            <a:r>
              <a:rPr lang="en-US" sz="2600" dirty="0" smtClean="0">
                <a:cs typeface="Times New Roman" charset="0"/>
              </a:rPr>
              <a:t>q</a:t>
            </a:r>
            <a:r>
              <a:rPr lang="en-US" sz="2600" baseline="-25000" dirty="0" smtClean="0">
                <a:cs typeface="Times New Roman" charset="0"/>
              </a:rPr>
              <a:t>1 	 </a:t>
            </a:r>
            <a:r>
              <a:rPr lang="en-US" sz="2600" dirty="0" err="1" smtClean="0">
                <a:cs typeface="Times New Roman" charset="0"/>
              </a:rPr>
              <a:t>q</a:t>
            </a:r>
            <a:r>
              <a:rPr lang="en-US" sz="2600" baseline="-25000" dirty="0" err="1" smtClean="0">
                <a:cs typeface="Times New Roman" charset="0"/>
              </a:rPr>
              <a:t>1</a:t>
            </a:r>
            <a:r>
              <a:rPr lang="en-US" sz="2600" baseline="-25000" dirty="0" smtClean="0">
                <a:cs typeface="Times New Roman" charset="0"/>
              </a:rPr>
              <a:t>	 </a:t>
            </a:r>
            <a:r>
              <a:rPr lang="en-US" sz="2600" dirty="0" err="1" smtClean="0">
                <a:cs typeface="Times New Roman" charset="0"/>
              </a:rPr>
              <a:t>q</a:t>
            </a:r>
            <a:r>
              <a:rPr lang="en-US" sz="2600" baseline="-25000" dirty="0" err="1" smtClean="0">
                <a:cs typeface="Times New Roman" charset="0"/>
              </a:rPr>
              <a:t>1</a:t>
            </a:r>
            <a:r>
              <a:rPr lang="en-US" sz="2600" baseline="-25000" dirty="0" smtClean="0">
                <a:cs typeface="Times New Roman" charset="0"/>
              </a:rPr>
              <a:t>	 </a:t>
            </a:r>
            <a:r>
              <a:rPr lang="en-US" sz="2600" dirty="0" smtClean="0">
                <a:cs typeface="Times New Roman" charset="0"/>
              </a:rPr>
              <a:t>q</a:t>
            </a:r>
            <a:r>
              <a:rPr lang="en-US" sz="2600" baseline="-25000" dirty="0" smtClean="0">
                <a:cs typeface="Times New Roman" charset="0"/>
              </a:rPr>
              <a:t>2</a:t>
            </a:r>
          </a:p>
          <a:p>
            <a:pPr eaLnBrk="1" hangingPunct="1">
              <a:buFontTx/>
              <a:buNone/>
            </a:pPr>
            <a:endParaRPr lang="en-US" sz="2600" baseline="-25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600" baseline="-25000" dirty="0" smtClean="0">
                <a:cs typeface="Times New Roman" charset="0"/>
              </a:rPr>
              <a:t>		 </a:t>
            </a:r>
            <a:r>
              <a:rPr lang="en-US" sz="2600" dirty="0" smtClean="0">
                <a:cs typeface="Times New Roman" charset="0"/>
              </a:rPr>
              <a:t>q</a:t>
            </a:r>
            <a:r>
              <a:rPr lang="en-US" sz="2600" baseline="-25000" dirty="0" smtClean="0">
                <a:cs typeface="Times New Roman" charset="0"/>
              </a:rPr>
              <a:t>2	 </a:t>
            </a:r>
            <a:r>
              <a:rPr lang="en-US" sz="2600" dirty="0" err="1" smtClean="0">
                <a:cs typeface="Times New Roman" charset="0"/>
              </a:rPr>
              <a:t>q</a:t>
            </a:r>
            <a:r>
              <a:rPr lang="en-US" sz="2600" baseline="-25000" dirty="0" err="1" smtClean="0">
                <a:cs typeface="Times New Roman" charset="0"/>
              </a:rPr>
              <a:t>2</a:t>
            </a:r>
            <a:r>
              <a:rPr lang="en-US" sz="2600" baseline="-25000" dirty="0" smtClean="0">
                <a:cs typeface="Times New Roman" charset="0"/>
              </a:rPr>
              <a:t>	 </a:t>
            </a:r>
            <a:r>
              <a:rPr lang="en-US" sz="2600" dirty="0" err="1" smtClean="0">
                <a:cs typeface="Times New Roman" charset="0"/>
              </a:rPr>
              <a:t>q</a:t>
            </a:r>
            <a:r>
              <a:rPr lang="en-US" sz="2600" baseline="-25000" dirty="0" err="1" smtClean="0">
                <a:cs typeface="Times New Roman" charset="0"/>
              </a:rPr>
              <a:t>2</a:t>
            </a:r>
            <a:r>
              <a:rPr lang="en-US" sz="2600" baseline="-25000" dirty="0" smtClean="0">
                <a:cs typeface="Times New Roman" charset="0"/>
              </a:rPr>
              <a:t>	 </a:t>
            </a:r>
            <a:r>
              <a:rPr lang="en-US" sz="2600" dirty="0" err="1" smtClean="0">
                <a:cs typeface="Times New Roman" charset="0"/>
              </a:rPr>
              <a:t>q</a:t>
            </a:r>
            <a:r>
              <a:rPr lang="en-US" sz="2600" baseline="-25000" dirty="0" err="1" smtClean="0">
                <a:cs typeface="Times New Roman" charset="0"/>
              </a:rPr>
              <a:t>2</a:t>
            </a:r>
            <a:endParaRPr lang="en-US" sz="2600" baseline="-25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endParaRPr lang="en-US" sz="2600" baseline="-25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endParaRPr lang="en-US" sz="2000" baseline="-25000" dirty="0" smtClean="0">
              <a:cs typeface="Times New Roman" charset="0"/>
            </a:endParaRPr>
          </a:p>
          <a:p>
            <a:pPr eaLnBrk="1" hangingPunct="1"/>
            <a:r>
              <a:rPr lang="en-US" sz="2000" dirty="0" smtClean="0">
                <a:cs typeface="Times New Roman" charset="0"/>
              </a:rPr>
              <a:t>Since δ is a function, at each step M has exactly one option.</a:t>
            </a:r>
          </a:p>
          <a:p>
            <a:pPr eaLnBrk="1" hangingPunct="1"/>
            <a:r>
              <a:rPr lang="en-US" sz="2000" dirty="0" smtClean="0">
                <a:cs typeface="Times New Roman" charset="0"/>
              </a:rPr>
              <a:t>It follows that for a given string, there is exactly one computation.</a:t>
            </a:r>
          </a:p>
        </p:txBody>
      </p:sp>
      <p:graphicFrame>
        <p:nvGraphicFramePr>
          <p:cNvPr id="15385" name="Group 25"/>
          <p:cNvGraphicFramePr>
            <a:graphicFrameLocks noGrp="1"/>
          </p:cNvGraphicFramePr>
          <p:nvPr/>
        </p:nvGraphicFramePr>
        <p:xfrm>
          <a:off x="2438400" y="3703320"/>
          <a:ext cx="2286000" cy="1554480"/>
        </p:xfrm>
        <a:graphic>
          <a:graphicData uri="http://schemas.openxmlformats.org/drawingml/2006/table">
            <a:tbl>
              <a:tblPr/>
              <a:tblGrid>
                <a:gridCol w="804930"/>
                <a:gridCol w="740535"/>
                <a:gridCol w="740535"/>
              </a:tblGrid>
              <a:tr h="492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505200" y="1558925"/>
            <a:ext cx="5092700" cy="1793875"/>
            <a:chOff x="384" y="1065"/>
            <a:chExt cx="3697" cy="1261"/>
          </a:xfrm>
        </p:grpSpPr>
        <p:sp>
          <p:nvSpPr>
            <p:cNvPr id="7191" name="Oval 27"/>
            <p:cNvSpPr>
              <a:spLocks noChangeArrowheads="1"/>
            </p:cNvSpPr>
            <p:nvPr/>
          </p:nvSpPr>
          <p:spPr bwMode="auto">
            <a:xfrm>
              <a:off x="2064" y="1488"/>
              <a:ext cx="409" cy="39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1</a:t>
              </a:r>
            </a:p>
          </p:txBody>
        </p:sp>
        <p:sp>
          <p:nvSpPr>
            <p:cNvPr id="7192" name="Line 28"/>
            <p:cNvSpPr>
              <a:spLocks noChangeShapeType="1"/>
            </p:cNvSpPr>
            <p:nvPr/>
          </p:nvSpPr>
          <p:spPr bwMode="auto">
            <a:xfrm>
              <a:off x="384" y="1658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Oval 29"/>
            <p:cNvSpPr>
              <a:spLocks noChangeArrowheads="1"/>
            </p:cNvSpPr>
            <p:nvPr/>
          </p:nvSpPr>
          <p:spPr bwMode="auto">
            <a:xfrm>
              <a:off x="755" y="1461"/>
              <a:ext cx="446" cy="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0</a:t>
              </a:r>
            </a:p>
          </p:txBody>
        </p:sp>
        <p:cxnSp>
          <p:nvCxnSpPr>
            <p:cNvPr id="7194" name="AutoShape 30"/>
            <p:cNvCxnSpPr>
              <a:cxnSpLocks noChangeShapeType="1"/>
              <a:stCxn id="7193" idx="1"/>
              <a:endCxn id="7193" idx="7"/>
            </p:cNvCxnSpPr>
            <p:nvPr/>
          </p:nvCxnSpPr>
          <p:spPr bwMode="auto">
            <a:xfrm rot="5400000" flipV="1">
              <a:off x="977" y="1368"/>
              <a:ext cx="1" cy="316"/>
            </a:xfrm>
            <a:prstGeom prst="curvedConnector3">
              <a:avLst>
                <a:gd name="adj1" fmla="val -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3456" y="1440"/>
              <a:ext cx="446" cy="434"/>
              <a:chOff x="755" y="1461"/>
              <a:chExt cx="446" cy="434"/>
            </a:xfrm>
          </p:grpSpPr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7210" name="Oval 33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cs typeface="Times New Roman" charset="0"/>
                    </a:rPr>
                    <a:t>q</a:t>
                  </a:r>
                  <a:r>
                    <a:rPr lang="en-US" sz="2000" baseline="-25000">
                      <a:cs typeface="Times New Roman" charset="0"/>
                    </a:rPr>
                    <a:t>2</a:t>
                  </a:r>
                </a:p>
              </p:txBody>
            </p:sp>
            <p:sp>
              <p:nvSpPr>
                <p:cNvPr id="7211" name="Oval 34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7209" name="AutoShape 35"/>
              <p:cNvCxnSpPr>
                <a:cxnSpLocks noChangeShapeType="1"/>
                <a:stCxn id="7211" idx="1"/>
                <a:endCxn id="7211" idx="7"/>
              </p:cNvCxnSpPr>
              <p:nvPr/>
            </p:nvCxnSpPr>
            <p:spPr bwMode="auto">
              <a:xfrm rot="5400000" flipV="1">
                <a:off x="977" y="1368"/>
                <a:ext cx="1" cy="316"/>
              </a:xfrm>
              <a:prstGeom prst="curvedConnector3">
                <a:avLst>
                  <a:gd name="adj1" fmla="val -208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7196" name="Line 36"/>
            <p:cNvSpPr>
              <a:spLocks noChangeShapeType="1"/>
            </p:cNvSpPr>
            <p:nvPr/>
          </p:nvSpPr>
          <p:spPr bwMode="auto">
            <a:xfrm>
              <a:off x="1200" y="16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37"/>
            <p:cNvSpPr>
              <a:spLocks noChangeShapeType="1"/>
            </p:cNvSpPr>
            <p:nvPr/>
          </p:nvSpPr>
          <p:spPr bwMode="auto">
            <a:xfrm>
              <a:off x="2448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198" name="AutoShape 38"/>
            <p:cNvCxnSpPr>
              <a:cxnSpLocks noChangeShapeType="1"/>
              <a:stCxn id="7193" idx="3"/>
              <a:endCxn id="7193" idx="5"/>
            </p:cNvCxnSpPr>
            <p:nvPr/>
          </p:nvCxnSpPr>
          <p:spPr bwMode="auto">
            <a:xfrm rot="16200000" flipH="1">
              <a:off x="977" y="1674"/>
              <a:ext cx="1" cy="316"/>
            </a:xfrm>
            <a:prstGeom prst="curvedConnector3">
              <a:avLst>
                <a:gd name="adj1" fmla="val 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99" name="AutoShape 39"/>
            <p:cNvCxnSpPr>
              <a:cxnSpLocks noChangeShapeType="1"/>
            </p:cNvCxnSpPr>
            <p:nvPr/>
          </p:nvCxnSpPr>
          <p:spPr bwMode="auto">
            <a:xfrm rot="16200000" flipH="1">
              <a:off x="2269" y="1667"/>
              <a:ext cx="1" cy="316"/>
            </a:xfrm>
            <a:prstGeom prst="curvedConnector3">
              <a:avLst>
                <a:gd name="adj1" fmla="val 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00" name="AutoShape 40"/>
            <p:cNvCxnSpPr>
              <a:cxnSpLocks noChangeShapeType="1"/>
            </p:cNvCxnSpPr>
            <p:nvPr/>
          </p:nvCxnSpPr>
          <p:spPr bwMode="auto">
            <a:xfrm rot="5400000" flipV="1">
              <a:off x="2269" y="1379"/>
              <a:ext cx="1" cy="316"/>
            </a:xfrm>
            <a:prstGeom prst="curvedConnector3">
              <a:avLst>
                <a:gd name="adj1" fmla="val -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201" name="Text Box 41"/>
            <p:cNvSpPr txBox="1">
              <a:spLocks noChangeArrowheads="1"/>
            </p:cNvSpPr>
            <p:nvPr/>
          </p:nvSpPr>
          <p:spPr bwMode="auto">
            <a:xfrm>
              <a:off x="901" y="1065"/>
              <a:ext cx="21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7202" name="Text Box 42"/>
            <p:cNvSpPr txBox="1">
              <a:spLocks noChangeArrowheads="1"/>
            </p:cNvSpPr>
            <p:nvPr/>
          </p:nvSpPr>
          <p:spPr bwMode="auto">
            <a:xfrm>
              <a:off x="865" y="2047"/>
              <a:ext cx="22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7203" name="Text Box 43"/>
            <p:cNvSpPr txBox="1">
              <a:spLocks noChangeArrowheads="1"/>
            </p:cNvSpPr>
            <p:nvPr/>
          </p:nvSpPr>
          <p:spPr bwMode="auto">
            <a:xfrm>
              <a:off x="2198" y="1113"/>
              <a:ext cx="21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7204" name="Text Box 44"/>
            <p:cNvSpPr txBox="1">
              <a:spLocks noChangeArrowheads="1"/>
            </p:cNvSpPr>
            <p:nvPr/>
          </p:nvSpPr>
          <p:spPr bwMode="auto">
            <a:xfrm>
              <a:off x="2246" y="2025"/>
              <a:ext cx="22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7205" name="Text Box 45"/>
            <p:cNvSpPr txBox="1">
              <a:spLocks noChangeArrowheads="1"/>
            </p:cNvSpPr>
            <p:nvPr/>
          </p:nvSpPr>
          <p:spPr bwMode="auto">
            <a:xfrm>
              <a:off x="1526" y="1401"/>
              <a:ext cx="216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c</a:t>
              </a:r>
            </a:p>
          </p:txBody>
        </p:sp>
        <p:sp>
          <p:nvSpPr>
            <p:cNvPr id="7206" name="Text Box 46"/>
            <p:cNvSpPr txBox="1">
              <a:spLocks noChangeArrowheads="1"/>
            </p:cNvSpPr>
            <p:nvPr/>
          </p:nvSpPr>
          <p:spPr bwMode="auto">
            <a:xfrm>
              <a:off x="2870" y="1449"/>
              <a:ext cx="21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c</a:t>
              </a:r>
            </a:p>
          </p:txBody>
        </p:sp>
        <p:sp>
          <p:nvSpPr>
            <p:cNvPr id="7207" name="Text Box 47"/>
            <p:cNvSpPr txBox="1">
              <a:spLocks noChangeArrowheads="1"/>
            </p:cNvSpPr>
            <p:nvPr/>
          </p:nvSpPr>
          <p:spPr bwMode="auto">
            <a:xfrm>
              <a:off x="3590" y="1065"/>
              <a:ext cx="49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a/b/c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D9FFCB-59F2-4773-A78A-1BEB6232207E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Definitions For DFA</a:t>
            </a:r>
            <a:endParaRPr lang="en-US" sz="3600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charset="0"/>
              </a:rPr>
              <a:t>Let M = (Q, Σ, δ,q</a:t>
            </a:r>
            <a:r>
              <a:rPr lang="en-US" sz="2400" baseline="-25000" dirty="0" smtClean="0">
                <a:cs typeface="Times New Roman" charset="0"/>
              </a:rPr>
              <a:t>0</a:t>
            </a:r>
            <a:r>
              <a:rPr lang="en-US" sz="2400" dirty="0" smtClean="0">
                <a:cs typeface="Times New Roman" charset="0"/>
              </a:rPr>
              <a:t>,F) be a DFA and let w be in Σ</a:t>
            </a:r>
            <a:r>
              <a:rPr lang="en-US" sz="2400" baseline="30000" dirty="0" smtClean="0">
                <a:cs typeface="Times New Roman" charset="0"/>
              </a:rPr>
              <a:t>*</a:t>
            </a:r>
            <a:r>
              <a:rPr lang="en-US" sz="2400" dirty="0" smtClean="0">
                <a:cs typeface="Times New Roman" charset="0"/>
              </a:rPr>
              <a:t>.  Then w is </a:t>
            </a:r>
            <a:r>
              <a:rPr lang="en-US" sz="2400" b="1" dirty="0" smtClean="0">
                <a:solidFill>
                  <a:schemeClr val="accent1"/>
                </a:solidFill>
                <a:cs typeface="Times New Roman" charset="0"/>
              </a:rPr>
              <a:t>accepted</a:t>
            </a:r>
            <a:r>
              <a:rPr lang="en-US" sz="2400" dirty="0" smtClean="0">
                <a:cs typeface="Times New Roman" charset="0"/>
              </a:rPr>
              <a:t> by  M  </a:t>
            </a:r>
            <a:r>
              <a:rPr lang="en-US" sz="2400" dirty="0" err="1" smtClean="0">
                <a:cs typeface="Times New Roman" charset="0"/>
              </a:rPr>
              <a:t>iff</a:t>
            </a:r>
            <a:r>
              <a:rPr lang="en-US" sz="2400" dirty="0" smtClean="0">
                <a:cs typeface="Times New Roman" charset="0"/>
              </a:rPr>
              <a:t> δ(q</a:t>
            </a:r>
            <a:r>
              <a:rPr lang="en-US" sz="2400" baseline="-25000" dirty="0" smtClean="0">
                <a:cs typeface="Times New Roman" charset="0"/>
              </a:rPr>
              <a:t>0</a:t>
            </a:r>
            <a:r>
              <a:rPr lang="en-US" sz="2400" dirty="0" smtClean="0">
                <a:cs typeface="Times New Roman" charset="0"/>
              </a:rPr>
              <a:t>,w) = p  for some state p in F.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charset="0"/>
              </a:rPr>
              <a:t>Let  </a:t>
            </a:r>
            <a:r>
              <a:rPr lang="en-US" sz="2400" dirty="0" smtClean="0">
                <a:cs typeface="Times New Roman" charset="0"/>
              </a:rPr>
              <a:t>M = (Q, Σ, δ,q</a:t>
            </a:r>
            <a:r>
              <a:rPr lang="en-US" sz="2400" baseline="-25000" dirty="0" smtClean="0">
                <a:cs typeface="Times New Roman" charset="0"/>
              </a:rPr>
              <a:t>0</a:t>
            </a:r>
            <a:r>
              <a:rPr lang="en-US" sz="2400" dirty="0" smtClean="0">
                <a:cs typeface="Times New Roman" charset="0"/>
              </a:rPr>
              <a:t>,F)  be a DFA. Then the </a:t>
            </a:r>
            <a:r>
              <a:rPr lang="en-US" sz="2400" b="1" dirty="0" smtClean="0">
                <a:solidFill>
                  <a:schemeClr val="accent1"/>
                </a:solidFill>
                <a:cs typeface="Times New Roman" charset="0"/>
              </a:rPr>
              <a:t>language</a:t>
            </a:r>
            <a:r>
              <a:rPr lang="en-US" sz="2400" i="1" dirty="0" smtClean="0">
                <a:cs typeface="Times New Roman" charset="0"/>
              </a:rPr>
              <a:t> accepted</a:t>
            </a:r>
            <a:r>
              <a:rPr lang="en-US" sz="2400" dirty="0" smtClean="0">
                <a:cs typeface="Times New Roman" charset="0"/>
              </a:rPr>
              <a:t> by M is the set: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charset="0"/>
              </a:rPr>
              <a:t>		L(M) = {w | w is in Σ</a:t>
            </a:r>
            <a:r>
              <a:rPr lang="en-US" sz="2400" baseline="30000" dirty="0" smtClean="0">
                <a:cs typeface="Times New Roman" charset="0"/>
              </a:rPr>
              <a:t>*</a:t>
            </a:r>
            <a:r>
              <a:rPr lang="en-US" sz="2400" dirty="0" smtClean="0">
                <a:cs typeface="Times New Roman" charset="0"/>
              </a:rPr>
              <a:t> and δ(q</a:t>
            </a:r>
            <a:r>
              <a:rPr lang="en-US" sz="2400" baseline="-25000" dirty="0" smtClean="0">
                <a:cs typeface="Times New Roman" charset="0"/>
              </a:rPr>
              <a:t>0</a:t>
            </a:r>
            <a:r>
              <a:rPr lang="en-US" sz="2400" dirty="0" smtClean="0">
                <a:cs typeface="Times New Roman" charset="0"/>
              </a:rPr>
              <a:t>,w) is in F}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charset="0"/>
              </a:rPr>
              <a:t>Another </a:t>
            </a:r>
            <a:r>
              <a:rPr lang="en-US" sz="2400" dirty="0" smtClean="0">
                <a:cs typeface="Times New Roman" charset="0"/>
              </a:rPr>
              <a:t>equivalent 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charset="0"/>
              </a:rPr>
              <a:t>		L(M) = {w | w is in Σ</a:t>
            </a:r>
            <a:r>
              <a:rPr lang="en-US" sz="2400" baseline="30000" dirty="0" smtClean="0">
                <a:cs typeface="Times New Roman" charset="0"/>
              </a:rPr>
              <a:t>*</a:t>
            </a:r>
            <a:r>
              <a:rPr lang="en-US" sz="2400" dirty="0" smtClean="0">
                <a:cs typeface="Times New Roman" charset="0"/>
              </a:rPr>
              <a:t> and w is accepted by M}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 smtClean="0">
                <a:cs typeface="Times New Roman" charset="0"/>
              </a:rPr>
              <a:t>Let  </a:t>
            </a:r>
            <a:r>
              <a:rPr lang="en-US" sz="2400" dirty="0" smtClean="0">
                <a:cs typeface="Times New Roman" charset="0"/>
              </a:rPr>
              <a:t>L  be a language. Then  L  is a </a:t>
            </a:r>
            <a:r>
              <a:rPr lang="en-US" sz="2400" b="1" dirty="0" smtClean="0">
                <a:solidFill>
                  <a:schemeClr val="accent1"/>
                </a:solidFill>
                <a:cs typeface="Times New Roman" charset="0"/>
              </a:rPr>
              <a:t>regular language </a:t>
            </a:r>
            <a:r>
              <a:rPr lang="en-US" sz="2400" dirty="0" err="1" smtClean="0">
                <a:cs typeface="Times New Roman" charset="0"/>
              </a:rPr>
              <a:t>iff</a:t>
            </a:r>
            <a:r>
              <a:rPr lang="en-US" sz="2400" dirty="0" smtClean="0">
                <a:cs typeface="Times New Roman" charset="0"/>
              </a:rPr>
              <a:t> there exists a DFA  M  such that L = L(M).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charset="0"/>
              </a:rPr>
              <a:t>Let  </a:t>
            </a:r>
            <a:r>
              <a:rPr lang="en-US" sz="2400" dirty="0" smtClean="0">
                <a:cs typeface="Times New Roman" charset="0"/>
              </a:rPr>
              <a:t>M</a:t>
            </a:r>
            <a:r>
              <a:rPr lang="en-US" sz="2400" baseline="-25000" dirty="0" smtClean="0">
                <a:cs typeface="Times New Roman" charset="0"/>
              </a:rPr>
              <a:t>1 </a:t>
            </a:r>
            <a:r>
              <a:rPr lang="en-US" sz="2400" dirty="0" smtClean="0">
                <a:cs typeface="Times New Roman" charset="0"/>
              </a:rPr>
              <a:t>= (Q</a:t>
            </a:r>
            <a:r>
              <a:rPr lang="en-US" sz="2400" baseline="-25000" dirty="0" smtClean="0">
                <a:cs typeface="Times New Roman" charset="0"/>
              </a:rPr>
              <a:t>1</a:t>
            </a:r>
            <a:r>
              <a:rPr lang="en-US" sz="2400" dirty="0" smtClean="0">
                <a:cs typeface="Times New Roman" charset="0"/>
              </a:rPr>
              <a:t>, Σ</a:t>
            </a:r>
            <a:r>
              <a:rPr lang="en-US" sz="2400" baseline="-25000" dirty="0" smtClean="0">
                <a:cs typeface="Times New Roman" charset="0"/>
              </a:rPr>
              <a:t>1</a:t>
            </a:r>
            <a:r>
              <a:rPr lang="en-US" sz="2400" dirty="0" smtClean="0">
                <a:cs typeface="Times New Roman" charset="0"/>
              </a:rPr>
              <a:t>, δ</a:t>
            </a:r>
            <a:r>
              <a:rPr lang="en-US" sz="2400" baseline="-25000" dirty="0" smtClean="0">
                <a:cs typeface="Times New Roman" charset="0"/>
              </a:rPr>
              <a:t>1</a:t>
            </a:r>
            <a:r>
              <a:rPr lang="en-US" sz="2400" dirty="0" smtClean="0">
                <a:cs typeface="Times New Roman" charset="0"/>
              </a:rPr>
              <a:t>, q</a:t>
            </a:r>
            <a:r>
              <a:rPr lang="en-US" sz="2400" baseline="-25000" dirty="0" smtClean="0">
                <a:cs typeface="Times New Roman" charset="0"/>
              </a:rPr>
              <a:t>0</a:t>
            </a:r>
            <a:r>
              <a:rPr lang="en-US" sz="2400" dirty="0" smtClean="0">
                <a:cs typeface="Times New Roman" charset="0"/>
              </a:rPr>
              <a:t>, F</a:t>
            </a:r>
            <a:r>
              <a:rPr lang="en-US" sz="2400" baseline="-25000" dirty="0" smtClean="0">
                <a:cs typeface="Times New Roman" charset="0"/>
              </a:rPr>
              <a:t>1</a:t>
            </a:r>
            <a:r>
              <a:rPr lang="en-US" sz="2400" dirty="0" smtClean="0">
                <a:cs typeface="Times New Roman" charset="0"/>
              </a:rPr>
              <a:t>)  and M</a:t>
            </a:r>
            <a:r>
              <a:rPr lang="en-US" sz="2400" baseline="-25000" dirty="0" smtClean="0">
                <a:cs typeface="Times New Roman" charset="0"/>
              </a:rPr>
              <a:t>2 </a:t>
            </a:r>
            <a:r>
              <a:rPr lang="en-US" sz="2400" dirty="0" smtClean="0">
                <a:cs typeface="Times New Roman" charset="0"/>
              </a:rPr>
              <a:t>= (Q</a:t>
            </a:r>
            <a:r>
              <a:rPr lang="en-US" sz="2400" baseline="-25000" dirty="0" smtClean="0">
                <a:cs typeface="Times New Roman" charset="0"/>
              </a:rPr>
              <a:t>2</a:t>
            </a:r>
            <a:r>
              <a:rPr lang="en-US" sz="2400" dirty="0" smtClean="0">
                <a:cs typeface="Times New Roman" charset="0"/>
              </a:rPr>
              <a:t>, Σ</a:t>
            </a:r>
            <a:r>
              <a:rPr lang="en-US" sz="2400" baseline="-25000" dirty="0" smtClean="0">
                <a:cs typeface="Times New Roman" charset="0"/>
              </a:rPr>
              <a:t>2</a:t>
            </a:r>
            <a:r>
              <a:rPr lang="en-US" sz="2400" dirty="0" smtClean="0">
                <a:cs typeface="Times New Roman" charset="0"/>
              </a:rPr>
              <a:t>, δ</a:t>
            </a:r>
            <a:r>
              <a:rPr lang="en-US" sz="2400" baseline="-25000" dirty="0" smtClean="0">
                <a:cs typeface="Times New Roman" charset="0"/>
              </a:rPr>
              <a:t>2</a:t>
            </a:r>
            <a:r>
              <a:rPr lang="en-US" sz="2400" dirty="0" smtClean="0">
                <a:cs typeface="Times New Roman" charset="0"/>
              </a:rPr>
              <a:t>, p</a:t>
            </a:r>
            <a:r>
              <a:rPr lang="en-US" sz="2400" baseline="-25000" dirty="0" smtClean="0">
                <a:cs typeface="Times New Roman" charset="0"/>
              </a:rPr>
              <a:t>0</a:t>
            </a:r>
            <a:r>
              <a:rPr lang="en-US" sz="2400" dirty="0" smtClean="0">
                <a:cs typeface="Times New Roman" charset="0"/>
              </a:rPr>
              <a:t>, F</a:t>
            </a:r>
            <a:r>
              <a:rPr lang="en-US" sz="2400" baseline="-25000" dirty="0" smtClean="0">
                <a:cs typeface="Times New Roman" charset="0"/>
              </a:rPr>
              <a:t>2</a:t>
            </a:r>
            <a:r>
              <a:rPr lang="en-US" sz="2400" dirty="0" smtClean="0">
                <a:cs typeface="Times New Roman" charset="0"/>
              </a:rPr>
              <a:t>)  be DFAs. Then M</a:t>
            </a:r>
            <a:r>
              <a:rPr lang="en-US" sz="2400" baseline="-25000" dirty="0" smtClean="0">
                <a:cs typeface="Times New Roman" charset="0"/>
              </a:rPr>
              <a:t>1</a:t>
            </a:r>
            <a:r>
              <a:rPr lang="en-US" sz="2400" dirty="0" smtClean="0">
                <a:cs typeface="Times New Roman" charset="0"/>
              </a:rPr>
              <a:t>  and M</a:t>
            </a:r>
            <a:r>
              <a:rPr lang="en-US" sz="2400" baseline="-25000" dirty="0" smtClean="0">
                <a:cs typeface="Times New Roman" charset="0"/>
              </a:rPr>
              <a:t>2</a:t>
            </a:r>
            <a:r>
              <a:rPr lang="en-US" sz="2400" dirty="0" smtClean="0">
                <a:cs typeface="Times New Roman" charset="0"/>
              </a:rPr>
              <a:t> are </a:t>
            </a:r>
            <a:r>
              <a:rPr lang="en-US" sz="2400" b="1" dirty="0" smtClean="0">
                <a:solidFill>
                  <a:schemeClr val="accent1"/>
                </a:solidFill>
                <a:cs typeface="Times New Roman" charset="0"/>
              </a:rPr>
              <a:t>equivalent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dirty="0" err="1" smtClean="0">
                <a:cs typeface="Times New Roman" charset="0"/>
              </a:rPr>
              <a:t>iff</a:t>
            </a:r>
            <a:r>
              <a:rPr lang="en-US" sz="2400" dirty="0" smtClean="0">
                <a:cs typeface="Times New Roman" charset="0"/>
              </a:rPr>
              <a:t>  L(M</a:t>
            </a:r>
            <a:r>
              <a:rPr lang="en-US" sz="2400" baseline="-25000" dirty="0" smtClean="0">
                <a:cs typeface="Times New Roman" charset="0"/>
              </a:rPr>
              <a:t>1</a:t>
            </a:r>
            <a:r>
              <a:rPr lang="en-US" sz="2400" dirty="0" smtClean="0">
                <a:cs typeface="Times New Roman" charset="0"/>
              </a:rPr>
              <a:t>) = L(M</a:t>
            </a:r>
            <a:r>
              <a:rPr lang="en-US" sz="2400" baseline="-25000" dirty="0" smtClean="0">
                <a:cs typeface="Times New Roman" charset="0"/>
              </a:rPr>
              <a:t>2</a:t>
            </a:r>
            <a:r>
              <a:rPr lang="en-US" sz="2400" dirty="0" smtClean="0">
                <a:cs typeface="Times New Roman" charset="0"/>
              </a:rPr>
              <a:t>).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For DFA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62D1F9-B463-4191-9A97-D4ECEF50D154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cs typeface="Times New Roman" charset="0"/>
              </a:rPr>
              <a:t>A </a:t>
            </a:r>
            <a:r>
              <a:rPr lang="en-US" sz="2000" dirty="0" smtClean="0">
                <a:cs typeface="Times New Roman" charset="0"/>
              </a:rPr>
              <a:t>DFA M = (Q, Σ, δ,q</a:t>
            </a:r>
            <a:r>
              <a:rPr lang="en-US" sz="2000" baseline="-25000" dirty="0" smtClean="0">
                <a:cs typeface="Times New Roman" charset="0"/>
              </a:rPr>
              <a:t>0</a:t>
            </a:r>
            <a:r>
              <a:rPr lang="en-US" sz="2000" dirty="0" smtClean="0">
                <a:cs typeface="Times New Roman" charset="0"/>
              </a:rPr>
              <a:t>,F) partitions the set Σ</a:t>
            </a:r>
            <a:r>
              <a:rPr lang="en-US" sz="2000" baseline="30000" dirty="0" smtClean="0">
                <a:cs typeface="Times New Roman" charset="0"/>
              </a:rPr>
              <a:t>*</a:t>
            </a:r>
            <a:r>
              <a:rPr lang="en-US" sz="2000" dirty="0" smtClean="0">
                <a:cs typeface="Times New Roman" charset="0"/>
              </a:rPr>
              <a:t> into two sets: L(M) </a:t>
            </a:r>
            <a:r>
              <a:rPr lang="en-US" sz="2000" dirty="0" smtClean="0">
                <a:cs typeface="Times New Roman" charset="0"/>
              </a:rPr>
              <a:t>and Σ</a:t>
            </a:r>
            <a:r>
              <a:rPr lang="en-US" sz="2000" baseline="30000" dirty="0" smtClean="0">
                <a:cs typeface="Times New Roman" charset="0"/>
              </a:rPr>
              <a:t>* </a:t>
            </a:r>
            <a:r>
              <a:rPr lang="en-US" sz="2000" dirty="0" smtClean="0">
                <a:cs typeface="Times New Roman" charset="0"/>
              </a:rPr>
              <a:t>- L(M).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cs typeface="Times New Roman" charset="0"/>
              </a:rPr>
              <a:t>If </a:t>
            </a:r>
            <a:r>
              <a:rPr lang="en-US" sz="2000" dirty="0" smtClean="0">
                <a:cs typeface="Times New Roman" charset="0"/>
              </a:rPr>
              <a:t>L = L(M) then L is a subset of L(M) and L(M) is a subset of L.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cs typeface="Times New Roman" charset="0"/>
              </a:rPr>
              <a:t>Similarly</a:t>
            </a:r>
            <a:r>
              <a:rPr lang="en-US" sz="2000" dirty="0" smtClean="0">
                <a:cs typeface="Times New Roman" charset="0"/>
              </a:rPr>
              <a:t>, if L(M</a:t>
            </a:r>
            <a:r>
              <a:rPr lang="en-US" sz="2000" baseline="-25000" dirty="0" smtClean="0">
                <a:cs typeface="Times New Roman" charset="0"/>
              </a:rPr>
              <a:t>1</a:t>
            </a:r>
            <a:r>
              <a:rPr lang="en-US" sz="2000" dirty="0" smtClean="0">
                <a:cs typeface="Times New Roman" charset="0"/>
              </a:rPr>
              <a:t>) = L(M</a:t>
            </a:r>
            <a:r>
              <a:rPr lang="en-US" sz="2000" baseline="-25000" dirty="0" smtClean="0">
                <a:cs typeface="Times New Roman" charset="0"/>
              </a:rPr>
              <a:t>2</a:t>
            </a:r>
            <a:r>
              <a:rPr lang="en-US" sz="2000" dirty="0" smtClean="0">
                <a:cs typeface="Times New Roman" charset="0"/>
              </a:rPr>
              <a:t>) then L(M</a:t>
            </a:r>
            <a:r>
              <a:rPr lang="en-US" sz="2000" baseline="-25000" dirty="0" smtClean="0">
                <a:cs typeface="Times New Roman" charset="0"/>
              </a:rPr>
              <a:t>1</a:t>
            </a:r>
            <a:r>
              <a:rPr lang="en-US" sz="2000" dirty="0" smtClean="0">
                <a:cs typeface="Times New Roman" charset="0"/>
              </a:rPr>
              <a:t>) is a subset of L(M</a:t>
            </a:r>
            <a:r>
              <a:rPr lang="en-US" sz="2000" baseline="-25000" dirty="0" smtClean="0">
                <a:cs typeface="Times New Roman" charset="0"/>
              </a:rPr>
              <a:t>2</a:t>
            </a:r>
            <a:r>
              <a:rPr lang="en-US" sz="2000" dirty="0" smtClean="0">
                <a:cs typeface="Times New Roman" charset="0"/>
              </a:rPr>
              <a:t>) and L(M</a:t>
            </a:r>
            <a:r>
              <a:rPr lang="en-US" sz="2000" baseline="-25000" dirty="0" smtClean="0">
                <a:cs typeface="Times New Roman" charset="0"/>
              </a:rPr>
              <a:t>2</a:t>
            </a:r>
            <a:r>
              <a:rPr lang="en-US" sz="2000" dirty="0" smtClean="0">
                <a:cs typeface="Times New Roman" charset="0"/>
              </a:rPr>
              <a:t>) is a subset of L(M</a:t>
            </a:r>
            <a:r>
              <a:rPr lang="en-US" sz="2000" baseline="-25000" dirty="0" smtClean="0">
                <a:cs typeface="Times New Roman" charset="0"/>
              </a:rPr>
              <a:t>1</a:t>
            </a:r>
            <a:r>
              <a:rPr lang="en-US" sz="2000" dirty="0" smtClean="0">
                <a:cs typeface="Times New Roman" charset="0"/>
              </a:rPr>
              <a:t>).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cs typeface="Times New Roman" charset="0"/>
              </a:rPr>
              <a:t>Some </a:t>
            </a:r>
            <a:r>
              <a:rPr lang="en-US" sz="2000" dirty="0" smtClean="0">
                <a:cs typeface="Times New Roman" charset="0"/>
              </a:rPr>
              <a:t>languages are regular, others are not. For example, 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cs typeface="Times New Roman" charset="0"/>
              </a:rPr>
              <a:t>			L</a:t>
            </a:r>
            <a:r>
              <a:rPr lang="en-US" sz="1800" baseline="-25000" dirty="0" smtClean="0">
                <a:cs typeface="Times New Roman" charset="0"/>
              </a:rPr>
              <a:t>1 </a:t>
            </a:r>
            <a:r>
              <a:rPr lang="en-US" sz="1800" dirty="0" smtClean="0">
                <a:cs typeface="Times New Roman" charset="0"/>
              </a:rPr>
              <a:t>= {x | x is a string of 0's and 1's containing an even 				number of 1's}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cs typeface="Times New Roman" charset="0"/>
              </a:rPr>
              <a:t>			L</a:t>
            </a:r>
            <a:r>
              <a:rPr lang="en-US" sz="1800" baseline="-25000" dirty="0" smtClean="0">
                <a:cs typeface="Times New Roman" charset="0"/>
              </a:rPr>
              <a:t>2 </a:t>
            </a:r>
            <a:r>
              <a:rPr lang="en-US" sz="1800" dirty="0" smtClean="0">
                <a:cs typeface="Times New Roman" charset="0"/>
              </a:rPr>
              <a:t>= {x | x = 0</a:t>
            </a:r>
            <a:r>
              <a:rPr lang="en-US" sz="1800" baseline="30000" dirty="0" smtClean="0">
                <a:cs typeface="Times New Roman" charset="0"/>
              </a:rPr>
              <a:t>n</a:t>
            </a:r>
            <a:r>
              <a:rPr lang="en-US" sz="1800" dirty="0" smtClean="0">
                <a:cs typeface="Times New Roman" charset="0"/>
              </a:rPr>
              <a:t>1</a:t>
            </a:r>
            <a:r>
              <a:rPr lang="en-US" sz="1800" baseline="30000" dirty="0" smtClean="0">
                <a:cs typeface="Times New Roman" charset="0"/>
              </a:rPr>
              <a:t>n</a:t>
            </a:r>
            <a:r>
              <a:rPr lang="en-US" sz="1800" dirty="0" smtClean="0">
                <a:cs typeface="Times New Roman" charset="0"/>
              </a:rPr>
              <a:t> for some n &gt;= 0}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cs typeface="Times New Roman" charset="0"/>
              </a:rPr>
              <a:t>		then L</a:t>
            </a:r>
            <a:r>
              <a:rPr lang="en-US" sz="1800" baseline="-25000" dirty="0" smtClean="0">
                <a:cs typeface="Times New Roman" charset="0"/>
              </a:rPr>
              <a:t>1</a:t>
            </a:r>
            <a:r>
              <a:rPr lang="en-US" sz="1800" dirty="0" smtClean="0">
                <a:cs typeface="Times New Roman" charset="0"/>
              </a:rPr>
              <a:t> is regular but L</a:t>
            </a:r>
            <a:r>
              <a:rPr lang="en-US" sz="1800" baseline="-25000" dirty="0" smtClean="0">
                <a:cs typeface="Times New Roman" charset="0"/>
              </a:rPr>
              <a:t>2</a:t>
            </a:r>
            <a:r>
              <a:rPr lang="en-US" sz="1800" dirty="0" smtClean="0">
                <a:cs typeface="Times New Roman" charset="0"/>
              </a:rPr>
              <a:t> is not.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cs typeface="Times New Roman" charset="0"/>
              </a:rPr>
              <a:t>Questions</a:t>
            </a:r>
            <a:r>
              <a:rPr lang="en-US" sz="1800" dirty="0" smtClean="0">
                <a:cs typeface="Times New Roman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cs typeface="Times New Roman" charset="0"/>
              </a:rPr>
              <a:t>How do we determine whether or not a given language is regular?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cs typeface="Times New Roman" charset="0"/>
              </a:rPr>
              <a:t>How could a program “simulate” a DFA?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3EB8F8-C0B6-4AEA-A1EF-5E22D20D0E7E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cs typeface="Times New Roman" charset="0"/>
              </a:rPr>
              <a:t>Give a DFA M such that: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L(M</a:t>
            </a:r>
            <a:r>
              <a:rPr lang="en-US" sz="2000" dirty="0" smtClean="0">
                <a:cs typeface="Times New Roman" charset="0"/>
              </a:rPr>
              <a:t>) = {x | x is a string of 0’s and 1’s and |x| &gt;= 2}</a:t>
            </a:r>
          </a:p>
          <a:p>
            <a:pPr eaLnBrk="1" hangingPunct="1"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i="1" dirty="0" smtClean="0">
                <a:cs typeface="Times New Roman" charset="0"/>
              </a:rPr>
              <a:t>Prove </a:t>
            </a:r>
            <a:r>
              <a:rPr lang="en-US" sz="2000" i="1" dirty="0" smtClean="0">
                <a:cs typeface="Times New Roman" charset="0"/>
              </a:rPr>
              <a:t>this by induction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0" y="2667000"/>
            <a:ext cx="4927600" cy="1257300"/>
            <a:chOff x="1200" y="1440"/>
            <a:chExt cx="3104" cy="792"/>
          </a:xfrm>
        </p:grpSpPr>
        <p:sp>
          <p:nvSpPr>
            <p:cNvPr id="15365" name="Oval 4"/>
            <p:cNvSpPr>
              <a:spLocks noChangeArrowheads="1"/>
            </p:cNvSpPr>
            <p:nvPr/>
          </p:nvSpPr>
          <p:spPr bwMode="auto">
            <a:xfrm>
              <a:off x="2658" y="1867"/>
              <a:ext cx="355" cy="3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1</a:t>
              </a:r>
            </a:p>
          </p:txBody>
        </p:sp>
        <p:sp>
          <p:nvSpPr>
            <p:cNvPr id="15366" name="Line 5"/>
            <p:cNvSpPr>
              <a:spLocks noChangeShapeType="1"/>
            </p:cNvSpPr>
            <p:nvPr/>
          </p:nvSpPr>
          <p:spPr bwMode="auto">
            <a:xfrm>
              <a:off x="1200" y="2019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Oval 6"/>
            <p:cNvSpPr>
              <a:spLocks noChangeArrowheads="1"/>
            </p:cNvSpPr>
            <p:nvPr/>
          </p:nvSpPr>
          <p:spPr bwMode="auto">
            <a:xfrm>
              <a:off x="1522" y="1843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0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866" y="1824"/>
              <a:ext cx="387" cy="389"/>
              <a:chOff x="755" y="1461"/>
              <a:chExt cx="446" cy="434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15376" name="Oval 9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cs typeface="Times New Roman" charset="0"/>
                    </a:rPr>
                    <a:t>q</a:t>
                  </a:r>
                  <a:r>
                    <a:rPr lang="en-US" sz="2000" baseline="-25000">
                      <a:cs typeface="Times New Roman" charset="0"/>
                    </a:rPr>
                    <a:t>2</a:t>
                  </a:r>
                </a:p>
              </p:txBody>
            </p:sp>
            <p:sp>
              <p:nvSpPr>
                <p:cNvPr id="15377" name="Oval 10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5375" name="AutoShape 11"/>
              <p:cNvCxnSpPr>
                <a:cxnSpLocks noChangeShapeType="1"/>
                <a:stCxn id="15377" idx="1"/>
                <a:endCxn id="15377" idx="7"/>
              </p:cNvCxnSpPr>
              <p:nvPr/>
            </p:nvCxnSpPr>
            <p:spPr bwMode="auto">
              <a:xfrm rot="5400000" flipV="1">
                <a:off x="977" y="1368"/>
                <a:ext cx="1" cy="316"/>
              </a:xfrm>
              <a:prstGeom prst="curvedConnector3">
                <a:avLst>
                  <a:gd name="adj1" fmla="val -208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5369" name="Line 12"/>
            <p:cNvSpPr>
              <a:spLocks noChangeShapeType="1"/>
            </p:cNvSpPr>
            <p:nvPr/>
          </p:nvSpPr>
          <p:spPr bwMode="auto">
            <a:xfrm>
              <a:off x="1908" y="2039"/>
              <a:ext cx="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13"/>
            <p:cNvSpPr>
              <a:spLocks noChangeShapeType="1"/>
            </p:cNvSpPr>
            <p:nvPr/>
          </p:nvSpPr>
          <p:spPr bwMode="auto">
            <a:xfrm>
              <a:off x="3024" y="2016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Text Box 16"/>
            <p:cNvSpPr txBox="1">
              <a:spLocks noChangeArrowheads="1"/>
            </p:cNvSpPr>
            <p:nvPr/>
          </p:nvSpPr>
          <p:spPr bwMode="auto">
            <a:xfrm>
              <a:off x="2112" y="177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/>
                <a:t>0/1</a:t>
              </a:r>
            </a:p>
          </p:txBody>
        </p:sp>
        <p:sp>
          <p:nvSpPr>
            <p:cNvPr id="15372" name="Text Box 17"/>
            <p:cNvSpPr txBox="1">
              <a:spLocks noChangeArrowheads="1"/>
            </p:cNvSpPr>
            <p:nvPr/>
          </p:nvSpPr>
          <p:spPr bwMode="auto">
            <a:xfrm>
              <a:off x="3984" y="1440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0/1</a:t>
              </a:r>
            </a:p>
          </p:txBody>
        </p:sp>
        <p:sp>
          <p:nvSpPr>
            <p:cNvPr id="15373" name="Text Box 19"/>
            <p:cNvSpPr txBox="1">
              <a:spLocks noChangeArrowheads="1"/>
            </p:cNvSpPr>
            <p:nvPr/>
          </p:nvSpPr>
          <p:spPr bwMode="auto">
            <a:xfrm>
              <a:off x="3216" y="177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/>
                <a:t>0/1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a finite automaton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068638"/>
            <a:ext cx="8353425" cy="331311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There are </a:t>
            </a:r>
            <a:r>
              <a:rPr lang="en-US" b="1" dirty="0" smtClean="0">
                <a:solidFill>
                  <a:schemeClr val="accent1"/>
                </a:solidFill>
              </a:rPr>
              <a:t>states</a:t>
            </a:r>
            <a:r>
              <a:rPr lang="en-US" dirty="0" smtClean="0"/>
              <a:t> </a:t>
            </a:r>
            <a:r>
              <a:rPr lang="en-US" dirty="0" smtClean="0">
                <a:latin typeface="Garamond" charset="0"/>
              </a:rPr>
              <a:t>even</a:t>
            </a:r>
            <a:r>
              <a:rPr lang="en-US" dirty="0" smtClean="0"/>
              <a:t> and </a:t>
            </a:r>
            <a:r>
              <a:rPr lang="en-US" dirty="0" smtClean="0">
                <a:latin typeface="Garamond" charset="0"/>
              </a:rPr>
              <a:t>odd</a:t>
            </a:r>
            <a:r>
              <a:rPr lang="en-US" dirty="0" smtClean="0"/>
              <a:t>, </a:t>
            </a:r>
            <a:r>
              <a:rPr lang="en-US" dirty="0" smtClean="0">
                <a:latin typeface="Garamond" charset="0"/>
              </a:rPr>
              <a:t>even</a:t>
            </a:r>
            <a:r>
              <a:rPr lang="en-US" dirty="0" smtClean="0"/>
              <a:t> is the </a:t>
            </a:r>
            <a:r>
              <a:rPr lang="en-US" b="1" dirty="0" smtClean="0">
                <a:solidFill>
                  <a:srgbClr val="6699FF"/>
                </a:solidFill>
              </a:rPr>
              <a:t>start state</a:t>
            </a:r>
          </a:p>
          <a:p>
            <a:pPr algn="just"/>
            <a:r>
              <a:rPr lang="en-US" dirty="0" smtClean="0"/>
              <a:t>The automaton takes </a:t>
            </a:r>
            <a:r>
              <a:rPr lang="en-US" b="1" dirty="0" smtClean="0">
                <a:solidFill>
                  <a:schemeClr val="accent1"/>
                </a:solidFill>
              </a:rPr>
              <a:t>inputs</a:t>
            </a:r>
            <a:r>
              <a:rPr lang="en-US" dirty="0" smtClean="0"/>
              <a:t> from alphabet </a:t>
            </a:r>
            <a:r>
              <a:rPr lang="en-US" dirty="0" smtClean="0">
                <a:latin typeface="Garamond" charset="0"/>
              </a:rPr>
              <a:t>{L, R}</a:t>
            </a:r>
          </a:p>
          <a:p>
            <a:pPr algn="just"/>
            <a:r>
              <a:rPr lang="en-US" dirty="0" smtClean="0"/>
              <a:t>The state </a:t>
            </a:r>
            <a:r>
              <a:rPr lang="en-US" dirty="0" smtClean="0">
                <a:latin typeface="Garamond" charset="0"/>
              </a:rPr>
              <a:t>even</a:t>
            </a:r>
            <a:r>
              <a:rPr lang="en-US" dirty="0" smtClean="0"/>
              <a:t> is an </a:t>
            </a:r>
            <a:r>
              <a:rPr lang="en-US" b="1" dirty="0" smtClean="0">
                <a:solidFill>
                  <a:srgbClr val="6699FF"/>
                </a:solidFill>
              </a:rPr>
              <a:t>accepting state</a:t>
            </a:r>
          </a:p>
          <a:p>
            <a:pPr algn="just"/>
            <a:r>
              <a:rPr lang="en-US" dirty="0" smtClean="0"/>
              <a:t>There are </a:t>
            </a:r>
            <a:r>
              <a:rPr lang="en-US" b="1" dirty="0" smtClean="0">
                <a:solidFill>
                  <a:srgbClr val="6699FF"/>
                </a:solidFill>
              </a:rPr>
              <a:t>transitions</a:t>
            </a:r>
            <a:r>
              <a:rPr lang="en-US" dirty="0" smtClean="0"/>
              <a:t> saying what to do for every state and every alphabet symbol</a:t>
            </a:r>
          </a:p>
        </p:txBody>
      </p:sp>
      <p:sp>
        <p:nvSpPr>
          <p:cNvPr id="41988" name="Oval 6"/>
          <p:cNvSpPr>
            <a:spLocks noChangeArrowheads="1"/>
          </p:cNvSpPr>
          <p:nvPr/>
        </p:nvSpPr>
        <p:spPr bwMode="auto">
          <a:xfrm>
            <a:off x="3505200" y="19446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7"/>
          <p:cNvSpPr>
            <a:spLocks noChangeArrowheads="1"/>
          </p:cNvSpPr>
          <p:nvPr/>
        </p:nvSpPr>
        <p:spPr bwMode="auto">
          <a:xfrm>
            <a:off x="5257800" y="18684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Freeform 8"/>
          <p:cNvSpPr>
            <a:spLocks/>
          </p:cNvSpPr>
          <p:nvPr/>
        </p:nvSpPr>
        <p:spPr bwMode="auto">
          <a:xfrm>
            <a:off x="4038600" y="1919288"/>
            <a:ext cx="1295400" cy="1016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Freeform 9"/>
          <p:cNvSpPr>
            <a:spLocks/>
          </p:cNvSpPr>
          <p:nvPr/>
        </p:nvSpPr>
        <p:spPr bwMode="auto">
          <a:xfrm flipV="1">
            <a:off x="4114800" y="2389188"/>
            <a:ext cx="1295400" cy="1778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Line 10"/>
          <p:cNvSpPr>
            <a:spLocks noChangeShapeType="1"/>
          </p:cNvSpPr>
          <p:nvPr/>
        </p:nvSpPr>
        <p:spPr bwMode="auto">
          <a:xfrm>
            <a:off x="3124200" y="2249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3503613" y="2038350"/>
            <a:ext cx="5984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even</a:t>
            </a:r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5295900" y="1957388"/>
            <a:ext cx="533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odd</a:t>
            </a:r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4343400" y="15240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L, R </a:t>
            </a:r>
          </a:p>
        </p:txBody>
      </p:sp>
      <p:sp>
        <p:nvSpPr>
          <p:cNvPr id="41996" name="Text Box 13"/>
          <p:cNvSpPr txBox="1">
            <a:spLocks noChangeArrowheads="1"/>
          </p:cNvSpPr>
          <p:nvPr/>
        </p:nvSpPr>
        <p:spPr bwMode="auto">
          <a:xfrm>
            <a:off x="4483100" y="2514600"/>
            <a:ext cx="622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L, R</a:t>
            </a:r>
          </a:p>
        </p:txBody>
      </p:sp>
      <p:sp>
        <p:nvSpPr>
          <p:cNvPr id="41997" name="Oval 6"/>
          <p:cNvSpPr>
            <a:spLocks noChangeArrowheads="1"/>
          </p:cNvSpPr>
          <p:nvPr/>
        </p:nvSpPr>
        <p:spPr bwMode="auto">
          <a:xfrm>
            <a:off x="3581400" y="20193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3B4B1F-6ED8-42FC-838D-60F7E11748CB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cs typeface="Times New Roman" charset="0"/>
              </a:rPr>
              <a:t>Give a DFA M such that:</a:t>
            </a: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L(M</a:t>
            </a:r>
            <a:r>
              <a:rPr lang="en-US" sz="2000" dirty="0" smtClean="0">
                <a:cs typeface="Times New Roman" charset="0"/>
              </a:rPr>
              <a:t>) = {x | x is a string of (zero or more) </a:t>
            </a:r>
            <a:r>
              <a:rPr lang="en-US" sz="2000" dirty="0" err="1" smtClean="0">
                <a:cs typeface="Times New Roman" charset="0"/>
              </a:rPr>
              <a:t>a’s</a:t>
            </a:r>
            <a:r>
              <a:rPr lang="en-US" sz="2000" dirty="0" smtClean="0">
                <a:cs typeface="Times New Roman" charset="0"/>
              </a:rPr>
              <a:t>, </a:t>
            </a:r>
            <a:r>
              <a:rPr lang="en-US" sz="2000" dirty="0" err="1" smtClean="0">
                <a:cs typeface="Times New Roman" charset="0"/>
              </a:rPr>
              <a:t>b’s</a:t>
            </a:r>
            <a:r>
              <a:rPr lang="en-US" sz="2000" dirty="0" smtClean="0">
                <a:cs typeface="Times New Roman" charset="0"/>
              </a:rPr>
              <a:t> and </a:t>
            </a:r>
            <a:r>
              <a:rPr lang="en-US" sz="2000" dirty="0" err="1" smtClean="0">
                <a:cs typeface="Times New Roman" charset="0"/>
              </a:rPr>
              <a:t>c’s</a:t>
            </a:r>
            <a:r>
              <a:rPr lang="en-US" sz="2000" dirty="0" smtClean="0">
                <a:cs typeface="Times New Roman" charset="0"/>
              </a:rPr>
              <a:t> such </a:t>
            </a:r>
            <a:r>
              <a:rPr lang="en-US" sz="2000" dirty="0" smtClean="0">
                <a:cs typeface="Times New Roman" charset="0"/>
              </a:rPr>
              <a:t>that </a:t>
            </a:r>
            <a:r>
              <a:rPr lang="en-US" sz="2000" dirty="0" smtClean="0">
                <a:cs typeface="Times New Roman" charset="0"/>
              </a:rPr>
              <a:t>x does not contain the substring </a:t>
            </a:r>
            <a:r>
              <a:rPr lang="en-US" sz="2000" i="1" dirty="0" err="1" smtClean="0">
                <a:cs typeface="Times New Roman" charset="0"/>
              </a:rPr>
              <a:t>aa</a:t>
            </a:r>
            <a:r>
              <a:rPr lang="en-US" sz="2000" dirty="0" smtClean="0">
                <a:cs typeface="Times New Roman" charset="0"/>
              </a:rPr>
              <a:t>}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76400" y="3886200"/>
            <a:ext cx="5095875" cy="1477963"/>
            <a:chOff x="1200" y="1392"/>
            <a:chExt cx="3210" cy="931"/>
          </a:xfrm>
        </p:grpSpPr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1200" y="2019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Oval 6"/>
            <p:cNvSpPr>
              <a:spLocks noChangeArrowheads="1"/>
            </p:cNvSpPr>
            <p:nvPr/>
          </p:nvSpPr>
          <p:spPr bwMode="auto">
            <a:xfrm>
              <a:off x="3888" y="1824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2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536" y="1824"/>
              <a:ext cx="387" cy="389"/>
              <a:chOff x="755" y="1461"/>
              <a:chExt cx="446" cy="434"/>
            </a:xfrm>
          </p:grpSpPr>
          <p:sp>
            <p:nvSpPr>
              <p:cNvPr id="16405" name="Oval 9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cs typeface="Times New Roman" charset="0"/>
                  </a:rPr>
                  <a:t>q</a:t>
                </a:r>
                <a:r>
                  <a:rPr lang="en-US" sz="2000" baseline="-25000">
                    <a:cs typeface="Times New Roman" charset="0"/>
                  </a:rPr>
                  <a:t>0</a:t>
                </a:r>
              </a:p>
            </p:txBody>
          </p:sp>
          <p:sp>
            <p:nvSpPr>
              <p:cNvPr id="16406" name="Oval 10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6392" name="AutoShape 11"/>
            <p:cNvCxnSpPr>
              <a:cxnSpLocks noChangeShapeType="1"/>
              <a:stCxn id="16406" idx="1"/>
              <a:endCxn id="16406" idx="7"/>
            </p:cNvCxnSpPr>
            <p:nvPr/>
          </p:nvCxnSpPr>
          <p:spPr bwMode="auto">
            <a:xfrm rot="5400000" flipV="1">
              <a:off x="1729" y="1744"/>
              <a:ext cx="1" cy="275"/>
            </a:xfrm>
            <a:prstGeom prst="curvedConnector3">
              <a:avLst>
                <a:gd name="adj1" fmla="val -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393" name="Line 12"/>
            <p:cNvSpPr>
              <a:spLocks noChangeShapeType="1"/>
            </p:cNvSpPr>
            <p:nvPr/>
          </p:nvSpPr>
          <p:spPr bwMode="auto">
            <a:xfrm>
              <a:off x="192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>
              <a:off x="3024" y="2016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14"/>
            <p:cNvSpPr txBox="1">
              <a:spLocks noChangeArrowheads="1"/>
            </p:cNvSpPr>
            <p:nvPr/>
          </p:nvSpPr>
          <p:spPr bwMode="auto">
            <a:xfrm>
              <a:off x="2160" y="168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16396" name="Text Box 15"/>
            <p:cNvSpPr txBox="1">
              <a:spLocks noChangeArrowheads="1"/>
            </p:cNvSpPr>
            <p:nvPr/>
          </p:nvSpPr>
          <p:spPr bwMode="auto">
            <a:xfrm>
              <a:off x="3984" y="1392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a/b/c</a:t>
              </a:r>
            </a:p>
          </p:txBody>
        </p:sp>
        <p:sp>
          <p:nvSpPr>
            <p:cNvPr id="16397" name="Text Box 16"/>
            <p:cNvSpPr txBox="1">
              <a:spLocks noChangeArrowheads="1"/>
            </p:cNvSpPr>
            <p:nvPr/>
          </p:nvSpPr>
          <p:spPr bwMode="auto">
            <a:xfrm>
              <a:off x="3312" y="1776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640" y="1824"/>
              <a:ext cx="387" cy="389"/>
              <a:chOff x="755" y="1461"/>
              <a:chExt cx="446" cy="434"/>
            </a:xfrm>
          </p:grpSpPr>
          <p:sp>
            <p:nvSpPr>
              <p:cNvPr id="16403" name="Oval 19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cs typeface="Times New Roman" charset="0"/>
                  </a:rPr>
                  <a:t>q</a:t>
                </a:r>
                <a:r>
                  <a:rPr lang="en-US" sz="2000" baseline="-25000">
                    <a:cs typeface="Times New Roman" charset="0"/>
                  </a:rPr>
                  <a:t>1</a:t>
                </a:r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9" name="Line 23"/>
            <p:cNvSpPr>
              <a:spLocks noChangeShapeType="1"/>
            </p:cNvSpPr>
            <p:nvPr/>
          </p:nvSpPr>
          <p:spPr bwMode="auto">
            <a:xfrm flipH="1">
              <a:off x="1920" y="20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Text Box 24"/>
            <p:cNvSpPr txBox="1">
              <a:spLocks noChangeArrowheads="1"/>
            </p:cNvSpPr>
            <p:nvPr/>
          </p:nvSpPr>
          <p:spPr bwMode="auto">
            <a:xfrm>
              <a:off x="2246" y="2073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b/c</a:t>
              </a:r>
            </a:p>
          </p:txBody>
        </p:sp>
        <p:sp>
          <p:nvSpPr>
            <p:cNvPr id="16401" name="Text Box 25"/>
            <p:cNvSpPr txBox="1">
              <a:spLocks noChangeArrowheads="1"/>
            </p:cNvSpPr>
            <p:nvPr/>
          </p:nvSpPr>
          <p:spPr bwMode="auto">
            <a:xfrm>
              <a:off x="1632" y="1392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b/c</a:t>
              </a:r>
            </a:p>
          </p:txBody>
        </p:sp>
        <p:cxnSp>
          <p:nvCxnSpPr>
            <p:cNvPr id="16402" name="AutoShape 26"/>
            <p:cNvCxnSpPr>
              <a:cxnSpLocks noChangeShapeType="1"/>
            </p:cNvCxnSpPr>
            <p:nvPr/>
          </p:nvCxnSpPr>
          <p:spPr bwMode="auto">
            <a:xfrm rot="5400000" flipV="1">
              <a:off x="4073" y="1735"/>
              <a:ext cx="1" cy="275"/>
            </a:xfrm>
            <a:prstGeom prst="curvedConnector3">
              <a:avLst>
                <a:gd name="adj1" fmla="val -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C21D92-19F6-4F79-A916-097CE99F8A27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cs typeface="Times New Roman" charset="0"/>
              </a:rPr>
              <a:t>Give a DFA M such that:</a:t>
            </a: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 </a:t>
            </a:r>
            <a:r>
              <a:rPr lang="en-US" sz="2000" dirty="0" smtClean="0">
                <a:cs typeface="Times New Roman" charset="0"/>
              </a:rPr>
              <a:t>L(M) = {x | x is a string of </a:t>
            </a:r>
            <a:r>
              <a:rPr lang="en-US" sz="2000" dirty="0" err="1" smtClean="0">
                <a:cs typeface="Times New Roman" charset="0"/>
              </a:rPr>
              <a:t>a’s</a:t>
            </a:r>
            <a:r>
              <a:rPr lang="en-US" sz="2000" dirty="0" smtClean="0">
                <a:cs typeface="Times New Roman" charset="0"/>
              </a:rPr>
              <a:t>, </a:t>
            </a:r>
            <a:r>
              <a:rPr lang="en-US" sz="2000" dirty="0" err="1" smtClean="0">
                <a:cs typeface="Times New Roman" charset="0"/>
              </a:rPr>
              <a:t>b’s</a:t>
            </a:r>
            <a:r>
              <a:rPr lang="en-US" sz="2000" dirty="0" smtClean="0">
                <a:cs typeface="Times New Roman" charset="0"/>
              </a:rPr>
              <a:t> and </a:t>
            </a:r>
            <a:r>
              <a:rPr lang="en-US" sz="2000" dirty="0" err="1" smtClean="0">
                <a:cs typeface="Times New Roman" charset="0"/>
              </a:rPr>
              <a:t>c’s</a:t>
            </a:r>
            <a:r>
              <a:rPr lang="en-US" sz="2000" dirty="0" smtClean="0">
                <a:cs typeface="Times New Roman" charset="0"/>
              </a:rPr>
              <a:t> such that x </a:t>
            </a:r>
            <a:r>
              <a:rPr lang="en-US" sz="2000" dirty="0" smtClean="0">
                <a:cs typeface="Times New Roman" charset="0"/>
              </a:rPr>
              <a:t>contains </a:t>
            </a:r>
            <a:r>
              <a:rPr lang="en-US" sz="2000" dirty="0" smtClean="0">
                <a:cs typeface="Times New Roman" charset="0"/>
              </a:rPr>
              <a:t>the substring </a:t>
            </a:r>
            <a:r>
              <a:rPr lang="en-US" sz="2000" i="1" dirty="0" err="1" smtClean="0">
                <a:cs typeface="Times New Roman" charset="0"/>
              </a:rPr>
              <a:t>aba</a:t>
            </a:r>
            <a:r>
              <a:rPr lang="en-US" sz="2000" dirty="0" smtClean="0">
                <a:cs typeface="Times New Roman" charset="0"/>
              </a:rPr>
              <a:t>}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14400" y="3657600"/>
            <a:ext cx="7000875" cy="1997075"/>
            <a:chOff x="480" y="1440"/>
            <a:chExt cx="4410" cy="1258"/>
          </a:xfrm>
        </p:grpSpPr>
        <p:sp>
          <p:nvSpPr>
            <p:cNvPr id="17413" name="Line 4"/>
            <p:cNvSpPr>
              <a:spLocks noChangeShapeType="1"/>
            </p:cNvSpPr>
            <p:nvPr/>
          </p:nvSpPr>
          <p:spPr bwMode="auto">
            <a:xfrm>
              <a:off x="480" y="2067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3168" y="187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2</a:t>
              </a:r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816" y="187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0</a:t>
              </a:r>
            </a:p>
          </p:txBody>
        </p:sp>
        <p:cxnSp>
          <p:nvCxnSpPr>
            <p:cNvPr id="17416" name="AutoShape 9"/>
            <p:cNvCxnSpPr>
              <a:cxnSpLocks noChangeShapeType="1"/>
              <a:stCxn id="17415" idx="1"/>
              <a:endCxn id="17415" idx="7"/>
            </p:cNvCxnSpPr>
            <p:nvPr/>
          </p:nvCxnSpPr>
          <p:spPr bwMode="auto">
            <a:xfrm rot="5400000" flipV="1">
              <a:off x="1009" y="1793"/>
              <a:ext cx="1" cy="273"/>
            </a:xfrm>
            <a:prstGeom prst="curvedConnector3">
              <a:avLst>
                <a:gd name="adj1" fmla="val -2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417" name="Line 10"/>
            <p:cNvSpPr>
              <a:spLocks noChangeShapeType="1"/>
            </p:cNvSpPr>
            <p:nvPr/>
          </p:nvSpPr>
          <p:spPr bwMode="auto">
            <a:xfrm>
              <a:off x="1200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11"/>
            <p:cNvSpPr>
              <a:spLocks noChangeShapeType="1"/>
            </p:cNvSpPr>
            <p:nvPr/>
          </p:nvSpPr>
          <p:spPr bwMode="auto">
            <a:xfrm>
              <a:off x="2304" y="206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12"/>
            <p:cNvSpPr txBox="1">
              <a:spLocks noChangeArrowheads="1"/>
            </p:cNvSpPr>
            <p:nvPr/>
          </p:nvSpPr>
          <p:spPr bwMode="auto">
            <a:xfrm>
              <a:off x="1440" y="172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4464" y="1440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a/b/c</a:t>
              </a:r>
            </a:p>
          </p:txBody>
        </p:sp>
        <p:sp>
          <p:nvSpPr>
            <p:cNvPr id="17421" name="Text Box 14"/>
            <p:cNvSpPr txBox="1">
              <a:spLocks noChangeArrowheads="1"/>
            </p:cNvSpPr>
            <p:nvPr/>
          </p:nvSpPr>
          <p:spPr bwMode="auto">
            <a:xfrm>
              <a:off x="2592" y="182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17422" name="Oval 17"/>
            <p:cNvSpPr>
              <a:spLocks noChangeArrowheads="1"/>
            </p:cNvSpPr>
            <p:nvPr/>
          </p:nvSpPr>
          <p:spPr bwMode="auto">
            <a:xfrm>
              <a:off x="1920" y="187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1</a:t>
              </a:r>
              <a:endParaRPr lang="en-US"/>
            </a:p>
          </p:txBody>
        </p:sp>
        <p:sp>
          <p:nvSpPr>
            <p:cNvPr id="17423" name="Line 18"/>
            <p:cNvSpPr>
              <a:spLocks noChangeShapeType="1"/>
            </p:cNvSpPr>
            <p:nvPr/>
          </p:nvSpPr>
          <p:spPr bwMode="auto">
            <a:xfrm flipH="1">
              <a:off x="1200" y="21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Text Box 19"/>
            <p:cNvSpPr txBox="1">
              <a:spLocks noChangeArrowheads="1"/>
            </p:cNvSpPr>
            <p:nvPr/>
          </p:nvSpPr>
          <p:spPr bwMode="auto">
            <a:xfrm>
              <a:off x="1632" y="2064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c</a:t>
              </a:r>
            </a:p>
          </p:txBody>
        </p:sp>
        <p:sp>
          <p:nvSpPr>
            <p:cNvPr id="17425" name="Text Box 20"/>
            <p:cNvSpPr txBox="1">
              <a:spLocks noChangeArrowheads="1"/>
            </p:cNvSpPr>
            <p:nvPr/>
          </p:nvSpPr>
          <p:spPr bwMode="auto">
            <a:xfrm>
              <a:off x="912" y="1440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b/c</a:t>
              </a:r>
            </a:p>
          </p:txBody>
        </p:sp>
        <p:cxnSp>
          <p:nvCxnSpPr>
            <p:cNvPr id="17426" name="AutoShape 23"/>
            <p:cNvCxnSpPr>
              <a:cxnSpLocks noChangeShapeType="1"/>
            </p:cNvCxnSpPr>
            <p:nvPr/>
          </p:nvCxnSpPr>
          <p:spPr bwMode="auto">
            <a:xfrm rot="5400000" flipV="1">
              <a:off x="2105" y="1783"/>
              <a:ext cx="1" cy="275"/>
            </a:xfrm>
            <a:prstGeom prst="curvedConnector3">
              <a:avLst>
                <a:gd name="adj1" fmla="val -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427" name="Text Box 24"/>
            <p:cNvSpPr txBox="1">
              <a:spLocks noChangeArrowheads="1"/>
            </p:cNvSpPr>
            <p:nvPr/>
          </p:nvSpPr>
          <p:spPr bwMode="auto">
            <a:xfrm>
              <a:off x="2016" y="144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cxnSp>
          <p:nvCxnSpPr>
            <p:cNvPr id="17428" name="AutoShape 25"/>
            <p:cNvCxnSpPr>
              <a:cxnSpLocks noChangeShapeType="1"/>
              <a:stCxn id="17414" idx="4"/>
              <a:endCxn id="17415" idx="5"/>
            </p:cNvCxnSpPr>
            <p:nvPr/>
          </p:nvCxnSpPr>
          <p:spPr bwMode="auto">
            <a:xfrm rot="16200000" flipV="1">
              <a:off x="2225" y="1125"/>
              <a:ext cx="57" cy="2216"/>
            </a:xfrm>
            <a:prstGeom prst="curvedConnector3">
              <a:avLst>
                <a:gd name="adj1" fmla="val -25263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429" name="Text Box 26"/>
            <p:cNvSpPr txBox="1">
              <a:spLocks noChangeArrowheads="1"/>
            </p:cNvSpPr>
            <p:nvPr/>
          </p:nvSpPr>
          <p:spPr bwMode="auto">
            <a:xfrm>
              <a:off x="2256" y="2448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b/c</a:t>
              </a: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4416" y="1872"/>
              <a:ext cx="387" cy="389"/>
              <a:chOff x="755" y="1461"/>
              <a:chExt cx="446" cy="434"/>
            </a:xfrm>
          </p:grpSpPr>
          <p:sp>
            <p:nvSpPr>
              <p:cNvPr id="17434" name="Oval 28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cs typeface="Times New Roman" charset="0"/>
                  </a:rPr>
                  <a:t>q</a:t>
                </a:r>
                <a:r>
                  <a:rPr lang="en-US" sz="2000" baseline="-25000">
                    <a:cs typeface="Times New Roman" charset="0"/>
                  </a:rPr>
                  <a:t>3</a:t>
                </a:r>
              </a:p>
            </p:txBody>
          </p:sp>
          <p:sp>
            <p:nvSpPr>
              <p:cNvPr id="17435" name="Oval 29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31" name="Line 32"/>
            <p:cNvSpPr>
              <a:spLocks noChangeShapeType="1"/>
            </p:cNvSpPr>
            <p:nvPr/>
          </p:nvSpPr>
          <p:spPr bwMode="auto">
            <a:xfrm>
              <a:off x="3552" y="206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33"/>
            <p:cNvSpPr txBox="1">
              <a:spLocks noChangeArrowheads="1"/>
            </p:cNvSpPr>
            <p:nvPr/>
          </p:nvSpPr>
          <p:spPr bwMode="auto">
            <a:xfrm>
              <a:off x="3840" y="177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cxnSp>
          <p:nvCxnSpPr>
            <p:cNvPr id="17433" name="AutoShape 34"/>
            <p:cNvCxnSpPr>
              <a:cxnSpLocks noChangeShapeType="1"/>
            </p:cNvCxnSpPr>
            <p:nvPr/>
          </p:nvCxnSpPr>
          <p:spPr bwMode="auto">
            <a:xfrm rot="5400000" flipV="1">
              <a:off x="4601" y="1783"/>
              <a:ext cx="1" cy="275"/>
            </a:xfrm>
            <a:prstGeom prst="curvedConnector3">
              <a:avLst>
                <a:gd name="adj1" fmla="val -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1" name="Date Placeholder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66EBBA-F791-4D88-8AF6-0A1249AE402A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648" y="1676400"/>
            <a:ext cx="8153400" cy="44196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cs typeface="Times New Roman" charset="0"/>
              </a:rPr>
              <a:t>Give a DFA M such that: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L(M</a:t>
            </a:r>
            <a:r>
              <a:rPr lang="en-US" sz="2000" dirty="0" smtClean="0">
                <a:cs typeface="Times New Roman" charset="0"/>
              </a:rPr>
              <a:t>) = {x | x is a string of </a:t>
            </a:r>
            <a:r>
              <a:rPr lang="en-US" sz="2000" dirty="0" err="1" smtClean="0">
                <a:cs typeface="Times New Roman" charset="0"/>
              </a:rPr>
              <a:t>a’s</a:t>
            </a:r>
            <a:r>
              <a:rPr lang="en-US" sz="2000" dirty="0" smtClean="0">
                <a:cs typeface="Times New Roman" charset="0"/>
              </a:rPr>
              <a:t> and </a:t>
            </a:r>
            <a:r>
              <a:rPr lang="en-US" sz="2000" dirty="0" err="1" smtClean="0">
                <a:cs typeface="Times New Roman" charset="0"/>
              </a:rPr>
              <a:t>b’s</a:t>
            </a:r>
            <a:r>
              <a:rPr lang="en-US" sz="2000" dirty="0" smtClean="0">
                <a:cs typeface="Times New Roman" charset="0"/>
              </a:rPr>
              <a:t> such that x </a:t>
            </a:r>
            <a:r>
              <a:rPr lang="en-US" sz="2000" dirty="0" smtClean="0">
                <a:cs typeface="Times New Roman" charset="0"/>
              </a:rPr>
              <a:t>contains </a:t>
            </a:r>
            <a:r>
              <a:rPr lang="en-US" sz="2000" dirty="0" smtClean="0">
                <a:cs typeface="Times New Roman" charset="0"/>
              </a:rPr>
              <a:t>both </a:t>
            </a:r>
            <a:r>
              <a:rPr lang="en-US" sz="2000" i="1" dirty="0" err="1" smtClean="0">
                <a:cs typeface="Times New Roman" charset="0"/>
              </a:rPr>
              <a:t>aa</a:t>
            </a:r>
            <a:r>
              <a:rPr lang="en-US" sz="2000" dirty="0" smtClean="0">
                <a:cs typeface="Times New Roman" charset="0"/>
              </a:rPr>
              <a:t> and </a:t>
            </a:r>
            <a:r>
              <a:rPr lang="en-US" sz="2000" i="1" dirty="0" smtClean="0">
                <a:cs typeface="Times New Roman" charset="0"/>
              </a:rPr>
              <a:t>bb</a:t>
            </a:r>
            <a:r>
              <a:rPr lang="en-US" sz="2000" dirty="0" smtClean="0">
                <a:cs typeface="Times New Roman" charset="0"/>
              </a:rPr>
              <a:t>}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85800" y="2971800"/>
            <a:ext cx="7472363" cy="3292475"/>
            <a:chOff x="432" y="1392"/>
            <a:chExt cx="4707" cy="2074"/>
          </a:xfrm>
        </p:grpSpPr>
        <p:sp>
          <p:nvSpPr>
            <p:cNvPr id="18437" name="Line 4"/>
            <p:cNvSpPr>
              <a:spLocks noChangeShapeType="1"/>
            </p:cNvSpPr>
            <p:nvPr/>
          </p:nvSpPr>
          <p:spPr bwMode="auto">
            <a:xfrm>
              <a:off x="432" y="2547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768" y="235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0</a:t>
              </a:r>
            </a:p>
          </p:txBody>
        </p:sp>
        <p:sp>
          <p:nvSpPr>
            <p:cNvPr id="18439" name="Text Box 16"/>
            <p:cNvSpPr txBox="1">
              <a:spLocks noChangeArrowheads="1"/>
            </p:cNvSpPr>
            <p:nvPr/>
          </p:nvSpPr>
          <p:spPr bwMode="auto">
            <a:xfrm>
              <a:off x="1152" y="283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4752" y="2352"/>
              <a:ext cx="387" cy="389"/>
              <a:chOff x="4416" y="1872"/>
              <a:chExt cx="387" cy="389"/>
            </a:xfrm>
          </p:grpSpPr>
          <p:grpSp>
            <p:nvGrpSpPr>
              <p:cNvPr id="4" name="Group 21"/>
              <p:cNvGrpSpPr>
                <a:grpSpLocks/>
              </p:cNvGrpSpPr>
              <p:nvPr/>
            </p:nvGrpSpPr>
            <p:grpSpPr bwMode="auto">
              <a:xfrm>
                <a:off x="4416" y="1872"/>
                <a:ext cx="387" cy="389"/>
                <a:chOff x="755" y="1461"/>
                <a:chExt cx="446" cy="434"/>
              </a:xfrm>
            </p:grpSpPr>
            <p:sp>
              <p:nvSpPr>
                <p:cNvPr id="18481" name="Oval 22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cs typeface="Times New Roman" charset="0"/>
                    </a:rPr>
                    <a:t>q</a:t>
                  </a:r>
                  <a:r>
                    <a:rPr lang="en-US" sz="2000" baseline="-25000">
                      <a:cs typeface="Times New Roman" charset="0"/>
                    </a:rPr>
                    <a:t>7</a:t>
                  </a:r>
                </a:p>
              </p:txBody>
            </p:sp>
            <p:sp>
              <p:nvSpPr>
                <p:cNvPr id="18482" name="Oval 23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8480" name="AutoShape 26"/>
              <p:cNvCxnSpPr>
                <a:cxnSpLocks noChangeShapeType="1"/>
              </p:cNvCxnSpPr>
              <p:nvPr/>
            </p:nvCxnSpPr>
            <p:spPr bwMode="auto">
              <a:xfrm rot="5400000" flipV="1">
                <a:off x="4601" y="1783"/>
                <a:ext cx="1" cy="275"/>
              </a:xfrm>
              <a:prstGeom prst="curvedConnector3">
                <a:avLst>
                  <a:gd name="adj1" fmla="val -208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1584" y="2640"/>
              <a:ext cx="2595" cy="826"/>
              <a:chOff x="1584" y="2256"/>
              <a:chExt cx="2595" cy="826"/>
            </a:xfrm>
          </p:grpSpPr>
          <p:grpSp>
            <p:nvGrpSpPr>
              <p:cNvPr id="6" name="Group 37"/>
              <p:cNvGrpSpPr>
                <a:grpSpLocks/>
              </p:cNvGrpSpPr>
              <p:nvPr/>
            </p:nvGrpSpPr>
            <p:grpSpPr bwMode="auto">
              <a:xfrm>
                <a:off x="1584" y="2256"/>
                <a:ext cx="2595" cy="826"/>
                <a:chOff x="1632" y="1008"/>
                <a:chExt cx="2595" cy="826"/>
              </a:xfrm>
            </p:grpSpPr>
            <p:sp>
              <p:nvSpPr>
                <p:cNvPr id="18469" name="Oval 38"/>
                <p:cNvSpPr>
                  <a:spLocks noChangeArrowheads="1"/>
                </p:cNvSpPr>
                <p:nvPr/>
              </p:nvSpPr>
              <p:spPr bwMode="auto">
                <a:xfrm>
                  <a:off x="2736" y="1344"/>
                  <a:ext cx="387" cy="3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cs typeface="Times New Roman" charset="0"/>
                    </a:rPr>
                    <a:t>q</a:t>
                  </a:r>
                  <a:r>
                    <a:rPr lang="en-US" sz="2000" baseline="-25000">
                      <a:cs typeface="Times New Roman" charset="0"/>
                    </a:rPr>
                    <a:t>5</a:t>
                  </a:r>
                </a:p>
              </p:txBody>
            </p:sp>
            <p:sp>
              <p:nvSpPr>
                <p:cNvPr id="18470" name="Oval 39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387" cy="3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cs typeface="Times New Roman" charset="0"/>
                    </a:rPr>
                    <a:t>q</a:t>
                  </a:r>
                  <a:r>
                    <a:rPr lang="en-US" sz="2000" baseline="-25000">
                      <a:cs typeface="Times New Roman" charset="0"/>
                    </a:rPr>
                    <a:t>4</a:t>
                  </a:r>
                  <a:endParaRPr lang="en-US"/>
                </a:p>
              </p:txBody>
            </p:sp>
            <p:sp>
              <p:nvSpPr>
                <p:cNvPr id="18471" name="Oval 40"/>
                <p:cNvSpPr>
                  <a:spLocks noChangeArrowheads="1"/>
                </p:cNvSpPr>
                <p:nvPr/>
              </p:nvSpPr>
              <p:spPr bwMode="auto">
                <a:xfrm>
                  <a:off x="3840" y="1344"/>
                  <a:ext cx="387" cy="3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cs typeface="Times New Roman" charset="0"/>
                    </a:rPr>
                    <a:t>q</a:t>
                  </a:r>
                  <a:r>
                    <a:rPr lang="en-US" sz="2000" baseline="-25000">
                      <a:cs typeface="Times New Roman" charset="0"/>
                    </a:rPr>
                    <a:t>6</a:t>
                  </a:r>
                </a:p>
              </p:txBody>
            </p:sp>
            <p:cxnSp>
              <p:nvCxnSpPr>
                <p:cNvPr id="18472" name="AutoShape 41"/>
                <p:cNvCxnSpPr>
                  <a:cxnSpLocks noChangeShapeType="1"/>
                </p:cNvCxnSpPr>
                <p:nvPr/>
              </p:nvCxnSpPr>
              <p:spPr bwMode="auto">
                <a:xfrm rot="5400000" flipV="1">
                  <a:off x="2920" y="1256"/>
                  <a:ext cx="1" cy="273"/>
                </a:xfrm>
                <a:prstGeom prst="curvedConnector3">
                  <a:avLst>
                    <a:gd name="adj1" fmla="val -201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18473" name="Line 42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4" name="Line 43"/>
                <p:cNvSpPr>
                  <a:spLocks noChangeShapeType="1"/>
                </p:cNvSpPr>
                <p:nvPr/>
              </p:nvSpPr>
              <p:spPr bwMode="auto">
                <a:xfrm>
                  <a:off x="3120" y="148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5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072" y="163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294" y="1305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b</a:t>
                  </a:r>
                </a:p>
              </p:txBody>
            </p:sp>
            <p:sp>
              <p:nvSpPr>
                <p:cNvPr id="1847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736" y="1008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b</a:t>
                  </a:r>
                </a:p>
              </p:txBody>
            </p:sp>
            <p:sp>
              <p:nvSpPr>
                <p:cNvPr id="18478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408" y="1584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b</a:t>
                  </a:r>
                </a:p>
              </p:txBody>
            </p:sp>
          </p:grpSp>
          <p:sp>
            <p:nvSpPr>
              <p:cNvPr id="18468" name="Text Box 48"/>
              <p:cNvSpPr txBox="1">
                <a:spLocks noChangeArrowheads="1"/>
              </p:cNvSpPr>
              <p:nvPr/>
            </p:nvSpPr>
            <p:spPr bwMode="auto">
              <a:xfrm>
                <a:off x="3350" y="2505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a</a:t>
                </a:r>
              </a:p>
            </p:txBody>
          </p:sp>
        </p:grpSp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1584" y="1392"/>
              <a:ext cx="2595" cy="826"/>
              <a:chOff x="1584" y="1008"/>
              <a:chExt cx="2595" cy="826"/>
            </a:xfrm>
          </p:grpSpPr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>
                <a:off x="1584" y="1008"/>
                <a:ext cx="2595" cy="826"/>
                <a:chOff x="1632" y="1008"/>
                <a:chExt cx="2595" cy="826"/>
              </a:xfrm>
            </p:grpSpPr>
            <p:sp>
              <p:nvSpPr>
                <p:cNvPr id="18457" name="Oval 5"/>
                <p:cNvSpPr>
                  <a:spLocks noChangeArrowheads="1"/>
                </p:cNvSpPr>
                <p:nvPr/>
              </p:nvSpPr>
              <p:spPr bwMode="auto">
                <a:xfrm>
                  <a:off x="2736" y="1344"/>
                  <a:ext cx="387" cy="3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cs typeface="Times New Roman" charset="0"/>
                    </a:rPr>
                    <a:t>q</a:t>
                  </a:r>
                  <a:r>
                    <a:rPr lang="en-US" sz="2000" baseline="-25000">
                      <a:cs typeface="Times New Roman" charset="0"/>
                    </a:rPr>
                    <a:t>2</a:t>
                  </a:r>
                </a:p>
              </p:txBody>
            </p:sp>
            <p:sp>
              <p:nvSpPr>
                <p:cNvPr id="18458" name="Oval 13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387" cy="3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cs typeface="Times New Roman" charset="0"/>
                    </a:rPr>
                    <a:t>q</a:t>
                  </a:r>
                  <a:r>
                    <a:rPr lang="en-US" sz="2000" baseline="-25000">
                      <a:cs typeface="Times New Roman" charset="0"/>
                    </a:rPr>
                    <a:t>1</a:t>
                  </a:r>
                  <a:endParaRPr lang="en-US"/>
                </a:p>
              </p:txBody>
            </p:sp>
            <p:sp>
              <p:nvSpPr>
                <p:cNvPr id="18459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344"/>
                  <a:ext cx="387" cy="3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cs typeface="Times New Roman" charset="0"/>
                    </a:rPr>
                    <a:t>q</a:t>
                  </a:r>
                  <a:r>
                    <a:rPr lang="en-US" sz="2000" baseline="-25000">
                      <a:cs typeface="Times New Roman" charset="0"/>
                    </a:rPr>
                    <a:t>3</a:t>
                  </a:r>
                </a:p>
              </p:txBody>
            </p:sp>
            <p:cxnSp>
              <p:nvCxnSpPr>
                <p:cNvPr id="18460" name="AutoShape 29"/>
                <p:cNvCxnSpPr>
                  <a:cxnSpLocks noChangeShapeType="1"/>
                </p:cNvCxnSpPr>
                <p:nvPr/>
              </p:nvCxnSpPr>
              <p:spPr bwMode="auto">
                <a:xfrm rot="5400000" flipV="1">
                  <a:off x="2920" y="1256"/>
                  <a:ext cx="1" cy="273"/>
                </a:xfrm>
                <a:prstGeom prst="curvedConnector3">
                  <a:avLst>
                    <a:gd name="adj1" fmla="val -201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18461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62" name="Line 31"/>
                <p:cNvSpPr>
                  <a:spLocks noChangeShapeType="1"/>
                </p:cNvSpPr>
                <p:nvPr/>
              </p:nvSpPr>
              <p:spPr bwMode="auto">
                <a:xfrm>
                  <a:off x="3120" y="148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63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072" y="163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6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294" y="1305"/>
                  <a:ext cx="18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a</a:t>
                  </a:r>
                </a:p>
              </p:txBody>
            </p:sp>
            <p:sp>
              <p:nvSpPr>
                <p:cNvPr id="1846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736" y="1008"/>
                  <a:ext cx="18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a</a:t>
                  </a:r>
                </a:p>
              </p:txBody>
            </p:sp>
            <p:sp>
              <p:nvSpPr>
                <p:cNvPr id="1846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08" y="1584"/>
                  <a:ext cx="18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a</a:t>
                  </a:r>
                </a:p>
              </p:txBody>
            </p:sp>
          </p:grpSp>
          <p:sp>
            <p:nvSpPr>
              <p:cNvPr id="18456" name="Text Box 49"/>
              <p:cNvSpPr txBox="1">
                <a:spLocks noChangeArrowheads="1"/>
              </p:cNvSpPr>
              <p:nvPr/>
            </p:nvSpPr>
            <p:spPr bwMode="auto">
              <a:xfrm>
                <a:off x="3360" y="12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b</a:t>
                </a:r>
              </a:p>
            </p:txBody>
          </p:sp>
        </p:grpSp>
        <p:sp>
          <p:nvSpPr>
            <p:cNvPr id="18443" name="Line 53"/>
            <p:cNvSpPr>
              <a:spLocks noChangeShapeType="1"/>
            </p:cNvSpPr>
            <p:nvPr/>
          </p:nvSpPr>
          <p:spPr bwMode="auto">
            <a:xfrm>
              <a:off x="4176" y="1920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54"/>
            <p:cNvSpPr>
              <a:spLocks noChangeShapeType="1"/>
            </p:cNvSpPr>
            <p:nvPr/>
          </p:nvSpPr>
          <p:spPr bwMode="auto">
            <a:xfrm flipV="1">
              <a:off x="4176" y="2640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Text Box 55"/>
            <p:cNvSpPr txBox="1">
              <a:spLocks noChangeArrowheads="1"/>
            </p:cNvSpPr>
            <p:nvPr/>
          </p:nvSpPr>
          <p:spPr bwMode="auto">
            <a:xfrm>
              <a:off x="4800" y="1920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a/b</a:t>
              </a:r>
            </a:p>
          </p:txBody>
        </p:sp>
        <p:sp>
          <p:nvSpPr>
            <p:cNvPr id="18446" name="Text Box 56"/>
            <p:cNvSpPr txBox="1">
              <a:spLocks noChangeArrowheads="1"/>
            </p:cNvSpPr>
            <p:nvPr/>
          </p:nvSpPr>
          <p:spPr bwMode="auto">
            <a:xfrm>
              <a:off x="4368" y="18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18447" name="Text Box 57"/>
            <p:cNvSpPr txBox="1">
              <a:spLocks noChangeArrowheads="1"/>
            </p:cNvSpPr>
            <p:nvPr/>
          </p:nvSpPr>
          <p:spPr bwMode="auto">
            <a:xfrm>
              <a:off x="4464" y="2928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18448" name="Line 59"/>
            <p:cNvSpPr>
              <a:spLocks noChangeShapeType="1"/>
            </p:cNvSpPr>
            <p:nvPr/>
          </p:nvSpPr>
          <p:spPr bwMode="auto">
            <a:xfrm flipV="1">
              <a:off x="1104" y="2016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60"/>
            <p:cNvSpPr>
              <a:spLocks noChangeShapeType="1"/>
            </p:cNvSpPr>
            <p:nvPr/>
          </p:nvSpPr>
          <p:spPr bwMode="auto">
            <a:xfrm>
              <a:off x="1104" y="268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Text Box 61"/>
            <p:cNvSpPr txBox="1">
              <a:spLocks noChangeArrowheads="1"/>
            </p:cNvSpPr>
            <p:nvPr/>
          </p:nvSpPr>
          <p:spPr bwMode="auto">
            <a:xfrm>
              <a:off x="1152" y="2016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18451" name="Line 65"/>
            <p:cNvSpPr>
              <a:spLocks noChangeShapeType="1"/>
            </p:cNvSpPr>
            <p:nvPr/>
          </p:nvSpPr>
          <p:spPr bwMode="auto">
            <a:xfrm flipV="1">
              <a:off x="1728" y="211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66"/>
            <p:cNvSpPr>
              <a:spLocks noChangeShapeType="1"/>
            </p:cNvSpPr>
            <p:nvPr/>
          </p:nvSpPr>
          <p:spPr bwMode="auto">
            <a:xfrm>
              <a:off x="1872" y="211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Text Box 67"/>
            <p:cNvSpPr txBox="1">
              <a:spLocks noChangeArrowheads="1"/>
            </p:cNvSpPr>
            <p:nvPr/>
          </p:nvSpPr>
          <p:spPr bwMode="auto">
            <a:xfrm>
              <a:off x="1536" y="2448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18454" name="Text Box 68"/>
            <p:cNvSpPr txBox="1">
              <a:spLocks noChangeArrowheads="1"/>
            </p:cNvSpPr>
            <p:nvPr/>
          </p:nvSpPr>
          <p:spPr bwMode="auto">
            <a:xfrm>
              <a:off x="1920" y="24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157863-1CAA-4412-8597-0655DD2FA95E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cs typeface="Times New Roman" charset="0"/>
              </a:rPr>
              <a:t>Let Σ = {0, 1}. Give DFAs for {}, {ε}, Σ</a:t>
            </a:r>
            <a:r>
              <a:rPr lang="en-US" sz="2000" baseline="30000" dirty="0" smtClean="0">
                <a:cs typeface="Times New Roman" charset="0"/>
              </a:rPr>
              <a:t>*</a:t>
            </a:r>
            <a:r>
              <a:rPr lang="en-US" sz="2000" dirty="0" smtClean="0">
                <a:cs typeface="Times New Roman" charset="0"/>
              </a:rPr>
              <a:t>, and Σ</a:t>
            </a:r>
            <a:r>
              <a:rPr lang="en-US" sz="2000" baseline="30000" dirty="0" smtClean="0">
                <a:cs typeface="Times New Roman" charset="0"/>
              </a:rPr>
              <a:t>+</a:t>
            </a:r>
            <a:r>
              <a:rPr lang="en-US" sz="2000" dirty="0" smtClean="0">
                <a:cs typeface="Times New Roman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For {}:			For {ε}:			</a:t>
            </a: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/>
            <a:endParaRPr lang="en-US" sz="2000" dirty="0" smtClean="0">
              <a:cs typeface="Times New Roman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cs typeface="Times New Roman" charset="0"/>
              </a:rPr>
              <a:t>	For Σ</a:t>
            </a:r>
            <a:r>
              <a:rPr lang="en-US" sz="2000" baseline="30000" dirty="0" smtClean="0">
                <a:cs typeface="Times New Roman" charset="0"/>
              </a:rPr>
              <a:t>*</a:t>
            </a:r>
            <a:r>
              <a:rPr lang="en-US" sz="2000" dirty="0" smtClean="0">
                <a:cs typeface="Times New Roman" charset="0"/>
              </a:rPr>
              <a:t>:			For Σ</a:t>
            </a:r>
            <a:r>
              <a:rPr lang="en-US" sz="2000" baseline="30000" dirty="0" smtClean="0">
                <a:cs typeface="Times New Roman" charset="0"/>
              </a:rPr>
              <a:t>+</a:t>
            </a:r>
            <a:r>
              <a:rPr lang="en-US" sz="2000" dirty="0" smtClean="0">
                <a:cs typeface="Times New Roman" charset="0"/>
              </a:rPr>
              <a:t>:</a:t>
            </a:r>
          </a:p>
        </p:txBody>
      </p:sp>
      <p:cxnSp>
        <p:nvCxnSpPr>
          <p:cNvPr id="19460" name="AutoShape 11"/>
          <p:cNvCxnSpPr>
            <a:cxnSpLocks noChangeShapeType="1"/>
            <a:stCxn id="19488" idx="1"/>
            <a:endCxn id="19488" idx="7"/>
          </p:cNvCxnSpPr>
          <p:nvPr/>
        </p:nvCxnSpPr>
        <p:spPr bwMode="auto">
          <a:xfrm rot="5400000" flipH="1" flipV="1">
            <a:off x="2440781" y="5588226"/>
            <a:ext cx="1588" cy="434421"/>
          </a:xfrm>
          <a:prstGeom prst="curvedConnector3">
            <a:avLst>
              <a:gd name="adj1" fmla="val 20090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61" name="Text Box 15"/>
          <p:cNvSpPr txBox="1">
            <a:spLocks noChangeArrowheads="1"/>
          </p:cNvSpPr>
          <p:nvPr/>
        </p:nvSpPr>
        <p:spPr bwMode="auto">
          <a:xfrm>
            <a:off x="1676400" y="2819400"/>
            <a:ext cx="50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0/1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600200" y="2438400"/>
            <a:ext cx="1981200" cy="1295400"/>
            <a:chOff x="912" y="816"/>
            <a:chExt cx="944" cy="725"/>
          </a:xfrm>
        </p:grpSpPr>
        <p:sp>
          <p:nvSpPr>
            <p:cNvPr id="19489" name="Line 5"/>
            <p:cNvSpPr>
              <a:spLocks noChangeShapeType="1"/>
            </p:cNvSpPr>
            <p:nvPr/>
          </p:nvSpPr>
          <p:spPr bwMode="auto">
            <a:xfrm>
              <a:off x="912" y="134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Oval 6"/>
            <p:cNvSpPr>
              <a:spLocks noChangeArrowheads="1"/>
            </p:cNvSpPr>
            <p:nvPr/>
          </p:nvSpPr>
          <p:spPr bwMode="auto">
            <a:xfrm>
              <a:off x="1248" y="115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cs typeface="Times New Roman" charset="0"/>
                </a:rPr>
                <a:t>q</a:t>
              </a:r>
              <a:r>
                <a:rPr lang="en-US" sz="2000" baseline="-25000" dirty="0">
                  <a:cs typeface="Times New Roman" charset="0"/>
                </a:rPr>
                <a:t>0</a:t>
              </a:r>
            </a:p>
          </p:txBody>
        </p:sp>
        <p:cxnSp>
          <p:nvCxnSpPr>
            <p:cNvPr id="19491" name="AutoShape 17"/>
            <p:cNvCxnSpPr>
              <a:cxnSpLocks noChangeShapeType="1"/>
            </p:cNvCxnSpPr>
            <p:nvPr/>
          </p:nvCxnSpPr>
          <p:spPr bwMode="auto">
            <a:xfrm rot="5400000" flipV="1">
              <a:off x="1433" y="1063"/>
              <a:ext cx="1" cy="275"/>
            </a:xfrm>
            <a:prstGeom prst="curvedConnector3">
              <a:avLst>
                <a:gd name="adj1" fmla="val -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492" name="Text Box 18"/>
            <p:cNvSpPr txBox="1">
              <a:spLocks noChangeArrowheads="1"/>
            </p:cNvSpPr>
            <p:nvPr/>
          </p:nvSpPr>
          <p:spPr bwMode="auto">
            <a:xfrm>
              <a:off x="1536" y="816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0/1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600200" y="5715000"/>
            <a:ext cx="1147763" cy="617538"/>
            <a:chOff x="912" y="2880"/>
            <a:chExt cx="723" cy="389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248" y="2880"/>
              <a:ext cx="387" cy="389"/>
              <a:chOff x="755" y="1461"/>
              <a:chExt cx="446" cy="434"/>
            </a:xfrm>
          </p:grpSpPr>
          <p:sp>
            <p:nvSpPr>
              <p:cNvPr id="19487" name="Oval 9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cs typeface="Times New Roman" charset="0"/>
                  </a:rPr>
                  <a:t>q</a:t>
                </a:r>
                <a:r>
                  <a:rPr lang="en-US" sz="2000" baseline="-25000">
                    <a:cs typeface="Times New Roman" charset="0"/>
                  </a:rPr>
                  <a:t>0</a:t>
                </a:r>
              </a:p>
            </p:txBody>
          </p:sp>
          <p:sp>
            <p:nvSpPr>
              <p:cNvPr id="19488" name="Oval 10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6" name="Line 20"/>
            <p:cNvSpPr>
              <a:spLocks noChangeShapeType="1"/>
            </p:cNvSpPr>
            <p:nvPr/>
          </p:nvSpPr>
          <p:spPr bwMode="auto">
            <a:xfrm>
              <a:off x="912" y="3072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5257800" y="2362200"/>
            <a:ext cx="2595563" cy="1227138"/>
            <a:chOff x="3552" y="720"/>
            <a:chExt cx="1635" cy="773"/>
          </a:xfrm>
        </p:grpSpPr>
        <p:sp>
          <p:nvSpPr>
            <p:cNvPr id="19475" name="Oval 28"/>
            <p:cNvSpPr>
              <a:spLocks noChangeArrowheads="1"/>
            </p:cNvSpPr>
            <p:nvPr/>
          </p:nvSpPr>
          <p:spPr bwMode="auto">
            <a:xfrm>
              <a:off x="4800" y="1104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1</a:t>
              </a:r>
            </a:p>
          </p:txBody>
        </p:sp>
        <p:sp>
          <p:nvSpPr>
            <p:cNvPr id="19476" name="Line 29"/>
            <p:cNvSpPr>
              <a:spLocks noChangeShapeType="1"/>
            </p:cNvSpPr>
            <p:nvPr/>
          </p:nvSpPr>
          <p:spPr bwMode="auto">
            <a:xfrm>
              <a:off x="427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3552" y="1104"/>
              <a:ext cx="723" cy="389"/>
              <a:chOff x="912" y="2880"/>
              <a:chExt cx="723" cy="389"/>
            </a:xfrm>
          </p:grpSpPr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1248" y="2880"/>
                <a:ext cx="387" cy="389"/>
                <a:chOff x="755" y="1461"/>
                <a:chExt cx="446" cy="434"/>
              </a:xfrm>
            </p:grpSpPr>
            <p:sp>
              <p:nvSpPr>
                <p:cNvPr id="19483" name="Oval 33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cs typeface="Times New Roman" charset="0"/>
                    </a:rPr>
                    <a:t>q</a:t>
                  </a:r>
                  <a:r>
                    <a:rPr lang="en-US" sz="2000" baseline="-25000">
                      <a:cs typeface="Times New Roman" charset="0"/>
                    </a:rPr>
                    <a:t>0</a:t>
                  </a:r>
                </a:p>
              </p:txBody>
            </p:sp>
            <p:sp>
              <p:nvSpPr>
                <p:cNvPr id="19484" name="Oval 34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482" name="Line 35"/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478" name="AutoShape 36"/>
            <p:cNvCxnSpPr>
              <a:cxnSpLocks noChangeShapeType="1"/>
            </p:cNvCxnSpPr>
            <p:nvPr/>
          </p:nvCxnSpPr>
          <p:spPr bwMode="auto">
            <a:xfrm rot="5400000" flipV="1">
              <a:off x="4984" y="1016"/>
              <a:ext cx="1" cy="273"/>
            </a:xfrm>
            <a:prstGeom prst="curvedConnector3">
              <a:avLst>
                <a:gd name="adj1" fmla="val -2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479" name="Text Box 37"/>
            <p:cNvSpPr txBox="1">
              <a:spLocks noChangeArrowheads="1"/>
            </p:cNvSpPr>
            <p:nvPr/>
          </p:nvSpPr>
          <p:spPr bwMode="auto">
            <a:xfrm>
              <a:off x="4848" y="720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0/1</a:t>
              </a:r>
            </a:p>
          </p:txBody>
        </p:sp>
        <p:sp>
          <p:nvSpPr>
            <p:cNvPr id="19480" name="Text Box 38"/>
            <p:cNvSpPr txBox="1">
              <a:spLocks noChangeArrowheads="1"/>
            </p:cNvSpPr>
            <p:nvPr/>
          </p:nvSpPr>
          <p:spPr bwMode="auto">
            <a:xfrm>
              <a:off x="4368" y="1056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0/1</a:t>
              </a: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257800" y="4800600"/>
            <a:ext cx="2671763" cy="1227138"/>
            <a:chOff x="3552" y="2304"/>
            <a:chExt cx="1683" cy="773"/>
          </a:xfrm>
        </p:grpSpPr>
        <p:sp>
          <p:nvSpPr>
            <p:cNvPr id="19466" name="Text Box 14"/>
            <p:cNvSpPr txBox="1">
              <a:spLocks noChangeArrowheads="1"/>
            </p:cNvSpPr>
            <p:nvPr/>
          </p:nvSpPr>
          <p:spPr bwMode="auto">
            <a:xfrm>
              <a:off x="4368" y="264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/>
                <a:t>0/1</a:t>
              </a:r>
            </a:p>
          </p:txBody>
        </p:sp>
        <p:sp>
          <p:nvSpPr>
            <p:cNvPr id="19467" name="Oval 42"/>
            <p:cNvSpPr>
              <a:spLocks noChangeArrowheads="1"/>
            </p:cNvSpPr>
            <p:nvPr/>
          </p:nvSpPr>
          <p:spPr bwMode="auto">
            <a:xfrm>
              <a:off x="3888" y="2688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cs typeface="Times New Roman" charset="0"/>
                </a:rPr>
                <a:t>q</a:t>
              </a:r>
              <a:r>
                <a:rPr lang="en-US" sz="2000" baseline="-25000">
                  <a:cs typeface="Times New Roman" charset="0"/>
                </a:rPr>
                <a:t>0</a:t>
              </a:r>
            </a:p>
          </p:txBody>
        </p:sp>
        <p:sp>
          <p:nvSpPr>
            <p:cNvPr id="19468" name="Line 43"/>
            <p:cNvSpPr>
              <a:spLocks noChangeShapeType="1"/>
            </p:cNvSpPr>
            <p:nvPr/>
          </p:nvSpPr>
          <p:spPr bwMode="auto">
            <a:xfrm>
              <a:off x="3552" y="2880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4848" y="2688"/>
              <a:ext cx="387" cy="389"/>
              <a:chOff x="755" y="1461"/>
              <a:chExt cx="446" cy="434"/>
            </a:xfrm>
          </p:grpSpPr>
          <p:sp>
            <p:nvSpPr>
              <p:cNvPr id="19473" name="Oval 45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cs typeface="Times New Roman" charset="0"/>
                  </a:rPr>
                  <a:t>q</a:t>
                </a:r>
                <a:r>
                  <a:rPr lang="en-US" sz="2000" baseline="-25000" dirty="0">
                    <a:cs typeface="Times New Roman" charset="0"/>
                  </a:rPr>
                  <a:t>1</a:t>
                </a:r>
              </a:p>
            </p:txBody>
          </p:sp>
          <p:sp>
            <p:nvSpPr>
              <p:cNvPr id="19474" name="Oval 46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9470" name="AutoShape 48"/>
            <p:cNvCxnSpPr>
              <a:cxnSpLocks noChangeShapeType="1"/>
            </p:cNvCxnSpPr>
            <p:nvPr/>
          </p:nvCxnSpPr>
          <p:spPr bwMode="auto">
            <a:xfrm rot="5400000" flipV="1">
              <a:off x="5032" y="2600"/>
              <a:ext cx="1" cy="273"/>
            </a:xfrm>
            <a:prstGeom prst="curvedConnector3">
              <a:avLst>
                <a:gd name="adj1" fmla="val -2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471" name="Text Box 49"/>
            <p:cNvSpPr txBox="1">
              <a:spLocks noChangeArrowheads="1"/>
            </p:cNvSpPr>
            <p:nvPr/>
          </p:nvSpPr>
          <p:spPr bwMode="auto">
            <a:xfrm>
              <a:off x="4896" y="2304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0/1</a:t>
              </a:r>
            </a:p>
          </p:txBody>
        </p:sp>
        <p:sp>
          <p:nvSpPr>
            <p:cNvPr id="19472" name="Line 50"/>
            <p:cNvSpPr>
              <a:spLocks noChangeShapeType="1"/>
            </p:cNvSpPr>
            <p:nvPr/>
          </p:nvSpPr>
          <p:spPr bwMode="auto">
            <a:xfrm>
              <a:off x="427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ea typeface="新細明體" charset="-120"/>
              </a:rPr>
              <a:t>Deterministic Finite Automata (DFA)</a:t>
            </a:r>
            <a:endParaRPr lang="en-US" altLang="zh-TW" sz="3600" dirty="0" smtClean="0">
              <a:ea typeface="新細明體" charset="-120"/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finite automaton </a:t>
            </a:r>
            <a:r>
              <a:rPr lang="en-US" dirty="0" smtClean="0"/>
              <a:t>(DFA) is a 5-tuple </a:t>
            </a:r>
            <a:r>
              <a:rPr lang="en-US" dirty="0" smtClean="0">
                <a:latin typeface="Garamond" charset="0"/>
              </a:rPr>
              <a:t>(</a:t>
            </a:r>
            <a:r>
              <a:rPr lang="en-US" i="1" dirty="0" smtClean="0">
                <a:latin typeface="Garamond" charset="0"/>
              </a:rPr>
              <a:t>Q</a:t>
            </a:r>
            <a:r>
              <a:rPr lang="en-US" dirty="0" smtClean="0">
                <a:latin typeface="Garamond" charset="0"/>
              </a:rPr>
              <a:t>, </a:t>
            </a:r>
            <a:r>
              <a:rPr lang="en-US" dirty="0" smtClean="0">
                <a:latin typeface="Symbol" charset="2"/>
              </a:rPr>
              <a:t>S</a:t>
            </a:r>
            <a:r>
              <a:rPr lang="en-US" dirty="0" smtClean="0">
                <a:latin typeface="Garamond" charset="0"/>
              </a:rPr>
              <a:t>, </a:t>
            </a:r>
            <a:r>
              <a:rPr lang="en-US" dirty="0" smtClean="0">
                <a:latin typeface="Symbol" charset="2"/>
              </a:rPr>
              <a:t>d</a:t>
            </a:r>
            <a:r>
              <a:rPr lang="en-US" dirty="0" smtClean="0">
                <a:latin typeface="Garamond" charset="0"/>
              </a:rPr>
              <a:t>, q</a:t>
            </a:r>
            <a:r>
              <a:rPr lang="en-US" baseline="-25000" dirty="0" smtClean="0">
                <a:latin typeface="Garamond" charset="0"/>
              </a:rPr>
              <a:t>0</a:t>
            </a:r>
            <a:r>
              <a:rPr lang="en-US" dirty="0" smtClean="0">
                <a:latin typeface="Garamond" charset="0"/>
              </a:rPr>
              <a:t>, </a:t>
            </a:r>
            <a:r>
              <a:rPr lang="en-US" i="1" dirty="0" smtClean="0">
                <a:latin typeface="Garamond" charset="0"/>
              </a:rPr>
              <a:t>F</a:t>
            </a:r>
            <a:r>
              <a:rPr lang="en-US" dirty="0" smtClean="0">
                <a:latin typeface="Garamond" charset="0"/>
              </a:rPr>
              <a:t>)</a:t>
            </a:r>
            <a:r>
              <a:rPr lang="en-US" dirty="0" smtClean="0"/>
              <a:t> where</a:t>
            </a:r>
          </a:p>
          <a:p>
            <a:pPr lvl="1"/>
            <a:r>
              <a:rPr lang="en-US" i="1" dirty="0" smtClean="0">
                <a:latin typeface="Garamond" charset="0"/>
              </a:rPr>
              <a:t> Q</a:t>
            </a:r>
            <a:r>
              <a:rPr lang="en-US" dirty="0" smtClean="0"/>
              <a:t> is a finite set of </a:t>
            </a:r>
            <a:r>
              <a:rPr lang="en-US" b="1" dirty="0" smtClean="0">
                <a:solidFill>
                  <a:schemeClr val="accent1"/>
                </a:solidFill>
              </a:rPr>
              <a:t>states</a:t>
            </a:r>
          </a:p>
          <a:p>
            <a:pPr lvl="1"/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>
                <a:latin typeface="Symbol" charset="2"/>
              </a:rPr>
              <a:t>S</a:t>
            </a:r>
            <a:r>
              <a:rPr lang="en-US" dirty="0" smtClean="0"/>
              <a:t> is an </a:t>
            </a:r>
            <a:r>
              <a:rPr lang="en-US" b="1" dirty="0" smtClean="0">
                <a:solidFill>
                  <a:schemeClr val="accent1"/>
                </a:solidFill>
              </a:rPr>
              <a:t>alphabet</a:t>
            </a:r>
          </a:p>
          <a:p>
            <a:pPr lvl="1"/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>
                <a:latin typeface="Symbol" charset="2"/>
              </a:rPr>
              <a:t>d</a:t>
            </a:r>
            <a:r>
              <a:rPr lang="en-US" dirty="0" smtClean="0">
                <a:latin typeface="Garamond" charset="0"/>
              </a:rPr>
              <a:t>: </a:t>
            </a:r>
            <a:r>
              <a:rPr lang="en-US" i="1" dirty="0" smtClean="0">
                <a:latin typeface="Garamond" charset="0"/>
              </a:rPr>
              <a:t>Q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/>
              <a:t>×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 smtClean="0">
                <a:latin typeface="Symbol" charset="2"/>
              </a:rPr>
              <a:t>S</a:t>
            </a:r>
            <a:r>
              <a:rPr lang="en-US" dirty="0" smtClean="0">
                <a:latin typeface="Garamond" charset="0"/>
              </a:rPr>
              <a:t> → </a:t>
            </a:r>
            <a:r>
              <a:rPr lang="en-US" i="1" dirty="0" smtClean="0">
                <a:latin typeface="Garamond" charset="0"/>
              </a:rPr>
              <a:t>Q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chemeClr val="accent1"/>
                </a:solidFill>
              </a:rPr>
              <a:t>transition function</a:t>
            </a:r>
          </a:p>
          <a:p>
            <a:pPr lvl="1"/>
            <a:r>
              <a:rPr lang="en-US" i="1" dirty="0" smtClean="0">
                <a:latin typeface="Garamond" charset="0"/>
              </a:rPr>
              <a:t> </a:t>
            </a:r>
            <a:r>
              <a:rPr lang="en-US" dirty="0" smtClean="0">
                <a:latin typeface="Garamond" charset="0"/>
              </a:rPr>
              <a:t>q</a:t>
            </a:r>
            <a:r>
              <a:rPr lang="en-US" baseline="-25000" dirty="0" smtClean="0">
                <a:latin typeface="Garamond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Î</a:t>
            </a:r>
            <a:r>
              <a:rPr lang="en-US" dirty="0" smtClean="0">
                <a:latin typeface="MS Shell Dlg" charset="0"/>
              </a:rPr>
              <a:t> </a:t>
            </a:r>
            <a:r>
              <a:rPr lang="en-US" i="1" dirty="0" smtClean="0">
                <a:latin typeface="Garamond" charset="0"/>
              </a:rPr>
              <a:t>Q</a:t>
            </a:r>
            <a:r>
              <a:rPr lang="en-US" dirty="0" smtClean="0"/>
              <a:t> is the </a:t>
            </a:r>
            <a:r>
              <a:rPr lang="en-US" b="1" dirty="0" smtClean="0">
                <a:solidFill>
                  <a:schemeClr val="accent1"/>
                </a:solidFill>
              </a:rPr>
              <a:t>initial state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Garamond" charset="0"/>
              </a:rPr>
              <a:t>F </a:t>
            </a:r>
            <a:r>
              <a:rPr lang="en-US" dirty="0" smtClean="0">
                <a:latin typeface="Symbol" charset="2"/>
              </a:rPr>
              <a:t>Í</a:t>
            </a:r>
            <a:r>
              <a:rPr lang="en-US" dirty="0" smtClean="0"/>
              <a:t> </a:t>
            </a:r>
            <a:r>
              <a:rPr lang="en-US" i="1" dirty="0" smtClean="0">
                <a:latin typeface="Garamond" charset="0"/>
              </a:rPr>
              <a:t>Q </a:t>
            </a:r>
            <a:r>
              <a:rPr lang="en-US" dirty="0" smtClean="0"/>
              <a:t>is a set of </a:t>
            </a:r>
            <a:r>
              <a:rPr lang="en-US" b="1" dirty="0" smtClean="0">
                <a:solidFill>
                  <a:schemeClr val="accent1"/>
                </a:solidFill>
              </a:rPr>
              <a:t>accepting states </a:t>
            </a:r>
            <a:r>
              <a:rPr lang="en-US" dirty="0" smtClean="0"/>
              <a:t>(or </a:t>
            </a:r>
            <a:r>
              <a:rPr lang="en-US" b="1" dirty="0" smtClean="0">
                <a:solidFill>
                  <a:schemeClr val="accent1"/>
                </a:solidFill>
              </a:rPr>
              <a:t>final states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diagrams, the accepting states will be denoted by </a:t>
            </a:r>
            <a:r>
              <a:rPr lang="en-US" b="1" dirty="0" smtClean="0">
                <a:solidFill>
                  <a:srgbClr val="6699FF"/>
                </a:solidFill>
              </a:rPr>
              <a:t>double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4035" name="Oval 4"/>
          <p:cNvSpPr>
            <a:spLocks noChangeArrowheads="1"/>
          </p:cNvSpPr>
          <p:nvPr/>
        </p:nvSpPr>
        <p:spPr bwMode="auto">
          <a:xfrm>
            <a:off x="2595563" y="2125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Oval 5"/>
          <p:cNvSpPr>
            <a:spLocks noChangeArrowheads="1"/>
          </p:cNvSpPr>
          <p:nvPr/>
        </p:nvSpPr>
        <p:spPr bwMode="auto">
          <a:xfrm>
            <a:off x="2671763" y="22018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Oval 6"/>
          <p:cNvSpPr>
            <a:spLocks noChangeArrowheads="1"/>
          </p:cNvSpPr>
          <p:nvPr/>
        </p:nvSpPr>
        <p:spPr bwMode="auto">
          <a:xfrm>
            <a:off x="4424363" y="2125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2286000" y="2430463"/>
            <a:ext cx="309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2671763" y="2160588"/>
            <a:ext cx="368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4500563" y="2160588"/>
            <a:ext cx="368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6405563" y="2160588"/>
            <a:ext cx="368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44042" name="Oval 12"/>
          <p:cNvSpPr>
            <a:spLocks noChangeArrowheads="1"/>
          </p:cNvSpPr>
          <p:nvPr/>
        </p:nvSpPr>
        <p:spPr bwMode="auto">
          <a:xfrm>
            <a:off x="6329363" y="2125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Oval 13"/>
          <p:cNvSpPr>
            <a:spLocks noChangeArrowheads="1"/>
          </p:cNvSpPr>
          <p:nvPr/>
        </p:nvSpPr>
        <p:spPr bwMode="auto">
          <a:xfrm>
            <a:off x="4500563" y="22018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3128963" y="24304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5000625" y="2430463"/>
            <a:ext cx="132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6"/>
          <p:cNvSpPr txBox="1">
            <a:spLocks noChangeArrowheads="1"/>
          </p:cNvSpPr>
          <p:nvPr/>
        </p:nvSpPr>
        <p:spPr bwMode="auto">
          <a:xfrm>
            <a:off x="3509963" y="21336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5491163" y="21336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44048" name="Freeform 18"/>
          <p:cNvSpPr>
            <a:spLocks/>
          </p:cNvSpPr>
          <p:nvPr/>
        </p:nvSpPr>
        <p:spPr bwMode="auto">
          <a:xfrm>
            <a:off x="2519363" y="1655763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Freeform 19"/>
          <p:cNvSpPr>
            <a:spLocks/>
          </p:cNvSpPr>
          <p:nvPr/>
        </p:nvSpPr>
        <p:spPr bwMode="auto">
          <a:xfrm>
            <a:off x="4373563" y="1668463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Freeform 20"/>
          <p:cNvSpPr>
            <a:spLocks/>
          </p:cNvSpPr>
          <p:nvPr/>
        </p:nvSpPr>
        <p:spPr bwMode="auto">
          <a:xfrm>
            <a:off x="6278563" y="1668463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2944813" y="16002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44052" name="Text Box 22"/>
          <p:cNvSpPr txBox="1">
            <a:spLocks noChangeArrowheads="1"/>
          </p:cNvSpPr>
          <p:nvPr/>
        </p:nvSpPr>
        <p:spPr bwMode="auto">
          <a:xfrm>
            <a:off x="6710363" y="16002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0,1</a:t>
            </a:r>
          </a:p>
        </p:txBody>
      </p:sp>
      <p:sp>
        <p:nvSpPr>
          <p:cNvPr id="44053" name="Text Box 23"/>
          <p:cNvSpPr txBox="1">
            <a:spLocks noChangeArrowheads="1"/>
          </p:cNvSpPr>
          <p:nvPr/>
        </p:nvSpPr>
        <p:spPr bwMode="auto">
          <a:xfrm>
            <a:off x="4805363" y="16002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44054" name="Text Box 24"/>
          <p:cNvSpPr txBox="1">
            <a:spLocks noChangeArrowheads="1"/>
          </p:cNvSpPr>
          <p:nvPr/>
        </p:nvSpPr>
        <p:spPr bwMode="auto">
          <a:xfrm>
            <a:off x="900113" y="3244850"/>
            <a:ext cx="369411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charset="-18"/>
              </a:rPr>
              <a:t>alphabet </a:t>
            </a:r>
            <a:r>
              <a:rPr lang="en-US" sz="2400">
                <a:latin typeface="Symbol" charset="2"/>
              </a:rPr>
              <a:t>S</a:t>
            </a:r>
            <a:r>
              <a:rPr lang="en-US" sz="2400"/>
              <a:t> </a:t>
            </a:r>
            <a:r>
              <a:rPr lang="en-US" sz="2400">
                <a:latin typeface="Garamond" charset="0"/>
              </a:rPr>
              <a:t>= {0, 1}</a:t>
            </a:r>
          </a:p>
          <a:p>
            <a:r>
              <a:rPr lang="en-US" sz="2400">
                <a:latin typeface="Gill Sans MT" charset="-18"/>
              </a:rPr>
              <a:t>states</a:t>
            </a:r>
            <a:r>
              <a:rPr lang="en-US" sz="2400"/>
              <a:t> </a:t>
            </a:r>
            <a:r>
              <a:rPr lang="en-US" sz="2400" i="1">
                <a:latin typeface="Garamond" charset="0"/>
              </a:rPr>
              <a:t>Q</a:t>
            </a:r>
            <a:r>
              <a:rPr lang="en-US" sz="2400">
                <a:latin typeface="Garamond" charset="0"/>
              </a:rPr>
              <a:t> = {q</a:t>
            </a:r>
            <a:r>
              <a:rPr lang="en-US" sz="2400" baseline="-25000">
                <a:latin typeface="Garamond" charset="0"/>
              </a:rPr>
              <a:t>0</a:t>
            </a:r>
            <a:r>
              <a:rPr lang="en-US" sz="2400">
                <a:latin typeface="Garamond" charset="0"/>
              </a:rPr>
              <a:t>, q</a:t>
            </a:r>
            <a:r>
              <a:rPr lang="en-US" sz="2400" baseline="-25000">
                <a:latin typeface="Garamond" charset="0"/>
              </a:rPr>
              <a:t>1</a:t>
            </a:r>
            <a:r>
              <a:rPr lang="en-US" sz="2400">
                <a:latin typeface="Garamond" charset="0"/>
              </a:rPr>
              <a:t>, q</a:t>
            </a:r>
            <a:r>
              <a:rPr lang="en-US" sz="2400" baseline="-25000">
                <a:latin typeface="Garamond" charset="0"/>
              </a:rPr>
              <a:t>2</a:t>
            </a:r>
            <a:r>
              <a:rPr lang="en-US" sz="2400">
                <a:latin typeface="Garamond" charset="0"/>
              </a:rPr>
              <a:t>}</a:t>
            </a:r>
          </a:p>
          <a:p>
            <a:r>
              <a:rPr lang="en-US" sz="2400">
                <a:latin typeface="Gill Sans MT" charset="-18"/>
              </a:rPr>
              <a:t>initial state</a:t>
            </a:r>
            <a:r>
              <a:rPr lang="en-US" sz="2400"/>
              <a:t> </a:t>
            </a:r>
            <a:r>
              <a:rPr lang="en-US" sz="2400">
                <a:latin typeface="Garamond" charset="0"/>
              </a:rPr>
              <a:t>q</a:t>
            </a:r>
            <a:r>
              <a:rPr lang="en-US" sz="2400" baseline="-25000">
                <a:latin typeface="Garamond" charset="0"/>
              </a:rPr>
              <a:t>0</a:t>
            </a:r>
            <a:endParaRPr lang="en-US" sz="2400">
              <a:latin typeface="Garamond" charset="0"/>
            </a:endParaRPr>
          </a:p>
          <a:p>
            <a:r>
              <a:rPr lang="en-US" sz="2400">
                <a:latin typeface="Gill Sans MT" charset="-18"/>
              </a:rPr>
              <a:t>accepting states</a:t>
            </a:r>
            <a:r>
              <a:rPr lang="en-US" sz="2400"/>
              <a:t> </a:t>
            </a:r>
            <a:r>
              <a:rPr lang="en-US" sz="2400" i="1">
                <a:latin typeface="Garamond" charset="0"/>
              </a:rPr>
              <a:t>F</a:t>
            </a:r>
            <a:r>
              <a:rPr lang="en-US" sz="2400">
                <a:latin typeface="Garamond" charset="0"/>
              </a:rPr>
              <a:t> = {q</a:t>
            </a:r>
            <a:r>
              <a:rPr lang="en-US" sz="2400" baseline="-25000">
                <a:latin typeface="Garamond" charset="0"/>
              </a:rPr>
              <a:t>0</a:t>
            </a:r>
            <a:r>
              <a:rPr lang="en-US" sz="2400">
                <a:latin typeface="Garamond" charset="0"/>
              </a:rPr>
              <a:t>, q</a:t>
            </a:r>
            <a:r>
              <a:rPr lang="en-US" sz="2400" baseline="-25000">
                <a:latin typeface="Garamond" charset="0"/>
              </a:rPr>
              <a:t>1</a:t>
            </a:r>
            <a:r>
              <a:rPr lang="en-US" sz="2400">
                <a:latin typeface="Garamond" charset="0"/>
              </a:rPr>
              <a:t>}</a:t>
            </a:r>
          </a:p>
        </p:txBody>
      </p:sp>
      <p:sp>
        <p:nvSpPr>
          <p:cNvPr id="44055" name="Line 26"/>
          <p:cNvSpPr>
            <a:spLocks noChangeShapeType="1"/>
          </p:cNvSpPr>
          <p:nvPr/>
        </p:nvSpPr>
        <p:spPr bwMode="auto">
          <a:xfrm>
            <a:off x="6127750" y="4775200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7"/>
          <p:cNvSpPr txBox="1">
            <a:spLocks noChangeArrowheads="1"/>
          </p:cNvSpPr>
          <p:nvPr/>
        </p:nvSpPr>
        <p:spPr bwMode="auto">
          <a:xfrm rot="-5400000">
            <a:off x="5564188" y="5143500"/>
            <a:ext cx="776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ill Sans MT" charset="-18"/>
                <a:ea typeface="新細明體" charset="-120"/>
              </a:rPr>
              <a:t>states</a:t>
            </a:r>
          </a:p>
        </p:txBody>
      </p:sp>
      <p:sp>
        <p:nvSpPr>
          <p:cNvPr id="44057" name="Text Box 28"/>
          <p:cNvSpPr txBox="1">
            <a:spLocks noChangeArrowheads="1"/>
          </p:cNvSpPr>
          <p:nvPr/>
        </p:nvSpPr>
        <p:spPr bwMode="auto">
          <a:xfrm>
            <a:off x="6919913" y="4054475"/>
            <a:ext cx="782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ill Sans MT" charset="-18"/>
                <a:ea typeface="新細明體" charset="-120"/>
              </a:rPr>
              <a:t>inputs</a:t>
            </a:r>
          </a:p>
        </p:txBody>
      </p:sp>
      <p:sp>
        <p:nvSpPr>
          <p:cNvPr id="44058" name="Text Box 29"/>
          <p:cNvSpPr txBox="1">
            <a:spLocks noChangeArrowheads="1"/>
          </p:cNvSpPr>
          <p:nvPr/>
        </p:nvSpPr>
        <p:spPr bwMode="auto">
          <a:xfrm>
            <a:off x="6864350" y="4352925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44059" name="Text Box 30"/>
          <p:cNvSpPr txBox="1">
            <a:spLocks noChangeArrowheads="1"/>
          </p:cNvSpPr>
          <p:nvPr/>
        </p:nvSpPr>
        <p:spPr bwMode="auto">
          <a:xfrm>
            <a:off x="7496175" y="4362450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44060" name="Rectangle 31"/>
          <p:cNvSpPr>
            <a:spLocks noChangeArrowheads="1"/>
          </p:cNvSpPr>
          <p:nvPr/>
        </p:nvSpPr>
        <p:spPr bwMode="auto">
          <a:xfrm>
            <a:off x="6203950" y="466248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44061" name="Text Box 32"/>
          <p:cNvSpPr txBox="1">
            <a:spLocks noChangeArrowheads="1"/>
          </p:cNvSpPr>
          <p:nvPr/>
        </p:nvSpPr>
        <p:spPr bwMode="auto">
          <a:xfrm>
            <a:off x="6203950" y="504348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44062" name="Text Box 33"/>
          <p:cNvSpPr txBox="1">
            <a:spLocks noChangeArrowheads="1"/>
          </p:cNvSpPr>
          <p:nvPr/>
        </p:nvSpPr>
        <p:spPr bwMode="auto">
          <a:xfrm>
            <a:off x="6203950" y="542448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44063" name="Rectangle 36"/>
          <p:cNvSpPr>
            <a:spLocks noChangeArrowheads="1"/>
          </p:cNvSpPr>
          <p:nvPr/>
        </p:nvSpPr>
        <p:spPr bwMode="auto">
          <a:xfrm>
            <a:off x="6848475" y="466248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44064" name="Rectangle 37"/>
          <p:cNvSpPr>
            <a:spLocks noChangeArrowheads="1"/>
          </p:cNvSpPr>
          <p:nvPr/>
        </p:nvSpPr>
        <p:spPr bwMode="auto">
          <a:xfrm>
            <a:off x="7466013" y="467201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44065" name="Rectangle 38"/>
          <p:cNvSpPr>
            <a:spLocks noChangeArrowheads="1"/>
          </p:cNvSpPr>
          <p:nvPr/>
        </p:nvSpPr>
        <p:spPr bwMode="auto">
          <a:xfrm>
            <a:off x="6848475" y="504348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44066" name="Rectangle 39"/>
          <p:cNvSpPr>
            <a:spLocks noChangeArrowheads="1"/>
          </p:cNvSpPr>
          <p:nvPr/>
        </p:nvSpPr>
        <p:spPr bwMode="auto">
          <a:xfrm>
            <a:off x="7466013" y="543401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44067" name="Rectangle 40"/>
          <p:cNvSpPr>
            <a:spLocks noChangeArrowheads="1"/>
          </p:cNvSpPr>
          <p:nvPr/>
        </p:nvSpPr>
        <p:spPr bwMode="auto">
          <a:xfrm>
            <a:off x="6848475" y="542448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2</a:t>
            </a:r>
          </a:p>
        </p:txBody>
      </p:sp>
      <p:sp>
        <p:nvSpPr>
          <p:cNvPr id="44068" name="Rectangle 41"/>
          <p:cNvSpPr>
            <a:spLocks noChangeArrowheads="1"/>
          </p:cNvSpPr>
          <p:nvPr/>
        </p:nvSpPr>
        <p:spPr bwMode="auto">
          <a:xfrm>
            <a:off x="7466013" y="505301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sz="2400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44069" name="Line 44"/>
          <p:cNvSpPr>
            <a:spLocks noChangeShapeType="1"/>
          </p:cNvSpPr>
          <p:nvPr/>
        </p:nvSpPr>
        <p:spPr bwMode="auto">
          <a:xfrm>
            <a:off x="6704013" y="44148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0" name="Line 47"/>
          <p:cNvSpPr>
            <a:spLocks noChangeShapeType="1"/>
          </p:cNvSpPr>
          <p:nvPr/>
        </p:nvSpPr>
        <p:spPr bwMode="auto">
          <a:xfrm>
            <a:off x="6127750" y="5938838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Line 48"/>
          <p:cNvSpPr>
            <a:spLocks noChangeShapeType="1"/>
          </p:cNvSpPr>
          <p:nvPr/>
        </p:nvSpPr>
        <p:spPr bwMode="auto">
          <a:xfrm>
            <a:off x="6704013" y="4414838"/>
            <a:ext cx="0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Line 49"/>
          <p:cNvSpPr>
            <a:spLocks noChangeShapeType="1"/>
          </p:cNvSpPr>
          <p:nvPr/>
        </p:nvSpPr>
        <p:spPr bwMode="auto">
          <a:xfrm>
            <a:off x="8001000" y="4414838"/>
            <a:ext cx="0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Line 51"/>
          <p:cNvSpPr>
            <a:spLocks noChangeShapeType="1"/>
          </p:cNvSpPr>
          <p:nvPr/>
        </p:nvSpPr>
        <p:spPr bwMode="auto">
          <a:xfrm>
            <a:off x="6127750" y="47752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4" name="Rectangle 53"/>
          <p:cNvSpPr>
            <a:spLocks noChangeArrowheads="1"/>
          </p:cNvSpPr>
          <p:nvPr/>
        </p:nvSpPr>
        <p:spPr bwMode="auto">
          <a:xfrm>
            <a:off x="5435600" y="3213100"/>
            <a:ext cx="27955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charset="-18"/>
              </a:rPr>
              <a:t>table of</a:t>
            </a:r>
          </a:p>
          <a:p>
            <a:r>
              <a:rPr lang="en-US" sz="2400">
                <a:latin typeface="Gill Sans MT" charset="-18"/>
              </a:rPr>
              <a:t>transition function </a:t>
            </a:r>
            <a:r>
              <a:rPr lang="en-US" sz="2400">
                <a:latin typeface="Symbol" charset="2"/>
              </a:rPr>
              <a:t>d:</a:t>
            </a:r>
            <a:r>
              <a:rPr lang="en-US" sz="2400"/>
              <a:t> </a:t>
            </a:r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of a DFA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8153707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sz="2800" dirty="0">
                <a:latin typeface="Gill Sans MT" charset="-18"/>
              </a:rPr>
              <a:t>The </a:t>
            </a:r>
            <a:r>
              <a:rPr lang="en-US" sz="2800" b="1" dirty="0">
                <a:solidFill>
                  <a:schemeClr val="accent1"/>
                </a:solidFill>
                <a:latin typeface="Gill Sans MT" charset="-18"/>
              </a:rPr>
              <a:t>language of a DFA </a:t>
            </a:r>
            <a:r>
              <a:rPr lang="en-US" sz="2800" dirty="0">
                <a:latin typeface="Garamond" charset="0"/>
              </a:rPr>
              <a:t>(</a:t>
            </a:r>
            <a:r>
              <a:rPr lang="en-US" sz="2800" i="1" dirty="0">
                <a:latin typeface="Garamond" charset="0"/>
              </a:rPr>
              <a:t>Q</a:t>
            </a:r>
            <a:r>
              <a:rPr lang="en-US" sz="2800" dirty="0">
                <a:latin typeface="Garamond" charset="0"/>
              </a:rPr>
              <a:t>, </a:t>
            </a:r>
            <a:r>
              <a:rPr lang="en-US" sz="2800" dirty="0">
                <a:latin typeface="Symbol" charset="2"/>
              </a:rPr>
              <a:t>S</a:t>
            </a:r>
            <a:r>
              <a:rPr lang="en-US" sz="2800" dirty="0">
                <a:latin typeface="Garamond" charset="0"/>
              </a:rPr>
              <a:t>, </a:t>
            </a:r>
            <a:r>
              <a:rPr lang="en-US" sz="2800" dirty="0">
                <a:latin typeface="Symbol" charset="2"/>
              </a:rPr>
              <a:t>d</a:t>
            </a:r>
            <a:r>
              <a:rPr lang="en-US" sz="2800" dirty="0">
                <a:latin typeface="Garamond" charset="0"/>
              </a:rPr>
              <a:t>, </a:t>
            </a:r>
            <a:r>
              <a:rPr lang="en-US" sz="2800" i="1" dirty="0">
                <a:latin typeface="Garamond" charset="0"/>
              </a:rPr>
              <a:t>q</a:t>
            </a:r>
            <a:r>
              <a:rPr lang="en-US" sz="2800" baseline="-25000" dirty="0">
                <a:latin typeface="Garamond" charset="0"/>
              </a:rPr>
              <a:t>0</a:t>
            </a:r>
            <a:r>
              <a:rPr lang="en-US" sz="2800" dirty="0">
                <a:latin typeface="Garamond" charset="0"/>
              </a:rPr>
              <a:t>, </a:t>
            </a:r>
            <a:r>
              <a:rPr lang="en-US" sz="2800" i="1" dirty="0">
                <a:latin typeface="Garamond" charset="0"/>
              </a:rPr>
              <a:t>F</a:t>
            </a:r>
            <a:r>
              <a:rPr lang="en-US" sz="2800" dirty="0">
                <a:latin typeface="Garamond" charset="0"/>
              </a:rPr>
              <a:t>)</a:t>
            </a:r>
            <a:r>
              <a:rPr lang="en-US" sz="2800" dirty="0">
                <a:latin typeface="Gill Sans MT" charset="-18"/>
              </a:rPr>
              <a:t> is the set of </a:t>
            </a:r>
            <a:br>
              <a:rPr lang="en-US" sz="2800" dirty="0">
                <a:latin typeface="Gill Sans MT" charset="-18"/>
              </a:rPr>
            </a:br>
            <a:r>
              <a:rPr lang="en-US" sz="2800" dirty="0">
                <a:latin typeface="Gill Sans MT" charset="-18"/>
              </a:rPr>
              <a:t>all strings over </a:t>
            </a:r>
            <a:r>
              <a:rPr lang="en-US" sz="2800" dirty="0">
                <a:latin typeface="Symbol" charset="2"/>
              </a:rPr>
              <a:t>S</a:t>
            </a:r>
            <a:r>
              <a:rPr lang="en-US" sz="2800" dirty="0">
                <a:latin typeface="Gill Sans MT" charset="-18"/>
              </a:rPr>
              <a:t> that, starting from </a:t>
            </a:r>
            <a:r>
              <a:rPr lang="en-US" sz="2800" i="1" dirty="0">
                <a:latin typeface="Garamond" charset="0"/>
              </a:rPr>
              <a:t>q</a:t>
            </a:r>
            <a:r>
              <a:rPr lang="en-US" sz="2800" baseline="-25000" dirty="0">
                <a:latin typeface="Garamond" charset="0"/>
              </a:rPr>
              <a:t>0</a:t>
            </a:r>
            <a:r>
              <a:rPr lang="en-US" sz="2800" dirty="0">
                <a:latin typeface="Gill Sans MT" charset="-18"/>
              </a:rPr>
              <a:t> and </a:t>
            </a:r>
            <a:br>
              <a:rPr lang="en-US" sz="2800" dirty="0">
                <a:latin typeface="Gill Sans MT" charset="-18"/>
              </a:rPr>
            </a:br>
            <a:r>
              <a:rPr lang="en-US" sz="2800" dirty="0">
                <a:latin typeface="Gill Sans MT" charset="-18"/>
              </a:rPr>
              <a:t>following the transitions as the string is read left</a:t>
            </a:r>
            <a:br>
              <a:rPr lang="en-US" sz="2800" dirty="0">
                <a:latin typeface="Gill Sans MT" charset="-18"/>
              </a:rPr>
            </a:br>
            <a:r>
              <a:rPr lang="en-US" sz="2800" dirty="0">
                <a:latin typeface="Gill Sans MT" charset="-18"/>
              </a:rPr>
              <a:t>to right, will reach some accepting state.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5372100"/>
            <a:ext cx="8353425" cy="865188"/>
          </a:xfrm>
        </p:spPr>
        <p:txBody>
          <a:bodyPr>
            <a:normAutofit fontScale="92500"/>
          </a:bodyPr>
          <a:lstStyle/>
          <a:p>
            <a:r>
              <a:rPr lang="en-US" smtClean="0"/>
              <a:t>Language of </a:t>
            </a:r>
            <a:r>
              <a:rPr lang="en-US" i="1" smtClean="0">
                <a:latin typeface="Garamond" charset="0"/>
              </a:rPr>
              <a:t>M</a:t>
            </a:r>
            <a:r>
              <a:rPr lang="en-US" smtClean="0"/>
              <a:t> is </a:t>
            </a:r>
            <a:r>
              <a:rPr lang="en-US" smtClean="0">
                <a:latin typeface="Garamond" charset="0"/>
              </a:rPr>
              <a:t>{</a:t>
            </a:r>
            <a:r>
              <a:rPr lang="en-US" i="1" smtClean="0">
                <a:latin typeface="Garamond" charset="0"/>
              </a:rPr>
              <a:t>x </a:t>
            </a:r>
            <a:r>
              <a:rPr lang="en-US" smtClean="0">
                <a:latin typeface="Symbol" charset="2"/>
              </a:rPr>
              <a:t>Î </a:t>
            </a:r>
            <a:r>
              <a:rPr lang="en-US" smtClean="0">
                <a:latin typeface="Garamond" charset="0"/>
              </a:rPr>
              <a:t>{L, R}*: </a:t>
            </a:r>
            <a:r>
              <a:rPr lang="en-US" i="1" smtClean="0">
                <a:latin typeface="Garamond" charset="0"/>
              </a:rPr>
              <a:t>x</a:t>
            </a:r>
            <a:r>
              <a:rPr lang="en-US" smtClean="0">
                <a:latin typeface="Garamond" charset="0"/>
              </a:rPr>
              <a:t> </a:t>
            </a:r>
            <a:r>
              <a:rPr lang="en-US" smtClean="0"/>
              <a:t>has even length</a:t>
            </a:r>
            <a:r>
              <a:rPr lang="en-US" smtClean="0">
                <a:latin typeface="Garamond" charset="0"/>
              </a:rPr>
              <a:t>}</a:t>
            </a:r>
          </a:p>
        </p:txBody>
      </p:sp>
      <p:sp>
        <p:nvSpPr>
          <p:cNvPr id="45061" name="Text Box 16"/>
          <p:cNvSpPr txBox="1">
            <a:spLocks noChangeArrowheads="1"/>
          </p:cNvSpPr>
          <p:nvPr/>
        </p:nvSpPr>
        <p:spPr bwMode="auto">
          <a:xfrm>
            <a:off x="2166938" y="4038600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M</a:t>
            </a:r>
            <a:r>
              <a:rPr lang="en-US" sz="2400"/>
              <a:t>: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3505200" y="40020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5257800" y="39258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Freeform 8"/>
          <p:cNvSpPr>
            <a:spLocks/>
          </p:cNvSpPr>
          <p:nvPr/>
        </p:nvSpPr>
        <p:spPr bwMode="auto">
          <a:xfrm>
            <a:off x="4038600" y="3976688"/>
            <a:ext cx="1295400" cy="1016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Freeform 9"/>
          <p:cNvSpPr>
            <a:spLocks/>
          </p:cNvSpPr>
          <p:nvPr/>
        </p:nvSpPr>
        <p:spPr bwMode="auto">
          <a:xfrm flipV="1">
            <a:off x="4114800" y="4446588"/>
            <a:ext cx="1295400" cy="1778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124200" y="43068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503613" y="4095750"/>
            <a:ext cx="5984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even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295900" y="4014788"/>
            <a:ext cx="533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odd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4343400" y="35814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L, R </a:t>
            </a:r>
          </a:p>
        </p:txBody>
      </p:sp>
      <p:sp>
        <p:nvSpPr>
          <p:cNvPr id="45070" name="Text Box 13"/>
          <p:cNvSpPr txBox="1">
            <a:spLocks noChangeArrowheads="1"/>
          </p:cNvSpPr>
          <p:nvPr/>
        </p:nvSpPr>
        <p:spPr bwMode="auto">
          <a:xfrm>
            <a:off x="4483100" y="4572000"/>
            <a:ext cx="622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L, R</a:t>
            </a:r>
          </a:p>
        </p:txBody>
      </p:sp>
      <p:sp>
        <p:nvSpPr>
          <p:cNvPr id="45071" name="Oval 6"/>
          <p:cNvSpPr>
            <a:spLocks noChangeArrowheads="1"/>
          </p:cNvSpPr>
          <p:nvPr/>
        </p:nvSpPr>
        <p:spPr bwMode="auto">
          <a:xfrm>
            <a:off x="3581400" y="40767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3" name="Text Box 53"/>
          <p:cNvSpPr txBox="1">
            <a:spLocks noChangeArrowheads="1"/>
          </p:cNvSpPr>
          <p:nvPr/>
        </p:nvSpPr>
        <p:spPr bwMode="auto">
          <a:xfrm>
            <a:off x="457200" y="5638800"/>
            <a:ext cx="6175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Gill Sans MT" charset="-18"/>
                <a:ea typeface="新細明體" charset="-120"/>
              </a:rPr>
              <a:t>What are the languages of these automata?</a:t>
            </a:r>
            <a:endParaRPr lang="en-US" altLang="zh-TW" sz="2000" dirty="0">
              <a:latin typeface="Gill Sans MT" charset="-18"/>
              <a:ea typeface="新細明體" charset="-120"/>
            </a:endParaRPr>
          </a:p>
        </p:txBody>
      </p:sp>
      <p:sp>
        <p:nvSpPr>
          <p:cNvPr id="4609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46122" name="TextBox 80"/>
          <p:cNvSpPr txBox="1">
            <a:spLocks noChangeArrowheads="1"/>
          </p:cNvSpPr>
          <p:nvPr/>
        </p:nvSpPr>
        <p:spPr bwMode="auto">
          <a:xfrm>
            <a:off x="5148263" y="2303463"/>
            <a:ext cx="3540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a</a:t>
            </a:r>
          </a:p>
        </p:txBody>
      </p:sp>
      <p:sp>
        <p:nvSpPr>
          <p:cNvPr id="46130" name="TextBox 88"/>
          <p:cNvSpPr txBox="1">
            <a:spLocks noChangeArrowheads="1"/>
          </p:cNvSpPr>
          <p:nvPr/>
        </p:nvSpPr>
        <p:spPr bwMode="auto">
          <a:xfrm>
            <a:off x="5156200" y="3200400"/>
            <a:ext cx="3540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b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914400" y="1781175"/>
            <a:ext cx="2814637" cy="1647825"/>
            <a:chOff x="1223963" y="1447800"/>
            <a:chExt cx="2814637" cy="1647825"/>
          </a:xfrm>
        </p:grpSpPr>
        <p:sp>
          <p:nvSpPr>
            <p:cNvPr id="46082" name="Oval 10"/>
            <p:cNvSpPr>
              <a:spLocks noChangeArrowheads="1"/>
            </p:cNvSpPr>
            <p:nvPr/>
          </p:nvSpPr>
          <p:spPr bwMode="auto">
            <a:xfrm>
              <a:off x="1398588" y="2533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3" name="Line 11"/>
            <p:cNvSpPr>
              <a:spLocks noChangeShapeType="1"/>
            </p:cNvSpPr>
            <p:nvPr/>
          </p:nvSpPr>
          <p:spPr bwMode="auto">
            <a:xfrm>
              <a:off x="1223963" y="2728913"/>
              <a:ext cx="17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4" name="Rectangle 13"/>
            <p:cNvSpPr>
              <a:spLocks noChangeArrowheads="1"/>
            </p:cNvSpPr>
            <p:nvPr/>
          </p:nvSpPr>
          <p:spPr bwMode="auto">
            <a:xfrm>
              <a:off x="1404938" y="2466975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46085" name="Rectangle 14"/>
            <p:cNvSpPr>
              <a:spLocks noChangeArrowheads="1"/>
            </p:cNvSpPr>
            <p:nvPr/>
          </p:nvSpPr>
          <p:spPr bwMode="auto">
            <a:xfrm>
              <a:off x="3074988" y="2466975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46086" name="Line 35"/>
            <p:cNvSpPr>
              <a:spLocks noChangeShapeType="1"/>
            </p:cNvSpPr>
            <p:nvPr/>
          </p:nvSpPr>
          <p:spPr bwMode="auto">
            <a:xfrm>
              <a:off x="1773238" y="265271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Line 36"/>
            <p:cNvSpPr>
              <a:spLocks noChangeShapeType="1"/>
            </p:cNvSpPr>
            <p:nvPr/>
          </p:nvSpPr>
          <p:spPr bwMode="auto">
            <a:xfrm flipH="1">
              <a:off x="1765300" y="2797175"/>
              <a:ext cx="127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Freeform 37"/>
            <p:cNvSpPr>
              <a:spLocks/>
            </p:cNvSpPr>
            <p:nvPr/>
          </p:nvSpPr>
          <p:spPr bwMode="auto">
            <a:xfrm>
              <a:off x="1366838" y="222091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39"/>
            <p:cNvSpPr txBox="1">
              <a:spLocks noChangeArrowheads="1"/>
            </p:cNvSpPr>
            <p:nvPr/>
          </p:nvSpPr>
          <p:spPr bwMode="auto">
            <a:xfrm>
              <a:off x="1633538" y="198120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Garamond" charset="0"/>
                </a:rPr>
                <a:t>b</a:t>
              </a:r>
              <a:endParaRPr lang="en-US" altLang="zh-TW">
                <a:latin typeface="Garamond" charset="0"/>
                <a:ea typeface="新細明體" charset="-120"/>
              </a:endParaRPr>
            </a:p>
          </p:txBody>
        </p:sp>
        <p:sp>
          <p:nvSpPr>
            <p:cNvPr id="46090" name="Text Box 40"/>
            <p:cNvSpPr txBox="1">
              <a:spLocks noChangeArrowheads="1"/>
            </p:cNvSpPr>
            <p:nvPr/>
          </p:nvSpPr>
          <p:spPr bwMode="auto">
            <a:xfrm>
              <a:off x="3289300" y="1998663"/>
              <a:ext cx="3016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Garamond" charset="0"/>
                </a:rPr>
                <a:t>a</a:t>
              </a:r>
              <a:endParaRPr lang="en-US" altLang="zh-TW">
                <a:latin typeface="Garamond" charset="0"/>
                <a:ea typeface="新細明體" charset="-120"/>
              </a:endParaRPr>
            </a:p>
          </p:txBody>
        </p:sp>
        <p:sp>
          <p:nvSpPr>
            <p:cNvPr id="46091" name="Text Box 41"/>
            <p:cNvSpPr txBox="1">
              <a:spLocks noChangeArrowheads="1"/>
            </p:cNvSpPr>
            <p:nvPr/>
          </p:nvSpPr>
          <p:spPr bwMode="auto">
            <a:xfrm>
              <a:off x="2255838" y="2319338"/>
              <a:ext cx="3016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Garamond" charset="0"/>
                </a:rPr>
                <a:t>a</a:t>
              </a:r>
              <a:endParaRPr lang="en-US" altLang="zh-TW">
                <a:latin typeface="Garamond" charset="0"/>
                <a:ea typeface="新細明體" charset="-120"/>
              </a:endParaRPr>
            </a:p>
          </p:txBody>
        </p:sp>
        <p:sp>
          <p:nvSpPr>
            <p:cNvPr id="46092" name="Text Box 42"/>
            <p:cNvSpPr txBox="1">
              <a:spLocks noChangeArrowheads="1"/>
            </p:cNvSpPr>
            <p:nvPr/>
          </p:nvSpPr>
          <p:spPr bwMode="auto">
            <a:xfrm>
              <a:off x="2252663" y="2728913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Garamond" charset="0"/>
                </a:rPr>
                <a:t>b</a:t>
              </a:r>
              <a:endParaRPr lang="en-US" altLang="zh-TW">
                <a:latin typeface="Garamond" charset="0"/>
                <a:ea typeface="新細明體" charset="-120"/>
              </a:endParaRPr>
            </a:p>
          </p:txBody>
        </p:sp>
        <p:sp>
          <p:nvSpPr>
            <p:cNvPr id="46096" name="Oval 10"/>
            <p:cNvSpPr>
              <a:spLocks noChangeArrowheads="1"/>
            </p:cNvSpPr>
            <p:nvPr/>
          </p:nvSpPr>
          <p:spPr bwMode="auto">
            <a:xfrm>
              <a:off x="3060700" y="252571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0"/>
            <p:cNvSpPr>
              <a:spLocks noChangeArrowheads="1"/>
            </p:cNvSpPr>
            <p:nvPr/>
          </p:nvSpPr>
          <p:spPr bwMode="auto">
            <a:xfrm>
              <a:off x="3111500" y="2584450"/>
              <a:ext cx="271463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Freeform 37"/>
            <p:cNvSpPr>
              <a:spLocks/>
            </p:cNvSpPr>
            <p:nvPr/>
          </p:nvSpPr>
          <p:spPr bwMode="auto">
            <a:xfrm>
              <a:off x="3027363" y="222091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Rectangle 110"/>
            <p:cNvSpPr>
              <a:spLocks noChangeArrowheads="1"/>
            </p:cNvSpPr>
            <p:nvPr/>
          </p:nvSpPr>
          <p:spPr bwMode="auto">
            <a:xfrm>
              <a:off x="2901950" y="1447800"/>
              <a:ext cx="11366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ymbol" charset="2"/>
                </a:rPr>
                <a:t>S</a:t>
              </a:r>
              <a:r>
                <a:rPr lang="en-US"/>
                <a:t> </a:t>
              </a:r>
              <a:r>
                <a:rPr lang="en-US">
                  <a:latin typeface="Garamond" charset="0"/>
                </a:rPr>
                <a:t>= {</a:t>
              </a:r>
              <a:r>
                <a:rPr lang="en-US" i="1">
                  <a:latin typeface="Garamond" charset="0"/>
                </a:rPr>
                <a:t>a</a:t>
              </a:r>
              <a:r>
                <a:rPr lang="en-US">
                  <a:latin typeface="Garamond" charset="0"/>
                </a:rPr>
                <a:t>, </a:t>
              </a:r>
              <a:r>
                <a:rPr lang="en-US" i="1">
                  <a:latin typeface="Garamond" charset="0"/>
                </a:rPr>
                <a:t>b</a:t>
              </a:r>
              <a:r>
                <a:rPr lang="en-US">
                  <a:latin typeface="Garamond" charset="0"/>
                </a:rPr>
                <a:t>}</a:t>
              </a:r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384800" y="1524000"/>
            <a:ext cx="3073400" cy="2209800"/>
            <a:chOff x="5384800" y="1371600"/>
            <a:chExt cx="3073400" cy="2209800"/>
          </a:xfrm>
        </p:grpSpPr>
        <p:sp>
          <p:nvSpPr>
            <p:cNvPr id="46095" name="Oval 10"/>
            <p:cNvSpPr>
              <a:spLocks noChangeArrowheads="1"/>
            </p:cNvSpPr>
            <p:nvPr/>
          </p:nvSpPr>
          <p:spPr bwMode="auto">
            <a:xfrm>
              <a:off x="6307138" y="1524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0"/>
            <p:cNvSpPr>
              <a:spLocks noChangeArrowheads="1"/>
            </p:cNvSpPr>
            <p:nvPr/>
          </p:nvSpPr>
          <p:spPr bwMode="auto">
            <a:xfrm>
              <a:off x="5621338" y="2286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10"/>
            <p:cNvSpPr>
              <a:spLocks noChangeArrowheads="1"/>
            </p:cNvSpPr>
            <p:nvPr/>
          </p:nvSpPr>
          <p:spPr bwMode="auto">
            <a:xfrm>
              <a:off x="5621338" y="3200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Freeform 59"/>
            <p:cNvSpPr>
              <a:spLocks noChangeArrowheads="1"/>
            </p:cNvSpPr>
            <p:nvPr/>
          </p:nvSpPr>
          <p:spPr bwMode="auto">
            <a:xfrm>
              <a:off x="5621338" y="2667000"/>
              <a:ext cx="152400" cy="533400"/>
            </a:xfrm>
            <a:custGeom>
              <a:avLst/>
              <a:gdLst>
                <a:gd name="T0" fmla="*/ 129447 w 149577"/>
                <a:gd name="T1" fmla="*/ 0 h 668867"/>
                <a:gd name="T2" fmla="*/ 6316 w 149577"/>
                <a:gd name="T3" fmla="*/ 102350 h 668867"/>
                <a:gd name="T4" fmla="*/ 167335 w 149577"/>
                <a:gd name="T5" fmla="*/ 172035 h 668867"/>
                <a:gd name="T6" fmla="*/ 0 60000 65536"/>
                <a:gd name="T7" fmla="*/ 0 60000 65536"/>
                <a:gd name="T8" fmla="*/ 0 60000 65536"/>
                <a:gd name="T9" fmla="*/ 0 w 149577"/>
                <a:gd name="T10" fmla="*/ 0 h 668867"/>
                <a:gd name="T11" fmla="*/ 149577 w 149577"/>
                <a:gd name="T12" fmla="*/ 668867 h 6688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577" h="668867">
                  <a:moveTo>
                    <a:pt x="115710" y="0"/>
                  </a:moveTo>
                  <a:cubicBezTo>
                    <a:pt x="57855" y="143227"/>
                    <a:pt x="0" y="286455"/>
                    <a:pt x="5644" y="397933"/>
                  </a:cubicBezTo>
                  <a:cubicBezTo>
                    <a:pt x="11289" y="509411"/>
                    <a:pt x="149577" y="668867"/>
                    <a:pt x="149577" y="66886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Freeform 60"/>
            <p:cNvSpPr>
              <a:spLocks noChangeArrowheads="1"/>
            </p:cNvSpPr>
            <p:nvPr/>
          </p:nvSpPr>
          <p:spPr bwMode="auto">
            <a:xfrm flipH="1" flipV="1">
              <a:off x="5859463" y="2659063"/>
              <a:ext cx="152400" cy="533400"/>
            </a:xfrm>
            <a:custGeom>
              <a:avLst/>
              <a:gdLst>
                <a:gd name="T0" fmla="*/ 129447 w 149577"/>
                <a:gd name="T1" fmla="*/ 0 h 668867"/>
                <a:gd name="T2" fmla="*/ 6316 w 149577"/>
                <a:gd name="T3" fmla="*/ 102350 h 668867"/>
                <a:gd name="T4" fmla="*/ 167335 w 149577"/>
                <a:gd name="T5" fmla="*/ 172035 h 668867"/>
                <a:gd name="T6" fmla="*/ 0 60000 65536"/>
                <a:gd name="T7" fmla="*/ 0 60000 65536"/>
                <a:gd name="T8" fmla="*/ 0 60000 65536"/>
                <a:gd name="T9" fmla="*/ 0 w 149577"/>
                <a:gd name="T10" fmla="*/ 0 h 668867"/>
                <a:gd name="T11" fmla="*/ 149577 w 149577"/>
                <a:gd name="T12" fmla="*/ 668867 h 6688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577" h="668867">
                  <a:moveTo>
                    <a:pt x="115710" y="0"/>
                  </a:moveTo>
                  <a:cubicBezTo>
                    <a:pt x="57855" y="143227"/>
                    <a:pt x="0" y="286455"/>
                    <a:pt x="5644" y="397933"/>
                  </a:cubicBezTo>
                  <a:cubicBezTo>
                    <a:pt x="11289" y="509411"/>
                    <a:pt x="149577" y="668867"/>
                    <a:pt x="149577" y="66886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Freeform 37"/>
            <p:cNvSpPr>
              <a:spLocks/>
            </p:cNvSpPr>
            <p:nvPr/>
          </p:nvSpPr>
          <p:spPr bwMode="auto">
            <a:xfrm rot="-5400000">
              <a:off x="5378450" y="2381250"/>
              <a:ext cx="252413" cy="233363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Freeform 37"/>
            <p:cNvSpPr>
              <a:spLocks/>
            </p:cNvSpPr>
            <p:nvPr/>
          </p:nvSpPr>
          <p:spPr bwMode="auto">
            <a:xfrm rot="-5400000">
              <a:off x="5375276" y="3313112"/>
              <a:ext cx="252412" cy="233363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0"/>
            <p:cNvSpPr>
              <a:spLocks noChangeArrowheads="1"/>
            </p:cNvSpPr>
            <p:nvPr/>
          </p:nvSpPr>
          <p:spPr bwMode="auto">
            <a:xfrm>
              <a:off x="6992938" y="2286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10"/>
            <p:cNvSpPr>
              <a:spLocks noChangeArrowheads="1"/>
            </p:cNvSpPr>
            <p:nvPr/>
          </p:nvSpPr>
          <p:spPr bwMode="auto">
            <a:xfrm>
              <a:off x="6992938" y="3200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Freeform 65"/>
            <p:cNvSpPr>
              <a:spLocks noChangeArrowheads="1"/>
            </p:cNvSpPr>
            <p:nvPr/>
          </p:nvSpPr>
          <p:spPr bwMode="auto">
            <a:xfrm>
              <a:off x="6992938" y="2667000"/>
              <a:ext cx="152400" cy="533400"/>
            </a:xfrm>
            <a:custGeom>
              <a:avLst/>
              <a:gdLst>
                <a:gd name="T0" fmla="*/ 129447 w 149577"/>
                <a:gd name="T1" fmla="*/ 0 h 668867"/>
                <a:gd name="T2" fmla="*/ 6316 w 149577"/>
                <a:gd name="T3" fmla="*/ 102350 h 668867"/>
                <a:gd name="T4" fmla="*/ 167335 w 149577"/>
                <a:gd name="T5" fmla="*/ 172035 h 668867"/>
                <a:gd name="T6" fmla="*/ 0 60000 65536"/>
                <a:gd name="T7" fmla="*/ 0 60000 65536"/>
                <a:gd name="T8" fmla="*/ 0 60000 65536"/>
                <a:gd name="T9" fmla="*/ 0 w 149577"/>
                <a:gd name="T10" fmla="*/ 0 h 668867"/>
                <a:gd name="T11" fmla="*/ 149577 w 149577"/>
                <a:gd name="T12" fmla="*/ 668867 h 6688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577" h="668867">
                  <a:moveTo>
                    <a:pt x="115710" y="0"/>
                  </a:moveTo>
                  <a:cubicBezTo>
                    <a:pt x="57855" y="143227"/>
                    <a:pt x="0" y="286455"/>
                    <a:pt x="5644" y="397933"/>
                  </a:cubicBezTo>
                  <a:cubicBezTo>
                    <a:pt x="11289" y="509411"/>
                    <a:pt x="149577" y="668867"/>
                    <a:pt x="149577" y="66886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Freeform 66"/>
            <p:cNvSpPr>
              <a:spLocks noChangeArrowheads="1"/>
            </p:cNvSpPr>
            <p:nvPr/>
          </p:nvSpPr>
          <p:spPr bwMode="auto">
            <a:xfrm flipH="1" flipV="1">
              <a:off x="7231063" y="2659063"/>
              <a:ext cx="152400" cy="533400"/>
            </a:xfrm>
            <a:custGeom>
              <a:avLst/>
              <a:gdLst>
                <a:gd name="T0" fmla="*/ 129447 w 149577"/>
                <a:gd name="T1" fmla="*/ 0 h 668867"/>
                <a:gd name="T2" fmla="*/ 6316 w 149577"/>
                <a:gd name="T3" fmla="*/ 102350 h 668867"/>
                <a:gd name="T4" fmla="*/ 167335 w 149577"/>
                <a:gd name="T5" fmla="*/ 172035 h 668867"/>
                <a:gd name="T6" fmla="*/ 0 60000 65536"/>
                <a:gd name="T7" fmla="*/ 0 60000 65536"/>
                <a:gd name="T8" fmla="*/ 0 60000 65536"/>
                <a:gd name="T9" fmla="*/ 0 w 149577"/>
                <a:gd name="T10" fmla="*/ 0 h 668867"/>
                <a:gd name="T11" fmla="*/ 149577 w 149577"/>
                <a:gd name="T12" fmla="*/ 668867 h 6688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577" h="668867">
                  <a:moveTo>
                    <a:pt x="115710" y="0"/>
                  </a:moveTo>
                  <a:cubicBezTo>
                    <a:pt x="57855" y="143227"/>
                    <a:pt x="0" y="286455"/>
                    <a:pt x="5644" y="397933"/>
                  </a:cubicBezTo>
                  <a:cubicBezTo>
                    <a:pt x="11289" y="509411"/>
                    <a:pt x="149577" y="668867"/>
                    <a:pt x="149577" y="66886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37"/>
            <p:cNvSpPr>
              <a:spLocks/>
            </p:cNvSpPr>
            <p:nvPr/>
          </p:nvSpPr>
          <p:spPr bwMode="auto">
            <a:xfrm rot="5400000" flipH="1">
              <a:off x="7369175" y="2381250"/>
              <a:ext cx="252413" cy="233363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Freeform 37"/>
            <p:cNvSpPr>
              <a:spLocks/>
            </p:cNvSpPr>
            <p:nvPr/>
          </p:nvSpPr>
          <p:spPr bwMode="auto">
            <a:xfrm rot="5400000" flipH="1">
              <a:off x="7364413" y="3313113"/>
              <a:ext cx="252412" cy="23336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Line 35"/>
            <p:cNvSpPr>
              <a:spLocks noChangeShapeType="1"/>
            </p:cNvSpPr>
            <p:nvPr/>
          </p:nvSpPr>
          <p:spPr bwMode="auto">
            <a:xfrm flipH="1">
              <a:off x="5849938" y="1887538"/>
              <a:ext cx="533400" cy="398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Line 35"/>
            <p:cNvSpPr>
              <a:spLocks noChangeShapeType="1"/>
            </p:cNvSpPr>
            <p:nvPr/>
          </p:nvSpPr>
          <p:spPr bwMode="auto">
            <a:xfrm>
              <a:off x="6629400" y="1897063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Line 35"/>
            <p:cNvSpPr>
              <a:spLocks noChangeShapeType="1"/>
            </p:cNvSpPr>
            <p:nvPr/>
          </p:nvSpPr>
          <p:spPr bwMode="auto">
            <a:xfrm flipH="1">
              <a:off x="6494463" y="1371600"/>
              <a:ext cx="7937" cy="16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10"/>
            <p:cNvSpPr>
              <a:spLocks noChangeArrowheads="1"/>
            </p:cNvSpPr>
            <p:nvPr/>
          </p:nvSpPr>
          <p:spPr bwMode="auto">
            <a:xfrm>
              <a:off x="5681663" y="2336800"/>
              <a:ext cx="269875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10"/>
            <p:cNvSpPr>
              <a:spLocks noChangeArrowheads="1"/>
            </p:cNvSpPr>
            <p:nvPr/>
          </p:nvSpPr>
          <p:spPr bwMode="auto">
            <a:xfrm>
              <a:off x="7043738" y="2344738"/>
              <a:ext cx="271462" cy="271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Rectangle 13"/>
            <p:cNvSpPr>
              <a:spLocks noChangeArrowheads="1"/>
            </p:cNvSpPr>
            <p:nvPr/>
          </p:nvSpPr>
          <p:spPr bwMode="auto">
            <a:xfrm>
              <a:off x="6319838" y="1473200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46117" name="Rectangle 13"/>
            <p:cNvSpPr>
              <a:spLocks noChangeArrowheads="1"/>
            </p:cNvSpPr>
            <p:nvPr/>
          </p:nvSpPr>
          <p:spPr bwMode="auto">
            <a:xfrm>
              <a:off x="5621338" y="2224088"/>
              <a:ext cx="368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46118" name="Rectangle 13"/>
            <p:cNvSpPr>
              <a:spLocks noChangeArrowheads="1"/>
            </p:cNvSpPr>
            <p:nvPr/>
          </p:nvSpPr>
          <p:spPr bwMode="auto">
            <a:xfrm>
              <a:off x="5621338" y="3138488"/>
              <a:ext cx="368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2</a:t>
              </a:r>
            </a:p>
          </p:txBody>
        </p:sp>
        <p:sp>
          <p:nvSpPr>
            <p:cNvPr id="46119" name="Rectangle 13"/>
            <p:cNvSpPr>
              <a:spLocks noChangeArrowheads="1"/>
            </p:cNvSpPr>
            <p:nvPr/>
          </p:nvSpPr>
          <p:spPr bwMode="auto">
            <a:xfrm>
              <a:off x="7005638" y="2227263"/>
              <a:ext cx="368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3</a:t>
              </a:r>
            </a:p>
          </p:txBody>
        </p:sp>
        <p:sp>
          <p:nvSpPr>
            <p:cNvPr id="46120" name="Rectangle 13"/>
            <p:cNvSpPr>
              <a:spLocks noChangeArrowheads="1"/>
            </p:cNvSpPr>
            <p:nvPr/>
          </p:nvSpPr>
          <p:spPr bwMode="auto">
            <a:xfrm>
              <a:off x="7010400" y="3138488"/>
              <a:ext cx="368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4</a:t>
              </a:r>
            </a:p>
          </p:txBody>
        </p:sp>
        <p:sp>
          <p:nvSpPr>
            <p:cNvPr id="46121" name="TextBox 79"/>
            <p:cNvSpPr txBox="1">
              <a:spLocks noChangeArrowheads="1"/>
            </p:cNvSpPr>
            <p:nvPr/>
          </p:nvSpPr>
          <p:spPr bwMode="auto">
            <a:xfrm>
              <a:off x="5876925" y="1795463"/>
              <a:ext cx="35401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/>
                <a:t>a</a:t>
              </a:r>
            </a:p>
          </p:txBody>
        </p:sp>
        <p:sp>
          <p:nvSpPr>
            <p:cNvPr id="46123" name="TextBox 81"/>
            <p:cNvSpPr txBox="1">
              <a:spLocks noChangeArrowheads="1"/>
            </p:cNvSpPr>
            <p:nvPr/>
          </p:nvSpPr>
          <p:spPr bwMode="auto">
            <a:xfrm>
              <a:off x="5978525" y="2684463"/>
              <a:ext cx="35401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/>
                <a:t>a</a:t>
              </a:r>
            </a:p>
          </p:txBody>
        </p:sp>
        <p:sp>
          <p:nvSpPr>
            <p:cNvPr id="46124" name="TextBox 82"/>
            <p:cNvSpPr txBox="1">
              <a:spLocks noChangeArrowheads="1"/>
            </p:cNvSpPr>
            <p:nvPr/>
          </p:nvSpPr>
          <p:spPr bwMode="auto">
            <a:xfrm>
              <a:off x="6757988" y="2692400"/>
              <a:ext cx="3540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/>
                <a:t>a</a:t>
              </a:r>
            </a:p>
          </p:txBody>
        </p:sp>
        <p:sp>
          <p:nvSpPr>
            <p:cNvPr id="46125" name="TextBox 83"/>
            <p:cNvSpPr txBox="1">
              <a:spLocks noChangeArrowheads="1"/>
            </p:cNvSpPr>
            <p:nvPr/>
          </p:nvSpPr>
          <p:spPr bwMode="auto">
            <a:xfrm>
              <a:off x="7570788" y="3200400"/>
              <a:ext cx="3540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/>
                <a:t>a</a:t>
              </a:r>
            </a:p>
          </p:txBody>
        </p:sp>
        <p:sp>
          <p:nvSpPr>
            <p:cNvPr id="46126" name="TextBox 84"/>
            <p:cNvSpPr txBox="1">
              <a:spLocks noChangeArrowheads="1"/>
            </p:cNvSpPr>
            <p:nvPr/>
          </p:nvSpPr>
          <p:spPr bwMode="auto">
            <a:xfrm>
              <a:off x="7561263" y="2286000"/>
              <a:ext cx="3540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/>
                <a:t>b</a:t>
              </a:r>
            </a:p>
          </p:txBody>
        </p:sp>
        <p:sp>
          <p:nvSpPr>
            <p:cNvPr id="46127" name="TextBox 85"/>
            <p:cNvSpPr txBox="1">
              <a:spLocks noChangeArrowheads="1"/>
            </p:cNvSpPr>
            <p:nvPr/>
          </p:nvSpPr>
          <p:spPr bwMode="auto">
            <a:xfrm>
              <a:off x="6799263" y="1770063"/>
              <a:ext cx="35401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/>
                <a:t>b</a:t>
              </a:r>
            </a:p>
          </p:txBody>
        </p:sp>
        <p:sp>
          <p:nvSpPr>
            <p:cNvPr id="46128" name="TextBox 86"/>
            <p:cNvSpPr txBox="1">
              <a:spLocks noChangeArrowheads="1"/>
            </p:cNvSpPr>
            <p:nvPr/>
          </p:nvSpPr>
          <p:spPr bwMode="auto">
            <a:xfrm>
              <a:off x="7324725" y="2692400"/>
              <a:ext cx="3540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/>
                <a:t>b</a:t>
              </a:r>
            </a:p>
          </p:txBody>
        </p:sp>
        <p:sp>
          <p:nvSpPr>
            <p:cNvPr id="46129" name="TextBox 87"/>
            <p:cNvSpPr txBox="1">
              <a:spLocks noChangeArrowheads="1"/>
            </p:cNvSpPr>
            <p:nvPr/>
          </p:nvSpPr>
          <p:spPr bwMode="auto">
            <a:xfrm>
              <a:off x="5392738" y="2667000"/>
              <a:ext cx="3556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/>
                <a:t>b</a:t>
              </a:r>
            </a:p>
          </p:txBody>
        </p:sp>
        <p:sp>
          <p:nvSpPr>
            <p:cNvPr id="46151" name="Rectangle 111"/>
            <p:cNvSpPr>
              <a:spLocks noChangeArrowheads="1"/>
            </p:cNvSpPr>
            <p:nvPr/>
          </p:nvSpPr>
          <p:spPr bwMode="auto">
            <a:xfrm>
              <a:off x="7321550" y="1447800"/>
              <a:ext cx="11366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ymbol" charset="2"/>
                </a:rPr>
                <a:t>S</a:t>
              </a:r>
              <a:r>
                <a:rPr lang="en-US"/>
                <a:t> </a:t>
              </a:r>
              <a:r>
                <a:rPr lang="en-US">
                  <a:latin typeface="Garamond" charset="0"/>
                </a:rPr>
                <a:t>= {</a:t>
              </a:r>
              <a:r>
                <a:rPr lang="en-US" i="1">
                  <a:latin typeface="Garamond" charset="0"/>
                </a:rPr>
                <a:t>a</a:t>
              </a:r>
              <a:r>
                <a:rPr lang="en-US">
                  <a:latin typeface="Garamond" charset="0"/>
                </a:rPr>
                <a:t>, </a:t>
              </a:r>
              <a:r>
                <a:rPr lang="en-US" i="1">
                  <a:latin typeface="Garamond" charset="0"/>
                </a:rPr>
                <a:t>b</a:t>
              </a:r>
              <a:r>
                <a:rPr lang="en-US">
                  <a:latin typeface="Garamond" charset="0"/>
                </a:rPr>
                <a:t>}</a:t>
              </a:r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600200" y="4171950"/>
            <a:ext cx="5176837" cy="1074738"/>
            <a:chOff x="2671763" y="4171950"/>
            <a:chExt cx="5176837" cy="1074738"/>
          </a:xfrm>
        </p:grpSpPr>
        <p:sp>
          <p:nvSpPr>
            <p:cNvPr id="46131" name="Oval 10"/>
            <p:cNvSpPr>
              <a:spLocks noChangeArrowheads="1"/>
            </p:cNvSpPr>
            <p:nvPr/>
          </p:nvSpPr>
          <p:spPr bwMode="auto">
            <a:xfrm>
              <a:off x="2846388" y="4724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Line 11"/>
            <p:cNvSpPr>
              <a:spLocks noChangeShapeType="1"/>
            </p:cNvSpPr>
            <p:nvPr/>
          </p:nvSpPr>
          <p:spPr bwMode="auto">
            <a:xfrm>
              <a:off x="2671763" y="4919663"/>
              <a:ext cx="17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13"/>
            <p:cNvSpPr>
              <a:spLocks noChangeArrowheads="1"/>
            </p:cNvSpPr>
            <p:nvPr/>
          </p:nvSpPr>
          <p:spPr bwMode="auto">
            <a:xfrm>
              <a:off x="2852738" y="4657725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46134" name="Rectangle 14"/>
            <p:cNvSpPr>
              <a:spLocks noChangeArrowheads="1"/>
            </p:cNvSpPr>
            <p:nvPr/>
          </p:nvSpPr>
          <p:spPr bwMode="auto">
            <a:xfrm>
              <a:off x="4446588" y="4657725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46135" name="Line 35"/>
            <p:cNvSpPr>
              <a:spLocks noChangeShapeType="1"/>
            </p:cNvSpPr>
            <p:nvPr/>
          </p:nvSpPr>
          <p:spPr bwMode="auto">
            <a:xfrm flipV="1">
              <a:off x="3230563" y="4899025"/>
              <a:ext cx="1214437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Freeform 37"/>
            <p:cNvSpPr>
              <a:spLocks/>
            </p:cNvSpPr>
            <p:nvPr/>
          </p:nvSpPr>
          <p:spPr bwMode="auto">
            <a:xfrm>
              <a:off x="2814638" y="441166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Text Box 39"/>
            <p:cNvSpPr txBox="1">
              <a:spLocks noChangeArrowheads="1"/>
            </p:cNvSpPr>
            <p:nvPr/>
          </p:nvSpPr>
          <p:spPr bwMode="auto">
            <a:xfrm>
              <a:off x="3081338" y="417195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46138" name="Text Box 40"/>
            <p:cNvSpPr txBox="1">
              <a:spLocks noChangeArrowheads="1"/>
            </p:cNvSpPr>
            <p:nvPr/>
          </p:nvSpPr>
          <p:spPr bwMode="auto">
            <a:xfrm>
              <a:off x="4660900" y="4187825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46139" name="Text Box 41"/>
            <p:cNvSpPr txBox="1">
              <a:spLocks noChangeArrowheads="1"/>
            </p:cNvSpPr>
            <p:nvPr/>
          </p:nvSpPr>
          <p:spPr bwMode="auto">
            <a:xfrm>
              <a:off x="3703638" y="456565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46140" name="Oval 10"/>
            <p:cNvSpPr>
              <a:spLocks noChangeArrowheads="1"/>
            </p:cNvSpPr>
            <p:nvPr/>
          </p:nvSpPr>
          <p:spPr bwMode="auto">
            <a:xfrm>
              <a:off x="4432300" y="471646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Oval 10"/>
            <p:cNvSpPr>
              <a:spLocks noChangeArrowheads="1"/>
            </p:cNvSpPr>
            <p:nvPr/>
          </p:nvSpPr>
          <p:spPr bwMode="auto">
            <a:xfrm>
              <a:off x="4483100" y="4775200"/>
              <a:ext cx="271463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Freeform 37"/>
            <p:cNvSpPr>
              <a:spLocks/>
            </p:cNvSpPr>
            <p:nvPr/>
          </p:nvSpPr>
          <p:spPr bwMode="auto">
            <a:xfrm>
              <a:off x="4398963" y="441166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Oval 10"/>
            <p:cNvSpPr>
              <a:spLocks noChangeArrowheads="1"/>
            </p:cNvSpPr>
            <p:nvPr/>
          </p:nvSpPr>
          <p:spPr bwMode="auto">
            <a:xfrm>
              <a:off x="2903538" y="4778375"/>
              <a:ext cx="271462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35"/>
            <p:cNvSpPr>
              <a:spLocks noChangeShapeType="1"/>
            </p:cNvSpPr>
            <p:nvPr/>
          </p:nvSpPr>
          <p:spPr bwMode="auto">
            <a:xfrm flipV="1">
              <a:off x="4818063" y="4905375"/>
              <a:ext cx="1214437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Text Box 41"/>
            <p:cNvSpPr txBox="1">
              <a:spLocks noChangeArrowheads="1"/>
            </p:cNvSpPr>
            <p:nvPr/>
          </p:nvSpPr>
          <p:spPr bwMode="auto">
            <a:xfrm>
              <a:off x="5194300" y="4564063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46146" name="Oval 10"/>
            <p:cNvSpPr>
              <a:spLocks noChangeArrowheads="1"/>
            </p:cNvSpPr>
            <p:nvPr/>
          </p:nvSpPr>
          <p:spPr bwMode="auto">
            <a:xfrm>
              <a:off x="6019800" y="4692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Rectangle 13"/>
            <p:cNvSpPr>
              <a:spLocks noChangeArrowheads="1"/>
            </p:cNvSpPr>
            <p:nvPr/>
          </p:nvSpPr>
          <p:spPr bwMode="auto">
            <a:xfrm>
              <a:off x="6019800" y="4630738"/>
              <a:ext cx="368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2</a:t>
              </a:r>
            </a:p>
          </p:txBody>
        </p:sp>
        <p:sp>
          <p:nvSpPr>
            <p:cNvPr id="46148" name="Freeform 37"/>
            <p:cNvSpPr>
              <a:spLocks/>
            </p:cNvSpPr>
            <p:nvPr/>
          </p:nvSpPr>
          <p:spPr bwMode="auto">
            <a:xfrm>
              <a:off x="6011863" y="438626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Text Box 40"/>
            <p:cNvSpPr txBox="1">
              <a:spLocks noChangeArrowheads="1"/>
            </p:cNvSpPr>
            <p:nvPr/>
          </p:nvSpPr>
          <p:spPr bwMode="auto">
            <a:xfrm>
              <a:off x="6324600" y="4191000"/>
              <a:ext cx="520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0, 1</a:t>
              </a:r>
            </a:p>
          </p:txBody>
        </p:sp>
        <p:sp>
          <p:nvSpPr>
            <p:cNvPr id="46152" name="Rectangle 110"/>
            <p:cNvSpPr>
              <a:spLocks noChangeArrowheads="1"/>
            </p:cNvSpPr>
            <p:nvPr/>
          </p:nvSpPr>
          <p:spPr bwMode="auto">
            <a:xfrm>
              <a:off x="6711950" y="4876800"/>
              <a:ext cx="11366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ymbol" charset="2"/>
                </a:rPr>
                <a:t>S</a:t>
              </a:r>
              <a:r>
                <a:rPr lang="en-US"/>
                <a:t> </a:t>
              </a:r>
              <a:r>
                <a:rPr lang="en-US">
                  <a:latin typeface="Garamond" charset="0"/>
                </a:rPr>
                <a:t>= {0, 1}</a:t>
              </a:r>
              <a:endParaRPr lang="en-US"/>
            </a:p>
          </p:txBody>
        </p:sp>
      </p:grp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4813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590675"/>
            <a:ext cx="8353425" cy="2447925"/>
          </a:xfrm>
        </p:spPr>
        <p:txBody>
          <a:bodyPr/>
          <a:lstStyle/>
          <a:p>
            <a:r>
              <a:rPr lang="en-US" dirty="0" smtClean="0"/>
              <a:t>Construct a DFA over alphabet </a:t>
            </a:r>
            <a:r>
              <a:rPr lang="en-US" dirty="0" smtClean="0">
                <a:latin typeface="Garamond" charset="0"/>
              </a:rPr>
              <a:t>{0, 1} </a:t>
            </a:r>
            <a:r>
              <a:rPr lang="en-US" dirty="0" smtClean="0"/>
              <a:t>that accepts all strings with at most three </a:t>
            </a:r>
            <a:r>
              <a:rPr lang="en-US" dirty="0" smtClean="0">
                <a:latin typeface="Garamond" charset="0"/>
              </a:rPr>
              <a:t>1</a:t>
            </a:r>
            <a:r>
              <a:rPr lang="en-US" dirty="0" smtClean="0"/>
              <a:t>s</a:t>
            </a:r>
          </a:p>
          <a:p>
            <a:r>
              <a:rPr lang="en-US" dirty="0" smtClean="0"/>
              <a:t>Answer</a:t>
            </a:r>
            <a:endParaRPr lang="en-US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1025525" y="3860800"/>
            <a:ext cx="7356475" cy="939800"/>
            <a:chOff x="1025525" y="3860800"/>
            <a:chExt cx="7356475" cy="939800"/>
          </a:xfrm>
        </p:grpSpPr>
        <p:sp>
          <p:nvSpPr>
            <p:cNvPr id="48132" name="Oval 10"/>
            <p:cNvSpPr>
              <a:spLocks noChangeArrowheads="1"/>
            </p:cNvSpPr>
            <p:nvPr/>
          </p:nvSpPr>
          <p:spPr bwMode="auto">
            <a:xfrm>
              <a:off x="1200150" y="4419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" name="Line 11"/>
            <p:cNvSpPr>
              <a:spLocks noChangeShapeType="1"/>
            </p:cNvSpPr>
            <p:nvPr/>
          </p:nvSpPr>
          <p:spPr bwMode="auto">
            <a:xfrm>
              <a:off x="1025525" y="4614863"/>
              <a:ext cx="17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Rectangle 13"/>
            <p:cNvSpPr>
              <a:spLocks noChangeArrowheads="1"/>
            </p:cNvSpPr>
            <p:nvPr/>
          </p:nvSpPr>
          <p:spPr bwMode="auto">
            <a:xfrm>
              <a:off x="1206500" y="4352925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0</a:t>
              </a:r>
            </a:p>
          </p:txBody>
        </p:sp>
        <p:sp>
          <p:nvSpPr>
            <p:cNvPr id="48135" name="Rectangle 14"/>
            <p:cNvSpPr>
              <a:spLocks noChangeArrowheads="1"/>
            </p:cNvSpPr>
            <p:nvPr/>
          </p:nvSpPr>
          <p:spPr bwMode="auto">
            <a:xfrm>
              <a:off x="2800350" y="4352925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1</a:t>
              </a:r>
            </a:p>
          </p:txBody>
        </p:sp>
        <p:sp>
          <p:nvSpPr>
            <p:cNvPr id="48136" name="Line 35"/>
            <p:cNvSpPr>
              <a:spLocks noChangeShapeType="1"/>
            </p:cNvSpPr>
            <p:nvPr/>
          </p:nvSpPr>
          <p:spPr bwMode="auto">
            <a:xfrm flipV="1">
              <a:off x="1584325" y="4594225"/>
              <a:ext cx="1214438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Freeform 37"/>
            <p:cNvSpPr>
              <a:spLocks/>
            </p:cNvSpPr>
            <p:nvPr/>
          </p:nvSpPr>
          <p:spPr bwMode="auto">
            <a:xfrm>
              <a:off x="1168400" y="410686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Text Box 39"/>
            <p:cNvSpPr txBox="1">
              <a:spLocks noChangeArrowheads="1"/>
            </p:cNvSpPr>
            <p:nvPr/>
          </p:nvSpPr>
          <p:spPr bwMode="auto">
            <a:xfrm>
              <a:off x="1435100" y="386715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48139" name="Text Box 41"/>
            <p:cNvSpPr txBox="1">
              <a:spLocks noChangeArrowheads="1"/>
            </p:cNvSpPr>
            <p:nvPr/>
          </p:nvSpPr>
          <p:spPr bwMode="auto">
            <a:xfrm>
              <a:off x="2057400" y="426085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48140" name="Oval 10"/>
            <p:cNvSpPr>
              <a:spLocks noChangeArrowheads="1"/>
            </p:cNvSpPr>
            <p:nvPr/>
          </p:nvSpPr>
          <p:spPr bwMode="auto">
            <a:xfrm>
              <a:off x="2786063" y="441166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Oval 10"/>
            <p:cNvSpPr>
              <a:spLocks noChangeArrowheads="1"/>
            </p:cNvSpPr>
            <p:nvPr/>
          </p:nvSpPr>
          <p:spPr bwMode="auto">
            <a:xfrm>
              <a:off x="2836863" y="4470400"/>
              <a:ext cx="271462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Freeform 37"/>
            <p:cNvSpPr>
              <a:spLocks/>
            </p:cNvSpPr>
            <p:nvPr/>
          </p:nvSpPr>
          <p:spPr bwMode="auto">
            <a:xfrm>
              <a:off x="2752725" y="410686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3" name="Oval 10"/>
            <p:cNvSpPr>
              <a:spLocks noChangeArrowheads="1"/>
            </p:cNvSpPr>
            <p:nvPr/>
          </p:nvSpPr>
          <p:spPr bwMode="auto">
            <a:xfrm>
              <a:off x="1257300" y="4473575"/>
              <a:ext cx="271463" cy="269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Line 35"/>
            <p:cNvSpPr>
              <a:spLocks noChangeShapeType="1"/>
            </p:cNvSpPr>
            <p:nvPr/>
          </p:nvSpPr>
          <p:spPr bwMode="auto">
            <a:xfrm flipV="1">
              <a:off x="3171825" y="4600575"/>
              <a:ext cx="1214438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Text Box 41"/>
            <p:cNvSpPr txBox="1">
              <a:spLocks noChangeArrowheads="1"/>
            </p:cNvSpPr>
            <p:nvPr/>
          </p:nvSpPr>
          <p:spPr bwMode="auto">
            <a:xfrm>
              <a:off x="3548063" y="4259263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48146" name="Oval 10"/>
            <p:cNvSpPr>
              <a:spLocks noChangeArrowheads="1"/>
            </p:cNvSpPr>
            <p:nvPr/>
          </p:nvSpPr>
          <p:spPr bwMode="auto">
            <a:xfrm>
              <a:off x="4373563" y="43878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Rectangle 13"/>
            <p:cNvSpPr>
              <a:spLocks noChangeArrowheads="1"/>
            </p:cNvSpPr>
            <p:nvPr/>
          </p:nvSpPr>
          <p:spPr bwMode="auto">
            <a:xfrm>
              <a:off x="4373563" y="4325938"/>
              <a:ext cx="368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2</a:t>
              </a:r>
            </a:p>
          </p:txBody>
        </p:sp>
        <p:sp>
          <p:nvSpPr>
            <p:cNvPr id="48148" name="Freeform 37"/>
            <p:cNvSpPr>
              <a:spLocks/>
            </p:cNvSpPr>
            <p:nvPr/>
          </p:nvSpPr>
          <p:spPr bwMode="auto">
            <a:xfrm>
              <a:off x="4365625" y="4081463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Text Box 40"/>
            <p:cNvSpPr txBox="1">
              <a:spLocks noChangeArrowheads="1"/>
            </p:cNvSpPr>
            <p:nvPr/>
          </p:nvSpPr>
          <p:spPr bwMode="auto">
            <a:xfrm>
              <a:off x="4678363" y="3886200"/>
              <a:ext cx="3508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48150" name="Rectangle 14"/>
            <p:cNvSpPr>
              <a:spLocks noChangeArrowheads="1"/>
            </p:cNvSpPr>
            <p:nvPr/>
          </p:nvSpPr>
          <p:spPr bwMode="auto">
            <a:xfrm>
              <a:off x="5983288" y="4343400"/>
              <a:ext cx="36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3</a:t>
              </a:r>
            </a:p>
          </p:txBody>
        </p:sp>
        <p:sp>
          <p:nvSpPr>
            <p:cNvPr id="48151" name="Oval 10"/>
            <p:cNvSpPr>
              <a:spLocks noChangeArrowheads="1"/>
            </p:cNvSpPr>
            <p:nvPr/>
          </p:nvSpPr>
          <p:spPr bwMode="auto">
            <a:xfrm>
              <a:off x="5969000" y="440213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Oval 10"/>
            <p:cNvSpPr>
              <a:spLocks noChangeArrowheads="1"/>
            </p:cNvSpPr>
            <p:nvPr/>
          </p:nvSpPr>
          <p:spPr bwMode="auto">
            <a:xfrm>
              <a:off x="6019800" y="4460875"/>
              <a:ext cx="271463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3" name="Freeform 37"/>
            <p:cNvSpPr>
              <a:spLocks/>
            </p:cNvSpPr>
            <p:nvPr/>
          </p:nvSpPr>
          <p:spPr bwMode="auto">
            <a:xfrm>
              <a:off x="5935663" y="4097338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Line 35"/>
            <p:cNvSpPr>
              <a:spLocks noChangeShapeType="1"/>
            </p:cNvSpPr>
            <p:nvPr/>
          </p:nvSpPr>
          <p:spPr bwMode="auto">
            <a:xfrm flipV="1">
              <a:off x="6354763" y="4591050"/>
              <a:ext cx="1214437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Text Box 41"/>
            <p:cNvSpPr txBox="1">
              <a:spLocks noChangeArrowheads="1"/>
            </p:cNvSpPr>
            <p:nvPr/>
          </p:nvSpPr>
          <p:spPr bwMode="auto">
            <a:xfrm>
              <a:off x="6731000" y="4249738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48156" name="Oval 10"/>
            <p:cNvSpPr>
              <a:spLocks noChangeArrowheads="1"/>
            </p:cNvSpPr>
            <p:nvPr/>
          </p:nvSpPr>
          <p:spPr bwMode="auto">
            <a:xfrm>
              <a:off x="7556500" y="4378325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7" name="Rectangle 13"/>
            <p:cNvSpPr>
              <a:spLocks noChangeArrowheads="1"/>
            </p:cNvSpPr>
            <p:nvPr/>
          </p:nvSpPr>
          <p:spPr bwMode="auto">
            <a:xfrm>
              <a:off x="7523163" y="4316413"/>
              <a:ext cx="47148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  <a:sym typeface="Symbol" charset="2"/>
                </a:rPr>
                <a:t>q</a:t>
              </a:r>
              <a:r>
                <a:rPr lang="en-US" altLang="zh-TW" baseline="-25000">
                  <a:latin typeface="Garamond" charset="0"/>
                  <a:ea typeface="新細明體" charset="-120"/>
                  <a:sym typeface="Symbol" charset="2"/>
                </a:rPr>
                <a:t>4+</a:t>
              </a:r>
            </a:p>
          </p:txBody>
        </p:sp>
        <p:sp>
          <p:nvSpPr>
            <p:cNvPr id="48158" name="Freeform 37"/>
            <p:cNvSpPr>
              <a:spLocks/>
            </p:cNvSpPr>
            <p:nvPr/>
          </p:nvSpPr>
          <p:spPr bwMode="auto">
            <a:xfrm>
              <a:off x="7548563" y="4071938"/>
              <a:ext cx="355600" cy="32861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9" name="Text Box 40"/>
            <p:cNvSpPr txBox="1">
              <a:spLocks noChangeArrowheads="1"/>
            </p:cNvSpPr>
            <p:nvPr/>
          </p:nvSpPr>
          <p:spPr bwMode="auto">
            <a:xfrm>
              <a:off x="7861300" y="3876675"/>
              <a:ext cx="520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0, 1</a:t>
              </a:r>
            </a:p>
          </p:txBody>
        </p:sp>
        <p:sp>
          <p:nvSpPr>
            <p:cNvPr id="48160" name="Line 35"/>
            <p:cNvSpPr>
              <a:spLocks noChangeShapeType="1"/>
            </p:cNvSpPr>
            <p:nvPr/>
          </p:nvSpPr>
          <p:spPr bwMode="auto">
            <a:xfrm flipV="1">
              <a:off x="4759325" y="4597400"/>
              <a:ext cx="1214438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Text Box 41"/>
            <p:cNvSpPr txBox="1">
              <a:spLocks noChangeArrowheads="1"/>
            </p:cNvSpPr>
            <p:nvPr/>
          </p:nvSpPr>
          <p:spPr bwMode="auto">
            <a:xfrm>
              <a:off x="3030538" y="3860800"/>
              <a:ext cx="2921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  <p:sp>
          <p:nvSpPr>
            <p:cNvPr id="48162" name="Oval 10"/>
            <p:cNvSpPr>
              <a:spLocks noChangeArrowheads="1"/>
            </p:cNvSpPr>
            <p:nvPr/>
          </p:nvSpPr>
          <p:spPr bwMode="auto">
            <a:xfrm>
              <a:off x="4427538" y="4445000"/>
              <a:ext cx="271462" cy="271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3" name="Text Box 41"/>
            <p:cNvSpPr txBox="1">
              <a:spLocks noChangeArrowheads="1"/>
            </p:cNvSpPr>
            <p:nvPr/>
          </p:nvSpPr>
          <p:spPr bwMode="auto">
            <a:xfrm>
              <a:off x="5168900" y="4259263"/>
              <a:ext cx="2921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1</a:t>
              </a:r>
            </a:p>
          </p:txBody>
        </p:sp>
        <p:sp>
          <p:nvSpPr>
            <p:cNvPr id="48164" name="Text Box 40"/>
            <p:cNvSpPr txBox="1">
              <a:spLocks noChangeArrowheads="1"/>
            </p:cNvSpPr>
            <p:nvPr/>
          </p:nvSpPr>
          <p:spPr bwMode="auto">
            <a:xfrm>
              <a:off x="6230938" y="3886200"/>
              <a:ext cx="3508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latin typeface="Garamond" charset="0"/>
                  <a:ea typeface="新細明體" charset="-120"/>
                </a:rPr>
                <a:t>0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reeform 28"/>
          <p:cNvSpPr>
            <a:spLocks/>
          </p:cNvSpPr>
          <p:nvPr/>
        </p:nvSpPr>
        <p:spPr bwMode="auto">
          <a:xfrm rot="6438494">
            <a:off x="5865813" y="5392738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Line 20"/>
          <p:cNvSpPr>
            <a:spLocks noChangeShapeType="1"/>
          </p:cNvSpPr>
          <p:nvPr/>
        </p:nvSpPr>
        <p:spPr bwMode="auto">
          <a:xfrm flipV="1">
            <a:off x="2211388" y="4221163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0" name="Line 21"/>
          <p:cNvSpPr>
            <a:spLocks noChangeShapeType="1"/>
          </p:cNvSpPr>
          <p:nvPr/>
        </p:nvSpPr>
        <p:spPr bwMode="auto">
          <a:xfrm>
            <a:off x="2284413" y="5013325"/>
            <a:ext cx="7191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Line 23"/>
          <p:cNvSpPr>
            <a:spLocks noChangeShapeType="1"/>
          </p:cNvSpPr>
          <p:nvPr/>
        </p:nvSpPr>
        <p:spPr bwMode="auto">
          <a:xfrm>
            <a:off x="5092700" y="4076700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Line 24"/>
          <p:cNvSpPr>
            <a:spLocks noChangeShapeType="1"/>
          </p:cNvSpPr>
          <p:nvPr/>
        </p:nvSpPr>
        <p:spPr bwMode="auto">
          <a:xfrm>
            <a:off x="3579813" y="55165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25"/>
          <p:cNvSpPr>
            <a:spLocks noChangeShapeType="1"/>
          </p:cNvSpPr>
          <p:nvPr/>
        </p:nvSpPr>
        <p:spPr bwMode="auto">
          <a:xfrm>
            <a:off x="3435350" y="4292600"/>
            <a:ext cx="20161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26"/>
          <p:cNvSpPr>
            <a:spLocks noChangeShapeType="1"/>
          </p:cNvSpPr>
          <p:nvPr/>
        </p:nvSpPr>
        <p:spPr bwMode="auto">
          <a:xfrm>
            <a:off x="5019675" y="4292600"/>
            <a:ext cx="5762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27"/>
          <p:cNvSpPr>
            <a:spLocks noChangeShapeType="1"/>
          </p:cNvSpPr>
          <p:nvPr/>
        </p:nvSpPr>
        <p:spPr bwMode="auto">
          <a:xfrm flipH="1">
            <a:off x="5811838" y="4365625"/>
            <a:ext cx="6477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22"/>
          <p:cNvSpPr>
            <a:spLocks noChangeShapeType="1"/>
          </p:cNvSpPr>
          <p:nvPr/>
        </p:nvSpPr>
        <p:spPr bwMode="auto">
          <a:xfrm>
            <a:off x="3508375" y="40767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50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53425" cy="2447925"/>
          </a:xfrm>
        </p:spPr>
        <p:txBody>
          <a:bodyPr/>
          <a:lstStyle/>
          <a:p>
            <a:r>
              <a:rPr lang="en-US" dirty="0" smtClean="0"/>
              <a:t>Construct a DFA that accepts the language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Answer</a:t>
            </a:r>
            <a:endParaRPr lang="en-US" sz="2400" dirty="0" smtClean="0">
              <a:latin typeface="Garamond" charset="0"/>
            </a:endParaRPr>
          </a:p>
        </p:txBody>
      </p:sp>
      <p:sp>
        <p:nvSpPr>
          <p:cNvPr id="50189" name="Text Box 4"/>
          <p:cNvSpPr txBox="1">
            <a:spLocks noChangeArrowheads="1"/>
          </p:cNvSpPr>
          <p:nvPr/>
        </p:nvSpPr>
        <p:spPr bwMode="auto">
          <a:xfrm>
            <a:off x="1527175" y="2362200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Garamond" charset="0"/>
              </a:rPr>
              <a:t>L</a:t>
            </a:r>
            <a:r>
              <a:rPr lang="en-US" sz="2400" b="1" dirty="0">
                <a:solidFill>
                  <a:schemeClr val="accent1"/>
                </a:solidFill>
                <a:latin typeface="Garamond" charset="0"/>
              </a:rPr>
              <a:t> = {010, 1}</a:t>
            </a:r>
          </a:p>
        </p:txBody>
      </p:sp>
      <p:sp>
        <p:nvSpPr>
          <p:cNvPr id="50190" name="Text Box 5"/>
          <p:cNvSpPr txBox="1">
            <a:spLocks noChangeArrowheads="1"/>
          </p:cNvSpPr>
          <p:nvPr/>
        </p:nvSpPr>
        <p:spPr bwMode="auto">
          <a:xfrm>
            <a:off x="4191000" y="2362200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accent1"/>
                </a:solidFill>
                <a:latin typeface="Garamond" charset="0"/>
              </a:rPr>
              <a:t>( </a:t>
            </a:r>
            <a:r>
              <a:rPr lang="en-US" sz="2400" b="1">
                <a:solidFill>
                  <a:schemeClr val="accent1"/>
                </a:solidFill>
                <a:latin typeface="Symbol" charset="2"/>
              </a:rPr>
              <a:t>S</a:t>
            </a:r>
            <a:r>
              <a:rPr lang="en-US" sz="2400" b="1">
                <a:solidFill>
                  <a:schemeClr val="accent1"/>
                </a:solidFill>
                <a:latin typeface="Garamond" charset="0"/>
              </a:rPr>
              <a:t> = {0, 1} )</a:t>
            </a:r>
          </a:p>
        </p:txBody>
      </p:sp>
      <p:sp>
        <p:nvSpPr>
          <p:cNvPr id="50191" name="Oval 6"/>
          <p:cNvSpPr>
            <a:spLocks noChangeArrowheads="1"/>
          </p:cNvSpPr>
          <p:nvPr/>
        </p:nvSpPr>
        <p:spPr bwMode="auto">
          <a:xfrm>
            <a:off x="1774825" y="45815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8"/>
          <p:cNvSpPr>
            <a:spLocks noChangeArrowheads="1"/>
          </p:cNvSpPr>
          <p:nvPr/>
        </p:nvSpPr>
        <p:spPr bwMode="auto">
          <a:xfrm>
            <a:off x="3000375" y="3825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10"/>
          <p:cNvSpPr>
            <a:spLocks noChangeArrowheads="1"/>
          </p:cNvSpPr>
          <p:nvPr/>
        </p:nvSpPr>
        <p:spPr bwMode="auto">
          <a:xfrm>
            <a:off x="3003550" y="52292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12"/>
          <p:cNvSpPr>
            <a:spLocks noChangeArrowheads="1"/>
          </p:cNvSpPr>
          <p:nvPr/>
        </p:nvSpPr>
        <p:spPr bwMode="auto">
          <a:xfrm>
            <a:off x="4587875" y="38322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Oval 14"/>
          <p:cNvSpPr>
            <a:spLocks noChangeArrowheads="1"/>
          </p:cNvSpPr>
          <p:nvPr/>
        </p:nvSpPr>
        <p:spPr bwMode="auto">
          <a:xfrm>
            <a:off x="6243638" y="38322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Oval 16"/>
          <p:cNvSpPr>
            <a:spLocks noChangeArrowheads="1"/>
          </p:cNvSpPr>
          <p:nvPr/>
        </p:nvSpPr>
        <p:spPr bwMode="auto">
          <a:xfrm>
            <a:off x="5422900" y="52292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7"/>
          <p:cNvSpPr>
            <a:spLocks noChangeArrowheads="1"/>
          </p:cNvSpPr>
          <p:nvPr/>
        </p:nvSpPr>
        <p:spPr bwMode="auto">
          <a:xfrm>
            <a:off x="1851025" y="461645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Symbol" charset="2"/>
                <a:ea typeface="新細明體" charset="-120"/>
                <a:sym typeface="Symbol" charset="2"/>
              </a:rPr>
              <a:t>e</a:t>
            </a:r>
          </a:p>
        </p:txBody>
      </p:sp>
      <p:sp>
        <p:nvSpPr>
          <p:cNvPr id="50198" name="Rectangle 9"/>
          <p:cNvSpPr>
            <a:spLocks noChangeArrowheads="1"/>
          </p:cNvSpPr>
          <p:nvPr/>
        </p:nvSpPr>
        <p:spPr bwMode="auto">
          <a:xfrm>
            <a:off x="3076575" y="38608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0</a:t>
            </a:r>
          </a:p>
        </p:txBody>
      </p:sp>
      <p:sp>
        <p:nvSpPr>
          <p:cNvPr id="50199" name="Rectangle 11"/>
          <p:cNvSpPr>
            <a:spLocks noChangeArrowheads="1"/>
          </p:cNvSpPr>
          <p:nvPr/>
        </p:nvSpPr>
        <p:spPr bwMode="auto">
          <a:xfrm>
            <a:off x="3079750" y="526415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1</a:t>
            </a:r>
          </a:p>
        </p:txBody>
      </p:sp>
      <p:sp>
        <p:nvSpPr>
          <p:cNvPr id="50200" name="Rectangle 13"/>
          <p:cNvSpPr>
            <a:spLocks noChangeArrowheads="1"/>
          </p:cNvSpPr>
          <p:nvPr/>
        </p:nvSpPr>
        <p:spPr bwMode="auto">
          <a:xfrm>
            <a:off x="4652963" y="3867150"/>
            <a:ext cx="439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01</a:t>
            </a:r>
          </a:p>
        </p:txBody>
      </p:sp>
      <p:sp>
        <p:nvSpPr>
          <p:cNvPr id="50201" name="Rectangle 15"/>
          <p:cNvSpPr>
            <a:spLocks noChangeArrowheads="1"/>
          </p:cNvSpPr>
          <p:nvPr/>
        </p:nvSpPr>
        <p:spPr bwMode="auto">
          <a:xfrm>
            <a:off x="6262688" y="3867150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010</a:t>
            </a:r>
          </a:p>
        </p:txBody>
      </p:sp>
      <p:sp>
        <p:nvSpPr>
          <p:cNvPr id="50202" name="Rectangle 17"/>
          <p:cNvSpPr>
            <a:spLocks noChangeArrowheads="1"/>
          </p:cNvSpPr>
          <p:nvPr/>
        </p:nvSpPr>
        <p:spPr bwMode="auto">
          <a:xfrm>
            <a:off x="5451475" y="5264150"/>
            <a:ext cx="471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  <a:sym typeface="Symbol" charset="2"/>
              </a:rPr>
              <a:t>q</a:t>
            </a:r>
            <a:r>
              <a:rPr lang="en-US" altLang="zh-TW" baseline="-25000">
                <a:latin typeface="Garamond" charset="0"/>
                <a:ea typeface="新細明體" charset="-120"/>
                <a:sym typeface="Symbol" charset="2"/>
              </a:rPr>
              <a:t>die</a:t>
            </a:r>
          </a:p>
        </p:txBody>
      </p:sp>
      <p:sp>
        <p:nvSpPr>
          <p:cNvPr id="50203" name="Oval 18"/>
          <p:cNvSpPr>
            <a:spLocks noChangeArrowheads="1"/>
          </p:cNvSpPr>
          <p:nvPr/>
        </p:nvSpPr>
        <p:spPr bwMode="auto">
          <a:xfrm>
            <a:off x="3076575" y="53006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Oval 19"/>
          <p:cNvSpPr>
            <a:spLocks noChangeArrowheads="1"/>
          </p:cNvSpPr>
          <p:nvPr/>
        </p:nvSpPr>
        <p:spPr bwMode="auto">
          <a:xfrm>
            <a:off x="6315075" y="39084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6369050" y="5438775"/>
            <a:ext cx="50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0, 1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2424113" y="41417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940175" y="378301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5519738" y="37893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156075" y="5222875"/>
            <a:ext cx="50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0, 1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2424113" y="514985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4300538" y="44370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</a:t>
            </a: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5232400" y="44370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1</a:t>
            </a:r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6100763" y="4718050"/>
            <a:ext cx="50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charset="0"/>
                <a:ea typeface="新細明體" charset="-120"/>
              </a:rPr>
              <a:t>0, 1</a:t>
            </a:r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1419225" y="48688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Construct a DFA over alphabet </a:t>
            </a:r>
            <a:r>
              <a:rPr lang="en-US" dirty="0" smtClean="0">
                <a:latin typeface="Garamond" charset="0"/>
              </a:rPr>
              <a:t>{0, 1}</a:t>
            </a:r>
            <a:r>
              <a:rPr lang="en-US" dirty="0" smtClean="0"/>
              <a:t> that accepts all strings that end in </a:t>
            </a:r>
            <a:r>
              <a:rPr lang="en-US" dirty="0" smtClean="0">
                <a:latin typeface="Garamond" charset="0"/>
              </a:rPr>
              <a:t>01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Hint: </a:t>
            </a:r>
            <a:r>
              <a:rPr lang="en-US" dirty="0" smtClean="0"/>
              <a:t>The DFA must “remember” the last 2 bits of the string it is reading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15th Feb,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</TotalTime>
  <Words>1134</Words>
  <Application>Microsoft Office PowerPoint</Application>
  <PresentationFormat>On-screen Show (4:3)</PresentationFormat>
  <Paragraphs>474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Finite Automata</vt:lpstr>
      <vt:lpstr>Example of a finite automaton</vt:lpstr>
      <vt:lpstr>Deterministic Finite Automata (DFA)</vt:lpstr>
      <vt:lpstr>Example</vt:lpstr>
      <vt:lpstr>Language of a DFA</vt:lpstr>
      <vt:lpstr>Examples</vt:lpstr>
      <vt:lpstr>Examples</vt:lpstr>
      <vt:lpstr>Examples</vt:lpstr>
      <vt:lpstr>Examples</vt:lpstr>
      <vt:lpstr>Examples</vt:lpstr>
      <vt:lpstr>Examples</vt:lpstr>
      <vt:lpstr>Deterministic Finite Automata (DFA)</vt:lpstr>
      <vt:lpstr>Example</vt:lpstr>
      <vt:lpstr>Example</vt:lpstr>
      <vt:lpstr>Example</vt:lpstr>
      <vt:lpstr>Example</vt:lpstr>
      <vt:lpstr>Definitions For DFA</vt:lpstr>
      <vt:lpstr>Definitions For DFA</vt:lpstr>
      <vt:lpstr>Example</vt:lpstr>
      <vt:lpstr>Example</vt:lpstr>
      <vt:lpstr>Example</vt:lpstr>
      <vt:lpstr>Example</vt:lpstr>
      <vt:lpstr>Example</vt:lpstr>
    </vt:vector>
  </TitlesOfParts>
  <Company>Military College of Signals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 Mahmud</dc:creator>
  <cp:lastModifiedBy>Umar Mahmud</cp:lastModifiedBy>
  <cp:revision>27</cp:revision>
  <dcterms:created xsi:type="dcterms:W3CDTF">2011-02-02T05:30:30Z</dcterms:created>
  <dcterms:modified xsi:type="dcterms:W3CDTF">2011-02-02T08:37:01Z</dcterms:modified>
</cp:coreProperties>
</file>