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258" r:id="rId20"/>
    <p:sldId id="259" r:id="rId21"/>
    <p:sldId id="261" r:id="rId22"/>
    <p:sldId id="262" r:id="rId23"/>
    <p:sldId id="263" r:id="rId24"/>
    <p:sldId id="264" r:id="rId25"/>
    <p:sldId id="265" r:id="rId26"/>
    <p:sldId id="269" r:id="rId27"/>
    <p:sldId id="271" r:id="rId28"/>
    <p:sldId id="273" r:id="rId29"/>
    <p:sldId id="274" r:id="rId30"/>
    <p:sldId id="276" r:id="rId31"/>
    <p:sldId id="277" r:id="rId32"/>
    <p:sldId id="279" r:id="rId33"/>
    <p:sldId id="280" r:id="rId34"/>
    <p:sldId id="281" r:id="rId35"/>
    <p:sldId id="282" r:id="rId36"/>
    <p:sldId id="28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24656" autoAdjust="0"/>
    <p:restoredTop sz="94660"/>
  </p:normalViewPr>
  <p:slideViewPr>
    <p:cSldViewPr>
      <p:cViewPr varScale="1">
        <p:scale>
          <a:sx n="69" d="100"/>
          <a:sy n="69" d="100"/>
        </p:scale>
        <p:origin x="-1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8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49239-BB3C-4F8E-BD8F-4BD0BF8F8659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C4FA3-F503-4FDD-B81E-8FECE30FA8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>
            <a:noAutofit/>
          </a:bodyPr>
          <a:lstStyle>
            <a:lvl1pPr>
              <a:defRPr sz="48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14th March, 2011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sz="1000" i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Regular Expressions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>
            <a:normAutofit/>
          </a:bodyPr>
          <a:lstStyle>
            <a:lvl1pPr>
              <a:defRPr sz="1000" i="1">
                <a:solidFill>
                  <a:schemeClr val="tx2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14th March,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 smtClean="0"/>
              <a:t>14th March,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14th March,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14th March, 2011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Regular Expressions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14th March, 2011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Regular Expressions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14th March, 2011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Regular Expressions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14th March, 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14th March,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14th March,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 smtClean="0"/>
              <a:t>14th March, 2011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Regular Expressions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724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416675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14th March,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16481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Regular Expressions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latinLnBrk="0" hangingPunct="1">
              <a:defRPr kumimoji="0" sz="1000" b="1"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tx2"/>
          </a:solidFill>
          <a:latin typeface="Helvetica" pitchFamily="34" charset="0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Describing Regular Languages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14th March,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Examples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2000" y="2590800"/>
            <a:ext cx="10246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533400" indent="-533400" algn="ctr" eaLnBrk="0" hangingPunct="0"/>
            <a:r>
              <a:rPr lang="en-US" altLang="zh-TW" sz="2400" b="1">
                <a:solidFill>
                  <a:schemeClr val="accent1"/>
                </a:solidFill>
                <a:latin typeface="Garamond" charset="0"/>
                <a:ea typeface="新細明體" charset="-120"/>
              </a:rPr>
              <a:t>(0+1)*</a:t>
            </a:r>
            <a:endParaRPr lang="en-US" altLang="zh-TW" sz="2800" b="1">
              <a:solidFill>
                <a:schemeClr val="accent1"/>
              </a:solidFill>
              <a:ea typeface="新細明體" charset="-12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7800" y="2590800"/>
            <a:ext cx="38138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533400" indent="-533400" algn="ctr" eaLnBrk="0" hangingPunct="0"/>
            <a:r>
              <a:rPr lang="en-US" altLang="zh-TW" sz="2400" b="1" dirty="0" smtClean="0">
                <a:solidFill>
                  <a:schemeClr val="accent1"/>
                </a:solidFill>
                <a:latin typeface="Garamond" charset="0"/>
                <a:ea typeface="新細明體" charset="-120"/>
              </a:rPr>
              <a:t>   = </a:t>
            </a:r>
            <a:r>
              <a:rPr lang="en-US" altLang="zh-TW" sz="2400" b="1" dirty="0">
                <a:solidFill>
                  <a:schemeClr val="accent1"/>
                </a:solidFill>
                <a:latin typeface="Garamond" charset="0"/>
                <a:ea typeface="新細明體" charset="-120"/>
              </a:rPr>
              <a:t>{</a:t>
            </a:r>
            <a:r>
              <a:rPr lang="en-US" altLang="zh-TW" sz="2400" b="1" dirty="0">
                <a:solidFill>
                  <a:schemeClr val="accent1"/>
                </a:solidFill>
                <a:latin typeface="Symbol" charset="2"/>
              </a:rPr>
              <a:t>e</a:t>
            </a:r>
            <a:r>
              <a:rPr lang="en-US" altLang="zh-TW" sz="2400" b="1" dirty="0">
                <a:solidFill>
                  <a:schemeClr val="accent1"/>
                </a:solidFill>
                <a:latin typeface="Garamond" charset="0"/>
                <a:ea typeface="新細明體" charset="-120"/>
              </a:rPr>
              <a:t>, 0, 1, 00, 01, 10, 11, …}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102408" y="2595563"/>
            <a:ext cx="12875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chemeClr val="accent1"/>
                </a:solidFill>
              </a:rPr>
              <a:t>any string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62000" y="1600200"/>
            <a:ext cx="6559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533400" indent="-533400" algn="ctr" eaLnBrk="0" hangingPunct="0"/>
            <a:r>
              <a:rPr lang="en-US" altLang="zh-TW" sz="2400" b="1">
                <a:solidFill>
                  <a:schemeClr val="accent1"/>
                </a:solidFill>
                <a:latin typeface="Garamond" charset="0"/>
                <a:ea typeface="新細明體" charset="-120"/>
              </a:rPr>
              <a:t>0+1</a:t>
            </a:r>
            <a:endParaRPr lang="en-US" altLang="zh-TW" sz="2800" b="1">
              <a:solidFill>
                <a:schemeClr val="accent1"/>
              </a:solidFill>
              <a:ea typeface="新細明體" charset="-12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295400" y="1600200"/>
            <a:ext cx="11336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533400" indent="-533400" algn="ctr" eaLnBrk="0" hangingPunct="0"/>
            <a:r>
              <a:rPr lang="en-US" altLang="zh-TW" sz="2400" b="1" dirty="0">
                <a:solidFill>
                  <a:schemeClr val="accent1"/>
                </a:solidFill>
                <a:latin typeface="Garamond" charset="0"/>
                <a:ea typeface="新細明體" charset="-120"/>
              </a:rPr>
              <a:t>= {0, 1}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62000" y="4872038"/>
            <a:ext cx="21307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533400" indent="-533400" algn="ctr" eaLnBrk="0" hangingPunct="0"/>
            <a:r>
              <a:rPr lang="en-US" altLang="zh-TW" sz="2400" b="1" dirty="0">
                <a:solidFill>
                  <a:schemeClr val="accent1"/>
                </a:solidFill>
                <a:latin typeface="Garamond" charset="0"/>
                <a:ea typeface="新細明體" charset="-120"/>
              </a:rPr>
              <a:t>(0+1)*01(0+1)*</a:t>
            </a:r>
            <a:endParaRPr lang="en-US" altLang="zh-TW" sz="2800" b="1" dirty="0">
              <a:solidFill>
                <a:schemeClr val="accent1"/>
              </a:solidFill>
              <a:ea typeface="新細明體" charset="-12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284455" y="1595438"/>
            <a:ext cx="21483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chemeClr val="accent1"/>
                </a:solidFill>
              </a:rPr>
              <a:t>strings of length </a:t>
            </a:r>
            <a:r>
              <a:rPr lang="en-US" b="1">
                <a:solidFill>
                  <a:schemeClr val="accent1"/>
                </a:solidFill>
                <a:latin typeface="Garamond" charset="0"/>
              </a:rPr>
              <a:t>1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003801" y="4876800"/>
            <a:ext cx="4386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chemeClr val="accent1"/>
                </a:solidFill>
              </a:rPr>
              <a:t>any string that contatins the pattern </a:t>
            </a:r>
            <a:r>
              <a:rPr lang="en-US" b="1">
                <a:solidFill>
                  <a:schemeClr val="accent1"/>
                </a:solidFill>
                <a:latin typeface="Garamond" charset="0"/>
              </a:rPr>
              <a:t>01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62000" y="3729038"/>
            <a:ext cx="14350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533400" indent="-533400" algn="ctr" eaLnBrk="0" hangingPunct="0"/>
            <a:r>
              <a:rPr lang="en-US" altLang="zh-TW" sz="2400" b="1">
                <a:solidFill>
                  <a:schemeClr val="accent1"/>
                </a:solidFill>
                <a:latin typeface="Garamond" charset="0"/>
                <a:ea typeface="新細明體" charset="-120"/>
              </a:rPr>
              <a:t>(0+1)*010</a:t>
            </a:r>
            <a:endParaRPr lang="en-US" altLang="zh-TW" sz="2800" b="1">
              <a:solidFill>
                <a:schemeClr val="accent1"/>
              </a:solidFill>
              <a:ea typeface="新細明體" charset="-12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369561" y="3733800"/>
            <a:ext cx="30203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>
                <a:solidFill>
                  <a:schemeClr val="accent1"/>
                </a:solidFill>
              </a:rPr>
              <a:t>any string that ends in </a:t>
            </a:r>
            <a:r>
              <a:rPr lang="en-US" b="1" dirty="0">
                <a:solidFill>
                  <a:schemeClr val="accent1"/>
                </a:solidFill>
                <a:latin typeface="Garamond" charset="0"/>
              </a:rPr>
              <a:t>010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14th March, 2011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Examples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517650" y="4029075"/>
            <a:ext cx="15632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 b="1" dirty="0">
                <a:solidFill>
                  <a:schemeClr val="accent1"/>
                </a:solidFill>
                <a:latin typeface="Garamond" charset="0"/>
                <a:ea typeface="新細明體" charset="-120"/>
                <a:sym typeface="Symbol" charset="2"/>
              </a:rPr>
              <a:t>(0+1)(0+1)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524000" y="5562600"/>
            <a:ext cx="22525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 b="1">
                <a:solidFill>
                  <a:schemeClr val="accent1"/>
                </a:solidFill>
                <a:latin typeface="Garamond" charset="0"/>
                <a:ea typeface="新細明體" charset="-120"/>
                <a:sym typeface="Symbol" charset="2"/>
              </a:rPr>
              <a:t>(0+1)(0+1)(0+1)</a:t>
            </a:r>
            <a:endParaRPr lang="en-US" sz="2400" b="1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045200" y="4033838"/>
            <a:ext cx="2413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/>
              <a:t>strings of length 2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045200" y="5562600"/>
            <a:ext cx="2413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/>
              <a:t>strings of length 3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762000" y="1519238"/>
            <a:ext cx="464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33400" indent="-533400" eaLnBrk="0" hangingPunct="0"/>
            <a:r>
              <a:rPr lang="en-US" altLang="zh-TW" sz="2400" b="1" dirty="0">
                <a:solidFill>
                  <a:schemeClr val="accent1"/>
                </a:solidFill>
                <a:latin typeface="Garamond" charset="0"/>
                <a:ea typeface="新細明體" charset="-120"/>
                <a:sym typeface="Symbol" charset="2"/>
              </a:rPr>
              <a:t>((0+1)(0+1))*+((0+1)(0+1)(0+1))*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143000" y="3419475"/>
            <a:ext cx="19319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 b="1" dirty="0">
                <a:solidFill>
                  <a:schemeClr val="accent1"/>
                </a:solidFill>
                <a:latin typeface="Garamond" charset="0"/>
                <a:ea typeface="新細明體" charset="-120"/>
                <a:sym typeface="Symbol" charset="2"/>
              </a:rPr>
              <a:t>((0+1)(0+1))*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054980" y="3419475"/>
            <a:ext cx="24032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dirty="0"/>
              <a:t>strings of</a:t>
            </a:r>
            <a:r>
              <a:rPr lang="en-US" dirty="0">
                <a:solidFill>
                  <a:srgbClr val="6699FF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even</a:t>
            </a:r>
            <a:r>
              <a:rPr lang="en-US" dirty="0">
                <a:solidFill>
                  <a:srgbClr val="6699FF"/>
                </a:solidFill>
              </a:rPr>
              <a:t> </a:t>
            </a:r>
            <a:r>
              <a:rPr lang="en-US" dirty="0"/>
              <a:t>length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143000" y="4953000"/>
            <a:ext cx="26212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 b="1" dirty="0">
                <a:solidFill>
                  <a:schemeClr val="accent1"/>
                </a:solidFill>
                <a:latin typeface="Garamond" charset="0"/>
                <a:ea typeface="新細明體" charset="-120"/>
                <a:sym typeface="Symbol" charset="2"/>
              </a:rPr>
              <a:t>((0+1)(0+1)(0+1))*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029058" y="4953000"/>
            <a:ext cx="34291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dirty="0"/>
              <a:t>strings of</a:t>
            </a:r>
            <a:r>
              <a:rPr lang="en-US" dirty="0">
                <a:solidFill>
                  <a:srgbClr val="6699FF"/>
                </a:solidFill>
              </a:rPr>
              <a:t> </a:t>
            </a:r>
            <a:r>
              <a:rPr lang="en-US" dirty="0"/>
              <a:t>length </a:t>
            </a:r>
            <a:r>
              <a:rPr lang="en-US" b="1" dirty="0">
                <a:solidFill>
                  <a:srgbClr val="0070C0"/>
                </a:solidFill>
              </a:rPr>
              <a:t>a multiple of 3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143925" y="2141538"/>
            <a:ext cx="53142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dirty="0"/>
              <a:t>all strings whose length is </a:t>
            </a:r>
            <a:r>
              <a:rPr lang="en-US" b="1" dirty="0">
                <a:solidFill>
                  <a:srgbClr val="0070C0"/>
                </a:solidFill>
              </a:rPr>
              <a:t>even or a </a:t>
            </a:r>
            <a:r>
              <a:rPr lang="en-US" b="1" dirty="0" err="1">
                <a:solidFill>
                  <a:srgbClr val="0070C0"/>
                </a:solidFill>
              </a:rPr>
              <a:t>mutliple</a:t>
            </a:r>
            <a:r>
              <a:rPr lang="en-US" b="1" dirty="0">
                <a:solidFill>
                  <a:srgbClr val="0070C0"/>
                </a:solidFill>
              </a:rPr>
              <a:t> of 3</a:t>
            </a:r>
          </a:p>
          <a:p>
            <a:pPr algn="r" eaLnBrk="0" hangingPunct="0"/>
            <a:r>
              <a:rPr lang="en-US" dirty="0">
                <a:latin typeface="Garamond" charset="0"/>
              </a:rPr>
              <a:t>= </a:t>
            </a:r>
            <a:r>
              <a:rPr lang="en-US" dirty="0"/>
              <a:t>strings of length </a:t>
            </a:r>
            <a:r>
              <a:rPr lang="en-US" dirty="0">
                <a:latin typeface="Garamond" charset="0"/>
              </a:rPr>
              <a:t>0, 2, 3, 4, 6, 8, 9, 10, 12, ...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14th March, 2011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Examples</a:t>
            </a:r>
          </a:p>
        </p:txBody>
      </p:sp>
      <p:sp>
        <p:nvSpPr>
          <p:cNvPr id="38915" name="Rectangle 22"/>
          <p:cNvSpPr>
            <a:spLocks noChangeArrowheads="1"/>
          </p:cNvSpPr>
          <p:nvPr/>
        </p:nvSpPr>
        <p:spPr bwMode="auto">
          <a:xfrm>
            <a:off x="762000" y="1676400"/>
            <a:ext cx="42049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 b="1">
                <a:solidFill>
                  <a:schemeClr val="accent1"/>
                </a:solidFill>
                <a:latin typeface="Garamond" charset="0"/>
                <a:ea typeface="新細明體" charset="-120"/>
                <a:sym typeface="Symbol" charset="2"/>
              </a:rPr>
              <a:t>((0+1)(0+1)+(0+1)(0+1)(0+1))*</a:t>
            </a:r>
            <a:endParaRPr lang="en-US" sz="2400" b="1">
              <a:solidFill>
                <a:schemeClr val="accent1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371600" y="4791075"/>
            <a:ext cx="15632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 b="1">
                <a:solidFill>
                  <a:schemeClr val="accent1"/>
                </a:solidFill>
                <a:latin typeface="Garamond" charset="0"/>
                <a:ea typeface="新細明體" charset="-120"/>
                <a:sym typeface="Symbol" charset="2"/>
              </a:rPr>
              <a:t>(0+1)(0+1)</a:t>
            </a:r>
            <a:endParaRPr lang="en-US" sz="2400" b="1">
              <a:solidFill>
                <a:schemeClr val="accent1"/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377950" y="5481638"/>
            <a:ext cx="22525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 b="1">
                <a:solidFill>
                  <a:schemeClr val="accent1"/>
                </a:solidFill>
                <a:latin typeface="Garamond" charset="0"/>
                <a:ea typeface="新細明體" charset="-120"/>
                <a:sym typeface="Symbol" charset="2"/>
              </a:rPr>
              <a:t>(0+1)(0+1)(0+1)</a:t>
            </a:r>
            <a:endParaRPr lang="en-US" sz="2400" b="1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045200" y="4795838"/>
            <a:ext cx="2413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/>
              <a:t>strings of length 2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045200" y="5481638"/>
            <a:ext cx="2413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/>
              <a:t>strings of length 3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066800" y="4033838"/>
            <a:ext cx="38363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 b="1">
                <a:solidFill>
                  <a:schemeClr val="accent1"/>
                </a:solidFill>
                <a:latin typeface="Garamond" charset="0"/>
                <a:ea typeface="新細明體" charset="-120"/>
                <a:sym typeface="Symbol" charset="2"/>
              </a:rPr>
              <a:t>(0+1)(0+1)+(0+1)(0+1)(0+1)</a:t>
            </a:r>
            <a:endParaRPr lang="en-US" sz="2400" b="1">
              <a:solidFill>
                <a:schemeClr val="accent1"/>
              </a:solidFill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965210" y="4033838"/>
            <a:ext cx="24929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dirty="0"/>
              <a:t>strings of length </a:t>
            </a:r>
            <a:r>
              <a:rPr lang="en-US" b="1" dirty="0">
                <a:solidFill>
                  <a:srgbClr val="0070C0"/>
                </a:solidFill>
              </a:rPr>
              <a:t>2 or 3</a:t>
            </a:r>
          </a:p>
        </p:txBody>
      </p:sp>
      <p:sp>
        <p:nvSpPr>
          <p:cNvPr id="36874" name="TextBox 9"/>
          <p:cNvSpPr txBox="1">
            <a:spLocks noChangeArrowheads="1"/>
          </p:cNvSpPr>
          <p:nvPr/>
        </p:nvSpPr>
        <p:spPr bwMode="auto">
          <a:xfrm>
            <a:off x="4362208" y="2281238"/>
            <a:ext cx="40959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dirty="0"/>
              <a:t>strings that can be </a:t>
            </a:r>
            <a:r>
              <a:rPr lang="en-US" b="1" dirty="0">
                <a:solidFill>
                  <a:srgbClr val="0070C0"/>
                </a:solidFill>
              </a:rPr>
              <a:t>broken in blocks</a:t>
            </a:r>
            <a:r>
              <a:rPr lang="en-US" dirty="0"/>
              <a:t>, </a:t>
            </a:r>
          </a:p>
          <a:p>
            <a:pPr algn="r" eaLnBrk="0" hangingPunct="0"/>
            <a:r>
              <a:rPr lang="en-US" dirty="0"/>
              <a:t>where </a:t>
            </a:r>
            <a:r>
              <a:rPr lang="en-US" b="1" dirty="0">
                <a:solidFill>
                  <a:srgbClr val="0070C0"/>
                </a:solidFill>
              </a:rPr>
              <a:t>each block has length 2 or 3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14th March, 2011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68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Examples</a:t>
            </a:r>
          </a:p>
        </p:txBody>
      </p:sp>
      <p:sp>
        <p:nvSpPr>
          <p:cNvPr id="39939" name="Rectangle 22"/>
          <p:cNvSpPr>
            <a:spLocks noChangeArrowheads="1"/>
          </p:cNvSpPr>
          <p:nvPr/>
        </p:nvSpPr>
        <p:spPr bwMode="auto">
          <a:xfrm>
            <a:off x="762000" y="1676400"/>
            <a:ext cx="42049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 b="1" dirty="0">
                <a:solidFill>
                  <a:schemeClr val="accent1"/>
                </a:solidFill>
                <a:latin typeface="Garamond" charset="0"/>
                <a:ea typeface="新細明體" charset="-120"/>
                <a:sym typeface="Symbol" charset="2"/>
              </a:rPr>
              <a:t>((0+1)(0+1)+(0+1)(0+1)(0+1))*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9940" name="TextBox 10"/>
          <p:cNvSpPr txBox="1">
            <a:spLocks noChangeArrowheads="1"/>
          </p:cNvSpPr>
          <p:nvPr/>
        </p:nvSpPr>
        <p:spPr bwMode="auto">
          <a:xfrm>
            <a:off x="4362208" y="2281238"/>
            <a:ext cx="40959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dirty="0"/>
              <a:t>strings that can be </a:t>
            </a:r>
            <a:r>
              <a:rPr lang="en-US" b="1" dirty="0">
                <a:solidFill>
                  <a:srgbClr val="0070C0"/>
                </a:solidFill>
              </a:rPr>
              <a:t>broken in blocks</a:t>
            </a:r>
            <a:r>
              <a:rPr lang="en-US" dirty="0"/>
              <a:t>, </a:t>
            </a:r>
          </a:p>
          <a:p>
            <a:pPr algn="r" eaLnBrk="0" hangingPunct="0"/>
            <a:r>
              <a:rPr lang="en-US" dirty="0"/>
              <a:t>where </a:t>
            </a:r>
            <a:r>
              <a:rPr lang="en-US" b="1" dirty="0">
                <a:solidFill>
                  <a:srgbClr val="0070C0"/>
                </a:solidFill>
              </a:rPr>
              <a:t>each block has length 2 or 3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876800" y="3729038"/>
            <a:ext cx="9064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Garamond" charset="0"/>
              </a:rPr>
              <a:t>00110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743200" y="3729038"/>
            <a:ext cx="473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Garamond" charset="0"/>
              </a:rPr>
              <a:t>10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733800" y="3729038"/>
            <a:ext cx="6175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Garamond" charset="0"/>
              </a:rPr>
              <a:t>011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128713" y="3729038"/>
            <a:ext cx="3190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Symbol" charset="2"/>
              </a:rPr>
              <a:t>e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905000" y="3729038"/>
            <a:ext cx="338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Garamond" charset="0"/>
              </a:rPr>
              <a:t>1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400800" y="3729038"/>
            <a:ext cx="1482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Garamond" charset="0"/>
              </a:rPr>
              <a:t>011010110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335088" y="3729038"/>
            <a:ext cx="4175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3BD000"/>
                </a:solidFill>
                <a:latin typeface="Zapf Dingbats" charset="2"/>
              </a:rPr>
              <a:t>✓</a:t>
            </a:r>
            <a:endParaRPr lang="en-US">
              <a:solidFill>
                <a:srgbClr val="3BD000"/>
              </a:solidFill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087688" y="3733800"/>
            <a:ext cx="4175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3BD000"/>
                </a:solidFill>
                <a:latin typeface="Zapf Dingbats" charset="2"/>
              </a:rPr>
              <a:t>✓</a:t>
            </a:r>
            <a:endParaRPr lang="en-US">
              <a:solidFill>
                <a:srgbClr val="3BD000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154488" y="3733800"/>
            <a:ext cx="4175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3BD000"/>
                </a:solidFill>
                <a:latin typeface="Zapf Dingbats" charset="2"/>
              </a:rPr>
              <a:t>✓</a:t>
            </a:r>
            <a:endParaRPr lang="en-US">
              <a:solidFill>
                <a:srgbClr val="3BD000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638800" y="3733800"/>
            <a:ext cx="4175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3BD000"/>
                </a:solidFill>
                <a:latin typeface="Zapf Dingbats" charset="2"/>
              </a:rPr>
              <a:t>✓</a:t>
            </a:r>
            <a:endParaRPr lang="en-US">
              <a:solidFill>
                <a:srgbClr val="3BD000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7735888" y="3733800"/>
            <a:ext cx="4175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3BD000"/>
                </a:solidFill>
                <a:latin typeface="Zapf Dingbats" charset="2"/>
              </a:rPr>
              <a:t>✓</a:t>
            </a:r>
            <a:endParaRPr lang="en-US">
              <a:solidFill>
                <a:srgbClr val="3BD000"/>
              </a:solidFill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057400" y="3733800"/>
            <a:ext cx="3905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0000"/>
                </a:solidFill>
                <a:latin typeface="Zapf Dingbats" charset="2"/>
              </a:rPr>
              <a:t>✗</a:t>
            </a:r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970463" y="4114800"/>
            <a:ext cx="685800" cy="101600"/>
            <a:chOff x="4969934" y="4114800"/>
            <a:chExt cx="685800" cy="101602"/>
          </a:xfrm>
        </p:grpSpPr>
        <p:sp>
          <p:nvSpPr>
            <p:cNvPr id="39962" name="Right Brace 37"/>
            <p:cNvSpPr>
              <a:spLocks/>
            </p:cNvSpPr>
            <p:nvPr/>
          </p:nvSpPr>
          <p:spPr bwMode="auto">
            <a:xfrm rot="5400000">
              <a:off x="5427132" y="3987800"/>
              <a:ext cx="101602" cy="355602"/>
            </a:xfrm>
            <a:prstGeom prst="rightBrace">
              <a:avLst>
                <a:gd name="adj1" fmla="val 7395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39963" name="Right Brace 38"/>
            <p:cNvSpPr>
              <a:spLocks/>
            </p:cNvSpPr>
            <p:nvPr/>
          </p:nvSpPr>
          <p:spPr bwMode="auto">
            <a:xfrm rot="5400000">
              <a:off x="5058835" y="4025899"/>
              <a:ext cx="101600" cy="279402"/>
            </a:xfrm>
            <a:prstGeom prst="rightBrace">
              <a:avLst>
                <a:gd name="adj1" fmla="val 7395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6515100" y="4114800"/>
            <a:ext cx="1257300" cy="101600"/>
            <a:chOff x="6515100" y="4114800"/>
            <a:chExt cx="1257300" cy="101602"/>
          </a:xfrm>
        </p:grpSpPr>
        <p:sp>
          <p:nvSpPr>
            <p:cNvPr id="39958" name="Right Brace 39"/>
            <p:cNvSpPr>
              <a:spLocks/>
            </p:cNvSpPr>
            <p:nvPr/>
          </p:nvSpPr>
          <p:spPr bwMode="auto">
            <a:xfrm rot="5400000">
              <a:off x="7521574" y="3965576"/>
              <a:ext cx="101602" cy="400050"/>
            </a:xfrm>
            <a:prstGeom prst="rightBrace">
              <a:avLst>
                <a:gd name="adj1" fmla="val 739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39959" name="Right Brace 41"/>
            <p:cNvSpPr>
              <a:spLocks/>
            </p:cNvSpPr>
            <p:nvPr/>
          </p:nvSpPr>
          <p:spPr bwMode="auto">
            <a:xfrm rot="5400000">
              <a:off x="7156450" y="4051300"/>
              <a:ext cx="101600" cy="228600"/>
            </a:xfrm>
            <a:prstGeom prst="rightBrace">
              <a:avLst>
                <a:gd name="adj1" fmla="val 7395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39960" name="Right Brace 42"/>
            <p:cNvSpPr>
              <a:spLocks/>
            </p:cNvSpPr>
            <p:nvPr/>
          </p:nvSpPr>
          <p:spPr bwMode="auto">
            <a:xfrm rot="5400000">
              <a:off x="6873875" y="4051300"/>
              <a:ext cx="101600" cy="228600"/>
            </a:xfrm>
            <a:prstGeom prst="rightBrace">
              <a:avLst>
                <a:gd name="adj1" fmla="val 7395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39961" name="Right Brace 43"/>
            <p:cNvSpPr>
              <a:spLocks/>
            </p:cNvSpPr>
            <p:nvPr/>
          </p:nvSpPr>
          <p:spPr bwMode="auto">
            <a:xfrm rot="5400000">
              <a:off x="6578600" y="4051300"/>
              <a:ext cx="101600" cy="228600"/>
            </a:xfrm>
            <a:prstGeom prst="rightBrace">
              <a:avLst>
                <a:gd name="adj1" fmla="val 7395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</p:grp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3180795" y="4427538"/>
            <a:ext cx="52774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dirty="0"/>
              <a:t>this includes </a:t>
            </a:r>
            <a:r>
              <a:rPr lang="en-US" b="1" dirty="0">
                <a:solidFill>
                  <a:srgbClr val="0070C0"/>
                </a:solidFill>
              </a:rPr>
              <a:t>all strings except those of length </a:t>
            </a:r>
            <a:r>
              <a:rPr lang="en-US" b="1" dirty="0">
                <a:solidFill>
                  <a:srgbClr val="0070C0"/>
                </a:solidFill>
                <a:latin typeface="Garamond" charset="0"/>
              </a:rPr>
              <a:t>1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762000" y="5400675"/>
            <a:ext cx="42049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 b="1" dirty="0">
                <a:solidFill>
                  <a:schemeClr val="accent1"/>
                </a:solidFill>
                <a:latin typeface="Garamond" charset="0"/>
                <a:ea typeface="新細明體" charset="-120"/>
                <a:sym typeface="Symbol" charset="2"/>
              </a:rPr>
              <a:t>((0+1)(0+1)+(0+1)(0+1)(0+1))*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5105400" y="5405438"/>
            <a:ext cx="3521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dirty="0">
                <a:latin typeface="Garamond" charset="0"/>
                <a:ea typeface="新細明體" charset="-120"/>
                <a:sym typeface="Symbol" charset="2"/>
              </a:rPr>
              <a:t>= </a:t>
            </a:r>
            <a:r>
              <a:rPr lang="en-US" altLang="zh-TW" dirty="0">
                <a:ea typeface="新細明體" charset="-120"/>
                <a:sym typeface="Symbol" charset="2"/>
              </a:rPr>
              <a:t>all strings except </a:t>
            </a:r>
            <a:r>
              <a:rPr lang="en-US" altLang="zh-TW" dirty="0">
                <a:latin typeface="Garamond" charset="0"/>
                <a:ea typeface="新細明體" charset="-120"/>
                <a:sym typeface="Symbol" charset="2"/>
              </a:rPr>
              <a:t>0 </a:t>
            </a:r>
            <a:r>
              <a:rPr lang="en-US" altLang="zh-TW" dirty="0">
                <a:ea typeface="新細明體" charset="-120"/>
                <a:sym typeface="Symbol" charset="2"/>
              </a:rPr>
              <a:t>and</a:t>
            </a:r>
            <a:r>
              <a:rPr lang="en-US" altLang="zh-TW" dirty="0">
                <a:latin typeface="Garamond" charset="0"/>
                <a:ea typeface="新細明體" charset="-120"/>
                <a:sym typeface="Symbol" charset="2"/>
              </a:rPr>
              <a:t> 1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14th March, 2011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31" grpId="0"/>
      <p:bldP spid="33" grpId="0"/>
      <p:bldP spid="34" grpId="0"/>
      <p:bldP spid="35" grpId="0"/>
      <p:bldP spid="36" grpId="0"/>
      <p:bldP spid="37" grpId="0"/>
      <p:bldP spid="45" grpId="0"/>
      <p:bldP spid="46" grpId="0"/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Examples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699739" y="1447800"/>
            <a:ext cx="29578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533400" indent="-533400" eaLnBrk="0" hangingPunct="0"/>
            <a:r>
              <a:rPr lang="en-US" altLang="zh-TW" sz="2400" b="1" dirty="0">
                <a:solidFill>
                  <a:schemeClr val="accent1"/>
                </a:solidFill>
                <a:latin typeface="Garamond" charset="0"/>
                <a:ea typeface="新細明體" charset="-120"/>
              </a:rPr>
              <a:t>(1+01+001)*(</a:t>
            </a:r>
            <a:r>
              <a:rPr lang="en-US" altLang="zh-TW" sz="2400" b="1" dirty="0">
                <a:solidFill>
                  <a:schemeClr val="accent1"/>
                </a:solidFill>
                <a:latin typeface="Garamond" charset="0"/>
                <a:ea typeface="新細明體" charset="-120"/>
                <a:sym typeface="Symbol" charset="2"/>
              </a:rPr>
              <a:t>+0+00)</a:t>
            </a:r>
          </a:p>
        </p:txBody>
      </p:sp>
      <p:sp>
        <p:nvSpPr>
          <p:cNvPr id="6" name="Right Brace 5"/>
          <p:cNvSpPr>
            <a:spLocks/>
          </p:cNvSpPr>
          <p:nvPr/>
        </p:nvSpPr>
        <p:spPr bwMode="auto">
          <a:xfrm rot="5400000">
            <a:off x="2882900" y="1384300"/>
            <a:ext cx="101600" cy="1143000"/>
          </a:xfrm>
          <a:prstGeom prst="rightBrace">
            <a:avLst>
              <a:gd name="adj1" fmla="val 73958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759075" y="198120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ends in at most two </a:t>
            </a:r>
            <a:r>
              <a:rPr lang="en-US">
                <a:latin typeface="Garamond" charset="0"/>
              </a:rPr>
              <a:t>0</a:t>
            </a:r>
            <a:r>
              <a:rPr lang="en-US"/>
              <a:t>s</a:t>
            </a:r>
          </a:p>
        </p:txBody>
      </p:sp>
      <p:sp>
        <p:nvSpPr>
          <p:cNvPr id="7" name="Right Brace 6"/>
          <p:cNvSpPr>
            <a:spLocks/>
          </p:cNvSpPr>
          <p:nvPr/>
        </p:nvSpPr>
        <p:spPr bwMode="auto">
          <a:xfrm rot="5400000">
            <a:off x="1498600" y="1168400"/>
            <a:ext cx="101600" cy="1574800"/>
          </a:xfrm>
          <a:prstGeom prst="rightBrace">
            <a:avLst>
              <a:gd name="adj1" fmla="val 73984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12" name="Elbow Connector 11"/>
          <p:cNvCxnSpPr>
            <a:cxnSpLocks noChangeShapeType="1"/>
          </p:cNvCxnSpPr>
          <p:nvPr/>
        </p:nvCxnSpPr>
        <p:spPr bwMode="auto">
          <a:xfrm>
            <a:off x="1549400" y="2006600"/>
            <a:ext cx="1117600" cy="812800"/>
          </a:xfrm>
          <a:prstGeom prst="bentConnector3">
            <a:avLst>
              <a:gd name="adj1" fmla="val 0"/>
            </a:avLst>
          </a:prstGeom>
          <a:noFill/>
          <a:ln w="19050">
            <a:solidFill>
              <a:srgbClr val="6699FF"/>
            </a:solidFill>
            <a:round/>
            <a:headEnd/>
            <a:tailEnd type="arrow" w="med" len="med"/>
          </a:ln>
        </p:spPr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759075" y="2514600"/>
            <a:ext cx="48609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there can be at most two </a:t>
            </a:r>
            <a:r>
              <a:rPr lang="en-US">
                <a:latin typeface="Garamond" charset="0"/>
              </a:rPr>
              <a:t>0</a:t>
            </a:r>
            <a:r>
              <a:rPr lang="en-US"/>
              <a:t>s between</a:t>
            </a:r>
            <a:br>
              <a:rPr lang="en-US"/>
            </a:br>
            <a:r>
              <a:rPr lang="en-US"/>
              <a:t>consecutive </a:t>
            </a:r>
            <a:r>
              <a:rPr lang="en-US">
                <a:latin typeface="Garamond" charset="0"/>
              </a:rPr>
              <a:t>1</a:t>
            </a:r>
            <a:r>
              <a:rPr lang="en-US"/>
              <a:t>s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14400" y="4267200"/>
            <a:ext cx="7983276" cy="46166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533400" indent="-533400" algn="ctr" eaLnBrk="0" hangingPunct="0"/>
            <a:r>
              <a:rPr lang="en-US" sz="2400" b="1" dirty="0">
                <a:solidFill>
                  <a:srgbClr val="0070C0"/>
                </a:solidFill>
              </a:rPr>
              <a:t>Guess:  </a:t>
            </a:r>
            <a:r>
              <a:rPr lang="en-US" altLang="zh-TW" sz="2400" b="1" dirty="0">
                <a:solidFill>
                  <a:srgbClr val="0070C0"/>
                </a:solidFill>
                <a:latin typeface="Garamond" charset="0"/>
                <a:ea typeface="新細明體" charset="-120"/>
              </a:rPr>
              <a:t>(1+01+001)*(</a:t>
            </a:r>
            <a:r>
              <a:rPr lang="en-US" altLang="zh-TW" sz="2400" b="1" dirty="0">
                <a:solidFill>
                  <a:srgbClr val="0070C0"/>
                </a:solidFill>
                <a:latin typeface="Garamond" charset="0"/>
                <a:ea typeface="新細明體" charset="-120"/>
                <a:sym typeface="Symbol" charset="2"/>
              </a:rPr>
              <a:t>+0+00) = {</a:t>
            </a:r>
            <a:r>
              <a:rPr lang="en-US" altLang="zh-TW" sz="2400" b="1" i="1" dirty="0">
                <a:solidFill>
                  <a:srgbClr val="0070C0"/>
                </a:solidFill>
                <a:latin typeface="Garamond" charset="0"/>
                <a:ea typeface="新細明體" charset="-120"/>
                <a:sym typeface="Symbol" charset="2"/>
              </a:rPr>
              <a:t>x</a:t>
            </a:r>
            <a:r>
              <a:rPr lang="en-US" altLang="zh-TW" sz="2400" b="1" dirty="0">
                <a:solidFill>
                  <a:srgbClr val="0070C0"/>
                </a:solidFill>
                <a:latin typeface="Garamond" charset="0"/>
                <a:ea typeface="新細明體" charset="-120"/>
                <a:sym typeface="Symbol" charset="2"/>
              </a:rPr>
              <a:t>: </a:t>
            </a:r>
            <a:r>
              <a:rPr lang="en-US" altLang="zh-TW" sz="2400" b="1" i="1" dirty="0">
                <a:solidFill>
                  <a:srgbClr val="0070C0"/>
                </a:solidFill>
                <a:latin typeface="Garamond" charset="0"/>
                <a:ea typeface="新細明體" charset="-120"/>
                <a:sym typeface="Symbol" charset="2"/>
              </a:rPr>
              <a:t>x</a:t>
            </a:r>
            <a:r>
              <a:rPr lang="en-US" altLang="zh-TW" sz="2400" b="1" dirty="0">
                <a:solidFill>
                  <a:srgbClr val="0070C0"/>
                </a:solidFill>
                <a:latin typeface="Garamond" charset="0"/>
                <a:ea typeface="新細明體" charset="-120"/>
                <a:sym typeface="Symbol" charset="2"/>
              </a:rPr>
              <a:t> does not contain 000}</a:t>
            </a:r>
          </a:p>
        </p:txBody>
      </p:sp>
      <p:cxnSp>
        <p:nvCxnSpPr>
          <p:cNvPr id="22" name="Straight Connector 21"/>
          <p:cNvCxnSpPr>
            <a:cxnSpLocks noChangeShapeType="1"/>
          </p:cNvCxnSpPr>
          <p:nvPr/>
        </p:nvCxnSpPr>
        <p:spPr bwMode="auto">
          <a:xfrm>
            <a:off x="2819400" y="3427413"/>
            <a:ext cx="4876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759075" y="3500438"/>
            <a:ext cx="47577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there are never three consecutive </a:t>
            </a:r>
            <a:r>
              <a:rPr lang="en-US">
                <a:latin typeface="Garamond" charset="0"/>
              </a:rPr>
              <a:t>0</a:t>
            </a:r>
            <a:r>
              <a:rPr lang="en-US"/>
              <a:t>s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886200" y="5176838"/>
            <a:ext cx="1627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Garamond" charset="0"/>
              </a:rPr>
              <a:t>0110010110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324600" y="5181600"/>
            <a:ext cx="1196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Garamond" charset="0"/>
              </a:rPr>
              <a:t>0010010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3981450" y="5270500"/>
            <a:ext cx="993775" cy="306388"/>
            <a:chOff x="3980660" y="5270897"/>
            <a:chExt cx="993776" cy="305594"/>
          </a:xfrm>
        </p:grpSpPr>
        <p:cxnSp>
          <p:nvCxnSpPr>
            <p:cNvPr id="40980" name="Straight Connector 33"/>
            <p:cNvCxnSpPr>
              <a:cxnSpLocks noChangeShapeType="1"/>
            </p:cNvCxnSpPr>
            <p:nvPr/>
          </p:nvCxnSpPr>
          <p:spPr bwMode="auto">
            <a:xfrm rot="5400000">
              <a:off x="3828657" y="5422900"/>
              <a:ext cx="305594" cy="1588"/>
            </a:xfrm>
            <a:prstGeom prst="line">
              <a:avLst/>
            </a:prstGeom>
            <a:noFill/>
            <a:ln w="19050">
              <a:solidFill>
                <a:srgbClr val="6699FF"/>
              </a:solidFill>
              <a:round/>
              <a:headEnd/>
              <a:tailEnd/>
            </a:ln>
          </p:spPr>
        </p:cxnSp>
        <p:cxnSp>
          <p:nvCxnSpPr>
            <p:cNvPr id="40981" name="Straight Connector 37"/>
            <p:cNvCxnSpPr>
              <a:cxnSpLocks noChangeShapeType="1"/>
            </p:cNvCxnSpPr>
            <p:nvPr/>
          </p:nvCxnSpPr>
          <p:spPr bwMode="auto">
            <a:xfrm rot="5400000">
              <a:off x="3957244" y="5422900"/>
              <a:ext cx="305594" cy="1588"/>
            </a:xfrm>
            <a:prstGeom prst="line">
              <a:avLst/>
            </a:prstGeom>
            <a:noFill/>
            <a:ln w="19050">
              <a:solidFill>
                <a:srgbClr val="6699FF"/>
              </a:solidFill>
              <a:round/>
              <a:headEnd/>
              <a:tailEnd/>
            </a:ln>
          </p:spPr>
        </p:cxnSp>
        <p:cxnSp>
          <p:nvCxnSpPr>
            <p:cNvPr id="40982" name="Straight Connector 38"/>
            <p:cNvCxnSpPr>
              <a:cxnSpLocks noChangeShapeType="1"/>
            </p:cNvCxnSpPr>
            <p:nvPr/>
          </p:nvCxnSpPr>
          <p:spPr bwMode="auto">
            <a:xfrm rot="5400000">
              <a:off x="4382167" y="5422900"/>
              <a:ext cx="305594" cy="1588"/>
            </a:xfrm>
            <a:prstGeom prst="line">
              <a:avLst/>
            </a:prstGeom>
            <a:noFill/>
            <a:ln w="19050">
              <a:solidFill>
                <a:srgbClr val="6699FF"/>
              </a:solidFill>
              <a:round/>
              <a:headEnd/>
              <a:tailEnd/>
            </a:ln>
          </p:spPr>
        </p:cxnSp>
        <p:cxnSp>
          <p:nvCxnSpPr>
            <p:cNvPr id="40983" name="Straight Connector 39"/>
            <p:cNvCxnSpPr>
              <a:cxnSpLocks noChangeShapeType="1"/>
            </p:cNvCxnSpPr>
            <p:nvPr/>
          </p:nvCxnSpPr>
          <p:spPr bwMode="auto">
            <a:xfrm rot="5400000">
              <a:off x="4668445" y="5422900"/>
              <a:ext cx="305594" cy="1588"/>
            </a:xfrm>
            <a:prstGeom prst="line">
              <a:avLst/>
            </a:prstGeom>
            <a:noFill/>
            <a:ln w="19050">
              <a:solidFill>
                <a:srgbClr val="6699FF"/>
              </a:solidFill>
              <a:round/>
              <a:headEnd/>
              <a:tailEnd/>
            </a:ln>
          </p:spPr>
        </p:cxnSp>
        <p:cxnSp>
          <p:nvCxnSpPr>
            <p:cNvPr id="40984" name="Straight Connector 40"/>
            <p:cNvCxnSpPr>
              <a:cxnSpLocks noChangeShapeType="1"/>
            </p:cNvCxnSpPr>
            <p:nvPr/>
          </p:nvCxnSpPr>
          <p:spPr bwMode="auto">
            <a:xfrm rot="5400000">
              <a:off x="4820845" y="5422900"/>
              <a:ext cx="305594" cy="1588"/>
            </a:xfrm>
            <a:prstGeom prst="line">
              <a:avLst/>
            </a:prstGeom>
            <a:noFill/>
            <a:ln w="19050">
              <a:solidFill>
                <a:srgbClr val="6699FF"/>
              </a:solidFill>
              <a:round/>
              <a:headEnd/>
              <a:tailEnd/>
            </a:ln>
          </p:spPr>
        </p:cxn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6615113" y="5270500"/>
            <a:ext cx="434975" cy="306388"/>
            <a:chOff x="6615380" y="5270897"/>
            <a:chExt cx="434978" cy="305594"/>
          </a:xfrm>
        </p:grpSpPr>
        <p:cxnSp>
          <p:nvCxnSpPr>
            <p:cNvPr id="40978" name="Straight Connector 41"/>
            <p:cNvCxnSpPr>
              <a:cxnSpLocks noChangeShapeType="1"/>
            </p:cNvCxnSpPr>
            <p:nvPr/>
          </p:nvCxnSpPr>
          <p:spPr bwMode="auto">
            <a:xfrm rot="5400000">
              <a:off x="6463377" y="5422900"/>
              <a:ext cx="305594" cy="1588"/>
            </a:xfrm>
            <a:prstGeom prst="line">
              <a:avLst/>
            </a:prstGeom>
            <a:noFill/>
            <a:ln w="19050">
              <a:solidFill>
                <a:srgbClr val="6699FF"/>
              </a:solidFill>
              <a:round/>
              <a:headEnd/>
              <a:tailEnd/>
            </a:ln>
          </p:spPr>
        </p:cxnSp>
        <p:cxnSp>
          <p:nvCxnSpPr>
            <p:cNvPr id="40979" name="Straight Connector 42"/>
            <p:cNvCxnSpPr>
              <a:cxnSpLocks noChangeShapeType="1"/>
            </p:cNvCxnSpPr>
            <p:nvPr/>
          </p:nvCxnSpPr>
          <p:spPr bwMode="auto">
            <a:xfrm rot="5400000">
              <a:off x="6896767" y="5422900"/>
              <a:ext cx="305594" cy="1588"/>
            </a:xfrm>
            <a:prstGeom prst="line">
              <a:avLst/>
            </a:prstGeom>
            <a:noFill/>
            <a:ln w="19050">
              <a:solidFill>
                <a:srgbClr val="6699FF"/>
              </a:solidFill>
              <a:round/>
              <a:headEnd/>
              <a:tailEnd/>
            </a:ln>
          </p:spPr>
        </p:cxnSp>
      </p:grp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2422525" y="5181600"/>
            <a:ext cx="47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Garamond" charset="0"/>
              </a:rPr>
              <a:t>00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1431925" y="5181600"/>
            <a:ext cx="3190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Symbol" charset="2"/>
              </a:rPr>
              <a:t>e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14th March, 2011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7" grpId="0" animBg="1"/>
      <p:bldP spid="16" grpId="0"/>
      <p:bldP spid="17" grpId="0" animBg="1"/>
      <p:bldP spid="23" grpId="0"/>
      <p:bldP spid="24" grpId="0"/>
      <p:bldP spid="25" grpId="0"/>
      <p:bldP spid="44" grpId="0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Examples</a:t>
            </a:r>
          </a:p>
        </p:txBody>
      </p:sp>
      <p:sp>
        <p:nvSpPr>
          <p:cNvPr id="41988" name="Content Placeholder 6"/>
          <p:cNvSpPr>
            <a:spLocks noGrp="1"/>
          </p:cNvSpPr>
          <p:nvPr>
            <p:ph idx="1"/>
          </p:nvPr>
        </p:nvSpPr>
        <p:spPr>
          <a:xfrm>
            <a:off x="304800" y="1828800"/>
            <a:ext cx="8534400" cy="1017587"/>
          </a:xfrm>
        </p:spPr>
        <p:txBody>
          <a:bodyPr>
            <a:normAutofit/>
          </a:bodyPr>
          <a:lstStyle/>
          <a:p>
            <a:r>
              <a:rPr lang="en-US" sz="2800" dirty="0" smtClean="0">
                <a:ea typeface="ＭＳ Ｐゴシック" charset="-128"/>
              </a:rPr>
              <a:t>Write a regular expression for all strings with </a:t>
            </a:r>
            <a:r>
              <a:rPr lang="en-US" sz="2800" b="1" dirty="0" smtClean="0">
                <a:solidFill>
                  <a:srgbClr val="0070C0"/>
                </a:solidFill>
                <a:ea typeface="ＭＳ Ｐゴシック" charset="-128"/>
              </a:rPr>
              <a:t>two consecutive </a:t>
            </a:r>
            <a:r>
              <a:rPr lang="en-US" sz="2800" b="1" dirty="0" smtClean="0">
                <a:solidFill>
                  <a:srgbClr val="0070C0"/>
                </a:solidFill>
                <a:latin typeface="Garamond" charset="0"/>
                <a:ea typeface="ＭＳ Ｐゴシック" charset="-128"/>
              </a:rPr>
              <a:t>0</a:t>
            </a:r>
            <a:r>
              <a:rPr lang="en-US" sz="2800" b="1" dirty="0" smtClean="0">
                <a:solidFill>
                  <a:srgbClr val="0070C0"/>
                </a:solidFill>
                <a:ea typeface="ＭＳ Ｐゴシック" charset="-128"/>
              </a:rPr>
              <a:t>s</a:t>
            </a:r>
            <a:r>
              <a:rPr lang="en-US" sz="2800" dirty="0" smtClean="0">
                <a:ea typeface="ＭＳ Ｐゴシック" charset="-128"/>
              </a:rPr>
              <a:t>.</a:t>
            </a:r>
          </a:p>
        </p:txBody>
      </p:sp>
      <p:sp>
        <p:nvSpPr>
          <p:cNvPr id="41989" name="TextBox 3"/>
          <p:cNvSpPr txBox="1">
            <a:spLocks noChangeArrowheads="1"/>
          </p:cNvSpPr>
          <p:nvPr/>
        </p:nvSpPr>
        <p:spPr bwMode="auto">
          <a:xfrm>
            <a:off x="685800" y="1524000"/>
            <a:ext cx="1138453" cy="36933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>
                <a:latin typeface="Symbol" charset="2"/>
              </a:rPr>
              <a:t>S</a:t>
            </a:r>
            <a:r>
              <a:rPr lang="en-US" dirty="0">
                <a:latin typeface="Garamond" charset="0"/>
              </a:rPr>
              <a:t> = {0, 1}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257046" y="3810000"/>
            <a:ext cx="2153154" cy="46166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400" b="1" dirty="0">
                <a:solidFill>
                  <a:srgbClr val="0070C0"/>
                </a:solidFill>
                <a:latin typeface="Garamond" charset="0"/>
                <a:ea typeface="新細明體" charset="-120"/>
              </a:rPr>
              <a:t>(0+1)*00(0+1)*</a:t>
            </a:r>
            <a:endParaRPr lang="en-US" sz="2400" b="1" dirty="0">
              <a:solidFill>
                <a:srgbClr val="0070C0"/>
              </a:solidFill>
              <a:latin typeface="Garamond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90800" y="3119438"/>
            <a:ext cx="36150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accent1"/>
                </a:solidFill>
              </a:rPr>
              <a:t>(anything) </a:t>
            </a:r>
            <a:r>
              <a:rPr lang="en-US" sz="2400" b="1" dirty="0">
                <a:solidFill>
                  <a:schemeClr val="accent1"/>
                </a:solidFill>
                <a:latin typeface="Garamond" charset="0"/>
              </a:rPr>
              <a:t>00</a:t>
            </a:r>
            <a:r>
              <a:rPr lang="en-US" sz="2400" b="1" dirty="0">
                <a:solidFill>
                  <a:schemeClr val="accent1"/>
                </a:solidFill>
              </a:rPr>
              <a:t> (</a:t>
            </a:r>
            <a:r>
              <a:rPr lang="en-US" sz="2400" b="1" dirty="0" smtClean="0">
                <a:solidFill>
                  <a:schemeClr val="accent1"/>
                </a:solidFill>
              </a:rPr>
              <a:t>anything)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14th March, 2011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Examples</a:t>
            </a:r>
          </a:p>
        </p:txBody>
      </p:sp>
      <p:sp>
        <p:nvSpPr>
          <p:cNvPr id="43012" name="Content Placeholder 6"/>
          <p:cNvSpPr>
            <a:spLocks noGrp="1"/>
          </p:cNvSpPr>
          <p:nvPr>
            <p:ph idx="1"/>
          </p:nvPr>
        </p:nvSpPr>
        <p:spPr>
          <a:xfrm>
            <a:off x="304800" y="1752600"/>
            <a:ext cx="8353425" cy="1017587"/>
          </a:xfrm>
        </p:spPr>
        <p:txBody>
          <a:bodyPr>
            <a:normAutofit/>
          </a:bodyPr>
          <a:lstStyle/>
          <a:p>
            <a:r>
              <a:rPr lang="en-US" sz="2400" dirty="0" smtClean="0">
                <a:ea typeface="ＭＳ Ｐゴシック" charset="-128"/>
              </a:rPr>
              <a:t>Write a regular expression for all strings that </a:t>
            </a:r>
            <a:r>
              <a:rPr lang="en-US" sz="2400" b="1" dirty="0" smtClean="0">
                <a:solidFill>
                  <a:srgbClr val="0070C0"/>
                </a:solidFill>
                <a:ea typeface="ＭＳ Ｐゴシック" charset="-128"/>
              </a:rPr>
              <a:t>do not contain two consecutive </a:t>
            </a:r>
            <a:r>
              <a:rPr lang="en-US" sz="2400" b="1" dirty="0" smtClean="0">
                <a:solidFill>
                  <a:srgbClr val="0070C0"/>
                </a:solidFill>
                <a:latin typeface="Garamond" charset="0"/>
                <a:ea typeface="ＭＳ Ｐゴシック" charset="-128"/>
              </a:rPr>
              <a:t>0</a:t>
            </a:r>
            <a:r>
              <a:rPr lang="en-US" sz="2400" b="1" dirty="0" smtClean="0">
                <a:solidFill>
                  <a:srgbClr val="0070C0"/>
                </a:solidFill>
                <a:ea typeface="ＭＳ Ｐゴシック" charset="-128"/>
              </a:rPr>
              <a:t>s.</a:t>
            </a:r>
          </a:p>
        </p:txBody>
      </p:sp>
      <p:sp>
        <p:nvSpPr>
          <p:cNvPr id="43013" name="TextBox 3"/>
          <p:cNvSpPr txBox="1">
            <a:spLocks noChangeArrowheads="1"/>
          </p:cNvSpPr>
          <p:nvPr/>
        </p:nvSpPr>
        <p:spPr bwMode="auto">
          <a:xfrm>
            <a:off x="6324600" y="2133600"/>
            <a:ext cx="1138453" cy="36933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>
                <a:latin typeface="Symbol" charset="2"/>
              </a:rPr>
              <a:t>S</a:t>
            </a:r>
            <a:r>
              <a:rPr lang="en-US" dirty="0">
                <a:latin typeface="Garamond" charset="0"/>
              </a:rPr>
              <a:t> = {0, 1}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154113" y="4033838"/>
            <a:ext cx="45576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... </a:t>
            </a:r>
            <a:r>
              <a:rPr lang="en-US" b="1" dirty="0">
                <a:solidFill>
                  <a:schemeClr val="accent1"/>
                </a:solidFill>
              </a:rPr>
              <a:t>at most one </a:t>
            </a:r>
            <a:r>
              <a:rPr lang="en-US" b="1" dirty="0">
                <a:solidFill>
                  <a:schemeClr val="accent1"/>
                </a:solidFill>
                <a:latin typeface="Garamond" charset="0"/>
              </a:rPr>
              <a:t>0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in every block ending in </a:t>
            </a:r>
            <a:r>
              <a:rPr lang="en-US" dirty="0">
                <a:latin typeface="Garamond" charset="0"/>
              </a:rPr>
              <a:t>1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160463" y="4841875"/>
            <a:ext cx="41537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... and at </a:t>
            </a:r>
            <a:r>
              <a:rPr lang="en-US" b="1" dirty="0">
                <a:solidFill>
                  <a:srgbClr val="0070C0"/>
                </a:solidFill>
              </a:rPr>
              <a:t>most one </a:t>
            </a:r>
            <a:r>
              <a:rPr lang="en-US" b="1" dirty="0">
                <a:solidFill>
                  <a:srgbClr val="0070C0"/>
                </a:solidFill>
                <a:latin typeface="Garamond" charset="0"/>
              </a:rPr>
              <a:t>0</a:t>
            </a:r>
            <a:r>
              <a:rPr lang="en-US" b="1" dirty="0">
                <a:solidFill>
                  <a:srgbClr val="0070C0"/>
                </a:solidFill>
              </a:rPr>
              <a:t> in the last block</a:t>
            </a:r>
            <a:endParaRPr lang="en-US" b="1" dirty="0">
              <a:solidFill>
                <a:srgbClr val="0070C0"/>
              </a:solidFill>
              <a:latin typeface="Garamond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150100" y="3962400"/>
            <a:ext cx="11557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zh-TW">
                <a:latin typeface="Garamond" charset="0"/>
                <a:ea typeface="新細明體" charset="-120"/>
              </a:rPr>
              <a:t>(1 + 01) </a:t>
            </a:r>
            <a:endParaRPr lang="en-US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7315200" y="4765675"/>
            <a:ext cx="10017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Garamond" charset="0"/>
                <a:ea typeface="新細明體" charset="-120"/>
              </a:rPr>
              <a:t>(</a:t>
            </a:r>
            <a:r>
              <a:rPr lang="en-US" altLang="zh-TW">
                <a:latin typeface="Symbol" charset="2"/>
              </a:rPr>
              <a:t>e</a:t>
            </a:r>
            <a:r>
              <a:rPr lang="en-US" altLang="zh-TW">
                <a:latin typeface="Garamond" charset="0"/>
                <a:ea typeface="新細明體" charset="-120"/>
              </a:rPr>
              <a:t> + 0)</a:t>
            </a:r>
            <a:endParaRPr lang="en-US">
              <a:latin typeface="Garamond" charset="0"/>
              <a:ea typeface="新細明體" charset="-12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6227763" y="5562600"/>
            <a:ext cx="1829347" cy="40011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 dirty="0">
                <a:solidFill>
                  <a:srgbClr val="0070C0"/>
                </a:solidFill>
                <a:latin typeface="Garamond" charset="0"/>
                <a:ea typeface="新細明體" charset="-120"/>
              </a:rPr>
              <a:t>(1 + 01)*(</a:t>
            </a:r>
            <a:r>
              <a:rPr lang="en-US" altLang="zh-TW" sz="2000" b="1" dirty="0">
                <a:solidFill>
                  <a:srgbClr val="0070C0"/>
                </a:solidFill>
                <a:latin typeface="Symbol" charset="2"/>
              </a:rPr>
              <a:t>e</a:t>
            </a:r>
            <a:r>
              <a:rPr lang="en-US" altLang="zh-TW" sz="2000" b="1" dirty="0">
                <a:solidFill>
                  <a:srgbClr val="0070C0"/>
                </a:solidFill>
                <a:latin typeface="Garamond" charset="0"/>
                <a:ea typeface="新細明體" charset="-120"/>
              </a:rPr>
              <a:t> + 0)</a:t>
            </a:r>
            <a:endParaRPr lang="en-US" sz="2000" b="1" dirty="0">
              <a:solidFill>
                <a:srgbClr val="0070C0"/>
              </a:solidFill>
              <a:latin typeface="Garamond" charset="0"/>
              <a:ea typeface="新細明體" charset="-12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494088" y="2590800"/>
            <a:ext cx="23733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latin typeface="Garamond" charset="0"/>
              </a:rPr>
              <a:t>0110101101010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3911600" y="2733674"/>
            <a:ext cx="1658938" cy="542925"/>
            <a:chOff x="3910807" y="2733020"/>
            <a:chExt cx="1660260" cy="305594"/>
          </a:xfrm>
        </p:grpSpPr>
        <p:cxnSp>
          <p:nvCxnSpPr>
            <p:cNvPr id="43026" name="Straight Connector 29"/>
            <p:cNvCxnSpPr>
              <a:cxnSpLocks noChangeShapeType="1"/>
            </p:cNvCxnSpPr>
            <p:nvPr/>
          </p:nvCxnSpPr>
          <p:spPr bwMode="auto">
            <a:xfrm rot="5400000">
              <a:off x="3759201" y="2885420"/>
              <a:ext cx="304800" cy="1588"/>
            </a:xfrm>
            <a:prstGeom prst="line">
              <a:avLst/>
            </a:prstGeom>
            <a:noFill/>
            <a:ln w="19050">
              <a:solidFill>
                <a:srgbClr val="6699FF"/>
              </a:solidFill>
              <a:round/>
              <a:headEnd/>
              <a:tailEnd/>
            </a:ln>
          </p:spPr>
        </p:cxnSp>
        <p:cxnSp>
          <p:nvCxnSpPr>
            <p:cNvPr id="43027" name="Straight Connector 30"/>
            <p:cNvCxnSpPr>
              <a:cxnSpLocks noChangeShapeType="1"/>
            </p:cNvCxnSpPr>
            <p:nvPr/>
          </p:nvCxnSpPr>
          <p:spPr bwMode="auto">
            <a:xfrm rot="5400000">
              <a:off x="3920862" y="2884626"/>
              <a:ext cx="304800" cy="1588"/>
            </a:xfrm>
            <a:prstGeom prst="line">
              <a:avLst/>
            </a:prstGeom>
            <a:noFill/>
            <a:ln w="19050">
              <a:solidFill>
                <a:srgbClr val="6699FF"/>
              </a:solidFill>
              <a:round/>
              <a:headEnd/>
              <a:tailEnd/>
            </a:ln>
          </p:spPr>
        </p:cxnSp>
        <p:cxnSp>
          <p:nvCxnSpPr>
            <p:cNvPr id="43028" name="Straight Connector 31"/>
            <p:cNvCxnSpPr>
              <a:cxnSpLocks noChangeShapeType="1"/>
            </p:cNvCxnSpPr>
            <p:nvPr/>
          </p:nvCxnSpPr>
          <p:spPr bwMode="auto">
            <a:xfrm rot="5400000">
              <a:off x="4249472" y="2884626"/>
              <a:ext cx="304800" cy="1588"/>
            </a:xfrm>
            <a:prstGeom prst="line">
              <a:avLst/>
            </a:prstGeom>
            <a:noFill/>
            <a:ln w="19050">
              <a:solidFill>
                <a:srgbClr val="6699FF"/>
              </a:solidFill>
              <a:round/>
              <a:headEnd/>
              <a:tailEnd/>
            </a:ln>
          </p:spPr>
        </p:cxnSp>
        <p:cxnSp>
          <p:nvCxnSpPr>
            <p:cNvPr id="43029" name="Straight Connector 32"/>
            <p:cNvCxnSpPr>
              <a:cxnSpLocks noChangeShapeType="1"/>
            </p:cNvCxnSpPr>
            <p:nvPr/>
          </p:nvCxnSpPr>
          <p:spPr bwMode="auto">
            <a:xfrm rot="5400000">
              <a:off x="4596604" y="2884626"/>
              <a:ext cx="304800" cy="1588"/>
            </a:xfrm>
            <a:prstGeom prst="line">
              <a:avLst/>
            </a:prstGeom>
            <a:noFill/>
            <a:ln w="19050">
              <a:solidFill>
                <a:srgbClr val="6699FF"/>
              </a:solidFill>
              <a:round/>
              <a:headEnd/>
              <a:tailEnd/>
            </a:ln>
          </p:spPr>
        </p:cxnSp>
        <p:cxnSp>
          <p:nvCxnSpPr>
            <p:cNvPr id="43030" name="Straight Connector 33"/>
            <p:cNvCxnSpPr>
              <a:cxnSpLocks noChangeShapeType="1"/>
            </p:cNvCxnSpPr>
            <p:nvPr/>
          </p:nvCxnSpPr>
          <p:spPr bwMode="auto">
            <a:xfrm rot="5400000">
              <a:off x="4757471" y="2884626"/>
              <a:ext cx="304800" cy="1588"/>
            </a:xfrm>
            <a:prstGeom prst="line">
              <a:avLst/>
            </a:prstGeom>
            <a:noFill/>
            <a:ln w="19050">
              <a:solidFill>
                <a:srgbClr val="6699FF"/>
              </a:solidFill>
              <a:round/>
              <a:headEnd/>
              <a:tailEnd/>
            </a:ln>
          </p:spPr>
        </p:cxnSp>
        <p:cxnSp>
          <p:nvCxnSpPr>
            <p:cNvPr id="43031" name="Straight Connector 34"/>
            <p:cNvCxnSpPr>
              <a:cxnSpLocks noChangeShapeType="1"/>
            </p:cNvCxnSpPr>
            <p:nvPr/>
          </p:nvCxnSpPr>
          <p:spPr bwMode="auto">
            <a:xfrm rot="5400000">
              <a:off x="5087672" y="2884626"/>
              <a:ext cx="304800" cy="1588"/>
            </a:xfrm>
            <a:prstGeom prst="line">
              <a:avLst/>
            </a:prstGeom>
            <a:noFill/>
            <a:ln w="19050">
              <a:solidFill>
                <a:srgbClr val="6699FF"/>
              </a:solidFill>
              <a:round/>
              <a:headEnd/>
              <a:tailEnd/>
            </a:ln>
          </p:spPr>
        </p:cxnSp>
        <p:cxnSp>
          <p:nvCxnSpPr>
            <p:cNvPr id="43032" name="Straight Connector 35"/>
            <p:cNvCxnSpPr>
              <a:cxnSpLocks noChangeShapeType="1"/>
            </p:cNvCxnSpPr>
            <p:nvPr/>
          </p:nvCxnSpPr>
          <p:spPr bwMode="auto">
            <a:xfrm rot="5400000">
              <a:off x="5417873" y="2884626"/>
              <a:ext cx="304800" cy="1588"/>
            </a:xfrm>
            <a:prstGeom prst="line">
              <a:avLst/>
            </a:prstGeom>
            <a:noFill/>
            <a:ln w="19050">
              <a:solidFill>
                <a:srgbClr val="6699FF"/>
              </a:solidFill>
              <a:round/>
              <a:headEnd/>
              <a:tailEnd/>
            </a:ln>
          </p:spPr>
        </p:cxn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3581400" y="3048000"/>
            <a:ext cx="2159000" cy="76200"/>
            <a:chOff x="3581400" y="3048000"/>
            <a:chExt cx="2159001" cy="76200"/>
          </a:xfrm>
        </p:grpSpPr>
        <p:sp>
          <p:nvSpPr>
            <p:cNvPr id="43024" name="Right Brace 36"/>
            <p:cNvSpPr>
              <a:spLocks/>
            </p:cNvSpPr>
            <p:nvPr/>
          </p:nvSpPr>
          <p:spPr bwMode="auto">
            <a:xfrm rot="5400000">
              <a:off x="4533900" y="2095500"/>
              <a:ext cx="76200" cy="1981200"/>
            </a:xfrm>
            <a:prstGeom prst="rightBrace">
              <a:avLst>
                <a:gd name="adj1" fmla="val 58380"/>
                <a:gd name="adj2" fmla="val 50000"/>
              </a:avLst>
            </a:prstGeom>
            <a:noFill/>
            <a:ln w="19050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43025" name="Right Brace 37"/>
            <p:cNvSpPr>
              <a:spLocks/>
            </p:cNvSpPr>
            <p:nvPr/>
          </p:nvSpPr>
          <p:spPr bwMode="auto">
            <a:xfrm rot="5400000">
              <a:off x="5626101" y="3009900"/>
              <a:ext cx="76200" cy="152400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19050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</p:grp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3429000" y="3212068"/>
            <a:ext cx="21611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>
                <a:solidFill>
                  <a:schemeClr val="accent1"/>
                </a:solidFill>
              </a:rPr>
              <a:t>blocks ending in </a:t>
            </a:r>
            <a:r>
              <a:rPr lang="en-US" sz="1800" b="1" dirty="0">
                <a:solidFill>
                  <a:schemeClr val="accent1"/>
                </a:solidFill>
                <a:latin typeface="Garamond" charset="0"/>
              </a:rPr>
              <a:t>1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559132" y="3124200"/>
            <a:ext cx="12490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>
                <a:solidFill>
                  <a:schemeClr val="accent1"/>
                </a:solidFill>
              </a:rPr>
              <a:t>last block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14th March, 2011</a:t>
            </a:r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7" grpId="0"/>
      <p:bldP spid="22" grpId="0" animBg="1"/>
      <p:bldP spid="21" grpId="0"/>
      <p:bldP spid="39" grpId="0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Examples</a:t>
            </a:r>
          </a:p>
        </p:txBody>
      </p:sp>
      <p:sp>
        <p:nvSpPr>
          <p:cNvPr id="44036" name="Content Placeholder 6"/>
          <p:cNvSpPr>
            <a:spLocks noGrp="1"/>
          </p:cNvSpPr>
          <p:nvPr>
            <p:ph idx="1"/>
          </p:nvPr>
        </p:nvSpPr>
        <p:spPr>
          <a:xfrm>
            <a:off x="381000" y="1600200"/>
            <a:ext cx="8353425" cy="1017587"/>
          </a:xfrm>
        </p:spPr>
        <p:txBody>
          <a:bodyPr>
            <a:normAutofit/>
          </a:bodyPr>
          <a:lstStyle/>
          <a:p>
            <a:r>
              <a:rPr lang="en-US" sz="2400" dirty="0" smtClean="0">
                <a:ea typeface="ＭＳ Ｐゴシック" charset="-128"/>
              </a:rPr>
              <a:t>Write a regular expression for all strings with </a:t>
            </a:r>
            <a:r>
              <a:rPr lang="en-US" sz="2400" b="1" dirty="0" smtClean="0">
                <a:solidFill>
                  <a:srgbClr val="0070C0"/>
                </a:solidFill>
                <a:ea typeface="ＭＳ Ｐゴシック" charset="-128"/>
              </a:rPr>
              <a:t>an even number of </a:t>
            </a:r>
            <a:r>
              <a:rPr lang="en-US" sz="2400" b="1" dirty="0" smtClean="0">
                <a:solidFill>
                  <a:srgbClr val="0070C0"/>
                </a:solidFill>
                <a:latin typeface="Garamond" charset="0"/>
                <a:ea typeface="ＭＳ Ｐゴシック" charset="-128"/>
              </a:rPr>
              <a:t>0</a:t>
            </a:r>
            <a:r>
              <a:rPr lang="en-US" sz="2400" b="1" dirty="0" smtClean="0">
                <a:solidFill>
                  <a:srgbClr val="0070C0"/>
                </a:solidFill>
                <a:ea typeface="ＭＳ Ｐゴシック" charset="-128"/>
              </a:rPr>
              <a:t>s</a:t>
            </a:r>
            <a:r>
              <a:rPr lang="en-US" sz="2400" dirty="0" smtClean="0">
                <a:ea typeface="ＭＳ Ｐゴシック" charset="-128"/>
              </a:rPr>
              <a:t>.</a:t>
            </a:r>
          </a:p>
        </p:txBody>
      </p:sp>
      <p:sp>
        <p:nvSpPr>
          <p:cNvPr id="44037" name="TextBox 3"/>
          <p:cNvSpPr txBox="1">
            <a:spLocks noChangeArrowheads="1"/>
          </p:cNvSpPr>
          <p:nvPr/>
        </p:nvSpPr>
        <p:spPr bwMode="auto">
          <a:xfrm>
            <a:off x="2895600" y="2057400"/>
            <a:ext cx="1138453" cy="36933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>
                <a:latin typeface="Symbol" charset="2"/>
              </a:rPr>
              <a:t>S</a:t>
            </a:r>
            <a:r>
              <a:rPr lang="en-US" dirty="0">
                <a:latin typeface="Garamond" charset="0"/>
              </a:rPr>
              <a:t> = {0, 1}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828800" y="2895600"/>
            <a:ext cx="48402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even number of zeros </a:t>
            </a:r>
            <a:r>
              <a:rPr lang="en-US">
                <a:latin typeface="Garamond" charset="0"/>
              </a:rPr>
              <a:t>= (</a:t>
            </a:r>
            <a:r>
              <a:rPr lang="en-US"/>
              <a:t>two zeros</a:t>
            </a:r>
            <a:r>
              <a:rPr lang="en-US">
                <a:latin typeface="Garamond" charset="0"/>
              </a:rPr>
              <a:t>)*</a:t>
            </a:r>
            <a:r>
              <a:rPr lang="en-US"/>
              <a:t>  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868488" y="3505200"/>
            <a:ext cx="3161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/>
              <a:t>two zeros </a:t>
            </a:r>
            <a:r>
              <a:rPr lang="en-US" sz="2400" b="1" dirty="0">
                <a:latin typeface="Garamond" charset="0"/>
              </a:rPr>
              <a:t>= 1*</a:t>
            </a:r>
            <a:r>
              <a:rPr lang="en-US" sz="2400" b="1" dirty="0">
                <a:solidFill>
                  <a:srgbClr val="0070C0"/>
                </a:solidFill>
                <a:latin typeface="Garamond" charset="0"/>
              </a:rPr>
              <a:t>0</a:t>
            </a:r>
            <a:r>
              <a:rPr lang="en-US" sz="2400" b="1" dirty="0">
                <a:latin typeface="Garamond" charset="0"/>
              </a:rPr>
              <a:t>1*</a:t>
            </a:r>
            <a:r>
              <a:rPr lang="en-US" sz="2400" b="1" dirty="0">
                <a:solidFill>
                  <a:srgbClr val="0070C0"/>
                </a:solidFill>
                <a:latin typeface="Garamond" charset="0"/>
              </a:rPr>
              <a:t>0</a:t>
            </a:r>
            <a:r>
              <a:rPr lang="en-US" sz="2400" b="1" dirty="0">
                <a:latin typeface="Garamond" charset="0"/>
              </a:rPr>
              <a:t>1*</a:t>
            </a:r>
            <a:r>
              <a:rPr lang="en-US" sz="2400" b="1" dirty="0"/>
              <a:t> 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1905000" y="4265613"/>
            <a:ext cx="4800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828800" y="4546600"/>
            <a:ext cx="1907895" cy="52322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800" b="1" dirty="0">
                <a:solidFill>
                  <a:srgbClr val="0070C0"/>
                </a:solidFill>
                <a:latin typeface="Garamond" charset="0"/>
                <a:ea typeface="新細明體" charset="-120"/>
              </a:rPr>
              <a:t>(1*01*01*)*</a:t>
            </a:r>
            <a:endParaRPr lang="en-US" sz="2800" b="1" dirty="0">
              <a:solidFill>
                <a:srgbClr val="0070C0"/>
              </a:solidFill>
              <a:latin typeface="Garamond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14th March, 2011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ea typeface="ＭＳ Ｐゴシック" charset="-128"/>
              </a:rPr>
              <a:t>Main Theorem For Regular Languages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1295400" y="2025650"/>
            <a:ext cx="6858000" cy="9461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/>
              <a:t>A language is </a:t>
            </a:r>
            <a:r>
              <a:rPr lang="en-US" sz="2800" b="1" dirty="0">
                <a:solidFill>
                  <a:srgbClr val="0070C0"/>
                </a:solidFill>
              </a:rPr>
              <a:t>regular</a:t>
            </a:r>
            <a:r>
              <a:rPr lang="en-US" sz="2800" dirty="0"/>
              <a:t> if and only if it is the language of some DFA</a:t>
            </a:r>
          </a:p>
        </p:txBody>
      </p:sp>
      <p:sp>
        <p:nvSpPr>
          <p:cNvPr id="45060" name="AutoShape 5"/>
          <p:cNvSpPr>
            <a:spLocks noChangeArrowheads="1"/>
          </p:cNvSpPr>
          <p:nvPr/>
        </p:nvSpPr>
        <p:spPr bwMode="auto">
          <a:xfrm>
            <a:off x="990600" y="3886200"/>
            <a:ext cx="1600200" cy="762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DFA</a:t>
            </a:r>
          </a:p>
        </p:txBody>
      </p:sp>
      <p:sp>
        <p:nvSpPr>
          <p:cNvPr id="45061" name="AutoShape 6"/>
          <p:cNvSpPr>
            <a:spLocks noChangeArrowheads="1"/>
          </p:cNvSpPr>
          <p:nvPr/>
        </p:nvSpPr>
        <p:spPr bwMode="auto">
          <a:xfrm>
            <a:off x="3657600" y="3810000"/>
            <a:ext cx="1600200" cy="762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NFA</a:t>
            </a:r>
          </a:p>
        </p:txBody>
      </p:sp>
      <p:sp>
        <p:nvSpPr>
          <p:cNvPr id="45062" name="AutoShape 7"/>
          <p:cNvSpPr>
            <a:spLocks noChangeArrowheads="1"/>
          </p:cNvSpPr>
          <p:nvPr/>
        </p:nvSpPr>
        <p:spPr bwMode="auto">
          <a:xfrm>
            <a:off x="6324600" y="3810000"/>
            <a:ext cx="1600200" cy="762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 smtClean="0"/>
              <a:t>Regular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45063" name="Text Box 8"/>
          <p:cNvSpPr txBox="1">
            <a:spLocks noChangeArrowheads="1"/>
          </p:cNvSpPr>
          <p:nvPr/>
        </p:nvSpPr>
        <p:spPr bwMode="auto">
          <a:xfrm>
            <a:off x="3352800" y="5562600"/>
            <a:ext cx="2290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regular languages</a:t>
            </a:r>
          </a:p>
        </p:txBody>
      </p:sp>
      <p:sp>
        <p:nvSpPr>
          <p:cNvPr id="45064" name="AutoShape 9"/>
          <p:cNvSpPr>
            <a:spLocks noChangeArrowheads="1"/>
          </p:cNvSpPr>
          <p:nvPr/>
        </p:nvSpPr>
        <p:spPr bwMode="auto">
          <a:xfrm rot="2049582">
            <a:off x="2209800" y="4953000"/>
            <a:ext cx="1143000" cy="457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5065" name="AutoShape 10"/>
          <p:cNvSpPr>
            <a:spLocks noChangeArrowheads="1"/>
          </p:cNvSpPr>
          <p:nvPr/>
        </p:nvSpPr>
        <p:spPr bwMode="auto">
          <a:xfrm rot="-1800000">
            <a:off x="5562600" y="4876800"/>
            <a:ext cx="1143000" cy="457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5066" name="AutoShape 11"/>
          <p:cNvSpPr>
            <a:spLocks noChangeArrowheads="1"/>
          </p:cNvSpPr>
          <p:nvPr/>
        </p:nvSpPr>
        <p:spPr bwMode="auto">
          <a:xfrm rot="-5400000">
            <a:off x="4057650" y="4895850"/>
            <a:ext cx="723900" cy="457200"/>
          </a:xfrm>
          <a:prstGeom prst="leftRightArrow">
            <a:avLst>
              <a:gd name="adj1" fmla="val 50000"/>
              <a:gd name="adj2" fmla="val 5277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14th March, 2011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Three Ways Of Doing It</a:t>
            </a: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762000" y="1976437"/>
            <a:ext cx="3700462" cy="3693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i="1" dirty="0">
                <a:latin typeface="Garamond" charset="0"/>
              </a:rPr>
              <a:t>L</a:t>
            </a:r>
            <a:r>
              <a:rPr lang="en-US" dirty="0">
                <a:latin typeface="Garamond" charset="0"/>
              </a:rPr>
              <a:t> = {</a:t>
            </a:r>
            <a:r>
              <a:rPr lang="en-US" i="1" dirty="0">
                <a:latin typeface="Garamond" charset="0"/>
              </a:rPr>
              <a:t>x </a:t>
            </a:r>
            <a:r>
              <a:rPr lang="en-US" dirty="0">
                <a:latin typeface="Symbol" charset="2"/>
              </a:rPr>
              <a:t>Î S</a:t>
            </a:r>
            <a:r>
              <a:rPr lang="en-US" dirty="0">
                <a:latin typeface="Garamond" charset="0"/>
              </a:rPr>
              <a:t>*: </a:t>
            </a:r>
            <a:r>
              <a:rPr lang="en-US" i="1" dirty="0">
                <a:latin typeface="Garamond" charset="0"/>
              </a:rPr>
              <a:t>x</a:t>
            </a:r>
            <a:r>
              <a:rPr lang="en-US" dirty="0">
                <a:latin typeface="Garamond" charset="0"/>
              </a:rPr>
              <a:t> </a:t>
            </a:r>
            <a:r>
              <a:rPr lang="en-US" dirty="0"/>
              <a:t>ends in </a:t>
            </a:r>
            <a:r>
              <a:rPr lang="en-US" dirty="0">
                <a:latin typeface="Garamond" charset="0"/>
              </a:rPr>
              <a:t>01}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762000" y="1524000"/>
            <a:ext cx="1138453" cy="3693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Symbol" charset="2"/>
              </a:rPr>
              <a:t>S</a:t>
            </a:r>
            <a:r>
              <a:rPr lang="en-US" dirty="0">
                <a:latin typeface="Garamond" charset="0"/>
              </a:rPr>
              <a:t> = {0, 1}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2767013" y="2667000"/>
            <a:ext cx="2871787" cy="2424113"/>
            <a:chOff x="2076450" y="2147888"/>
            <a:chExt cx="4429429" cy="3738562"/>
          </a:xfrm>
        </p:grpSpPr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2076450" y="3816350"/>
              <a:ext cx="796925" cy="458788"/>
              <a:chOff x="2076450" y="3816350"/>
              <a:chExt cx="796925" cy="458787"/>
            </a:xfrm>
          </p:grpSpPr>
          <p:sp>
            <p:nvSpPr>
              <p:cNvPr id="14406" name="Oval 6"/>
              <p:cNvSpPr>
                <a:spLocks noChangeArrowheads="1"/>
              </p:cNvSpPr>
              <p:nvPr/>
            </p:nvSpPr>
            <p:spPr bwMode="auto">
              <a:xfrm>
                <a:off x="2432050" y="3833812"/>
                <a:ext cx="441325" cy="441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14407" name="Line 15"/>
              <p:cNvSpPr>
                <a:spLocks noChangeShapeType="1"/>
              </p:cNvSpPr>
              <p:nvPr/>
            </p:nvSpPr>
            <p:spPr bwMode="auto">
              <a:xfrm>
                <a:off x="2076450" y="4087812"/>
                <a:ext cx="360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8" name="Rectangle 9"/>
              <p:cNvSpPr>
                <a:spLocks noChangeArrowheads="1"/>
              </p:cNvSpPr>
              <p:nvPr/>
            </p:nvSpPr>
            <p:spPr bwMode="auto">
              <a:xfrm>
                <a:off x="2470150" y="3816350"/>
                <a:ext cx="285000" cy="246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>
                    <a:latin typeface="Garamond" charset="0"/>
                    <a:ea typeface="新細明體" charset="-120"/>
                    <a:sym typeface="Symbol" charset="2"/>
                  </a:rPr>
                  <a:t>q</a:t>
                </a:r>
                <a:r>
                  <a:rPr lang="en-US" altLang="zh-TW" sz="1000" baseline="-25000">
                    <a:latin typeface="Symbol" charset="2"/>
                    <a:ea typeface="新細明體" charset="-120"/>
                    <a:sym typeface="Symbol" charset="2"/>
                  </a:rPr>
                  <a:t>e</a:t>
                </a:r>
              </a:p>
            </p:txBody>
          </p:sp>
        </p:grpSp>
        <p:grpSp>
          <p:nvGrpSpPr>
            <p:cNvPr id="4" name="Group 53"/>
            <p:cNvGrpSpPr>
              <a:grpSpLocks/>
            </p:cNvGrpSpPr>
            <p:nvPr/>
          </p:nvGrpSpPr>
          <p:grpSpPr bwMode="auto">
            <a:xfrm>
              <a:off x="2827338" y="2860675"/>
              <a:ext cx="1322387" cy="2457450"/>
              <a:chOff x="2827388" y="2860674"/>
              <a:chExt cx="1322337" cy="2457451"/>
            </a:xfrm>
          </p:grpSpPr>
          <p:sp>
            <p:nvSpPr>
              <p:cNvPr id="14398" name="Line 4"/>
              <p:cNvSpPr>
                <a:spLocks noChangeShapeType="1"/>
              </p:cNvSpPr>
              <p:nvPr/>
            </p:nvSpPr>
            <p:spPr bwMode="auto">
              <a:xfrm flipV="1">
                <a:off x="2827388" y="3200400"/>
                <a:ext cx="906412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9" name="Line 5"/>
              <p:cNvSpPr>
                <a:spLocks noChangeShapeType="1"/>
              </p:cNvSpPr>
              <p:nvPr/>
            </p:nvSpPr>
            <p:spPr bwMode="auto">
              <a:xfrm>
                <a:off x="2868612" y="4130674"/>
                <a:ext cx="865188" cy="8223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0" name="Text Box 13"/>
              <p:cNvSpPr txBox="1">
                <a:spLocks noChangeArrowheads="1"/>
              </p:cNvSpPr>
              <p:nvPr/>
            </p:nvSpPr>
            <p:spPr bwMode="auto">
              <a:xfrm>
                <a:off x="3081337" y="3214688"/>
                <a:ext cx="24477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>
                    <a:latin typeface="Garamond" charset="0"/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14401" name="Text Box 14"/>
              <p:cNvSpPr txBox="1">
                <a:spLocks noChangeArrowheads="1"/>
              </p:cNvSpPr>
              <p:nvPr/>
            </p:nvSpPr>
            <p:spPr bwMode="auto">
              <a:xfrm>
                <a:off x="3084512" y="4433887"/>
                <a:ext cx="24477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>
                    <a:latin typeface="Garamond" charset="0"/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14402" name="Oval 32"/>
              <p:cNvSpPr>
                <a:spLocks noChangeArrowheads="1"/>
              </p:cNvSpPr>
              <p:nvPr/>
            </p:nvSpPr>
            <p:spPr bwMode="auto">
              <a:xfrm>
                <a:off x="3708400" y="2878136"/>
                <a:ext cx="441325" cy="441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14403" name="Oval 34"/>
              <p:cNvSpPr>
                <a:spLocks noChangeArrowheads="1"/>
              </p:cNvSpPr>
              <p:nvPr/>
            </p:nvSpPr>
            <p:spPr bwMode="auto">
              <a:xfrm>
                <a:off x="3708400" y="4876800"/>
                <a:ext cx="441325" cy="441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14404" name="Rectangle 33"/>
              <p:cNvSpPr>
                <a:spLocks noChangeArrowheads="1"/>
              </p:cNvSpPr>
              <p:nvPr/>
            </p:nvSpPr>
            <p:spPr bwMode="auto">
              <a:xfrm>
                <a:off x="3746500" y="2860674"/>
                <a:ext cx="290207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>
                    <a:latin typeface="Garamond" charset="0"/>
                    <a:ea typeface="新細明體" charset="-120"/>
                    <a:sym typeface="Symbol" charset="2"/>
                  </a:rPr>
                  <a:t>q</a:t>
                </a:r>
                <a:r>
                  <a:rPr lang="en-US" altLang="zh-TW" sz="1000" baseline="-25000">
                    <a:latin typeface="Symbol" charset="2"/>
                    <a:ea typeface="新細明體" charset="-120"/>
                    <a:sym typeface="Symbol" charset="2"/>
                  </a:rPr>
                  <a:t>0</a:t>
                </a:r>
              </a:p>
            </p:txBody>
          </p:sp>
          <p:sp>
            <p:nvSpPr>
              <p:cNvPr id="14405" name="Rectangle 35"/>
              <p:cNvSpPr>
                <a:spLocks noChangeArrowheads="1"/>
              </p:cNvSpPr>
              <p:nvPr/>
            </p:nvSpPr>
            <p:spPr bwMode="auto">
              <a:xfrm>
                <a:off x="3748087" y="4859337"/>
                <a:ext cx="290207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>
                    <a:latin typeface="Garamond" charset="0"/>
                    <a:ea typeface="新細明體" charset="-120"/>
                    <a:sym typeface="Symbol" charset="2"/>
                  </a:rPr>
                  <a:t>q</a:t>
                </a:r>
                <a:r>
                  <a:rPr lang="en-US" altLang="zh-TW" sz="1000" baseline="-25000">
                    <a:latin typeface="Symbol" charset="2"/>
                    <a:ea typeface="新細明體" charset="-120"/>
                    <a:sym typeface="Symbol" charset="2"/>
                  </a:rPr>
                  <a:t>1</a:t>
                </a:r>
              </a:p>
            </p:txBody>
          </p:sp>
        </p:grpSp>
        <p:grpSp>
          <p:nvGrpSpPr>
            <p:cNvPr id="5" name="Group 54"/>
            <p:cNvGrpSpPr>
              <a:grpSpLocks/>
            </p:cNvGrpSpPr>
            <p:nvPr/>
          </p:nvGrpSpPr>
          <p:grpSpPr bwMode="auto">
            <a:xfrm>
              <a:off x="4092575" y="2565400"/>
              <a:ext cx="1609725" cy="3041650"/>
              <a:chOff x="4092575" y="2565399"/>
              <a:chExt cx="1609725" cy="3041651"/>
            </a:xfrm>
          </p:grpSpPr>
          <p:sp>
            <p:nvSpPr>
              <p:cNvPr id="14382" name="Line 60"/>
              <p:cNvSpPr>
                <a:spLocks noChangeShapeType="1"/>
              </p:cNvSpPr>
              <p:nvPr/>
            </p:nvSpPr>
            <p:spPr bwMode="auto">
              <a:xfrm flipV="1">
                <a:off x="4092575" y="2789236"/>
                <a:ext cx="1152525" cy="142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3" name="Line 62"/>
              <p:cNvSpPr>
                <a:spLocks noChangeShapeType="1"/>
              </p:cNvSpPr>
              <p:nvPr/>
            </p:nvSpPr>
            <p:spPr bwMode="auto">
              <a:xfrm flipV="1">
                <a:off x="4092575" y="4803775"/>
                <a:ext cx="1152525" cy="142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4" name="Line 63"/>
              <p:cNvSpPr>
                <a:spLocks noChangeShapeType="1"/>
              </p:cNvSpPr>
              <p:nvPr/>
            </p:nvSpPr>
            <p:spPr bwMode="auto">
              <a:xfrm>
                <a:off x="4092575" y="3221036"/>
                <a:ext cx="1152525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5" name="Line 64"/>
              <p:cNvSpPr>
                <a:spLocks noChangeShapeType="1"/>
              </p:cNvSpPr>
              <p:nvPr/>
            </p:nvSpPr>
            <p:spPr bwMode="auto">
              <a:xfrm>
                <a:off x="4092575" y="5237162"/>
                <a:ext cx="1152525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6" name="Oval 36"/>
              <p:cNvSpPr>
                <a:spLocks noChangeArrowheads="1"/>
              </p:cNvSpPr>
              <p:nvPr/>
            </p:nvSpPr>
            <p:spPr bwMode="auto">
              <a:xfrm>
                <a:off x="5260975" y="2590799"/>
                <a:ext cx="441325" cy="441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14387" name="Oval 38"/>
              <p:cNvSpPr>
                <a:spLocks noChangeArrowheads="1"/>
              </p:cNvSpPr>
              <p:nvPr/>
            </p:nvSpPr>
            <p:spPr bwMode="auto">
              <a:xfrm>
                <a:off x="5260975" y="4437062"/>
                <a:ext cx="441325" cy="441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14388" name="Oval 40"/>
              <p:cNvSpPr>
                <a:spLocks noChangeArrowheads="1"/>
              </p:cNvSpPr>
              <p:nvPr/>
            </p:nvSpPr>
            <p:spPr bwMode="auto">
              <a:xfrm>
                <a:off x="5260975" y="3292475"/>
                <a:ext cx="441325" cy="441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14389" name="Oval 42"/>
              <p:cNvSpPr>
                <a:spLocks noChangeArrowheads="1"/>
              </p:cNvSpPr>
              <p:nvPr/>
            </p:nvSpPr>
            <p:spPr bwMode="auto">
              <a:xfrm>
                <a:off x="5260975" y="5165725"/>
                <a:ext cx="441325" cy="441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14390" name="Rectangle 37"/>
              <p:cNvSpPr>
                <a:spLocks noChangeArrowheads="1"/>
              </p:cNvSpPr>
              <p:nvPr/>
            </p:nvSpPr>
            <p:spPr bwMode="auto">
              <a:xfrm>
                <a:off x="5264150" y="2573336"/>
                <a:ext cx="33296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>
                    <a:latin typeface="Garamond" charset="0"/>
                    <a:ea typeface="新細明體" charset="-120"/>
                    <a:sym typeface="Symbol" charset="2"/>
                  </a:rPr>
                  <a:t>q</a:t>
                </a:r>
                <a:r>
                  <a:rPr lang="en-US" altLang="zh-TW" sz="1000" baseline="-25000">
                    <a:latin typeface="Symbol" charset="2"/>
                    <a:ea typeface="新細明體" charset="-120"/>
                    <a:sym typeface="Symbol" charset="2"/>
                  </a:rPr>
                  <a:t>00</a:t>
                </a:r>
              </a:p>
            </p:txBody>
          </p:sp>
          <p:sp>
            <p:nvSpPr>
              <p:cNvPr id="14391" name="Rectangle 39"/>
              <p:cNvSpPr>
                <a:spLocks noChangeArrowheads="1"/>
              </p:cNvSpPr>
              <p:nvPr/>
            </p:nvSpPr>
            <p:spPr bwMode="auto">
              <a:xfrm>
                <a:off x="5265737" y="4419600"/>
                <a:ext cx="33296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>
                    <a:latin typeface="Garamond" charset="0"/>
                    <a:ea typeface="新細明體" charset="-120"/>
                    <a:sym typeface="Symbol" charset="2"/>
                  </a:rPr>
                  <a:t>q</a:t>
                </a:r>
                <a:r>
                  <a:rPr lang="en-US" altLang="zh-TW" sz="1000" baseline="-25000">
                    <a:latin typeface="Symbol" charset="2"/>
                    <a:ea typeface="新細明體" charset="-120"/>
                    <a:sym typeface="Symbol" charset="2"/>
                  </a:rPr>
                  <a:t>10</a:t>
                </a:r>
              </a:p>
            </p:txBody>
          </p:sp>
          <p:sp>
            <p:nvSpPr>
              <p:cNvPr id="14392" name="Rectangle 41"/>
              <p:cNvSpPr>
                <a:spLocks noChangeArrowheads="1"/>
              </p:cNvSpPr>
              <p:nvPr/>
            </p:nvSpPr>
            <p:spPr bwMode="auto">
              <a:xfrm>
                <a:off x="5264150" y="3275013"/>
                <a:ext cx="33296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>
                    <a:latin typeface="Garamond" charset="0"/>
                    <a:ea typeface="新細明體" charset="-120"/>
                    <a:sym typeface="Symbol" charset="2"/>
                  </a:rPr>
                  <a:t>q</a:t>
                </a:r>
                <a:r>
                  <a:rPr lang="en-US" altLang="zh-TW" sz="1000" baseline="-25000">
                    <a:latin typeface="Symbol" charset="2"/>
                    <a:ea typeface="新細明體" charset="-120"/>
                    <a:sym typeface="Symbol" charset="2"/>
                  </a:rPr>
                  <a:t>01</a:t>
                </a:r>
              </a:p>
            </p:txBody>
          </p:sp>
          <p:sp>
            <p:nvSpPr>
              <p:cNvPr id="14393" name="Rectangle 43"/>
              <p:cNvSpPr>
                <a:spLocks noChangeArrowheads="1"/>
              </p:cNvSpPr>
              <p:nvPr/>
            </p:nvSpPr>
            <p:spPr bwMode="auto">
              <a:xfrm>
                <a:off x="5265737" y="5148262"/>
                <a:ext cx="33296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>
                    <a:latin typeface="Garamond" charset="0"/>
                    <a:ea typeface="新細明體" charset="-120"/>
                    <a:sym typeface="Symbol" charset="2"/>
                  </a:rPr>
                  <a:t>q</a:t>
                </a:r>
                <a:r>
                  <a:rPr lang="en-US" altLang="zh-TW" sz="1000" baseline="-25000">
                    <a:latin typeface="Symbol" charset="2"/>
                    <a:ea typeface="新細明體" charset="-120"/>
                    <a:sym typeface="Symbol" charset="2"/>
                  </a:rPr>
                  <a:t>11</a:t>
                </a:r>
              </a:p>
            </p:txBody>
          </p:sp>
          <p:sp>
            <p:nvSpPr>
              <p:cNvPr id="14394" name="Text Box 78"/>
              <p:cNvSpPr txBox="1">
                <a:spLocks noChangeArrowheads="1"/>
              </p:cNvSpPr>
              <p:nvPr/>
            </p:nvSpPr>
            <p:spPr bwMode="auto">
              <a:xfrm>
                <a:off x="4521200" y="2565399"/>
                <a:ext cx="244779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>
                    <a:latin typeface="Garamond" charset="0"/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14395" name="Text Box 79"/>
              <p:cNvSpPr txBox="1">
                <a:spLocks noChangeArrowheads="1"/>
              </p:cNvSpPr>
              <p:nvPr/>
            </p:nvSpPr>
            <p:spPr bwMode="auto">
              <a:xfrm>
                <a:off x="4525962" y="2998786"/>
                <a:ext cx="244779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>
                    <a:latin typeface="Garamond" charset="0"/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14396" name="Text Box 80"/>
              <p:cNvSpPr txBox="1">
                <a:spLocks noChangeArrowheads="1"/>
              </p:cNvSpPr>
              <p:nvPr/>
            </p:nvSpPr>
            <p:spPr bwMode="auto">
              <a:xfrm>
                <a:off x="4525962" y="4579937"/>
                <a:ext cx="244779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>
                    <a:latin typeface="Garamond" charset="0"/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14397" name="Text Box 81"/>
              <p:cNvSpPr txBox="1">
                <a:spLocks noChangeArrowheads="1"/>
              </p:cNvSpPr>
              <p:nvPr/>
            </p:nvSpPr>
            <p:spPr bwMode="auto">
              <a:xfrm>
                <a:off x="4530725" y="5013325"/>
                <a:ext cx="244779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>
                    <a:latin typeface="Garamond" charset="0"/>
                    <a:ea typeface="新細明體" charset="-120"/>
                  </a:rPr>
                  <a:t>1</a:t>
                </a:r>
              </a:p>
            </p:txBody>
          </p:sp>
        </p:grpSp>
        <p:sp>
          <p:nvSpPr>
            <p:cNvPr id="14364" name="Oval 90"/>
            <p:cNvSpPr>
              <a:spLocks noChangeArrowheads="1"/>
            </p:cNvSpPr>
            <p:nvPr/>
          </p:nvSpPr>
          <p:spPr bwMode="auto">
            <a:xfrm>
              <a:off x="5308600" y="3336925"/>
              <a:ext cx="347663" cy="3476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grpSp>
          <p:nvGrpSpPr>
            <p:cNvPr id="6" name="Group 56"/>
            <p:cNvGrpSpPr>
              <a:grpSpLocks/>
            </p:cNvGrpSpPr>
            <p:nvPr/>
          </p:nvGrpSpPr>
          <p:grpSpPr bwMode="auto">
            <a:xfrm>
              <a:off x="5029200" y="2147888"/>
              <a:ext cx="1476679" cy="3738562"/>
              <a:chOff x="5029200" y="2147888"/>
              <a:chExt cx="1476679" cy="3738562"/>
            </a:xfrm>
          </p:grpSpPr>
          <p:sp>
            <p:nvSpPr>
              <p:cNvPr id="14366" name="Text Box 78"/>
              <p:cNvSpPr txBox="1">
                <a:spLocks noChangeArrowheads="1"/>
              </p:cNvSpPr>
              <p:nvPr/>
            </p:nvSpPr>
            <p:spPr bwMode="auto">
              <a:xfrm>
                <a:off x="5029200" y="3900488"/>
                <a:ext cx="244779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>
                    <a:latin typeface="Garamond" charset="0"/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39" name="Arc 38"/>
              <p:cNvSpPr/>
              <p:nvPr/>
            </p:nvSpPr>
            <p:spPr bwMode="auto">
              <a:xfrm rot="19787983">
                <a:off x="5479937" y="2280096"/>
                <a:ext cx="381974" cy="379488"/>
              </a:xfrm>
              <a:prstGeom prst="arc">
                <a:avLst>
                  <a:gd name="adj1" fmla="val 10629462"/>
                  <a:gd name="adj2" fmla="val 7477454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40" name="Arc 39"/>
              <p:cNvSpPr/>
              <p:nvPr/>
            </p:nvSpPr>
            <p:spPr bwMode="auto">
              <a:xfrm rot="4105382">
                <a:off x="5543618" y="5504495"/>
                <a:ext cx="381936" cy="381974"/>
              </a:xfrm>
              <a:prstGeom prst="arc">
                <a:avLst>
                  <a:gd name="adj1" fmla="val 10629462"/>
                  <a:gd name="adj2" fmla="val 7477454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14369" name="Text Box 78"/>
              <p:cNvSpPr txBox="1">
                <a:spLocks noChangeArrowheads="1"/>
              </p:cNvSpPr>
              <p:nvPr/>
            </p:nvSpPr>
            <p:spPr bwMode="auto">
              <a:xfrm>
                <a:off x="5791200" y="2147888"/>
                <a:ext cx="244779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>
                    <a:latin typeface="Garamond" charset="0"/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14370" name="Text Box 78"/>
              <p:cNvSpPr txBox="1">
                <a:spLocks noChangeArrowheads="1"/>
              </p:cNvSpPr>
              <p:nvPr/>
            </p:nvSpPr>
            <p:spPr bwMode="auto">
              <a:xfrm>
                <a:off x="5867400" y="5576888"/>
                <a:ext cx="244779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>
                    <a:latin typeface="Garamond" charset="0"/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14371" name="Text Box 78"/>
              <p:cNvSpPr txBox="1">
                <a:spLocks noChangeArrowheads="1"/>
              </p:cNvSpPr>
              <p:nvPr/>
            </p:nvSpPr>
            <p:spPr bwMode="auto">
              <a:xfrm>
                <a:off x="5435601" y="2918352"/>
                <a:ext cx="244779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>
                    <a:latin typeface="Garamond" charset="0"/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14372" name="Freeform 38"/>
              <p:cNvSpPr>
                <a:spLocks noChangeArrowheads="1"/>
              </p:cNvSpPr>
              <p:nvPr/>
            </p:nvSpPr>
            <p:spPr bwMode="auto">
              <a:xfrm flipV="1">
                <a:off x="5562600" y="3733796"/>
                <a:ext cx="152400" cy="685803"/>
              </a:xfrm>
              <a:custGeom>
                <a:avLst/>
                <a:gdLst>
                  <a:gd name="T0" fmla="*/ 0 w 136878"/>
                  <a:gd name="T1" fmla="*/ 0 h 499533"/>
                  <a:gd name="T2" fmla="*/ 186977 w 136878"/>
                  <a:gd name="T3" fmla="*/ 722989 h 499533"/>
                  <a:gd name="T4" fmla="*/ 11686 w 136878"/>
                  <a:gd name="T5" fmla="*/ 1292617 h 499533"/>
                  <a:gd name="T6" fmla="*/ 0 60000 65536"/>
                  <a:gd name="T7" fmla="*/ 0 60000 65536"/>
                  <a:gd name="T8" fmla="*/ 0 60000 65536"/>
                  <a:gd name="T9" fmla="*/ 0 w 136878"/>
                  <a:gd name="T10" fmla="*/ 0 h 499533"/>
                  <a:gd name="T11" fmla="*/ 136878 w 136878"/>
                  <a:gd name="T12" fmla="*/ 499533 h 4995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878" h="499533">
                    <a:moveTo>
                      <a:pt x="0" y="0"/>
                    </a:moveTo>
                    <a:cubicBezTo>
                      <a:pt x="67028" y="98072"/>
                      <a:pt x="134056" y="196145"/>
                      <a:pt x="135467" y="279400"/>
                    </a:cubicBezTo>
                    <a:cubicBezTo>
                      <a:pt x="136878" y="362656"/>
                      <a:pt x="8467" y="499533"/>
                      <a:pt x="8467" y="499533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14373" name="Freeform 39"/>
              <p:cNvSpPr>
                <a:spLocks noChangeArrowheads="1"/>
              </p:cNvSpPr>
              <p:nvPr/>
            </p:nvSpPr>
            <p:spPr bwMode="auto">
              <a:xfrm flipH="1">
                <a:off x="5249331" y="3733800"/>
                <a:ext cx="160868" cy="685800"/>
              </a:xfrm>
              <a:custGeom>
                <a:avLst/>
                <a:gdLst>
                  <a:gd name="T0" fmla="*/ 0 w 136878"/>
                  <a:gd name="T1" fmla="*/ 0 h 499533"/>
                  <a:gd name="T2" fmla="*/ 219909 w 136878"/>
                  <a:gd name="T3" fmla="*/ 722979 h 499533"/>
                  <a:gd name="T4" fmla="*/ 13745 w 136878"/>
                  <a:gd name="T5" fmla="*/ 1292600 h 499533"/>
                  <a:gd name="T6" fmla="*/ 0 60000 65536"/>
                  <a:gd name="T7" fmla="*/ 0 60000 65536"/>
                  <a:gd name="T8" fmla="*/ 0 60000 65536"/>
                  <a:gd name="T9" fmla="*/ 0 w 136878"/>
                  <a:gd name="T10" fmla="*/ 0 h 499533"/>
                  <a:gd name="T11" fmla="*/ 136878 w 136878"/>
                  <a:gd name="T12" fmla="*/ 499533 h 4995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878" h="499533">
                    <a:moveTo>
                      <a:pt x="0" y="0"/>
                    </a:moveTo>
                    <a:cubicBezTo>
                      <a:pt x="67028" y="98072"/>
                      <a:pt x="134056" y="196145"/>
                      <a:pt x="135467" y="279400"/>
                    </a:cubicBezTo>
                    <a:cubicBezTo>
                      <a:pt x="136878" y="362656"/>
                      <a:pt x="8467" y="499533"/>
                      <a:pt x="8467" y="499533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14374" name="Text Box 78"/>
              <p:cNvSpPr txBox="1">
                <a:spLocks noChangeArrowheads="1"/>
              </p:cNvSpPr>
              <p:nvPr/>
            </p:nvSpPr>
            <p:spPr bwMode="auto">
              <a:xfrm>
                <a:off x="5647267" y="3869269"/>
                <a:ext cx="244779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>
                    <a:latin typeface="Garamond" charset="0"/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14375" name="Freeform 42"/>
              <p:cNvSpPr>
                <a:spLocks noChangeArrowheads="1"/>
              </p:cNvSpPr>
              <p:nvPr/>
            </p:nvSpPr>
            <p:spPr bwMode="auto">
              <a:xfrm>
                <a:off x="5698066" y="3454400"/>
                <a:ext cx="533400" cy="1955800"/>
              </a:xfrm>
              <a:custGeom>
                <a:avLst/>
                <a:gdLst>
                  <a:gd name="T0" fmla="*/ 0 w 136878"/>
                  <a:gd name="T1" fmla="*/ 0 h 499533"/>
                  <a:gd name="T2" fmla="*/ 8016619 w 136878"/>
                  <a:gd name="T3" fmla="*/ 16769006 h 499533"/>
                  <a:gd name="T4" fmla="*/ 501056 w 136878"/>
                  <a:gd name="T5" fmla="*/ 29980919 h 499533"/>
                  <a:gd name="T6" fmla="*/ 0 60000 65536"/>
                  <a:gd name="T7" fmla="*/ 0 60000 65536"/>
                  <a:gd name="T8" fmla="*/ 0 60000 65536"/>
                  <a:gd name="T9" fmla="*/ 0 w 136878"/>
                  <a:gd name="T10" fmla="*/ 0 h 499533"/>
                  <a:gd name="T11" fmla="*/ 136878 w 136878"/>
                  <a:gd name="T12" fmla="*/ 499533 h 4995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878" h="499533">
                    <a:moveTo>
                      <a:pt x="0" y="0"/>
                    </a:moveTo>
                    <a:cubicBezTo>
                      <a:pt x="67028" y="98072"/>
                      <a:pt x="134056" y="196145"/>
                      <a:pt x="135467" y="279400"/>
                    </a:cubicBezTo>
                    <a:cubicBezTo>
                      <a:pt x="136878" y="362656"/>
                      <a:pt x="8467" y="499533"/>
                      <a:pt x="8467" y="499533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14376" name="Text Box 78"/>
              <p:cNvSpPr txBox="1">
                <a:spLocks noChangeArrowheads="1"/>
              </p:cNvSpPr>
              <p:nvPr/>
            </p:nvSpPr>
            <p:spPr bwMode="auto">
              <a:xfrm>
                <a:off x="6184900" y="4224865"/>
                <a:ext cx="244779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>
                    <a:latin typeface="Garamond" charset="0"/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14377" name="Text Box 78"/>
              <p:cNvSpPr txBox="1">
                <a:spLocks noChangeArrowheads="1"/>
              </p:cNvSpPr>
              <p:nvPr/>
            </p:nvSpPr>
            <p:spPr bwMode="auto">
              <a:xfrm>
                <a:off x="5439834" y="4814888"/>
                <a:ext cx="244779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>
                    <a:latin typeface="Garamond" charset="0"/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14378" name="Freeform 46"/>
              <p:cNvSpPr>
                <a:spLocks noChangeArrowheads="1"/>
              </p:cNvSpPr>
              <p:nvPr/>
            </p:nvSpPr>
            <p:spPr bwMode="auto">
              <a:xfrm flipV="1">
                <a:off x="5715000" y="2802466"/>
                <a:ext cx="533400" cy="1955800"/>
              </a:xfrm>
              <a:custGeom>
                <a:avLst/>
                <a:gdLst>
                  <a:gd name="T0" fmla="*/ 0 w 136878"/>
                  <a:gd name="T1" fmla="*/ 0 h 499533"/>
                  <a:gd name="T2" fmla="*/ 8016619 w 136878"/>
                  <a:gd name="T3" fmla="*/ 16769006 h 499533"/>
                  <a:gd name="T4" fmla="*/ 501056 w 136878"/>
                  <a:gd name="T5" fmla="*/ 29980919 h 499533"/>
                  <a:gd name="T6" fmla="*/ 0 60000 65536"/>
                  <a:gd name="T7" fmla="*/ 0 60000 65536"/>
                  <a:gd name="T8" fmla="*/ 0 60000 65536"/>
                  <a:gd name="T9" fmla="*/ 0 w 136878"/>
                  <a:gd name="T10" fmla="*/ 0 h 499533"/>
                  <a:gd name="T11" fmla="*/ 136878 w 136878"/>
                  <a:gd name="T12" fmla="*/ 499533 h 4995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878" h="499533">
                    <a:moveTo>
                      <a:pt x="0" y="0"/>
                    </a:moveTo>
                    <a:cubicBezTo>
                      <a:pt x="67028" y="98072"/>
                      <a:pt x="134056" y="196145"/>
                      <a:pt x="135467" y="279400"/>
                    </a:cubicBezTo>
                    <a:cubicBezTo>
                      <a:pt x="136878" y="362656"/>
                      <a:pt x="8467" y="499533"/>
                      <a:pt x="8467" y="499533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14379" name="Text Box 78"/>
              <p:cNvSpPr txBox="1">
                <a:spLocks noChangeArrowheads="1"/>
              </p:cNvSpPr>
              <p:nvPr/>
            </p:nvSpPr>
            <p:spPr bwMode="auto">
              <a:xfrm>
                <a:off x="6261100" y="3443288"/>
                <a:ext cx="244779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>
                    <a:latin typeface="Garamond" charset="0"/>
                    <a:ea typeface="新細明體" charset="-120"/>
                  </a:rPr>
                  <a:t>0</a:t>
                </a:r>
              </a:p>
            </p:txBody>
          </p:sp>
          <p:cxnSp>
            <p:nvCxnSpPr>
              <p:cNvPr id="14380" name="Straight Arrow Connector 49"/>
              <p:cNvCxnSpPr>
                <a:cxnSpLocks noChangeShapeType="1"/>
                <a:stCxn id="14386" idx="4"/>
                <a:endCxn id="14388" idx="0"/>
              </p:cNvCxnSpPr>
              <p:nvPr/>
            </p:nvCxnSpPr>
            <p:spPr bwMode="auto">
              <a:xfrm rot="5400000">
                <a:off x="5351463" y="3162299"/>
                <a:ext cx="260351" cy="15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4381" name="Straight Arrow Connector 50"/>
              <p:cNvCxnSpPr>
                <a:cxnSpLocks noChangeShapeType="1"/>
                <a:endCxn id="14387" idx="4"/>
              </p:cNvCxnSpPr>
              <p:nvPr/>
            </p:nvCxnSpPr>
            <p:spPr bwMode="auto">
              <a:xfrm rot="16200000" flipV="1">
                <a:off x="5333208" y="5026818"/>
                <a:ext cx="303213" cy="635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</p:grp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6553200" y="3805238"/>
            <a:ext cx="12779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Garamond" charset="0"/>
              </a:rPr>
              <a:t>(0+1)*01</a:t>
            </a:r>
            <a:endParaRPr lang="en-US" dirty="0"/>
          </a:p>
        </p:txBody>
      </p: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1295400" y="2662238"/>
            <a:ext cx="947738" cy="2671762"/>
            <a:chOff x="1295400" y="2662238"/>
            <a:chExt cx="947888" cy="2671762"/>
          </a:xfrm>
        </p:grpSpPr>
        <p:sp>
          <p:nvSpPr>
            <p:cNvPr id="14347" name="Line 8"/>
            <p:cNvSpPr>
              <a:spLocks noChangeShapeType="1"/>
            </p:cNvSpPr>
            <p:nvPr/>
          </p:nvSpPr>
          <p:spPr bwMode="auto">
            <a:xfrm rot="5400000">
              <a:off x="1130308" y="4627661"/>
              <a:ext cx="7105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Oval 9"/>
            <p:cNvSpPr>
              <a:spLocks noChangeArrowheads="1"/>
            </p:cNvSpPr>
            <p:nvPr/>
          </p:nvSpPr>
          <p:spPr bwMode="auto">
            <a:xfrm rot="5400000">
              <a:off x="1328888" y="2865990"/>
              <a:ext cx="351080" cy="3510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14349" name="Oval 10"/>
            <p:cNvSpPr>
              <a:spLocks noChangeArrowheads="1"/>
            </p:cNvSpPr>
            <p:nvPr/>
          </p:nvSpPr>
          <p:spPr bwMode="auto">
            <a:xfrm rot="5400000">
              <a:off x="1299579" y="3938039"/>
              <a:ext cx="351080" cy="3510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14350" name="Oval 11"/>
            <p:cNvSpPr>
              <a:spLocks noChangeArrowheads="1"/>
            </p:cNvSpPr>
            <p:nvPr/>
          </p:nvSpPr>
          <p:spPr bwMode="auto">
            <a:xfrm rot="5400000">
              <a:off x="1295400" y="4982920"/>
              <a:ext cx="351080" cy="3510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14351" name="Text Box 16"/>
            <p:cNvSpPr txBox="1">
              <a:spLocks noChangeArrowheads="1"/>
            </p:cNvSpPr>
            <p:nvPr/>
          </p:nvSpPr>
          <p:spPr bwMode="auto">
            <a:xfrm>
              <a:off x="1447800" y="3424238"/>
              <a:ext cx="24477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000">
                  <a:latin typeface="Garamond" charset="0"/>
                  <a:ea typeface="新細明體" charset="-120"/>
                </a:rPr>
                <a:t>0</a:t>
              </a:r>
            </a:p>
          </p:txBody>
        </p:sp>
        <p:sp>
          <p:nvSpPr>
            <p:cNvPr id="14352" name="Text Box 17"/>
            <p:cNvSpPr txBox="1">
              <a:spLocks noChangeArrowheads="1"/>
            </p:cNvSpPr>
            <p:nvPr/>
          </p:nvSpPr>
          <p:spPr bwMode="auto">
            <a:xfrm>
              <a:off x="1464110" y="4491038"/>
              <a:ext cx="24477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000">
                  <a:latin typeface="Garamond" charset="0"/>
                  <a:ea typeface="新細明體" charset="-120"/>
                </a:rPr>
                <a:t>1</a:t>
              </a:r>
            </a:p>
          </p:txBody>
        </p:sp>
        <p:sp>
          <p:nvSpPr>
            <p:cNvPr id="14353" name="Line 19"/>
            <p:cNvSpPr>
              <a:spLocks noChangeShapeType="1"/>
            </p:cNvSpPr>
            <p:nvPr/>
          </p:nvSpPr>
          <p:spPr bwMode="auto">
            <a:xfrm rot="5400000">
              <a:off x="1133443" y="3572330"/>
              <a:ext cx="7105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Line 20"/>
            <p:cNvSpPr>
              <a:spLocks noChangeShapeType="1"/>
            </p:cNvSpPr>
            <p:nvPr/>
          </p:nvSpPr>
          <p:spPr bwMode="auto">
            <a:xfrm rot="5400000">
              <a:off x="1388394" y="2762547"/>
              <a:ext cx="200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Freeform 22"/>
            <p:cNvSpPr>
              <a:spLocks/>
            </p:cNvSpPr>
            <p:nvPr/>
          </p:nvSpPr>
          <p:spPr bwMode="auto">
            <a:xfrm rot="4701885">
              <a:off x="1639166" y="2950625"/>
              <a:ext cx="267490" cy="265400"/>
            </a:xfrm>
            <a:custGeom>
              <a:avLst/>
              <a:gdLst>
                <a:gd name="T0" fmla="*/ 2147483647 w 230"/>
                <a:gd name="T1" fmla="*/ 2147483647 h 228"/>
                <a:gd name="T2" fmla="*/ 2147483647 w 230"/>
                <a:gd name="T3" fmla="*/ 2147483647 h 228"/>
                <a:gd name="T4" fmla="*/ 2147483647 w 230"/>
                <a:gd name="T5" fmla="*/ 2147483647 h 228"/>
                <a:gd name="T6" fmla="*/ 2147483647 w 230"/>
                <a:gd name="T7" fmla="*/ 2147483647 h 228"/>
                <a:gd name="T8" fmla="*/ 2147483647 w 230"/>
                <a:gd name="T9" fmla="*/ 2147483647 h 228"/>
                <a:gd name="T10" fmla="*/ 2147483647 w 230"/>
                <a:gd name="T11" fmla="*/ 2147483647 h 228"/>
                <a:gd name="T12" fmla="*/ 2147483647 w 230"/>
                <a:gd name="T13" fmla="*/ 2147483647 h 228"/>
                <a:gd name="T14" fmla="*/ 2147483647 w 230"/>
                <a:gd name="T15" fmla="*/ 2147483647 h 2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0"/>
                <a:gd name="T25" fmla="*/ 0 h 228"/>
                <a:gd name="T26" fmla="*/ 230 w 230"/>
                <a:gd name="T27" fmla="*/ 228 h 22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0" h="228">
                  <a:moveTo>
                    <a:pt x="19" y="187"/>
                  </a:moveTo>
                  <a:cubicBezTo>
                    <a:pt x="17" y="169"/>
                    <a:pt x="0" y="110"/>
                    <a:pt x="7" y="81"/>
                  </a:cubicBezTo>
                  <a:cubicBezTo>
                    <a:pt x="14" y="52"/>
                    <a:pt x="37" y="24"/>
                    <a:pt x="61" y="12"/>
                  </a:cubicBezTo>
                  <a:cubicBezTo>
                    <a:pt x="85" y="0"/>
                    <a:pt x="128" y="3"/>
                    <a:pt x="151" y="9"/>
                  </a:cubicBezTo>
                  <a:cubicBezTo>
                    <a:pt x="174" y="15"/>
                    <a:pt x="188" y="29"/>
                    <a:pt x="201" y="46"/>
                  </a:cubicBezTo>
                  <a:cubicBezTo>
                    <a:pt x="214" y="63"/>
                    <a:pt x="228" y="88"/>
                    <a:pt x="229" y="111"/>
                  </a:cubicBezTo>
                  <a:cubicBezTo>
                    <a:pt x="230" y="134"/>
                    <a:pt x="226" y="167"/>
                    <a:pt x="208" y="186"/>
                  </a:cubicBezTo>
                  <a:cubicBezTo>
                    <a:pt x="190" y="205"/>
                    <a:pt x="137" y="219"/>
                    <a:pt x="118" y="2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14356" name="Text Box 23"/>
            <p:cNvSpPr txBox="1">
              <a:spLocks noChangeArrowheads="1"/>
            </p:cNvSpPr>
            <p:nvPr/>
          </p:nvSpPr>
          <p:spPr bwMode="auto">
            <a:xfrm>
              <a:off x="1851786" y="2967038"/>
              <a:ext cx="391502" cy="251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000">
                  <a:latin typeface="Garamond" charset="0"/>
                  <a:ea typeface="新細明體" charset="-120"/>
                </a:rPr>
                <a:t>0, 1</a:t>
              </a:r>
            </a:p>
          </p:txBody>
        </p:sp>
        <p:sp>
          <p:nvSpPr>
            <p:cNvPr id="14357" name="Rectangle 24"/>
            <p:cNvSpPr>
              <a:spLocks noChangeArrowheads="1"/>
            </p:cNvSpPr>
            <p:nvPr/>
          </p:nvSpPr>
          <p:spPr bwMode="auto">
            <a:xfrm>
              <a:off x="1345820" y="2881177"/>
              <a:ext cx="28786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000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sz="1000" baseline="-25000">
                  <a:latin typeface="Symbol" charset="2"/>
                  <a:ea typeface="新細明體" charset="-120"/>
                  <a:sym typeface="Symbol" charset="2"/>
                </a:rPr>
                <a:t>0</a:t>
              </a:r>
            </a:p>
          </p:txBody>
        </p:sp>
        <p:sp>
          <p:nvSpPr>
            <p:cNvPr id="14358" name="Rectangle 25"/>
            <p:cNvSpPr>
              <a:spLocks noChangeArrowheads="1"/>
            </p:cNvSpPr>
            <p:nvPr/>
          </p:nvSpPr>
          <p:spPr bwMode="auto">
            <a:xfrm>
              <a:off x="1328888" y="3983864"/>
              <a:ext cx="3048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000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sz="1000" baseline="-25000">
                  <a:latin typeface="Symbol" charset="2"/>
                  <a:ea typeface="新細明體" charset="-120"/>
                  <a:sym typeface="Symbol" charset="2"/>
                </a:rPr>
                <a:t>1</a:t>
              </a:r>
            </a:p>
          </p:txBody>
        </p:sp>
        <p:sp>
          <p:nvSpPr>
            <p:cNvPr id="14359" name="Rectangle 26"/>
            <p:cNvSpPr>
              <a:spLocks noChangeArrowheads="1"/>
            </p:cNvSpPr>
            <p:nvPr/>
          </p:nvSpPr>
          <p:spPr bwMode="auto">
            <a:xfrm>
              <a:off x="1328888" y="4998351"/>
              <a:ext cx="3048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000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sz="1000" baseline="-25000">
                  <a:latin typeface="Symbol" charset="2"/>
                  <a:ea typeface="新細明體" charset="-120"/>
                  <a:sym typeface="Symbol" charset="2"/>
                </a:rPr>
                <a:t>2</a:t>
              </a:r>
            </a:p>
          </p:txBody>
        </p:sp>
        <p:sp>
          <p:nvSpPr>
            <p:cNvPr id="14360" name="Oval 11"/>
            <p:cNvSpPr>
              <a:spLocks noChangeArrowheads="1"/>
            </p:cNvSpPr>
            <p:nvPr/>
          </p:nvSpPr>
          <p:spPr bwMode="auto">
            <a:xfrm rot="5400000">
              <a:off x="1329265" y="5020733"/>
              <a:ext cx="274880" cy="27488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1143000" y="5486400"/>
            <a:ext cx="7747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NFA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721100" y="5486400"/>
            <a:ext cx="76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DFA</a:t>
            </a: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6384925" y="5257800"/>
            <a:ext cx="13260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Regular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3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14th March, 2011</a:t>
            </a:r>
            <a:endParaRPr lang="en-US"/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8" name="Footer Placeholder 7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4" grpId="0"/>
      <p:bldP spid="75" grpId="0"/>
      <p:bldP spid="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String Concatenation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105400" y="1533525"/>
            <a:ext cx="18272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chemeClr val="accent1"/>
                </a:solidFill>
                <a:latin typeface="Garamond" charset="0"/>
              </a:rPr>
              <a:t>st = 011101</a:t>
            </a:r>
          </a:p>
        </p:txBody>
      </p:sp>
      <p:sp>
        <p:nvSpPr>
          <p:cNvPr id="12" name="Text Box 59"/>
          <p:cNvSpPr txBox="1">
            <a:spLocks noChangeArrowheads="1"/>
          </p:cNvSpPr>
          <p:nvPr/>
        </p:nvSpPr>
        <p:spPr bwMode="auto">
          <a:xfrm>
            <a:off x="838200" y="1524000"/>
            <a:ext cx="3581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>
                <a:latin typeface="Garamond" charset="0"/>
              </a:rPr>
              <a:t>s = 011	t = 101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990600" y="4343400"/>
            <a:ext cx="7278854" cy="685800"/>
            <a:chOff x="990600" y="4191000"/>
            <a:chExt cx="7278854" cy="685800"/>
          </a:xfrm>
        </p:grpSpPr>
        <p:sp>
          <p:nvSpPr>
            <p:cNvPr id="28681" name="Rectangle 16"/>
            <p:cNvSpPr>
              <a:spLocks noChangeArrowheads="1"/>
            </p:cNvSpPr>
            <p:nvPr/>
          </p:nvSpPr>
          <p:spPr bwMode="auto">
            <a:xfrm>
              <a:off x="990600" y="4191000"/>
              <a:ext cx="7239000" cy="685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8682" name="Text Box 59"/>
            <p:cNvSpPr txBox="1">
              <a:spLocks noChangeArrowheads="1"/>
            </p:cNvSpPr>
            <p:nvPr/>
          </p:nvSpPr>
          <p:spPr bwMode="auto">
            <a:xfrm>
              <a:off x="1151467" y="4241799"/>
              <a:ext cx="197273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 b="1" dirty="0">
                  <a:solidFill>
                    <a:srgbClr val="FFFF00"/>
                  </a:solidFill>
                  <a:latin typeface="Garamond" charset="0"/>
                </a:rPr>
                <a:t>s = a</a:t>
              </a:r>
              <a:r>
                <a:rPr lang="en-US" sz="2800" b="1" baseline="-25000" dirty="0">
                  <a:solidFill>
                    <a:srgbClr val="FFFF00"/>
                  </a:solidFill>
                  <a:latin typeface="Garamond" charset="0"/>
                </a:rPr>
                <a:t>1</a:t>
              </a:r>
              <a:r>
                <a:rPr lang="en-US" sz="2800" b="1" dirty="0">
                  <a:solidFill>
                    <a:srgbClr val="FFFF00"/>
                  </a:solidFill>
                  <a:latin typeface="Garamond" charset="0"/>
                </a:rPr>
                <a:t>…a</a:t>
              </a:r>
              <a:r>
                <a:rPr lang="en-US" sz="2800" b="1" baseline="-25000" dirty="0">
                  <a:solidFill>
                    <a:srgbClr val="FFFF00"/>
                  </a:solidFill>
                  <a:latin typeface="Garamond" charset="0"/>
                </a:rPr>
                <a:t>n</a:t>
              </a:r>
              <a:endParaRPr lang="en-US" sz="2800" b="1" dirty="0">
                <a:solidFill>
                  <a:srgbClr val="FFFF00"/>
                </a:solidFill>
                <a:latin typeface="Garamond" charset="0"/>
              </a:endParaRPr>
            </a:p>
          </p:txBody>
        </p:sp>
        <p:sp>
          <p:nvSpPr>
            <p:cNvPr id="28683" name="TextBox 9"/>
            <p:cNvSpPr txBox="1">
              <a:spLocks noChangeArrowheads="1"/>
            </p:cNvSpPr>
            <p:nvPr/>
          </p:nvSpPr>
          <p:spPr bwMode="auto">
            <a:xfrm>
              <a:off x="5423803" y="4241799"/>
              <a:ext cx="284565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 b="1" dirty="0" err="1">
                  <a:solidFill>
                    <a:srgbClr val="0070C0"/>
                  </a:solidFill>
                  <a:latin typeface="Garamond" charset="0"/>
                </a:rPr>
                <a:t>st</a:t>
              </a:r>
              <a:r>
                <a:rPr lang="en-US" sz="2800" b="1" dirty="0">
                  <a:solidFill>
                    <a:srgbClr val="0070C0"/>
                  </a:solidFill>
                  <a:latin typeface="Garamond" charset="0"/>
                </a:rPr>
                <a:t> = a</a:t>
              </a:r>
              <a:r>
                <a:rPr lang="en-US" sz="2800" b="1" baseline="-25000" dirty="0">
                  <a:solidFill>
                    <a:srgbClr val="0070C0"/>
                  </a:solidFill>
                  <a:latin typeface="Garamond" charset="0"/>
                </a:rPr>
                <a:t>1</a:t>
              </a:r>
              <a:r>
                <a:rPr lang="en-US" sz="2800" b="1" dirty="0">
                  <a:solidFill>
                    <a:srgbClr val="0070C0"/>
                  </a:solidFill>
                  <a:latin typeface="Garamond" charset="0"/>
                </a:rPr>
                <a:t>…a</a:t>
              </a:r>
              <a:r>
                <a:rPr lang="en-US" sz="2800" b="1" baseline="-25000" dirty="0">
                  <a:solidFill>
                    <a:srgbClr val="0070C0"/>
                  </a:solidFill>
                  <a:latin typeface="Garamond" charset="0"/>
                </a:rPr>
                <a:t>n</a:t>
              </a:r>
              <a:r>
                <a:rPr lang="en-US" sz="2800" b="1" dirty="0">
                  <a:solidFill>
                    <a:srgbClr val="0070C0"/>
                  </a:solidFill>
                  <a:latin typeface="Garamond" charset="0"/>
                </a:rPr>
                <a:t>b</a:t>
              </a:r>
              <a:r>
                <a:rPr lang="en-US" sz="2800" b="1" baseline="-25000" dirty="0">
                  <a:solidFill>
                    <a:srgbClr val="0070C0"/>
                  </a:solidFill>
                  <a:latin typeface="Garamond" charset="0"/>
                </a:rPr>
                <a:t>1</a:t>
              </a:r>
              <a:r>
                <a:rPr lang="en-US" sz="2800" b="1" dirty="0">
                  <a:solidFill>
                    <a:srgbClr val="0070C0"/>
                  </a:solidFill>
                  <a:latin typeface="Garamond" charset="0"/>
                </a:rPr>
                <a:t>…</a:t>
              </a:r>
              <a:r>
                <a:rPr lang="en-US" sz="2800" b="1" dirty="0" err="1">
                  <a:solidFill>
                    <a:srgbClr val="0070C0"/>
                  </a:solidFill>
                  <a:latin typeface="Garamond" charset="0"/>
                </a:rPr>
                <a:t>b</a:t>
              </a:r>
              <a:r>
                <a:rPr lang="en-US" sz="2800" b="1" baseline="-25000" dirty="0" err="1">
                  <a:solidFill>
                    <a:srgbClr val="0070C0"/>
                  </a:solidFill>
                  <a:latin typeface="Garamond" charset="0"/>
                </a:rPr>
                <a:t>m</a:t>
              </a:r>
              <a:endParaRPr lang="en-US" sz="2800" b="1" dirty="0">
                <a:solidFill>
                  <a:srgbClr val="0070C0"/>
                </a:solidFill>
                <a:latin typeface="Garamond" charset="0"/>
              </a:endParaRPr>
            </a:p>
          </p:txBody>
        </p:sp>
        <p:sp>
          <p:nvSpPr>
            <p:cNvPr id="28684" name="Right Arrow 17"/>
            <p:cNvSpPr>
              <a:spLocks noChangeArrowheads="1"/>
            </p:cNvSpPr>
            <p:nvPr/>
          </p:nvSpPr>
          <p:spPr bwMode="auto">
            <a:xfrm>
              <a:off x="4766732" y="4419600"/>
              <a:ext cx="457200" cy="304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8685" name="Rectangle 18"/>
            <p:cNvSpPr>
              <a:spLocks noChangeArrowheads="1"/>
            </p:cNvSpPr>
            <p:nvPr/>
          </p:nvSpPr>
          <p:spPr bwMode="auto">
            <a:xfrm>
              <a:off x="2768601" y="4243512"/>
              <a:ext cx="209606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 b="1" dirty="0">
                  <a:solidFill>
                    <a:schemeClr val="accent6">
                      <a:lumMod val="50000"/>
                    </a:schemeClr>
                  </a:solidFill>
                  <a:latin typeface="Garamond" charset="0"/>
                </a:rPr>
                <a:t>t = b</a:t>
              </a:r>
              <a:r>
                <a:rPr lang="en-US" sz="2800" b="1" baseline="-25000" dirty="0">
                  <a:solidFill>
                    <a:schemeClr val="accent6">
                      <a:lumMod val="50000"/>
                    </a:schemeClr>
                  </a:solidFill>
                  <a:latin typeface="Garamond" charset="0"/>
                </a:rPr>
                <a:t>1</a:t>
              </a:r>
              <a:r>
                <a:rPr lang="en-US" sz="2800" b="1" dirty="0">
                  <a:solidFill>
                    <a:schemeClr val="accent6">
                      <a:lumMod val="50000"/>
                    </a:schemeClr>
                  </a:solidFill>
                  <a:latin typeface="Garamond" charset="0"/>
                </a:rPr>
                <a:t>…</a:t>
              </a:r>
              <a:r>
                <a:rPr lang="en-US" sz="2800" b="1" dirty="0" err="1">
                  <a:solidFill>
                    <a:schemeClr val="accent6">
                      <a:lumMod val="50000"/>
                    </a:schemeClr>
                  </a:solidFill>
                  <a:latin typeface="Garamond" charset="0"/>
                </a:rPr>
                <a:t>b</a:t>
              </a:r>
              <a:r>
                <a:rPr lang="en-US" sz="2800" b="1" baseline="-25000" dirty="0" err="1">
                  <a:solidFill>
                    <a:schemeClr val="accent6">
                      <a:lumMod val="50000"/>
                    </a:schemeClr>
                  </a:solidFill>
                  <a:latin typeface="Garamond" charset="0"/>
                </a:rPr>
                <a:t>m</a:t>
              </a:r>
              <a:r>
                <a:rPr lang="en-US" sz="2800" dirty="0">
                  <a:solidFill>
                    <a:srgbClr val="FFFFFF"/>
                  </a:solidFill>
                  <a:latin typeface="Garamond" charset="0"/>
                </a:rPr>
                <a:t>	</a:t>
              </a:r>
            </a:p>
          </p:txBody>
        </p:sp>
      </p:grp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05400" y="1990725"/>
            <a:ext cx="18272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chemeClr val="accent1"/>
                </a:solidFill>
                <a:latin typeface="Garamond" charset="0"/>
              </a:rPr>
              <a:t>ts = 101011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105400" y="2447925"/>
            <a:ext cx="1841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chemeClr val="accent1"/>
                </a:solidFill>
                <a:latin typeface="Garamond" charset="0"/>
              </a:rPr>
              <a:t>ss = 011011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105400" y="2963863"/>
            <a:ext cx="243681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chemeClr val="accent1"/>
                </a:solidFill>
                <a:latin typeface="Garamond" charset="0"/>
              </a:rPr>
              <a:t>sst = 011011101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14th March, 2011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20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They Are All The Same</a:t>
            </a:r>
          </a:p>
        </p:txBody>
      </p:sp>
      <p:sp>
        <p:nvSpPr>
          <p:cNvPr id="15363" name="AutoShape 5"/>
          <p:cNvSpPr>
            <a:spLocks noChangeArrowheads="1"/>
          </p:cNvSpPr>
          <p:nvPr/>
        </p:nvSpPr>
        <p:spPr bwMode="auto">
          <a:xfrm>
            <a:off x="990600" y="2590800"/>
            <a:ext cx="1600200" cy="762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DFA</a:t>
            </a:r>
          </a:p>
        </p:txBody>
      </p:sp>
      <p:sp>
        <p:nvSpPr>
          <p:cNvPr id="15364" name="AutoShape 6"/>
          <p:cNvSpPr>
            <a:spLocks noChangeArrowheads="1"/>
          </p:cNvSpPr>
          <p:nvPr/>
        </p:nvSpPr>
        <p:spPr bwMode="auto">
          <a:xfrm>
            <a:off x="3657600" y="2514600"/>
            <a:ext cx="1600200" cy="762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NFA</a:t>
            </a:r>
          </a:p>
        </p:txBody>
      </p:sp>
      <p:sp>
        <p:nvSpPr>
          <p:cNvPr id="15365" name="AutoShape 7"/>
          <p:cNvSpPr>
            <a:spLocks noChangeArrowheads="1"/>
          </p:cNvSpPr>
          <p:nvPr/>
        </p:nvSpPr>
        <p:spPr bwMode="auto">
          <a:xfrm>
            <a:off x="6324600" y="2514600"/>
            <a:ext cx="1600200" cy="762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 smtClean="0"/>
              <a:t>Regular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5366" name="Text Box 8"/>
          <p:cNvSpPr txBox="1">
            <a:spLocks noChangeArrowheads="1"/>
          </p:cNvSpPr>
          <p:nvPr/>
        </p:nvSpPr>
        <p:spPr bwMode="auto">
          <a:xfrm>
            <a:off x="3352800" y="4267200"/>
            <a:ext cx="2290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regular languages</a:t>
            </a:r>
          </a:p>
        </p:txBody>
      </p:sp>
      <p:sp>
        <p:nvSpPr>
          <p:cNvPr id="15367" name="AutoShape 9"/>
          <p:cNvSpPr>
            <a:spLocks noChangeArrowheads="1"/>
          </p:cNvSpPr>
          <p:nvPr/>
        </p:nvSpPr>
        <p:spPr bwMode="auto">
          <a:xfrm rot="2049582">
            <a:off x="2209800" y="3657600"/>
            <a:ext cx="1143000" cy="457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5368" name="AutoShape 10"/>
          <p:cNvSpPr>
            <a:spLocks noChangeArrowheads="1"/>
          </p:cNvSpPr>
          <p:nvPr/>
        </p:nvSpPr>
        <p:spPr bwMode="auto">
          <a:xfrm rot="-1800000">
            <a:off x="5562600" y="3581400"/>
            <a:ext cx="1143000" cy="457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5369" name="AutoShape 11"/>
          <p:cNvSpPr>
            <a:spLocks noChangeArrowheads="1"/>
          </p:cNvSpPr>
          <p:nvPr/>
        </p:nvSpPr>
        <p:spPr bwMode="auto">
          <a:xfrm rot="-5400000">
            <a:off x="4057650" y="3600450"/>
            <a:ext cx="723900" cy="457200"/>
          </a:xfrm>
          <a:prstGeom prst="leftRightArrow">
            <a:avLst>
              <a:gd name="adj1" fmla="val 50000"/>
              <a:gd name="adj2" fmla="val 5277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14th March, 2011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ea typeface="ＭＳ Ｐゴシック" charset="-128"/>
              </a:rPr>
              <a:t>Examples: Regular Expression </a:t>
            </a:r>
            <a:r>
              <a:rPr lang="en-US" sz="3200" dirty="0" smtClean="0">
                <a:latin typeface="Garamond" charset="0"/>
                <a:ea typeface="ＭＳ Ｐゴシック" charset="-128"/>
              </a:rPr>
              <a:t>→</a:t>
            </a:r>
            <a:r>
              <a:rPr lang="en-US" sz="3200" dirty="0" smtClean="0">
                <a:ea typeface="ＭＳ Ｐゴシック" charset="-128"/>
              </a:rPr>
              <a:t> NFA</a:t>
            </a: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2743200" y="1608138"/>
            <a:ext cx="2209800" cy="663575"/>
            <a:chOff x="2114" y="1454"/>
            <a:chExt cx="1392" cy="418"/>
          </a:xfrm>
        </p:grpSpPr>
        <p:sp>
          <p:nvSpPr>
            <p:cNvPr id="17426" name="Oval 31"/>
            <p:cNvSpPr>
              <a:spLocks noChangeArrowheads="1"/>
            </p:cNvSpPr>
            <p:nvPr/>
          </p:nvSpPr>
          <p:spPr bwMode="auto">
            <a:xfrm>
              <a:off x="2304" y="148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7427" name="Line 32"/>
            <p:cNvSpPr>
              <a:spLocks noChangeShapeType="1"/>
            </p:cNvSpPr>
            <p:nvPr/>
          </p:nvSpPr>
          <p:spPr bwMode="auto">
            <a:xfrm>
              <a:off x="2114" y="1680"/>
              <a:ext cx="1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Rectangle 34"/>
            <p:cNvSpPr>
              <a:spLocks noChangeArrowheads="1"/>
            </p:cNvSpPr>
            <p:nvPr/>
          </p:nvSpPr>
          <p:spPr bwMode="auto">
            <a:xfrm>
              <a:off x="2364" y="1497"/>
              <a:ext cx="2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baseline="-25000">
                  <a:latin typeface="Garamond" charset="0"/>
                  <a:ea typeface="新細明體" charset="-120"/>
                  <a:sym typeface="Symbol" charset="2"/>
                </a:rPr>
                <a:t>0</a:t>
              </a:r>
            </a:p>
          </p:txBody>
        </p:sp>
        <p:sp>
          <p:nvSpPr>
            <p:cNvPr id="17429" name="Oval 35"/>
            <p:cNvSpPr>
              <a:spLocks noChangeArrowheads="1"/>
            </p:cNvSpPr>
            <p:nvPr/>
          </p:nvSpPr>
          <p:spPr bwMode="auto">
            <a:xfrm>
              <a:off x="3122" y="148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7430" name="Line 36"/>
            <p:cNvSpPr>
              <a:spLocks noChangeShapeType="1"/>
            </p:cNvSpPr>
            <p:nvPr/>
          </p:nvSpPr>
          <p:spPr bwMode="auto">
            <a:xfrm>
              <a:off x="2690" y="16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Rectangle 37"/>
            <p:cNvSpPr>
              <a:spLocks noChangeArrowheads="1"/>
            </p:cNvSpPr>
            <p:nvPr/>
          </p:nvSpPr>
          <p:spPr bwMode="auto">
            <a:xfrm>
              <a:off x="3182" y="1497"/>
              <a:ext cx="2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baseline="-25000">
                  <a:latin typeface="Garamond" charset="0"/>
                  <a:ea typeface="新細明體" charset="-120"/>
                  <a:sym typeface="Symbol" charset="2"/>
                </a:rPr>
                <a:t>1</a:t>
              </a:r>
            </a:p>
          </p:txBody>
        </p:sp>
        <p:sp>
          <p:nvSpPr>
            <p:cNvPr id="17432" name="Oval 38"/>
            <p:cNvSpPr>
              <a:spLocks noChangeArrowheads="1"/>
            </p:cNvSpPr>
            <p:nvPr/>
          </p:nvSpPr>
          <p:spPr bwMode="auto">
            <a:xfrm>
              <a:off x="3172" y="153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7433" name="Text Box 39"/>
            <p:cNvSpPr txBox="1">
              <a:spLocks noChangeArrowheads="1"/>
            </p:cNvSpPr>
            <p:nvPr/>
          </p:nvSpPr>
          <p:spPr bwMode="auto">
            <a:xfrm>
              <a:off x="2786" y="1454"/>
              <a:ext cx="19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000">
                  <a:latin typeface="Garamond" charset="0"/>
                  <a:ea typeface="新細明體" charset="-120"/>
                </a:rPr>
                <a:t>0</a:t>
              </a:r>
            </a:p>
          </p:txBody>
        </p:sp>
      </p:grpSp>
      <p:sp>
        <p:nvSpPr>
          <p:cNvPr id="17412" name="Rectangle 59"/>
          <p:cNvSpPr>
            <a:spLocks noChangeArrowheads="1"/>
          </p:cNvSpPr>
          <p:nvPr/>
        </p:nvSpPr>
        <p:spPr bwMode="auto">
          <a:xfrm>
            <a:off x="687388" y="1676400"/>
            <a:ext cx="11414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 eaLnBrk="0" hangingPunct="0">
              <a:spcBef>
                <a:spcPct val="40000"/>
              </a:spcBef>
            </a:pPr>
            <a:r>
              <a:rPr lang="en-US" sz="2800" b="1" dirty="0">
                <a:solidFill>
                  <a:schemeClr val="accent1"/>
                </a:solidFill>
                <a:latin typeface="Garamond" charset="0"/>
              </a:rPr>
              <a:t>R</a:t>
            </a:r>
            <a:r>
              <a:rPr lang="en-US" sz="2800" b="1" baseline="-25000" dirty="0">
                <a:solidFill>
                  <a:schemeClr val="accent1"/>
                </a:solidFill>
                <a:latin typeface="Garamond" charset="0"/>
              </a:rPr>
              <a:t>1</a:t>
            </a:r>
            <a:r>
              <a:rPr lang="en-US" sz="2800" b="1" dirty="0">
                <a:solidFill>
                  <a:schemeClr val="accent1"/>
                </a:solidFill>
                <a:latin typeface="Garamond" charset="0"/>
              </a:rPr>
              <a:t> = 0</a:t>
            </a:r>
          </a:p>
        </p:txBody>
      </p:sp>
      <p:sp>
        <p:nvSpPr>
          <p:cNvPr id="17413" name="Rectangle 60"/>
          <p:cNvSpPr>
            <a:spLocks noChangeArrowheads="1"/>
          </p:cNvSpPr>
          <p:nvPr/>
        </p:nvSpPr>
        <p:spPr bwMode="auto">
          <a:xfrm>
            <a:off x="763588" y="3895725"/>
            <a:ext cx="1276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 eaLnBrk="0" hangingPunct="0">
              <a:spcBef>
                <a:spcPct val="40000"/>
              </a:spcBef>
            </a:pPr>
            <a:r>
              <a:rPr lang="en-US" sz="2800" b="1">
                <a:solidFill>
                  <a:schemeClr val="accent1"/>
                </a:solidFill>
                <a:latin typeface="Garamond" charset="0"/>
              </a:rPr>
              <a:t>R</a:t>
            </a:r>
            <a:r>
              <a:rPr lang="en-US" sz="2800" b="1" baseline="-25000">
                <a:solidFill>
                  <a:schemeClr val="accent1"/>
                </a:solidFill>
                <a:latin typeface="Garamond" charset="0"/>
              </a:rPr>
              <a:t>2</a:t>
            </a:r>
            <a:r>
              <a:rPr lang="en-US" sz="2800" b="1">
                <a:solidFill>
                  <a:schemeClr val="accent1"/>
                </a:solidFill>
                <a:latin typeface="Garamond" charset="0"/>
              </a:rPr>
              <a:t> = 01</a:t>
            </a:r>
          </a:p>
        </p:txBody>
      </p:sp>
      <p:sp>
        <p:nvSpPr>
          <p:cNvPr id="17414" name="Oval 31"/>
          <p:cNvSpPr>
            <a:spLocks noChangeArrowheads="1"/>
          </p:cNvSpPr>
          <p:nvPr/>
        </p:nvSpPr>
        <p:spPr bwMode="auto">
          <a:xfrm>
            <a:off x="3044825" y="3914775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415" name="Line 32"/>
          <p:cNvSpPr>
            <a:spLocks noChangeShapeType="1"/>
          </p:cNvSpPr>
          <p:nvPr/>
        </p:nvSpPr>
        <p:spPr bwMode="auto">
          <a:xfrm>
            <a:off x="2743200" y="4219575"/>
            <a:ext cx="301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Rectangle 34"/>
          <p:cNvSpPr>
            <a:spLocks noChangeArrowheads="1"/>
          </p:cNvSpPr>
          <p:nvPr/>
        </p:nvSpPr>
        <p:spPr bwMode="auto">
          <a:xfrm>
            <a:off x="3140075" y="3929063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baseline="-25000">
                <a:latin typeface="Garamond" charset="0"/>
                <a:ea typeface="新細明體" charset="-120"/>
                <a:sym typeface="Symbol" charset="2"/>
              </a:rPr>
              <a:t>0</a:t>
            </a:r>
          </a:p>
        </p:txBody>
      </p:sp>
      <p:sp>
        <p:nvSpPr>
          <p:cNvPr id="17417" name="Oval 35"/>
          <p:cNvSpPr>
            <a:spLocks noChangeArrowheads="1"/>
          </p:cNvSpPr>
          <p:nvPr/>
        </p:nvSpPr>
        <p:spPr bwMode="auto">
          <a:xfrm>
            <a:off x="4343400" y="3914775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418" name="Line 36"/>
          <p:cNvSpPr>
            <a:spLocks noChangeShapeType="1"/>
          </p:cNvSpPr>
          <p:nvPr/>
        </p:nvSpPr>
        <p:spPr bwMode="auto">
          <a:xfrm>
            <a:off x="3657600" y="421957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Rectangle 37"/>
          <p:cNvSpPr>
            <a:spLocks noChangeArrowheads="1"/>
          </p:cNvSpPr>
          <p:nvPr/>
        </p:nvSpPr>
        <p:spPr bwMode="auto">
          <a:xfrm>
            <a:off x="4438650" y="3929063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baseline="-25000">
                <a:latin typeface="Garamond" charset="0"/>
                <a:ea typeface="新細明體" charset="-120"/>
                <a:sym typeface="Symbol" charset="2"/>
              </a:rPr>
              <a:t>1</a:t>
            </a:r>
          </a:p>
        </p:txBody>
      </p:sp>
      <p:sp>
        <p:nvSpPr>
          <p:cNvPr id="17420" name="Text Box 39"/>
          <p:cNvSpPr txBox="1">
            <a:spLocks noChangeArrowheads="1"/>
          </p:cNvSpPr>
          <p:nvPr/>
        </p:nvSpPr>
        <p:spPr bwMode="auto">
          <a:xfrm>
            <a:off x="3817938" y="3852863"/>
            <a:ext cx="304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latin typeface="Garamond" charset="0"/>
                <a:ea typeface="新細明體" charset="-120"/>
              </a:rPr>
              <a:t>0</a:t>
            </a:r>
          </a:p>
        </p:txBody>
      </p:sp>
      <p:sp>
        <p:nvSpPr>
          <p:cNvPr id="17421" name="Oval 35"/>
          <p:cNvSpPr>
            <a:spLocks noChangeArrowheads="1"/>
          </p:cNvSpPr>
          <p:nvPr/>
        </p:nvSpPr>
        <p:spPr bwMode="auto">
          <a:xfrm>
            <a:off x="5638800" y="3914775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422" name="Line 36"/>
          <p:cNvSpPr>
            <a:spLocks noChangeShapeType="1"/>
          </p:cNvSpPr>
          <p:nvPr/>
        </p:nvSpPr>
        <p:spPr bwMode="auto">
          <a:xfrm>
            <a:off x="4953000" y="421957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Rectangle 37"/>
          <p:cNvSpPr>
            <a:spLocks noChangeArrowheads="1"/>
          </p:cNvSpPr>
          <p:nvPr/>
        </p:nvSpPr>
        <p:spPr bwMode="auto">
          <a:xfrm>
            <a:off x="5734050" y="3929063"/>
            <a:ext cx="43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baseline="-25000">
                <a:latin typeface="Garamond" charset="0"/>
                <a:ea typeface="新細明體" charset="-120"/>
                <a:sym typeface="Symbol" charset="2"/>
              </a:rPr>
              <a:t>2</a:t>
            </a:r>
          </a:p>
        </p:txBody>
      </p:sp>
      <p:sp>
        <p:nvSpPr>
          <p:cNvPr id="17424" name="Oval 38"/>
          <p:cNvSpPr>
            <a:spLocks noChangeArrowheads="1"/>
          </p:cNvSpPr>
          <p:nvPr/>
        </p:nvSpPr>
        <p:spPr bwMode="auto">
          <a:xfrm>
            <a:off x="5718175" y="399097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425" name="Text Box 39"/>
          <p:cNvSpPr txBox="1">
            <a:spLocks noChangeArrowheads="1"/>
          </p:cNvSpPr>
          <p:nvPr/>
        </p:nvSpPr>
        <p:spPr bwMode="auto">
          <a:xfrm>
            <a:off x="5113338" y="3852863"/>
            <a:ext cx="304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latin typeface="Garamond" charset="0"/>
                <a:ea typeface="新細明體" charset="-120"/>
              </a:rPr>
              <a:t>1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14th March, 2011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4" name="Rectangle 98"/>
          <p:cNvSpPr>
            <a:spLocks noChangeArrowheads="1"/>
          </p:cNvSpPr>
          <p:nvPr/>
        </p:nvSpPr>
        <p:spPr bwMode="auto">
          <a:xfrm>
            <a:off x="2963863" y="1592263"/>
            <a:ext cx="4800600" cy="1981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r" eaLnBrk="0" hangingPunct="0"/>
            <a:r>
              <a:rPr lang="en-US" i="1">
                <a:latin typeface="Garamond" charset="0"/>
              </a:rPr>
              <a:t>NFA</a:t>
            </a:r>
            <a:r>
              <a:rPr lang="en-US" baseline="-25000">
                <a:latin typeface="Garamond" charset="0"/>
              </a:rPr>
              <a:t>3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ea typeface="ＭＳ Ｐゴシック" charset="-128"/>
              </a:rPr>
              <a:t>Examples: Regular Expression </a:t>
            </a:r>
            <a:r>
              <a:rPr lang="en-US" sz="3200" dirty="0" smtClean="0">
                <a:latin typeface="Garamond" charset="0"/>
                <a:ea typeface="ＭＳ Ｐゴシック" charset="-128"/>
              </a:rPr>
              <a:t>→</a:t>
            </a:r>
            <a:r>
              <a:rPr lang="en-US" sz="3200" dirty="0" smtClean="0">
                <a:ea typeface="ＭＳ Ｐゴシック" charset="-128"/>
              </a:rPr>
              <a:t> NFA</a:t>
            </a:r>
          </a:p>
        </p:txBody>
      </p:sp>
      <p:sp>
        <p:nvSpPr>
          <p:cNvPr id="16416" name="Oval 56"/>
          <p:cNvSpPr>
            <a:spLocks noChangeArrowheads="1"/>
          </p:cNvSpPr>
          <p:nvPr/>
        </p:nvSpPr>
        <p:spPr bwMode="auto">
          <a:xfrm>
            <a:off x="7262813" y="2387600"/>
            <a:ext cx="373062" cy="373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2819400" y="1943100"/>
            <a:ext cx="4876800" cy="1155700"/>
            <a:chOff x="2819400" y="1942890"/>
            <a:chExt cx="4876800" cy="1156250"/>
          </a:xfrm>
        </p:grpSpPr>
        <p:sp>
          <p:nvSpPr>
            <p:cNvPr id="18477" name="Oval 49"/>
            <p:cNvSpPr>
              <a:spLocks noChangeArrowheads="1"/>
            </p:cNvSpPr>
            <p:nvPr/>
          </p:nvSpPr>
          <p:spPr bwMode="auto">
            <a:xfrm>
              <a:off x="3075356" y="2325193"/>
              <a:ext cx="498449" cy="49844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78" name="Line 50"/>
            <p:cNvSpPr>
              <a:spLocks noChangeShapeType="1"/>
            </p:cNvSpPr>
            <p:nvPr/>
          </p:nvSpPr>
          <p:spPr bwMode="auto">
            <a:xfrm>
              <a:off x="2819400" y="2574418"/>
              <a:ext cx="2559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Rectangle 52"/>
            <p:cNvSpPr>
              <a:spLocks noChangeArrowheads="1"/>
            </p:cNvSpPr>
            <p:nvPr/>
          </p:nvSpPr>
          <p:spPr bwMode="auto">
            <a:xfrm>
              <a:off x="3153239" y="2336876"/>
              <a:ext cx="39042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000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sz="2000" baseline="-25000">
                  <a:latin typeface="Garamond" charset="0"/>
                  <a:ea typeface="新細明體" charset="-120"/>
                  <a:sym typeface="Symbol" charset="2"/>
                </a:rPr>
                <a:t>0</a:t>
              </a:r>
            </a:p>
          </p:txBody>
        </p:sp>
        <p:sp>
          <p:nvSpPr>
            <p:cNvPr id="18480" name="Oval 53"/>
            <p:cNvSpPr>
              <a:spLocks noChangeArrowheads="1"/>
            </p:cNvSpPr>
            <p:nvPr/>
          </p:nvSpPr>
          <p:spPr bwMode="auto">
            <a:xfrm>
              <a:off x="7197751" y="2325193"/>
              <a:ext cx="498449" cy="49844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81" name="Line 54"/>
            <p:cNvSpPr>
              <a:spLocks noChangeShapeType="1"/>
            </p:cNvSpPr>
            <p:nvPr/>
          </p:nvSpPr>
          <p:spPr bwMode="auto">
            <a:xfrm>
              <a:off x="6697133" y="2075969"/>
              <a:ext cx="498449" cy="498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2" name="Rectangle 55"/>
            <p:cNvSpPr>
              <a:spLocks noChangeArrowheads="1"/>
            </p:cNvSpPr>
            <p:nvPr/>
          </p:nvSpPr>
          <p:spPr bwMode="auto">
            <a:xfrm>
              <a:off x="7275634" y="2336876"/>
              <a:ext cx="39042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000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sz="2000" baseline="-25000">
                  <a:latin typeface="Garamond" charset="0"/>
                  <a:ea typeface="新細明體" charset="-120"/>
                  <a:sym typeface="Symbol" charset="2"/>
                </a:rPr>
                <a:t>6</a:t>
              </a:r>
            </a:p>
          </p:txBody>
        </p:sp>
        <p:sp>
          <p:nvSpPr>
            <p:cNvPr id="18483" name="Text Box 57"/>
            <p:cNvSpPr txBox="1">
              <a:spLocks noChangeArrowheads="1"/>
            </p:cNvSpPr>
            <p:nvPr/>
          </p:nvSpPr>
          <p:spPr bwMode="auto">
            <a:xfrm>
              <a:off x="6831680" y="1942890"/>
              <a:ext cx="29725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TW" altLang="en-US" sz="2000">
                  <a:latin typeface="Garamond" charset="0"/>
                  <a:ea typeface="新細明體" charset="-120"/>
                  <a:sym typeface="Symbol" charset="2"/>
                </a:rPr>
                <a:t></a:t>
              </a:r>
              <a:endParaRPr lang="zh-TW" altLang="en-US" sz="2000">
                <a:latin typeface="Garamond" charset="0"/>
                <a:ea typeface="新細明體" charset="-120"/>
              </a:endParaRPr>
            </a:p>
          </p:txBody>
        </p:sp>
        <p:sp>
          <p:nvSpPr>
            <p:cNvPr id="18484" name="Line 58"/>
            <p:cNvSpPr>
              <a:spLocks noChangeShapeType="1"/>
            </p:cNvSpPr>
            <p:nvPr/>
          </p:nvSpPr>
          <p:spPr bwMode="auto">
            <a:xfrm flipV="1">
              <a:off x="6705600" y="2574418"/>
              <a:ext cx="498449" cy="498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5" name="Line 59"/>
            <p:cNvSpPr>
              <a:spLocks noChangeShapeType="1"/>
            </p:cNvSpPr>
            <p:nvPr/>
          </p:nvSpPr>
          <p:spPr bwMode="auto">
            <a:xfrm flipV="1">
              <a:off x="3573805" y="2075969"/>
              <a:ext cx="498449" cy="498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6" name="Line 60"/>
            <p:cNvSpPr>
              <a:spLocks noChangeShapeType="1"/>
            </p:cNvSpPr>
            <p:nvPr/>
          </p:nvSpPr>
          <p:spPr bwMode="auto">
            <a:xfrm>
              <a:off x="3573805" y="2574418"/>
              <a:ext cx="498449" cy="498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7" name="Text Box 61"/>
            <p:cNvSpPr txBox="1">
              <a:spLocks noChangeArrowheads="1"/>
            </p:cNvSpPr>
            <p:nvPr/>
          </p:nvSpPr>
          <p:spPr bwMode="auto">
            <a:xfrm>
              <a:off x="6830212" y="2699030"/>
              <a:ext cx="29725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TW" altLang="en-US" sz="2000">
                  <a:latin typeface="Garamond" charset="0"/>
                  <a:ea typeface="新細明體" charset="-120"/>
                  <a:sym typeface="Symbol" charset="2"/>
                </a:rPr>
                <a:t></a:t>
              </a:r>
              <a:endParaRPr lang="zh-TW" altLang="en-US" sz="2000">
                <a:latin typeface="Garamond" charset="0"/>
                <a:ea typeface="新細明體" charset="-120"/>
              </a:endParaRPr>
            </a:p>
          </p:txBody>
        </p:sp>
        <p:sp>
          <p:nvSpPr>
            <p:cNvPr id="18488" name="Text Box 62"/>
            <p:cNvSpPr txBox="1">
              <a:spLocks noChangeArrowheads="1"/>
            </p:cNvSpPr>
            <p:nvPr/>
          </p:nvSpPr>
          <p:spPr bwMode="auto">
            <a:xfrm>
              <a:off x="3636111" y="2699030"/>
              <a:ext cx="29725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TW" altLang="en-US" sz="2000">
                  <a:latin typeface="Garamond" charset="0"/>
                  <a:ea typeface="新細明體" charset="-120"/>
                  <a:sym typeface="Symbol" charset="2"/>
                </a:rPr>
                <a:t></a:t>
              </a:r>
              <a:endParaRPr lang="zh-TW" altLang="en-US" sz="2000">
                <a:latin typeface="Garamond" charset="0"/>
                <a:ea typeface="新細明體" charset="-120"/>
              </a:endParaRPr>
            </a:p>
          </p:txBody>
        </p:sp>
        <p:sp>
          <p:nvSpPr>
            <p:cNvPr id="18489" name="Text Box 63"/>
            <p:cNvSpPr txBox="1">
              <a:spLocks noChangeArrowheads="1"/>
            </p:cNvSpPr>
            <p:nvPr/>
          </p:nvSpPr>
          <p:spPr bwMode="auto">
            <a:xfrm>
              <a:off x="3606801" y="1989667"/>
              <a:ext cx="29725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TW" altLang="en-US" sz="2000">
                  <a:latin typeface="Garamond" charset="0"/>
                  <a:ea typeface="新細明體" charset="-120"/>
                  <a:sym typeface="Symbol" charset="2"/>
                </a:rPr>
                <a:t></a:t>
              </a:r>
              <a:endParaRPr lang="zh-TW" altLang="en-US" sz="2000">
                <a:latin typeface="Garamond" charset="0"/>
                <a:ea typeface="新細明體" charset="-120"/>
              </a:endParaRPr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071938" y="1676400"/>
            <a:ext cx="2633662" cy="620713"/>
            <a:chOff x="4072254" y="1676400"/>
            <a:chExt cx="2633346" cy="620237"/>
          </a:xfrm>
        </p:grpSpPr>
        <p:sp>
          <p:nvSpPr>
            <p:cNvPr id="18471" name="Oval 64"/>
            <p:cNvSpPr>
              <a:spLocks noChangeArrowheads="1"/>
            </p:cNvSpPr>
            <p:nvPr/>
          </p:nvSpPr>
          <p:spPr bwMode="auto">
            <a:xfrm>
              <a:off x="4072254" y="1798188"/>
              <a:ext cx="498449" cy="49844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72" name="Rectangle 65"/>
            <p:cNvSpPr>
              <a:spLocks noChangeArrowheads="1"/>
            </p:cNvSpPr>
            <p:nvPr/>
          </p:nvSpPr>
          <p:spPr bwMode="auto">
            <a:xfrm>
              <a:off x="4150137" y="1809870"/>
              <a:ext cx="39042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000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sz="2000" baseline="-25000">
                  <a:latin typeface="Garamond" charset="0"/>
                  <a:ea typeface="新細明體" charset="-120"/>
                  <a:sym typeface="Symbol" charset="2"/>
                </a:rPr>
                <a:t>1</a:t>
              </a:r>
            </a:p>
          </p:txBody>
        </p:sp>
        <p:sp>
          <p:nvSpPr>
            <p:cNvPr id="18473" name="Oval 66"/>
            <p:cNvSpPr>
              <a:spLocks noChangeArrowheads="1"/>
            </p:cNvSpPr>
            <p:nvPr/>
          </p:nvSpPr>
          <p:spPr bwMode="auto">
            <a:xfrm>
              <a:off x="6207151" y="1798188"/>
              <a:ext cx="498449" cy="49844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74" name="Line 67"/>
            <p:cNvSpPr>
              <a:spLocks noChangeShapeType="1"/>
            </p:cNvSpPr>
            <p:nvPr/>
          </p:nvSpPr>
          <p:spPr bwMode="auto">
            <a:xfrm>
              <a:off x="4581766" y="2047412"/>
              <a:ext cx="15989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5" name="Rectangle 68"/>
            <p:cNvSpPr>
              <a:spLocks noChangeArrowheads="1"/>
            </p:cNvSpPr>
            <p:nvPr/>
          </p:nvSpPr>
          <p:spPr bwMode="auto">
            <a:xfrm>
              <a:off x="6285034" y="1809870"/>
              <a:ext cx="39042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000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sz="2000" baseline="-25000">
                  <a:latin typeface="Garamond" charset="0"/>
                  <a:ea typeface="新細明體" charset="-120"/>
                  <a:sym typeface="Symbol" charset="2"/>
                </a:rPr>
                <a:t>2</a:t>
              </a:r>
            </a:p>
          </p:txBody>
        </p:sp>
        <p:sp>
          <p:nvSpPr>
            <p:cNvPr id="18476" name="Text Box 69"/>
            <p:cNvSpPr txBox="1">
              <a:spLocks noChangeArrowheads="1"/>
            </p:cNvSpPr>
            <p:nvPr/>
          </p:nvSpPr>
          <p:spPr bwMode="auto">
            <a:xfrm>
              <a:off x="5257800" y="1676400"/>
              <a:ext cx="3048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000" dirty="0">
                  <a:latin typeface="Garamond" charset="0"/>
                  <a:ea typeface="新細明體" charset="-120"/>
                </a:rPr>
                <a:t>0</a:t>
              </a:r>
            </a:p>
          </p:txBody>
        </p:sp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4949825" y="5159375"/>
            <a:ext cx="1219200" cy="457200"/>
            <a:chOff x="4949825" y="5159375"/>
            <a:chExt cx="1219200" cy="457200"/>
          </a:xfrm>
          <a:solidFill>
            <a:schemeClr val="accent2"/>
          </a:solidFill>
        </p:grpSpPr>
        <p:sp>
          <p:nvSpPr>
            <p:cNvPr id="18469" name="Rectangle 88"/>
            <p:cNvSpPr>
              <a:spLocks noChangeArrowheads="1"/>
            </p:cNvSpPr>
            <p:nvPr/>
          </p:nvSpPr>
          <p:spPr bwMode="auto">
            <a:xfrm>
              <a:off x="4949825" y="5159375"/>
              <a:ext cx="1219200" cy="4572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70" name="Text Box 89"/>
            <p:cNvSpPr txBox="1">
              <a:spLocks noChangeArrowheads="1"/>
            </p:cNvSpPr>
            <p:nvPr/>
          </p:nvSpPr>
          <p:spPr bwMode="auto">
            <a:xfrm>
              <a:off x="5217048" y="5193268"/>
              <a:ext cx="802752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zh-TW" i="1" dirty="0">
                  <a:latin typeface="Garamond" charset="0"/>
                  <a:ea typeface="新細明體" charset="-120"/>
                </a:rPr>
                <a:t>NFA</a:t>
              </a:r>
              <a:r>
                <a:rPr lang="en-US" altLang="zh-TW" baseline="-25000" dirty="0">
                  <a:latin typeface="Garamond" charset="0"/>
                  <a:ea typeface="新細明體" charset="-120"/>
                </a:rPr>
                <a:t>3</a:t>
              </a:r>
              <a:endParaRPr lang="en-US" altLang="zh-TW" dirty="0">
                <a:latin typeface="Garamond" charset="0"/>
                <a:ea typeface="新細明體" charset="-120"/>
              </a:endParaRPr>
            </a:p>
          </p:txBody>
        </p:sp>
      </p:grp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3352800" y="4267200"/>
            <a:ext cx="4038600" cy="1425575"/>
            <a:chOff x="3352800" y="4267200"/>
            <a:chExt cx="4038600" cy="1425575"/>
          </a:xfrm>
        </p:grpSpPr>
        <p:sp>
          <p:nvSpPr>
            <p:cNvPr id="18455" name="Text Box 91"/>
            <p:cNvSpPr txBox="1">
              <a:spLocks noChangeArrowheads="1"/>
            </p:cNvSpPr>
            <p:nvPr/>
          </p:nvSpPr>
          <p:spPr bwMode="auto">
            <a:xfrm>
              <a:off x="5391150" y="4267200"/>
              <a:ext cx="317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TW" altLang="en-US">
                  <a:latin typeface="Garamond" charset="0"/>
                  <a:ea typeface="新細明體" charset="-120"/>
                  <a:sym typeface="Symbol" charset="2"/>
                </a:rPr>
                <a:t></a:t>
              </a:r>
              <a:endParaRPr lang="zh-TW" altLang="en-US">
                <a:latin typeface="Garamond" charset="0"/>
                <a:ea typeface="新細明體" charset="-120"/>
              </a:endParaRPr>
            </a:p>
          </p:txBody>
        </p:sp>
        <p:sp>
          <p:nvSpPr>
            <p:cNvPr id="18456" name="Oval 79"/>
            <p:cNvSpPr>
              <a:spLocks noChangeArrowheads="1"/>
            </p:cNvSpPr>
            <p:nvPr/>
          </p:nvSpPr>
          <p:spPr bwMode="auto">
            <a:xfrm>
              <a:off x="3730625" y="5083175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57" name="Line 80"/>
            <p:cNvSpPr>
              <a:spLocks noChangeShapeType="1"/>
            </p:cNvSpPr>
            <p:nvPr/>
          </p:nvSpPr>
          <p:spPr bwMode="auto">
            <a:xfrm>
              <a:off x="3352800" y="5387975"/>
              <a:ext cx="3746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Rectangle 82"/>
            <p:cNvSpPr>
              <a:spLocks noChangeArrowheads="1"/>
            </p:cNvSpPr>
            <p:nvPr/>
          </p:nvSpPr>
          <p:spPr bwMode="auto">
            <a:xfrm>
              <a:off x="3825875" y="5097463"/>
              <a:ext cx="498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baseline="-25000">
                  <a:latin typeface="Garamond" charset="0"/>
                  <a:ea typeface="新細明體" charset="-120"/>
                  <a:sym typeface="Symbol" charset="2"/>
                </a:rPr>
                <a:t>0</a:t>
              </a:r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’</a:t>
              </a:r>
            </a:p>
          </p:txBody>
        </p:sp>
        <p:sp>
          <p:nvSpPr>
            <p:cNvPr id="18459" name="Oval 83"/>
            <p:cNvSpPr>
              <a:spLocks noChangeArrowheads="1"/>
            </p:cNvSpPr>
            <p:nvPr/>
          </p:nvSpPr>
          <p:spPr bwMode="auto">
            <a:xfrm>
              <a:off x="6781800" y="5083175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60" name="Line 84"/>
            <p:cNvSpPr>
              <a:spLocks noChangeShapeType="1"/>
            </p:cNvSpPr>
            <p:nvPr/>
          </p:nvSpPr>
          <p:spPr bwMode="auto">
            <a:xfrm flipV="1">
              <a:off x="6172200" y="538797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Rectangle 85"/>
            <p:cNvSpPr>
              <a:spLocks noChangeArrowheads="1"/>
            </p:cNvSpPr>
            <p:nvPr/>
          </p:nvSpPr>
          <p:spPr bwMode="auto">
            <a:xfrm>
              <a:off x="6877050" y="5097463"/>
              <a:ext cx="498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baseline="-25000">
                  <a:latin typeface="Garamond" charset="0"/>
                  <a:ea typeface="新細明體" charset="-120"/>
                  <a:sym typeface="Symbol" charset="2"/>
                </a:rPr>
                <a:t>1</a:t>
              </a:r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’</a:t>
              </a:r>
            </a:p>
          </p:txBody>
        </p:sp>
        <p:sp>
          <p:nvSpPr>
            <p:cNvPr id="18462" name="Oval 86"/>
            <p:cNvSpPr>
              <a:spLocks noChangeArrowheads="1"/>
            </p:cNvSpPr>
            <p:nvPr/>
          </p:nvSpPr>
          <p:spPr bwMode="auto">
            <a:xfrm>
              <a:off x="6861175" y="5159375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63" name="Text Box 87"/>
            <p:cNvSpPr txBox="1">
              <a:spLocks noChangeArrowheads="1"/>
            </p:cNvSpPr>
            <p:nvPr/>
          </p:nvSpPr>
          <p:spPr bwMode="auto">
            <a:xfrm>
              <a:off x="6311900" y="5006975"/>
              <a:ext cx="317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TW" altLang="en-US">
                  <a:latin typeface="Times New Roman" charset="0"/>
                  <a:ea typeface="新細明體" charset="-120"/>
                  <a:sym typeface="Symbol" charset="2"/>
                </a:rPr>
                <a:t></a:t>
              </a:r>
              <a:endParaRPr lang="zh-TW" altLang="en-US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8464" name="Line 90"/>
            <p:cNvSpPr>
              <a:spLocks noChangeShapeType="1"/>
            </p:cNvSpPr>
            <p:nvPr/>
          </p:nvSpPr>
          <p:spPr bwMode="auto">
            <a:xfrm>
              <a:off x="4343400" y="538797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Text Box 92"/>
            <p:cNvSpPr txBox="1">
              <a:spLocks noChangeArrowheads="1"/>
            </p:cNvSpPr>
            <p:nvPr/>
          </p:nvSpPr>
          <p:spPr bwMode="auto">
            <a:xfrm>
              <a:off x="4492625" y="5006975"/>
              <a:ext cx="317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TW" altLang="en-US">
                  <a:latin typeface="Garamond" charset="0"/>
                  <a:ea typeface="新細明體" charset="-120"/>
                  <a:sym typeface="Symbol" charset="2"/>
                </a:rPr>
                <a:t></a:t>
              </a:r>
              <a:endParaRPr lang="zh-TW" altLang="en-US">
                <a:latin typeface="Garamond" charset="0"/>
                <a:ea typeface="新細明體" charset="-120"/>
              </a:endParaRPr>
            </a:p>
          </p:txBody>
        </p:sp>
        <p:sp>
          <p:nvSpPr>
            <p:cNvPr id="18466" name="Freeform 95"/>
            <p:cNvSpPr>
              <a:spLocks/>
            </p:cNvSpPr>
            <p:nvPr/>
          </p:nvSpPr>
          <p:spPr bwMode="auto">
            <a:xfrm>
              <a:off x="4267200" y="4718050"/>
              <a:ext cx="2590800" cy="444500"/>
            </a:xfrm>
            <a:custGeom>
              <a:avLst/>
              <a:gdLst>
                <a:gd name="T0" fmla="*/ 2147483647 w 1632"/>
                <a:gd name="T1" fmla="*/ 705643750 h 280"/>
                <a:gd name="T2" fmla="*/ 2147483647 w 1632"/>
                <a:gd name="T3" fmla="*/ 100806250 h 280"/>
                <a:gd name="T4" fmla="*/ 1088707500 w 1632"/>
                <a:gd name="T5" fmla="*/ 100806250 h 280"/>
                <a:gd name="T6" fmla="*/ 0 w 1632"/>
                <a:gd name="T7" fmla="*/ 705643750 h 2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2"/>
                <a:gd name="T13" fmla="*/ 0 h 280"/>
                <a:gd name="T14" fmla="*/ 1632 w 1632"/>
                <a:gd name="T15" fmla="*/ 280 h 2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2" h="280">
                  <a:moveTo>
                    <a:pt x="1632" y="280"/>
                  </a:moveTo>
                  <a:cubicBezTo>
                    <a:pt x="1516" y="180"/>
                    <a:pt x="1400" y="80"/>
                    <a:pt x="1200" y="40"/>
                  </a:cubicBezTo>
                  <a:cubicBezTo>
                    <a:pt x="1000" y="0"/>
                    <a:pt x="632" y="0"/>
                    <a:pt x="432" y="40"/>
                  </a:cubicBezTo>
                  <a:cubicBezTo>
                    <a:pt x="232" y="80"/>
                    <a:pt x="116" y="180"/>
                    <a:pt x="0" y="28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67" name="Freeform 96"/>
            <p:cNvSpPr>
              <a:spLocks/>
            </p:cNvSpPr>
            <p:nvPr/>
          </p:nvSpPr>
          <p:spPr bwMode="auto">
            <a:xfrm>
              <a:off x="4114800" y="4400550"/>
              <a:ext cx="2895600" cy="685800"/>
            </a:xfrm>
            <a:custGeom>
              <a:avLst/>
              <a:gdLst>
                <a:gd name="T0" fmla="*/ 2147483647 w 1632"/>
                <a:gd name="T1" fmla="*/ 2147483647 h 280"/>
                <a:gd name="T2" fmla="*/ 2147483647 w 1632"/>
                <a:gd name="T3" fmla="*/ 2111649229 h 280"/>
                <a:gd name="T4" fmla="*/ 2147483647 w 1632"/>
                <a:gd name="T5" fmla="*/ 2111649229 h 280"/>
                <a:gd name="T6" fmla="*/ 0 w 1632"/>
                <a:gd name="T7" fmla="*/ 2147483647 h 2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2"/>
                <a:gd name="T13" fmla="*/ 0 h 280"/>
                <a:gd name="T14" fmla="*/ 1632 w 1632"/>
                <a:gd name="T15" fmla="*/ 280 h 2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2" h="280">
                  <a:moveTo>
                    <a:pt x="1632" y="280"/>
                  </a:moveTo>
                  <a:cubicBezTo>
                    <a:pt x="1516" y="180"/>
                    <a:pt x="1400" y="80"/>
                    <a:pt x="1200" y="40"/>
                  </a:cubicBezTo>
                  <a:cubicBezTo>
                    <a:pt x="1000" y="0"/>
                    <a:pt x="632" y="0"/>
                    <a:pt x="432" y="40"/>
                  </a:cubicBezTo>
                  <a:cubicBezTo>
                    <a:pt x="232" y="80"/>
                    <a:pt x="116" y="180"/>
                    <a:pt x="0" y="28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68" name="Text Box 97"/>
            <p:cNvSpPr txBox="1">
              <a:spLocks noChangeArrowheads="1"/>
            </p:cNvSpPr>
            <p:nvPr/>
          </p:nvSpPr>
          <p:spPr bwMode="auto">
            <a:xfrm>
              <a:off x="5397500" y="4629150"/>
              <a:ext cx="317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TW" altLang="en-US">
                  <a:latin typeface="Garamond" charset="0"/>
                  <a:ea typeface="新細明體" charset="-120"/>
                  <a:sym typeface="Symbol" charset="2"/>
                </a:rPr>
                <a:t></a:t>
              </a:r>
              <a:endParaRPr lang="zh-TW" altLang="en-US">
                <a:latin typeface="Garamond" charset="0"/>
                <a:ea typeface="新細明體" charset="-120"/>
              </a:endParaRPr>
            </a:p>
          </p:txBody>
        </p:sp>
      </p:grpSp>
      <p:sp>
        <p:nvSpPr>
          <p:cNvPr id="50280" name="Line 104"/>
          <p:cNvSpPr>
            <a:spLocks noChangeShapeType="1"/>
          </p:cNvSpPr>
          <p:nvPr/>
        </p:nvSpPr>
        <p:spPr bwMode="auto">
          <a:xfrm>
            <a:off x="7696200" y="25828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609600" y="2286000"/>
            <a:ext cx="1897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 eaLnBrk="0" hangingPunct="0">
              <a:spcBef>
                <a:spcPct val="40000"/>
              </a:spcBef>
            </a:pPr>
            <a:r>
              <a:rPr lang="en-US" sz="2800" b="1">
                <a:solidFill>
                  <a:schemeClr val="accent1"/>
                </a:solidFill>
                <a:latin typeface="Garamond" charset="0"/>
              </a:rPr>
              <a:t>R</a:t>
            </a:r>
            <a:r>
              <a:rPr lang="en-US" sz="2800" b="1" baseline="-25000">
                <a:solidFill>
                  <a:schemeClr val="accent1"/>
                </a:solidFill>
                <a:latin typeface="Garamond" charset="0"/>
              </a:rPr>
              <a:t>3</a:t>
            </a:r>
            <a:r>
              <a:rPr lang="en-US" sz="2800" b="1">
                <a:solidFill>
                  <a:schemeClr val="accent1"/>
                </a:solidFill>
                <a:latin typeface="Garamond" charset="0"/>
              </a:rPr>
              <a:t> = 0 + 01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68338" y="5038725"/>
            <a:ext cx="22926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 eaLnBrk="0" hangingPunct="0">
              <a:spcBef>
                <a:spcPct val="40000"/>
              </a:spcBef>
            </a:pPr>
            <a:r>
              <a:rPr lang="en-US" sz="2800" b="1">
                <a:solidFill>
                  <a:schemeClr val="accent1"/>
                </a:solidFill>
                <a:latin typeface="Garamond" charset="0"/>
              </a:rPr>
              <a:t>R</a:t>
            </a:r>
            <a:r>
              <a:rPr lang="en-US" sz="2800" b="1" baseline="-25000">
                <a:solidFill>
                  <a:schemeClr val="accent1"/>
                </a:solidFill>
                <a:latin typeface="Garamond" charset="0"/>
              </a:rPr>
              <a:t>4</a:t>
            </a:r>
            <a:r>
              <a:rPr lang="en-US" sz="2800" b="1">
                <a:solidFill>
                  <a:schemeClr val="accent1"/>
                </a:solidFill>
                <a:latin typeface="Garamond" charset="0"/>
              </a:rPr>
              <a:t> = (0 + 01)*</a:t>
            </a:r>
          </a:p>
        </p:txBody>
      </p:sp>
      <p:grpSp>
        <p:nvGrpSpPr>
          <p:cNvPr id="6" name="Group 68"/>
          <p:cNvGrpSpPr>
            <a:grpSpLocks/>
          </p:cNvGrpSpPr>
          <p:nvPr/>
        </p:nvGrpSpPr>
        <p:grpSpPr bwMode="auto">
          <a:xfrm>
            <a:off x="4071938" y="2684463"/>
            <a:ext cx="2633662" cy="609600"/>
            <a:chOff x="4072254" y="2683934"/>
            <a:chExt cx="2633346" cy="609600"/>
          </a:xfrm>
        </p:grpSpPr>
        <p:sp>
          <p:nvSpPr>
            <p:cNvPr id="18445" name="Oval 70"/>
            <p:cNvSpPr>
              <a:spLocks noChangeArrowheads="1"/>
            </p:cNvSpPr>
            <p:nvPr/>
          </p:nvSpPr>
          <p:spPr bwMode="auto">
            <a:xfrm>
              <a:off x="4072254" y="2795085"/>
              <a:ext cx="498449" cy="49844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46" name="Rectangle 71"/>
            <p:cNvSpPr>
              <a:spLocks noChangeArrowheads="1"/>
            </p:cNvSpPr>
            <p:nvPr/>
          </p:nvSpPr>
          <p:spPr bwMode="auto">
            <a:xfrm>
              <a:off x="4150137" y="2806768"/>
              <a:ext cx="39042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000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sz="2000" baseline="-25000">
                  <a:latin typeface="Garamond" charset="0"/>
                  <a:ea typeface="新細明體" charset="-120"/>
                  <a:sym typeface="Symbol" charset="2"/>
                </a:rPr>
                <a:t>3</a:t>
              </a:r>
            </a:p>
          </p:txBody>
        </p:sp>
        <p:sp>
          <p:nvSpPr>
            <p:cNvPr id="18447" name="Oval 72"/>
            <p:cNvSpPr>
              <a:spLocks noChangeArrowheads="1"/>
            </p:cNvSpPr>
            <p:nvPr/>
          </p:nvSpPr>
          <p:spPr bwMode="auto">
            <a:xfrm>
              <a:off x="5134054" y="2795085"/>
              <a:ext cx="498449" cy="49844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48" name="Line 73"/>
            <p:cNvSpPr>
              <a:spLocks noChangeShapeType="1"/>
            </p:cNvSpPr>
            <p:nvPr/>
          </p:nvSpPr>
          <p:spPr bwMode="auto">
            <a:xfrm>
              <a:off x="4573299" y="3044310"/>
              <a:ext cx="560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Rectangle 74"/>
            <p:cNvSpPr>
              <a:spLocks noChangeArrowheads="1"/>
            </p:cNvSpPr>
            <p:nvPr/>
          </p:nvSpPr>
          <p:spPr bwMode="auto">
            <a:xfrm>
              <a:off x="5211937" y="2806768"/>
              <a:ext cx="39042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000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sz="2000" baseline="-25000">
                  <a:latin typeface="Garamond" charset="0"/>
                  <a:ea typeface="新細明體" charset="-120"/>
                  <a:sym typeface="Symbol" charset="2"/>
                </a:rPr>
                <a:t>4</a:t>
              </a:r>
            </a:p>
          </p:txBody>
        </p:sp>
        <p:sp>
          <p:nvSpPr>
            <p:cNvPr id="18450" name="Text Box 75"/>
            <p:cNvSpPr txBox="1">
              <a:spLocks noChangeArrowheads="1"/>
            </p:cNvSpPr>
            <p:nvPr/>
          </p:nvSpPr>
          <p:spPr bwMode="auto">
            <a:xfrm>
              <a:off x="4697911" y="2683934"/>
              <a:ext cx="3048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000">
                  <a:latin typeface="Garamond" charset="0"/>
                  <a:ea typeface="新細明體" charset="-120"/>
                </a:rPr>
                <a:t>0</a:t>
              </a:r>
            </a:p>
          </p:txBody>
        </p:sp>
        <p:sp>
          <p:nvSpPr>
            <p:cNvPr id="18451" name="Oval 72"/>
            <p:cNvSpPr>
              <a:spLocks noChangeArrowheads="1"/>
            </p:cNvSpPr>
            <p:nvPr/>
          </p:nvSpPr>
          <p:spPr bwMode="auto">
            <a:xfrm>
              <a:off x="6207151" y="2795085"/>
              <a:ext cx="498449" cy="49844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52" name="Line 73"/>
            <p:cNvSpPr>
              <a:spLocks noChangeShapeType="1"/>
            </p:cNvSpPr>
            <p:nvPr/>
          </p:nvSpPr>
          <p:spPr bwMode="auto">
            <a:xfrm>
              <a:off x="5646396" y="3044310"/>
              <a:ext cx="560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Rectangle 74"/>
            <p:cNvSpPr>
              <a:spLocks noChangeArrowheads="1"/>
            </p:cNvSpPr>
            <p:nvPr/>
          </p:nvSpPr>
          <p:spPr bwMode="auto">
            <a:xfrm>
              <a:off x="6285034" y="2806768"/>
              <a:ext cx="39042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000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sz="2000" baseline="-25000">
                  <a:latin typeface="Garamond" charset="0"/>
                  <a:ea typeface="新細明體" charset="-120"/>
                  <a:sym typeface="Symbol" charset="2"/>
                </a:rPr>
                <a:t>5</a:t>
              </a:r>
            </a:p>
          </p:txBody>
        </p:sp>
        <p:sp>
          <p:nvSpPr>
            <p:cNvPr id="18454" name="Text Box 75"/>
            <p:cNvSpPr txBox="1">
              <a:spLocks noChangeArrowheads="1"/>
            </p:cNvSpPr>
            <p:nvPr/>
          </p:nvSpPr>
          <p:spPr bwMode="auto">
            <a:xfrm>
              <a:off x="5771008" y="2683934"/>
              <a:ext cx="3048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000">
                  <a:latin typeface="Garamond" charset="0"/>
                  <a:ea typeface="新細明體" charset="-120"/>
                </a:rPr>
                <a:t>1</a:t>
              </a:r>
            </a:p>
          </p:txBody>
        </p:sp>
      </p:grpSp>
      <p:sp>
        <p:nvSpPr>
          <p:cNvPr id="58" name="Date Placeholder 5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14th March, 2011</a:t>
            </a:r>
            <a:endParaRPr lang="en-US"/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4" grpId="0" animBg="1"/>
      <p:bldP spid="16416" grpId="0" animBg="1"/>
      <p:bldP spid="16416" grpId="1" animBg="1"/>
      <p:bldP spid="50280" grpId="0" animBg="1"/>
      <p:bldP spid="63" grpId="0"/>
      <p:bldP spid="6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Regular </a:t>
            </a:r>
            <a:r>
              <a:rPr lang="en-US" dirty="0" smtClean="0">
                <a:ea typeface="ＭＳ Ｐゴシック" charset="-128"/>
              </a:rPr>
              <a:t>Expressions </a:t>
            </a:r>
            <a:r>
              <a:rPr lang="en-US" dirty="0" smtClean="0">
                <a:latin typeface="Garamond" charset="0"/>
                <a:ea typeface="ＭＳ Ｐゴシック" charset="-128"/>
              </a:rPr>
              <a:t>→</a:t>
            </a:r>
            <a:r>
              <a:rPr lang="en-US" dirty="0" smtClean="0">
                <a:ea typeface="ＭＳ Ｐゴシック" charset="-128"/>
              </a:rPr>
              <a:t> NFA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3325813"/>
            <a:ext cx="8353425" cy="28463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ea typeface="ＭＳ Ｐゴシック" charset="-128"/>
              </a:rPr>
              <a:t>A </a:t>
            </a:r>
            <a:r>
              <a:rPr lang="en-US" b="1" dirty="0" smtClean="0">
                <a:solidFill>
                  <a:schemeClr val="accent1"/>
                </a:solidFill>
                <a:ea typeface="ＭＳ Ｐゴシック" charset="-128"/>
              </a:rPr>
              <a:t>regular expression </a:t>
            </a:r>
            <a:r>
              <a:rPr lang="en-US" dirty="0" smtClean="0">
                <a:ea typeface="ＭＳ Ｐゴシック" charset="-128"/>
              </a:rPr>
              <a:t>over </a:t>
            </a:r>
            <a:r>
              <a:rPr lang="en-US" dirty="0" smtClean="0">
                <a:latin typeface="Symbol" charset="2"/>
                <a:ea typeface="ＭＳ Ｐゴシック" charset="-128"/>
              </a:rPr>
              <a:t>S</a:t>
            </a:r>
            <a:r>
              <a:rPr lang="en-US" dirty="0" smtClean="0">
                <a:ea typeface="ＭＳ Ｐゴシック" charset="-128"/>
              </a:rPr>
              <a:t> is an expression formed using the following rules:</a:t>
            </a:r>
          </a:p>
          <a:p>
            <a:pPr lvl="1"/>
            <a:r>
              <a:rPr lang="en-US" dirty="0" smtClean="0"/>
              <a:t>The symbol </a:t>
            </a:r>
            <a:r>
              <a:rPr lang="en-US" dirty="0" smtClean="0">
                <a:latin typeface="Symbol" charset="2"/>
                <a:ea typeface="新細明體" charset="-120"/>
                <a:sym typeface="Symbol" charset="2"/>
              </a:rPr>
              <a:t>Æ</a:t>
            </a:r>
            <a:r>
              <a:rPr lang="en-US" dirty="0" smtClean="0">
                <a:ea typeface="新細明體" charset="-120"/>
                <a:sym typeface="Symbol" charset="2"/>
              </a:rPr>
              <a:t> is a regular expression</a:t>
            </a:r>
            <a:endParaRPr lang="en-US" dirty="0" smtClean="0"/>
          </a:p>
          <a:p>
            <a:pPr lvl="1"/>
            <a:r>
              <a:rPr lang="en-US" dirty="0" smtClean="0"/>
              <a:t>The symbol </a:t>
            </a:r>
            <a:r>
              <a:rPr lang="en-US" dirty="0" smtClean="0">
                <a:latin typeface="Symbol" charset="2"/>
              </a:rPr>
              <a:t>e</a:t>
            </a:r>
            <a:r>
              <a:rPr lang="en-US" dirty="0" smtClean="0"/>
              <a:t> is a regular expression</a:t>
            </a:r>
          </a:p>
          <a:p>
            <a:pPr lvl="1"/>
            <a:r>
              <a:rPr lang="en-US" dirty="0" smtClean="0"/>
              <a:t>For every </a:t>
            </a:r>
            <a:r>
              <a:rPr lang="en-US" dirty="0" smtClean="0">
                <a:latin typeface="Garamond" charset="0"/>
              </a:rPr>
              <a:t>a </a:t>
            </a:r>
            <a:r>
              <a:rPr lang="en-US" dirty="0" smtClean="0">
                <a:sym typeface="Symbol" charset="2"/>
              </a:rPr>
              <a:t></a:t>
            </a:r>
            <a:r>
              <a:rPr lang="en-US" dirty="0" smtClean="0">
                <a:latin typeface="Garamond" charset="0"/>
              </a:rPr>
              <a:t> </a:t>
            </a:r>
            <a:r>
              <a:rPr lang="en-US" dirty="0" smtClean="0">
                <a:latin typeface="Symbol" charset="2"/>
              </a:rPr>
              <a:t>S</a:t>
            </a:r>
            <a:r>
              <a:rPr lang="en-US" dirty="0" smtClean="0"/>
              <a:t>, the symbol </a:t>
            </a:r>
            <a:r>
              <a:rPr lang="en-US" dirty="0" smtClean="0">
                <a:latin typeface="Garamond" charset="0"/>
              </a:rPr>
              <a:t>a</a:t>
            </a:r>
            <a:r>
              <a:rPr lang="en-US" dirty="0" smtClean="0"/>
              <a:t> is a regular expression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latin typeface="Garamond" charset="0"/>
              </a:rPr>
              <a:t>R</a:t>
            </a:r>
            <a:r>
              <a:rPr lang="en-US" dirty="0" smtClean="0"/>
              <a:t> and </a:t>
            </a:r>
            <a:r>
              <a:rPr lang="en-US" dirty="0" smtClean="0">
                <a:latin typeface="Garamond" charset="0"/>
              </a:rPr>
              <a:t>S</a:t>
            </a:r>
            <a:r>
              <a:rPr lang="en-US" dirty="0" smtClean="0"/>
              <a:t> are regular expressions, so are </a:t>
            </a:r>
            <a:r>
              <a:rPr lang="en-US" dirty="0" smtClean="0">
                <a:latin typeface="Garamond" charset="0"/>
              </a:rPr>
              <a:t>R</a:t>
            </a:r>
            <a:r>
              <a:rPr lang="en-US" dirty="0" smtClean="0">
                <a:latin typeface="Garamond" charset="0"/>
                <a:sym typeface="Symbol" charset="2"/>
              </a:rPr>
              <a:t>+</a:t>
            </a:r>
            <a:r>
              <a:rPr lang="en-US" dirty="0" smtClean="0">
                <a:latin typeface="Garamond" charset="0"/>
              </a:rPr>
              <a:t>S, RS</a:t>
            </a:r>
            <a:r>
              <a:rPr lang="en-US" dirty="0" smtClean="0"/>
              <a:t> and </a:t>
            </a:r>
            <a:r>
              <a:rPr lang="en-US" dirty="0" smtClean="0">
                <a:latin typeface="Garamond" charset="0"/>
              </a:rPr>
              <a:t>R*</a:t>
            </a:r>
            <a:r>
              <a:rPr lang="en-US" dirty="0" smtClean="0"/>
              <a:t>.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219200" y="1636713"/>
            <a:ext cx="6858000" cy="95408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In general, how do we convert a regular expression to an NFA?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14th March,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General Method</a:t>
            </a:r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457200" y="1604962"/>
            <a:ext cx="1706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regular expr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3200400" y="1600200"/>
            <a:ext cx="7747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NFA</a:t>
            </a:r>
          </a:p>
        </p:txBody>
      </p:sp>
      <p:sp>
        <p:nvSpPr>
          <p:cNvPr id="20485" name="AutoShape 7"/>
          <p:cNvSpPr>
            <a:spLocks noChangeArrowheads="1"/>
          </p:cNvSpPr>
          <p:nvPr/>
        </p:nvSpPr>
        <p:spPr bwMode="auto">
          <a:xfrm>
            <a:off x="2590800" y="1681162"/>
            <a:ext cx="457200" cy="381000"/>
          </a:xfrm>
          <a:prstGeom prst="rightArrow">
            <a:avLst>
              <a:gd name="adj1" fmla="val 65000"/>
              <a:gd name="adj2" fmla="val 7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0486" name="Line 8"/>
          <p:cNvSpPr>
            <a:spLocks noChangeShapeType="1"/>
          </p:cNvSpPr>
          <p:nvPr/>
        </p:nvSpPr>
        <p:spPr bwMode="auto">
          <a:xfrm>
            <a:off x="533400" y="2214562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457200" y="2590800"/>
            <a:ext cx="476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latin typeface="Symbol" charset="2"/>
                <a:ea typeface="新細明體" charset="-120"/>
                <a:sym typeface="Symbol" charset="2"/>
              </a:rPr>
              <a:t>Æ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514600" y="2519362"/>
            <a:ext cx="1069975" cy="609600"/>
            <a:chOff x="2514600" y="2209800"/>
            <a:chExt cx="1069975" cy="609600"/>
          </a:xfrm>
        </p:grpSpPr>
        <p:sp>
          <p:nvSpPr>
            <p:cNvPr id="20526" name="Oval 12"/>
            <p:cNvSpPr>
              <a:spLocks noChangeArrowheads="1"/>
            </p:cNvSpPr>
            <p:nvPr/>
          </p:nvSpPr>
          <p:spPr bwMode="auto">
            <a:xfrm>
              <a:off x="2974975" y="2209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527" name="Line 13"/>
            <p:cNvSpPr>
              <a:spLocks noChangeShapeType="1"/>
            </p:cNvSpPr>
            <p:nvPr/>
          </p:nvSpPr>
          <p:spPr bwMode="auto">
            <a:xfrm>
              <a:off x="2514600" y="2514600"/>
              <a:ext cx="4603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8" name="Rectangle 14"/>
            <p:cNvSpPr>
              <a:spLocks noChangeArrowheads="1"/>
            </p:cNvSpPr>
            <p:nvPr/>
          </p:nvSpPr>
          <p:spPr bwMode="auto">
            <a:xfrm>
              <a:off x="3070225" y="2224088"/>
              <a:ext cx="4286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baseline="-25000">
                  <a:latin typeface="Garamond" charset="0"/>
                  <a:ea typeface="新細明體" charset="-120"/>
                  <a:sym typeface="Symbol" charset="2"/>
                </a:rPr>
                <a:t>0</a:t>
              </a:r>
            </a:p>
          </p:txBody>
        </p:sp>
      </p:grpSp>
      <p:sp>
        <p:nvSpPr>
          <p:cNvPr id="18443" name="Rectangle 15"/>
          <p:cNvSpPr>
            <a:spLocks noChangeArrowheads="1"/>
          </p:cNvSpPr>
          <p:nvPr/>
        </p:nvSpPr>
        <p:spPr bwMode="auto">
          <a:xfrm>
            <a:off x="457200" y="3448050"/>
            <a:ext cx="3642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l-GR" sz="2800" dirty="0" smtClean="0">
                <a:latin typeface="Arial"/>
                <a:ea typeface="新細明體" charset="-120"/>
                <a:cs typeface="Arial"/>
                <a:sym typeface="Symbol" charset="2"/>
              </a:rPr>
              <a:t>λ</a:t>
            </a:r>
            <a:endParaRPr lang="en-US" sz="2800" dirty="0">
              <a:latin typeface="Symbol" charset="2"/>
              <a:ea typeface="新細明體" charset="-120"/>
              <a:sym typeface="Symbol" charset="2"/>
            </a:endParaRPr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2514600" y="3357562"/>
            <a:ext cx="1069975" cy="609600"/>
            <a:chOff x="2514600" y="3048000"/>
            <a:chExt cx="1069975" cy="609600"/>
          </a:xfrm>
        </p:grpSpPr>
        <p:sp>
          <p:nvSpPr>
            <p:cNvPr id="20522" name="Oval 16"/>
            <p:cNvSpPr>
              <a:spLocks noChangeArrowheads="1"/>
            </p:cNvSpPr>
            <p:nvPr/>
          </p:nvSpPr>
          <p:spPr bwMode="auto">
            <a:xfrm>
              <a:off x="2974975" y="3048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523" name="Line 17"/>
            <p:cNvSpPr>
              <a:spLocks noChangeShapeType="1"/>
            </p:cNvSpPr>
            <p:nvPr/>
          </p:nvSpPr>
          <p:spPr bwMode="auto">
            <a:xfrm>
              <a:off x="2514600" y="3352800"/>
              <a:ext cx="4603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4" name="Rectangle 18"/>
            <p:cNvSpPr>
              <a:spLocks noChangeArrowheads="1"/>
            </p:cNvSpPr>
            <p:nvPr/>
          </p:nvSpPr>
          <p:spPr bwMode="auto">
            <a:xfrm>
              <a:off x="3070225" y="3062288"/>
              <a:ext cx="4286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baseline="-25000">
                  <a:latin typeface="Garamond" charset="0"/>
                  <a:ea typeface="新細明體" charset="-120"/>
                  <a:sym typeface="Symbol" charset="2"/>
                </a:rPr>
                <a:t>0</a:t>
              </a:r>
            </a:p>
          </p:txBody>
        </p:sp>
        <p:sp>
          <p:nvSpPr>
            <p:cNvPr id="20525" name="Oval 19"/>
            <p:cNvSpPr>
              <a:spLocks noChangeArrowheads="1"/>
            </p:cNvSpPr>
            <p:nvPr/>
          </p:nvSpPr>
          <p:spPr bwMode="auto">
            <a:xfrm>
              <a:off x="3054350" y="31242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18448" name="Rectangle 20"/>
          <p:cNvSpPr>
            <a:spLocks noChangeArrowheads="1"/>
          </p:cNvSpPr>
          <p:nvPr/>
        </p:nvSpPr>
        <p:spPr bwMode="auto">
          <a:xfrm>
            <a:off x="457200" y="4424362"/>
            <a:ext cx="7120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>
                <a:latin typeface="Garamond" charset="0"/>
                <a:ea typeface="新細明體" charset="-120"/>
                <a:sym typeface="Symbol" charset="2"/>
              </a:rPr>
              <a:t>a </a:t>
            </a:r>
            <a:r>
              <a:rPr lang="en-US" b="1" dirty="0">
                <a:sym typeface="Symbol" charset="2"/>
              </a:rPr>
              <a:t></a:t>
            </a:r>
            <a:r>
              <a:rPr lang="en-US" b="1" dirty="0">
                <a:latin typeface="Garamond" charset="0"/>
              </a:rPr>
              <a:t> </a:t>
            </a:r>
            <a:r>
              <a:rPr lang="en-US" b="1" dirty="0">
                <a:latin typeface="Symbol" charset="2"/>
              </a:rPr>
              <a:t>S</a:t>
            </a:r>
            <a:endParaRPr lang="en-US" b="1" dirty="0">
              <a:latin typeface="Garamond" charset="0"/>
              <a:ea typeface="新細明體" charset="-120"/>
              <a:sym typeface="Symbol" charset="2"/>
            </a:endParaRPr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2514600" y="4286250"/>
            <a:ext cx="2365375" cy="671512"/>
            <a:chOff x="2514600" y="3976688"/>
            <a:chExt cx="2365375" cy="671512"/>
          </a:xfrm>
        </p:grpSpPr>
        <p:sp>
          <p:nvSpPr>
            <p:cNvPr id="20514" name="Oval 21"/>
            <p:cNvSpPr>
              <a:spLocks noChangeArrowheads="1"/>
            </p:cNvSpPr>
            <p:nvPr/>
          </p:nvSpPr>
          <p:spPr bwMode="auto">
            <a:xfrm>
              <a:off x="2971800" y="4038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515" name="Line 22"/>
            <p:cNvSpPr>
              <a:spLocks noChangeShapeType="1"/>
            </p:cNvSpPr>
            <p:nvPr/>
          </p:nvSpPr>
          <p:spPr bwMode="auto">
            <a:xfrm>
              <a:off x="2514600" y="43434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6" name="Rectangle 23"/>
            <p:cNvSpPr>
              <a:spLocks noChangeArrowheads="1"/>
            </p:cNvSpPr>
            <p:nvPr/>
          </p:nvSpPr>
          <p:spPr bwMode="auto">
            <a:xfrm>
              <a:off x="3067050" y="4052888"/>
              <a:ext cx="4286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baseline="-25000">
                  <a:latin typeface="Garamond" charset="0"/>
                  <a:ea typeface="新細明體" charset="-120"/>
                  <a:sym typeface="Symbol" charset="2"/>
                </a:rPr>
                <a:t>0</a:t>
              </a:r>
            </a:p>
          </p:txBody>
        </p:sp>
        <p:sp>
          <p:nvSpPr>
            <p:cNvPr id="20517" name="Oval 24"/>
            <p:cNvSpPr>
              <a:spLocks noChangeArrowheads="1"/>
            </p:cNvSpPr>
            <p:nvPr/>
          </p:nvSpPr>
          <p:spPr bwMode="auto">
            <a:xfrm>
              <a:off x="4270375" y="4038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518" name="Line 25"/>
            <p:cNvSpPr>
              <a:spLocks noChangeShapeType="1"/>
            </p:cNvSpPr>
            <p:nvPr/>
          </p:nvSpPr>
          <p:spPr bwMode="auto">
            <a:xfrm>
              <a:off x="3584575" y="4343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9" name="Rectangle 26"/>
            <p:cNvSpPr>
              <a:spLocks noChangeArrowheads="1"/>
            </p:cNvSpPr>
            <p:nvPr/>
          </p:nvSpPr>
          <p:spPr bwMode="auto">
            <a:xfrm>
              <a:off x="4365625" y="4052888"/>
              <a:ext cx="4286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baseline="-25000">
                  <a:latin typeface="Garamond" charset="0"/>
                  <a:ea typeface="新細明體" charset="-120"/>
                  <a:sym typeface="Symbol" charset="2"/>
                </a:rPr>
                <a:t>1</a:t>
              </a:r>
            </a:p>
          </p:txBody>
        </p:sp>
        <p:sp>
          <p:nvSpPr>
            <p:cNvPr id="20520" name="Oval 27"/>
            <p:cNvSpPr>
              <a:spLocks noChangeArrowheads="1"/>
            </p:cNvSpPr>
            <p:nvPr/>
          </p:nvSpPr>
          <p:spPr bwMode="auto">
            <a:xfrm>
              <a:off x="4349750" y="41148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521" name="Text Box 28"/>
            <p:cNvSpPr txBox="1">
              <a:spLocks noChangeArrowheads="1"/>
            </p:cNvSpPr>
            <p:nvPr/>
          </p:nvSpPr>
          <p:spPr bwMode="auto">
            <a:xfrm>
              <a:off x="3736975" y="3976688"/>
              <a:ext cx="3079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latin typeface="Garamond" charset="0"/>
                  <a:ea typeface="新細明體" charset="-120"/>
                </a:rPr>
                <a:t>a</a:t>
              </a:r>
            </a:p>
          </p:txBody>
        </p:sp>
      </p:grpSp>
      <p:sp>
        <p:nvSpPr>
          <p:cNvPr id="18457" name="Rectangle 29"/>
          <p:cNvSpPr>
            <a:spLocks noChangeArrowheads="1"/>
          </p:cNvSpPr>
          <p:nvPr/>
        </p:nvSpPr>
        <p:spPr bwMode="auto">
          <a:xfrm>
            <a:off x="457200" y="5338762"/>
            <a:ext cx="4619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Garamond" charset="0"/>
                <a:ea typeface="新細明體" charset="-120"/>
                <a:sym typeface="Symbol" charset="2"/>
              </a:rPr>
              <a:t>RS</a:t>
            </a:r>
          </a:p>
        </p:txBody>
      </p: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4191000" y="5440362"/>
            <a:ext cx="1219200" cy="457200"/>
            <a:chOff x="4191000" y="5130800"/>
            <a:chExt cx="1219200" cy="457200"/>
          </a:xfrm>
          <a:solidFill>
            <a:schemeClr val="accent2"/>
          </a:solidFill>
        </p:grpSpPr>
        <p:sp>
          <p:nvSpPr>
            <p:cNvPr id="20512" name="Rectangle 40"/>
            <p:cNvSpPr>
              <a:spLocks noChangeArrowheads="1"/>
            </p:cNvSpPr>
            <p:nvPr/>
          </p:nvSpPr>
          <p:spPr bwMode="auto">
            <a:xfrm>
              <a:off x="4191000" y="5130800"/>
              <a:ext cx="1219200" cy="4572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0513" name="Text Box 42"/>
            <p:cNvSpPr txBox="1">
              <a:spLocks noChangeArrowheads="1"/>
            </p:cNvSpPr>
            <p:nvPr/>
          </p:nvSpPr>
          <p:spPr bwMode="auto">
            <a:xfrm>
              <a:off x="4436524" y="5188506"/>
              <a:ext cx="745076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TW" i="1" dirty="0">
                  <a:latin typeface="Garamond" charset="0"/>
                  <a:ea typeface="新細明體" charset="-120"/>
                </a:rPr>
                <a:t>NFA</a:t>
              </a:r>
              <a:r>
                <a:rPr lang="en-US" altLang="zh-TW" i="1" baseline="-25000" dirty="0">
                  <a:latin typeface="Garamond" charset="0"/>
                  <a:ea typeface="新細明體" charset="-120"/>
                </a:rPr>
                <a:t>R</a:t>
              </a:r>
              <a:endParaRPr lang="en-US" altLang="zh-TW" i="1" dirty="0">
                <a:latin typeface="Garamond" charset="0"/>
                <a:ea typeface="新細明體" charset="-120"/>
              </a:endParaRPr>
            </a:p>
          </p:txBody>
        </p: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6019800" y="5440362"/>
            <a:ext cx="1219200" cy="457200"/>
            <a:chOff x="6019800" y="5130800"/>
            <a:chExt cx="1219200" cy="457200"/>
          </a:xfrm>
          <a:solidFill>
            <a:schemeClr val="accent2"/>
          </a:solidFill>
        </p:grpSpPr>
        <p:sp>
          <p:nvSpPr>
            <p:cNvPr id="20510" name="Rectangle 41"/>
            <p:cNvSpPr>
              <a:spLocks noChangeArrowheads="1"/>
            </p:cNvSpPr>
            <p:nvPr/>
          </p:nvSpPr>
          <p:spPr bwMode="auto">
            <a:xfrm>
              <a:off x="6019800" y="5130800"/>
              <a:ext cx="1219200" cy="4572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0511" name="Text Box 43"/>
            <p:cNvSpPr txBox="1">
              <a:spLocks noChangeArrowheads="1"/>
            </p:cNvSpPr>
            <p:nvPr/>
          </p:nvSpPr>
          <p:spPr bwMode="auto">
            <a:xfrm>
              <a:off x="6284560" y="5188506"/>
              <a:ext cx="725840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TW" i="1" dirty="0">
                  <a:latin typeface="Garamond" charset="0"/>
                  <a:ea typeface="新細明體" charset="-120"/>
                </a:rPr>
                <a:t>NFA</a:t>
              </a:r>
              <a:r>
                <a:rPr lang="en-US" altLang="zh-TW" i="1" baseline="-25000" dirty="0">
                  <a:latin typeface="Garamond" charset="0"/>
                  <a:ea typeface="新細明體" charset="-120"/>
                </a:rPr>
                <a:t>S</a:t>
              </a:r>
              <a:endParaRPr lang="en-US" altLang="zh-TW" i="1" dirty="0">
                <a:latin typeface="Garamond" charset="0"/>
                <a:ea typeface="新細明體" charset="-120"/>
              </a:endParaRPr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2514600" y="5287962"/>
            <a:ext cx="5943600" cy="685800"/>
            <a:chOff x="2514600" y="4978400"/>
            <a:chExt cx="5943600" cy="685800"/>
          </a:xfrm>
        </p:grpSpPr>
        <p:sp>
          <p:nvSpPr>
            <p:cNvPr id="20498" name="Oval 31"/>
            <p:cNvSpPr>
              <a:spLocks noChangeArrowheads="1"/>
            </p:cNvSpPr>
            <p:nvPr/>
          </p:nvSpPr>
          <p:spPr bwMode="auto">
            <a:xfrm>
              <a:off x="2971800" y="5054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499" name="Line 32"/>
            <p:cNvSpPr>
              <a:spLocks noChangeShapeType="1"/>
            </p:cNvSpPr>
            <p:nvPr/>
          </p:nvSpPr>
          <p:spPr bwMode="auto">
            <a:xfrm>
              <a:off x="2514600" y="5359400"/>
              <a:ext cx="4540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Rectangle 34"/>
            <p:cNvSpPr>
              <a:spLocks noChangeArrowheads="1"/>
            </p:cNvSpPr>
            <p:nvPr/>
          </p:nvSpPr>
          <p:spPr bwMode="auto">
            <a:xfrm>
              <a:off x="3067050" y="5068888"/>
              <a:ext cx="4286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baseline="-25000">
                  <a:latin typeface="Garamond" charset="0"/>
                  <a:ea typeface="新細明體" charset="-120"/>
                  <a:sym typeface="Symbol" charset="2"/>
                </a:rPr>
                <a:t>0</a:t>
              </a:r>
            </a:p>
          </p:txBody>
        </p:sp>
        <p:sp>
          <p:nvSpPr>
            <p:cNvPr id="20501" name="Oval 35"/>
            <p:cNvSpPr>
              <a:spLocks noChangeArrowheads="1"/>
            </p:cNvSpPr>
            <p:nvPr/>
          </p:nvSpPr>
          <p:spPr bwMode="auto">
            <a:xfrm>
              <a:off x="7848600" y="5054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502" name="Line 36"/>
            <p:cNvSpPr>
              <a:spLocks noChangeShapeType="1"/>
            </p:cNvSpPr>
            <p:nvPr/>
          </p:nvSpPr>
          <p:spPr bwMode="auto">
            <a:xfrm flipV="1">
              <a:off x="7239000" y="53594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3" name="Rectangle 37"/>
            <p:cNvSpPr>
              <a:spLocks noChangeArrowheads="1"/>
            </p:cNvSpPr>
            <p:nvPr/>
          </p:nvSpPr>
          <p:spPr bwMode="auto">
            <a:xfrm>
              <a:off x="7943850" y="5068888"/>
              <a:ext cx="4286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baseline="-25000">
                  <a:latin typeface="Garamond" charset="0"/>
                  <a:ea typeface="新細明體" charset="-120"/>
                  <a:sym typeface="Symbol" charset="2"/>
                </a:rPr>
                <a:t>1</a:t>
              </a:r>
            </a:p>
          </p:txBody>
        </p:sp>
        <p:sp>
          <p:nvSpPr>
            <p:cNvPr id="20504" name="Oval 38"/>
            <p:cNvSpPr>
              <a:spLocks noChangeArrowheads="1"/>
            </p:cNvSpPr>
            <p:nvPr/>
          </p:nvSpPr>
          <p:spPr bwMode="auto">
            <a:xfrm>
              <a:off x="7927975" y="51308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505" name="Text Box 39"/>
            <p:cNvSpPr txBox="1">
              <a:spLocks noChangeArrowheads="1"/>
            </p:cNvSpPr>
            <p:nvPr/>
          </p:nvSpPr>
          <p:spPr bwMode="auto">
            <a:xfrm>
              <a:off x="7378700" y="4978400"/>
              <a:ext cx="317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TW" altLang="en-US">
                  <a:latin typeface="Garamond" charset="0"/>
                  <a:ea typeface="新細明體" charset="-120"/>
                  <a:sym typeface="Symbol" charset="2"/>
                </a:rPr>
                <a:t></a:t>
              </a:r>
              <a:endParaRPr lang="zh-TW" altLang="en-US">
                <a:latin typeface="Garamond" charset="0"/>
                <a:ea typeface="新細明體" charset="-120"/>
              </a:endParaRPr>
            </a:p>
          </p:txBody>
        </p:sp>
        <p:sp>
          <p:nvSpPr>
            <p:cNvPr id="20506" name="Line 44"/>
            <p:cNvSpPr>
              <a:spLocks noChangeShapeType="1"/>
            </p:cNvSpPr>
            <p:nvPr/>
          </p:nvSpPr>
          <p:spPr bwMode="auto">
            <a:xfrm>
              <a:off x="5410200" y="53594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Line 45"/>
            <p:cNvSpPr>
              <a:spLocks noChangeShapeType="1"/>
            </p:cNvSpPr>
            <p:nvPr/>
          </p:nvSpPr>
          <p:spPr bwMode="auto">
            <a:xfrm>
              <a:off x="3581400" y="53594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Text Box 46"/>
            <p:cNvSpPr txBox="1">
              <a:spLocks noChangeArrowheads="1"/>
            </p:cNvSpPr>
            <p:nvPr/>
          </p:nvSpPr>
          <p:spPr bwMode="auto">
            <a:xfrm>
              <a:off x="5562600" y="4978400"/>
              <a:ext cx="317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TW" altLang="en-US">
                  <a:latin typeface="Garamond" charset="0"/>
                  <a:ea typeface="新細明體" charset="-120"/>
                  <a:sym typeface="Symbol" charset="2"/>
                </a:rPr>
                <a:t></a:t>
              </a:r>
              <a:endParaRPr lang="zh-TW" altLang="en-US">
                <a:latin typeface="Garamond" charset="0"/>
                <a:ea typeface="新細明體" charset="-120"/>
              </a:endParaRPr>
            </a:p>
          </p:txBody>
        </p:sp>
        <p:sp>
          <p:nvSpPr>
            <p:cNvPr id="20509" name="Text Box 47"/>
            <p:cNvSpPr txBox="1">
              <a:spLocks noChangeArrowheads="1"/>
            </p:cNvSpPr>
            <p:nvPr/>
          </p:nvSpPr>
          <p:spPr bwMode="auto">
            <a:xfrm>
              <a:off x="3733800" y="4978400"/>
              <a:ext cx="317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TW" altLang="en-US">
                  <a:latin typeface="Garamond" charset="0"/>
                  <a:ea typeface="新細明體" charset="-120"/>
                  <a:sym typeface="Symbol" charset="2"/>
                </a:rPr>
                <a:t></a:t>
              </a:r>
              <a:endParaRPr lang="zh-TW" altLang="en-US">
                <a:latin typeface="Garamond" charset="0"/>
                <a:ea typeface="新細明體" charset="-120"/>
              </a:endParaRPr>
            </a:p>
          </p:txBody>
        </p:sp>
      </p:grpSp>
      <p:sp>
        <p:nvSpPr>
          <p:cNvPr id="20497" name="Line 54"/>
          <p:cNvSpPr>
            <a:spLocks noChangeShapeType="1"/>
          </p:cNvSpPr>
          <p:nvPr/>
        </p:nvSpPr>
        <p:spPr bwMode="auto">
          <a:xfrm>
            <a:off x="533400" y="6329362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Date Placeholder 4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14th March, 2011</a:t>
            </a:r>
            <a:endParaRPr lang="en-US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/>
      <p:bldP spid="18443" grpId="0"/>
      <p:bldP spid="18448" grpId="0"/>
      <p:bldP spid="184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General Method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57200" y="1524000"/>
            <a:ext cx="1706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regular expr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200400" y="1519238"/>
            <a:ext cx="7747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NFA</a:t>
            </a:r>
          </a:p>
        </p:txBody>
      </p:sp>
      <p:sp>
        <p:nvSpPr>
          <p:cNvPr id="21509" name="AutoShape 5"/>
          <p:cNvSpPr>
            <a:spLocks noChangeArrowheads="1"/>
          </p:cNvSpPr>
          <p:nvPr/>
        </p:nvSpPr>
        <p:spPr bwMode="auto">
          <a:xfrm>
            <a:off x="2590800" y="1600200"/>
            <a:ext cx="457200" cy="381000"/>
          </a:xfrm>
          <a:prstGeom prst="rightArrow">
            <a:avLst>
              <a:gd name="adj1" fmla="val 65000"/>
              <a:gd name="adj2" fmla="val 7375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533400" y="21336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3" name="Rectangle 25"/>
          <p:cNvSpPr>
            <a:spLocks noChangeArrowheads="1"/>
          </p:cNvSpPr>
          <p:nvPr/>
        </p:nvSpPr>
        <p:spPr bwMode="auto">
          <a:xfrm>
            <a:off x="457200" y="3022600"/>
            <a:ext cx="7312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Garamond" charset="0"/>
                <a:ea typeface="新細明體" charset="-120"/>
                <a:sym typeface="Symbol" charset="2"/>
              </a:rPr>
              <a:t>R + S</a:t>
            </a:r>
          </a:p>
        </p:txBody>
      </p:sp>
      <p:sp>
        <p:nvSpPr>
          <p:cNvPr id="21512" name="Line 42"/>
          <p:cNvSpPr>
            <a:spLocks noChangeShapeType="1"/>
          </p:cNvSpPr>
          <p:nvPr/>
        </p:nvSpPr>
        <p:spPr bwMode="auto">
          <a:xfrm>
            <a:off x="533400" y="62484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191000" y="2438400"/>
            <a:ext cx="1219200" cy="457200"/>
            <a:chOff x="4191000" y="2209800"/>
            <a:chExt cx="1219200" cy="457200"/>
          </a:xfrm>
          <a:solidFill>
            <a:schemeClr val="accent2"/>
          </a:solidFill>
        </p:grpSpPr>
        <p:sp>
          <p:nvSpPr>
            <p:cNvPr id="21551" name="Rectangle 68"/>
            <p:cNvSpPr>
              <a:spLocks noChangeArrowheads="1"/>
            </p:cNvSpPr>
            <p:nvPr/>
          </p:nvSpPr>
          <p:spPr bwMode="auto">
            <a:xfrm>
              <a:off x="4191000" y="2209800"/>
              <a:ext cx="1219200" cy="4572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552" name="Text Box 70"/>
            <p:cNvSpPr txBox="1">
              <a:spLocks noChangeArrowheads="1"/>
            </p:cNvSpPr>
            <p:nvPr/>
          </p:nvSpPr>
          <p:spPr bwMode="auto">
            <a:xfrm>
              <a:off x="4419600" y="2297668"/>
              <a:ext cx="745076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TW" i="1" dirty="0">
                  <a:latin typeface="Garamond" charset="0"/>
                  <a:ea typeface="新細明體" charset="-120"/>
                </a:rPr>
                <a:t>NFA</a:t>
              </a:r>
              <a:r>
                <a:rPr lang="en-US" altLang="zh-TW" i="1" baseline="-25000" dirty="0">
                  <a:latin typeface="Garamond" charset="0"/>
                  <a:ea typeface="新細明體" charset="-120"/>
                </a:rPr>
                <a:t>R</a:t>
              </a:r>
              <a:endParaRPr lang="en-US" altLang="zh-TW" i="1" dirty="0">
                <a:latin typeface="Garamond" charset="0"/>
                <a:ea typeface="新細明體" charset="-120"/>
              </a:endParaRP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4191000" y="3657099"/>
            <a:ext cx="1219200" cy="457697"/>
            <a:chOff x="4191000" y="3429000"/>
            <a:chExt cx="1219200" cy="457200"/>
          </a:xfrm>
          <a:solidFill>
            <a:schemeClr val="accent2"/>
          </a:solidFill>
        </p:grpSpPr>
        <p:sp>
          <p:nvSpPr>
            <p:cNvPr id="21549" name="Rectangle 69"/>
            <p:cNvSpPr>
              <a:spLocks noChangeArrowheads="1"/>
            </p:cNvSpPr>
            <p:nvPr/>
          </p:nvSpPr>
          <p:spPr bwMode="auto">
            <a:xfrm>
              <a:off x="4191000" y="3429000"/>
              <a:ext cx="1219200" cy="4572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550" name="Text Box 71"/>
            <p:cNvSpPr txBox="1">
              <a:spLocks noChangeArrowheads="1"/>
            </p:cNvSpPr>
            <p:nvPr/>
          </p:nvSpPr>
          <p:spPr bwMode="auto">
            <a:xfrm>
              <a:off x="4455760" y="3441156"/>
              <a:ext cx="725840" cy="3689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TW" i="1" dirty="0">
                  <a:latin typeface="Garamond" charset="0"/>
                  <a:ea typeface="新細明體" charset="-120"/>
                </a:rPr>
                <a:t>NFA</a:t>
              </a:r>
              <a:r>
                <a:rPr lang="en-US" altLang="zh-TW" i="1" baseline="-25000" dirty="0">
                  <a:latin typeface="Garamond" charset="0"/>
                  <a:ea typeface="新細明體" charset="-120"/>
                </a:rPr>
                <a:t>S</a:t>
              </a:r>
              <a:endParaRPr lang="en-US" altLang="zh-TW" i="1" dirty="0">
                <a:latin typeface="Garamond" charset="0"/>
                <a:ea typeface="新細明體" charset="-120"/>
              </a:endParaRP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2514600" y="2514600"/>
            <a:ext cx="4114800" cy="1371600"/>
            <a:chOff x="2514600" y="2286000"/>
            <a:chExt cx="4114800" cy="1371600"/>
          </a:xfrm>
        </p:grpSpPr>
        <p:sp>
          <p:nvSpPr>
            <p:cNvPr id="21535" name="Oval 60"/>
            <p:cNvSpPr>
              <a:spLocks noChangeArrowheads="1"/>
            </p:cNvSpPr>
            <p:nvPr/>
          </p:nvSpPr>
          <p:spPr bwMode="auto">
            <a:xfrm>
              <a:off x="2971800" y="2743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1536" name="Line 61"/>
            <p:cNvSpPr>
              <a:spLocks noChangeShapeType="1"/>
            </p:cNvSpPr>
            <p:nvPr/>
          </p:nvSpPr>
          <p:spPr bwMode="auto">
            <a:xfrm>
              <a:off x="2514600" y="3048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7" name="Rectangle 62"/>
            <p:cNvSpPr>
              <a:spLocks noChangeArrowheads="1"/>
            </p:cNvSpPr>
            <p:nvPr/>
          </p:nvSpPr>
          <p:spPr bwMode="auto">
            <a:xfrm>
              <a:off x="3067050" y="2757488"/>
              <a:ext cx="4286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baseline="-25000">
                  <a:latin typeface="Garamond" charset="0"/>
                  <a:ea typeface="新細明體" charset="-120"/>
                  <a:sym typeface="Symbol" charset="2"/>
                </a:rPr>
                <a:t>0</a:t>
              </a:r>
            </a:p>
          </p:txBody>
        </p:sp>
        <p:sp>
          <p:nvSpPr>
            <p:cNvPr id="21538" name="Oval 63"/>
            <p:cNvSpPr>
              <a:spLocks noChangeArrowheads="1"/>
            </p:cNvSpPr>
            <p:nvPr/>
          </p:nvSpPr>
          <p:spPr bwMode="auto">
            <a:xfrm>
              <a:off x="6019800" y="2743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1539" name="Line 64"/>
            <p:cNvSpPr>
              <a:spLocks noChangeShapeType="1"/>
            </p:cNvSpPr>
            <p:nvPr/>
          </p:nvSpPr>
          <p:spPr bwMode="auto">
            <a:xfrm>
              <a:off x="5410200" y="2438400"/>
              <a:ext cx="609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0" name="Rectangle 65"/>
            <p:cNvSpPr>
              <a:spLocks noChangeArrowheads="1"/>
            </p:cNvSpPr>
            <p:nvPr/>
          </p:nvSpPr>
          <p:spPr bwMode="auto">
            <a:xfrm>
              <a:off x="6115050" y="2757488"/>
              <a:ext cx="4286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baseline="-25000">
                  <a:latin typeface="Garamond" charset="0"/>
                  <a:ea typeface="新細明體" charset="-120"/>
                  <a:sym typeface="Symbol" charset="2"/>
                </a:rPr>
                <a:t>1</a:t>
              </a:r>
            </a:p>
          </p:txBody>
        </p:sp>
        <p:sp>
          <p:nvSpPr>
            <p:cNvPr id="21541" name="Oval 66"/>
            <p:cNvSpPr>
              <a:spLocks noChangeArrowheads="1"/>
            </p:cNvSpPr>
            <p:nvPr/>
          </p:nvSpPr>
          <p:spPr bwMode="auto">
            <a:xfrm>
              <a:off x="6099175" y="2819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1542" name="Text Box 67"/>
            <p:cNvSpPr txBox="1">
              <a:spLocks noChangeArrowheads="1"/>
            </p:cNvSpPr>
            <p:nvPr/>
          </p:nvSpPr>
          <p:spPr bwMode="auto">
            <a:xfrm>
              <a:off x="5549900" y="2286000"/>
              <a:ext cx="317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TW" altLang="en-US">
                  <a:latin typeface="Garamond" charset="0"/>
                  <a:ea typeface="新細明體" charset="-120"/>
                  <a:sym typeface="Symbol" charset="2"/>
                </a:rPr>
                <a:t></a:t>
              </a:r>
              <a:endParaRPr lang="zh-TW" altLang="en-US">
                <a:latin typeface="Garamond" charset="0"/>
                <a:ea typeface="新細明體" charset="-120"/>
              </a:endParaRPr>
            </a:p>
          </p:txBody>
        </p:sp>
        <p:sp>
          <p:nvSpPr>
            <p:cNvPr id="21543" name="Line 72"/>
            <p:cNvSpPr>
              <a:spLocks noChangeShapeType="1"/>
            </p:cNvSpPr>
            <p:nvPr/>
          </p:nvSpPr>
          <p:spPr bwMode="auto">
            <a:xfrm flipV="1">
              <a:off x="5410200" y="3048000"/>
              <a:ext cx="609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4" name="Line 73"/>
            <p:cNvSpPr>
              <a:spLocks noChangeShapeType="1"/>
            </p:cNvSpPr>
            <p:nvPr/>
          </p:nvSpPr>
          <p:spPr bwMode="auto">
            <a:xfrm flipV="1">
              <a:off x="3581400" y="2438400"/>
              <a:ext cx="609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5" name="Line 74"/>
            <p:cNvSpPr>
              <a:spLocks noChangeShapeType="1"/>
            </p:cNvSpPr>
            <p:nvPr/>
          </p:nvSpPr>
          <p:spPr bwMode="auto">
            <a:xfrm>
              <a:off x="3581400" y="3048000"/>
              <a:ext cx="609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6" name="Text Box 75"/>
            <p:cNvSpPr txBox="1">
              <a:spLocks noChangeArrowheads="1"/>
            </p:cNvSpPr>
            <p:nvPr/>
          </p:nvSpPr>
          <p:spPr bwMode="auto">
            <a:xfrm>
              <a:off x="5562600" y="3200400"/>
              <a:ext cx="317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TW" altLang="en-US">
                  <a:latin typeface="Garamond" charset="0"/>
                  <a:ea typeface="新細明體" charset="-120"/>
                  <a:sym typeface="Symbol" charset="2"/>
                </a:rPr>
                <a:t></a:t>
              </a:r>
              <a:endParaRPr lang="zh-TW" altLang="en-US">
                <a:latin typeface="Garamond" charset="0"/>
                <a:ea typeface="新細明體" charset="-120"/>
              </a:endParaRPr>
            </a:p>
          </p:txBody>
        </p:sp>
        <p:sp>
          <p:nvSpPr>
            <p:cNvPr id="21547" name="Text Box 76"/>
            <p:cNvSpPr txBox="1">
              <a:spLocks noChangeArrowheads="1"/>
            </p:cNvSpPr>
            <p:nvPr/>
          </p:nvSpPr>
          <p:spPr bwMode="auto">
            <a:xfrm>
              <a:off x="3657600" y="3200400"/>
              <a:ext cx="317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TW" altLang="en-US">
                  <a:latin typeface="Garamond" charset="0"/>
                  <a:ea typeface="新細明體" charset="-120"/>
                  <a:sym typeface="Symbol" charset="2"/>
                </a:rPr>
                <a:t></a:t>
              </a:r>
              <a:endParaRPr lang="zh-TW" altLang="en-US">
                <a:latin typeface="Garamond" charset="0"/>
                <a:ea typeface="新細明體" charset="-120"/>
              </a:endParaRPr>
            </a:p>
          </p:txBody>
        </p:sp>
        <p:sp>
          <p:nvSpPr>
            <p:cNvPr id="21548" name="Text Box 77"/>
            <p:cNvSpPr txBox="1">
              <a:spLocks noChangeArrowheads="1"/>
            </p:cNvSpPr>
            <p:nvPr/>
          </p:nvSpPr>
          <p:spPr bwMode="auto">
            <a:xfrm>
              <a:off x="3662363" y="2344738"/>
              <a:ext cx="317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TW" altLang="en-US">
                  <a:latin typeface="Garamond" charset="0"/>
                  <a:ea typeface="新細明體" charset="-120"/>
                  <a:sym typeface="Symbol" charset="2"/>
                </a:rPr>
                <a:t></a:t>
              </a:r>
              <a:endParaRPr lang="zh-TW" altLang="en-US">
                <a:latin typeface="Garamond" charset="0"/>
                <a:ea typeface="新細明體" charset="-120"/>
              </a:endParaRPr>
            </a:p>
          </p:txBody>
        </p:sp>
      </p:grpSp>
      <p:sp>
        <p:nvSpPr>
          <p:cNvPr id="19483" name="Rectangle 78"/>
          <p:cNvSpPr>
            <a:spLocks noChangeArrowheads="1"/>
          </p:cNvSpPr>
          <p:nvPr/>
        </p:nvSpPr>
        <p:spPr bwMode="auto">
          <a:xfrm>
            <a:off x="488950" y="5257800"/>
            <a:ext cx="4587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>
                <a:latin typeface="Garamond" charset="0"/>
                <a:ea typeface="新細明體" charset="-120"/>
                <a:sym typeface="Symbol" charset="2"/>
              </a:rPr>
              <a:t>R*</a:t>
            </a: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4187825" y="5334000"/>
            <a:ext cx="1219200" cy="457200"/>
            <a:chOff x="4187825" y="5105400"/>
            <a:chExt cx="1219200" cy="457200"/>
          </a:xfrm>
          <a:solidFill>
            <a:schemeClr val="accent2"/>
          </a:solidFill>
        </p:grpSpPr>
        <p:sp>
          <p:nvSpPr>
            <p:cNvPr id="21533" name="Rectangle 88"/>
            <p:cNvSpPr>
              <a:spLocks noChangeArrowheads="1"/>
            </p:cNvSpPr>
            <p:nvPr/>
          </p:nvSpPr>
          <p:spPr bwMode="auto">
            <a:xfrm>
              <a:off x="4187825" y="5105400"/>
              <a:ext cx="1219200" cy="4572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534" name="Text Box 89"/>
            <p:cNvSpPr txBox="1">
              <a:spLocks noChangeArrowheads="1"/>
            </p:cNvSpPr>
            <p:nvPr/>
          </p:nvSpPr>
          <p:spPr bwMode="auto">
            <a:xfrm>
              <a:off x="4436524" y="5117068"/>
              <a:ext cx="745076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TW" i="1" dirty="0">
                  <a:latin typeface="Garamond" charset="0"/>
                  <a:ea typeface="新細明體" charset="-120"/>
                </a:rPr>
                <a:t>NFA</a:t>
              </a:r>
              <a:r>
                <a:rPr lang="en-US" altLang="zh-TW" i="1" baseline="-25000" dirty="0">
                  <a:latin typeface="Garamond" charset="0"/>
                  <a:ea typeface="新細明體" charset="-120"/>
                </a:rPr>
                <a:t>R</a:t>
              </a:r>
              <a:endParaRPr lang="en-US" altLang="zh-TW" i="1" dirty="0">
                <a:latin typeface="Garamond" charset="0"/>
                <a:ea typeface="新細明體" charset="-120"/>
              </a:endParaRPr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2511425" y="4422775"/>
            <a:ext cx="4117975" cy="1444625"/>
            <a:chOff x="2511425" y="4194175"/>
            <a:chExt cx="4117975" cy="1444625"/>
          </a:xfrm>
        </p:grpSpPr>
        <p:sp>
          <p:nvSpPr>
            <p:cNvPr id="21519" name="Oval 79"/>
            <p:cNvSpPr>
              <a:spLocks noChangeArrowheads="1"/>
            </p:cNvSpPr>
            <p:nvPr/>
          </p:nvSpPr>
          <p:spPr bwMode="auto">
            <a:xfrm>
              <a:off x="2968625" y="5029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1520" name="Line 80"/>
            <p:cNvSpPr>
              <a:spLocks noChangeShapeType="1"/>
            </p:cNvSpPr>
            <p:nvPr/>
          </p:nvSpPr>
          <p:spPr bwMode="auto">
            <a:xfrm>
              <a:off x="2511425" y="5334000"/>
              <a:ext cx="4540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1" name="Rectangle 82"/>
            <p:cNvSpPr>
              <a:spLocks noChangeArrowheads="1"/>
            </p:cNvSpPr>
            <p:nvPr/>
          </p:nvSpPr>
          <p:spPr bwMode="auto">
            <a:xfrm>
              <a:off x="3063875" y="5043488"/>
              <a:ext cx="4286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baseline="-25000">
                  <a:latin typeface="Garamond" charset="0"/>
                  <a:ea typeface="新細明體" charset="-120"/>
                  <a:sym typeface="Symbol" charset="2"/>
                </a:rPr>
                <a:t>0</a:t>
              </a:r>
            </a:p>
          </p:txBody>
        </p:sp>
        <p:sp>
          <p:nvSpPr>
            <p:cNvPr id="21522" name="Oval 83"/>
            <p:cNvSpPr>
              <a:spLocks noChangeArrowheads="1"/>
            </p:cNvSpPr>
            <p:nvPr/>
          </p:nvSpPr>
          <p:spPr bwMode="auto">
            <a:xfrm>
              <a:off x="6019800" y="5029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1523" name="Line 84"/>
            <p:cNvSpPr>
              <a:spLocks noChangeShapeType="1"/>
            </p:cNvSpPr>
            <p:nvPr/>
          </p:nvSpPr>
          <p:spPr bwMode="auto">
            <a:xfrm flipV="1">
              <a:off x="5410200" y="53340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Rectangle 85"/>
            <p:cNvSpPr>
              <a:spLocks noChangeArrowheads="1"/>
            </p:cNvSpPr>
            <p:nvPr/>
          </p:nvSpPr>
          <p:spPr bwMode="auto">
            <a:xfrm>
              <a:off x="6115050" y="5043488"/>
              <a:ext cx="4286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baseline="-25000">
                  <a:latin typeface="Garamond" charset="0"/>
                  <a:ea typeface="新細明體" charset="-120"/>
                  <a:sym typeface="Symbol" charset="2"/>
                </a:rPr>
                <a:t>1</a:t>
              </a:r>
            </a:p>
          </p:txBody>
        </p:sp>
        <p:sp>
          <p:nvSpPr>
            <p:cNvPr id="21525" name="Oval 86"/>
            <p:cNvSpPr>
              <a:spLocks noChangeArrowheads="1"/>
            </p:cNvSpPr>
            <p:nvPr/>
          </p:nvSpPr>
          <p:spPr bwMode="auto">
            <a:xfrm>
              <a:off x="6099175" y="5105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1526" name="Text Box 87"/>
            <p:cNvSpPr txBox="1">
              <a:spLocks noChangeArrowheads="1"/>
            </p:cNvSpPr>
            <p:nvPr/>
          </p:nvSpPr>
          <p:spPr bwMode="auto">
            <a:xfrm>
              <a:off x="5549900" y="4953000"/>
              <a:ext cx="317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TW" altLang="en-US">
                  <a:latin typeface="Garamond" charset="0"/>
                  <a:ea typeface="新細明體" charset="-120"/>
                  <a:sym typeface="Symbol" charset="2"/>
                </a:rPr>
                <a:t></a:t>
              </a:r>
              <a:endParaRPr lang="zh-TW" altLang="en-US">
                <a:latin typeface="Garamond" charset="0"/>
                <a:ea typeface="新細明體" charset="-120"/>
              </a:endParaRPr>
            </a:p>
          </p:txBody>
        </p:sp>
        <p:sp>
          <p:nvSpPr>
            <p:cNvPr id="21527" name="Line 90"/>
            <p:cNvSpPr>
              <a:spLocks noChangeShapeType="1"/>
            </p:cNvSpPr>
            <p:nvPr/>
          </p:nvSpPr>
          <p:spPr bwMode="auto">
            <a:xfrm>
              <a:off x="3581400" y="53340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8" name="Text Box 91"/>
            <p:cNvSpPr txBox="1">
              <a:spLocks noChangeArrowheads="1"/>
            </p:cNvSpPr>
            <p:nvPr/>
          </p:nvSpPr>
          <p:spPr bwMode="auto">
            <a:xfrm>
              <a:off x="4648200" y="4194175"/>
              <a:ext cx="317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TW" altLang="en-US">
                  <a:latin typeface="Garamond" charset="0"/>
                  <a:ea typeface="新細明體" charset="-120"/>
                  <a:sym typeface="Symbol" charset="2"/>
                </a:rPr>
                <a:t></a:t>
              </a:r>
              <a:endParaRPr lang="zh-TW" altLang="en-US">
                <a:latin typeface="Garamond" charset="0"/>
                <a:ea typeface="新細明體" charset="-120"/>
              </a:endParaRPr>
            </a:p>
          </p:txBody>
        </p:sp>
        <p:sp>
          <p:nvSpPr>
            <p:cNvPr id="21529" name="Text Box 92"/>
            <p:cNvSpPr txBox="1">
              <a:spLocks noChangeArrowheads="1"/>
            </p:cNvSpPr>
            <p:nvPr/>
          </p:nvSpPr>
          <p:spPr bwMode="auto">
            <a:xfrm>
              <a:off x="3730625" y="4953000"/>
              <a:ext cx="317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TW" altLang="en-US">
                  <a:latin typeface="Garamond" charset="0"/>
                  <a:ea typeface="新細明體" charset="-120"/>
                  <a:sym typeface="Symbol" charset="2"/>
                </a:rPr>
                <a:t></a:t>
              </a:r>
              <a:endParaRPr lang="zh-TW" altLang="en-US">
                <a:latin typeface="Garamond" charset="0"/>
                <a:ea typeface="新細明體" charset="-120"/>
              </a:endParaRPr>
            </a:p>
          </p:txBody>
        </p:sp>
        <p:sp>
          <p:nvSpPr>
            <p:cNvPr id="21530" name="Freeform 93"/>
            <p:cNvSpPr>
              <a:spLocks/>
            </p:cNvSpPr>
            <p:nvPr/>
          </p:nvSpPr>
          <p:spPr bwMode="auto">
            <a:xfrm>
              <a:off x="3505200" y="4664075"/>
              <a:ext cx="2590800" cy="444500"/>
            </a:xfrm>
            <a:custGeom>
              <a:avLst/>
              <a:gdLst>
                <a:gd name="T0" fmla="*/ 2147483647 w 1632"/>
                <a:gd name="T1" fmla="*/ 2147483647 h 280"/>
                <a:gd name="T2" fmla="*/ 2147483647 w 1632"/>
                <a:gd name="T3" fmla="*/ 2147483647 h 280"/>
                <a:gd name="T4" fmla="*/ 2147483647 w 1632"/>
                <a:gd name="T5" fmla="*/ 2147483647 h 280"/>
                <a:gd name="T6" fmla="*/ 0 w 1632"/>
                <a:gd name="T7" fmla="*/ 2147483647 h 2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2"/>
                <a:gd name="T13" fmla="*/ 0 h 280"/>
                <a:gd name="T14" fmla="*/ 1632 w 1632"/>
                <a:gd name="T15" fmla="*/ 280 h 2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2" h="280">
                  <a:moveTo>
                    <a:pt x="1632" y="280"/>
                  </a:moveTo>
                  <a:cubicBezTo>
                    <a:pt x="1516" y="180"/>
                    <a:pt x="1400" y="80"/>
                    <a:pt x="1200" y="40"/>
                  </a:cubicBezTo>
                  <a:cubicBezTo>
                    <a:pt x="1000" y="0"/>
                    <a:pt x="632" y="0"/>
                    <a:pt x="432" y="40"/>
                  </a:cubicBezTo>
                  <a:cubicBezTo>
                    <a:pt x="232" y="80"/>
                    <a:pt x="116" y="180"/>
                    <a:pt x="0" y="28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1531" name="Freeform 94"/>
            <p:cNvSpPr>
              <a:spLocks/>
            </p:cNvSpPr>
            <p:nvPr/>
          </p:nvSpPr>
          <p:spPr bwMode="auto">
            <a:xfrm>
              <a:off x="3352800" y="4346575"/>
              <a:ext cx="2895600" cy="685800"/>
            </a:xfrm>
            <a:custGeom>
              <a:avLst/>
              <a:gdLst>
                <a:gd name="T0" fmla="*/ 2147483647 w 1632"/>
                <a:gd name="T1" fmla="*/ 2147483647 h 280"/>
                <a:gd name="T2" fmla="*/ 2147483647 w 1632"/>
                <a:gd name="T3" fmla="*/ 2147483647 h 280"/>
                <a:gd name="T4" fmla="*/ 2147483647 w 1632"/>
                <a:gd name="T5" fmla="*/ 2147483647 h 280"/>
                <a:gd name="T6" fmla="*/ 0 w 1632"/>
                <a:gd name="T7" fmla="*/ 2147483647 h 2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2"/>
                <a:gd name="T13" fmla="*/ 0 h 280"/>
                <a:gd name="T14" fmla="*/ 1632 w 1632"/>
                <a:gd name="T15" fmla="*/ 280 h 2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2" h="280">
                  <a:moveTo>
                    <a:pt x="1632" y="280"/>
                  </a:moveTo>
                  <a:cubicBezTo>
                    <a:pt x="1516" y="180"/>
                    <a:pt x="1400" y="80"/>
                    <a:pt x="1200" y="40"/>
                  </a:cubicBezTo>
                  <a:cubicBezTo>
                    <a:pt x="1000" y="0"/>
                    <a:pt x="632" y="0"/>
                    <a:pt x="432" y="40"/>
                  </a:cubicBezTo>
                  <a:cubicBezTo>
                    <a:pt x="232" y="80"/>
                    <a:pt x="116" y="180"/>
                    <a:pt x="0" y="28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1532" name="Text Box 95"/>
            <p:cNvSpPr txBox="1">
              <a:spLocks noChangeArrowheads="1"/>
            </p:cNvSpPr>
            <p:nvPr/>
          </p:nvSpPr>
          <p:spPr bwMode="auto">
            <a:xfrm>
              <a:off x="4635500" y="4575175"/>
              <a:ext cx="317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TW" altLang="en-US">
                  <a:latin typeface="Garamond" charset="0"/>
                  <a:ea typeface="新細明體" charset="-120"/>
                  <a:sym typeface="Symbol" charset="2"/>
                </a:rPr>
                <a:t></a:t>
              </a:r>
              <a:endParaRPr lang="zh-TW" altLang="en-US">
                <a:latin typeface="Garamond" charset="0"/>
                <a:ea typeface="新細明體" charset="-120"/>
              </a:endParaRPr>
            </a:p>
          </p:txBody>
        </p:sp>
      </p:grpSp>
      <p:sp>
        <p:nvSpPr>
          <p:cNvPr id="49" name="Date Placeholder 4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14th March, 2011</a:t>
            </a:r>
            <a:endParaRPr lang="en-US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/>
      <p:bldP spid="1948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Generalized NFAs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95288" y="1497013"/>
            <a:ext cx="8353425" cy="4675187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ea typeface="ＭＳ Ｐゴシック" charset="-128"/>
              </a:rPr>
              <a:t>A </a:t>
            </a:r>
            <a:r>
              <a:rPr lang="en-US" b="1" dirty="0" smtClean="0">
                <a:solidFill>
                  <a:schemeClr val="accent1"/>
                </a:solidFill>
                <a:ea typeface="ＭＳ Ｐゴシック" charset="-128"/>
              </a:rPr>
              <a:t>generalized NFA </a:t>
            </a:r>
            <a:r>
              <a:rPr lang="en-US" dirty="0" smtClean="0">
                <a:ea typeface="ＭＳ Ｐゴシック" charset="-128"/>
              </a:rPr>
              <a:t>is an NFA whose transitions are labeled by regular expressions, like</a:t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>moreover</a:t>
            </a:r>
          </a:p>
          <a:p>
            <a:pPr lvl="1"/>
            <a:r>
              <a:rPr lang="en-US" dirty="0" smtClean="0"/>
              <a:t>It has </a:t>
            </a:r>
            <a:r>
              <a:rPr lang="en-US" b="1" dirty="0" smtClean="0">
                <a:solidFill>
                  <a:srgbClr val="6699FF"/>
                </a:solidFill>
              </a:rPr>
              <a:t>exactly one accept state</a:t>
            </a:r>
            <a:r>
              <a:rPr lang="en-US" dirty="0" smtClean="0"/>
              <a:t>, different from its start state</a:t>
            </a:r>
          </a:p>
          <a:p>
            <a:pPr lvl="1"/>
            <a:r>
              <a:rPr lang="en-US" dirty="0" smtClean="0"/>
              <a:t>No arrows come into the start state</a:t>
            </a:r>
          </a:p>
          <a:p>
            <a:pPr lvl="1"/>
            <a:r>
              <a:rPr lang="en-US" dirty="0" smtClean="0"/>
              <a:t>No arrows go out of the accept state</a:t>
            </a:r>
          </a:p>
        </p:txBody>
      </p:sp>
      <p:sp>
        <p:nvSpPr>
          <p:cNvPr id="25604" name="Line 5"/>
          <p:cNvSpPr>
            <a:spLocks noChangeShapeType="1"/>
          </p:cNvSpPr>
          <p:nvPr/>
        </p:nvSpPr>
        <p:spPr bwMode="auto">
          <a:xfrm>
            <a:off x="4864100" y="3216275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5" name="Oval 6"/>
          <p:cNvSpPr>
            <a:spLocks noChangeArrowheads="1"/>
          </p:cNvSpPr>
          <p:nvPr/>
        </p:nvSpPr>
        <p:spPr bwMode="auto">
          <a:xfrm>
            <a:off x="2727325" y="29495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5606" name="Oval 7"/>
          <p:cNvSpPr>
            <a:spLocks noChangeArrowheads="1"/>
          </p:cNvSpPr>
          <p:nvPr/>
        </p:nvSpPr>
        <p:spPr bwMode="auto">
          <a:xfrm>
            <a:off x="4356100" y="296545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5607" name="Oval 8"/>
          <p:cNvSpPr>
            <a:spLocks noChangeArrowheads="1"/>
          </p:cNvSpPr>
          <p:nvPr/>
        </p:nvSpPr>
        <p:spPr bwMode="auto">
          <a:xfrm>
            <a:off x="5943600" y="2971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5608" name="Oval 10"/>
          <p:cNvSpPr>
            <a:spLocks noChangeArrowheads="1"/>
          </p:cNvSpPr>
          <p:nvPr/>
        </p:nvSpPr>
        <p:spPr bwMode="auto">
          <a:xfrm>
            <a:off x="6018213" y="3048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5609" name="Text Box 11"/>
          <p:cNvSpPr txBox="1">
            <a:spLocks noChangeArrowheads="1"/>
          </p:cNvSpPr>
          <p:nvPr/>
        </p:nvSpPr>
        <p:spPr bwMode="auto">
          <a:xfrm>
            <a:off x="3403600" y="2895600"/>
            <a:ext cx="749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1800">
                <a:latin typeface="Symbol" charset="2"/>
              </a:rPr>
              <a:t>e</a:t>
            </a:r>
            <a:r>
              <a:rPr lang="en-US" altLang="zh-TW" sz="1800">
                <a:latin typeface="Garamond" charset="0"/>
                <a:ea typeface="新細明體" charset="-120"/>
              </a:rPr>
              <a:t>+10*</a:t>
            </a:r>
          </a:p>
        </p:txBody>
      </p:sp>
      <p:sp>
        <p:nvSpPr>
          <p:cNvPr id="25610" name="Text Box 12"/>
          <p:cNvSpPr txBox="1">
            <a:spLocks noChangeArrowheads="1"/>
          </p:cNvSpPr>
          <p:nvPr/>
        </p:nvSpPr>
        <p:spPr bwMode="auto">
          <a:xfrm>
            <a:off x="5106988" y="2906713"/>
            <a:ext cx="6080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1800">
                <a:latin typeface="Garamond" charset="0"/>
                <a:ea typeface="新細明體" charset="-120"/>
              </a:rPr>
              <a:t>0*11</a:t>
            </a:r>
          </a:p>
        </p:txBody>
      </p:sp>
      <p:sp>
        <p:nvSpPr>
          <p:cNvPr id="25611" name="Line 14"/>
          <p:cNvSpPr>
            <a:spLocks noChangeShapeType="1"/>
          </p:cNvSpPr>
          <p:nvPr/>
        </p:nvSpPr>
        <p:spPr bwMode="auto">
          <a:xfrm>
            <a:off x="3260725" y="321151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2" name="Line 15"/>
          <p:cNvSpPr>
            <a:spLocks noChangeShapeType="1"/>
          </p:cNvSpPr>
          <p:nvPr/>
        </p:nvSpPr>
        <p:spPr bwMode="auto">
          <a:xfrm>
            <a:off x="2417763" y="32115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3" name="Freeform 16"/>
          <p:cNvSpPr>
            <a:spLocks/>
          </p:cNvSpPr>
          <p:nvPr/>
        </p:nvSpPr>
        <p:spPr bwMode="auto">
          <a:xfrm rot="-698115">
            <a:off x="4532313" y="2608263"/>
            <a:ext cx="406400" cy="403225"/>
          </a:xfrm>
          <a:custGeom>
            <a:avLst/>
            <a:gdLst>
              <a:gd name="T0" fmla="*/ 2147483647 w 230"/>
              <a:gd name="T1" fmla="*/ 2147483647 h 228"/>
              <a:gd name="T2" fmla="*/ 2147483647 w 230"/>
              <a:gd name="T3" fmla="*/ 2147483647 h 228"/>
              <a:gd name="T4" fmla="*/ 2147483647 w 230"/>
              <a:gd name="T5" fmla="*/ 2147483647 h 228"/>
              <a:gd name="T6" fmla="*/ 2147483647 w 230"/>
              <a:gd name="T7" fmla="*/ 2147483647 h 228"/>
              <a:gd name="T8" fmla="*/ 2147483647 w 230"/>
              <a:gd name="T9" fmla="*/ 2147483647 h 228"/>
              <a:gd name="T10" fmla="*/ 2147483647 w 230"/>
              <a:gd name="T11" fmla="*/ 2147483647 h 228"/>
              <a:gd name="T12" fmla="*/ 2147483647 w 230"/>
              <a:gd name="T13" fmla="*/ 2147483647 h 228"/>
              <a:gd name="T14" fmla="*/ 2147483647 w 230"/>
              <a:gd name="T15" fmla="*/ 2147483647 h 2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30"/>
              <a:gd name="T25" fmla="*/ 0 h 228"/>
              <a:gd name="T26" fmla="*/ 230 w 230"/>
              <a:gd name="T27" fmla="*/ 228 h 22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30" h="228">
                <a:moveTo>
                  <a:pt x="19" y="187"/>
                </a:moveTo>
                <a:cubicBezTo>
                  <a:pt x="17" y="169"/>
                  <a:pt x="0" y="110"/>
                  <a:pt x="7" y="81"/>
                </a:cubicBezTo>
                <a:cubicBezTo>
                  <a:pt x="14" y="52"/>
                  <a:pt x="37" y="24"/>
                  <a:pt x="61" y="12"/>
                </a:cubicBezTo>
                <a:cubicBezTo>
                  <a:pt x="85" y="0"/>
                  <a:pt x="128" y="3"/>
                  <a:pt x="151" y="9"/>
                </a:cubicBezTo>
                <a:cubicBezTo>
                  <a:pt x="174" y="15"/>
                  <a:pt x="188" y="29"/>
                  <a:pt x="201" y="46"/>
                </a:cubicBezTo>
                <a:cubicBezTo>
                  <a:pt x="214" y="63"/>
                  <a:pt x="228" y="88"/>
                  <a:pt x="229" y="111"/>
                </a:cubicBezTo>
                <a:cubicBezTo>
                  <a:pt x="230" y="134"/>
                  <a:pt x="226" y="167"/>
                  <a:pt x="208" y="186"/>
                </a:cubicBezTo>
                <a:cubicBezTo>
                  <a:pt x="190" y="205"/>
                  <a:pt x="137" y="219"/>
                  <a:pt x="118" y="2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5614" name="Text Box 17"/>
          <p:cNvSpPr txBox="1">
            <a:spLocks noChangeArrowheads="1"/>
          </p:cNvSpPr>
          <p:nvPr/>
        </p:nvSpPr>
        <p:spPr bwMode="auto">
          <a:xfrm>
            <a:off x="4811713" y="2384425"/>
            <a:ext cx="5000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1800">
                <a:latin typeface="Garamond" charset="0"/>
                <a:ea typeface="新細明體" charset="-120"/>
              </a:rPr>
              <a:t>0*1</a:t>
            </a:r>
          </a:p>
        </p:txBody>
      </p:sp>
      <p:sp>
        <p:nvSpPr>
          <p:cNvPr id="25615" name="Rectangle 18"/>
          <p:cNvSpPr>
            <a:spLocks noChangeArrowheads="1"/>
          </p:cNvSpPr>
          <p:nvPr/>
        </p:nvSpPr>
        <p:spPr bwMode="auto">
          <a:xfrm>
            <a:off x="2803525" y="3025775"/>
            <a:ext cx="373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18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1800" baseline="-25000">
                <a:latin typeface="Symbol" charset="2"/>
                <a:ea typeface="新細明體" charset="-120"/>
                <a:sym typeface="Symbol" charset="2"/>
              </a:rPr>
              <a:t>0</a:t>
            </a:r>
          </a:p>
        </p:txBody>
      </p:sp>
      <p:sp>
        <p:nvSpPr>
          <p:cNvPr id="25616" name="Rectangle 19"/>
          <p:cNvSpPr>
            <a:spLocks noChangeArrowheads="1"/>
          </p:cNvSpPr>
          <p:nvPr/>
        </p:nvSpPr>
        <p:spPr bwMode="auto">
          <a:xfrm>
            <a:off x="4403725" y="3025775"/>
            <a:ext cx="373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18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1800" baseline="-25000">
                <a:latin typeface="Symbol" charset="2"/>
                <a:ea typeface="新細明體" charset="-120"/>
                <a:sym typeface="Symbol" charset="2"/>
              </a:rPr>
              <a:t>1</a:t>
            </a:r>
          </a:p>
        </p:txBody>
      </p:sp>
      <p:sp>
        <p:nvSpPr>
          <p:cNvPr id="25617" name="Rectangle 20"/>
          <p:cNvSpPr>
            <a:spLocks noChangeArrowheads="1"/>
          </p:cNvSpPr>
          <p:nvPr/>
        </p:nvSpPr>
        <p:spPr bwMode="auto">
          <a:xfrm>
            <a:off x="6003925" y="3025775"/>
            <a:ext cx="373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18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1800" baseline="-25000">
                <a:latin typeface="Symbol" charset="2"/>
                <a:ea typeface="新細明體" charset="-120"/>
                <a:sym typeface="Symbol" charset="2"/>
              </a:rPr>
              <a:t>2</a:t>
            </a:r>
          </a:p>
        </p:txBody>
      </p:sp>
      <p:sp>
        <p:nvSpPr>
          <p:cNvPr id="25618" name="Freeform 18"/>
          <p:cNvSpPr>
            <a:spLocks noChangeArrowheads="1"/>
          </p:cNvSpPr>
          <p:nvPr/>
        </p:nvSpPr>
        <p:spPr bwMode="auto">
          <a:xfrm>
            <a:off x="3167063" y="3429000"/>
            <a:ext cx="2835275" cy="454025"/>
          </a:xfrm>
          <a:custGeom>
            <a:avLst/>
            <a:gdLst>
              <a:gd name="T0" fmla="*/ 0 w 2836334"/>
              <a:gd name="T1" fmla="*/ 0 h 454378"/>
              <a:gd name="T2" fmla="*/ 1385944 w 2836334"/>
              <a:gd name="T3" fmla="*/ 446992 h 454378"/>
              <a:gd name="T4" fmla="*/ 2831043 w 2836334"/>
              <a:gd name="T5" fmla="*/ 33737 h 454378"/>
              <a:gd name="T6" fmla="*/ 0 60000 65536"/>
              <a:gd name="T7" fmla="*/ 0 60000 65536"/>
              <a:gd name="T8" fmla="*/ 0 60000 65536"/>
              <a:gd name="T9" fmla="*/ 0 w 2836334"/>
              <a:gd name="T10" fmla="*/ 0 h 454378"/>
              <a:gd name="T11" fmla="*/ 2836334 w 2836334"/>
              <a:gd name="T12" fmla="*/ 454378 h 454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6334" h="454378">
                <a:moveTo>
                  <a:pt x="0" y="0"/>
                </a:moveTo>
                <a:cubicBezTo>
                  <a:pt x="457906" y="221544"/>
                  <a:pt x="915812" y="443089"/>
                  <a:pt x="1388534" y="448733"/>
                </a:cubicBezTo>
                <a:cubicBezTo>
                  <a:pt x="1861256" y="454378"/>
                  <a:pt x="2836334" y="33867"/>
                  <a:pt x="2836334" y="3386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5619" name="Text Box 17"/>
          <p:cNvSpPr txBox="1">
            <a:spLocks noChangeArrowheads="1"/>
          </p:cNvSpPr>
          <p:nvPr/>
        </p:nvSpPr>
        <p:spPr bwMode="auto">
          <a:xfrm>
            <a:off x="4398963" y="3821113"/>
            <a:ext cx="4016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1800">
                <a:latin typeface="Garamond" charset="0"/>
                <a:ea typeface="新細明體" charset="-120"/>
              </a:rPr>
              <a:t>01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14th March, 2011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Conversion </a:t>
            </a:r>
            <a:r>
              <a:rPr lang="en-US" dirty="0" smtClean="0">
                <a:ea typeface="ＭＳ Ｐゴシック" charset="-128"/>
              </a:rPr>
              <a:t>Example</a:t>
            </a:r>
            <a:endParaRPr lang="en-US" dirty="0" smtClean="0">
              <a:ea typeface="ＭＳ Ｐゴシック" charset="-128"/>
            </a:endParaRPr>
          </a:p>
        </p:txBody>
      </p:sp>
      <p:sp>
        <p:nvSpPr>
          <p:cNvPr id="27651" name="Oval 10"/>
          <p:cNvSpPr>
            <a:spLocks noChangeArrowheads="1"/>
          </p:cNvSpPr>
          <p:nvPr/>
        </p:nvSpPr>
        <p:spPr bwMode="auto">
          <a:xfrm>
            <a:off x="3590925" y="207645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3416300" y="2271713"/>
            <a:ext cx="174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13"/>
          <p:cNvSpPr>
            <a:spLocks noChangeArrowheads="1"/>
          </p:cNvSpPr>
          <p:nvPr/>
        </p:nvSpPr>
        <p:spPr bwMode="auto">
          <a:xfrm>
            <a:off x="3597275" y="2009775"/>
            <a:ext cx="377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18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1800" baseline="-25000">
                <a:latin typeface="Garamond" charset="0"/>
                <a:ea typeface="新細明體" charset="-120"/>
                <a:sym typeface="Symbol" charset="2"/>
              </a:rPr>
              <a:t>1</a:t>
            </a:r>
          </a:p>
        </p:txBody>
      </p:sp>
      <p:sp>
        <p:nvSpPr>
          <p:cNvPr id="27654" name="Rectangle 14"/>
          <p:cNvSpPr>
            <a:spLocks noChangeArrowheads="1"/>
          </p:cNvSpPr>
          <p:nvPr/>
        </p:nvSpPr>
        <p:spPr bwMode="auto">
          <a:xfrm>
            <a:off x="5267325" y="2009775"/>
            <a:ext cx="368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18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1800" baseline="-25000">
                <a:latin typeface="Garamond" charset="0"/>
                <a:ea typeface="新細明體" charset="-120"/>
                <a:sym typeface="Symbol" charset="2"/>
              </a:rPr>
              <a:t>2</a:t>
            </a:r>
          </a:p>
        </p:txBody>
      </p:sp>
      <p:sp>
        <p:nvSpPr>
          <p:cNvPr id="27655" name="Line 35"/>
          <p:cNvSpPr>
            <a:spLocks noChangeShapeType="1"/>
          </p:cNvSpPr>
          <p:nvPr/>
        </p:nvSpPr>
        <p:spPr bwMode="auto">
          <a:xfrm>
            <a:off x="3965575" y="21955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36"/>
          <p:cNvSpPr>
            <a:spLocks noChangeShapeType="1"/>
          </p:cNvSpPr>
          <p:nvPr/>
        </p:nvSpPr>
        <p:spPr bwMode="auto">
          <a:xfrm flipH="1">
            <a:off x="3957638" y="2339975"/>
            <a:ext cx="127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Freeform 37"/>
          <p:cNvSpPr>
            <a:spLocks/>
          </p:cNvSpPr>
          <p:nvPr/>
        </p:nvSpPr>
        <p:spPr bwMode="auto">
          <a:xfrm>
            <a:off x="3559175" y="1763713"/>
            <a:ext cx="355600" cy="328612"/>
          </a:xfrm>
          <a:custGeom>
            <a:avLst/>
            <a:gdLst>
              <a:gd name="T0" fmla="*/ 2147483647 w 320"/>
              <a:gd name="T1" fmla="*/ 2147483647 h 296"/>
              <a:gd name="T2" fmla="*/ 2147483647 w 320"/>
              <a:gd name="T3" fmla="*/ 2147483647 h 296"/>
              <a:gd name="T4" fmla="*/ 2147483647 w 320"/>
              <a:gd name="T5" fmla="*/ 2147483647 h 296"/>
              <a:gd name="T6" fmla="*/ 2147483647 w 320"/>
              <a:gd name="T7" fmla="*/ 2147483647 h 296"/>
              <a:gd name="T8" fmla="*/ 2147483647 w 320"/>
              <a:gd name="T9" fmla="*/ 2147483647 h 296"/>
              <a:gd name="T10" fmla="*/ 2147483647 w 320"/>
              <a:gd name="T11" fmla="*/ 2147483647 h 296"/>
              <a:gd name="T12" fmla="*/ 2147483647 w 320"/>
              <a:gd name="T13" fmla="*/ 2147483647 h 296"/>
              <a:gd name="T14" fmla="*/ 2147483647 w 320"/>
              <a:gd name="T15" fmla="*/ 2147483647 h 2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0"/>
              <a:gd name="T25" fmla="*/ 0 h 296"/>
              <a:gd name="T26" fmla="*/ 320 w 320"/>
              <a:gd name="T27" fmla="*/ 296 h 29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0" h="296">
                <a:moveTo>
                  <a:pt x="112" y="296"/>
                </a:moveTo>
                <a:cubicBezTo>
                  <a:pt x="72" y="268"/>
                  <a:pt x="32" y="240"/>
                  <a:pt x="16" y="200"/>
                </a:cubicBezTo>
                <a:cubicBezTo>
                  <a:pt x="0" y="160"/>
                  <a:pt x="0" y="88"/>
                  <a:pt x="16" y="56"/>
                </a:cubicBezTo>
                <a:cubicBezTo>
                  <a:pt x="32" y="24"/>
                  <a:pt x="80" y="16"/>
                  <a:pt x="112" y="8"/>
                </a:cubicBezTo>
                <a:cubicBezTo>
                  <a:pt x="144" y="0"/>
                  <a:pt x="176" y="0"/>
                  <a:pt x="208" y="8"/>
                </a:cubicBezTo>
                <a:cubicBezTo>
                  <a:pt x="240" y="16"/>
                  <a:pt x="288" y="24"/>
                  <a:pt x="304" y="56"/>
                </a:cubicBezTo>
                <a:cubicBezTo>
                  <a:pt x="320" y="88"/>
                  <a:pt x="312" y="160"/>
                  <a:pt x="304" y="200"/>
                </a:cubicBezTo>
                <a:cubicBezTo>
                  <a:pt x="296" y="240"/>
                  <a:pt x="276" y="268"/>
                  <a:pt x="256" y="2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27658" name="Text Box 39"/>
          <p:cNvSpPr txBox="1">
            <a:spLocks noChangeArrowheads="1"/>
          </p:cNvSpPr>
          <p:nvPr/>
        </p:nvSpPr>
        <p:spPr bwMode="auto">
          <a:xfrm>
            <a:off x="3825875" y="152400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1800">
                <a:latin typeface="Garamond" charset="0"/>
                <a:ea typeface="新細明體" charset="-120"/>
              </a:rPr>
              <a:t>0</a:t>
            </a:r>
          </a:p>
        </p:txBody>
      </p:sp>
      <p:sp>
        <p:nvSpPr>
          <p:cNvPr id="27659" name="Text Box 40"/>
          <p:cNvSpPr txBox="1">
            <a:spLocks noChangeArrowheads="1"/>
          </p:cNvSpPr>
          <p:nvPr/>
        </p:nvSpPr>
        <p:spPr bwMode="auto">
          <a:xfrm>
            <a:off x="5481638" y="1541463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1800">
                <a:latin typeface="Garamond" charset="0"/>
                <a:ea typeface="新細明體" charset="-120"/>
              </a:rPr>
              <a:t>1</a:t>
            </a:r>
          </a:p>
        </p:txBody>
      </p:sp>
      <p:sp>
        <p:nvSpPr>
          <p:cNvPr id="27660" name="Text Box 41"/>
          <p:cNvSpPr txBox="1">
            <a:spLocks noChangeArrowheads="1"/>
          </p:cNvSpPr>
          <p:nvPr/>
        </p:nvSpPr>
        <p:spPr bwMode="auto">
          <a:xfrm>
            <a:off x="4448175" y="186213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1800">
                <a:latin typeface="Garamond" charset="0"/>
                <a:ea typeface="新細明體" charset="-120"/>
              </a:rPr>
              <a:t>1</a:t>
            </a:r>
          </a:p>
        </p:txBody>
      </p:sp>
      <p:sp>
        <p:nvSpPr>
          <p:cNvPr id="27661" name="Text Box 42"/>
          <p:cNvSpPr txBox="1">
            <a:spLocks noChangeArrowheads="1"/>
          </p:cNvSpPr>
          <p:nvPr/>
        </p:nvSpPr>
        <p:spPr bwMode="auto">
          <a:xfrm>
            <a:off x="4445000" y="2271713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1800">
                <a:latin typeface="Garamond" charset="0"/>
                <a:ea typeface="新細明體" charset="-120"/>
              </a:rPr>
              <a:t>0</a:t>
            </a:r>
          </a:p>
        </p:txBody>
      </p:sp>
      <p:sp>
        <p:nvSpPr>
          <p:cNvPr id="27662" name="Oval 10"/>
          <p:cNvSpPr>
            <a:spLocks noChangeArrowheads="1"/>
          </p:cNvSpPr>
          <p:nvPr/>
        </p:nvSpPr>
        <p:spPr bwMode="auto">
          <a:xfrm>
            <a:off x="5253038" y="206851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5303838" y="2127250"/>
            <a:ext cx="271462" cy="271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27664" name="Freeform 37"/>
          <p:cNvSpPr>
            <a:spLocks/>
          </p:cNvSpPr>
          <p:nvPr/>
        </p:nvSpPr>
        <p:spPr bwMode="auto">
          <a:xfrm>
            <a:off x="5219700" y="1763713"/>
            <a:ext cx="355600" cy="328612"/>
          </a:xfrm>
          <a:custGeom>
            <a:avLst/>
            <a:gdLst>
              <a:gd name="T0" fmla="*/ 2147483647 w 320"/>
              <a:gd name="T1" fmla="*/ 2147483647 h 296"/>
              <a:gd name="T2" fmla="*/ 2147483647 w 320"/>
              <a:gd name="T3" fmla="*/ 2147483647 h 296"/>
              <a:gd name="T4" fmla="*/ 2147483647 w 320"/>
              <a:gd name="T5" fmla="*/ 2147483647 h 296"/>
              <a:gd name="T6" fmla="*/ 2147483647 w 320"/>
              <a:gd name="T7" fmla="*/ 2147483647 h 296"/>
              <a:gd name="T8" fmla="*/ 2147483647 w 320"/>
              <a:gd name="T9" fmla="*/ 2147483647 h 296"/>
              <a:gd name="T10" fmla="*/ 2147483647 w 320"/>
              <a:gd name="T11" fmla="*/ 2147483647 h 296"/>
              <a:gd name="T12" fmla="*/ 2147483647 w 320"/>
              <a:gd name="T13" fmla="*/ 2147483647 h 296"/>
              <a:gd name="T14" fmla="*/ 2147483647 w 320"/>
              <a:gd name="T15" fmla="*/ 2147483647 h 2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0"/>
              <a:gd name="T25" fmla="*/ 0 h 296"/>
              <a:gd name="T26" fmla="*/ 320 w 320"/>
              <a:gd name="T27" fmla="*/ 296 h 29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0" h="296">
                <a:moveTo>
                  <a:pt x="112" y="296"/>
                </a:moveTo>
                <a:cubicBezTo>
                  <a:pt x="72" y="268"/>
                  <a:pt x="32" y="240"/>
                  <a:pt x="16" y="200"/>
                </a:cubicBezTo>
                <a:cubicBezTo>
                  <a:pt x="0" y="160"/>
                  <a:pt x="0" y="88"/>
                  <a:pt x="16" y="56"/>
                </a:cubicBezTo>
                <a:cubicBezTo>
                  <a:pt x="32" y="24"/>
                  <a:pt x="80" y="16"/>
                  <a:pt x="112" y="8"/>
                </a:cubicBezTo>
                <a:cubicBezTo>
                  <a:pt x="144" y="0"/>
                  <a:pt x="176" y="0"/>
                  <a:pt x="208" y="8"/>
                </a:cubicBezTo>
                <a:cubicBezTo>
                  <a:pt x="240" y="16"/>
                  <a:pt x="288" y="24"/>
                  <a:pt x="304" y="56"/>
                </a:cubicBezTo>
                <a:cubicBezTo>
                  <a:pt x="320" y="88"/>
                  <a:pt x="312" y="160"/>
                  <a:pt x="304" y="200"/>
                </a:cubicBezTo>
                <a:cubicBezTo>
                  <a:pt x="296" y="240"/>
                  <a:pt x="276" y="268"/>
                  <a:pt x="256" y="2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27665" name="Content Placeholder 2"/>
          <p:cNvSpPr>
            <a:spLocks noGrp="1"/>
          </p:cNvSpPr>
          <p:nvPr>
            <p:ph idx="1"/>
          </p:nvPr>
        </p:nvSpPr>
        <p:spPr>
          <a:xfrm>
            <a:off x="395288" y="4572000"/>
            <a:ext cx="8353425" cy="144780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It has </a:t>
            </a:r>
            <a:r>
              <a:rPr lang="en-US" b="1" dirty="0" smtClean="0">
                <a:solidFill>
                  <a:srgbClr val="6699FF"/>
                </a:solidFill>
              </a:rPr>
              <a:t>exactly one accept state</a:t>
            </a:r>
            <a:r>
              <a:rPr lang="en-US" dirty="0" smtClean="0"/>
              <a:t>, different from its start state</a:t>
            </a:r>
          </a:p>
          <a:p>
            <a:pPr lvl="1"/>
            <a:r>
              <a:rPr lang="en-US" dirty="0" smtClean="0"/>
              <a:t>No arrows come into the start state</a:t>
            </a:r>
          </a:p>
          <a:p>
            <a:pPr lvl="1"/>
            <a:r>
              <a:rPr lang="en-US" dirty="0" smtClean="0"/>
              <a:t>No arrows go out of the accept state</a:t>
            </a: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457200" y="4419600"/>
            <a:ext cx="5826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solidFill>
                  <a:srgbClr val="3BD000"/>
                </a:solidFill>
                <a:sym typeface="Wingdings" charset="2"/>
              </a:rPr>
              <a:t></a:t>
            </a:r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457200" y="4876800"/>
            <a:ext cx="5826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solidFill>
                  <a:srgbClr val="3BD000"/>
                </a:solidFill>
                <a:sym typeface="Wingdings" charset="2"/>
              </a:rPr>
              <a:t></a:t>
            </a: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457200" y="5318125"/>
            <a:ext cx="5826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solidFill>
                  <a:srgbClr val="3BD000"/>
                </a:solidFill>
                <a:sym typeface="Wingdings" charset="2"/>
              </a:rPr>
              <a:t>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2032000" y="1901825"/>
            <a:ext cx="4978400" cy="558800"/>
            <a:chOff x="1591733" y="2311401"/>
            <a:chExt cx="4978401" cy="558798"/>
          </a:xfrm>
        </p:grpSpPr>
        <p:cxnSp>
          <p:nvCxnSpPr>
            <p:cNvPr id="27670" name="Straight Arrow Connector 35"/>
            <p:cNvCxnSpPr>
              <a:cxnSpLocks noChangeShapeType="1"/>
            </p:cNvCxnSpPr>
            <p:nvPr/>
          </p:nvCxnSpPr>
          <p:spPr bwMode="auto">
            <a:xfrm>
              <a:off x="2159001" y="2676525"/>
              <a:ext cx="9906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7671" name="Oval 10"/>
            <p:cNvSpPr>
              <a:spLocks noChangeArrowheads="1"/>
            </p:cNvSpPr>
            <p:nvPr/>
          </p:nvSpPr>
          <p:spPr bwMode="auto">
            <a:xfrm>
              <a:off x="1766358" y="2489199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27672" name="Line 11"/>
            <p:cNvSpPr>
              <a:spLocks noChangeShapeType="1"/>
            </p:cNvSpPr>
            <p:nvPr/>
          </p:nvSpPr>
          <p:spPr bwMode="auto">
            <a:xfrm>
              <a:off x="1591733" y="2684462"/>
              <a:ext cx="174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3" name="Rectangle 13"/>
            <p:cNvSpPr>
              <a:spLocks noChangeArrowheads="1"/>
            </p:cNvSpPr>
            <p:nvPr/>
          </p:nvSpPr>
          <p:spPr bwMode="auto">
            <a:xfrm>
              <a:off x="1772708" y="2422524"/>
              <a:ext cx="37702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sz="1800" baseline="-25000">
                  <a:latin typeface="Garamond" charset="0"/>
                  <a:ea typeface="新細明體" charset="-120"/>
                  <a:sym typeface="Symbol" charset="2"/>
                </a:rPr>
                <a:t>0</a:t>
              </a:r>
            </a:p>
          </p:txBody>
        </p:sp>
        <p:sp>
          <p:nvSpPr>
            <p:cNvPr id="27674" name="TextBox 58"/>
            <p:cNvSpPr txBox="1">
              <a:spLocks noChangeArrowheads="1"/>
            </p:cNvSpPr>
            <p:nvPr/>
          </p:nvSpPr>
          <p:spPr bwMode="auto">
            <a:xfrm>
              <a:off x="2463798" y="2320923"/>
              <a:ext cx="2859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Symbol" charset="2"/>
                </a:rPr>
                <a:t>e</a:t>
              </a:r>
            </a:p>
          </p:txBody>
        </p:sp>
        <p:cxnSp>
          <p:nvCxnSpPr>
            <p:cNvPr id="27675" name="Straight Arrow Connector 40"/>
            <p:cNvCxnSpPr>
              <a:cxnSpLocks noChangeShapeType="1"/>
            </p:cNvCxnSpPr>
            <p:nvPr/>
          </p:nvCxnSpPr>
          <p:spPr bwMode="auto">
            <a:xfrm>
              <a:off x="5198534" y="2667003"/>
              <a:ext cx="9906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7676" name="TextBox 58"/>
            <p:cNvSpPr txBox="1">
              <a:spLocks noChangeArrowheads="1"/>
            </p:cNvSpPr>
            <p:nvPr/>
          </p:nvSpPr>
          <p:spPr bwMode="auto">
            <a:xfrm>
              <a:off x="5503331" y="2311401"/>
              <a:ext cx="2859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Symbol" charset="2"/>
                </a:rPr>
                <a:t>e</a:t>
              </a:r>
            </a:p>
          </p:txBody>
        </p:sp>
        <p:sp>
          <p:nvSpPr>
            <p:cNvPr id="27677" name="Rectangle 14"/>
            <p:cNvSpPr>
              <a:spLocks noChangeArrowheads="1"/>
            </p:cNvSpPr>
            <p:nvPr/>
          </p:nvSpPr>
          <p:spPr bwMode="auto">
            <a:xfrm>
              <a:off x="6201834" y="2420939"/>
              <a:ext cx="3683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sz="1800" baseline="-25000">
                  <a:latin typeface="Garamond" charset="0"/>
                  <a:ea typeface="新細明體" charset="-120"/>
                  <a:sym typeface="Symbol" charset="2"/>
                </a:rPr>
                <a:t>3</a:t>
              </a:r>
            </a:p>
          </p:txBody>
        </p:sp>
        <p:sp>
          <p:nvSpPr>
            <p:cNvPr id="27678" name="Oval 10"/>
            <p:cNvSpPr>
              <a:spLocks noChangeArrowheads="1"/>
            </p:cNvSpPr>
            <p:nvPr/>
          </p:nvSpPr>
          <p:spPr bwMode="auto">
            <a:xfrm>
              <a:off x="6187546" y="2479677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27679" name="Oval 10"/>
            <p:cNvSpPr>
              <a:spLocks noChangeArrowheads="1"/>
            </p:cNvSpPr>
            <p:nvPr/>
          </p:nvSpPr>
          <p:spPr bwMode="auto">
            <a:xfrm>
              <a:off x="6238346" y="2538414"/>
              <a:ext cx="271463" cy="271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14th March, 2011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9" grpId="0" animBg="1"/>
      <p:bldP spid="32" grpId="0"/>
      <p:bldP spid="33" grpId="0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State elimination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2417763" y="1219200"/>
            <a:ext cx="4059237" cy="1817688"/>
            <a:chOff x="2417763" y="1143000"/>
            <a:chExt cx="4059237" cy="1817132"/>
          </a:xfrm>
        </p:grpSpPr>
        <p:sp>
          <p:nvSpPr>
            <p:cNvPr id="29722" name="Line 5"/>
            <p:cNvSpPr>
              <a:spLocks noChangeShapeType="1"/>
            </p:cNvSpPr>
            <p:nvPr/>
          </p:nvSpPr>
          <p:spPr bwMode="auto">
            <a:xfrm>
              <a:off x="4864100" y="1975177"/>
              <a:ext cx="1079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Oval 6"/>
            <p:cNvSpPr>
              <a:spLocks noChangeArrowheads="1"/>
            </p:cNvSpPr>
            <p:nvPr/>
          </p:nvSpPr>
          <p:spPr bwMode="auto">
            <a:xfrm>
              <a:off x="2727325" y="1708477"/>
              <a:ext cx="533400" cy="533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9724" name="Oval 7"/>
            <p:cNvSpPr>
              <a:spLocks noChangeArrowheads="1"/>
            </p:cNvSpPr>
            <p:nvPr/>
          </p:nvSpPr>
          <p:spPr bwMode="auto">
            <a:xfrm>
              <a:off x="4356100" y="1724352"/>
              <a:ext cx="533400" cy="533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9725" name="Oval 8"/>
            <p:cNvSpPr>
              <a:spLocks noChangeArrowheads="1"/>
            </p:cNvSpPr>
            <p:nvPr/>
          </p:nvSpPr>
          <p:spPr bwMode="auto">
            <a:xfrm>
              <a:off x="5943600" y="1730702"/>
              <a:ext cx="533400" cy="533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9726" name="Oval 10"/>
            <p:cNvSpPr>
              <a:spLocks noChangeArrowheads="1"/>
            </p:cNvSpPr>
            <p:nvPr/>
          </p:nvSpPr>
          <p:spPr bwMode="auto">
            <a:xfrm>
              <a:off x="6018213" y="1806902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9727" name="Text Box 11"/>
            <p:cNvSpPr txBox="1">
              <a:spLocks noChangeArrowheads="1"/>
            </p:cNvSpPr>
            <p:nvPr/>
          </p:nvSpPr>
          <p:spPr bwMode="auto">
            <a:xfrm>
              <a:off x="3403599" y="1654502"/>
              <a:ext cx="7496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Symbol" charset="2"/>
                </a:rPr>
                <a:t>e</a:t>
              </a:r>
              <a:r>
                <a:rPr lang="en-US" altLang="zh-TW" sz="1800">
                  <a:latin typeface="Garamond" charset="0"/>
                  <a:ea typeface="新細明體" charset="-120"/>
                </a:rPr>
                <a:t>+10*</a:t>
              </a:r>
            </a:p>
          </p:txBody>
        </p:sp>
        <p:sp>
          <p:nvSpPr>
            <p:cNvPr id="29728" name="Text Box 12"/>
            <p:cNvSpPr txBox="1">
              <a:spLocks noChangeArrowheads="1"/>
            </p:cNvSpPr>
            <p:nvPr/>
          </p:nvSpPr>
          <p:spPr bwMode="auto">
            <a:xfrm>
              <a:off x="5107104" y="1666170"/>
              <a:ext cx="60789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charset="0"/>
                  <a:ea typeface="新細明體" charset="-120"/>
                </a:rPr>
                <a:t>0*11</a:t>
              </a:r>
            </a:p>
          </p:txBody>
        </p:sp>
        <p:sp>
          <p:nvSpPr>
            <p:cNvPr id="29729" name="Line 14"/>
            <p:cNvSpPr>
              <a:spLocks noChangeShapeType="1"/>
            </p:cNvSpPr>
            <p:nvPr/>
          </p:nvSpPr>
          <p:spPr bwMode="auto">
            <a:xfrm>
              <a:off x="3260725" y="1970414"/>
              <a:ext cx="1079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0" name="Line 15"/>
            <p:cNvSpPr>
              <a:spLocks noChangeShapeType="1"/>
            </p:cNvSpPr>
            <p:nvPr/>
          </p:nvSpPr>
          <p:spPr bwMode="auto">
            <a:xfrm>
              <a:off x="2417763" y="1970414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1" name="Freeform 16"/>
            <p:cNvSpPr>
              <a:spLocks/>
            </p:cNvSpPr>
            <p:nvPr/>
          </p:nvSpPr>
          <p:spPr bwMode="auto">
            <a:xfrm rot="-698115">
              <a:off x="4532286" y="1366838"/>
              <a:ext cx="406400" cy="403225"/>
            </a:xfrm>
            <a:custGeom>
              <a:avLst/>
              <a:gdLst>
                <a:gd name="T0" fmla="*/ 2147483647 w 230"/>
                <a:gd name="T1" fmla="*/ 2147483647 h 228"/>
                <a:gd name="T2" fmla="*/ 2147483647 w 230"/>
                <a:gd name="T3" fmla="*/ 2147483647 h 228"/>
                <a:gd name="T4" fmla="*/ 2147483647 w 230"/>
                <a:gd name="T5" fmla="*/ 2147483647 h 228"/>
                <a:gd name="T6" fmla="*/ 2147483647 w 230"/>
                <a:gd name="T7" fmla="*/ 2147483647 h 228"/>
                <a:gd name="T8" fmla="*/ 2147483647 w 230"/>
                <a:gd name="T9" fmla="*/ 2147483647 h 228"/>
                <a:gd name="T10" fmla="*/ 2147483647 w 230"/>
                <a:gd name="T11" fmla="*/ 2147483647 h 228"/>
                <a:gd name="T12" fmla="*/ 2147483647 w 230"/>
                <a:gd name="T13" fmla="*/ 2147483647 h 228"/>
                <a:gd name="T14" fmla="*/ 2147483647 w 230"/>
                <a:gd name="T15" fmla="*/ 2147483647 h 2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0"/>
                <a:gd name="T25" fmla="*/ 0 h 228"/>
                <a:gd name="T26" fmla="*/ 230 w 230"/>
                <a:gd name="T27" fmla="*/ 228 h 22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0" h="228">
                  <a:moveTo>
                    <a:pt x="19" y="187"/>
                  </a:moveTo>
                  <a:cubicBezTo>
                    <a:pt x="17" y="169"/>
                    <a:pt x="0" y="110"/>
                    <a:pt x="7" y="81"/>
                  </a:cubicBezTo>
                  <a:cubicBezTo>
                    <a:pt x="14" y="52"/>
                    <a:pt x="37" y="24"/>
                    <a:pt x="61" y="12"/>
                  </a:cubicBezTo>
                  <a:cubicBezTo>
                    <a:pt x="85" y="0"/>
                    <a:pt x="128" y="3"/>
                    <a:pt x="151" y="9"/>
                  </a:cubicBezTo>
                  <a:cubicBezTo>
                    <a:pt x="174" y="15"/>
                    <a:pt x="188" y="29"/>
                    <a:pt x="201" y="46"/>
                  </a:cubicBezTo>
                  <a:cubicBezTo>
                    <a:pt x="214" y="63"/>
                    <a:pt x="228" y="88"/>
                    <a:pt x="229" y="111"/>
                  </a:cubicBezTo>
                  <a:cubicBezTo>
                    <a:pt x="230" y="134"/>
                    <a:pt x="226" y="167"/>
                    <a:pt x="208" y="186"/>
                  </a:cubicBezTo>
                  <a:cubicBezTo>
                    <a:pt x="190" y="205"/>
                    <a:pt x="137" y="219"/>
                    <a:pt x="118" y="2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9732" name="Text Box 17"/>
            <p:cNvSpPr txBox="1">
              <a:spLocks noChangeArrowheads="1"/>
            </p:cNvSpPr>
            <p:nvPr/>
          </p:nvSpPr>
          <p:spPr bwMode="auto">
            <a:xfrm>
              <a:off x="4811686" y="1143000"/>
              <a:ext cx="4996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charset="0"/>
                  <a:ea typeface="新細明體" charset="-120"/>
                </a:rPr>
                <a:t>0*1</a:t>
              </a:r>
            </a:p>
          </p:txBody>
        </p:sp>
        <p:sp>
          <p:nvSpPr>
            <p:cNvPr id="29733" name="Rectangle 18"/>
            <p:cNvSpPr>
              <a:spLocks noChangeArrowheads="1"/>
            </p:cNvSpPr>
            <p:nvPr/>
          </p:nvSpPr>
          <p:spPr bwMode="auto">
            <a:xfrm>
              <a:off x="2803525" y="1784677"/>
              <a:ext cx="3730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sz="1800" baseline="-25000">
                  <a:latin typeface="Symbol" charset="2"/>
                  <a:ea typeface="新細明體" charset="-120"/>
                  <a:sym typeface="Symbol" charset="2"/>
                </a:rPr>
                <a:t>0</a:t>
              </a:r>
            </a:p>
          </p:txBody>
        </p:sp>
        <p:sp>
          <p:nvSpPr>
            <p:cNvPr id="29734" name="Rectangle 19"/>
            <p:cNvSpPr>
              <a:spLocks noChangeArrowheads="1"/>
            </p:cNvSpPr>
            <p:nvPr/>
          </p:nvSpPr>
          <p:spPr bwMode="auto">
            <a:xfrm>
              <a:off x="4403725" y="1784677"/>
              <a:ext cx="389850" cy="369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TW" sz="1800" b="1" dirty="0">
                  <a:solidFill>
                    <a:srgbClr val="6699FF"/>
                  </a:solidFill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sz="1800" b="1" baseline="-25000" dirty="0">
                  <a:solidFill>
                    <a:srgbClr val="6699FF"/>
                  </a:solidFill>
                  <a:latin typeface="Symbol" charset="2"/>
                  <a:ea typeface="新細明體" charset="-120"/>
                  <a:sym typeface="Symbol" charset="2"/>
                </a:rPr>
                <a:t>1</a:t>
              </a:r>
            </a:p>
          </p:txBody>
        </p:sp>
        <p:sp>
          <p:nvSpPr>
            <p:cNvPr id="29735" name="Rectangle 20"/>
            <p:cNvSpPr>
              <a:spLocks noChangeArrowheads="1"/>
            </p:cNvSpPr>
            <p:nvPr/>
          </p:nvSpPr>
          <p:spPr bwMode="auto">
            <a:xfrm>
              <a:off x="6003925" y="1784677"/>
              <a:ext cx="3730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sz="1800" baseline="-25000">
                  <a:latin typeface="Symbol" charset="2"/>
                  <a:ea typeface="新細明體" charset="-120"/>
                  <a:sym typeface="Symbol" charset="2"/>
                </a:rPr>
                <a:t>2</a:t>
              </a:r>
            </a:p>
          </p:txBody>
        </p:sp>
        <p:sp>
          <p:nvSpPr>
            <p:cNvPr id="29736" name="Freeform 31"/>
            <p:cNvSpPr>
              <a:spLocks noChangeArrowheads="1"/>
            </p:cNvSpPr>
            <p:nvPr/>
          </p:nvSpPr>
          <p:spPr bwMode="auto">
            <a:xfrm>
              <a:off x="3166533" y="2187902"/>
              <a:ext cx="2836334" cy="454378"/>
            </a:xfrm>
            <a:custGeom>
              <a:avLst/>
              <a:gdLst>
                <a:gd name="T0" fmla="*/ 0 w 2836334"/>
                <a:gd name="T1" fmla="*/ 0 h 454378"/>
                <a:gd name="T2" fmla="*/ 1388534 w 2836334"/>
                <a:gd name="T3" fmla="*/ 448733 h 454378"/>
                <a:gd name="T4" fmla="*/ 2836334 w 2836334"/>
                <a:gd name="T5" fmla="*/ 33867 h 454378"/>
                <a:gd name="T6" fmla="*/ 0 60000 65536"/>
                <a:gd name="T7" fmla="*/ 0 60000 65536"/>
                <a:gd name="T8" fmla="*/ 0 60000 65536"/>
                <a:gd name="T9" fmla="*/ 0 w 2836334"/>
                <a:gd name="T10" fmla="*/ 0 h 454378"/>
                <a:gd name="T11" fmla="*/ 2836334 w 2836334"/>
                <a:gd name="T12" fmla="*/ 454378 h 4543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6334" h="454378">
                  <a:moveTo>
                    <a:pt x="0" y="0"/>
                  </a:moveTo>
                  <a:cubicBezTo>
                    <a:pt x="457906" y="221544"/>
                    <a:pt x="915812" y="443089"/>
                    <a:pt x="1388534" y="448733"/>
                  </a:cubicBezTo>
                  <a:cubicBezTo>
                    <a:pt x="1861256" y="454378"/>
                    <a:pt x="2836334" y="33867"/>
                    <a:pt x="2836334" y="3386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9737" name="Text Box 17"/>
            <p:cNvSpPr txBox="1">
              <a:spLocks noChangeArrowheads="1"/>
            </p:cNvSpPr>
            <p:nvPr/>
          </p:nvSpPr>
          <p:spPr bwMode="auto">
            <a:xfrm>
              <a:off x="4399529" y="2590800"/>
              <a:ext cx="40107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charset="0"/>
                  <a:ea typeface="新細明體" charset="-120"/>
                </a:rPr>
                <a:t>01</a:t>
              </a:r>
            </a:p>
          </p:txBody>
        </p:sp>
      </p:grp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2417763" y="3657600"/>
            <a:ext cx="4059237" cy="1371600"/>
            <a:chOff x="2417763" y="3581400"/>
            <a:chExt cx="4059237" cy="1371600"/>
          </a:xfrm>
        </p:grpSpPr>
        <p:sp>
          <p:nvSpPr>
            <p:cNvPr id="29712" name="Oval 6"/>
            <p:cNvSpPr>
              <a:spLocks noChangeArrowheads="1"/>
            </p:cNvSpPr>
            <p:nvPr/>
          </p:nvSpPr>
          <p:spPr bwMode="auto">
            <a:xfrm>
              <a:off x="2727325" y="3701345"/>
              <a:ext cx="533400" cy="533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9713" name="Oval 8"/>
            <p:cNvSpPr>
              <a:spLocks noChangeArrowheads="1"/>
            </p:cNvSpPr>
            <p:nvPr/>
          </p:nvSpPr>
          <p:spPr bwMode="auto">
            <a:xfrm>
              <a:off x="5943600" y="3723570"/>
              <a:ext cx="533400" cy="533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9714" name="Oval 10"/>
            <p:cNvSpPr>
              <a:spLocks noChangeArrowheads="1"/>
            </p:cNvSpPr>
            <p:nvPr/>
          </p:nvSpPr>
          <p:spPr bwMode="auto">
            <a:xfrm>
              <a:off x="6018213" y="379977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9715" name="Line 15"/>
            <p:cNvSpPr>
              <a:spLocks noChangeShapeType="1"/>
            </p:cNvSpPr>
            <p:nvPr/>
          </p:nvSpPr>
          <p:spPr bwMode="auto">
            <a:xfrm>
              <a:off x="2417763" y="3963282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6" name="Rectangle 18"/>
            <p:cNvSpPr>
              <a:spLocks noChangeArrowheads="1"/>
            </p:cNvSpPr>
            <p:nvPr/>
          </p:nvSpPr>
          <p:spPr bwMode="auto">
            <a:xfrm>
              <a:off x="2803525" y="3777545"/>
              <a:ext cx="3730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sz="1800" baseline="-25000">
                  <a:latin typeface="Symbol" charset="2"/>
                  <a:ea typeface="新細明體" charset="-120"/>
                  <a:sym typeface="Symbol" charset="2"/>
                </a:rPr>
                <a:t>0</a:t>
              </a:r>
            </a:p>
          </p:txBody>
        </p:sp>
        <p:sp>
          <p:nvSpPr>
            <p:cNvPr id="29717" name="Rectangle 20"/>
            <p:cNvSpPr>
              <a:spLocks noChangeArrowheads="1"/>
            </p:cNvSpPr>
            <p:nvPr/>
          </p:nvSpPr>
          <p:spPr bwMode="auto">
            <a:xfrm>
              <a:off x="6003925" y="3777545"/>
              <a:ext cx="3730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sz="1800" baseline="-25000">
                  <a:latin typeface="Symbol" charset="2"/>
                  <a:ea typeface="新細明體" charset="-120"/>
                  <a:sym typeface="Symbol" charset="2"/>
                </a:rPr>
                <a:t>2</a:t>
              </a:r>
            </a:p>
          </p:txBody>
        </p:sp>
        <p:sp>
          <p:nvSpPr>
            <p:cNvPr id="29718" name="Freeform 47"/>
            <p:cNvSpPr>
              <a:spLocks noChangeArrowheads="1"/>
            </p:cNvSpPr>
            <p:nvPr/>
          </p:nvSpPr>
          <p:spPr bwMode="auto">
            <a:xfrm>
              <a:off x="3166533" y="4180770"/>
              <a:ext cx="2836334" cy="454378"/>
            </a:xfrm>
            <a:custGeom>
              <a:avLst/>
              <a:gdLst>
                <a:gd name="T0" fmla="*/ 0 w 2836334"/>
                <a:gd name="T1" fmla="*/ 0 h 454378"/>
                <a:gd name="T2" fmla="*/ 1388534 w 2836334"/>
                <a:gd name="T3" fmla="*/ 448733 h 454378"/>
                <a:gd name="T4" fmla="*/ 2836334 w 2836334"/>
                <a:gd name="T5" fmla="*/ 33867 h 454378"/>
                <a:gd name="T6" fmla="*/ 0 60000 65536"/>
                <a:gd name="T7" fmla="*/ 0 60000 65536"/>
                <a:gd name="T8" fmla="*/ 0 60000 65536"/>
                <a:gd name="T9" fmla="*/ 0 w 2836334"/>
                <a:gd name="T10" fmla="*/ 0 h 454378"/>
                <a:gd name="T11" fmla="*/ 2836334 w 2836334"/>
                <a:gd name="T12" fmla="*/ 454378 h 4543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6334" h="454378">
                  <a:moveTo>
                    <a:pt x="0" y="0"/>
                  </a:moveTo>
                  <a:cubicBezTo>
                    <a:pt x="457906" y="221544"/>
                    <a:pt x="915812" y="443089"/>
                    <a:pt x="1388534" y="448733"/>
                  </a:cubicBezTo>
                  <a:cubicBezTo>
                    <a:pt x="1861256" y="454378"/>
                    <a:pt x="2836334" y="33867"/>
                    <a:pt x="2836334" y="3386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9719" name="Text Box 17"/>
            <p:cNvSpPr txBox="1">
              <a:spLocks noChangeArrowheads="1"/>
            </p:cNvSpPr>
            <p:nvPr/>
          </p:nvSpPr>
          <p:spPr bwMode="auto">
            <a:xfrm>
              <a:off x="4399529" y="4583668"/>
              <a:ext cx="40107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charset="0"/>
                  <a:ea typeface="新細明體" charset="-120"/>
                </a:rPr>
                <a:t>01</a:t>
              </a:r>
            </a:p>
          </p:txBody>
        </p:sp>
        <p:cxnSp>
          <p:nvCxnSpPr>
            <p:cNvPr id="29720" name="Straight Arrow Connector 50"/>
            <p:cNvCxnSpPr>
              <a:cxnSpLocks noChangeShapeType="1"/>
              <a:stCxn id="29712" idx="6"/>
              <a:endCxn id="29713" idx="2"/>
            </p:cNvCxnSpPr>
            <p:nvPr/>
          </p:nvCxnSpPr>
          <p:spPr bwMode="auto">
            <a:xfrm>
              <a:off x="3260725" y="3968045"/>
              <a:ext cx="2682875" cy="22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9721" name="Text Box 11"/>
            <p:cNvSpPr txBox="1">
              <a:spLocks noChangeArrowheads="1"/>
            </p:cNvSpPr>
            <p:nvPr/>
          </p:nvSpPr>
          <p:spPr bwMode="auto">
            <a:xfrm>
              <a:off x="3615913" y="3581400"/>
              <a:ext cx="18704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Symbol" charset="2"/>
                </a:rPr>
                <a:t>(e</a:t>
              </a:r>
              <a:r>
                <a:rPr lang="en-US" altLang="zh-TW" sz="1800">
                  <a:latin typeface="Garamond" charset="0"/>
                  <a:ea typeface="新細明體" charset="-120"/>
                </a:rPr>
                <a:t>+10*)(0*1)*0*11</a:t>
              </a:r>
            </a:p>
          </p:txBody>
        </p:sp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2417763" y="5724525"/>
            <a:ext cx="4059237" cy="676275"/>
            <a:chOff x="2417763" y="5649030"/>
            <a:chExt cx="4059237" cy="675570"/>
          </a:xfrm>
        </p:grpSpPr>
        <p:sp>
          <p:nvSpPr>
            <p:cNvPr id="29704" name="Oval 6"/>
            <p:cNvSpPr>
              <a:spLocks noChangeArrowheads="1"/>
            </p:cNvSpPr>
            <p:nvPr/>
          </p:nvSpPr>
          <p:spPr bwMode="auto">
            <a:xfrm>
              <a:off x="2727325" y="5768975"/>
              <a:ext cx="533400" cy="533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9705" name="Oval 8"/>
            <p:cNvSpPr>
              <a:spLocks noChangeArrowheads="1"/>
            </p:cNvSpPr>
            <p:nvPr/>
          </p:nvSpPr>
          <p:spPr bwMode="auto">
            <a:xfrm>
              <a:off x="5943600" y="5791200"/>
              <a:ext cx="533400" cy="533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9706" name="Oval 10"/>
            <p:cNvSpPr>
              <a:spLocks noChangeArrowheads="1"/>
            </p:cNvSpPr>
            <p:nvPr/>
          </p:nvSpPr>
          <p:spPr bwMode="auto">
            <a:xfrm>
              <a:off x="6018213" y="58674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9707" name="Line 15"/>
            <p:cNvSpPr>
              <a:spLocks noChangeShapeType="1"/>
            </p:cNvSpPr>
            <p:nvPr/>
          </p:nvSpPr>
          <p:spPr bwMode="auto">
            <a:xfrm>
              <a:off x="2417763" y="6030912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8" name="Rectangle 18"/>
            <p:cNvSpPr>
              <a:spLocks noChangeArrowheads="1"/>
            </p:cNvSpPr>
            <p:nvPr/>
          </p:nvSpPr>
          <p:spPr bwMode="auto">
            <a:xfrm>
              <a:off x="2803525" y="5845175"/>
              <a:ext cx="3730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sz="1800" baseline="-25000">
                  <a:latin typeface="Symbol" charset="2"/>
                  <a:ea typeface="新細明體" charset="-120"/>
                  <a:sym typeface="Symbol" charset="2"/>
                </a:rPr>
                <a:t>0</a:t>
              </a:r>
            </a:p>
          </p:txBody>
        </p:sp>
        <p:sp>
          <p:nvSpPr>
            <p:cNvPr id="29709" name="Rectangle 20"/>
            <p:cNvSpPr>
              <a:spLocks noChangeArrowheads="1"/>
            </p:cNvSpPr>
            <p:nvPr/>
          </p:nvSpPr>
          <p:spPr bwMode="auto">
            <a:xfrm>
              <a:off x="6003925" y="5845175"/>
              <a:ext cx="3730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sz="1800" baseline="-25000">
                  <a:latin typeface="Symbol" charset="2"/>
                  <a:ea typeface="新細明體" charset="-120"/>
                  <a:sym typeface="Symbol" charset="2"/>
                </a:rPr>
                <a:t>2</a:t>
              </a:r>
            </a:p>
          </p:txBody>
        </p:sp>
        <p:cxnSp>
          <p:nvCxnSpPr>
            <p:cNvPr id="29710" name="Straight Arrow Connector 60"/>
            <p:cNvCxnSpPr>
              <a:cxnSpLocks noChangeShapeType="1"/>
              <a:stCxn id="29704" idx="6"/>
              <a:endCxn id="29705" idx="2"/>
            </p:cNvCxnSpPr>
            <p:nvPr/>
          </p:nvCxnSpPr>
          <p:spPr bwMode="auto">
            <a:xfrm>
              <a:off x="3260725" y="6035675"/>
              <a:ext cx="2682875" cy="22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9711" name="Text Box 11"/>
            <p:cNvSpPr txBox="1">
              <a:spLocks noChangeArrowheads="1"/>
            </p:cNvSpPr>
            <p:nvPr/>
          </p:nvSpPr>
          <p:spPr bwMode="auto">
            <a:xfrm>
              <a:off x="3352800" y="5649030"/>
              <a:ext cx="235615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Symbol" charset="2"/>
                </a:rPr>
                <a:t>(e</a:t>
              </a:r>
              <a:r>
                <a:rPr lang="en-US" altLang="zh-TW" sz="1800">
                  <a:latin typeface="Garamond" charset="0"/>
                  <a:ea typeface="新細明體" charset="-120"/>
                </a:rPr>
                <a:t>+10*)(0*1)*0*11 + 01</a:t>
              </a:r>
            </a:p>
          </p:txBody>
        </p:sp>
      </p:grpSp>
      <p:sp>
        <p:nvSpPr>
          <p:cNvPr id="63" name="Down Arrow 62"/>
          <p:cNvSpPr>
            <a:spLocks noChangeArrowheads="1"/>
          </p:cNvSpPr>
          <p:nvPr/>
        </p:nvSpPr>
        <p:spPr bwMode="auto">
          <a:xfrm>
            <a:off x="4343400" y="5105400"/>
            <a:ext cx="4572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64" name="Down Arrow 63"/>
          <p:cNvSpPr>
            <a:spLocks noChangeArrowheads="1"/>
          </p:cNvSpPr>
          <p:nvPr/>
        </p:nvSpPr>
        <p:spPr bwMode="auto">
          <a:xfrm>
            <a:off x="4343400" y="3124200"/>
            <a:ext cx="4572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14th March, 2011</a:t>
            </a:r>
            <a:endParaRPr lang="en-US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228600" y="1676400"/>
            <a:ext cx="1828800" cy="193899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/>
              <a:t>We will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eliminate </a:t>
            </a:r>
            <a:r>
              <a:rPr lang="en-US" sz="2000" dirty="0"/>
              <a:t>every state but the start and accept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a typeface="ＭＳ Ｐゴシック" charset="-128"/>
              </a:rPr>
              <a:t>State Elimination – General Method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95288" y="1573213"/>
            <a:ext cx="8353425" cy="712787"/>
          </a:xfrm>
        </p:spPr>
        <p:txBody>
          <a:bodyPr>
            <a:noAutofit/>
          </a:bodyPr>
          <a:lstStyle/>
          <a:p>
            <a:r>
              <a:rPr lang="en-US" sz="2400" dirty="0" smtClean="0">
                <a:ea typeface="ＭＳ Ｐゴシック" charset="-128"/>
              </a:rPr>
              <a:t>To</a:t>
            </a:r>
            <a:r>
              <a:rPr lang="en-US" sz="2400" b="1" dirty="0" smtClean="0">
                <a:ea typeface="ＭＳ Ｐゴシック" charset="-128"/>
              </a:rPr>
              <a:t> </a:t>
            </a:r>
            <a:r>
              <a:rPr lang="en-US" sz="2400" b="1" dirty="0" smtClean="0">
                <a:solidFill>
                  <a:srgbClr val="6699FF"/>
                </a:solidFill>
                <a:ea typeface="ＭＳ Ｐゴシック" charset="-128"/>
              </a:rPr>
              <a:t>eliminate</a:t>
            </a:r>
            <a:r>
              <a:rPr lang="en-US" sz="2400" b="1" dirty="0" smtClean="0">
                <a:ea typeface="ＭＳ Ｐゴシック" charset="-128"/>
              </a:rPr>
              <a:t> </a:t>
            </a:r>
            <a:r>
              <a:rPr lang="en-US" sz="2400" dirty="0" smtClean="0">
                <a:ea typeface="ＭＳ Ｐゴシック" charset="-128"/>
              </a:rPr>
              <a:t>state </a:t>
            </a:r>
            <a:r>
              <a:rPr lang="en-US" sz="2400" dirty="0" err="1" smtClean="0">
                <a:latin typeface="Garamond" charset="0"/>
                <a:ea typeface="ＭＳ Ｐゴシック" charset="-128"/>
              </a:rPr>
              <a:t>q</a:t>
            </a:r>
            <a:r>
              <a:rPr lang="en-US" sz="2400" i="1" baseline="-25000" dirty="0" err="1" smtClean="0">
                <a:latin typeface="Garamond" charset="0"/>
                <a:ea typeface="ＭＳ Ｐゴシック" charset="-128"/>
              </a:rPr>
              <a:t>k</a:t>
            </a:r>
            <a:r>
              <a:rPr lang="en-US" sz="2400" dirty="0" smtClean="0">
                <a:ea typeface="ＭＳ Ｐゴシック" charset="-128"/>
              </a:rPr>
              <a:t>, for every pair of states </a:t>
            </a:r>
            <a:r>
              <a:rPr lang="en-US" sz="2400" dirty="0" smtClean="0">
                <a:latin typeface="Garamond" charset="0"/>
                <a:ea typeface="ＭＳ Ｐゴシック" charset="-128"/>
              </a:rPr>
              <a:t>(</a:t>
            </a:r>
            <a:r>
              <a:rPr lang="en-US" sz="2400" dirty="0" err="1" smtClean="0">
                <a:latin typeface="Garamond" charset="0"/>
                <a:ea typeface="ＭＳ Ｐゴシック" charset="-128"/>
              </a:rPr>
              <a:t>q</a:t>
            </a:r>
            <a:r>
              <a:rPr lang="en-US" sz="2400" i="1" baseline="-25000" dirty="0" err="1" smtClean="0">
                <a:latin typeface="Garamond" charset="0"/>
                <a:ea typeface="ＭＳ Ｐゴシック" charset="-128"/>
              </a:rPr>
              <a:t>i</a:t>
            </a:r>
            <a:r>
              <a:rPr lang="en-US" sz="2400" dirty="0" smtClean="0">
                <a:latin typeface="Garamond" charset="0"/>
                <a:ea typeface="ＭＳ Ｐゴシック" charset="-128"/>
              </a:rPr>
              <a:t>, </a:t>
            </a:r>
            <a:r>
              <a:rPr lang="en-US" sz="2400" dirty="0" err="1" smtClean="0">
                <a:latin typeface="Garamond" charset="0"/>
                <a:ea typeface="ＭＳ Ｐゴシック" charset="-128"/>
              </a:rPr>
              <a:t>q</a:t>
            </a:r>
            <a:r>
              <a:rPr lang="en-US" sz="2400" i="1" baseline="-25000" dirty="0" err="1" smtClean="0">
                <a:latin typeface="Garamond" charset="0"/>
                <a:ea typeface="ＭＳ Ｐゴシック" charset="-128"/>
              </a:rPr>
              <a:t>j</a:t>
            </a:r>
            <a:r>
              <a:rPr lang="en-US" sz="2400" dirty="0" smtClean="0">
                <a:latin typeface="Garamond" charset="0"/>
                <a:ea typeface="ＭＳ Ｐゴシック" charset="-128"/>
              </a:rPr>
              <a:t>)</a:t>
            </a:r>
            <a:br>
              <a:rPr lang="en-US" sz="2400" dirty="0" smtClean="0">
                <a:latin typeface="Garamond" charset="0"/>
                <a:ea typeface="ＭＳ Ｐゴシック" charset="-128"/>
              </a:rPr>
            </a:br>
            <a:r>
              <a:rPr lang="en-US" sz="2400" dirty="0" smtClean="0">
                <a:latin typeface="Garamond" charset="0"/>
                <a:ea typeface="ＭＳ Ｐゴシック" charset="-128"/>
              </a:rPr>
              <a:t/>
            </a:r>
            <a:br>
              <a:rPr lang="en-US" sz="2400" dirty="0" smtClean="0">
                <a:latin typeface="Garamond" charset="0"/>
                <a:ea typeface="ＭＳ Ｐゴシック" charset="-128"/>
              </a:rPr>
            </a:br>
            <a:r>
              <a:rPr lang="en-US" sz="2400" dirty="0" smtClean="0">
                <a:latin typeface="Garamond" charset="0"/>
                <a:ea typeface="ＭＳ Ｐゴシック" charset="-128"/>
              </a:rPr>
              <a:t/>
            </a:r>
            <a:br>
              <a:rPr lang="en-US" sz="2400" dirty="0" smtClean="0">
                <a:latin typeface="Garamond" charset="0"/>
                <a:ea typeface="ＭＳ Ｐゴシック" charset="-128"/>
              </a:rPr>
            </a:br>
            <a:r>
              <a:rPr lang="en-US" sz="2400" dirty="0" smtClean="0">
                <a:latin typeface="Garamond" charset="0"/>
                <a:ea typeface="ＭＳ Ｐゴシック" charset="-128"/>
              </a:rPr>
              <a:t/>
            </a:r>
            <a:br>
              <a:rPr lang="en-US" sz="2400" dirty="0" smtClean="0">
                <a:latin typeface="Garamond" charset="0"/>
                <a:ea typeface="ＭＳ Ｐゴシック" charset="-128"/>
              </a:rPr>
            </a:br>
            <a:r>
              <a:rPr lang="en-US" sz="2400" dirty="0" smtClean="0">
                <a:latin typeface="Garamond" charset="0"/>
                <a:ea typeface="ＭＳ Ｐゴシック" charset="-128"/>
              </a:rPr>
              <a:t/>
            </a:r>
            <a:br>
              <a:rPr lang="en-US" sz="2400" dirty="0" smtClean="0">
                <a:latin typeface="Garamond" charset="0"/>
                <a:ea typeface="ＭＳ Ｐゴシック" charset="-128"/>
              </a:rPr>
            </a:br>
            <a:r>
              <a:rPr lang="en-US" sz="2400" dirty="0" smtClean="0">
                <a:latin typeface="Garamond" charset="0"/>
                <a:ea typeface="ＭＳ Ｐゴシック" charset="-128"/>
              </a:rPr>
              <a:t/>
            </a:r>
            <a:br>
              <a:rPr lang="en-US" sz="2400" dirty="0" smtClean="0">
                <a:latin typeface="Garamond" charset="0"/>
                <a:ea typeface="ＭＳ Ｐゴシック" charset="-128"/>
              </a:rPr>
            </a:br>
            <a:endParaRPr lang="en-US" sz="2400" dirty="0" smtClean="0">
              <a:ea typeface="ＭＳ Ｐゴシック" charset="-128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524000" y="2895600"/>
            <a:ext cx="5638800" cy="2971800"/>
            <a:chOff x="1219200" y="2514600"/>
            <a:chExt cx="5638800" cy="2971800"/>
          </a:xfrm>
        </p:grpSpPr>
        <p:sp>
          <p:nvSpPr>
            <p:cNvPr id="30724" name="TextBox 3"/>
            <p:cNvSpPr txBox="1">
              <a:spLocks noChangeArrowheads="1"/>
            </p:cNvSpPr>
            <p:nvPr/>
          </p:nvSpPr>
          <p:spPr bwMode="auto">
            <a:xfrm>
              <a:off x="1219200" y="3276600"/>
              <a:ext cx="103105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Replace</a:t>
              </a:r>
            </a:p>
          </p:txBody>
        </p:sp>
        <p:sp>
          <p:nvSpPr>
            <p:cNvPr id="30725" name="TextBox 4"/>
            <p:cNvSpPr txBox="1">
              <a:spLocks noChangeArrowheads="1"/>
            </p:cNvSpPr>
            <p:nvPr/>
          </p:nvSpPr>
          <p:spPr bwMode="auto">
            <a:xfrm>
              <a:off x="1752600" y="4953000"/>
              <a:ext cx="4283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by</a:t>
              </a:r>
            </a:p>
          </p:txBody>
        </p:sp>
        <p:sp>
          <p:nvSpPr>
            <p:cNvPr id="30726" name="Line 5"/>
            <p:cNvSpPr>
              <a:spLocks noChangeShapeType="1"/>
            </p:cNvSpPr>
            <p:nvPr/>
          </p:nvSpPr>
          <p:spPr bwMode="auto">
            <a:xfrm>
              <a:off x="5245100" y="3348037"/>
              <a:ext cx="1079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27" name="Oval 6"/>
            <p:cNvSpPr>
              <a:spLocks noChangeArrowheads="1"/>
            </p:cNvSpPr>
            <p:nvPr/>
          </p:nvSpPr>
          <p:spPr bwMode="auto">
            <a:xfrm>
              <a:off x="3108325" y="3081337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0728" name="Oval 7"/>
            <p:cNvSpPr>
              <a:spLocks noChangeArrowheads="1"/>
            </p:cNvSpPr>
            <p:nvPr/>
          </p:nvSpPr>
          <p:spPr bwMode="auto">
            <a:xfrm>
              <a:off x="4737100" y="3097212"/>
              <a:ext cx="533400" cy="533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0729" name="Oval 8"/>
            <p:cNvSpPr>
              <a:spLocks noChangeArrowheads="1"/>
            </p:cNvSpPr>
            <p:nvPr/>
          </p:nvSpPr>
          <p:spPr bwMode="auto">
            <a:xfrm>
              <a:off x="6324600" y="3103562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0730" name="Text Box 11"/>
            <p:cNvSpPr txBox="1">
              <a:spLocks noChangeArrowheads="1"/>
            </p:cNvSpPr>
            <p:nvPr/>
          </p:nvSpPr>
          <p:spPr bwMode="auto">
            <a:xfrm>
              <a:off x="3914775" y="2960687"/>
              <a:ext cx="4222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 i="1">
                  <a:latin typeface="Garamond" charset="0"/>
                </a:rPr>
                <a:t>R</a:t>
              </a:r>
              <a:r>
                <a:rPr lang="en-US" altLang="zh-TW" sz="1800" baseline="-25000">
                  <a:latin typeface="Garamond" charset="0"/>
                </a:rPr>
                <a:t>1</a:t>
              </a:r>
            </a:p>
          </p:txBody>
        </p:sp>
        <p:sp>
          <p:nvSpPr>
            <p:cNvPr id="30731" name="Text Box 12"/>
            <p:cNvSpPr txBox="1">
              <a:spLocks noChangeArrowheads="1"/>
            </p:cNvSpPr>
            <p:nvPr/>
          </p:nvSpPr>
          <p:spPr bwMode="auto">
            <a:xfrm>
              <a:off x="5618163" y="2971800"/>
              <a:ext cx="42227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 i="1">
                  <a:latin typeface="Garamond" charset="0"/>
                </a:rPr>
                <a:t>R</a:t>
              </a:r>
              <a:r>
                <a:rPr lang="en-US" altLang="zh-TW" sz="1800" baseline="-25000">
                  <a:latin typeface="Garamond" charset="0"/>
                </a:rPr>
                <a:t>3</a:t>
              </a:r>
            </a:p>
          </p:txBody>
        </p:sp>
        <p:sp>
          <p:nvSpPr>
            <p:cNvPr id="30732" name="Line 14"/>
            <p:cNvSpPr>
              <a:spLocks noChangeShapeType="1"/>
            </p:cNvSpPr>
            <p:nvPr/>
          </p:nvSpPr>
          <p:spPr bwMode="auto">
            <a:xfrm>
              <a:off x="3641725" y="3343275"/>
              <a:ext cx="1079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3" name="Freeform 16"/>
            <p:cNvSpPr>
              <a:spLocks/>
            </p:cNvSpPr>
            <p:nvPr/>
          </p:nvSpPr>
          <p:spPr bwMode="auto">
            <a:xfrm rot="-698115">
              <a:off x="4913313" y="2738437"/>
              <a:ext cx="406400" cy="403225"/>
            </a:xfrm>
            <a:custGeom>
              <a:avLst/>
              <a:gdLst>
                <a:gd name="T0" fmla="*/ 2147483647 w 230"/>
                <a:gd name="T1" fmla="*/ 2147483647 h 228"/>
                <a:gd name="T2" fmla="*/ 2147483647 w 230"/>
                <a:gd name="T3" fmla="*/ 2147483647 h 228"/>
                <a:gd name="T4" fmla="*/ 2147483647 w 230"/>
                <a:gd name="T5" fmla="*/ 2147483647 h 228"/>
                <a:gd name="T6" fmla="*/ 2147483647 w 230"/>
                <a:gd name="T7" fmla="*/ 2147483647 h 228"/>
                <a:gd name="T8" fmla="*/ 2147483647 w 230"/>
                <a:gd name="T9" fmla="*/ 2147483647 h 228"/>
                <a:gd name="T10" fmla="*/ 2147483647 w 230"/>
                <a:gd name="T11" fmla="*/ 2147483647 h 228"/>
                <a:gd name="T12" fmla="*/ 2147483647 w 230"/>
                <a:gd name="T13" fmla="*/ 2147483647 h 228"/>
                <a:gd name="T14" fmla="*/ 2147483647 w 230"/>
                <a:gd name="T15" fmla="*/ 2147483647 h 2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0"/>
                <a:gd name="T25" fmla="*/ 0 h 228"/>
                <a:gd name="T26" fmla="*/ 230 w 230"/>
                <a:gd name="T27" fmla="*/ 228 h 22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0" h="228">
                  <a:moveTo>
                    <a:pt x="19" y="187"/>
                  </a:moveTo>
                  <a:cubicBezTo>
                    <a:pt x="17" y="169"/>
                    <a:pt x="0" y="110"/>
                    <a:pt x="7" y="81"/>
                  </a:cubicBezTo>
                  <a:cubicBezTo>
                    <a:pt x="14" y="52"/>
                    <a:pt x="37" y="24"/>
                    <a:pt x="61" y="12"/>
                  </a:cubicBezTo>
                  <a:cubicBezTo>
                    <a:pt x="85" y="0"/>
                    <a:pt x="128" y="3"/>
                    <a:pt x="151" y="9"/>
                  </a:cubicBezTo>
                  <a:cubicBezTo>
                    <a:pt x="174" y="15"/>
                    <a:pt x="188" y="29"/>
                    <a:pt x="201" y="46"/>
                  </a:cubicBezTo>
                  <a:cubicBezTo>
                    <a:pt x="214" y="63"/>
                    <a:pt x="228" y="88"/>
                    <a:pt x="229" y="111"/>
                  </a:cubicBezTo>
                  <a:cubicBezTo>
                    <a:pt x="230" y="134"/>
                    <a:pt x="226" y="167"/>
                    <a:pt x="208" y="186"/>
                  </a:cubicBezTo>
                  <a:cubicBezTo>
                    <a:pt x="190" y="205"/>
                    <a:pt x="137" y="219"/>
                    <a:pt x="118" y="2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0734" name="Text Box 17"/>
            <p:cNvSpPr txBox="1">
              <a:spLocks noChangeArrowheads="1"/>
            </p:cNvSpPr>
            <p:nvPr/>
          </p:nvSpPr>
          <p:spPr bwMode="auto">
            <a:xfrm>
              <a:off x="5192713" y="2514600"/>
              <a:ext cx="420687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 i="1">
                  <a:latin typeface="Garamond" charset="0"/>
                </a:rPr>
                <a:t>R</a:t>
              </a:r>
              <a:r>
                <a:rPr lang="en-US" altLang="zh-TW" sz="1800" baseline="-25000">
                  <a:latin typeface="Garamond" charset="0"/>
                </a:rPr>
                <a:t>2</a:t>
              </a:r>
            </a:p>
          </p:txBody>
        </p:sp>
        <p:sp>
          <p:nvSpPr>
            <p:cNvPr id="30735" name="Rectangle 18"/>
            <p:cNvSpPr>
              <a:spLocks noChangeArrowheads="1"/>
            </p:cNvSpPr>
            <p:nvPr/>
          </p:nvSpPr>
          <p:spPr bwMode="auto">
            <a:xfrm>
              <a:off x="3184525" y="3157537"/>
              <a:ext cx="350838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sz="1800" i="1" baseline="-25000">
                  <a:latin typeface="Garamond" charset="0"/>
                  <a:sym typeface="Symbol" charset="2"/>
                </a:rPr>
                <a:t>i</a:t>
              </a:r>
            </a:p>
          </p:txBody>
        </p:sp>
        <p:sp>
          <p:nvSpPr>
            <p:cNvPr id="30736" name="Rectangle 19"/>
            <p:cNvSpPr>
              <a:spLocks noChangeArrowheads="1"/>
            </p:cNvSpPr>
            <p:nvPr/>
          </p:nvSpPr>
          <p:spPr bwMode="auto">
            <a:xfrm>
              <a:off x="4784725" y="3157537"/>
              <a:ext cx="407988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TW" sz="1800" b="1" dirty="0" err="1">
                  <a:solidFill>
                    <a:srgbClr val="6699FF"/>
                  </a:solidFill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sz="1800" b="1" i="1" baseline="-25000" dirty="0" err="1">
                  <a:solidFill>
                    <a:srgbClr val="6699FF"/>
                  </a:solidFill>
                  <a:latin typeface="Garamond" charset="0"/>
                  <a:sym typeface="Symbol" charset="2"/>
                </a:rPr>
                <a:t>k</a:t>
              </a:r>
              <a:endParaRPr lang="en-US" altLang="zh-TW" sz="1800" b="1" i="1" baseline="-25000" dirty="0">
                <a:solidFill>
                  <a:srgbClr val="6699FF"/>
                </a:solidFill>
                <a:latin typeface="Garamond" charset="0"/>
                <a:sym typeface="Symbol" charset="2"/>
              </a:endParaRPr>
            </a:p>
          </p:txBody>
        </p:sp>
        <p:sp>
          <p:nvSpPr>
            <p:cNvPr id="30737" name="Rectangle 20"/>
            <p:cNvSpPr>
              <a:spLocks noChangeArrowheads="1"/>
            </p:cNvSpPr>
            <p:nvPr/>
          </p:nvSpPr>
          <p:spPr bwMode="auto">
            <a:xfrm>
              <a:off x="6384925" y="3157537"/>
              <a:ext cx="350838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sz="1800" i="1" baseline="-25000">
                  <a:latin typeface="Garamond" charset="0"/>
                  <a:sym typeface="Symbol" charset="2"/>
                </a:rPr>
                <a:t>j</a:t>
              </a:r>
            </a:p>
          </p:txBody>
        </p:sp>
        <p:sp>
          <p:nvSpPr>
            <p:cNvPr id="30738" name="Freeform 20"/>
            <p:cNvSpPr>
              <a:spLocks noChangeArrowheads="1"/>
            </p:cNvSpPr>
            <p:nvPr/>
          </p:nvSpPr>
          <p:spPr bwMode="auto">
            <a:xfrm>
              <a:off x="3548063" y="3560762"/>
              <a:ext cx="2835275" cy="238125"/>
            </a:xfrm>
            <a:custGeom>
              <a:avLst/>
              <a:gdLst>
                <a:gd name="T0" fmla="*/ 0 w 2836334"/>
                <a:gd name="T1" fmla="*/ 0 h 454378"/>
                <a:gd name="T2" fmla="*/ 1385944 w 2836334"/>
                <a:gd name="T3" fmla="*/ 9324 h 454378"/>
                <a:gd name="T4" fmla="*/ 2831043 w 2836334"/>
                <a:gd name="T5" fmla="*/ 704 h 454378"/>
                <a:gd name="T6" fmla="*/ 0 60000 65536"/>
                <a:gd name="T7" fmla="*/ 0 60000 65536"/>
                <a:gd name="T8" fmla="*/ 0 60000 65536"/>
                <a:gd name="T9" fmla="*/ 0 w 2836334"/>
                <a:gd name="T10" fmla="*/ 0 h 454378"/>
                <a:gd name="T11" fmla="*/ 2836334 w 2836334"/>
                <a:gd name="T12" fmla="*/ 454378 h 4543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6334" h="454378">
                  <a:moveTo>
                    <a:pt x="0" y="0"/>
                  </a:moveTo>
                  <a:cubicBezTo>
                    <a:pt x="457906" y="221544"/>
                    <a:pt x="915812" y="443089"/>
                    <a:pt x="1388534" y="448733"/>
                  </a:cubicBezTo>
                  <a:cubicBezTo>
                    <a:pt x="1861256" y="454378"/>
                    <a:pt x="2836334" y="33867"/>
                    <a:pt x="2836334" y="3386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30739" name="Text Box 17"/>
            <p:cNvSpPr txBox="1">
              <a:spLocks noChangeArrowheads="1"/>
            </p:cNvSpPr>
            <p:nvPr/>
          </p:nvSpPr>
          <p:spPr bwMode="auto">
            <a:xfrm>
              <a:off x="4724400" y="3722687"/>
              <a:ext cx="4206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 i="1">
                  <a:latin typeface="Garamond" charset="0"/>
                </a:rPr>
                <a:t>R</a:t>
              </a:r>
              <a:r>
                <a:rPr lang="en-US" altLang="zh-TW" sz="1800" baseline="-25000">
                  <a:latin typeface="Garamond" charset="0"/>
                </a:rPr>
                <a:t>4</a:t>
              </a:r>
            </a:p>
          </p:txBody>
        </p:sp>
        <p:sp>
          <p:nvSpPr>
            <p:cNvPr id="30740" name="Oval 6"/>
            <p:cNvSpPr>
              <a:spLocks noChangeArrowheads="1"/>
            </p:cNvSpPr>
            <p:nvPr/>
          </p:nvSpPr>
          <p:spPr bwMode="auto">
            <a:xfrm>
              <a:off x="3128963" y="4932363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0741" name="Text Box 11"/>
            <p:cNvSpPr txBox="1">
              <a:spLocks noChangeArrowheads="1"/>
            </p:cNvSpPr>
            <p:nvPr/>
          </p:nvSpPr>
          <p:spPr bwMode="auto">
            <a:xfrm>
              <a:off x="4297363" y="4811713"/>
              <a:ext cx="143827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 i="1">
                  <a:latin typeface="Garamond" charset="0"/>
                </a:rPr>
                <a:t>R</a:t>
              </a:r>
              <a:r>
                <a:rPr lang="en-US" altLang="zh-TW" sz="1800" baseline="-25000">
                  <a:latin typeface="Garamond" charset="0"/>
                </a:rPr>
                <a:t>1</a:t>
              </a:r>
              <a:r>
                <a:rPr lang="en-US" altLang="zh-TW" sz="1800" i="1">
                  <a:latin typeface="Garamond" charset="0"/>
                </a:rPr>
                <a:t>R</a:t>
              </a:r>
              <a:r>
                <a:rPr lang="en-US" altLang="zh-TW" sz="1800" baseline="-25000">
                  <a:latin typeface="Garamond" charset="0"/>
                </a:rPr>
                <a:t>2</a:t>
              </a:r>
              <a:r>
                <a:rPr lang="en-US" altLang="zh-TW" sz="1800">
                  <a:latin typeface="Garamond" charset="0"/>
                </a:rPr>
                <a:t>*</a:t>
              </a:r>
              <a:r>
                <a:rPr lang="en-US" altLang="zh-TW" sz="1800" i="1">
                  <a:latin typeface="Garamond" charset="0"/>
                </a:rPr>
                <a:t>R</a:t>
              </a:r>
              <a:r>
                <a:rPr lang="en-US" altLang="zh-TW" sz="1800" baseline="-25000">
                  <a:latin typeface="Garamond" charset="0"/>
                </a:rPr>
                <a:t>3</a:t>
              </a:r>
              <a:r>
                <a:rPr lang="en-US" altLang="zh-TW" sz="1800">
                  <a:latin typeface="Garamond" charset="0"/>
                </a:rPr>
                <a:t> + </a:t>
              </a:r>
              <a:r>
                <a:rPr lang="en-US" altLang="zh-TW" sz="1800" i="1">
                  <a:latin typeface="Garamond" charset="0"/>
                </a:rPr>
                <a:t>R</a:t>
              </a:r>
              <a:r>
                <a:rPr lang="en-US" altLang="zh-TW" sz="1800" baseline="-25000">
                  <a:latin typeface="Garamond" charset="0"/>
                </a:rPr>
                <a:t>4</a:t>
              </a:r>
            </a:p>
          </p:txBody>
        </p:sp>
        <p:sp>
          <p:nvSpPr>
            <p:cNvPr id="30742" name="Line 14"/>
            <p:cNvSpPr>
              <a:spLocks noChangeShapeType="1"/>
            </p:cNvSpPr>
            <p:nvPr/>
          </p:nvSpPr>
          <p:spPr bwMode="auto">
            <a:xfrm>
              <a:off x="3662363" y="5194300"/>
              <a:ext cx="2662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3" name="Rectangle 18"/>
            <p:cNvSpPr>
              <a:spLocks noChangeArrowheads="1"/>
            </p:cNvSpPr>
            <p:nvPr/>
          </p:nvSpPr>
          <p:spPr bwMode="auto">
            <a:xfrm>
              <a:off x="3205163" y="5008563"/>
              <a:ext cx="350837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sz="1800" i="1" baseline="-25000">
                  <a:latin typeface="Garamond" charset="0"/>
                  <a:sym typeface="Symbol" charset="2"/>
                </a:rPr>
                <a:t>i</a:t>
              </a:r>
            </a:p>
          </p:txBody>
        </p:sp>
        <p:sp>
          <p:nvSpPr>
            <p:cNvPr id="30744" name="Rectangle 20"/>
            <p:cNvSpPr>
              <a:spLocks noChangeArrowheads="1"/>
            </p:cNvSpPr>
            <p:nvPr/>
          </p:nvSpPr>
          <p:spPr bwMode="auto">
            <a:xfrm>
              <a:off x="6405563" y="5008563"/>
              <a:ext cx="350837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sz="1800" i="1" baseline="-25000">
                  <a:latin typeface="Garamond" charset="0"/>
                  <a:sym typeface="Symbol" charset="2"/>
                </a:rPr>
                <a:t>j</a:t>
              </a:r>
            </a:p>
          </p:txBody>
        </p:sp>
        <p:sp>
          <p:nvSpPr>
            <p:cNvPr id="30745" name="Oval 8"/>
            <p:cNvSpPr>
              <a:spLocks noChangeArrowheads="1"/>
            </p:cNvSpPr>
            <p:nvPr/>
          </p:nvSpPr>
          <p:spPr bwMode="auto">
            <a:xfrm>
              <a:off x="6324600" y="49530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14th March, 2011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Operations On Languages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73213"/>
            <a:ext cx="8353425" cy="4141787"/>
          </a:xfrm>
        </p:spPr>
        <p:txBody>
          <a:bodyPr>
            <a:normAutofit/>
          </a:bodyPr>
          <a:lstStyle/>
          <a:p>
            <a:r>
              <a:rPr lang="en-US" sz="2800" dirty="0" smtClean="0">
                <a:ea typeface="ＭＳ Ｐゴシック" charset="-128"/>
              </a:rPr>
              <a:t>The </a:t>
            </a:r>
            <a:r>
              <a:rPr lang="en-US" sz="2800" b="1" dirty="0" smtClean="0">
                <a:solidFill>
                  <a:schemeClr val="accent1"/>
                </a:solidFill>
                <a:ea typeface="ＭＳ Ｐゴシック" charset="-128"/>
              </a:rPr>
              <a:t>concatenation</a:t>
            </a:r>
            <a:r>
              <a:rPr lang="en-US" sz="2800" dirty="0" smtClean="0">
                <a:ea typeface="ＭＳ Ｐゴシック" charset="-128"/>
              </a:rPr>
              <a:t> of languages </a:t>
            </a:r>
            <a:r>
              <a:rPr lang="en-US" sz="2800" i="1" dirty="0" smtClean="0">
                <a:latin typeface="Garamond" charset="0"/>
                <a:ea typeface="ＭＳ Ｐゴシック" charset="-128"/>
              </a:rPr>
              <a:t>L</a:t>
            </a:r>
            <a:r>
              <a:rPr lang="en-US" sz="2800" baseline="-25000" dirty="0" smtClean="0">
                <a:latin typeface="Garamond" charset="0"/>
                <a:ea typeface="ＭＳ Ｐゴシック" charset="-128"/>
              </a:rPr>
              <a:t>1</a:t>
            </a:r>
            <a:r>
              <a:rPr lang="en-US" sz="2800" dirty="0" smtClean="0">
                <a:ea typeface="ＭＳ Ｐゴシック" charset="-128"/>
              </a:rPr>
              <a:t> and </a:t>
            </a:r>
            <a:r>
              <a:rPr lang="en-US" sz="2800" i="1" dirty="0" smtClean="0">
                <a:latin typeface="Garamond" charset="0"/>
                <a:ea typeface="ＭＳ Ｐゴシック" charset="-128"/>
              </a:rPr>
              <a:t>L</a:t>
            </a:r>
            <a:r>
              <a:rPr lang="en-US" sz="2800" baseline="-25000" dirty="0" smtClean="0">
                <a:latin typeface="Garamond" charset="0"/>
                <a:ea typeface="ＭＳ Ｐゴシック" charset="-128"/>
              </a:rPr>
              <a:t>2</a:t>
            </a:r>
            <a:r>
              <a:rPr lang="en-US" sz="2800" dirty="0" smtClean="0">
                <a:ea typeface="ＭＳ Ｐゴシック" charset="-128"/>
              </a:rPr>
              <a:t> is</a:t>
            </a:r>
          </a:p>
          <a:p>
            <a:endParaRPr lang="en-US" sz="2800" dirty="0" smtClean="0">
              <a:ea typeface="ＭＳ Ｐゴシック" charset="-128"/>
            </a:endParaRPr>
          </a:p>
          <a:p>
            <a:endParaRPr lang="en-US" sz="2800" dirty="0" smtClean="0">
              <a:ea typeface="ＭＳ Ｐゴシック" charset="-128"/>
            </a:endParaRPr>
          </a:p>
          <a:p>
            <a:r>
              <a:rPr lang="en-US" sz="2800" dirty="0" smtClean="0">
                <a:ea typeface="ＭＳ Ｐゴシック" charset="-128"/>
              </a:rPr>
              <a:t>The </a:t>
            </a:r>
            <a:r>
              <a:rPr lang="en-US" sz="2800" b="1" i="1" dirty="0" smtClean="0">
                <a:solidFill>
                  <a:schemeClr val="accent1"/>
                </a:solidFill>
                <a:latin typeface="Garamond" charset="0"/>
                <a:ea typeface="ＭＳ Ｐゴシック" charset="-128"/>
              </a:rPr>
              <a:t>n</a:t>
            </a:r>
            <a:r>
              <a:rPr lang="en-US" sz="2800" b="1" dirty="0" smtClean="0">
                <a:solidFill>
                  <a:schemeClr val="accent1"/>
                </a:solidFill>
                <a:ea typeface="ＭＳ Ｐゴシック" charset="-128"/>
              </a:rPr>
              <a:t>-</a:t>
            </a:r>
            <a:r>
              <a:rPr lang="en-US" sz="2800" b="1" dirty="0" err="1" smtClean="0">
                <a:solidFill>
                  <a:schemeClr val="accent1"/>
                </a:solidFill>
                <a:ea typeface="ＭＳ Ｐゴシック" charset="-128"/>
              </a:rPr>
              <a:t>th</a:t>
            </a:r>
            <a:r>
              <a:rPr lang="en-US" sz="2800" b="1" dirty="0" smtClean="0">
                <a:solidFill>
                  <a:schemeClr val="accent1"/>
                </a:solidFill>
                <a:ea typeface="ＭＳ Ｐゴシック" charset="-128"/>
              </a:rPr>
              <a:t> power </a:t>
            </a:r>
            <a:r>
              <a:rPr lang="en-US" sz="2800" dirty="0" smtClean="0">
                <a:ea typeface="ＭＳ Ｐゴシック" charset="-128"/>
              </a:rPr>
              <a:t>of </a:t>
            </a:r>
            <a:r>
              <a:rPr lang="en-US" sz="2800" i="1" dirty="0" err="1" smtClean="0">
                <a:latin typeface="Garamond" charset="0"/>
                <a:ea typeface="ＭＳ Ｐゴシック" charset="-128"/>
              </a:rPr>
              <a:t>L</a:t>
            </a:r>
            <a:r>
              <a:rPr lang="en-US" sz="2800" i="1" baseline="30000" dirty="0" err="1" smtClean="0">
                <a:latin typeface="Garamond" charset="0"/>
                <a:ea typeface="ＭＳ Ｐゴシック" charset="-128"/>
              </a:rPr>
              <a:t>n</a:t>
            </a:r>
            <a:r>
              <a:rPr lang="en-US" sz="2800" dirty="0" smtClean="0">
                <a:ea typeface="ＭＳ Ｐゴシック" charset="-128"/>
              </a:rPr>
              <a:t> is</a:t>
            </a:r>
          </a:p>
          <a:p>
            <a:pPr>
              <a:buFontTx/>
              <a:buNone/>
            </a:pPr>
            <a:endParaRPr lang="en-US" sz="2800" dirty="0" smtClean="0">
              <a:ea typeface="ＭＳ Ｐゴシック" charset="-128"/>
            </a:endParaRPr>
          </a:p>
          <a:p>
            <a:pPr>
              <a:buFontTx/>
              <a:buNone/>
            </a:pPr>
            <a:endParaRPr lang="en-US" sz="2800" dirty="0" smtClean="0">
              <a:ea typeface="ＭＳ Ｐゴシック" charset="-128"/>
            </a:endParaRPr>
          </a:p>
          <a:p>
            <a:r>
              <a:rPr lang="en-US" sz="2800" dirty="0" smtClean="0">
                <a:ea typeface="ＭＳ Ｐゴシック" charset="-128"/>
              </a:rPr>
              <a:t>The</a:t>
            </a:r>
            <a:r>
              <a:rPr lang="en-US" sz="2800" b="1" dirty="0" smtClean="0">
                <a:solidFill>
                  <a:schemeClr val="accent1"/>
                </a:solidFill>
                <a:ea typeface="ＭＳ Ｐゴシック" charset="-128"/>
              </a:rPr>
              <a:t> union </a:t>
            </a:r>
            <a:r>
              <a:rPr lang="en-US" sz="2800" dirty="0" smtClean="0">
                <a:ea typeface="ＭＳ Ｐゴシック" charset="-128"/>
              </a:rPr>
              <a:t>of </a:t>
            </a:r>
            <a:r>
              <a:rPr lang="en-US" sz="2800" i="1" dirty="0" smtClean="0">
                <a:latin typeface="Garamond" charset="0"/>
                <a:ea typeface="ＭＳ Ｐゴシック" charset="-128"/>
              </a:rPr>
              <a:t>L</a:t>
            </a:r>
            <a:r>
              <a:rPr lang="en-US" sz="2800" baseline="-25000" dirty="0" smtClean="0">
                <a:latin typeface="Garamond" charset="0"/>
                <a:ea typeface="ＭＳ Ｐゴシック" charset="-128"/>
              </a:rPr>
              <a:t>1</a:t>
            </a:r>
            <a:r>
              <a:rPr lang="en-US" sz="2800" dirty="0" smtClean="0">
                <a:ea typeface="ＭＳ Ｐゴシック" charset="-128"/>
              </a:rPr>
              <a:t> and </a:t>
            </a:r>
            <a:r>
              <a:rPr lang="en-US" sz="2800" i="1" dirty="0" smtClean="0">
                <a:latin typeface="Garamond" charset="0"/>
                <a:ea typeface="ＭＳ Ｐゴシック" charset="-128"/>
              </a:rPr>
              <a:t>L</a:t>
            </a:r>
            <a:r>
              <a:rPr lang="en-US" sz="2800" baseline="-25000" dirty="0" smtClean="0">
                <a:latin typeface="Garamond" charset="0"/>
                <a:ea typeface="ＭＳ Ｐゴシック" charset="-128"/>
              </a:rPr>
              <a:t>2 </a:t>
            </a:r>
            <a:r>
              <a:rPr lang="en-US" sz="2800" dirty="0" smtClean="0">
                <a:ea typeface="ＭＳ Ｐゴシック" charset="-128"/>
              </a:rPr>
              <a:t>is</a:t>
            </a:r>
            <a:endParaRPr lang="en-US" sz="2800" baseline="-25000" dirty="0" smtClean="0">
              <a:latin typeface="Garamond" charset="0"/>
              <a:ea typeface="ＭＳ Ｐゴシック" charset="-128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133600" y="2224087"/>
            <a:ext cx="5105400" cy="5191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i="1">
                <a:latin typeface="Garamond" charset="0"/>
              </a:rPr>
              <a:t>L</a:t>
            </a:r>
            <a:r>
              <a:rPr lang="en-US" sz="2800" baseline="-25000">
                <a:latin typeface="Garamond" charset="0"/>
              </a:rPr>
              <a:t>1</a:t>
            </a:r>
            <a:r>
              <a:rPr lang="en-US" sz="2800" i="1">
                <a:latin typeface="Garamond" charset="0"/>
              </a:rPr>
              <a:t>L</a:t>
            </a:r>
            <a:r>
              <a:rPr lang="en-US" sz="2800" baseline="-25000">
                <a:latin typeface="Garamond" charset="0"/>
              </a:rPr>
              <a:t>2</a:t>
            </a:r>
            <a:r>
              <a:rPr lang="en-US" sz="2800">
                <a:latin typeface="Garamond" charset="0"/>
              </a:rPr>
              <a:t> = {</a:t>
            </a:r>
            <a:r>
              <a:rPr lang="en-US" sz="2800" i="1">
                <a:latin typeface="Garamond" charset="0"/>
              </a:rPr>
              <a:t>st</a:t>
            </a:r>
            <a:r>
              <a:rPr lang="en-US" sz="2800">
                <a:latin typeface="Garamond" charset="0"/>
              </a:rPr>
              <a:t>: </a:t>
            </a:r>
            <a:r>
              <a:rPr lang="en-US" sz="2800" i="1">
                <a:latin typeface="Garamond" charset="0"/>
              </a:rPr>
              <a:t>s</a:t>
            </a:r>
            <a:r>
              <a:rPr lang="en-US" sz="2800">
                <a:latin typeface="Garamond" charset="0"/>
              </a:rPr>
              <a:t> </a:t>
            </a:r>
            <a:r>
              <a:rPr lang="en-US" sz="2800">
                <a:latin typeface="Garamond" charset="0"/>
                <a:sym typeface="Symbol" charset="2"/>
              </a:rPr>
              <a:t></a:t>
            </a:r>
            <a:r>
              <a:rPr lang="en-US" sz="2800">
                <a:latin typeface="Garamond" charset="0"/>
              </a:rPr>
              <a:t> </a:t>
            </a:r>
            <a:r>
              <a:rPr lang="en-US" sz="2800" i="1">
                <a:latin typeface="Garamond" charset="0"/>
              </a:rPr>
              <a:t>L</a:t>
            </a:r>
            <a:r>
              <a:rPr lang="en-US" sz="2800" baseline="-25000">
                <a:latin typeface="Garamond" charset="0"/>
              </a:rPr>
              <a:t>1</a:t>
            </a:r>
            <a:r>
              <a:rPr lang="en-US" sz="2800">
                <a:latin typeface="Garamond" charset="0"/>
              </a:rPr>
              <a:t>, </a:t>
            </a:r>
            <a:r>
              <a:rPr lang="en-US" sz="2800" i="1">
                <a:latin typeface="Garamond" charset="0"/>
              </a:rPr>
              <a:t>t</a:t>
            </a:r>
            <a:r>
              <a:rPr lang="en-US" sz="2800">
                <a:latin typeface="Garamond" charset="0"/>
              </a:rPr>
              <a:t> </a:t>
            </a:r>
            <a:r>
              <a:rPr lang="en-US">
                <a:sym typeface="Symbol" charset="2"/>
              </a:rPr>
              <a:t></a:t>
            </a:r>
            <a:r>
              <a:rPr lang="en-US" sz="2800">
                <a:latin typeface="Garamond" charset="0"/>
              </a:rPr>
              <a:t> </a:t>
            </a:r>
            <a:r>
              <a:rPr lang="en-US" sz="2800" i="1">
                <a:latin typeface="Garamond" charset="0"/>
              </a:rPr>
              <a:t>L</a:t>
            </a:r>
            <a:r>
              <a:rPr lang="en-US" sz="2800" baseline="-25000">
                <a:latin typeface="Garamond" charset="0"/>
              </a:rPr>
              <a:t>2</a:t>
            </a:r>
            <a:r>
              <a:rPr lang="en-US" sz="2800">
                <a:latin typeface="Garamond" charset="0"/>
              </a:rPr>
              <a:t>}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2133600" y="3810000"/>
            <a:ext cx="5105400" cy="5238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i="1">
                <a:latin typeface="Garamond" charset="0"/>
              </a:rPr>
              <a:t>L</a:t>
            </a:r>
            <a:r>
              <a:rPr lang="en-US" sz="2800" i="1" baseline="30000">
                <a:latin typeface="Garamond" charset="0"/>
              </a:rPr>
              <a:t>n</a:t>
            </a:r>
            <a:r>
              <a:rPr lang="en-US" sz="2800">
                <a:latin typeface="Garamond" charset="0"/>
              </a:rPr>
              <a:t> = {</a:t>
            </a:r>
            <a:r>
              <a:rPr lang="en-US" sz="2800" i="1">
                <a:latin typeface="Garamond" charset="0"/>
              </a:rPr>
              <a:t>s</a:t>
            </a:r>
            <a:r>
              <a:rPr lang="en-US" sz="2800" baseline="-25000">
                <a:latin typeface="Garamond" charset="0"/>
              </a:rPr>
              <a:t>1</a:t>
            </a:r>
            <a:r>
              <a:rPr lang="en-US" sz="2800" i="1">
                <a:latin typeface="Garamond" charset="0"/>
              </a:rPr>
              <a:t>s</a:t>
            </a:r>
            <a:r>
              <a:rPr lang="en-US" sz="2800" baseline="-25000">
                <a:latin typeface="Garamond" charset="0"/>
              </a:rPr>
              <a:t>2</a:t>
            </a:r>
            <a:r>
              <a:rPr lang="en-US" sz="2800" i="1">
                <a:latin typeface="Garamond" charset="0"/>
              </a:rPr>
              <a:t>...s</a:t>
            </a:r>
            <a:r>
              <a:rPr lang="en-US" sz="2800" i="1" baseline="-25000">
                <a:latin typeface="Garamond" charset="0"/>
              </a:rPr>
              <a:t>n</a:t>
            </a:r>
            <a:r>
              <a:rPr lang="en-US" sz="2800">
                <a:latin typeface="Garamond" charset="0"/>
              </a:rPr>
              <a:t>: </a:t>
            </a:r>
            <a:r>
              <a:rPr lang="en-US" sz="2800" i="1">
                <a:latin typeface="Garamond" charset="0"/>
              </a:rPr>
              <a:t>s</a:t>
            </a:r>
            <a:r>
              <a:rPr lang="en-US" sz="2800" baseline="-25000">
                <a:latin typeface="Garamond" charset="0"/>
              </a:rPr>
              <a:t>1</a:t>
            </a:r>
            <a:r>
              <a:rPr lang="en-US" sz="2800">
                <a:latin typeface="Garamond" charset="0"/>
              </a:rPr>
              <a:t>, </a:t>
            </a:r>
            <a:r>
              <a:rPr lang="en-US" sz="2800" i="1">
                <a:latin typeface="Garamond" charset="0"/>
              </a:rPr>
              <a:t>s</a:t>
            </a:r>
            <a:r>
              <a:rPr lang="en-US" sz="2800" baseline="-25000">
                <a:latin typeface="Garamond" charset="0"/>
              </a:rPr>
              <a:t>2</a:t>
            </a:r>
            <a:r>
              <a:rPr lang="en-US" sz="2800">
                <a:latin typeface="Garamond" charset="0"/>
              </a:rPr>
              <a:t>, </a:t>
            </a:r>
            <a:r>
              <a:rPr lang="en-US" sz="2800" i="1">
                <a:latin typeface="Garamond" charset="0"/>
              </a:rPr>
              <a:t>...</a:t>
            </a:r>
            <a:r>
              <a:rPr lang="en-US" sz="2800">
                <a:latin typeface="Garamond" charset="0"/>
              </a:rPr>
              <a:t>, </a:t>
            </a:r>
            <a:r>
              <a:rPr lang="en-US" sz="2800" i="1">
                <a:latin typeface="Garamond" charset="0"/>
              </a:rPr>
              <a:t>s</a:t>
            </a:r>
            <a:r>
              <a:rPr lang="en-US" sz="2800" i="1" baseline="-25000">
                <a:latin typeface="Garamond" charset="0"/>
              </a:rPr>
              <a:t>n</a:t>
            </a:r>
            <a:r>
              <a:rPr lang="en-US" sz="2800">
                <a:latin typeface="Garamond" charset="0"/>
              </a:rPr>
              <a:t> </a:t>
            </a:r>
            <a:r>
              <a:rPr lang="en-US" sz="2800">
                <a:latin typeface="Garamond" charset="0"/>
                <a:sym typeface="Symbol" charset="2"/>
              </a:rPr>
              <a:t></a:t>
            </a:r>
            <a:r>
              <a:rPr lang="en-US" sz="2800">
                <a:latin typeface="Garamond" charset="0"/>
              </a:rPr>
              <a:t> </a:t>
            </a:r>
            <a:r>
              <a:rPr lang="en-US" sz="2800" i="1">
                <a:latin typeface="Garamond" charset="0"/>
              </a:rPr>
              <a:t>L</a:t>
            </a:r>
            <a:r>
              <a:rPr lang="en-US" sz="2800">
                <a:latin typeface="Garamond" charset="0"/>
              </a:rPr>
              <a:t>}</a:t>
            </a:r>
          </a:p>
        </p:txBody>
      </p: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1828800" y="5562600"/>
            <a:ext cx="5715000" cy="5191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i="1" dirty="0">
                <a:latin typeface="Garamond" charset="0"/>
              </a:rPr>
              <a:t>L</a:t>
            </a:r>
            <a:r>
              <a:rPr lang="en-US" sz="2800" baseline="-25000" dirty="0">
                <a:latin typeface="Garamond" charset="0"/>
              </a:rPr>
              <a:t>1 </a:t>
            </a:r>
            <a:r>
              <a:rPr lang="en-US" sz="2800" dirty="0">
                <a:sym typeface="Symbol" charset="2"/>
              </a:rPr>
              <a:t> </a:t>
            </a:r>
            <a:r>
              <a:rPr lang="en-US" sz="2800" i="1" dirty="0">
                <a:latin typeface="Garamond" charset="0"/>
              </a:rPr>
              <a:t>L</a:t>
            </a:r>
            <a:r>
              <a:rPr lang="en-US" sz="2800" baseline="-25000" dirty="0">
                <a:latin typeface="Garamond" charset="0"/>
              </a:rPr>
              <a:t>2</a:t>
            </a:r>
            <a:r>
              <a:rPr lang="en-US" sz="2800" dirty="0">
                <a:latin typeface="Garamond" charset="0"/>
              </a:rPr>
              <a:t> = {</a:t>
            </a:r>
            <a:r>
              <a:rPr lang="en-US" sz="2800" i="1" dirty="0">
                <a:latin typeface="Garamond" charset="0"/>
              </a:rPr>
              <a:t>s</a:t>
            </a:r>
            <a:r>
              <a:rPr lang="en-US" sz="2800" dirty="0">
                <a:latin typeface="Garamond" charset="0"/>
              </a:rPr>
              <a:t>: </a:t>
            </a:r>
            <a:r>
              <a:rPr lang="en-US" sz="2800" i="1" dirty="0">
                <a:latin typeface="Garamond" charset="0"/>
              </a:rPr>
              <a:t>s</a:t>
            </a:r>
            <a:r>
              <a:rPr lang="en-US" sz="2800" dirty="0">
                <a:latin typeface="Garamond" charset="0"/>
              </a:rPr>
              <a:t> </a:t>
            </a:r>
            <a:r>
              <a:rPr lang="en-US" sz="2800" dirty="0">
                <a:latin typeface="Garamond" charset="0"/>
                <a:sym typeface="Symbol" charset="2"/>
              </a:rPr>
              <a:t></a:t>
            </a:r>
            <a:r>
              <a:rPr lang="en-US" sz="2800" dirty="0">
                <a:latin typeface="Garamond" charset="0"/>
              </a:rPr>
              <a:t> </a:t>
            </a:r>
            <a:r>
              <a:rPr lang="en-US" sz="2800" i="1" dirty="0">
                <a:latin typeface="Garamond" charset="0"/>
              </a:rPr>
              <a:t>L</a:t>
            </a:r>
            <a:r>
              <a:rPr lang="en-US" sz="2800" baseline="-25000" dirty="0">
                <a:latin typeface="Garamond" charset="0"/>
              </a:rPr>
              <a:t>1</a:t>
            </a:r>
            <a:r>
              <a:rPr lang="en-US" sz="2800" dirty="0">
                <a:latin typeface="Garamond" charset="0"/>
              </a:rPr>
              <a:t> </a:t>
            </a:r>
            <a:r>
              <a:rPr lang="en-US" sz="2800" b="1" dirty="0">
                <a:solidFill>
                  <a:srgbClr val="6699FF"/>
                </a:solidFill>
              </a:rPr>
              <a:t>or</a:t>
            </a:r>
            <a:r>
              <a:rPr lang="en-US" sz="2800" dirty="0">
                <a:latin typeface="Garamond" charset="0"/>
              </a:rPr>
              <a:t> </a:t>
            </a:r>
            <a:r>
              <a:rPr lang="en-US" sz="2800" i="1" dirty="0">
                <a:latin typeface="Garamond" charset="0"/>
              </a:rPr>
              <a:t>s</a:t>
            </a:r>
            <a:r>
              <a:rPr lang="en-US" sz="2800" dirty="0">
                <a:latin typeface="Garamond" charset="0"/>
              </a:rPr>
              <a:t> </a:t>
            </a:r>
            <a:r>
              <a:rPr lang="en-US" dirty="0">
                <a:sym typeface="Symbol" charset="2"/>
              </a:rPr>
              <a:t></a:t>
            </a:r>
            <a:r>
              <a:rPr lang="en-US" sz="2800" dirty="0">
                <a:latin typeface="Garamond" charset="0"/>
              </a:rPr>
              <a:t> </a:t>
            </a:r>
            <a:r>
              <a:rPr lang="en-US" sz="2800" i="1" dirty="0">
                <a:latin typeface="Garamond" charset="0"/>
              </a:rPr>
              <a:t>L</a:t>
            </a:r>
            <a:r>
              <a:rPr lang="en-US" sz="2800" baseline="-25000" dirty="0">
                <a:latin typeface="Garamond" charset="0"/>
              </a:rPr>
              <a:t>2</a:t>
            </a:r>
            <a:r>
              <a:rPr lang="en-US" sz="2800" dirty="0">
                <a:latin typeface="Garamond" charset="0"/>
              </a:rPr>
              <a:t>}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14th March, 2011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Conversion Example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5491163" y="5075238"/>
            <a:ext cx="2357437" cy="1114425"/>
            <a:chOff x="5491163" y="5074709"/>
            <a:chExt cx="2357437" cy="1114425"/>
          </a:xfrm>
        </p:grpSpPr>
        <p:sp>
          <p:nvSpPr>
            <p:cNvPr id="32821" name="Oval 10"/>
            <p:cNvSpPr>
              <a:spLocks noChangeArrowheads="1"/>
            </p:cNvSpPr>
            <p:nvPr/>
          </p:nvSpPr>
          <p:spPr bwMode="auto">
            <a:xfrm>
              <a:off x="5665788" y="5627159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32822" name="Line 11"/>
            <p:cNvSpPr>
              <a:spLocks noChangeShapeType="1"/>
            </p:cNvSpPr>
            <p:nvPr/>
          </p:nvSpPr>
          <p:spPr bwMode="auto">
            <a:xfrm>
              <a:off x="5491163" y="5822422"/>
              <a:ext cx="174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3" name="Rectangle 13"/>
            <p:cNvSpPr>
              <a:spLocks noChangeArrowheads="1"/>
            </p:cNvSpPr>
            <p:nvPr/>
          </p:nvSpPr>
          <p:spPr bwMode="auto">
            <a:xfrm>
              <a:off x="5672138" y="5560484"/>
              <a:ext cx="37702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sz="1800" baseline="-25000">
                  <a:latin typeface="Garamond" charset="0"/>
                  <a:ea typeface="新細明體" charset="-120"/>
                  <a:sym typeface="Symbol" charset="2"/>
                </a:rPr>
                <a:t>1</a:t>
              </a:r>
            </a:p>
          </p:txBody>
        </p:sp>
        <p:sp>
          <p:nvSpPr>
            <p:cNvPr id="32824" name="Rectangle 14"/>
            <p:cNvSpPr>
              <a:spLocks noChangeArrowheads="1"/>
            </p:cNvSpPr>
            <p:nvPr/>
          </p:nvSpPr>
          <p:spPr bwMode="auto">
            <a:xfrm>
              <a:off x="7342188" y="5560484"/>
              <a:ext cx="3683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sz="1800" baseline="-25000">
                  <a:latin typeface="Garamond" charset="0"/>
                  <a:ea typeface="新細明體" charset="-120"/>
                  <a:sym typeface="Symbol" charset="2"/>
                </a:rPr>
                <a:t>2</a:t>
              </a:r>
            </a:p>
          </p:txBody>
        </p:sp>
        <p:sp>
          <p:nvSpPr>
            <p:cNvPr id="32825" name="Line 35"/>
            <p:cNvSpPr>
              <a:spLocks noChangeShapeType="1"/>
            </p:cNvSpPr>
            <p:nvPr/>
          </p:nvSpPr>
          <p:spPr bwMode="auto">
            <a:xfrm>
              <a:off x="6040438" y="5746222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6" name="Line 36"/>
            <p:cNvSpPr>
              <a:spLocks noChangeShapeType="1"/>
            </p:cNvSpPr>
            <p:nvPr/>
          </p:nvSpPr>
          <p:spPr bwMode="auto">
            <a:xfrm flipH="1">
              <a:off x="6032500" y="5890684"/>
              <a:ext cx="127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7" name="Freeform 37"/>
            <p:cNvSpPr>
              <a:spLocks/>
            </p:cNvSpPr>
            <p:nvPr/>
          </p:nvSpPr>
          <p:spPr bwMode="auto">
            <a:xfrm>
              <a:off x="5634038" y="5314422"/>
              <a:ext cx="355600" cy="328612"/>
            </a:xfrm>
            <a:custGeom>
              <a:avLst/>
              <a:gdLst>
                <a:gd name="T0" fmla="*/ 2147483647 w 320"/>
                <a:gd name="T1" fmla="*/ 2147483647 h 296"/>
                <a:gd name="T2" fmla="*/ 2147483647 w 320"/>
                <a:gd name="T3" fmla="*/ 2147483647 h 296"/>
                <a:gd name="T4" fmla="*/ 2147483647 w 320"/>
                <a:gd name="T5" fmla="*/ 2147483647 h 296"/>
                <a:gd name="T6" fmla="*/ 2147483647 w 320"/>
                <a:gd name="T7" fmla="*/ 2147483647 h 296"/>
                <a:gd name="T8" fmla="*/ 2147483647 w 320"/>
                <a:gd name="T9" fmla="*/ 2147483647 h 296"/>
                <a:gd name="T10" fmla="*/ 2147483647 w 320"/>
                <a:gd name="T11" fmla="*/ 2147483647 h 296"/>
                <a:gd name="T12" fmla="*/ 2147483647 w 320"/>
                <a:gd name="T13" fmla="*/ 2147483647 h 296"/>
                <a:gd name="T14" fmla="*/ 2147483647 w 320"/>
                <a:gd name="T15" fmla="*/ 2147483647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0"/>
                <a:gd name="T25" fmla="*/ 0 h 296"/>
                <a:gd name="T26" fmla="*/ 320 w 320"/>
                <a:gd name="T27" fmla="*/ 296 h 2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0" h="296">
                  <a:moveTo>
                    <a:pt x="112" y="296"/>
                  </a:moveTo>
                  <a:cubicBezTo>
                    <a:pt x="72" y="268"/>
                    <a:pt x="32" y="240"/>
                    <a:pt x="16" y="200"/>
                  </a:cubicBezTo>
                  <a:cubicBezTo>
                    <a:pt x="0" y="160"/>
                    <a:pt x="0" y="88"/>
                    <a:pt x="16" y="56"/>
                  </a:cubicBezTo>
                  <a:cubicBezTo>
                    <a:pt x="32" y="24"/>
                    <a:pt x="80" y="16"/>
                    <a:pt x="112" y="8"/>
                  </a:cubicBezTo>
                  <a:cubicBezTo>
                    <a:pt x="144" y="0"/>
                    <a:pt x="176" y="0"/>
                    <a:pt x="208" y="8"/>
                  </a:cubicBezTo>
                  <a:cubicBezTo>
                    <a:pt x="240" y="16"/>
                    <a:pt x="288" y="24"/>
                    <a:pt x="304" y="56"/>
                  </a:cubicBezTo>
                  <a:cubicBezTo>
                    <a:pt x="320" y="88"/>
                    <a:pt x="312" y="160"/>
                    <a:pt x="304" y="200"/>
                  </a:cubicBezTo>
                  <a:cubicBezTo>
                    <a:pt x="296" y="240"/>
                    <a:pt x="276" y="268"/>
                    <a:pt x="256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32828" name="Text Box 39"/>
            <p:cNvSpPr txBox="1">
              <a:spLocks noChangeArrowheads="1"/>
            </p:cNvSpPr>
            <p:nvPr/>
          </p:nvSpPr>
          <p:spPr bwMode="auto">
            <a:xfrm>
              <a:off x="5900738" y="5074709"/>
              <a:ext cx="2921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charset="0"/>
                  <a:ea typeface="新細明體" charset="-120"/>
                </a:rPr>
                <a:t>0</a:t>
              </a:r>
            </a:p>
          </p:txBody>
        </p:sp>
        <p:sp>
          <p:nvSpPr>
            <p:cNvPr id="32829" name="Text Box 40"/>
            <p:cNvSpPr txBox="1">
              <a:spLocks noChangeArrowheads="1"/>
            </p:cNvSpPr>
            <p:nvPr/>
          </p:nvSpPr>
          <p:spPr bwMode="auto">
            <a:xfrm>
              <a:off x="7556500" y="5092172"/>
              <a:ext cx="2921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charset="0"/>
                  <a:ea typeface="新細明體" charset="-120"/>
                </a:rPr>
                <a:t>1</a:t>
              </a:r>
            </a:p>
          </p:txBody>
        </p:sp>
        <p:sp>
          <p:nvSpPr>
            <p:cNvPr id="32830" name="Text Box 41"/>
            <p:cNvSpPr txBox="1">
              <a:spLocks noChangeArrowheads="1"/>
            </p:cNvSpPr>
            <p:nvPr/>
          </p:nvSpPr>
          <p:spPr bwMode="auto">
            <a:xfrm>
              <a:off x="6523038" y="5412847"/>
              <a:ext cx="2921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charset="0"/>
                  <a:ea typeface="新細明體" charset="-120"/>
                </a:rPr>
                <a:t>1</a:t>
              </a:r>
            </a:p>
          </p:txBody>
        </p:sp>
        <p:sp>
          <p:nvSpPr>
            <p:cNvPr id="32831" name="Text Box 42"/>
            <p:cNvSpPr txBox="1">
              <a:spLocks noChangeArrowheads="1"/>
            </p:cNvSpPr>
            <p:nvPr/>
          </p:nvSpPr>
          <p:spPr bwMode="auto">
            <a:xfrm>
              <a:off x="6519863" y="5822422"/>
              <a:ext cx="2921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charset="0"/>
                  <a:ea typeface="新細明體" charset="-120"/>
                </a:rPr>
                <a:t>0</a:t>
              </a:r>
            </a:p>
          </p:txBody>
        </p:sp>
        <p:sp>
          <p:nvSpPr>
            <p:cNvPr id="32832" name="Oval 10"/>
            <p:cNvSpPr>
              <a:spLocks noChangeArrowheads="1"/>
            </p:cNvSpPr>
            <p:nvPr/>
          </p:nvSpPr>
          <p:spPr bwMode="auto">
            <a:xfrm>
              <a:off x="7327900" y="5619222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32833" name="Oval 10"/>
            <p:cNvSpPr>
              <a:spLocks noChangeArrowheads="1"/>
            </p:cNvSpPr>
            <p:nvPr/>
          </p:nvSpPr>
          <p:spPr bwMode="auto">
            <a:xfrm>
              <a:off x="7378700" y="5677959"/>
              <a:ext cx="271463" cy="271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32834" name="Freeform 37"/>
            <p:cNvSpPr>
              <a:spLocks/>
            </p:cNvSpPr>
            <p:nvPr/>
          </p:nvSpPr>
          <p:spPr bwMode="auto">
            <a:xfrm>
              <a:off x="7294563" y="5314422"/>
              <a:ext cx="355600" cy="328612"/>
            </a:xfrm>
            <a:custGeom>
              <a:avLst/>
              <a:gdLst>
                <a:gd name="T0" fmla="*/ 2147483647 w 320"/>
                <a:gd name="T1" fmla="*/ 2147483647 h 296"/>
                <a:gd name="T2" fmla="*/ 2147483647 w 320"/>
                <a:gd name="T3" fmla="*/ 2147483647 h 296"/>
                <a:gd name="T4" fmla="*/ 2147483647 w 320"/>
                <a:gd name="T5" fmla="*/ 2147483647 h 296"/>
                <a:gd name="T6" fmla="*/ 2147483647 w 320"/>
                <a:gd name="T7" fmla="*/ 2147483647 h 296"/>
                <a:gd name="T8" fmla="*/ 2147483647 w 320"/>
                <a:gd name="T9" fmla="*/ 2147483647 h 296"/>
                <a:gd name="T10" fmla="*/ 2147483647 w 320"/>
                <a:gd name="T11" fmla="*/ 2147483647 h 296"/>
                <a:gd name="T12" fmla="*/ 2147483647 w 320"/>
                <a:gd name="T13" fmla="*/ 2147483647 h 296"/>
                <a:gd name="T14" fmla="*/ 2147483647 w 320"/>
                <a:gd name="T15" fmla="*/ 2147483647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0"/>
                <a:gd name="T25" fmla="*/ 0 h 296"/>
                <a:gd name="T26" fmla="*/ 320 w 320"/>
                <a:gd name="T27" fmla="*/ 296 h 2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0" h="296">
                  <a:moveTo>
                    <a:pt x="112" y="296"/>
                  </a:moveTo>
                  <a:cubicBezTo>
                    <a:pt x="72" y="268"/>
                    <a:pt x="32" y="240"/>
                    <a:pt x="16" y="200"/>
                  </a:cubicBezTo>
                  <a:cubicBezTo>
                    <a:pt x="0" y="160"/>
                    <a:pt x="0" y="88"/>
                    <a:pt x="16" y="56"/>
                  </a:cubicBezTo>
                  <a:cubicBezTo>
                    <a:pt x="32" y="24"/>
                    <a:pt x="80" y="16"/>
                    <a:pt x="112" y="8"/>
                  </a:cubicBezTo>
                  <a:cubicBezTo>
                    <a:pt x="144" y="0"/>
                    <a:pt x="176" y="0"/>
                    <a:pt x="208" y="8"/>
                  </a:cubicBezTo>
                  <a:cubicBezTo>
                    <a:pt x="240" y="16"/>
                    <a:pt x="288" y="24"/>
                    <a:pt x="304" y="56"/>
                  </a:cubicBezTo>
                  <a:cubicBezTo>
                    <a:pt x="320" y="88"/>
                    <a:pt x="312" y="160"/>
                    <a:pt x="304" y="200"/>
                  </a:cubicBezTo>
                  <a:cubicBezTo>
                    <a:pt x="296" y="240"/>
                    <a:pt x="276" y="268"/>
                    <a:pt x="256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85800" y="1371600"/>
            <a:ext cx="7543800" cy="4652963"/>
            <a:chOff x="685800" y="1371600"/>
            <a:chExt cx="7543800" cy="4652963"/>
          </a:xfrm>
        </p:grpSpPr>
        <p:sp>
          <p:nvSpPr>
            <p:cNvPr id="32771" name="Oval 10"/>
            <p:cNvSpPr>
              <a:spLocks noChangeArrowheads="1"/>
            </p:cNvSpPr>
            <p:nvPr/>
          </p:nvSpPr>
          <p:spPr bwMode="auto">
            <a:xfrm>
              <a:off x="4810125" y="19240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32772" name="Rectangle 13"/>
            <p:cNvSpPr>
              <a:spLocks noChangeArrowheads="1"/>
            </p:cNvSpPr>
            <p:nvPr/>
          </p:nvSpPr>
          <p:spPr bwMode="auto">
            <a:xfrm>
              <a:off x="4816475" y="1857375"/>
              <a:ext cx="3778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sz="1800" baseline="-25000">
                  <a:latin typeface="Garamond" charset="0"/>
                  <a:ea typeface="新細明體" charset="-120"/>
                  <a:sym typeface="Symbol" charset="2"/>
                </a:rPr>
                <a:t>1</a:t>
              </a:r>
            </a:p>
          </p:txBody>
        </p:sp>
        <p:sp>
          <p:nvSpPr>
            <p:cNvPr id="32773" name="Rectangle 14"/>
            <p:cNvSpPr>
              <a:spLocks noChangeArrowheads="1"/>
            </p:cNvSpPr>
            <p:nvPr/>
          </p:nvSpPr>
          <p:spPr bwMode="auto">
            <a:xfrm>
              <a:off x="6486525" y="1857375"/>
              <a:ext cx="3683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sz="1800" baseline="-25000">
                  <a:latin typeface="Garamond" charset="0"/>
                  <a:ea typeface="新細明體" charset="-120"/>
                  <a:sym typeface="Symbol" charset="2"/>
                </a:rPr>
                <a:t>2</a:t>
              </a:r>
            </a:p>
          </p:txBody>
        </p:sp>
        <p:sp>
          <p:nvSpPr>
            <p:cNvPr id="32774" name="Line 35"/>
            <p:cNvSpPr>
              <a:spLocks noChangeShapeType="1"/>
            </p:cNvSpPr>
            <p:nvPr/>
          </p:nvSpPr>
          <p:spPr bwMode="auto">
            <a:xfrm>
              <a:off x="5184775" y="2043113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5" name="Line 36"/>
            <p:cNvSpPr>
              <a:spLocks noChangeShapeType="1"/>
            </p:cNvSpPr>
            <p:nvPr/>
          </p:nvSpPr>
          <p:spPr bwMode="auto">
            <a:xfrm flipH="1">
              <a:off x="5176838" y="2187575"/>
              <a:ext cx="127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6" name="Freeform 37"/>
            <p:cNvSpPr>
              <a:spLocks/>
            </p:cNvSpPr>
            <p:nvPr/>
          </p:nvSpPr>
          <p:spPr bwMode="auto">
            <a:xfrm>
              <a:off x="4778375" y="1611313"/>
              <a:ext cx="355600" cy="328612"/>
            </a:xfrm>
            <a:custGeom>
              <a:avLst/>
              <a:gdLst>
                <a:gd name="T0" fmla="*/ 2147483647 w 320"/>
                <a:gd name="T1" fmla="*/ 2147483647 h 296"/>
                <a:gd name="T2" fmla="*/ 2147483647 w 320"/>
                <a:gd name="T3" fmla="*/ 2147483647 h 296"/>
                <a:gd name="T4" fmla="*/ 2147483647 w 320"/>
                <a:gd name="T5" fmla="*/ 2147483647 h 296"/>
                <a:gd name="T6" fmla="*/ 2147483647 w 320"/>
                <a:gd name="T7" fmla="*/ 2147483647 h 296"/>
                <a:gd name="T8" fmla="*/ 2147483647 w 320"/>
                <a:gd name="T9" fmla="*/ 2147483647 h 296"/>
                <a:gd name="T10" fmla="*/ 2147483647 w 320"/>
                <a:gd name="T11" fmla="*/ 2147483647 h 296"/>
                <a:gd name="T12" fmla="*/ 2147483647 w 320"/>
                <a:gd name="T13" fmla="*/ 2147483647 h 296"/>
                <a:gd name="T14" fmla="*/ 2147483647 w 320"/>
                <a:gd name="T15" fmla="*/ 2147483647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0"/>
                <a:gd name="T25" fmla="*/ 0 h 296"/>
                <a:gd name="T26" fmla="*/ 320 w 320"/>
                <a:gd name="T27" fmla="*/ 296 h 2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0" h="296">
                  <a:moveTo>
                    <a:pt x="112" y="296"/>
                  </a:moveTo>
                  <a:cubicBezTo>
                    <a:pt x="72" y="268"/>
                    <a:pt x="32" y="240"/>
                    <a:pt x="16" y="200"/>
                  </a:cubicBezTo>
                  <a:cubicBezTo>
                    <a:pt x="0" y="160"/>
                    <a:pt x="0" y="88"/>
                    <a:pt x="16" y="56"/>
                  </a:cubicBezTo>
                  <a:cubicBezTo>
                    <a:pt x="32" y="24"/>
                    <a:pt x="80" y="16"/>
                    <a:pt x="112" y="8"/>
                  </a:cubicBezTo>
                  <a:cubicBezTo>
                    <a:pt x="144" y="0"/>
                    <a:pt x="176" y="0"/>
                    <a:pt x="208" y="8"/>
                  </a:cubicBezTo>
                  <a:cubicBezTo>
                    <a:pt x="240" y="16"/>
                    <a:pt x="288" y="24"/>
                    <a:pt x="304" y="56"/>
                  </a:cubicBezTo>
                  <a:cubicBezTo>
                    <a:pt x="320" y="88"/>
                    <a:pt x="312" y="160"/>
                    <a:pt x="304" y="200"/>
                  </a:cubicBezTo>
                  <a:cubicBezTo>
                    <a:pt x="296" y="240"/>
                    <a:pt x="276" y="268"/>
                    <a:pt x="256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32777" name="Text Box 39"/>
            <p:cNvSpPr txBox="1">
              <a:spLocks noChangeArrowheads="1"/>
            </p:cNvSpPr>
            <p:nvPr/>
          </p:nvSpPr>
          <p:spPr bwMode="auto">
            <a:xfrm>
              <a:off x="5045075" y="1371600"/>
              <a:ext cx="2921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charset="0"/>
                  <a:ea typeface="新細明體" charset="-120"/>
                </a:rPr>
                <a:t>0</a:t>
              </a:r>
            </a:p>
          </p:txBody>
        </p:sp>
        <p:sp>
          <p:nvSpPr>
            <p:cNvPr id="32778" name="Text Box 40"/>
            <p:cNvSpPr txBox="1">
              <a:spLocks noChangeArrowheads="1"/>
            </p:cNvSpPr>
            <p:nvPr/>
          </p:nvSpPr>
          <p:spPr bwMode="auto">
            <a:xfrm>
              <a:off x="6700838" y="1389063"/>
              <a:ext cx="2921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charset="0"/>
                  <a:ea typeface="新細明體" charset="-120"/>
                </a:rPr>
                <a:t>1</a:t>
              </a:r>
            </a:p>
          </p:txBody>
        </p:sp>
        <p:sp>
          <p:nvSpPr>
            <p:cNvPr id="32779" name="Text Box 41"/>
            <p:cNvSpPr txBox="1">
              <a:spLocks noChangeArrowheads="1"/>
            </p:cNvSpPr>
            <p:nvPr/>
          </p:nvSpPr>
          <p:spPr bwMode="auto">
            <a:xfrm>
              <a:off x="5667375" y="1709738"/>
              <a:ext cx="2921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charset="0"/>
                  <a:ea typeface="新細明體" charset="-120"/>
                </a:rPr>
                <a:t>1</a:t>
              </a:r>
            </a:p>
          </p:txBody>
        </p:sp>
        <p:sp>
          <p:nvSpPr>
            <p:cNvPr id="32780" name="Text Box 42"/>
            <p:cNvSpPr txBox="1">
              <a:spLocks noChangeArrowheads="1"/>
            </p:cNvSpPr>
            <p:nvPr/>
          </p:nvSpPr>
          <p:spPr bwMode="auto">
            <a:xfrm>
              <a:off x="5664200" y="2119313"/>
              <a:ext cx="2921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charset="0"/>
                  <a:ea typeface="新細明體" charset="-120"/>
                </a:rPr>
                <a:t>0</a:t>
              </a:r>
            </a:p>
          </p:txBody>
        </p:sp>
        <p:sp>
          <p:nvSpPr>
            <p:cNvPr id="32781" name="Oval 10"/>
            <p:cNvSpPr>
              <a:spLocks noChangeArrowheads="1"/>
            </p:cNvSpPr>
            <p:nvPr/>
          </p:nvSpPr>
          <p:spPr bwMode="auto">
            <a:xfrm>
              <a:off x="6472238" y="1916113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32782" name="Freeform 37"/>
            <p:cNvSpPr>
              <a:spLocks/>
            </p:cNvSpPr>
            <p:nvPr/>
          </p:nvSpPr>
          <p:spPr bwMode="auto">
            <a:xfrm>
              <a:off x="6438900" y="1611313"/>
              <a:ext cx="355600" cy="328612"/>
            </a:xfrm>
            <a:custGeom>
              <a:avLst/>
              <a:gdLst>
                <a:gd name="T0" fmla="*/ 2147483647 w 320"/>
                <a:gd name="T1" fmla="*/ 2147483647 h 296"/>
                <a:gd name="T2" fmla="*/ 2147483647 w 320"/>
                <a:gd name="T3" fmla="*/ 2147483647 h 296"/>
                <a:gd name="T4" fmla="*/ 2147483647 w 320"/>
                <a:gd name="T5" fmla="*/ 2147483647 h 296"/>
                <a:gd name="T6" fmla="*/ 2147483647 w 320"/>
                <a:gd name="T7" fmla="*/ 2147483647 h 296"/>
                <a:gd name="T8" fmla="*/ 2147483647 w 320"/>
                <a:gd name="T9" fmla="*/ 2147483647 h 296"/>
                <a:gd name="T10" fmla="*/ 2147483647 w 320"/>
                <a:gd name="T11" fmla="*/ 2147483647 h 296"/>
                <a:gd name="T12" fmla="*/ 2147483647 w 320"/>
                <a:gd name="T13" fmla="*/ 2147483647 h 296"/>
                <a:gd name="T14" fmla="*/ 2147483647 w 320"/>
                <a:gd name="T15" fmla="*/ 2147483647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0"/>
                <a:gd name="T25" fmla="*/ 0 h 296"/>
                <a:gd name="T26" fmla="*/ 320 w 320"/>
                <a:gd name="T27" fmla="*/ 296 h 2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0" h="296">
                  <a:moveTo>
                    <a:pt x="112" y="296"/>
                  </a:moveTo>
                  <a:cubicBezTo>
                    <a:pt x="72" y="268"/>
                    <a:pt x="32" y="240"/>
                    <a:pt x="16" y="200"/>
                  </a:cubicBezTo>
                  <a:cubicBezTo>
                    <a:pt x="0" y="160"/>
                    <a:pt x="0" y="88"/>
                    <a:pt x="16" y="56"/>
                  </a:cubicBezTo>
                  <a:cubicBezTo>
                    <a:pt x="32" y="24"/>
                    <a:pt x="80" y="16"/>
                    <a:pt x="112" y="8"/>
                  </a:cubicBezTo>
                  <a:cubicBezTo>
                    <a:pt x="144" y="0"/>
                    <a:pt x="176" y="0"/>
                    <a:pt x="208" y="8"/>
                  </a:cubicBezTo>
                  <a:cubicBezTo>
                    <a:pt x="240" y="16"/>
                    <a:pt x="288" y="24"/>
                    <a:pt x="304" y="56"/>
                  </a:cubicBezTo>
                  <a:cubicBezTo>
                    <a:pt x="320" y="88"/>
                    <a:pt x="312" y="160"/>
                    <a:pt x="304" y="200"/>
                  </a:cubicBezTo>
                  <a:cubicBezTo>
                    <a:pt x="296" y="240"/>
                    <a:pt x="276" y="268"/>
                    <a:pt x="256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cxnSp>
          <p:nvCxnSpPr>
            <p:cNvPr id="32783" name="Straight Arrow Connector 35"/>
            <p:cNvCxnSpPr>
              <a:cxnSpLocks noChangeShapeType="1"/>
            </p:cNvCxnSpPr>
            <p:nvPr/>
          </p:nvCxnSpPr>
          <p:spPr bwMode="auto">
            <a:xfrm>
              <a:off x="3817938" y="2114550"/>
              <a:ext cx="9906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2784" name="Oval 10"/>
            <p:cNvSpPr>
              <a:spLocks noChangeArrowheads="1"/>
            </p:cNvSpPr>
            <p:nvPr/>
          </p:nvSpPr>
          <p:spPr bwMode="auto">
            <a:xfrm>
              <a:off x="3425825" y="1927225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32785" name="Line 11"/>
            <p:cNvSpPr>
              <a:spLocks noChangeShapeType="1"/>
            </p:cNvSpPr>
            <p:nvPr/>
          </p:nvSpPr>
          <p:spPr bwMode="auto">
            <a:xfrm>
              <a:off x="3251200" y="2122488"/>
              <a:ext cx="174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6" name="Rectangle 13"/>
            <p:cNvSpPr>
              <a:spLocks noChangeArrowheads="1"/>
            </p:cNvSpPr>
            <p:nvPr/>
          </p:nvSpPr>
          <p:spPr bwMode="auto">
            <a:xfrm>
              <a:off x="3432175" y="1860550"/>
              <a:ext cx="3762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sz="1800" baseline="-25000">
                  <a:latin typeface="Garamond" charset="0"/>
                  <a:ea typeface="新細明體" charset="-120"/>
                  <a:sym typeface="Symbol" charset="2"/>
                </a:rPr>
                <a:t>0</a:t>
              </a:r>
            </a:p>
          </p:txBody>
        </p:sp>
        <p:sp>
          <p:nvSpPr>
            <p:cNvPr id="32787" name="TextBox 58"/>
            <p:cNvSpPr txBox="1">
              <a:spLocks noChangeArrowheads="1"/>
            </p:cNvSpPr>
            <p:nvPr/>
          </p:nvSpPr>
          <p:spPr bwMode="auto">
            <a:xfrm>
              <a:off x="4122738" y="1758950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Symbol" charset="2"/>
                </a:rPr>
                <a:t>e</a:t>
              </a:r>
            </a:p>
          </p:txBody>
        </p:sp>
        <p:cxnSp>
          <p:nvCxnSpPr>
            <p:cNvPr id="32788" name="Straight Arrow Connector 40"/>
            <p:cNvCxnSpPr>
              <a:cxnSpLocks noChangeShapeType="1"/>
            </p:cNvCxnSpPr>
            <p:nvPr/>
          </p:nvCxnSpPr>
          <p:spPr bwMode="auto">
            <a:xfrm>
              <a:off x="6858000" y="2105025"/>
              <a:ext cx="9906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2789" name="TextBox 58"/>
            <p:cNvSpPr txBox="1">
              <a:spLocks noChangeArrowheads="1"/>
            </p:cNvSpPr>
            <p:nvPr/>
          </p:nvSpPr>
          <p:spPr bwMode="auto">
            <a:xfrm>
              <a:off x="7162800" y="1749425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Symbol" charset="2"/>
                </a:rPr>
                <a:t>e</a:t>
              </a:r>
            </a:p>
          </p:txBody>
        </p:sp>
        <p:sp>
          <p:nvSpPr>
            <p:cNvPr id="32790" name="Rectangle 14"/>
            <p:cNvSpPr>
              <a:spLocks noChangeArrowheads="1"/>
            </p:cNvSpPr>
            <p:nvPr/>
          </p:nvSpPr>
          <p:spPr bwMode="auto">
            <a:xfrm>
              <a:off x="7861300" y="1858963"/>
              <a:ext cx="3683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sz="1800" baseline="-25000">
                  <a:latin typeface="Garamond" charset="0"/>
                  <a:ea typeface="新細明體" charset="-120"/>
                  <a:sym typeface="Symbol" charset="2"/>
                </a:rPr>
                <a:t>3</a:t>
              </a:r>
            </a:p>
          </p:txBody>
        </p:sp>
        <p:sp>
          <p:nvSpPr>
            <p:cNvPr id="32791" name="Oval 10"/>
            <p:cNvSpPr>
              <a:spLocks noChangeArrowheads="1"/>
            </p:cNvSpPr>
            <p:nvPr/>
          </p:nvSpPr>
          <p:spPr bwMode="auto">
            <a:xfrm>
              <a:off x="7847013" y="19177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32792" name="Oval 10"/>
            <p:cNvSpPr>
              <a:spLocks noChangeArrowheads="1"/>
            </p:cNvSpPr>
            <p:nvPr/>
          </p:nvSpPr>
          <p:spPr bwMode="auto">
            <a:xfrm>
              <a:off x="7897813" y="1976438"/>
              <a:ext cx="271462" cy="2714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30745" name="TextBox 41"/>
            <p:cNvSpPr txBox="1">
              <a:spLocks noChangeArrowheads="1"/>
            </p:cNvSpPr>
            <p:nvPr/>
          </p:nvSpPr>
          <p:spPr bwMode="auto">
            <a:xfrm>
              <a:off x="685800" y="3078163"/>
              <a:ext cx="15408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 dirty="0">
                  <a:solidFill>
                    <a:schemeClr val="accent1"/>
                  </a:solidFill>
                </a:rPr>
                <a:t>Eliminate </a:t>
              </a:r>
              <a:r>
                <a:rPr lang="en-US" b="1" dirty="0">
                  <a:solidFill>
                    <a:schemeClr val="accent1"/>
                  </a:solidFill>
                  <a:latin typeface="Garamond" charset="0"/>
                </a:rPr>
                <a:t>q</a:t>
              </a:r>
              <a:r>
                <a:rPr lang="en-US" b="1" baseline="-25000" dirty="0">
                  <a:solidFill>
                    <a:schemeClr val="accent1"/>
                  </a:solidFill>
                  <a:latin typeface="Garamond" charset="0"/>
                </a:rPr>
                <a:t>1</a:t>
              </a:r>
              <a:r>
                <a:rPr lang="en-US" b="1" dirty="0">
                  <a:solidFill>
                    <a:schemeClr val="accent1"/>
                  </a:solidFill>
                </a:rPr>
                <a:t>:</a:t>
              </a:r>
            </a:p>
          </p:txBody>
        </p:sp>
        <p:sp>
          <p:nvSpPr>
            <p:cNvPr id="30746" name="TextBox 42"/>
            <p:cNvSpPr txBox="1">
              <a:spLocks noChangeArrowheads="1"/>
            </p:cNvSpPr>
            <p:nvPr/>
          </p:nvSpPr>
          <p:spPr bwMode="auto">
            <a:xfrm>
              <a:off x="685800" y="4360863"/>
              <a:ext cx="155202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accent1"/>
                  </a:solidFill>
                </a:rPr>
                <a:t>Eliminate </a:t>
              </a:r>
              <a:r>
                <a:rPr lang="en-US" b="1">
                  <a:solidFill>
                    <a:schemeClr val="accent1"/>
                  </a:solidFill>
                  <a:latin typeface="Garamond" charset="0"/>
                </a:rPr>
                <a:t>q</a:t>
              </a:r>
              <a:r>
                <a:rPr lang="en-US" b="1" baseline="-25000">
                  <a:solidFill>
                    <a:schemeClr val="accent1"/>
                  </a:solidFill>
                  <a:latin typeface="Garamond" charset="0"/>
                </a:rPr>
                <a:t>2</a:t>
              </a:r>
              <a:r>
                <a:rPr lang="en-US" b="1">
                  <a:solidFill>
                    <a:schemeClr val="accent1"/>
                  </a:solidFill>
                </a:rPr>
                <a:t>:</a:t>
              </a:r>
            </a:p>
          </p:txBody>
        </p:sp>
        <p:sp>
          <p:nvSpPr>
            <p:cNvPr id="44" name="Rectangle 14"/>
            <p:cNvSpPr>
              <a:spLocks noChangeArrowheads="1"/>
            </p:cNvSpPr>
            <p:nvPr/>
          </p:nvSpPr>
          <p:spPr bwMode="auto">
            <a:xfrm>
              <a:off x="6486525" y="3081338"/>
              <a:ext cx="3683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sz="1800" baseline="-25000">
                  <a:latin typeface="Garamond" charset="0"/>
                  <a:ea typeface="新細明體" charset="-120"/>
                  <a:sym typeface="Symbol" charset="2"/>
                </a:rPr>
                <a:t>2</a:t>
              </a:r>
            </a:p>
          </p:txBody>
        </p:sp>
        <p:sp>
          <p:nvSpPr>
            <p:cNvPr id="49" name="Oval 10"/>
            <p:cNvSpPr>
              <a:spLocks noChangeArrowheads="1"/>
            </p:cNvSpPr>
            <p:nvPr/>
          </p:nvSpPr>
          <p:spPr bwMode="auto">
            <a:xfrm>
              <a:off x="6472238" y="3140075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50" name="Oval 10"/>
            <p:cNvSpPr>
              <a:spLocks noChangeArrowheads="1"/>
            </p:cNvSpPr>
            <p:nvPr/>
          </p:nvSpPr>
          <p:spPr bwMode="auto">
            <a:xfrm>
              <a:off x="3425825" y="3151188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3251200" y="3346450"/>
              <a:ext cx="174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13"/>
            <p:cNvSpPr>
              <a:spLocks noChangeArrowheads="1"/>
            </p:cNvSpPr>
            <p:nvPr/>
          </p:nvSpPr>
          <p:spPr bwMode="auto">
            <a:xfrm>
              <a:off x="3432175" y="3084513"/>
              <a:ext cx="37623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sz="1800" baseline="-25000">
                  <a:latin typeface="Garamond" charset="0"/>
                  <a:ea typeface="新細明體" charset="-120"/>
                  <a:sym typeface="Symbol" charset="2"/>
                </a:rPr>
                <a:t>0</a:t>
              </a:r>
            </a:p>
          </p:txBody>
        </p:sp>
        <p:sp>
          <p:nvSpPr>
            <p:cNvPr id="53" name="Rectangle 14"/>
            <p:cNvSpPr>
              <a:spLocks noChangeArrowheads="1"/>
            </p:cNvSpPr>
            <p:nvPr/>
          </p:nvSpPr>
          <p:spPr bwMode="auto">
            <a:xfrm>
              <a:off x="7861300" y="3082925"/>
              <a:ext cx="3683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sz="1800" baseline="-25000">
                  <a:latin typeface="Garamond" charset="0"/>
                  <a:ea typeface="新細明體" charset="-120"/>
                  <a:sym typeface="Symbol" charset="2"/>
                </a:rPr>
                <a:t>3</a:t>
              </a:r>
            </a:p>
          </p:txBody>
        </p:sp>
        <p:sp>
          <p:nvSpPr>
            <p:cNvPr id="54" name="Oval 10"/>
            <p:cNvSpPr>
              <a:spLocks noChangeArrowheads="1"/>
            </p:cNvSpPr>
            <p:nvPr/>
          </p:nvSpPr>
          <p:spPr bwMode="auto">
            <a:xfrm>
              <a:off x="7847013" y="3141663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55" name="Oval 10"/>
            <p:cNvSpPr>
              <a:spLocks noChangeArrowheads="1"/>
            </p:cNvSpPr>
            <p:nvPr/>
          </p:nvSpPr>
          <p:spPr bwMode="auto">
            <a:xfrm>
              <a:off x="7897813" y="3200400"/>
              <a:ext cx="271462" cy="271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cxnSp>
          <p:nvCxnSpPr>
            <p:cNvPr id="57" name="Straight Arrow Connector 56"/>
            <p:cNvCxnSpPr>
              <a:cxnSpLocks noChangeShapeType="1"/>
              <a:stCxn id="50" idx="6"/>
              <a:endCxn id="49" idx="2"/>
            </p:cNvCxnSpPr>
            <p:nvPr/>
          </p:nvCxnSpPr>
          <p:spPr bwMode="auto">
            <a:xfrm flipV="1">
              <a:off x="3806825" y="3330575"/>
              <a:ext cx="2665413" cy="11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9" name="Text Box 39"/>
            <p:cNvSpPr txBox="1">
              <a:spLocks noChangeArrowheads="1"/>
            </p:cNvSpPr>
            <p:nvPr/>
          </p:nvSpPr>
          <p:spPr bwMode="auto">
            <a:xfrm>
              <a:off x="4749800" y="3005138"/>
              <a:ext cx="50006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charset="0"/>
                  <a:ea typeface="新細明體" charset="-120"/>
                </a:rPr>
                <a:t>0*1</a:t>
              </a:r>
            </a:p>
          </p:txBody>
        </p:sp>
        <p:sp>
          <p:nvSpPr>
            <p:cNvPr id="60" name="Freeform 37"/>
            <p:cNvSpPr>
              <a:spLocks/>
            </p:cNvSpPr>
            <p:nvPr/>
          </p:nvSpPr>
          <p:spPr bwMode="auto">
            <a:xfrm>
              <a:off x="6426200" y="2819400"/>
              <a:ext cx="355600" cy="328613"/>
            </a:xfrm>
            <a:custGeom>
              <a:avLst/>
              <a:gdLst>
                <a:gd name="T0" fmla="*/ 2147483647 w 320"/>
                <a:gd name="T1" fmla="*/ 2147483647 h 296"/>
                <a:gd name="T2" fmla="*/ 2147483647 w 320"/>
                <a:gd name="T3" fmla="*/ 2147483647 h 296"/>
                <a:gd name="T4" fmla="*/ 2147483647 w 320"/>
                <a:gd name="T5" fmla="*/ 2147483647 h 296"/>
                <a:gd name="T6" fmla="*/ 2147483647 w 320"/>
                <a:gd name="T7" fmla="*/ 2147483647 h 296"/>
                <a:gd name="T8" fmla="*/ 2147483647 w 320"/>
                <a:gd name="T9" fmla="*/ 2147483647 h 296"/>
                <a:gd name="T10" fmla="*/ 2147483647 w 320"/>
                <a:gd name="T11" fmla="*/ 2147483647 h 296"/>
                <a:gd name="T12" fmla="*/ 2147483647 w 320"/>
                <a:gd name="T13" fmla="*/ 2147483647 h 296"/>
                <a:gd name="T14" fmla="*/ 2147483647 w 320"/>
                <a:gd name="T15" fmla="*/ 2147483647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0"/>
                <a:gd name="T25" fmla="*/ 0 h 296"/>
                <a:gd name="T26" fmla="*/ 320 w 320"/>
                <a:gd name="T27" fmla="*/ 296 h 2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0" h="296">
                  <a:moveTo>
                    <a:pt x="112" y="296"/>
                  </a:moveTo>
                  <a:cubicBezTo>
                    <a:pt x="72" y="268"/>
                    <a:pt x="32" y="240"/>
                    <a:pt x="16" y="200"/>
                  </a:cubicBezTo>
                  <a:cubicBezTo>
                    <a:pt x="0" y="160"/>
                    <a:pt x="0" y="88"/>
                    <a:pt x="16" y="56"/>
                  </a:cubicBezTo>
                  <a:cubicBezTo>
                    <a:pt x="32" y="24"/>
                    <a:pt x="80" y="16"/>
                    <a:pt x="112" y="8"/>
                  </a:cubicBezTo>
                  <a:cubicBezTo>
                    <a:pt x="144" y="0"/>
                    <a:pt x="176" y="0"/>
                    <a:pt x="208" y="8"/>
                  </a:cubicBezTo>
                  <a:cubicBezTo>
                    <a:pt x="240" y="16"/>
                    <a:pt x="288" y="24"/>
                    <a:pt x="304" y="56"/>
                  </a:cubicBezTo>
                  <a:cubicBezTo>
                    <a:pt x="320" y="88"/>
                    <a:pt x="312" y="160"/>
                    <a:pt x="304" y="200"/>
                  </a:cubicBezTo>
                  <a:cubicBezTo>
                    <a:pt x="296" y="240"/>
                    <a:pt x="276" y="268"/>
                    <a:pt x="256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61" name="Text Box 40"/>
            <p:cNvSpPr txBox="1">
              <a:spLocks noChangeArrowheads="1"/>
            </p:cNvSpPr>
            <p:nvPr/>
          </p:nvSpPr>
          <p:spPr bwMode="auto">
            <a:xfrm>
              <a:off x="6705600" y="2590800"/>
              <a:ext cx="8699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charset="0"/>
                  <a:ea typeface="新細明體" charset="-120"/>
                </a:rPr>
                <a:t>00*1+1</a:t>
              </a:r>
            </a:p>
          </p:txBody>
        </p:sp>
        <p:cxnSp>
          <p:nvCxnSpPr>
            <p:cNvPr id="62" name="Straight Arrow Connector 61"/>
            <p:cNvCxnSpPr>
              <a:cxnSpLocks noChangeShapeType="1"/>
            </p:cNvCxnSpPr>
            <p:nvPr/>
          </p:nvCxnSpPr>
          <p:spPr bwMode="auto">
            <a:xfrm>
              <a:off x="6858000" y="3338513"/>
              <a:ext cx="990600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63" name="TextBox 58"/>
            <p:cNvSpPr txBox="1">
              <a:spLocks noChangeArrowheads="1"/>
            </p:cNvSpPr>
            <p:nvPr/>
          </p:nvSpPr>
          <p:spPr bwMode="auto">
            <a:xfrm>
              <a:off x="7162800" y="2982913"/>
              <a:ext cx="28575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Symbol" charset="2"/>
                </a:rPr>
                <a:t>e</a:t>
              </a:r>
            </a:p>
          </p:txBody>
        </p:sp>
        <p:sp>
          <p:nvSpPr>
            <p:cNvPr id="64" name="Oval 10"/>
            <p:cNvSpPr>
              <a:spLocks noChangeArrowheads="1"/>
            </p:cNvSpPr>
            <p:nvPr/>
          </p:nvSpPr>
          <p:spPr bwMode="auto">
            <a:xfrm>
              <a:off x="3425825" y="4440238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65" name="Line 11"/>
            <p:cNvSpPr>
              <a:spLocks noChangeShapeType="1"/>
            </p:cNvSpPr>
            <p:nvPr/>
          </p:nvSpPr>
          <p:spPr bwMode="auto">
            <a:xfrm>
              <a:off x="3251200" y="4635500"/>
              <a:ext cx="174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13"/>
            <p:cNvSpPr>
              <a:spLocks noChangeArrowheads="1"/>
            </p:cNvSpPr>
            <p:nvPr/>
          </p:nvSpPr>
          <p:spPr bwMode="auto">
            <a:xfrm>
              <a:off x="3432175" y="4373563"/>
              <a:ext cx="37623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sz="1800" baseline="-25000">
                  <a:latin typeface="Garamond" charset="0"/>
                  <a:ea typeface="新細明體" charset="-120"/>
                  <a:sym typeface="Symbol" charset="2"/>
                </a:rPr>
                <a:t>0</a:t>
              </a:r>
            </a:p>
          </p:txBody>
        </p:sp>
        <p:sp>
          <p:nvSpPr>
            <p:cNvPr id="67" name="Rectangle 14"/>
            <p:cNvSpPr>
              <a:spLocks noChangeArrowheads="1"/>
            </p:cNvSpPr>
            <p:nvPr/>
          </p:nvSpPr>
          <p:spPr bwMode="auto">
            <a:xfrm>
              <a:off x="7861300" y="4371975"/>
              <a:ext cx="3683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sz="1800" baseline="-25000">
                  <a:latin typeface="Garamond" charset="0"/>
                  <a:ea typeface="新細明體" charset="-120"/>
                  <a:sym typeface="Symbol" charset="2"/>
                </a:rPr>
                <a:t>3</a:t>
              </a:r>
            </a:p>
          </p:txBody>
        </p:sp>
        <p:sp>
          <p:nvSpPr>
            <p:cNvPr id="68" name="Oval 10"/>
            <p:cNvSpPr>
              <a:spLocks noChangeArrowheads="1"/>
            </p:cNvSpPr>
            <p:nvPr/>
          </p:nvSpPr>
          <p:spPr bwMode="auto">
            <a:xfrm>
              <a:off x="7847013" y="4430713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69" name="Oval 10"/>
            <p:cNvSpPr>
              <a:spLocks noChangeArrowheads="1"/>
            </p:cNvSpPr>
            <p:nvPr/>
          </p:nvSpPr>
          <p:spPr bwMode="auto">
            <a:xfrm>
              <a:off x="7897813" y="4489450"/>
              <a:ext cx="271462" cy="271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cxnSp>
          <p:nvCxnSpPr>
            <p:cNvPr id="73" name="Straight Arrow Connector 72"/>
            <p:cNvCxnSpPr>
              <a:cxnSpLocks noChangeShapeType="1"/>
              <a:stCxn id="64" idx="6"/>
              <a:endCxn id="68" idx="2"/>
            </p:cNvCxnSpPr>
            <p:nvPr/>
          </p:nvCxnSpPr>
          <p:spPr bwMode="auto">
            <a:xfrm flipV="1">
              <a:off x="3806825" y="4621213"/>
              <a:ext cx="4040188" cy="9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5" name="Text Box 40"/>
            <p:cNvSpPr txBox="1">
              <a:spLocks noChangeArrowheads="1"/>
            </p:cNvSpPr>
            <p:nvPr/>
          </p:nvSpPr>
          <p:spPr bwMode="auto">
            <a:xfrm>
              <a:off x="5181600" y="4267200"/>
              <a:ext cx="14176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charset="0"/>
                  <a:ea typeface="新細明體" charset="-120"/>
                </a:rPr>
                <a:t>0*1(00*1+1)*</a:t>
              </a:r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685800" y="5557838"/>
              <a:ext cx="95410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accent1"/>
                  </a:solidFill>
                </a:rPr>
                <a:t>Check:</a:t>
              </a:r>
            </a:p>
          </p:txBody>
        </p:sp>
        <p:sp>
          <p:nvSpPr>
            <p:cNvPr id="58" name="Text Box 40"/>
            <p:cNvSpPr txBox="1">
              <a:spLocks noChangeArrowheads="1"/>
            </p:cNvSpPr>
            <p:nvPr/>
          </p:nvSpPr>
          <p:spPr bwMode="auto">
            <a:xfrm>
              <a:off x="3276600" y="5562600"/>
              <a:ext cx="2189163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latin typeface="Garamond" charset="0"/>
                  <a:ea typeface="新細明體" charset="-120"/>
                </a:rPr>
                <a:t>0*1(00*1+1)*  =  </a:t>
              </a:r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029200" y="5562600"/>
              <a:ext cx="26962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Garamond" charset="0"/>
                </a:rPr>
                <a:t>?</a:t>
              </a:r>
            </a:p>
          </p:txBody>
        </p:sp>
      </p:grpSp>
      <p:sp>
        <p:nvSpPr>
          <p:cNvPr id="71" name="Date Placeholder 7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14th March, 2011</a:t>
            </a:r>
            <a:endParaRPr lang="en-US"/>
          </a:p>
        </p:txBody>
      </p: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4" name="Footer Placeholder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Check your answer!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1071563" y="1676400"/>
            <a:ext cx="2357437" cy="1114425"/>
            <a:chOff x="5491163" y="5074709"/>
            <a:chExt cx="2357437" cy="1114425"/>
          </a:xfrm>
        </p:grpSpPr>
        <p:sp>
          <p:nvSpPr>
            <p:cNvPr id="33814" name="Oval 10"/>
            <p:cNvSpPr>
              <a:spLocks noChangeArrowheads="1"/>
            </p:cNvSpPr>
            <p:nvPr/>
          </p:nvSpPr>
          <p:spPr bwMode="auto">
            <a:xfrm>
              <a:off x="5665788" y="5627159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33815" name="Line 11"/>
            <p:cNvSpPr>
              <a:spLocks noChangeShapeType="1"/>
            </p:cNvSpPr>
            <p:nvPr/>
          </p:nvSpPr>
          <p:spPr bwMode="auto">
            <a:xfrm>
              <a:off x="5491163" y="5822422"/>
              <a:ext cx="174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6" name="Rectangle 13"/>
            <p:cNvSpPr>
              <a:spLocks noChangeArrowheads="1"/>
            </p:cNvSpPr>
            <p:nvPr/>
          </p:nvSpPr>
          <p:spPr bwMode="auto">
            <a:xfrm>
              <a:off x="5672138" y="5560484"/>
              <a:ext cx="37702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sz="1800" baseline="-25000">
                  <a:latin typeface="Garamond" charset="0"/>
                  <a:ea typeface="新細明體" charset="-120"/>
                  <a:sym typeface="Symbol" charset="2"/>
                </a:rPr>
                <a:t>1</a:t>
              </a:r>
            </a:p>
          </p:txBody>
        </p:sp>
        <p:sp>
          <p:nvSpPr>
            <p:cNvPr id="33817" name="Rectangle 14"/>
            <p:cNvSpPr>
              <a:spLocks noChangeArrowheads="1"/>
            </p:cNvSpPr>
            <p:nvPr/>
          </p:nvSpPr>
          <p:spPr bwMode="auto">
            <a:xfrm>
              <a:off x="7342188" y="5560484"/>
              <a:ext cx="3683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sz="1800" baseline="-25000">
                  <a:latin typeface="Garamond" charset="0"/>
                  <a:ea typeface="新細明體" charset="-120"/>
                  <a:sym typeface="Symbol" charset="2"/>
                </a:rPr>
                <a:t>2</a:t>
              </a:r>
            </a:p>
          </p:txBody>
        </p:sp>
        <p:sp>
          <p:nvSpPr>
            <p:cNvPr id="33818" name="Line 35"/>
            <p:cNvSpPr>
              <a:spLocks noChangeShapeType="1"/>
            </p:cNvSpPr>
            <p:nvPr/>
          </p:nvSpPr>
          <p:spPr bwMode="auto">
            <a:xfrm>
              <a:off x="6040438" y="5746222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9" name="Line 36"/>
            <p:cNvSpPr>
              <a:spLocks noChangeShapeType="1"/>
            </p:cNvSpPr>
            <p:nvPr/>
          </p:nvSpPr>
          <p:spPr bwMode="auto">
            <a:xfrm flipH="1">
              <a:off x="6032500" y="5890684"/>
              <a:ext cx="127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Freeform 37"/>
            <p:cNvSpPr>
              <a:spLocks/>
            </p:cNvSpPr>
            <p:nvPr/>
          </p:nvSpPr>
          <p:spPr bwMode="auto">
            <a:xfrm>
              <a:off x="5634038" y="5314422"/>
              <a:ext cx="355600" cy="328612"/>
            </a:xfrm>
            <a:custGeom>
              <a:avLst/>
              <a:gdLst>
                <a:gd name="T0" fmla="*/ 2147483647 w 320"/>
                <a:gd name="T1" fmla="*/ 2147483647 h 296"/>
                <a:gd name="T2" fmla="*/ 2147483647 w 320"/>
                <a:gd name="T3" fmla="*/ 2147483647 h 296"/>
                <a:gd name="T4" fmla="*/ 2147483647 w 320"/>
                <a:gd name="T5" fmla="*/ 2147483647 h 296"/>
                <a:gd name="T6" fmla="*/ 2147483647 w 320"/>
                <a:gd name="T7" fmla="*/ 2147483647 h 296"/>
                <a:gd name="T8" fmla="*/ 2147483647 w 320"/>
                <a:gd name="T9" fmla="*/ 2147483647 h 296"/>
                <a:gd name="T10" fmla="*/ 2147483647 w 320"/>
                <a:gd name="T11" fmla="*/ 2147483647 h 296"/>
                <a:gd name="T12" fmla="*/ 2147483647 w 320"/>
                <a:gd name="T13" fmla="*/ 2147483647 h 296"/>
                <a:gd name="T14" fmla="*/ 2147483647 w 320"/>
                <a:gd name="T15" fmla="*/ 2147483647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0"/>
                <a:gd name="T25" fmla="*/ 0 h 296"/>
                <a:gd name="T26" fmla="*/ 320 w 320"/>
                <a:gd name="T27" fmla="*/ 296 h 2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0" h="296">
                  <a:moveTo>
                    <a:pt x="112" y="296"/>
                  </a:moveTo>
                  <a:cubicBezTo>
                    <a:pt x="72" y="268"/>
                    <a:pt x="32" y="240"/>
                    <a:pt x="16" y="200"/>
                  </a:cubicBezTo>
                  <a:cubicBezTo>
                    <a:pt x="0" y="160"/>
                    <a:pt x="0" y="88"/>
                    <a:pt x="16" y="56"/>
                  </a:cubicBezTo>
                  <a:cubicBezTo>
                    <a:pt x="32" y="24"/>
                    <a:pt x="80" y="16"/>
                    <a:pt x="112" y="8"/>
                  </a:cubicBezTo>
                  <a:cubicBezTo>
                    <a:pt x="144" y="0"/>
                    <a:pt x="176" y="0"/>
                    <a:pt x="208" y="8"/>
                  </a:cubicBezTo>
                  <a:cubicBezTo>
                    <a:pt x="240" y="16"/>
                    <a:pt x="288" y="24"/>
                    <a:pt x="304" y="56"/>
                  </a:cubicBezTo>
                  <a:cubicBezTo>
                    <a:pt x="320" y="88"/>
                    <a:pt x="312" y="160"/>
                    <a:pt x="304" y="200"/>
                  </a:cubicBezTo>
                  <a:cubicBezTo>
                    <a:pt x="296" y="240"/>
                    <a:pt x="276" y="268"/>
                    <a:pt x="256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33821" name="Text Box 39"/>
            <p:cNvSpPr txBox="1">
              <a:spLocks noChangeArrowheads="1"/>
            </p:cNvSpPr>
            <p:nvPr/>
          </p:nvSpPr>
          <p:spPr bwMode="auto">
            <a:xfrm>
              <a:off x="5900738" y="5074709"/>
              <a:ext cx="2921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charset="0"/>
                  <a:ea typeface="新細明體" charset="-120"/>
                </a:rPr>
                <a:t>0</a:t>
              </a:r>
            </a:p>
          </p:txBody>
        </p:sp>
        <p:sp>
          <p:nvSpPr>
            <p:cNvPr id="33822" name="Text Box 40"/>
            <p:cNvSpPr txBox="1">
              <a:spLocks noChangeArrowheads="1"/>
            </p:cNvSpPr>
            <p:nvPr/>
          </p:nvSpPr>
          <p:spPr bwMode="auto">
            <a:xfrm>
              <a:off x="7556500" y="5092172"/>
              <a:ext cx="2921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charset="0"/>
                  <a:ea typeface="新細明體" charset="-120"/>
                </a:rPr>
                <a:t>1</a:t>
              </a:r>
            </a:p>
          </p:txBody>
        </p:sp>
        <p:sp>
          <p:nvSpPr>
            <p:cNvPr id="33823" name="Text Box 41"/>
            <p:cNvSpPr txBox="1">
              <a:spLocks noChangeArrowheads="1"/>
            </p:cNvSpPr>
            <p:nvPr/>
          </p:nvSpPr>
          <p:spPr bwMode="auto">
            <a:xfrm>
              <a:off x="6523038" y="5412847"/>
              <a:ext cx="2921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charset="0"/>
                  <a:ea typeface="新細明體" charset="-120"/>
                </a:rPr>
                <a:t>1</a:t>
              </a:r>
            </a:p>
          </p:txBody>
        </p:sp>
        <p:sp>
          <p:nvSpPr>
            <p:cNvPr id="33824" name="Text Box 42"/>
            <p:cNvSpPr txBox="1">
              <a:spLocks noChangeArrowheads="1"/>
            </p:cNvSpPr>
            <p:nvPr/>
          </p:nvSpPr>
          <p:spPr bwMode="auto">
            <a:xfrm>
              <a:off x="6519863" y="5822422"/>
              <a:ext cx="2921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charset="0"/>
                  <a:ea typeface="新細明體" charset="-120"/>
                </a:rPr>
                <a:t>0</a:t>
              </a:r>
            </a:p>
          </p:txBody>
        </p:sp>
        <p:sp>
          <p:nvSpPr>
            <p:cNvPr id="33825" name="Oval 10"/>
            <p:cNvSpPr>
              <a:spLocks noChangeArrowheads="1"/>
            </p:cNvSpPr>
            <p:nvPr/>
          </p:nvSpPr>
          <p:spPr bwMode="auto">
            <a:xfrm>
              <a:off x="7327900" y="5619222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33826" name="Oval 10"/>
            <p:cNvSpPr>
              <a:spLocks noChangeArrowheads="1"/>
            </p:cNvSpPr>
            <p:nvPr/>
          </p:nvSpPr>
          <p:spPr bwMode="auto">
            <a:xfrm>
              <a:off x="7378700" y="5677959"/>
              <a:ext cx="271463" cy="271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33827" name="Freeform 37"/>
            <p:cNvSpPr>
              <a:spLocks/>
            </p:cNvSpPr>
            <p:nvPr/>
          </p:nvSpPr>
          <p:spPr bwMode="auto">
            <a:xfrm>
              <a:off x="7294563" y="5314422"/>
              <a:ext cx="355600" cy="328612"/>
            </a:xfrm>
            <a:custGeom>
              <a:avLst/>
              <a:gdLst>
                <a:gd name="T0" fmla="*/ 2147483647 w 320"/>
                <a:gd name="T1" fmla="*/ 2147483647 h 296"/>
                <a:gd name="T2" fmla="*/ 2147483647 w 320"/>
                <a:gd name="T3" fmla="*/ 2147483647 h 296"/>
                <a:gd name="T4" fmla="*/ 2147483647 w 320"/>
                <a:gd name="T5" fmla="*/ 2147483647 h 296"/>
                <a:gd name="T6" fmla="*/ 2147483647 w 320"/>
                <a:gd name="T7" fmla="*/ 2147483647 h 296"/>
                <a:gd name="T8" fmla="*/ 2147483647 w 320"/>
                <a:gd name="T9" fmla="*/ 2147483647 h 296"/>
                <a:gd name="T10" fmla="*/ 2147483647 w 320"/>
                <a:gd name="T11" fmla="*/ 2147483647 h 296"/>
                <a:gd name="T12" fmla="*/ 2147483647 w 320"/>
                <a:gd name="T13" fmla="*/ 2147483647 h 296"/>
                <a:gd name="T14" fmla="*/ 2147483647 w 320"/>
                <a:gd name="T15" fmla="*/ 2147483647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0"/>
                <a:gd name="T25" fmla="*/ 0 h 296"/>
                <a:gd name="T26" fmla="*/ 320 w 320"/>
                <a:gd name="T27" fmla="*/ 296 h 2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0" h="296">
                  <a:moveTo>
                    <a:pt x="112" y="296"/>
                  </a:moveTo>
                  <a:cubicBezTo>
                    <a:pt x="72" y="268"/>
                    <a:pt x="32" y="240"/>
                    <a:pt x="16" y="200"/>
                  </a:cubicBezTo>
                  <a:cubicBezTo>
                    <a:pt x="0" y="160"/>
                    <a:pt x="0" y="88"/>
                    <a:pt x="16" y="56"/>
                  </a:cubicBezTo>
                  <a:cubicBezTo>
                    <a:pt x="32" y="24"/>
                    <a:pt x="80" y="16"/>
                    <a:pt x="112" y="8"/>
                  </a:cubicBezTo>
                  <a:cubicBezTo>
                    <a:pt x="144" y="0"/>
                    <a:pt x="176" y="0"/>
                    <a:pt x="208" y="8"/>
                  </a:cubicBezTo>
                  <a:cubicBezTo>
                    <a:pt x="240" y="16"/>
                    <a:pt x="288" y="24"/>
                    <a:pt x="304" y="56"/>
                  </a:cubicBezTo>
                  <a:cubicBezTo>
                    <a:pt x="320" y="88"/>
                    <a:pt x="312" y="160"/>
                    <a:pt x="304" y="200"/>
                  </a:cubicBezTo>
                  <a:cubicBezTo>
                    <a:pt x="296" y="240"/>
                    <a:pt x="276" y="268"/>
                    <a:pt x="256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343400" y="2133600"/>
            <a:ext cx="30892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All strings that end in </a:t>
            </a:r>
            <a:r>
              <a:rPr lang="en-US">
                <a:latin typeface="Garamond" charset="0"/>
              </a:rPr>
              <a:t>1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302125" y="2586038"/>
            <a:ext cx="12858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(0 + 1)*1</a:t>
            </a:r>
          </a:p>
        </p:txBody>
      </p:sp>
      <p:sp>
        <p:nvSpPr>
          <p:cNvPr id="33798" name="Rectangle 20"/>
          <p:cNvSpPr>
            <a:spLocks noChangeArrowheads="1"/>
          </p:cNvSpPr>
          <p:nvPr/>
        </p:nvSpPr>
        <p:spPr bwMode="auto">
          <a:xfrm>
            <a:off x="1173163" y="3590925"/>
            <a:ext cx="21034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>
                <a:latin typeface="Garamond" charset="0"/>
                <a:ea typeface="新細明體" charset="-120"/>
              </a:rPr>
              <a:t>0*1(00*1+1)* </a:t>
            </a:r>
            <a:endParaRPr lang="en-US" sz="2800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693863" y="3103563"/>
            <a:ext cx="2497137" cy="739775"/>
            <a:chOff x="1693333" y="3103033"/>
            <a:chExt cx="2497667" cy="740834"/>
          </a:xfrm>
        </p:grpSpPr>
        <p:sp>
          <p:nvSpPr>
            <p:cNvPr id="33811" name="Freeform 22"/>
            <p:cNvSpPr>
              <a:spLocks noChangeArrowheads="1"/>
            </p:cNvSpPr>
            <p:nvPr/>
          </p:nvSpPr>
          <p:spPr bwMode="auto">
            <a:xfrm>
              <a:off x="2819400" y="3629377"/>
              <a:ext cx="1371600" cy="214490"/>
            </a:xfrm>
            <a:custGeom>
              <a:avLst/>
              <a:gdLst>
                <a:gd name="T0" fmla="*/ 1371600 w 1371600"/>
                <a:gd name="T1" fmla="*/ 214490 h 214490"/>
                <a:gd name="T2" fmla="*/ 736600 w 1371600"/>
                <a:gd name="T3" fmla="*/ 19756 h 214490"/>
                <a:gd name="T4" fmla="*/ 0 w 1371600"/>
                <a:gd name="T5" fmla="*/ 95956 h 214490"/>
                <a:gd name="T6" fmla="*/ 0 60000 65536"/>
                <a:gd name="T7" fmla="*/ 0 60000 65536"/>
                <a:gd name="T8" fmla="*/ 0 60000 65536"/>
                <a:gd name="T9" fmla="*/ 0 w 1371600"/>
                <a:gd name="T10" fmla="*/ 0 h 214490"/>
                <a:gd name="T11" fmla="*/ 1371600 w 1371600"/>
                <a:gd name="T12" fmla="*/ 214490 h 2144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71600" h="214490">
                  <a:moveTo>
                    <a:pt x="1371600" y="214490"/>
                  </a:moveTo>
                  <a:cubicBezTo>
                    <a:pt x="1168400" y="127001"/>
                    <a:pt x="965200" y="39512"/>
                    <a:pt x="736600" y="19756"/>
                  </a:cubicBezTo>
                  <a:cubicBezTo>
                    <a:pt x="508000" y="0"/>
                    <a:pt x="0" y="95956"/>
                    <a:pt x="0" y="95956"/>
                  </a:cubicBezTo>
                </a:path>
              </a:pathLst>
            </a:custGeom>
            <a:noFill/>
            <a:ln w="28575">
              <a:solidFill>
                <a:srgbClr val="6699FF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33812" name="Freeform 24"/>
            <p:cNvSpPr>
              <a:spLocks noChangeArrowheads="1"/>
            </p:cNvSpPr>
            <p:nvPr/>
          </p:nvSpPr>
          <p:spPr bwMode="auto">
            <a:xfrm>
              <a:off x="2489200" y="3389489"/>
              <a:ext cx="1693333" cy="454378"/>
            </a:xfrm>
            <a:custGeom>
              <a:avLst/>
              <a:gdLst>
                <a:gd name="T0" fmla="*/ 1693333 w 1693333"/>
                <a:gd name="T1" fmla="*/ 454378 h 454378"/>
                <a:gd name="T2" fmla="*/ 872067 w 1693333"/>
                <a:gd name="T3" fmla="*/ 22578 h 454378"/>
                <a:gd name="T4" fmla="*/ 0 w 1693333"/>
                <a:gd name="T5" fmla="*/ 318911 h 454378"/>
                <a:gd name="T6" fmla="*/ 0 60000 65536"/>
                <a:gd name="T7" fmla="*/ 0 60000 65536"/>
                <a:gd name="T8" fmla="*/ 0 60000 65536"/>
                <a:gd name="T9" fmla="*/ 0 w 1693333"/>
                <a:gd name="T10" fmla="*/ 0 h 454378"/>
                <a:gd name="T11" fmla="*/ 1693333 w 1693333"/>
                <a:gd name="T12" fmla="*/ 454378 h 4543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3333" h="454378">
                  <a:moveTo>
                    <a:pt x="1693333" y="454378"/>
                  </a:moveTo>
                  <a:cubicBezTo>
                    <a:pt x="1423811" y="249767"/>
                    <a:pt x="1154289" y="45156"/>
                    <a:pt x="872067" y="22578"/>
                  </a:cubicBezTo>
                  <a:cubicBezTo>
                    <a:pt x="589845" y="0"/>
                    <a:pt x="0" y="318911"/>
                    <a:pt x="0" y="318911"/>
                  </a:cubicBezTo>
                </a:path>
              </a:pathLst>
            </a:custGeom>
            <a:noFill/>
            <a:ln w="28575">
              <a:solidFill>
                <a:srgbClr val="6699FF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33813" name="Freeform 25"/>
            <p:cNvSpPr>
              <a:spLocks noChangeArrowheads="1"/>
            </p:cNvSpPr>
            <p:nvPr/>
          </p:nvSpPr>
          <p:spPr bwMode="auto">
            <a:xfrm>
              <a:off x="1693333" y="3103033"/>
              <a:ext cx="2497667" cy="732367"/>
            </a:xfrm>
            <a:custGeom>
              <a:avLst/>
              <a:gdLst>
                <a:gd name="T0" fmla="*/ 2497667 w 2497667"/>
                <a:gd name="T1" fmla="*/ 732367 h 732367"/>
                <a:gd name="T2" fmla="*/ 1659467 w 2497667"/>
                <a:gd name="T3" fmla="*/ 21167 h 732367"/>
                <a:gd name="T4" fmla="*/ 0 w 2497667"/>
                <a:gd name="T5" fmla="*/ 605367 h 732367"/>
                <a:gd name="T6" fmla="*/ 0 60000 65536"/>
                <a:gd name="T7" fmla="*/ 0 60000 65536"/>
                <a:gd name="T8" fmla="*/ 0 60000 65536"/>
                <a:gd name="T9" fmla="*/ 0 w 2497667"/>
                <a:gd name="T10" fmla="*/ 0 h 732367"/>
                <a:gd name="T11" fmla="*/ 2497667 w 2497667"/>
                <a:gd name="T12" fmla="*/ 732367 h 7323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97667" h="732367">
                  <a:moveTo>
                    <a:pt x="2497667" y="732367"/>
                  </a:moveTo>
                  <a:cubicBezTo>
                    <a:pt x="2286706" y="387350"/>
                    <a:pt x="2075745" y="42334"/>
                    <a:pt x="1659467" y="21167"/>
                  </a:cubicBezTo>
                  <a:cubicBezTo>
                    <a:pt x="1243189" y="0"/>
                    <a:pt x="0" y="605367"/>
                    <a:pt x="0" y="605367"/>
                  </a:cubicBezTo>
                </a:path>
              </a:pathLst>
            </a:custGeom>
            <a:noFill/>
            <a:ln w="28575">
              <a:solidFill>
                <a:srgbClr val="6699FF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</p:grp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343400" y="3576638"/>
            <a:ext cx="22558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Always ends in </a:t>
            </a:r>
            <a:r>
              <a:rPr lang="en-US">
                <a:latin typeface="Garamond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35463" y="4084638"/>
            <a:ext cx="352532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Does </a:t>
            </a:r>
            <a:r>
              <a:rPr lang="en-US" b="1" dirty="0">
                <a:solidFill>
                  <a:srgbClr val="6699FF"/>
                </a:solidFill>
              </a:rPr>
              <a:t>every string </a:t>
            </a:r>
            <a:r>
              <a:rPr lang="en-US" dirty="0"/>
              <a:t>that ends in </a:t>
            </a:r>
            <a:r>
              <a:rPr lang="en-US" dirty="0">
                <a:latin typeface="Garamond" charset="0"/>
              </a:rPr>
              <a:t>1</a:t>
            </a:r>
            <a:br>
              <a:rPr lang="en-US" dirty="0">
                <a:latin typeface="Garamond" charset="0"/>
              </a:rPr>
            </a:br>
            <a:r>
              <a:rPr lang="en-US" dirty="0"/>
              <a:t>have this form?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168400" y="4505325"/>
            <a:ext cx="15271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>
                <a:latin typeface="Garamond" charset="0"/>
                <a:ea typeface="新細明體" charset="-120"/>
              </a:rPr>
              <a:t>0*1(0*1)* </a:t>
            </a:r>
            <a:endParaRPr lang="en-US" sz="2800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668463" y="4097338"/>
            <a:ext cx="3889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=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343400" y="5029200"/>
            <a:ext cx="22050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Garamond" charset="0"/>
              </a:rPr>
              <a:t>011001000101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4749800" y="5122863"/>
            <a:ext cx="1338263" cy="396875"/>
            <a:chOff x="4749007" y="5122334"/>
            <a:chExt cx="1338523" cy="397931"/>
          </a:xfrm>
        </p:grpSpPr>
        <p:cxnSp>
          <p:nvCxnSpPr>
            <p:cNvPr id="33807" name="Straight Connector 33"/>
            <p:cNvCxnSpPr>
              <a:cxnSpLocks noChangeShapeType="1"/>
            </p:cNvCxnSpPr>
            <p:nvPr/>
          </p:nvCxnSpPr>
          <p:spPr bwMode="auto">
            <a:xfrm rot="5400000">
              <a:off x="4559301" y="5321298"/>
              <a:ext cx="381000" cy="1588"/>
            </a:xfrm>
            <a:prstGeom prst="line">
              <a:avLst/>
            </a:prstGeom>
            <a:noFill/>
            <a:ln w="9525">
              <a:solidFill>
                <a:srgbClr val="6699FF"/>
              </a:solidFill>
              <a:round/>
              <a:headEnd/>
              <a:tailEnd/>
            </a:ln>
          </p:spPr>
        </p:cxnSp>
        <p:cxnSp>
          <p:nvCxnSpPr>
            <p:cNvPr id="33808" name="Straight Connector 34"/>
            <p:cNvCxnSpPr>
              <a:cxnSpLocks noChangeShapeType="1"/>
            </p:cNvCxnSpPr>
            <p:nvPr/>
          </p:nvCxnSpPr>
          <p:spPr bwMode="auto">
            <a:xfrm rot="5400000">
              <a:off x="4728635" y="5328971"/>
              <a:ext cx="381000" cy="1588"/>
            </a:xfrm>
            <a:prstGeom prst="line">
              <a:avLst/>
            </a:prstGeom>
            <a:noFill/>
            <a:ln w="9525">
              <a:solidFill>
                <a:srgbClr val="6699FF"/>
              </a:solidFill>
              <a:round/>
              <a:headEnd/>
              <a:tailEnd/>
            </a:ln>
          </p:spPr>
        </p:cxnSp>
        <p:cxnSp>
          <p:nvCxnSpPr>
            <p:cNvPr id="33809" name="Straight Connector 35"/>
            <p:cNvCxnSpPr>
              <a:cxnSpLocks noChangeShapeType="1"/>
            </p:cNvCxnSpPr>
            <p:nvPr/>
          </p:nvCxnSpPr>
          <p:spPr bwMode="auto">
            <a:xfrm rot="5400000">
              <a:off x="5220494" y="5312040"/>
              <a:ext cx="381000" cy="1588"/>
            </a:xfrm>
            <a:prstGeom prst="line">
              <a:avLst/>
            </a:prstGeom>
            <a:noFill/>
            <a:ln w="9525">
              <a:solidFill>
                <a:srgbClr val="6699FF"/>
              </a:solidFill>
              <a:round/>
              <a:headEnd/>
              <a:tailEnd/>
            </a:ln>
          </p:spPr>
        </p:cxnSp>
        <p:cxnSp>
          <p:nvCxnSpPr>
            <p:cNvPr id="33810" name="Straight Connector 36"/>
            <p:cNvCxnSpPr>
              <a:cxnSpLocks noChangeShapeType="1"/>
            </p:cNvCxnSpPr>
            <p:nvPr/>
          </p:nvCxnSpPr>
          <p:spPr bwMode="auto">
            <a:xfrm rot="5400000">
              <a:off x="5896236" y="5312040"/>
              <a:ext cx="381000" cy="1588"/>
            </a:xfrm>
            <a:prstGeom prst="line">
              <a:avLst/>
            </a:prstGeom>
            <a:noFill/>
            <a:ln w="9525">
              <a:solidFill>
                <a:srgbClr val="6699FF"/>
              </a:solidFill>
              <a:round/>
              <a:headEnd/>
              <a:tailEnd/>
            </a:ln>
          </p:spPr>
        </p:cxnSp>
      </p:grpSp>
      <p:sp>
        <p:nvSpPr>
          <p:cNvPr id="38" name="TextBox 37"/>
          <p:cNvSpPr txBox="1"/>
          <p:nvPr/>
        </p:nvSpPr>
        <p:spPr>
          <a:xfrm>
            <a:off x="6864350" y="5059363"/>
            <a:ext cx="65921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Yes!</a:t>
            </a: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14th March, 2011</a:t>
            </a:r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8" grpId="0"/>
      <p:bldP spid="29" grpId="0"/>
      <p:bldP spid="30" grpId="0"/>
      <p:bldP spid="31" grpId="0"/>
      <p:bldP spid="32" grpId="0"/>
      <p:bldP spid="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Operations On Languages</a:t>
            </a:r>
            <a:endParaRPr lang="en-US" sz="32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A72A-A3E9-4C32-BE3F-CAC343E8876D}" type="slidenum">
              <a:rPr lang="en-US"/>
              <a:pPr/>
              <a:t>32</a:t>
            </a:fld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Let L, L</a:t>
            </a:r>
            <a:r>
              <a:rPr lang="en-US" sz="1800" baseline="-25000" dirty="0"/>
              <a:t>1</a:t>
            </a:r>
            <a:r>
              <a:rPr lang="en-US" sz="1800" dirty="0"/>
              <a:t>, L</a:t>
            </a:r>
            <a:r>
              <a:rPr lang="en-US" sz="1800" baseline="-25000" dirty="0"/>
              <a:t>2</a:t>
            </a:r>
            <a:r>
              <a:rPr lang="en-US" sz="1800" dirty="0"/>
              <a:t> be subsets of</a:t>
            </a:r>
            <a:r>
              <a:rPr lang="en-US" sz="2800" dirty="0"/>
              <a:t> </a:t>
            </a:r>
            <a:r>
              <a:rPr lang="en-US" sz="1800" dirty="0">
                <a:cs typeface="Times New Roman" pitchFamily="18" charset="0"/>
              </a:rPr>
              <a:t>Σ</a:t>
            </a:r>
            <a:r>
              <a:rPr lang="en-US" sz="1800" baseline="30000" dirty="0">
                <a:cs typeface="Times New Roman" pitchFamily="18" charset="0"/>
              </a:rPr>
              <a:t>*</a:t>
            </a:r>
          </a:p>
          <a:p>
            <a:pPr>
              <a:lnSpc>
                <a:spcPct val="90000"/>
              </a:lnSpc>
            </a:pPr>
            <a:endParaRPr lang="en-US" sz="18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b="1" dirty="0" smtClean="0">
                <a:solidFill>
                  <a:schemeClr val="accent1"/>
                </a:solidFill>
                <a:cs typeface="Times New Roman" pitchFamily="18" charset="0"/>
              </a:rPr>
              <a:t>Concatenation</a:t>
            </a:r>
            <a:r>
              <a:rPr lang="en-US" sz="1800" b="1" dirty="0">
                <a:solidFill>
                  <a:schemeClr val="accent1"/>
                </a:solidFill>
                <a:cs typeface="Times New Roman" pitchFamily="18" charset="0"/>
              </a:rPr>
              <a:t>:</a:t>
            </a:r>
            <a:r>
              <a:rPr lang="en-US" sz="1800" dirty="0">
                <a:cs typeface="Times New Roman" pitchFamily="18" charset="0"/>
              </a:rPr>
              <a:t>	L</a:t>
            </a:r>
            <a:r>
              <a:rPr lang="en-US" sz="1800" baseline="-25000" dirty="0">
                <a:cs typeface="Times New Roman" pitchFamily="18" charset="0"/>
              </a:rPr>
              <a:t>1</a:t>
            </a:r>
            <a:r>
              <a:rPr lang="en-US" sz="1800" dirty="0">
                <a:cs typeface="Times New Roman" pitchFamily="18" charset="0"/>
              </a:rPr>
              <a:t>L</a:t>
            </a:r>
            <a:r>
              <a:rPr lang="en-US" sz="1800" baseline="-25000" dirty="0">
                <a:cs typeface="Times New Roman" pitchFamily="18" charset="0"/>
              </a:rPr>
              <a:t>2</a:t>
            </a:r>
            <a:r>
              <a:rPr lang="en-US" sz="1800" dirty="0">
                <a:cs typeface="Times New Roman" pitchFamily="18" charset="0"/>
              </a:rPr>
              <a:t> = {</a:t>
            </a:r>
            <a:r>
              <a:rPr lang="en-US" sz="1800" dirty="0" err="1">
                <a:cs typeface="Times New Roman" pitchFamily="18" charset="0"/>
              </a:rPr>
              <a:t>xy</a:t>
            </a:r>
            <a:r>
              <a:rPr lang="en-US" sz="1800" dirty="0">
                <a:cs typeface="Times New Roman" pitchFamily="18" charset="0"/>
              </a:rPr>
              <a:t> | x is in L</a:t>
            </a:r>
            <a:r>
              <a:rPr lang="en-US" sz="1800" baseline="-25000" dirty="0">
                <a:cs typeface="Times New Roman" pitchFamily="18" charset="0"/>
              </a:rPr>
              <a:t>1</a:t>
            </a:r>
            <a:r>
              <a:rPr lang="en-US" sz="1800" dirty="0">
                <a:cs typeface="Times New Roman" pitchFamily="18" charset="0"/>
              </a:rPr>
              <a:t> and y is in L</a:t>
            </a:r>
            <a:r>
              <a:rPr lang="en-US" sz="1800" baseline="-25000" dirty="0">
                <a:cs typeface="Times New Roman" pitchFamily="18" charset="0"/>
              </a:rPr>
              <a:t>2</a:t>
            </a:r>
            <a:r>
              <a:rPr lang="en-US" sz="1800" dirty="0">
                <a:cs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8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b="1" dirty="0" smtClean="0">
                <a:solidFill>
                  <a:schemeClr val="accent1"/>
                </a:solidFill>
                <a:cs typeface="Times New Roman" pitchFamily="18" charset="0"/>
              </a:rPr>
              <a:t>Concatenating </a:t>
            </a:r>
            <a:r>
              <a:rPr lang="en-US" sz="1800" b="1" dirty="0">
                <a:solidFill>
                  <a:schemeClr val="accent1"/>
                </a:solidFill>
                <a:cs typeface="Times New Roman" pitchFamily="18" charset="0"/>
              </a:rPr>
              <a:t>a language with itself:</a:t>
            </a:r>
            <a:r>
              <a:rPr lang="en-US" sz="1800" dirty="0">
                <a:cs typeface="Times New Roman" pitchFamily="18" charset="0"/>
              </a:rPr>
              <a:t>	L</a:t>
            </a:r>
            <a:r>
              <a:rPr lang="en-US" sz="1800" baseline="30000" dirty="0">
                <a:cs typeface="Times New Roman" pitchFamily="18" charset="0"/>
              </a:rPr>
              <a:t>0</a:t>
            </a:r>
            <a:r>
              <a:rPr lang="en-US" sz="1800" dirty="0">
                <a:cs typeface="Times New Roman" pitchFamily="18" charset="0"/>
              </a:rPr>
              <a:t> = {ε}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cs typeface="Times New Roman" pitchFamily="18" charset="0"/>
              </a:rPr>
              <a:t>						L</a:t>
            </a:r>
            <a:r>
              <a:rPr lang="en-US" sz="1800" baseline="30000" dirty="0">
                <a:cs typeface="Times New Roman" pitchFamily="18" charset="0"/>
              </a:rPr>
              <a:t>i</a:t>
            </a:r>
            <a:r>
              <a:rPr lang="en-US" sz="1800" dirty="0">
                <a:cs typeface="Times New Roman" pitchFamily="18" charset="0"/>
              </a:rPr>
              <a:t> = LL</a:t>
            </a:r>
            <a:r>
              <a:rPr lang="en-US" sz="1800" baseline="30000" dirty="0">
                <a:cs typeface="Times New Roman" pitchFamily="18" charset="0"/>
              </a:rPr>
              <a:t>i-1</a:t>
            </a:r>
            <a:r>
              <a:rPr lang="en-US" sz="1800" dirty="0">
                <a:cs typeface="Times New Roman" pitchFamily="18" charset="0"/>
              </a:rPr>
              <a:t>, for all </a:t>
            </a:r>
            <a:r>
              <a:rPr lang="en-US" sz="1800" dirty="0" err="1">
                <a:cs typeface="Times New Roman" pitchFamily="18" charset="0"/>
              </a:rPr>
              <a:t>i</a:t>
            </a:r>
            <a:r>
              <a:rPr lang="en-US" sz="1800" dirty="0">
                <a:cs typeface="Times New Roman" pitchFamily="18" charset="0"/>
              </a:rPr>
              <a:t> &gt;= 1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b="1" dirty="0" err="1" smtClean="0">
                <a:solidFill>
                  <a:schemeClr val="accent1"/>
                </a:solidFill>
                <a:cs typeface="Times New Roman" pitchFamily="18" charset="0"/>
              </a:rPr>
              <a:t>Kleene</a:t>
            </a:r>
            <a:r>
              <a:rPr lang="en-US" sz="1800" b="1" dirty="0" smtClean="0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lang="en-US" sz="1800" b="1" dirty="0">
                <a:solidFill>
                  <a:schemeClr val="accent1"/>
                </a:solidFill>
                <a:cs typeface="Times New Roman" pitchFamily="18" charset="0"/>
              </a:rPr>
              <a:t>Closure:</a:t>
            </a:r>
            <a:r>
              <a:rPr lang="en-US" sz="1800" dirty="0">
                <a:cs typeface="Times New Roman" pitchFamily="18" charset="0"/>
              </a:rPr>
              <a:t>		L</a:t>
            </a:r>
            <a:r>
              <a:rPr lang="en-US" sz="1800" baseline="30000" dirty="0">
                <a:cs typeface="Times New Roman" pitchFamily="18" charset="0"/>
              </a:rPr>
              <a:t>*</a:t>
            </a:r>
            <a:r>
              <a:rPr lang="en-US" sz="1800" dirty="0">
                <a:cs typeface="Times New Roman" pitchFamily="18" charset="0"/>
              </a:rPr>
              <a:t> =        L</a:t>
            </a:r>
            <a:r>
              <a:rPr lang="en-US" sz="1800" baseline="30000" dirty="0">
                <a:cs typeface="Times New Roman" pitchFamily="18" charset="0"/>
              </a:rPr>
              <a:t>i</a:t>
            </a:r>
            <a:r>
              <a:rPr lang="en-US" sz="1800" dirty="0">
                <a:cs typeface="Times New Roman" pitchFamily="18" charset="0"/>
              </a:rPr>
              <a:t> = L</a:t>
            </a:r>
            <a:r>
              <a:rPr lang="en-US" sz="1800" baseline="30000" dirty="0">
                <a:cs typeface="Times New Roman" pitchFamily="18" charset="0"/>
              </a:rPr>
              <a:t>0</a:t>
            </a:r>
            <a:r>
              <a:rPr lang="en-US" sz="1800" dirty="0">
                <a:cs typeface="Times New Roman" pitchFamily="18" charset="0"/>
              </a:rPr>
              <a:t> U L</a:t>
            </a:r>
            <a:r>
              <a:rPr lang="en-US" sz="1800" baseline="30000" dirty="0">
                <a:cs typeface="Times New Roman" pitchFamily="18" charset="0"/>
              </a:rPr>
              <a:t>1</a:t>
            </a:r>
            <a:r>
              <a:rPr lang="en-US" sz="1800" dirty="0">
                <a:cs typeface="Times New Roman" pitchFamily="18" charset="0"/>
              </a:rPr>
              <a:t> U L</a:t>
            </a:r>
            <a:r>
              <a:rPr lang="en-US" sz="1800" baseline="30000" dirty="0">
                <a:cs typeface="Times New Roman" pitchFamily="18" charset="0"/>
              </a:rPr>
              <a:t>2</a:t>
            </a:r>
            <a:r>
              <a:rPr lang="en-US" sz="1800" dirty="0">
                <a:cs typeface="Times New Roman" pitchFamily="18" charset="0"/>
              </a:rPr>
              <a:t> U…</a:t>
            </a:r>
          </a:p>
          <a:p>
            <a:pPr>
              <a:lnSpc>
                <a:spcPct val="90000"/>
              </a:lnSpc>
            </a:pPr>
            <a:endParaRPr lang="en-US" sz="18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b="1" dirty="0" smtClean="0">
                <a:solidFill>
                  <a:schemeClr val="accent1"/>
                </a:solidFill>
                <a:cs typeface="Times New Roman" pitchFamily="18" charset="0"/>
              </a:rPr>
              <a:t>Positive </a:t>
            </a:r>
            <a:r>
              <a:rPr lang="en-US" sz="1800" b="1" dirty="0">
                <a:solidFill>
                  <a:schemeClr val="accent1"/>
                </a:solidFill>
                <a:cs typeface="Times New Roman" pitchFamily="18" charset="0"/>
              </a:rPr>
              <a:t>Closure:</a:t>
            </a:r>
            <a:r>
              <a:rPr lang="en-US" sz="1800" dirty="0">
                <a:cs typeface="Times New Roman" pitchFamily="18" charset="0"/>
              </a:rPr>
              <a:t>	L</a:t>
            </a:r>
            <a:r>
              <a:rPr lang="en-US" sz="1800" baseline="30000" dirty="0">
                <a:cs typeface="Times New Roman" pitchFamily="18" charset="0"/>
              </a:rPr>
              <a:t>+</a:t>
            </a:r>
            <a:r>
              <a:rPr lang="en-US" sz="1800" dirty="0">
                <a:cs typeface="Times New Roman" pitchFamily="18" charset="0"/>
              </a:rPr>
              <a:t> =        L</a:t>
            </a:r>
            <a:r>
              <a:rPr lang="en-US" sz="1800" baseline="30000" dirty="0">
                <a:cs typeface="Times New Roman" pitchFamily="18" charset="0"/>
              </a:rPr>
              <a:t>i</a:t>
            </a:r>
            <a:r>
              <a:rPr lang="en-US" sz="1800" dirty="0">
                <a:cs typeface="Times New Roman" pitchFamily="18" charset="0"/>
              </a:rPr>
              <a:t> = L</a:t>
            </a:r>
            <a:r>
              <a:rPr lang="en-US" sz="1800" baseline="30000" dirty="0">
                <a:cs typeface="Times New Roman" pitchFamily="18" charset="0"/>
              </a:rPr>
              <a:t>1</a:t>
            </a:r>
            <a:r>
              <a:rPr lang="en-US" sz="1800" dirty="0">
                <a:cs typeface="Times New Roman" pitchFamily="18" charset="0"/>
              </a:rPr>
              <a:t> U L</a:t>
            </a:r>
            <a:r>
              <a:rPr lang="en-US" sz="1800" baseline="30000" dirty="0">
                <a:cs typeface="Times New Roman" pitchFamily="18" charset="0"/>
              </a:rPr>
              <a:t>2</a:t>
            </a:r>
            <a:r>
              <a:rPr lang="en-US" sz="1800" dirty="0">
                <a:cs typeface="Times New Roman" pitchFamily="18" charset="0"/>
              </a:rPr>
              <a:t> U…</a:t>
            </a:r>
          </a:p>
          <a:p>
            <a:pPr>
              <a:lnSpc>
                <a:spcPct val="90000"/>
              </a:lnSpc>
            </a:pPr>
            <a:endParaRPr lang="en-US" sz="18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b="1" dirty="0" smtClean="0">
                <a:solidFill>
                  <a:schemeClr val="accent1"/>
                </a:solidFill>
                <a:cs typeface="Times New Roman" pitchFamily="18" charset="0"/>
              </a:rPr>
              <a:t>Question</a:t>
            </a:r>
            <a:r>
              <a:rPr lang="en-US" sz="1800" b="1" dirty="0">
                <a:solidFill>
                  <a:schemeClr val="accent1"/>
                </a:solidFill>
                <a:cs typeface="Times New Roman" pitchFamily="18" charset="0"/>
              </a:rPr>
              <a:t>: </a:t>
            </a:r>
            <a:r>
              <a:rPr lang="en-US" sz="1800" dirty="0">
                <a:cs typeface="Times New Roman" pitchFamily="18" charset="0"/>
              </a:rPr>
              <a:t>Does L</a:t>
            </a:r>
            <a:r>
              <a:rPr lang="en-US" sz="1800" baseline="30000" dirty="0">
                <a:cs typeface="Times New Roman" pitchFamily="18" charset="0"/>
              </a:rPr>
              <a:t>+</a:t>
            </a:r>
            <a:r>
              <a:rPr lang="en-US" sz="1800" dirty="0">
                <a:cs typeface="Times New Roman" pitchFamily="18" charset="0"/>
              </a:rPr>
              <a:t> contain ε?</a:t>
            </a:r>
          </a:p>
          <a:p>
            <a:pPr>
              <a:lnSpc>
                <a:spcPct val="90000"/>
              </a:lnSpc>
            </a:pPr>
            <a:endParaRPr lang="en-US" sz="1800" baseline="30000" dirty="0">
              <a:cs typeface="Times New Roman" pitchFamily="18" charset="0"/>
            </a:endParaRP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4038600" y="3962400"/>
          <a:ext cx="346075" cy="536575"/>
        </p:xfrm>
        <a:graphic>
          <a:graphicData uri="http://schemas.openxmlformats.org/presentationml/2006/ole">
            <p:oleObj spid="_x0000_s47106" name="Equation" r:id="rId3" imgW="279360" imgH="431640" progId="Equation.3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4038600" y="4648200"/>
          <a:ext cx="346075" cy="536575"/>
        </p:xfrm>
        <a:graphic>
          <a:graphicData uri="http://schemas.openxmlformats.org/presentationml/2006/ole">
            <p:oleObj spid="_x0000_s47107" name="Equation" r:id="rId4" imgW="279360" imgH="431640" progId="Equation.3">
              <p:embed/>
            </p:oleObj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14th March, 2011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Kleene</a:t>
            </a:r>
            <a:r>
              <a:rPr lang="en-US" sz="3200" dirty="0"/>
              <a:t> </a:t>
            </a:r>
            <a:r>
              <a:rPr lang="en-US" sz="3200" dirty="0" smtClean="0"/>
              <a:t>Closure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73B10-1CB7-4302-A684-82F22D0ADB73}" type="slidenum">
              <a:rPr lang="en-US"/>
              <a:pPr/>
              <a:t>33</a:t>
            </a:fld>
            <a:endParaRPr lang="en-US"/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1001" y="1905000"/>
            <a:ext cx="8382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Say, L</a:t>
            </a:r>
            <a:r>
              <a:rPr lang="en-US" baseline="30000" dirty="0"/>
              <a:t>1</a:t>
            </a:r>
            <a:r>
              <a:rPr lang="en-US" dirty="0"/>
              <a:t> ={a, </a:t>
            </a:r>
            <a:r>
              <a:rPr lang="en-US" dirty="0" err="1"/>
              <a:t>abc</a:t>
            </a:r>
            <a:r>
              <a:rPr lang="en-US" dirty="0"/>
              <a:t>, </a:t>
            </a:r>
            <a:r>
              <a:rPr lang="en-US" dirty="0" err="1"/>
              <a:t>ba</a:t>
            </a:r>
            <a:r>
              <a:rPr lang="en-US" dirty="0"/>
              <a:t>}, on </a:t>
            </a:r>
            <a:r>
              <a:rPr lang="en-US" sz="1800" dirty="0">
                <a:cs typeface="Times New Roman" pitchFamily="18" charset="0"/>
              </a:rPr>
              <a:t>Σ</a:t>
            </a:r>
            <a:r>
              <a:rPr lang="en-US" dirty="0"/>
              <a:t> ={</a:t>
            </a:r>
            <a:r>
              <a:rPr lang="en-US" dirty="0" err="1"/>
              <a:t>a,b,c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Then, L</a:t>
            </a:r>
            <a:r>
              <a:rPr lang="en-US" baseline="30000" dirty="0"/>
              <a:t>2</a:t>
            </a:r>
            <a:r>
              <a:rPr lang="en-US" dirty="0"/>
              <a:t> = {</a:t>
            </a:r>
            <a:r>
              <a:rPr lang="en-US" dirty="0" err="1"/>
              <a:t>aa</a:t>
            </a:r>
            <a:r>
              <a:rPr lang="en-US" dirty="0"/>
              <a:t>, </a:t>
            </a:r>
            <a:r>
              <a:rPr lang="en-US" dirty="0" err="1"/>
              <a:t>aabc</a:t>
            </a:r>
            <a:r>
              <a:rPr lang="en-US" dirty="0"/>
              <a:t>, </a:t>
            </a:r>
            <a:r>
              <a:rPr lang="en-US" dirty="0" err="1"/>
              <a:t>aba</a:t>
            </a:r>
            <a:r>
              <a:rPr lang="en-US" dirty="0"/>
              <a:t>,   </a:t>
            </a:r>
            <a:r>
              <a:rPr lang="en-US" dirty="0" err="1"/>
              <a:t>abca</a:t>
            </a:r>
            <a:r>
              <a:rPr lang="en-US" dirty="0"/>
              <a:t>, </a:t>
            </a:r>
            <a:r>
              <a:rPr lang="en-US" dirty="0" err="1"/>
              <a:t>abcabc</a:t>
            </a:r>
            <a:r>
              <a:rPr lang="en-US" dirty="0"/>
              <a:t>, </a:t>
            </a:r>
            <a:r>
              <a:rPr lang="en-US" dirty="0" err="1"/>
              <a:t>abcba</a:t>
            </a:r>
            <a:r>
              <a:rPr lang="en-US" dirty="0"/>
              <a:t>,   baa, </a:t>
            </a:r>
            <a:r>
              <a:rPr lang="en-US" dirty="0" err="1"/>
              <a:t>baabc</a:t>
            </a:r>
            <a:r>
              <a:rPr lang="en-US" dirty="0"/>
              <a:t>, </a:t>
            </a:r>
            <a:r>
              <a:rPr lang="en-US" dirty="0" err="1"/>
              <a:t>baba</a:t>
            </a:r>
            <a:r>
              <a:rPr lang="en-US" dirty="0"/>
              <a:t>}</a:t>
            </a:r>
          </a:p>
          <a:p>
            <a:r>
              <a:rPr lang="en-US" dirty="0"/>
              <a:t>L</a:t>
            </a:r>
            <a:r>
              <a:rPr lang="en-US" baseline="30000" dirty="0"/>
              <a:t>3</a:t>
            </a:r>
            <a:r>
              <a:rPr lang="en-US" dirty="0"/>
              <a:t>= {a, </a:t>
            </a:r>
            <a:r>
              <a:rPr lang="en-US" dirty="0" err="1"/>
              <a:t>abc</a:t>
            </a:r>
            <a:r>
              <a:rPr lang="en-US" dirty="0"/>
              <a:t>, </a:t>
            </a:r>
            <a:r>
              <a:rPr lang="en-US" dirty="0" err="1"/>
              <a:t>ba</a:t>
            </a:r>
            <a:r>
              <a:rPr lang="en-US" dirty="0"/>
              <a:t>}. L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L* = {</a:t>
            </a:r>
            <a:r>
              <a:rPr lang="en-US" sz="1800" dirty="0">
                <a:cs typeface="Times New Roman" pitchFamily="18" charset="0"/>
              </a:rPr>
              <a:t>ε</a:t>
            </a:r>
            <a:r>
              <a:rPr lang="en-US" dirty="0"/>
              <a:t>, L</a:t>
            </a:r>
            <a:r>
              <a:rPr lang="en-US" baseline="30000" dirty="0"/>
              <a:t>1</a:t>
            </a:r>
            <a:r>
              <a:rPr lang="en-US" dirty="0"/>
              <a:t>, L</a:t>
            </a:r>
            <a:r>
              <a:rPr lang="en-US" baseline="30000" dirty="0"/>
              <a:t>2</a:t>
            </a:r>
            <a:r>
              <a:rPr lang="en-US" dirty="0"/>
              <a:t>, L</a:t>
            </a:r>
            <a:r>
              <a:rPr lang="en-US" baseline="30000" dirty="0"/>
              <a:t>3</a:t>
            </a:r>
            <a:r>
              <a:rPr lang="en-US" dirty="0"/>
              <a:t>, . . .}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14th March, 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Regular Expressions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D808-7C58-44E9-95A6-9B1733AA758B}" type="slidenum">
              <a:rPr lang="en-US"/>
              <a:pPr/>
              <a:t>34</a:t>
            </a:fld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Highlights:</a:t>
            </a:r>
          </a:p>
          <a:p>
            <a:pPr lvl="1"/>
            <a:r>
              <a:rPr lang="en-US" sz="2400" dirty="0"/>
              <a:t>A regular expression is used to specify a language, and it does so precisely.</a:t>
            </a:r>
          </a:p>
          <a:p>
            <a:pPr lvl="1"/>
            <a:r>
              <a:rPr lang="en-US" sz="2400" dirty="0"/>
              <a:t>Regular expressions are very intuitive.</a:t>
            </a:r>
          </a:p>
          <a:p>
            <a:pPr lvl="1"/>
            <a:r>
              <a:rPr lang="en-US" sz="2400" dirty="0"/>
              <a:t>Regular expressions are very useful in a variety of contexts.</a:t>
            </a:r>
          </a:p>
          <a:p>
            <a:pPr lvl="1"/>
            <a:r>
              <a:rPr lang="en-US" sz="2400" dirty="0"/>
              <a:t>Given a regular expression, an NFA-</a:t>
            </a:r>
            <a:r>
              <a:rPr lang="en-US" sz="2400" dirty="0">
                <a:cs typeface="Times New Roman" pitchFamily="18" charset="0"/>
              </a:rPr>
              <a:t>ε can be constructed from it automatically</a:t>
            </a:r>
            <a:r>
              <a:rPr lang="en-US" sz="2400" dirty="0" smtClean="0">
                <a:cs typeface="Times New Roman" pitchFamily="18" charset="0"/>
              </a:rPr>
              <a:t>.</a:t>
            </a:r>
          </a:p>
          <a:p>
            <a:pPr lvl="2"/>
            <a:r>
              <a:rPr lang="en-US" sz="1600" dirty="0" smtClean="0">
                <a:cs typeface="Times New Roman" pitchFamily="18" charset="0"/>
              </a:rPr>
              <a:t>NFA with </a:t>
            </a:r>
            <a:r>
              <a:rPr lang="el-GR" sz="1600" dirty="0" smtClean="0">
                <a:latin typeface="Arial"/>
                <a:cs typeface="Arial"/>
              </a:rPr>
              <a:t>λ</a:t>
            </a:r>
            <a:r>
              <a:rPr lang="en-US" sz="1600" dirty="0" smtClean="0">
                <a:latin typeface="Arial"/>
                <a:cs typeface="Arial"/>
              </a:rPr>
              <a:t>-transition</a:t>
            </a:r>
            <a:endParaRPr lang="en-US" sz="1600" dirty="0">
              <a:cs typeface="Times New Roman" pitchFamily="18" charset="0"/>
            </a:endParaRPr>
          </a:p>
          <a:p>
            <a:pPr lvl="1"/>
            <a:r>
              <a:rPr lang="en-US" sz="2400" dirty="0">
                <a:cs typeface="Times New Roman" pitchFamily="18" charset="0"/>
              </a:rPr>
              <a:t>Thus, so can an NFA, a DFA, and a corresponding program, all automatically!</a:t>
            </a:r>
          </a:p>
          <a:p>
            <a:pPr lvl="1"/>
            <a:endParaRPr lang="en-US" sz="2400" dirty="0">
              <a:cs typeface="Times New Roman" pitchFamily="18" charset="0"/>
            </a:endParaRPr>
          </a:p>
          <a:p>
            <a:endParaRPr lang="en-US" sz="2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14th March, 2011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Definition of a Regular Expression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B7F3-3555-4260-93C0-A7EC64A2AED5}" type="slidenum">
              <a:rPr lang="en-US"/>
              <a:pPr/>
              <a:t>35</a:t>
            </a:fld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 smtClean="0">
                <a:cs typeface="Times New Roman" pitchFamily="18" charset="0"/>
              </a:rPr>
              <a:t>Let Σ be an alphabet. The regular expressions over Σ are: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Ø		Represents the empty set { }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ε 		Represents the set {ε}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a		Represents the set {a}, for any symbol a in </a:t>
            </a:r>
            <a:r>
              <a:rPr lang="en-US" sz="1600" dirty="0" smtClean="0">
                <a:cs typeface="Times New Roman" pitchFamily="18" charset="0"/>
              </a:rPr>
              <a:t>Σ</a:t>
            </a:r>
          </a:p>
          <a:p>
            <a:pPr lvl="2">
              <a:lnSpc>
                <a:spcPct val="90000"/>
              </a:lnSpc>
            </a:pPr>
            <a:r>
              <a:rPr lang="en-US" sz="1400" dirty="0" smtClean="0">
                <a:cs typeface="Times New Roman" pitchFamily="18" charset="0"/>
              </a:rPr>
              <a:t>These are also referred to as </a:t>
            </a:r>
            <a:r>
              <a:rPr lang="en-US" sz="1400" b="1" dirty="0" smtClean="0">
                <a:solidFill>
                  <a:schemeClr val="accent1"/>
                </a:solidFill>
                <a:cs typeface="Times New Roman" pitchFamily="18" charset="0"/>
              </a:rPr>
              <a:t>primitive regular expressions</a:t>
            </a:r>
            <a:endParaRPr lang="en-US" sz="1600" b="1" dirty="0" smtClean="0">
              <a:solidFill>
                <a:schemeClr val="accent1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dirty="0" smtClean="0">
                <a:cs typeface="Times New Roman" pitchFamily="18" charset="0"/>
              </a:rPr>
              <a:t>Let </a:t>
            </a:r>
            <a:r>
              <a:rPr lang="en-US" sz="1800" dirty="0">
                <a:cs typeface="Times New Roman" pitchFamily="18" charset="0"/>
              </a:rPr>
              <a:t>r and s be regular expressions that represent the sets R and S, respectively</a:t>
            </a:r>
            <a:r>
              <a:rPr lang="en-US" sz="1800" dirty="0" smtClean="0">
                <a:cs typeface="Times New Roman" pitchFamily="18" charset="0"/>
              </a:rPr>
              <a:t>.</a:t>
            </a:r>
            <a:endParaRPr lang="en-US" sz="18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1600" dirty="0" err="1">
                <a:cs typeface="Times New Roman" pitchFamily="18" charset="0"/>
              </a:rPr>
              <a:t>r+s</a:t>
            </a:r>
            <a:r>
              <a:rPr lang="en-US" sz="1600" dirty="0">
                <a:cs typeface="Times New Roman" pitchFamily="18" charset="0"/>
              </a:rPr>
              <a:t>	</a:t>
            </a:r>
            <a:r>
              <a:rPr lang="en-US" sz="1600" dirty="0" smtClean="0">
                <a:cs typeface="Times New Roman" pitchFamily="18" charset="0"/>
              </a:rPr>
              <a:t>Represents </a:t>
            </a:r>
            <a:r>
              <a:rPr lang="en-US" sz="1600" dirty="0">
                <a:cs typeface="Times New Roman" pitchFamily="18" charset="0"/>
              </a:rPr>
              <a:t>the set R U S	(precedence 3)</a:t>
            </a:r>
          </a:p>
          <a:p>
            <a:pPr lvl="1">
              <a:lnSpc>
                <a:spcPct val="90000"/>
              </a:lnSpc>
            </a:pPr>
            <a:r>
              <a:rPr lang="en-US" sz="1600" dirty="0" err="1">
                <a:cs typeface="Times New Roman" pitchFamily="18" charset="0"/>
              </a:rPr>
              <a:t>rs</a:t>
            </a:r>
            <a:r>
              <a:rPr lang="en-US" sz="1600" dirty="0">
                <a:cs typeface="Times New Roman" pitchFamily="18" charset="0"/>
              </a:rPr>
              <a:t>		Represents the set RS	</a:t>
            </a:r>
            <a:r>
              <a:rPr lang="en-US" sz="1600" dirty="0" smtClean="0">
                <a:cs typeface="Times New Roman" pitchFamily="18" charset="0"/>
              </a:rPr>
              <a:t>(precedence </a:t>
            </a:r>
            <a:r>
              <a:rPr lang="en-US" sz="1600" dirty="0">
                <a:cs typeface="Times New Roman" pitchFamily="18" charset="0"/>
              </a:rPr>
              <a:t>2)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r</a:t>
            </a:r>
            <a:r>
              <a:rPr lang="en-US" sz="1600" baseline="30000" dirty="0">
                <a:cs typeface="Times New Roman" pitchFamily="18" charset="0"/>
              </a:rPr>
              <a:t>*</a:t>
            </a:r>
            <a:r>
              <a:rPr lang="en-US" sz="1600" dirty="0">
                <a:cs typeface="Times New Roman" pitchFamily="18" charset="0"/>
              </a:rPr>
              <a:t>		Represents the set R*  	(highest precedence)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(r)	</a:t>
            </a:r>
            <a:r>
              <a:rPr lang="en-US" sz="1600" dirty="0" smtClean="0">
                <a:cs typeface="Times New Roman" pitchFamily="18" charset="0"/>
              </a:rPr>
              <a:t>	Represents </a:t>
            </a:r>
            <a:r>
              <a:rPr lang="en-US" sz="1600" dirty="0">
                <a:cs typeface="Times New Roman" pitchFamily="18" charset="0"/>
              </a:rPr>
              <a:t>the set R	</a:t>
            </a:r>
            <a:r>
              <a:rPr lang="en-US" sz="1600" dirty="0" smtClean="0">
                <a:cs typeface="Times New Roman" pitchFamily="18" charset="0"/>
              </a:rPr>
              <a:t>(</a:t>
            </a:r>
            <a:r>
              <a:rPr lang="en-US" sz="1600" dirty="0">
                <a:cs typeface="Times New Roman" pitchFamily="18" charset="0"/>
              </a:rPr>
              <a:t>not an op, provides precedence</a:t>
            </a:r>
            <a:r>
              <a:rPr lang="en-US" sz="1600" dirty="0" smtClean="0">
                <a:cs typeface="Times New Roman" pitchFamily="18" charset="0"/>
              </a:rPr>
              <a:t>)</a:t>
            </a:r>
            <a:endParaRPr lang="en-US" sz="16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dirty="0" smtClean="0">
                <a:cs typeface="Times New Roman" pitchFamily="18" charset="0"/>
              </a:rPr>
              <a:t>A String is a regular expression if and only if it can be derived from the primitive regular expressions by a finite number of steps</a:t>
            </a:r>
          </a:p>
          <a:p>
            <a:pPr>
              <a:lnSpc>
                <a:spcPct val="90000"/>
              </a:lnSpc>
            </a:pPr>
            <a:r>
              <a:rPr lang="en-US" sz="1800" dirty="0" smtClean="0">
                <a:cs typeface="Times New Roman" pitchFamily="18" charset="0"/>
              </a:rPr>
              <a:t>If r is a regular expression, then L(r) is used to denote the corresponding language.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14th March, 2011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1C27-F86F-4942-9913-829867E025D3}" type="slidenum">
              <a:rPr lang="en-US"/>
              <a:pPr/>
              <a:t>36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338138" indent="-338138">
              <a:lnSpc>
                <a:spcPct val="150000"/>
              </a:lnSpc>
            </a:pPr>
            <a:r>
              <a:rPr lang="en-US" sz="1600" dirty="0" smtClean="0"/>
              <a:t>Let </a:t>
            </a:r>
            <a:r>
              <a:rPr lang="en-US" sz="1600" dirty="0">
                <a:cs typeface="Times New Roman" pitchFamily="18" charset="0"/>
              </a:rPr>
              <a:t>Σ = {0, 1}</a:t>
            </a:r>
            <a:endParaRPr lang="en-US" sz="1600" dirty="0"/>
          </a:p>
          <a:p>
            <a:pPr marL="338138" indent="-338138">
              <a:lnSpc>
                <a:spcPct val="150000"/>
              </a:lnSpc>
              <a:buFontTx/>
              <a:buNone/>
            </a:pPr>
            <a:r>
              <a:rPr lang="en-US" sz="1600" dirty="0"/>
              <a:t>	(0 + 1)*		</a:t>
            </a:r>
            <a:r>
              <a:rPr lang="en-US" sz="1600" dirty="0" smtClean="0"/>
              <a:t>All </a:t>
            </a:r>
            <a:r>
              <a:rPr lang="en-US" sz="1600" dirty="0"/>
              <a:t>strings of 0’s and 1’s</a:t>
            </a:r>
          </a:p>
          <a:p>
            <a:pPr marL="338138" indent="-338138">
              <a:lnSpc>
                <a:spcPct val="150000"/>
              </a:lnSpc>
              <a:buFontTx/>
              <a:buNone/>
            </a:pPr>
            <a:r>
              <a:rPr lang="en-US" sz="1600" dirty="0"/>
              <a:t>	0(0 + 1)*		All strings of 0’s and 1’s, beginning with a 0</a:t>
            </a:r>
          </a:p>
          <a:p>
            <a:pPr marL="338138" indent="-338138">
              <a:lnSpc>
                <a:spcPct val="150000"/>
              </a:lnSpc>
              <a:buFontTx/>
              <a:buNone/>
            </a:pPr>
            <a:r>
              <a:rPr lang="en-US" sz="1600" dirty="0"/>
              <a:t>	(0 + 1)*1		All strings of 0’s and 1’s, ending with a 1</a:t>
            </a:r>
          </a:p>
          <a:p>
            <a:pPr marL="338138" indent="-338138">
              <a:lnSpc>
                <a:spcPct val="150000"/>
              </a:lnSpc>
              <a:buFontTx/>
              <a:buNone/>
            </a:pPr>
            <a:r>
              <a:rPr lang="en-US" sz="1600" dirty="0"/>
              <a:t>	(0 + 1)*0(0 + 1)*		All strings of 0’s and 1’s containing at least one 0</a:t>
            </a:r>
          </a:p>
          <a:p>
            <a:pPr marL="338138" indent="-338138">
              <a:lnSpc>
                <a:spcPct val="150000"/>
              </a:lnSpc>
              <a:buFontTx/>
              <a:buNone/>
            </a:pPr>
            <a:r>
              <a:rPr lang="en-US" sz="1600" dirty="0"/>
              <a:t>	</a:t>
            </a:r>
            <a:r>
              <a:rPr lang="en-US" sz="1600" dirty="0" smtClean="0"/>
              <a:t>(</a:t>
            </a:r>
            <a:r>
              <a:rPr lang="en-US" sz="1600" dirty="0"/>
              <a:t>0 + 1)*0(0 + 1)*0(0 + 1)*	All strings of 0’s and 1’s containing at least two 0’s</a:t>
            </a:r>
          </a:p>
          <a:p>
            <a:pPr marL="338138" indent="-338138">
              <a:lnSpc>
                <a:spcPct val="150000"/>
              </a:lnSpc>
              <a:buFontTx/>
              <a:buNone/>
            </a:pPr>
            <a:r>
              <a:rPr lang="en-US" sz="1600" dirty="0"/>
              <a:t>	(0 + 1)*01*01*		All strings of 0’s and 1’s containing at least two 0’s </a:t>
            </a:r>
          </a:p>
          <a:p>
            <a:pPr marL="338138" indent="-338138">
              <a:lnSpc>
                <a:spcPct val="150000"/>
              </a:lnSpc>
              <a:buFontTx/>
              <a:buNone/>
            </a:pPr>
            <a:r>
              <a:rPr lang="en-US" sz="1600" dirty="0"/>
              <a:t>	(1 + 01*0)*		All strings of 0’s and 1’s containing an even number of 0’s</a:t>
            </a:r>
          </a:p>
          <a:p>
            <a:pPr marL="338138" indent="-338138">
              <a:lnSpc>
                <a:spcPct val="150000"/>
              </a:lnSpc>
              <a:buFontTx/>
              <a:buNone/>
            </a:pPr>
            <a:r>
              <a:rPr lang="en-US" sz="1600" dirty="0"/>
              <a:t>	</a:t>
            </a:r>
            <a:r>
              <a:rPr lang="en-US" sz="1600" dirty="0" smtClean="0"/>
              <a:t>1</a:t>
            </a:r>
            <a:r>
              <a:rPr lang="en-US" sz="1600" dirty="0"/>
              <a:t>*(01*01*)*		All strings of 0’s and 1’s containing an even number of </a:t>
            </a:r>
            <a:r>
              <a:rPr lang="en-US" sz="1600" dirty="0" smtClean="0"/>
              <a:t>0’s</a:t>
            </a:r>
            <a:endParaRPr lang="en-US" sz="1600" dirty="0"/>
          </a:p>
          <a:p>
            <a:pPr marL="338138" indent="-338138">
              <a:lnSpc>
                <a:spcPct val="150000"/>
              </a:lnSpc>
              <a:buFontTx/>
              <a:buNone/>
            </a:pPr>
            <a:r>
              <a:rPr lang="en-US" sz="1600" dirty="0"/>
              <a:t>	(1*01*0)*1*		All strings of 0’s and 1’s containing an even number of </a:t>
            </a:r>
            <a:r>
              <a:rPr lang="en-US" sz="1600" dirty="0" smtClean="0"/>
              <a:t>0’s</a:t>
            </a:r>
            <a:endParaRPr lang="en-US" sz="1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14th March, 2011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1600200"/>
            <a:ext cx="2286000" cy="523875"/>
          </a:xfrm>
          <a:prstGeom prst="rect">
            <a:avLst/>
          </a:prstGeom>
          <a:solidFill>
            <a:schemeClr val="accent2"/>
          </a:solidFill>
          <a:ln>
            <a:solidFill>
              <a:srgbClr val="FFFFFF"/>
            </a:solidFill>
          </a:ln>
        </p:spPr>
        <p:txBody>
          <a:bodyPr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Garamond" charset="0"/>
              </a:rPr>
              <a:t>L</a:t>
            </a:r>
            <a:r>
              <a:rPr lang="en-US" sz="2800" b="1" baseline="-25000" dirty="0">
                <a:solidFill>
                  <a:srgbClr val="0070C0"/>
                </a:solidFill>
                <a:latin typeface="Garamond" charset="0"/>
              </a:rPr>
              <a:t>1</a:t>
            </a:r>
            <a:r>
              <a:rPr lang="en-US" sz="2800" b="1" dirty="0">
                <a:solidFill>
                  <a:srgbClr val="0070C0"/>
                </a:solidFill>
                <a:latin typeface="Garamond" charset="0"/>
              </a:rPr>
              <a:t> = {0, 01}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7200" y="1600200"/>
            <a:ext cx="3331360" cy="523220"/>
          </a:xfrm>
          <a:prstGeom prst="rect">
            <a:avLst/>
          </a:prstGeom>
          <a:solidFill>
            <a:schemeClr val="accent2"/>
          </a:solidFill>
          <a:ln>
            <a:solidFill>
              <a:srgbClr val="FFFFFF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Garamond" charset="0"/>
              </a:rPr>
              <a:t>L</a:t>
            </a:r>
            <a:r>
              <a:rPr lang="en-US" sz="2800" b="1" baseline="-25000" dirty="0">
                <a:solidFill>
                  <a:srgbClr val="0070C0"/>
                </a:solidFill>
                <a:latin typeface="Garamond" charset="0"/>
              </a:rPr>
              <a:t>2</a:t>
            </a:r>
            <a:r>
              <a:rPr lang="en-US" sz="2800" b="1" dirty="0">
                <a:solidFill>
                  <a:srgbClr val="0070C0"/>
                </a:solidFill>
                <a:latin typeface="Garamond" charset="0"/>
              </a:rPr>
              <a:t> = {</a:t>
            </a:r>
            <a:r>
              <a:rPr lang="en-US" sz="2800" b="1" dirty="0">
                <a:solidFill>
                  <a:srgbClr val="0070C0"/>
                </a:solidFill>
                <a:latin typeface="Symbol" charset="2"/>
              </a:rPr>
              <a:t>e</a:t>
            </a:r>
            <a:r>
              <a:rPr lang="en-US" sz="2800" b="1" dirty="0">
                <a:solidFill>
                  <a:srgbClr val="0070C0"/>
                </a:solidFill>
                <a:latin typeface="Garamond" charset="0"/>
              </a:rPr>
              <a:t>, 1, 11, 111, …}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2524125"/>
            <a:ext cx="62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Garamond" charset="0"/>
              </a:rPr>
              <a:t>L</a:t>
            </a:r>
            <a:r>
              <a:rPr lang="en-US" b="1" baseline="-25000" dirty="0">
                <a:solidFill>
                  <a:schemeClr val="accent1"/>
                </a:solidFill>
                <a:latin typeface="Garamond" charset="0"/>
              </a:rPr>
              <a:t>1</a:t>
            </a:r>
            <a:r>
              <a:rPr lang="en-US" b="1" dirty="0">
                <a:solidFill>
                  <a:schemeClr val="accent1"/>
                </a:solidFill>
                <a:latin typeface="Garamond" charset="0"/>
              </a:rPr>
              <a:t>L</a:t>
            </a:r>
            <a:r>
              <a:rPr lang="en-US" b="1" baseline="-25000" dirty="0">
                <a:solidFill>
                  <a:schemeClr val="accent1"/>
                </a:solidFill>
                <a:latin typeface="Garamond" charset="0"/>
              </a:rPr>
              <a:t>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4186238"/>
            <a:ext cx="4748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Garamond" charset="0"/>
              </a:rPr>
              <a:t>L</a:t>
            </a:r>
            <a:r>
              <a:rPr lang="en-US" b="1" baseline="-25000">
                <a:solidFill>
                  <a:schemeClr val="accent1"/>
                </a:solidFill>
                <a:latin typeface="Garamond" charset="0"/>
              </a:rPr>
              <a:t>1</a:t>
            </a:r>
            <a:r>
              <a:rPr lang="en-US" b="1" baseline="30000">
                <a:solidFill>
                  <a:schemeClr val="accent1"/>
                </a:solidFill>
                <a:latin typeface="Garamond" charset="0"/>
              </a:rPr>
              <a:t>2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03838" y="4191000"/>
            <a:ext cx="4748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Garamond" charset="0"/>
              </a:rPr>
              <a:t>L</a:t>
            </a:r>
            <a:r>
              <a:rPr lang="en-US" b="1" baseline="-25000">
                <a:solidFill>
                  <a:schemeClr val="accent1"/>
                </a:solidFill>
                <a:latin typeface="Garamond" charset="0"/>
              </a:rPr>
              <a:t>2</a:t>
            </a:r>
            <a:r>
              <a:rPr lang="en-US" b="1" baseline="30000">
                <a:solidFill>
                  <a:schemeClr val="accent1"/>
                </a:solidFill>
                <a:latin typeface="Garamond" charset="0"/>
              </a:rPr>
              <a:t>2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44550" y="5511800"/>
            <a:ext cx="12041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Garamond" charset="0"/>
              </a:rPr>
              <a:t>L</a:t>
            </a:r>
            <a:r>
              <a:rPr lang="en-US" sz="2400" b="1" baseline="-25000">
                <a:solidFill>
                  <a:srgbClr val="0070C0"/>
                </a:solidFill>
                <a:latin typeface="Garamond" charset="0"/>
              </a:rPr>
              <a:t>1 </a:t>
            </a:r>
            <a:r>
              <a:rPr lang="en-US" sz="2400" b="1">
                <a:solidFill>
                  <a:srgbClr val="0070C0"/>
                </a:solidFill>
                <a:sym typeface="Symbol" charset="2"/>
              </a:rPr>
              <a:t> </a:t>
            </a:r>
            <a:r>
              <a:rPr lang="en-US" sz="2400" b="1">
                <a:solidFill>
                  <a:srgbClr val="0070C0"/>
                </a:solidFill>
                <a:latin typeface="Garamond" charset="0"/>
              </a:rPr>
              <a:t>L</a:t>
            </a:r>
            <a:r>
              <a:rPr lang="en-US" sz="2400" b="1" baseline="-25000">
                <a:solidFill>
                  <a:srgbClr val="0070C0"/>
                </a:solidFill>
                <a:latin typeface="Garamond" charset="0"/>
              </a:rPr>
              <a:t>2</a:t>
            </a:r>
            <a:r>
              <a:rPr lang="en-US" sz="2400" b="1">
                <a:solidFill>
                  <a:srgbClr val="0070C0"/>
                </a:solidFill>
                <a:latin typeface="Garamond" charset="0"/>
              </a:rPr>
              <a:t> </a:t>
            </a:r>
            <a:endParaRPr lang="en-US" sz="2400" b="1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28800" y="251460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Garamond" charset="0"/>
              </a:rPr>
              <a:t>= {0, 01, 011, 0111, …}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70438" y="2522538"/>
            <a:ext cx="2066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sym typeface="Symbol" charset="2"/>
              </a:rPr>
              <a:t> </a:t>
            </a:r>
            <a:r>
              <a:rPr lang="en-US" b="1">
                <a:solidFill>
                  <a:schemeClr val="accent1"/>
                </a:solidFill>
                <a:latin typeface="Garamond" charset="0"/>
              </a:rPr>
              <a:t>{01, 011, 0111, …}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28800" y="297180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Garamond" charset="0"/>
              </a:rPr>
              <a:t>= {0, 01, 011, 0111, …}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81200" y="3276600"/>
            <a:ext cx="356540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6699FF"/>
                </a:solidFill>
                <a:latin typeface="Garamond" charset="0"/>
              </a:rPr>
              <a:t>0</a:t>
            </a:r>
            <a:r>
              <a:rPr lang="en-US" b="1" dirty="0">
                <a:solidFill>
                  <a:srgbClr val="6699FF"/>
                </a:solidFill>
              </a:rPr>
              <a:t> followed by any number of </a:t>
            </a:r>
            <a:r>
              <a:rPr lang="en-US" b="1" dirty="0">
                <a:solidFill>
                  <a:srgbClr val="6699FF"/>
                </a:solidFill>
                <a:latin typeface="Garamond" charset="0"/>
              </a:rPr>
              <a:t>1</a:t>
            </a:r>
            <a:r>
              <a:rPr lang="en-US" b="1" dirty="0">
                <a:solidFill>
                  <a:srgbClr val="6699FF"/>
                </a:solidFill>
              </a:rPr>
              <a:t>s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867400" y="4191000"/>
            <a:ext cx="6719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Garamond" charset="0"/>
              </a:rPr>
              <a:t>= L</a:t>
            </a:r>
            <a:r>
              <a:rPr lang="en-US" b="1" baseline="-25000">
                <a:solidFill>
                  <a:schemeClr val="accent1"/>
                </a:solidFill>
                <a:latin typeface="Garamond" charset="0"/>
              </a:rPr>
              <a:t>2</a:t>
            </a:r>
            <a:r>
              <a:rPr lang="en-US" b="1">
                <a:solidFill>
                  <a:schemeClr val="accent1"/>
                </a:solidFill>
                <a:latin typeface="Garamond" charset="0"/>
              </a:rPr>
              <a:t> 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311775" y="4618038"/>
            <a:ext cx="4876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Garamond" charset="0"/>
              </a:rPr>
              <a:t>L</a:t>
            </a:r>
            <a:r>
              <a:rPr lang="en-US" b="1" baseline="-25000">
                <a:solidFill>
                  <a:schemeClr val="accent1"/>
                </a:solidFill>
                <a:latin typeface="Garamond" charset="0"/>
              </a:rPr>
              <a:t>2</a:t>
            </a:r>
            <a:r>
              <a:rPr lang="en-US" b="1" baseline="30000">
                <a:solidFill>
                  <a:schemeClr val="accent1"/>
                </a:solidFill>
                <a:latin typeface="Garamond" charset="0"/>
              </a:rPr>
              <a:t>n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875338" y="4618038"/>
            <a:ext cx="6719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Garamond" charset="0"/>
              </a:rPr>
              <a:t>= L</a:t>
            </a:r>
            <a:r>
              <a:rPr lang="en-US" b="1" baseline="-25000">
                <a:solidFill>
                  <a:schemeClr val="accent1"/>
                </a:solidFill>
                <a:latin typeface="Garamond" charset="0"/>
              </a:rPr>
              <a:t>2</a:t>
            </a:r>
            <a:r>
              <a:rPr lang="en-US" b="1">
                <a:solidFill>
                  <a:schemeClr val="accent1"/>
                </a:solidFill>
                <a:latin typeface="Garamond" charset="0"/>
              </a:rPr>
              <a:t> 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02425" y="4614863"/>
            <a:ext cx="83708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Garamond" charset="0"/>
              </a:rPr>
              <a:t>(n ≥ 1)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836738" y="4191000"/>
            <a:ext cx="2252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Garamond" charset="0"/>
              </a:rPr>
              <a:t>= {00, 001, 010, 0101}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81600" y="2133600"/>
            <a:ext cx="205857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6699FF"/>
                </a:solidFill>
              </a:rPr>
              <a:t>any number of </a:t>
            </a:r>
            <a:r>
              <a:rPr lang="en-US" b="1" dirty="0">
                <a:solidFill>
                  <a:srgbClr val="6699FF"/>
                </a:solidFill>
                <a:latin typeface="Garamond" charset="0"/>
              </a:rPr>
              <a:t>1</a:t>
            </a:r>
            <a:r>
              <a:rPr lang="en-US" b="1" dirty="0">
                <a:solidFill>
                  <a:srgbClr val="6699FF"/>
                </a:solidFill>
              </a:rPr>
              <a:t>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866900" y="5511800"/>
            <a:ext cx="3169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Garamond" charset="0"/>
              </a:rPr>
              <a:t>= {0, 01, </a:t>
            </a:r>
            <a:r>
              <a:rPr lang="en-US" sz="2400" b="1" dirty="0">
                <a:solidFill>
                  <a:srgbClr val="0070C0"/>
                </a:solidFill>
                <a:latin typeface="Symbol" charset="2"/>
              </a:rPr>
              <a:t>e</a:t>
            </a:r>
            <a:r>
              <a:rPr lang="en-US" sz="2400" b="1" dirty="0">
                <a:solidFill>
                  <a:srgbClr val="0070C0"/>
                </a:solidFill>
                <a:latin typeface="Garamond" charset="0"/>
              </a:rPr>
              <a:t>,</a:t>
            </a:r>
            <a:r>
              <a:rPr lang="en-US" sz="2400" b="1" dirty="0">
                <a:solidFill>
                  <a:srgbClr val="0070C0"/>
                </a:solidFill>
                <a:latin typeface="Symbol" charset="2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Garamond" charset="0"/>
              </a:rPr>
              <a:t>1, 11, 111, ...}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14th March, 2011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Operations On Languages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The </a:t>
            </a:r>
            <a:r>
              <a:rPr lang="en-US" b="1" dirty="0" smtClean="0">
                <a:solidFill>
                  <a:schemeClr val="accent1"/>
                </a:solidFill>
                <a:ea typeface="ＭＳ Ｐゴシック" charset="-128"/>
              </a:rPr>
              <a:t>star </a:t>
            </a:r>
            <a:r>
              <a:rPr lang="en-US" dirty="0" smtClean="0">
                <a:ea typeface="ＭＳ Ｐゴシック" charset="-128"/>
              </a:rPr>
              <a:t>of </a:t>
            </a:r>
            <a:r>
              <a:rPr lang="en-US" i="1" dirty="0" smtClean="0">
                <a:latin typeface="Garamond" charset="0"/>
                <a:ea typeface="ＭＳ Ｐゴシック" charset="-128"/>
              </a:rPr>
              <a:t>L</a:t>
            </a:r>
            <a:r>
              <a:rPr lang="en-US" dirty="0" smtClean="0">
                <a:ea typeface="ＭＳ Ｐゴシック" charset="-128"/>
              </a:rPr>
              <a:t> are all strings made up of zero or more chunks from </a:t>
            </a:r>
            <a:r>
              <a:rPr lang="en-US" i="1" dirty="0" smtClean="0">
                <a:latin typeface="Garamond" charset="0"/>
                <a:ea typeface="ＭＳ Ｐゴシック" charset="-128"/>
              </a:rPr>
              <a:t>L</a:t>
            </a:r>
            <a:r>
              <a:rPr lang="en-US" dirty="0" smtClean="0">
                <a:ea typeface="ＭＳ Ｐゴシック" charset="-128"/>
              </a:rPr>
              <a:t>:</a:t>
            </a:r>
          </a:p>
          <a:p>
            <a:endParaRPr lang="en-US" dirty="0" smtClean="0">
              <a:ea typeface="ＭＳ Ｐゴシック" charset="-128"/>
            </a:endParaRPr>
          </a:p>
          <a:p>
            <a:endParaRPr lang="en-US" dirty="0" smtClean="0">
              <a:ea typeface="ＭＳ Ｐゴシック" charset="-128"/>
            </a:endParaRPr>
          </a:p>
          <a:p>
            <a:pPr lvl="1"/>
            <a:r>
              <a:rPr lang="en-US" dirty="0" smtClean="0"/>
              <a:t>This is always infinite, and always contains </a:t>
            </a:r>
            <a:r>
              <a:rPr lang="en-US" dirty="0" smtClean="0">
                <a:latin typeface="Symbol" charset="2"/>
              </a:rPr>
              <a:t>e</a:t>
            </a:r>
          </a:p>
          <a:p>
            <a:endParaRPr lang="en-US" dirty="0" smtClean="0">
              <a:ea typeface="ＭＳ Ｐゴシック" charset="-128"/>
            </a:endParaRPr>
          </a:p>
          <a:p>
            <a:r>
              <a:rPr lang="en-US" b="1" dirty="0" smtClean="0">
                <a:solidFill>
                  <a:schemeClr val="accent1"/>
                </a:solidFill>
                <a:ea typeface="ＭＳ Ｐゴシック" charset="-128"/>
              </a:rPr>
              <a:t>Example: </a:t>
            </a:r>
            <a:r>
              <a:rPr lang="en-US" i="1" dirty="0" smtClean="0">
                <a:latin typeface="Garamond" charset="0"/>
                <a:ea typeface="ＭＳ Ｐゴシック" charset="-128"/>
              </a:rPr>
              <a:t>L</a:t>
            </a:r>
            <a:r>
              <a:rPr lang="en-US" baseline="-25000" dirty="0" smtClean="0">
                <a:latin typeface="Garamond" charset="0"/>
                <a:ea typeface="ＭＳ Ｐゴシック" charset="-128"/>
              </a:rPr>
              <a:t>1</a:t>
            </a:r>
            <a:r>
              <a:rPr lang="en-US" dirty="0" smtClean="0">
                <a:latin typeface="Garamond" charset="0"/>
                <a:ea typeface="ＭＳ Ｐゴシック" charset="-128"/>
              </a:rPr>
              <a:t> = {01, 0}, </a:t>
            </a:r>
            <a:r>
              <a:rPr lang="en-US" i="1" dirty="0" smtClean="0">
                <a:latin typeface="Garamond" charset="0"/>
                <a:ea typeface="ＭＳ Ｐゴシック" charset="-128"/>
              </a:rPr>
              <a:t>L</a:t>
            </a:r>
            <a:r>
              <a:rPr lang="en-US" baseline="-25000" dirty="0" smtClean="0">
                <a:latin typeface="Garamond" charset="0"/>
                <a:ea typeface="ＭＳ Ｐゴシック" charset="-128"/>
              </a:rPr>
              <a:t>2</a:t>
            </a:r>
            <a:r>
              <a:rPr lang="en-US" dirty="0" smtClean="0">
                <a:latin typeface="Garamond" charset="0"/>
                <a:ea typeface="ＭＳ Ｐゴシック" charset="-128"/>
              </a:rPr>
              <a:t> = {</a:t>
            </a:r>
            <a:r>
              <a:rPr lang="en-US" dirty="0" smtClean="0">
                <a:latin typeface="Symbol" charset="2"/>
                <a:ea typeface="ＭＳ Ｐゴシック" charset="-128"/>
              </a:rPr>
              <a:t>e</a:t>
            </a:r>
            <a:r>
              <a:rPr lang="en-US" dirty="0" smtClean="0">
                <a:latin typeface="Garamond" charset="0"/>
                <a:ea typeface="ＭＳ Ｐゴシック" charset="-128"/>
              </a:rPr>
              <a:t>, 1, 11, 111, …}.</a:t>
            </a:r>
            <a:r>
              <a:rPr lang="en-US" dirty="0" smtClean="0">
                <a:ea typeface="ＭＳ Ｐゴシック" charset="-128"/>
              </a:rPr>
              <a:t> </a:t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>What is</a:t>
            </a:r>
            <a:r>
              <a:rPr lang="en-US" dirty="0" smtClean="0">
                <a:latin typeface="Garamond" charset="0"/>
                <a:ea typeface="ＭＳ Ｐゴシック" charset="-128"/>
              </a:rPr>
              <a:t> </a:t>
            </a:r>
            <a:r>
              <a:rPr lang="en-US" i="1" dirty="0" smtClean="0">
                <a:latin typeface="Garamond" charset="0"/>
                <a:ea typeface="ＭＳ Ｐゴシック" charset="-128"/>
              </a:rPr>
              <a:t>L</a:t>
            </a:r>
            <a:r>
              <a:rPr lang="en-US" baseline="-25000" dirty="0" smtClean="0">
                <a:latin typeface="Garamond" charset="0"/>
                <a:ea typeface="ＭＳ Ｐゴシック" charset="-128"/>
              </a:rPr>
              <a:t>1</a:t>
            </a:r>
            <a:r>
              <a:rPr lang="en-US" baseline="30000" dirty="0" smtClean="0">
                <a:latin typeface="Garamond" charset="0"/>
                <a:ea typeface="ＭＳ Ｐゴシック" charset="-128"/>
              </a:rPr>
              <a:t>*</a:t>
            </a:r>
            <a:r>
              <a:rPr lang="en-US" dirty="0" smtClean="0">
                <a:ea typeface="ＭＳ Ｐゴシック" charset="-128"/>
              </a:rPr>
              <a:t> and </a:t>
            </a:r>
            <a:r>
              <a:rPr lang="en-US" i="1" dirty="0" smtClean="0">
                <a:latin typeface="Garamond" charset="0"/>
                <a:ea typeface="ＭＳ Ｐゴシック" charset="-128"/>
              </a:rPr>
              <a:t>L</a:t>
            </a:r>
            <a:r>
              <a:rPr lang="en-US" baseline="-25000" dirty="0" smtClean="0">
                <a:latin typeface="Garamond" charset="0"/>
                <a:ea typeface="ＭＳ Ｐゴシック" charset="-128"/>
              </a:rPr>
              <a:t>2</a:t>
            </a:r>
            <a:r>
              <a:rPr lang="en-US" baseline="30000" dirty="0" smtClean="0">
                <a:latin typeface="Garamond" charset="0"/>
                <a:ea typeface="ＭＳ Ｐゴシック" charset="-128"/>
              </a:rPr>
              <a:t>*</a:t>
            </a:r>
            <a:r>
              <a:rPr lang="en-US" dirty="0" smtClean="0">
                <a:ea typeface="ＭＳ Ｐゴシック" charset="-128"/>
              </a:rPr>
              <a:t>?  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133600" y="2528888"/>
            <a:ext cx="4953000" cy="51911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i="1" dirty="0">
                <a:latin typeface="Garamond" charset="0"/>
              </a:rPr>
              <a:t>L</a:t>
            </a:r>
            <a:r>
              <a:rPr lang="en-US" sz="2800" baseline="30000" dirty="0">
                <a:latin typeface="Garamond" charset="0"/>
              </a:rPr>
              <a:t>*</a:t>
            </a:r>
            <a:r>
              <a:rPr lang="en-US" sz="2800" dirty="0">
                <a:latin typeface="Garamond" charset="0"/>
              </a:rPr>
              <a:t> = </a:t>
            </a:r>
            <a:r>
              <a:rPr lang="en-US" sz="2800" i="1" dirty="0">
                <a:latin typeface="Garamond" charset="0"/>
              </a:rPr>
              <a:t>L</a:t>
            </a:r>
            <a:r>
              <a:rPr lang="en-US" sz="2800" baseline="30000" dirty="0">
                <a:latin typeface="Garamond" charset="0"/>
              </a:rPr>
              <a:t>0</a:t>
            </a:r>
            <a:r>
              <a:rPr lang="en-US" sz="2800" dirty="0">
                <a:latin typeface="Garamond" charset="0"/>
              </a:rPr>
              <a:t> </a:t>
            </a:r>
            <a:r>
              <a:rPr lang="en-US" dirty="0">
                <a:sym typeface="Symbol" charset="2"/>
              </a:rPr>
              <a:t></a:t>
            </a:r>
            <a:r>
              <a:rPr lang="en-US" sz="2800" dirty="0">
                <a:latin typeface="Garamond" charset="0"/>
              </a:rPr>
              <a:t> </a:t>
            </a:r>
            <a:r>
              <a:rPr lang="en-US" sz="2800" i="1" dirty="0">
                <a:latin typeface="Garamond" charset="0"/>
              </a:rPr>
              <a:t>L</a:t>
            </a:r>
            <a:r>
              <a:rPr lang="en-US" sz="2800" baseline="30000" dirty="0">
                <a:latin typeface="Garamond" charset="0"/>
              </a:rPr>
              <a:t>1</a:t>
            </a:r>
            <a:r>
              <a:rPr lang="en-US" sz="2800" dirty="0">
                <a:latin typeface="Garamond" charset="0"/>
              </a:rPr>
              <a:t> </a:t>
            </a:r>
            <a:r>
              <a:rPr lang="en-US" dirty="0">
                <a:sym typeface="Symbol" charset="2"/>
              </a:rPr>
              <a:t></a:t>
            </a:r>
            <a:r>
              <a:rPr lang="en-US" sz="2800" dirty="0">
                <a:latin typeface="Garamond" charset="0"/>
              </a:rPr>
              <a:t> </a:t>
            </a:r>
            <a:r>
              <a:rPr lang="en-US" sz="2800" i="1" dirty="0">
                <a:latin typeface="Garamond" charset="0"/>
              </a:rPr>
              <a:t>L</a:t>
            </a:r>
            <a:r>
              <a:rPr lang="en-US" sz="2800" baseline="30000" dirty="0">
                <a:latin typeface="Garamond" charset="0"/>
              </a:rPr>
              <a:t>2</a:t>
            </a:r>
            <a:r>
              <a:rPr lang="en-US" sz="2800" dirty="0">
                <a:latin typeface="Garamond" charset="0"/>
              </a:rPr>
              <a:t> </a:t>
            </a:r>
            <a:r>
              <a:rPr lang="en-US" dirty="0">
                <a:sym typeface="Symbol" charset="2"/>
              </a:rPr>
              <a:t></a:t>
            </a:r>
            <a:r>
              <a:rPr lang="en-US" sz="2800" dirty="0">
                <a:latin typeface="Garamond" charset="0"/>
              </a:rPr>
              <a:t> …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14th March,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676400"/>
            <a:ext cx="2286000" cy="523875"/>
          </a:xfrm>
          <a:prstGeom prst="rect">
            <a:avLst/>
          </a:prstGeom>
          <a:solidFill>
            <a:schemeClr val="accent2"/>
          </a:solidFill>
          <a:ln>
            <a:solidFill>
              <a:srgbClr val="FFFFFF"/>
            </a:solidFill>
          </a:ln>
        </p:spPr>
        <p:txBody>
          <a:bodyPr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Garamond" charset="0"/>
              </a:rPr>
              <a:t>L</a:t>
            </a:r>
            <a:r>
              <a:rPr lang="en-US" sz="2800" b="1" baseline="-25000" dirty="0">
                <a:solidFill>
                  <a:srgbClr val="0070C0"/>
                </a:solidFill>
                <a:latin typeface="Garamond" charset="0"/>
              </a:rPr>
              <a:t>1</a:t>
            </a:r>
            <a:r>
              <a:rPr lang="en-US" sz="2800" b="1" dirty="0">
                <a:solidFill>
                  <a:srgbClr val="0070C0"/>
                </a:solidFill>
                <a:latin typeface="Garamond" charset="0"/>
              </a:rPr>
              <a:t> = {0, 01}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6800" y="1588055"/>
            <a:ext cx="3331360" cy="523220"/>
          </a:xfrm>
          <a:prstGeom prst="rect">
            <a:avLst/>
          </a:prstGeom>
          <a:solidFill>
            <a:schemeClr val="accent2"/>
          </a:solidFill>
          <a:ln>
            <a:solidFill>
              <a:srgbClr val="FFFFFF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Garamond" charset="0"/>
              </a:rPr>
              <a:t>L</a:t>
            </a:r>
            <a:r>
              <a:rPr lang="en-US" sz="2800" b="1" baseline="-25000" dirty="0">
                <a:solidFill>
                  <a:srgbClr val="0070C0"/>
                </a:solidFill>
                <a:latin typeface="Garamond" charset="0"/>
              </a:rPr>
              <a:t>2</a:t>
            </a:r>
            <a:r>
              <a:rPr lang="en-US" sz="2800" b="1" dirty="0">
                <a:solidFill>
                  <a:srgbClr val="0070C0"/>
                </a:solidFill>
                <a:latin typeface="Garamond" charset="0"/>
              </a:rPr>
              <a:t> = {</a:t>
            </a:r>
            <a:r>
              <a:rPr lang="en-US" sz="2800" b="1" dirty="0">
                <a:solidFill>
                  <a:srgbClr val="0070C0"/>
                </a:solidFill>
                <a:latin typeface="Symbol" charset="2"/>
              </a:rPr>
              <a:t>e</a:t>
            </a:r>
            <a:r>
              <a:rPr lang="en-US" sz="2800" b="1" dirty="0">
                <a:solidFill>
                  <a:srgbClr val="0070C0"/>
                </a:solidFill>
                <a:latin typeface="Garamond" charset="0"/>
              </a:rPr>
              <a:t>, 1, 11, 111, …}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7400" y="2438400"/>
            <a:ext cx="4748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Garamond" charset="0"/>
              </a:rPr>
              <a:t>L</a:t>
            </a:r>
            <a:r>
              <a:rPr lang="en-US" b="1" baseline="-25000">
                <a:solidFill>
                  <a:schemeClr val="accent1"/>
                </a:solidFill>
                <a:latin typeface="Garamond" charset="0"/>
              </a:rPr>
              <a:t>1</a:t>
            </a:r>
            <a:r>
              <a:rPr lang="en-US" b="1" baseline="30000">
                <a:solidFill>
                  <a:schemeClr val="accent1"/>
                </a:solidFill>
                <a:latin typeface="Garamond" charset="0"/>
              </a:rPr>
              <a:t>2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68875" y="2463800"/>
            <a:ext cx="4748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Garamond" charset="0"/>
              </a:rPr>
              <a:t>L</a:t>
            </a:r>
            <a:r>
              <a:rPr lang="en-US" b="1" baseline="-25000">
                <a:solidFill>
                  <a:schemeClr val="accent1"/>
                </a:solidFill>
                <a:latin typeface="Garamond" charset="0"/>
              </a:rPr>
              <a:t>2</a:t>
            </a:r>
            <a:r>
              <a:rPr lang="en-US" b="1" baseline="30000">
                <a:solidFill>
                  <a:schemeClr val="accent1"/>
                </a:solidFill>
                <a:latin typeface="Garamond" charset="0"/>
              </a:rPr>
              <a:t>2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532438" y="2463800"/>
            <a:ext cx="6719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Garamond" charset="0"/>
              </a:rPr>
              <a:t>= L</a:t>
            </a:r>
            <a:r>
              <a:rPr lang="en-US" b="1" baseline="-25000">
                <a:solidFill>
                  <a:schemeClr val="accent1"/>
                </a:solidFill>
                <a:latin typeface="Garamond" charset="0"/>
              </a:rPr>
              <a:t>2</a:t>
            </a:r>
            <a:r>
              <a:rPr lang="en-US" b="1">
                <a:solidFill>
                  <a:schemeClr val="accent1"/>
                </a:solidFill>
                <a:latin typeface="Garamond" charset="0"/>
              </a:rPr>
              <a:t> 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976813" y="2890838"/>
            <a:ext cx="4876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Garamond" charset="0"/>
              </a:rPr>
              <a:t>L</a:t>
            </a:r>
            <a:r>
              <a:rPr lang="en-US" b="1" baseline="-25000">
                <a:solidFill>
                  <a:schemeClr val="accent1"/>
                </a:solidFill>
                <a:latin typeface="Garamond" charset="0"/>
              </a:rPr>
              <a:t>2</a:t>
            </a:r>
            <a:r>
              <a:rPr lang="en-US" b="1" baseline="30000">
                <a:solidFill>
                  <a:schemeClr val="accent1"/>
                </a:solidFill>
                <a:latin typeface="Garamond" charset="0"/>
              </a:rPr>
              <a:t>n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540375" y="2890838"/>
            <a:ext cx="6719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Garamond" charset="0"/>
              </a:rPr>
              <a:t>= L</a:t>
            </a:r>
            <a:r>
              <a:rPr lang="en-US" b="1" baseline="-25000">
                <a:solidFill>
                  <a:schemeClr val="accent1"/>
                </a:solidFill>
                <a:latin typeface="Garamond" charset="0"/>
              </a:rPr>
              <a:t>2</a:t>
            </a:r>
            <a:r>
              <a:rPr lang="en-US" b="1">
                <a:solidFill>
                  <a:schemeClr val="accent1"/>
                </a:solidFill>
                <a:latin typeface="Garamond" charset="0"/>
              </a:rPr>
              <a:t> 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65875" y="2887663"/>
            <a:ext cx="83708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Garamond" charset="0"/>
              </a:rPr>
              <a:t>(n ≥ 1)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244600" y="2451100"/>
            <a:ext cx="2252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Garamond" charset="0"/>
              </a:rPr>
              <a:t>= {00, 001, 010, 0101}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30875" y="2069068"/>
            <a:ext cx="205857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any number of </a:t>
            </a:r>
            <a:r>
              <a:rPr lang="en-US" b="1" dirty="0">
                <a:solidFill>
                  <a:srgbClr val="0070C0"/>
                </a:solidFill>
                <a:latin typeface="Garamond" charset="0"/>
              </a:rPr>
              <a:t>1</a:t>
            </a:r>
            <a:r>
              <a:rPr lang="en-US" b="1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95338" y="2997200"/>
            <a:ext cx="5261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Garamond" charset="0"/>
              </a:rPr>
              <a:t>L</a:t>
            </a:r>
            <a:r>
              <a:rPr lang="en-US" b="1" baseline="-25000">
                <a:solidFill>
                  <a:schemeClr val="accent1"/>
                </a:solidFill>
                <a:latin typeface="Garamond" charset="0"/>
              </a:rPr>
              <a:t>1</a:t>
            </a:r>
            <a:r>
              <a:rPr lang="en-US" b="1" baseline="30000">
                <a:solidFill>
                  <a:schemeClr val="accent1"/>
                </a:solidFill>
                <a:latin typeface="Garamond" charset="0"/>
              </a:rPr>
              <a:t>*</a:t>
            </a:r>
            <a:r>
              <a:rPr lang="en-US" b="1">
                <a:solidFill>
                  <a:schemeClr val="accent1"/>
                </a:solidFill>
                <a:latin typeface="Garamond" charset="0"/>
              </a:rPr>
              <a:t>: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395413" y="3030538"/>
            <a:ext cx="10214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aramond" charset="0"/>
              </a:rPr>
              <a:t>00100001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395413" y="3586163"/>
            <a:ext cx="10038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Garamond" charset="0"/>
              </a:rPr>
              <a:t>00110001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684463" y="3040063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is in </a:t>
            </a:r>
            <a:r>
              <a:rPr lang="en-US" b="1">
                <a:solidFill>
                  <a:schemeClr val="accent1"/>
                </a:solidFill>
                <a:latin typeface="Garamond" charset="0"/>
              </a:rPr>
              <a:t>L</a:t>
            </a:r>
            <a:r>
              <a:rPr lang="en-US" b="1" baseline="-25000">
                <a:solidFill>
                  <a:schemeClr val="accent1"/>
                </a:solidFill>
                <a:latin typeface="Garamond" charset="0"/>
              </a:rPr>
              <a:t>1</a:t>
            </a:r>
            <a:r>
              <a:rPr lang="en-US" b="1" baseline="30000">
                <a:solidFill>
                  <a:schemeClr val="accent1"/>
                </a:solidFill>
                <a:latin typeface="Garamond" charset="0"/>
              </a:rPr>
              <a:t>*</a:t>
            </a:r>
            <a:r>
              <a:rPr lang="en-US" b="1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684463" y="3576638"/>
            <a:ext cx="1479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is not in </a:t>
            </a:r>
            <a:r>
              <a:rPr lang="en-US" b="1">
                <a:solidFill>
                  <a:schemeClr val="accent1"/>
                </a:solidFill>
                <a:latin typeface="Garamond" charset="0"/>
              </a:rPr>
              <a:t>L</a:t>
            </a:r>
            <a:r>
              <a:rPr lang="en-US" b="1" baseline="-25000">
                <a:solidFill>
                  <a:schemeClr val="accent1"/>
                </a:solidFill>
                <a:latin typeface="Garamond" charset="0"/>
              </a:rPr>
              <a:t>1</a:t>
            </a:r>
            <a:r>
              <a:rPr lang="en-US" b="1" baseline="30000">
                <a:solidFill>
                  <a:schemeClr val="accent1"/>
                </a:solidFill>
                <a:latin typeface="Garamond" charset="0"/>
              </a:rPr>
              <a:t>*</a:t>
            </a:r>
            <a:r>
              <a:rPr lang="en-US" b="1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73113" y="4800600"/>
            <a:ext cx="3722687" cy="1200329"/>
          </a:xfrm>
          <a:prstGeom prst="rect">
            <a:avLst/>
          </a:prstGeom>
          <a:solidFill>
            <a:schemeClr val="accent2"/>
          </a:solidFill>
          <a:ln>
            <a:solidFill>
              <a:srgbClr val="FFFFFF"/>
            </a:solidFill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Garamond" charset="0"/>
              </a:rPr>
              <a:t>L1* are all strings that start </a:t>
            </a:r>
          </a:p>
          <a:p>
            <a:r>
              <a:rPr lang="en-US" sz="2400" b="1" dirty="0">
                <a:solidFill>
                  <a:srgbClr val="0070C0"/>
                </a:solidFill>
                <a:latin typeface="Garamond" charset="0"/>
              </a:rPr>
              <a:t>with 0 and do not contain </a:t>
            </a:r>
          </a:p>
          <a:p>
            <a:r>
              <a:rPr lang="en-US" sz="2400" b="1" dirty="0">
                <a:solidFill>
                  <a:srgbClr val="0070C0"/>
                </a:solidFill>
                <a:latin typeface="Garamond" charset="0"/>
              </a:rPr>
              <a:t>consecutive 1s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397000" y="4110038"/>
            <a:ext cx="10038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Garamond" charset="0"/>
              </a:rPr>
              <a:t>10010001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684463" y="4102100"/>
            <a:ext cx="1479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is not in </a:t>
            </a:r>
            <a:r>
              <a:rPr lang="en-US" b="1">
                <a:solidFill>
                  <a:schemeClr val="accent1"/>
                </a:solidFill>
                <a:latin typeface="Garamond" charset="0"/>
              </a:rPr>
              <a:t>L</a:t>
            </a:r>
            <a:r>
              <a:rPr lang="en-US" b="1" baseline="-25000">
                <a:solidFill>
                  <a:schemeClr val="accent1"/>
                </a:solidFill>
                <a:latin typeface="Garamond" charset="0"/>
              </a:rPr>
              <a:t>1</a:t>
            </a:r>
            <a:r>
              <a:rPr lang="en-US" b="1" baseline="30000">
                <a:solidFill>
                  <a:schemeClr val="accent1"/>
                </a:solidFill>
                <a:latin typeface="Garamond" charset="0"/>
              </a:rPr>
              <a:t>*</a:t>
            </a:r>
            <a:r>
              <a:rPr lang="en-US" b="1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4986338" y="3632200"/>
            <a:ext cx="576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accent1"/>
                </a:solidFill>
                <a:latin typeface="Garamond" charset="0"/>
              </a:rPr>
              <a:t>L</a:t>
            </a:r>
            <a:r>
              <a:rPr lang="en-US" b="1" baseline="-25000">
                <a:solidFill>
                  <a:schemeClr val="accent1"/>
                </a:solidFill>
                <a:latin typeface="Garamond" charset="0"/>
              </a:rPr>
              <a:t>2</a:t>
            </a:r>
            <a:r>
              <a:rPr lang="en-US" b="1" baseline="30000">
                <a:solidFill>
                  <a:schemeClr val="accent1"/>
                </a:solidFill>
                <a:latin typeface="Garamond" charset="0"/>
              </a:rPr>
              <a:t>*</a:t>
            </a:r>
            <a:endParaRPr lang="en-US" b="1">
              <a:solidFill>
                <a:schemeClr val="accent1"/>
              </a:solidFill>
              <a:latin typeface="Garamond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568950" y="3649663"/>
            <a:ext cx="23775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>
                <a:solidFill>
                  <a:schemeClr val="accent1"/>
                </a:solidFill>
                <a:latin typeface="Garamond" charset="0"/>
              </a:rPr>
              <a:t>= L</a:t>
            </a:r>
            <a:r>
              <a:rPr lang="en-US" b="1" baseline="-25000" dirty="0">
                <a:solidFill>
                  <a:schemeClr val="accent1"/>
                </a:solidFill>
                <a:latin typeface="Garamond" charset="0"/>
              </a:rPr>
              <a:t>2</a:t>
            </a:r>
            <a:r>
              <a:rPr lang="en-US" b="1" baseline="30000" dirty="0">
                <a:solidFill>
                  <a:schemeClr val="accent1"/>
                </a:solidFill>
                <a:latin typeface="Garamond" charset="0"/>
              </a:rPr>
              <a:t>0</a:t>
            </a:r>
            <a:r>
              <a:rPr lang="en-US" b="1" dirty="0">
                <a:solidFill>
                  <a:schemeClr val="accent1"/>
                </a:solidFill>
                <a:latin typeface="Garamond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sym typeface="Symbol" charset="2"/>
              </a:rPr>
              <a:t></a:t>
            </a:r>
            <a:r>
              <a:rPr lang="en-US" b="1" dirty="0">
                <a:solidFill>
                  <a:schemeClr val="accent1"/>
                </a:solidFill>
                <a:latin typeface="Garamond" charset="0"/>
              </a:rPr>
              <a:t> L</a:t>
            </a:r>
            <a:r>
              <a:rPr lang="en-US" b="1" baseline="-25000" dirty="0">
                <a:solidFill>
                  <a:schemeClr val="accent1"/>
                </a:solidFill>
                <a:latin typeface="Garamond" charset="0"/>
              </a:rPr>
              <a:t>2</a:t>
            </a:r>
            <a:r>
              <a:rPr lang="en-US" b="1" baseline="30000" dirty="0">
                <a:solidFill>
                  <a:schemeClr val="accent1"/>
                </a:solidFill>
                <a:latin typeface="Garamond" charset="0"/>
              </a:rPr>
              <a:t>1</a:t>
            </a:r>
            <a:r>
              <a:rPr lang="en-US" b="1" dirty="0">
                <a:solidFill>
                  <a:schemeClr val="accent1"/>
                </a:solidFill>
                <a:latin typeface="Garamond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sym typeface="Symbol" charset="2"/>
              </a:rPr>
              <a:t></a:t>
            </a:r>
            <a:r>
              <a:rPr lang="en-US" b="1" dirty="0">
                <a:solidFill>
                  <a:schemeClr val="accent1"/>
                </a:solidFill>
                <a:latin typeface="Garamond" charset="0"/>
              </a:rPr>
              <a:t> L</a:t>
            </a:r>
            <a:r>
              <a:rPr lang="en-US" b="1" baseline="-25000" dirty="0">
                <a:solidFill>
                  <a:schemeClr val="accent1"/>
                </a:solidFill>
                <a:latin typeface="Garamond" charset="0"/>
              </a:rPr>
              <a:t>2</a:t>
            </a:r>
            <a:r>
              <a:rPr lang="en-US" b="1" baseline="30000" dirty="0">
                <a:solidFill>
                  <a:schemeClr val="accent1"/>
                </a:solidFill>
                <a:latin typeface="Garamond" charset="0"/>
              </a:rPr>
              <a:t>2</a:t>
            </a:r>
            <a:r>
              <a:rPr lang="en-US" b="1" dirty="0">
                <a:solidFill>
                  <a:schemeClr val="accent1"/>
                </a:solidFill>
                <a:latin typeface="Garamond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sym typeface="Symbol" charset="2"/>
              </a:rPr>
              <a:t></a:t>
            </a:r>
            <a:r>
              <a:rPr lang="en-US" b="1" dirty="0">
                <a:solidFill>
                  <a:schemeClr val="accent1"/>
                </a:solidFill>
                <a:latin typeface="Garamond" charset="0"/>
              </a:rPr>
              <a:t> …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5529263" y="4119563"/>
            <a:ext cx="24096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accent1"/>
                </a:solidFill>
                <a:latin typeface="Garamond" charset="0"/>
              </a:rPr>
              <a:t>= {</a:t>
            </a:r>
            <a:r>
              <a:rPr lang="en-US" b="1">
                <a:solidFill>
                  <a:schemeClr val="accent1"/>
                </a:solidFill>
                <a:latin typeface="Symbol" charset="2"/>
              </a:rPr>
              <a:t>e</a:t>
            </a:r>
            <a:r>
              <a:rPr lang="en-US" b="1">
                <a:solidFill>
                  <a:schemeClr val="accent1"/>
                </a:solidFill>
                <a:latin typeface="Garamond" charset="0"/>
              </a:rPr>
              <a:t>} </a:t>
            </a:r>
            <a:r>
              <a:rPr lang="en-US" b="1">
                <a:solidFill>
                  <a:schemeClr val="accent1"/>
                </a:solidFill>
                <a:sym typeface="Symbol" charset="2"/>
              </a:rPr>
              <a:t></a:t>
            </a:r>
            <a:r>
              <a:rPr lang="en-US" b="1">
                <a:solidFill>
                  <a:schemeClr val="accent1"/>
                </a:solidFill>
                <a:latin typeface="Garamond" charset="0"/>
              </a:rPr>
              <a:t> L</a:t>
            </a:r>
            <a:r>
              <a:rPr lang="en-US" b="1" baseline="-25000">
                <a:solidFill>
                  <a:schemeClr val="accent1"/>
                </a:solidFill>
                <a:latin typeface="Garamond" charset="0"/>
              </a:rPr>
              <a:t>2</a:t>
            </a:r>
            <a:r>
              <a:rPr lang="en-US" b="1" baseline="30000">
                <a:solidFill>
                  <a:schemeClr val="accent1"/>
                </a:solidFill>
                <a:latin typeface="Garamond" charset="0"/>
              </a:rPr>
              <a:t>1</a:t>
            </a:r>
            <a:r>
              <a:rPr lang="en-US" b="1">
                <a:solidFill>
                  <a:schemeClr val="accent1"/>
                </a:solidFill>
                <a:latin typeface="Garamond" charset="0"/>
              </a:rPr>
              <a:t> </a:t>
            </a:r>
            <a:r>
              <a:rPr lang="en-US" b="1">
                <a:solidFill>
                  <a:schemeClr val="accent1"/>
                </a:solidFill>
                <a:sym typeface="Symbol" charset="2"/>
              </a:rPr>
              <a:t></a:t>
            </a:r>
            <a:r>
              <a:rPr lang="en-US" b="1">
                <a:solidFill>
                  <a:schemeClr val="accent1"/>
                </a:solidFill>
                <a:latin typeface="Garamond" charset="0"/>
              </a:rPr>
              <a:t> L</a:t>
            </a:r>
            <a:r>
              <a:rPr lang="en-US" b="1" baseline="-25000">
                <a:solidFill>
                  <a:schemeClr val="accent1"/>
                </a:solidFill>
                <a:latin typeface="Garamond" charset="0"/>
              </a:rPr>
              <a:t>2</a:t>
            </a:r>
            <a:r>
              <a:rPr lang="en-US" b="1" baseline="30000">
                <a:solidFill>
                  <a:schemeClr val="accent1"/>
                </a:solidFill>
                <a:latin typeface="Garamond" charset="0"/>
              </a:rPr>
              <a:t>2</a:t>
            </a:r>
            <a:r>
              <a:rPr lang="en-US" b="1">
                <a:solidFill>
                  <a:schemeClr val="accent1"/>
                </a:solidFill>
                <a:latin typeface="Garamond" charset="0"/>
              </a:rPr>
              <a:t> </a:t>
            </a:r>
            <a:r>
              <a:rPr lang="en-US" b="1">
                <a:solidFill>
                  <a:schemeClr val="accent1"/>
                </a:solidFill>
                <a:sym typeface="Symbol" charset="2"/>
              </a:rPr>
              <a:t></a:t>
            </a:r>
            <a:r>
              <a:rPr lang="en-US" b="1">
                <a:solidFill>
                  <a:schemeClr val="accent1"/>
                </a:solidFill>
                <a:latin typeface="Garamond" charset="0"/>
              </a:rPr>
              <a:t> …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537200" y="4584700"/>
            <a:ext cx="6142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>
                <a:solidFill>
                  <a:schemeClr val="accent1"/>
                </a:solidFill>
                <a:latin typeface="Garamond" charset="0"/>
              </a:rPr>
              <a:t>= L</a:t>
            </a:r>
            <a:r>
              <a:rPr lang="en-US" b="1" baseline="-25000" dirty="0">
                <a:solidFill>
                  <a:schemeClr val="accent1"/>
                </a:solidFill>
                <a:latin typeface="Garamond" charset="0"/>
              </a:rPr>
              <a:t>2</a:t>
            </a:r>
            <a:endParaRPr lang="en-US" b="1" dirty="0">
              <a:solidFill>
                <a:schemeClr val="accent1"/>
              </a:solidFill>
              <a:latin typeface="Garamond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5040313" y="5481638"/>
            <a:ext cx="1970087" cy="461665"/>
          </a:xfrm>
          <a:prstGeom prst="rect">
            <a:avLst/>
          </a:prstGeom>
          <a:solidFill>
            <a:schemeClr val="accent2"/>
          </a:solidFill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latin typeface="Garamond" charset="0"/>
              </a:rPr>
              <a:t>L</a:t>
            </a:r>
            <a:r>
              <a:rPr lang="en-US" sz="2400" b="1" baseline="-25000" dirty="0" smtClean="0">
                <a:solidFill>
                  <a:srgbClr val="0070C0"/>
                </a:solidFill>
                <a:latin typeface="Garamond" charset="0"/>
              </a:rPr>
              <a:t>2 </a:t>
            </a:r>
            <a:r>
              <a:rPr lang="en-US" sz="2400" b="1" dirty="0" smtClean="0">
                <a:solidFill>
                  <a:srgbClr val="0070C0"/>
                </a:solidFill>
                <a:latin typeface="Garamond" charset="0"/>
              </a:rPr>
              <a:t>* </a:t>
            </a:r>
            <a:r>
              <a:rPr lang="en-US" sz="2400" b="1" dirty="0">
                <a:solidFill>
                  <a:srgbClr val="0070C0"/>
                </a:solidFill>
                <a:latin typeface="Garamond" charset="0"/>
              </a:rPr>
              <a:t>= </a:t>
            </a:r>
            <a:r>
              <a:rPr lang="en-US" sz="2400" b="1" dirty="0" smtClean="0">
                <a:solidFill>
                  <a:srgbClr val="0070C0"/>
                </a:solidFill>
                <a:latin typeface="Garamond" charset="0"/>
              </a:rPr>
              <a:t>L</a:t>
            </a:r>
            <a:r>
              <a:rPr lang="en-US" sz="2400" b="1" baseline="-25000" dirty="0" smtClean="0">
                <a:solidFill>
                  <a:srgbClr val="0070C0"/>
                </a:solidFill>
                <a:latin typeface="Garamond" charset="0"/>
              </a:rPr>
              <a:t>2</a:t>
            </a:r>
            <a:endParaRPr lang="en-US" sz="2400" b="1" dirty="0">
              <a:solidFill>
                <a:srgbClr val="0070C0"/>
              </a:solidFill>
              <a:latin typeface="Garamond" charset="0"/>
            </a:endParaRPr>
          </a:p>
        </p:txBody>
      </p:sp>
      <p:cxnSp>
        <p:nvCxnSpPr>
          <p:cNvPr id="38" name="Straight Connector 37"/>
          <p:cNvCxnSpPr>
            <a:cxnSpLocks noChangeShapeType="1"/>
          </p:cNvCxnSpPr>
          <p:nvPr/>
        </p:nvCxnSpPr>
        <p:spPr bwMode="auto">
          <a:xfrm>
            <a:off x="1676400" y="3886200"/>
            <a:ext cx="228600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9" name="Straight Connector 38"/>
          <p:cNvCxnSpPr>
            <a:cxnSpLocks noChangeShapeType="1"/>
          </p:cNvCxnSpPr>
          <p:nvPr/>
        </p:nvCxnSpPr>
        <p:spPr bwMode="auto">
          <a:xfrm>
            <a:off x="1506538" y="4502150"/>
            <a:ext cx="93662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</p:cxn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14th March, 2011</a:t>
            </a:r>
            <a:endParaRPr lang="en-US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rot="5400000">
            <a:off x="1524794" y="3199606"/>
            <a:ext cx="45720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1753394" y="3199606"/>
            <a:ext cx="45720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5" grpId="0"/>
      <p:bldP spid="16" grpId="0"/>
      <p:bldP spid="17" grpId="0"/>
      <p:bldP spid="18" grpId="0"/>
      <p:bldP spid="23" grpId="0"/>
      <p:bldP spid="24" grpId="0"/>
      <p:bldP spid="25" grpId="0"/>
      <p:bldP spid="26" grpId="0"/>
      <p:bldP spid="27" grpId="0"/>
      <p:bldP spid="29" grpId="0" animBg="1"/>
      <p:bldP spid="30" grpId="0"/>
      <p:bldP spid="31" grpId="0"/>
      <p:bldP spid="32" grpId="0"/>
      <p:bldP spid="33" grpId="0"/>
      <p:bldP spid="34" grpId="0"/>
      <p:bldP spid="35" grpId="0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537448" cy="990600"/>
          </a:xfrm>
        </p:spPr>
        <p:txBody>
          <a:bodyPr/>
          <a:lstStyle/>
          <a:p>
            <a:r>
              <a:rPr lang="en-US" sz="3200" dirty="0" smtClean="0">
                <a:ea typeface="ＭＳ Ｐゴシック" charset="-128"/>
              </a:rPr>
              <a:t>Constructing Languages With Operations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97013"/>
            <a:ext cx="8353425" cy="1855787"/>
          </a:xfrm>
        </p:spPr>
        <p:txBody>
          <a:bodyPr>
            <a:normAutofit/>
          </a:bodyPr>
          <a:lstStyle/>
          <a:p>
            <a:r>
              <a:rPr lang="en-US" sz="2800" dirty="0" smtClean="0">
                <a:ea typeface="ＭＳ Ｐゴシック" charset="-128"/>
              </a:rPr>
              <a:t>Let’s say </a:t>
            </a:r>
            <a:r>
              <a:rPr lang="en-US" sz="2800" dirty="0" smtClean="0">
                <a:latin typeface="Symbol" charset="2"/>
                <a:ea typeface="ＭＳ Ｐゴシック" charset="-128"/>
              </a:rPr>
              <a:t>S</a:t>
            </a:r>
            <a:r>
              <a:rPr lang="en-US" sz="2800" dirty="0" smtClean="0">
                <a:latin typeface="Garamond" charset="0"/>
                <a:ea typeface="ＭＳ Ｐゴシック" charset="-128"/>
              </a:rPr>
              <a:t> = {0, 1}</a:t>
            </a:r>
          </a:p>
          <a:p>
            <a:r>
              <a:rPr lang="en-US" sz="2800" dirty="0" smtClean="0">
                <a:ea typeface="ＭＳ Ｐゴシック" charset="-128"/>
              </a:rPr>
              <a:t>We can construct languages by starting with simple ones, like </a:t>
            </a:r>
            <a:r>
              <a:rPr lang="en-US" sz="2800" dirty="0" smtClean="0">
                <a:latin typeface="Garamond" charset="0"/>
                <a:ea typeface="ＭＳ Ｐゴシック" charset="-128"/>
              </a:rPr>
              <a:t>{0}</a:t>
            </a:r>
            <a:r>
              <a:rPr lang="en-US" sz="2800" dirty="0" smtClean="0">
                <a:ea typeface="ＭＳ Ｐゴシック" charset="-128"/>
              </a:rPr>
              <a:t>, </a:t>
            </a:r>
            <a:r>
              <a:rPr lang="en-US" sz="2800" dirty="0" smtClean="0">
                <a:latin typeface="Garamond" charset="0"/>
                <a:ea typeface="ＭＳ Ｐゴシック" charset="-128"/>
              </a:rPr>
              <a:t>{1}</a:t>
            </a:r>
            <a:r>
              <a:rPr lang="en-US" sz="2800" dirty="0" smtClean="0">
                <a:ea typeface="ＭＳ Ｐゴシック" charset="-128"/>
              </a:rPr>
              <a:t> and combining them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762000" y="342900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Garamond" charset="0"/>
              </a:rPr>
              <a:t>{0}({0}</a:t>
            </a:r>
            <a:r>
              <a:rPr lang="en-US">
                <a:sym typeface="Symbol" charset="2"/>
              </a:rPr>
              <a:t></a:t>
            </a:r>
            <a:r>
              <a:rPr lang="en-US">
                <a:latin typeface="Garamond" charset="0"/>
              </a:rPr>
              <a:t>{1})*</a:t>
            </a:r>
            <a:endParaRPr lang="en-US" sz="2000">
              <a:latin typeface="Garamond" charset="0"/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762000" y="45720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Garamond" charset="0"/>
              </a:rPr>
              <a:t>({0}{1}*)</a:t>
            </a:r>
            <a:r>
              <a:rPr lang="en-US">
                <a:sym typeface="Symbol" charset="2"/>
              </a:rPr>
              <a:t></a:t>
            </a:r>
            <a:r>
              <a:rPr lang="en-US">
                <a:latin typeface="Garamond" charset="0"/>
                <a:sym typeface="Symbol" charset="2"/>
              </a:rPr>
              <a:t>(</a:t>
            </a:r>
            <a:r>
              <a:rPr lang="en-US">
                <a:latin typeface="Garamond" charset="0"/>
              </a:rPr>
              <a:t>{1}{0}*)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4586288" y="3429000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accent1"/>
                </a:solidFill>
                <a:latin typeface="Garamond" charset="0"/>
              </a:rPr>
              <a:t>0(0</a:t>
            </a:r>
            <a:r>
              <a:rPr lang="en-US" b="1">
                <a:solidFill>
                  <a:schemeClr val="accent1"/>
                </a:solidFill>
                <a:latin typeface="Garamond" charset="0"/>
                <a:sym typeface="Symbol" charset="2"/>
              </a:rPr>
              <a:t>+</a:t>
            </a:r>
            <a:r>
              <a:rPr lang="en-US" b="1">
                <a:solidFill>
                  <a:schemeClr val="accent1"/>
                </a:solidFill>
                <a:latin typeface="Garamond" charset="0"/>
              </a:rPr>
              <a:t>1)*</a:t>
            </a:r>
            <a:endParaRPr lang="en-US" sz="2000" b="1">
              <a:solidFill>
                <a:schemeClr val="accent1"/>
              </a:solidFill>
              <a:latin typeface="Garamond" charset="0"/>
            </a:endParaRP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4586288" y="4572000"/>
            <a:ext cx="1371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accent1"/>
                </a:solidFill>
                <a:latin typeface="Garamond" charset="0"/>
              </a:rPr>
              <a:t>01*</a:t>
            </a:r>
            <a:r>
              <a:rPr lang="en-US" b="1">
                <a:solidFill>
                  <a:schemeClr val="accent1"/>
                </a:solidFill>
                <a:latin typeface="Garamond" charset="0"/>
                <a:sym typeface="Symbol" charset="2"/>
              </a:rPr>
              <a:t>+</a:t>
            </a:r>
            <a:r>
              <a:rPr lang="en-US" b="1">
                <a:solidFill>
                  <a:schemeClr val="accent1"/>
                </a:solidFill>
                <a:latin typeface="Garamond" charset="0"/>
              </a:rPr>
              <a:t>10*</a:t>
            </a:r>
          </a:p>
        </p:txBody>
      </p:sp>
      <p:sp>
        <p:nvSpPr>
          <p:cNvPr id="33800" name="AutoShape 8"/>
          <p:cNvSpPr>
            <a:spLocks noChangeArrowheads="1"/>
          </p:cNvSpPr>
          <p:nvPr/>
        </p:nvSpPr>
        <p:spPr bwMode="auto">
          <a:xfrm>
            <a:off x="3657600" y="3429000"/>
            <a:ext cx="762000" cy="4572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801" name="AutoShape 9"/>
          <p:cNvSpPr>
            <a:spLocks noChangeArrowheads="1"/>
          </p:cNvSpPr>
          <p:nvPr/>
        </p:nvSpPr>
        <p:spPr bwMode="auto">
          <a:xfrm>
            <a:off x="3657600" y="4572000"/>
            <a:ext cx="762000" cy="4572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72000" y="3843338"/>
            <a:ext cx="30251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>
                <a:solidFill>
                  <a:schemeClr val="accent1"/>
                </a:solidFill>
              </a:rPr>
              <a:t>all strings that start with </a:t>
            </a:r>
            <a:r>
              <a:rPr lang="en-US" b="1" dirty="0">
                <a:solidFill>
                  <a:schemeClr val="accent1"/>
                </a:solidFill>
                <a:latin typeface="Garamond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18038" y="5029200"/>
            <a:ext cx="39180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>
                <a:solidFill>
                  <a:schemeClr val="accent1"/>
                </a:solidFill>
                <a:latin typeface="Garamond" charset="0"/>
              </a:rPr>
              <a:t>0 </a:t>
            </a:r>
            <a:r>
              <a:rPr lang="en-US" b="1" dirty="0">
                <a:solidFill>
                  <a:schemeClr val="accent1"/>
                </a:solidFill>
              </a:rPr>
              <a:t>followed by any number of </a:t>
            </a:r>
            <a:r>
              <a:rPr lang="en-US" b="1" dirty="0">
                <a:solidFill>
                  <a:schemeClr val="accent1"/>
                </a:solidFill>
                <a:latin typeface="Garamond" charset="0"/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s, or</a:t>
            </a:r>
            <a:r>
              <a:rPr lang="en-US" b="1" dirty="0">
                <a:solidFill>
                  <a:schemeClr val="accent1"/>
                </a:solidFill>
                <a:latin typeface="Garamond" charset="0"/>
              </a:rPr>
              <a:t/>
            </a:r>
            <a:br>
              <a:rPr lang="en-US" b="1" dirty="0">
                <a:solidFill>
                  <a:schemeClr val="accent1"/>
                </a:solidFill>
                <a:latin typeface="Garamond" charset="0"/>
              </a:rPr>
            </a:br>
            <a:r>
              <a:rPr lang="en-US" b="1" dirty="0">
                <a:solidFill>
                  <a:schemeClr val="accent1"/>
                </a:solidFill>
                <a:latin typeface="Garamond" charset="0"/>
              </a:rPr>
              <a:t>1 </a:t>
            </a:r>
            <a:r>
              <a:rPr lang="en-US" b="1" dirty="0">
                <a:solidFill>
                  <a:schemeClr val="accent1"/>
                </a:solidFill>
              </a:rPr>
              <a:t>followed by any number of </a:t>
            </a:r>
            <a:r>
              <a:rPr lang="en-US" b="1" dirty="0">
                <a:solidFill>
                  <a:schemeClr val="accent1"/>
                </a:solidFill>
                <a:latin typeface="Garamond" charset="0"/>
              </a:rPr>
              <a:t>0</a:t>
            </a:r>
            <a:r>
              <a:rPr lang="en-US" b="1" dirty="0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14th March, 2011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  <p:bldP spid="33799" grpId="0"/>
      <p:bldP spid="33800" grpId="0" animBg="1"/>
      <p:bldP spid="33801" grpId="0" animBg="1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Regular expressions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73213"/>
            <a:ext cx="8353425" cy="2846387"/>
          </a:xfrm>
        </p:spPr>
        <p:txBody>
          <a:bodyPr>
            <a:noAutofit/>
          </a:bodyPr>
          <a:lstStyle/>
          <a:p>
            <a:r>
              <a:rPr lang="en-US" sz="2800" dirty="0" smtClean="0">
                <a:ea typeface="ＭＳ Ｐゴシック" charset="-128"/>
              </a:rPr>
              <a:t>A </a:t>
            </a:r>
            <a:r>
              <a:rPr lang="en-US" sz="2800" b="1" dirty="0" smtClean="0">
                <a:solidFill>
                  <a:schemeClr val="accent1"/>
                </a:solidFill>
                <a:ea typeface="ＭＳ Ｐゴシック" charset="-128"/>
              </a:rPr>
              <a:t>regular expression </a:t>
            </a:r>
            <a:r>
              <a:rPr lang="en-US" sz="2800" dirty="0" smtClean="0">
                <a:ea typeface="ＭＳ Ｐゴシック" charset="-128"/>
              </a:rPr>
              <a:t>over </a:t>
            </a:r>
            <a:r>
              <a:rPr lang="en-US" sz="2800" dirty="0" smtClean="0">
                <a:latin typeface="Symbol" charset="2"/>
                <a:ea typeface="ＭＳ Ｐゴシック" charset="-128"/>
              </a:rPr>
              <a:t>S</a:t>
            </a:r>
            <a:r>
              <a:rPr lang="en-US" sz="2800" dirty="0" smtClean="0">
                <a:ea typeface="ＭＳ Ｐゴシック" charset="-128"/>
              </a:rPr>
              <a:t> is an expression formed using the following rules:</a:t>
            </a:r>
          </a:p>
          <a:p>
            <a:pPr lvl="1"/>
            <a:r>
              <a:rPr lang="en-US" sz="2800" dirty="0" smtClean="0"/>
              <a:t>The symbol </a:t>
            </a:r>
            <a:r>
              <a:rPr lang="en-US" sz="2800" dirty="0" smtClean="0">
                <a:latin typeface="Symbol" charset="2"/>
                <a:ea typeface="新細明體" charset="-120"/>
                <a:sym typeface="Symbol" charset="2"/>
              </a:rPr>
              <a:t>Æ</a:t>
            </a:r>
            <a:r>
              <a:rPr lang="en-US" sz="2800" dirty="0" smtClean="0">
                <a:ea typeface="新細明體" charset="-120"/>
                <a:sym typeface="Symbol" charset="2"/>
              </a:rPr>
              <a:t> is a regular expression</a:t>
            </a:r>
            <a:endParaRPr lang="en-US" sz="2800" dirty="0" smtClean="0"/>
          </a:p>
          <a:p>
            <a:pPr lvl="1"/>
            <a:r>
              <a:rPr lang="en-US" sz="2800" dirty="0" smtClean="0"/>
              <a:t>The symbol </a:t>
            </a:r>
            <a:r>
              <a:rPr lang="en-US" sz="2800" dirty="0" smtClean="0">
                <a:latin typeface="Symbol" charset="2"/>
              </a:rPr>
              <a:t>e</a:t>
            </a:r>
            <a:r>
              <a:rPr lang="en-US" sz="2800" dirty="0" smtClean="0"/>
              <a:t> is a regular expression</a:t>
            </a:r>
          </a:p>
          <a:p>
            <a:pPr lvl="1"/>
            <a:r>
              <a:rPr lang="en-US" sz="2800" dirty="0" smtClean="0"/>
              <a:t>For every </a:t>
            </a:r>
            <a:r>
              <a:rPr lang="en-US" sz="2800" dirty="0" smtClean="0">
                <a:latin typeface="Garamond" charset="0"/>
              </a:rPr>
              <a:t>a </a:t>
            </a:r>
            <a:r>
              <a:rPr lang="en-US" sz="2800" dirty="0" smtClean="0">
                <a:sym typeface="Symbol" charset="2"/>
              </a:rPr>
              <a:t></a:t>
            </a:r>
            <a:r>
              <a:rPr lang="en-US" sz="2800" dirty="0" smtClean="0">
                <a:latin typeface="Garamond" charset="0"/>
              </a:rPr>
              <a:t> </a:t>
            </a:r>
            <a:r>
              <a:rPr lang="en-US" sz="2800" dirty="0" smtClean="0">
                <a:latin typeface="Symbol" charset="2"/>
              </a:rPr>
              <a:t>S</a:t>
            </a:r>
            <a:r>
              <a:rPr lang="en-US" sz="2800" dirty="0" smtClean="0"/>
              <a:t>, the symbol </a:t>
            </a:r>
            <a:r>
              <a:rPr lang="en-US" sz="2800" dirty="0" smtClean="0">
                <a:latin typeface="Garamond" charset="0"/>
              </a:rPr>
              <a:t>a</a:t>
            </a:r>
            <a:r>
              <a:rPr lang="en-US" sz="2800" dirty="0" smtClean="0"/>
              <a:t> is a regular expression</a:t>
            </a:r>
          </a:p>
          <a:p>
            <a:pPr lvl="1"/>
            <a:r>
              <a:rPr lang="en-US" sz="2800" dirty="0" smtClean="0"/>
              <a:t>If </a:t>
            </a:r>
            <a:r>
              <a:rPr lang="en-US" sz="2800" dirty="0" smtClean="0">
                <a:latin typeface="Garamond" charset="0"/>
              </a:rPr>
              <a:t>R</a:t>
            </a:r>
            <a:r>
              <a:rPr lang="en-US" sz="2800" dirty="0" smtClean="0"/>
              <a:t> and </a:t>
            </a:r>
            <a:r>
              <a:rPr lang="en-US" sz="2800" dirty="0" smtClean="0">
                <a:latin typeface="Garamond" charset="0"/>
              </a:rPr>
              <a:t>S</a:t>
            </a:r>
            <a:r>
              <a:rPr lang="en-US" sz="2800" dirty="0" smtClean="0"/>
              <a:t> are regular expressions, so are </a:t>
            </a:r>
            <a:r>
              <a:rPr lang="en-US" sz="2800" dirty="0" smtClean="0">
                <a:latin typeface="Garamond" charset="0"/>
              </a:rPr>
              <a:t>R</a:t>
            </a:r>
            <a:r>
              <a:rPr lang="en-US" sz="2800" dirty="0" smtClean="0">
                <a:latin typeface="Garamond" charset="0"/>
                <a:sym typeface="Symbol" charset="2"/>
              </a:rPr>
              <a:t>+</a:t>
            </a:r>
            <a:r>
              <a:rPr lang="en-US" sz="2800" dirty="0" smtClean="0">
                <a:latin typeface="Garamond" charset="0"/>
              </a:rPr>
              <a:t>S, RS</a:t>
            </a:r>
            <a:r>
              <a:rPr lang="en-US" sz="2800" dirty="0" smtClean="0"/>
              <a:t> and </a:t>
            </a:r>
            <a:r>
              <a:rPr lang="en-US" sz="2800" dirty="0" smtClean="0">
                <a:latin typeface="Garamond" charset="0"/>
              </a:rPr>
              <a:t>R*</a:t>
            </a:r>
            <a:r>
              <a:rPr lang="en-US" sz="2800" dirty="0" smtClean="0"/>
              <a:t>.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219200" y="5486400"/>
            <a:ext cx="6858000" cy="83099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/>
              <a:t>A language is</a:t>
            </a:r>
            <a:r>
              <a:rPr lang="en-US" sz="2400" b="1" dirty="0">
                <a:solidFill>
                  <a:srgbClr val="0070C0"/>
                </a:solidFill>
              </a:rPr>
              <a:t> regular </a:t>
            </a:r>
            <a:r>
              <a:rPr lang="en-US" sz="2400" dirty="0"/>
              <a:t>if it is represented by a regular expression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14th March,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Examples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2775" y="2128838"/>
            <a:ext cx="7232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533400" indent="-533400" eaLnBrk="0" hangingPunct="0"/>
            <a:r>
              <a:rPr lang="en-US" altLang="zh-TW" sz="2000" b="1">
                <a:solidFill>
                  <a:schemeClr val="accent1"/>
                </a:solidFill>
                <a:latin typeface="Garamond" charset="0"/>
                <a:ea typeface="新細明體" charset="-120"/>
              </a:rPr>
              <a:t>01*	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4338638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3400" indent="-533400" eaLnBrk="0" hangingPunct="0"/>
            <a:r>
              <a:rPr lang="en-US" altLang="zh-TW" sz="2000" b="1">
                <a:solidFill>
                  <a:schemeClr val="accent1"/>
                </a:solidFill>
                <a:latin typeface="Garamond" charset="0"/>
                <a:ea typeface="新細明體" charset="-120"/>
              </a:rPr>
              <a:t>(01*)(01)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86200" y="2590800"/>
            <a:ext cx="3565400" cy="36933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solidFill>
                  <a:srgbClr val="0070C0"/>
                </a:solidFill>
                <a:latin typeface="Garamond" charset="0"/>
              </a:rPr>
              <a:t>0</a:t>
            </a:r>
            <a:r>
              <a:rPr lang="en-US" b="1" dirty="0">
                <a:solidFill>
                  <a:srgbClr val="0070C0"/>
                </a:solidFill>
              </a:rPr>
              <a:t> followed by any number of </a:t>
            </a:r>
            <a:r>
              <a:rPr lang="en-US" b="1" dirty="0">
                <a:solidFill>
                  <a:srgbClr val="0070C0"/>
                </a:solidFill>
                <a:latin typeface="Garamond" charset="0"/>
              </a:rPr>
              <a:t>1</a:t>
            </a:r>
            <a:r>
              <a:rPr lang="en-US" b="1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19200" y="2128838"/>
            <a:ext cx="9492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533400" indent="-533400" eaLnBrk="0" hangingPunct="0"/>
            <a:r>
              <a:rPr lang="en-US" altLang="zh-TW" sz="2000" b="1">
                <a:solidFill>
                  <a:schemeClr val="accent1"/>
                </a:solidFill>
                <a:latin typeface="Garamond" charset="0"/>
                <a:ea typeface="新細明體" charset="-120"/>
              </a:rPr>
              <a:t>= 0(1*)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09800" y="2128838"/>
            <a:ext cx="24913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533400" indent="-533400" eaLnBrk="0" hangingPunct="0"/>
            <a:r>
              <a:rPr lang="en-US" altLang="zh-TW" sz="2000" b="1" dirty="0">
                <a:solidFill>
                  <a:schemeClr val="accent1"/>
                </a:solidFill>
                <a:latin typeface="Garamond" charset="0"/>
                <a:ea typeface="新細明體" charset="-120"/>
              </a:rPr>
              <a:t>= {0, 01, 011, 0111, …}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05000" y="4338638"/>
            <a:ext cx="33762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533400" indent="-533400" eaLnBrk="0" hangingPunct="0"/>
            <a:r>
              <a:rPr lang="en-US" altLang="zh-TW" sz="2000" b="1">
                <a:solidFill>
                  <a:schemeClr val="accent1"/>
                </a:solidFill>
                <a:latin typeface="Garamond" charset="0"/>
                <a:ea typeface="新細明體" charset="-120"/>
              </a:rPr>
              <a:t>= {001, 0101, 01101, 011101, …}</a:t>
            </a:r>
          </a:p>
        </p:txBody>
      </p: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rot="16200000" flipV="1">
            <a:off x="35719" y="3317081"/>
            <a:ext cx="1833562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 type="arrow" w="med" len="med"/>
            <a:tailEnd type="none" w="med" len="med"/>
          </a:ln>
        </p:spPr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889250" y="4948238"/>
            <a:ext cx="4855816" cy="36933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solidFill>
                  <a:srgbClr val="0070C0"/>
                </a:solidFill>
                <a:latin typeface="Garamond" charset="0"/>
              </a:rPr>
              <a:t>0</a:t>
            </a:r>
            <a:r>
              <a:rPr lang="en-US" b="1" dirty="0">
                <a:solidFill>
                  <a:srgbClr val="0070C0"/>
                </a:solidFill>
              </a:rPr>
              <a:t> followed by any number of </a:t>
            </a:r>
            <a:r>
              <a:rPr lang="en-US" b="1" dirty="0">
                <a:solidFill>
                  <a:srgbClr val="0070C0"/>
                </a:solidFill>
                <a:latin typeface="Garamond" charset="0"/>
              </a:rPr>
              <a:t>1</a:t>
            </a:r>
            <a:r>
              <a:rPr lang="en-US" b="1" dirty="0">
                <a:solidFill>
                  <a:srgbClr val="0070C0"/>
                </a:solidFill>
              </a:rPr>
              <a:t>s and then </a:t>
            </a:r>
            <a:r>
              <a:rPr lang="en-US" b="1" dirty="0">
                <a:solidFill>
                  <a:srgbClr val="0070C0"/>
                </a:solidFill>
                <a:latin typeface="Garamond" charset="0"/>
              </a:rPr>
              <a:t>01</a:t>
            </a:r>
          </a:p>
        </p:txBody>
      </p:sp>
      <p:sp>
        <p:nvSpPr>
          <p:cNvPr id="35851" name="TextBox 16"/>
          <p:cNvSpPr txBox="1">
            <a:spLocks noChangeArrowheads="1"/>
          </p:cNvSpPr>
          <p:nvPr/>
        </p:nvSpPr>
        <p:spPr bwMode="auto">
          <a:xfrm>
            <a:off x="762000" y="1600200"/>
            <a:ext cx="1090363" cy="36933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0070C0"/>
                </a:solidFill>
                <a:latin typeface="Symbol" charset="2"/>
              </a:rPr>
              <a:t>S</a:t>
            </a:r>
            <a:r>
              <a:rPr lang="en-US" b="1" dirty="0">
                <a:solidFill>
                  <a:srgbClr val="0070C0"/>
                </a:solidFill>
                <a:latin typeface="Garamond" charset="0"/>
              </a:rPr>
              <a:t> = {0, 1}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14th March, 2011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  <p:bldP spid="9" grpId="0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368</TotalTime>
  <Words>1976</Words>
  <Application>Microsoft Office PowerPoint</Application>
  <PresentationFormat>On-screen Show (4:3)</PresentationFormat>
  <Paragraphs>576</Paragraphs>
  <Slides>36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Median</vt:lpstr>
      <vt:lpstr>Equation</vt:lpstr>
      <vt:lpstr>Regular Expressions</vt:lpstr>
      <vt:lpstr>String Concatenation</vt:lpstr>
      <vt:lpstr>Operations On Languages</vt:lpstr>
      <vt:lpstr>Example</vt:lpstr>
      <vt:lpstr>Operations On Languages</vt:lpstr>
      <vt:lpstr>Example</vt:lpstr>
      <vt:lpstr>Constructing Languages With Operations</vt:lpstr>
      <vt:lpstr>Regular expressions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Main Theorem For Regular Languages</vt:lpstr>
      <vt:lpstr>Three Ways Of Doing It</vt:lpstr>
      <vt:lpstr>They Are All The Same</vt:lpstr>
      <vt:lpstr>Examples: Regular Expression → NFA</vt:lpstr>
      <vt:lpstr>Examples: Regular Expression → NFA</vt:lpstr>
      <vt:lpstr>Regular Expressions → NFA</vt:lpstr>
      <vt:lpstr>General Method</vt:lpstr>
      <vt:lpstr>General Method</vt:lpstr>
      <vt:lpstr>Generalized NFAs</vt:lpstr>
      <vt:lpstr>Conversion Example</vt:lpstr>
      <vt:lpstr>State elimination</vt:lpstr>
      <vt:lpstr>State Elimination – General Method</vt:lpstr>
      <vt:lpstr>Conversion Example</vt:lpstr>
      <vt:lpstr>Check your answer!</vt:lpstr>
      <vt:lpstr>Operations On Languages</vt:lpstr>
      <vt:lpstr>Kleene Closure</vt:lpstr>
      <vt:lpstr>Regular Expressions</vt:lpstr>
      <vt:lpstr>Definition of a Regular Expression</vt:lpstr>
      <vt:lpstr>Examples</vt:lpstr>
    </vt:vector>
  </TitlesOfParts>
  <Company>Military College of Signals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Umar Mahmud</dc:creator>
  <cp:lastModifiedBy>Umar Mahmud</cp:lastModifiedBy>
  <cp:revision>67</cp:revision>
  <dcterms:created xsi:type="dcterms:W3CDTF">2011-02-02T05:30:30Z</dcterms:created>
  <dcterms:modified xsi:type="dcterms:W3CDTF">2011-03-14T04:01:20Z</dcterms:modified>
</cp:coreProperties>
</file>