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62" r:id="rId3"/>
    <p:sldId id="263" r:id="rId4"/>
    <p:sldId id="264" r:id="rId5"/>
    <p:sldId id="268" r:id="rId6"/>
    <p:sldId id="269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64" r:id="rId33"/>
    <p:sldId id="365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4" r:id="rId53"/>
    <p:sldId id="333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656" autoAdjust="0"/>
    <p:restoredTop sz="94660"/>
  </p:normalViewPr>
  <p:slideViewPr>
    <p:cSldViewPr>
      <p:cViewPr varScale="1">
        <p:scale>
          <a:sx n="67" d="100"/>
          <a:sy n="67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4.wmf"/><Relationship Id="rId1" Type="http://schemas.openxmlformats.org/officeDocument/2006/relationships/image" Target="../media/image50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59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5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4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6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5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0.wmf"/><Relationship Id="rId7" Type="http://schemas.openxmlformats.org/officeDocument/2006/relationships/image" Target="../media/image7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5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0.wmf"/><Relationship Id="rId7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5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69.wmf"/><Relationship Id="rId7" Type="http://schemas.openxmlformats.org/officeDocument/2006/relationships/image" Target="../media/image75.wmf"/><Relationship Id="rId2" Type="http://schemas.openxmlformats.org/officeDocument/2006/relationships/image" Target="../media/image68.wmf"/><Relationship Id="rId1" Type="http://schemas.openxmlformats.org/officeDocument/2006/relationships/image" Target="../media/image81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8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8.wmf"/><Relationship Id="rId12" Type="http://schemas.openxmlformats.org/officeDocument/2006/relationships/image" Target="../media/image8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5.wmf"/><Relationship Id="rId11" Type="http://schemas.openxmlformats.org/officeDocument/2006/relationships/image" Target="../media/image66.wmf"/><Relationship Id="rId5" Type="http://schemas.openxmlformats.org/officeDocument/2006/relationships/image" Target="../media/image72.wmf"/><Relationship Id="rId10" Type="http://schemas.openxmlformats.org/officeDocument/2006/relationships/image" Target="../media/image33.wmf"/><Relationship Id="rId4" Type="http://schemas.openxmlformats.org/officeDocument/2006/relationships/image" Target="../media/image71.wmf"/><Relationship Id="rId9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33.wmf"/><Relationship Id="rId4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94.wmf"/><Relationship Id="rId1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5.wmf"/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12" Type="http://schemas.openxmlformats.org/officeDocument/2006/relationships/image" Target="../media/image104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90.wmf"/><Relationship Id="rId11" Type="http://schemas.openxmlformats.org/officeDocument/2006/relationships/image" Target="../media/image103.wmf"/><Relationship Id="rId5" Type="http://schemas.openxmlformats.org/officeDocument/2006/relationships/image" Target="../media/image89.wmf"/><Relationship Id="rId15" Type="http://schemas.openxmlformats.org/officeDocument/2006/relationships/image" Target="../media/image107.wmf"/><Relationship Id="rId10" Type="http://schemas.openxmlformats.org/officeDocument/2006/relationships/image" Target="../media/image102.wmf"/><Relationship Id="rId4" Type="http://schemas.openxmlformats.org/officeDocument/2006/relationships/image" Target="../media/image69.wmf"/><Relationship Id="rId9" Type="http://schemas.openxmlformats.org/officeDocument/2006/relationships/image" Target="../media/image96.wmf"/><Relationship Id="rId14" Type="http://schemas.openxmlformats.org/officeDocument/2006/relationships/image" Target="../media/image10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59.wmf"/><Relationship Id="rId1" Type="http://schemas.openxmlformats.org/officeDocument/2006/relationships/image" Target="../media/image64.wmf"/><Relationship Id="rId4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0.wmf"/><Relationship Id="rId1" Type="http://schemas.openxmlformats.org/officeDocument/2006/relationships/image" Target="../media/image113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2.wmf"/><Relationship Id="rId2" Type="http://schemas.openxmlformats.org/officeDocument/2006/relationships/image" Target="../media/image64.wmf"/><Relationship Id="rId1" Type="http://schemas.openxmlformats.org/officeDocument/2006/relationships/image" Target="../media/image118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09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127.wmf"/><Relationship Id="rId1" Type="http://schemas.openxmlformats.org/officeDocument/2006/relationships/image" Target="../media/image5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33.wmf"/><Relationship Id="rId1" Type="http://schemas.openxmlformats.org/officeDocument/2006/relationships/image" Target="../media/image127.wmf"/><Relationship Id="rId6" Type="http://schemas.openxmlformats.org/officeDocument/2006/relationships/image" Target="../media/image129.wmf"/><Relationship Id="rId5" Type="http://schemas.openxmlformats.org/officeDocument/2006/relationships/image" Target="../media/image64.wmf"/><Relationship Id="rId4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31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30.wmf"/><Relationship Id="rId1" Type="http://schemas.openxmlformats.org/officeDocument/2006/relationships/image" Target="../media/image127.wmf"/><Relationship Id="rId6" Type="http://schemas.openxmlformats.org/officeDocument/2006/relationships/image" Target="../media/image75.wmf"/><Relationship Id="rId11" Type="http://schemas.openxmlformats.org/officeDocument/2006/relationships/image" Target="../media/image136.wmf"/><Relationship Id="rId5" Type="http://schemas.openxmlformats.org/officeDocument/2006/relationships/image" Target="../media/image78.wmf"/><Relationship Id="rId10" Type="http://schemas.openxmlformats.org/officeDocument/2006/relationships/image" Target="../media/image135.wmf"/><Relationship Id="rId4" Type="http://schemas.openxmlformats.org/officeDocument/2006/relationships/image" Target="../media/image72.wmf"/><Relationship Id="rId9" Type="http://schemas.openxmlformats.org/officeDocument/2006/relationships/image" Target="../media/image134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78.wmf"/><Relationship Id="rId7" Type="http://schemas.openxmlformats.org/officeDocument/2006/relationships/image" Target="../media/image139.wmf"/><Relationship Id="rId2" Type="http://schemas.openxmlformats.org/officeDocument/2006/relationships/image" Target="../media/image72.wmf"/><Relationship Id="rId1" Type="http://schemas.openxmlformats.org/officeDocument/2006/relationships/image" Target="../media/image130.wmf"/><Relationship Id="rId6" Type="http://schemas.openxmlformats.org/officeDocument/2006/relationships/image" Target="../media/image137.wmf"/><Relationship Id="rId5" Type="http://schemas.openxmlformats.org/officeDocument/2006/relationships/image" Target="../media/image138.wmf"/><Relationship Id="rId10" Type="http://schemas.openxmlformats.org/officeDocument/2006/relationships/image" Target="../media/image142.wmf"/><Relationship Id="rId4" Type="http://schemas.openxmlformats.org/officeDocument/2006/relationships/image" Target="../media/image75.wmf"/><Relationship Id="rId9" Type="http://schemas.openxmlformats.org/officeDocument/2006/relationships/image" Target="../media/image14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75.wmf"/><Relationship Id="rId7" Type="http://schemas.openxmlformats.org/officeDocument/2006/relationships/image" Target="../media/image140.wmf"/><Relationship Id="rId2" Type="http://schemas.openxmlformats.org/officeDocument/2006/relationships/image" Target="../media/image78.wmf"/><Relationship Id="rId1" Type="http://schemas.openxmlformats.org/officeDocument/2006/relationships/image" Target="../media/image72.wmf"/><Relationship Id="rId6" Type="http://schemas.openxmlformats.org/officeDocument/2006/relationships/image" Target="../media/image139.wmf"/><Relationship Id="rId5" Type="http://schemas.openxmlformats.org/officeDocument/2006/relationships/image" Target="../media/image137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75.wmf"/><Relationship Id="rId7" Type="http://schemas.openxmlformats.org/officeDocument/2006/relationships/image" Target="../media/image140.wmf"/><Relationship Id="rId2" Type="http://schemas.openxmlformats.org/officeDocument/2006/relationships/image" Target="../media/image78.wmf"/><Relationship Id="rId1" Type="http://schemas.openxmlformats.org/officeDocument/2006/relationships/image" Target="../media/image72.wmf"/><Relationship Id="rId6" Type="http://schemas.openxmlformats.org/officeDocument/2006/relationships/image" Target="../media/image139.wmf"/><Relationship Id="rId5" Type="http://schemas.openxmlformats.org/officeDocument/2006/relationships/image" Target="../media/image137.wmf"/><Relationship Id="rId4" Type="http://schemas.openxmlformats.org/officeDocument/2006/relationships/image" Target="../media/image138.wmf"/><Relationship Id="rId9" Type="http://schemas.openxmlformats.org/officeDocument/2006/relationships/image" Target="../media/image1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75.wmf"/><Relationship Id="rId7" Type="http://schemas.openxmlformats.org/officeDocument/2006/relationships/image" Target="../media/image140.wmf"/><Relationship Id="rId2" Type="http://schemas.openxmlformats.org/officeDocument/2006/relationships/image" Target="../media/image78.wmf"/><Relationship Id="rId1" Type="http://schemas.openxmlformats.org/officeDocument/2006/relationships/image" Target="../media/image72.wmf"/><Relationship Id="rId6" Type="http://schemas.openxmlformats.org/officeDocument/2006/relationships/image" Target="../media/image139.wmf"/><Relationship Id="rId11" Type="http://schemas.openxmlformats.org/officeDocument/2006/relationships/image" Target="../media/image146.wmf"/><Relationship Id="rId5" Type="http://schemas.openxmlformats.org/officeDocument/2006/relationships/image" Target="../media/image137.wmf"/><Relationship Id="rId10" Type="http://schemas.openxmlformats.org/officeDocument/2006/relationships/image" Target="../media/image33.wmf"/><Relationship Id="rId4" Type="http://schemas.openxmlformats.org/officeDocument/2006/relationships/image" Target="../media/image138.wmf"/><Relationship Id="rId9" Type="http://schemas.openxmlformats.org/officeDocument/2006/relationships/image" Target="../media/image14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72.wmf"/><Relationship Id="rId4" Type="http://schemas.openxmlformats.org/officeDocument/2006/relationships/image" Target="../media/image149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12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49239-BB3C-4F8E-BD8F-4BD0BF8F8659}" type="datetimeFigureOut">
              <a:rPr lang="en-US" smtClean="0"/>
              <a:pPr/>
              <a:t>3/28/2011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C4FA3-F503-4FDD-B81E-8FECE30FA8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Autofit/>
          </a:bodyPr>
          <a:lstStyle>
            <a:lvl1pPr>
              <a:defRPr sz="48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sz="1000" i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>
            <a:normAutofit/>
          </a:bodyPr>
          <a:lstStyle>
            <a:lvl1pPr>
              <a:defRPr sz="1000" i="1"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Regular Grammars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1648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Regular Grammars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000" b="1">
                <a:solidFill>
                  <a:srgbClr val="FFFFFF"/>
                </a:solidFill>
              </a:defRPr>
            </a:lvl1pPr>
          </a:lstStyle>
          <a:p>
            <a:fld id="{12DC5AF7-C023-4D7C-83A4-82A6E12802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Helvetica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7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12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6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5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Relationship Id="rId14" Type="http://schemas.openxmlformats.org/officeDocument/2006/relationships/oleObject" Target="../embeddings/oleObject14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4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oleObject" Target="../embeddings/oleObject181.bin"/><Relationship Id="rId18" Type="http://schemas.openxmlformats.org/officeDocument/2006/relationships/oleObject" Target="../embeddings/oleObject186.bin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80.bin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83.bin"/><Relationship Id="rId10" Type="http://schemas.openxmlformats.org/officeDocument/2006/relationships/oleObject" Target="../embeddings/oleObject178.bin"/><Relationship Id="rId19" Type="http://schemas.openxmlformats.org/officeDocument/2006/relationships/oleObject" Target="../embeddings/oleObject187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Relationship Id="rId14" Type="http://schemas.openxmlformats.org/officeDocument/2006/relationships/oleObject" Target="../embeddings/oleObject18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3.bin"/><Relationship Id="rId5" Type="http://schemas.openxmlformats.org/officeDocument/2006/relationships/oleObject" Target="../embeddings/oleObject192.bin"/><Relationship Id="rId4" Type="http://schemas.openxmlformats.org/officeDocument/2006/relationships/oleObject" Target="../embeddings/oleObject19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218.bin"/><Relationship Id="rId4" Type="http://schemas.openxmlformats.org/officeDocument/2006/relationships/oleObject" Target="../embeddings/oleObject217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9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29.bin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Relationship Id="rId14" Type="http://schemas.openxmlformats.org/officeDocument/2006/relationships/oleObject" Target="../embeddings/oleObject237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5.bin"/><Relationship Id="rId12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4.bin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3.bin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Relationship Id="rId14" Type="http://schemas.openxmlformats.org/officeDocument/2006/relationships/oleObject" Target="../embeddings/oleObject25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7.bin"/><Relationship Id="rId12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56.bin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5.bin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4.bin"/><Relationship Id="rId9" Type="http://schemas.openxmlformats.org/officeDocument/2006/relationships/oleObject" Target="../embeddings/oleObject25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oleObject" Target="../embeddings/oleObject274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8.bin"/><Relationship Id="rId12" Type="http://schemas.openxmlformats.org/officeDocument/2006/relationships/oleObject" Target="../embeddings/oleObject2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67.bin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6.bin"/><Relationship Id="rId10" Type="http://schemas.openxmlformats.org/officeDocument/2006/relationships/oleObject" Target="../embeddings/oleObject271.bin"/><Relationship Id="rId4" Type="http://schemas.openxmlformats.org/officeDocument/2006/relationships/oleObject" Target="../embeddings/oleObject265.bin"/><Relationship Id="rId9" Type="http://schemas.openxmlformats.org/officeDocument/2006/relationships/oleObject" Target="../embeddings/oleObject27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oleObject" Target="../embeddings/oleObject285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9.bin"/><Relationship Id="rId12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78.bin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7.bin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6.bin"/><Relationship Id="rId9" Type="http://schemas.openxmlformats.org/officeDocument/2006/relationships/oleObject" Target="../embeddings/oleObject281.bin"/><Relationship Id="rId14" Type="http://schemas.openxmlformats.org/officeDocument/2006/relationships/oleObject" Target="../embeddings/oleObject28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91.bin"/><Relationship Id="rId5" Type="http://schemas.openxmlformats.org/officeDocument/2006/relationships/oleObject" Target="../embeddings/oleObject290.bin"/><Relationship Id="rId4" Type="http://schemas.openxmlformats.org/officeDocument/2006/relationships/oleObject" Target="../embeddings/oleObject28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29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296.bin"/><Relationship Id="rId4" Type="http://schemas.openxmlformats.org/officeDocument/2006/relationships/oleObject" Target="../embeddings/oleObject29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Grammars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Regular Languages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A Dog Runs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52400" y="1676400"/>
          <a:ext cx="8512175" cy="4597400"/>
        </p:xfrm>
        <a:graphic>
          <a:graphicData uri="http://schemas.openxmlformats.org/presentationml/2006/ole">
            <p:oleObj spid="_x0000_s102402" name="Equation" r:id="rId3" imgW="8508960" imgH="459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the grammar</a:t>
            </a:r>
            <a:endParaRPr lang="en-US" dirty="0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4495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dirty="0"/>
              <a:t>L = { “</a:t>
            </a:r>
            <a:r>
              <a:rPr lang="en-US" sz="3600" dirty="0">
                <a:solidFill>
                  <a:srgbClr val="FF3300"/>
                </a:solidFill>
              </a:rPr>
              <a:t>a boy runs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a boy walks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the boy runs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the boy walks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a dog runs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a dog walks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the dog runs</a:t>
            </a:r>
            <a:r>
              <a:rPr lang="en-US" sz="3600" dirty="0"/>
              <a:t>”,</a:t>
            </a:r>
          </a:p>
          <a:p>
            <a:r>
              <a:rPr lang="en-US" sz="3600" dirty="0"/>
              <a:t>        “</a:t>
            </a:r>
            <a:r>
              <a:rPr lang="en-US" sz="3600" dirty="0">
                <a:solidFill>
                  <a:srgbClr val="FF3300"/>
                </a:solidFill>
              </a:rPr>
              <a:t>the dog walks</a:t>
            </a:r>
            <a:r>
              <a:rPr lang="en-US" sz="3600" dirty="0"/>
              <a:t>” 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3060700" y="1536700"/>
          <a:ext cx="2857500" cy="1422400"/>
        </p:xfrm>
        <a:graphic>
          <a:graphicData uri="http://schemas.openxmlformats.org/presentationml/2006/ole">
            <p:oleObj spid="_x0000_s103426" name="Equation" r:id="rId3" imgW="2857320" imgH="1422360" progId="Equation.3">
              <p:embed/>
            </p:oleObj>
          </a:graphicData>
        </a:graphic>
      </p:graphicFrame>
      <p:sp>
        <p:nvSpPr>
          <p:cNvPr id="190469" name="Line 5"/>
          <p:cNvSpPr>
            <a:spLocks noChangeShapeType="1"/>
          </p:cNvSpPr>
          <p:nvPr/>
        </p:nvSpPr>
        <p:spPr bwMode="auto">
          <a:xfrm flipV="1">
            <a:off x="1905000" y="29718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0" y="3962400"/>
            <a:ext cx="267652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Variable</a:t>
            </a:r>
          </a:p>
          <a:p>
            <a:r>
              <a:rPr lang="en-US"/>
              <a:t>        or</a:t>
            </a:r>
          </a:p>
          <a:p>
            <a:r>
              <a:rPr lang="en-US"/>
              <a:t>Non-terminal</a:t>
            </a:r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 flipH="1" flipV="1">
            <a:off x="5486400" y="2971800"/>
            <a:ext cx="1752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6858000" y="4038600"/>
            <a:ext cx="1839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3733800" y="4191000"/>
            <a:ext cx="21971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Production</a:t>
            </a:r>
          </a:p>
          <a:p>
            <a:r>
              <a:rPr lang="en-US"/>
              <a:t>rule</a:t>
            </a:r>
          </a:p>
        </p:txBody>
      </p:sp>
      <p:sp>
        <p:nvSpPr>
          <p:cNvPr id="190474" name="Line 10"/>
          <p:cNvSpPr>
            <a:spLocks noChangeShapeType="1"/>
          </p:cNvSpPr>
          <p:nvPr/>
        </p:nvSpPr>
        <p:spPr bwMode="auto">
          <a:xfrm flipV="1">
            <a:off x="4724400" y="2895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Derivation of sentence       :</a:t>
            </a:r>
          </a:p>
          <a:p>
            <a:endParaRPr lang="en-US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752600" y="2209800"/>
          <a:ext cx="1803400" cy="1193800"/>
        </p:xfrm>
        <a:graphic>
          <a:graphicData uri="http://schemas.openxmlformats.org/presentationml/2006/ole">
            <p:oleObj spid="_x0000_s131077" name="Equation" r:id="rId3" imgW="1803240" imgH="1193760" progId="Equation.3">
              <p:embed/>
            </p:oleObj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p:oleObj spid="_x0000_s131076" name="Equation" r:id="rId4" imgW="3035160" imgH="431640" progId="Equation.3">
              <p:embed/>
            </p:oleObj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4800600" y="3733800"/>
          <a:ext cx="544513" cy="430213"/>
        </p:xfrm>
        <a:graphic>
          <a:graphicData uri="http://schemas.openxmlformats.org/presentationml/2006/ole">
            <p:oleObj spid="_x0000_s131075" name="Equation" r:id="rId5" imgW="545760" imgH="431640" progId="Equation.3">
              <p:embed/>
            </p:oleObj>
          </a:graphicData>
        </a:graphic>
      </p:graphicFrame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p:oleObj spid="_x0000_s131074" name="Equation" r:id="rId6" imgW="1803240" imgH="431640" progId="Equation.3">
              <p:embed/>
            </p:oleObj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p:oleObj spid="_x0000_s131073" name="Equation" r:id="rId7" imgW="1346040" imgH="419040" progId="Equation.3">
              <p:embed/>
            </p:oleObj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8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Derivation of sentence            :</a:t>
            </a:r>
          </a:p>
          <a:p>
            <a:endParaRPr lang="en-US" dirty="0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p:oleObj spid="_x0000_s105474" name="Equation" r:id="rId3" imgW="5524200" imgH="431640" progId="Equation.3">
              <p:embed/>
            </p:oleObj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p:oleObj spid="_x0000_s105475" name="Equation" r:id="rId4" imgW="1638000" imgH="393480" progId="Equation.3">
              <p:embed/>
            </p:oleObj>
          </a:graphicData>
        </a:graphic>
      </p:graphicFrame>
      <p:sp>
        <p:nvSpPr>
          <p:cNvPr id="194567" name="Line 7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p:oleObj spid="_x0000_s105476" name="Equation" r:id="rId5" imgW="1218960" imgH="380880" progId="Equation.3">
              <p:embed/>
            </p:oleObj>
          </a:graphicData>
        </a:graphic>
      </p:graphicFrame>
      <p:sp>
        <p:nvSpPr>
          <p:cNvPr id="194570" name="Line 10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75" name="Object 15"/>
          <p:cNvGraphicFramePr>
            <a:graphicFrameLocks noChangeAspect="1"/>
          </p:cNvGraphicFramePr>
          <p:nvPr/>
        </p:nvGraphicFramePr>
        <p:xfrm>
          <a:off x="4800600" y="3657600"/>
          <a:ext cx="1054100" cy="431800"/>
        </p:xfrm>
        <a:graphic>
          <a:graphicData uri="http://schemas.openxmlformats.org/presentationml/2006/ole">
            <p:oleObj spid="_x0000_s105477" name="Equation" r:id="rId6" imgW="1054080" imgH="431640" progId="Equation.3">
              <p:embed/>
            </p:oleObj>
          </a:graphicData>
        </a:graphic>
      </p:graphicFrame>
      <p:graphicFrame>
        <p:nvGraphicFramePr>
          <p:cNvPr id="194577" name="Object 17"/>
          <p:cNvGraphicFramePr>
            <a:graphicFrameLocks noChangeAspect="1"/>
          </p:cNvGraphicFramePr>
          <p:nvPr/>
        </p:nvGraphicFramePr>
        <p:xfrm>
          <a:off x="1600200" y="2133600"/>
          <a:ext cx="1803400" cy="1193800"/>
        </p:xfrm>
        <a:graphic>
          <a:graphicData uri="http://schemas.openxmlformats.org/presentationml/2006/ole">
            <p:oleObj spid="_x0000_s105478" name="Equation" r:id="rId7" imgW="1803240" imgH="1193760" progId="Equation.3">
              <p:embed/>
            </p:oleObj>
          </a:graphicData>
        </a:graphic>
      </p:graphicFrame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the </a:t>
            </a:r>
            <a:r>
              <a:rPr lang="en-US" dirty="0" smtClean="0"/>
              <a:t>grammar</a:t>
            </a:r>
            <a:endParaRPr lang="en-US" dirty="0"/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124200" y="1905000"/>
          <a:ext cx="1803400" cy="1193800"/>
        </p:xfrm>
        <a:graphic>
          <a:graphicData uri="http://schemas.openxmlformats.org/presentationml/2006/ole">
            <p:oleObj spid="_x0000_s107522" name="Equation" r:id="rId3" imgW="1803240" imgH="1193760" progId="Equation.3">
              <p:embed/>
            </p:oleObj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2279650" y="4152900"/>
          <a:ext cx="3505200" cy="709613"/>
        </p:xfrm>
        <a:graphic>
          <a:graphicData uri="http://schemas.openxmlformats.org/presentationml/2006/ole">
            <p:oleObj spid="_x0000_s107523" name="Equation" r:id="rId4" imgW="3504960" imgH="7110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Grammar</a:t>
            </a:r>
            <a:r>
              <a:rPr lang="en-US"/>
              <a:t> 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2209800" y="1676400"/>
          <a:ext cx="3035300" cy="558800"/>
        </p:xfrm>
        <a:graphic>
          <a:graphicData uri="http://schemas.openxmlformats.org/presentationml/2006/ole">
            <p:oleObj spid="_x0000_s108546" name="Equation" r:id="rId3" imgW="3035160" imgH="558720" progId="Equation.3">
              <p:embed/>
            </p:oleObj>
          </a:graphicData>
        </a:graphic>
      </p:graphicFrame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1447800" y="2514600"/>
          <a:ext cx="546100" cy="406400"/>
        </p:xfrm>
        <a:graphic>
          <a:graphicData uri="http://schemas.openxmlformats.org/presentationml/2006/ole">
            <p:oleObj spid="_x0000_s108547" name="Equation" r:id="rId4" imgW="545760" imgH="406080" progId="Equation.3">
              <p:embed/>
            </p:oleObj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1447800" y="3581400"/>
          <a:ext cx="520700" cy="406400"/>
        </p:xfrm>
        <a:graphic>
          <a:graphicData uri="http://schemas.openxmlformats.org/presentationml/2006/ole">
            <p:oleObj spid="_x0000_s108548" name="Equation" r:id="rId5" imgW="520560" imgH="406080" progId="Equation.3">
              <p:embed/>
            </p:oleObj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1447800" y="4572000"/>
          <a:ext cx="508000" cy="419100"/>
        </p:xfrm>
        <a:graphic>
          <a:graphicData uri="http://schemas.openxmlformats.org/presentationml/2006/ole">
            <p:oleObj spid="_x0000_s108549" name="Equation" r:id="rId6" imgW="507960" imgH="419040" progId="Equation.3">
              <p:embed/>
            </p:oleObj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1371600" y="5715000"/>
          <a:ext cx="546100" cy="406400"/>
        </p:xfrm>
        <a:graphic>
          <a:graphicData uri="http://schemas.openxmlformats.org/presentationml/2006/ole">
            <p:oleObj spid="_x0000_s108550" name="Equation" r:id="rId7" imgW="545760" imgH="406080" progId="Equation.3">
              <p:embed/>
            </p:oleObj>
          </a:graphicData>
        </a:graphic>
      </p:graphicFrame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422525" y="2463800"/>
            <a:ext cx="3243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variables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2362200" y="3581400"/>
            <a:ext cx="473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terminal symbols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2362200" y="4572000"/>
            <a:ext cx="2874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Start variable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2362200" y="5638800"/>
            <a:ext cx="4619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Set of Production rules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Grammar</a:t>
            </a:r>
            <a:r>
              <a:rPr lang="en-US"/>
              <a:t>      :</a:t>
            </a: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4495800" y="1752600"/>
          <a:ext cx="1803400" cy="1193800"/>
        </p:xfrm>
        <a:graphic>
          <a:graphicData uri="http://schemas.openxmlformats.org/presentationml/2006/ole">
            <p:oleObj spid="_x0000_s109570" name="Equation" r:id="rId3" imgW="1803240" imgH="1193760" progId="Equation.3">
              <p:embed/>
            </p:oleObj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667000" y="2133600"/>
          <a:ext cx="393700" cy="419100"/>
        </p:xfrm>
        <a:graphic>
          <a:graphicData uri="http://schemas.openxmlformats.org/presentationml/2006/ole">
            <p:oleObj spid="_x0000_s109571" name="Equation" r:id="rId4" imgW="393480" imgH="419040" progId="Equation.3">
              <p:embed/>
            </p:oleObj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133600" y="3352800"/>
          <a:ext cx="3035300" cy="558800"/>
        </p:xfrm>
        <a:graphic>
          <a:graphicData uri="http://schemas.openxmlformats.org/presentationml/2006/ole">
            <p:oleObj spid="_x0000_s109572" name="Equation" r:id="rId5" imgW="3035160" imgH="558720" progId="Equation.3">
              <p:embed/>
            </p:oleObj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609600" y="4876800"/>
          <a:ext cx="1536700" cy="531813"/>
        </p:xfrm>
        <a:graphic>
          <a:graphicData uri="http://schemas.openxmlformats.org/presentationml/2006/ole">
            <p:oleObj spid="_x0000_s109573" name="Equation" r:id="rId6" imgW="1536480" imgH="533160" progId="Equation.3">
              <p:embed/>
            </p:oleObj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3124200" y="4876800"/>
          <a:ext cx="1892300" cy="531813"/>
        </p:xfrm>
        <a:graphic>
          <a:graphicData uri="http://schemas.openxmlformats.org/presentationml/2006/ole">
            <p:oleObj spid="_x0000_s109574" name="Equation" r:id="rId7" imgW="1892160" imgH="533160" progId="Equation.3">
              <p:embed/>
            </p:oleObj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4267200" y="5867400"/>
          <a:ext cx="4699000" cy="544513"/>
        </p:xfrm>
        <a:graphic>
          <a:graphicData uri="http://schemas.openxmlformats.org/presentationml/2006/ole">
            <p:oleObj spid="_x0000_s109575" name="Equation" r:id="rId8" imgW="4698720" imgH="545760" progId="Equation.3">
              <p:embed/>
            </p:oleObj>
          </a:graphicData>
        </a:graphic>
      </p:graphicFrame>
      <p:sp>
        <p:nvSpPr>
          <p:cNvPr id="198666" name="Line 10"/>
          <p:cNvSpPr>
            <a:spLocks noChangeShapeType="1"/>
          </p:cNvSpPr>
          <p:nvPr/>
        </p:nvSpPr>
        <p:spPr bwMode="auto">
          <a:xfrm flipV="1">
            <a:off x="2133600" y="3886200"/>
            <a:ext cx="1066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 flipH="1" flipV="1">
            <a:off x="3810000" y="38862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 flipV="1">
            <a:off x="4800600" y="3886200"/>
            <a:ext cx="19812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Sentential Form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sentence that </a:t>
            </a:r>
            <a:r>
              <a:rPr lang="en-US" dirty="0" smtClean="0"/>
              <a:t>contains variables </a:t>
            </a:r>
            <a:r>
              <a:rPr lang="en-US" dirty="0"/>
              <a:t>and terminals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260350" y="4248150"/>
          <a:ext cx="8523288" cy="430213"/>
        </p:xfrm>
        <a:graphic>
          <a:graphicData uri="http://schemas.openxmlformats.org/presentationml/2006/ole">
            <p:oleObj spid="_x0000_s110594" name="Equation" r:id="rId3" imgW="8521560" imgH="431640" progId="Equation.3">
              <p:embed/>
            </p:oleObj>
          </a:graphicData>
        </a:graphic>
      </p:graphicFrame>
      <p:sp>
        <p:nvSpPr>
          <p:cNvPr id="199686" name="Line 6"/>
          <p:cNvSpPr>
            <a:spLocks noChangeShapeType="1"/>
          </p:cNvSpPr>
          <p:nvPr/>
        </p:nvSpPr>
        <p:spPr bwMode="auto">
          <a:xfrm flipH="1" flipV="1">
            <a:off x="1981200" y="48006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 flipV="1">
            <a:off x="3581400" y="4876800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 flipV="1">
            <a:off x="4191000" y="4800600"/>
            <a:ext cx="1447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1676400" y="5867400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Sentential Forms</a:t>
            </a: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 flipV="1">
            <a:off x="7696200" y="48006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629400" y="58674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sentence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Grammar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a grammar </a:t>
            </a:r>
          </a:p>
          <a:p>
            <a:r>
              <a:rPr lang="en-US" dirty="0"/>
              <a:t>with start variable      : 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3581400" y="1600200"/>
          <a:ext cx="393700" cy="419100"/>
        </p:xfrm>
        <a:graphic>
          <a:graphicData uri="http://schemas.openxmlformats.org/presentationml/2006/ole">
            <p:oleObj spid="_x0000_s118786" name="Equation" r:id="rId3" imgW="393480" imgH="419040" progId="Equation.3">
              <p:embed/>
            </p:oleObj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4038600" y="2095500"/>
          <a:ext cx="328613" cy="419100"/>
        </p:xfrm>
        <a:graphic>
          <a:graphicData uri="http://schemas.openxmlformats.org/presentationml/2006/ole">
            <p:oleObj spid="_x0000_s118787" name="Equation" r:id="rId4" imgW="330120" imgH="419040" progId="Equation.3">
              <p:embed/>
            </p:oleObj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2362200" y="3505200"/>
          <a:ext cx="4216400" cy="990600"/>
        </p:xfrm>
        <a:graphic>
          <a:graphicData uri="http://schemas.openxmlformats.org/presentationml/2006/ole">
            <p:oleObj spid="_x0000_s118788" name="Equation" r:id="rId5" imgW="4216320" imgH="990360" progId="Equation.3">
              <p:embed/>
            </p:oleObj>
          </a:graphicData>
        </a:graphic>
      </p:graphicFrame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2819400" y="5715000"/>
            <a:ext cx="3832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String of terminals</a:t>
            </a: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V="1">
            <a:off x="4267200" y="44958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ourier New" pitchFamily="49" charset="0"/>
              </a:rPr>
              <a:t>Can write regular language as an expression:</a:t>
            </a:r>
          </a:p>
          <a:p>
            <a:r>
              <a:rPr lang="en-US" sz="1800" dirty="0" smtClean="0">
                <a:latin typeface="Courier New" pitchFamily="49" charset="0"/>
              </a:rPr>
              <a:t>0*11</a:t>
            </a:r>
            <a:r>
              <a:rPr lang="en-US" sz="1800" dirty="0">
                <a:latin typeface="Courier New" pitchFamily="49" charset="0"/>
              </a:rPr>
              <a:t>*(0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|</a:t>
            </a:r>
            <a:r>
              <a:rPr lang="en-US" sz="1800" dirty="0">
                <a:latin typeface="Courier New" pitchFamily="49" charset="0"/>
              </a:rPr>
              <a:t>100*1)1*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|</a:t>
            </a:r>
            <a:r>
              <a:rPr lang="en-US" sz="1800" dirty="0">
                <a:latin typeface="Courier New" pitchFamily="49" charset="0"/>
              </a:rPr>
              <a:t>0*11*1</a:t>
            </a: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 smtClean="0">
              <a:latin typeface="Courier New" pitchFamily="49" charset="0"/>
            </a:endParaRPr>
          </a:p>
          <a:p>
            <a:endParaRPr lang="en-US" sz="1800" dirty="0" smtClean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Operators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Char char="•"/>
            </a:pPr>
            <a:r>
              <a:rPr lang="en-US" sz="1800" dirty="0">
                <a:latin typeface="Courier New" pitchFamily="49" charset="0"/>
              </a:rPr>
              <a:t>Concatenation (adjacency)</a:t>
            </a:r>
          </a:p>
          <a:p>
            <a:pPr>
              <a:buFontTx/>
              <a:buChar char="•"/>
            </a:pPr>
            <a:r>
              <a:rPr lang="en-US" sz="1800" dirty="0" smtClean="0">
                <a:latin typeface="Courier New" pitchFamily="49" charset="0"/>
              </a:rPr>
              <a:t>Union (|, + </a:t>
            </a:r>
            <a:r>
              <a:rPr lang="en-US" sz="1800" dirty="0">
                <a:latin typeface="Courier New" pitchFamily="49" charset="0"/>
              </a:rPr>
              <a:t>or sometime written as 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)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Char char="•"/>
            </a:pPr>
            <a:r>
              <a:rPr lang="en-US" sz="1800" dirty="0" err="1">
                <a:latin typeface="Courier New" pitchFamily="49" charset="0"/>
              </a:rPr>
              <a:t>Kleene</a:t>
            </a:r>
            <a:r>
              <a:rPr lang="en-US" sz="1800" dirty="0">
                <a:latin typeface="Courier New" pitchFamily="49" charset="0"/>
              </a:rPr>
              <a:t> closure (* - 0 or more instances)</a:t>
            </a:r>
          </a:p>
          <a:p>
            <a:pPr>
              <a:buFontTx/>
              <a:buChar char="•"/>
            </a:pPr>
            <a:endParaRPr lang="en-US" sz="1800" dirty="0"/>
          </a:p>
        </p:txBody>
      </p:sp>
      <p:pic>
        <p:nvPicPr>
          <p:cNvPr id="53252" name="Picture 4" descr="C:\documents\pratt\330-jpg\0140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286000"/>
            <a:ext cx="4419600" cy="259740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Convenient Notation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1000" y="2311400"/>
            <a:ext cx="8223250" cy="3149600"/>
            <a:chOff x="381000" y="2311400"/>
            <a:chExt cx="8223250" cy="3149600"/>
          </a:xfrm>
        </p:grpSpPr>
        <p:graphicFrame>
          <p:nvGraphicFramePr>
            <p:cNvPr id="210948" name="Object 4"/>
            <p:cNvGraphicFramePr>
              <a:graphicFrameLocks noChangeAspect="1"/>
            </p:cNvGraphicFramePr>
            <p:nvPr/>
          </p:nvGraphicFramePr>
          <p:xfrm>
            <a:off x="1295400" y="2311400"/>
            <a:ext cx="1892300" cy="1193800"/>
          </p:xfrm>
          <a:graphic>
            <a:graphicData uri="http://schemas.openxmlformats.org/presentationml/2006/ole">
              <p:oleObj spid="_x0000_s120834" name="Equation" r:id="rId3" imgW="1892160" imgH="1193760" progId="Equation.3">
                <p:embed/>
              </p:oleObj>
            </a:graphicData>
          </a:graphic>
        </p:graphicFrame>
        <p:graphicFrame>
          <p:nvGraphicFramePr>
            <p:cNvPr id="210949" name="Object 5"/>
            <p:cNvGraphicFramePr>
              <a:graphicFrameLocks noChangeAspect="1"/>
            </p:cNvGraphicFramePr>
            <p:nvPr/>
          </p:nvGraphicFramePr>
          <p:xfrm>
            <a:off x="5334000" y="2692400"/>
            <a:ext cx="2476500" cy="531813"/>
          </p:xfrm>
          <a:graphic>
            <a:graphicData uri="http://schemas.openxmlformats.org/presentationml/2006/ole">
              <p:oleObj spid="_x0000_s120835" name="Equation" r:id="rId4" imgW="2476440" imgH="533160" progId="Equation.3">
                <p:embed/>
              </p:oleObj>
            </a:graphicData>
          </a:graphic>
        </p:graphicFrame>
        <p:graphicFrame>
          <p:nvGraphicFramePr>
            <p:cNvPr id="210950" name="Object 6"/>
            <p:cNvGraphicFramePr>
              <a:graphicFrameLocks noChangeAspect="1"/>
            </p:cNvGraphicFramePr>
            <p:nvPr/>
          </p:nvGraphicFramePr>
          <p:xfrm>
            <a:off x="381000" y="4038600"/>
            <a:ext cx="2984500" cy="1422400"/>
          </p:xfrm>
          <a:graphic>
            <a:graphicData uri="http://schemas.openxmlformats.org/presentationml/2006/ole">
              <p:oleObj spid="_x0000_s120836" name="Equation" r:id="rId5" imgW="2984400" imgH="1422360" progId="Equation.3">
                <p:embed/>
              </p:oleObj>
            </a:graphicData>
          </a:graphic>
        </p:graphicFrame>
        <p:sp>
          <p:nvSpPr>
            <p:cNvPr id="210951" name="AutoShape 7"/>
            <p:cNvSpPr>
              <a:spLocks noChangeArrowheads="1"/>
            </p:cNvSpPr>
            <p:nvPr/>
          </p:nvSpPr>
          <p:spPr bwMode="auto">
            <a:xfrm>
              <a:off x="3810000" y="2692400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2" name="AutoShape 8"/>
            <p:cNvSpPr>
              <a:spLocks noChangeArrowheads="1"/>
            </p:cNvSpPr>
            <p:nvPr/>
          </p:nvSpPr>
          <p:spPr bwMode="auto">
            <a:xfrm>
              <a:off x="3886200" y="4419600"/>
              <a:ext cx="976313" cy="485775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0953" name="Object 9"/>
            <p:cNvGraphicFramePr>
              <a:graphicFrameLocks noChangeAspect="1"/>
            </p:cNvGraphicFramePr>
            <p:nvPr/>
          </p:nvGraphicFramePr>
          <p:xfrm>
            <a:off x="5086350" y="4318000"/>
            <a:ext cx="3517900" cy="609600"/>
          </p:xfrm>
          <a:graphic>
            <a:graphicData uri="http://schemas.openxmlformats.org/presentationml/2006/ole">
              <p:oleObj spid="_x0000_s120837" name="Equation" r:id="rId6" imgW="3517560" imgH="60948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Linear Grammars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Grammars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/>
              <a:t>Grammars with </a:t>
            </a:r>
            <a:r>
              <a:rPr lang="en-US" dirty="0" smtClean="0"/>
              <a:t>at </a:t>
            </a:r>
            <a:r>
              <a:rPr lang="en-US" dirty="0"/>
              <a:t>most one variable at the right </a:t>
            </a:r>
            <a:r>
              <a:rPr lang="en-US" dirty="0" smtClean="0"/>
              <a:t>side of </a:t>
            </a:r>
            <a:r>
              <a:rPr lang="en-US" dirty="0"/>
              <a:t>a production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4876800" y="3657600"/>
          <a:ext cx="1892300" cy="1955800"/>
        </p:xfrm>
        <a:graphic>
          <a:graphicData uri="http://schemas.openxmlformats.org/presentationml/2006/ole">
            <p:oleObj spid="_x0000_s121858" name="Equation" r:id="rId3" imgW="1892160" imgH="1955520" progId="Equation.3">
              <p:embed/>
            </p:oleObj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1447800" y="3657600"/>
          <a:ext cx="1803400" cy="1193800"/>
        </p:xfrm>
        <a:graphic>
          <a:graphicData uri="http://schemas.openxmlformats.org/presentationml/2006/ole">
            <p:oleObj spid="_x0000_s121859" name="Equation" r:id="rId4" imgW="1803240" imgH="119376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Non-Linear Grammar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4292600" y="1854200"/>
          <a:ext cx="1803400" cy="2717800"/>
        </p:xfrm>
        <a:graphic>
          <a:graphicData uri="http://schemas.openxmlformats.org/presentationml/2006/ole">
            <p:oleObj spid="_x0000_s122882" name="Equation" r:id="rId3" imgW="1803240" imgH="2717640" progId="Equation.3">
              <p:embed/>
            </p:oleObj>
          </a:graphicData>
        </a:graphic>
      </p:graphicFrame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2598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Grammar </a:t>
            </a:r>
            <a:r>
              <a:rPr lang="en-US" sz="2800" dirty="0" smtClean="0"/>
              <a:t>       </a:t>
            </a:r>
            <a:r>
              <a:rPr lang="en-US" sz="2800" dirty="0"/>
              <a:t>: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273300" y="1943100"/>
          <a:ext cx="393700" cy="419100"/>
        </p:xfrm>
        <a:graphic>
          <a:graphicData uri="http://schemas.openxmlformats.org/presentationml/2006/ole">
            <p:oleObj spid="_x0000_s122883" name="Equation" r:id="rId4" imgW="393480" imgH="419040" progId="Equation.3">
              <p:embed/>
            </p:oleObj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1524000" y="4953000"/>
          <a:ext cx="5754688" cy="582613"/>
        </p:xfrm>
        <a:graphic>
          <a:graphicData uri="http://schemas.openxmlformats.org/presentationml/2006/ole">
            <p:oleObj spid="_x0000_s122884" name="Equation" r:id="rId5" imgW="575280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Linear Grammar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Grammar       </a:t>
            </a:r>
            <a:r>
              <a:rPr lang="en-US" dirty="0"/>
              <a:t>: </a:t>
            </a:r>
          </a:p>
        </p:txBody>
      </p:sp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3505200" y="2362200"/>
          <a:ext cx="2222500" cy="1943100"/>
        </p:xfrm>
        <a:graphic>
          <a:graphicData uri="http://schemas.openxmlformats.org/presentationml/2006/ole">
            <p:oleObj spid="_x0000_s123906" name="Equation" r:id="rId3" imgW="2222280" imgH="1942920" progId="Equation.3">
              <p:embed/>
            </p:oleObj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2374900" y="4914900"/>
          <a:ext cx="4241800" cy="709613"/>
        </p:xfrm>
        <a:graphic>
          <a:graphicData uri="http://schemas.openxmlformats.org/presentationml/2006/ole">
            <p:oleObj spid="_x0000_s123907" name="Equation" r:id="rId4" imgW="4241520" imgH="711000" progId="Equation.3">
              <p:embed/>
            </p:oleObj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2743200" y="1600200"/>
          <a:ext cx="393700" cy="419100"/>
        </p:xfrm>
        <a:graphic>
          <a:graphicData uri="http://schemas.openxmlformats.org/presentationml/2006/ole">
            <p:oleObj spid="_x0000_s123908" name="Equation" r:id="rId5" imgW="393480" imgH="41904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Right-Linear Grammars</a:t>
            </a:r>
          </a:p>
        </p:txBody>
      </p:sp>
      <p:sp>
        <p:nvSpPr>
          <p:cNvPr id="217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productions have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217092" name="Object 1028"/>
          <p:cNvGraphicFramePr>
            <a:graphicFrameLocks noChangeAspect="1"/>
          </p:cNvGraphicFramePr>
          <p:nvPr/>
        </p:nvGraphicFramePr>
        <p:xfrm>
          <a:off x="2514600" y="2209800"/>
          <a:ext cx="1638300" cy="419100"/>
        </p:xfrm>
        <a:graphic>
          <a:graphicData uri="http://schemas.openxmlformats.org/presentationml/2006/ole">
            <p:oleObj spid="_x0000_s124930" name="Equation" r:id="rId3" imgW="1638000" imgH="419040" progId="Equation.3">
              <p:embed/>
            </p:oleObj>
          </a:graphicData>
        </a:graphic>
      </p:graphicFrame>
      <p:graphicFrame>
        <p:nvGraphicFramePr>
          <p:cNvPr id="217093" name="Object 1029"/>
          <p:cNvGraphicFramePr>
            <a:graphicFrameLocks noChangeAspect="1"/>
          </p:cNvGraphicFramePr>
          <p:nvPr/>
        </p:nvGraphicFramePr>
        <p:xfrm>
          <a:off x="5181600" y="2209800"/>
          <a:ext cx="1333500" cy="419100"/>
        </p:xfrm>
        <a:graphic>
          <a:graphicData uri="http://schemas.openxmlformats.org/presentationml/2006/ole">
            <p:oleObj spid="_x0000_s124931" name="Equation" r:id="rId4" imgW="1333440" imgH="419040" progId="Equation.3">
              <p:embed/>
            </p:oleObj>
          </a:graphicData>
        </a:graphic>
      </p:graphicFrame>
      <p:sp>
        <p:nvSpPr>
          <p:cNvPr id="217094" name="Text Box 1030"/>
          <p:cNvSpPr txBox="1">
            <a:spLocks noChangeArrowheads="1"/>
          </p:cNvSpPr>
          <p:nvPr/>
        </p:nvSpPr>
        <p:spPr bwMode="auto">
          <a:xfrm>
            <a:off x="4419600" y="2209800"/>
            <a:ext cx="593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graphicFrame>
        <p:nvGraphicFramePr>
          <p:cNvPr id="217095" name="Object 1031"/>
          <p:cNvGraphicFramePr>
            <a:graphicFrameLocks noChangeAspect="1"/>
          </p:cNvGraphicFramePr>
          <p:nvPr/>
        </p:nvGraphicFramePr>
        <p:xfrm>
          <a:off x="2743200" y="4724400"/>
          <a:ext cx="1854200" cy="1193800"/>
        </p:xfrm>
        <a:graphic>
          <a:graphicData uri="http://schemas.openxmlformats.org/presentationml/2006/ole">
            <p:oleObj spid="_x0000_s124932" name="Equation" r:id="rId5" imgW="1854000" imgH="119376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Left-Linear Grammars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productions have 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1447800" y="2438400"/>
          <a:ext cx="1638300" cy="419100"/>
        </p:xfrm>
        <a:graphic>
          <a:graphicData uri="http://schemas.openxmlformats.org/presentationml/2006/ole">
            <p:oleObj spid="_x0000_s125954" name="Equation" r:id="rId3" imgW="1638000" imgH="419040" progId="Equation.3">
              <p:embed/>
            </p:oleObj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667000" y="3886200"/>
          <a:ext cx="2540000" cy="1955800"/>
        </p:xfrm>
        <a:graphic>
          <a:graphicData uri="http://schemas.openxmlformats.org/presentationml/2006/ole">
            <p:oleObj spid="_x0000_s125955" name="Equation" r:id="rId4" imgW="2539800" imgH="1955520" progId="Equation.3">
              <p:embed/>
            </p:oleObj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4953000" y="2286000"/>
          <a:ext cx="1333500" cy="419100"/>
        </p:xfrm>
        <a:graphic>
          <a:graphicData uri="http://schemas.openxmlformats.org/presentationml/2006/ole">
            <p:oleObj spid="_x0000_s125956" name="Equation" r:id="rId5" imgW="1333440" imgH="419040" progId="Equation.3">
              <p:embed/>
            </p:oleObj>
          </a:graphicData>
        </a:graphic>
      </p:graphicFrame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3581400" y="2438400"/>
            <a:ext cx="593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Regular Grammars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Grammars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regular grammar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/>
              <a:t>is any </a:t>
            </a:r>
          </a:p>
          <a:p>
            <a:r>
              <a:rPr lang="en-US" dirty="0"/>
              <a:t>right-linear or left-linear grammar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287744" name="Object 0"/>
          <p:cNvGraphicFramePr>
            <a:graphicFrameLocks noChangeAspect="1"/>
          </p:cNvGraphicFramePr>
          <p:nvPr/>
        </p:nvGraphicFramePr>
        <p:xfrm>
          <a:off x="1752600" y="4343400"/>
          <a:ext cx="1854200" cy="1193800"/>
        </p:xfrm>
        <a:graphic>
          <a:graphicData uri="http://schemas.openxmlformats.org/presentationml/2006/ole">
            <p:oleObj spid="_x0000_s126978" name="Equation" r:id="rId3" imgW="1854000" imgH="1193760" progId="Equation.3">
              <p:embed/>
            </p:oleObj>
          </a:graphicData>
        </a:graphic>
      </p:graphicFrame>
      <p:graphicFrame>
        <p:nvGraphicFramePr>
          <p:cNvPr id="287745" name="Object 1"/>
          <p:cNvGraphicFramePr>
            <a:graphicFrameLocks noChangeAspect="1"/>
          </p:cNvGraphicFramePr>
          <p:nvPr/>
        </p:nvGraphicFramePr>
        <p:xfrm>
          <a:off x="6134100" y="4267200"/>
          <a:ext cx="2540000" cy="1955800"/>
        </p:xfrm>
        <a:graphic>
          <a:graphicData uri="http://schemas.openxmlformats.org/presentationml/2006/ole">
            <p:oleObj spid="_x0000_s126979" name="Equation" r:id="rId4" imgW="2539800" imgH="1955520" progId="Equation.3">
              <p:embed/>
            </p:oleObj>
          </a:graphicData>
        </a:graphic>
      </p:graphicFrame>
      <p:graphicFrame>
        <p:nvGraphicFramePr>
          <p:cNvPr id="287746" name="Object 2"/>
          <p:cNvGraphicFramePr>
            <a:graphicFrameLocks noChangeAspect="1"/>
          </p:cNvGraphicFramePr>
          <p:nvPr/>
        </p:nvGraphicFramePr>
        <p:xfrm>
          <a:off x="2209800" y="3352800"/>
          <a:ext cx="495300" cy="571500"/>
        </p:xfrm>
        <a:graphic>
          <a:graphicData uri="http://schemas.openxmlformats.org/presentationml/2006/ole">
            <p:oleObj spid="_x0000_s126980" name="Equation" r:id="rId5" imgW="495000" imgH="571320" progId="Equation.3">
              <p:embed/>
            </p:oleObj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6705600" y="3352800"/>
          <a:ext cx="571500" cy="571500"/>
        </p:xfrm>
        <a:graphic>
          <a:graphicData uri="http://schemas.openxmlformats.org/presentationml/2006/ole">
            <p:oleObj spid="_x0000_s126981" name="Equation" r:id="rId6" imgW="571320" imgH="57132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95800"/>
          </a:xfrm>
        </p:spPr>
        <p:txBody>
          <a:bodyPr/>
          <a:lstStyle/>
          <a:p>
            <a:r>
              <a:rPr lang="en-US" dirty="0"/>
              <a:t>Regular grammars generate regular languages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</p:txBody>
      </p:sp>
      <p:graphicFrame>
        <p:nvGraphicFramePr>
          <p:cNvPr id="288768" name="Object 0"/>
          <p:cNvGraphicFramePr>
            <a:graphicFrameLocks noChangeAspect="1"/>
          </p:cNvGraphicFramePr>
          <p:nvPr/>
        </p:nvGraphicFramePr>
        <p:xfrm>
          <a:off x="685800" y="4038600"/>
          <a:ext cx="1854200" cy="1193800"/>
        </p:xfrm>
        <a:graphic>
          <a:graphicData uri="http://schemas.openxmlformats.org/presentationml/2006/ole">
            <p:oleObj spid="_x0000_s128002" name="Equation" r:id="rId3" imgW="1854000" imgH="1193760" progId="Equation.3">
              <p:embed/>
            </p:oleObj>
          </a:graphicData>
        </a:graphic>
      </p:graphicFrame>
      <p:graphicFrame>
        <p:nvGraphicFramePr>
          <p:cNvPr id="288769" name="Object 1"/>
          <p:cNvGraphicFramePr>
            <a:graphicFrameLocks noChangeAspect="1"/>
          </p:cNvGraphicFramePr>
          <p:nvPr/>
        </p:nvGraphicFramePr>
        <p:xfrm>
          <a:off x="533400" y="5867400"/>
          <a:ext cx="3213100" cy="569913"/>
        </p:xfrm>
        <a:graphic>
          <a:graphicData uri="http://schemas.openxmlformats.org/presentationml/2006/ole">
            <p:oleObj spid="_x0000_s128003" name="Equation" r:id="rId4" imgW="3213000" imgH="571320" progId="Equation.3">
              <p:embed/>
            </p:oleObj>
          </a:graphicData>
        </a:graphic>
      </p:graphicFrame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5257800" y="3276600"/>
          <a:ext cx="2540000" cy="1955800"/>
        </p:xfrm>
        <a:graphic>
          <a:graphicData uri="http://schemas.openxmlformats.org/presentationml/2006/ole">
            <p:oleObj spid="_x0000_s128004" name="Equation" r:id="rId5" imgW="2539800" imgH="1955520" progId="Equation.3">
              <p:embed/>
            </p:oleObj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130800" y="5899150"/>
          <a:ext cx="3708400" cy="569913"/>
        </p:xfrm>
        <a:graphic>
          <a:graphicData uri="http://schemas.openxmlformats.org/presentationml/2006/ole">
            <p:oleObj spid="_x0000_s128005" name="Equation" r:id="rId6" imgW="3708360" imgH="571320" progId="Equation.3">
              <p:embed/>
            </p:oleObj>
          </a:graphicData>
        </a:graphic>
      </p:graphicFrame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1143000" y="3048000"/>
          <a:ext cx="495300" cy="571500"/>
        </p:xfrm>
        <a:graphic>
          <a:graphicData uri="http://schemas.openxmlformats.org/presentationml/2006/ole">
            <p:oleObj spid="_x0000_s128006" name="Equation" r:id="rId7" imgW="495000" imgH="571320" progId="Equation.3">
              <p:embed/>
            </p:oleObj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/>
        </p:nvGraphicFramePr>
        <p:xfrm>
          <a:off x="5638800" y="2209800"/>
          <a:ext cx="571500" cy="571500"/>
        </p:xfrm>
        <a:graphic>
          <a:graphicData uri="http://schemas.openxmlformats.org/presentationml/2006/ole">
            <p:oleObj spid="_x0000_s128007" name="Equation" r:id="rId8" imgW="571320" imgH="571320" progId="Equation.3">
              <p:embed/>
            </p:oleObj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Grammars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ourier New" pitchFamily="49" charset="0"/>
              </a:rPr>
              <a:t>A regular grammar is a </a:t>
            </a:r>
            <a:r>
              <a:rPr lang="en-US" sz="3600" dirty="0" smtClean="0">
                <a:latin typeface="Courier New" pitchFamily="49" charset="0"/>
              </a:rPr>
              <a:t>grammar </a:t>
            </a:r>
            <a:r>
              <a:rPr lang="en-US" sz="3600" dirty="0">
                <a:latin typeface="Courier New" pitchFamily="49" charset="0"/>
              </a:rPr>
              <a:t>where every production is of </a:t>
            </a:r>
            <a:r>
              <a:rPr lang="en-US" sz="3600" dirty="0" smtClean="0">
                <a:latin typeface="Courier New" pitchFamily="49" charset="0"/>
              </a:rPr>
              <a:t>one </a:t>
            </a:r>
            <a:r>
              <a:rPr lang="en-US" sz="3600" dirty="0">
                <a:latin typeface="Courier New" pitchFamily="49" charset="0"/>
              </a:rPr>
              <a:t>of the two forms:</a:t>
            </a:r>
          </a:p>
          <a:p>
            <a:pPr lvl="2"/>
            <a:r>
              <a:rPr lang="en-US" sz="2800" dirty="0">
                <a:latin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aY</a:t>
            </a:r>
            <a:r>
              <a:rPr lang="en-US" sz="2800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800" dirty="0">
                <a:latin typeface="Courier New" pitchFamily="49" charset="0"/>
              </a:rPr>
              <a:t>X 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800" dirty="0">
                <a:latin typeface="Courier New" pitchFamily="49" charset="0"/>
              </a:rPr>
              <a:t> a </a:t>
            </a:r>
            <a:endParaRPr lang="en-US" sz="2800" dirty="0" smtClean="0">
              <a:latin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</a:rPr>
              <a:t>X, Y </a:t>
            </a:r>
            <a:r>
              <a:rPr lang="en-US" dirty="0">
                <a:latin typeface="Courier New" pitchFamily="49" charset="0"/>
                <a:sym typeface="SymbolPS" pitchFamily="18" charset="2"/>
              </a:rPr>
              <a:t>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Set of Variables, </a:t>
            </a:r>
            <a:r>
              <a:rPr lang="en-US" dirty="0">
                <a:latin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sym typeface="SymbolPS" pitchFamily="18" charset="2"/>
              </a:rPr>
              <a:t> </a:t>
            </a:r>
            <a:r>
              <a:rPr lang="en-US" dirty="0" smtClean="0">
                <a:latin typeface="Courier New" pitchFamily="49" charset="0"/>
                <a:sym typeface="SymbolPS" pitchFamily="18" charset="2"/>
              </a:rPr>
              <a:t>Terminals</a:t>
            </a:r>
            <a:endParaRPr lang="en-US" dirty="0">
              <a:latin typeface="Courier New" pitchFamily="49" charset="0"/>
              <a:sym typeface="SymbolPS" pitchFamily="18" charset="2"/>
            </a:endParaRPr>
          </a:p>
          <a:p>
            <a:endParaRPr lang="en-US" sz="3600" dirty="0">
              <a:latin typeface="Courier New" pitchFamily="49" charset="0"/>
              <a:sym typeface="SymbolPS" pitchFamily="18" charset="2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Regular </a:t>
            </a:r>
            <a:r>
              <a:rPr lang="en-US" sz="3200" dirty="0"/>
              <a:t>Grammars </a:t>
            </a:r>
            <a:br>
              <a:rPr lang="en-US" sz="3200" dirty="0"/>
            </a:br>
            <a:r>
              <a:rPr lang="en-US" sz="3200" dirty="0" smtClean="0"/>
              <a:t>Generate Regular </a:t>
            </a:r>
            <a:r>
              <a:rPr lang="en-US" sz="3200" dirty="0"/>
              <a:t>Languages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275" y="2768600"/>
            <a:ext cx="8747125" cy="1879600"/>
            <a:chOff x="168275" y="2768600"/>
            <a:chExt cx="8747125" cy="1879600"/>
          </a:xfrm>
        </p:grpSpPr>
        <p:sp>
          <p:nvSpPr>
            <p:cNvPr id="270339" name="AutoShape 3"/>
            <p:cNvSpPr>
              <a:spLocks/>
            </p:cNvSpPr>
            <p:nvPr/>
          </p:nvSpPr>
          <p:spPr bwMode="auto">
            <a:xfrm>
              <a:off x="168275" y="2819400"/>
              <a:ext cx="304800" cy="1828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0" name="Text Box 4"/>
            <p:cNvSpPr txBox="1">
              <a:spLocks noChangeArrowheads="1"/>
            </p:cNvSpPr>
            <p:nvPr/>
          </p:nvSpPr>
          <p:spPr bwMode="auto">
            <a:xfrm>
              <a:off x="457200" y="2844800"/>
              <a:ext cx="3667992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/>
                <a:t>Languages</a:t>
              </a:r>
            </a:p>
            <a:p>
              <a:pPr algn="ctr"/>
              <a:r>
                <a:rPr lang="en-US" sz="3200" dirty="0"/>
                <a:t>Generated by</a:t>
              </a:r>
            </a:p>
            <a:p>
              <a:pPr algn="ctr"/>
              <a:r>
                <a:rPr lang="en-US" sz="3200" dirty="0"/>
                <a:t>Regular Grammars</a:t>
              </a:r>
            </a:p>
          </p:txBody>
        </p:sp>
        <p:sp>
          <p:nvSpPr>
            <p:cNvPr id="270341" name="AutoShape 5"/>
            <p:cNvSpPr>
              <a:spLocks/>
            </p:cNvSpPr>
            <p:nvPr/>
          </p:nvSpPr>
          <p:spPr bwMode="auto">
            <a:xfrm flipH="1">
              <a:off x="4267200" y="2768600"/>
              <a:ext cx="304800" cy="1828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2" name="AutoShape 6"/>
            <p:cNvSpPr>
              <a:spLocks/>
            </p:cNvSpPr>
            <p:nvPr/>
          </p:nvSpPr>
          <p:spPr bwMode="auto">
            <a:xfrm>
              <a:off x="6096000" y="2768600"/>
              <a:ext cx="304800" cy="1828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3" name="AutoShape 7"/>
            <p:cNvSpPr>
              <a:spLocks/>
            </p:cNvSpPr>
            <p:nvPr/>
          </p:nvSpPr>
          <p:spPr bwMode="auto">
            <a:xfrm flipH="1">
              <a:off x="8610600" y="2768600"/>
              <a:ext cx="304800" cy="18288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44" name="Text Box 8"/>
            <p:cNvSpPr txBox="1">
              <a:spLocks noChangeArrowheads="1"/>
            </p:cNvSpPr>
            <p:nvPr/>
          </p:nvSpPr>
          <p:spPr bwMode="auto">
            <a:xfrm>
              <a:off x="6477000" y="3073400"/>
              <a:ext cx="1967206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Regular</a:t>
              </a:r>
            </a:p>
            <a:p>
              <a:pPr algn="ctr"/>
              <a:r>
                <a:rPr lang="en-US" sz="2800" dirty="0"/>
                <a:t>Languages</a:t>
              </a:r>
            </a:p>
          </p:txBody>
        </p:sp>
        <p:graphicFrame>
          <p:nvGraphicFramePr>
            <p:cNvPr id="289792" name="Object 0"/>
            <p:cNvGraphicFramePr>
              <a:graphicFrameLocks noChangeAspect="1"/>
            </p:cNvGraphicFramePr>
            <p:nvPr/>
          </p:nvGraphicFramePr>
          <p:xfrm>
            <a:off x="4953000" y="3302000"/>
            <a:ext cx="762000" cy="609600"/>
          </p:xfrm>
          <a:graphic>
            <a:graphicData uri="http://schemas.openxmlformats.org/presentationml/2006/ole">
              <p:oleObj spid="_x0000_s129026" name="Equation" r:id="rId3" imgW="304560" imgH="177480" progId="Equation.3">
                <p:embed/>
              </p:oleObj>
            </a:graphicData>
          </a:graphic>
        </p:graphicFrame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</a:t>
            </a:r>
            <a:r>
              <a:rPr lang="en-US" dirty="0" smtClean="0">
                <a:solidFill>
                  <a:srgbClr val="FF0000"/>
                </a:solidFill>
              </a:rPr>
              <a:t>Part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68275" y="19351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1960562"/>
            <a:ext cx="3667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Languages</a:t>
            </a:r>
          </a:p>
          <a:p>
            <a:pPr algn="ctr"/>
            <a:r>
              <a:rPr lang="en-US" sz="3200" dirty="0"/>
              <a:t>Generated by</a:t>
            </a:r>
          </a:p>
          <a:p>
            <a:pPr algn="ctr"/>
            <a:r>
              <a:rPr lang="en-US" sz="3200" dirty="0"/>
              <a:t>Regular Grammars</a:t>
            </a: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flipH="1">
            <a:off x="42672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60960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 flipH="1">
            <a:off x="86106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77000" y="2189162"/>
            <a:ext cx="22108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Regular</a:t>
            </a:r>
          </a:p>
          <a:p>
            <a:pPr algn="ctr"/>
            <a:r>
              <a:rPr lang="en-US" sz="3200" dirty="0"/>
              <a:t>Languages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953000" y="2341562"/>
          <a:ext cx="828675" cy="784225"/>
        </p:xfrm>
        <a:graphic>
          <a:graphicData uri="http://schemas.openxmlformats.org/presentationml/2006/ole">
            <p:oleObj spid="_x0000_s210946" name="Equation" r:id="rId3" imgW="393480" imgH="368280" progId="Equation.3">
              <p:embed/>
            </p:oleObj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5800" y="4475162"/>
            <a:ext cx="76594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Any regular grammar </a:t>
            </a:r>
            <a:r>
              <a:rPr lang="en-US" sz="2400" b="1" dirty="0" smtClean="0">
                <a:solidFill>
                  <a:schemeClr val="accent1"/>
                </a:solidFill>
              </a:rPr>
              <a:t>generates a </a:t>
            </a:r>
            <a:r>
              <a:rPr lang="en-US" sz="2400" b="1" dirty="0">
                <a:solidFill>
                  <a:schemeClr val="accent1"/>
                </a:solidFill>
              </a:rPr>
              <a:t>regular language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- </a:t>
            </a:r>
            <a:r>
              <a:rPr lang="en-US" dirty="0" smtClean="0">
                <a:solidFill>
                  <a:srgbClr val="FF0000"/>
                </a:solidFill>
              </a:rPr>
              <a:t>Part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AutoShape 3"/>
          <p:cNvSpPr>
            <a:spLocks/>
          </p:cNvSpPr>
          <p:nvPr/>
        </p:nvSpPr>
        <p:spPr bwMode="auto">
          <a:xfrm>
            <a:off x="168275" y="19351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1960562"/>
            <a:ext cx="3667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Languages</a:t>
            </a:r>
          </a:p>
          <a:p>
            <a:pPr algn="ctr"/>
            <a:r>
              <a:rPr lang="en-US" sz="3200" dirty="0"/>
              <a:t>Generated by</a:t>
            </a:r>
          </a:p>
          <a:p>
            <a:pPr algn="ctr"/>
            <a:r>
              <a:rPr lang="en-US" sz="3200" dirty="0"/>
              <a:t>Regular Grammars</a:t>
            </a: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 flipH="1">
            <a:off x="42672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60960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 flipH="1">
            <a:off x="8610600" y="1884362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477000" y="2189162"/>
            <a:ext cx="24673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Regular</a:t>
            </a:r>
          </a:p>
          <a:p>
            <a:pPr algn="ctr"/>
            <a:r>
              <a:rPr lang="en-US" sz="3600" dirty="0"/>
              <a:t>Languages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4953000" y="2341562"/>
          <a:ext cx="828675" cy="784225"/>
        </p:xfrm>
        <a:graphic>
          <a:graphicData uri="http://schemas.openxmlformats.org/presentationml/2006/ole">
            <p:oleObj spid="_x0000_s211970" name="Equation" r:id="rId3" imgW="393480" imgH="368280" progId="Equation.3">
              <p:embed/>
            </p:oleObj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49629" y="4475162"/>
            <a:ext cx="8460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Any regular language is generated </a:t>
            </a:r>
            <a:r>
              <a:rPr lang="en-US" sz="2400" b="1" dirty="0" smtClean="0">
                <a:solidFill>
                  <a:schemeClr val="accent1"/>
                </a:solidFill>
              </a:rPr>
              <a:t>by </a:t>
            </a:r>
            <a:r>
              <a:rPr lang="en-US" sz="2400" b="1" dirty="0">
                <a:solidFill>
                  <a:schemeClr val="accent1"/>
                </a:solidFill>
              </a:rPr>
              <a:t>a regular grammar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– </a:t>
            </a:r>
            <a:r>
              <a:rPr lang="en-US">
                <a:solidFill>
                  <a:srgbClr val="FF0000"/>
                </a:solidFill>
              </a:rPr>
              <a:t>Part 1</a:t>
            </a:r>
          </a:p>
        </p:txBody>
      </p:sp>
      <p:sp>
        <p:nvSpPr>
          <p:cNvPr id="227339" name="AutoShape 11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0" name="Text Box 12"/>
          <p:cNvSpPr txBox="1">
            <a:spLocks noChangeArrowheads="1"/>
          </p:cNvSpPr>
          <p:nvPr/>
        </p:nvSpPr>
        <p:spPr bwMode="auto">
          <a:xfrm>
            <a:off x="457200" y="1447800"/>
            <a:ext cx="3667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Languages</a:t>
            </a:r>
          </a:p>
          <a:p>
            <a:pPr algn="ctr"/>
            <a:r>
              <a:rPr lang="en-US" sz="3200" dirty="0"/>
              <a:t>Generated by</a:t>
            </a:r>
          </a:p>
          <a:p>
            <a:pPr algn="ctr"/>
            <a:r>
              <a:rPr lang="en-US" sz="3200" dirty="0"/>
              <a:t>Regular Grammars</a:t>
            </a:r>
          </a:p>
        </p:txBody>
      </p:sp>
      <p:sp>
        <p:nvSpPr>
          <p:cNvPr id="227341" name="AutoShape 13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2" name="AutoShape 14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3" name="AutoShape 15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22108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Regular</a:t>
            </a:r>
          </a:p>
          <a:p>
            <a:pPr algn="ctr"/>
            <a:r>
              <a:rPr lang="en-US" sz="3200" dirty="0"/>
              <a:t>Languages</a:t>
            </a:r>
          </a:p>
        </p:txBody>
      </p:sp>
      <p:graphicFrame>
        <p:nvGraphicFramePr>
          <p:cNvPr id="290816" name="Object 0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p:oleObj spid="_x0000_s132098" name="Equation" r:id="rId3" imgW="393480" imgH="368280" progId="Equation.3">
              <p:embed/>
            </p:oleObj>
          </a:graphicData>
        </a:graphic>
      </p:graphicFrame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762000" y="4114800"/>
            <a:ext cx="67858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The language              generated by </a:t>
            </a:r>
          </a:p>
          <a:p>
            <a:r>
              <a:rPr lang="en-US" sz="3200" dirty="0"/>
              <a:t>any regular grammar        is regular</a:t>
            </a:r>
          </a:p>
        </p:txBody>
      </p:sp>
      <p:graphicFrame>
        <p:nvGraphicFramePr>
          <p:cNvPr id="290817" name="Object 1"/>
          <p:cNvGraphicFramePr>
            <a:graphicFrameLocks noChangeAspect="1"/>
          </p:cNvGraphicFramePr>
          <p:nvPr/>
        </p:nvGraphicFramePr>
        <p:xfrm>
          <a:off x="3505200" y="4191000"/>
          <a:ext cx="1066800" cy="533400"/>
        </p:xfrm>
        <a:graphic>
          <a:graphicData uri="http://schemas.openxmlformats.org/presentationml/2006/ole">
            <p:oleObj spid="_x0000_s132099" name="Equation" r:id="rId4" imgW="1066680" imgH="533160" progId="Equation.3">
              <p:embed/>
            </p:oleObj>
          </a:graphicData>
        </a:graphic>
      </p:graphicFrame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4876800" y="4724400"/>
          <a:ext cx="393700" cy="419100"/>
        </p:xfrm>
        <a:graphic>
          <a:graphicData uri="http://schemas.openxmlformats.org/presentationml/2006/ole">
            <p:oleObj spid="_x0000_s132100" name="Equation" r:id="rId5" imgW="393480" imgH="419040" progId="Equation.3">
              <p:embed/>
            </p:oleObj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990600"/>
          </a:xfrm>
        </p:spPr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Let      be a right-linear grammar</a:t>
            </a:r>
          </a:p>
          <a:p>
            <a:r>
              <a:rPr lang="en-US" dirty="0" smtClean="0"/>
              <a:t>We </a:t>
            </a:r>
            <a:r>
              <a:rPr lang="en-US" dirty="0"/>
              <a:t>will prove:             is regular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Proof </a:t>
            </a:r>
            <a:r>
              <a:rPr lang="en-US" b="1" dirty="0">
                <a:solidFill>
                  <a:srgbClr val="FF0000"/>
                </a:solidFill>
              </a:rPr>
              <a:t>idea:    </a:t>
            </a:r>
            <a:r>
              <a:rPr lang="en-US" dirty="0"/>
              <a:t>We will construct NFA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/>
              <a:t>with </a:t>
            </a:r>
          </a:p>
          <a:p>
            <a:endParaRPr lang="en-US" dirty="0"/>
          </a:p>
        </p:txBody>
      </p:sp>
      <p:graphicFrame>
        <p:nvGraphicFramePr>
          <p:cNvPr id="291840" name="Object 0"/>
          <p:cNvGraphicFramePr>
            <a:graphicFrameLocks noChangeAspect="1"/>
          </p:cNvGraphicFramePr>
          <p:nvPr/>
        </p:nvGraphicFramePr>
        <p:xfrm>
          <a:off x="1676400" y="2133600"/>
          <a:ext cx="393700" cy="419100"/>
        </p:xfrm>
        <a:graphic>
          <a:graphicData uri="http://schemas.openxmlformats.org/presentationml/2006/ole">
            <p:oleObj spid="_x0000_s133122" name="Equation" r:id="rId3" imgW="393480" imgH="419040" progId="Equation.3">
              <p:embed/>
            </p:oleObj>
          </a:graphicData>
        </a:graphic>
      </p:graphicFrame>
      <p:graphicFrame>
        <p:nvGraphicFramePr>
          <p:cNvPr id="291841" name="Object 1"/>
          <p:cNvGraphicFramePr>
            <a:graphicFrameLocks noChangeAspect="1"/>
          </p:cNvGraphicFramePr>
          <p:nvPr/>
        </p:nvGraphicFramePr>
        <p:xfrm>
          <a:off x="3505200" y="2667000"/>
          <a:ext cx="1066800" cy="531813"/>
        </p:xfrm>
        <a:graphic>
          <a:graphicData uri="http://schemas.openxmlformats.org/presentationml/2006/ole">
            <p:oleObj spid="_x0000_s133123" name="Equation" r:id="rId4" imgW="1066680" imgH="533160" progId="Equation.3">
              <p:embed/>
            </p:oleObj>
          </a:graphicData>
        </a:graphic>
      </p:graphicFrame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7239000" y="3276600"/>
          <a:ext cx="544513" cy="393700"/>
        </p:xfrm>
        <a:graphic>
          <a:graphicData uri="http://schemas.openxmlformats.org/presentationml/2006/ole">
            <p:oleObj spid="_x0000_s133124" name="Equation" r:id="rId5" imgW="545760" imgH="393480" progId="Equation.3">
              <p:embed/>
            </p:oleObj>
          </a:graphicData>
        </a:graphic>
      </p:graphicFrame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2286000" y="4648200"/>
          <a:ext cx="2755900" cy="531813"/>
        </p:xfrm>
        <a:graphic>
          <a:graphicData uri="http://schemas.openxmlformats.org/presentationml/2006/ole">
            <p:oleObj spid="_x0000_s133125" name="Equation" r:id="rId6" imgW="2755800" imgH="53316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       is right-linear</a:t>
            </a:r>
          </a:p>
          <a:p>
            <a:endParaRPr lang="en-US" dirty="0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/>
        </p:nvGraphicFramePr>
        <p:xfrm>
          <a:off x="2730500" y="1676400"/>
          <a:ext cx="393700" cy="419100"/>
        </p:xfrm>
        <a:graphic>
          <a:graphicData uri="http://schemas.openxmlformats.org/presentationml/2006/ole">
            <p:oleObj spid="_x0000_s134146" name="Equation" r:id="rId3" imgW="393480" imgH="419040" progId="Equation.3">
              <p:embed/>
            </p:oleObj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3048000" y="3048000"/>
          <a:ext cx="2298700" cy="2070100"/>
        </p:xfrm>
        <a:graphic>
          <a:graphicData uri="http://schemas.openxmlformats.org/presentationml/2006/ole">
            <p:oleObj spid="_x0000_s134147" name="Equation" r:id="rId4" imgW="2298600" imgH="20700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r>
              <a:rPr lang="en-US" dirty="0"/>
              <a:t>Construct NFA         such </a:t>
            </a:r>
            <a:r>
              <a:rPr lang="en-US" dirty="0" smtClean="0"/>
              <a:t>that every </a:t>
            </a:r>
            <a:r>
              <a:rPr lang="en-US" dirty="0"/>
              <a:t>state is a grammar variable: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graphicFrame>
        <p:nvGraphicFramePr>
          <p:cNvPr id="292864" name="Object 0"/>
          <p:cNvGraphicFramePr>
            <a:graphicFrameLocks noChangeAspect="1"/>
          </p:cNvGraphicFramePr>
          <p:nvPr/>
        </p:nvGraphicFramePr>
        <p:xfrm>
          <a:off x="3657600" y="1600200"/>
          <a:ext cx="544513" cy="393700"/>
        </p:xfrm>
        <a:graphic>
          <a:graphicData uri="http://schemas.openxmlformats.org/presentationml/2006/ole">
            <p:oleObj spid="_x0000_s135170" name="Equation" r:id="rId3" imgW="545760" imgH="393480" progId="Equation.3">
              <p:embed/>
            </p:oleObj>
          </a:graphicData>
        </a:graphic>
      </p:graphicFrame>
      <p:graphicFrame>
        <p:nvGraphicFramePr>
          <p:cNvPr id="292865" name="Object 1"/>
          <p:cNvGraphicFramePr>
            <a:graphicFrameLocks noChangeAspect="1"/>
          </p:cNvGraphicFramePr>
          <p:nvPr/>
        </p:nvGraphicFramePr>
        <p:xfrm>
          <a:off x="304800" y="4495800"/>
          <a:ext cx="2298700" cy="2070100"/>
        </p:xfrm>
        <a:graphic>
          <a:graphicData uri="http://schemas.openxmlformats.org/presentationml/2006/ole">
            <p:oleObj spid="_x0000_s135171" name="Equation" r:id="rId4" imgW="2298600" imgH="2070000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752600" y="2590800"/>
            <a:ext cx="6545704" cy="2514600"/>
            <a:chOff x="1752600" y="2590800"/>
            <a:chExt cx="6545704" cy="2514600"/>
          </a:xfrm>
        </p:grpSpPr>
        <p:sp>
          <p:nvSpPr>
            <p:cNvPr id="230406" name="Oval 6"/>
            <p:cNvSpPr>
              <a:spLocks noChangeArrowheads="1"/>
            </p:cNvSpPr>
            <p:nvPr/>
          </p:nvSpPr>
          <p:spPr bwMode="auto">
            <a:xfrm>
              <a:off x="2438400" y="3429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4343400" y="25908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4343400" y="4419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409" name="Oval 9"/>
            <p:cNvSpPr>
              <a:spLocks noChangeArrowheads="1"/>
            </p:cNvSpPr>
            <p:nvPr/>
          </p:nvSpPr>
          <p:spPr bwMode="auto">
            <a:xfrm>
              <a:off x="6324600" y="3505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2866" name="Object 2"/>
            <p:cNvGraphicFramePr>
              <a:graphicFrameLocks noChangeAspect="1"/>
            </p:cNvGraphicFramePr>
            <p:nvPr/>
          </p:nvGraphicFramePr>
          <p:xfrm>
            <a:off x="2668588" y="3582988"/>
            <a:ext cx="303212" cy="381000"/>
          </p:xfrm>
          <a:graphic>
            <a:graphicData uri="http://schemas.openxmlformats.org/presentationml/2006/ole">
              <p:oleObj spid="_x0000_s135172" name="Equation" r:id="rId5" imgW="304560" imgH="380880" progId="Equation.3">
                <p:embed/>
              </p:oleObj>
            </a:graphicData>
          </a:graphic>
        </p:graphicFrame>
        <p:graphicFrame>
          <p:nvGraphicFramePr>
            <p:cNvPr id="292867" name="Object 3"/>
            <p:cNvGraphicFramePr>
              <a:graphicFrameLocks noChangeAspect="1"/>
            </p:cNvGraphicFramePr>
            <p:nvPr/>
          </p:nvGraphicFramePr>
          <p:xfrm>
            <a:off x="6470650" y="3625850"/>
            <a:ext cx="520700" cy="520700"/>
          </p:xfrm>
          <a:graphic>
            <a:graphicData uri="http://schemas.openxmlformats.org/presentationml/2006/ole">
              <p:oleObj spid="_x0000_s135173" name="Equation" r:id="rId6" imgW="520560" imgH="520560" progId="Equation.3">
                <p:embed/>
              </p:oleObj>
            </a:graphicData>
          </a:graphic>
        </p:graphicFrame>
        <p:graphicFrame>
          <p:nvGraphicFramePr>
            <p:cNvPr id="292868" name="Object 4"/>
            <p:cNvGraphicFramePr>
              <a:graphicFrameLocks noChangeAspect="1"/>
            </p:cNvGraphicFramePr>
            <p:nvPr/>
          </p:nvGraphicFramePr>
          <p:xfrm>
            <a:off x="4572000" y="2743200"/>
            <a:ext cx="330200" cy="368300"/>
          </p:xfrm>
          <a:graphic>
            <a:graphicData uri="http://schemas.openxmlformats.org/presentationml/2006/ole">
              <p:oleObj spid="_x0000_s135174" name="Equation" r:id="rId7" imgW="330120" imgH="368280" progId="Equation.3">
                <p:embed/>
              </p:oleObj>
            </a:graphicData>
          </a:graphic>
        </p:graphicFrame>
        <p:graphicFrame>
          <p:nvGraphicFramePr>
            <p:cNvPr id="292869" name="Object 5"/>
            <p:cNvGraphicFramePr>
              <a:graphicFrameLocks noChangeAspect="1"/>
            </p:cNvGraphicFramePr>
            <p:nvPr/>
          </p:nvGraphicFramePr>
          <p:xfrm>
            <a:off x="4495800" y="4572000"/>
            <a:ext cx="330200" cy="368300"/>
          </p:xfrm>
          <a:graphic>
            <a:graphicData uri="http://schemas.openxmlformats.org/presentationml/2006/ole">
              <p:oleObj spid="_x0000_s135175" name="Equation" r:id="rId8" imgW="330120" imgH="368280" progId="Equation.3">
                <p:embed/>
              </p:oleObj>
            </a:graphicData>
          </a:graphic>
        </p:graphicFrame>
        <p:sp>
          <p:nvSpPr>
            <p:cNvPr id="230414" name="Line 14"/>
            <p:cNvSpPr>
              <a:spLocks noChangeShapeType="1"/>
            </p:cNvSpPr>
            <p:nvPr/>
          </p:nvSpPr>
          <p:spPr bwMode="auto">
            <a:xfrm>
              <a:off x="1752600" y="3733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6972300" y="2895600"/>
              <a:ext cx="132600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Special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Final state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0416" name="Oval 16"/>
            <p:cNvSpPr>
              <a:spLocks noChangeArrowheads="1"/>
            </p:cNvSpPr>
            <p:nvPr/>
          </p:nvSpPr>
          <p:spPr bwMode="auto">
            <a:xfrm>
              <a:off x="6172200" y="3352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edges for each production:</a:t>
            </a:r>
          </a:p>
        </p:txBody>
      </p:sp>
      <p:sp>
        <p:nvSpPr>
          <p:cNvPr id="231428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29" name="Oval 5"/>
          <p:cNvSpPr>
            <a:spLocks noChangeArrowheads="1"/>
          </p:cNvSpPr>
          <p:nvPr/>
        </p:nvSpPr>
        <p:spPr bwMode="auto">
          <a:xfrm>
            <a:off x="3962400" y="2209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0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1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3888" name="Object 0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p:oleObj spid="_x0000_s136194" name="Equation" r:id="rId3" imgW="304560" imgH="380880" progId="Equation.3">
              <p:embed/>
            </p:oleObj>
          </a:graphicData>
        </a:graphic>
      </p:graphicFrame>
      <p:graphicFrame>
        <p:nvGraphicFramePr>
          <p:cNvPr id="293889" name="Object 1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p:oleObj spid="_x0000_s136195" name="Equation" r:id="rId4" imgW="520560" imgH="520560" progId="Equation.3">
              <p:embed/>
            </p:oleObj>
          </a:graphicData>
        </a:graphic>
      </p:graphicFrame>
      <p:graphicFrame>
        <p:nvGraphicFramePr>
          <p:cNvPr id="293890" name="Object 2"/>
          <p:cNvGraphicFramePr>
            <a:graphicFrameLocks noChangeAspect="1"/>
          </p:cNvGraphicFramePr>
          <p:nvPr/>
        </p:nvGraphicFramePr>
        <p:xfrm>
          <a:off x="4191000" y="2362200"/>
          <a:ext cx="330200" cy="368300"/>
        </p:xfrm>
        <a:graphic>
          <a:graphicData uri="http://schemas.openxmlformats.org/presentationml/2006/ole">
            <p:oleObj spid="_x0000_s136196" name="Equation" r:id="rId5" imgW="330120" imgH="368280" progId="Equation.3">
              <p:embed/>
            </p:oleObj>
          </a:graphicData>
        </a:graphic>
      </p:graphicFrame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p:oleObj spid="_x0000_s136197" name="Equation" r:id="rId6" imgW="330120" imgH="368280" progId="Equation.3">
              <p:embed/>
            </p:oleObj>
          </a:graphicData>
        </a:graphic>
      </p:graphicFrame>
      <p:sp>
        <p:nvSpPr>
          <p:cNvPr id="231436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 flipV="1">
            <a:off x="2667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/>
        </p:nvGraphicFramePr>
        <p:xfrm>
          <a:off x="3124200" y="2590800"/>
          <a:ext cx="265113" cy="279400"/>
        </p:xfrm>
        <a:graphic>
          <a:graphicData uri="http://schemas.openxmlformats.org/presentationml/2006/ole">
            <p:oleObj spid="_x0000_s136198" name="Equation" r:id="rId7" imgW="266400" imgH="279360" progId="Equation.3">
              <p:embed/>
            </p:oleObj>
          </a:graphicData>
        </a:graphic>
      </p:graphicFrame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450850" y="5314950"/>
          <a:ext cx="1600200" cy="419100"/>
        </p:xfrm>
        <a:graphic>
          <a:graphicData uri="http://schemas.openxmlformats.org/presentationml/2006/ole">
            <p:oleObj spid="_x0000_s136199" name="Equation" r:id="rId8" imgW="1600200" imgH="419040" progId="Equation.3">
              <p:embed/>
            </p:oleObj>
          </a:graphicData>
        </a:graphic>
      </p:graphicFrame>
      <p:sp>
        <p:nvSpPr>
          <p:cNvPr id="231440" name="Oval 16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Oval 4"/>
          <p:cNvSpPr>
            <a:spLocks noChangeArrowheads="1"/>
          </p:cNvSpPr>
          <p:nvPr/>
        </p:nvSpPr>
        <p:spPr bwMode="auto">
          <a:xfrm>
            <a:off x="2057400" y="3048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53" name="Oval 5"/>
          <p:cNvSpPr>
            <a:spLocks noChangeArrowheads="1"/>
          </p:cNvSpPr>
          <p:nvPr/>
        </p:nvSpPr>
        <p:spPr bwMode="auto">
          <a:xfrm>
            <a:off x="3962400" y="22098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54" name="Oval 6"/>
          <p:cNvSpPr>
            <a:spLocks noChangeArrowheads="1"/>
          </p:cNvSpPr>
          <p:nvPr/>
        </p:nvSpPr>
        <p:spPr bwMode="auto">
          <a:xfrm>
            <a:off x="3962400" y="4038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2455" name="Oval 7"/>
          <p:cNvSpPr>
            <a:spLocks noChangeArrowheads="1"/>
          </p:cNvSpPr>
          <p:nvPr/>
        </p:nvSpPr>
        <p:spPr bwMode="auto">
          <a:xfrm>
            <a:off x="5943600" y="3124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4912" name="Object 0"/>
          <p:cNvGraphicFramePr>
            <a:graphicFrameLocks noChangeAspect="1"/>
          </p:cNvGraphicFramePr>
          <p:nvPr/>
        </p:nvGraphicFramePr>
        <p:xfrm>
          <a:off x="2287588" y="3201988"/>
          <a:ext cx="303212" cy="381000"/>
        </p:xfrm>
        <a:graphic>
          <a:graphicData uri="http://schemas.openxmlformats.org/presentationml/2006/ole">
            <p:oleObj spid="_x0000_s137218" name="Equation" r:id="rId3" imgW="304560" imgH="380880" progId="Equation.3">
              <p:embed/>
            </p:oleObj>
          </a:graphicData>
        </a:graphic>
      </p:graphicFrame>
      <p:graphicFrame>
        <p:nvGraphicFramePr>
          <p:cNvPr id="294913" name="Object 1"/>
          <p:cNvGraphicFramePr>
            <a:graphicFrameLocks noChangeAspect="1"/>
          </p:cNvGraphicFramePr>
          <p:nvPr/>
        </p:nvGraphicFramePr>
        <p:xfrm>
          <a:off x="6089650" y="3244850"/>
          <a:ext cx="520700" cy="520700"/>
        </p:xfrm>
        <a:graphic>
          <a:graphicData uri="http://schemas.openxmlformats.org/presentationml/2006/ole">
            <p:oleObj spid="_x0000_s137219" name="Equation" r:id="rId4" imgW="520560" imgH="520560" progId="Equation.3">
              <p:embed/>
            </p:oleObj>
          </a:graphicData>
        </a:graphic>
      </p:graphicFrame>
      <p:graphicFrame>
        <p:nvGraphicFramePr>
          <p:cNvPr id="294914" name="Object 2"/>
          <p:cNvGraphicFramePr>
            <a:graphicFrameLocks noChangeAspect="1"/>
          </p:cNvGraphicFramePr>
          <p:nvPr/>
        </p:nvGraphicFramePr>
        <p:xfrm>
          <a:off x="4191000" y="2362200"/>
          <a:ext cx="330200" cy="368300"/>
        </p:xfrm>
        <a:graphic>
          <a:graphicData uri="http://schemas.openxmlformats.org/presentationml/2006/ole">
            <p:oleObj spid="_x0000_s137220" name="Equation" r:id="rId5" imgW="330120" imgH="368280" progId="Equation.3">
              <p:embed/>
            </p:oleObj>
          </a:graphicData>
        </a:graphic>
      </p:graphicFrame>
      <p:graphicFrame>
        <p:nvGraphicFramePr>
          <p:cNvPr id="294915" name="Object 3"/>
          <p:cNvGraphicFramePr>
            <a:graphicFrameLocks noChangeAspect="1"/>
          </p:cNvGraphicFramePr>
          <p:nvPr/>
        </p:nvGraphicFramePr>
        <p:xfrm>
          <a:off x="4114800" y="4191000"/>
          <a:ext cx="330200" cy="368300"/>
        </p:xfrm>
        <a:graphic>
          <a:graphicData uri="http://schemas.openxmlformats.org/presentationml/2006/ole">
            <p:oleObj spid="_x0000_s137221" name="Equation" r:id="rId6" imgW="330120" imgH="368280" progId="Equation.3">
              <p:embed/>
            </p:oleObj>
          </a:graphicData>
        </a:graphic>
      </p:graphicFrame>
      <p:sp>
        <p:nvSpPr>
          <p:cNvPr id="232460" name="Line 12"/>
          <p:cNvSpPr>
            <a:spLocks noChangeShapeType="1"/>
          </p:cNvSpPr>
          <p:nvPr/>
        </p:nvSpPr>
        <p:spPr bwMode="auto">
          <a:xfrm>
            <a:off x="13716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V="1">
            <a:off x="2667000" y="25908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3200400" y="2514600"/>
          <a:ext cx="265113" cy="279400"/>
        </p:xfrm>
        <a:graphic>
          <a:graphicData uri="http://schemas.openxmlformats.org/presentationml/2006/ole">
            <p:oleObj spid="_x0000_s137222" name="Equation" r:id="rId7" imgW="266400" imgH="279360" progId="Equation.3">
              <p:embed/>
            </p:oleObj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/>
        </p:nvGraphicFramePr>
        <p:xfrm>
          <a:off x="425450" y="5232400"/>
          <a:ext cx="2209800" cy="531813"/>
        </p:xfrm>
        <a:graphic>
          <a:graphicData uri="http://schemas.openxmlformats.org/presentationml/2006/ole">
            <p:oleObj spid="_x0000_s137223" name="Equation" r:id="rId8" imgW="2209680" imgH="533160" progId="Equation.3">
              <p:embed/>
            </p:oleObj>
          </a:graphicData>
        </a:graphic>
      </p:graphicFrame>
      <p:sp>
        <p:nvSpPr>
          <p:cNvPr id="232464" name="Line 16"/>
          <p:cNvSpPr>
            <a:spLocks noChangeShapeType="1"/>
          </p:cNvSpPr>
          <p:nvPr/>
        </p:nvSpPr>
        <p:spPr bwMode="auto">
          <a:xfrm>
            <a:off x="2667000" y="3581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>
          <a:off x="3200400" y="3505200"/>
          <a:ext cx="303213" cy="381000"/>
        </p:xfrm>
        <a:graphic>
          <a:graphicData uri="http://schemas.openxmlformats.org/presentationml/2006/ole">
            <p:oleObj spid="_x0000_s137224" name="Equation" r:id="rId9" imgW="304560" imgH="380880" progId="Equation.3">
              <p:embed/>
            </p:oleObj>
          </a:graphicData>
        </a:graphic>
      </p:graphicFrame>
      <p:sp>
        <p:nvSpPr>
          <p:cNvPr id="232466" name="Oval 18"/>
          <p:cNvSpPr>
            <a:spLocks noChangeArrowheads="1"/>
          </p:cNvSpPr>
          <p:nvPr/>
        </p:nvSpPr>
        <p:spPr bwMode="auto">
          <a:xfrm>
            <a:off x="5791200" y="2971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Equivalence Of FA And Regular Grammars</a:t>
            </a:r>
            <a:endParaRPr lang="en-US" sz="3200" dirty="0"/>
          </a:p>
        </p:txBody>
      </p:sp>
      <p:pic>
        <p:nvPicPr>
          <p:cNvPr id="56323" name="Picture 3" descr="C:\documents\pratt\330-jpg\0150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58925"/>
            <a:ext cx="7162800" cy="3622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56324" name="Picture 4" descr="C:\documents\pratt\330-jpg\0150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202237"/>
            <a:ext cx="7162800" cy="15033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374650" y="5010150"/>
          <a:ext cx="2209800" cy="1295400"/>
        </p:xfrm>
        <a:graphic>
          <a:graphicData uri="http://schemas.openxmlformats.org/presentationml/2006/ole">
            <p:oleObj spid="_x0000_s138248" name="Equation" r:id="rId3" imgW="2209680" imgH="1295280" progId="Equation.3">
              <p:embed/>
            </p:oleObj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76400" y="1676400"/>
            <a:ext cx="5410200" cy="3886200"/>
            <a:chOff x="1676400" y="1676400"/>
            <a:chExt cx="5410200" cy="3886200"/>
          </a:xfrm>
        </p:grpSpPr>
        <p:sp>
          <p:nvSpPr>
            <p:cNvPr id="233476" name="Oval 4"/>
            <p:cNvSpPr>
              <a:spLocks noChangeArrowheads="1"/>
            </p:cNvSpPr>
            <p:nvPr/>
          </p:nvSpPr>
          <p:spPr bwMode="auto">
            <a:xfrm>
              <a:off x="2362200" y="3886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3477" name="Oval 5"/>
            <p:cNvSpPr>
              <a:spLocks noChangeArrowheads="1"/>
            </p:cNvSpPr>
            <p:nvPr/>
          </p:nvSpPr>
          <p:spPr bwMode="auto">
            <a:xfrm>
              <a:off x="4267200" y="16764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4267200" y="48768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6248400" y="39624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5936" name="Object 0"/>
            <p:cNvGraphicFramePr>
              <a:graphicFrameLocks noChangeAspect="1"/>
            </p:cNvGraphicFramePr>
            <p:nvPr/>
          </p:nvGraphicFramePr>
          <p:xfrm>
            <a:off x="2592388" y="4040188"/>
            <a:ext cx="303212" cy="381000"/>
          </p:xfrm>
          <a:graphic>
            <a:graphicData uri="http://schemas.openxmlformats.org/presentationml/2006/ole">
              <p:oleObj spid="_x0000_s138242" name="Equation" r:id="rId4" imgW="304560" imgH="380880" progId="Equation.3">
                <p:embed/>
              </p:oleObj>
            </a:graphicData>
          </a:graphic>
        </p:graphicFrame>
        <p:graphicFrame>
          <p:nvGraphicFramePr>
            <p:cNvPr id="295937" name="Object 1"/>
            <p:cNvGraphicFramePr>
              <a:graphicFrameLocks noChangeAspect="1"/>
            </p:cNvGraphicFramePr>
            <p:nvPr/>
          </p:nvGraphicFramePr>
          <p:xfrm>
            <a:off x="6394450" y="4083050"/>
            <a:ext cx="520700" cy="520700"/>
          </p:xfrm>
          <a:graphic>
            <a:graphicData uri="http://schemas.openxmlformats.org/presentationml/2006/ole">
              <p:oleObj spid="_x0000_s138243" name="Equation" r:id="rId5" imgW="520560" imgH="520560" progId="Equation.3">
                <p:embed/>
              </p:oleObj>
            </a:graphicData>
          </a:graphic>
        </p:graphicFrame>
        <p:graphicFrame>
          <p:nvGraphicFramePr>
            <p:cNvPr id="295938" name="Object 2"/>
            <p:cNvGraphicFramePr>
              <a:graphicFrameLocks noChangeAspect="1"/>
            </p:cNvGraphicFramePr>
            <p:nvPr/>
          </p:nvGraphicFramePr>
          <p:xfrm>
            <a:off x="4495800" y="1828800"/>
            <a:ext cx="330200" cy="368300"/>
          </p:xfrm>
          <a:graphic>
            <a:graphicData uri="http://schemas.openxmlformats.org/presentationml/2006/ole">
              <p:oleObj spid="_x0000_s138244" name="Equation" r:id="rId6" imgW="330120" imgH="368280" progId="Equation.3">
                <p:embed/>
              </p:oleObj>
            </a:graphicData>
          </a:graphic>
        </p:graphicFrame>
        <p:graphicFrame>
          <p:nvGraphicFramePr>
            <p:cNvPr id="295939" name="Object 3"/>
            <p:cNvGraphicFramePr>
              <a:graphicFrameLocks noChangeAspect="1"/>
            </p:cNvGraphicFramePr>
            <p:nvPr/>
          </p:nvGraphicFramePr>
          <p:xfrm>
            <a:off x="4419600" y="5029200"/>
            <a:ext cx="330200" cy="368300"/>
          </p:xfrm>
          <a:graphic>
            <a:graphicData uri="http://schemas.openxmlformats.org/presentationml/2006/ole">
              <p:oleObj spid="_x0000_s138245" name="Equation" r:id="rId7" imgW="330120" imgH="368280" progId="Equation.3">
                <p:embed/>
              </p:oleObj>
            </a:graphicData>
          </a:graphic>
        </p:graphicFrame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>
              <a:off x="1676400" y="4191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 flipV="1">
              <a:off x="2971800" y="21336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5940" name="Object 4"/>
            <p:cNvGraphicFramePr>
              <a:graphicFrameLocks noChangeAspect="1"/>
            </p:cNvGraphicFramePr>
            <p:nvPr/>
          </p:nvGraphicFramePr>
          <p:xfrm>
            <a:off x="3200400" y="2819400"/>
            <a:ext cx="265113" cy="279400"/>
          </p:xfrm>
          <a:graphic>
            <a:graphicData uri="http://schemas.openxmlformats.org/presentationml/2006/ole">
              <p:oleObj spid="_x0000_s138246" name="Equation" r:id="rId8" imgW="266400" imgH="279360" progId="Equation.3">
                <p:embed/>
              </p:oleObj>
            </a:graphicData>
          </a:graphic>
        </p:graphicFrame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2971800" y="44196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5941" name="Object 5"/>
            <p:cNvGraphicFramePr>
              <a:graphicFrameLocks noChangeAspect="1"/>
            </p:cNvGraphicFramePr>
            <p:nvPr/>
          </p:nvGraphicFramePr>
          <p:xfrm>
            <a:off x="3505200" y="4343400"/>
            <a:ext cx="303213" cy="381000"/>
          </p:xfrm>
          <a:graphic>
            <a:graphicData uri="http://schemas.openxmlformats.org/presentationml/2006/ole">
              <p:oleObj spid="_x0000_s138247" name="Equation" r:id="rId9" imgW="304560" imgH="380880" progId="Equation.3">
                <p:embed/>
              </p:oleObj>
            </a:graphicData>
          </a:graphic>
        </p:graphicFrame>
        <p:sp>
          <p:nvSpPr>
            <p:cNvPr id="233490" name="Oval 18"/>
            <p:cNvSpPr>
              <a:spLocks noChangeArrowheads="1"/>
            </p:cNvSpPr>
            <p:nvPr/>
          </p:nvSpPr>
          <p:spPr bwMode="auto">
            <a:xfrm>
              <a:off x="4419600" y="34290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4648200" y="23622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4648200" y="3886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5943" name="Object 7"/>
            <p:cNvGraphicFramePr>
              <a:graphicFrameLocks noChangeAspect="1"/>
            </p:cNvGraphicFramePr>
            <p:nvPr/>
          </p:nvGraphicFramePr>
          <p:xfrm>
            <a:off x="4724400" y="2667000"/>
            <a:ext cx="265113" cy="279400"/>
          </p:xfrm>
          <a:graphic>
            <a:graphicData uri="http://schemas.openxmlformats.org/presentationml/2006/ole">
              <p:oleObj spid="_x0000_s138249" name="Equation" r:id="rId10" imgW="266400" imgH="279360" progId="Equation.3">
                <p:embed/>
              </p:oleObj>
            </a:graphicData>
          </a:graphic>
        </p:graphicFrame>
        <p:graphicFrame>
          <p:nvGraphicFramePr>
            <p:cNvPr id="295944" name="Object 8"/>
            <p:cNvGraphicFramePr>
              <a:graphicFrameLocks noChangeAspect="1"/>
            </p:cNvGraphicFramePr>
            <p:nvPr/>
          </p:nvGraphicFramePr>
          <p:xfrm>
            <a:off x="4724400" y="4267200"/>
            <a:ext cx="265113" cy="279400"/>
          </p:xfrm>
          <a:graphic>
            <a:graphicData uri="http://schemas.openxmlformats.org/presentationml/2006/ole">
              <p:oleObj spid="_x0000_s138250" name="Equation" r:id="rId11" imgW="266400" imgH="279360" progId="Equation.3">
                <p:embed/>
              </p:oleObj>
            </a:graphicData>
          </a:graphic>
        </p:graphicFrame>
        <p:sp>
          <p:nvSpPr>
            <p:cNvPr id="233495" name="Oval 23"/>
            <p:cNvSpPr>
              <a:spLocks noChangeArrowheads="1"/>
            </p:cNvSpPr>
            <p:nvPr/>
          </p:nvSpPr>
          <p:spPr bwMode="auto">
            <a:xfrm>
              <a:off x="6096000" y="38100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374650" y="4679950"/>
          <a:ext cx="2209800" cy="1955800"/>
        </p:xfrm>
        <a:graphic>
          <a:graphicData uri="http://schemas.openxmlformats.org/presentationml/2006/ole">
            <p:oleObj spid="_x0000_s139272" name="Equation" r:id="rId3" imgW="2209680" imgH="1955520" progId="Equation.3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600200" y="1524000"/>
            <a:ext cx="5410200" cy="4876800"/>
            <a:chOff x="1600200" y="1524000"/>
            <a:chExt cx="5410200" cy="4876800"/>
          </a:xfrm>
        </p:grpSpPr>
        <p:sp>
          <p:nvSpPr>
            <p:cNvPr id="234500" name="Oval 4"/>
            <p:cNvSpPr>
              <a:spLocks noChangeArrowheads="1"/>
            </p:cNvSpPr>
            <p:nvPr/>
          </p:nvSpPr>
          <p:spPr bwMode="auto">
            <a:xfrm>
              <a:off x="2286000" y="37338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01" name="Oval 5"/>
            <p:cNvSpPr>
              <a:spLocks noChangeArrowheads="1"/>
            </p:cNvSpPr>
            <p:nvPr/>
          </p:nvSpPr>
          <p:spPr bwMode="auto">
            <a:xfrm>
              <a:off x="4191000" y="1524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02" name="Oval 6"/>
            <p:cNvSpPr>
              <a:spLocks noChangeArrowheads="1"/>
            </p:cNvSpPr>
            <p:nvPr/>
          </p:nvSpPr>
          <p:spPr bwMode="auto">
            <a:xfrm>
              <a:off x="4191000" y="47244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03" name="Oval 7"/>
            <p:cNvSpPr>
              <a:spLocks noChangeArrowheads="1"/>
            </p:cNvSpPr>
            <p:nvPr/>
          </p:nvSpPr>
          <p:spPr bwMode="auto">
            <a:xfrm>
              <a:off x="6172200" y="3810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6960" name="Object 0"/>
            <p:cNvGraphicFramePr>
              <a:graphicFrameLocks noChangeAspect="1"/>
            </p:cNvGraphicFramePr>
            <p:nvPr/>
          </p:nvGraphicFramePr>
          <p:xfrm>
            <a:off x="2516188" y="3887788"/>
            <a:ext cx="303212" cy="381000"/>
          </p:xfrm>
          <a:graphic>
            <a:graphicData uri="http://schemas.openxmlformats.org/presentationml/2006/ole">
              <p:oleObj spid="_x0000_s139266" name="Equation" r:id="rId4" imgW="304560" imgH="380880" progId="Equation.3">
                <p:embed/>
              </p:oleObj>
            </a:graphicData>
          </a:graphic>
        </p:graphicFrame>
        <p:graphicFrame>
          <p:nvGraphicFramePr>
            <p:cNvPr id="296961" name="Object 1"/>
            <p:cNvGraphicFramePr>
              <a:graphicFrameLocks noChangeAspect="1"/>
            </p:cNvGraphicFramePr>
            <p:nvPr/>
          </p:nvGraphicFramePr>
          <p:xfrm>
            <a:off x="6318250" y="3930650"/>
            <a:ext cx="520700" cy="520700"/>
          </p:xfrm>
          <a:graphic>
            <a:graphicData uri="http://schemas.openxmlformats.org/presentationml/2006/ole">
              <p:oleObj spid="_x0000_s139267" name="Equation" r:id="rId5" imgW="520560" imgH="520560" progId="Equation.3">
                <p:embed/>
              </p:oleObj>
            </a:graphicData>
          </a:graphic>
        </p:graphicFrame>
        <p:graphicFrame>
          <p:nvGraphicFramePr>
            <p:cNvPr id="296962" name="Object 2"/>
            <p:cNvGraphicFramePr>
              <a:graphicFrameLocks noChangeAspect="1"/>
            </p:cNvGraphicFramePr>
            <p:nvPr/>
          </p:nvGraphicFramePr>
          <p:xfrm>
            <a:off x="4419600" y="1676400"/>
            <a:ext cx="330200" cy="368300"/>
          </p:xfrm>
          <a:graphic>
            <a:graphicData uri="http://schemas.openxmlformats.org/presentationml/2006/ole">
              <p:oleObj spid="_x0000_s139268" name="Equation" r:id="rId6" imgW="330120" imgH="368280" progId="Equation.3">
                <p:embed/>
              </p:oleObj>
            </a:graphicData>
          </a:graphic>
        </p:graphicFrame>
        <p:graphicFrame>
          <p:nvGraphicFramePr>
            <p:cNvPr id="296963" name="Object 3"/>
            <p:cNvGraphicFramePr>
              <a:graphicFrameLocks noChangeAspect="1"/>
            </p:cNvGraphicFramePr>
            <p:nvPr/>
          </p:nvGraphicFramePr>
          <p:xfrm>
            <a:off x="4343400" y="4876800"/>
            <a:ext cx="330200" cy="368300"/>
          </p:xfrm>
          <a:graphic>
            <a:graphicData uri="http://schemas.openxmlformats.org/presentationml/2006/ole">
              <p:oleObj spid="_x0000_s139269" name="Equation" r:id="rId7" imgW="330120" imgH="368280" progId="Equation.3">
                <p:embed/>
              </p:oleObj>
            </a:graphicData>
          </a:graphic>
        </p:graphicFrame>
        <p:sp>
          <p:nvSpPr>
            <p:cNvPr id="234508" name="Line 12"/>
            <p:cNvSpPr>
              <a:spLocks noChangeShapeType="1"/>
            </p:cNvSpPr>
            <p:nvPr/>
          </p:nvSpPr>
          <p:spPr bwMode="auto">
            <a:xfrm>
              <a:off x="1600200" y="4038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4509" name="Line 13"/>
            <p:cNvSpPr>
              <a:spLocks noChangeShapeType="1"/>
            </p:cNvSpPr>
            <p:nvPr/>
          </p:nvSpPr>
          <p:spPr bwMode="auto">
            <a:xfrm flipV="1">
              <a:off x="2895600" y="19812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6964" name="Object 4"/>
            <p:cNvGraphicFramePr>
              <a:graphicFrameLocks noChangeAspect="1"/>
            </p:cNvGraphicFramePr>
            <p:nvPr/>
          </p:nvGraphicFramePr>
          <p:xfrm>
            <a:off x="3200400" y="2667000"/>
            <a:ext cx="265113" cy="279400"/>
          </p:xfrm>
          <a:graphic>
            <a:graphicData uri="http://schemas.openxmlformats.org/presentationml/2006/ole">
              <p:oleObj spid="_x0000_s139270" name="Equation" r:id="rId8" imgW="266400" imgH="279360" progId="Equation.3">
                <p:embed/>
              </p:oleObj>
            </a:graphicData>
          </a:graphic>
        </p:graphicFrame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895600" y="42672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6965" name="Object 5"/>
            <p:cNvGraphicFramePr>
              <a:graphicFrameLocks noChangeAspect="1"/>
            </p:cNvGraphicFramePr>
            <p:nvPr/>
          </p:nvGraphicFramePr>
          <p:xfrm>
            <a:off x="3429000" y="4191000"/>
            <a:ext cx="303213" cy="381000"/>
          </p:xfrm>
          <a:graphic>
            <a:graphicData uri="http://schemas.openxmlformats.org/presentationml/2006/ole">
              <p:oleObj spid="_x0000_s139271" name="Equation" r:id="rId9" imgW="304560" imgH="380880" progId="Equation.3">
                <p:embed/>
              </p:oleObj>
            </a:graphicData>
          </a:graphic>
        </p:graphicFrame>
        <p:sp>
          <p:nvSpPr>
            <p:cNvPr id="234514" name="Oval 18"/>
            <p:cNvSpPr>
              <a:spLocks noChangeArrowheads="1"/>
            </p:cNvSpPr>
            <p:nvPr/>
          </p:nvSpPr>
          <p:spPr bwMode="auto">
            <a:xfrm>
              <a:off x="4343400" y="32766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>
              <a:off x="4572000" y="22098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>
              <a:off x="45720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6967" name="Object 7"/>
            <p:cNvGraphicFramePr>
              <a:graphicFrameLocks noChangeAspect="1"/>
            </p:cNvGraphicFramePr>
            <p:nvPr/>
          </p:nvGraphicFramePr>
          <p:xfrm>
            <a:off x="4648200" y="2514600"/>
            <a:ext cx="265113" cy="279400"/>
          </p:xfrm>
          <a:graphic>
            <a:graphicData uri="http://schemas.openxmlformats.org/presentationml/2006/ole">
              <p:oleObj spid="_x0000_s139273" name="Equation" r:id="rId10" imgW="266400" imgH="279360" progId="Equation.3">
                <p:embed/>
              </p:oleObj>
            </a:graphicData>
          </a:graphic>
        </p:graphicFrame>
        <p:graphicFrame>
          <p:nvGraphicFramePr>
            <p:cNvPr id="296968" name="Object 8"/>
            <p:cNvGraphicFramePr>
              <a:graphicFrameLocks noChangeAspect="1"/>
            </p:cNvGraphicFramePr>
            <p:nvPr/>
          </p:nvGraphicFramePr>
          <p:xfrm>
            <a:off x="4648200" y="4114800"/>
            <a:ext cx="265113" cy="279400"/>
          </p:xfrm>
          <a:graphic>
            <a:graphicData uri="http://schemas.openxmlformats.org/presentationml/2006/ole">
              <p:oleObj spid="_x0000_s139274" name="Equation" r:id="rId11" imgW="266400" imgH="279360" progId="Equation.3">
                <p:embed/>
              </p:oleObj>
            </a:graphicData>
          </a:graphic>
        </p:graphicFrame>
        <p:graphicFrame>
          <p:nvGraphicFramePr>
            <p:cNvPr id="296969" name="Object 9"/>
            <p:cNvGraphicFramePr>
              <a:graphicFrameLocks noChangeAspect="1"/>
            </p:cNvGraphicFramePr>
            <p:nvPr/>
          </p:nvGraphicFramePr>
          <p:xfrm>
            <a:off x="5791200" y="5791200"/>
            <a:ext cx="252413" cy="392113"/>
          </p:xfrm>
          <a:graphic>
            <a:graphicData uri="http://schemas.openxmlformats.org/presentationml/2006/ole">
              <p:oleObj spid="_x0000_s139275" name="Equation" r:id="rId12" imgW="253800" imgH="393480" progId="Equation.3">
                <p:embed/>
              </p:oleObj>
            </a:graphicData>
          </a:graphic>
        </p:graphicFrame>
        <p:sp>
          <p:nvSpPr>
            <p:cNvPr id="234520" name="Freeform 24"/>
            <p:cNvSpPr>
              <a:spLocks/>
            </p:cNvSpPr>
            <p:nvPr/>
          </p:nvSpPr>
          <p:spPr bwMode="auto">
            <a:xfrm>
              <a:off x="4572000" y="5257800"/>
              <a:ext cx="1219200" cy="11430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768" y="240"/>
                </a:cxn>
                <a:cxn ang="0">
                  <a:pos x="720" y="672"/>
                </a:cxn>
                <a:cxn ang="0">
                  <a:pos x="240" y="672"/>
                </a:cxn>
                <a:cxn ang="0">
                  <a:pos x="0" y="96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6019800" y="36576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374650" y="4629150"/>
          <a:ext cx="2209800" cy="2057400"/>
        </p:xfrm>
        <a:graphic>
          <a:graphicData uri="http://schemas.openxmlformats.org/presentationml/2006/ole">
            <p:oleObj spid="_x0000_s140296" name="Equation" r:id="rId3" imgW="2209680" imgH="2057400" progId="Equation.3">
              <p:embed/>
            </p:oleObj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676400" y="1600200"/>
            <a:ext cx="5410200" cy="4876800"/>
            <a:chOff x="1676400" y="1600200"/>
            <a:chExt cx="5410200" cy="4876800"/>
          </a:xfrm>
        </p:grpSpPr>
        <p:sp>
          <p:nvSpPr>
            <p:cNvPr id="235524" name="Oval 4"/>
            <p:cNvSpPr>
              <a:spLocks noChangeArrowheads="1"/>
            </p:cNvSpPr>
            <p:nvPr/>
          </p:nvSpPr>
          <p:spPr bwMode="auto">
            <a:xfrm>
              <a:off x="2362200" y="38100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25" name="Oval 5"/>
            <p:cNvSpPr>
              <a:spLocks noChangeArrowheads="1"/>
            </p:cNvSpPr>
            <p:nvPr/>
          </p:nvSpPr>
          <p:spPr bwMode="auto">
            <a:xfrm>
              <a:off x="4267200" y="1600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4267200" y="48006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27" name="Oval 7"/>
            <p:cNvSpPr>
              <a:spLocks noChangeArrowheads="1"/>
            </p:cNvSpPr>
            <p:nvPr/>
          </p:nvSpPr>
          <p:spPr bwMode="auto">
            <a:xfrm>
              <a:off x="6248400" y="3886200"/>
              <a:ext cx="687388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984" name="Object 0"/>
            <p:cNvGraphicFramePr>
              <a:graphicFrameLocks noChangeAspect="1"/>
            </p:cNvGraphicFramePr>
            <p:nvPr/>
          </p:nvGraphicFramePr>
          <p:xfrm>
            <a:off x="2592388" y="3963988"/>
            <a:ext cx="303212" cy="381000"/>
          </p:xfrm>
          <a:graphic>
            <a:graphicData uri="http://schemas.openxmlformats.org/presentationml/2006/ole">
              <p:oleObj spid="_x0000_s140290" name="Equation" r:id="rId4" imgW="304560" imgH="380880" progId="Equation.3">
                <p:embed/>
              </p:oleObj>
            </a:graphicData>
          </a:graphic>
        </p:graphicFrame>
        <p:graphicFrame>
          <p:nvGraphicFramePr>
            <p:cNvPr id="297985" name="Object 1"/>
            <p:cNvGraphicFramePr>
              <a:graphicFrameLocks noChangeAspect="1"/>
            </p:cNvGraphicFramePr>
            <p:nvPr/>
          </p:nvGraphicFramePr>
          <p:xfrm>
            <a:off x="6394450" y="4006850"/>
            <a:ext cx="520700" cy="520700"/>
          </p:xfrm>
          <a:graphic>
            <a:graphicData uri="http://schemas.openxmlformats.org/presentationml/2006/ole">
              <p:oleObj spid="_x0000_s140291" name="Equation" r:id="rId5" imgW="520560" imgH="520560" progId="Equation.3">
                <p:embed/>
              </p:oleObj>
            </a:graphicData>
          </a:graphic>
        </p:graphicFrame>
        <p:graphicFrame>
          <p:nvGraphicFramePr>
            <p:cNvPr id="297986" name="Object 2"/>
            <p:cNvGraphicFramePr>
              <a:graphicFrameLocks noChangeAspect="1"/>
            </p:cNvGraphicFramePr>
            <p:nvPr/>
          </p:nvGraphicFramePr>
          <p:xfrm>
            <a:off x="4495800" y="1752600"/>
            <a:ext cx="330200" cy="368300"/>
          </p:xfrm>
          <a:graphic>
            <a:graphicData uri="http://schemas.openxmlformats.org/presentationml/2006/ole">
              <p:oleObj spid="_x0000_s140292" name="Equation" r:id="rId6" imgW="330120" imgH="368280" progId="Equation.3">
                <p:embed/>
              </p:oleObj>
            </a:graphicData>
          </a:graphic>
        </p:graphicFrame>
        <p:graphicFrame>
          <p:nvGraphicFramePr>
            <p:cNvPr id="297987" name="Object 3"/>
            <p:cNvGraphicFramePr>
              <a:graphicFrameLocks noChangeAspect="1"/>
            </p:cNvGraphicFramePr>
            <p:nvPr/>
          </p:nvGraphicFramePr>
          <p:xfrm>
            <a:off x="4419600" y="4953000"/>
            <a:ext cx="330200" cy="368300"/>
          </p:xfrm>
          <a:graphic>
            <a:graphicData uri="http://schemas.openxmlformats.org/presentationml/2006/ole">
              <p:oleObj spid="_x0000_s140293" name="Equation" r:id="rId7" imgW="330120" imgH="368280" progId="Equation.3">
                <p:embed/>
              </p:oleObj>
            </a:graphicData>
          </a:graphic>
        </p:graphicFrame>
        <p:sp>
          <p:nvSpPr>
            <p:cNvPr id="235532" name="Line 12"/>
            <p:cNvSpPr>
              <a:spLocks noChangeShapeType="1"/>
            </p:cNvSpPr>
            <p:nvPr/>
          </p:nvSpPr>
          <p:spPr bwMode="auto">
            <a:xfrm>
              <a:off x="1676400" y="4114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 flipV="1">
              <a:off x="2971800" y="2057400"/>
              <a:ext cx="12954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988" name="Object 4"/>
            <p:cNvGraphicFramePr>
              <a:graphicFrameLocks noChangeAspect="1"/>
            </p:cNvGraphicFramePr>
            <p:nvPr/>
          </p:nvGraphicFramePr>
          <p:xfrm>
            <a:off x="3276600" y="2743200"/>
            <a:ext cx="265113" cy="279400"/>
          </p:xfrm>
          <a:graphic>
            <a:graphicData uri="http://schemas.openxmlformats.org/presentationml/2006/ole">
              <p:oleObj spid="_x0000_s140294" name="Equation" r:id="rId8" imgW="266400" imgH="279360" progId="Equation.3">
                <p:embed/>
              </p:oleObj>
            </a:graphicData>
          </a:graphic>
        </p:graphicFrame>
        <p:sp>
          <p:nvSpPr>
            <p:cNvPr id="235535" name="Line 15"/>
            <p:cNvSpPr>
              <a:spLocks noChangeShapeType="1"/>
            </p:cNvSpPr>
            <p:nvPr/>
          </p:nvSpPr>
          <p:spPr bwMode="auto">
            <a:xfrm>
              <a:off x="2971800" y="4343400"/>
              <a:ext cx="1295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3505200" y="4267200"/>
            <a:ext cx="303213" cy="381000"/>
          </p:xfrm>
          <a:graphic>
            <a:graphicData uri="http://schemas.openxmlformats.org/presentationml/2006/ole">
              <p:oleObj spid="_x0000_s140295" name="Equation" r:id="rId9" imgW="304560" imgH="380880" progId="Equation.3">
                <p:embed/>
              </p:oleObj>
            </a:graphicData>
          </a:graphic>
        </p:graphicFrame>
        <p:sp>
          <p:nvSpPr>
            <p:cNvPr id="235538" name="Oval 18"/>
            <p:cNvSpPr>
              <a:spLocks noChangeArrowheads="1"/>
            </p:cNvSpPr>
            <p:nvPr/>
          </p:nvSpPr>
          <p:spPr bwMode="auto">
            <a:xfrm>
              <a:off x="4419600" y="3352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4648200" y="2286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4648200" y="38100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991" name="Object 7"/>
            <p:cNvGraphicFramePr>
              <a:graphicFrameLocks noChangeAspect="1"/>
            </p:cNvGraphicFramePr>
            <p:nvPr/>
          </p:nvGraphicFramePr>
          <p:xfrm>
            <a:off x="4724400" y="2590800"/>
            <a:ext cx="265113" cy="279400"/>
          </p:xfrm>
          <a:graphic>
            <a:graphicData uri="http://schemas.openxmlformats.org/presentationml/2006/ole">
              <p:oleObj spid="_x0000_s140297" name="Equation" r:id="rId10" imgW="266400" imgH="279360" progId="Equation.3">
                <p:embed/>
              </p:oleObj>
            </a:graphicData>
          </a:graphic>
        </p:graphicFrame>
        <p:graphicFrame>
          <p:nvGraphicFramePr>
            <p:cNvPr id="297992" name="Object 8"/>
            <p:cNvGraphicFramePr>
              <a:graphicFrameLocks noChangeAspect="1"/>
            </p:cNvGraphicFramePr>
            <p:nvPr/>
          </p:nvGraphicFramePr>
          <p:xfrm>
            <a:off x="4724400" y="4114800"/>
            <a:ext cx="265113" cy="279400"/>
          </p:xfrm>
          <a:graphic>
            <a:graphicData uri="http://schemas.openxmlformats.org/presentationml/2006/ole">
              <p:oleObj spid="_x0000_s140298" name="Equation" r:id="rId11" imgW="266400" imgH="279360" progId="Equation.3">
                <p:embed/>
              </p:oleObj>
            </a:graphicData>
          </a:graphic>
        </p:graphicFrame>
        <p:graphicFrame>
          <p:nvGraphicFramePr>
            <p:cNvPr id="297993" name="Object 9"/>
            <p:cNvGraphicFramePr>
              <a:graphicFrameLocks noChangeAspect="1"/>
            </p:cNvGraphicFramePr>
            <p:nvPr/>
          </p:nvGraphicFramePr>
          <p:xfrm>
            <a:off x="5867400" y="5867400"/>
            <a:ext cx="252413" cy="392113"/>
          </p:xfrm>
          <a:graphic>
            <a:graphicData uri="http://schemas.openxmlformats.org/presentationml/2006/ole">
              <p:oleObj spid="_x0000_s140299" name="Equation" r:id="rId12" imgW="253800" imgH="393480" progId="Equation.3">
                <p:embed/>
              </p:oleObj>
            </a:graphicData>
          </a:graphic>
        </p:graphicFrame>
        <p:sp>
          <p:nvSpPr>
            <p:cNvPr id="235544" name="Freeform 24"/>
            <p:cNvSpPr>
              <a:spLocks/>
            </p:cNvSpPr>
            <p:nvPr/>
          </p:nvSpPr>
          <p:spPr bwMode="auto">
            <a:xfrm>
              <a:off x="4648200" y="5334000"/>
              <a:ext cx="1219200" cy="11430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768" y="240"/>
                </a:cxn>
                <a:cxn ang="0">
                  <a:pos x="720" y="672"/>
                </a:cxn>
                <a:cxn ang="0">
                  <a:pos x="240" y="672"/>
                </a:cxn>
                <a:cxn ang="0">
                  <a:pos x="0" y="96"/>
                </a:cxn>
              </a:cxnLst>
              <a:rect l="0" t="0" r="r" b="b"/>
              <a:pathLst>
                <a:path w="856" h="768">
                  <a:moveTo>
                    <a:pt x="192" y="0"/>
                  </a:moveTo>
                  <a:cubicBezTo>
                    <a:pt x="436" y="64"/>
                    <a:pt x="680" y="128"/>
                    <a:pt x="768" y="240"/>
                  </a:cubicBezTo>
                  <a:cubicBezTo>
                    <a:pt x="856" y="352"/>
                    <a:pt x="808" y="600"/>
                    <a:pt x="720" y="672"/>
                  </a:cubicBezTo>
                  <a:cubicBezTo>
                    <a:pt x="632" y="744"/>
                    <a:pt x="360" y="768"/>
                    <a:pt x="240" y="672"/>
                  </a:cubicBezTo>
                  <a:cubicBezTo>
                    <a:pt x="120" y="576"/>
                    <a:pt x="60" y="336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545" name="Oval 25"/>
            <p:cNvSpPr>
              <a:spLocks noChangeArrowheads="1"/>
            </p:cNvSpPr>
            <p:nvPr/>
          </p:nvSpPr>
          <p:spPr bwMode="auto">
            <a:xfrm>
              <a:off x="6096000" y="3733800"/>
              <a:ext cx="9906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546" name="Line 26"/>
            <p:cNvSpPr>
              <a:spLocks noChangeShapeType="1"/>
            </p:cNvSpPr>
            <p:nvPr/>
          </p:nvSpPr>
          <p:spPr bwMode="auto">
            <a:xfrm flipV="1">
              <a:off x="4953000" y="4495800"/>
              <a:ext cx="1219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7994" name="Object 10"/>
            <p:cNvGraphicFramePr>
              <a:graphicFrameLocks noChangeAspect="1"/>
            </p:cNvGraphicFramePr>
            <p:nvPr/>
          </p:nvGraphicFramePr>
          <p:xfrm>
            <a:off x="5403850" y="4398963"/>
            <a:ext cx="265113" cy="279400"/>
          </p:xfrm>
          <a:graphic>
            <a:graphicData uri="http://schemas.openxmlformats.org/presentationml/2006/ole">
              <p:oleObj spid="_x0000_s140300" name="Equation" r:id="rId13" imgW="266400" imgH="279360" progId="Equation.3">
                <p:embed/>
              </p:oleObj>
            </a:graphicData>
          </a:graphic>
        </p:graphicFrame>
      </p:grp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236571" name="Object 27"/>
          <p:cNvGraphicFramePr>
            <a:graphicFrameLocks noChangeAspect="1"/>
          </p:cNvGraphicFramePr>
          <p:nvPr/>
        </p:nvGraphicFramePr>
        <p:xfrm>
          <a:off x="1143000" y="6019800"/>
          <a:ext cx="6681788" cy="392113"/>
        </p:xfrm>
        <a:graphic>
          <a:graphicData uri="http://schemas.openxmlformats.org/presentationml/2006/ole">
            <p:oleObj spid="_x0000_s141314" name="Equation" r:id="rId3" imgW="6680160" imgH="393480" progId="Equation.3">
              <p:embed/>
            </p:oleObj>
          </a:graphicData>
        </a:graphic>
      </p:graphicFrame>
      <p:sp>
        <p:nvSpPr>
          <p:cNvPr id="236572" name="Oval 28"/>
          <p:cNvSpPr>
            <a:spLocks noChangeArrowheads="1"/>
          </p:cNvSpPr>
          <p:nvPr/>
        </p:nvSpPr>
        <p:spPr bwMode="auto">
          <a:xfrm>
            <a:off x="2057400" y="3429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Oval 29"/>
          <p:cNvSpPr>
            <a:spLocks noChangeArrowheads="1"/>
          </p:cNvSpPr>
          <p:nvPr/>
        </p:nvSpPr>
        <p:spPr bwMode="auto">
          <a:xfrm>
            <a:off x="3962400" y="1219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Oval 30"/>
          <p:cNvSpPr>
            <a:spLocks noChangeArrowheads="1"/>
          </p:cNvSpPr>
          <p:nvPr/>
        </p:nvSpPr>
        <p:spPr bwMode="auto">
          <a:xfrm>
            <a:off x="3962400" y="4419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5" name="Oval 31"/>
          <p:cNvSpPr>
            <a:spLocks noChangeArrowheads="1"/>
          </p:cNvSpPr>
          <p:nvPr/>
        </p:nvSpPr>
        <p:spPr bwMode="auto">
          <a:xfrm>
            <a:off x="5943600" y="3505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6576" name="Object 32"/>
          <p:cNvGraphicFramePr>
            <a:graphicFrameLocks noChangeAspect="1"/>
          </p:cNvGraphicFramePr>
          <p:nvPr/>
        </p:nvGraphicFramePr>
        <p:xfrm>
          <a:off x="2287588" y="3582988"/>
          <a:ext cx="303212" cy="381000"/>
        </p:xfrm>
        <a:graphic>
          <a:graphicData uri="http://schemas.openxmlformats.org/presentationml/2006/ole">
            <p:oleObj spid="_x0000_s141315" name="Equation" r:id="rId4" imgW="304560" imgH="380880" progId="Equation.3">
              <p:embed/>
            </p:oleObj>
          </a:graphicData>
        </a:graphic>
      </p:graphicFrame>
      <p:graphicFrame>
        <p:nvGraphicFramePr>
          <p:cNvPr id="236577" name="Object 33"/>
          <p:cNvGraphicFramePr>
            <a:graphicFrameLocks noChangeAspect="1"/>
          </p:cNvGraphicFramePr>
          <p:nvPr/>
        </p:nvGraphicFramePr>
        <p:xfrm>
          <a:off x="6089650" y="3625850"/>
          <a:ext cx="520700" cy="520700"/>
        </p:xfrm>
        <a:graphic>
          <a:graphicData uri="http://schemas.openxmlformats.org/presentationml/2006/ole">
            <p:oleObj spid="_x0000_s141316" name="Equation" r:id="rId5" imgW="520560" imgH="520560" progId="Equation.3">
              <p:embed/>
            </p:oleObj>
          </a:graphicData>
        </a:graphic>
      </p:graphicFrame>
      <p:graphicFrame>
        <p:nvGraphicFramePr>
          <p:cNvPr id="236578" name="Object 34"/>
          <p:cNvGraphicFramePr>
            <a:graphicFrameLocks noChangeAspect="1"/>
          </p:cNvGraphicFramePr>
          <p:nvPr/>
        </p:nvGraphicFramePr>
        <p:xfrm>
          <a:off x="4191000" y="1371600"/>
          <a:ext cx="330200" cy="368300"/>
        </p:xfrm>
        <a:graphic>
          <a:graphicData uri="http://schemas.openxmlformats.org/presentationml/2006/ole">
            <p:oleObj spid="_x0000_s141317" name="Equation" r:id="rId6" imgW="330120" imgH="368280" progId="Equation.3">
              <p:embed/>
            </p:oleObj>
          </a:graphicData>
        </a:graphic>
      </p:graphicFrame>
      <p:graphicFrame>
        <p:nvGraphicFramePr>
          <p:cNvPr id="236579" name="Object 35"/>
          <p:cNvGraphicFramePr>
            <a:graphicFrameLocks noChangeAspect="1"/>
          </p:cNvGraphicFramePr>
          <p:nvPr/>
        </p:nvGraphicFramePr>
        <p:xfrm>
          <a:off x="4114800" y="4572000"/>
          <a:ext cx="330200" cy="368300"/>
        </p:xfrm>
        <a:graphic>
          <a:graphicData uri="http://schemas.openxmlformats.org/presentationml/2006/ole">
            <p:oleObj spid="_x0000_s141318" name="Equation" r:id="rId7" imgW="330120" imgH="368280" progId="Equation.3">
              <p:embed/>
            </p:oleObj>
          </a:graphicData>
        </a:graphic>
      </p:graphicFrame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13716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 flipV="1">
            <a:off x="2667000" y="1676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6582" name="Object 38"/>
          <p:cNvGraphicFramePr>
            <a:graphicFrameLocks noChangeAspect="1"/>
          </p:cNvGraphicFramePr>
          <p:nvPr/>
        </p:nvGraphicFramePr>
        <p:xfrm>
          <a:off x="2971800" y="2362200"/>
          <a:ext cx="265113" cy="279400"/>
        </p:xfrm>
        <a:graphic>
          <a:graphicData uri="http://schemas.openxmlformats.org/presentationml/2006/ole">
            <p:oleObj spid="_x0000_s141319" name="Equation" r:id="rId8" imgW="266400" imgH="279360" progId="Equation.3">
              <p:embed/>
            </p:oleObj>
          </a:graphicData>
        </a:graphic>
      </p:graphicFrame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2667000" y="3962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6584" name="Object 40"/>
          <p:cNvGraphicFramePr>
            <a:graphicFrameLocks noChangeAspect="1"/>
          </p:cNvGraphicFramePr>
          <p:nvPr/>
        </p:nvGraphicFramePr>
        <p:xfrm>
          <a:off x="3200400" y="3886200"/>
          <a:ext cx="303213" cy="381000"/>
        </p:xfrm>
        <a:graphic>
          <a:graphicData uri="http://schemas.openxmlformats.org/presentationml/2006/ole">
            <p:oleObj spid="_x0000_s141320" name="Equation" r:id="rId9" imgW="304560" imgH="380880" progId="Equation.3">
              <p:embed/>
            </p:oleObj>
          </a:graphicData>
        </a:graphic>
      </p:graphicFrame>
      <p:sp>
        <p:nvSpPr>
          <p:cNvPr id="236585" name="Oval 41"/>
          <p:cNvSpPr>
            <a:spLocks noChangeArrowheads="1"/>
          </p:cNvSpPr>
          <p:nvPr/>
        </p:nvSpPr>
        <p:spPr bwMode="auto">
          <a:xfrm>
            <a:off x="4114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586" name="Line 42"/>
          <p:cNvSpPr>
            <a:spLocks noChangeShapeType="1"/>
          </p:cNvSpPr>
          <p:nvPr/>
        </p:nvSpPr>
        <p:spPr bwMode="auto">
          <a:xfrm>
            <a:off x="4343400" y="1905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587" name="Line 43"/>
          <p:cNvSpPr>
            <a:spLocks noChangeShapeType="1"/>
          </p:cNvSpPr>
          <p:nvPr/>
        </p:nvSpPr>
        <p:spPr bwMode="auto">
          <a:xfrm>
            <a:off x="43434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6588" name="Object 44"/>
          <p:cNvGraphicFramePr>
            <a:graphicFrameLocks noChangeAspect="1"/>
          </p:cNvGraphicFramePr>
          <p:nvPr/>
        </p:nvGraphicFramePr>
        <p:xfrm>
          <a:off x="4419600" y="2209800"/>
          <a:ext cx="265113" cy="279400"/>
        </p:xfrm>
        <a:graphic>
          <a:graphicData uri="http://schemas.openxmlformats.org/presentationml/2006/ole">
            <p:oleObj spid="_x0000_s141321" name="Equation" r:id="rId10" imgW="266400" imgH="279360" progId="Equation.3">
              <p:embed/>
            </p:oleObj>
          </a:graphicData>
        </a:graphic>
      </p:graphicFrame>
      <p:graphicFrame>
        <p:nvGraphicFramePr>
          <p:cNvPr id="236589" name="Object 45"/>
          <p:cNvGraphicFramePr>
            <a:graphicFrameLocks noChangeAspect="1"/>
          </p:cNvGraphicFramePr>
          <p:nvPr/>
        </p:nvGraphicFramePr>
        <p:xfrm>
          <a:off x="4419600" y="3733800"/>
          <a:ext cx="265113" cy="279400"/>
        </p:xfrm>
        <a:graphic>
          <a:graphicData uri="http://schemas.openxmlformats.org/presentationml/2006/ole">
            <p:oleObj spid="_x0000_s141322" name="Equation" r:id="rId11" imgW="266400" imgH="279360" progId="Equation.3">
              <p:embed/>
            </p:oleObj>
          </a:graphicData>
        </a:graphic>
      </p:graphicFrame>
      <p:graphicFrame>
        <p:nvGraphicFramePr>
          <p:cNvPr id="236590" name="Object 46"/>
          <p:cNvGraphicFramePr>
            <a:graphicFrameLocks noChangeAspect="1"/>
          </p:cNvGraphicFramePr>
          <p:nvPr/>
        </p:nvGraphicFramePr>
        <p:xfrm>
          <a:off x="5562600" y="5486400"/>
          <a:ext cx="252413" cy="392113"/>
        </p:xfrm>
        <a:graphic>
          <a:graphicData uri="http://schemas.openxmlformats.org/presentationml/2006/ole">
            <p:oleObj spid="_x0000_s141323" name="Equation" r:id="rId12" imgW="253800" imgH="393480" progId="Equation.3">
              <p:embed/>
            </p:oleObj>
          </a:graphicData>
        </a:graphic>
      </p:graphicFrame>
      <p:sp>
        <p:nvSpPr>
          <p:cNvPr id="236591" name="Freeform 47"/>
          <p:cNvSpPr>
            <a:spLocks/>
          </p:cNvSpPr>
          <p:nvPr/>
        </p:nvSpPr>
        <p:spPr bwMode="auto">
          <a:xfrm>
            <a:off x="4343400" y="4953000"/>
            <a:ext cx="12192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768" y="240"/>
              </a:cxn>
              <a:cxn ang="0">
                <a:pos x="720" y="672"/>
              </a:cxn>
              <a:cxn ang="0">
                <a:pos x="240" y="672"/>
              </a:cxn>
              <a:cxn ang="0">
                <a:pos x="0" y="96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92" name="Oval 48"/>
          <p:cNvSpPr>
            <a:spLocks noChangeArrowheads="1"/>
          </p:cNvSpPr>
          <p:nvPr/>
        </p:nvSpPr>
        <p:spPr bwMode="auto">
          <a:xfrm>
            <a:off x="5791200" y="3352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6593" name="Line 49"/>
          <p:cNvSpPr>
            <a:spLocks noChangeShapeType="1"/>
          </p:cNvSpPr>
          <p:nvPr/>
        </p:nvSpPr>
        <p:spPr bwMode="auto">
          <a:xfrm flipV="1">
            <a:off x="4648200" y="4114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6594" name="Object 50"/>
          <p:cNvGraphicFramePr>
            <a:graphicFrameLocks noChangeAspect="1"/>
          </p:cNvGraphicFramePr>
          <p:nvPr/>
        </p:nvGraphicFramePr>
        <p:xfrm>
          <a:off x="5099050" y="4017963"/>
          <a:ext cx="265113" cy="279400"/>
        </p:xfrm>
        <a:graphic>
          <a:graphicData uri="http://schemas.openxmlformats.org/presentationml/2006/ole">
            <p:oleObj spid="_x0000_s141324" name="Equation" r:id="rId13" imgW="26640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Oval 3"/>
          <p:cNvSpPr>
            <a:spLocks noChangeArrowheads="1"/>
          </p:cNvSpPr>
          <p:nvPr/>
        </p:nvSpPr>
        <p:spPr bwMode="auto">
          <a:xfrm>
            <a:off x="304800" y="41910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2" name="Oval 4"/>
          <p:cNvSpPr>
            <a:spLocks noChangeArrowheads="1"/>
          </p:cNvSpPr>
          <p:nvPr/>
        </p:nvSpPr>
        <p:spPr bwMode="auto">
          <a:xfrm>
            <a:off x="2209800" y="1981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3" name="Oval 5"/>
          <p:cNvSpPr>
            <a:spLocks noChangeArrowheads="1"/>
          </p:cNvSpPr>
          <p:nvPr/>
        </p:nvSpPr>
        <p:spPr bwMode="auto">
          <a:xfrm>
            <a:off x="2209800" y="51816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74" name="Oval 6"/>
          <p:cNvSpPr>
            <a:spLocks noChangeArrowheads="1"/>
          </p:cNvSpPr>
          <p:nvPr/>
        </p:nvSpPr>
        <p:spPr bwMode="auto">
          <a:xfrm>
            <a:off x="4191000" y="4267200"/>
            <a:ext cx="687388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9008" name="Object 0"/>
          <p:cNvGraphicFramePr>
            <a:graphicFrameLocks noChangeAspect="1"/>
          </p:cNvGraphicFramePr>
          <p:nvPr/>
        </p:nvGraphicFramePr>
        <p:xfrm>
          <a:off x="457200" y="4343400"/>
          <a:ext cx="303213" cy="381000"/>
        </p:xfrm>
        <a:graphic>
          <a:graphicData uri="http://schemas.openxmlformats.org/presentationml/2006/ole">
            <p:oleObj spid="_x0000_s142338" name="Equation" r:id="rId3" imgW="304560" imgH="380880" progId="Equation.3">
              <p:embed/>
            </p:oleObj>
          </a:graphicData>
        </a:graphic>
      </p:graphicFrame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4337050" y="4387850"/>
          <a:ext cx="520700" cy="520700"/>
        </p:xfrm>
        <a:graphic>
          <a:graphicData uri="http://schemas.openxmlformats.org/presentationml/2006/ole">
            <p:oleObj spid="_x0000_s142339" name="Equation" r:id="rId4" imgW="520560" imgH="520560" progId="Equation.3">
              <p:embed/>
            </p:oleObj>
          </a:graphicData>
        </a:graphic>
      </p:graphicFrame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2438400" y="2133600"/>
          <a:ext cx="330200" cy="368300"/>
        </p:xfrm>
        <a:graphic>
          <a:graphicData uri="http://schemas.openxmlformats.org/presentationml/2006/ole">
            <p:oleObj spid="_x0000_s142340" name="Equation" r:id="rId5" imgW="330120" imgH="368280" progId="Equation.3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2362200" y="5334000"/>
          <a:ext cx="330200" cy="368300"/>
        </p:xfrm>
        <a:graphic>
          <a:graphicData uri="http://schemas.openxmlformats.org/presentationml/2006/ole">
            <p:oleObj spid="_x0000_s142341" name="Equation" r:id="rId6" imgW="330120" imgH="368280" progId="Equation.3">
              <p:embed/>
            </p:oleObj>
          </a:graphicData>
        </a:graphic>
      </p:graphicFrame>
      <p:sp>
        <p:nvSpPr>
          <p:cNvPr id="237579" name="Line 11"/>
          <p:cNvSpPr>
            <a:spLocks noChangeShapeType="1"/>
          </p:cNvSpPr>
          <p:nvPr/>
        </p:nvSpPr>
        <p:spPr bwMode="auto">
          <a:xfrm>
            <a:off x="-228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V="1">
            <a:off x="914400" y="24384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1219200" y="3124200"/>
          <a:ext cx="265113" cy="279400"/>
        </p:xfrm>
        <a:graphic>
          <a:graphicData uri="http://schemas.openxmlformats.org/presentationml/2006/ole">
            <p:oleObj spid="_x0000_s142342" name="Equation" r:id="rId7" imgW="266400" imgH="279360" progId="Equation.3">
              <p:embed/>
            </p:oleObj>
          </a:graphicData>
        </a:graphic>
      </p:graphicFrame>
      <p:sp>
        <p:nvSpPr>
          <p:cNvPr id="237582" name="Line 14"/>
          <p:cNvSpPr>
            <a:spLocks noChangeShapeType="1"/>
          </p:cNvSpPr>
          <p:nvPr/>
        </p:nvSpPr>
        <p:spPr bwMode="auto">
          <a:xfrm>
            <a:off x="914400" y="4724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524000" y="4648200"/>
          <a:ext cx="303213" cy="381000"/>
        </p:xfrm>
        <a:graphic>
          <a:graphicData uri="http://schemas.openxmlformats.org/presentationml/2006/ole">
            <p:oleObj spid="_x0000_s142343" name="Equation" r:id="rId8" imgW="304560" imgH="380880" progId="Equation.3">
              <p:embed/>
            </p:oleObj>
          </a:graphicData>
        </a:graphic>
      </p:graphicFrame>
      <p:sp>
        <p:nvSpPr>
          <p:cNvPr id="237584" name="Oval 16"/>
          <p:cNvSpPr>
            <a:spLocks noChangeArrowheads="1"/>
          </p:cNvSpPr>
          <p:nvPr/>
        </p:nvSpPr>
        <p:spPr bwMode="auto">
          <a:xfrm>
            <a:off x="23622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>
            <a:off x="25908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86" name="Line 18"/>
          <p:cNvSpPr>
            <a:spLocks noChangeShapeType="1"/>
          </p:cNvSpPr>
          <p:nvPr/>
        </p:nvSpPr>
        <p:spPr bwMode="auto">
          <a:xfrm>
            <a:off x="25908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2667000" y="2971800"/>
          <a:ext cx="265113" cy="279400"/>
        </p:xfrm>
        <a:graphic>
          <a:graphicData uri="http://schemas.openxmlformats.org/presentationml/2006/ole">
            <p:oleObj spid="_x0000_s142344" name="Equation" r:id="rId9" imgW="266400" imgH="279360" progId="Equation.3">
              <p:embed/>
            </p:oleObj>
          </a:graphicData>
        </a:graphic>
      </p:graphicFrame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p:oleObj spid="_x0000_s142345" name="Equation" r:id="rId10" imgW="266400" imgH="279360" progId="Equation.3">
              <p:embed/>
            </p:oleObj>
          </a:graphicData>
        </a:graphic>
      </p:graphicFrame>
      <p:graphicFrame>
        <p:nvGraphicFramePr>
          <p:cNvPr id="299016" name="Object 8"/>
          <p:cNvGraphicFramePr>
            <a:graphicFrameLocks noChangeAspect="1"/>
          </p:cNvGraphicFramePr>
          <p:nvPr/>
        </p:nvGraphicFramePr>
        <p:xfrm>
          <a:off x="3810000" y="6248400"/>
          <a:ext cx="252413" cy="392113"/>
        </p:xfrm>
        <a:graphic>
          <a:graphicData uri="http://schemas.openxmlformats.org/presentationml/2006/ole">
            <p:oleObj spid="_x0000_s142346" name="Equation" r:id="rId11" imgW="253800" imgH="393480" progId="Equation.3">
              <p:embed/>
            </p:oleObj>
          </a:graphicData>
        </a:graphic>
      </p:graphicFrame>
      <p:sp>
        <p:nvSpPr>
          <p:cNvPr id="237590" name="Freeform 22"/>
          <p:cNvSpPr>
            <a:spLocks/>
          </p:cNvSpPr>
          <p:nvPr/>
        </p:nvSpPr>
        <p:spPr bwMode="auto">
          <a:xfrm>
            <a:off x="2590800" y="5715000"/>
            <a:ext cx="12192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768" y="240"/>
              </a:cxn>
              <a:cxn ang="0">
                <a:pos x="720" y="672"/>
              </a:cxn>
              <a:cxn ang="0">
                <a:pos x="240" y="672"/>
              </a:cxn>
              <a:cxn ang="0">
                <a:pos x="0" y="96"/>
              </a:cxn>
            </a:cxnLst>
            <a:rect l="0" t="0" r="r" b="b"/>
            <a:pathLst>
              <a:path w="856" h="768">
                <a:moveTo>
                  <a:pt x="192" y="0"/>
                </a:moveTo>
                <a:cubicBezTo>
                  <a:pt x="436" y="64"/>
                  <a:pt x="680" y="128"/>
                  <a:pt x="768" y="240"/>
                </a:cubicBezTo>
                <a:cubicBezTo>
                  <a:pt x="856" y="352"/>
                  <a:pt x="808" y="600"/>
                  <a:pt x="720" y="672"/>
                </a:cubicBezTo>
                <a:cubicBezTo>
                  <a:pt x="632" y="744"/>
                  <a:pt x="360" y="768"/>
                  <a:pt x="240" y="672"/>
                </a:cubicBezTo>
                <a:cubicBezTo>
                  <a:pt x="120" y="576"/>
                  <a:pt x="60" y="336"/>
                  <a:pt x="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591" name="Oval 23"/>
          <p:cNvSpPr>
            <a:spLocks noChangeArrowheads="1"/>
          </p:cNvSpPr>
          <p:nvPr/>
        </p:nvSpPr>
        <p:spPr bwMode="auto">
          <a:xfrm>
            <a:off x="4038600" y="41148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92" name="Line 24"/>
          <p:cNvSpPr>
            <a:spLocks noChangeShapeType="1"/>
          </p:cNvSpPr>
          <p:nvPr/>
        </p:nvSpPr>
        <p:spPr bwMode="auto">
          <a:xfrm flipV="1">
            <a:off x="2895600" y="4876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17" name="Object 9"/>
          <p:cNvGraphicFramePr>
            <a:graphicFrameLocks noChangeAspect="1"/>
          </p:cNvGraphicFramePr>
          <p:nvPr/>
        </p:nvGraphicFramePr>
        <p:xfrm>
          <a:off x="3346450" y="4779963"/>
          <a:ext cx="265113" cy="279400"/>
        </p:xfrm>
        <a:graphic>
          <a:graphicData uri="http://schemas.openxmlformats.org/presentationml/2006/ole">
            <p:oleObj spid="_x0000_s142347" name="Equation" r:id="rId12" imgW="266400" imgH="279360" progId="Equation.3">
              <p:embed/>
            </p:oleObj>
          </a:graphicData>
        </a:graphic>
      </p:graphicFrame>
      <p:graphicFrame>
        <p:nvGraphicFramePr>
          <p:cNvPr id="299018" name="Object 10"/>
          <p:cNvGraphicFramePr>
            <a:graphicFrameLocks noChangeAspect="1"/>
          </p:cNvGraphicFramePr>
          <p:nvPr/>
        </p:nvGraphicFramePr>
        <p:xfrm>
          <a:off x="6248400" y="2438400"/>
          <a:ext cx="2209800" cy="2057400"/>
        </p:xfrm>
        <a:graphic>
          <a:graphicData uri="http://schemas.openxmlformats.org/presentationml/2006/ole">
            <p:oleObj spid="_x0000_s142348" name="Equation" r:id="rId13" imgW="2209680" imgH="2057400" progId="Equation.3">
              <p:embed/>
            </p:oleObj>
          </a:graphicData>
        </a:graphic>
      </p:graphicFrame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6705600" y="1752600"/>
          <a:ext cx="393700" cy="419100"/>
        </p:xfrm>
        <a:graphic>
          <a:graphicData uri="http://schemas.openxmlformats.org/presentationml/2006/ole">
            <p:oleObj spid="_x0000_s142349" name="Equation" r:id="rId14" imgW="393480" imgH="419040" progId="Equation.3">
              <p:embed/>
            </p:oleObj>
          </a:graphicData>
        </a:graphic>
      </p:graphicFrame>
      <p:graphicFrame>
        <p:nvGraphicFramePr>
          <p:cNvPr id="299020" name="Object 12"/>
          <p:cNvGraphicFramePr>
            <a:graphicFrameLocks noChangeAspect="1"/>
          </p:cNvGraphicFramePr>
          <p:nvPr/>
        </p:nvGraphicFramePr>
        <p:xfrm>
          <a:off x="457200" y="5943600"/>
          <a:ext cx="544513" cy="393700"/>
        </p:xfrm>
        <a:graphic>
          <a:graphicData uri="http://schemas.openxmlformats.org/presentationml/2006/ole">
            <p:oleObj spid="_x0000_s142350" name="Equation" r:id="rId15" imgW="545760" imgH="393480" progId="Equation.3">
              <p:embed/>
            </p:oleObj>
          </a:graphicData>
        </a:graphic>
      </p:graphicFrame>
      <p:graphicFrame>
        <p:nvGraphicFramePr>
          <p:cNvPr id="299021" name="Object 13"/>
          <p:cNvGraphicFramePr>
            <a:graphicFrameLocks noChangeAspect="1"/>
          </p:cNvGraphicFramePr>
          <p:nvPr/>
        </p:nvGraphicFramePr>
        <p:xfrm>
          <a:off x="5181600" y="5029200"/>
          <a:ext cx="3136900" cy="1295400"/>
        </p:xfrm>
        <a:graphic>
          <a:graphicData uri="http://schemas.openxmlformats.org/presentationml/2006/ole">
            <p:oleObj spid="_x0000_s142351" name="Equation" r:id="rId16" imgW="3136680" imgH="1295280" progId="Equation.3">
              <p:embed/>
            </p:oleObj>
          </a:graphicData>
        </a:graphic>
      </p:graphicFrame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right-linear grammar</a:t>
            </a:r>
          </a:p>
          <a:p>
            <a:endParaRPr lang="en-US" dirty="0"/>
          </a:p>
          <a:p>
            <a:r>
              <a:rPr lang="en-US" dirty="0"/>
              <a:t>has variables: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productions: </a:t>
            </a:r>
          </a:p>
        </p:txBody>
      </p:sp>
      <p:graphicFrame>
        <p:nvGraphicFramePr>
          <p:cNvPr id="300032" name="Object 0"/>
          <p:cNvGraphicFramePr>
            <a:graphicFrameLocks noChangeAspect="1"/>
          </p:cNvGraphicFramePr>
          <p:nvPr/>
        </p:nvGraphicFramePr>
        <p:xfrm>
          <a:off x="4800600" y="1676400"/>
          <a:ext cx="393700" cy="419100"/>
        </p:xfrm>
        <a:graphic>
          <a:graphicData uri="http://schemas.openxmlformats.org/presentationml/2006/ole">
            <p:oleObj spid="_x0000_s143362" name="Equation" r:id="rId3" imgW="393480" imgH="419040" progId="Equation.3">
              <p:embed/>
            </p:oleObj>
          </a:graphicData>
        </a:graphic>
      </p:graphicFrame>
      <p:graphicFrame>
        <p:nvGraphicFramePr>
          <p:cNvPr id="300033" name="Object 1"/>
          <p:cNvGraphicFramePr>
            <a:graphicFrameLocks noChangeAspect="1"/>
          </p:cNvGraphicFramePr>
          <p:nvPr/>
        </p:nvGraphicFramePr>
        <p:xfrm>
          <a:off x="3505200" y="2667000"/>
          <a:ext cx="2374900" cy="582613"/>
        </p:xfrm>
        <a:graphic>
          <a:graphicData uri="http://schemas.openxmlformats.org/presentationml/2006/ole">
            <p:oleObj spid="_x0000_s143363" name="Equation" r:id="rId4" imgW="2374560" imgH="583920" progId="Equation.3">
              <p:embed/>
            </p:oleObj>
          </a:graphicData>
        </a:graphic>
      </p:graphicFrame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1752600" y="4191000"/>
          <a:ext cx="3594100" cy="660400"/>
        </p:xfrm>
        <a:graphic>
          <a:graphicData uri="http://schemas.openxmlformats.org/presentationml/2006/ole">
            <p:oleObj spid="_x0000_s143364" name="Equation" r:id="rId5" imgW="3593880" imgH="660240" progId="Equation.3">
              <p:embed/>
            </p:oleObj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1905000" y="5562600"/>
          <a:ext cx="3124200" cy="582613"/>
        </p:xfrm>
        <a:graphic>
          <a:graphicData uri="http://schemas.openxmlformats.org/presentationml/2006/ole">
            <p:oleObj spid="_x0000_s143365" name="Equation" r:id="rId6" imgW="3124080" imgH="583920" progId="Equation.3">
              <p:embed/>
            </p:oleObj>
          </a:graphicData>
        </a:graphic>
      </p:graphicFrame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3124200" y="4876800"/>
            <a:ext cx="45878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or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construct the NFA         such that:</a:t>
            </a:r>
          </a:p>
          <a:p>
            <a:r>
              <a:rPr lang="en-US" dirty="0" smtClean="0"/>
              <a:t>each  </a:t>
            </a:r>
            <a:r>
              <a:rPr lang="en-US" dirty="0"/>
              <a:t>variable         corresponds to a node: </a:t>
            </a:r>
          </a:p>
        </p:txBody>
      </p:sp>
      <p:graphicFrame>
        <p:nvGraphicFramePr>
          <p:cNvPr id="301056" name="Object 0"/>
          <p:cNvGraphicFramePr>
            <a:graphicFrameLocks noChangeAspect="1"/>
          </p:cNvGraphicFramePr>
          <p:nvPr/>
        </p:nvGraphicFramePr>
        <p:xfrm>
          <a:off x="4800600" y="1600200"/>
          <a:ext cx="544513" cy="393700"/>
        </p:xfrm>
        <a:graphic>
          <a:graphicData uri="http://schemas.openxmlformats.org/presentationml/2006/ole">
            <p:oleObj spid="_x0000_s144386" name="Equation" r:id="rId3" imgW="545760" imgH="393480" progId="Equation.3">
              <p:embed/>
            </p:oleObj>
          </a:graphicData>
        </a:graphic>
      </p:graphicFrame>
      <p:graphicFrame>
        <p:nvGraphicFramePr>
          <p:cNvPr id="301057" name="Object 1"/>
          <p:cNvGraphicFramePr>
            <a:graphicFrameLocks noChangeAspect="1"/>
          </p:cNvGraphicFramePr>
          <p:nvPr/>
        </p:nvGraphicFramePr>
        <p:xfrm>
          <a:off x="3581400" y="2133600"/>
          <a:ext cx="392113" cy="582613"/>
        </p:xfrm>
        <a:graphic>
          <a:graphicData uri="http://schemas.openxmlformats.org/presentationml/2006/ole">
            <p:oleObj spid="_x0000_s144387" name="Equation" r:id="rId4" imgW="393480" imgH="583920" progId="Equation.3">
              <p:embed/>
            </p:oleObj>
          </a:graphicData>
        </a:graphic>
      </p:graphicFrame>
      <p:sp>
        <p:nvSpPr>
          <p:cNvPr id="239622" name="Oval 6"/>
          <p:cNvSpPr>
            <a:spLocks noChangeArrowheads="1"/>
          </p:cNvSpPr>
          <p:nvPr/>
        </p:nvSpPr>
        <p:spPr bwMode="auto">
          <a:xfrm>
            <a:off x="1295400" y="3810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1485900" y="3886200"/>
          <a:ext cx="430213" cy="531813"/>
        </p:xfrm>
        <a:graphic>
          <a:graphicData uri="http://schemas.openxmlformats.org/presentationml/2006/ole">
            <p:oleObj spid="_x0000_s144388" name="Equation" r:id="rId5" imgW="431640" imgH="533160" progId="Equation.3">
              <p:embed/>
            </p:oleObj>
          </a:graphicData>
        </a:graphic>
      </p:graphicFrame>
      <p:sp>
        <p:nvSpPr>
          <p:cNvPr id="239624" name="Line 8"/>
          <p:cNvSpPr>
            <a:spLocks noChangeShapeType="1"/>
          </p:cNvSpPr>
          <p:nvPr/>
        </p:nvSpPr>
        <p:spPr bwMode="auto">
          <a:xfrm>
            <a:off x="528638" y="42687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3048000" y="3124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2743200" y="5105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7" name="Oval 11"/>
          <p:cNvSpPr>
            <a:spLocks noChangeArrowheads="1"/>
          </p:cNvSpPr>
          <p:nvPr/>
        </p:nvSpPr>
        <p:spPr bwMode="auto">
          <a:xfrm>
            <a:off x="5181600" y="3124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8" name="Oval 12"/>
          <p:cNvSpPr>
            <a:spLocks noChangeArrowheads="1"/>
          </p:cNvSpPr>
          <p:nvPr/>
        </p:nvSpPr>
        <p:spPr bwMode="auto">
          <a:xfrm>
            <a:off x="4876800" y="53340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29" name="Oval 13"/>
          <p:cNvSpPr>
            <a:spLocks noChangeArrowheads="1"/>
          </p:cNvSpPr>
          <p:nvPr/>
        </p:nvSpPr>
        <p:spPr bwMode="auto">
          <a:xfrm>
            <a:off x="7010400" y="4343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7156450" y="4464050"/>
          <a:ext cx="520700" cy="520700"/>
        </p:xfrm>
        <a:graphic>
          <a:graphicData uri="http://schemas.openxmlformats.org/presentationml/2006/ole">
            <p:oleObj spid="_x0000_s144389" name="Equation" r:id="rId6" imgW="520560" imgH="520560" progId="Equation.3">
              <p:embed/>
            </p:oleObj>
          </a:graphicData>
        </a:graphic>
      </p:graphicFrame>
      <p:graphicFrame>
        <p:nvGraphicFramePr>
          <p:cNvPr id="301060" name="Object 4"/>
          <p:cNvGraphicFramePr>
            <a:graphicFrameLocks noChangeAspect="1"/>
          </p:cNvGraphicFramePr>
          <p:nvPr/>
        </p:nvGraphicFramePr>
        <p:xfrm>
          <a:off x="3276600" y="3200400"/>
          <a:ext cx="368300" cy="520700"/>
        </p:xfrm>
        <a:graphic>
          <a:graphicData uri="http://schemas.openxmlformats.org/presentationml/2006/ole">
            <p:oleObj spid="_x0000_s144390" name="Equation" r:id="rId7" imgW="368280" imgH="520560" progId="Equation.3">
              <p:embed/>
            </p:oleObj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2941638" y="5257800"/>
          <a:ext cx="430212" cy="520700"/>
        </p:xfrm>
        <a:graphic>
          <a:graphicData uri="http://schemas.openxmlformats.org/presentationml/2006/ole">
            <p:oleObj spid="_x0000_s144391" name="Equation" r:id="rId8" imgW="431640" imgH="520560" progId="Equation.3">
              <p:embed/>
            </p:oleObj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5392738" y="3271838"/>
          <a:ext cx="404812" cy="531812"/>
        </p:xfrm>
        <a:graphic>
          <a:graphicData uri="http://schemas.openxmlformats.org/presentationml/2006/ole">
            <p:oleObj spid="_x0000_s144392" name="Equation" r:id="rId9" imgW="406080" imgH="533160" progId="Equation.3">
              <p:embed/>
            </p:oleObj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5075238" y="5486400"/>
          <a:ext cx="430212" cy="520700"/>
        </p:xfrm>
        <a:graphic>
          <a:graphicData uri="http://schemas.openxmlformats.org/presentationml/2006/ole">
            <p:oleObj spid="_x0000_s144393" name="Equation" r:id="rId10" imgW="431640" imgH="520560" progId="Equation.3">
              <p:embed/>
            </p:oleObj>
          </a:graphicData>
        </a:graphic>
      </p:graphicFrame>
      <p:sp>
        <p:nvSpPr>
          <p:cNvPr id="239635" name="Oval 19"/>
          <p:cNvSpPr>
            <a:spLocks noChangeArrowheads="1"/>
          </p:cNvSpPr>
          <p:nvPr/>
        </p:nvSpPr>
        <p:spPr bwMode="auto">
          <a:xfrm>
            <a:off x="6858000" y="41910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6629400" y="5410200"/>
            <a:ext cx="21717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special</a:t>
            </a:r>
          </a:p>
          <a:p>
            <a:r>
              <a:rPr lang="en-US">
                <a:solidFill>
                  <a:srgbClr val="FF0000"/>
                </a:solidFill>
              </a:rPr>
              <a:t>final state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production:</a:t>
            </a:r>
          </a:p>
          <a:p>
            <a:endParaRPr lang="en-US"/>
          </a:p>
          <a:p>
            <a:r>
              <a:rPr lang="en-US"/>
              <a:t>we add transitions and intermediate nodes</a:t>
            </a:r>
          </a:p>
        </p:txBody>
      </p:sp>
      <p:graphicFrame>
        <p:nvGraphicFramePr>
          <p:cNvPr id="302080" name="Object 0"/>
          <p:cNvGraphicFramePr>
            <a:graphicFrameLocks noChangeAspect="1"/>
          </p:cNvGraphicFramePr>
          <p:nvPr/>
        </p:nvGraphicFramePr>
        <p:xfrm>
          <a:off x="4724400" y="1676400"/>
          <a:ext cx="3594100" cy="660400"/>
        </p:xfrm>
        <a:graphic>
          <a:graphicData uri="http://schemas.openxmlformats.org/presentationml/2006/ole">
            <p:oleObj spid="_x0000_s145410" name="Equation" r:id="rId3" imgW="3593880" imgH="660240" progId="Equation.3">
              <p:embed/>
            </p:oleObj>
          </a:graphicData>
        </a:graphic>
      </p:graphicFrame>
      <p:sp>
        <p:nvSpPr>
          <p:cNvPr id="240645" name="Oval 5"/>
          <p:cNvSpPr>
            <a:spLocks noChangeArrowheads="1"/>
          </p:cNvSpPr>
          <p:nvPr/>
        </p:nvSpPr>
        <p:spPr bwMode="auto">
          <a:xfrm>
            <a:off x="4572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2081" name="Object 1"/>
          <p:cNvGraphicFramePr>
            <a:graphicFrameLocks noChangeAspect="1"/>
          </p:cNvGraphicFramePr>
          <p:nvPr/>
        </p:nvGraphicFramePr>
        <p:xfrm>
          <a:off x="693738" y="3805238"/>
          <a:ext cx="354012" cy="531812"/>
        </p:xfrm>
        <a:graphic>
          <a:graphicData uri="http://schemas.openxmlformats.org/presentationml/2006/ole">
            <p:oleObj spid="_x0000_s145411" name="Equation" r:id="rId4" imgW="355320" imgH="533160" progId="Equation.3">
              <p:embed/>
            </p:oleObj>
          </a:graphicData>
        </a:graphic>
      </p:graphicFrame>
      <p:sp>
        <p:nvSpPr>
          <p:cNvPr id="240647" name="Oval 7"/>
          <p:cNvSpPr>
            <a:spLocks noChangeArrowheads="1"/>
          </p:cNvSpPr>
          <p:nvPr/>
        </p:nvSpPr>
        <p:spPr bwMode="auto">
          <a:xfrm>
            <a:off x="78486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8040688" y="3765550"/>
          <a:ext cx="442912" cy="609600"/>
        </p:xfrm>
        <a:graphic>
          <a:graphicData uri="http://schemas.openxmlformats.org/presentationml/2006/ole">
            <p:oleObj spid="_x0000_s145412" name="Equation" r:id="rId5" imgW="444240" imgH="609480" progId="Equation.3">
              <p:embed/>
            </p:oleObj>
          </a:graphicData>
        </a:graphic>
      </p:graphicFrame>
      <p:sp>
        <p:nvSpPr>
          <p:cNvPr id="240649" name="Oval 9"/>
          <p:cNvSpPr>
            <a:spLocks noChangeArrowheads="1"/>
          </p:cNvSpPr>
          <p:nvPr/>
        </p:nvSpPr>
        <p:spPr bwMode="auto">
          <a:xfrm>
            <a:off x="2286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0" name="Oval 10"/>
          <p:cNvSpPr>
            <a:spLocks noChangeArrowheads="1"/>
          </p:cNvSpPr>
          <p:nvPr/>
        </p:nvSpPr>
        <p:spPr bwMode="auto">
          <a:xfrm>
            <a:off x="3810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1" name="Oval 11"/>
          <p:cNvSpPr>
            <a:spLocks noChangeArrowheads="1"/>
          </p:cNvSpPr>
          <p:nvPr/>
        </p:nvSpPr>
        <p:spPr bwMode="auto">
          <a:xfrm>
            <a:off x="6400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>
            <a:off x="1219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>
            <a:off x="2819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54" name="Line 14"/>
          <p:cNvSpPr>
            <a:spLocks noChangeShapeType="1"/>
          </p:cNvSpPr>
          <p:nvPr/>
        </p:nvSpPr>
        <p:spPr bwMode="auto">
          <a:xfrm>
            <a:off x="69342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43434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>
            <a:off x="6019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4953000" y="3733800"/>
            <a:ext cx="1158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/>
              <a:t>………</a:t>
            </a:r>
          </a:p>
        </p:txBody>
      </p:sp>
      <p:graphicFrame>
        <p:nvGraphicFramePr>
          <p:cNvPr id="302083" name="Object 3"/>
          <p:cNvGraphicFramePr>
            <a:graphicFrameLocks noChangeAspect="1"/>
          </p:cNvGraphicFramePr>
          <p:nvPr/>
        </p:nvGraphicFramePr>
        <p:xfrm>
          <a:off x="1524000" y="3581400"/>
          <a:ext cx="368300" cy="520700"/>
        </p:xfrm>
        <a:graphic>
          <a:graphicData uri="http://schemas.openxmlformats.org/presentationml/2006/ole">
            <p:oleObj spid="_x0000_s145413" name="Equation" r:id="rId6" imgW="368280" imgH="520560" progId="Equation.3">
              <p:embed/>
            </p:oleObj>
          </a:graphicData>
        </a:graphic>
      </p:graphicFrame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3124200" y="3581400"/>
          <a:ext cx="442913" cy="520700"/>
        </p:xfrm>
        <a:graphic>
          <a:graphicData uri="http://schemas.openxmlformats.org/presentationml/2006/ole">
            <p:oleObj spid="_x0000_s145414" name="Equation" r:id="rId7" imgW="444240" imgH="520560" progId="Equation.3">
              <p:embed/>
            </p:oleObj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7086600" y="3581400"/>
          <a:ext cx="520700" cy="531813"/>
        </p:xfrm>
        <a:graphic>
          <a:graphicData uri="http://schemas.openxmlformats.org/presentationml/2006/ole">
            <p:oleObj spid="_x0000_s145415" name="Equation" r:id="rId8" imgW="520560" imgH="533160" progId="Equation.3">
              <p:embed/>
            </p:oleObj>
          </a:graphicData>
        </a:graphic>
      </p:graphicFrame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production:</a:t>
            </a:r>
          </a:p>
          <a:p>
            <a:endParaRPr lang="en-US" dirty="0"/>
          </a:p>
          <a:p>
            <a:r>
              <a:rPr lang="en-US" dirty="0"/>
              <a:t>we add transitions and intermediate nodes</a:t>
            </a:r>
          </a:p>
        </p:txBody>
      </p:sp>
      <p:graphicFrame>
        <p:nvGraphicFramePr>
          <p:cNvPr id="303104" name="Object 0"/>
          <p:cNvGraphicFramePr>
            <a:graphicFrameLocks noChangeAspect="1"/>
          </p:cNvGraphicFramePr>
          <p:nvPr/>
        </p:nvGraphicFramePr>
        <p:xfrm>
          <a:off x="4495800" y="1676400"/>
          <a:ext cx="3124200" cy="582613"/>
        </p:xfrm>
        <a:graphic>
          <a:graphicData uri="http://schemas.openxmlformats.org/presentationml/2006/ole">
            <p:oleObj spid="_x0000_s146434" name="Equation" r:id="rId3" imgW="3124080" imgH="583920" progId="Equation.3">
              <p:embed/>
            </p:oleObj>
          </a:graphicData>
        </a:graphic>
      </p:graphicFrame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4572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3105" name="Object 1"/>
          <p:cNvGraphicFramePr>
            <a:graphicFrameLocks noChangeAspect="1"/>
          </p:cNvGraphicFramePr>
          <p:nvPr/>
        </p:nvGraphicFramePr>
        <p:xfrm>
          <a:off x="693738" y="3805238"/>
          <a:ext cx="354012" cy="531812"/>
        </p:xfrm>
        <a:graphic>
          <a:graphicData uri="http://schemas.openxmlformats.org/presentationml/2006/ole">
            <p:oleObj spid="_x0000_s146435" name="Equation" r:id="rId4" imgW="355320" imgH="533160" progId="Equation.3">
              <p:embed/>
            </p:oleObj>
          </a:graphicData>
        </a:graphic>
      </p:graphicFrame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7848600" y="3733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8002588" y="3810000"/>
          <a:ext cx="520700" cy="520700"/>
        </p:xfrm>
        <a:graphic>
          <a:graphicData uri="http://schemas.openxmlformats.org/presentationml/2006/ole">
            <p:oleObj spid="_x0000_s146436" name="Equation" r:id="rId5" imgW="520560" imgH="520560" progId="Equation.3">
              <p:embed/>
            </p:oleObj>
          </a:graphicData>
        </a:graphic>
      </p:graphicFrame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2286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38100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62484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>
            <a:off x="1219200" y="4114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>
            <a:off x="2819400" y="4114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>
            <a:off x="6781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>
            <a:off x="43434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>
            <a:off x="58674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4876800" y="3733800"/>
            <a:ext cx="1158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/>
              <a:t>………</a:t>
            </a:r>
          </a:p>
        </p:txBody>
      </p:sp>
      <p:graphicFrame>
        <p:nvGraphicFramePr>
          <p:cNvPr id="303107" name="Object 3"/>
          <p:cNvGraphicFramePr>
            <a:graphicFrameLocks noChangeAspect="1"/>
          </p:cNvGraphicFramePr>
          <p:nvPr/>
        </p:nvGraphicFramePr>
        <p:xfrm>
          <a:off x="1524000" y="3581400"/>
          <a:ext cx="368300" cy="520700"/>
        </p:xfrm>
        <a:graphic>
          <a:graphicData uri="http://schemas.openxmlformats.org/presentationml/2006/ole">
            <p:oleObj spid="_x0000_s146437" name="Equation" r:id="rId6" imgW="368280" imgH="520560" progId="Equation.3">
              <p:embed/>
            </p:oleObj>
          </a:graphicData>
        </a:graphic>
      </p:graphicFrame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3124200" y="3581400"/>
          <a:ext cx="442913" cy="520700"/>
        </p:xfrm>
        <a:graphic>
          <a:graphicData uri="http://schemas.openxmlformats.org/presentationml/2006/ole">
            <p:oleObj spid="_x0000_s146438" name="Equation" r:id="rId7" imgW="444240" imgH="520560" progId="Equation.3">
              <p:embed/>
            </p:oleObj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6934200" y="3581400"/>
          <a:ext cx="520700" cy="531813"/>
        </p:xfrm>
        <a:graphic>
          <a:graphicData uri="http://schemas.openxmlformats.org/presentationml/2006/ole">
            <p:oleObj spid="_x0000_s146439" name="Equation" r:id="rId8" imgW="520560" imgH="533160" progId="Equation.3">
              <p:embed/>
            </p:oleObj>
          </a:graphicData>
        </a:graphic>
      </p:graphicFrame>
      <p:sp>
        <p:nvSpPr>
          <p:cNvPr id="241685" name="Oval 21"/>
          <p:cNvSpPr>
            <a:spLocks noChangeArrowheads="1"/>
          </p:cNvSpPr>
          <p:nvPr/>
        </p:nvSpPr>
        <p:spPr bwMode="auto">
          <a:xfrm>
            <a:off x="7696200" y="3581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Right-linear Grammars</a:t>
            </a:r>
            <a:endParaRPr lang="en-US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495800"/>
          </a:xfrm>
        </p:spPr>
        <p:txBody>
          <a:bodyPr/>
          <a:lstStyle/>
          <a:p>
            <a:r>
              <a:rPr lang="en-US" dirty="0"/>
              <a:t>Resulting NFA       looks like this:</a:t>
            </a:r>
          </a:p>
        </p:txBody>
      </p:sp>
      <p:graphicFrame>
        <p:nvGraphicFramePr>
          <p:cNvPr id="304128" name="Object 0"/>
          <p:cNvGraphicFramePr>
            <a:graphicFrameLocks noChangeAspect="1"/>
          </p:cNvGraphicFramePr>
          <p:nvPr/>
        </p:nvGraphicFramePr>
        <p:xfrm>
          <a:off x="3200400" y="1600200"/>
          <a:ext cx="544513" cy="393700"/>
        </p:xfrm>
        <a:graphic>
          <a:graphicData uri="http://schemas.openxmlformats.org/presentationml/2006/ole">
            <p:oleObj spid="_x0000_s147458" name="Equation" r:id="rId3" imgW="545760" imgH="393480" progId="Equation.3">
              <p:embed/>
            </p:oleObj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90600" y="1905000"/>
            <a:ext cx="6934200" cy="3644900"/>
            <a:chOff x="333" y="920"/>
            <a:chExt cx="4659" cy="2640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816" y="212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4130" name="Object 2"/>
            <p:cNvGraphicFramePr>
              <a:graphicFrameLocks noChangeAspect="1"/>
            </p:cNvGraphicFramePr>
            <p:nvPr/>
          </p:nvGraphicFramePr>
          <p:xfrm>
            <a:off x="936" y="2168"/>
            <a:ext cx="271" cy="335"/>
          </p:xfrm>
          <a:graphic>
            <a:graphicData uri="http://schemas.openxmlformats.org/presentationml/2006/ole">
              <p:oleObj spid="_x0000_s147460" name="Equation" r:id="rId4" imgW="431640" imgH="533160" progId="Equation.3">
                <p:embed/>
              </p:oleObj>
            </a:graphicData>
          </a:graphic>
        </p:graphicFrame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>
              <a:off x="333" y="240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696" name="Oval 8"/>
            <p:cNvSpPr>
              <a:spLocks noChangeArrowheads="1"/>
            </p:cNvSpPr>
            <p:nvPr/>
          </p:nvSpPr>
          <p:spPr bwMode="auto">
            <a:xfrm>
              <a:off x="1920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697" name="Oval 9"/>
            <p:cNvSpPr>
              <a:spLocks noChangeArrowheads="1"/>
            </p:cNvSpPr>
            <p:nvPr/>
          </p:nvSpPr>
          <p:spPr bwMode="auto">
            <a:xfrm>
              <a:off x="1728" y="293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698" name="Oval 10"/>
            <p:cNvSpPr>
              <a:spLocks noChangeArrowheads="1"/>
            </p:cNvSpPr>
            <p:nvPr/>
          </p:nvSpPr>
          <p:spPr bwMode="auto">
            <a:xfrm>
              <a:off x="3264" y="1688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699" name="Oval 11"/>
            <p:cNvSpPr>
              <a:spLocks noChangeArrowheads="1"/>
            </p:cNvSpPr>
            <p:nvPr/>
          </p:nvSpPr>
          <p:spPr bwMode="auto">
            <a:xfrm>
              <a:off x="3072" y="308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00" name="Oval 12"/>
            <p:cNvSpPr>
              <a:spLocks noChangeArrowheads="1"/>
            </p:cNvSpPr>
            <p:nvPr/>
          </p:nvSpPr>
          <p:spPr bwMode="auto">
            <a:xfrm>
              <a:off x="4416" y="2456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4131" name="Object 3"/>
            <p:cNvGraphicFramePr>
              <a:graphicFrameLocks noChangeAspect="1"/>
            </p:cNvGraphicFramePr>
            <p:nvPr/>
          </p:nvGraphicFramePr>
          <p:xfrm>
            <a:off x="4508" y="2532"/>
            <a:ext cx="328" cy="328"/>
          </p:xfrm>
          <a:graphic>
            <a:graphicData uri="http://schemas.openxmlformats.org/presentationml/2006/ole">
              <p:oleObj spid="_x0000_s147461" name="Equation" r:id="rId5" imgW="520560" imgH="520560" progId="Equation.3">
                <p:embed/>
              </p:oleObj>
            </a:graphicData>
          </a:graphic>
        </p:graphicFrame>
        <p:graphicFrame>
          <p:nvGraphicFramePr>
            <p:cNvPr id="304132" name="Object 4"/>
            <p:cNvGraphicFramePr>
              <a:graphicFrameLocks noChangeAspect="1"/>
            </p:cNvGraphicFramePr>
            <p:nvPr/>
          </p:nvGraphicFramePr>
          <p:xfrm>
            <a:off x="2064" y="1736"/>
            <a:ext cx="232" cy="328"/>
          </p:xfrm>
          <a:graphic>
            <a:graphicData uri="http://schemas.openxmlformats.org/presentationml/2006/ole">
              <p:oleObj spid="_x0000_s147462" name="Equation" r:id="rId6" imgW="368280" imgH="520560" progId="Equation.3">
                <p:embed/>
              </p:oleObj>
            </a:graphicData>
          </a:graphic>
        </p:graphicFrame>
        <p:graphicFrame>
          <p:nvGraphicFramePr>
            <p:cNvPr id="304133" name="Object 5"/>
            <p:cNvGraphicFramePr>
              <a:graphicFrameLocks noChangeAspect="1"/>
            </p:cNvGraphicFramePr>
            <p:nvPr/>
          </p:nvGraphicFramePr>
          <p:xfrm>
            <a:off x="1853" y="3032"/>
            <a:ext cx="271" cy="328"/>
          </p:xfrm>
          <a:graphic>
            <a:graphicData uri="http://schemas.openxmlformats.org/presentationml/2006/ole">
              <p:oleObj spid="_x0000_s147463" name="Equation" r:id="rId7" imgW="431640" imgH="520560" progId="Equation.3">
                <p:embed/>
              </p:oleObj>
            </a:graphicData>
          </a:graphic>
        </p:graphicFrame>
        <p:graphicFrame>
          <p:nvGraphicFramePr>
            <p:cNvPr id="304134" name="Object 6"/>
            <p:cNvGraphicFramePr>
              <a:graphicFrameLocks noChangeAspect="1"/>
            </p:cNvGraphicFramePr>
            <p:nvPr/>
          </p:nvGraphicFramePr>
          <p:xfrm>
            <a:off x="3397" y="1781"/>
            <a:ext cx="255" cy="335"/>
          </p:xfrm>
          <a:graphic>
            <a:graphicData uri="http://schemas.openxmlformats.org/presentationml/2006/ole">
              <p:oleObj spid="_x0000_s147464" name="Equation" r:id="rId8" imgW="406080" imgH="533160" progId="Equation.3">
                <p:embed/>
              </p:oleObj>
            </a:graphicData>
          </a:graphic>
        </p:graphicFrame>
        <p:graphicFrame>
          <p:nvGraphicFramePr>
            <p:cNvPr id="304135" name="Object 7"/>
            <p:cNvGraphicFramePr>
              <a:graphicFrameLocks noChangeAspect="1"/>
            </p:cNvGraphicFramePr>
            <p:nvPr/>
          </p:nvGraphicFramePr>
          <p:xfrm>
            <a:off x="3197" y="3176"/>
            <a:ext cx="271" cy="328"/>
          </p:xfrm>
          <a:graphic>
            <a:graphicData uri="http://schemas.openxmlformats.org/presentationml/2006/ole">
              <p:oleObj spid="_x0000_s147465" name="Equation" r:id="rId9" imgW="431640" imgH="520560" progId="Equation.3">
                <p:embed/>
              </p:oleObj>
            </a:graphicData>
          </a:graphic>
        </p:graphicFrame>
        <p:sp>
          <p:nvSpPr>
            <p:cNvPr id="242706" name="Oval 18"/>
            <p:cNvSpPr>
              <a:spLocks noChangeArrowheads="1"/>
            </p:cNvSpPr>
            <p:nvPr/>
          </p:nvSpPr>
          <p:spPr bwMode="auto">
            <a:xfrm>
              <a:off x="4320" y="236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 flipV="1">
              <a:off x="1248" y="197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08" name="Oval 20"/>
            <p:cNvSpPr>
              <a:spLocks noChangeArrowheads="1"/>
            </p:cNvSpPr>
            <p:nvPr/>
          </p:nvSpPr>
          <p:spPr bwMode="auto">
            <a:xfrm>
              <a:off x="2688" y="1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09" name="Oval 21"/>
            <p:cNvSpPr>
              <a:spLocks noChangeArrowheads="1"/>
            </p:cNvSpPr>
            <p:nvPr/>
          </p:nvSpPr>
          <p:spPr bwMode="auto">
            <a:xfrm>
              <a:off x="2448" y="22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2832" y="26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1248" y="250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2304" y="2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2688" y="2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3072" y="29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 flipV="1">
              <a:off x="2400" y="1880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2976" y="1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3744" y="202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 flipV="1">
              <a:off x="3552" y="2888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>
              <a:off x="2208" y="3272"/>
              <a:ext cx="8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4136" name="Object 8"/>
            <p:cNvGraphicFramePr>
              <a:graphicFrameLocks noChangeAspect="1"/>
            </p:cNvGraphicFramePr>
            <p:nvPr/>
          </p:nvGraphicFramePr>
          <p:xfrm>
            <a:off x="1392" y="1784"/>
            <a:ext cx="232" cy="328"/>
          </p:xfrm>
          <a:graphic>
            <a:graphicData uri="http://schemas.openxmlformats.org/presentationml/2006/ole">
              <p:oleObj spid="_x0000_s147466" name="Equation" r:id="rId10" imgW="368280" imgH="520560" progId="Equation.3">
                <p:embed/>
              </p:oleObj>
            </a:graphicData>
          </a:graphic>
        </p:graphicFrame>
        <p:graphicFrame>
          <p:nvGraphicFramePr>
            <p:cNvPr id="304137" name="Object 9"/>
            <p:cNvGraphicFramePr>
              <a:graphicFrameLocks noChangeAspect="1"/>
            </p:cNvGraphicFramePr>
            <p:nvPr/>
          </p:nvGraphicFramePr>
          <p:xfrm>
            <a:off x="1440" y="2408"/>
            <a:ext cx="264" cy="335"/>
          </p:xfrm>
          <a:graphic>
            <a:graphicData uri="http://schemas.openxmlformats.org/presentationml/2006/ole">
              <p:oleObj spid="_x0000_s147467" name="Equation" r:id="rId11" imgW="419040" imgH="533160" progId="Equation.3">
                <p:embed/>
              </p:oleObj>
            </a:graphicData>
          </a:graphic>
        </p:graphicFrame>
        <p:graphicFrame>
          <p:nvGraphicFramePr>
            <p:cNvPr id="304138" name="Object 10"/>
            <p:cNvGraphicFramePr>
              <a:graphicFrameLocks noChangeAspect="1"/>
            </p:cNvGraphicFramePr>
            <p:nvPr/>
          </p:nvGraphicFramePr>
          <p:xfrm>
            <a:off x="2352" y="1928"/>
            <a:ext cx="264" cy="335"/>
          </p:xfrm>
          <a:graphic>
            <a:graphicData uri="http://schemas.openxmlformats.org/presentationml/2006/ole">
              <p:oleObj spid="_x0000_s147468" name="Equation" r:id="rId12" imgW="419040" imgH="533160" progId="Equation.3">
                <p:embed/>
              </p:oleObj>
            </a:graphicData>
          </a:graphic>
        </p:graphicFrame>
        <p:graphicFrame>
          <p:nvGraphicFramePr>
            <p:cNvPr id="304139" name="Object 11"/>
            <p:cNvGraphicFramePr>
              <a:graphicFrameLocks noChangeAspect="1"/>
            </p:cNvGraphicFramePr>
            <p:nvPr/>
          </p:nvGraphicFramePr>
          <p:xfrm>
            <a:off x="2713" y="2312"/>
            <a:ext cx="279" cy="328"/>
          </p:xfrm>
          <a:graphic>
            <a:graphicData uri="http://schemas.openxmlformats.org/presentationml/2006/ole">
              <p:oleObj spid="_x0000_s147469" name="Equation" r:id="rId13" imgW="444240" imgH="520560" progId="Equation.3">
                <p:embed/>
              </p:oleObj>
            </a:graphicData>
          </a:graphic>
        </p:graphicFrame>
        <p:graphicFrame>
          <p:nvGraphicFramePr>
            <p:cNvPr id="304140" name="Object 12"/>
            <p:cNvGraphicFramePr>
              <a:graphicFrameLocks noChangeAspect="1"/>
            </p:cNvGraphicFramePr>
            <p:nvPr/>
          </p:nvGraphicFramePr>
          <p:xfrm>
            <a:off x="3104" y="2789"/>
            <a:ext cx="264" cy="335"/>
          </p:xfrm>
          <a:graphic>
            <a:graphicData uri="http://schemas.openxmlformats.org/presentationml/2006/ole">
              <p:oleObj spid="_x0000_s147470" name="Equation" r:id="rId14" imgW="419040" imgH="533160" progId="Equation.3">
                <p:embed/>
              </p:oleObj>
            </a:graphicData>
          </a:graphic>
        </p:graphicFrame>
        <p:graphicFrame>
          <p:nvGraphicFramePr>
            <p:cNvPr id="304141" name="Object 13"/>
            <p:cNvGraphicFramePr>
              <a:graphicFrameLocks noChangeAspect="1"/>
            </p:cNvGraphicFramePr>
            <p:nvPr/>
          </p:nvGraphicFramePr>
          <p:xfrm>
            <a:off x="2400" y="1544"/>
            <a:ext cx="279" cy="328"/>
          </p:xfrm>
          <a:graphic>
            <a:graphicData uri="http://schemas.openxmlformats.org/presentationml/2006/ole">
              <p:oleObj spid="_x0000_s147471" name="Equation" r:id="rId15" imgW="444240" imgH="520560" progId="Equation.3">
                <p:embed/>
              </p:oleObj>
            </a:graphicData>
          </a:graphic>
        </p:graphicFrame>
        <p:graphicFrame>
          <p:nvGraphicFramePr>
            <p:cNvPr id="304142" name="Object 14"/>
            <p:cNvGraphicFramePr>
              <a:graphicFrameLocks noChangeAspect="1"/>
            </p:cNvGraphicFramePr>
            <p:nvPr/>
          </p:nvGraphicFramePr>
          <p:xfrm>
            <a:off x="3024" y="1544"/>
            <a:ext cx="279" cy="328"/>
          </p:xfrm>
          <a:graphic>
            <a:graphicData uri="http://schemas.openxmlformats.org/presentationml/2006/ole">
              <p:oleObj spid="_x0000_s147472" name="Equation" r:id="rId16" imgW="444240" imgH="520560" progId="Equation.3">
                <p:embed/>
              </p:oleObj>
            </a:graphicData>
          </a:graphic>
        </p:graphicFrame>
        <p:graphicFrame>
          <p:nvGraphicFramePr>
            <p:cNvPr id="304143" name="Object 15"/>
            <p:cNvGraphicFramePr>
              <a:graphicFrameLocks noChangeAspect="1"/>
            </p:cNvGraphicFramePr>
            <p:nvPr/>
          </p:nvGraphicFramePr>
          <p:xfrm>
            <a:off x="3968" y="1925"/>
            <a:ext cx="264" cy="335"/>
          </p:xfrm>
          <a:graphic>
            <a:graphicData uri="http://schemas.openxmlformats.org/presentationml/2006/ole">
              <p:oleObj spid="_x0000_s147473" name="Equation" r:id="rId17" imgW="419040" imgH="533160" progId="Equation.3">
                <p:embed/>
              </p:oleObj>
            </a:graphicData>
          </a:graphic>
        </p:graphicFrame>
        <p:graphicFrame>
          <p:nvGraphicFramePr>
            <p:cNvPr id="304144" name="Object 16"/>
            <p:cNvGraphicFramePr>
              <a:graphicFrameLocks noChangeAspect="1"/>
            </p:cNvGraphicFramePr>
            <p:nvPr/>
          </p:nvGraphicFramePr>
          <p:xfrm>
            <a:off x="3773" y="2789"/>
            <a:ext cx="271" cy="335"/>
          </p:xfrm>
          <a:graphic>
            <a:graphicData uri="http://schemas.openxmlformats.org/presentationml/2006/ole">
              <p:oleObj spid="_x0000_s147474" name="Equation" r:id="rId18" imgW="431640" imgH="533160" progId="Equation.3">
                <p:embed/>
              </p:oleObj>
            </a:graphicData>
          </a:graphic>
        </p:graphicFrame>
        <p:graphicFrame>
          <p:nvGraphicFramePr>
            <p:cNvPr id="304145" name="Object 17"/>
            <p:cNvGraphicFramePr>
              <a:graphicFrameLocks noChangeAspect="1"/>
            </p:cNvGraphicFramePr>
            <p:nvPr/>
          </p:nvGraphicFramePr>
          <p:xfrm>
            <a:off x="2448" y="2984"/>
            <a:ext cx="264" cy="335"/>
          </p:xfrm>
          <a:graphic>
            <a:graphicData uri="http://schemas.openxmlformats.org/presentationml/2006/ole">
              <p:oleObj spid="_x0000_s147475" name="Equation" r:id="rId19" imgW="419040" imgH="533160" progId="Equation.3">
                <p:embed/>
              </p:oleObj>
            </a:graphicData>
          </a:graphic>
        </p:graphicFrame>
        <p:sp>
          <p:nvSpPr>
            <p:cNvPr id="242730" name="Freeform 42"/>
            <p:cNvSpPr>
              <a:spLocks/>
            </p:cNvSpPr>
            <p:nvPr/>
          </p:nvSpPr>
          <p:spPr bwMode="auto">
            <a:xfrm>
              <a:off x="2208" y="1200"/>
              <a:ext cx="1296" cy="488"/>
            </a:xfrm>
            <a:custGeom>
              <a:avLst/>
              <a:gdLst/>
              <a:ahLst/>
              <a:cxnLst>
                <a:cxn ang="0">
                  <a:pos x="1296" y="488"/>
                </a:cxn>
                <a:cxn ang="0">
                  <a:pos x="816" y="56"/>
                </a:cxn>
                <a:cxn ang="0">
                  <a:pos x="192" y="152"/>
                </a:cxn>
                <a:cxn ang="0">
                  <a:pos x="0" y="488"/>
                </a:cxn>
              </a:cxnLst>
              <a:rect l="0" t="0" r="r" b="b"/>
              <a:pathLst>
                <a:path w="1296" h="488">
                  <a:moveTo>
                    <a:pt x="1296" y="488"/>
                  </a:moveTo>
                  <a:cubicBezTo>
                    <a:pt x="1148" y="300"/>
                    <a:pt x="1000" y="112"/>
                    <a:pt x="816" y="56"/>
                  </a:cubicBezTo>
                  <a:cubicBezTo>
                    <a:pt x="632" y="0"/>
                    <a:pt x="328" y="80"/>
                    <a:pt x="192" y="152"/>
                  </a:cubicBezTo>
                  <a:cubicBezTo>
                    <a:pt x="56" y="224"/>
                    <a:pt x="28" y="356"/>
                    <a:pt x="0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04146" name="Object 18"/>
            <p:cNvGraphicFramePr>
              <a:graphicFrameLocks noChangeAspect="1"/>
            </p:cNvGraphicFramePr>
            <p:nvPr/>
          </p:nvGraphicFramePr>
          <p:xfrm>
            <a:off x="2736" y="920"/>
            <a:ext cx="271" cy="335"/>
          </p:xfrm>
          <a:graphic>
            <a:graphicData uri="http://schemas.openxmlformats.org/presentationml/2006/ole">
              <p:oleObj spid="_x0000_s147476" name="Equation" r:id="rId20" imgW="431640" imgH="533160" progId="Equation.3">
                <p:embed/>
              </p:oleObj>
            </a:graphicData>
          </a:graphic>
        </p:graphicFrame>
      </p:grpSp>
      <p:graphicFrame>
        <p:nvGraphicFramePr>
          <p:cNvPr id="304129" name="Object 1"/>
          <p:cNvGraphicFramePr>
            <a:graphicFrameLocks noChangeAspect="1"/>
          </p:cNvGraphicFramePr>
          <p:nvPr/>
        </p:nvGraphicFramePr>
        <p:xfrm>
          <a:off x="3276600" y="6019800"/>
          <a:ext cx="2755900" cy="533400"/>
        </p:xfrm>
        <a:graphic>
          <a:graphicData uri="http://schemas.openxmlformats.org/presentationml/2006/ole">
            <p:oleObj spid="_x0000_s147459" name="Equation" r:id="rId21" imgW="2755800" imgH="533160" progId="Equation.3">
              <p:embed/>
            </p:oleObj>
          </a:graphicData>
        </a:graphic>
      </p:graphicFrame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 about regular languages?</a:t>
            </a:r>
            <a:endParaRPr lang="en-US">
              <a:latin typeface="Courier New" pitchFamily="49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</a:rPr>
              <a:t>Programs </a:t>
            </a:r>
            <a:r>
              <a:rPr lang="en-US" dirty="0">
                <a:latin typeface="Courier New" pitchFamily="49" charset="0"/>
              </a:rPr>
              <a:t>are composed of </a:t>
            </a:r>
            <a:r>
              <a:rPr lang="en-US" dirty="0" smtClean="0">
                <a:latin typeface="Courier New" pitchFamily="49" charset="0"/>
              </a:rPr>
              <a:t>tokens: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Identifier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Number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Keyword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Special </a:t>
            </a:r>
            <a:r>
              <a:rPr lang="en-US" dirty="0">
                <a:latin typeface="Courier New" pitchFamily="49" charset="0"/>
              </a:rPr>
              <a:t>symbols</a:t>
            </a:r>
          </a:p>
          <a:p>
            <a:r>
              <a:rPr lang="en-US" dirty="0">
                <a:latin typeface="Courier New" pitchFamily="49" charset="0"/>
              </a:rPr>
              <a:t>Each of these can be defined by regular </a:t>
            </a:r>
            <a:r>
              <a:rPr lang="en-US" dirty="0" smtClean="0">
                <a:latin typeface="Courier New" pitchFamily="49" charset="0"/>
              </a:rPr>
              <a:t>grammars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Left-linear Grammars</a:t>
            </a:r>
            <a:endParaRPr lang="en-US" sz="3600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       </a:t>
            </a:r>
            <a:r>
              <a:rPr lang="en-US" dirty="0"/>
              <a:t>be a left-linear grammar</a:t>
            </a:r>
          </a:p>
          <a:p>
            <a:r>
              <a:rPr lang="en-US" dirty="0" smtClean="0"/>
              <a:t>We </a:t>
            </a:r>
            <a:r>
              <a:rPr lang="en-US" dirty="0"/>
              <a:t>will prove:                is regular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Proof </a:t>
            </a:r>
            <a:r>
              <a:rPr lang="en-US" b="1" dirty="0">
                <a:solidFill>
                  <a:srgbClr val="FF0000"/>
                </a:solidFill>
              </a:rPr>
              <a:t>idea:</a:t>
            </a:r>
          </a:p>
          <a:p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will construct a </a:t>
            </a:r>
            <a:r>
              <a:rPr lang="en-US" dirty="0" smtClean="0"/>
              <a:t>right-linear </a:t>
            </a:r>
            <a:r>
              <a:rPr lang="en-US" dirty="0"/>
              <a:t>grammar        with  </a:t>
            </a:r>
          </a:p>
          <a:p>
            <a:endParaRPr lang="en-US" dirty="0"/>
          </a:p>
        </p:txBody>
      </p:sp>
      <p:graphicFrame>
        <p:nvGraphicFramePr>
          <p:cNvPr id="305152" name="Object 0"/>
          <p:cNvGraphicFramePr>
            <a:graphicFrameLocks noChangeAspect="1"/>
          </p:cNvGraphicFramePr>
          <p:nvPr/>
        </p:nvGraphicFramePr>
        <p:xfrm>
          <a:off x="1676400" y="1676400"/>
          <a:ext cx="393700" cy="419100"/>
        </p:xfrm>
        <a:graphic>
          <a:graphicData uri="http://schemas.openxmlformats.org/presentationml/2006/ole">
            <p:oleObj spid="_x0000_s148482" name="Equation" r:id="rId3" imgW="393480" imgH="419040" progId="Equation.3">
              <p:embed/>
            </p:oleObj>
          </a:graphicData>
        </a:graphic>
      </p:graphicFrame>
      <p:graphicFrame>
        <p:nvGraphicFramePr>
          <p:cNvPr id="305153" name="Object 1"/>
          <p:cNvGraphicFramePr>
            <a:graphicFrameLocks noChangeAspect="1"/>
          </p:cNvGraphicFramePr>
          <p:nvPr/>
        </p:nvGraphicFramePr>
        <p:xfrm>
          <a:off x="3429000" y="2209800"/>
          <a:ext cx="1066800" cy="531813"/>
        </p:xfrm>
        <a:graphic>
          <a:graphicData uri="http://schemas.openxmlformats.org/presentationml/2006/ole">
            <p:oleObj spid="_x0000_s148483" name="Equation" r:id="rId4" imgW="1066680" imgH="533160" progId="Equation.3">
              <p:embed/>
            </p:oleObj>
          </a:graphicData>
        </a:graphic>
      </p:graphicFrame>
      <p:graphicFrame>
        <p:nvGraphicFramePr>
          <p:cNvPr id="305154" name="Object 2"/>
          <p:cNvGraphicFramePr>
            <a:graphicFrameLocks noChangeAspect="1"/>
          </p:cNvGraphicFramePr>
          <p:nvPr/>
        </p:nvGraphicFramePr>
        <p:xfrm>
          <a:off x="7696200" y="3200400"/>
          <a:ext cx="508000" cy="442913"/>
        </p:xfrm>
        <a:graphic>
          <a:graphicData uri="http://schemas.openxmlformats.org/presentationml/2006/ole">
            <p:oleObj spid="_x0000_s148484" name="Equation" r:id="rId5" imgW="507960" imgH="444240" progId="Equation.3">
              <p:embed/>
            </p:oleObj>
          </a:graphicData>
        </a:graphic>
      </p:graphicFrame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3048000" y="4267200"/>
          <a:ext cx="3009900" cy="709613"/>
        </p:xfrm>
        <a:graphic>
          <a:graphicData uri="http://schemas.openxmlformats.org/presentationml/2006/ole">
            <p:oleObj spid="_x0000_s148485" name="Equation" r:id="rId6" imgW="3009600" imgH="71100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Left-linear Grammars</a:t>
            </a:r>
            <a:endParaRPr lang="en-US" sz="36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004114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Since       is left-linear </a:t>
            </a:r>
            <a:r>
              <a:rPr lang="en-US" sz="2400" dirty="0" smtClean="0"/>
              <a:t>grammar the </a:t>
            </a:r>
            <a:r>
              <a:rPr lang="en-US" sz="2400" dirty="0"/>
              <a:t>productions look like: </a:t>
            </a:r>
          </a:p>
        </p:txBody>
      </p:sp>
      <p:graphicFrame>
        <p:nvGraphicFramePr>
          <p:cNvPr id="306176" name="Object 0"/>
          <p:cNvGraphicFramePr>
            <a:graphicFrameLocks noChangeAspect="1"/>
          </p:cNvGraphicFramePr>
          <p:nvPr/>
        </p:nvGraphicFramePr>
        <p:xfrm>
          <a:off x="1676400" y="1600200"/>
          <a:ext cx="393700" cy="419100"/>
        </p:xfrm>
        <a:graphic>
          <a:graphicData uri="http://schemas.openxmlformats.org/presentationml/2006/ole">
            <p:oleObj spid="_x0000_s149506" name="Equation" r:id="rId3" imgW="393480" imgH="419040" progId="Equation.3">
              <p:embed/>
            </p:oleObj>
          </a:graphicData>
        </a:graphic>
      </p:graphicFrame>
      <p:graphicFrame>
        <p:nvGraphicFramePr>
          <p:cNvPr id="306177" name="Object 1"/>
          <p:cNvGraphicFramePr>
            <a:graphicFrameLocks noChangeAspect="1"/>
          </p:cNvGraphicFramePr>
          <p:nvPr/>
        </p:nvGraphicFramePr>
        <p:xfrm>
          <a:off x="2889250" y="2870200"/>
          <a:ext cx="3302000" cy="582613"/>
        </p:xfrm>
        <a:graphic>
          <a:graphicData uri="http://schemas.openxmlformats.org/presentationml/2006/ole">
            <p:oleObj spid="_x0000_s149507" name="Equation" r:id="rId4" imgW="3301920" imgH="583920" progId="Equation.3">
              <p:embed/>
            </p:oleObj>
          </a:graphicData>
        </a:graphic>
      </p:graphicFrame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2971800" y="4165600"/>
          <a:ext cx="2971800" cy="582613"/>
        </p:xfrm>
        <a:graphic>
          <a:graphicData uri="http://schemas.openxmlformats.org/presentationml/2006/ole">
            <p:oleObj spid="_x0000_s149508" name="Equation" r:id="rId5" imgW="2971800" imgH="583920" progId="Equation.3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Left-linear Grammars</a:t>
            </a:r>
            <a:endParaRPr lang="en-US" sz="3600" dirty="0"/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1143000" y="14478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2800" dirty="0"/>
              <a:t>Construct right-linear grammar </a:t>
            </a:r>
          </a:p>
        </p:txBody>
      </p:sp>
      <p:graphicFrame>
        <p:nvGraphicFramePr>
          <p:cNvPr id="308224" name="Object 0"/>
          <p:cNvGraphicFramePr>
            <a:graphicFrameLocks noChangeAspect="1"/>
          </p:cNvGraphicFramePr>
          <p:nvPr/>
        </p:nvGraphicFramePr>
        <p:xfrm>
          <a:off x="6172200" y="1524000"/>
          <a:ext cx="508000" cy="442913"/>
        </p:xfrm>
        <a:graphic>
          <a:graphicData uri="http://schemas.openxmlformats.org/presentationml/2006/ole">
            <p:oleObj spid="_x0000_s151554" name="Equation" r:id="rId3" imgW="507960" imgH="444240" progId="Equation.3">
              <p:embed/>
            </p:oleObj>
          </a:graphicData>
        </a:graphic>
      </p:graphicFrame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925588" y="1968500"/>
            <a:ext cx="14366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In       :</a:t>
            </a:r>
          </a:p>
        </p:txBody>
      </p:sp>
      <p:graphicFrame>
        <p:nvGraphicFramePr>
          <p:cNvPr id="308225" name="Object 1"/>
          <p:cNvGraphicFramePr>
            <a:graphicFrameLocks noChangeAspect="1"/>
          </p:cNvGraphicFramePr>
          <p:nvPr/>
        </p:nvGraphicFramePr>
        <p:xfrm>
          <a:off x="1581150" y="2076450"/>
          <a:ext cx="393700" cy="419100"/>
        </p:xfrm>
        <a:graphic>
          <a:graphicData uri="http://schemas.openxmlformats.org/presentationml/2006/ole">
            <p:oleObj spid="_x0000_s151555" name="Equation" r:id="rId4" imgW="393480" imgH="419040" progId="Equation.3">
              <p:embed/>
            </p:oleObj>
          </a:graphicData>
        </a:graphic>
      </p:graphicFrame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3810000" y="1993900"/>
          <a:ext cx="2971800" cy="582613"/>
        </p:xfrm>
        <a:graphic>
          <a:graphicData uri="http://schemas.openxmlformats.org/presentationml/2006/ole">
            <p:oleObj spid="_x0000_s151556" name="Equation" r:id="rId5" imgW="2971800" imgH="583920" progId="Equation.3">
              <p:embed/>
            </p:oleObj>
          </a:graphicData>
        </a:graphic>
      </p:graphicFrame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925588" y="4902200"/>
            <a:ext cx="14366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In       :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1539875" y="4999038"/>
          <a:ext cx="508000" cy="442912"/>
        </p:xfrm>
        <a:graphic>
          <a:graphicData uri="http://schemas.openxmlformats.org/presentationml/2006/ole">
            <p:oleObj spid="_x0000_s151557" name="Equation" r:id="rId6" imgW="507960" imgH="444240" progId="Equation.3">
              <p:embed/>
            </p:oleObj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733800" y="4876800"/>
          <a:ext cx="2971800" cy="582613"/>
        </p:xfrm>
        <a:graphic>
          <a:graphicData uri="http://schemas.openxmlformats.org/presentationml/2006/ole">
            <p:oleObj spid="_x0000_s151558" name="Equation" r:id="rId7" imgW="2971800" imgH="583920" progId="Equation.3">
              <p:embed/>
            </p:oleObj>
          </a:graphicData>
        </a:graphic>
      </p:graphicFrame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3886200" y="2857500"/>
          <a:ext cx="1295400" cy="419100"/>
        </p:xfrm>
        <a:graphic>
          <a:graphicData uri="http://schemas.openxmlformats.org/presentationml/2006/ole">
            <p:oleObj spid="_x0000_s151559" name="Equation" r:id="rId8" imgW="1295280" imgH="419040" progId="Equation.3">
              <p:embed/>
            </p:oleObj>
          </a:graphicData>
        </a:graphic>
      </p:graphicFrame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3733800" y="5708650"/>
          <a:ext cx="1587500" cy="608013"/>
        </p:xfrm>
        <a:graphic>
          <a:graphicData uri="http://schemas.openxmlformats.org/presentationml/2006/ole">
            <p:oleObj spid="_x0000_s151560" name="Equation" r:id="rId9" imgW="1587240" imgH="609480" progId="Equation.3">
              <p:embed/>
            </p:oleObj>
          </a:graphicData>
        </a:graphic>
      </p:graphicFrame>
      <p:sp>
        <p:nvSpPr>
          <p:cNvPr id="261142" name="AutoShape 22"/>
          <p:cNvSpPr>
            <a:spLocks noChangeArrowheads="1"/>
          </p:cNvSpPr>
          <p:nvPr/>
        </p:nvSpPr>
        <p:spPr bwMode="auto">
          <a:xfrm>
            <a:off x="4495800" y="3505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Left-linear Grammars</a:t>
            </a:r>
            <a:endParaRPr lang="en-US" sz="3600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r>
              <a:rPr lang="en-US" dirty="0"/>
              <a:t>Construct right-linear grammar </a:t>
            </a:r>
          </a:p>
        </p:txBody>
      </p:sp>
      <p:graphicFrame>
        <p:nvGraphicFramePr>
          <p:cNvPr id="307200" name="Object 0"/>
          <p:cNvGraphicFramePr>
            <a:graphicFrameLocks noChangeAspect="1"/>
          </p:cNvGraphicFramePr>
          <p:nvPr/>
        </p:nvGraphicFramePr>
        <p:xfrm>
          <a:off x="6172200" y="1600200"/>
          <a:ext cx="508000" cy="442913"/>
        </p:xfrm>
        <a:graphic>
          <a:graphicData uri="http://schemas.openxmlformats.org/presentationml/2006/ole">
            <p:oleObj spid="_x0000_s150530" name="Equation" r:id="rId3" imgW="507960" imgH="444240" progId="Equation.3">
              <p:embed/>
            </p:oleObj>
          </a:graphicData>
        </a:graphic>
      </p:graphicFrame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777883" y="2133600"/>
            <a:ext cx="1279517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In       :</a:t>
            </a:r>
          </a:p>
        </p:txBody>
      </p:sp>
      <p:graphicFrame>
        <p:nvGraphicFramePr>
          <p:cNvPr id="307201" name="Object 1"/>
          <p:cNvGraphicFramePr>
            <a:graphicFrameLocks noChangeAspect="1"/>
          </p:cNvGraphicFramePr>
          <p:nvPr/>
        </p:nvGraphicFramePr>
        <p:xfrm>
          <a:off x="1282700" y="2171700"/>
          <a:ext cx="393700" cy="419100"/>
        </p:xfrm>
        <a:graphic>
          <a:graphicData uri="http://schemas.openxmlformats.org/presentationml/2006/ole">
            <p:oleObj spid="_x0000_s150531" name="Equation" r:id="rId4" imgW="393480" imgH="419040" progId="Equation.3">
              <p:embed/>
            </p:oleObj>
          </a:graphicData>
        </a:graphic>
      </p:graphicFrame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3657600" y="2057400"/>
          <a:ext cx="3302000" cy="582613"/>
        </p:xfrm>
        <a:graphic>
          <a:graphicData uri="http://schemas.openxmlformats.org/presentationml/2006/ole">
            <p:oleObj spid="_x0000_s150532" name="Equation" r:id="rId5" imgW="3301920" imgH="583920" progId="Equation.3">
              <p:embed/>
            </p:oleObj>
          </a:graphicData>
        </a:graphic>
      </p:graphicFrame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925588" y="4826000"/>
            <a:ext cx="14366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In       :</a:t>
            </a: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1641475" y="4922838"/>
          <a:ext cx="508000" cy="442912"/>
        </p:xfrm>
        <a:graphic>
          <a:graphicData uri="http://schemas.openxmlformats.org/presentationml/2006/ole">
            <p:oleObj spid="_x0000_s150533" name="Equation" r:id="rId6" imgW="507960" imgH="444240" progId="Equation.3">
              <p:embed/>
            </p:oleObj>
          </a:graphicData>
        </a:graphic>
      </p:graphicFrame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3657600" y="4800600"/>
          <a:ext cx="3327400" cy="582613"/>
        </p:xfrm>
        <a:graphic>
          <a:graphicData uri="http://schemas.openxmlformats.org/presentationml/2006/ole">
            <p:oleObj spid="_x0000_s150534" name="Equation" r:id="rId7" imgW="3327120" imgH="583920" progId="Equation.3">
              <p:embed/>
            </p:oleObj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3810000" y="2667000"/>
          <a:ext cx="1612900" cy="419100"/>
        </p:xfrm>
        <a:graphic>
          <a:graphicData uri="http://schemas.openxmlformats.org/presentationml/2006/ole">
            <p:oleObj spid="_x0000_s150535" name="Equation" r:id="rId8" imgW="1612800" imgH="419040" progId="Equation.3">
              <p:embed/>
            </p:oleObj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3657600" y="5632450"/>
          <a:ext cx="1943100" cy="608013"/>
        </p:xfrm>
        <a:graphic>
          <a:graphicData uri="http://schemas.openxmlformats.org/presentationml/2006/ole">
            <p:oleObj spid="_x0000_s150536" name="Equation" r:id="rId9" imgW="1942920" imgH="609480" progId="Equation.3">
              <p:embed/>
            </p:oleObj>
          </a:graphicData>
        </a:graphic>
      </p:graphicFrame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4495800" y="35052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Case Of Left-linear Grammars</a:t>
            </a:r>
            <a:endParaRPr lang="en-US" sz="3600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1752600"/>
          </a:xfrm>
        </p:spPr>
        <p:txBody>
          <a:bodyPr/>
          <a:lstStyle/>
          <a:p>
            <a:r>
              <a:rPr lang="en-US" dirty="0"/>
              <a:t>It is easy to see that:</a:t>
            </a:r>
          </a:p>
          <a:p>
            <a:endParaRPr lang="en-US" dirty="0"/>
          </a:p>
          <a:p>
            <a:r>
              <a:rPr lang="en-US" dirty="0"/>
              <a:t>Since         is right-linear, we have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09248" name="Object 0"/>
          <p:cNvGraphicFramePr>
            <a:graphicFrameLocks noChangeAspect="1"/>
          </p:cNvGraphicFramePr>
          <p:nvPr/>
        </p:nvGraphicFramePr>
        <p:xfrm>
          <a:off x="4572000" y="1600200"/>
          <a:ext cx="3009900" cy="709613"/>
        </p:xfrm>
        <a:graphic>
          <a:graphicData uri="http://schemas.openxmlformats.org/presentationml/2006/ole">
            <p:oleObj spid="_x0000_s152578" name="Equation" r:id="rId3" imgW="3009600" imgH="711000" progId="Equation.3">
              <p:embed/>
            </p:oleObj>
          </a:graphicData>
        </a:graphic>
      </p:graphicFrame>
      <p:graphicFrame>
        <p:nvGraphicFramePr>
          <p:cNvPr id="309249" name="Object 1"/>
          <p:cNvGraphicFramePr>
            <a:graphicFrameLocks noChangeAspect="1"/>
          </p:cNvGraphicFramePr>
          <p:nvPr/>
        </p:nvGraphicFramePr>
        <p:xfrm>
          <a:off x="457200" y="3657600"/>
          <a:ext cx="1168400" cy="544513"/>
        </p:xfrm>
        <a:graphic>
          <a:graphicData uri="http://schemas.openxmlformats.org/presentationml/2006/ole">
            <p:oleObj spid="_x0000_s152579" name="Equation" r:id="rId4" imgW="1168200" imgH="545760" progId="Equation.3">
              <p:embed/>
            </p:oleObj>
          </a:graphicData>
        </a:graphic>
      </p:graphicFrame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3600450" y="3505200"/>
          <a:ext cx="1460500" cy="708025"/>
        </p:xfrm>
        <a:graphic>
          <a:graphicData uri="http://schemas.openxmlformats.org/presentationml/2006/ole">
            <p:oleObj spid="_x0000_s152580" name="Equation" r:id="rId5" imgW="1460160" imgH="711000" progId="Equation.3">
              <p:embed/>
            </p:oleObj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2133600" y="2667000"/>
          <a:ext cx="508000" cy="441325"/>
        </p:xfrm>
        <a:graphic>
          <a:graphicData uri="http://schemas.openxmlformats.org/presentationml/2006/ole">
            <p:oleObj spid="_x0000_s152581" name="Equation" r:id="rId6" imgW="507960" imgH="444240" progId="Equation.3">
              <p:embed/>
            </p:oleObj>
          </a:graphicData>
        </a:graphic>
      </p:graphicFrame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7010400" y="3657600"/>
          <a:ext cx="1066800" cy="531813"/>
        </p:xfrm>
        <a:graphic>
          <a:graphicData uri="http://schemas.openxmlformats.org/presentationml/2006/ole">
            <p:oleObj spid="_x0000_s152582" name="Equation" r:id="rId7" imgW="1066680" imgH="533160" progId="Equation.3">
              <p:embed/>
            </p:oleObj>
          </a:graphicData>
        </a:graphic>
      </p:graphicFrame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381000" y="4343400"/>
            <a:ext cx="19018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3429000" y="4419600"/>
            <a:ext cx="19018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6934200" y="4419600"/>
            <a:ext cx="19018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</a:t>
            </a:r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>
            <a:off x="2133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5562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- </a:t>
            </a:r>
            <a:r>
              <a:rPr lang="en-US" dirty="0">
                <a:solidFill>
                  <a:srgbClr val="FF0000"/>
                </a:solidFill>
              </a:rPr>
              <a:t>Part 2</a:t>
            </a:r>
          </a:p>
        </p:txBody>
      </p:sp>
      <p:sp>
        <p:nvSpPr>
          <p:cNvPr id="263180" name="AutoShape 12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457200" y="1447800"/>
            <a:ext cx="3667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Languages</a:t>
            </a:r>
          </a:p>
          <a:p>
            <a:pPr algn="ctr"/>
            <a:r>
              <a:rPr lang="en-US" sz="3200" dirty="0"/>
              <a:t>Generated by</a:t>
            </a:r>
          </a:p>
          <a:p>
            <a:pPr algn="ctr"/>
            <a:r>
              <a:rPr lang="en-US" sz="3200" dirty="0"/>
              <a:t>Regular Grammars</a:t>
            </a:r>
          </a:p>
        </p:txBody>
      </p:sp>
      <p:sp>
        <p:nvSpPr>
          <p:cNvPr id="263182" name="AutoShape 14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3" name="AutoShape 15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4" name="AutoShape 16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6477000" y="1676400"/>
            <a:ext cx="22108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Regular</a:t>
            </a:r>
          </a:p>
          <a:p>
            <a:pPr algn="ctr"/>
            <a:r>
              <a:rPr lang="en-US" sz="3200" dirty="0"/>
              <a:t>Languages</a:t>
            </a:r>
          </a:p>
        </p:txBody>
      </p:sp>
      <p:graphicFrame>
        <p:nvGraphicFramePr>
          <p:cNvPr id="310272" name="Object 0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p:oleObj spid="_x0000_s153602" name="Equation" r:id="rId3" imgW="393480" imgH="368280" progId="Equation.3">
              <p:embed/>
            </p:oleObj>
          </a:graphicData>
        </a:graphic>
      </p:graphicFrame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685800" y="4114800"/>
            <a:ext cx="6930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Any regular language         is generated </a:t>
            </a:r>
            <a:r>
              <a:rPr lang="en-US" dirty="0" smtClean="0"/>
              <a:t>by </a:t>
            </a:r>
            <a:r>
              <a:rPr lang="en-US" dirty="0"/>
              <a:t>some regular grammar</a:t>
            </a:r>
          </a:p>
        </p:txBody>
      </p:sp>
      <p:graphicFrame>
        <p:nvGraphicFramePr>
          <p:cNvPr id="310273" name="Object 1"/>
          <p:cNvGraphicFramePr>
            <a:graphicFrameLocks noChangeAspect="1"/>
          </p:cNvGraphicFramePr>
          <p:nvPr/>
        </p:nvGraphicFramePr>
        <p:xfrm>
          <a:off x="3048000" y="4038600"/>
          <a:ext cx="330200" cy="393700"/>
        </p:xfrm>
        <a:graphic>
          <a:graphicData uri="http://schemas.openxmlformats.org/presentationml/2006/ole">
            <p:oleObj spid="_x0000_s153603" name="Equation" r:id="rId4" imgW="330120" imgH="393480" progId="Equation.3">
              <p:embed/>
            </p:oleObj>
          </a:graphicData>
        </a:graphic>
      </p:graphicFrame>
      <p:graphicFrame>
        <p:nvGraphicFramePr>
          <p:cNvPr id="310274" name="Object 2"/>
          <p:cNvGraphicFramePr>
            <a:graphicFrameLocks noChangeAspect="1"/>
          </p:cNvGraphicFramePr>
          <p:nvPr/>
        </p:nvGraphicFramePr>
        <p:xfrm>
          <a:off x="7543800" y="4038600"/>
          <a:ext cx="393700" cy="419100"/>
        </p:xfrm>
        <a:graphic>
          <a:graphicData uri="http://schemas.openxmlformats.org/presentationml/2006/ole">
            <p:oleObj spid="_x0000_s153604" name="Equation" r:id="rId5" imgW="393480" imgH="419040" progId="Equation.3">
              <p:embed/>
            </p:oleObj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238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 idea: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533400" y="31242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Let         be the NFA with          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                         </a:t>
            </a:r>
          </a:p>
          <a:p>
            <a:r>
              <a:rPr lang="en-US" sz="2400" dirty="0"/>
              <a:t>Construct from        a regular </a:t>
            </a:r>
            <a:r>
              <a:rPr lang="en-US" sz="2400" dirty="0" smtClean="0"/>
              <a:t>grammar     such </a:t>
            </a:r>
            <a:r>
              <a:rPr lang="en-US" sz="2400" dirty="0"/>
              <a:t>that</a:t>
            </a:r>
          </a:p>
        </p:txBody>
      </p:sp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385098" y="1611868"/>
            <a:ext cx="6930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Any regular language         is generated </a:t>
            </a:r>
            <a:r>
              <a:rPr lang="en-US" dirty="0" smtClean="0"/>
              <a:t>by </a:t>
            </a:r>
            <a:r>
              <a:rPr lang="en-US" dirty="0"/>
              <a:t>some regular grammar</a:t>
            </a: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2743200" y="1600200"/>
          <a:ext cx="330200" cy="393700"/>
        </p:xfrm>
        <a:graphic>
          <a:graphicData uri="http://schemas.openxmlformats.org/presentationml/2006/ole">
            <p:oleObj spid="_x0000_s154626" name="Equation" r:id="rId3" imgW="330120" imgH="393480" progId="Equation.3">
              <p:embed/>
            </p:oleObj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7239000" y="1524000"/>
          <a:ext cx="393700" cy="419100"/>
        </p:xfrm>
        <a:graphic>
          <a:graphicData uri="http://schemas.openxmlformats.org/presentationml/2006/ole">
            <p:oleObj spid="_x0000_s154627" name="Equation" r:id="rId4" imgW="393480" imgH="419040" progId="Equation.3">
              <p:embed/>
            </p:oleObj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1143000" y="3200400"/>
          <a:ext cx="546100" cy="393700"/>
        </p:xfrm>
        <a:graphic>
          <a:graphicData uri="http://schemas.openxmlformats.org/presentationml/2006/ole">
            <p:oleObj spid="_x0000_s154628" name="Equation" r:id="rId5" imgW="545760" imgH="393480" progId="Equation.3">
              <p:embed/>
            </p:oleObj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4114800" y="3048000"/>
          <a:ext cx="2019300" cy="533400"/>
        </p:xfrm>
        <a:graphic>
          <a:graphicData uri="http://schemas.openxmlformats.org/presentationml/2006/ole">
            <p:oleObj spid="_x0000_s154629" name="Equation" r:id="rId6" imgW="2019240" imgH="533160" progId="Equation.3">
              <p:embed/>
            </p:oleObj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2667000" y="3886200"/>
          <a:ext cx="546100" cy="393700"/>
        </p:xfrm>
        <a:graphic>
          <a:graphicData uri="http://schemas.openxmlformats.org/presentationml/2006/ole">
            <p:oleObj spid="_x0000_s154630" name="Equation" r:id="rId7" imgW="545760" imgH="393480" progId="Equation.3">
              <p:embed/>
            </p:oleObj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/>
        </p:nvGraphicFramePr>
        <p:xfrm>
          <a:off x="5791200" y="3886200"/>
          <a:ext cx="393700" cy="419100"/>
        </p:xfrm>
        <a:graphic>
          <a:graphicData uri="http://schemas.openxmlformats.org/presentationml/2006/ole">
            <p:oleObj spid="_x0000_s154631" name="Equation" r:id="rId8" imgW="393480" imgH="419040" progId="Equation.3">
              <p:embed/>
            </p:oleObj>
          </a:graphicData>
        </a:graphic>
      </p:graphicFrame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2895600" y="4876800"/>
          <a:ext cx="2755900" cy="533400"/>
        </p:xfrm>
        <a:graphic>
          <a:graphicData uri="http://schemas.openxmlformats.org/presentationml/2006/ole">
            <p:oleObj spid="_x0000_s154632" name="Equation" r:id="rId9" imgW="2755800" imgH="533160" progId="Equation.3">
              <p:embed/>
            </p:oleObj>
          </a:graphicData>
        </a:graphic>
      </p:graphicFrame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       is </a:t>
            </a:r>
            <a:r>
              <a:rPr lang="en-US" dirty="0" smtClean="0"/>
              <a:t>regular</a:t>
            </a:r>
          </a:p>
          <a:p>
            <a:pPr>
              <a:buNone/>
            </a:pPr>
            <a:r>
              <a:rPr lang="en-US" dirty="0" smtClean="0"/>
              <a:t>there is an NFA       such that  </a:t>
            </a:r>
            <a:endParaRPr lang="en-US" dirty="0"/>
          </a:p>
        </p:txBody>
      </p:sp>
      <p:graphicFrame>
        <p:nvGraphicFramePr>
          <p:cNvPr id="311296" name="Object 0"/>
          <p:cNvGraphicFramePr>
            <a:graphicFrameLocks noChangeAspect="1"/>
          </p:cNvGraphicFramePr>
          <p:nvPr/>
        </p:nvGraphicFramePr>
        <p:xfrm>
          <a:off x="2133600" y="1752600"/>
          <a:ext cx="328613" cy="393700"/>
        </p:xfrm>
        <a:graphic>
          <a:graphicData uri="http://schemas.openxmlformats.org/presentationml/2006/ole">
            <p:oleObj spid="_x0000_s155650" name="Equation" r:id="rId3" imgW="330120" imgH="393480" progId="Equation.3">
              <p:embed/>
            </p:oleObj>
          </a:graphicData>
        </a:graphic>
      </p:graphicFrame>
      <p:graphicFrame>
        <p:nvGraphicFramePr>
          <p:cNvPr id="311297" name="Object 1"/>
          <p:cNvGraphicFramePr>
            <a:graphicFrameLocks noChangeAspect="1"/>
          </p:cNvGraphicFramePr>
          <p:nvPr/>
        </p:nvGraphicFramePr>
        <p:xfrm>
          <a:off x="3276600" y="2209800"/>
          <a:ext cx="544513" cy="393700"/>
        </p:xfrm>
        <a:graphic>
          <a:graphicData uri="http://schemas.openxmlformats.org/presentationml/2006/ole">
            <p:oleObj spid="_x0000_s155651" name="Equation" r:id="rId4" imgW="545760" imgH="393480" progId="Equation.3">
              <p:embed/>
            </p:oleObj>
          </a:graphicData>
        </a:graphic>
      </p:graphicFrame>
      <p:graphicFrame>
        <p:nvGraphicFramePr>
          <p:cNvPr id="311298" name="Object 2"/>
          <p:cNvGraphicFramePr>
            <a:graphicFrameLocks noChangeAspect="1"/>
          </p:cNvGraphicFramePr>
          <p:nvPr/>
        </p:nvGraphicFramePr>
        <p:xfrm>
          <a:off x="4572000" y="1600200"/>
          <a:ext cx="2019300" cy="531813"/>
        </p:xfrm>
        <a:graphic>
          <a:graphicData uri="http://schemas.openxmlformats.org/presentationml/2006/ole">
            <p:oleObj spid="_x0000_s155652" name="Equation" r:id="rId5" imgW="2019240" imgH="533160" progId="Equation.3">
              <p:embed/>
            </p:oleObj>
          </a:graphicData>
        </a:graphic>
      </p:graphicFrame>
      <p:sp>
        <p:nvSpPr>
          <p:cNvPr id="264200" name="Oval 8"/>
          <p:cNvSpPr>
            <a:spLocks noChangeArrowheads="1"/>
          </p:cNvSpPr>
          <p:nvPr/>
        </p:nvSpPr>
        <p:spPr bwMode="auto">
          <a:xfrm>
            <a:off x="34290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54102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7467600" y="3581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41910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61722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6477000" y="5334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6" name="Oval 14"/>
          <p:cNvSpPr>
            <a:spLocks noChangeArrowheads="1"/>
          </p:cNvSpPr>
          <p:nvPr/>
        </p:nvSpPr>
        <p:spPr bwMode="auto">
          <a:xfrm>
            <a:off x="6324600" y="5181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 flipH="1">
            <a:off x="7162800" y="42672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 flipH="1" flipV="1">
            <a:off x="5791200" y="4267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09" name="Freeform 17"/>
          <p:cNvSpPr>
            <a:spLocks/>
          </p:cNvSpPr>
          <p:nvPr/>
        </p:nvSpPr>
        <p:spPr bwMode="auto">
          <a:xfrm>
            <a:off x="5321300" y="2654300"/>
            <a:ext cx="812800" cy="927100"/>
          </a:xfrm>
          <a:custGeom>
            <a:avLst/>
            <a:gdLst/>
            <a:ahLst/>
            <a:cxnLst>
              <a:cxn ang="0">
                <a:pos x="200" y="584"/>
              </a:cxn>
              <a:cxn ang="0">
                <a:pos x="8" y="200"/>
              </a:cxn>
              <a:cxn ang="0">
                <a:pos x="248" y="8"/>
              </a:cxn>
              <a:cxn ang="0">
                <a:pos x="488" y="152"/>
              </a:cxn>
              <a:cxn ang="0">
                <a:pos x="392" y="584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4210" name="Line 18"/>
          <p:cNvSpPr>
            <a:spLocks noChangeShapeType="1"/>
          </p:cNvSpPr>
          <p:nvPr/>
        </p:nvSpPr>
        <p:spPr bwMode="auto">
          <a:xfrm>
            <a:off x="2819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4572000" y="3505200"/>
          <a:ext cx="265113" cy="279400"/>
        </p:xfrm>
        <a:graphic>
          <a:graphicData uri="http://schemas.openxmlformats.org/presentationml/2006/ole">
            <p:oleObj spid="_x0000_s155653" name="Equation" r:id="rId6" imgW="266400" imgH="279360" progId="Equation.3">
              <p:embed/>
            </p:oleObj>
          </a:graphicData>
        </a:graphic>
      </p:graphicFrame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5638800" y="2209800"/>
          <a:ext cx="252413" cy="392113"/>
        </p:xfrm>
        <a:graphic>
          <a:graphicData uri="http://schemas.openxmlformats.org/presentationml/2006/ole">
            <p:oleObj spid="_x0000_s155654" name="Equation" r:id="rId7" imgW="253800" imgH="393480" progId="Equation.3">
              <p:embed/>
            </p:oleObj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6553200" y="3429000"/>
          <a:ext cx="265113" cy="279400"/>
        </p:xfrm>
        <a:graphic>
          <a:graphicData uri="http://schemas.openxmlformats.org/presentationml/2006/ole">
            <p:oleObj spid="_x0000_s155655" name="Equation" r:id="rId8" imgW="266400" imgH="279360" progId="Equation.3">
              <p:embed/>
            </p:oleObj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7543800" y="4648200"/>
          <a:ext cx="252413" cy="392113"/>
        </p:xfrm>
        <a:graphic>
          <a:graphicData uri="http://schemas.openxmlformats.org/presentationml/2006/ole">
            <p:oleObj spid="_x0000_s155656" name="Equation" r:id="rId9" imgW="253800" imgH="393480" progId="Equation.3">
              <p:embed/>
            </p:oleObj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5715000" y="4724400"/>
          <a:ext cx="303213" cy="381000"/>
        </p:xfrm>
        <a:graphic>
          <a:graphicData uri="http://schemas.openxmlformats.org/presentationml/2006/ole">
            <p:oleObj spid="_x0000_s155657" name="Equation" r:id="rId10" imgW="304560" imgH="380880" progId="Equation.3">
              <p:embed/>
            </p:oleObj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336550" y="5308600"/>
          <a:ext cx="4000500" cy="531813"/>
        </p:xfrm>
        <a:graphic>
          <a:graphicData uri="http://schemas.openxmlformats.org/presentationml/2006/ole">
            <p:oleObj spid="_x0000_s155658" name="Equation" r:id="rId11" imgW="4000320" imgH="533160" progId="Equation.3">
              <p:embed/>
            </p:oleObj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304800" y="6019800"/>
          <a:ext cx="2019300" cy="531813"/>
        </p:xfrm>
        <a:graphic>
          <a:graphicData uri="http://schemas.openxmlformats.org/presentationml/2006/ole">
            <p:oleObj spid="_x0000_s155659" name="Equation" r:id="rId12" imgW="2019240" imgH="533160" progId="Equation.3">
              <p:embed/>
            </p:oleObj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/>
        </p:nvGraphicFramePr>
        <p:xfrm>
          <a:off x="3022600" y="3111500"/>
          <a:ext cx="544513" cy="393700"/>
        </p:xfrm>
        <a:graphic>
          <a:graphicData uri="http://schemas.openxmlformats.org/presentationml/2006/ole">
            <p:oleObj spid="_x0000_s155660" name="Equation" r:id="rId13" imgW="545760" imgH="393480" progId="Equation.3">
              <p:embed/>
            </p:oleObj>
          </a:graphicData>
        </a:graphic>
      </p:graphicFrame>
      <p:graphicFrame>
        <p:nvGraphicFramePr>
          <p:cNvPr id="311307" name="Object 11"/>
          <p:cNvGraphicFramePr>
            <a:graphicFrameLocks noChangeAspect="1"/>
          </p:cNvGraphicFramePr>
          <p:nvPr/>
        </p:nvGraphicFramePr>
        <p:xfrm>
          <a:off x="5575300" y="3640138"/>
          <a:ext cx="404813" cy="568325"/>
        </p:xfrm>
        <a:graphic>
          <a:graphicData uri="http://schemas.openxmlformats.org/presentationml/2006/ole">
            <p:oleObj spid="_x0000_s155661" name="Equation" r:id="rId14" imgW="406080" imgH="571320" progId="Equation.3">
              <p:embed/>
            </p:oleObj>
          </a:graphicData>
        </a:graphic>
      </p:graphicFrame>
      <p:graphicFrame>
        <p:nvGraphicFramePr>
          <p:cNvPr id="311308" name="Object 12"/>
          <p:cNvGraphicFramePr>
            <a:graphicFrameLocks noChangeAspect="1"/>
          </p:cNvGraphicFramePr>
          <p:nvPr/>
        </p:nvGraphicFramePr>
        <p:xfrm>
          <a:off x="7594600" y="3640138"/>
          <a:ext cx="481013" cy="568325"/>
        </p:xfrm>
        <a:graphic>
          <a:graphicData uri="http://schemas.openxmlformats.org/presentationml/2006/ole">
            <p:oleObj spid="_x0000_s155662" name="Equation" r:id="rId15" imgW="482400" imgH="571320" progId="Equation.3">
              <p:embed/>
            </p:oleObj>
          </a:graphicData>
        </a:graphic>
      </p:graphicFrame>
      <p:graphicFrame>
        <p:nvGraphicFramePr>
          <p:cNvPr id="311309" name="Object 13"/>
          <p:cNvGraphicFramePr>
            <a:graphicFrameLocks noChangeAspect="1"/>
          </p:cNvGraphicFramePr>
          <p:nvPr/>
        </p:nvGraphicFramePr>
        <p:xfrm>
          <a:off x="6615113" y="5383213"/>
          <a:ext cx="457200" cy="584200"/>
        </p:xfrm>
        <a:graphic>
          <a:graphicData uri="http://schemas.openxmlformats.org/presentationml/2006/ole">
            <p:oleObj spid="_x0000_s155663" name="Equation" r:id="rId16" imgW="457200" imgH="583920" progId="Equation.3">
              <p:embed/>
            </p:oleObj>
          </a:graphicData>
        </a:graphic>
      </p:graphicFrame>
      <p:graphicFrame>
        <p:nvGraphicFramePr>
          <p:cNvPr id="311310" name="Object 14"/>
          <p:cNvGraphicFramePr>
            <a:graphicFrameLocks noChangeAspect="1"/>
          </p:cNvGraphicFramePr>
          <p:nvPr/>
        </p:nvGraphicFramePr>
        <p:xfrm>
          <a:off x="3581400" y="3657600"/>
          <a:ext cx="430213" cy="531813"/>
        </p:xfrm>
        <a:graphic>
          <a:graphicData uri="http://schemas.openxmlformats.org/presentationml/2006/ole">
            <p:oleObj spid="_x0000_s155664" name="Equation" r:id="rId17" imgW="431640" imgH="533160" progId="Equation.3">
              <p:embed/>
            </p:oleObj>
          </a:graphicData>
        </a:graphic>
      </p:graphicFrame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        to a right-linear  grammar</a:t>
            </a:r>
          </a:p>
        </p:txBody>
      </p:sp>
      <p:graphicFrame>
        <p:nvGraphicFramePr>
          <p:cNvPr id="312320" name="Object 0"/>
          <p:cNvGraphicFramePr>
            <a:graphicFrameLocks noChangeAspect="1"/>
          </p:cNvGraphicFramePr>
          <p:nvPr/>
        </p:nvGraphicFramePr>
        <p:xfrm>
          <a:off x="2514600" y="1676400"/>
          <a:ext cx="544513" cy="393700"/>
        </p:xfrm>
        <a:graphic>
          <a:graphicData uri="http://schemas.openxmlformats.org/presentationml/2006/ole">
            <p:oleObj spid="_x0000_s156674" name="Equation" r:id="rId3" imgW="545760" imgH="393480" progId="Equation.3">
              <p:embed/>
            </p:oleObj>
          </a:graphicData>
        </a:graphic>
      </p:graphicFrame>
      <p:sp>
        <p:nvSpPr>
          <p:cNvPr id="265221" name="Oval 5"/>
          <p:cNvSpPr>
            <a:spLocks noChangeArrowheads="1"/>
          </p:cNvSpPr>
          <p:nvPr/>
        </p:nvSpPr>
        <p:spPr bwMode="auto">
          <a:xfrm>
            <a:off x="3398837" y="357663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2" name="Oval 6"/>
          <p:cNvSpPr>
            <a:spLocks noChangeArrowheads="1"/>
          </p:cNvSpPr>
          <p:nvPr/>
        </p:nvSpPr>
        <p:spPr bwMode="auto">
          <a:xfrm>
            <a:off x="5380037" y="357663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3" name="Oval 7"/>
          <p:cNvSpPr>
            <a:spLocks noChangeArrowheads="1"/>
          </p:cNvSpPr>
          <p:nvPr/>
        </p:nvSpPr>
        <p:spPr bwMode="auto">
          <a:xfrm>
            <a:off x="7437437" y="357663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4160837" y="388143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>
            <a:off x="6142037" y="388143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6" name="Oval 10"/>
          <p:cNvSpPr>
            <a:spLocks noChangeArrowheads="1"/>
          </p:cNvSpPr>
          <p:nvPr/>
        </p:nvSpPr>
        <p:spPr bwMode="auto">
          <a:xfrm>
            <a:off x="6446837" y="532923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7" name="Oval 11"/>
          <p:cNvSpPr>
            <a:spLocks noChangeArrowheads="1"/>
          </p:cNvSpPr>
          <p:nvPr/>
        </p:nvSpPr>
        <p:spPr bwMode="auto">
          <a:xfrm>
            <a:off x="6294437" y="5176837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 flipH="1">
            <a:off x="7132637" y="4262437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29" name="Line 13"/>
          <p:cNvSpPr>
            <a:spLocks noChangeShapeType="1"/>
          </p:cNvSpPr>
          <p:nvPr/>
        </p:nvSpPr>
        <p:spPr bwMode="auto">
          <a:xfrm flipH="1" flipV="1">
            <a:off x="5761037" y="4262437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30" name="Freeform 14"/>
          <p:cNvSpPr>
            <a:spLocks/>
          </p:cNvSpPr>
          <p:nvPr/>
        </p:nvSpPr>
        <p:spPr bwMode="auto">
          <a:xfrm>
            <a:off x="5291137" y="2649537"/>
            <a:ext cx="812800" cy="927100"/>
          </a:xfrm>
          <a:custGeom>
            <a:avLst/>
            <a:gdLst/>
            <a:ahLst/>
            <a:cxnLst>
              <a:cxn ang="0">
                <a:pos x="200" y="584"/>
              </a:cxn>
              <a:cxn ang="0">
                <a:pos x="8" y="200"/>
              </a:cxn>
              <a:cxn ang="0">
                <a:pos x="248" y="8"/>
              </a:cxn>
              <a:cxn ang="0">
                <a:pos x="488" y="152"/>
              </a:cxn>
              <a:cxn ang="0">
                <a:pos x="392" y="584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5231" name="Line 15"/>
          <p:cNvSpPr>
            <a:spLocks noChangeShapeType="1"/>
          </p:cNvSpPr>
          <p:nvPr/>
        </p:nvSpPr>
        <p:spPr bwMode="auto">
          <a:xfrm>
            <a:off x="2789237" y="38814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2321" name="Object 1"/>
          <p:cNvGraphicFramePr>
            <a:graphicFrameLocks noChangeAspect="1"/>
          </p:cNvGraphicFramePr>
          <p:nvPr/>
        </p:nvGraphicFramePr>
        <p:xfrm>
          <a:off x="4541837" y="3500437"/>
          <a:ext cx="265113" cy="279400"/>
        </p:xfrm>
        <a:graphic>
          <a:graphicData uri="http://schemas.openxmlformats.org/presentationml/2006/ole">
            <p:oleObj spid="_x0000_s156675" name="Equation" r:id="rId4" imgW="266400" imgH="279360" progId="Equation.3">
              <p:embed/>
            </p:oleObj>
          </a:graphicData>
        </a:graphic>
      </p:graphicFrame>
      <p:graphicFrame>
        <p:nvGraphicFramePr>
          <p:cNvPr id="312322" name="Object 2"/>
          <p:cNvGraphicFramePr>
            <a:graphicFrameLocks noChangeAspect="1"/>
          </p:cNvGraphicFramePr>
          <p:nvPr/>
        </p:nvGraphicFramePr>
        <p:xfrm>
          <a:off x="5608637" y="2205037"/>
          <a:ext cx="252413" cy="392113"/>
        </p:xfrm>
        <a:graphic>
          <a:graphicData uri="http://schemas.openxmlformats.org/presentationml/2006/ole">
            <p:oleObj spid="_x0000_s156676" name="Equation" r:id="rId5" imgW="253800" imgH="393480" progId="Equation.3">
              <p:embed/>
            </p:oleObj>
          </a:graphicData>
        </a:graphic>
      </p:graphicFrame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6523037" y="3424237"/>
          <a:ext cx="265113" cy="279400"/>
        </p:xfrm>
        <a:graphic>
          <a:graphicData uri="http://schemas.openxmlformats.org/presentationml/2006/ole">
            <p:oleObj spid="_x0000_s156677" name="Equation" r:id="rId6" imgW="266400" imgH="279360" progId="Equation.3">
              <p:embed/>
            </p:oleObj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7513637" y="4643437"/>
          <a:ext cx="252413" cy="392113"/>
        </p:xfrm>
        <a:graphic>
          <a:graphicData uri="http://schemas.openxmlformats.org/presentationml/2006/ole">
            <p:oleObj spid="_x0000_s156678" name="Equation" r:id="rId7" imgW="253800" imgH="393480" progId="Equation.3">
              <p:embed/>
            </p:oleObj>
          </a:graphicData>
        </a:graphic>
      </p:graphicFrame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5684837" y="4719637"/>
          <a:ext cx="303213" cy="381000"/>
        </p:xfrm>
        <a:graphic>
          <a:graphicData uri="http://schemas.openxmlformats.org/presentationml/2006/ole">
            <p:oleObj spid="_x0000_s156679" name="Equation" r:id="rId8" imgW="304560" imgH="380880" progId="Equation.3">
              <p:embed/>
            </p:oleObj>
          </a:graphicData>
        </a:graphic>
      </p:graphicFrame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2946400" y="2349500"/>
          <a:ext cx="544513" cy="393700"/>
        </p:xfrm>
        <a:graphic>
          <a:graphicData uri="http://schemas.openxmlformats.org/presentationml/2006/ole">
            <p:oleObj spid="_x0000_s156680" name="Equation" r:id="rId9" imgW="545760" imgH="393480" progId="Equation.3">
              <p:embed/>
            </p:oleObj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3551237" y="3652837"/>
          <a:ext cx="430213" cy="531813"/>
        </p:xfrm>
        <a:graphic>
          <a:graphicData uri="http://schemas.openxmlformats.org/presentationml/2006/ole">
            <p:oleObj spid="_x0000_s156681" name="Equation" r:id="rId10" imgW="431640" imgH="533160" progId="Equation.3">
              <p:embed/>
            </p:oleObj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5562600" y="3657600"/>
          <a:ext cx="368300" cy="520700"/>
        </p:xfrm>
        <a:graphic>
          <a:graphicData uri="http://schemas.openxmlformats.org/presentationml/2006/ole">
            <p:oleObj spid="_x0000_s156682" name="Equation" r:id="rId11" imgW="368280" imgH="520560" progId="Equation.3">
              <p:embed/>
            </p:oleObj>
          </a:graphicData>
        </a:graphic>
      </p:graphicFrame>
      <p:graphicFrame>
        <p:nvGraphicFramePr>
          <p:cNvPr id="312329" name="Object 9"/>
          <p:cNvGraphicFramePr>
            <a:graphicFrameLocks noChangeAspect="1"/>
          </p:cNvGraphicFramePr>
          <p:nvPr/>
        </p:nvGraphicFramePr>
        <p:xfrm>
          <a:off x="7583487" y="3657600"/>
          <a:ext cx="442913" cy="520700"/>
        </p:xfrm>
        <a:graphic>
          <a:graphicData uri="http://schemas.openxmlformats.org/presentationml/2006/ole">
            <p:oleObj spid="_x0000_s156683" name="Equation" r:id="rId12" imgW="444240" imgH="520560" progId="Equation.3">
              <p:embed/>
            </p:oleObj>
          </a:graphicData>
        </a:graphic>
      </p:graphicFrame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6604000" y="5405437"/>
          <a:ext cx="419100" cy="531813"/>
        </p:xfrm>
        <a:graphic>
          <a:graphicData uri="http://schemas.openxmlformats.org/presentationml/2006/ole">
            <p:oleObj spid="_x0000_s156684" name="Equation" r:id="rId13" imgW="419040" imgH="533160" progId="Equation.3">
              <p:embed/>
            </p:oleObj>
          </a:graphicData>
        </a:graphic>
      </p:graphicFrame>
      <p:graphicFrame>
        <p:nvGraphicFramePr>
          <p:cNvPr id="312331" name="Object 11"/>
          <p:cNvGraphicFramePr>
            <a:graphicFrameLocks noChangeAspect="1"/>
          </p:cNvGraphicFramePr>
          <p:nvPr/>
        </p:nvGraphicFramePr>
        <p:xfrm>
          <a:off x="514350" y="4089400"/>
          <a:ext cx="1866900" cy="582613"/>
        </p:xfrm>
        <a:graphic>
          <a:graphicData uri="http://schemas.openxmlformats.org/presentationml/2006/ole">
            <p:oleObj spid="_x0000_s156685" name="Equation" r:id="rId14" imgW="1866600" imgH="583920" progId="Equation.3">
              <p:embed/>
            </p:oleObj>
          </a:graphicData>
        </a:graphic>
      </p:graphicFrame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3822700" y="32893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5803900" y="32893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7861300" y="32893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4584700" y="35941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6565900" y="3594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6870700" y="50419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6718300" y="48895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5" name="Line 11"/>
          <p:cNvSpPr>
            <a:spLocks noChangeShapeType="1"/>
          </p:cNvSpPr>
          <p:nvPr/>
        </p:nvSpPr>
        <p:spPr bwMode="auto">
          <a:xfrm flipH="1">
            <a:off x="7556500" y="39751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 flipH="1" flipV="1">
            <a:off x="6184900" y="39751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7" name="Freeform 13"/>
          <p:cNvSpPr>
            <a:spLocks/>
          </p:cNvSpPr>
          <p:nvPr/>
        </p:nvSpPr>
        <p:spPr bwMode="auto">
          <a:xfrm>
            <a:off x="5715000" y="2362200"/>
            <a:ext cx="812800" cy="927100"/>
          </a:xfrm>
          <a:custGeom>
            <a:avLst/>
            <a:gdLst/>
            <a:ahLst/>
            <a:cxnLst>
              <a:cxn ang="0">
                <a:pos x="200" y="584"/>
              </a:cxn>
              <a:cxn ang="0">
                <a:pos x="8" y="200"/>
              </a:cxn>
              <a:cxn ang="0">
                <a:pos x="248" y="8"/>
              </a:cxn>
              <a:cxn ang="0">
                <a:pos x="488" y="152"/>
              </a:cxn>
              <a:cxn ang="0">
                <a:pos x="392" y="584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7278" name="Line 14"/>
          <p:cNvSpPr>
            <a:spLocks noChangeShapeType="1"/>
          </p:cNvSpPr>
          <p:nvPr/>
        </p:nvSpPr>
        <p:spPr bwMode="auto">
          <a:xfrm>
            <a:off x="3213100" y="3594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3344" name="Object 0"/>
          <p:cNvGraphicFramePr>
            <a:graphicFrameLocks noChangeAspect="1"/>
          </p:cNvGraphicFramePr>
          <p:nvPr/>
        </p:nvGraphicFramePr>
        <p:xfrm>
          <a:off x="4965700" y="3213100"/>
          <a:ext cx="265113" cy="279400"/>
        </p:xfrm>
        <a:graphic>
          <a:graphicData uri="http://schemas.openxmlformats.org/presentationml/2006/ole">
            <p:oleObj spid="_x0000_s157698" name="Equation" r:id="rId3" imgW="266400" imgH="279360" progId="Equation.3">
              <p:embed/>
            </p:oleObj>
          </a:graphicData>
        </a:graphic>
      </p:graphicFrame>
      <p:graphicFrame>
        <p:nvGraphicFramePr>
          <p:cNvPr id="313345" name="Object 1"/>
          <p:cNvGraphicFramePr>
            <a:graphicFrameLocks noChangeAspect="1"/>
          </p:cNvGraphicFramePr>
          <p:nvPr/>
        </p:nvGraphicFramePr>
        <p:xfrm>
          <a:off x="6032500" y="1917700"/>
          <a:ext cx="252413" cy="392113"/>
        </p:xfrm>
        <a:graphic>
          <a:graphicData uri="http://schemas.openxmlformats.org/presentationml/2006/ole">
            <p:oleObj spid="_x0000_s157699" name="Equation" r:id="rId4" imgW="253800" imgH="393480" progId="Equation.3">
              <p:embed/>
            </p:oleObj>
          </a:graphicData>
        </a:graphic>
      </p:graphicFrame>
      <p:graphicFrame>
        <p:nvGraphicFramePr>
          <p:cNvPr id="313346" name="Object 2"/>
          <p:cNvGraphicFramePr>
            <a:graphicFrameLocks noChangeAspect="1"/>
          </p:cNvGraphicFramePr>
          <p:nvPr/>
        </p:nvGraphicFramePr>
        <p:xfrm>
          <a:off x="6946900" y="3136900"/>
          <a:ext cx="265113" cy="279400"/>
        </p:xfrm>
        <a:graphic>
          <a:graphicData uri="http://schemas.openxmlformats.org/presentationml/2006/ole">
            <p:oleObj spid="_x0000_s157700" name="Equation" r:id="rId5" imgW="266400" imgH="279360" progId="Equation.3">
              <p:embed/>
            </p:oleObj>
          </a:graphicData>
        </a:graphic>
      </p:graphicFrame>
      <p:graphicFrame>
        <p:nvGraphicFramePr>
          <p:cNvPr id="313347" name="Object 3"/>
          <p:cNvGraphicFramePr>
            <a:graphicFrameLocks noChangeAspect="1"/>
          </p:cNvGraphicFramePr>
          <p:nvPr/>
        </p:nvGraphicFramePr>
        <p:xfrm>
          <a:off x="7937500" y="4356100"/>
          <a:ext cx="252413" cy="392113"/>
        </p:xfrm>
        <a:graphic>
          <a:graphicData uri="http://schemas.openxmlformats.org/presentationml/2006/ole">
            <p:oleObj spid="_x0000_s157701" name="Equation" r:id="rId6" imgW="253800" imgH="393480" progId="Equation.3">
              <p:embed/>
            </p:oleObj>
          </a:graphicData>
        </a:graphic>
      </p:graphicFrame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6108700" y="4432300"/>
          <a:ext cx="303213" cy="381000"/>
        </p:xfrm>
        <a:graphic>
          <a:graphicData uri="http://schemas.openxmlformats.org/presentationml/2006/ole">
            <p:oleObj spid="_x0000_s157702" name="Equation" r:id="rId7" imgW="304560" imgH="380880" progId="Equation.3">
              <p:embed/>
            </p:oleObj>
          </a:graphicData>
        </a:graphic>
      </p:graphicFrame>
      <p:graphicFrame>
        <p:nvGraphicFramePr>
          <p:cNvPr id="313349" name="Object 5"/>
          <p:cNvGraphicFramePr>
            <a:graphicFrameLocks noChangeAspect="1"/>
          </p:cNvGraphicFramePr>
          <p:nvPr/>
        </p:nvGraphicFramePr>
        <p:xfrm>
          <a:off x="3416300" y="2819400"/>
          <a:ext cx="544513" cy="393700"/>
        </p:xfrm>
        <a:graphic>
          <a:graphicData uri="http://schemas.openxmlformats.org/presentationml/2006/ole">
            <p:oleObj spid="_x0000_s157703" name="Equation" r:id="rId8" imgW="545760" imgH="393480" progId="Equation.3">
              <p:embed/>
            </p:oleObj>
          </a:graphicData>
        </a:graphic>
      </p:graphicFrame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3975100" y="3365500"/>
          <a:ext cx="430213" cy="531813"/>
        </p:xfrm>
        <a:graphic>
          <a:graphicData uri="http://schemas.openxmlformats.org/presentationml/2006/ole">
            <p:oleObj spid="_x0000_s157704" name="Equation" r:id="rId9" imgW="431640" imgH="533160" progId="Equation.3">
              <p:embed/>
            </p:oleObj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5986463" y="3370263"/>
          <a:ext cx="368300" cy="520700"/>
        </p:xfrm>
        <a:graphic>
          <a:graphicData uri="http://schemas.openxmlformats.org/presentationml/2006/ole">
            <p:oleObj spid="_x0000_s157705" name="Equation" r:id="rId10" imgW="368280" imgH="520560" progId="Equation.3">
              <p:embed/>
            </p:oleObj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8007350" y="3370263"/>
          <a:ext cx="442913" cy="520700"/>
        </p:xfrm>
        <a:graphic>
          <a:graphicData uri="http://schemas.openxmlformats.org/presentationml/2006/ole">
            <p:oleObj spid="_x0000_s157706" name="Equation" r:id="rId11" imgW="444240" imgH="520560" progId="Equation.3">
              <p:embed/>
            </p:oleObj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7027863" y="5118100"/>
          <a:ext cx="419100" cy="531813"/>
        </p:xfrm>
        <a:graphic>
          <a:graphicData uri="http://schemas.openxmlformats.org/presentationml/2006/ole">
            <p:oleObj spid="_x0000_s157707" name="Equation" r:id="rId12" imgW="419040" imgH="533160" progId="Equation.3">
              <p:embed/>
            </p:oleObj>
          </a:graphicData>
        </a:graphic>
      </p:graphicFrame>
      <p:graphicFrame>
        <p:nvGraphicFramePr>
          <p:cNvPr id="313354" name="Object 10"/>
          <p:cNvGraphicFramePr>
            <a:graphicFrameLocks noChangeAspect="1"/>
          </p:cNvGraphicFramePr>
          <p:nvPr/>
        </p:nvGraphicFramePr>
        <p:xfrm>
          <a:off x="476250" y="3155950"/>
          <a:ext cx="1866900" cy="2120900"/>
        </p:xfrm>
        <a:graphic>
          <a:graphicData uri="http://schemas.openxmlformats.org/presentationml/2006/ole">
            <p:oleObj spid="_x0000_s157708" name="Equation" r:id="rId13" imgW="1866600" imgH="2120760" progId="Equation.3">
              <p:embed/>
            </p:oleObj>
          </a:graphicData>
        </a:graphic>
      </p:graphicFrame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token classes</a:t>
            </a:r>
          </a:p>
        </p:txBody>
      </p:sp>
      <p:pic>
        <p:nvPicPr>
          <p:cNvPr id="61443" name="Picture 3" descr="C:\documents\pratt\330-jpg\01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629400" cy="5187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286723" name="Oval 3"/>
          <p:cNvSpPr>
            <a:spLocks noChangeArrowheads="1"/>
          </p:cNvSpPr>
          <p:nvPr/>
        </p:nvSpPr>
        <p:spPr bwMode="auto">
          <a:xfrm>
            <a:off x="40386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60198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5" name="Oval 5"/>
          <p:cNvSpPr>
            <a:spLocks noChangeArrowheads="1"/>
          </p:cNvSpPr>
          <p:nvPr/>
        </p:nvSpPr>
        <p:spPr bwMode="auto">
          <a:xfrm>
            <a:off x="8077200" y="2362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>
            <a:off x="48006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67818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7086600" y="4114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29" name="Oval 9"/>
          <p:cNvSpPr>
            <a:spLocks noChangeArrowheads="1"/>
          </p:cNvSpPr>
          <p:nvPr/>
        </p:nvSpPr>
        <p:spPr bwMode="auto">
          <a:xfrm>
            <a:off x="6934200" y="3962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30" name="Line 10"/>
          <p:cNvSpPr>
            <a:spLocks noChangeShapeType="1"/>
          </p:cNvSpPr>
          <p:nvPr/>
        </p:nvSpPr>
        <p:spPr bwMode="auto">
          <a:xfrm flipH="1">
            <a:off x="7772400" y="3048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31" name="Line 11"/>
          <p:cNvSpPr>
            <a:spLocks noChangeShapeType="1"/>
          </p:cNvSpPr>
          <p:nvPr/>
        </p:nvSpPr>
        <p:spPr bwMode="auto">
          <a:xfrm flipH="1" flipV="1">
            <a:off x="6400800" y="3048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32" name="Freeform 12"/>
          <p:cNvSpPr>
            <a:spLocks/>
          </p:cNvSpPr>
          <p:nvPr/>
        </p:nvSpPr>
        <p:spPr bwMode="auto">
          <a:xfrm>
            <a:off x="5930900" y="1435100"/>
            <a:ext cx="812800" cy="927100"/>
          </a:xfrm>
          <a:custGeom>
            <a:avLst/>
            <a:gdLst/>
            <a:ahLst/>
            <a:cxnLst>
              <a:cxn ang="0">
                <a:pos x="200" y="584"/>
              </a:cxn>
              <a:cxn ang="0">
                <a:pos x="8" y="200"/>
              </a:cxn>
              <a:cxn ang="0">
                <a:pos x="248" y="8"/>
              </a:cxn>
              <a:cxn ang="0">
                <a:pos x="488" y="152"/>
              </a:cxn>
              <a:cxn ang="0">
                <a:pos x="392" y="584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33" name="Line 13"/>
          <p:cNvSpPr>
            <a:spLocks noChangeShapeType="1"/>
          </p:cNvSpPr>
          <p:nvPr/>
        </p:nvSpPr>
        <p:spPr bwMode="auto">
          <a:xfrm>
            <a:off x="34290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34" name="Object 14"/>
          <p:cNvGraphicFramePr>
            <a:graphicFrameLocks noChangeAspect="1"/>
          </p:cNvGraphicFramePr>
          <p:nvPr/>
        </p:nvGraphicFramePr>
        <p:xfrm>
          <a:off x="5181600" y="2286000"/>
          <a:ext cx="265113" cy="279400"/>
        </p:xfrm>
        <a:graphic>
          <a:graphicData uri="http://schemas.openxmlformats.org/presentationml/2006/ole">
            <p:oleObj spid="_x0000_s158722" name="Equation" r:id="rId3" imgW="266400" imgH="279360" progId="Equation.3">
              <p:embed/>
            </p:oleObj>
          </a:graphicData>
        </a:graphic>
      </p:graphicFrame>
      <p:graphicFrame>
        <p:nvGraphicFramePr>
          <p:cNvPr id="286735" name="Object 15"/>
          <p:cNvGraphicFramePr>
            <a:graphicFrameLocks noChangeAspect="1"/>
          </p:cNvGraphicFramePr>
          <p:nvPr/>
        </p:nvGraphicFramePr>
        <p:xfrm>
          <a:off x="6248400" y="990600"/>
          <a:ext cx="252413" cy="392113"/>
        </p:xfrm>
        <a:graphic>
          <a:graphicData uri="http://schemas.openxmlformats.org/presentationml/2006/ole">
            <p:oleObj spid="_x0000_s158723" name="Equation" r:id="rId4" imgW="253800" imgH="393480" progId="Equation.3">
              <p:embed/>
            </p:oleObj>
          </a:graphicData>
        </a:graphic>
      </p:graphicFrame>
      <p:graphicFrame>
        <p:nvGraphicFramePr>
          <p:cNvPr id="286736" name="Object 16"/>
          <p:cNvGraphicFramePr>
            <a:graphicFrameLocks noChangeAspect="1"/>
          </p:cNvGraphicFramePr>
          <p:nvPr/>
        </p:nvGraphicFramePr>
        <p:xfrm>
          <a:off x="7162800" y="2209800"/>
          <a:ext cx="265113" cy="279400"/>
        </p:xfrm>
        <a:graphic>
          <a:graphicData uri="http://schemas.openxmlformats.org/presentationml/2006/ole">
            <p:oleObj spid="_x0000_s158724" name="Equation" r:id="rId5" imgW="266400" imgH="279360" progId="Equation.3">
              <p:embed/>
            </p:oleObj>
          </a:graphicData>
        </a:graphic>
      </p:graphicFrame>
      <p:graphicFrame>
        <p:nvGraphicFramePr>
          <p:cNvPr id="286737" name="Object 17"/>
          <p:cNvGraphicFramePr>
            <a:graphicFrameLocks noChangeAspect="1"/>
          </p:cNvGraphicFramePr>
          <p:nvPr/>
        </p:nvGraphicFramePr>
        <p:xfrm>
          <a:off x="8153400" y="3429000"/>
          <a:ext cx="252413" cy="392113"/>
        </p:xfrm>
        <a:graphic>
          <a:graphicData uri="http://schemas.openxmlformats.org/presentationml/2006/ole">
            <p:oleObj spid="_x0000_s158725" name="Equation" r:id="rId6" imgW="253800" imgH="393480" progId="Equation.3">
              <p:embed/>
            </p:oleObj>
          </a:graphicData>
        </a:graphic>
      </p:graphicFrame>
      <p:graphicFrame>
        <p:nvGraphicFramePr>
          <p:cNvPr id="286738" name="Object 18"/>
          <p:cNvGraphicFramePr>
            <a:graphicFrameLocks noChangeAspect="1"/>
          </p:cNvGraphicFramePr>
          <p:nvPr/>
        </p:nvGraphicFramePr>
        <p:xfrm>
          <a:off x="6324600" y="3505200"/>
          <a:ext cx="303213" cy="381000"/>
        </p:xfrm>
        <a:graphic>
          <a:graphicData uri="http://schemas.openxmlformats.org/presentationml/2006/ole">
            <p:oleObj spid="_x0000_s158726" name="Equation" r:id="rId7" imgW="304560" imgH="380880" progId="Equation.3">
              <p:embed/>
            </p:oleObj>
          </a:graphicData>
        </a:graphic>
      </p:graphicFrame>
      <p:graphicFrame>
        <p:nvGraphicFramePr>
          <p:cNvPr id="286739" name="Object 19"/>
          <p:cNvGraphicFramePr>
            <a:graphicFrameLocks noChangeAspect="1"/>
          </p:cNvGraphicFramePr>
          <p:nvPr/>
        </p:nvGraphicFramePr>
        <p:xfrm>
          <a:off x="3632200" y="1892300"/>
          <a:ext cx="544513" cy="393700"/>
        </p:xfrm>
        <a:graphic>
          <a:graphicData uri="http://schemas.openxmlformats.org/presentationml/2006/ole">
            <p:oleObj spid="_x0000_s158727" name="Equation" r:id="rId8" imgW="545760" imgH="393480" progId="Equation.3">
              <p:embed/>
            </p:oleObj>
          </a:graphicData>
        </a:graphic>
      </p:graphicFrame>
      <p:graphicFrame>
        <p:nvGraphicFramePr>
          <p:cNvPr id="286740" name="Object 20"/>
          <p:cNvGraphicFramePr>
            <a:graphicFrameLocks noChangeAspect="1"/>
          </p:cNvGraphicFramePr>
          <p:nvPr/>
        </p:nvGraphicFramePr>
        <p:xfrm>
          <a:off x="4191000" y="2438400"/>
          <a:ext cx="430213" cy="531813"/>
        </p:xfrm>
        <a:graphic>
          <a:graphicData uri="http://schemas.openxmlformats.org/presentationml/2006/ole">
            <p:oleObj spid="_x0000_s158728" name="Equation" r:id="rId9" imgW="431640" imgH="533160" progId="Equation.3">
              <p:embed/>
            </p:oleObj>
          </a:graphicData>
        </a:graphic>
      </p:graphicFrame>
      <p:graphicFrame>
        <p:nvGraphicFramePr>
          <p:cNvPr id="286741" name="Object 21"/>
          <p:cNvGraphicFramePr>
            <a:graphicFrameLocks noChangeAspect="1"/>
          </p:cNvGraphicFramePr>
          <p:nvPr/>
        </p:nvGraphicFramePr>
        <p:xfrm>
          <a:off x="6202363" y="2443163"/>
          <a:ext cx="368300" cy="520700"/>
        </p:xfrm>
        <a:graphic>
          <a:graphicData uri="http://schemas.openxmlformats.org/presentationml/2006/ole">
            <p:oleObj spid="_x0000_s158729" name="Equation" r:id="rId10" imgW="368280" imgH="520560" progId="Equation.3">
              <p:embed/>
            </p:oleObj>
          </a:graphicData>
        </a:graphic>
      </p:graphicFrame>
      <p:graphicFrame>
        <p:nvGraphicFramePr>
          <p:cNvPr id="286742" name="Object 22"/>
          <p:cNvGraphicFramePr>
            <a:graphicFrameLocks noChangeAspect="1"/>
          </p:cNvGraphicFramePr>
          <p:nvPr/>
        </p:nvGraphicFramePr>
        <p:xfrm>
          <a:off x="8223250" y="2443163"/>
          <a:ext cx="442913" cy="520700"/>
        </p:xfrm>
        <a:graphic>
          <a:graphicData uri="http://schemas.openxmlformats.org/presentationml/2006/ole">
            <p:oleObj spid="_x0000_s158730" name="Equation" r:id="rId11" imgW="444240" imgH="520560" progId="Equation.3">
              <p:embed/>
            </p:oleObj>
          </a:graphicData>
        </a:graphic>
      </p:graphicFrame>
      <p:graphicFrame>
        <p:nvGraphicFramePr>
          <p:cNvPr id="286743" name="Object 23"/>
          <p:cNvGraphicFramePr>
            <a:graphicFrameLocks noChangeAspect="1"/>
          </p:cNvGraphicFramePr>
          <p:nvPr/>
        </p:nvGraphicFramePr>
        <p:xfrm>
          <a:off x="7243763" y="4191000"/>
          <a:ext cx="419100" cy="531813"/>
        </p:xfrm>
        <a:graphic>
          <a:graphicData uri="http://schemas.openxmlformats.org/presentationml/2006/ole">
            <p:oleObj spid="_x0000_s158731" name="Equation" r:id="rId12" imgW="419040" imgH="533160" progId="Equation.3">
              <p:embed/>
            </p:oleObj>
          </a:graphicData>
        </a:graphic>
      </p:graphicFrame>
      <p:graphicFrame>
        <p:nvGraphicFramePr>
          <p:cNvPr id="286744" name="Object 24"/>
          <p:cNvGraphicFramePr>
            <a:graphicFrameLocks noChangeAspect="1"/>
          </p:cNvGraphicFramePr>
          <p:nvPr/>
        </p:nvGraphicFramePr>
        <p:xfrm>
          <a:off x="450850" y="2768600"/>
          <a:ext cx="1917700" cy="2895600"/>
        </p:xfrm>
        <a:graphic>
          <a:graphicData uri="http://schemas.openxmlformats.org/presentationml/2006/ole">
            <p:oleObj spid="_x0000_s158732" name="Equation" r:id="rId13" imgW="1917360" imgH="2895480" progId="Equation.3">
              <p:embed/>
            </p:oleObj>
          </a:graphicData>
        </a:graphic>
      </p:graphicFrame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sp>
        <p:nvSpPr>
          <p:cNvPr id="276483" name="Oval 3"/>
          <p:cNvSpPr>
            <a:spLocks noChangeArrowheads="1"/>
          </p:cNvSpPr>
          <p:nvPr/>
        </p:nvSpPr>
        <p:spPr bwMode="auto">
          <a:xfrm>
            <a:off x="4038600" y="2895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4" name="Oval 4"/>
          <p:cNvSpPr>
            <a:spLocks noChangeArrowheads="1"/>
          </p:cNvSpPr>
          <p:nvPr/>
        </p:nvSpPr>
        <p:spPr bwMode="auto">
          <a:xfrm>
            <a:off x="6019800" y="2895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8077200" y="2895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48006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6781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7086600" y="4648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6934200" y="4495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 flipH="1">
            <a:off x="7772400" y="35814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 flipH="1" flipV="1">
            <a:off x="6400800" y="35814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2" name="Freeform 12"/>
          <p:cNvSpPr>
            <a:spLocks/>
          </p:cNvSpPr>
          <p:nvPr/>
        </p:nvSpPr>
        <p:spPr bwMode="auto">
          <a:xfrm>
            <a:off x="5930900" y="1968500"/>
            <a:ext cx="812800" cy="927100"/>
          </a:xfrm>
          <a:custGeom>
            <a:avLst/>
            <a:gdLst/>
            <a:ahLst/>
            <a:cxnLst>
              <a:cxn ang="0">
                <a:pos x="200" y="584"/>
              </a:cxn>
              <a:cxn ang="0">
                <a:pos x="8" y="200"/>
              </a:cxn>
              <a:cxn ang="0">
                <a:pos x="248" y="8"/>
              </a:cxn>
              <a:cxn ang="0">
                <a:pos x="488" y="152"/>
              </a:cxn>
              <a:cxn ang="0">
                <a:pos x="392" y="584"/>
              </a:cxn>
            </a:cxnLst>
            <a:rect l="0" t="0" r="r" b="b"/>
            <a:pathLst>
              <a:path w="512" h="584">
                <a:moveTo>
                  <a:pt x="200" y="584"/>
                </a:moveTo>
                <a:cubicBezTo>
                  <a:pt x="100" y="440"/>
                  <a:pt x="0" y="296"/>
                  <a:pt x="8" y="200"/>
                </a:cubicBezTo>
                <a:cubicBezTo>
                  <a:pt x="16" y="104"/>
                  <a:pt x="168" y="16"/>
                  <a:pt x="248" y="8"/>
                </a:cubicBezTo>
                <a:cubicBezTo>
                  <a:pt x="328" y="0"/>
                  <a:pt x="464" y="56"/>
                  <a:pt x="488" y="152"/>
                </a:cubicBezTo>
                <a:cubicBezTo>
                  <a:pt x="512" y="248"/>
                  <a:pt x="452" y="416"/>
                  <a:pt x="392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3429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494" name="Object 14"/>
          <p:cNvGraphicFramePr>
            <a:graphicFrameLocks noChangeAspect="1"/>
          </p:cNvGraphicFramePr>
          <p:nvPr/>
        </p:nvGraphicFramePr>
        <p:xfrm>
          <a:off x="5181600" y="2819400"/>
          <a:ext cx="265113" cy="279400"/>
        </p:xfrm>
        <a:graphic>
          <a:graphicData uri="http://schemas.openxmlformats.org/presentationml/2006/ole">
            <p:oleObj spid="_x0000_s159746" name="Equation" r:id="rId3" imgW="266400" imgH="279360" progId="Equation.3">
              <p:embed/>
            </p:oleObj>
          </a:graphicData>
        </a:graphic>
      </p:graphicFrame>
      <p:graphicFrame>
        <p:nvGraphicFramePr>
          <p:cNvPr id="276495" name="Object 15"/>
          <p:cNvGraphicFramePr>
            <a:graphicFrameLocks noChangeAspect="1"/>
          </p:cNvGraphicFramePr>
          <p:nvPr/>
        </p:nvGraphicFramePr>
        <p:xfrm>
          <a:off x="6248400" y="1524000"/>
          <a:ext cx="252413" cy="392113"/>
        </p:xfrm>
        <a:graphic>
          <a:graphicData uri="http://schemas.openxmlformats.org/presentationml/2006/ole">
            <p:oleObj spid="_x0000_s159747" name="Equation" r:id="rId4" imgW="253800" imgH="393480" progId="Equation.3">
              <p:embed/>
            </p:oleObj>
          </a:graphicData>
        </a:graphic>
      </p:graphicFrame>
      <p:graphicFrame>
        <p:nvGraphicFramePr>
          <p:cNvPr id="276496" name="Object 16"/>
          <p:cNvGraphicFramePr>
            <a:graphicFrameLocks noChangeAspect="1"/>
          </p:cNvGraphicFramePr>
          <p:nvPr/>
        </p:nvGraphicFramePr>
        <p:xfrm>
          <a:off x="7162800" y="2743200"/>
          <a:ext cx="265113" cy="279400"/>
        </p:xfrm>
        <a:graphic>
          <a:graphicData uri="http://schemas.openxmlformats.org/presentationml/2006/ole">
            <p:oleObj spid="_x0000_s159748" name="Equation" r:id="rId5" imgW="266400" imgH="279360" progId="Equation.3">
              <p:embed/>
            </p:oleObj>
          </a:graphicData>
        </a:graphic>
      </p:graphicFrame>
      <p:graphicFrame>
        <p:nvGraphicFramePr>
          <p:cNvPr id="276497" name="Object 17"/>
          <p:cNvGraphicFramePr>
            <a:graphicFrameLocks noChangeAspect="1"/>
          </p:cNvGraphicFramePr>
          <p:nvPr/>
        </p:nvGraphicFramePr>
        <p:xfrm>
          <a:off x="8153400" y="3962400"/>
          <a:ext cx="252413" cy="392113"/>
        </p:xfrm>
        <a:graphic>
          <a:graphicData uri="http://schemas.openxmlformats.org/presentationml/2006/ole">
            <p:oleObj spid="_x0000_s159749" name="Equation" r:id="rId6" imgW="253800" imgH="393480" progId="Equation.3">
              <p:embed/>
            </p:oleObj>
          </a:graphicData>
        </a:graphic>
      </p:graphicFrame>
      <p:graphicFrame>
        <p:nvGraphicFramePr>
          <p:cNvPr id="276498" name="Object 18"/>
          <p:cNvGraphicFramePr>
            <a:graphicFrameLocks noChangeAspect="1"/>
          </p:cNvGraphicFramePr>
          <p:nvPr/>
        </p:nvGraphicFramePr>
        <p:xfrm>
          <a:off x="6324600" y="4038600"/>
          <a:ext cx="303213" cy="381000"/>
        </p:xfrm>
        <a:graphic>
          <a:graphicData uri="http://schemas.openxmlformats.org/presentationml/2006/ole">
            <p:oleObj spid="_x0000_s159750" name="Equation" r:id="rId7" imgW="304560" imgH="380880" progId="Equation.3">
              <p:embed/>
            </p:oleObj>
          </a:graphicData>
        </a:graphic>
      </p:graphicFrame>
      <p:graphicFrame>
        <p:nvGraphicFramePr>
          <p:cNvPr id="276499" name="Object 19"/>
          <p:cNvGraphicFramePr>
            <a:graphicFrameLocks noChangeAspect="1"/>
          </p:cNvGraphicFramePr>
          <p:nvPr/>
        </p:nvGraphicFramePr>
        <p:xfrm>
          <a:off x="3632200" y="2425700"/>
          <a:ext cx="544513" cy="393700"/>
        </p:xfrm>
        <a:graphic>
          <a:graphicData uri="http://schemas.openxmlformats.org/presentationml/2006/ole">
            <p:oleObj spid="_x0000_s159751" name="Equation" r:id="rId8" imgW="545760" imgH="393480" progId="Equation.3">
              <p:embed/>
            </p:oleObj>
          </a:graphicData>
        </a:graphic>
      </p:graphicFrame>
      <p:graphicFrame>
        <p:nvGraphicFramePr>
          <p:cNvPr id="276500" name="Object 20"/>
          <p:cNvGraphicFramePr>
            <a:graphicFrameLocks noChangeAspect="1"/>
          </p:cNvGraphicFramePr>
          <p:nvPr/>
        </p:nvGraphicFramePr>
        <p:xfrm>
          <a:off x="4191000" y="2971800"/>
          <a:ext cx="430213" cy="531813"/>
        </p:xfrm>
        <a:graphic>
          <a:graphicData uri="http://schemas.openxmlformats.org/presentationml/2006/ole">
            <p:oleObj spid="_x0000_s159752" name="Equation" r:id="rId9" imgW="431640" imgH="533160" progId="Equation.3">
              <p:embed/>
            </p:oleObj>
          </a:graphicData>
        </a:graphic>
      </p:graphicFrame>
      <p:graphicFrame>
        <p:nvGraphicFramePr>
          <p:cNvPr id="276501" name="Object 21"/>
          <p:cNvGraphicFramePr>
            <a:graphicFrameLocks noChangeAspect="1"/>
          </p:cNvGraphicFramePr>
          <p:nvPr/>
        </p:nvGraphicFramePr>
        <p:xfrm>
          <a:off x="6202363" y="2976563"/>
          <a:ext cx="368300" cy="520700"/>
        </p:xfrm>
        <a:graphic>
          <a:graphicData uri="http://schemas.openxmlformats.org/presentationml/2006/ole">
            <p:oleObj spid="_x0000_s159753" name="Equation" r:id="rId10" imgW="368280" imgH="520560" progId="Equation.3">
              <p:embed/>
            </p:oleObj>
          </a:graphicData>
        </a:graphic>
      </p:graphicFrame>
      <p:graphicFrame>
        <p:nvGraphicFramePr>
          <p:cNvPr id="276502" name="Object 22"/>
          <p:cNvGraphicFramePr>
            <a:graphicFrameLocks noChangeAspect="1"/>
          </p:cNvGraphicFramePr>
          <p:nvPr/>
        </p:nvGraphicFramePr>
        <p:xfrm>
          <a:off x="8223250" y="2976563"/>
          <a:ext cx="442913" cy="520700"/>
        </p:xfrm>
        <a:graphic>
          <a:graphicData uri="http://schemas.openxmlformats.org/presentationml/2006/ole">
            <p:oleObj spid="_x0000_s159754" name="Equation" r:id="rId11" imgW="444240" imgH="520560" progId="Equation.3">
              <p:embed/>
            </p:oleObj>
          </a:graphicData>
        </a:graphic>
      </p:graphicFrame>
      <p:graphicFrame>
        <p:nvGraphicFramePr>
          <p:cNvPr id="276503" name="Object 23"/>
          <p:cNvGraphicFramePr>
            <a:graphicFrameLocks noChangeAspect="1"/>
          </p:cNvGraphicFramePr>
          <p:nvPr/>
        </p:nvGraphicFramePr>
        <p:xfrm>
          <a:off x="7243763" y="4724400"/>
          <a:ext cx="419100" cy="531813"/>
        </p:xfrm>
        <a:graphic>
          <a:graphicData uri="http://schemas.openxmlformats.org/presentationml/2006/ole">
            <p:oleObj spid="_x0000_s159755" name="Equation" r:id="rId12" imgW="419040" imgH="533160" progId="Equation.3">
              <p:embed/>
            </p:oleObj>
          </a:graphicData>
        </a:graphic>
      </p:graphicFrame>
      <p:graphicFrame>
        <p:nvGraphicFramePr>
          <p:cNvPr id="276504" name="Object 24"/>
          <p:cNvGraphicFramePr>
            <a:graphicFrameLocks noChangeAspect="1"/>
          </p:cNvGraphicFramePr>
          <p:nvPr/>
        </p:nvGraphicFramePr>
        <p:xfrm>
          <a:off x="431800" y="1993900"/>
          <a:ext cx="1955800" cy="4445000"/>
        </p:xfrm>
        <a:graphic>
          <a:graphicData uri="http://schemas.openxmlformats.org/presentationml/2006/ole">
            <p:oleObj spid="_x0000_s159756" name="Equation" r:id="rId13" imgW="1955520" imgH="4444920" progId="Equation.3">
              <p:embed/>
            </p:oleObj>
          </a:graphicData>
        </a:graphic>
      </p:graphicFrame>
      <p:graphicFrame>
        <p:nvGraphicFramePr>
          <p:cNvPr id="276505" name="Object 25"/>
          <p:cNvGraphicFramePr>
            <a:graphicFrameLocks noChangeAspect="1"/>
          </p:cNvGraphicFramePr>
          <p:nvPr/>
        </p:nvGraphicFramePr>
        <p:xfrm>
          <a:off x="1066800" y="1524000"/>
          <a:ext cx="393700" cy="419100"/>
        </p:xfrm>
        <a:graphic>
          <a:graphicData uri="http://schemas.openxmlformats.org/presentationml/2006/ole">
            <p:oleObj spid="_x0000_s159757" name="Equation" r:id="rId14" imgW="393480" imgH="419040" progId="Equation.3">
              <p:embed/>
            </p:oleObj>
          </a:graphicData>
        </a:graphic>
      </p:graphicFrame>
      <p:graphicFrame>
        <p:nvGraphicFramePr>
          <p:cNvPr id="276506" name="Object 26"/>
          <p:cNvGraphicFramePr>
            <a:graphicFrameLocks noChangeAspect="1"/>
          </p:cNvGraphicFramePr>
          <p:nvPr/>
        </p:nvGraphicFramePr>
        <p:xfrm>
          <a:off x="2895600" y="5638800"/>
          <a:ext cx="3556000" cy="533400"/>
        </p:xfrm>
        <a:graphic>
          <a:graphicData uri="http://schemas.openxmlformats.org/presentationml/2006/ole">
            <p:oleObj spid="_x0000_s159758" name="Equation" r:id="rId15" imgW="3555720" imgH="533160" progId="Equation.3">
              <p:embed/>
            </p:oleObj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- </a:t>
            </a:r>
            <a:r>
              <a:rPr lang="en-US" dirty="0" smtClean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533401" y="17526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For any transition:</a:t>
            </a:r>
          </a:p>
        </p:txBody>
      </p:sp>
      <p:sp>
        <p:nvSpPr>
          <p:cNvPr id="268298" name="Oval 10"/>
          <p:cNvSpPr>
            <a:spLocks noChangeArrowheads="1"/>
          </p:cNvSpPr>
          <p:nvPr/>
        </p:nvSpPr>
        <p:spPr bwMode="auto">
          <a:xfrm>
            <a:off x="3968750" y="199548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8299" name="Oval 11"/>
          <p:cNvSpPr>
            <a:spLocks noChangeArrowheads="1"/>
          </p:cNvSpPr>
          <p:nvPr/>
        </p:nvSpPr>
        <p:spPr bwMode="auto">
          <a:xfrm>
            <a:off x="5949950" y="199548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8300" name="Line 12"/>
          <p:cNvSpPr>
            <a:spLocks noChangeShapeType="1"/>
          </p:cNvSpPr>
          <p:nvPr/>
        </p:nvSpPr>
        <p:spPr bwMode="auto">
          <a:xfrm>
            <a:off x="4730750" y="2300287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4368" name="Object 0"/>
          <p:cNvGraphicFramePr>
            <a:graphicFrameLocks noChangeAspect="1"/>
          </p:cNvGraphicFramePr>
          <p:nvPr/>
        </p:nvGraphicFramePr>
        <p:xfrm>
          <a:off x="5111750" y="1919287"/>
          <a:ext cx="265113" cy="279400"/>
        </p:xfrm>
        <a:graphic>
          <a:graphicData uri="http://schemas.openxmlformats.org/presentationml/2006/ole">
            <p:oleObj spid="_x0000_s207876" name="Equation" r:id="rId3" imgW="266400" imgH="279360" progId="Equation.3">
              <p:embed/>
            </p:oleObj>
          </a:graphicData>
        </a:graphic>
      </p:graphicFrame>
      <p:graphicFrame>
        <p:nvGraphicFramePr>
          <p:cNvPr id="314369" name="Object 1"/>
          <p:cNvGraphicFramePr>
            <a:graphicFrameLocks noChangeAspect="1"/>
          </p:cNvGraphicFramePr>
          <p:nvPr/>
        </p:nvGraphicFramePr>
        <p:xfrm>
          <a:off x="4191000" y="2133600"/>
          <a:ext cx="290513" cy="406400"/>
        </p:xfrm>
        <a:graphic>
          <a:graphicData uri="http://schemas.openxmlformats.org/presentationml/2006/ole">
            <p:oleObj spid="_x0000_s207875" name="Equation" r:id="rId4" imgW="291960" imgH="406080" progId="Equation.3">
              <p:embed/>
            </p:oleObj>
          </a:graphicData>
        </a:graphic>
      </p:graphicFrame>
      <p:graphicFrame>
        <p:nvGraphicFramePr>
          <p:cNvPr id="314370" name="Object 2"/>
          <p:cNvGraphicFramePr>
            <a:graphicFrameLocks noChangeAspect="1"/>
          </p:cNvGraphicFramePr>
          <p:nvPr/>
        </p:nvGraphicFramePr>
        <p:xfrm>
          <a:off x="6138863" y="2133600"/>
          <a:ext cx="355600" cy="406400"/>
        </p:xfrm>
        <a:graphic>
          <a:graphicData uri="http://schemas.openxmlformats.org/presentationml/2006/ole">
            <p:oleObj spid="_x0000_s207874" name="Equation" r:id="rId5" imgW="355320" imgH="406080" progId="Equation.3">
              <p:embed/>
            </p:oleObj>
          </a:graphicData>
        </a:graphic>
      </p:graphicFrame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22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 production:</a:t>
            </a:r>
          </a:p>
        </p:txBody>
      </p:sp>
      <p:graphicFrame>
        <p:nvGraphicFramePr>
          <p:cNvPr id="314371" name="Object 3"/>
          <p:cNvGraphicFramePr>
            <a:graphicFrameLocks noChangeAspect="1"/>
          </p:cNvGraphicFramePr>
          <p:nvPr/>
        </p:nvGraphicFramePr>
        <p:xfrm>
          <a:off x="4876800" y="3962400"/>
          <a:ext cx="1524000" cy="419100"/>
        </p:xfrm>
        <a:graphic>
          <a:graphicData uri="http://schemas.openxmlformats.org/presentationml/2006/ole">
            <p:oleObj spid="_x0000_s207873" name="Equation" r:id="rId6" imgW="1523880" imgH="419040" progId="Equation.3">
              <p:embed/>
            </p:oleObj>
          </a:graphicData>
        </a:graphic>
      </p:graphicFrame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3048000" y="5562600"/>
            <a:ext cx="168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5105400" y="5562600"/>
            <a:ext cx="17557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7239000" y="5562600"/>
            <a:ext cx="168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268311" name="Line 23"/>
          <p:cNvSpPr>
            <a:spLocks noChangeShapeType="1"/>
          </p:cNvSpPr>
          <p:nvPr/>
        </p:nvSpPr>
        <p:spPr bwMode="auto">
          <a:xfrm flipV="1">
            <a:off x="3810000" y="4419600"/>
            <a:ext cx="10668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12" name="Line 24"/>
          <p:cNvSpPr>
            <a:spLocks noChangeShapeType="1"/>
          </p:cNvSpPr>
          <p:nvPr/>
        </p:nvSpPr>
        <p:spPr bwMode="auto">
          <a:xfrm flipV="1">
            <a:off x="5943600" y="4343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8313" name="Line 25"/>
          <p:cNvSpPr>
            <a:spLocks noChangeShapeType="1"/>
          </p:cNvSpPr>
          <p:nvPr/>
        </p:nvSpPr>
        <p:spPr bwMode="auto">
          <a:xfrm flipH="1" flipV="1">
            <a:off x="6400800" y="4343400"/>
            <a:ext cx="13716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609600" y="2209800"/>
            <a:ext cx="3825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any final state:</a:t>
            </a:r>
          </a:p>
        </p:txBody>
      </p:sp>
      <p:sp>
        <p:nvSpPr>
          <p:cNvPr id="275459" name="Oval 3"/>
          <p:cNvSpPr>
            <a:spLocks noChangeArrowheads="1"/>
          </p:cNvSpPr>
          <p:nvPr/>
        </p:nvSpPr>
        <p:spPr bwMode="auto">
          <a:xfrm>
            <a:off x="3116262" y="2122487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3200400" y="2133600"/>
          <a:ext cx="568325" cy="660400"/>
        </p:xfrm>
        <a:graphic>
          <a:graphicData uri="http://schemas.openxmlformats.org/presentationml/2006/ole">
            <p:oleObj spid="_x0000_s161794" name="Equation" r:id="rId3" imgW="571320" imgH="660240" progId="Equation.3">
              <p:embed/>
            </p:oleObj>
          </a:graphicData>
        </a:graphic>
      </p:graphicFrame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457200" y="3886200"/>
            <a:ext cx="3221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 production:</a:t>
            </a:r>
          </a:p>
        </p:txBody>
      </p:sp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4826000" y="3841750"/>
          <a:ext cx="1625600" cy="660400"/>
        </p:xfrm>
        <a:graphic>
          <a:graphicData uri="http://schemas.openxmlformats.org/presentationml/2006/ole">
            <p:oleObj spid="_x0000_s161795" name="Equation" r:id="rId4" imgW="1625400" imgH="660240" progId="Equation.3">
              <p:embed/>
            </p:oleObj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         is right-linear grammar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is </a:t>
            </a:r>
            <a:r>
              <a:rPr lang="en-US" dirty="0"/>
              <a:t>also a regular grammar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with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15392" name="Object 0"/>
          <p:cNvGraphicFramePr>
            <a:graphicFrameLocks noChangeAspect="1"/>
          </p:cNvGraphicFramePr>
          <p:nvPr/>
        </p:nvGraphicFramePr>
        <p:xfrm>
          <a:off x="2133600" y="1676400"/>
          <a:ext cx="393700" cy="419100"/>
        </p:xfrm>
        <a:graphic>
          <a:graphicData uri="http://schemas.openxmlformats.org/presentationml/2006/ole">
            <p:oleObj spid="_x0000_s162818" name="Equation" r:id="rId3" imgW="393480" imgH="419040" progId="Equation.3">
              <p:embed/>
            </p:oleObj>
          </a:graphicData>
        </a:graphic>
      </p:graphicFrame>
      <p:graphicFrame>
        <p:nvGraphicFramePr>
          <p:cNvPr id="315393" name="Object 1"/>
          <p:cNvGraphicFramePr>
            <a:graphicFrameLocks noChangeAspect="1"/>
          </p:cNvGraphicFramePr>
          <p:nvPr/>
        </p:nvGraphicFramePr>
        <p:xfrm>
          <a:off x="1143000" y="2743200"/>
          <a:ext cx="393700" cy="419100"/>
        </p:xfrm>
        <a:graphic>
          <a:graphicData uri="http://schemas.openxmlformats.org/presentationml/2006/ole">
            <p:oleObj spid="_x0000_s162819" name="Equation" r:id="rId4" imgW="393480" imgH="419040" progId="Equation.3">
              <p:embed/>
            </p:oleObj>
          </a:graphicData>
        </a:graphic>
      </p:graphicFrame>
      <p:graphicFrame>
        <p:nvGraphicFramePr>
          <p:cNvPr id="315394" name="Object 2"/>
          <p:cNvGraphicFramePr>
            <a:graphicFrameLocks noChangeAspect="1"/>
          </p:cNvGraphicFramePr>
          <p:nvPr/>
        </p:nvGraphicFramePr>
        <p:xfrm>
          <a:off x="2209800" y="4267200"/>
          <a:ext cx="3556000" cy="531813"/>
        </p:xfrm>
        <a:graphic>
          <a:graphicData uri="http://schemas.openxmlformats.org/presentationml/2006/ole">
            <p:oleObj spid="_x0000_s162820" name="Equation" r:id="rId5" imgW="3555720" imgH="53316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Grammars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express languages</a:t>
            </a:r>
          </a:p>
          <a:p>
            <a:r>
              <a:rPr lang="en-US" dirty="0" smtClean="0"/>
              <a:t>Example</a:t>
            </a:r>
            <a:r>
              <a:rPr lang="en-US" dirty="0"/>
              <a:t>:    </a:t>
            </a:r>
            <a:r>
              <a:rPr lang="en-US" dirty="0">
                <a:solidFill>
                  <a:srgbClr val="FF0000"/>
                </a:solidFill>
              </a:rPr>
              <a:t>the English language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609600" y="3276600"/>
          <a:ext cx="7935481" cy="2286000"/>
        </p:xfrm>
        <a:graphic>
          <a:graphicData uri="http://schemas.openxmlformats.org/presentationml/2006/ole">
            <p:oleObj spid="_x0000_s99330" name="Equation" r:id="rId3" imgW="2641320" imgH="76176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The Boy Walks</a:t>
            </a:r>
            <a:endParaRPr lang="en-US" dirty="0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0" y="1600200"/>
          <a:ext cx="1948721" cy="3048000"/>
        </p:xfrm>
        <a:graphic>
          <a:graphicData uri="http://schemas.openxmlformats.org/presentationml/2006/ole">
            <p:oleObj spid="_x0000_s100354" name="Equation" r:id="rId3" imgW="990360" imgH="154908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March,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5AF7-C023-4D7C-83A4-82A6E1280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Regular Grammars</a:t>
            </a:r>
            <a:endParaRPr 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230797" y="1828800"/>
          <a:ext cx="6631031" cy="3581400"/>
        </p:xfrm>
        <a:graphic>
          <a:graphicData uri="http://schemas.openxmlformats.org/presentationml/2006/ole">
            <p:oleObj spid="_x0000_s100355" name="Equation" r:id="rId4" imgW="8508960" imgH="4597200" progId="Equation.3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473</TotalTime>
  <Words>1241</Words>
  <Application>Microsoft Office PowerPoint</Application>
  <PresentationFormat>On-screen Show (4:3)</PresentationFormat>
  <Paragraphs>449</Paragraphs>
  <Slides>64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Median</vt:lpstr>
      <vt:lpstr>Microsoft Equation 3.0</vt:lpstr>
      <vt:lpstr>Equation</vt:lpstr>
      <vt:lpstr>Regular Grammars</vt:lpstr>
      <vt:lpstr>Regular Expressions</vt:lpstr>
      <vt:lpstr>Regular Grammars</vt:lpstr>
      <vt:lpstr>Equivalence Of FA And Regular Grammars</vt:lpstr>
      <vt:lpstr>Why do we care about regular languages?</vt:lpstr>
      <vt:lpstr>Sample token classes</vt:lpstr>
      <vt:lpstr>Grammars</vt:lpstr>
      <vt:lpstr>Grammars</vt:lpstr>
      <vt:lpstr>The Boy Walks</vt:lpstr>
      <vt:lpstr>A Dog Runs</vt:lpstr>
      <vt:lpstr>Language of the grammar</vt:lpstr>
      <vt:lpstr>Notation</vt:lpstr>
      <vt:lpstr>Example</vt:lpstr>
      <vt:lpstr>Example</vt:lpstr>
      <vt:lpstr>Language of the grammar</vt:lpstr>
      <vt:lpstr>Notation</vt:lpstr>
      <vt:lpstr>Example</vt:lpstr>
      <vt:lpstr>Notation</vt:lpstr>
      <vt:lpstr>Language of a Grammar</vt:lpstr>
      <vt:lpstr>A Convenient Notation</vt:lpstr>
      <vt:lpstr>Linear Grammars</vt:lpstr>
      <vt:lpstr>Linear Grammars</vt:lpstr>
      <vt:lpstr>A Non-Linear Grammar</vt:lpstr>
      <vt:lpstr>Another Linear Grammar</vt:lpstr>
      <vt:lpstr>Right-Linear Grammars</vt:lpstr>
      <vt:lpstr>Left-Linear Grammars</vt:lpstr>
      <vt:lpstr>Regular Grammars</vt:lpstr>
      <vt:lpstr>Regular Grammars</vt:lpstr>
      <vt:lpstr>Observation</vt:lpstr>
      <vt:lpstr>Regular Grammars  Generate Regular Languages</vt:lpstr>
      <vt:lpstr>Theorem</vt:lpstr>
      <vt:lpstr>Theorem - Part 1</vt:lpstr>
      <vt:lpstr>Theorem - Part 2</vt:lpstr>
      <vt:lpstr>Proof – Part 1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Right-linear Grammars</vt:lpstr>
      <vt:lpstr>In General</vt:lpstr>
      <vt:lpstr>The Case Of Right-linear Grammars</vt:lpstr>
      <vt:lpstr>The Case Of Right-linear Grammars</vt:lpstr>
      <vt:lpstr>The Case Of Right-linear Grammars</vt:lpstr>
      <vt:lpstr>The Case Of Right-linear Grammars</vt:lpstr>
      <vt:lpstr>The Case Of Left-linear Grammars</vt:lpstr>
      <vt:lpstr>The Case Of Left-linear Grammars</vt:lpstr>
      <vt:lpstr>The Case Of Left-linear Grammars</vt:lpstr>
      <vt:lpstr>The Case Of Left-linear Grammars</vt:lpstr>
      <vt:lpstr>The Case Of Left-linear Grammars</vt:lpstr>
      <vt:lpstr>Proof - Part 2</vt:lpstr>
      <vt:lpstr>Proof - Part 2</vt:lpstr>
      <vt:lpstr>Proof - Part 2</vt:lpstr>
      <vt:lpstr>Proof - Part 2</vt:lpstr>
      <vt:lpstr>Proof - Part 2</vt:lpstr>
      <vt:lpstr>Proof - Part 2</vt:lpstr>
      <vt:lpstr>Proof - Part 2</vt:lpstr>
      <vt:lpstr>In General</vt:lpstr>
      <vt:lpstr>In General</vt:lpstr>
      <vt:lpstr>In General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 Mahmud</dc:creator>
  <cp:lastModifiedBy>Umar Mahmud</cp:lastModifiedBy>
  <cp:revision>84</cp:revision>
  <dcterms:created xsi:type="dcterms:W3CDTF">2011-02-02T05:30:30Z</dcterms:created>
  <dcterms:modified xsi:type="dcterms:W3CDTF">2011-03-28T05:05:18Z</dcterms:modified>
</cp:coreProperties>
</file>