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656" autoAdjust="0"/>
    <p:restoredTop sz="94660"/>
  </p:normalViewPr>
  <p:slideViewPr>
    <p:cSldViewPr>
      <p:cViewPr varScale="1">
        <p:scale>
          <a:sx n="65" d="100"/>
          <a:sy n="65" d="100"/>
        </p:scale>
        <p:origin x="-1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4/25/2011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Right Quoitent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Right Quoitent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Right Quoitent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Right Quotient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Supplement to Closure Properties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Quotient of Languages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L1 and L2 be languages on the same alphabet.  Then the right quotient of L1 with L2 is </a:t>
            </a:r>
          </a:p>
          <a:p>
            <a:pPr lvl="1">
              <a:buFont typeface="Wingdings" pitchFamily="1" charset="2"/>
              <a:buNone/>
            </a:pPr>
            <a:r>
              <a:rPr lang="en-US"/>
              <a:t>L1 / L2 = {x: xy is in L1 and y is in L2}</a:t>
            </a:r>
          </a:p>
          <a:p>
            <a:r>
              <a:rPr lang="en-US"/>
              <a:t>In other words, if the string in L1 has a suffix from L2, remove the suffix and the resulting string is in L1 / L2</a:t>
            </a:r>
          </a:p>
          <a:p>
            <a:pPr>
              <a:buFont typeface="Wingdings" pitchFamily="1" charset="2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Under Right Quotient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L1, L2 are regular then L1 / L2 is regular.</a:t>
            </a:r>
          </a:p>
          <a:p>
            <a:pPr lvl="1"/>
            <a:r>
              <a:rPr lang="en-US"/>
              <a:t>L1 is regular so it has a FSA.</a:t>
            </a:r>
          </a:p>
          <a:p>
            <a:pPr lvl="1"/>
            <a:r>
              <a:rPr lang="en-US"/>
              <a:t>For each node in the FSA, see if there is a walk from that node to a final node using a string in L2.</a:t>
            </a:r>
          </a:p>
          <a:p>
            <a:pPr lvl="1"/>
            <a:r>
              <a:rPr lang="en-US"/>
              <a:t>If so, mark that node final.</a:t>
            </a:r>
          </a:p>
          <a:p>
            <a:r>
              <a:rPr lang="en-US"/>
              <a:t>So L1 / L2 is regular.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5715000" y="30480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>
              <a:buNone/>
            </a:pPr>
            <a:r>
              <a:rPr lang="en-US" dirty="0"/>
              <a:t>L1 = L(a*baa*); </a:t>
            </a:r>
            <a:r>
              <a:rPr lang="en-US" dirty="0" smtClean="0"/>
              <a:t>           L2 </a:t>
            </a:r>
            <a:r>
              <a:rPr lang="en-US" dirty="0"/>
              <a:t>= L(</a:t>
            </a:r>
            <a:r>
              <a:rPr lang="en-US" dirty="0" err="1"/>
              <a:t>ab</a:t>
            </a:r>
            <a:r>
              <a:rPr lang="en-US" dirty="0"/>
              <a:t>*)</a:t>
            </a:r>
          </a:p>
          <a:p>
            <a:pPr>
              <a:buFont typeface="Wingdings" pitchFamily="1" charset="2"/>
              <a:buNone/>
            </a:pPr>
            <a:r>
              <a:rPr lang="en-US" dirty="0"/>
              <a:t>DFA for L1: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219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7912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505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5814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q1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8674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q2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81400" y="518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Ø</a:t>
            </a:r>
            <a:endParaRPr lang="en-US" dirty="0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762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1079500" y="28321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752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752600" y="3505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038600" y="3505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46482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5486400" y="28194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172200" y="2743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733800" y="3733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>
            <a:off x="4038600" y="3733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3429000" y="5638800"/>
            <a:ext cx="787400" cy="711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432" y="192"/>
              </a:cxn>
              <a:cxn ang="0">
                <a:pos x="432" y="384"/>
              </a:cxn>
              <a:cxn ang="0">
                <a:pos x="48" y="384"/>
              </a:cxn>
              <a:cxn ang="0">
                <a:pos x="144" y="0"/>
              </a:cxn>
            </a:cxnLst>
            <a:rect l="0" t="0" r="r" b="b"/>
            <a:pathLst>
              <a:path w="496" h="448">
                <a:moveTo>
                  <a:pt x="288" y="0"/>
                </a:moveTo>
                <a:cubicBezTo>
                  <a:pt x="348" y="64"/>
                  <a:pt x="408" y="128"/>
                  <a:pt x="432" y="192"/>
                </a:cubicBezTo>
                <a:cubicBezTo>
                  <a:pt x="456" y="256"/>
                  <a:pt x="496" y="352"/>
                  <a:pt x="432" y="384"/>
                </a:cubicBezTo>
                <a:cubicBezTo>
                  <a:pt x="368" y="416"/>
                  <a:pt x="96" y="448"/>
                  <a:pt x="48" y="384"/>
                </a:cubicBezTo>
                <a:cubicBezTo>
                  <a:pt x="0" y="320"/>
                  <a:pt x="72" y="16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1148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a,b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029200" y="464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3528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 Apr, 2011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L1 = L(a*baa*); L2 = L(</a:t>
            </a:r>
            <a:r>
              <a:rPr lang="en-US" dirty="0" err="1"/>
              <a:t>ab</a:t>
            </a:r>
            <a:r>
              <a:rPr lang="en-US" dirty="0"/>
              <a:t>*)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Remove final marking</a:t>
            </a:r>
            <a:r>
              <a:rPr lang="en-US" dirty="0"/>
              <a:t>, remember final is q2.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219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7912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505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2192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q0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5814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674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q2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581400" y="518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Ø</a:t>
            </a:r>
            <a:endParaRPr lang="en-US" dirty="0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62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1079500" y="28321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752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752600" y="3505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4038600" y="3505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5486400" y="28194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172200" y="2743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3733800" y="3733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4038600" y="3733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Freeform 24"/>
          <p:cNvSpPr>
            <a:spLocks/>
          </p:cNvSpPr>
          <p:nvPr/>
        </p:nvSpPr>
        <p:spPr bwMode="auto">
          <a:xfrm>
            <a:off x="3429000" y="5638800"/>
            <a:ext cx="787400" cy="711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432" y="192"/>
              </a:cxn>
              <a:cxn ang="0">
                <a:pos x="432" y="384"/>
              </a:cxn>
              <a:cxn ang="0">
                <a:pos x="48" y="384"/>
              </a:cxn>
              <a:cxn ang="0">
                <a:pos x="144" y="0"/>
              </a:cxn>
            </a:cxnLst>
            <a:rect l="0" t="0" r="r" b="b"/>
            <a:pathLst>
              <a:path w="496" h="448">
                <a:moveTo>
                  <a:pt x="288" y="0"/>
                </a:moveTo>
                <a:cubicBezTo>
                  <a:pt x="348" y="64"/>
                  <a:pt x="408" y="128"/>
                  <a:pt x="432" y="192"/>
                </a:cubicBezTo>
                <a:cubicBezTo>
                  <a:pt x="456" y="256"/>
                  <a:pt x="496" y="352"/>
                  <a:pt x="432" y="384"/>
                </a:cubicBezTo>
                <a:cubicBezTo>
                  <a:pt x="368" y="416"/>
                  <a:pt x="96" y="448"/>
                  <a:pt x="48" y="384"/>
                </a:cubicBezTo>
                <a:cubicBezTo>
                  <a:pt x="0" y="320"/>
                  <a:pt x="72" y="16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1148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a,b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029200" y="464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3528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L1 = L(a*baa*); L2 = L(</a:t>
            </a:r>
            <a:r>
              <a:rPr lang="en-US" dirty="0" err="1"/>
              <a:t>ab</a:t>
            </a:r>
            <a:r>
              <a:rPr lang="en-US" dirty="0"/>
              <a:t>*)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For each node, look for a walk on element of L2 to q2</a:t>
            </a:r>
            <a:r>
              <a:rPr lang="en-US" dirty="0"/>
              <a:t>.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219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57912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505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192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5814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q1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8674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581400" y="518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Ø</a:t>
            </a:r>
            <a:endParaRPr lang="en-US" dirty="0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762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Freeform 14"/>
          <p:cNvSpPr>
            <a:spLocks/>
          </p:cNvSpPr>
          <p:nvPr/>
        </p:nvSpPr>
        <p:spPr bwMode="auto">
          <a:xfrm>
            <a:off x="1079500" y="28321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752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1752600" y="3505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4038600" y="3505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6482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2788" name="Freeform 20"/>
          <p:cNvSpPr>
            <a:spLocks/>
          </p:cNvSpPr>
          <p:nvPr/>
        </p:nvSpPr>
        <p:spPr bwMode="auto">
          <a:xfrm>
            <a:off x="5486400" y="28194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172200" y="2743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3733800" y="3733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4038600" y="3733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2" name="Freeform 24"/>
          <p:cNvSpPr>
            <a:spLocks/>
          </p:cNvSpPr>
          <p:nvPr/>
        </p:nvSpPr>
        <p:spPr bwMode="auto">
          <a:xfrm>
            <a:off x="3429000" y="5638800"/>
            <a:ext cx="787400" cy="711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432" y="192"/>
              </a:cxn>
              <a:cxn ang="0">
                <a:pos x="432" y="384"/>
              </a:cxn>
              <a:cxn ang="0">
                <a:pos x="48" y="384"/>
              </a:cxn>
              <a:cxn ang="0">
                <a:pos x="144" y="0"/>
              </a:cxn>
            </a:cxnLst>
            <a:rect l="0" t="0" r="r" b="b"/>
            <a:pathLst>
              <a:path w="496" h="448">
                <a:moveTo>
                  <a:pt x="288" y="0"/>
                </a:moveTo>
                <a:cubicBezTo>
                  <a:pt x="348" y="64"/>
                  <a:pt x="408" y="128"/>
                  <a:pt x="432" y="192"/>
                </a:cubicBezTo>
                <a:cubicBezTo>
                  <a:pt x="456" y="256"/>
                  <a:pt x="496" y="352"/>
                  <a:pt x="432" y="384"/>
                </a:cubicBezTo>
                <a:cubicBezTo>
                  <a:pt x="368" y="416"/>
                  <a:pt x="96" y="448"/>
                  <a:pt x="48" y="384"/>
                </a:cubicBezTo>
                <a:cubicBezTo>
                  <a:pt x="0" y="320"/>
                  <a:pt x="72" y="16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1148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a,b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029200" y="464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33528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5715000" y="30480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429000" y="31242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L1 = L(a*baa*); L2 = L(</a:t>
            </a:r>
            <a:r>
              <a:rPr lang="en-US" dirty="0" err="1"/>
              <a:t>ab</a:t>
            </a:r>
            <a:r>
              <a:rPr lang="en-US" dirty="0"/>
              <a:t>*)</a:t>
            </a:r>
          </a:p>
          <a:p>
            <a:pPr>
              <a:buNone/>
            </a:pPr>
            <a:r>
              <a:rPr lang="en-US" dirty="0"/>
              <a:t>DFA for L1/L2: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219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7912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505200" y="3200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192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581400" y="3276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867400" y="3200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581400" y="51816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Ø</a:t>
            </a:r>
            <a:endParaRPr lang="en-US" dirty="0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762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>
            <a:off x="1079500" y="28321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752600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752600" y="3505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038600" y="3505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648200" y="3124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486400" y="2819400"/>
            <a:ext cx="749300" cy="444500"/>
          </a:xfrm>
          <a:custGeom>
            <a:avLst/>
            <a:gdLst/>
            <a:ahLst/>
            <a:cxnLst>
              <a:cxn ang="0">
                <a:pos x="184" y="280"/>
              </a:cxn>
              <a:cxn ang="0">
                <a:pos x="40" y="40"/>
              </a:cxn>
              <a:cxn ang="0">
                <a:pos x="424" y="40"/>
              </a:cxn>
              <a:cxn ang="0">
                <a:pos x="328" y="232"/>
              </a:cxn>
            </a:cxnLst>
            <a:rect l="0" t="0" r="r" b="b"/>
            <a:pathLst>
              <a:path w="472" h="280">
                <a:moveTo>
                  <a:pt x="184" y="280"/>
                </a:moveTo>
                <a:cubicBezTo>
                  <a:pt x="92" y="180"/>
                  <a:pt x="0" y="80"/>
                  <a:pt x="40" y="40"/>
                </a:cubicBezTo>
                <a:cubicBezTo>
                  <a:pt x="80" y="0"/>
                  <a:pt x="376" y="8"/>
                  <a:pt x="424" y="40"/>
                </a:cubicBezTo>
                <a:cubicBezTo>
                  <a:pt x="472" y="72"/>
                  <a:pt x="400" y="152"/>
                  <a:pt x="328" y="2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172200" y="27432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733800" y="3733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4038600" y="3733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3429000" y="5638800"/>
            <a:ext cx="787400" cy="711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432" y="192"/>
              </a:cxn>
              <a:cxn ang="0">
                <a:pos x="432" y="384"/>
              </a:cxn>
              <a:cxn ang="0">
                <a:pos x="48" y="384"/>
              </a:cxn>
              <a:cxn ang="0">
                <a:pos x="144" y="0"/>
              </a:cxn>
            </a:cxnLst>
            <a:rect l="0" t="0" r="r" b="b"/>
            <a:pathLst>
              <a:path w="496" h="448">
                <a:moveTo>
                  <a:pt x="288" y="0"/>
                </a:moveTo>
                <a:cubicBezTo>
                  <a:pt x="348" y="64"/>
                  <a:pt x="408" y="128"/>
                  <a:pt x="432" y="192"/>
                </a:cubicBezTo>
                <a:cubicBezTo>
                  <a:pt x="456" y="256"/>
                  <a:pt x="496" y="352"/>
                  <a:pt x="432" y="384"/>
                </a:cubicBezTo>
                <a:cubicBezTo>
                  <a:pt x="368" y="416"/>
                  <a:pt x="96" y="448"/>
                  <a:pt x="48" y="384"/>
                </a:cubicBezTo>
                <a:cubicBezTo>
                  <a:pt x="0" y="320"/>
                  <a:pt x="72" y="16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1148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a,b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029200" y="464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3352800" y="4114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Draw a FSA for (</a:t>
            </a:r>
            <a:r>
              <a:rPr lang="en-US" sz="4000" dirty="0" err="1"/>
              <a:t>a+b</a:t>
            </a:r>
            <a:r>
              <a:rPr lang="en-US" sz="4000" dirty="0"/>
              <a:t>)a* </a:t>
            </a:r>
            <a:r>
              <a:rPr lang="en-US" sz="4000" dirty="0">
                <a:sym typeface="Symbol" pitchFamily="1" charset="2"/>
              </a:rPr>
              <a:t> baa*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Symbol" pitchFamily="1" charset="2"/>
              </a:rPr>
              <a:t>Draw a FSA for </a:t>
            </a:r>
            <a:r>
              <a:rPr lang="en-US" sz="4000" dirty="0"/>
              <a:t>(</a:t>
            </a:r>
            <a:r>
              <a:rPr lang="en-US" sz="4000" dirty="0" err="1"/>
              <a:t>ab+ba</a:t>
            </a:r>
            <a:r>
              <a:rPr lang="en-US" sz="4000" dirty="0"/>
              <a:t>)b*</a:t>
            </a:r>
            <a:r>
              <a:rPr lang="en-US" sz="4000" dirty="0" err="1"/>
              <a:t>ba</a:t>
            </a:r>
            <a:r>
              <a:rPr lang="en-US" sz="4000" dirty="0"/>
              <a:t> </a:t>
            </a:r>
            <a:r>
              <a:rPr lang="en-US" sz="4000" dirty="0">
                <a:sym typeface="Symbol" pitchFamily="1" charset="2"/>
              </a:rPr>
              <a:t>/ b*a*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Symbol" pitchFamily="1" charset="2"/>
              </a:rPr>
              <a:t>Show that the family of regular languages is closed under the “nor” </a:t>
            </a:r>
            <a:r>
              <a:rPr lang="en-US" sz="4000" dirty="0" smtClean="0">
                <a:sym typeface="Symbol" pitchFamily="1" charset="2"/>
              </a:rPr>
              <a:t>operation</a:t>
            </a:r>
            <a:endParaRPr lang="en-US" sz="4000" dirty="0">
              <a:sym typeface="Symbol" pitchFamily="1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Apr,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Right Quoitent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571</TotalTime>
  <Words>345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Right Quotient</vt:lpstr>
      <vt:lpstr>Right Quotient of Languages</vt:lpstr>
      <vt:lpstr>Closure Under Right Quotient</vt:lpstr>
      <vt:lpstr>Example</vt:lpstr>
      <vt:lpstr>Example</vt:lpstr>
      <vt:lpstr>Example</vt:lpstr>
      <vt:lpstr>Example</vt:lpstr>
      <vt:lpstr>Example Problems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106</cp:revision>
  <dcterms:created xsi:type="dcterms:W3CDTF">2011-02-02T05:30:30Z</dcterms:created>
  <dcterms:modified xsi:type="dcterms:W3CDTF">2011-04-25T07:44:51Z</dcterms:modified>
</cp:coreProperties>
</file>