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93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24656" autoAdjust="0"/>
    <p:restoredTop sz="94660"/>
  </p:normalViewPr>
  <p:slideViewPr>
    <p:cSldViewPr>
      <p:cViewPr varScale="1">
        <p:scale>
          <a:sx n="48" d="100"/>
          <a:sy n="48" d="100"/>
        </p:scale>
        <p:origin x="-96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49239-BB3C-4F8E-BD8F-4BD0BF8F8659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C4FA3-F503-4FDD-B81E-8FECE30FA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>
            <a:noAutofit/>
          </a:bodyPr>
          <a:lstStyle>
            <a:lvl1pPr>
              <a:defRPr sz="48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sz="1000" i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Properties of Regular Languages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>
            <a:normAutofit/>
          </a:bodyPr>
          <a:lstStyle>
            <a:lvl1pPr>
              <a:defRPr sz="1000" i="1">
                <a:solidFill>
                  <a:schemeClr val="tx2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Properties of Regular Languages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72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416675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16481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Properties of Regular Languages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000" b="1"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Helvetica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PROPERTIES Of Regular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Closure Properties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>
                <a:latin typeface="Tahoma" pitchFamily="34" charset="0"/>
              </a:rPr>
              <a:t>Example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2C7F-E422-4D26-8CDD-D7001F4227C1}" type="slidenum">
              <a:rPr lang="en-GB"/>
              <a:pPr/>
              <a:t>10</a:t>
            </a:fld>
            <a:endParaRPr lang="en-GB"/>
          </a:p>
        </p:txBody>
      </p:sp>
      <p:sp>
        <p:nvSpPr>
          <p:cNvPr id="2314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 = {a, b}</a:t>
            </a:r>
          </a:p>
          <a:p>
            <a:pPr marL="0" indent="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 = {a, b, c}</a:t>
            </a:r>
          </a:p>
          <a:p>
            <a:pPr marL="0" indent="0"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h(a) = </a:t>
            </a:r>
            <a:r>
              <a:rPr lang="en-GB" sz="2600" dirty="0" err="1">
                <a:latin typeface="Tahoma" pitchFamily="34" charset="0"/>
                <a:sym typeface="Symbol" pitchFamily="18" charset="2"/>
              </a:rPr>
              <a:t>ab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	h(b) = </a:t>
            </a:r>
            <a:r>
              <a:rPr lang="en-GB" sz="2600" dirty="0" err="1">
                <a:latin typeface="Tahoma" pitchFamily="34" charset="0"/>
                <a:sym typeface="Symbol" pitchFamily="18" charset="2"/>
              </a:rPr>
              <a:t>bbc</a:t>
            </a:r>
            <a:endParaRPr lang="en-GB" sz="2600" dirty="0">
              <a:latin typeface="Tahoma" pitchFamily="34" charset="0"/>
              <a:sym typeface="Symbol" pitchFamily="18" charset="2"/>
            </a:endParaRPr>
          </a:p>
          <a:p>
            <a:pPr marL="0" indent="0">
              <a:spcBef>
                <a:spcPct val="10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h(</a:t>
            </a:r>
            <a:r>
              <a:rPr lang="en-GB" sz="2600" dirty="0" err="1">
                <a:latin typeface="Tahoma" pitchFamily="34" charset="0"/>
                <a:sym typeface="Symbol" pitchFamily="18" charset="2"/>
              </a:rPr>
              <a:t>a</a:t>
            </a:r>
            <a:r>
              <a:rPr lang="en-GB" sz="2600" dirty="0" err="1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b</a:t>
            </a:r>
            <a:r>
              <a:rPr lang="en-GB" sz="2600" dirty="0" err="1">
                <a:latin typeface="Tahoma" pitchFamily="34" charset="0"/>
                <a:sym typeface="Symbol" pitchFamily="18" charset="2"/>
              </a:rPr>
              <a:t>a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) = </a:t>
            </a:r>
            <a:r>
              <a:rPr lang="en-GB" sz="2600" dirty="0" err="1">
                <a:latin typeface="Tahoma" pitchFamily="34" charset="0"/>
                <a:sym typeface="Symbol" pitchFamily="18" charset="2"/>
              </a:rPr>
              <a:t>ab</a:t>
            </a:r>
            <a:r>
              <a:rPr lang="en-GB" sz="2600" dirty="0" err="1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bbc</a:t>
            </a:r>
            <a:r>
              <a:rPr lang="en-GB" sz="2600" dirty="0" err="1">
                <a:latin typeface="Tahoma" pitchFamily="34" charset="0"/>
                <a:sym typeface="Symbol" pitchFamily="18" charset="2"/>
              </a:rPr>
              <a:t>ab</a:t>
            </a:r>
            <a:endParaRPr lang="en-GB" sz="2600" dirty="0">
              <a:latin typeface="Tahoma" pitchFamily="34" charset="0"/>
              <a:sym typeface="Symbol" pitchFamily="18" charset="2"/>
            </a:endParaRPr>
          </a:p>
          <a:p>
            <a:pPr marL="0" indent="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L = {</a:t>
            </a:r>
            <a:r>
              <a:rPr lang="en-GB" sz="2600" dirty="0" err="1">
                <a:latin typeface="Tahoma" pitchFamily="34" charset="0"/>
                <a:sym typeface="Symbol" pitchFamily="18" charset="2"/>
              </a:rPr>
              <a:t>aa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, </a:t>
            </a:r>
            <a:r>
              <a:rPr lang="en-GB" sz="2600" dirty="0" err="1">
                <a:latin typeface="Tahoma" pitchFamily="34" charset="0"/>
                <a:sym typeface="Symbol" pitchFamily="18" charset="2"/>
              </a:rPr>
              <a:t>aba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}  h(L) = {</a:t>
            </a:r>
            <a:r>
              <a:rPr lang="en-GB" sz="2600" dirty="0" err="1">
                <a:latin typeface="Tahoma" pitchFamily="34" charset="0"/>
                <a:sym typeface="Symbol" pitchFamily="18" charset="2"/>
              </a:rPr>
              <a:t>abab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, </a:t>
            </a:r>
            <a:r>
              <a:rPr lang="en-GB" sz="2600" dirty="0" err="1">
                <a:latin typeface="Tahoma" pitchFamily="34" charset="0"/>
                <a:sym typeface="Symbol" pitchFamily="18" charset="2"/>
              </a:rPr>
              <a:t>abbbcab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}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 dirty="0">
              <a:latin typeface="Tahoma" pitchFamily="34" charset="0"/>
              <a:sym typeface="Symbol" pitchFamily="18" charset="2"/>
            </a:endParaRP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 dirty="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Tahoma" pitchFamily="34" charset="0"/>
              </a:rPr>
              <a:t>Homomorphism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2CA8-7391-4A7D-BF7C-DAAD793422ED}" type="slidenum">
              <a:rPr lang="en-GB"/>
              <a:pPr/>
              <a:t>11</a:t>
            </a:fld>
            <a:endParaRPr lang="en-GB"/>
          </a:p>
        </p:txBody>
      </p:sp>
      <p:sp>
        <p:nvSpPr>
          <p:cNvPr id="229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Extended definition:</a:t>
            </a:r>
          </a:p>
          <a:p>
            <a:pPr marL="0" indent="0"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		</a:t>
            </a:r>
            <a:r>
              <a:rPr lang="en-GB" sz="2600" dirty="0" smtClean="0">
                <a:latin typeface="Tahoma" pitchFamily="34" charset="0"/>
                <a:sym typeface="Symbol" pitchFamily="18" charset="2"/>
              </a:rPr>
              <a:t>w 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= a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1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a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2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 ... a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n</a:t>
            </a:r>
          </a:p>
          <a:p>
            <a:pPr marL="0" indent="0"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		</a:t>
            </a:r>
            <a:r>
              <a:rPr lang="en-GB" sz="2600" dirty="0" smtClean="0">
                <a:latin typeface="Tahoma" pitchFamily="34" charset="0"/>
                <a:sym typeface="Symbol" pitchFamily="18" charset="2"/>
              </a:rPr>
              <a:t>h(w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) = h(a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1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)h(a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2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) ... h(a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n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)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 dirty="0">
              <a:latin typeface="Tahoma" pitchFamily="34" charset="0"/>
              <a:sym typeface="Symbol" pitchFamily="18" charset="2"/>
            </a:endParaRP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 dirty="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Tahoma" pitchFamily="34" charset="0"/>
              </a:rPr>
              <a:t>Homomorphism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8005-886F-4B4D-82C7-41051C451FDC}" type="slidenum">
              <a:rPr lang="en-GB"/>
              <a:pPr/>
              <a:t>12</a:t>
            </a:fld>
            <a:endParaRPr lang="en-GB"/>
          </a:p>
        </p:txBody>
      </p:sp>
      <p:sp>
        <p:nvSpPr>
          <p:cNvPr id="2304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If L is a language on , then its</a:t>
            </a:r>
            <a:r>
              <a:rPr lang="en-GB" sz="26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 </a:t>
            </a:r>
            <a:r>
              <a:rPr lang="en-GB" sz="2600" dirty="0" err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homomorphic</a:t>
            </a:r>
            <a:r>
              <a:rPr lang="en-GB" sz="2600" dirty="0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 image 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is defined as:</a:t>
            </a:r>
          </a:p>
          <a:p>
            <a:pPr marL="0" indent="0" algn="ctr"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h(L) = {h(w): w  L}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 dirty="0">
              <a:latin typeface="Tahoma" pitchFamily="34" charset="0"/>
              <a:sym typeface="Symbol" pitchFamily="18" charset="2"/>
            </a:endParaRP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 dirty="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Tahoma" pitchFamily="34" charset="0"/>
              </a:rPr>
              <a:t>Homomorphism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6809-5277-47C9-852C-C6B38C6A6861}" type="slidenum">
              <a:rPr lang="en-GB"/>
              <a:pPr/>
              <a:t>13</a:t>
            </a:fld>
            <a:endParaRPr lang="en-GB"/>
          </a:p>
        </p:txBody>
      </p:sp>
      <p:sp>
        <p:nvSpPr>
          <p:cNvPr id="232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If </a:t>
            </a:r>
            <a:r>
              <a:rPr lang="en-GB" sz="26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 is the language on </a:t>
            </a:r>
            <a:r>
              <a:rPr lang="en-GB" sz="26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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 of a regular expression </a:t>
            </a:r>
            <a:r>
              <a:rPr lang="en-GB" sz="26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r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, </a:t>
            </a:r>
          </a:p>
          <a:p>
            <a:pPr marL="0" indent="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then the regular expression for </a:t>
            </a:r>
            <a:r>
              <a:rPr lang="en-GB" sz="2600" dirty="0" smtClean="0">
                <a:latin typeface="Tahoma" pitchFamily="34" charset="0"/>
                <a:sym typeface="Symbol" pitchFamily="18" charset="2"/>
              </a:rPr>
              <a:t>the </a:t>
            </a:r>
            <a:r>
              <a:rPr lang="en-GB" sz="2600" dirty="0" err="1" smtClean="0">
                <a:latin typeface="Tahoma" pitchFamily="34" charset="0"/>
                <a:sym typeface="Symbol" pitchFamily="18" charset="2"/>
              </a:rPr>
              <a:t>homomorphic</a:t>
            </a:r>
            <a:r>
              <a:rPr lang="en-GB" sz="2600" dirty="0" smtClean="0">
                <a:latin typeface="Tahoma" pitchFamily="34" charset="0"/>
                <a:sym typeface="Symbol" pitchFamily="18" charset="2"/>
              </a:rPr>
              <a:t> image </a:t>
            </a:r>
            <a:r>
              <a:rPr lang="en-GB" sz="2600" dirty="0" smtClean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h(L</a:t>
            </a:r>
            <a:r>
              <a:rPr lang="en-GB" sz="26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)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 is obtained by </a:t>
            </a:r>
          </a:p>
          <a:p>
            <a:pPr marL="0" indent="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applying the homomorphism to each </a:t>
            </a:r>
            <a:r>
              <a:rPr lang="en-GB" sz="26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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 symbol of </a:t>
            </a:r>
            <a:r>
              <a:rPr lang="en-GB" sz="26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r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.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 dirty="0">
              <a:latin typeface="Tahoma" pitchFamily="34" charset="0"/>
              <a:sym typeface="Symbol" pitchFamily="18" charset="2"/>
            </a:endParaRP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 dirty="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Tahoma" pitchFamily="34" charset="0"/>
              </a:rPr>
              <a:t>Example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A097-23C9-4EA2-8BAF-7D1A157C607B}" type="slidenum">
              <a:rPr lang="en-GB"/>
              <a:pPr/>
              <a:t>14</a:t>
            </a:fld>
            <a:endParaRPr lang="en-GB"/>
          </a:p>
        </p:txBody>
      </p:sp>
      <p:sp>
        <p:nvSpPr>
          <p:cNvPr id="233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>
                <a:latin typeface="Tahoma" pitchFamily="34" charset="0"/>
                <a:sym typeface="Symbol" pitchFamily="18" charset="2"/>
              </a:rPr>
              <a:t> = {a, b}</a:t>
            </a:r>
          </a:p>
          <a:p>
            <a:pPr marL="0" indent="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>
                <a:latin typeface="Tahoma" pitchFamily="34" charset="0"/>
                <a:sym typeface="Symbol" pitchFamily="18" charset="2"/>
              </a:rPr>
              <a:t> = {b, c, d}</a:t>
            </a:r>
          </a:p>
          <a:p>
            <a:pPr marL="0" indent="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>
                <a:latin typeface="Tahoma" pitchFamily="34" charset="0"/>
                <a:sym typeface="Symbol" pitchFamily="18" charset="2"/>
              </a:rPr>
              <a:t>h(a) = dbcc		h(b) = bdc</a:t>
            </a:r>
          </a:p>
          <a:p>
            <a:pPr marL="0" indent="0"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r</a:t>
            </a:r>
            <a:r>
              <a:rPr lang="en-GB" sz="2600">
                <a:latin typeface="Tahoma" pitchFamily="34" charset="0"/>
                <a:sym typeface="Symbol" pitchFamily="18" charset="2"/>
              </a:rPr>
              <a:t> = (a + b</a:t>
            </a:r>
            <a:r>
              <a:rPr lang="en-GB" sz="2600" baseline="30000">
                <a:latin typeface="Tahoma" pitchFamily="34" charset="0"/>
                <a:sym typeface="Symbol" pitchFamily="18" charset="2"/>
              </a:rPr>
              <a:t>*</a:t>
            </a:r>
            <a:r>
              <a:rPr lang="en-GB" sz="2600">
                <a:latin typeface="Tahoma" pitchFamily="34" charset="0"/>
                <a:sym typeface="Symbol" pitchFamily="18" charset="2"/>
              </a:rPr>
              <a:t>)(aa)</a:t>
            </a:r>
            <a:r>
              <a:rPr lang="en-GB" sz="2600" baseline="30000">
                <a:latin typeface="Tahoma" pitchFamily="34" charset="0"/>
                <a:sym typeface="Symbol" pitchFamily="18" charset="2"/>
              </a:rPr>
              <a:t>*    </a:t>
            </a:r>
            <a:r>
              <a:rPr lang="en-GB" sz="260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GB" sz="2600">
                <a:latin typeface="Tahoma" pitchFamily="34" charset="0"/>
                <a:sym typeface="Symbol" pitchFamily="18" charset="2"/>
              </a:rPr>
              <a:t> = L(r)</a:t>
            </a:r>
          </a:p>
          <a:p>
            <a:pPr marL="0" indent="0">
              <a:spcBef>
                <a:spcPct val="10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h(r) </a:t>
            </a:r>
            <a:r>
              <a:rPr lang="en-GB" sz="2600">
                <a:latin typeface="Tahoma" pitchFamily="34" charset="0"/>
                <a:sym typeface="Symbol" pitchFamily="18" charset="2"/>
              </a:rPr>
              <a:t>= (dbcc + (bdc)</a:t>
            </a:r>
            <a:r>
              <a:rPr lang="en-GB" sz="2600" baseline="30000">
                <a:latin typeface="Tahoma" pitchFamily="34" charset="0"/>
                <a:sym typeface="Symbol" pitchFamily="18" charset="2"/>
              </a:rPr>
              <a:t>*</a:t>
            </a:r>
            <a:r>
              <a:rPr lang="en-GB" sz="2600">
                <a:latin typeface="Tahoma" pitchFamily="34" charset="0"/>
                <a:sym typeface="Symbol" pitchFamily="18" charset="2"/>
              </a:rPr>
              <a:t>)(dbccdbcc)</a:t>
            </a:r>
            <a:r>
              <a:rPr lang="en-GB" sz="2600" baseline="30000">
                <a:latin typeface="Tahoma" pitchFamily="34" charset="0"/>
                <a:sym typeface="Symbol" pitchFamily="18" charset="2"/>
              </a:rPr>
              <a:t>*</a:t>
            </a:r>
            <a:endParaRPr lang="en-GB" sz="2600">
              <a:latin typeface="Tahoma" pitchFamily="34" charset="0"/>
              <a:sym typeface="Symbol" pitchFamily="18" charset="2"/>
            </a:endParaRPr>
          </a:p>
          <a:p>
            <a:pPr marL="0" indent="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>
              <a:latin typeface="Tahoma" pitchFamily="34" charset="0"/>
              <a:sym typeface="Symbol" pitchFamily="18" charset="2"/>
            </a:endParaRP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Tahoma" pitchFamily="34" charset="0"/>
              </a:rPr>
              <a:t>Theorem 3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7940-A194-4640-BBBC-FB693CFE9932}" type="slidenum">
              <a:rPr lang="en-GB"/>
              <a:pPr/>
              <a:t>15</a:t>
            </a:fld>
            <a:endParaRPr lang="en-GB"/>
          </a:p>
        </p:txBody>
      </p:sp>
      <p:sp>
        <p:nvSpPr>
          <p:cNvPr id="234499" name="Rectangle 20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>
                <a:latin typeface="Tahoma" pitchFamily="34" charset="0"/>
                <a:sym typeface="Symbol" pitchFamily="18" charset="2"/>
              </a:rPr>
              <a:t>The family of regular languages is closed under homomorphism:</a:t>
            </a:r>
          </a:p>
          <a:p>
            <a:pPr marL="0" indent="0" algn="ctr"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>
                <a:latin typeface="Tahoma" pitchFamily="34" charset="0"/>
                <a:sym typeface="Symbol" pitchFamily="18" charset="2"/>
              </a:rPr>
              <a:t>If</a:t>
            </a:r>
            <a:r>
              <a:rPr lang="en-GB" sz="260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 L </a:t>
            </a:r>
            <a:r>
              <a:rPr lang="en-GB" sz="2600">
                <a:latin typeface="Tahoma" pitchFamily="34" charset="0"/>
                <a:sym typeface="Symbol" pitchFamily="18" charset="2"/>
              </a:rPr>
              <a:t>is regular, then so is </a:t>
            </a:r>
            <a:r>
              <a:rPr lang="en-GB" sz="260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h(L)</a:t>
            </a:r>
            <a:r>
              <a:rPr lang="en-GB" sz="2600">
                <a:latin typeface="Tahoma" pitchFamily="34" charset="0"/>
                <a:sym typeface="Symbol" pitchFamily="18" charset="2"/>
              </a:rPr>
              <a:t>.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>
              <a:latin typeface="Tahoma" pitchFamily="34" charset="0"/>
              <a:sym typeface="Symbol" pitchFamily="18" charset="2"/>
            </a:endParaRP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Tahoma" pitchFamily="34" charset="0"/>
              </a:rPr>
              <a:t>Right Quotient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D355-09D8-41EB-9958-31A3DE751293}" type="slidenum">
              <a:rPr lang="en-GB"/>
              <a:pPr/>
              <a:t>16</a:t>
            </a:fld>
            <a:endParaRPr lang="en-GB"/>
          </a:p>
        </p:txBody>
      </p:sp>
      <p:sp>
        <p:nvSpPr>
          <p:cNvPr id="236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Let L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1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 and L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2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 be languages on the same alphabet. </a:t>
            </a:r>
          </a:p>
          <a:p>
            <a:pPr marL="0" indent="0">
              <a:spcBef>
                <a:spcPct val="50000"/>
              </a:spcBef>
              <a:spcAft>
                <a:spcPct val="10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Then the </a:t>
            </a:r>
            <a:r>
              <a:rPr lang="en-GB" sz="2600" b="1" dirty="0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right quotient 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of L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1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 with L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2 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is defined as:</a:t>
            </a:r>
          </a:p>
          <a:p>
            <a:pPr marL="0" indent="0" algn="ctr"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L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1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/L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2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 = {x | </a:t>
            </a:r>
            <a:r>
              <a:rPr lang="en-GB" sz="2600" dirty="0" err="1">
                <a:latin typeface="Tahoma" pitchFamily="34" charset="0"/>
                <a:sym typeface="Symbol" pitchFamily="18" charset="2"/>
              </a:rPr>
              <a:t>xy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  L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1 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and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 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y  L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2</a:t>
            </a:r>
            <a:r>
              <a:rPr lang="en-GB" sz="2600" dirty="0" smtClean="0">
                <a:latin typeface="Tahoma" pitchFamily="34" charset="0"/>
                <a:sym typeface="Symbol" pitchFamily="18" charset="2"/>
              </a:rPr>
              <a:t>}</a:t>
            </a:r>
          </a:p>
          <a:p>
            <a:pPr marL="0" indent="0"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 smtClean="0">
                <a:latin typeface="Tahoma" pitchFamily="34" charset="0"/>
                <a:sym typeface="Symbol" pitchFamily="18" charset="2"/>
              </a:rPr>
              <a:t>To  form the right quotient of </a:t>
            </a:r>
            <a:r>
              <a:rPr lang="en-GB" sz="2600" dirty="0" smtClean="0">
                <a:latin typeface="Tahoma" pitchFamily="34" charset="0"/>
                <a:sym typeface="Symbol" pitchFamily="18" charset="2"/>
              </a:rPr>
              <a:t>L</a:t>
            </a:r>
            <a:r>
              <a:rPr lang="en-GB" sz="2600" baseline="-25000" dirty="0" smtClean="0">
                <a:latin typeface="Tahoma" pitchFamily="34" charset="0"/>
                <a:sym typeface="Symbol" pitchFamily="18" charset="2"/>
              </a:rPr>
              <a:t>1</a:t>
            </a:r>
            <a:r>
              <a:rPr lang="en-GB" sz="2600" dirty="0" smtClean="0">
                <a:latin typeface="Tahoma" pitchFamily="34" charset="0"/>
                <a:sym typeface="Symbol" pitchFamily="18" charset="2"/>
              </a:rPr>
              <a:t> with </a:t>
            </a:r>
            <a:r>
              <a:rPr lang="en-GB" sz="2600" dirty="0" smtClean="0">
                <a:latin typeface="Tahoma" pitchFamily="34" charset="0"/>
                <a:sym typeface="Symbol" pitchFamily="18" charset="2"/>
              </a:rPr>
              <a:t>L</a:t>
            </a:r>
            <a:r>
              <a:rPr lang="en-GB" sz="2600" baseline="-25000" dirty="0" smtClean="0">
                <a:latin typeface="Tahoma" pitchFamily="34" charset="0"/>
                <a:sym typeface="Symbol" pitchFamily="18" charset="2"/>
              </a:rPr>
              <a:t>2</a:t>
            </a:r>
            <a:r>
              <a:rPr lang="en-GB" sz="2600" dirty="0" smtClean="0">
                <a:latin typeface="Tahoma" pitchFamily="34" charset="0"/>
                <a:sym typeface="Symbol" pitchFamily="18" charset="2"/>
              </a:rPr>
              <a:t>, we take all the strings in </a:t>
            </a:r>
            <a:r>
              <a:rPr lang="en-GB" sz="2600" dirty="0" smtClean="0">
                <a:latin typeface="Tahoma" pitchFamily="34" charset="0"/>
                <a:sym typeface="Symbol" pitchFamily="18" charset="2"/>
              </a:rPr>
              <a:t>L</a:t>
            </a:r>
            <a:r>
              <a:rPr lang="en-GB" sz="2600" baseline="-25000" dirty="0" smtClean="0">
                <a:latin typeface="Tahoma" pitchFamily="34" charset="0"/>
                <a:sym typeface="Symbol" pitchFamily="18" charset="2"/>
              </a:rPr>
              <a:t>1</a:t>
            </a:r>
            <a:r>
              <a:rPr lang="en-GB" sz="2600" dirty="0" smtClean="0">
                <a:latin typeface="Tahoma" pitchFamily="34" charset="0"/>
                <a:sym typeface="Symbol" pitchFamily="18" charset="2"/>
              </a:rPr>
              <a:t> </a:t>
            </a:r>
            <a:r>
              <a:rPr lang="en-GB" sz="2600" dirty="0" smtClean="0">
                <a:latin typeface="Tahoma" pitchFamily="34" charset="0"/>
                <a:sym typeface="Symbol" pitchFamily="18" charset="2"/>
              </a:rPr>
              <a:t>that have a suffix belonging to L</a:t>
            </a:r>
            <a:r>
              <a:rPr lang="en-GB" sz="2600" baseline="-25000" dirty="0" smtClean="0">
                <a:latin typeface="Tahoma" pitchFamily="34" charset="0"/>
                <a:sym typeface="Symbol" pitchFamily="18" charset="2"/>
              </a:rPr>
              <a:t>2</a:t>
            </a:r>
            <a:r>
              <a:rPr lang="en-GB" sz="2600" dirty="0" smtClean="0">
                <a:latin typeface="Tahoma" pitchFamily="34" charset="0"/>
                <a:sym typeface="Symbol" pitchFamily="18" charset="2"/>
              </a:rPr>
              <a:t>. every such string, after removal of this suffix, belongs to </a:t>
            </a:r>
            <a:r>
              <a:rPr lang="en-GB" sz="2600" dirty="0" smtClean="0">
                <a:latin typeface="Tahoma" pitchFamily="34" charset="0"/>
                <a:sym typeface="Symbol" pitchFamily="18" charset="2"/>
              </a:rPr>
              <a:t>L</a:t>
            </a:r>
            <a:r>
              <a:rPr lang="en-GB" sz="2600" baseline="-25000" dirty="0" smtClean="0">
                <a:latin typeface="Tahoma" pitchFamily="34" charset="0"/>
                <a:sym typeface="Symbol" pitchFamily="18" charset="2"/>
              </a:rPr>
              <a:t>1</a:t>
            </a:r>
            <a:r>
              <a:rPr lang="en-GB" sz="2600" dirty="0" smtClean="0">
                <a:latin typeface="Tahoma" pitchFamily="34" charset="0"/>
                <a:sym typeface="Symbol" pitchFamily="18" charset="2"/>
              </a:rPr>
              <a:t>/L</a:t>
            </a:r>
            <a:r>
              <a:rPr lang="en-GB" sz="2600" baseline="-25000" dirty="0" smtClean="0">
                <a:latin typeface="Tahoma" pitchFamily="34" charset="0"/>
                <a:sym typeface="Symbol" pitchFamily="18" charset="2"/>
              </a:rPr>
              <a:t>2</a:t>
            </a:r>
            <a:endParaRPr lang="en-GB" sz="2600" dirty="0">
              <a:latin typeface="Tahoma" pitchFamily="34" charset="0"/>
              <a:sym typeface="Symbol" pitchFamily="18" charset="2"/>
            </a:endParaRP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 dirty="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Tahoma" pitchFamily="34" charset="0"/>
              </a:rPr>
              <a:t>Example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CE52-ED4F-420B-8116-9096E4C44797}" type="slidenum">
              <a:rPr lang="en-GB"/>
              <a:pPr/>
              <a:t>17</a:t>
            </a:fld>
            <a:endParaRPr lang="en-GB"/>
          </a:p>
        </p:txBody>
      </p:sp>
      <p:sp>
        <p:nvSpPr>
          <p:cNvPr id="2375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L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1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 = {</a:t>
            </a:r>
            <a:r>
              <a:rPr lang="en-GB" sz="2600" dirty="0" err="1">
                <a:latin typeface="Tahoma" pitchFamily="34" charset="0"/>
                <a:sym typeface="Symbol" pitchFamily="18" charset="2"/>
              </a:rPr>
              <a:t>a</a:t>
            </a:r>
            <a:r>
              <a:rPr lang="en-GB" sz="2600" baseline="30000" dirty="0" err="1">
                <a:latin typeface="Tahoma" pitchFamily="34" charset="0"/>
                <a:sym typeface="Symbol" pitchFamily="18" charset="2"/>
              </a:rPr>
              <a:t>n</a:t>
            </a:r>
            <a:r>
              <a:rPr lang="en-GB" sz="2600" dirty="0" err="1">
                <a:latin typeface="Tahoma" pitchFamily="34" charset="0"/>
                <a:sym typeface="Symbol" pitchFamily="18" charset="2"/>
              </a:rPr>
              <a:t>b</a:t>
            </a:r>
            <a:r>
              <a:rPr lang="en-GB" sz="2600" baseline="30000" dirty="0" err="1">
                <a:latin typeface="Tahoma" pitchFamily="34" charset="0"/>
                <a:sym typeface="Symbol" pitchFamily="18" charset="2"/>
              </a:rPr>
              <a:t>m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 | n  1, m  0}{</a:t>
            </a:r>
            <a:r>
              <a:rPr lang="en-GB" sz="2600" dirty="0" err="1">
                <a:latin typeface="Tahoma" pitchFamily="34" charset="0"/>
                <a:sym typeface="Symbol" pitchFamily="18" charset="2"/>
              </a:rPr>
              <a:t>ba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}</a:t>
            </a:r>
          </a:p>
          <a:p>
            <a:pPr marL="0" indent="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L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2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 = {</a:t>
            </a:r>
            <a:r>
              <a:rPr lang="en-GB" sz="2600" dirty="0" err="1">
                <a:latin typeface="Tahoma" pitchFamily="34" charset="0"/>
                <a:sym typeface="Symbol" pitchFamily="18" charset="2"/>
              </a:rPr>
              <a:t>b</a:t>
            </a:r>
            <a:r>
              <a:rPr lang="en-GB" sz="2600" baseline="30000" dirty="0" err="1">
                <a:latin typeface="Tahoma" pitchFamily="34" charset="0"/>
                <a:sym typeface="Symbol" pitchFamily="18" charset="2"/>
              </a:rPr>
              <a:t>m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 | m  1}</a:t>
            </a:r>
          </a:p>
          <a:p>
            <a:pPr marL="0" indent="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 dirty="0">
              <a:latin typeface="Tahoma" pitchFamily="34" charset="0"/>
              <a:sym typeface="Symbol" pitchFamily="18" charset="2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L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1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/L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2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 = </a:t>
            </a:r>
            <a:r>
              <a:rPr lang="en-GB" sz="2600" dirty="0" smtClean="0">
                <a:latin typeface="Tahoma" pitchFamily="34" charset="0"/>
                <a:sym typeface="Symbol" pitchFamily="18" charset="2"/>
              </a:rPr>
              <a:t>?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  <a:tabLst>
                <a:tab pos="952500" algn="l"/>
              </a:tabLst>
            </a:pPr>
            <a:endParaRPr lang="en-GB" sz="2600" dirty="0" smtClean="0">
              <a:latin typeface="Tahoma" pitchFamily="34" charset="0"/>
              <a:sym typeface="Symbol" pitchFamily="18" charset="2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  <a:tabLst>
                <a:tab pos="952500" algn="l"/>
              </a:tabLst>
            </a:pPr>
            <a:endParaRPr lang="en-GB" sz="2600" dirty="0">
              <a:latin typeface="Tahoma" pitchFamily="34" charset="0"/>
              <a:sym typeface="Symbol" pitchFamily="18" charset="2"/>
            </a:endParaRP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 dirty="0">
              <a:latin typeface="Tahoma" pitchFamily="34" charset="0"/>
              <a:sym typeface="Symbol" pitchFamily="18" charset="2"/>
            </a:endParaRP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 dirty="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Tahoma" pitchFamily="34" charset="0"/>
              </a:rPr>
              <a:t>Example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959A-A2DE-4723-B6B2-D016A40F07B5}" type="slidenum">
              <a:rPr lang="en-GB"/>
              <a:pPr/>
              <a:t>18</a:t>
            </a:fld>
            <a:endParaRPr lang="en-GB"/>
          </a:p>
        </p:txBody>
      </p:sp>
      <p:sp>
        <p:nvSpPr>
          <p:cNvPr id="238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L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1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 = {</a:t>
            </a:r>
            <a:r>
              <a:rPr lang="en-GB" sz="2600" dirty="0" err="1">
                <a:latin typeface="Tahoma" pitchFamily="34" charset="0"/>
                <a:sym typeface="Symbol" pitchFamily="18" charset="2"/>
              </a:rPr>
              <a:t>a</a:t>
            </a:r>
            <a:r>
              <a:rPr lang="en-GB" sz="2600" baseline="30000" dirty="0" err="1">
                <a:latin typeface="Tahoma" pitchFamily="34" charset="0"/>
                <a:sym typeface="Symbol" pitchFamily="18" charset="2"/>
              </a:rPr>
              <a:t>n</a:t>
            </a:r>
            <a:r>
              <a:rPr lang="en-GB" sz="2600" dirty="0" err="1">
                <a:latin typeface="Tahoma" pitchFamily="34" charset="0"/>
                <a:sym typeface="Symbol" pitchFamily="18" charset="2"/>
              </a:rPr>
              <a:t>b</a:t>
            </a:r>
            <a:r>
              <a:rPr lang="en-GB" sz="2600" baseline="30000" dirty="0" err="1">
                <a:latin typeface="Tahoma" pitchFamily="34" charset="0"/>
                <a:sym typeface="Symbol" pitchFamily="18" charset="2"/>
              </a:rPr>
              <a:t>m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 | n  1, m  0}{</a:t>
            </a:r>
            <a:r>
              <a:rPr lang="en-GB" sz="2600" dirty="0" err="1">
                <a:latin typeface="Tahoma" pitchFamily="34" charset="0"/>
                <a:sym typeface="Symbol" pitchFamily="18" charset="2"/>
              </a:rPr>
              <a:t>ba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}</a:t>
            </a:r>
          </a:p>
          <a:p>
            <a:pPr marL="0" indent="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L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2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 = {</a:t>
            </a:r>
            <a:r>
              <a:rPr lang="en-GB" sz="2600" dirty="0" err="1">
                <a:latin typeface="Tahoma" pitchFamily="34" charset="0"/>
                <a:sym typeface="Symbol" pitchFamily="18" charset="2"/>
              </a:rPr>
              <a:t>b</a:t>
            </a:r>
            <a:r>
              <a:rPr lang="en-GB" sz="2600" baseline="30000" dirty="0" err="1">
                <a:latin typeface="Tahoma" pitchFamily="34" charset="0"/>
                <a:sym typeface="Symbol" pitchFamily="18" charset="2"/>
              </a:rPr>
              <a:t>m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 | m  1}</a:t>
            </a:r>
          </a:p>
          <a:p>
            <a:pPr marL="0" indent="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 dirty="0">
              <a:latin typeface="Tahoma" pitchFamily="34" charset="0"/>
              <a:sym typeface="Symbol" pitchFamily="18" charset="2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L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1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/L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2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 = {</a:t>
            </a:r>
            <a:r>
              <a:rPr lang="en-GB" sz="2600" dirty="0" err="1">
                <a:latin typeface="Tahoma" pitchFamily="34" charset="0"/>
                <a:sym typeface="Symbol" pitchFamily="18" charset="2"/>
              </a:rPr>
              <a:t>a</a:t>
            </a:r>
            <a:r>
              <a:rPr lang="en-GB" sz="2600" baseline="30000" dirty="0" err="1">
                <a:latin typeface="Tahoma" pitchFamily="34" charset="0"/>
                <a:sym typeface="Symbol" pitchFamily="18" charset="2"/>
              </a:rPr>
              <a:t>n</a:t>
            </a:r>
            <a:r>
              <a:rPr lang="en-GB" sz="2600" dirty="0" err="1">
                <a:latin typeface="Tahoma" pitchFamily="34" charset="0"/>
                <a:sym typeface="Symbol" pitchFamily="18" charset="2"/>
              </a:rPr>
              <a:t>b</a:t>
            </a:r>
            <a:r>
              <a:rPr lang="en-GB" sz="2600" baseline="30000" dirty="0" err="1">
                <a:latin typeface="Tahoma" pitchFamily="34" charset="0"/>
                <a:sym typeface="Symbol" pitchFamily="18" charset="2"/>
              </a:rPr>
              <a:t>m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 | n  1, m  0</a:t>
            </a:r>
            <a:r>
              <a:rPr lang="en-GB" sz="2600" dirty="0" smtClean="0">
                <a:latin typeface="Tahoma" pitchFamily="34" charset="0"/>
                <a:sym typeface="Symbol" pitchFamily="18" charset="2"/>
              </a:rPr>
              <a:t>}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  <a:tabLst>
                <a:tab pos="952500" algn="l"/>
              </a:tabLst>
            </a:pPr>
            <a:endParaRPr lang="en-GB" sz="2600" dirty="0" smtClean="0">
              <a:latin typeface="Tahoma" pitchFamily="34" charset="0"/>
              <a:sym typeface="Symbol" pitchFamily="18" charset="2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  <a:tabLst>
                <a:tab pos="952500" algn="l"/>
              </a:tabLst>
            </a:pPr>
            <a:r>
              <a:rPr lang="en-GB" sz="2600" dirty="0" smtClean="0">
                <a:latin typeface="Tahoma" pitchFamily="34" charset="0"/>
                <a:sym typeface="Symbol" pitchFamily="18" charset="2"/>
              </a:rPr>
              <a:t>The strings in L</a:t>
            </a:r>
            <a:r>
              <a:rPr lang="en-GB" sz="2600" baseline="-25000" dirty="0" smtClean="0">
                <a:latin typeface="Tahoma" pitchFamily="34" charset="0"/>
                <a:sym typeface="Symbol" pitchFamily="18" charset="2"/>
              </a:rPr>
              <a:t>2</a:t>
            </a:r>
            <a:r>
              <a:rPr lang="en-GB" sz="2600" dirty="0" smtClean="0">
                <a:latin typeface="Tahoma" pitchFamily="34" charset="0"/>
                <a:sym typeface="Symbol" pitchFamily="18" charset="2"/>
              </a:rPr>
              <a:t> consist of one or more </a:t>
            </a:r>
            <a:r>
              <a:rPr lang="en-GB" sz="2600" i="1" dirty="0" err="1" smtClean="0">
                <a:latin typeface="Tahoma" pitchFamily="34" charset="0"/>
                <a:sym typeface="Symbol" pitchFamily="18" charset="2"/>
              </a:rPr>
              <a:t>b’s</a:t>
            </a:r>
            <a:r>
              <a:rPr lang="en-GB" sz="2600" dirty="0" smtClean="0">
                <a:latin typeface="Tahoma" pitchFamily="34" charset="0"/>
                <a:sym typeface="Symbol" pitchFamily="18" charset="2"/>
              </a:rPr>
              <a:t>.</a:t>
            </a:r>
            <a:r>
              <a:rPr lang="en-GB" sz="2600" i="1" dirty="0" smtClean="0">
                <a:latin typeface="Tahoma" pitchFamily="34" charset="0"/>
                <a:sym typeface="Symbol" pitchFamily="18" charset="2"/>
              </a:rPr>
              <a:t> </a:t>
            </a:r>
            <a:r>
              <a:rPr lang="en-GB" sz="2600" dirty="0" smtClean="0">
                <a:latin typeface="Tahoma" pitchFamily="34" charset="0"/>
                <a:sym typeface="Symbol" pitchFamily="18" charset="2"/>
              </a:rPr>
              <a:t>Therefore, we arrive at the answer by removing one or more </a:t>
            </a:r>
            <a:r>
              <a:rPr lang="en-GB" sz="2600" i="1" dirty="0" err="1" smtClean="0">
                <a:latin typeface="Tahoma" pitchFamily="34" charset="0"/>
                <a:sym typeface="Symbol" pitchFamily="18" charset="2"/>
              </a:rPr>
              <a:t>b’s</a:t>
            </a:r>
            <a:r>
              <a:rPr lang="en-GB" sz="2600" dirty="0" smtClean="0">
                <a:latin typeface="Tahoma" pitchFamily="34" charset="0"/>
                <a:sym typeface="Symbol" pitchFamily="18" charset="2"/>
              </a:rPr>
              <a:t> from those strings in L</a:t>
            </a:r>
            <a:r>
              <a:rPr lang="en-GB" sz="2600" baseline="-25000" dirty="0" smtClean="0">
                <a:latin typeface="Tahoma" pitchFamily="34" charset="0"/>
                <a:sym typeface="Symbol" pitchFamily="18" charset="2"/>
              </a:rPr>
              <a:t>1</a:t>
            </a:r>
            <a:r>
              <a:rPr lang="en-GB" sz="2600" dirty="0" smtClean="0">
                <a:latin typeface="Tahoma" pitchFamily="34" charset="0"/>
                <a:sym typeface="Symbol" pitchFamily="18" charset="2"/>
              </a:rPr>
              <a:t> that terminate with at least one </a:t>
            </a:r>
            <a:r>
              <a:rPr lang="en-GB" sz="2600" i="1" dirty="0" smtClean="0">
                <a:latin typeface="Tahoma" pitchFamily="34" charset="0"/>
                <a:sym typeface="Symbol" pitchFamily="18" charset="2"/>
              </a:rPr>
              <a:t>b</a:t>
            </a:r>
            <a:r>
              <a:rPr lang="en-GB" sz="2600" dirty="0" smtClean="0">
                <a:latin typeface="Tahoma" pitchFamily="34" charset="0"/>
                <a:sym typeface="Symbol" pitchFamily="18" charset="2"/>
              </a:rPr>
              <a:t> as a suffix. </a:t>
            </a:r>
            <a:endParaRPr lang="en-GB" sz="2600" dirty="0">
              <a:latin typeface="Tahoma" pitchFamily="34" charset="0"/>
              <a:sym typeface="Symbol" pitchFamily="18" charset="2"/>
            </a:endParaRP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 dirty="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Tahoma" pitchFamily="34" charset="0"/>
              </a:rPr>
              <a:t>Example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2A65-680C-47DC-8DCC-8912921B9E05}" type="slidenum">
              <a:rPr lang="en-GB"/>
              <a:pPr/>
              <a:t>19</a:t>
            </a:fld>
            <a:endParaRPr lang="en-GB"/>
          </a:p>
        </p:txBody>
      </p:sp>
      <p:sp>
        <p:nvSpPr>
          <p:cNvPr id="240644" name="Oval 4"/>
          <p:cNvSpPr>
            <a:spLocks noChangeArrowheads="1"/>
          </p:cNvSpPr>
          <p:nvPr/>
        </p:nvSpPr>
        <p:spPr bwMode="auto">
          <a:xfrm>
            <a:off x="1266498" y="3048000"/>
            <a:ext cx="562888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200">
                <a:solidFill>
                  <a:srgbClr val="0000FF"/>
                </a:solidFill>
              </a:rPr>
              <a:t>q</a:t>
            </a:r>
            <a:r>
              <a:rPr lang="en-GB" sz="2200" baseline="-25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40645" name="Oval 5"/>
          <p:cNvSpPr>
            <a:spLocks noChangeArrowheads="1"/>
          </p:cNvSpPr>
          <p:nvPr/>
        </p:nvSpPr>
        <p:spPr bwMode="auto">
          <a:xfrm>
            <a:off x="2321913" y="3048000"/>
            <a:ext cx="562888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200">
                <a:solidFill>
                  <a:srgbClr val="0000FF"/>
                </a:solidFill>
              </a:rPr>
              <a:t>q</a:t>
            </a:r>
            <a:r>
              <a:rPr lang="en-GB" sz="2200" baseline="-25000">
                <a:solidFill>
                  <a:srgbClr val="0000FF"/>
                </a:solidFill>
              </a:rPr>
              <a:t>1</a:t>
            </a:r>
          </a:p>
        </p:txBody>
      </p:sp>
      <p:cxnSp>
        <p:nvCxnSpPr>
          <p:cNvPr id="240646" name="AutoShape 6"/>
          <p:cNvCxnSpPr>
            <a:cxnSpLocks noChangeShapeType="1"/>
            <a:endCxn id="240644" idx="2"/>
          </p:cNvCxnSpPr>
          <p:nvPr/>
        </p:nvCxnSpPr>
        <p:spPr bwMode="auto">
          <a:xfrm>
            <a:off x="727064" y="3352800"/>
            <a:ext cx="53943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240647" name="Oval 7"/>
          <p:cNvSpPr>
            <a:spLocks noChangeArrowheads="1"/>
          </p:cNvSpPr>
          <p:nvPr/>
        </p:nvSpPr>
        <p:spPr bwMode="auto">
          <a:xfrm>
            <a:off x="3447690" y="3048000"/>
            <a:ext cx="562888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200">
                <a:solidFill>
                  <a:srgbClr val="0000FF"/>
                </a:solidFill>
              </a:rPr>
              <a:t>q</a:t>
            </a:r>
            <a:r>
              <a:rPr lang="en-GB" sz="2200" baseline="-250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40648" name="Oval 8"/>
          <p:cNvSpPr>
            <a:spLocks noChangeArrowheads="1"/>
          </p:cNvSpPr>
          <p:nvPr/>
        </p:nvSpPr>
        <p:spPr bwMode="auto">
          <a:xfrm>
            <a:off x="3374397" y="2971800"/>
            <a:ext cx="70361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49" name="Text Box 9"/>
          <p:cNvSpPr txBox="1">
            <a:spLocks noChangeArrowheads="1"/>
          </p:cNvSpPr>
          <p:nvPr/>
        </p:nvSpPr>
        <p:spPr bwMode="auto">
          <a:xfrm>
            <a:off x="3025524" y="2895600"/>
            <a:ext cx="384054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/>
              <a:t>b</a:t>
            </a:r>
          </a:p>
        </p:txBody>
      </p:sp>
      <p:sp>
        <p:nvSpPr>
          <p:cNvPr id="240650" name="Text Box 10"/>
          <p:cNvSpPr txBox="1">
            <a:spLocks noChangeArrowheads="1"/>
          </p:cNvSpPr>
          <p:nvPr/>
        </p:nvSpPr>
        <p:spPr bwMode="auto">
          <a:xfrm>
            <a:off x="3940217" y="2286000"/>
            <a:ext cx="281444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/>
              <a:t>b</a:t>
            </a:r>
          </a:p>
        </p:txBody>
      </p:sp>
      <p:sp>
        <p:nvSpPr>
          <p:cNvPr id="240651" name="Text Box 11"/>
          <p:cNvSpPr txBox="1">
            <a:spLocks noChangeArrowheads="1"/>
          </p:cNvSpPr>
          <p:nvPr/>
        </p:nvSpPr>
        <p:spPr bwMode="auto">
          <a:xfrm>
            <a:off x="1196137" y="3733800"/>
            <a:ext cx="35180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/>
              <a:t>b</a:t>
            </a:r>
          </a:p>
        </p:txBody>
      </p:sp>
      <p:sp>
        <p:nvSpPr>
          <p:cNvPr id="240652" name="Text Box 12"/>
          <p:cNvSpPr txBox="1">
            <a:spLocks noChangeArrowheads="1"/>
          </p:cNvSpPr>
          <p:nvPr/>
        </p:nvSpPr>
        <p:spPr bwMode="auto">
          <a:xfrm>
            <a:off x="1829386" y="2895600"/>
            <a:ext cx="35180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/>
              <a:t>a</a:t>
            </a:r>
          </a:p>
        </p:txBody>
      </p:sp>
      <p:cxnSp>
        <p:nvCxnSpPr>
          <p:cNvPr id="240654" name="AutoShape 14"/>
          <p:cNvCxnSpPr>
            <a:cxnSpLocks noChangeShapeType="1"/>
            <a:stCxn id="240644" idx="6"/>
            <a:endCxn id="240664" idx="2"/>
          </p:cNvCxnSpPr>
          <p:nvPr/>
        </p:nvCxnSpPr>
        <p:spPr bwMode="auto">
          <a:xfrm>
            <a:off x="1829386" y="3352800"/>
            <a:ext cx="42216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40655" name="AutoShape 15"/>
          <p:cNvCxnSpPr>
            <a:cxnSpLocks noChangeShapeType="1"/>
            <a:stCxn id="240664" idx="6"/>
            <a:endCxn id="240648" idx="2"/>
          </p:cNvCxnSpPr>
          <p:nvPr/>
        </p:nvCxnSpPr>
        <p:spPr bwMode="auto">
          <a:xfrm>
            <a:off x="2955163" y="3352800"/>
            <a:ext cx="41923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240656" name="Oval 16"/>
          <p:cNvSpPr>
            <a:spLocks noChangeArrowheads="1"/>
          </p:cNvSpPr>
          <p:nvPr/>
        </p:nvSpPr>
        <p:spPr bwMode="auto">
          <a:xfrm>
            <a:off x="1266498" y="4267200"/>
            <a:ext cx="562888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200">
                <a:solidFill>
                  <a:srgbClr val="0000FF"/>
                </a:solidFill>
              </a:rPr>
              <a:t>q</a:t>
            </a:r>
            <a:r>
              <a:rPr lang="en-GB" sz="2200" baseline="-25000">
                <a:solidFill>
                  <a:srgbClr val="0000FF"/>
                </a:solidFill>
              </a:rPr>
              <a:t>3</a:t>
            </a:r>
          </a:p>
        </p:txBody>
      </p:sp>
      <p:cxnSp>
        <p:nvCxnSpPr>
          <p:cNvPr id="240657" name="AutoShape 17"/>
          <p:cNvCxnSpPr>
            <a:cxnSpLocks noChangeShapeType="1"/>
            <a:stCxn id="240644" idx="4"/>
            <a:endCxn id="240656" idx="0"/>
          </p:cNvCxnSpPr>
          <p:nvPr/>
        </p:nvCxnSpPr>
        <p:spPr bwMode="auto">
          <a:xfrm>
            <a:off x="1547942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40659" name="AutoShape 19"/>
          <p:cNvCxnSpPr>
            <a:cxnSpLocks noChangeShapeType="1"/>
            <a:stCxn id="240648" idx="7"/>
            <a:endCxn id="240648" idx="1"/>
          </p:cNvCxnSpPr>
          <p:nvPr/>
        </p:nvCxnSpPr>
        <p:spPr bwMode="auto">
          <a:xfrm rot="16200000" flipH="1" flipV="1">
            <a:off x="3725408" y="2834524"/>
            <a:ext cx="1588" cy="498391"/>
          </a:xfrm>
          <a:prstGeom prst="curvedConnector3">
            <a:avLst>
              <a:gd name="adj1" fmla="val -46200005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240660" name="Text Box 20"/>
          <p:cNvSpPr txBox="1">
            <a:spLocks noChangeArrowheads="1"/>
          </p:cNvSpPr>
          <p:nvPr/>
        </p:nvSpPr>
        <p:spPr bwMode="auto">
          <a:xfrm>
            <a:off x="3518051" y="3810000"/>
            <a:ext cx="35180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/>
              <a:t>a</a:t>
            </a:r>
          </a:p>
        </p:txBody>
      </p:sp>
      <p:sp>
        <p:nvSpPr>
          <p:cNvPr id="240662" name="Text Box 22"/>
          <p:cNvSpPr txBox="1">
            <a:spLocks noChangeArrowheads="1"/>
          </p:cNvSpPr>
          <p:nvPr/>
        </p:nvSpPr>
        <p:spPr bwMode="auto">
          <a:xfrm>
            <a:off x="3025524" y="5029200"/>
            <a:ext cx="64497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/>
              <a:t>a, b</a:t>
            </a:r>
          </a:p>
        </p:txBody>
      </p:sp>
      <p:sp>
        <p:nvSpPr>
          <p:cNvPr id="240664" name="Oval 24"/>
          <p:cNvSpPr>
            <a:spLocks noChangeArrowheads="1"/>
          </p:cNvSpPr>
          <p:nvPr/>
        </p:nvSpPr>
        <p:spPr bwMode="auto">
          <a:xfrm>
            <a:off x="2251552" y="2971800"/>
            <a:ext cx="70361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0666" name="AutoShape 26"/>
          <p:cNvCxnSpPr>
            <a:cxnSpLocks noChangeShapeType="1"/>
            <a:stCxn id="240664" idx="7"/>
            <a:endCxn id="240664" idx="1"/>
          </p:cNvCxnSpPr>
          <p:nvPr/>
        </p:nvCxnSpPr>
        <p:spPr bwMode="auto">
          <a:xfrm rot="16200000" flipH="1" flipV="1">
            <a:off x="2602563" y="2834524"/>
            <a:ext cx="1588" cy="498391"/>
          </a:xfrm>
          <a:prstGeom prst="curvedConnector3">
            <a:avLst>
              <a:gd name="adj1" fmla="val -45500005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240667" name="Text Box 27"/>
          <p:cNvSpPr txBox="1">
            <a:spLocks noChangeArrowheads="1"/>
          </p:cNvSpPr>
          <p:nvPr/>
        </p:nvSpPr>
        <p:spPr bwMode="auto">
          <a:xfrm>
            <a:off x="2814441" y="2286000"/>
            <a:ext cx="35180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/>
              <a:t>a</a:t>
            </a:r>
          </a:p>
        </p:txBody>
      </p:sp>
      <p:sp>
        <p:nvSpPr>
          <p:cNvPr id="240668" name="Oval 28"/>
          <p:cNvSpPr>
            <a:spLocks noChangeArrowheads="1"/>
          </p:cNvSpPr>
          <p:nvPr/>
        </p:nvSpPr>
        <p:spPr bwMode="auto">
          <a:xfrm>
            <a:off x="1266498" y="5562600"/>
            <a:ext cx="562888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200">
                <a:solidFill>
                  <a:srgbClr val="0000FF"/>
                </a:solidFill>
              </a:rPr>
              <a:t>q</a:t>
            </a:r>
            <a:r>
              <a:rPr lang="en-GB" sz="2200" baseline="-250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40669" name="Oval 29"/>
          <p:cNvSpPr>
            <a:spLocks noChangeArrowheads="1"/>
          </p:cNvSpPr>
          <p:nvPr/>
        </p:nvSpPr>
        <p:spPr bwMode="auto">
          <a:xfrm>
            <a:off x="1196137" y="5486400"/>
            <a:ext cx="70361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0671" name="AutoShape 31"/>
          <p:cNvCxnSpPr>
            <a:cxnSpLocks noChangeShapeType="1"/>
            <a:stCxn id="240656" idx="4"/>
            <a:endCxn id="240669" idx="0"/>
          </p:cNvCxnSpPr>
          <p:nvPr/>
        </p:nvCxnSpPr>
        <p:spPr bwMode="auto">
          <a:xfrm>
            <a:off x="1547942" y="48768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240672" name="Oval 32"/>
          <p:cNvSpPr>
            <a:spLocks noChangeArrowheads="1"/>
          </p:cNvSpPr>
          <p:nvPr/>
        </p:nvSpPr>
        <p:spPr bwMode="auto">
          <a:xfrm>
            <a:off x="2532997" y="4267200"/>
            <a:ext cx="562888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200">
                <a:solidFill>
                  <a:srgbClr val="0000FF"/>
                </a:solidFill>
              </a:rPr>
              <a:t>q</a:t>
            </a:r>
            <a:r>
              <a:rPr lang="en-GB" sz="2200" baseline="-25000">
                <a:solidFill>
                  <a:srgbClr val="0000FF"/>
                </a:solidFill>
              </a:rPr>
              <a:t>5</a:t>
            </a:r>
          </a:p>
        </p:txBody>
      </p:sp>
      <p:cxnSp>
        <p:nvCxnSpPr>
          <p:cNvPr id="240673" name="AutoShape 33"/>
          <p:cNvCxnSpPr>
            <a:cxnSpLocks noChangeShapeType="1"/>
            <a:stCxn id="240656" idx="6"/>
            <a:endCxn id="240672" idx="2"/>
          </p:cNvCxnSpPr>
          <p:nvPr/>
        </p:nvCxnSpPr>
        <p:spPr bwMode="auto">
          <a:xfrm>
            <a:off x="1829386" y="4572000"/>
            <a:ext cx="70361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40674" name="AutoShape 34"/>
          <p:cNvCxnSpPr>
            <a:cxnSpLocks noChangeShapeType="1"/>
            <a:stCxn id="240669" idx="7"/>
            <a:endCxn id="240672" idx="3"/>
          </p:cNvCxnSpPr>
          <p:nvPr/>
        </p:nvCxnSpPr>
        <p:spPr bwMode="auto">
          <a:xfrm flipV="1">
            <a:off x="1797138" y="4787901"/>
            <a:ext cx="817947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40675" name="AutoShape 35"/>
          <p:cNvCxnSpPr>
            <a:cxnSpLocks noChangeShapeType="1"/>
            <a:stCxn id="240672" idx="7"/>
            <a:endCxn id="240648" idx="4"/>
          </p:cNvCxnSpPr>
          <p:nvPr/>
        </p:nvCxnSpPr>
        <p:spPr bwMode="auto">
          <a:xfrm flipV="1">
            <a:off x="3013797" y="3733800"/>
            <a:ext cx="712405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</p:spPr>
      </p:cxnSp>
      <p:cxnSp>
        <p:nvCxnSpPr>
          <p:cNvPr id="240676" name="AutoShape 36"/>
          <p:cNvCxnSpPr>
            <a:cxnSpLocks noChangeShapeType="1"/>
            <a:stCxn id="240672" idx="5"/>
            <a:endCxn id="240672" idx="3"/>
          </p:cNvCxnSpPr>
          <p:nvPr/>
        </p:nvCxnSpPr>
        <p:spPr bwMode="auto">
          <a:xfrm rot="5400000">
            <a:off x="2813647" y="4589338"/>
            <a:ext cx="1588" cy="398712"/>
          </a:xfrm>
          <a:prstGeom prst="curvedConnector3">
            <a:avLst>
              <a:gd name="adj1" fmla="val 50199995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240677" name="Text Box 37"/>
          <p:cNvSpPr txBox="1">
            <a:spLocks noChangeArrowheads="1"/>
          </p:cNvSpPr>
          <p:nvPr/>
        </p:nvSpPr>
        <p:spPr bwMode="auto">
          <a:xfrm>
            <a:off x="2040469" y="5257800"/>
            <a:ext cx="64497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/>
              <a:t>a, b</a:t>
            </a:r>
          </a:p>
        </p:txBody>
      </p:sp>
      <p:sp>
        <p:nvSpPr>
          <p:cNvPr id="240678" name="Text Box 38"/>
          <p:cNvSpPr txBox="1">
            <a:spLocks noChangeArrowheads="1"/>
          </p:cNvSpPr>
          <p:nvPr/>
        </p:nvSpPr>
        <p:spPr bwMode="auto">
          <a:xfrm>
            <a:off x="1196137" y="4953000"/>
            <a:ext cx="35180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/>
              <a:t>a</a:t>
            </a:r>
          </a:p>
        </p:txBody>
      </p:sp>
      <p:sp>
        <p:nvSpPr>
          <p:cNvPr id="240679" name="Text Box 39"/>
          <p:cNvSpPr txBox="1">
            <a:spLocks noChangeArrowheads="1"/>
          </p:cNvSpPr>
          <p:nvPr/>
        </p:nvSpPr>
        <p:spPr bwMode="auto">
          <a:xfrm>
            <a:off x="633249" y="1676401"/>
            <a:ext cx="365877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ym typeface="Symbol" pitchFamily="18" charset="2"/>
              </a:rPr>
              <a:t>L</a:t>
            </a:r>
            <a:r>
              <a:rPr lang="en-GB" sz="2000" baseline="-25000">
                <a:sym typeface="Symbol" pitchFamily="18" charset="2"/>
              </a:rPr>
              <a:t>1</a:t>
            </a:r>
            <a:r>
              <a:rPr lang="en-GB" sz="2000">
                <a:sym typeface="Symbol" pitchFamily="18" charset="2"/>
              </a:rPr>
              <a:t> = {a</a:t>
            </a:r>
            <a:r>
              <a:rPr lang="en-GB" sz="2000" baseline="30000">
                <a:sym typeface="Symbol" pitchFamily="18" charset="2"/>
              </a:rPr>
              <a:t>n</a:t>
            </a:r>
            <a:r>
              <a:rPr lang="en-GB" sz="2000">
                <a:sym typeface="Symbol" pitchFamily="18" charset="2"/>
              </a:rPr>
              <a:t>b</a:t>
            </a:r>
            <a:r>
              <a:rPr lang="en-GB" sz="2000" baseline="30000">
                <a:sym typeface="Symbol" pitchFamily="18" charset="2"/>
              </a:rPr>
              <a:t>m</a:t>
            </a:r>
            <a:r>
              <a:rPr lang="en-GB" sz="2000">
                <a:sym typeface="Symbol" pitchFamily="18" charset="2"/>
              </a:rPr>
              <a:t> | n  1, m  0}{ba}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Properties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Identifying whether a given SET is CLOSED under a given OPERATION.</a:t>
            </a:r>
          </a:p>
          <a:p>
            <a:r>
              <a:rPr lang="en-US" dirty="0" smtClean="0"/>
              <a:t>Given two regular languages L1 and L2, is their UNION also regular? </a:t>
            </a:r>
          </a:p>
          <a:p>
            <a:pPr lvl="1"/>
            <a:r>
              <a:rPr lang="en-US" dirty="0" smtClean="0"/>
              <a:t>If YES then is it true for all regular languages?</a:t>
            </a:r>
          </a:p>
          <a:p>
            <a:pPr lvl="1"/>
            <a:r>
              <a:rPr lang="en-US" dirty="0" smtClean="0"/>
              <a:t>If YES then the family of regular languages is CLOSED under UNION.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Tahoma" pitchFamily="34" charset="0"/>
              </a:rPr>
              <a:t>Example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43CF-A9E2-4E89-8A26-F93A9C7F19E7}" type="slidenum">
              <a:rPr lang="en-GB"/>
              <a:pPr/>
              <a:t>20</a:t>
            </a:fld>
            <a:endParaRPr lang="en-GB"/>
          </a:p>
        </p:txBody>
      </p:sp>
      <p:grpSp>
        <p:nvGrpSpPr>
          <p:cNvPr id="39" name="Group 38"/>
          <p:cNvGrpSpPr/>
          <p:nvPr/>
        </p:nvGrpSpPr>
        <p:grpSpPr>
          <a:xfrm>
            <a:off x="727064" y="2286000"/>
            <a:ext cx="3494597" cy="3962400"/>
            <a:chOff x="727064" y="2286000"/>
            <a:chExt cx="3494597" cy="3962400"/>
          </a:xfrm>
        </p:grpSpPr>
        <p:sp>
          <p:nvSpPr>
            <p:cNvPr id="242691" name="Oval 3"/>
            <p:cNvSpPr>
              <a:spLocks noChangeArrowheads="1"/>
            </p:cNvSpPr>
            <p:nvPr/>
          </p:nvSpPr>
          <p:spPr bwMode="auto">
            <a:xfrm>
              <a:off x="1266498" y="3048000"/>
              <a:ext cx="562888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200">
                  <a:solidFill>
                    <a:srgbClr val="0000FF"/>
                  </a:solidFill>
                </a:rPr>
                <a:t>q</a:t>
              </a:r>
              <a:r>
                <a:rPr lang="en-GB" sz="2200" baseline="-25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42692" name="Oval 4"/>
            <p:cNvSpPr>
              <a:spLocks noChangeArrowheads="1"/>
            </p:cNvSpPr>
            <p:nvPr/>
          </p:nvSpPr>
          <p:spPr bwMode="auto">
            <a:xfrm>
              <a:off x="2321913" y="3048000"/>
              <a:ext cx="562888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200" dirty="0">
                  <a:solidFill>
                    <a:srgbClr val="0000FF"/>
                  </a:solidFill>
                </a:rPr>
                <a:t>q</a:t>
              </a:r>
              <a:r>
                <a:rPr lang="en-GB" sz="2200" baseline="-25000" dirty="0">
                  <a:solidFill>
                    <a:srgbClr val="0000FF"/>
                  </a:solidFill>
                </a:rPr>
                <a:t>1</a:t>
              </a:r>
            </a:p>
          </p:txBody>
        </p:sp>
        <p:cxnSp>
          <p:nvCxnSpPr>
            <p:cNvPr id="242693" name="AutoShape 5"/>
            <p:cNvCxnSpPr>
              <a:cxnSpLocks noChangeShapeType="1"/>
              <a:endCxn id="242691" idx="2"/>
            </p:cNvCxnSpPr>
            <p:nvPr/>
          </p:nvCxnSpPr>
          <p:spPr bwMode="auto">
            <a:xfrm>
              <a:off x="727064" y="3352800"/>
              <a:ext cx="53943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42694" name="Oval 6"/>
            <p:cNvSpPr>
              <a:spLocks noChangeArrowheads="1"/>
            </p:cNvSpPr>
            <p:nvPr/>
          </p:nvSpPr>
          <p:spPr bwMode="auto">
            <a:xfrm>
              <a:off x="3447690" y="3048000"/>
              <a:ext cx="562888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200">
                  <a:solidFill>
                    <a:srgbClr val="0000FF"/>
                  </a:solidFill>
                </a:rPr>
                <a:t>q</a:t>
              </a:r>
              <a:r>
                <a:rPr lang="en-GB" sz="2200" baseline="-25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42695" name="Oval 7"/>
            <p:cNvSpPr>
              <a:spLocks noChangeArrowheads="1"/>
            </p:cNvSpPr>
            <p:nvPr/>
          </p:nvSpPr>
          <p:spPr bwMode="auto">
            <a:xfrm>
              <a:off x="3374397" y="2971800"/>
              <a:ext cx="70361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696" name="Text Box 8"/>
            <p:cNvSpPr txBox="1">
              <a:spLocks noChangeArrowheads="1"/>
            </p:cNvSpPr>
            <p:nvPr/>
          </p:nvSpPr>
          <p:spPr bwMode="auto">
            <a:xfrm>
              <a:off x="3025524" y="2895600"/>
              <a:ext cx="384054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200"/>
                <a:t>b</a:t>
              </a:r>
            </a:p>
          </p:txBody>
        </p:sp>
        <p:sp>
          <p:nvSpPr>
            <p:cNvPr id="242697" name="Text Box 9"/>
            <p:cNvSpPr txBox="1">
              <a:spLocks noChangeArrowheads="1"/>
            </p:cNvSpPr>
            <p:nvPr/>
          </p:nvSpPr>
          <p:spPr bwMode="auto">
            <a:xfrm>
              <a:off x="3940217" y="2286000"/>
              <a:ext cx="281444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200"/>
                <a:t>b</a:t>
              </a:r>
            </a:p>
          </p:txBody>
        </p:sp>
        <p:sp>
          <p:nvSpPr>
            <p:cNvPr id="242698" name="Text Box 10"/>
            <p:cNvSpPr txBox="1">
              <a:spLocks noChangeArrowheads="1"/>
            </p:cNvSpPr>
            <p:nvPr/>
          </p:nvSpPr>
          <p:spPr bwMode="auto">
            <a:xfrm>
              <a:off x="1196137" y="3733800"/>
              <a:ext cx="351805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200"/>
                <a:t>b</a:t>
              </a:r>
            </a:p>
          </p:txBody>
        </p:sp>
        <p:sp>
          <p:nvSpPr>
            <p:cNvPr id="242699" name="Text Box 11"/>
            <p:cNvSpPr txBox="1">
              <a:spLocks noChangeArrowheads="1"/>
            </p:cNvSpPr>
            <p:nvPr/>
          </p:nvSpPr>
          <p:spPr bwMode="auto">
            <a:xfrm>
              <a:off x="1829386" y="2895600"/>
              <a:ext cx="351805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200"/>
                <a:t>a</a:t>
              </a:r>
            </a:p>
          </p:txBody>
        </p:sp>
        <p:cxnSp>
          <p:nvCxnSpPr>
            <p:cNvPr id="242700" name="AutoShape 12"/>
            <p:cNvCxnSpPr>
              <a:cxnSpLocks noChangeShapeType="1"/>
              <a:stCxn id="242691" idx="6"/>
              <a:endCxn id="242707" idx="2"/>
            </p:cNvCxnSpPr>
            <p:nvPr/>
          </p:nvCxnSpPr>
          <p:spPr bwMode="auto">
            <a:xfrm>
              <a:off x="1829386" y="3352800"/>
              <a:ext cx="42216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42701" name="AutoShape 13"/>
            <p:cNvCxnSpPr>
              <a:cxnSpLocks noChangeShapeType="1"/>
              <a:stCxn id="242707" idx="6"/>
              <a:endCxn id="242695" idx="2"/>
            </p:cNvCxnSpPr>
            <p:nvPr/>
          </p:nvCxnSpPr>
          <p:spPr bwMode="auto">
            <a:xfrm>
              <a:off x="2955163" y="3352800"/>
              <a:ext cx="41923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42702" name="Oval 14"/>
            <p:cNvSpPr>
              <a:spLocks noChangeArrowheads="1"/>
            </p:cNvSpPr>
            <p:nvPr/>
          </p:nvSpPr>
          <p:spPr bwMode="auto">
            <a:xfrm>
              <a:off x="1266498" y="4267200"/>
              <a:ext cx="562888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200">
                  <a:solidFill>
                    <a:srgbClr val="0000FF"/>
                  </a:solidFill>
                </a:rPr>
                <a:t>q</a:t>
              </a:r>
              <a:r>
                <a:rPr lang="en-GB" sz="2200" baseline="-25000">
                  <a:solidFill>
                    <a:srgbClr val="0000FF"/>
                  </a:solidFill>
                </a:rPr>
                <a:t>3</a:t>
              </a:r>
            </a:p>
          </p:txBody>
        </p:sp>
        <p:cxnSp>
          <p:nvCxnSpPr>
            <p:cNvPr id="242703" name="AutoShape 15"/>
            <p:cNvCxnSpPr>
              <a:cxnSpLocks noChangeShapeType="1"/>
              <a:stCxn id="242691" idx="4"/>
              <a:endCxn id="242702" idx="0"/>
            </p:cNvCxnSpPr>
            <p:nvPr/>
          </p:nvCxnSpPr>
          <p:spPr bwMode="auto">
            <a:xfrm>
              <a:off x="1547942" y="3657600"/>
              <a:ext cx="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42704" name="AutoShape 16"/>
            <p:cNvCxnSpPr>
              <a:cxnSpLocks noChangeShapeType="1"/>
              <a:stCxn id="242695" idx="7"/>
              <a:endCxn id="242695" idx="1"/>
            </p:cNvCxnSpPr>
            <p:nvPr/>
          </p:nvCxnSpPr>
          <p:spPr bwMode="auto">
            <a:xfrm rot="16200000" flipH="1" flipV="1">
              <a:off x="3725408" y="2834524"/>
              <a:ext cx="1588" cy="498391"/>
            </a:xfrm>
            <a:prstGeom prst="curvedConnector3">
              <a:avLst>
                <a:gd name="adj1" fmla="val -462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42705" name="Text Box 17"/>
            <p:cNvSpPr txBox="1">
              <a:spLocks noChangeArrowheads="1"/>
            </p:cNvSpPr>
            <p:nvPr/>
          </p:nvSpPr>
          <p:spPr bwMode="auto">
            <a:xfrm>
              <a:off x="3518051" y="3810000"/>
              <a:ext cx="351805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200"/>
                <a:t>a</a:t>
              </a:r>
            </a:p>
          </p:txBody>
        </p:sp>
        <p:sp>
          <p:nvSpPr>
            <p:cNvPr id="242706" name="Text Box 18"/>
            <p:cNvSpPr txBox="1">
              <a:spLocks noChangeArrowheads="1"/>
            </p:cNvSpPr>
            <p:nvPr/>
          </p:nvSpPr>
          <p:spPr bwMode="auto">
            <a:xfrm>
              <a:off x="2895600" y="5029200"/>
              <a:ext cx="70827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200" dirty="0"/>
                <a:t>a, b</a:t>
              </a:r>
            </a:p>
          </p:txBody>
        </p:sp>
        <p:sp>
          <p:nvSpPr>
            <p:cNvPr id="242707" name="Oval 19"/>
            <p:cNvSpPr>
              <a:spLocks noChangeArrowheads="1"/>
            </p:cNvSpPr>
            <p:nvPr/>
          </p:nvSpPr>
          <p:spPr bwMode="auto">
            <a:xfrm>
              <a:off x="2251552" y="2971800"/>
              <a:ext cx="70361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2708" name="AutoShape 20"/>
            <p:cNvCxnSpPr>
              <a:cxnSpLocks noChangeShapeType="1"/>
              <a:stCxn id="242707" idx="7"/>
              <a:endCxn id="242707" idx="1"/>
            </p:cNvCxnSpPr>
            <p:nvPr/>
          </p:nvCxnSpPr>
          <p:spPr bwMode="auto">
            <a:xfrm rot="16200000" flipH="1" flipV="1">
              <a:off x="2602563" y="2834524"/>
              <a:ext cx="1588" cy="498391"/>
            </a:xfrm>
            <a:prstGeom prst="curvedConnector3">
              <a:avLst>
                <a:gd name="adj1" fmla="val -455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42709" name="Text Box 21"/>
            <p:cNvSpPr txBox="1">
              <a:spLocks noChangeArrowheads="1"/>
            </p:cNvSpPr>
            <p:nvPr/>
          </p:nvSpPr>
          <p:spPr bwMode="auto">
            <a:xfrm>
              <a:off x="2814441" y="2286000"/>
              <a:ext cx="351805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200"/>
                <a:t>a</a:t>
              </a:r>
            </a:p>
          </p:txBody>
        </p:sp>
        <p:sp>
          <p:nvSpPr>
            <p:cNvPr id="242710" name="Oval 22"/>
            <p:cNvSpPr>
              <a:spLocks noChangeArrowheads="1"/>
            </p:cNvSpPr>
            <p:nvPr/>
          </p:nvSpPr>
          <p:spPr bwMode="auto">
            <a:xfrm>
              <a:off x="1266498" y="5562600"/>
              <a:ext cx="562888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200">
                  <a:solidFill>
                    <a:srgbClr val="0000FF"/>
                  </a:solidFill>
                </a:rPr>
                <a:t>q</a:t>
              </a:r>
              <a:r>
                <a:rPr lang="en-GB" sz="2200" baseline="-2500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242711" name="Oval 23"/>
            <p:cNvSpPr>
              <a:spLocks noChangeArrowheads="1"/>
            </p:cNvSpPr>
            <p:nvPr/>
          </p:nvSpPr>
          <p:spPr bwMode="auto">
            <a:xfrm>
              <a:off x="1196137" y="5486400"/>
              <a:ext cx="70361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2712" name="AutoShape 24"/>
            <p:cNvCxnSpPr>
              <a:cxnSpLocks noChangeShapeType="1"/>
              <a:stCxn id="242702" idx="4"/>
              <a:endCxn id="242711" idx="0"/>
            </p:cNvCxnSpPr>
            <p:nvPr/>
          </p:nvCxnSpPr>
          <p:spPr bwMode="auto">
            <a:xfrm>
              <a:off x="1547942" y="4876800"/>
              <a:ext cx="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42713" name="Oval 25"/>
            <p:cNvSpPr>
              <a:spLocks noChangeArrowheads="1"/>
            </p:cNvSpPr>
            <p:nvPr/>
          </p:nvSpPr>
          <p:spPr bwMode="auto">
            <a:xfrm>
              <a:off x="2532997" y="4267200"/>
              <a:ext cx="562888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200">
                  <a:solidFill>
                    <a:srgbClr val="0000FF"/>
                  </a:solidFill>
                </a:rPr>
                <a:t>q</a:t>
              </a:r>
              <a:r>
                <a:rPr lang="en-GB" sz="2200" baseline="-25000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242714" name="AutoShape 26"/>
            <p:cNvCxnSpPr>
              <a:cxnSpLocks noChangeShapeType="1"/>
              <a:stCxn id="242702" idx="6"/>
              <a:endCxn id="242713" idx="2"/>
            </p:cNvCxnSpPr>
            <p:nvPr/>
          </p:nvCxnSpPr>
          <p:spPr bwMode="auto">
            <a:xfrm>
              <a:off x="1829386" y="4572000"/>
              <a:ext cx="70361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42715" name="AutoShape 27"/>
            <p:cNvCxnSpPr>
              <a:cxnSpLocks noChangeShapeType="1"/>
              <a:stCxn id="242711" idx="7"/>
              <a:endCxn id="242713" idx="3"/>
            </p:cNvCxnSpPr>
            <p:nvPr/>
          </p:nvCxnSpPr>
          <p:spPr bwMode="auto">
            <a:xfrm flipV="1">
              <a:off x="1797138" y="4787901"/>
              <a:ext cx="817947" cy="809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42716" name="AutoShape 28"/>
            <p:cNvCxnSpPr>
              <a:cxnSpLocks noChangeShapeType="1"/>
              <a:stCxn id="242713" idx="7"/>
              <a:endCxn id="242695" idx="4"/>
            </p:cNvCxnSpPr>
            <p:nvPr/>
          </p:nvCxnSpPr>
          <p:spPr bwMode="auto">
            <a:xfrm flipV="1">
              <a:off x="3013797" y="3733800"/>
              <a:ext cx="712405" cy="622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</p:cxnSp>
        <p:cxnSp>
          <p:nvCxnSpPr>
            <p:cNvPr id="242717" name="AutoShape 29"/>
            <p:cNvCxnSpPr>
              <a:cxnSpLocks noChangeShapeType="1"/>
              <a:stCxn id="242713" idx="5"/>
              <a:endCxn id="242713" idx="3"/>
            </p:cNvCxnSpPr>
            <p:nvPr/>
          </p:nvCxnSpPr>
          <p:spPr bwMode="auto">
            <a:xfrm rot="5400000">
              <a:off x="2813647" y="4589338"/>
              <a:ext cx="1588" cy="398712"/>
            </a:xfrm>
            <a:prstGeom prst="curvedConnector3">
              <a:avLst>
                <a:gd name="adj1" fmla="val 501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42718" name="Text Box 30"/>
            <p:cNvSpPr txBox="1">
              <a:spLocks noChangeArrowheads="1"/>
            </p:cNvSpPr>
            <p:nvPr/>
          </p:nvSpPr>
          <p:spPr bwMode="auto">
            <a:xfrm>
              <a:off x="1905000" y="5257800"/>
              <a:ext cx="77893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200" dirty="0"/>
                <a:t>a, b</a:t>
              </a:r>
            </a:p>
          </p:txBody>
        </p:sp>
        <p:sp>
          <p:nvSpPr>
            <p:cNvPr id="242719" name="Text Box 31"/>
            <p:cNvSpPr txBox="1">
              <a:spLocks noChangeArrowheads="1"/>
            </p:cNvSpPr>
            <p:nvPr/>
          </p:nvSpPr>
          <p:spPr bwMode="auto">
            <a:xfrm>
              <a:off x="1196137" y="4953000"/>
              <a:ext cx="351805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200"/>
                <a:t>a</a:t>
              </a:r>
            </a:p>
          </p:txBody>
        </p:sp>
      </p:grpSp>
      <p:sp>
        <p:nvSpPr>
          <p:cNvPr id="242720" name="Text Box 32"/>
          <p:cNvSpPr txBox="1">
            <a:spLocks noChangeArrowheads="1"/>
          </p:cNvSpPr>
          <p:nvPr/>
        </p:nvSpPr>
        <p:spPr bwMode="auto">
          <a:xfrm>
            <a:off x="633249" y="1676401"/>
            <a:ext cx="365877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L</a:t>
            </a:r>
            <a:r>
              <a:rPr lang="en-GB" sz="2000" baseline="-2500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 = {a</a:t>
            </a:r>
            <a:r>
              <a:rPr lang="en-GB" sz="2000" baseline="3000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GB" sz="2000" baseline="30000">
                <a:solidFill>
                  <a:srgbClr val="0000FF"/>
                </a:solidFill>
                <a:sym typeface="Symbol" pitchFamily="18" charset="2"/>
              </a:rPr>
              <a:t>m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 | n  1, m  0}{ba}</a:t>
            </a:r>
          </a:p>
        </p:txBody>
      </p:sp>
      <p:sp>
        <p:nvSpPr>
          <p:cNvPr id="242750" name="Text Box 62"/>
          <p:cNvSpPr txBox="1">
            <a:spLocks noChangeArrowheads="1"/>
          </p:cNvSpPr>
          <p:nvPr/>
        </p:nvSpPr>
        <p:spPr bwMode="auto">
          <a:xfrm>
            <a:off x="4854910" y="1676401"/>
            <a:ext cx="211083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L</a:t>
            </a:r>
            <a:r>
              <a:rPr lang="en-GB" sz="2000" baseline="-2500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 = {b</a:t>
            </a:r>
            <a:r>
              <a:rPr lang="en-GB" sz="2000" baseline="30000">
                <a:solidFill>
                  <a:srgbClr val="0000FF"/>
                </a:solidFill>
                <a:sym typeface="Symbol" pitchFamily="18" charset="2"/>
              </a:rPr>
              <a:t>m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 | m  1}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257800" y="2362200"/>
            <a:ext cx="2392275" cy="1447800"/>
            <a:chOff x="5521434" y="2514600"/>
            <a:chExt cx="2392275" cy="1447800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6013961" y="3276600"/>
              <a:ext cx="562888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200">
                  <a:solidFill>
                    <a:srgbClr val="0000FF"/>
                  </a:solidFill>
                </a:rPr>
                <a:t>q</a:t>
              </a:r>
              <a:r>
                <a:rPr lang="en-GB" sz="2200" baseline="-25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139738" y="3276600"/>
              <a:ext cx="562888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200">
                  <a:solidFill>
                    <a:srgbClr val="0000FF"/>
                  </a:solidFill>
                </a:rPr>
                <a:t>q</a:t>
              </a:r>
              <a:r>
                <a:rPr lang="en-GB" sz="2200" baseline="-25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7066445" y="3200400"/>
              <a:ext cx="70361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9"/>
            <p:cNvSpPr txBox="1">
              <a:spLocks noChangeArrowheads="1"/>
            </p:cNvSpPr>
            <p:nvPr/>
          </p:nvSpPr>
          <p:spPr bwMode="auto">
            <a:xfrm>
              <a:off x="6717572" y="3124200"/>
              <a:ext cx="384054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200"/>
                <a:t>b</a:t>
              </a: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7632265" y="2514600"/>
              <a:ext cx="281444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200"/>
                <a:t>b</a:t>
              </a:r>
            </a:p>
          </p:txBody>
        </p:sp>
        <p:cxnSp>
          <p:nvCxnSpPr>
            <p:cNvPr id="46" name="AutoShape 14"/>
            <p:cNvCxnSpPr>
              <a:cxnSpLocks noChangeShapeType="1"/>
              <a:endCxn id="40" idx="2"/>
            </p:cNvCxnSpPr>
            <p:nvPr/>
          </p:nvCxnSpPr>
          <p:spPr bwMode="auto">
            <a:xfrm>
              <a:off x="5521434" y="3581400"/>
              <a:ext cx="49252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47" name="AutoShape 15"/>
            <p:cNvCxnSpPr>
              <a:cxnSpLocks noChangeShapeType="1"/>
              <a:stCxn id="40" idx="6"/>
              <a:endCxn id="42" idx="2"/>
            </p:cNvCxnSpPr>
            <p:nvPr/>
          </p:nvCxnSpPr>
          <p:spPr bwMode="auto">
            <a:xfrm>
              <a:off x="6576849" y="3581400"/>
              <a:ext cx="489596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48" name="AutoShape 19"/>
            <p:cNvCxnSpPr>
              <a:cxnSpLocks noChangeShapeType="1"/>
              <a:stCxn id="42" idx="7"/>
              <a:endCxn id="42" idx="1"/>
            </p:cNvCxnSpPr>
            <p:nvPr/>
          </p:nvCxnSpPr>
          <p:spPr bwMode="auto">
            <a:xfrm rot="16200000" flipH="1" flipV="1">
              <a:off x="7417456" y="3063124"/>
              <a:ext cx="1588" cy="498391"/>
            </a:xfrm>
            <a:prstGeom prst="curvedConnector3">
              <a:avLst>
                <a:gd name="adj1" fmla="val -462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Tahoma" pitchFamily="34" charset="0"/>
              </a:rPr>
              <a:t>Example</a:t>
            </a: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E706-E4F2-4960-83E2-525A4E5B2E79}" type="slidenum">
              <a:rPr lang="en-GB"/>
              <a:pPr/>
              <a:t>21</a:t>
            </a:fld>
            <a:endParaRPr lang="en-GB"/>
          </a:p>
        </p:txBody>
      </p:sp>
      <p:sp>
        <p:nvSpPr>
          <p:cNvPr id="243744" name="Text Box 32"/>
          <p:cNvSpPr txBox="1">
            <a:spLocks noChangeArrowheads="1"/>
          </p:cNvSpPr>
          <p:nvPr/>
        </p:nvSpPr>
        <p:spPr bwMode="auto">
          <a:xfrm>
            <a:off x="633249" y="1676401"/>
            <a:ext cx="365877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L</a:t>
            </a:r>
            <a:r>
              <a:rPr lang="en-GB" sz="2000" baseline="-2500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 = {a</a:t>
            </a:r>
            <a:r>
              <a:rPr lang="en-GB" sz="2000" baseline="3000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GB" sz="2000" baseline="30000">
                <a:solidFill>
                  <a:srgbClr val="0000FF"/>
                </a:solidFill>
                <a:sym typeface="Symbol" pitchFamily="18" charset="2"/>
              </a:rPr>
              <a:t>m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 | n  1, m  0}{ba}</a:t>
            </a:r>
          </a:p>
        </p:txBody>
      </p:sp>
      <p:sp>
        <p:nvSpPr>
          <p:cNvPr id="243745" name="Text Box 33"/>
          <p:cNvSpPr txBox="1">
            <a:spLocks noChangeArrowheads="1"/>
          </p:cNvSpPr>
          <p:nvPr/>
        </p:nvSpPr>
        <p:spPr bwMode="auto">
          <a:xfrm>
            <a:off x="4854910" y="1676401"/>
            <a:ext cx="211083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L</a:t>
            </a:r>
            <a:r>
              <a:rPr lang="en-GB" sz="2000" baseline="-2500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 = {b</a:t>
            </a:r>
            <a:r>
              <a:rPr lang="en-GB" sz="2000" baseline="30000">
                <a:solidFill>
                  <a:srgbClr val="0000FF"/>
                </a:solidFill>
                <a:sym typeface="Symbol" pitchFamily="18" charset="2"/>
              </a:rPr>
              <a:t>m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 | m  1}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727064" y="2286000"/>
            <a:ext cx="3494597" cy="3886200"/>
            <a:chOff x="727064" y="2286000"/>
            <a:chExt cx="3494597" cy="3886200"/>
          </a:xfrm>
        </p:grpSpPr>
        <p:sp>
          <p:nvSpPr>
            <p:cNvPr id="41" name="Oval 3"/>
            <p:cNvSpPr>
              <a:spLocks noChangeArrowheads="1"/>
            </p:cNvSpPr>
            <p:nvPr/>
          </p:nvSpPr>
          <p:spPr bwMode="auto">
            <a:xfrm>
              <a:off x="1266498" y="3048000"/>
              <a:ext cx="562888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200">
                  <a:solidFill>
                    <a:srgbClr val="0000FF"/>
                  </a:solidFill>
                </a:rPr>
                <a:t>q</a:t>
              </a:r>
              <a:r>
                <a:rPr lang="en-GB" sz="2200" baseline="-25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42" name="Oval 4"/>
            <p:cNvSpPr>
              <a:spLocks noChangeArrowheads="1"/>
            </p:cNvSpPr>
            <p:nvPr/>
          </p:nvSpPr>
          <p:spPr bwMode="auto">
            <a:xfrm>
              <a:off x="2321913" y="3048000"/>
              <a:ext cx="562888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200" dirty="0">
                  <a:solidFill>
                    <a:srgbClr val="0000FF"/>
                  </a:solidFill>
                </a:rPr>
                <a:t>q</a:t>
              </a:r>
              <a:r>
                <a:rPr lang="en-GB" sz="2200" baseline="-25000" dirty="0">
                  <a:solidFill>
                    <a:srgbClr val="0000FF"/>
                  </a:solidFill>
                </a:rPr>
                <a:t>1</a:t>
              </a:r>
            </a:p>
          </p:txBody>
        </p:sp>
        <p:cxnSp>
          <p:nvCxnSpPr>
            <p:cNvPr id="43" name="AutoShape 5"/>
            <p:cNvCxnSpPr>
              <a:cxnSpLocks noChangeShapeType="1"/>
              <a:endCxn id="41" idx="2"/>
            </p:cNvCxnSpPr>
            <p:nvPr/>
          </p:nvCxnSpPr>
          <p:spPr bwMode="auto">
            <a:xfrm>
              <a:off x="727064" y="3352800"/>
              <a:ext cx="53943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44" name="Oval 6"/>
            <p:cNvSpPr>
              <a:spLocks noChangeArrowheads="1"/>
            </p:cNvSpPr>
            <p:nvPr/>
          </p:nvSpPr>
          <p:spPr bwMode="auto">
            <a:xfrm>
              <a:off x="3447690" y="3048000"/>
              <a:ext cx="562888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200">
                  <a:solidFill>
                    <a:srgbClr val="0000FF"/>
                  </a:solidFill>
                </a:rPr>
                <a:t>q</a:t>
              </a:r>
              <a:r>
                <a:rPr lang="en-GB" sz="2200" baseline="-25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45" name="Oval 7"/>
            <p:cNvSpPr>
              <a:spLocks noChangeArrowheads="1"/>
            </p:cNvSpPr>
            <p:nvPr/>
          </p:nvSpPr>
          <p:spPr bwMode="auto">
            <a:xfrm>
              <a:off x="3374397" y="2971800"/>
              <a:ext cx="70361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3025524" y="2895600"/>
              <a:ext cx="384054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200"/>
                <a:t>b</a:t>
              </a: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3940217" y="2286000"/>
              <a:ext cx="281444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200"/>
                <a:t>b</a:t>
              </a: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1196137" y="3733800"/>
              <a:ext cx="351805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200"/>
                <a:t>b</a:t>
              </a:r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1829386" y="2895600"/>
              <a:ext cx="351805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200"/>
                <a:t>a</a:t>
              </a:r>
            </a:p>
          </p:txBody>
        </p:sp>
        <p:cxnSp>
          <p:nvCxnSpPr>
            <p:cNvPr id="50" name="AutoShape 12"/>
            <p:cNvCxnSpPr>
              <a:cxnSpLocks noChangeShapeType="1"/>
              <a:stCxn id="41" idx="6"/>
              <a:endCxn id="57" idx="2"/>
            </p:cNvCxnSpPr>
            <p:nvPr/>
          </p:nvCxnSpPr>
          <p:spPr bwMode="auto">
            <a:xfrm>
              <a:off x="1829386" y="3352800"/>
              <a:ext cx="42216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51" name="AutoShape 13"/>
            <p:cNvCxnSpPr>
              <a:cxnSpLocks noChangeShapeType="1"/>
              <a:stCxn id="57" idx="6"/>
              <a:endCxn id="45" idx="2"/>
            </p:cNvCxnSpPr>
            <p:nvPr/>
          </p:nvCxnSpPr>
          <p:spPr bwMode="auto">
            <a:xfrm>
              <a:off x="2955163" y="3352800"/>
              <a:ext cx="41923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1266498" y="4267200"/>
              <a:ext cx="562888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200">
                  <a:solidFill>
                    <a:srgbClr val="0000FF"/>
                  </a:solidFill>
                </a:rPr>
                <a:t>q</a:t>
              </a:r>
              <a:r>
                <a:rPr lang="en-GB" sz="2200" baseline="-25000">
                  <a:solidFill>
                    <a:srgbClr val="0000FF"/>
                  </a:solidFill>
                </a:rPr>
                <a:t>3</a:t>
              </a:r>
            </a:p>
          </p:txBody>
        </p:sp>
        <p:cxnSp>
          <p:nvCxnSpPr>
            <p:cNvPr id="53" name="AutoShape 15"/>
            <p:cNvCxnSpPr>
              <a:cxnSpLocks noChangeShapeType="1"/>
              <a:stCxn id="41" idx="4"/>
              <a:endCxn id="52" idx="0"/>
            </p:cNvCxnSpPr>
            <p:nvPr/>
          </p:nvCxnSpPr>
          <p:spPr bwMode="auto">
            <a:xfrm>
              <a:off x="1547942" y="3657600"/>
              <a:ext cx="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54" name="AutoShape 16"/>
            <p:cNvCxnSpPr>
              <a:cxnSpLocks noChangeShapeType="1"/>
              <a:stCxn id="45" idx="7"/>
              <a:endCxn id="45" idx="1"/>
            </p:cNvCxnSpPr>
            <p:nvPr/>
          </p:nvCxnSpPr>
          <p:spPr bwMode="auto">
            <a:xfrm rot="16200000" flipH="1" flipV="1">
              <a:off x="3725408" y="2834524"/>
              <a:ext cx="1588" cy="498391"/>
            </a:xfrm>
            <a:prstGeom prst="curvedConnector3">
              <a:avLst>
                <a:gd name="adj1" fmla="val -462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55" name="Text Box 17"/>
            <p:cNvSpPr txBox="1">
              <a:spLocks noChangeArrowheads="1"/>
            </p:cNvSpPr>
            <p:nvPr/>
          </p:nvSpPr>
          <p:spPr bwMode="auto">
            <a:xfrm>
              <a:off x="3518051" y="3810000"/>
              <a:ext cx="351805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200"/>
                <a:t>a</a:t>
              </a:r>
            </a:p>
          </p:txBody>
        </p:sp>
        <p:sp>
          <p:nvSpPr>
            <p:cNvPr id="56" name="Text Box 18"/>
            <p:cNvSpPr txBox="1">
              <a:spLocks noChangeArrowheads="1"/>
            </p:cNvSpPr>
            <p:nvPr/>
          </p:nvSpPr>
          <p:spPr bwMode="auto">
            <a:xfrm>
              <a:off x="2971800" y="5029200"/>
              <a:ext cx="70827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200" dirty="0"/>
                <a:t>a, b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2251552" y="2971800"/>
              <a:ext cx="70361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8" name="AutoShape 20"/>
            <p:cNvCxnSpPr>
              <a:cxnSpLocks noChangeShapeType="1"/>
              <a:stCxn id="57" idx="7"/>
              <a:endCxn id="57" idx="1"/>
            </p:cNvCxnSpPr>
            <p:nvPr/>
          </p:nvCxnSpPr>
          <p:spPr bwMode="auto">
            <a:xfrm rot="16200000" flipH="1" flipV="1">
              <a:off x="2602563" y="2834524"/>
              <a:ext cx="1588" cy="498391"/>
            </a:xfrm>
            <a:prstGeom prst="curvedConnector3">
              <a:avLst>
                <a:gd name="adj1" fmla="val -455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59" name="Text Box 21"/>
            <p:cNvSpPr txBox="1">
              <a:spLocks noChangeArrowheads="1"/>
            </p:cNvSpPr>
            <p:nvPr/>
          </p:nvSpPr>
          <p:spPr bwMode="auto">
            <a:xfrm>
              <a:off x="2814441" y="2286000"/>
              <a:ext cx="351805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200"/>
                <a:t>a</a:t>
              </a:r>
            </a:p>
          </p:txBody>
        </p:sp>
        <p:sp>
          <p:nvSpPr>
            <p:cNvPr id="60" name="Oval 22"/>
            <p:cNvSpPr>
              <a:spLocks noChangeArrowheads="1"/>
            </p:cNvSpPr>
            <p:nvPr/>
          </p:nvSpPr>
          <p:spPr bwMode="auto">
            <a:xfrm>
              <a:off x="1266498" y="5562600"/>
              <a:ext cx="562888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200">
                  <a:solidFill>
                    <a:srgbClr val="0000FF"/>
                  </a:solidFill>
                </a:rPr>
                <a:t>q</a:t>
              </a:r>
              <a:r>
                <a:rPr lang="en-GB" sz="2200" baseline="-25000">
                  <a:solidFill>
                    <a:srgbClr val="0000FF"/>
                  </a:solidFill>
                </a:rPr>
                <a:t>4</a:t>
              </a:r>
            </a:p>
          </p:txBody>
        </p:sp>
        <p:cxnSp>
          <p:nvCxnSpPr>
            <p:cNvPr id="62" name="AutoShape 24"/>
            <p:cNvCxnSpPr>
              <a:cxnSpLocks noChangeShapeType="1"/>
              <a:stCxn id="52" idx="4"/>
              <a:endCxn id="60" idx="0"/>
            </p:cNvCxnSpPr>
            <p:nvPr/>
          </p:nvCxnSpPr>
          <p:spPr bwMode="auto">
            <a:xfrm rot="5400000">
              <a:off x="1205042" y="5219700"/>
              <a:ext cx="6858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3" name="Oval 25"/>
            <p:cNvSpPr>
              <a:spLocks noChangeArrowheads="1"/>
            </p:cNvSpPr>
            <p:nvPr/>
          </p:nvSpPr>
          <p:spPr bwMode="auto">
            <a:xfrm>
              <a:off x="2532997" y="4267200"/>
              <a:ext cx="562888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200">
                  <a:solidFill>
                    <a:srgbClr val="0000FF"/>
                  </a:solidFill>
                </a:rPr>
                <a:t>q</a:t>
              </a:r>
              <a:r>
                <a:rPr lang="en-GB" sz="2200" baseline="-25000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64" name="AutoShape 26"/>
            <p:cNvCxnSpPr>
              <a:cxnSpLocks noChangeShapeType="1"/>
              <a:stCxn id="52" idx="6"/>
              <a:endCxn id="63" idx="2"/>
            </p:cNvCxnSpPr>
            <p:nvPr/>
          </p:nvCxnSpPr>
          <p:spPr bwMode="auto">
            <a:xfrm>
              <a:off x="1829386" y="4572000"/>
              <a:ext cx="70361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65" name="AutoShape 27"/>
            <p:cNvCxnSpPr>
              <a:cxnSpLocks noChangeShapeType="1"/>
              <a:stCxn id="60" idx="7"/>
              <a:endCxn id="63" idx="3"/>
            </p:cNvCxnSpPr>
            <p:nvPr/>
          </p:nvCxnSpPr>
          <p:spPr bwMode="auto">
            <a:xfrm rot="5400000" flipH="1" flipV="1">
              <a:off x="1749017" y="4785462"/>
              <a:ext cx="864348" cy="8684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66" name="AutoShape 28"/>
            <p:cNvCxnSpPr>
              <a:cxnSpLocks noChangeShapeType="1"/>
              <a:stCxn id="63" idx="7"/>
              <a:endCxn id="45" idx="4"/>
            </p:cNvCxnSpPr>
            <p:nvPr/>
          </p:nvCxnSpPr>
          <p:spPr bwMode="auto">
            <a:xfrm flipV="1">
              <a:off x="3013797" y="3733800"/>
              <a:ext cx="712405" cy="622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</p:cxnSp>
        <p:cxnSp>
          <p:nvCxnSpPr>
            <p:cNvPr id="67" name="AutoShape 29"/>
            <p:cNvCxnSpPr>
              <a:cxnSpLocks noChangeShapeType="1"/>
              <a:stCxn id="63" idx="5"/>
              <a:endCxn id="63" idx="3"/>
            </p:cNvCxnSpPr>
            <p:nvPr/>
          </p:nvCxnSpPr>
          <p:spPr bwMode="auto">
            <a:xfrm rot="5400000">
              <a:off x="2813647" y="4589338"/>
              <a:ext cx="1588" cy="398712"/>
            </a:xfrm>
            <a:prstGeom prst="curvedConnector3">
              <a:avLst>
                <a:gd name="adj1" fmla="val 501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8" name="Text Box 30"/>
            <p:cNvSpPr txBox="1">
              <a:spLocks noChangeArrowheads="1"/>
            </p:cNvSpPr>
            <p:nvPr/>
          </p:nvSpPr>
          <p:spPr bwMode="auto">
            <a:xfrm>
              <a:off x="1905000" y="5257800"/>
              <a:ext cx="85513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200" dirty="0"/>
                <a:t>a, b</a:t>
              </a:r>
            </a:p>
          </p:txBody>
        </p:sp>
        <p:sp>
          <p:nvSpPr>
            <p:cNvPr id="69" name="Text Box 31"/>
            <p:cNvSpPr txBox="1">
              <a:spLocks noChangeArrowheads="1"/>
            </p:cNvSpPr>
            <p:nvPr/>
          </p:nvSpPr>
          <p:spPr bwMode="auto">
            <a:xfrm>
              <a:off x="1196137" y="4953000"/>
              <a:ext cx="351805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200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Tahoma" pitchFamily="34" charset="0"/>
              </a:rPr>
              <a:t>Theorem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C58E-D1C9-44C6-9497-37F646101ABC}" type="slidenum">
              <a:rPr lang="en-GB"/>
              <a:pPr/>
              <a:t>22</a:t>
            </a:fld>
            <a:endParaRPr lang="en-GB"/>
          </a:p>
        </p:txBody>
      </p:sp>
      <p:sp>
        <p:nvSpPr>
          <p:cNvPr id="2457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>
                <a:latin typeface="Tahoma" pitchFamily="34" charset="0"/>
                <a:sym typeface="Symbol" pitchFamily="18" charset="2"/>
              </a:rPr>
              <a:t>The family of regular languages is closed under right quotient:</a:t>
            </a:r>
          </a:p>
          <a:p>
            <a:pPr marL="0" indent="0" algn="ctr"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>
                <a:latin typeface="Tahoma" pitchFamily="34" charset="0"/>
                <a:sym typeface="Symbol" pitchFamily="18" charset="2"/>
              </a:rPr>
              <a:t>If</a:t>
            </a:r>
            <a:r>
              <a:rPr lang="en-GB" sz="260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 L</a:t>
            </a:r>
            <a:r>
              <a:rPr lang="en-GB" sz="2600" baseline="-2500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1</a:t>
            </a:r>
            <a:r>
              <a:rPr lang="en-GB" sz="2600">
                <a:latin typeface="Tahoma" pitchFamily="34" charset="0"/>
                <a:sym typeface="Symbol" pitchFamily="18" charset="2"/>
              </a:rPr>
              <a:t> and </a:t>
            </a:r>
            <a:r>
              <a:rPr lang="en-GB" sz="260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GB" sz="2600" baseline="-2500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2</a:t>
            </a:r>
            <a:r>
              <a:rPr lang="en-GB" sz="2600">
                <a:latin typeface="Tahoma" pitchFamily="34" charset="0"/>
                <a:sym typeface="Symbol" pitchFamily="18" charset="2"/>
              </a:rPr>
              <a:t> are regular, then so is </a:t>
            </a:r>
            <a:r>
              <a:rPr lang="en-GB" sz="260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GB" sz="2600" baseline="-2500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1</a:t>
            </a:r>
            <a:r>
              <a:rPr lang="en-GB" sz="260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/L</a:t>
            </a:r>
            <a:r>
              <a:rPr lang="en-GB" sz="2600" baseline="-2500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2</a:t>
            </a:r>
            <a:r>
              <a:rPr lang="en-GB" sz="2600">
                <a:latin typeface="Tahoma" pitchFamily="34" charset="0"/>
                <a:sym typeface="Symbol" pitchFamily="18" charset="2"/>
              </a:rPr>
              <a:t>.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>
              <a:latin typeface="Tahoma" pitchFamily="34" charset="0"/>
              <a:sym typeface="Symbol" pitchFamily="18" charset="2"/>
            </a:endParaRP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Tahoma" pitchFamily="34" charset="0"/>
              </a:rPr>
              <a:t>Example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3F55-EF9E-441F-9A6C-98653815DF8D}" type="slidenum">
              <a:rPr lang="en-GB"/>
              <a:pPr/>
              <a:t>23</a:t>
            </a:fld>
            <a:endParaRPr lang="en-GB"/>
          </a:p>
        </p:txBody>
      </p:sp>
      <p:sp>
        <p:nvSpPr>
          <p:cNvPr id="2488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>
                <a:latin typeface="Tahoma" pitchFamily="34" charset="0"/>
                <a:sym typeface="Symbol" pitchFamily="18" charset="2"/>
              </a:rPr>
              <a:t>L</a:t>
            </a:r>
            <a:r>
              <a:rPr lang="en-GB" sz="2600" baseline="-25000">
                <a:latin typeface="Tahoma" pitchFamily="34" charset="0"/>
                <a:sym typeface="Symbol" pitchFamily="18" charset="2"/>
              </a:rPr>
              <a:t>1</a:t>
            </a:r>
            <a:r>
              <a:rPr lang="en-GB" sz="2600">
                <a:latin typeface="Tahoma" pitchFamily="34" charset="0"/>
                <a:sym typeface="Symbol" pitchFamily="18" charset="2"/>
              </a:rPr>
              <a:t> = L(a</a:t>
            </a:r>
            <a:r>
              <a:rPr lang="en-GB" sz="2600" baseline="30000">
                <a:latin typeface="Tahoma" pitchFamily="34" charset="0"/>
                <a:sym typeface="Symbol" pitchFamily="18" charset="2"/>
              </a:rPr>
              <a:t>*</a:t>
            </a:r>
            <a:r>
              <a:rPr lang="en-GB" sz="2600">
                <a:latin typeface="Tahoma" pitchFamily="34" charset="0"/>
                <a:sym typeface="Symbol" pitchFamily="18" charset="2"/>
              </a:rPr>
              <a:t>baa</a:t>
            </a:r>
            <a:r>
              <a:rPr lang="en-GB" sz="2600" baseline="30000">
                <a:latin typeface="Tahoma" pitchFamily="34" charset="0"/>
                <a:sym typeface="Symbol" pitchFamily="18" charset="2"/>
              </a:rPr>
              <a:t>*</a:t>
            </a:r>
            <a:r>
              <a:rPr lang="en-GB" sz="2600">
                <a:latin typeface="Tahoma" pitchFamily="34" charset="0"/>
                <a:sym typeface="Symbol" pitchFamily="18" charset="2"/>
              </a:rPr>
              <a:t>)</a:t>
            </a:r>
          </a:p>
          <a:p>
            <a:pPr marL="0" indent="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>
                <a:latin typeface="Tahoma" pitchFamily="34" charset="0"/>
                <a:sym typeface="Symbol" pitchFamily="18" charset="2"/>
              </a:rPr>
              <a:t>L</a:t>
            </a:r>
            <a:r>
              <a:rPr lang="en-GB" sz="2600" baseline="-25000">
                <a:latin typeface="Tahoma" pitchFamily="34" charset="0"/>
                <a:sym typeface="Symbol" pitchFamily="18" charset="2"/>
              </a:rPr>
              <a:t>2</a:t>
            </a:r>
            <a:r>
              <a:rPr lang="en-GB" sz="2600">
                <a:latin typeface="Tahoma" pitchFamily="34" charset="0"/>
                <a:sym typeface="Symbol" pitchFamily="18" charset="2"/>
              </a:rPr>
              <a:t> = L(ab</a:t>
            </a:r>
            <a:r>
              <a:rPr lang="en-GB" sz="2600" baseline="30000">
                <a:latin typeface="Tahoma" pitchFamily="34" charset="0"/>
                <a:sym typeface="Symbol" pitchFamily="18" charset="2"/>
              </a:rPr>
              <a:t>*</a:t>
            </a:r>
            <a:r>
              <a:rPr lang="en-GB" sz="2600">
                <a:latin typeface="Tahoma" pitchFamily="34" charset="0"/>
                <a:sym typeface="Symbol" pitchFamily="18" charset="2"/>
              </a:rPr>
              <a:t>)</a:t>
            </a:r>
          </a:p>
          <a:p>
            <a:pPr marL="0" indent="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>
              <a:latin typeface="Tahoma" pitchFamily="34" charset="0"/>
              <a:sym typeface="Symbol" pitchFamily="18" charset="2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  <a:tabLst>
                <a:tab pos="952500" algn="l"/>
              </a:tabLst>
            </a:pPr>
            <a:r>
              <a:rPr lang="en-GB" sz="2600">
                <a:latin typeface="Tahoma" pitchFamily="34" charset="0"/>
                <a:sym typeface="Symbol" pitchFamily="18" charset="2"/>
              </a:rPr>
              <a:t>L</a:t>
            </a:r>
            <a:r>
              <a:rPr lang="en-GB" sz="2600" baseline="-25000">
                <a:latin typeface="Tahoma" pitchFamily="34" charset="0"/>
                <a:sym typeface="Symbol" pitchFamily="18" charset="2"/>
              </a:rPr>
              <a:t>1</a:t>
            </a:r>
            <a:r>
              <a:rPr lang="en-GB" sz="2600">
                <a:latin typeface="Tahoma" pitchFamily="34" charset="0"/>
                <a:sym typeface="Symbol" pitchFamily="18" charset="2"/>
              </a:rPr>
              <a:t>/L</a:t>
            </a:r>
            <a:r>
              <a:rPr lang="en-GB" sz="2600" baseline="-25000">
                <a:latin typeface="Tahoma" pitchFamily="34" charset="0"/>
                <a:sym typeface="Symbol" pitchFamily="18" charset="2"/>
              </a:rPr>
              <a:t>2</a:t>
            </a:r>
            <a:r>
              <a:rPr lang="en-GB" sz="2600">
                <a:latin typeface="Tahoma" pitchFamily="34" charset="0"/>
                <a:sym typeface="Symbol" pitchFamily="18" charset="2"/>
              </a:rPr>
              <a:t> = ?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>
              <a:latin typeface="Tahoma" pitchFamily="34" charset="0"/>
              <a:sym typeface="Symbol" pitchFamily="18" charset="2"/>
            </a:endParaRP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Tahoma" pitchFamily="34" charset="0"/>
              </a:rPr>
              <a:t>Example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AA5C-05B8-449E-BD8E-973538DFC3A7}" type="slidenum">
              <a:rPr lang="en-GB"/>
              <a:pPr/>
              <a:t>24</a:t>
            </a:fld>
            <a:endParaRPr lang="en-GB"/>
          </a:p>
        </p:txBody>
      </p:sp>
      <p:sp>
        <p:nvSpPr>
          <p:cNvPr id="249859" name="Oval 3"/>
          <p:cNvSpPr>
            <a:spLocks noChangeArrowheads="1"/>
          </p:cNvSpPr>
          <p:nvPr/>
        </p:nvSpPr>
        <p:spPr bwMode="auto">
          <a:xfrm>
            <a:off x="1266498" y="3276600"/>
            <a:ext cx="562888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200">
                <a:solidFill>
                  <a:srgbClr val="0000FF"/>
                </a:solidFill>
              </a:rPr>
              <a:t>q</a:t>
            </a:r>
            <a:r>
              <a:rPr lang="en-GB" sz="2200" baseline="-25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49860" name="Oval 4"/>
          <p:cNvSpPr>
            <a:spLocks noChangeArrowheads="1"/>
          </p:cNvSpPr>
          <p:nvPr/>
        </p:nvSpPr>
        <p:spPr bwMode="auto">
          <a:xfrm>
            <a:off x="2321913" y="3276600"/>
            <a:ext cx="562888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200" dirty="0" smtClean="0">
                <a:solidFill>
                  <a:srgbClr val="0000FF"/>
                </a:solidFill>
              </a:rPr>
              <a:t>q</a:t>
            </a:r>
            <a:r>
              <a:rPr lang="en-GB" sz="2200" baseline="-25000" dirty="0" smtClean="0">
                <a:solidFill>
                  <a:srgbClr val="0000FF"/>
                </a:solidFill>
              </a:rPr>
              <a:t>1</a:t>
            </a:r>
            <a:endParaRPr lang="en-GB" sz="2200" baseline="-25000" dirty="0">
              <a:solidFill>
                <a:srgbClr val="0000FF"/>
              </a:solidFill>
            </a:endParaRPr>
          </a:p>
        </p:txBody>
      </p:sp>
      <p:cxnSp>
        <p:nvCxnSpPr>
          <p:cNvPr id="249861" name="AutoShape 5"/>
          <p:cNvCxnSpPr>
            <a:cxnSpLocks noChangeShapeType="1"/>
            <a:endCxn id="249859" idx="2"/>
          </p:cNvCxnSpPr>
          <p:nvPr/>
        </p:nvCxnSpPr>
        <p:spPr bwMode="auto">
          <a:xfrm>
            <a:off x="727064" y="3581400"/>
            <a:ext cx="53943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249862" name="Oval 6"/>
          <p:cNvSpPr>
            <a:spLocks noChangeArrowheads="1"/>
          </p:cNvSpPr>
          <p:nvPr/>
        </p:nvSpPr>
        <p:spPr bwMode="auto">
          <a:xfrm>
            <a:off x="3447690" y="3276600"/>
            <a:ext cx="562888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200">
                <a:solidFill>
                  <a:srgbClr val="0000FF"/>
                </a:solidFill>
              </a:rPr>
              <a:t>q</a:t>
            </a:r>
            <a:r>
              <a:rPr lang="en-GB" sz="2200" baseline="-250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49863" name="Oval 7"/>
          <p:cNvSpPr>
            <a:spLocks noChangeArrowheads="1"/>
          </p:cNvSpPr>
          <p:nvPr/>
        </p:nvSpPr>
        <p:spPr bwMode="auto">
          <a:xfrm>
            <a:off x="3374397" y="3200400"/>
            <a:ext cx="70361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2955163" y="3124200"/>
            <a:ext cx="384054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/>
              <a:t>a</a:t>
            </a:r>
          </a:p>
        </p:txBody>
      </p:sp>
      <p:sp>
        <p:nvSpPr>
          <p:cNvPr id="249865" name="Text Box 9"/>
          <p:cNvSpPr txBox="1">
            <a:spLocks noChangeArrowheads="1"/>
          </p:cNvSpPr>
          <p:nvPr/>
        </p:nvSpPr>
        <p:spPr bwMode="auto">
          <a:xfrm>
            <a:off x="3940217" y="2514600"/>
            <a:ext cx="281444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/>
              <a:t>a</a:t>
            </a:r>
          </a:p>
        </p:txBody>
      </p:sp>
      <p:sp>
        <p:nvSpPr>
          <p:cNvPr id="249866" name="Text Box 10"/>
          <p:cNvSpPr txBox="1">
            <a:spLocks noChangeArrowheads="1"/>
          </p:cNvSpPr>
          <p:nvPr/>
        </p:nvSpPr>
        <p:spPr bwMode="auto">
          <a:xfrm>
            <a:off x="2251552" y="4038600"/>
            <a:ext cx="35180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/>
              <a:t>b</a:t>
            </a:r>
          </a:p>
        </p:txBody>
      </p:sp>
      <p:sp>
        <p:nvSpPr>
          <p:cNvPr id="249867" name="Text Box 11"/>
          <p:cNvSpPr txBox="1">
            <a:spLocks noChangeArrowheads="1"/>
          </p:cNvSpPr>
          <p:nvPr/>
        </p:nvSpPr>
        <p:spPr bwMode="auto">
          <a:xfrm>
            <a:off x="1899747" y="3124200"/>
            <a:ext cx="35180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/>
              <a:t>b</a:t>
            </a:r>
          </a:p>
        </p:txBody>
      </p:sp>
      <p:cxnSp>
        <p:nvCxnSpPr>
          <p:cNvPr id="249868" name="AutoShape 12"/>
          <p:cNvCxnSpPr>
            <a:cxnSpLocks noChangeShapeType="1"/>
            <a:stCxn id="249859" idx="6"/>
            <a:endCxn id="249860" idx="2"/>
          </p:cNvCxnSpPr>
          <p:nvPr/>
        </p:nvCxnSpPr>
        <p:spPr bwMode="auto">
          <a:xfrm>
            <a:off x="1829386" y="3581400"/>
            <a:ext cx="49252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49869" name="AutoShape 13"/>
          <p:cNvCxnSpPr>
            <a:cxnSpLocks noChangeShapeType="1"/>
            <a:stCxn id="249860" idx="6"/>
            <a:endCxn id="249863" idx="2"/>
          </p:cNvCxnSpPr>
          <p:nvPr/>
        </p:nvCxnSpPr>
        <p:spPr bwMode="auto">
          <a:xfrm>
            <a:off x="2884802" y="3581400"/>
            <a:ext cx="48959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49872" name="AutoShape 16"/>
          <p:cNvCxnSpPr>
            <a:cxnSpLocks noChangeShapeType="1"/>
            <a:stCxn id="249863" idx="7"/>
            <a:endCxn id="249863" idx="1"/>
          </p:cNvCxnSpPr>
          <p:nvPr/>
        </p:nvCxnSpPr>
        <p:spPr bwMode="auto">
          <a:xfrm rot="16200000" flipH="1" flipV="1">
            <a:off x="3725408" y="3063124"/>
            <a:ext cx="1588" cy="498391"/>
          </a:xfrm>
          <a:prstGeom prst="curvedConnector3">
            <a:avLst>
              <a:gd name="adj1" fmla="val -46200005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249873" name="Text Box 17"/>
          <p:cNvSpPr txBox="1">
            <a:spLocks noChangeArrowheads="1"/>
          </p:cNvSpPr>
          <p:nvPr/>
        </p:nvSpPr>
        <p:spPr bwMode="auto">
          <a:xfrm>
            <a:off x="3306968" y="4343400"/>
            <a:ext cx="35180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/>
              <a:t>b</a:t>
            </a:r>
          </a:p>
        </p:txBody>
      </p:sp>
      <p:sp>
        <p:nvSpPr>
          <p:cNvPr id="249874" name="Text Box 18"/>
          <p:cNvSpPr txBox="1">
            <a:spLocks noChangeArrowheads="1"/>
          </p:cNvSpPr>
          <p:nvPr/>
        </p:nvSpPr>
        <p:spPr bwMode="auto">
          <a:xfrm>
            <a:off x="2814441" y="5486400"/>
            <a:ext cx="64497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/>
              <a:t>a, b</a:t>
            </a:r>
          </a:p>
        </p:txBody>
      </p:sp>
      <p:cxnSp>
        <p:nvCxnSpPr>
          <p:cNvPr id="249880" name="AutoShape 24"/>
          <p:cNvCxnSpPr>
            <a:cxnSpLocks noChangeShapeType="1"/>
            <a:stCxn id="249860" idx="4"/>
            <a:endCxn id="249881" idx="0"/>
          </p:cNvCxnSpPr>
          <p:nvPr/>
        </p:nvCxnSpPr>
        <p:spPr bwMode="auto">
          <a:xfrm>
            <a:off x="2603357" y="38862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249881" name="Oval 25"/>
          <p:cNvSpPr>
            <a:spLocks noChangeArrowheads="1"/>
          </p:cNvSpPr>
          <p:nvPr/>
        </p:nvSpPr>
        <p:spPr bwMode="auto">
          <a:xfrm>
            <a:off x="2321913" y="4724400"/>
            <a:ext cx="562888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200">
                <a:solidFill>
                  <a:srgbClr val="0000FF"/>
                </a:solidFill>
              </a:rPr>
              <a:t>q</a:t>
            </a:r>
            <a:r>
              <a:rPr lang="en-GB" sz="2200" baseline="-25000">
                <a:solidFill>
                  <a:srgbClr val="0000FF"/>
                </a:solidFill>
              </a:rPr>
              <a:t>3</a:t>
            </a:r>
          </a:p>
        </p:txBody>
      </p:sp>
      <p:cxnSp>
        <p:nvCxnSpPr>
          <p:cNvPr id="249884" name="AutoShape 28"/>
          <p:cNvCxnSpPr>
            <a:cxnSpLocks noChangeShapeType="1"/>
            <a:stCxn id="249881" idx="7"/>
            <a:endCxn id="249863" idx="4"/>
          </p:cNvCxnSpPr>
          <p:nvPr/>
        </p:nvCxnSpPr>
        <p:spPr bwMode="auto">
          <a:xfrm flipV="1">
            <a:off x="2802714" y="3962400"/>
            <a:ext cx="923488" cy="850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</p:spPr>
      </p:cxnSp>
      <p:cxnSp>
        <p:nvCxnSpPr>
          <p:cNvPr id="249885" name="AutoShape 29"/>
          <p:cNvCxnSpPr>
            <a:cxnSpLocks noChangeShapeType="1"/>
            <a:stCxn id="249881" idx="5"/>
            <a:endCxn id="249881" idx="3"/>
          </p:cNvCxnSpPr>
          <p:nvPr/>
        </p:nvCxnSpPr>
        <p:spPr bwMode="auto">
          <a:xfrm rot="5400000">
            <a:off x="2602563" y="5046538"/>
            <a:ext cx="1588" cy="398712"/>
          </a:xfrm>
          <a:prstGeom prst="curvedConnector3">
            <a:avLst>
              <a:gd name="adj1" fmla="val 50199995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249887" name="Text Box 31"/>
          <p:cNvSpPr txBox="1">
            <a:spLocks noChangeArrowheads="1"/>
          </p:cNvSpPr>
          <p:nvPr/>
        </p:nvSpPr>
        <p:spPr bwMode="auto">
          <a:xfrm>
            <a:off x="1688664" y="2514600"/>
            <a:ext cx="35180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/>
              <a:t>a</a:t>
            </a:r>
          </a:p>
        </p:txBody>
      </p:sp>
      <p:sp>
        <p:nvSpPr>
          <p:cNvPr id="249888" name="Text Box 32"/>
          <p:cNvSpPr txBox="1">
            <a:spLocks noChangeArrowheads="1"/>
          </p:cNvSpPr>
          <p:nvPr/>
        </p:nvSpPr>
        <p:spPr bwMode="auto">
          <a:xfrm>
            <a:off x="633249" y="1752600"/>
            <a:ext cx="2181191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600">
                <a:solidFill>
                  <a:srgbClr val="0000FF"/>
                </a:solidFill>
                <a:sym typeface="Symbol" pitchFamily="18" charset="2"/>
              </a:rPr>
              <a:t>L</a:t>
            </a:r>
            <a:r>
              <a:rPr lang="en-GB" sz="2600" baseline="-2500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GB" sz="2600">
                <a:solidFill>
                  <a:srgbClr val="0000FF"/>
                </a:solidFill>
                <a:sym typeface="Symbol" pitchFamily="18" charset="2"/>
              </a:rPr>
              <a:t> = L(a</a:t>
            </a:r>
            <a:r>
              <a:rPr lang="en-GB" sz="2600" baseline="30000">
                <a:solidFill>
                  <a:srgbClr val="0000FF"/>
                </a:solidFill>
                <a:sym typeface="Symbol" pitchFamily="18" charset="2"/>
              </a:rPr>
              <a:t>*</a:t>
            </a:r>
            <a:r>
              <a:rPr lang="en-GB" sz="2600">
                <a:solidFill>
                  <a:srgbClr val="0000FF"/>
                </a:solidFill>
                <a:sym typeface="Symbol" pitchFamily="18" charset="2"/>
              </a:rPr>
              <a:t>baa</a:t>
            </a:r>
            <a:r>
              <a:rPr lang="en-GB" sz="2600" baseline="30000">
                <a:solidFill>
                  <a:srgbClr val="0000FF"/>
                </a:solidFill>
                <a:sym typeface="Symbol" pitchFamily="18" charset="2"/>
              </a:rPr>
              <a:t>*</a:t>
            </a:r>
            <a:r>
              <a:rPr lang="en-GB" sz="2600">
                <a:solidFill>
                  <a:srgbClr val="0000FF"/>
                </a:solidFill>
                <a:sym typeface="Symbol" pitchFamily="18" charset="2"/>
              </a:rPr>
              <a:t>)</a:t>
            </a:r>
          </a:p>
        </p:txBody>
      </p:sp>
      <p:cxnSp>
        <p:nvCxnSpPr>
          <p:cNvPr id="249891" name="AutoShape 35"/>
          <p:cNvCxnSpPr>
            <a:cxnSpLocks noChangeShapeType="1"/>
            <a:stCxn id="249859" idx="7"/>
            <a:endCxn id="249859" idx="1"/>
          </p:cNvCxnSpPr>
          <p:nvPr/>
        </p:nvCxnSpPr>
        <p:spPr bwMode="auto">
          <a:xfrm rot="16200000" flipH="1" flipV="1">
            <a:off x="1547148" y="3166938"/>
            <a:ext cx="1588" cy="398712"/>
          </a:xfrm>
          <a:prstGeom prst="curvedConnector3">
            <a:avLst>
              <a:gd name="adj1" fmla="val -45600005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249892" name="Text Box 36"/>
          <p:cNvSpPr txBox="1">
            <a:spLocks noChangeArrowheads="1"/>
          </p:cNvSpPr>
          <p:nvPr/>
        </p:nvSpPr>
        <p:spPr bwMode="auto">
          <a:xfrm>
            <a:off x="4854910" y="1752600"/>
            <a:ext cx="2181191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600">
                <a:solidFill>
                  <a:srgbClr val="0000FF"/>
                </a:solidFill>
                <a:sym typeface="Symbol" pitchFamily="18" charset="2"/>
              </a:rPr>
              <a:t>L</a:t>
            </a:r>
            <a:r>
              <a:rPr lang="en-GB" sz="2600" baseline="-2500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GB" sz="2600">
                <a:solidFill>
                  <a:srgbClr val="0000FF"/>
                </a:solidFill>
                <a:sym typeface="Symbol" pitchFamily="18" charset="2"/>
              </a:rPr>
              <a:t> = L(ab</a:t>
            </a:r>
            <a:r>
              <a:rPr lang="en-GB" sz="2600" baseline="30000">
                <a:solidFill>
                  <a:srgbClr val="0000FF"/>
                </a:solidFill>
                <a:sym typeface="Symbol" pitchFamily="18" charset="2"/>
              </a:rPr>
              <a:t>*</a:t>
            </a:r>
            <a:r>
              <a:rPr lang="en-GB" sz="2600">
                <a:solidFill>
                  <a:srgbClr val="0000FF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424516" y="3429000"/>
            <a:ext cx="562888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200" dirty="0" smtClean="0">
                <a:solidFill>
                  <a:srgbClr val="0000FF"/>
                </a:solidFill>
              </a:rPr>
              <a:t>q</a:t>
            </a:r>
            <a:r>
              <a:rPr lang="en-GB" sz="2200" baseline="-25000" dirty="0" smtClean="0">
                <a:solidFill>
                  <a:srgbClr val="0000FF"/>
                </a:solidFill>
              </a:rPr>
              <a:t>0</a:t>
            </a:r>
            <a:endParaRPr lang="en-GB" sz="2200" baseline="-25000" dirty="0">
              <a:solidFill>
                <a:srgbClr val="0000FF"/>
              </a:solidFill>
            </a:endParaRP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6550293" y="3429000"/>
            <a:ext cx="562888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200" dirty="0" smtClean="0">
                <a:solidFill>
                  <a:srgbClr val="0000FF"/>
                </a:solidFill>
              </a:rPr>
              <a:t>q</a:t>
            </a:r>
            <a:r>
              <a:rPr lang="en-GB" sz="2200" baseline="-25000" dirty="0" smtClean="0">
                <a:solidFill>
                  <a:srgbClr val="0000FF"/>
                </a:solidFill>
              </a:rPr>
              <a:t>1</a:t>
            </a:r>
            <a:endParaRPr lang="en-GB" sz="2200" baseline="-25000" dirty="0">
              <a:solidFill>
                <a:srgbClr val="0000FF"/>
              </a:solidFill>
            </a:endParaRP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6477000" y="3352800"/>
            <a:ext cx="70361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6057766" y="3276600"/>
            <a:ext cx="384054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/>
              <a:t>a</a:t>
            </a: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7042820" y="2667000"/>
            <a:ext cx="281444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 dirty="0" smtClean="0"/>
              <a:t>b</a:t>
            </a:r>
            <a:endParaRPr lang="en-GB" sz="2200" dirty="0"/>
          </a:p>
        </p:txBody>
      </p:sp>
      <p:cxnSp>
        <p:nvCxnSpPr>
          <p:cNvPr id="36" name="AutoShape 12"/>
          <p:cNvCxnSpPr>
            <a:cxnSpLocks noChangeShapeType="1"/>
            <a:endCxn id="30" idx="2"/>
          </p:cNvCxnSpPr>
          <p:nvPr/>
        </p:nvCxnSpPr>
        <p:spPr bwMode="auto">
          <a:xfrm>
            <a:off x="4931989" y="3733800"/>
            <a:ext cx="49252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37" name="AutoShape 13"/>
          <p:cNvCxnSpPr>
            <a:cxnSpLocks noChangeShapeType="1"/>
            <a:stCxn id="30" idx="6"/>
            <a:endCxn id="32" idx="2"/>
          </p:cNvCxnSpPr>
          <p:nvPr/>
        </p:nvCxnSpPr>
        <p:spPr bwMode="auto">
          <a:xfrm>
            <a:off x="5987405" y="3733800"/>
            <a:ext cx="48959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38" name="AutoShape 16"/>
          <p:cNvCxnSpPr>
            <a:cxnSpLocks noChangeShapeType="1"/>
            <a:stCxn id="32" idx="7"/>
            <a:endCxn id="32" idx="1"/>
          </p:cNvCxnSpPr>
          <p:nvPr/>
        </p:nvCxnSpPr>
        <p:spPr bwMode="auto">
          <a:xfrm rot="16200000" flipH="1" flipV="1">
            <a:off x="6828011" y="3215524"/>
            <a:ext cx="1588" cy="498391"/>
          </a:xfrm>
          <a:prstGeom prst="curvedConnector3">
            <a:avLst>
              <a:gd name="adj1" fmla="val -46200005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Tahoma" pitchFamily="34" charset="0"/>
              </a:rPr>
              <a:t>Example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4C68-3376-47A9-94EA-DCCCD9B5B07E}" type="slidenum">
              <a:rPr lang="en-GB"/>
              <a:pPr/>
              <a:t>25</a:t>
            </a:fld>
            <a:endParaRPr lang="en-GB"/>
          </a:p>
        </p:txBody>
      </p:sp>
      <p:sp>
        <p:nvSpPr>
          <p:cNvPr id="250883" name="Oval 3"/>
          <p:cNvSpPr>
            <a:spLocks noChangeArrowheads="1"/>
          </p:cNvSpPr>
          <p:nvPr/>
        </p:nvSpPr>
        <p:spPr bwMode="auto">
          <a:xfrm>
            <a:off x="1266498" y="3276600"/>
            <a:ext cx="562888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200">
                <a:solidFill>
                  <a:srgbClr val="0000FF"/>
                </a:solidFill>
              </a:rPr>
              <a:t>q</a:t>
            </a:r>
            <a:r>
              <a:rPr lang="en-GB" sz="2200" baseline="-25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50884" name="Oval 4"/>
          <p:cNvSpPr>
            <a:spLocks noChangeArrowheads="1"/>
          </p:cNvSpPr>
          <p:nvPr/>
        </p:nvSpPr>
        <p:spPr bwMode="auto">
          <a:xfrm>
            <a:off x="2321913" y="3276600"/>
            <a:ext cx="562888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200">
                <a:solidFill>
                  <a:srgbClr val="0000FF"/>
                </a:solidFill>
              </a:rPr>
              <a:t>q</a:t>
            </a:r>
            <a:r>
              <a:rPr lang="en-GB" sz="2200" baseline="-25000">
                <a:solidFill>
                  <a:srgbClr val="0000FF"/>
                </a:solidFill>
              </a:rPr>
              <a:t>1</a:t>
            </a:r>
          </a:p>
        </p:txBody>
      </p:sp>
      <p:cxnSp>
        <p:nvCxnSpPr>
          <p:cNvPr id="250885" name="AutoShape 5"/>
          <p:cNvCxnSpPr>
            <a:cxnSpLocks noChangeShapeType="1"/>
            <a:endCxn id="250883" idx="2"/>
          </p:cNvCxnSpPr>
          <p:nvPr/>
        </p:nvCxnSpPr>
        <p:spPr bwMode="auto">
          <a:xfrm>
            <a:off x="727064" y="3581400"/>
            <a:ext cx="53943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250886" name="Oval 6"/>
          <p:cNvSpPr>
            <a:spLocks noChangeArrowheads="1"/>
          </p:cNvSpPr>
          <p:nvPr/>
        </p:nvSpPr>
        <p:spPr bwMode="auto">
          <a:xfrm>
            <a:off x="3447690" y="3276600"/>
            <a:ext cx="562888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200">
                <a:solidFill>
                  <a:srgbClr val="0000FF"/>
                </a:solidFill>
              </a:rPr>
              <a:t>q</a:t>
            </a:r>
            <a:r>
              <a:rPr lang="en-GB" sz="2200" baseline="-250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0887" name="Oval 7"/>
          <p:cNvSpPr>
            <a:spLocks noChangeArrowheads="1"/>
          </p:cNvSpPr>
          <p:nvPr/>
        </p:nvSpPr>
        <p:spPr bwMode="auto">
          <a:xfrm>
            <a:off x="3374397" y="3200400"/>
            <a:ext cx="70361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2955163" y="3124200"/>
            <a:ext cx="384054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/>
              <a:t>a</a:t>
            </a:r>
          </a:p>
        </p:txBody>
      </p:sp>
      <p:sp>
        <p:nvSpPr>
          <p:cNvPr id="250889" name="Text Box 9"/>
          <p:cNvSpPr txBox="1">
            <a:spLocks noChangeArrowheads="1"/>
          </p:cNvSpPr>
          <p:nvPr/>
        </p:nvSpPr>
        <p:spPr bwMode="auto">
          <a:xfrm>
            <a:off x="3940217" y="2514600"/>
            <a:ext cx="281444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/>
              <a:t>a</a:t>
            </a:r>
          </a:p>
        </p:txBody>
      </p:sp>
      <p:sp>
        <p:nvSpPr>
          <p:cNvPr id="250890" name="Text Box 10"/>
          <p:cNvSpPr txBox="1">
            <a:spLocks noChangeArrowheads="1"/>
          </p:cNvSpPr>
          <p:nvPr/>
        </p:nvSpPr>
        <p:spPr bwMode="auto">
          <a:xfrm>
            <a:off x="2251552" y="4038600"/>
            <a:ext cx="35180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/>
              <a:t>b</a:t>
            </a:r>
          </a:p>
        </p:txBody>
      </p:sp>
      <p:sp>
        <p:nvSpPr>
          <p:cNvPr id="250891" name="Text Box 11"/>
          <p:cNvSpPr txBox="1">
            <a:spLocks noChangeArrowheads="1"/>
          </p:cNvSpPr>
          <p:nvPr/>
        </p:nvSpPr>
        <p:spPr bwMode="auto">
          <a:xfrm>
            <a:off x="1899747" y="3124200"/>
            <a:ext cx="35180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/>
              <a:t>b</a:t>
            </a:r>
          </a:p>
        </p:txBody>
      </p:sp>
      <p:cxnSp>
        <p:nvCxnSpPr>
          <p:cNvPr id="250892" name="AutoShape 12"/>
          <p:cNvCxnSpPr>
            <a:cxnSpLocks noChangeShapeType="1"/>
            <a:stCxn id="250883" idx="6"/>
            <a:endCxn id="250906" idx="2"/>
          </p:cNvCxnSpPr>
          <p:nvPr/>
        </p:nvCxnSpPr>
        <p:spPr bwMode="auto">
          <a:xfrm>
            <a:off x="1829386" y="3581400"/>
            <a:ext cx="42216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50893" name="AutoShape 13"/>
          <p:cNvCxnSpPr>
            <a:cxnSpLocks noChangeShapeType="1"/>
            <a:stCxn id="250906" idx="6"/>
            <a:endCxn id="250887" idx="2"/>
          </p:cNvCxnSpPr>
          <p:nvPr/>
        </p:nvCxnSpPr>
        <p:spPr bwMode="auto">
          <a:xfrm>
            <a:off x="2955163" y="3581400"/>
            <a:ext cx="41923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50894" name="AutoShape 14"/>
          <p:cNvCxnSpPr>
            <a:cxnSpLocks noChangeShapeType="1"/>
            <a:stCxn id="250887" idx="7"/>
            <a:endCxn id="250887" idx="1"/>
          </p:cNvCxnSpPr>
          <p:nvPr/>
        </p:nvCxnSpPr>
        <p:spPr bwMode="auto">
          <a:xfrm rot="16200000" flipH="1" flipV="1">
            <a:off x="3725408" y="3063124"/>
            <a:ext cx="1588" cy="498391"/>
          </a:xfrm>
          <a:prstGeom prst="curvedConnector3">
            <a:avLst>
              <a:gd name="adj1" fmla="val -46200005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250895" name="Text Box 15"/>
          <p:cNvSpPr txBox="1">
            <a:spLocks noChangeArrowheads="1"/>
          </p:cNvSpPr>
          <p:nvPr/>
        </p:nvSpPr>
        <p:spPr bwMode="auto">
          <a:xfrm>
            <a:off x="3306968" y="4343400"/>
            <a:ext cx="35180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/>
              <a:t>b</a:t>
            </a:r>
          </a:p>
        </p:txBody>
      </p:sp>
      <p:sp>
        <p:nvSpPr>
          <p:cNvPr id="250896" name="Text Box 16"/>
          <p:cNvSpPr txBox="1">
            <a:spLocks noChangeArrowheads="1"/>
          </p:cNvSpPr>
          <p:nvPr/>
        </p:nvSpPr>
        <p:spPr bwMode="auto">
          <a:xfrm>
            <a:off x="2814441" y="5486400"/>
            <a:ext cx="64497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/>
              <a:t>a, b</a:t>
            </a:r>
          </a:p>
        </p:txBody>
      </p:sp>
      <p:cxnSp>
        <p:nvCxnSpPr>
          <p:cNvPr id="250897" name="AutoShape 17"/>
          <p:cNvCxnSpPr>
            <a:cxnSpLocks noChangeShapeType="1"/>
            <a:stCxn id="250884" idx="4"/>
            <a:endCxn id="250898" idx="0"/>
          </p:cNvCxnSpPr>
          <p:nvPr/>
        </p:nvCxnSpPr>
        <p:spPr bwMode="auto">
          <a:xfrm>
            <a:off x="2603357" y="38862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250898" name="Oval 18"/>
          <p:cNvSpPr>
            <a:spLocks noChangeArrowheads="1"/>
          </p:cNvSpPr>
          <p:nvPr/>
        </p:nvSpPr>
        <p:spPr bwMode="auto">
          <a:xfrm>
            <a:off x="2321913" y="4724400"/>
            <a:ext cx="562888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200">
                <a:solidFill>
                  <a:srgbClr val="0000FF"/>
                </a:solidFill>
              </a:rPr>
              <a:t>q</a:t>
            </a:r>
            <a:r>
              <a:rPr lang="en-GB" sz="2200" baseline="-25000">
                <a:solidFill>
                  <a:srgbClr val="0000FF"/>
                </a:solidFill>
              </a:rPr>
              <a:t>3</a:t>
            </a:r>
          </a:p>
        </p:txBody>
      </p:sp>
      <p:cxnSp>
        <p:nvCxnSpPr>
          <p:cNvPr id="250899" name="AutoShape 19"/>
          <p:cNvCxnSpPr>
            <a:cxnSpLocks noChangeShapeType="1"/>
            <a:stCxn id="250898" idx="7"/>
            <a:endCxn id="250887" idx="4"/>
          </p:cNvCxnSpPr>
          <p:nvPr/>
        </p:nvCxnSpPr>
        <p:spPr bwMode="auto">
          <a:xfrm flipV="1">
            <a:off x="2802714" y="3962400"/>
            <a:ext cx="923488" cy="850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</p:spPr>
      </p:cxnSp>
      <p:cxnSp>
        <p:nvCxnSpPr>
          <p:cNvPr id="250900" name="AutoShape 20"/>
          <p:cNvCxnSpPr>
            <a:cxnSpLocks noChangeShapeType="1"/>
            <a:stCxn id="250898" idx="5"/>
            <a:endCxn id="250898" idx="3"/>
          </p:cNvCxnSpPr>
          <p:nvPr/>
        </p:nvCxnSpPr>
        <p:spPr bwMode="auto">
          <a:xfrm rot="5400000">
            <a:off x="2602563" y="5046538"/>
            <a:ext cx="1588" cy="398712"/>
          </a:xfrm>
          <a:prstGeom prst="curvedConnector3">
            <a:avLst>
              <a:gd name="adj1" fmla="val 50199995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250901" name="Text Box 21"/>
          <p:cNvSpPr txBox="1">
            <a:spLocks noChangeArrowheads="1"/>
          </p:cNvSpPr>
          <p:nvPr/>
        </p:nvSpPr>
        <p:spPr bwMode="auto">
          <a:xfrm>
            <a:off x="1688664" y="2514600"/>
            <a:ext cx="35180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/>
              <a:t>a</a:t>
            </a:r>
          </a:p>
        </p:txBody>
      </p:sp>
      <p:sp>
        <p:nvSpPr>
          <p:cNvPr id="250902" name="Text Box 22"/>
          <p:cNvSpPr txBox="1">
            <a:spLocks noChangeArrowheads="1"/>
          </p:cNvSpPr>
          <p:nvPr/>
        </p:nvSpPr>
        <p:spPr bwMode="auto">
          <a:xfrm>
            <a:off x="633249" y="1752600"/>
            <a:ext cx="2181191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600">
                <a:solidFill>
                  <a:srgbClr val="0000FF"/>
                </a:solidFill>
                <a:sym typeface="Symbol" pitchFamily="18" charset="2"/>
              </a:rPr>
              <a:t>L</a:t>
            </a:r>
            <a:r>
              <a:rPr lang="en-GB" sz="2600" baseline="-2500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GB" sz="2600">
                <a:solidFill>
                  <a:srgbClr val="0000FF"/>
                </a:solidFill>
                <a:sym typeface="Symbol" pitchFamily="18" charset="2"/>
              </a:rPr>
              <a:t> = L(a</a:t>
            </a:r>
            <a:r>
              <a:rPr lang="en-GB" sz="2600" baseline="30000">
                <a:solidFill>
                  <a:srgbClr val="0000FF"/>
                </a:solidFill>
                <a:sym typeface="Symbol" pitchFamily="18" charset="2"/>
              </a:rPr>
              <a:t>*</a:t>
            </a:r>
            <a:r>
              <a:rPr lang="en-GB" sz="2600">
                <a:solidFill>
                  <a:srgbClr val="0000FF"/>
                </a:solidFill>
                <a:sym typeface="Symbol" pitchFamily="18" charset="2"/>
              </a:rPr>
              <a:t>baa</a:t>
            </a:r>
            <a:r>
              <a:rPr lang="en-GB" sz="2600" baseline="30000">
                <a:solidFill>
                  <a:srgbClr val="0000FF"/>
                </a:solidFill>
                <a:sym typeface="Symbol" pitchFamily="18" charset="2"/>
              </a:rPr>
              <a:t>*</a:t>
            </a:r>
            <a:r>
              <a:rPr lang="en-GB" sz="2600">
                <a:solidFill>
                  <a:srgbClr val="0000FF"/>
                </a:solidFill>
                <a:sym typeface="Symbol" pitchFamily="18" charset="2"/>
              </a:rPr>
              <a:t>)</a:t>
            </a:r>
          </a:p>
        </p:txBody>
      </p:sp>
      <p:cxnSp>
        <p:nvCxnSpPr>
          <p:cNvPr id="250904" name="AutoShape 24"/>
          <p:cNvCxnSpPr>
            <a:cxnSpLocks noChangeShapeType="1"/>
            <a:stCxn id="250883" idx="7"/>
            <a:endCxn id="250883" idx="1"/>
          </p:cNvCxnSpPr>
          <p:nvPr/>
        </p:nvCxnSpPr>
        <p:spPr bwMode="auto">
          <a:xfrm rot="16200000" flipH="1" flipV="1">
            <a:off x="1547148" y="3166938"/>
            <a:ext cx="1588" cy="398712"/>
          </a:xfrm>
          <a:prstGeom prst="curvedConnector3">
            <a:avLst>
              <a:gd name="adj1" fmla="val -45600005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250905" name="Text Box 25"/>
          <p:cNvSpPr txBox="1">
            <a:spLocks noChangeArrowheads="1"/>
          </p:cNvSpPr>
          <p:nvPr/>
        </p:nvSpPr>
        <p:spPr bwMode="auto">
          <a:xfrm>
            <a:off x="4854910" y="1752600"/>
            <a:ext cx="2181191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600">
                <a:solidFill>
                  <a:srgbClr val="0000FF"/>
                </a:solidFill>
                <a:sym typeface="Symbol" pitchFamily="18" charset="2"/>
              </a:rPr>
              <a:t>L</a:t>
            </a:r>
            <a:r>
              <a:rPr lang="en-GB" sz="2600" baseline="-2500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GB" sz="2600">
                <a:solidFill>
                  <a:srgbClr val="0000FF"/>
                </a:solidFill>
                <a:sym typeface="Symbol" pitchFamily="18" charset="2"/>
              </a:rPr>
              <a:t> = L(ab</a:t>
            </a:r>
            <a:r>
              <a:rPr lang="en-GB" sz="2600" baseline="30000">
                <a:solidFill>
                  <a:srgbClr val="0000FF"/>
                </a:solidFill>
                <a:sym typeface="Symbol" pitchFamily="18" charset="2"/>
              </a:rPr>
              <a:t>*</a:t>
            </a:r>
            <a:r>
              <a:rPr lang="en-GB" sz="2600">
                <a:solidFill>
                  <a:srgbClr val="0000FF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250906" name="Oval 26"/>
          <p:cNvSpPr>
            <a:spLocks noChangeArrowheads="1"/>
          </p:cNvSpPr>
          <p:nvPr/>
        </p:nvSpPr>
        <p:spPr bwMode="auto">
          <a:xfrm>
            <a:off x="2251552" y="3200400"/>
            <a:ext cx="70361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Closure Properties </a:t>
            </a:r>
            <a:r>
              <a:rPr lang="en-GB" sz="3600" dirty="0" smtClean="0"/>
              <a:t>of Regular </a:t>
            </a:r>
            <a:r>
              <a:rPr lang="en-GB" sz="3600" dirty="0" smtClean="0"/>
              <a:t>Languages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896-BAB2-4B2C-AB49-CE1BF2B42792}" type="slidenum">
              <a:rPr lang="en-GB"/>
              <a:pPr/>
              <a:t>3</a:t>
            </a:fld>
            <a:endParaRPr lang="en-GB"/>
          </a:p>
        </p:txBody>
      </p:sp>
      <p:sp>
        <p:nvSpPr>
          <p:cNvPr id="171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0352" cy="3276600"/>
          </a:xfrm>
        </p:spPr>
        <p:txBody>
          <a:bodyPr>
            <a:noAutofit/>
          </a:bodyPr>
          <a:lstStyle/>
          <a:p>
            <a:pPr marL="609600" indent="-609600"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tabLst>
                <a:tab pos="6956425" algn="l"/>
              </a:tabLst>
            </a:pPr>
            <a:r>
              <a:rPr lang="en-GB" sz="28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GB" sz="2800" baseline="-250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1</a:t>
            </a:r>
            <a:r>
              <a:rPr lang="en-GB" sz="2800" dirty="0">
                <a:latin typeface="Tahoma" pitchFamily="34" charset="0"/>
                <a:sym typeface="Symbol" pitchFamily="18" charset="2"/>
              </a:rPr>
              <a:t> and </a:t>
            </a:r>
            <a:r>
              <a:rPr lang="en-GB" sz="28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GB" sz="2800" baseline="-250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2</a:t>
            </a:r>
            <a:r>
              <a:rPr lang="en-GB" sz="2800" dirty="0">
                <a:latin typeface="Tahoma" pitchFamily="34" charset="0"/>
                <a:sym typeface="Symbol" pitchFamily="18" charset="2"/>
              </a:rPr>
              <a:t> are regular.</a:t>
            </a:r>
          </a:p>
          <a:p>
            <a:pPr marL="609600" indent="-609600"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tabLst>
                <a:tab pos="6956425" algn="l"/>
              </a:tabLst>
            </a:pPr>
            <a:r>
              <a:rPr lang="en-GB" sz="2800" dirty="0">
                <a:latin typeface="Tahoma" pitchFamily="34" charset="0"/>
                <a:sym typeface="Symbol" pitchFamily="18" charset="2"/>
              </a:rPr>
              <a:t>How about </a:t>
            </a:r>
            <a:r>
              <a:rPr lang="en-GB" sz="28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GB" sz="2800" baseline="-250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1</a:t>
            </a:r>
            <a:r>
              <a:rPr lang="en-GB" sz="28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L</a:t>
            </a:r>
            <a:r>
              <a:rPr lang="en-GB" sz="2800" baseline="-250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2</a:t>
            </a:r>
            <a:r>
              <a:rPr lang="en-GB" sz="2800" dirty="0">
                <a:latin typeface="Tahoma" pitchFamily="34" charset="0"/>
                <a:sym typeface="Symbol" pitchFamily="18" charset="2"/>
              </a:rPr>
              <a:t>, </a:t>
            </a:r>
            <a:r>
              <a:rPr lang="en-GB" sz="28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GB" sz="2800" baseline="-250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1</a:t>
            </a:r>
            <a:r>
              <a:rPr lang="en-GB" sz="28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L</a:t>
            </a:r>
            <a:r>
              <a:rPr lang="en-GB" sz="2800" baseline="-250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2</a:t>
            </a:r>
            <a:r>
              <a:rPr lang="en-GB" sz="2800" baseline="-25000" dirty="0">
                <a:latin typeface="Tahoma" pitchFamily="34" charset="0"/>
                <a:sym typeface="Symbol" pitchFamily="18" charset="2"/>
              </a:rPr>
              <a:t> </a:t>
            </a:r>
            <a:r>
              <a:rPr lang="en-GB" sz="2800" dirty="0">
                <a:latin typeface="Tahoma" pitchFamily="34" charset="0"/>
                <a:sym typeface="Symbol" pitchFamily="18" charset="2"/>
              </a:rPr>
              <a:t>, </a:t>
            </a:r>
            <a:r>
              <a:rPr lang="en-GB" sz="28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GB" sz="2800" baseline="-250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1</a:t>
            </a:r>
            <a:r>
              <a:rPr lang="en-GB" sz="28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GB" sz="2800" baseline="-250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2</a:t>
            </a:r>
            <a:r>
              <a:rPr lang="en-GB" sz="2800" baseline="-25000" dirty="0">
                <a:latin typeface="Tahoma" pitchFamily="34" charset="0"/>
                <a:sym typeface="Symbol" pitchFamily="18" charset="2"/>
              </a:rPr>
              <a:t> </a:t>
            </a:r>
            <a:r>
              <a:rPr lang="en-GB" sz="2800" dirty="0">
                <a:latin typeface="Tahoma" pitchFamily="34" charset="0"/>
                <a:sym typeface="Symbol" pitchFamily="18" charset="2"/>
              </a:rPr>
              <a:t>,</a:t>
            </a:r>
            <a:r>
              <a:rPr lang="en-GB" sz="2800" baseline="-25000" dirty="0">
                <a:latin typeface="Tahoma" pitchFamily="34" charset="0"/>
                <a:sym typeface="Symbol" pitchFamily="18" charset="2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GB" sz="2800" baseline="-250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1</a:t>
            </a:r>
            <a:r>
              <a:rPr lang="en-GB" sz="2800" dirty="0">
                <a:latin typeface="Tahoma" pitchFamily="34" charset="0"/>
                <a:sym typeface="Symbol" pitchFamily="18" charset="2"/>
              </a:rPr>
              <a:t>,</a:t>
            </a:r>
            <a:r>
              <a:rPr lang="en-GB" sz="2800" baseline="-25000" dirty="0">
                <a:latin typeface="Tahoma" pitchFamily="34" charset="0"/>
                <a:sym typeface="Symbol" pitchFamily="18" charset="2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GB" sz="2800" baseline="-250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1</a:t>
            </a:r>
            <a:r>
              <a:rPr lang="en-GB" sz="2800" baseline="300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*</a:t>
            </a:r>
            <a:r>
              <a:rPr lang="en-GB" sz="2800" baseline="30000" dirty="0">
                <a:latin typeface="Tahoma" pitchFamily="34" charset="0"/>
                <a:sym typeface="Symbol" pitchFamily="18" charset="2"/>
              </a:rPr>
              <a:t> </a:t>
            </a:r>
            <a:r>
              <a:rPr lang="en-GB" sz="2800" dirty="0" smtClean="0">
                <a:latin typeface="Tahoma" pitchFamily="34" charset="0"/>
                <a:sym typeface="Symbol" pitchFamily="18" charset="2"/>
              </a:rPr>
              <a:t>?</a:t>
            </a:r>
          </a:p>
          <a:p>
            <a:pPr marL="609600" indent="-609600"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tabLst>
                <a:tab pos="6956425" algn="l"/>
              </a:tabLst>
            </a:pPr>
            <a:r>
              <a:rPr lang="en-GB" sz="2800" dirty="0" smtClean="0">
                <a:latin typeface="Tahoma" pitchFamily="34" charset="0"/>
                <a:sym typeface="Symbol" pitchFamily="18" charset="2"/>
              </a:rPr>
              <a:t>Is it true for any the complete family of regular languages?</a:t>
            </a:r>
            <a:endParaRPr lang="en-GB" sz="2800" dirty="0">
              <a:latin typeface="Tahoma" pitchFamily="34" charset="0"/>
              <a:sym typeface="Symbol" pitchFamily="18" charset="2"/>
            </a:endParaRPr>
          </a:p>
          <a:p>
            <a:pPr marL="609600" indent="-6096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tabLst>
                <a:tab pos="6956425" algn="l"/>
              </a:tabLst>
            </a:pPr>
            <a:endParaRPr lang="en-GB" sz="2800" dirty="0">
              <a:latin typeface="Tahoma" pitchFamily="34" charset="0"/>
              <a:sym typeface="Symbol" pitchFamily="18" charset="2"/>
            </a:endParaRPr>
          </a:p>
          <a:p>
            <a:pPr marL="609600" indent="-609600">
              <a:spcBef>
                <a:spcPct val="0"/>
              </a:spcBef>
              <a:buClr>
                <a:schemeClr val="tx1"/>
              </a:buClr>
              <a:tabLst>
                <a:tab pos="6956425" algn="l"/>
              </a:tabLst>
            </a:pPr>
            <a:endParaRPr lang="en-GB" sz="3600" dirty="0">
              <a:latin typeface="Tahoma" pitchFamily="34" charset="0"/>
            </a:endParaRPr>
          </a:p>
        </p:txBody>
      </p:sp>
      <p:sp>
        <p:nvSpPr>
          <p:cNvPr id="171012" name="Line 4"/>
          <p:cNvSpPr>
            <a:spLocks noChangeShapeType="1"/>
          </p:cNvSpPr>
          <p:nvPr/>
        </p:nvSpPr>
        <p:spPr bwMode="auto">
          <a:xfrm>
            <a:off x="6271756" y="2514600"/>
            <a:ext cx="28144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Theorem 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1AFD-0295-42AA-BEB9-3208A6977977}" type="slidenum">
              <a:rPr lang="en-GB"/>
              <a:pPr/>
              <a:t>4</a:t>
            </a:fld>
            <a:endParaRPr lang="en-GB"/>
          </a:p>
        </p:txBody>
      </p:sp>
      <p:sp>
        <p:nvSpPr>
          <p:cNvPr id="2088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3600" dirty="0">
                <a:latin typeface="Tahoma" pitchFamily="34" charset="0"/>
                <a:sym typeface="Symbol" pitchFamily="18" charset="2"/>
              </a:rPr>
              <a:t>If</a:t>
            </a:r>
            <a:r>
              <a:rPr lang="en-GB" sz="36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 L</a:t>
            </a:r>
            <a:r>
              <a:rPr lang="en-GB" sz="3600" baseline="-250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1</a:t>
            </a:r>
            <a:r>
              <a:rPr lang="en-GB" sz="3600" dirty="0">
                <a:latin typeface="Tahoma" pitchFamily="34" charset="0"/>
                <a:sym typeface="Symbol" pitchFamily="18" charset="2"/>
              </a:rPr>
              <a:t> and </a:t>
            </a:r>
            <a:r>
              <a:rPr lang="en-GB" sz="36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GB" sz="3600" baseline="-250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2</a:t>
            </a:r>
            <a:r>
              <a:rPr lang="en-GB" sz="3600" dirty="0">
                <a:latin typeface="Tahoma" pitchFamily="34" charset="0"/>
                <a:sym typeface="Symbol" pitchFamily="18" charset="2"/>
              </a:rPr>
              <a:t> are regular, then so are </a:t>
            </a:r>
            <a:r>
              <a:rPr lang="en-GB" sz="36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GB" sz="3600" baseline="-250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1</a:t>
            </a:r>
            <a:r>
              <a:rPr lang="en-GB" sz="36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L</a:t>
            </a:r>
            <a:r>
              <a:rPr lang="en-GB" sz="3600" baseline="-250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2</a:t>
            </a:r>
            <a:r>
              <a:rPr lang="en-GB" sz="3600" dirty="0">
                <a:latin typeface="Tahoma" pitchFamily="34" charset="0"/>
                <a:sym typeface="Symbol" pitchFamily="18" charset="2"/>
              </a:rPr>
              <a:t>, </a:t>
            </a:r>
            <a:r>
              <a:rPr lang="en-GB" sz="36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GB" sz="3600" baseline="-250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1</a:t>
            </a:r>
            <a:r>
              <a:rPr lang="en-GB" sz="36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L</a:t>
            </a:r>
            <a:r>
              <a:rPr lang="en-GB" sz="3600" baseline="-250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2</a:t>
            </a:r>
            <a:r>
              <a:rPr lang="en-GB" sz="3600" baseline="-25000" dirty="0">
                <a:latin typeface="Tahoma" pitchFamily="34" charset="0"/>
                <a:sym typeface="Symbol" pitchFamily="18" charset="2"/>
              </a:rPr>
              <a:t> </a:t>
            </a:r>
            <a:r>
              <a:rPr lang="en-GB" sz="3600" dirty="0">
                <a:latin typeface="Tahoma" pitchFamily="34" charset="0"/>
                <a:sym typeface="Symbol" pitchFamily="18" charset="2"/>
              </a:rPr>
              <a:t>, </a:t>
            </a:r>
            <a:r>
              <a:rPr lang="en-GB" sz="36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GB" sz="3600" baseline="-250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1</a:t>
            </a:r>
            <a:r>
              <a:rPr lang="en-GB" sz="36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GB" sz="3600" baseline="-250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2</a:t>
            </a:r>
            <a:r>
              <a:rPr lang="en-GB" sz="3600" baseline="-25000" dirty="0">
                <a:latin typeface="Tahoma" pitchFamily="34" charset="0"/>
                <a:sym typeface="Symbol" pitchFamily="18" charset="2"/>
              </a:rPr>
              <a:t> </a:t>
            </a:r>
            <a:r>
              <a:rPr lang="en-GB" sz="3600" dirty="0">
                <a:latin typeface="Tahoma" pitchFamily="34" charset="0"/>
                <a:sym typeface="Symbol" pitchFamily="18" charset="2"/>
              </a:rPr>
              <a:t>,</a:t>
            </a:r>
            <a:r>
              <a:rPr lang="en-GB" sz="3600" baseline="-25000" dirty="0">
                <a:latin typeface="Tahoma" pitchFamily="34" charset="0"/>
                <a:sym typeface="Symbol" pitchFamily="18" charset="2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GB" sz="3600" baseline="-250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1</a:t>
            </a:r>
            <a:r>
              <a:rPr lang="en-GB" sz="3600" dirty="0">
                <a:latin typeface="Tahoma" pitchFamily="34" charset="0"/>
                <a:sym typeface="Symbol" pitchFamily="18" charset="2"/>
              </a:rPr>
              <a:t>,</a:t>
            </a:r>
            <a:r>
              <a:rPr lang="en-GB" sz="3600" baseline="-25000" dirty="0">
                <a:latin typeface="Tahoma" pitchFamily="34" charset="0"/>
                <a:sym typeface="Symbol" pitchFamily="18" charset="2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GB" sz="3600" baseline="-250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1</a:t>
            </a:r>
            <a:r>
              <a:rPr lang="en-GB" sz="3600" baseline="300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*</a:t>
            </a:r>
            <a:r>
              <a:rPr lang="en-GB" sz="3600" dirty="0">
                <a:latin typeface="Tahoma" pitchFamily="34" charset="0"/>
                <a:sym typeface="Symbol" pitchFamily="18" charset="2"/>
              </a:rPr>
              <a:t>.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3600" dirty="0">
              <a:latin typeface="Tahoma" pitchFamily="34" charset="0"/>
              <a:sym typeface="Symbol" pitchFamily="18" charset="2"/>
            </a:endParaRP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3600" dirty="0">
                <a:latin typeface="Tahoma" pitchFamily="34" charset="0"/>
                <a:sym typeface="Symbol" pitchFamily="18" charset="2"/>
              </a:rPr>
              <a:t>(The family of regular languages is closed under intersection, union, concatenation, complement, and </a:t>
            </a:r>
            <a:r>
              <a:rPr lang="en-GB" sz="3600" dirty="0" smtClean="0">
                <a:latin typeface="Tahoma" pitchFamily="34" charset="0"/>
                <a:sym typeface="Symbol" pitchFamily="18" charset="2"/>
              </a:rPr>
              <a:t>star-closure) </a:t>
            </a:r>
            <a:endParaRPr lang="en-GB" sz="3600" dirty="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208935" name="Line 39"/>
          <p:cNvSpPr>
            <a:spLocks noChangeShapeType="1"/>
          </p:cNvSpPr>
          <p:nvPr/>
        </p:nvSpPr>
        <p:spPr bwMode="auto">
          <a:xfrm>
            <a:off x="4724400" y="2209800"/>
            <a:ext cx="28144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Tahoma" pitchFamily="34" charset="0"/>
              </a:rPr>
              <a:t>Proof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3ED5-0C15-4D19-B683-826BCD28C9A1}" type="slidenum">
              <a:rPr lang="en-GB"/>
              <a:pPr/>
              <a:t>5</a:t>
            </a:fld>
            <a:endParaRPr lang="en-GB"/>
          </a:p>
        </p:txBody>
      </p:sp>
      <p:sp>
        <p:nvSpPr>
          <p:cNvPr id="220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None/>
              <a:tabLst>
                <a:tab pos="292100" algn="l"/>
                <a:tab pos="2286000" algn="l"/>
              </a:tabLst>
            </a:pPr>
            <a:r>
              <a:rPr lang="en-GB" sz="3600" dirty="0" smtClean="0">
                <a:latin typeface="Tahoma" pitchFamily="34" charset="0"/>
                <a:sym typeface="Symbol" pitchFamily="18" charset="2"/>
              </a:rPr>
              <a:t>	L</a:t>
            </a:r>
            <a:r>
              <a:rPr lang="en-GB" sz="3600" baseline="-25000" dirty="0" smtClean="0">
                <a:latin typeface="Tahoma" pitchFamily="34" charset="0"/>
                <a:sym typeface="Symbol" pitchFamily="18" charset="2"/>
              </a:rPr>
              <a:t>1</a:t>
            </a:r>
            <a:r>
              <a:rPr lang="en-GB" sz="3600" dirty="0" smtClean="0">
                <a:latin typeface="Tahoma" pitchFamily="34" charset="0"/>
                <a:sym typeface="Symbol" pitchFamily="18" charset="2"/>
              </a:rPr>
              <a:t> </a:t>
            </a:r>
            <a:r>
              <a:rPr lang="en-GB" sz="3600" dirty="0">
                <a:latin typeface="Tahoma" pitchFamily="34" charset="0"/>
                <a:sym typeface="Symbol" pitchFamily="18" charset="2"/>
              </a:rPr>
              <a:t>= L(r</a:t>
            </a:r>
            <a:r>
              <a:rPr lang="en-GB" sz="3600" baseline="-25000" dirty="0">
                <a:latin typeface="Tahoma" pitchFamily="34" charset="0"/>
                <a:sym typeface="Symbol" pitchFamily="18" charset="2"/>
              </a:rPr>
              <a:t>1</a:t>
            </a:r>
            <a:r>
              <a:rPr lang="en-GB" sz="3600" dirty="0">
                <a:latin typeface="Tahoma" pitchFamily="34" charset="0"/>
                <a:sym typeface="Symbol" pitchFamily="18" charset="2"/>
              </a:rPr>
              <a:t>) 	L</a:t>
            </a:r>
            <a:r>
              <a:rPr lang="en-GB" sz="3600" baseline="-25000" dirty="0">
                <a:latin typeface="Tahoma" pitchFamily="34" charset="0"/>
                <a:sym typeface="Symbol" pitchFamily="18" charset="2"/>
              </a:rPr>
              <a:t>2</a:t>
            </a:r>
            <a:r>
              <a:rPr lang="en-GB" sz="3600" dirty="0">
                <a:latin typeface="Tahoma" pitchFamily="34" charset="0"/>
                <a:sym typeface="Symbol" pitchFamily="18" charset="2"/>
              </a:rPr>
              <a:t> = L(r</a:t>
            </a:r>
            <a:r>
              <a:rPr lang="en-GB" sz="3600" baseline="-25000" dirty="0">
                <a:latin typeface="Tahoma" pitchFamily="34" charset="0"/>
                <a:sym typeface="Symbol" pitchFamily="18" charset="2"/>
              </a:rPr>
              <a:t>2</a:t>
            </a:r>
            <a:r>
              <a:rPr lang="en-GB" sz="3600" dirty="0">
                <a:latin typeface="Tahoma" pitchFamily="34" charset="0"/>
                <a:sym typeface="Symbol" pitchFamily="18" charset="2"/>
              </a:rPr>
              <a:t>)</a:t>
            </a:r>
          </a:p>
          <a:p>
            <a:pPr marL="0" indent="0"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292100" algn="l"/>
                <a:tab pos="2286000" algn="l"/>
              </a:tabLst>
            </a:pPr>
            <a:r>
              <a:rPr lang="en-GB" sz="3600" dirty="0">
                <a:latin typeface="Tahoma" pitchFamily="34" charset="0"/>
                <a:sym typeface="Symbol" pitchFamily="18" charset="2"/>
              </a:rPr>
              <a:t>	L(r</a:t>
            </a:r>
            <a:r>
              <a:rPr lang="en-GB" sz="3600" baseline="-25000" dirty="0">
                <a:latin typeface="Tahoma" pitchFamily="34" charset="0"/>
                <a:sym typeface="Symbol" pitchFamily="18" charset="2"/>
              </a:rPr>
              <a:t>1 </a:t>
            </a:r>
            <a:r>
              <a:rPr lang="en-GB" sz="3600" dirty="0">
                <a:latin typeface="Tahoma" pitchFamily="34" charset="0"/>
                <a:sym typeface="Symbol" pitchFamily="18" charset="2"/>
              </a:rPr>
              <a:t>+</a:t>
            </a:r>
            <a:r>
              <a:rPr lang="en-GB" sz="3600" baseline="-25000" dirty="0">
                <a:latin typeface="Tahoma" pitchFamily="34" charset="0"/>
                <a:sym typeface="Symbol" pitchFamily="18" charset="2"/>
              </a:rPr>
              <a:t> </a:t>
            </a:r>
            <a:r>
              <a:rPr lang="en-GB" sz="3600" dirty="0">
                <a:latin typeface="Tahoma" pitchFamily="34" charset="0"/>
                <a:sym typeface="Symbol" pitchFamily="18" charset="2"/>
              </a:rPr>
              <a:t>r</a:t>
            </a:r>
            <a:r>
              <a:rPr lang="en-GB" sz="3600" baseline="-25000" dirty="0">
                <a:latin typeface="Tahoma" pitchFamily="34" charset="0"/>
                <a:sym typeface="Symbol" pitchFamily="18" charset="2"/>
              </a:rPr>
              <a:t>2</a:t>
            </a:r>
            <a:r>
              <a:rPr lang="en-GB" sz="3600" dirty="0">
                <a:latin typeface="Tahoma" pitchFamily="34" charset="0"/>
                <a:sym typeface="Symbol" pitchFamily="18" charset="2"/>
              </a:rPr>
              <a:t>) = L(r</a:t>
            </a:r>
            <a:r>
              <a:rPr lang="en-GB" sz="3600" baseline="-25000" dirty="0">
                <a:latin typeface="Tahoma" pitchFamily="34" charset="0"/>
                <a:sym typeface="Symbol" pitchFamily="18" charset="2"/>
              </a:rPr>
              <a:t>1</a:t>
            </a:r>
            <a:r>
              <a:rPr lang="en-GB" sz="3600" dirty="0">
                <a:latin typeface="Tahoma" pitchFamily="34" charset="0"/>
                <a:sym typeface="Symbol" pitchFamily="18" charset="2"/>
              </a:rPr>
              <a:t>)L(r</a:t>
            </a:r>
            <a:r>
              <a:rPr lang="en-GB" sz="3600" baseline="-25000" dirty="0">
                <a:latin typeface="Tahoma" pitchFamily="34" charset="0"/>
                <a:sym typeface="Symbol" pitchFamily="18" charset="2"/>
              </a:rPr>
              <a:t>2</a:t>
            </a:r>
            <a:r>
              <a:rPr lang="en-GB" sz="3600" dirty="0">
                <a:latin typeface="Tahoma" pitchFamily="34" charset="0"/>
                <a:sym typeface="Symbol" pitchFamily="18" charset="2"/>
              </a:rPr>
              <a:t>)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292100" algn="l"/>
                <a:tab pos="2286000" algn="l"/>
              </a:tabLst>
            </a:pPr>
            <a:r>
              <a:rPr lang="en-GB" sz="3600" dirty="0">
                <a:latin typeface="Tahoma" pitchFamily="34" charset="0"/>
                <a:sym typeface="Symbol" pitchFamily="18" charset="2"/>
              </a:rPr>
              <a:t>	L(r</a:t>
            </a:r>
            <a:r>
              <a:rPr lang="en-GB" sz="3600" baseline="-25000" dirty="0">
                <a:latin typeface="Tahoma" pitchFamily="34" charset="0"/>
                <a:sym typeface="Symbol" pitchFamily="18" charset="2"/>
              </a:rPr>
              <a:t>1</a:t>
            </a:r>
            <a:r>
              <a:rPr lang="en-GB" sz="3600" dirty="0">
                <a:latin typeface="Tahoma" pitchFamily="34" charset="0"/>
                <a:sym typeface="Symbol" pitchFamily="18" charset="2"/>
              </a:rPr>
              <a:t> </a:t>
            </a:r>
            <a:r>
              <a:rPr lang="en-GB" sz="3600" b="1" dirty="0">
                <a:latin typeface="Tahoma" pitchFamily="34" charset="0"/>
                <a:cs typeface="Tahoma" pitchFamily="34" charset="0"/>
                <a:sym typeface="Symbol" pitchFamily="18" charset="2"/>
              </a:rPr>
              <a:t>.</a:t>
            </a:r>
            <a:r>
              <a:rPr lang="en-GB" sz="3600" dirty="0">
                <a:latin typeface="Tahoma" pitchFamily="34" charset="0"/>
                <a:sym typeface="Symbol" pitchFamily="18" charset="2"/>
              </a:rPr>
              <a:t> r</a:t>
            </a:r>
            <a:r>
              <a:rPr lang="en-GB" sz="3600" baseline="-25000" dirty="0">
                <a:latin typeface="Tahoma" pitchFamily="34" charset="0"/>
                <a:sym typeface="Symbol" pitchFamily="18" charset="2"/>
              </a:rPr>
              <a:t>2</a:t>
            </a:r>
            <a:r>
              <a:rPr lang="en-GB" sz="3600" dirty="0">
                <a:latin typeface="Tahoma" pitchFamily="34" charset="0"/>
                <a:sym typeface="Symbol" pitchFamily="18" charset="2"/>
              </a:rPr>
              <a:t>) = L(r</a:t>
            </a:r>
            <a:r>
              <a:rPr lang="en-GB" sz="3600" baseline="-25000" dirty="0">
                <a:latin typeface="Tahoma" pitchFamily="34" charset="0"/>
                <a:sym typeface="Symbol" pitchFamily="18" charset="2"/>
              </a:rPr>
              <a:t>1</a:t>
            </a:r>
            <a:r>
              <a:rPr lang="en-GB" sz="3600" dirty="0">
                <a:latin typeface="Tahoma" pitchFamily="34" charset="0"/>
                <a:sym typeface="Symbol" pitchFamily="18" charset="2"/>
              </a:rPr>
              <a:t>)L(r</a:t>
            </a:r>
            <a:r>
              <a:rPr lang="en-GB" sz="3600" baseline="-25000" dirty="0">
                <a:latin typeface="Tahoma" pitchFamily="34" charset="0"/>
                <a:sym typeface="Symbol" pitchFamily="18" charset="2"/>
              </a:rPr>
              <a:t>2</a:t>
            </a:r>
            <a:r>
              <a:rPr lang="en-GB" sz="3600" dirty="0">
                <a:latin typeface="Tahoma" pitchFamily="34" charset="0"/>
                <a:sym typeface="Symbol" pitchFamily="18" charset="2"/>
              </a:rPr>
              <a:t>)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292100" algn="l"/>
                <a:tab pos="2286000" algn="l"/>
              </a:tabLst>
            </a:pPr>
            <a:r>
              <a:rPr lang="en-GB" sz="3600" dirty="0">
                <a:latin typeface="Tahoma" pitchFamily="34" charset="0"/>
                <a:sym typeface="Symbol" pitchFamily="18" charset="2"/>
              </a:rPr>
              <a:t>	L(r</a:t>
            </a:r>
            <a:r>
              <a:rPr lang="en-GB" sz="3600" baseline="-25000" dirty="0">
                <a:latin typeface="Tahoma" pitchFamily="34" charset="0"/>
                <a:sym typeface="Symbol" pitchFamily="18" charset="2"/>
              </a:rPr>
              <a:t>1</a:t>
            </a:r>
            <a:r>
              <a:rPr lang="en-GB" sz="3600" baseline="30000" dirty="0">
                <a:latin typeface="Tahoma" pitchFamily="34" charset="0"/>
                <a:sym typeface="Symbol" pitchFamily="18" charset="2"/>
              </a:rPr>
              <a:t>*</a:t>
            </a:r>
            <a:r>
              <a:rPr lang="en-GB" sz="3600" dirty="0">
                <a:latin typeface="Tahoma" pitchFamily="34" charset="0"/>
                <a:sym typeface="Symbol" pitchFamily="18" charset="2"/>
              </a:rPr>
              <a:t>) = (L(r</a:t>
            </a:r>
            <a:r>
              <a:rPr lang="en-GB" sz="3600" baseline="-25000" dirty="0">
                <a:latin typeface="Tahoma" pitchFamily="34" charset="0"/>
                <a:sym typeface="Symbol" pitchFamily="18" charset="2"/>
              </a:rPr>
              <a:t>1</a:t>
            </a:r>
            <a:r>
              <a:rPr lang="en-GB" sz="3600" dirty="0">
                <a:latin typeface="Tahoma" pitchFamily="34" charset="0"/>
                <a:sym typeface="Symbol" pitchFamily="18" charset="2"/>
              </a:rPr>
              <a:t>))</a:t>
            </a:r>
            <a:r>
              <a:rPr lang="en-GB" sz="3600" baseline="30000" dirty="0">
                <a:latin typeface="Tahoma" pitchFamily="34" charset="0"/>
                <a:sym typeface="Symbol" pitchFamily="18" charset="2"/>
              </a:rPr>
              <a:t>*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Tahoma" pitchFamily="34" charset="0"/>
              </a:rPr>
              <a:t>Proof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07C-CFAE-4A8A-A3C5-45E2D15C2588}" type="slidenum">
              <a:rPr lang="en-GB"/>
              <a:pPr/>
              <a:t>6</a:t>
            </a:fld>
            <a:endParaRPr lang="en-GB"/>
          </a:p>
        </p:txBody>
      </p:sp>
      <p:sp>
        <p:nvSpPr>
          <p:cNvPr id="2211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tabLst>
                <a:tab pos="292100" algn="l"/>
                <a:tab pos="22860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 	M = (Q, , , q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0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, F) accepts L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1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.</a:t>
            </a:r>
          </a:p>
          <a:p>
            <a:pPr marL="0" indent="0"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292100" algn="l"/>
                <a:tab pos="22860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	M = (Q, , , q</a:t>
            </a:r>
            <a:r>
              <a:rPr lang="en-GB" sz="2600" baseline="-25000" dirty="0">
                <a:latin typeface="Tahoma" pitchFamily="34" charset="0"/>
                <a:sym typeface="Symbol" pitchFamily="18" charset="2"/>
              </a:rPr>
              <a:t>0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, Q </a:t>
            </a:r>
            <a:r>
              <a:rPr lang="en-GB" sz="2600" dirty="0">
                <a:latin typeface="Tahoma" pitchFamily="34" charset="0"/>
                <a:cs typeface="Tahoma" pitchFamily="34" charset="0"/>
                <a:sym typeface="Symbol" pitchFamily="18" charset="2"/>
              </a:rPr>
              <a:t>–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 F) accepts </a:t>
            </a:r>
            <a:r>
              <a:rPr lang="en-GB" sz="2600" dirty="0" smtClean="0">
                <a:latin typeface="Tahoma" pitchFamily="34" charset="0"/>
                <a:sym typeface="Symbol" pitchFamily="18" charset="2"/>
              </a:rPr>
              <a:t>L</a:t>
            </a:r>
            <a:r>
              <a:rPr lang="en-GB" sz="2600" baseline="-25000" dirty="0" smtClean="0">
                <a:latin typeface="Tahoma" pitchFamily="34" charset="0"/>
                <a:sym typeface="Symbol" pitchFamily="18" charset="2"/>
              </a:rPr>
              <a:t>1</a:t>
            </a:r>
            <a:endParaRPr lang="en-GB" sz="2600" dirty="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221188" name="Line 4"/>
          <p:cNvSpPr>
            <a:spLocks noChangeShapeType="1"/>
          </p:cNvSpPr>
          <p:nvPr/>
        </p:nvSpPr>
        <p:spPr bwMode="auto">
          <a:xfrm>
            <a:off x="5715000" y="2362200"/>
            <a:ext cx="2814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1189" name="Line 5"/>
          <p:cNvSpPr>
            <a:spLocks noChangeShapeType="1"/>
          </p:cNvSpPr>
          <p:nvPr/>
        </p:nvSpPr>
        <p:spPr bwMode="auto">
          <a:xfrm>
            <a:off x="990600" y="2362200"/>
            <a:ext cx="2814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Tahoma" pitchFamily="34" charset="0"/>
              </a:rPr>
              <a:t>Proof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A682-0EF7-4296-AA98-0DBF714307F7}" type="slidenum">
              <a:rPr lang="en-GB"/>
              <a:pPr/>
              <a:t>7</a:t>
            </a:fld>
            <a:endParaRPr lang="en-GB"/>
          </a:p>
        </p:txBody>
      </p:sp>
      <p:sp>
        <p:nvSpPr>
          <p:cNvPr id="2232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tabLst>
                <a:tab pos="292100" algn="l"/>
                <a:tab pos="2286000" algn="l"/>
              </a:tabLst>
            </a:pPr>
            <a:r>
              <a:rPr lang="en-GB" sz="2600">
                <a:latin typeface="Tahoma" pitchFamily="34" charset="0"/>
                <a:sym typeface="Symbol" pitchFamily="18" charset="2"/>
              </a:rPr>
              <a:t> 	Example: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292100" algn="l"/>
                <a:tab pos="2286000" algn="l"/>
              </a:tabLst>
            </a:pPr>
            <a:r>
              <a:rPr lang="en-GB" sz="2400">
                <a:latin typeface="Tahoma" pitchFamily="34" charset="0"/>
                <a:sym typeface="Symbol" pitchFamily="18" charset="2"/>
              </a:rPr>
              <a:t>	L</a:t>
            </a:r>
            <a:r>
              <a:rPr lang="en-GB" sz="2400" baseline="-25000">
                <a:latin typeface="Tahoma" pitchFamily="34" charset="0"/>
                <a:sym typeface="Symbol" pitchFamily="18" charset="2"/>
              </a:rPr>
              <a:t>1</a:t>
            </a:r>
            <a:r>
              <a:rPr lang="en-GB" sz="2400">
                <a:latin typeface="Tahoma" pitchFamily="34" charset="0"/>
                <a:sym typeface="Symbol" pitchFamily="18" charset="2"/>
              </a:rPr>
              <a:t> = {ab</a:t>
            </a:r>
            <a:r>
              <a:rPr lang="en-GB" sz="2400" baseline="30000">
                <a:latin typeface="Tahoma" pitchFamily="34" charset="0"/>
                <a:sym typeface="Symbol" pitchFamily="18" charset="2"/>
              </a:rPr>
              <a:t>n</a:t>
            </a:r>
            <a:r>
              <a:rPr lang="en-GB" sz="2400">
                <a:latin typeface="Tahoma" pitchFamily="34" charset="0"/>
                <a:sym typeface="Symbol" pitchFamily="18" charset="2"/>
              </a:rPr>
              <a:t> | n  0}</a:t>
            </a:r>
          </a:p>
          <a:p>
            <a:pPr marL="0" indent="0"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292100" algn="l"/>
                <a:tab pos="2286000" algn="l"/>
              </a:tabLst>
            </a:pPr>
            <a:r>
              <a:rPr lang="en-GB" sz="2400">
                <a:latin typeface="Tahoma" pitchFamily="34" charset="0"/>
                <a:sym typeface="Symbol" pitchFamily="18" charset="2"/>
              </a:rPr>
              <a:t>	L</a:t>
            </a:r>
            <a:r>
              <a:rPr lang="en-GB" sz="2400" baseline="-25000">
                <a:latin typeface="Tahoma" pitchFamily="34" charset="0"/>
                <a:sym typeface="Symbol" pitchFamily="18" charset="2"/>
              </a:rPr>
              <a:t>2</a:t>
            </a:r>
            <a:r>
              <a:rPr lang="en-GB" sz="2400">
                <a:latin typeface="Tahoma" pitchFamily="34" charset="0"/>
                <a:sym typeface="Symbol" pitchFamily="18" charset="2"/>
              </a:rPr>
              <a:t> = {a</a:t>
            </a:r>
            <a:r>
              <a:rPr lang="en-GB" sz="2400" baseline="30000">
                <a:latin typeface="Tahoma" pitchFamily="34" charset="0"/>
                <a:sym typeface="Symbol" pitchFamily="18" charset="2"/>
              </a:rPr>
              <a:t>n</a:t>
            </a:r>
            <a:r>
              <a:rPr lang="en-GB" sz="2400">
                <a:latin typeface="Tahoma" pitchFamily="34" charset="0"/>
                <a:sym typeface="Symbol" pitchFamily="18" charset="2"/>
              </a:rPr>
              <a:t>b | n  0}</a:t>
            </a:r>
          </a:p>
          <a:p>
            <a:pPr marL="0" indent="0"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292100" algn="l"/>
                <a:tab pos="2286000" algn="l"/>
              </a:tabLst>
            </a:pPr>
            <a:r>
              <a:rPr lang="en-GB" sz="2400">
                <a:latin typeface="Tahoma" pitchFamily="34" charset="0"/>
                <a:sym typeface="Symbol" pitchFamily="18" charset="2"/>
              </a:rPr>
              <a:t>	L</a:t>
            </a:r>
            <a:r>
              <a:rPr lang="en-GB" sz="2400" baseline="-25000">
                <a:latin typeface="Tahoma" pitchFamily="34" charset="0"/>
                <a:sym typeface="Symbol" pitchFamily="18" charset="2"/>
              </a:rPr>
              <a:t>1</a:t>
            </a:r>
            <a:r>
              <a:rPr lang="en-GB" sz="2400">
                <a:latin typeface="Tahoma" pitchFamily="34" charset="0"/>
                <a:sym typeface="Symbol" pitchFamily="18" charset="2"/>
              </a:rPr>
              <a:t>L</a:t>
            </a:r>
            <a:r>
              <a:rPr lang="en-GB" sz="2400" baseline="-25000">
                <a:latin typeface="Tahoma" pitchFamily="34" charset="0"/>
                <a:sym typeface="Symbol" pitchFamily="18" charset="2"/>
              </a:rPr>
              <a:t>2 </a:t>
            </a:r>
            <a:r>
              <a:rPr lang="en-GB" sz="2400">
                <a:latin typeface="Tahoma" pitchFamily="34" charset="0"/>
                <a:sym typeface="Symbol" pitchFamily="18" charset="2"/>
              </a:rPr>
              <a:t>= {ab}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Tahoma" pitchFamily="34" charset="0"/>
              </a:rPr>
              <a:t>Theorem 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FC7-80DC-4CE2-93E3-8FD7895B8C86}" type="slidenum">
              <a:rPr lang="en-GB"/>
              <a:pPr/>
              <a:t>8</a:t>
            </a:fld>
            <a:endParaRPr lang="en-GB"/>
          </a:p>
        </p:txBody>
      </p:sp>
      <p:sp>
        <p:nvSpPr>
          <p:cNvPr id="2242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The family of regular languages is closed under reversal:</a:t>
            </a:r>
          </a:p>
          <a:p>
            <a:pPr marL="0" indent="0" algn="ctr"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If</a:t>
            </a:r>
            <a:r>
              <a:rPr lang="en-GB" sz="26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 L</a:t>
            </a:r>
            <a:r>
              <a:rPr lang="en-GB" sz="2600" dirty="0">
                <a:latin typeface="Tahoma" pitchFamily="34" charset="0"/>
                <a:sym typeface="Symbol" pitchFamily="18" charset="2"/>
              </a:rPr>
              <a:t> is regular, then so is </a:t>
            </a:r>
            <a:r>
              <a:rPr lang="en-GB" sz="2600" dirty="0" smtClean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GB" sz="2600" baseline="30000" dirty="0" smtClean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R</a:t>
            </a:r>
            <a:endParaRPr lang="en-GB" sz="2600" dirty="0">
              <a:latin typeface="Tahoma" pitchFamily="34" charset="0"/>
              <a:sym typeface="Symbol" pitchFamily="18" charset="2"/>
            </a:endParaRP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 dirty="0">
              <a:latin typeface="Tahoma" pitchFamily="34" charset="0"/>
              <a:sym typeface="Symbol" pitchFamily="18" charset="2"/>
            </a:endParaRP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 dirty="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Tahoma" pitchFamily="34" charset="0"/>
              </a:rPr>
              <a:t>Homomorphism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3077-8EB8-4CF1-BF81-BB3C4B064FAB}" type="slidenum">
              <a:rPr lang="en-GB"/>
              <a:pPr/>
              <a:t>9</a:t>
            </a:fld>
            <a:endParaRPr lang="en-GB"/>
          </a:p>
        </p:txBody>
      </p:sp>
      <p:sp>
        <p:nvSpPr>
          <p:cNvPr id="2273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Suppose  and  are alphabets.</a:t>
            </a:r>
          </a:p>
          <a:p>
            <a:pPr marL="0" indent="0" algn="ctr"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h:   *</a:t>
            </a:r>
          </a:p>
          <a:p>
            <a:pPr marL="0" indent="0"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600" dirty="0">
                <a:latin typeface="Tahoma" pitchFamily="34" charset="0"/>
                <a:sym typeface="Symbol" pitchFamily="18" charset="2"/>
              </a:rPr>
              <a:t>is called a </a:t>
            </a:r>
            <a:r>
              <a:rPr lang="en-GB" sz="2600" b="1" dirty="0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homomorphism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 dirty="0">
              <a:latin typeface="Tahoma" pitchFamily="34" charset="0"/>
              <a:sym typeface="Symbol" pitchFamily="18" charset="2"/>
            </a:endParaRP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600" dirty="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Apr,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Properties of Regular Languages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516</TotalTime>
  <Words>948</Words>
  <Application>Microsoft Office PowerPoint</Application>
  <PresentationFormat>On-screen Show (4:3)</PresentationFormat>
  <Paragraphs>252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Median</vt:lpstr>
      <vt:lpstr>PROPERTIES Of Regular languages</vt:lpstr>
      <vt:lpstr>Closure Properties</vt:lpstr>
      <vt:lpstr>Closure Properties of Regular Languages</vt:lpstr>
      <vt:lpstr>Theorem 1</vt:lpstr>
      <vt:lpstr>Proof</vt:lpstr>
      <vt:lpstr>Proof</vt:lpstr>
      <vt:lpstr>Proof</vt:lpstr>
      <vt:lpstr>Theorem 2</vt:lpstr>
      <vt:lpstr>Homomorphism</vt:lpstr>
      <vt:lpstr>Example</vt:lpstr>
      <vt:lpstr>Homomorphism</vt:lpstr>
      <vt:lpstr>Homomorphism</vt:lpstr>
      <vt:lpstr>Homomorphism</vt:lpstr>
      <vt:lpstr>Example</vt:lpstr>
      <vt:lpstr>Theorem 3</vt:lpstr>
      <vt:lpstr>Right Quotient</vt:lpstr>
      <vt:lpstr>Example</vt:lpstr>
      <vt:lpstr>Example</vt:lpstr>
      <vt:lpstr>Example</vt:lpstr>
      <vt:lpstr>Example</vt:lpstr>
      <vt:lpstr>Example</vt:lpstr>
      <vt:lpstr>Theorem</vt:lpstr>
      <vt:lpstr>Example</vt:lpstr>
      <vt:lpstr>Example</vt:lpstr>
      <vt:lpstr>Example</vt:lpstr>
    </vt:vector>
  </TitlesOfParts>
  <Company>Military College of Signals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Umar Mahmud</dc:creator>
  <cp:lastModifiedBy>Umar Mahmud</cp:lastModifiedBy>
  <cp:revision>93</cp:revision>
  <dcterms:created xsi:type="dcterms:W3CDTF">2011-02-02T05:30:30Z</dcterms:created>
  <dcterms:modified xsi:type="dcterms:W3CDTF">2011-04-07T06:48:53Z</dcterms:modified>
</cp:coreProperties>
</file>