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24656" autoAdjust="0"/>
    <p:restoredTop sz="94660"/>
  </p:normalViewPr>
  <p:slideViewPr>
    <p:cSldViewPr>
      <p:cViewPr varScale="1">
        <p:scale>
          <a:sx n="65" d="100"/>
          <a:sy n="65" d="100"/>
        </p:scale>
        <p:origin x="-19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8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29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33.wmf"/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33.wmf"/><Relationship Id="rId1" Type="http://schemas.openxmlformats.org/officeDocument/2006/relationships/image" Target="../media/image47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33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33.wmf"/><Relationship Id="rId1" Type="http://schemas.openxmlformats.org/officeDocument/2006/relationships/image" Target="../media/image5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33.wmf"/><Relationship Id="rId1" Type="http://schemas.openxmlformats.org/officeDocument/2006/relationships/image" Target="../media/image57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33.wmf"/><Relationship Id="rId1" Type="http://schemas.openxmlformats.org/officeDocument/2006/relationships/image" Target="../media/image58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60.wmf"/><Relationship Id="rId1" Type="http://schemas.openxmlformats.org/officeDocument/2006/relationships/image" Target="../media/image6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38.wmf"/><Relationship Id="rId1" Type="http://schemas.openxmlformats.org/officeDocument/2006/relationships/image" Target="../media/image1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10.wmf"/><Relationship Id="rId1" Type="http://schemas.openxmlformats.org/officeDocument/2006/relationships/image" Target="../media/image7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69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68.wmf"/><Relationship Id="rId1" Type="http://schemas.openxmlformats.org/officeDocument/2006/relationships/image" Target="../media/image84.wmf"/><Relationship Id="rId5" Type="http://schemas.openxmlformats.org/officeDocument/2006/relationships/image" Target="../media/image78.wmf"/><Relationship Id="rId4" Type="http://schemas.openxmlformats.org/officeDocument/2006/relationships/image" Target="../media/image86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6.wmf"/><Relationship Id="rId2" Type="http://schemas.openxmlformats.org/officeDocument/2006/relationships/image" Target="../media/image79.wmf"/><Relationship Id="rId1" Type="http://schemas.openxmlformats.org/officeDocument/2006/relationships/image" Target="../media/image87.wmf"/><Relationship Id="rId6" Type="http://schemas.openxmlformats.org/officeDocument/2006/relationships/image" Target="../media/image82.wmf"/><Relationship Id="rId5" Type="http://schemas.openxmlformats.org/officeDocument/2006/relationships/image" Target="../media/image88.wmf"/><Relationship Id="rId10" Type="http://schemas.openxmlformats.org/officeDocument/2006/relationships/image" Target="../media/image89.wmf"/><Relationship Id="rId4" Type="http://schemas.openxmlformats.org/officeDocument/2006/relationships/image" Target="../media/image81.wmf"/><Relationship Id="rId9" Type="http://schemas.openxmlformats.org/officeDocument/2006/relationships/image" Target="../media/image7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8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3.wmf"/><Relationship Id="rId7" Type="http://schemas.openxmlformats.org/officeDocument/2006/relationships/image" Target="../media/image29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49239-BB3C-4F8E-BD8F-4BD0BF8F8659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C4FA3-F503-4FDD-B81E-8FECE30FA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>
            <a:noAutofit/>
          </a:bodyPr>
          <a:lstStyle>
            <a:lvl1pPr>
              <a:defRPr sz="48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sz="1000" i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Non-Regular Languages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>
            <a:normAutofit/>
          </a:bodyPr>
          <a:lstStyle>
            <a:lvl1pPr>
              <a:defRPr sz="1000" i="1">
                <a:solidFill>
                  <a:schemeClr val="tx2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Non-Regular Languages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Non-Regular Languages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Non-Regular Languages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Non-Regular Languages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72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416675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16481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Non-Regular Languages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1000" b="1"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latin typeface="Helvetica" pitchFamily="34" charset="0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9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42.bin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6.bin"/><Relationship Id="rId14" Type="http://schemas.openxmlformats.org/officeDocument/2006/relationships/oleObject" Target="../embeddings/oleObject4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6.bin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5.bin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9.bin"/><Relationship Id="rId14" Type="http://schemas.openxmlformats.org/officeDocument/2006/relationships/oleObject" Target="../embeddings/oleObject5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5.bin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9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8.bin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Relationship Id="rId14" Type="http://schemas.openxmlformats.org/officeDocument/2006/relationships/oleObject" Target="../embeddings/oleObject6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image" Target="../media/image11.png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8.bin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2.bin"/><Relationship Id="rId5" Type="http://schemas.openxmlformats.org/officeDocument/2006/relationships/oleObject" Target="../embeddings/oleObject91.bin"/><Relationship Id="rId4" Type="http://schemas.openxmlformats.org/officeDocument/2006/relationships/oleObject" Target="../embeddings/oleObject9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97.bin"/><Relationship Id="rId5" Type="http://schemas.openxmlformats.org/officeDocument/2006/relationships/oleObject" Target="../embeddings/oleObject96.bin"/><Relationship Id="rId4" Type="http://schemas.openxmlformats.org/officeDocument/2006/relationships/oleObject" Target="../embeddings/oleObject9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1.bin"/><Relationship Id="rId5" Type="http://schemas.openxmlformats.org/officeDocument/2006/relationships/oleObject" Target="../embeddings/oleObject100.bin"/><Relationship Id="rId4" Type="http://schemas.openxmlformats.org/officeDocument/2006/relationships/oleObject" Target="../embeddings/oleObject9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6.bin"/><Relationship Id="rId5" Type="http://schemas.openxmlformats.org/officeDocument/2006/relationships/oleObject" Target="../embeddings/oleObject105.bin"/><Relationship Id="rId4" Type="http://schemas.openxmlformats.org/officeDocument/2006/relationships/oleObject" Target="../embeddings/oleObject10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12.bin"/><Relationship Id="rId5" Type="http://schemas.openxmlformats.org/officeDocument/2006/relationships/oleObject" Target="../embeddings/oleObject111.bin"/><Relationship Id="rId4" Type="http://schemas.openxmlformats.org/officeDocument/2006/relationships/oleObject" Target="../embeddings/oleObject11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7.bin"/><Relationship Id="rId5" Type="http://schemas.openxmlformats.org/officeDocument/2006/relationships/oleObject" Target="../embeddings/oleObject116.bin"/><Relationship Id="rId4" Type="http://schemas.openxmlformats.org/officeDocument/2006/relationships/oleObject" Target="../embeddings/oleObject11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22.bin"/><Relationship Id="rId5" Type="http://schemas.openxmlformats.org/officeDocument/2006/relationships/oleObject" Target="../embeddings/oleObject121.bin"/><Relationship Id="rId4" Type="http://schemas.openxmlformats.org/officeDocument/2006/relationships/oleObject" Target="../embeddings/oleObject12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27.bin"/><Relationship Id="rId5" Type="http://schemas.openxmlformats.org/officeDocument/2006/relationships/oleObject" Target="../embeddings/oleObject126.bin"/><Relationship Id="rId4" Type="http://schemas.openxmlformats.org/officeDocument/2006/relationships/oleObject" Target="../embeddings/oleObject12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33.bin"/><Relationship Id="rId5" Type="http://schemas.openxmlformats.org/officeDocument/2006/relationships/oleObject" Target="../embeddings/oleObject132.bin"/><Relationship Id="rId4" Type="http://schemas.openxmlformats.org/officeDocument/2006/relationships/oleObject" Target="../embeddings/oleObject13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39.bin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38.bin"/><Relationship Id="rId10" Type="http://schemas.openxmlformats.org/officeDocument/2006/relationships/oleObject" Target="../embeddings/oleObject143.bin"/><Relationship Id="rId4" Type="http://schemas.openxmlformats.org/officeDocument/2006/relationships/oleObject" Target="../embeddings/oleObject137.bin"/><Relationship Id="rId9" Type="http://schemas.openxmlformats.org/officeDocument/2006/relationships/oleObject" Target="../embeddings/oleObject142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8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148.bin"/><Relationship Id="rId4" Type="http://schemas.openxmlformats.org/officeDocument/2006/relationships/oleObject" Target="../embeddings/oleObject14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52.bin"/><Relationship Id="rId5" Type="http://schemas.openxmlformats.org/officeDocument/2006/relationships/oleObject" Target="../embeddings/oleObject151.bin"/><Relationship Id="rId4" Type="http://schemas.openxmlformats.org/officeDocument/2006/relationships/oleObject" Target="../embeddings/oleObject15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58.bin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57.bin"/><Relationship Id="rId10" Type="http://schemas.openxmlformats.org/officeDocument/2006/relationships/oleObject" Target="../embeddings/oleObject162.bin"/><Relationship Id="rId4" Type="http://schemas.openxmlformats.org/officeDocument/2006/relationships/oleObject" Target="../embeddings/oleObject156.bin"/><Relationship Id="rId9" Type="http://schemas.openxmlformats.org/officeDocument/2006/relationships/oleObject" Target="../embeddings/oleObject16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67.bin"/><Relationship Id="rId5" Type="http://schemas.openxmlformats.org/officeDocument/2006/relationships/oleObject" Target="../embeddings/oleObject166.bin"/><Relationship Id="rId4" Type="http://schemas.openxmlformats.org/officeDocument/2006/relationships/oleObject" Target="../embeddings/oleObject16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13" Type="http://schemas.openxmlformats.org/officeDocument/2006/relationships/oleObject" Target="../embeddings/oleObject179.bin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3.bin"/><Relationship Id="rId12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72.bin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1.bin"/><Relationship Id="rId10" Type="http://schemas.openxmlformats.org/officeDocument/2006/relationships/oleObject" Target="../embeddings/oleObject176.bin"/><Relationship Id="rId4" Type="http://schemas.openxmlformats.org/officeDocument/2006/relationships/oleObject" Target="../embeddings/oleObject170.bin"/><Relationship Id="rId9" Type="http://schemas.openxmlformats.org/officeDocument/2006/relationships/oleObject" Target="../embeddings/oleObject17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83.bin"/><Relationship Id="rId5" Type="http://schemas.openxmlformats.org/officeDocument/2006/relationships/oleObject" Target="../embeddings/oleObject182.bin"/><Relationship Id="rId4" Type="http://schemas.openxmlformats.org/officeDocument/2006/relationships/oleObject" Target="../embeddings/oleObject18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18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 Regular Languages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Proofs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25 Apr, 2011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B335-21DF-45C8-B922-976F63A5E25E}" type="slidenum">
              <a:rPr lang="en-US"/>
              <a:pPr/>
              <a:t>10</a:t>
            </a:fld>
            <a:endParaRPr lang="en-US"/>
          </a:p>
        </p:txBody>
      </p:sp>
      <p:sp>
        <p:nvSpPr>
          <p:cNvPr id="277524" name="Text Box 20"/>
          <p:cNvSpPr txBox="1">
            <a:spLocks noChangeArrowheads="1"/>
          </p:cNvSpPr>
          <p:nvPr/>
        </p:nvSpPr>
        <p:spPr bwMode="auto">
          <a:xfrm>
            <a:off x="2438400" y="1676400"/>
            <a:ext cx="41513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DFA with       states </a:t>
            </a:r>
          </a:p>
        </p:txBody>
      </p:sp>
      <p:graphicFrame>
        <p:nvGraphicFramePr>
          <p:cNvPr id="365568" name="Object 1024"/>
          <p:cNvGraphicFramePr>
            <a:graphicFrameLocks noChangeAspect="1"/>
          </p:cNvGraphicFramePr>
          <p:nvPr/>
        </p:nvGraphicFramePr>
        <p:xfrm>
          <a:off x="3505200" y="1676400"/>
          <a:ext cx="277812" cy="406400"/>
        </p:xfrm>
        <a:graphic>
          <a:graphicData uri="http://schemas.openxmlformats.org/presentationml/2006/ole">
            <p:oleObj spid="_x0000_s6146" name="Equation" r:id="rId3" imgW="279360" imgH="406080" progId="Equation.3">
              <p:embed/>
            </p:oleObj>
          </a:graphicData>
        </a:graphic>
      </p:graphicFrame>
      <p:sp>
        <p:nvSpPr>
          <p:cNvPr id="277551" name="Oval 47"/>
          <p:cNvSpPr>
            <a:spLocks noChangeArrowheads="1"/>
          </p:cNvSpPr>
          <p:nvPr/>
        </p:nvSpPr>
        <p:spPr bwMode="auto">
          <a:xfrm>
            <a:off x="1539875" y="4622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7552" name="Oval 48"/>
          <p:cNvSpPr>
            <a:spLocks noChangeArrowheads="1"/>
          </p:cNvSpPr>
          <p:nvPr/>
        </p:nvSpPr>
        <p:spPr bwMode="auto">
          <a:xfrm>
            <a:off x="3276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7553" name="Oval 49"/>
          <p:cNvSpPr>
            <a:spLocks noChangeArrowheads="1"/>
          </p:cNvSpPr>
          <p:nvPr/>
        </p:nvSpPr>
        <p:spPr bwMode="auto">
          <a:xfrm>
            <a:off x="6934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7554" name="Oval 50"/>
          <p:cNvSpPr>
            <a:spLocks noChangeArrowheads="1"/>
          </p:cNvSpPr>
          <p:nvPr/>
        </p:nvSpPr>
        <p:spPr bwMode="auto">
          <a:xfrm>
            <a:off x="6781800" y="44958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7555" name="Line 51"/>
          <p:cNvSpPr>
            <a:spLocks noChangeShapeType="1"/>
          </p:cNvSpPr>
          <p:nvPr/>
        </p:nvSpPr>
        <p:spPr bwMode="auto">
          <a:xfrm>
            <a:off x="1006475" y="492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5569" name="Object 1025"/>
          <p:cNvGraphicFramePr>
            <a:graphicFrameLocks noChangeAspect="1"/>
          </p:cNvGraphicFramePr>
          <p:nvPr/>
        </p:nvGraphicFramePr>
        <p:xfrm>
          <a:off x="1616075" y="4622800"/>
          <a:ext cx="381000" cy="520700"/>
        </p:xfrm>
        <a:graphic>
          <a:graphicData uri="http://schemas.openxmlformats.org/presentationml/2006/ole">
            <p:oleObj spid="_x0000_s6147" name="Equation" r:id="rId4" imgW="380880" imgH="520560" progId="Equation.3">
              <p:embed/>
            </p:oleObj>
          </a:graphicData>
        </a:graphic>
      </p:graphicFrame>
      <p:graphicFrame>
        <p:nvGraphicFramePr>
          <p:cNvPr id="365570" name="Object 1026"/>
          <p:cNvGraphicFramePr>
            <a:graphicFrameLocks noChangeAspect="1"/>
          </p:cNvGraphicFramePr>
          <p:nvPr/>
        </p:nvGraphicFramePr>
        <p:xfrm>
          <a:off x="3398838" y="4648200"/>
          <a:ext cx="442912" cy="520700"/>
        </p:xfrm>
        <a:graphic>
          <a:graphicData uri="http://schemas.openxmlformats.org/presentationml/2006/ole">
            <p:oleObj spid="_x0000_s6148" name="Equation" r:id="rId5" imgW="444240" imgH="520560" progId="Equation.3">
              <p:embed/>
            </p:oleObj>
          </a:graphicData>
        </a:graphic>
      </p:graphicFrame>
      <p:graphicFrame>
        <p:nvGraphicFramePr>
          <p:cNvPr id="365571" name="Object 1027"/>
          <p:cNvGraphicFramePr>
            <a:graphicFrameLocks noChangeAspect="1"/>
          </p:cNvGraphicFramePr>
          <p:nvPr/>
        </p:nvGraphicFramePr>
        <p:xfrm>
          <a:off x="5105400" y="4648200"/>
          <a:ext cx="430213" cy="531813"/>
        </p:xfrm>
        <a:graphic>
          <a:graphicData uri="http://schemas.openxmlformats.org/presentationml/2006/ole">
            <p:oleObj spid="_x0000_s6149" name="Equation" r:id="rId6" imgW="431640" imgH="533160" progId="Equation.3">
              <p:embed/>
            </p:oleObj>
          </a:graphicData>
        </a:graphic>
      </p:graphicFrame>
      <p:graphicFrame>
        <p:nvGraphicFramePr>
          <p:cNvPr id="365572" name="Object 1028"/>
          <p:cNvGraphicFramePr>
            <a:graphicFrameLocks noChangeAspect="1"/>
          </p:cNvGraphicFramePr>
          <p:nvPr/>
        </p:nvGraphicFramePr>
        <p:xfrm>
          <a:off x="2590800" y="4572000"/>
          <a:ext cx="265113" cy="279400"/>
        </p:xfrm>
        <a:graphic>
          <a:graphicData uri="http://schemas.openxmlformats.org/presentationml/2006/ole">
            <p:oleObj spid="_x0000_s6150" name="Equation" r:id="rId7" imgW="266400" imgH="279360" progId="Equation.3">
              <p:embed/>
            </p:oleObj>
          </a:graphicData>
        </a:graphic>
      </p:graphicFrame>
      <p:graphicFrame>
        <p:nvGraphicFramePr>
          <p:cNvPr id="365573" name="Object 1029"/>
          <p:cNvGraphicFramePr>
            <a:graphicFrameLocks noChangeAspect="1"/>
          </p:cNvGraphicFramePr>
          <p:nvPr/>
        </p:nvGraphicFramePr>
        <p:xfrm>
          <a:off x="1828800" y="3352800"/>
          <a:ext cx="252413" cy="392113"/>
        </p:xfrm>
        <a:graphic>
          <a:graphicData uri="http://schemas.openxmlformats.org/presentationml/2006/ole">
            <p:oleObj spid="_x0000_s6151" name="Equation" r:id="rId8" imgW="253800" imgH="393480" progId="Equation.3">
              <p:embed/>
            </p:oleObj>
          </a:graphicData>
        </a:graphic>
      </p:graphicFrame>
      <p:sp>
        <p:nvSpPr>
          <p:cNvPr id="277574" name="Line 70"/>
          <p:cNvSpPr>
            <a:spLocks noChangeShapeType="1"/>
          </p:cNvSpPr>
          <p:nvPr/>
        </p:nvSpPr>
        <p:spPr bwMode="auto">
          <a:xfrm>
            <a:off x="2133600" y="4953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5574" name="Object 1030"/>
          <p:cNvGraphicFramePr>
            <a:graphicFrameLocks noChangeAspect="1"/>
          </p:cNvGraphicFramePr>
          <p:nvPr/>
        </p:nvGraphicFramePr>
        <p:xfrm>
          <a:off x="6992938" y="4622800"/>
          <a:ext cx="479425" cy="571500"/>
        </p:xfrm>
        <a:graphic>
          <a:graphicData uri="http://schemas.openxmlformats.org/presentationml/2006/ole">
            <p:oleObj spid="_x0000_s6152" name="Equation" r:id="rId9" imgW="482400" imgH="571320" progId="Equation.3">
              <p:embed/>
            </p:oleObj>
          </a:graphicData>
        </a:graphic>
      </p:graphicFrame>
      <p:sp>
        <p:nvSpPr>
          <p:cNvPr id="277579" name="Oval 75"/>
          <p:cNvSpPr>
            <a:spLocks noChangeArrowheads="1"/>
          </p:cNvSpPr>
          <p:nvPr/>
        </p:nvSpPr>
        <p:spPr bwMode="auto">
          <a:xfrm>
            <a:off x="5029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7580" name="Line 76"/>
          <p:cNvSpPr>
            <a:spLocks noChangeShapeType="1"/>
          </p:cNvSpPr>
          <p:nvPr/>
        </p:nvSpPr>
        <p:spPr bwMode="auto">
          <a:xfrm>
            <a:off x="3886200" y="4953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7581" name="Line 77"/>
          <p:cNvSpPr>
            <a:spLocks noChangeShapeType="1"/>
          </p:cNvSpPr>
          <p:nvPr/>
        </p:nvSpPr>
        <p:spPr bwMode="auto">
          <a:xfrm>
            <a:off x="5638800" y="4953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7582" name="Freeform 78"/>
          <p:cNvSpPr>
            <a:spLocks/>
          </p:cNvSpPr>
          <p:nvPr/>
        </p:nvSpPr>
        <p:spPr bwMode="auto">
          <a:xfrm>
            <a:off x="1498600" y="3797300"/>
            <a:ext cx="800100" cy="850900"/>
          </a:xfrm>
          <a:custGeom>
            <a:avLst/>
            <a:gdLst/>
            <a:ahLst/>
            <a:cxnLst>
              <a:cxn ang="0">
                <a:pos x="304" y="536"/>
              </a:cxn>
              <a:cxn ang="0">
                <a:pos x="496" y="200"/>
              </a:cxn>
              <a:cxn ang="0">
                <a:pos x="256" y="8"/>
              </a:cxn>
              <a:cxn ang="0">
                <a:pos x="16" y="152"/>
              </a:cxn>
              <a:cxn ang="0">
                <a:pos x="160" y="536"/>
              </a:cxn>
            </a:cxnLst>
            <a:rect l="0" t="0" r="r" b="b"/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7583" name="Freeform 79"/>
          <p:cNvSpPr>
            <a:spLocks/>
          </p:cNvSpPr>
          <p:nvPr/>
        </p:nvSpPr>
        <p:spPr bwMode="auto">
          <a:xfrm>
            <a:off x="3200400" y="3810000"/>
            <a:ext cx="800100" cy="850900"/>
          </a:xfrm>
          <a:custGeom>
            <a:avLst/>
            <a:gdLst/>
            <a:ahLst/>
            <a:cxnLst>
              <a:cxn ang="0">
                <a:pos x="304" y="536"/>
              </a:cxn>
              <a:cxn ang="0">
                <a:pos x="496" y="200"/>
              </a:cxn>
              <a:cxn ang="0">
                <a:pos x="256" y="8"/>
              </a:cxn>
              <a:cxn ang="0">
                <a:pos x="16" y="152"/>
              </a:cxn>
              <a:cxn ang="0">
                <a:pos x="160" y="536"/>
              </a:cxn>
            </a:cxnLst>
            <a:rect l="0" t="0" r="r" b="b"/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7584" name="Freeform 80"/>
          <p:cNvSpPr>
            <a:spLocks/>
          </p:cNvSpPr>
          <p:nvPr/>
        </p:nvSpPr>
        <p:spPr bwMode="auto">
          <a:xfrm>
            <a:off x="6819900" y="3556000"/>
            <a:ext cx="965200" cy="1016000"/>
          </a:xfrm>
          <a:custGeom>
            <a:avLst/>
            <a:gdLst/>
            <a:ahLst/>
            <a:cxnLst>
              <a:cxn ang="0">
                <a:pos x="408" y="640"/>
              </a:cxn>
              <a:cxn ang="0">
                <a:pos x="600" y="256"/>
              </a:cxn>
              <a:cxn ang="0">
                <a:pos x="360" y="16"/>
              </a:cxn>
              <a:cxn ang="0">
                <a:pos x="24" y="160"/>
              </a:cxn>
              <a:cxn ang="0">
                <a:pos x="216" y="592"/>
              </a:cxn>
            </a:cxnLst>
            <a:rect l="0" t="0" r="r" b="b"/>
            <a:pathLst>
              <a:path w="608" h="640">
                <a:moveTo>
                  <a:pt x="408" y="640"/>
                </a:moveTo>
                <a:cubicBezTo>
                  <a:pt x="508" y="500"/>
                  <a:pt x="608" y="360"/>
                  <a:pt x="600" y="256"/>
                </a:cubicBezTo>
                <a:cubicBezTo>
                  <a:pt x="592" y="152"/>
                  <a:pt x="456" y="32"/>
                  <a:pt x="360" y="16"/>
                </a:cubicBezTo>
                <a:cubicBezTo>
                  <a:pt x="264" y="0"/>
                  <a:pt x="48" y="64"/>
                  <a:pt x="24" y="160"/>
                </a:cubicBezTo>
                <a:cubicBezTo>
                  <a:pt x="0" y="256"/>
                  <a:pt x="108" y="424"/>
                  <a:pt x="216" y="5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7585" name="Freeform 81"/>
          <p:cNvSpPr>
            <a:spLocks/>
          </p:cNvSpPr>
          <p:nvPr/>
        </p:nvSpPr>
        <p:spPr bwMode="auto">
          <a:xfrm>
            <a:off x="5410200" y="5257800"/>
            <a:ext cx="1600200" cy="381000"/>
          </a:xfrm>
          <a:custGeom>
            <a:avLst/>
            <a:gdLst/>
            <a:ahLst/>
            <a:cxnLst>
              <a:cxn ang="0">
                <a:pos x="1200" y="96"/>
              </a:cxn>
              <a:cxn ang="0">
                <a:pos x="624" y="288"/>
              </a:cxn>
              <a:cxn ang="0">
                <a:pos x="0" y="0"/>
              </a:cxn>
            </a:cxnLst>
            <a:rect l="0" t="0" r="r" b="b"/>
            <a:pathLst>
              <a:path w="1200" h="304">
                <a:moveTo>
                  <a:pt x="1200" y="96"/>
                </a:moveTo>
                <a:cubicBezTo>
                  <a:pt x="1012" y="200"/>
                  <a:pt x="824" y="304"/>
                  <a:pt x="624" y="288"/>
                </a:cubicBezTo>
                <a:cubicBezTo>
                  <a:pt x="424" y="272"/>
                  <a:pt x="212" y="13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7586" name="Freeform 82"/>
          <p:cNvSpPr>
            <a:spLocks/>
          </p:cNvSpPr>
          <p:nvPr/>
        </p:nvSpPr>
        <p:spPr bwMode="auto">
          <a:xfrm>
            <a:off x="3657600" y="5257800"/>
            <a:ext cx="1600200" cy="304800"/>
          </a:xfrm>
          <a:custGeom>
            <a:avLst/>
            <a:gdLst/>
            <a:ahLst/>
            <a:cxnLst>
              <a:cxn ang="0">
                <a:pos x="1008" y="0"/>
              </a:cxn>
              <a:cxn ang="0">
                <a:pos x="528" y="192"/>
              </a:cxn>
              <a:cxn ang="0">
                <a:pos x="0" y="0"/>
              </a:cxn>
            </a:cxnLst>
            <a:rect l="0" t="0" r="r" b="b"/>
            <a:pathLst>
              <a:path w="1008" h="192">
                <a:moveTo>
                  <a:pt x="1008" y="0"/>
                </a:moveTo>
                <a:cubicBezTo>
                  <a:pt x="852" y="96"/>
                  <a:pt x="696" y="192"/>
                  <a:pt x="528" y="192"/>
                </a:cubicBezTo>
                <a:cubicBezTo>
                  <a:pt x="360" y="192"/>
                  <a:pt x="180" y="9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5575" name="Object 1031"/>
          <p:cNvGraphicFramePr>
            <a:graphicFrameLocks noChangeAspect="1"/>
          </p:cNvGraphicFramePr>
          <p:nvPr/>
        </p:nvGraphicFramePr>
        <p:xfrm>
          <a:off x="3505200" y="3352800"/>
          <a:ext cx="252413" cy="392113"/>
        </p:xfrm>
        <a:graphic>
          <a:graphicData uri="http://schemas.openxmlformats.org/presentationml/2006/ole">
            <p:oleObj spid="_x0000_s6153" name="Equation" r:id="rId10" imgW="253800" imgH="393480" progId="Equation.3">
              <p:embed/>
            </p:oleObj>
          </a:graphicData>
        </a:graphic>
      </p:graphicFrame>
      <p:graphicFrame>
        <p:nvGraphicFramePr>
          <p:cNvPr id="365576" name="Object 1032"/>
          <p:cNvGraphicFramePr>
            <a:graphicFrameLocks noChangeAspect="1"/>
          </p:cNvGraphicFramePr>
          <p:nvPr/>
        </p:nvGraphicFramePr>
        <p:xfrm>
          <a:off x="4267200" y="4495800"/>
          <a:ext cx="252413" cy="392113"/>
        </p:xfrm>
        <a:graphic>
          <a:graphicData uri="http://schemas.openxmlformats.org/presentationml/2006/ole">
            <p:oleObj spid="_x0000_s6154" name="Equation" r:id="rId11" imgW="253800" imgH="393480" progId="Equation.3">
              <p:embed/>
            </p:oleObj>
          </a:graphicData>
        </a:graphic>
      </p:graphicFrame>
      <p:graphicFrame>
        <p:nvGraphicFramePr>
          <p:cNvPr id="365577" name="Object 1033"/>
          <p:cNvGraphicFramePr>
            <a:graphicFrameLocks noChangeAspect="1"/>
          </p:cNvGraphicFramePr>
          <p:nvPr/>
        </p:nvGraphicFramePr>
        <p:xfrm>
          <a:off x="6019800" y="4495800"/>
          <a:ext cx="252413" cy="392113"/>
        </p:xfrm>
        <a:graphic>
          <a:graphicData uri="http://schemas.openxmlformats.org/presentationml/2006/ole">
            <p:oleObj spid="_x0000_s6155" name="Equation" r:id="rId12" imgW="253800" imgH="393480" progId="Equation.3">
              <p:embed/>
            </p:oleObj>
          </a:graphicData>
        </a:graphic>
      </p:graphicFrame>
      <p:graphicFrame>
        <p:nvGraphicFramePr>
          <p:cNvPr id="365578" name="Object 1034"/>
          <p:cNvGraphicFramePr>
            <a:graphicFrameLocks noChangeAspect="1"/>
          </p:cNvGraphicFramePr>
          <p:nvPr/>
        </p:nvGraphicFramePr>
        <p:xfrm>
          <a:off x="7162800" y="3124200"/>
          <a:ext cx="252413" cy="392113"/>
        </p:xfrm>
        <a:graphic>
          <a:graphicData uri="http://schemas.openxmlformats.org/presentationml/2006/ole">
            <p:oleObj spid="_x0000_s6156" name="Equation" r:id="rId13" imgW="253800" imgH="393480" progId="Equation.3">
              <p:embed/>
            </p:oleObj>
          </a:graphicData>
        </a:graphic>
      </p:graphicFrame>
      <p:graphicFrame>
        <p:nvGraphicFramePr>
          <p:cNvPr id="365579" name="Object 1035"/>
          <p:cNvGraphicFramePr>
            <a:graphicFrameLocks noChangeAspect="1"/>
          </p:cNvGraphicFramePr>
          <p:nvPr/>
        </p:nvGraphicFramePr>
        <p:xfrm>
          <a:off x="4343400" y="5638800"/>
          <a:ext cx="265113" cy="279400"/>
        </p:xfrm>
        <a:graphic>
          <a:graphicData uri="http://schemas.openxmlformats.org/presentationml/2006/ole">
            <p:oleObj spid="_x0000_s6157" name="Equation" r:id="rId14" imgW="266400" imgH="279360" progId="Equation.3">
              <p:embed/>
            </p:oleObj>
          </a:graphicData>
        </a:graphic>
      </p:graphicFrame>
      <p:graphicFrame>
        <p:nvGraphicFramePr>
          <p:cNvPr id="365580" name="Object 1036"/>
          <p:cNvGraphicFramePr>
            <a:graphicFrameLocks noChangeAspect="1"/>
          </p:cNvGraphicFramePr>
          <p:nvPr/>
        </p:nvGraphicFramePr>
        <p:xfrm>
          <a:off x="6096000" y="5715000"/>
          <a:ext cx="265113" cy="279400"/>
        </p:xfrm>
        <a:graphic>
          <a:graphicData uri="http://schemas.openxmlformats.org/presentationml/2006/ole">
            <p:oleObj spid="_x0000_s6158" name="Equation" r:id="rId15" imgW="26640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A456-AE67-40AD-9F1F-DA041A30B64C}" type="slidenum">
              <a:rPr lang="en-US"/>
              <a:pPr/>
              <a:t>11</a:t>
            </a:fld>
            <a:endParaRPr lang="en-US"/>
          </a:p>
        </p:txBody>
      </p:sp>
      <p:sp>
        <p:nvSpPr>
          <p:cNvPr id="278565" name="Oval 37"/>
          <p:cNvSpPr>
            <a:spLocks noChangeArrowheads="1"/>
          </p:cNvSpPr>
          <p:nvPr/>
        </p:nvSpPr>
        <p:spPr bwMode="auto">
          <a:xfrm>
            <a:off x="1501775" y="5029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8566" name="Oval 38"/>
          <p:cNvSpPr>
            <a:spLocks noChangeArrowheads="1"/>
          </p:cNvSpPr>
          <p:nvPr/>
        </p:nvSpPr>
        <p:spPr bwMode="auto">
          <a:xfrm>
            <a:off x="3238500" y="505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8567" name="Oval 39"/>
          <p:cNvSpPr>
            <a:spLocks noChangeArrowheads="1"/>
          </p:cNvSpPr>
          <p:nvPr/>
        </p:nvSpPr>
        <p:spPr bwMode="auto">
          <a:xfrm>
            <a:off x="6896100" y="505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8568" name="Oval 40"/>
          <p:cNvSpPr>
            <a:spLocks noChangeArrowheads="1"/>
          </p:cNvSpPr>
          <p:nvPr/>
        </p:nvSpPr>
        <p:spPr bwMode="auto">
          <a:xfrm>
            <a:off x="6743700" y="49022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8569" name="Line 41"/>
          <p:cNvSpPr>
            <a:spLocks noChangeShapeType="1"/>
          </p:cNvSpPr>
          <p:nvPr/>
        </p:nvSpPr>
        <p:spPr bwMode="auto">
          <a:xfrm>
            <a:off x="968375" y="533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6592" name="Object 1024"/>
          <p:cNvGraphicFramePr>
            <a:graphicFrameLocks noChangeAspect="1"/>
          </p:cNvGraphicFramePr>
          <p:nvPr/>
        </p:nvGraphicFramePr>
        <p:xfrm>
          <a:off x="1577975" y="5029200"/>
          <a:ext cx="381000" cy="520700"/>
        </p:xfrm>
        <a:graphic>
          <a:graphicData uri="http://schemas.openxmlformats.org/presentationml/2006/ole">
            <p:oleObj spid="_x0000_s7170" name="Equation" r:id="rId3" imgW="380880" imgH="520560" progId="Equation.3">
              <p:embed/>
            </p:oleObj>
          </a:graphicData>
        </a:graphic>
      </p:graphicFrame>
      <p:graphicFrame>
        <p:nvGraphicFramePr>
          <p:cNvPr id="366593" name="Object 1025"/>
          <p:cNvGraphicFramePr>
            <a:graphicFrameLocks noChangeAspect="1"/>
          </p:cNvGraphicFramePr>
          <p:nvPr/>
        </p:nvGraphicFramePr>
        <p:xfrm>
          <a:off x="3360738" y="5054600"/>
          <a:ext cx="442912" cy="520700"/>
        </p:xfrm>
        <a:graphic>
          <a:graphicData uri="http://schemas.openxmlformats.org/presentationml/2006/ole">
            <p:oleObj spid="_x0000_s7171" name="Equation" r:id="rId4" imgW="444240" imgH="520560" progId="Equation.3">
              <p:embed/>
            </p:oleObj>
          </a:graphicData>
        </a:graphic>
      </p:graphicFrame>
      <p:graphicFrame>
        <p:nvGraphicFramePr>
          <p:cNvPr id="366594" name="Object 1026"/>
          <p:cNvGraphicFramePr>
            <a:graphicFrameLocks noChangeAspect="1"/>
          </p:cNvGraphicFramePr>
          <p:nvPr/>
        </p:nvGraphicFramePr>
        <p:xfrm>
          <a:off x="5067300" y="5054600"/>
          <a:ext cx="430213" cy="531813"/>
        </p:xfrm>
        <a:graphic>
          <a:graphicData uri="http://schemas.openxmlformats.org/presentationml/2006/ole">
            <p:oleObj spid="_x0000_s7172" name="Equation" r:id="rId5" imgW="431640" imgH="533160" progId="Equation.3">
              <p:embed/>
            </p:oleObj>
          </a:graphicData>
        </a:graphic>
      </p:graphicFrame>
      <p:graphicFrame>
        <p:nvGraphicFramePr>
          <p:cNvPr id="366595" name="Object 1027"/>
          <p:cNvGraphicFramePr>
            <a:graphicFrameLocks noChangeAspect="1"/>
          </p:cNvGraphicFramePr>
          <p:nvPr/>
        </p:nvGraphicFramePr>
        <p:xfrm>
          <a:off x="2552700" y="4978400"/>
          <a:ext cx="265113" cy="279400"/>
        </p:xfrm>
        <a:graphic>
          <a:graphicData uri="http://schemas.openxmlformats.org/presentationml/2006/ole">
            <p:oleObj spid="_x0000_s7173" name="Equation" r:id="rId6" imgW="266400" imgH="279360" progId="Equation.3">
              <p:embed/>
            </p:oleObj>
          </a:graphicData>
        </a:graphic>
      </p:graphicFrame>
      <p:graphicFrame>
        <p:nvGraphicFramePr>
          <p:cNvPr id="366596" name="Object 1028"/>
          <p:cNvGraphicFramePr>
            <a:graphicFrameLocks noChangeAspect="1"/>
          </p:cNvGraphicFramePr>
          <p:nvPr/>
        </p:nvGraphicFramePr>
        <p:xfrm>
          <a:off x="1790700" y="3759200"/>
          <a:ext cx="252413" cy="392113"/>
        </p:xfrm>
        <a:graphic>
          <a:graphicData uri="http://schemas.openxmlformats.org/presentationml/2006/ole">
            <p:oleObj spid="_x0000_s7174" name="Equation" r:id="rId7" imgW="253800" imgH="393480" progId="Equation.3">
              <p:embed/>
            </p:oleObj>
          </a:graphicData>
        </a:graphic>
      </p:graphicFrame>
      <p:sp>
        <p:nvSpPr>
          <p:cNvPr id="278575" name="Line 47"/>
          <p:cNvSpPr>
            <a:spLocks noChangeShapeType="1"/>
          </p:cNvSpPr>
          <p:nvPr/>
        </p:nvSpPr>
        <p:spPr bwMode="auto">
          <a:xfrm>
            <a:off x="2095500" y="5359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6597" name="Object 1029"/>
          <p:cNvGraphicFramePr>
            <a:graphicFrameLocks noChangeAspect="1"/>
          </p:cNvGraphicFramePr>
          <p:nvPr/>
        </p:nvGraphicFramePr>
        <p:xfrm>
          <a:off x="6953250" y="5029200"/>
          <a:ext cx="481013" cy="571500"/>
        </p:xfrm>
        <a:graphic>
          <a:graphicData uri="http://schemas.openxmlformats.org/presentationml/2006/ole">
            <p:oleObj spid="_x0000_s7175" name="Equation" r:id="rId8" imgW="482400" imgH="571320" progId="Equation.3">
              <p:embed/>
            </p:oleObj>
          </a:graphicData>
        </a:graphic>
      </p:graphicFrame>
      <p:sp>
        <p:nvSpPr>
          <p:cNvPr id="278577" name="Oval 49"/>
          <p:cNvSpPr>
            <a:spLocks noChangeArrowheads="1"/>
          </p:cNvSpPr>
          <p:nvPr/>
        </p:nvSpPr>
        <p:spPr bwMode="auto">
          <a:xfrm>
            <a:off x="4991100" y="505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8578" name="Line 50"/>
          <p:cNvSpPr>
            <a:spLocks noChangeShapeType="1"/>
          </p:cNvSpPr>
          <p:nvPr/>
        </p:nvSpPr>
        <p:spPr bwMode="auto">
          <a:xfrm>
            <a:off x="3848100" y="5359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8579" name="Line 51"/>
          <p:cNvSpPr>
            <a:spLocks noChangeShapeType="1"/>
          </p:cNvSpPr>
          <p:nvPr/>
        </p:nvSpPr>
        <p:spPr bwMode="auto">
          <a:xfrm>
            <a:off x="5600700" y="5359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8580" name="Freeform 52"/>
          <p:cNvSpPr>
            <a:spLocks/>
          </p:cNvSpPr>
          <p:nvPr/>
        </p:nvSpPr>
        <p:spPr bwMode="auto">
          <a:xfrm>
            <a:off x="1460500" y="4203700"/>
            <a:ext cx="800100" cy="850900"/>
          </a:xfrm>
          <a:custGeom>
            <a:avLst/>
            <a:gdLst/>
            <a:ahLst/>
            <a:cxnLst>
              <a:cxn ang="0">
                <a:pos x="304" y="536"/>
              </a:cxn>
              <a:cxn ang="0">
                <a:pos x="496" y="200"/>
              </a:cxn>
              <a:cxn ang="0">
                <a:pos x="256" y="8"/>
              </a:cxn>
              <a:cxn ang="0">
                <a:pos x="16" y="152"/>
              </a:cxn>
              <a:cxn ang="0">
                <a:pos x="160" y="536"/>
              </a:cxn>
            </a:cxnLst>
            <a:rect l="0" t="0" r="r" b="b"/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8581" name="Freeform 53"/>
          <p:cNvSpPr>
            <a:spLocks/>
          </p:cNvSpPr>
          <p:nvPr/>
        </p:nvSpPr>
        <p:spPr bwMode="auto">
          <a:xfrm>
            <a:off x="3162300" y="4216400"/>
            <a:ext cx="800100" cy="850900"/>
          </a:xfrm>
          <a:custGeom>
            <a:avLst/>
            <a:gdLst/>
            <a:ahLst/>
            <a:cxnLst>
              <a:cxn ang="0">
                <a:pos x="304" y="536"/>
              </a:cxn>
              <a:cxn ang="0">
                <a:pos x="496" y="200"/>
              </a:cxn>
              <a:cxn ang="0">
                <a:pos x="256" y="8"/>
              </a:cxn>
              <a:cxn ang="0">
                <a:pos x="16" y="152"/>
              </a:cxn>
              <a:cxn ang="0">
                <a:pos x="160" y="536"/>
              </a:cxn>
            </a:cxnLst>
            <a:rect l="0" t="0" r="r" b="b"/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8582" name="Freeform 54"/>
          <p:cNvSpPr>
            <a:spLocks/>
          </p:cNvSpPr>
          <p:nvPr/>
        </p:nvSpPr>
        <p:spPr bwMode="auto">
          <a:xfrm>
            <a:off x="6781800" y="3962400"/>
            <a:ext cx="965200" cy="1016000"/>
          </a:xfrm>
          <a:custGeom>
            <a:avLst/>
            <a:gdLst/>
            <a:ahLst/>
            <a:cxnLst>
              <a:cxn ang="0">
                <a:pos x="408" y="640"/>
              </a:cxn>
              <a:cxn ang="0">
                <a:pos x="600" y="256"/>
              </a:cxn>
              <a:cxn ang="0">
                <a:pos x="360" y="16"/>
              </a:cxn>
              <a:cxn ang="0">
                <a:pos x="24" y="160"/>
              </a:cxn>
              <a:cxn ang="0">
                <a:pos x="216" y="592"/>
              </a:cxn>
            </a:cxnLst>
            <a:rect l="0" t="0" r="r" b="b"/>
            <a:pathLst>
              <a:path w="608" h="640">
                <a:moveTo>
                  <a:pt x="408" y="640"/>
                </a:moveTo>
                <a:cubicBezTo>
                  <a:pt x="508" y="500"/>
                  <a:pt x="608" y="360"/>
                  <a:pt x="600" y="256"/>
                </a:cubicBezTo>
                <a:cubicBezTo>
                  <a:pt x="592" y="152"/>
                  <a:pt x="456" y="32"/>
                  <a:pt x="360" y="16"/>
                </a:cubicBezTo>
                <a:cubicBezTo>
                  <a:pt x="264" y="0"/>
                  <a:pt x="48" y="64"/>
                  <a:pt x="24" y="160"/>
                </a:cubicBezTo>
                <a:cubicBezTo>
                  <a:pt x="0" y="256"/>
                  <a:pt x="108" y="424"/>
                  <a:pt x="216" y="5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8583" name="Freeform 55"/>
          <p:cNvSpPr>
            <a:spLocks/>
          </p:cNvSpPr>
          <p:nvPr/>
        </p:nvSpPr>
        <p:spPr bwMode="auto">
          <a:xfrm>
            <a:off x="5372100" y="5664200"/>
            <a:ext cx="1600200" cy="381000"/>
          </a:xfrm>
          <a:custGeom>
            <a:avLst/>
            <a:gdLst/>
            <a:ahLst/>
            <a:cxnLst>
              <a:cxn ang="0">
                <a:pos x="1200" y="96"/>
              </a:cxn>
              <a:cxn ang="0">
                <a:pos x="624" y="288"/>
              </a:cxn>
              <a:cxn ang="0">
                <a:pos x="0" y="0"/>
              </a:cxn>
            </a:cxnLst>
            <a:rect l="0" t="0" r="r" b="b"/>
            <a:pathLst>
              <a:path w="1200" h="304">
                <a:moveTo>
                  <a:pt x="1200" y="96"/>
                </a:moveTo>
                <a:cubicBezTo>
                  <a:pt x="1012" y="200"/>
                  <a:pt x="824" y="304"/>
                  <a:pt x="624" y="288"/>
                </a:cubicBezTo>
                <a:cubicBezTo>
                  <a:pt x="424" y="272"/>
                  <a:pt x="212" y="13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8584" name="Freeform 56"/>
          <p:cNvSpPr>
            <a:spLocks/>
          </p:cNvSpPr>
          <p:nvPr/>
        </p:nvSpPr>
        <p:spPr bwMode="auto">
          <a:xfrm>
            <a:off x="3619500" y="5664200"/>
            <a:ext cx="1600200" cy="304800"/>
          </a:xfrm>
          <a:custGeom>
            <a:avLst/>
            <a:gdLst/>
            <a:ahLst/>
            <a:cxnLst>
              <a:cxn ang="0">
                <a:pos x="1008" y="0"/>
              </a:cxn>
              <a:cxn ang="0">
                <a:pos x="528" y="192"/>
              </a:cxn>
              <a:cxn ang="0">
                <a:pos x="0" y="0"/>
              </a:cxn>
            </a:cxnLst>
            <a:rect l="0" t="0" r="r" b="b"/>
            <a:pathLst>
              <a:path w="1008" h="192">
                <a:moveTo>
                  <a:pt x="1008" y="0"/>
                </a:moveTo>
                <a:cubicBezTo>
                  <a:pt x="852" y="96"/>
                  <a:pt x="696" y="192"/>
                  <a:pt x="528" y="192"/>
                </a:cubicBezTo>
                <a:cubicBezTo>
                  <a:pt x="360" y="192"/>
                  <a:pt x="180" y="9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6598" name="Object 1030"/>
          <p:cNvGraphicFramePr>
            <a:graphicFrameLocks noChangeAspect="1"/>
          </p:cNvGraphicFramePr>
          <p:nvPr/>
        </p:nvGraphicFramePr>
        <p:xfrm>
          <a:off x="3467100" y="3759200"/>
          <a:ext cx="252413" cy="392113"/>
        </p:xfrm>
        <a:graphic>
          <a:graphicData uri="http://schemas.openxmlformats.org/presentationml/2006/ole">
            <p:oleObj spid="_x0000_s7176" name="Equation" r:id="rId9" imgW="253800" imgH="393480" progId="Equation.3">
              <p:embed/>
            </p:oleObj>
          </a:graphicData>
        </a:graphic>
      </p:graphicFrame>
      <p:graphicFrame>
        <p:nvGraphicFramePr>
          <p:cNvPr id="366599" name="Object 1031"/>
          <p:cNvGraphicFramePr>
            <a:graphicFrameLocks noChangeAspect="1"/>
          </p:cNvGraphicFramePr>
          <p:nvPr/>
        </p:nvGraphicFramePr>
        <p:xfrm>
          <a:off x="5981700" y="4902200"/>
          <a:ext cx="252413" cy="392113"/>
        </p:xfrm>
        <a:graphic>
          <a:graphicData uri="http://schemas.openxmlformats.org/presentationml/2006/ole">
            <p:oleObj spid="_x0000_s7177" name="Equation" r:id="rId10" imgW="253800" imgH="393480" progId="Equation.3">
              <p:embed/>
            </p:oleObj>
          </a:graphicData>
        </a:graphic>
      </p:graphicFrame>
      <p:graphicFrame>
        <p:nvGraphicFramePr>
          <p:cNvPr id="366600" name="Object 1032"/>
          <p:cNvGraphicFramePr>
            <a:graphicFrameLocks noChangeAspect="1"/>
          </p:cNvGraphicFramePr>
          <p:nvPr/>
        </p:nvGraphicFramePr>
        <p:xfrm>
          <a:off x="7124700" y="3530600"/>
          <a:ext cx="252413" cy="392113"/>
        </p:xfrm>
        <a:graphic>
          <a:graphicData uri="http://schemas.openxmlformats.org/presentationml/2006/ole">
            <p:oleObj spid="_x0000_s7178" name="Equation" r:id="rId11" imgW="253800" imgH="393480" progId="Equation.3">
              <p:embed/>
            </p:oleObj>
          </a:graphicData>
        </a:graphic>
      </p:graphicFrame>
      <p:graphicFrame>
        <p:nvGraphicFramePr>
          <p:cNvPr id="366601" name="Object 1033"/>
          <p:cNvGraphicFramePr>
            <a:graphicFrameLocks noChangeAspect="1"/>
          </p:cNvGraphicFramePr>
          <p:nvPr/>
        </p:nvGraphicFramePr>
        <p:xfrm>
          <a:off x="4305300" y="6045200"/>
          <a:ext cx="265113" cy="279400"/>
        </p:xfrm>
        <a:graphic>
          <a:graphicData uri="http://schemas.openxmlformats.org/presentationml/2006/ole">
            <p:oleObj spid="_x0000_s7179" name="Equation" r:id="rId12" imgW="266400" imgH="279360" progId="Equation.3">
              <p:embed/>
            </p:oleObj>
          </a:graphicData>
        </a:graphic>
      </p:graphicFrame>
      <p:graphicFrame>
        <p:nvGraphicFramePr>
          <p:cNvPr id="366602" name="Object 1034"/>
          <p:cNvGraphicFramePr>
            <a:graphicFrameLocks noChangeAspect="1"/>
          </p:cNvGraphicFramePr>
          <p:nvPr/>
        </p:nvGraphicFramePr>
        <p:xfrm>
          <a:off x="6057900" y="6121400"/>
          <a:ext cx="265113" cy="279400"/>
        </p:xfrm>
        <a:graphic>
          <a:graphicData uri="http://schemas.openxmlformats.org/presentationml/2006/ole">
            <p:oleObj spid="_x0000_s7180" name="Equation" r:id="rId13" imgW="266400" imgH="279360" progId="Equation.3">
              <p:embed/>
            </p:oleObj>
          </a:graphicData>
        </a:graphic>
      </p:graphicFrame>
      <p:graphicFrame>
        <p:nvGraphicFramePr>
          <p:cNvPr id="366603" name="Object 1035"/>
          <p:cNvGraphicFramePr>
            <a:graphicFrameLocks noChangeAspect="1"/>
          </p:cNvGraphicFramePr>
          <p:nvPr/>
        </p:nvGraphicFramePr>
        <p:xfrm>
          <a:off x="4305300" y="4978400"/>
          <a:ext cx="265113" cy="279400"/>
        </p:xfrm>
        <a:graphic>
          <a:graphicData uri="http://schemas.openxmlformats.org/presentationml/2006/ole">
            <p:oleObj spid="_x0000_s7181" name="Equation" r:id="rId14" imgW="266400" imgH="279360" progId="Equation.3">
              <p:embed/>
            </p:oleObj>
          </a:graphicData>
        </a:graphic>
      </p:graphicFrame>
      <p:sp>
        <p:nvSpPr>
          <p:cNvPr id="278592" name="Text Box 64"/>
          <p:cNvSpPr txBox="1">
            <a:spLocks noChangeArrowheads="1"/>
          </p:cNvSpPr>
          <p:nvPr/>
        </p:nvSpPr>
        <p:spPr bwMode="auto">
          <a:xfrm>
            <a:off x="1524000" y="457200"/>
            <a:ext cx="2082621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In walks of strings:</a:t>
            </a:r>
          </a:p>
        </p:txBody>
      </p:sp>
      <p:graphicFrame>
        <p:nvGraphicFramePr>
          <p:cNvPr id="366604" name="Object 1036"/>
          <p:cNvGraphicFramePr>
            <a:graphicFrameLocks noChangeAspect="1"/>
          </p:cNvGraphicFramePr>
          <p:nvPr/>
        </p:nvGraphicFramePr>
        <p:xfrm>
          <a:off x="4267200" y="381000"/>
          <a:ext cx="798513" cy="1828800"/>
        </p:xfrm>
        <a:graphic>
          <a:graphicData uri="http://schemas.openxmlformats.org/presentationml/2006/ole">
            <p:oleObj spid="_x0000_s7182" name="Equation" r:id="rId15" imgW="799920" imgH="1828800" progId="Equation.3">
              <p:embed/>
            </p:oleObj>
          </a:graphicData>
        </a:graphic>
      </p:graphicFrame>
      <p:sp>
        <p:nvSpPr>
          <p:cNvPr id="278595" name="Text Box 67"/>
          <p:cNvSpPr txBox="1">
            <a:spLocks noChangeArrowheads="1"/>
          </p:cNvSpPr>
          <p:nvPr/>
        </p:nvSpPr>
        <p:spPr bwMode="auto">
          <a:xfrm>
            <a:off x="3886200" y="2438400"/>
            <a:ext cx="2210862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no </a:t>
            </a:r>
            <a:r>
              <a:rPr lang="en-US" dirty="0" smtClean="0">
                <a:solidFill>
                  <a:srgbClr val="FF3300"/>
                </a:solidFill>
              </a:rPr>
              <a:t>state is </a:t>
            </a:r>
            <a:r>
              <a:rPr lang="en-US" dirty="0">
                <a:solidFill>
                  <a:srgbClr val="FF3300"/>
                </a:solidFill>
              </a:rPr>
              <a:t>repeated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6343-9CD0-4ADD-A247-662C5AF7ECCD}" type="slidenum">
              <a:rPr lang="en-US"/>
              <a:pPr/>
              <a:t>12</a:t>
            </a:fld>
            <a:endParaRPr lang="en-US"/>
          </a:p>
        </p:txBody>
      </p:sp>
      <p:sp>
        <p:nvSpPr>
          <p:cNvPr id="279587" name="Text Box 35"/>
          <p:cNvSpPr txBox="1">
            <a:spLocks noChangeArrowheads="1"/>
          </p:cNvSpPr>
          <p:nvPr/>
        </p:nvSpPr>
        <p:spPr bwMode="auto">
          <a:xfrm>
            <a:off x="1600200" y="381000"/>
            <a:ext cx="2082621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In walks of strings:</a:t>
            </a:r>
          </a:p>
        </p:txBody>
      </p:sp>
      <p:sp>
        <p:nvSpPr>
          <p:cNvPr id="279588" name="Oval 36"/>
          <p:cNvSpPr>
            <a:spLocks noChangeArrowheads="1"/>
          </p:cNvSpPr>
          <p:nvPr/>
        </p:nvSpPr>
        <p:spPr bwMode="auto">
          <a:xfrm>
            <a:off x="1501775" y="5029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9589" name="Oval 37"/>
          <p:cNvSpPr>
            <a:spLocks noChangeArrowheads="1"/>
          </p:cNvSpPr>
          <p:nvPr/>
        </p:nvSpPr>
        <p:spPr bwMode="auto">
          <a:xfrm>
            <a:off x="3238500" y="505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9590" name="Oval 38"/>
          <p:cNvSpPr>
            <a:spLocks noChangeArrowheads="1"/>
          </p:cNvSpPr>
          <p:nvPr/>
        </p:nvSpPr>
        <p:spPr bwMode="auto">
          <a:xfrm>
            <a:off x="6896100" y="505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9591" name="Oval 39"/>
          <p:cNvSpPr>
            <a:spLocks noChangeArrowheads="1"/>
          </p:cNvSpPr>
          <p:nvPr/>
        </p:nvSpPr>
        <p:spPr bwMode="auto">
          <a:xfrm>
            <a:off x="6743700" y="49022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9592" name="Line 40"/>
          <p:cNvSpPr>
            <a:spLocks noChangeShapeType="1"/>
          </p:cNvSpPr>
          <p:nvPr/>
        </p:nvSpPr>
        <p:spPr bwMode="auto">
          <a:xfrm>
            <a:off x="968375" y="533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7616" name="Object 1024"/>
          <p:cNvGraphicFramePr>
            <a:graphicFrameLocks noChangeAspect="1"/>
          </p:cNvGraphicFramePr>
          <p:nvPr/>
        </p:nvGraphicFramePr>
        <p:xfrm>
          <a:off x="1577975" y="5029200"/>
          <a:ext cx="381000" cy="520700"/>
        </p:xfrm>
        <a:graphic>
          <a:graphicData uri="http://schemas.openxmlformats.org/presentationml/2006/ole">
            <p:oleObj spid="_x0000_s8194" name="Equation" r:id="rId3" imgW="380880" imgH="520560" progId="Equation.3">
              <p:embed/>
            </p:oleObj>
          </a:graphicData>
        </a:graphic>
      </p:graphicFrame>
      <p:graphicFrame>
        <p:nvGraphicFramePr>
          <p:cNvPr id="367617" name="Object 1025"/>
          <p:cNvGraphicFramePr>
            <a:graphicFrameLocks noChangeAspect="1"/>
          </p:cNvGraphicFramePr>
          <p:nvPr/>
        </p:nvGraphicFramePr>
        <p:xfrm>
          <a:off x="3360738" y="5054600"/>
          <a:ext cx="442912" cy="520700"/>
        </p:xfrm>
        <a:graphic>
          <a:graphicData uri="http://schemas.openxmlformats.org/presentationml/2006/ole">
            <p:oleObj spid="_x0000_s8195" name="Equation" r:id="rId4" imgW="444240" imgH="520560" progId="Equation.3">
              <p:embed/>
            </p:oleObj>
          </a:graphicData>
        </a:graphic>
      </p:graphicFrame>
      <p:graphicFrame>
        <p:nvGraphicFramePr>
          <p:cNvPr id="367618" name="Object 1026"/>
          <p:cNvGraphicFramePr>
            <a:graphicFrameLocks noChangeAspect="1"/>
          </p:cNvGraphicFramePr>
          <p:nvPr/>
        </p:nvGraphicFramePr>
        <p:xfrm>
          <a:off x="5067300" y="5054600"/>
          <a:ext cx="430213" cy="531813"/>
        </p:xfrm>
        <a:graphic>
          <a:graphicData uri="http://schemas.openxmlformats.org/presentationml/2006/ole">
            <p:oleObj spid="_x0000_s8196" name="Equation" r:id="rId5" imgW="431640" imgH="533160" progId="Equation.3">
              <p:embed/>
            </p:oleObj>
          </a:graphicData>
        </a:graphic>
      </p:graphicFrame>
      <p:graphicFrame>
        <p:nvGraphicFramePr>
          <p:cNvPr id="367619" name="Object 1027"/>
          <p:cNvGraphicFramePr>
            <a:graphicFrameLocks noChangeAspect="1"/>
          </p:cNvGraphicFramePr>
          <p:nvPr/>
        </p:nvGraphicFramePr>
        <p:xfrm>
          <a:off x="2552700" y="4978400"/>
          <a:ext cx="265113" cy="279400"/>
        </p:xfrm>
        <a:graphic>
          <a:graphicData uri="http://schemas.openxmlformats.org/presentationml/2006/ole">
            <p:oleObj spid="_x0000_s8197" name="Equation" r:id="rId6" imgW="266400" imgH="279360" progId="Equation.3">
              <p:embed/>
            </p:oleObj>
          </a:graphicData>
        </a:graphic>
      </p:graphicFrame>
      <p:graphicFrame>
        <p:nvGraphicFramePr>
          <p:cNvPr id="367620" name="Object 1028"/>
          <p:cNvGraphicFramePr>
            <a:graphicFrameLocks noChangeAspect="1"/>
          </p:cNvGraphicFramePr>
          <p:nvPr/>
        </p:nvGraphicFramePr>
        <p:xfrm>
          <a:off x="1790700" y="3759200"/>
          <a:ext cx="252413" cy="392113"/>
        </p:xfrm>
        <a:graphic>
          <a:graphicData uri="http://schemas.openxmlformats.org/presentationml/2006/ole">
            <p:oleObj spid="_x0000_s8198" name="Equation" r:id="rId7" imgW="253800" imgH="393480" progId="Equation.3">
              <p:embed/>
            </p:oleObj>
          </a:graphicData>
        </a:graphic>
      </p:graphicFrame>
      <p:sp>
        <p:nvSpPr>
          <p:cNvPr id="279598" name="Line 46"/>
          <p:cNvSpPr>
            <a:spLocks noChangeShapeType="1"/>
          </p:cNvSpPr>
          <p:nvPr/>
        </p:nvSpPr>
        <p:spPr bwMode="auto">
          <a:xfrm>
            <a:off x="2095500" y="5359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7621" name="Object 1029"/>
          <p:cNvGraphicFramePr>
            <a:graphicFrameLocks noChangeAspect="1"/>
          </p:cNvGraphicFramePr>
          <p:nvPr/>
        </p:nvGraphicFramePr>
        <p:xfrm>
          <a:off x="6953250" y="5029200"/>
          <a:ext cx="481013" cy="571500"/>
        </p:xfrm>
        <a:graphic>
          <a:graphicData uri="http://schemas.openxmlformats.org/presentationml/2006/ole">
            <p:oleObj spid="_x0000_s8199" name="Equation" r:id="rId8" imgW="482400" imgH="571320" progId="Equation.3">
              <p:embed/>
            </p:oleObj>
          </a:graphicData>
        </a:graphic>
      </p:graphicFrame>
      <p:sp>
        <p:nvSpPr>
          <p:cNvPr id="279600" name="Oval 48"/>
          <p:cNvSpPr>
            <a:spLocks noChangeArrowheads="1"/>
          </p:cNvSpPr>
          <p:nvPr/>
        </p:nvSpPr>
        <p:spPr bwMode="auto">
          <a:xfrm>
            <a:off x="4991100" y="505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9601" name="Line 49"/>
          <p:cNvSpPr>
            <a:spLocks noChangeShapeType="1"/>
          </p:cNvSpPr>
          <p:nvPr/>
        </p:nvSpPr>
        <p:spPr bwMode="auto">
          <a:xfrm>
            <a:off x="3848100" y="5359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9602" name="Line 50"/>
          <p:cNvSpPr>
            <a:spLocks noChangeShapeType="1"/>
          </p:cNvSpPr>
          <p:nvPr/>
        </p:nvSpPr>
        <p:spPr bwMode="auto">
          <a:xfrm>
            <a:off x="5600700" y="5359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9603" name="Freeform 51"/>
          <p:cNvSpPr>
            <a:spLocks/>
          </p:cNvSpPr>
          <p:nvPr/>
        </p:nvSpPr>
        <p:spPr bwMode="auto">
          <a:xfrm>
            <a:off x="1460500" y="4203700"/>
            <a:ext cx="800100" cy="850900"/>
          </a:xfrm>
          <a:custGeom>
            <a:avLst/>
            <a:gdLst/>
            <a:ahLst/>
            <a:cxnLst>
              <a:cxn ang="0">
                <a:pos x="304" y="536"/>
              </a:cxn>
              <a:cxn ang="0">
                <a:pos x="496" y="200"/>
              </a:cxn>
              <a:cxn ang="0">
                <a:pos x="256" y="8"/>
              </a:cxn>
              <a:cxn ang="0">
                <a:pos x="16" y="152"/>
              </a:cxn>
              <a:cxn ang="0">
                <a:pos x="160" y="536"/>
              </a:cxn>
            </a:cxnLst>
            <a:rect l="0" t="0" r="r" b="b"/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9604" name="Freeform 52"/>
          <p:cNvSpPr>
            <a:spLocks/>
          </p:cNvSpPr>
          <p:nvPr/>
        </p:nvSpPr>
        <p:spPr bwMode="auto">
          <a:xfrm>
            <a:off x="3162300" y="4216400"/>
            <a:ext cx="800100" cy="850900"/>
          </a:xfrm>
          <a:custGeom>
            <a:avLst/>
            <a:gdLst/>
            <a:ahLst/>
            <a:cxnLst>
              <a:cxn ang="0">
                <a:pos x="304" y="536"/>
              </a:cxn>
              <a:cxn ang="0">
                <a:pos x="496" y="200"/>
              </a:cxn>
              <a:cxn ang="0">
                <a:pos x="256" y="8"/>
              </a:cxn>
              <a:cxn ang="0">
                <a:pos x="16" y="152"/>
              </a:cxn>
              <a:cxn ang="0">
                <a:pos x="160" y="536"/>
              </a:cxn>
            </a:cxnLst>
            <a:rect l="0" t="0" r="r" b="b"/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9605" name="Freeform 53"/>
          <p:cNvSpPr>
            <a:spLocks/>
          </p:cNvSpPr>
          <p:nvPr/>
        </p:nvSpPr>
        <p:spPr bwMode="auto">
          <a:xfrm>
            <a:off x="6781800" y="3962400"/>
            <a:ext cx="965200" cy="1016000"/>
          </a:xfrm>
          <a:custGeom>
            <a:avLst/>
            <a:gdLst/>
            <a:ahLst/>
            <a:cxnLst>
              <a:cxn ang="0">
                <a:pos x="408" y="640"/>
              </a:cxn>
              <a:cxn ang="0">
                <a:pos x="600" y="256"/>
              </a:cxn>
              <a:cxn ang="0">
                <a:pos x="360" y="16"/>
              </a:cxn>
              <a:cxn ang="0">
                <a:pos x="24" y="160"/>
              </a:cxn>
              <a:cxn ang="0">
                <a:pos x="216" y="592"/>
              </a:cxn>
            </a:cxnLst>
            <a:rect l="0" t="0" r="r" b="b"/>
            <a:pathLst>
              <a:path w="608" h="640">
                <a:moveTo>
                  <a:pt x="408" y="640"/>
                </a:moveTo>
                <a:cubicBezTo>
                  <a:pt x="508" y="500"/>
                  <a:pt x="608" y="360"/>
                  <a:pt x="600" y="256"/>
                </a:cubicBezTo>
                <a:cubicBezTo>
                  <a:pt x="592" y="152"/>
                  <a:pt x="456" y="32"/>
                  <a:pt x="360" y="16"/>
                </a:cubicBezTo>
                <a:cubicBezTo>
                  <a:pt x="264" y="0"/>
                  <a:pt x="48" y="64"/>
                  <a:pt x="24" y="160"/>
                </a:cubicBezTo>
                <a:cubicBezTo>
                  <a:pt x="0" y="256"/>
                  <a:pt x="108" y="424"/>
                  <a:pt x="216" y="5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9606" name="Freeform 54"/>
          <p:cNvSpPr>
            <a:spLocks/>
          </p:cNvSpPr>
          <p:nvPr/>
        </p:nvSpPr>
        <p:spPr bwMode="auto">
          <a:xfrm>
            <a:off x="5372100" y="5664200"/>
            <a:ext cx="1600200" cy="381000"/>
          </a:xfrm>
          <a:custGeom>
            <a:avLst/>
            <a:gdLst/>
            <a:ahLst/>
            <a:cxnLst>
              <a:cxn ang="0">
                <a:pos x="1200" y="96"/>
              </a:cxn>
              <a:cxn ang="0">
                <a:pos x="624" y="288"/>
              </a:cxn>
              <a:cxn ang="0">
                <a:pos x="0" y="0"/>
              </a:cxn>
            </a:cxnLst>
            <a:rect l="0" t="0" r="r" b="b"/>
            <a:pathLst>
              <a:path w="1200" h="304">
                <a:moveTo>
                  <a:pt x="1200" y="96"/>
                </a:moveTo>
                <a:cubicBezTo>
                  <a:pt x="1012" y="200"/>
                  <a:pt x="824" y="304"/>
                  <a:pt x="624" y="288"/>
                </a:cubicBezTo>
                <a:cubicBezTo>
                  <a:pt x="424" y="272"/>
                  <a:pt x="212" y="13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9607" name="Freeform 55"/>
          <p:cNvSpPr>
            <a:spLocks/>
          </p:cNvSpPr>
          <p:nvPr/>
        </p:nvSpPr>
        <p:spPr bwMode="auto">
          <a:xfrm>
            <a:off x="3619500" y="5664200"/>
            <a:ext cx="1600200" cy="304800"/>
          </a:xfrm>
          <a:custGeom>
            <a:avLst/>
            <a:gdLst/>
            <a:ahLst/>
            <a:cxnLst>
              <a:cxn ang="0">
                <a:pos x="1008" y="0"/>
              </a:cxn>
              <a:cxn ang="0">
                <a:pos x="528" y="192"/>
              </a:cxn>
              <a:cxn ang="0">
                <a:pos x="0" y="0"/>
              </a:cxn>
            </a:cxnLst>
            <a:rect l="0" t="0" r="r" b="b"/>
            <a:pathLst>
              <a:path w="1008" h="192">
                <a:moveTo>
                  <a:pt x="1008" y="0"/>
                </a:moveTo>
                <a:cubicBezTo>
                  <a:pt x="852" y="96"/>
                  <a:pt x="696" y="192"/>
                  <a:pt x="528" y="192"/>
                </a:cubicBezTo>
                <a:cubicBezTo>
                  <a:pt x="360" y="192"/>
                  <a:pt x="180" y="9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7622" name="Object 1030"/>
          <p:cNvGraphicFramePr>
            <a:graphicFrameLocks noChangeAspect="1"/>
          </p:cNvGraphicFramePr>
          <p:nvPr/>
        </p:nvGraphicFramePr>
        <p:xfrm>
          <a:off x="3467100" y="3759200"/>
          <a:ext cx="252413" cy="392113"/>
        </p:xfrm>
        <a:graphic>
          <a:graphicData uri="http://schemas.openxmlformats.org/presentationml/2006/ole">
            <p:oleObj spid="_x0000_s8200" name="Equation" r:id="rId9" imgW="253800" imgH="393480" progId="Equation.3">
              <p:embed/>
            </p:oleObj>
          </a:graphicData>
        </a:graphic>
      </p:graphicFrame>
      <p:graphicFrame>
        <p:nvGraphicFramePr>
          <p:cNvPr id="367623" name="Object 1031"/>
          <p:cNvGraphicFramePr>
            <a:graphicFrameLocks noChangeAspect="1"/>
          </p:cNvGraphicFramePr>
          <p:nvPr/>
        </p:nvGraphicFramePr>
        <p:xfrm>
          <a:off x="5981700" y="4902200"/>
          <a:ext cx="252413" cy="392113"/>
        </p:xfrm>
        <a:graphic>
          <a:graphicData uri="http://schemas.openxmlformats.org/presentationml/2006/ole">
            <p:oleObj spid="_x0000_s8201" name="Equation" r:id="rId10" imgW="253800" imgH="393480" progId="Equation.3">
              <p:embed/>
            </p:oleObj>
          </a:graphicData>
        </a:graphic>
      </p:graphicFrame>
      <p:graphicFrame>
        <p:nvGraphicFramePr>
          <p:cNvPr id="367624" name="Object 1032"/>
          <p:cNvGraphicFramePr>
            <a:graphicFrameLocks noChangeAspect="1"/>
          </p:cNvGraphicFramePr>
          <p:nvPr/>
        </p:nvGraphicFramePr>
        <p:xfrm>
          <a:off x="7124700" y="3530600"/>
          <a:ext cx="252413" cy="392113"/>
        </p:xfrm>
        <a:graphic>
          <a:graphicData uri="http://schemas.openxmlformats.org/presentationml/2006/ole">
            <p:oleObj spid="_x0000_s8202" name="Equation" r:id="rId11" imgW="253800" imgH="393480" progId="Equation.3">
              <p:embed/>
            </p:oleObj>
          </a:graphicData>
        </a:graphic>
      </p:graphicFrame>
      <p:graphicFrame>
        <p:nvGraphicFramePr>
          <p:cNvPr id="367625" name="Object 1033"/>
          <p:cNvGraphicFramePr>
            <a:graphicFrameLocks noChangeAspect="1"/>
          </p:cNvGraphicFramePr>
          <p:nvPr/>
        </p:nvGraphicFramePr>
        <p:xfrm>
          <a:off x="4305300" y="6045200"/>
          <a:ext cx="265113" cy="279400"/>
        </p:xfrm>
        <a:graphic>
          <a:graphicData uri="http://schemas.openxmlformats.org/presentationml/2006/ole">
            <p:oleObj spid="_x0000_s8203" name="Equation" r:id="rId12" imgW="266400" imgH="279360" progId="Equation.3">
              <p:embed/>
            </p:oleObj>
          </a:graphicData>
        </a:graphic>
      </p:graphicFrame>
      <p:graphicFrame>
        <p:nvGraphicFramePr>
          <p:cNvPr id="367626" name="Object 1034"/>
          <p:cNvGraphicFramePr>
            <a:graphicFrameLocks noChangeAspect="1"/>
          </p:cNvGraphicFramePr>
          <p:nvPr/>
        </p:nvGraphicFramePr>
        <p:xfrm>
          <a:off x="6057900" y="6121400"/>
          <a:ext cx="265113" cy="279400"/>
        </p:xfrm>
        <a:graphic>
          <a:graphicData uri="http://schemas.openxmlformats.org/presentationml/2006/ole">
            <p:oleObj spid="_x0000_s8204" name="Equation" r:id="rId13" imgW="266400" imgH="279360" progId="Equation.3">
              <p:embed/>
            </p:oleObj>
          </a:graphicData>
        </a:graphic>
      </p:graphicFrame>
      <p:graphicFrame>
        <p:nvGraphicFramePr>
          <p:cNvPr id="367627" name="Object 1035"/>
          <p:cNvGraphicFramePr>
            <a:graphicFrameLocks noChangeAspect="1"/>
          </p:cNvGraphicFramePr>
          <p:nvPr/>
        </p:nvGraphicFramePr>
        <p:xfrm>
          <a:off x="4305300" y="4978400"/>
          <a:ext cx="265113" cy="279400"/>
        </p:xfrm>
        <a:graphic>
          <a:graphicData uri="http://schemas.openxmlformats.org/presentationml/2006/ole">
            <p:oleObj spid="_x0000_s8205" name="Equation" r:id="rId14" imgW="266400" imgH="279360" progId="Equation.3">
              <p:embed/>
            </p:oleObj>
          </a:graphicData>
        </a:graphic>
      </p:graphicFrame>
      <p:graphicFrame>
        <p:nvGraphicFramePr>
          <p:cNvPr id="367628" name="Object 1036"/>
          <p:cNvGraphicFramePr>
            <a:graphicFrameLocks noChangeAspect="1"/>
          </p:cNvGraphicFramePr>
          <p:nvPr/>
        </p:nvGraphicFramePr>
        <p:xfrm>
          <a:off x="4038600" y="381000"/>
          <a:ext cx="2908300" cy="2717800"/>
        </p:xfrm>
        <a:graphic>
          <a:graphicData uri="http://schemas.openxmlformats.org/presentationml/2006/ole">
            <p:oleObj spid="_x0000_s8206" name="Equation" r:id="rId15" imgW="2908080" imgH="2717640" progId="Equation.3">
              <p:embed/>
            </p:oleObj>
          </a:graphicData>
        </a:graphic>
      </p:graphicFrame>
      <p:sp>
        <p:nvSpPr>
          <p:cNvPr id="279615" name="Text Box 63"/>
          <p:cNvSpPr txBox="1">
            <a:spLocks noChangeArrowheads="1"/>
          </p:cNvSpPr>
          <p:nvPr/>
        </p:nvSpPr>
        <p:spPr bwMode="auto">
          <a:xfrm>
            <a:off x="4191000" y="3429000"/>
            <a:ext cx="2082621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a </a:t>
            </a:r>
            <a:r>
              <a:rPr lang="en-US" dirty="0" smtClean="0">
                <a:solidFill>
                  <a:srgbClr val="FF3300"/>
                </a:solidFill>
              </a:rPr>
              <a:t>state is </a:t>
            </a:r>
            <a:r>
              <a:rPr lang="en-US" dirty="0">
                <a:solidFill>
                  <a:srgbClr val="FF3300"/>
                </a:solidFill>
              </a:rPr>
              <a:t>repeated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183-FD9B-4D99-98C3-F58D9DC2D373}" type="slidenum">
              <a:rPr lang="en-US"/>
              <a:pPr/>
              <a:t>13</a:t>
            </a:fld>
            <a:endParaRPr lang="en-US"/>
          </a:p>
        </p:txBody>
      </p:sp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/>
              <a:t> </a:t>
            </a:r>
          </a:p>
        </p:txBody>
      </p:sp>
      <p:sp>
        <p:nvSpPr>
          <p:cNvPr id="280579" name="Text Box 3"/>
          <p:cNvSpPr txBox="1">
            <a:spLocks noChangeArrowheads="1"/>
          </p:cNvSpPr>
          <p:nvPr/>
        </p:nvSpPr>
        <p:spPr bwMode="auto">
          <a:xfrm>
            <a:off x="304800" y="381000"/>
            <a:ext cx="2582758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If string       has </a:t>
            </a:r>
            <a:r>
              <a:rPr lang="en-US" dirty="0" smtClean="0"/>
              <a:t>length </a:t>
            </a:r>
            <a:r>
              <a:rPr lang="en-US" dirty="0"/>
              <a:t>:</a:t>
            </a:r>
          </a:p>
        </p:txBody>
      </p:sp>
      <p:sp>
        <p:nvSpPr>
          <p:cNvPr id="280580" name="Oval 4"/>
          <p:cNvSpPr>
            <a:spLocks noChangeArrowheads="1"/>
          </p:cNvSpPr>
          <p:nvPr/>
        </p:nvSpPr>
        <p:spPr bwMode="auto">
          <a:xfrm>
            <a:off x="1501775" y="5029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0581" name="Oval 5"/>
          <p:cNvSpPr>
            <a:spLocks noChangeArrowheads="1"/>
          </p:cNvSpPr>
          <p:nvPr/>
        </p:nvSpPr>
        <p:spPr bwMode="auto">
          <a:xfrm>
            <a:off x="3238500" y="505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0582" name="Oval 6"/>
          <p:cNvSpPr>
            <a:spLocks noChangeArrowheads="1"/>
          </p:cNvSpPr>
          <p:nvPr/>
        </p:nvSpPr>
        <p:spPr bwMode="auto">
          <a:xfrm>
            <a:off x="6896100" y="505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0583" name="Oval 7"/>
          <p:cNvSpPr>
            <a:spLocks noChangeArrowheads="1"/>
          </p:cNvSpPr>
          <p:nvPr/>
        </p:nvSpPr>
        <p:spPr bwMode="auto">
          <a:xfrm>
            <a:off x="6743700" y="49022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84" name="Line 8"/>
          <p:cNvSpPr>
            <a:spLocks noChangeShapeType="1"/>
          </p:cNvSpPr>
          <p:nvPr/>
        </p:nvSpPr>
        <p:spPr bwMode="auto">
          <a:xfrm>
            <a:off x="968375" y="533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8640" name="Object 1024"/>
          <p:cNvGraphicFramePr>
            <a:graphicFrameLocks noChangeAspect="1"/>
          </p:cNvGraphicFramePr>
          <p:nvPr/>
        </p:nvGraphicFramePr>
        <p:xfrm>
          <a:off x="1577975" y="5029200"/>
          <a:ext cx="381000" cy="520700"/>
        </p:xfrm>
        <a:graphic>
          <a:graphicData uri="http://schemas.openxmlformats.org/presentationml/2006/ole">
            <p:oleObj spid="_x0000_s9218" name="Equation" r:id="rId3" imgW="380880" imgH="520560" progId="Equation.3">
              <p:embed/>
            </p:oleObj>
          </a:graphicData>
        </a:graphic>
      </p:graphicFrame>
      <p:graphicFrame>
        <p:nvGraphicFramePr>
          <p:cNvPr id="368641" name="Object 1025"/>
          <p:cNvGraphicFramePr>
            <a:graphicFrameLocks noChangeAspect="1"/>
          </p:cNvGraphicFramePr>
          <p:nvPr/>
        </p:nvGraphicFramePr>
        <p:xfrm>
          <a:off x="3360738" y="5054600"/>
          <a:ext cx="442912" cy="520700"/>
        </p:xfrm>
        <a:graphic>
          <a:graphicData uri="http://schemas.openxmlformats.org/presentationml/2006/ole">
            <p:oleObj spid="_x0000_s9219" name="Equation" r:id="rId4" imgW="444240" imgH="520560" progId="Equation.3">
              <p:embed/>
            </p:oleObj>
          </a:graphicData>
        </a:graphic>
      </p:graphicFrame>
      <p:graphicFrame>
        <p:nvGraphicFramePr>
          <p:cNvPr id="368642" name="Object 1026"/>
          <p:cNvGraphicFramePr>
            <a:graphicFrameLocks noChangeAspect="1"/>
          </p:cNvGraphicFramePr>
          <p:nvPr/>
        </p:nvGraphicFramePr>
        <p:xfrm>
          <a:off x="5067300" y="5054600"/>
          <a:ext cx="430213" cy="531813"/>
        </p:xfrm>
        <a:graphic>
          <a:graphicData uri="http://schemas.openxmlformats.org/presentationml/2006/ole">
            <p:oleObj spid="_x0000_s9220" name="Equation" r:id="rId5" imgW="431640" imgH="533160" progId="Equation.3">
              <p:embed/>
            </p:oleObj>
          </a:graphicData>
        </a:graphic>
      </p:graphicFrame>
      <p:graphicFrame>
        <p:nvGraphicFramePr>
          <p:cNvPr id="368643" name="Object 1027"/>
          <p:cNvGraphicFramePr>
            <a:graphicFrameLocks noChangeAspect="1"/>
          </p:cNvGraphicFramePr>
          <p:nvPr/>
        </p:nvGraphicFramePr>
        <p:xfrm>
          <a:off x="2552700" y="4978400"/>
          <a:ext cx="265113" cy="279400"/>
        </p:xfrm>
        <a:graphic>
          <a:graphicData uri="http://schemas.openxmlformats.org/presentationml/2006/ole">
            <p:oleObj spid="_x0000_s9221" name="Equation" r:id="rId6" imgW="266400" imgH="279360" progId="Equation.3">
              <p:embed/>
            </p:oleObj>
          </a:graphicData>
        </a:graphic>
      </p:graphicFrame>
      <p:graphicFrame>
        <p:nvGraphicFramePr>
          <p:cNvPr id="368644" name="Object 1028"/>
          <p:cNvGraphicFramePr>
            <a:graphicFrameLocks noChangeAspect="1"/>
          </p:cNvGraphicFramePr>
          <p:nvPr/>
        </p:nvGraphicFramePr>
        <p:xfrm>
          <a:off x="1790700" y="3759200"/>
          <a:ext cx="252413" cy="392113"/>
        </p:xfrm>
        <a:graphic>
          <a:graphicData uri="http://schemas.openxmlformats.org/presentationml/2006/ole">
            <p:oleObj spid="_x0000_s9222" name="Equation" r:id="rId7" imgW="253800" imgH="393480" progId="Equation.3">
              <p:embed/>
            </p:oleObj>
          </a:graphicData>
        </a:graphic>
      </p:graphicFrame>
      <p:sp>
        <p:nvSpPr>
          <p:cNvPr id="280590" name="Line 14"/>
          <p:cNvSpPr>
            <a:spLocks noChangeShapeType="1"/>
          </p:cNvSpPr>
          <p:nvPr/>
        </p:nvSpPr>
        <p:spPr bwMode="auto">
          <a:xfrm>
            <a:off x="2095500" y="5359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8645" name="Object 1029"/>
          <p:cNvGraphicFramePr>
            <a:graphicFrameLocks noChangeAspect="1"/>
          </p:cNvGraphicFramePr>
          <p:nvPr/>
        </p:nvGraphicFramePr>
        <p:xfrm>
          <a:off x="6953250" y="5029200"/>
          <a:ext cx="481013" cy="571500"/>
        </p:xfrm>
        <a:graphic>
          <a:graphicData uri="http://schemas.openxmlformats.org/presentationml/2006/ole">
            <p:oleObj spid="_x0000_s9223" name="Equation" r:id="rId8" imgW="482400" imgH="571320" progId="Equation.3">
              <p:embed/>
            </p:oleObj>
          </a:graphicData>
        </a:graphic>
      </p:graphicFrame>
      <p:sp>
        <p:nvSpPr>
          <p:cNvPr id="280592" name="Oval 16"/>
          <p:cNvSpPr>
            <a:spLocks noChangeArrowheads="1"/>
          </p:cNvSpPr>
          <p:nvPr/>
        </p:nvSpPr>
        <p:spPr bwMode="auto">
          <a:xfrm>
            <a:off x="4991100" y="505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0593" name="Line 17"/>
          <p:cNvSpPr>
            <a:spLocks noChangeShapeType="1"/>
          </p:cNvSpPr>
          <p:nvPr/>
        </p:nvSpPr>
        <p:spPr bwMode="auto">
          <a:xfrm>
            <a:off x="3848100" y="5359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0594" name="Line 18"/>
          <p:cNvSpPr>
            <a:spLocks noChangeShapeType="1"/>
          </p:cNvSpPr>
          <p:nvPr/>
        </p:nvSpPr>
        <p:spPr bwMode="auto">
          <a:xfrm>
            <a:off x="5600700" y="5359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0595" name="Freeform 19"/>
          <p:cNvSpPr>
            <a:spLocks/>
          </p:cNvSpPr>
          <p:nvPr/>
        </p:nvSpPr>
        <p:spPr bwMode="auto">
          <a:xfrm>
            <a:off x="1460500" y="4203700"/>
            <a:ext cx="800100" cy="850900"/>
          </a:xfrm>
          <a:custGeom>
            <a:avLst/>
            <a:gdLst/>
            <a:ahLst/>
            <a:cxnLst>
              <a:cxn ang="0">
                <a:pos x="304" y="536"/>
              </a:cxn>
              <a:cxn ang="0">
                <a:pos x="496" y="200"/>
              </a:cxn>
              <a:cxn ang="0">
                <a:pos x="256" y="8"/>
              </a:cxn>
              <a:cxn ang="0">
                <a:pos x="16" y="152"/>
              </a:cxn>
              <a:cxn ang="0">
                <a:pos x="160" y="536"/>
              </a:cxn>
            </a:cxnLst>
            <a:rect l="0" t="0" r="r" b="b"/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0596" name="Freeform 20"/>
          <p:cNvSpPr>
            <a:spLocks/>
          </p:cNvSpPr>
          <p:nvPr/>
        </p:nvSpPr>
        <p:spPr bwMode="auto">
          <a:xfrm>
            <a:off x="3162300" y="4216400"/>
            <a:ext cx="800100" cy="850900"/>
          </a:xfrm>
          <a:custGeom>
            <a:avLst/>
            <a:gdLst/>
            <a:ahLst/>
            <a:cxnLst>
              <a:cxn ang="0">
                <a:pos x="304" y="536"/>
              </a:cxn>
              <a:cxn ang="0">
                <a:pos x="496" y="200"/>
              </a:cxn>
              <a:cxn ang="0">
                <a:pos x="256" y="8"/>
              </a:cxn>
              <a:cxn ang="0">
                <a:pos x="16" y="152"/>
              </a:cxn>
              <a:cxn ang="0">
                <a:pos x="160" y="536"/>
              </a:cxn>
            </a:cxnLst>
            <a:rect l="0" t="0" r="r" b="b"/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0597" name="Freeform 21"/>
          <p:cNvSpPr>
            <a:spLocks/>
          </p:cNvSpPr>
          <p:nvPr/>
        </p:nvSpPr>
        <p:spPr bwMode="auto">
          <a:xfrm>
            <a:off x="6781800" y="3962400"/>
            <a:ext cx="965200" cy="1016000"/>
          </a:xfrm>
          <a:custGeom>
            <a:avLst/>
            <a:gdLst/>
            <a:ahLst/>
            <a:cxnLst>
              <a:cxn ang="0">
                <a:pos x="408" y="640"/>
              </a:cxn>
              <a:cxn ang="0">
                <a:pos x="600" y="256"/>
              </a:cxn>
              <a:cxn ang="0">
                <a:pos x="360" y="16"/>
              </a:cxn>
              <a:cxn ang="0">
                <a:pos x="24" y="160"/>
              </a:cxn>
              <a:cxn ang="0">
                <a:pos x="216" y="592"/>
              </a:cxn>
            </a:cxnLst>
            <a:rect l="0" t="0" r="r" b="b"/>
            <a:pathLst>
              <a:path w="608" h="640">
                <a:moveTo>
                  <a:pt x="408" y="640"/>
                </a:moveTo>
                <a:cubicBezTo>
                  <a:pt x="508" y="500"/>
                  <a:pt x="608" y="360"/>
                  <a:pt x="600" y="256"/>
                </a:cubicBezTo>
                <a:cubicBezTo>
                  <a:pt x="592" y="152"/>
                  <a:pt x="456" y="32"/>
                  <a:pt x="360" y="16"/>
                </a:cubicBezTo>
                <a:cubicBezTo>
                  <a:pt x="264" y="0"/>
                  <a:pt x="48" y="64"/>
                  <a:pt x="24" y="160"/>
                </a:cubicBezTo>
                <a:cubicBezTo>
                  <a:pt x="0" y="256"/>
                  <a:pt x="108" y="424"/>
                  <a:pt x="216" y="5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0598" name="Freeform 22"/>
          <p:cNvSpPr>
            <a:spLocks/>
          </p:cNvSpPr>
          <p:nvPr/>
        </p:nvSpPr>
        <p:spPr bwMode="auto">
          <a:xfrm>
            <a:off x="5372100" y="5664200"/>
            <a:ext cx="1600200" cy="381000"/>
          </a:xfrm>
          <a:custGeom>
            <a:avLst/>
            <a:gdLst/>
            <a:ahLst/>
            <a:cxnLst>
              <a:cxn ang="0">
                <a:pos x="1200" y="96"/>
              </a:cxn>
              <a:cxn ang="0">
                <a:pos x="624" y="288"/>
              </a:cxn>
              <a:cxn ang="0">
                <a:pos x="0" y="0"/>
              </a:cxn>
            </a:cxnLst>
            <a:rect l="0" t="0" r="r" b="b"/>
            <a:pathLst>
              <a:path w="1200" h="304">
                <a:moveTo>
                  <a:pt x="1200" y="96"/>
                </a:moveTo>
                <a:cubicBezTo>
                  <a:pt x="1012" y="200"/>
                  <a:pt x="824" y="304"/>
                  <a:pt x="624" y="288"/>
                </a:cubicBezTo>
                <a:cubicBezTo>
                  <a:pt x="424" y="272"/>
                  <a:pt x="212" y="13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99" name="Freeform 23"/>
          <p:cNvSpPr>
            <a:spLocks/>
          </p:cNvSpPr>
          <p:nvPr/>
        </p:nvSpPr>
        <p:spPr bwMode="auto">
          <a:xfrm>
            <a:off x="3619500" y="5664200"/>
            <a:ext cx="1600200" cy="304800"/>
          </a:xfrm>
          <a:custGeom>
            <a:avLst/>
            <a:gdLst/>
            <a:ahLst/>
            <a:cxnLst>
              <a:cxn ang="0">
                <a:pos x="1008" y="0"/>
              </a:cxn>
              <a:cxn ang="0">
                <a:pos x="528" y="192"/>
              </a:cxn>
              <a:cxn ang="0">
                <a:pos x="0" y="0"/>
              </a:cxn>
            </a:cxnLst>
            <a:rect l="0" t="0" r="r" b="b"/>
            <a:pathLst>
              <a:path w="1008" h="192">
                <a:moveTo>
                  <a:pt x="1008" y="0"/>
                </a:moveTo>
                <a:cubicBezTo>
                  <a:pt x="852" y="96"/>
                  <a:pt x="696" y="192"/>
                  <a:pt x="528" y="192"/>
                </a:cubicBezTo>
                <a:cubicBezTo>
                  <a:pt x="360" y="192"/>
                  <a:pt x="180" y="9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8646" name="Object 1030"/>
          <p:cNvGraphicFramePr>
            <a:graphicFrameLocks noChangeAspect="1"/>
          </p:cNvGraphicFramePr>
          <p:nvPr/>
        </p:nvGraphicFramePr>
        <p:xfrm>
          <a:off x="3467100" y="3759200"/>
          <a:ext cx="252413" cy="392113"/>
        </p:xfrm>
        <a:graphic>
          <a:graphicData uri="http://schemas.openxmlformats.org/presentationml/2006/ole">
            <p:oleObj spid="_x0000_s9224" name="Equation" r:id="rId9" imgW="253800" imgH="393480" progId="Equation.3">
              <p:embed/>
            </p:oleObj>
          </a:graphicData>
        </a:graphic>
      </p:graphicFrame>
      <p:graphicFrame>
        <p:nvGraphicFramePr>
          <p:cNvPr id="368647" name="Object 1031"/>
          <p:cNvGraphicFramePr>
            <a:graphicFrameLocks noChangeAspect="1"/>
          </p:cNvGraphicFramePr>
          <p:nvPr/>
        </p:nvGraphicFramePr>
        <p:xfrm>
          <a:off x="5981700" y="4902200"/>
          <a:ext cx="252413" cy="392113"/>
        </p:xfrm>
        <a:graphic>
          <a:graphicData uri="http://schemas.openxmlformats.org/presentationml/2006/ole">
            <p:oleObj spid="_x0000_s9225" name="Equation" r:id="rId10" imgW="253800" imgH="393480" progId="Equation.3">
              <p:embed/>
            </p:oleObj>
          </a:graphicData>
        </a:graphic>
      </p:graphicFrame>
      <p:graphicFrame>
        <p:nvGraphicFramePr>
          <p:cNvPr id="368648" name="Object 1032"/>
          <p:cNvGraphicFramePr>
            <a:graphicFrameLocks noChangeAspect="1"/>
          </p:cNvGraphicFramePr>
          <p:nvPr/>
        </p:nvGraphicFramePr>
        <p:xfrm>
          <a:off x="7124700" y="3530600"/>
          <a:ext cx="252413" cy="392113"/>
        </p:xfrm>
        <a:graphic>
          <a:graphicData uri="http://schemas.openxmlformats.org/presentationml/2006/ole">
            <p:oleObj spid="_x0000_s9226" name="Equation" r:id="rId11" imgW="253800" imgH="393480" progId="Equation.3">
              <p:embed/>
            </p:oleObj>
          </a:graphicData>
        </a:graphic>
      </p:graphicFrame>
      <p:graphicFrame>
        <p:nvGraphicFramePr>
          <p:cNvPr id="368649" name="Object 1033"/>
          <p:cNvGraphicFramePr>
            <a:graphicFrameLocks noChangeAspect="1"/>
          </p:cNvGraphicFramePr>
          <p:nvPr/>
        </p:nvGraphicFramePr>
        <p:xfrm>
          <a:off x="4305300" y="6045200"/>
          <a:ext cx="265113" cy="279400"/>
        </p:xfrm>
        <a:graphic>
          <a:graphicData uri="http://schemas.openxmlformats.org/presentationml/2006/ole">
            <p:oleObj spid="_x0000_s9227" name="Equation" r:id="rId12" imgW="266400" imgH="279360" progId="Equation.3">
              <p:embed/>
            </p:oleObj>
          </a:graphicData>
        </a:graphic>
      </p:graphicFrame>
      <p:graphicFrame>
        <p:nvGraphicFramePr>
          <p:cNvPr id="368650" name="Object 1034"/>
          <p:cNvGraphicFramePr>
            <a:graphicFrameLocks noChangeAspect="1"/>
          </p:cNvGraphicFramePr>
          <p:nvPr/>
        </p:nvGraphicFramePr>
        <p:xfrm>
          <a:off x="6057900" y="6121400"/>
          <a:ext cx="265113" cy="279400"/>
        </p:xfrm>
        <a:graphic>
          <a:graphicData uri="http://schemas.openxmlformats.org/presentationml/2006/ole">
            <p:oleObj spid="_x0000_s9228" name="Equation" r:id="rId13" imgW="266400" imgH="279360" progId="Equation.3">
              <p:embed/>
            </p:oleObj>
          </a:graphicData>
        </a:graphic>
      </p:graphicFrame>
      <p:graphicFrame>
        <p:nvGraphicFramePr>
          <p:cNvPr id="368651" name="Object 1035"/>
          <p:cNvGraphicFramePr>
            <a:graphicFrameLocks noChangeAspect="1"/>
          </p:cNvGraphicFramePr>
          <p:nvPr/>
        </p:nvGraphicFramePr>
        <p:xfrm>
          <a:off x="4305300" y="4978400"/>
          <a:ext cx="265113" cy="279400"/>
        </p:xfrm>
        <a:graphic>
          <a:graphicData uri="http://schemas.openxmlformats.org/presentationml/2006/ole">
            <p:oleObj spid="_x0000_s9229" name="Equation" r:id="rId14" imgW="266400" imgH="279360" progId="Equation.3">
              <p:embed/>
            </p:oleObj>
          </a:graphicData>
        </a:graphic>
      </p:graphicFrame>
      <p:graphicFrame>
        <p:nvGraphicFramePr>
          <p:cNvPr id="368652" name="Object 1036"/>
          <p:cNvGraphicFramePr>
            <a:graphicFrameLocks noChangeAspect="1"/>
          </p:cNvGraphicFramePr>
          <p:nvPr/>
        </p:nvGraphicFramePr>
        <p:xfrm>
          <a:off x="1143000" y="381000"/>
          <a:ext cx="368300" cy="304800"/>
        </p:xfrm>
        <a:graphic>
          <a:graphicData uri="http://schemas.openxmlformats.org/presentationml/2006/ole">
            <p:oleObj spid="_x0000_s9230" name="Equation" r:id="rId15" imgW="368280" imgH="304560" progId="Equation.3">
              <p:embed/>
            </p:oleObj>
          </a:graphicData>
        </a:graphic>
      </p:graphicFrame>
      <p:graphicFrame>
        <p:nvGraphicFramePr>
          <p:cNvPr id="368653" name="Object 1037"/>
          <p:cNvGraphicFramePr>
            <a:graphicFrameLocks noChangeAspect="1"/>
          </p:cNvGraphicFramePr>
          <p:nvPr/>
        </p:nvGraphicFramePr>
        <p:xfrm>
          <a:off x="3581400" y="228600"/>
          <a:ext cx="1574800" cy="544513"/>
        </p:xfrm>
        <a:graphic>
          <a:graphicData uri="http://schemas.openxmlformats.org/presentationml/2006/ole">
            <p:oleObj spid="_x0000_s9231" name="Equation" r:id="rId16" imgW="1574640" imgH="545760" progId="Equation.3">
              <p:embed/>
            </p:oleObj>
          </a:graphicData>
        </a:graphic>
      </p:graphicFrame>
      <p:sp>
        <p:nvSpPr>
          <p:cNvPr id="280610" name="Text Box 34"/>
          <p:cNvSpPr txBox="1">
            <a:spLocks noChangeArrowheads="1"/>
          </p:cNvSpPr>
          <p:nvPr/>
        </p:nvSpPr>
        <p:spPr bwMode="auto">
          <a:xfrm>
            <a:off x="914400" y="2667000"/>
            <a:ext cx="3377848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Thus, a state must be repeated</a:t>
            </a:r>
          </a:p>
        </p:txBody>
      </p:sp>
      <p:sp>
        <p:nvSpPr>
          <p:cNvPr id="280612" name="Text Box 36"/>
          <p:cNvSpPr txBox="1">
            <a:spLocks noChangeArrowheads="1"/>
          </p:cNvSpPr>
          <p:nvPr/>
        </p:nvSpPr>
        <p:spPr bwMode="auto">
          <a:xfrm>
            <a:off x="990600" y="1143000"/>
            <a:ext cx="7327712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Then the transitions of string </a:t>
            </a:r>
            <a:r>
              <a:rPr lang="en-US" dirty="0" smtClean="0"/>
              <a:t>        are </a:t>
            </a:r>
            <a:r>
              <a:rPr lang="en-US" dirty="0"/>
              <a:t>more than the states of the DFA</a:t>
            </a:r>
          </a:p>
        </p:txBody>
      </p:sp>
      <p:graphicFrame>
        <p:nvGraphicFramePr>
          <p:cNvPr id="368654" name="Object 1038"/>
          <p:cNvGraphicFramePr>
            <a:graphicFrameLocks noChangeAspect="1"/>
          </p:cNvGraphicFramePr>
          <p:nvPr/>
        </p:nvGraphicFramePr>
        <p:xfrm>
          <a:off x="4038600" y="1219200"/>
          <a:ext cx="368300" cy="304800"/>
        </p:xfrm>
        <a:graphic>
          <a:graphicData uri="http://schemas.openxmlformats.org/presentationml/2006/ole">
            <p:oleObj spid="_x0000_s9232" name="Equation" r:id="rId17" imgW="368280" imgH="304560" progId="Equation.3">
              <p:embed/>
            </p:oleObj>
          </a:graphicData>
        </a:graphic>
      </p:graphicFrame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CB357-0641-4E19-9361-65E046F3F6C9}" type="slidenum">
              <a:rPr lang="en-US"/>
              <a:pPr/>
              <a:t>14</a:t>
            </a:fld>
            <a:endParaRPr lang="en-US"/>
          </a:p>
        </p:txBody>
      </p:sp>
      <p:sp>
        <p:nvSpPr>
          <p:cNvPr id="284674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6817251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In general, for any DFA:</a:t>
            </a:r>
          </a:p>
          <a:p>
            <a:endParaRPr lang="en-US" dirty="0"/>
          </a:p>
          <a:p>
            <a:pPr algn="ctr"/>
            <a:r>
              <a:rPr lang="en-US" dirty="0"/>
              <a:t>String       has  length       number of states   </a:t>
            </a:r>
          </a:p>
        </p:txBody>
      </p:sp>
      <p:graphicFrame>
        <p:nvGraphicFramePr>
          <p:cNvPr id="369664" name="Object 0"/>
          <p:cNvGraphicFramePr>
            <a:graphicFrameLocks noChangeAspect="1"/>
          </p:cNvGraphicFramePr>
          <p:nvPr/>
        </p:nvGraphicFramePr>
        <p:xfrm>
          <a:off x="2057400" y="914400"/>
          <a:ext cx="368300" cy="304800"/>
        </p:xfrm>
        <a:graphic>
          <a:graphicData uri="http://schemas.openxmlformats.org/presentationml/2006/ole">
            <p:oleObj spid="_x0000_s10242" name="Equation" r:id="rId3" imgW="368280" imgH="304560" progId="Equation.3">
              <p:embed/>
            </p:oleObj>
          </a:graphicData>
        </a:graphic>
      </p:graphicFrame>
      <p:graphicFrame>
        <p:nvGraphicFramePr>
          <p:cNvPr id="369665" name="Object 1"/>
          <p:cNvGraphicFramePr>
            <a:graphicFrameLocks noChangeAspect="1"/>
          </p:cNvGraphicFramePr>
          <p:nvPr/>
        </p:nvGraphicFramePr>
        <p:xfrm>
          <a:off x="3657600" y="850900"/>
          <a:ext cx="304800" cy="368300"/>
        </p:xfrm>
        <a:graphic>
          <a:graphicData uri="http://schemas.openxmlformats.org/presentationml/2006/ole">
            <p:oleObj spid="_x0000_s10243" name="Equation" r:id="rId4" imgW="304560" imgH="368280" progId="Equation.3">
              <p:embed/>
            </p:oleObj>
          </a:graphicData>
        </a:graphic>
      </p:graphicFrame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1676400" y="2667000"/>
            <a:ext cx="4673138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state        must be repeated in the walk of </a:t>
            </a:r>
          </a:p>
        </p:txBody>
      </p:sp>
      <p:graphicFrame>
        <p:nvGraphicFramePr>
          <p:cNvPr id="369666" name="Object 2"/>
          <p:cNvGraphicFramePr>
            <a:graphicFrameLocks noChangeAspect="1"/>
          </p:cNvGraphicFramePr>
          <p:nvPr/>
        </p:nvGraphicFramePr>
        <p:xfrm>
          <a:off x="6248400" y="2667000"/>
          <a:ext cx="368300" cy="304800"/>
        </p:xfrm>
        <a:graphic>
          <a:graphicData uri="http://schemas.openxmlformats.org/presentationml/2006/ole">
            <p:oleObj spid="_x0000_s10244" name="Equation" r:id="rId5" imgW="368280" imgH="304560" progId="Equation.3">
              <p:embed/>
            </p:oleObj>
          </a:graphicData>
        </a:graphic>
      </p:graphicFrame>
      <p:graphicFrame>
        <p:nvGraphicFramePr>
          <p:cNvPr id="369667" name="Object 3"/>
          <p:cNvGraphicFramePr>
            <a:graphicFrameLocks noChangeAspect="1"/>
          </p:cNvGraphicFramePr>
          <p:nvPr/>
        </p:nvGraphicFramePr>
        <p:xfrm>
          <a:off x="2590800" y="2667000"/>
          <a:ext cx="290513" cy="406400"/>
        </p:xfrm>
        <a:graphic>
          <a:graphicData uri="http://schemas.openxmlformats.org/presentationml/2006/ole">
            <p:oleObj spid="_x0000_s10245" name="Equation" r:id="rId6" imgW="291960" imgH="406080" progId="Equation.3">
              <p:embed/>
            </p:oleObj>
          </a:graphicData>
        </a:graphic>
      </p:graphicFrame>
      <p:sp>
        <p:nvSpPr>
          <p:cNvPr id="284682" name="AutoShape 10"/>
          <p:cNvSpPr>
            <a:spLocks noChangeArrowheads="1"/>
          </p:cNvSpPr>
          <p:nvPr/>
        </p:nvSpPr>
        <p:spPr bwMode="auto">
          <a:xfrm>
            <a:off x="3124200" y="1600200"/>
            <a:ext cx="485775" cy="671513"/>
          </a:xfrm>
          <a:prstGeom prst="downArrow">
            <a:avLst>
              <a:gd name="adj1" fmla="val 50000"/>
              <a:gd name="adj2" fmla="val 345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4683" name="Oval 11"/>
          <p:cNvSpPr>
            <a:spLocks noChangeArrowheads="1"/>
          </p:cNvSpPr>
          <p:nvPr/>
        </p:nvSpPr>
        <p:spPr bwMode="auto">
          <a:xfrm>
            <a:off x="10668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4685" name="Oval 13"/>
          <p:cNvSpPr>
            <a:spLocks noChangeArrowheads="1"/>
          </p:cNvSpPr>
          <p:nvPr/>
        </p:nvSpPr>
        <p:spPr bwMode="auto">
          <a:xfrm>
            <a:off x="46482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4686" name="Oval 14"/>
          <p:cNvSpPr>
            <a:spLocks noChangeArrowheads="1"/>
          </p:cNvSpPr>
          <p:nvPr/>
        </p:nvSpPr>
        <p:spPr bwMode="auto">
          <a:xfrm>
            <a:off x="73152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4687" name="Oval 15"/>
          <p:cNvSpPr>
            <a:spLocks noChangeArrowheads="1"/>
          </p:cNvSpPr>
          <p:nvPr/>
        </p:nvSpPr>
        <p:spPr bwMode="auto">
          <a:xfrm>
            <a:off x="22098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4688" name="Line 16"/>
          <p:cNvSpPr>
            <a:spLocks noChangeShapeType="1"/>
          </p:cNvSpPr>
          <p:nvPr/>
        </p:nvSpPr>
        <p:spPr bwMode="auto">
          <a:xfrm>
            <a:off x="381000" y="5791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4689" name="Line 17"/>
          <p:cNvSpPr>
            <a:spLocks noChangeShapeType="1"/>
          </p:cNvSpPr>
          <p:nvPr/>
        </p:nvSpPr>
        <p:spPr bwMode="auto">
          <a:xfrm>
            <a:off x="16002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4690" name="Line 18"/>
          <p:cNvSpPr>
            <a:spLocks noChangeShapeType="1"/>
          </p:cNvSpPr>
          <p:nvPr/>
        </p:nvSpPr>
        <p:spPr bwMode="auto">
          <a:xfrm>
            <a:off x="27432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4691" name="Line 19"/>
          <p:cNvSpPr>
            <a:spLocks noChangeShapeType="1"/>
          </p:cNvSpPr>
          <p:nvPr/>
        </p:nvSpPr>
        <p:spPr bwMode="auto">
          <a:xfrm>
            <a:off x="42672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4693" name="Line 21"/>
          <p:cNvSpPr>
            <a:spLocks noChangeShapeType="1"/>
          </p:cNvSpPr>
          <p:nvPr/>
        </p:nvSpPr>
        <p:spPr bwMode="auto">
          <a:xfrm>
            <a:off x="51816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4694" name="Oval 22"/>
          <p:cNvSpPr>
            <a:spLocks noChangeArrowheads="1"/>
          </p:cNvSpPr>
          <p:nvPr/>
        </p:nvSpPr>
        <p:spPr bwMode="auto">
          <a:xfrm>
            <a:off x="5486400" y="46482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4695" name="Oval 23"/>
          <p:cNvSpPr>
            <a:spLocks noChangeArrowheads="1"/>
          </p:cNvSpPr>
          <p:nvPr/>
        </p:nvSpPr>
        <p:spPr bwMode="auto">
          <a:xfrm>
            <a:off x="4038600" y="46482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4697" name="Line 25"/>
          <p:cNvSpPr>
            <a:spLocks noChangeShapeType="1"/>
          </p:cNvSpPr>
          <p:nvPr/>
        </p:nvSpPr>
        <p:spPr bwMode="auto">
          <a:xfrm flipV="1">
            <a:off x="5105400" y="5181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4698" name="Line 26"/>
          <p:cNvSpPr>
            <a:spLocks noChangeShapeType="1"/>
          </p:cNvSpPr>
          <p:nvPr/>
        </p:nvSpPr>
        <p:spPr bwMode="auto">
          <a:xfrm>
            <a:off x="4419600" y="5181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4699" name="Freeform 27"/>
          <p:cNvSpPr>
            <a:spLocks/>
          </p:cNvSpPr>
          <p:nvPr/>
        </p:nvSpPr>
        <p:spPr bwMode="auto">
          <a:xfrm>
            <a:off x="4343400" y="4127500"/>
            <a:ext cx="1371600" cy="520700"/>
          </a:xfrm>
          <a:custGeom>
            <a:avLst/>
            <a:gdLst/>
            <a:ahLst/>
            <a:cxnLst>
              <a:cxn ang="0">
                <a:pos x="864" y="328"/>
              </a:cxn>
              <a:cxn ang="0">
                <a:pos x="672" y="88"/>
              </a:cxn>
              <a:cxn ang="0">
                <a:pos x="192" y="40"/>
              </a:cxn>
              <a:cxn ang="0">
                <a:pos x="0" y="328"/>
              </a:cxn>
            </a:cxnLst>
            <a:rect l="0" t="0" r="r" b="b"/>
            <a:pathLst>
              <a:path w="864" h="328">
                <a:moveTo>
                  <a:pt x="864" y="328"/>
                </a:moveTo>
                <a:cubicBezTo>
                  <a:pt x="824" y="232"/>
                  <a:pt x="784" y="136"/>
                  <a:pt x="672" y="88"/>
                </a:cubicBezTo>
                <a:cubicBezTo>
                  <a:pt x="560" y="40"/>
                  <a:pt x="304" y="0"/>
                  <a:pt x="192" y="40"/>
                </a:cubicBezTo>
                <a:cubicBezTo>
                  <a:pt x="80" y="80"/>
                  <a:pt x="40" y="204"/>
                  <a:pt x="0" y="328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4700" name="Line 28"/>
          <p:cNvSpPr>
            <a:spLocks noChangeShapeType="1"/>
          </p:cNvSpPr>
          <p:nvPr/>
        </p:nvSpPr>
        <p:spPr bwMode="auto">
          <a:xfrm>
            <a:off x="69342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9668" name="Object 4"/>
          <p:cNvGraphicFramePr>
            <a:graphicFrameLocks noChangeAspect="1"/>
          </p:cNvGraphicFramePr>
          <p:nvPr/>
        </p:nvGraphicFramePr>
        <p:xfrm>
          <a:off x="4800600" y="5638800"/>
          <a:ext cx="265113" cy="368300"/>
        </p:xfrm>
        <a:graphic>
          <a:graphicData uri="http://schemas.openxmlformats.org/presentationml/2006/ole">
            <p:oleObj spid="_x0000_s10246" name="Equation" r:id="rId7" imgW="266400" imgH="368280" progId="Equation.3">
              <p:embed/>
            </p:oleObj>
          </a:graphicData>
        </a:graphic>
      </p:graphicFrame>
      <p:sp>
        <p:nvSpPr>
          <p:cNvPr id="284704" name="Text Box 32"/>
          <p:cNvSpPr txBox="1">
            <a:spLocks noChangeArrowheads="1"/>
          </p:cNvSpPr>
          <p:nvPr/>
        </p:nvSpPr>
        <p:spPr bwMode="auto">
          <a:xfrm>
            <a:off x="3352800" y="54102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284705" name="Text Box 33"/>
          <p:cNvSpPr txBox="1">
            <a:spLocks noChangeArrowheads="1"/>
          </p:cNvSpPr>
          <p:nvPr/>
        </p:nvSpPr>
        <p:spPr bwMode="auto">
          <a:xfrm>
            <a:off x="5943600" y="54102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284706" name="Text Box 34"/>
          <p:cNvSpPr txBox="1">
            <a:spLocks noChangeArrowheads="1"/>
          </p:cNvSpPr>
          <p:nvPr/>
        </p:nvSpPr>
        <p:spPr bwMode="auto">
          <a:xfrm>
            <a:off x="609600" y="4800600"/>
            <a:ext cx="16652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walk of </a:t>
            </a:r>
          </a:p>
        </p:txBody>
      </p:sp>
      <p:graphicFrame>
        <p:nvGraphicFramePr>
          <p:cNvPr id="369669" name="Object 5"/>
          <p:cNvGraphicFramePr>
            <a:graphicFrameLocks noChangeAspect="1"/>
          </p:cNvGraphicFramePr>
          <p:nvPr/>
        </p:nvGraphicFramePr>
        <p:xfrm>
          <a:off x="2225675" y="5003800"/>
          <a:ext cx="368300" cy="304800"/>
        </p:xfrm>
        <a:graphic>
          <a:graphicData uri="http://schemas.openxmlformats.org/presentationml/2006/ole">
            <p:oleObj spid="_x0000_s10247" name="Equation" r:id="rId8" imgW="368280" imgH="304560" progId="Equation.3">
              <p:embed/>
            </p:oleObj>
          </a:graphicData>
        </a:graphic>
      </p:graphicFrame>
      <p:sp>
        <p:nvSpPr>
          <p:cNvPr id="284710" name="Text Box 38"/>
          <p:cNvSpPr txBox="1">
            <a:spLocks noChangeArrowheads="1"/>
          </p:cNvSpPr>
          <p:nvPr/>
        </p:nvSpPr>
        <p:spPr bwMode="auto">
          <a:xfrm>
            <a:off x="3581400" y="6172200"/>
            <a:ext cx="30972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Repeated state</a:t>
            </a:r>
          </a:p>
        </p:txBody>
      </p:sp>
      <p:sp>
        <p:nvSpPr>
          <p:cNvPr id="284711" name="Freeform 39"/>
          <p:cNvSpPr>
            <a:spLocks/>
          </p:cNvSpPr>
          <p:nvPr/>
        </p:nvSpPr>
        <p:spPr bwMode="auto">
          <a:xfrm>
            <a:off x="390525" y="4395788"/>
            <a:ext cx="6870700" cy="1233487"/>
          </a:xfrm>
          <a:custGeom>
            <a:avLst/>
            <a:gdLst/>
            <a:ahLst/>
            <a:cxnLst>
              <a:cxn ang="0">
                <a:pos x="0" y="763"/>
              </a:cxn>
              <a:cxn ang="0">
                <a:pos x="1812" y="772"/>
              </a:cxn>
              <a:cxn ang="0">
                <a:pos x="2083" y="738"/>
              </a:cxn>
              <a:cxn ang="0">
                <a:pos x="2727" y="746"/>
              </a:cxn>
              <a:cxn ang="0">
                <a:pos x="2897" y="704"/>
              </a:cxn>
              <a:cxn ang="0">
                <a:pos x="2998" y="628"/>
              </a:cxn>
              <a:cxn ang="0">
                <a:pos x="3142" y="475"/>
              </a:cxn>
              <a:cxn ang="0">
                <a:pos x="3185" y="399"/>
              </a:cxn>
              <a:cxn ang="0">
                <a:pos x="3202" y="348"/>
              </a:cxn>
              <a:cxn ang="0">
                <a:pos x="3210" y="323"/>
              </a:cxn>
              <a:cxn ang="0">
                <a:pos x="3176" y="119"/>
              </a:cxn>
              <a:cxn ang="0">
                <a:pos x="3100" y="86"/>
              </a:cxn>
              <a:cxn ang="0">
                <a:pos x="2778" y="1"/>
              </a:cxn>
              <a:cxn ang="0">
                <a:pos x="2659" y="52"/>
              </a:cxn>
              <a:cxn ang="0">
                <a:pos x="2668" y="475"/>
              </a:cxn>
              <a:cxn ang="0">
                <a:pos x="2786" y="577"/>
              </a:cxn>
              <a:cxn ang="0">
                <a:pos x="3058" y="755"/>
              </a:cxn>
              <a:cxn ang="0">
                <a:pos x="4328" y="772"/>
              </a:cxn>
            </a:cxnLst>
            <a:rect l="0" t="0" r="r" b="b"/>
            <a:pathLst>
              <a:path w="4328" h="777">
                <a:moveTo>
                  <a:pt x="0" y="763"/>
                </a:moveTo>
                <a:cubicBezTo>
                  <a:pt x="656" y="775"/>
                  <a:pt x="1082" y="777"/>
                  <a:pt x="1812" y="772"/>
                </a:cubicBezTo>
                <a:cubicBezTo>
                  <a:pt x="1903" y="761"/>
                  <a:pt x="1992" y="746"/>
                  <a:pt x="2083" y="738"/>
                </a:cubicBezTo>
                <a:cubicBezTo>
                  <a:pt x="2311" y="743"/>
                  <a:pt x="2503" y="755"/>
                  <a:pt x="2727" y="746"/>
                </a:cubicBezTo>
                <a:cubicBezTo>
                  <a:pt x="2785" y="732"/>
                  <a:pt x="2840" y="721"/>
                  <a:pt x="2897" y="704"/>
                </a:cubicBezTo>
                <a:cubicBezTo>
                  <a:pt x="2933" y="680"/>
                  <a:pt x="2963" y="652"/>
                  <a:pt x="2998" y="628"/>
                </a:cubicBezTo>
                <a:cubicBezTo>
                  <a:pt x="3037" y="569"/>
                  <a:pt x="3103" y="533"/>
                  <a:pt x="3142" y="475"/>
                </a:cubicBezTo>
                <a:cubicBezTo>
                  <a:pt x="3159" y="450"/>
                  <a:pt x="3168" y="424"/>
                  <a:pt x="3185" y="399"/>
                </a:cubicBezTo>
                <a:cubicBezTo>
                  <a:pt x="3191" y="382"/>
                  <a:pt x="3196" y="365"/>
                  <a:pt x="3202" y="348"/>
                </a:cubicBezTo>
                <a:cubicBezTo>
                  <a:pt x="3205" y="340"/>
                  <a:pt x="3210" y="323"/>
                  <a:pt x="3210" y="323"/>
                </a:cubicBezTo>
                <a:cubicBezTo>
                  <a:pt x="3204" y="233"/>
                  <a:pt x="3202" y="195"/>
                  <a:pt x="3176" y="119"/>
                </a:cubicBezTo>
                <a:cubicBezTo>
                  <a:pt x="3172" y="106"/>
                  <a:pt x="3115" y="91"/>
                  <a:pt x="3100" y="86"/>
                </a:cubicBezTo>
                <a:cubicBezTo>
                  <a:pt x="2994" y="50"/>
                  <a:pt x="2889" y="18"/>
                  <a:pt x="2778" y="1"/>
                </a:cubicBezTo>
                <a:cubicBezTo>
                  <a:pt x="2711" y="8"/>
                  <a:pt x="2693" y="0"/>
                  <a:pt x="2659" y="52"/>
                </a:cubicBezTo>
                <a:cubicBezTo>
                  <a:pt x="2615" y="183"/>
                  <a:pt x="2605" y="351"/>
                  <a:pt x="2668" y="475"/>
                </a:cubicBezTo>
                <a:cubicBezTo>
                  <a:pt x="2690" y="518"/>
                  <a:pt x="2750" y="545"/>
                  <a:pt x="2786" y="577"/>
                </a:cubicBezTo>
                <a:cubicBezTo>
                  <a:pt x="2872" y="654"/>
                  <a:pt x="2940" y="730"/>
                  <a:pt x="3058" y="755"/>
                </a:cubicBezTo>
                <a:cubicBezTo>
                  <a:pt x="3479" y="736"/>
                  <a:pt x="3906" y="772"/>
                  <a:pt x="4328" y="772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9838-D7CD-465E-96B2-FBC8396BCEE8}" type="slidenum">
              <a:rPr lang="en-US"/>
              <a:pPr/>
              <a:t>15</a:t>
            </a:fld>
            <a:endParaRPr lang="en-US"/>
          </a:p>
        </p:txBody>
      </p:sp>
      <p:sp>
        <p:nvSpPr>
          <p:cNvPr id="281602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3403496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In other words for a string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         </a:t>
            </a:r>
          </a:p>
          <a:p>
            <a:r>
              <a:rPr lang="en-US" dirty="0"/>
              <a:t>              transitions are pigeons</a:t>
            </a:r>
          </a:p>
          <a:p>
            <a:endParaRPr lang="en-US" dirty="0"/>
          </a:p>
          <a:p>
            <a:r>
              <a:rPr lang="en-US" dirty="0"/>
              <a:t>              states are pigeonholes</a:t>
            </a:r>
          </a:p>
        </p:txBody>
      </p:sp>
      <p:pic>
        <p:nvPicPr>
          <p:cNvPr id="281629" name="Picture 29" descr="C:\ModComp\pigeon.gif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6934200" y="1295400"/>
            <a:ext cx="914400" cy="685800"/>
          </a:xfrm>
          <a:prstGeom prst="rect">
            <a:avLst/>
          </a:prstGeom>
          <a:noFill/>
        </p:spPr>
      </p:pic>
      <p:sp>
        <p:nvSpPr>
          <p:cNvPr id="281630" name="AutoShape 30"/>
          <p:cNvSpPr>
            <a:spLocks noChangeArrowheads="1"/>
          </p:cNvSpPr>
          <p:nvPr/>
        </p:nvSpPr>
        <p:spPr bwMode="auto">
          <a:xfrm>
            <a:off x="6858000" y="2514600"/>
            <a:ext cx="1214438" cy="1214438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1631" name="Line 31"/>
          <p:cNvSpPr>
            <a:spLocks noChangeShapeType="1"/>
          </p:cNvSpPr>
          <p:nvPr/>
        </p:nvSpPr>
        <p:spPr bwMode="auto">
          <a:xfrm>
            <a:off x="685800" y="990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1632" name="Oval 32"/>
          <p:cNvSpPr>
            <a:spLocks noChangeArrowheads="1"/>
          </p:cNvSpPr>
          <p:nvPr/>
        </p:nvSpPr>
        <p:spPr bwMode="auto">
          <a:xfrm>
            <a:off x="838200" y="114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0688" name="Object 1024"/>
          <p:cNvGraphicFramePr>
            <a:graphicFrameLocks noChangeAspect="1"/>
          </p:cNvGraphicFramePr>
          <p:nvPr/>
        </p:nvGraphicFramePr>
        <p:xfrm>
          <a:off x="990600" y="1295400"/>
          <a:ext cx="265113" cy="368300"/>
        </p:xfrm>
        <a:graphic>
          <a:graphicData uri="http://schemas.openxmlformats.org/presentationml/2006/ole">
            <p:oleObj spid="_x0000_s11266" name="Equation" r:id="rId4" imgW="266400" imgH="368280" progId="Equation.3">
              <p:embed/>
            </p:oleObj>
          </a:graphicData>
        </a:graphic>
      </p:graphicFrame>
      <p:graphicFrame>
        <p:nvGraphicFramePr>
          <p:cNvPr id="370689" name="Object 1025"/>
          <p:cNvGraphicFramePr>
            <a:graphicFrameLocks noChangeAspect="1"/>
          </p:cNvGraphicFramePr>
          <p:nvPr/>
        </p:nvGraphicFramePr>
        <p:xfrm>
          <a:off x="990600" y="685800"/>
          <a:ext cx="265113" cy="279400"/>
        </p:xfrm>
        <a:graphic>
          <a:graphicData uri="http://schemas.openxmlformats.org/presentationml/2006/ole">
            <p:oleObj spid="_x0000_s11267" name="Equation" r:id="rId5" imgW="266400" imgH="279360" progId="Equation.3">
              <p:embed/>
            </p:oleObj>
          </a:graphicData>
        </a:graphic>
      </p:graphicFrame>
      <p:graphicFrame>
        <p:nvGraphicFramePr>
          <p:cNvPr id="370690" name="Object 1026"/>
          <p:cNvGraphicFramePr>
            <a:graphicFrameLocks noChangeAspect="1"/>
          </p:cNvGraphicFramePr>
          <p:nvPr/>
        </p:nvGraphicFramePr>
        <p:xfrm>
          <a:off x="3429000" y="228600"/>
          <a:ext cx="368300" cy="304800"/>
        </p:xfrm>
        <a:graphic>
          <a:graphicData uri="http://schemas.openxmlformats.org/presentationml/2006/ole">
            <p:oleObj spid="_x0000_s11268" name="Equation" r:id="rId6" imgW="368280" imgH="304560" progId="Equation.3">
              <p:embed/>
            </p:oleObj>
          </a:graphicData>
        </a:graphic>
      </p:graphicFrame>
      <p:sp>
        <p:nvSpPr>
          <p:cNvPr id="281636" name="Oval 36"/>
          <p:cNvSpPr>
            <a:spLocks noChangeArrowheads="1"/>
          </p:cNvSpPr>
          <p:nvPr/>
        </p:nvSpPr>
        <p:spPr bwMode="auto">
          <a:xfrm>
            <a:off x="10668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1637" name="Oval 37"/>
          <p:cNvSpPr>
            <a:spLocks noChangeArrowheads="1"/>
          </p:cNvSpPr>
          <p:nvPr/>
        </p:nvSpPr>
        <p:spPr bwMode="auto">
          <a:xfrm>
            <a:off x="46482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1638" name="Oval 38"/>
          <p:cNvSpPr>
            <a:spLocks noChangeArrowheads="1"/>
          </p:cNvSpPr>
          <p:nvPr/>
        </p:nvSpPr>
        <p:spPr bwMode="auto">
          <a:xfrm>
            <a:off x="73152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1639" name="Oval 39"/>
          <p:cNvSpPr>
            <a:spLocks noChangeArrowheads="1"/>
          </p:cNvSpPr>
          <p:nvPr/>
        </p:nvSpPr>
        <p:spPr bwMode="auto">
          <a:xfrm>
            <a:off x="22098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1640" name="Line 40"/>
          <p:cNvSpPr>
            <a:spLocks noChangeShapeType="1"/>
          </p:cNvSpPr>
          <p:nvPr/>
        </p:nvSpPr>
        <p:spPr bwMode="auto">
          <a:xfrm>
            <a:off x="381000" y="5791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1641" name="Line 41"/>
          <p:cNvSpPr>
            <a:spLocks noChangeShapeType="1"/>
          </p:cNvSpPr>
          <p:nvPr/>
        </p:nvSpPr>
        <p:spPr bwMode="auto">
          <a:xfrm>
            <a:off x="16002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1642" name="Line 42"/>
          <p:cNvSpPr>
            <a:spLocks noChangeShapeType="1"/>
          </p:cNvSpPr>
          <p:nvPr/>
        </p:nvSpPr>
        <p:spPr bwMode="auto">
          <a:xfrm>
            <a:off x="27432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1643" name="Line 43"/>
          <p:cNvSpPr>
            <a:spLocks noChangeShapeType="1"/>
          </p:cNvSpPr>
          <p:nvPr/>
        </p:nvSpPr>
        <p:spPr bwMode="auto">
          <a:xfrm>
            <a:off x="42672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1644" name="Line 44"/>
          <p:cNvSpPr>
            <a:spLocks noChangeShapeType="1"/>
          </p:cNvSpPr>
          <p:nvPr/>
        </p:nvSpPr>
        <p:spPr bwMode="auto">
          <a:xfrm>
            <a:off x="51816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1645" name="Oval 45"/>
          <p:cNvSpPr>
            <a:spLocks noChangeArrowheads="1"/>
          </p:cNvSpPr>
          <p:nvPr/>
        </p:nvSpPr>
        <p:spPr bwMode="auto">
          <a:xfrm>
            <a:off x="5486400" y="46482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1646" name="Oval 46"/>
          <p:cNvSpPr>
            <a:spLocks noChangeArrowheads="1"/>
          </p:cNvSpPr>
          <p:nvPr/>
        </p:nvSpPr>
        <p:spPr bwMode="auto">
          <a:xfrm>
            <a:off x="4038600" y="46482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1647" name="Line 47"/>
          <p:cNvSpPr>
            <a:spLocks noChangeShapeType="1"/>
          </p:cNvSpPr>
          <p:nvPr/>
        </p:nvSpPr>
        <p:spPr bwMode="auto">
          <a:xfrm flipV="1">
            <a:off x="5105400" y="5181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1648" name="Line 48"/>
          <p:cNvSpPr>
            <a:spLocks noChangeShapeType="1"/>
          </p:cNvSpPr>
          <p:nvPr/>
        </p:nvSpPr>
        <p:spPr bwMode="auto">
          <a:xfrm>
            <a:off x="4419600" y="5181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1649" name="Freeform 49"/>
          <p:cNvSpPr>
            <a:spLocks/>
          </p:cNvSpPr>
          <p:nvPr/>
        </p:nvSpPr>
        <p:spPr bwMode="auto">
          <a:xfrm>
            <a:off x="4343400" y="4127500"/>
            <a:ext cx="1371600" cy="520700"/>
          </a:xfrm>
          <a:custGeom>
            <a:avLst/>
            <a:gdLst/>
            <a:ahLst/>
            <a:cxnLst>
              <a:cxn ang="0">
                <a:pos x="864" y="328"/>
              </a:cxn>
              <a:cxn ang="0">
                <a:pos x="672" y="88"/>
              </a:cxn>
              <a:cxn ang="0">
                <a:pos x="192" y="40"/>
              </a:cxn>
              <a:cxn ang="0">
                <a:pos x="0" y="328"/>
              </a:cxn>
            </a:cxnLst>
            <a:rect l="0" t="0" r="r" b="b"/>
            <a:pathLst>
              <a:path w="864" h="328">
                <a:moveTo>
                  <a:pt x="864" y="328"/>
                </a:moveTo>
                <a:cubicBezTo>
                  <a:pt x="824" y="232"/>
                  <a:pt x="784" y="136"/>
                  <a:pt x="672" y="88"/>
                </a:cubicBezTo>
                <a:cubicBezTo>
                  <a:pt x="560" y="40"/>
                  <a:pt x="304" y="0"/>
                  <a:pt x="192" y="40"/>
                </a:cubicBezTo>
                <a:cubicBezTo>
                  <a:pt x="80" y="80"/>
                  <a:pt x="40" y="204"/>
                  <a:pt x="0" y="328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1650" name="Line 50"/>
          <p:cNvSpPr>
            <a:spLocks noChangeShapeType="1"/>
          </p:cNvSpPr>
          <p:nvPr/>
        </p:nvSpPr>
        <p:spPr bwMode="auto">
          <a:xfrm>
            <a:off x="69342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0691" name="Object 1027"/>
          <p:cNvGraphicFramePr>
            <a:graphicFrameLocks noChangeAspect="1"/>
          </p:cNvGraphicFramePr>
          <p:nvPr/>
        </p:nvGraphicFramePr>
        <p:xfrm>
          <a:off x="4800600" y="5638800"/>
          <a:ext cx="265113" cy="368300"/>
        </p:xfrm>
        <a:graphic>
          <a:graphicData uri="http://schemas.openxmlformats.org/presentationml/2006/ole">
            <p:oleObj spid="_x0000_s11269" name="Equation" r:id="rId7" imgW="266400" imgH="368280" progId="Equation.3">
              <p:embed/>
            </p:oleObj>
          </a:graphicData>
        </a:graphic>
      </p:graphicFrame>
      <p:sp>
        <p:nvSpPr>
          <p:cNvPr id="281652" name="Text Box 52"/>
          <p:cNvSpPr txBox="1">
            <a:spLocks noChangeArrowheads="1"/>
          </p:cNvSpPr>
          <p:nvPr/>
        </p:nvSpPr>
        <p:spPr bwMode="auto">
          <a:xfrm>
            <a:off x="3352800" y="54102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281653" name="Text Box 53"/>
          <p:cNvSpPr txBox="1">
            <a:spLocks noChangeArrowheads="1"/>
          </p:cNvSpPr>
          <p:nvPr/>
        </p:nvSpPr>
        <p:spPr bwMode="auto">
          <a:xfrm>
            <a:off x="5943600" y="54102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281654" name="Text Box 54"/>
          <p:cNvSpPr txBox="1">
            <a:spLocks noChangeArrowheads="1"/>
          </p:cNvSpPr>
          <p:nvPr/>
        </p:nvSpPr>
        <p:spPr bwMode="auto">
          <a:xfrm>
            <a:off x="1143000" y="4495800"/>
            <a:ext cx="16652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walk of </a:t>
            </a:r>
          </a:p>
        </p:txBody>
      </p:sp>
      <p:graphicFrame>
        <p:nvGraphicFramePr>
          <p:cNvPr id="370692" name="Object 1028"/>
          <p:cNvGraphicFramePr>
            <a:graphicFrameLocks noChangeAspect="1"/>
          </p:cNvGraphicFramePr>
          <p:nvPr/>
        </p:nvGraphicFramePr>
        <p:xfrm>
          <a:off x="2057400" y="4495800"/>
          <a:ext cx="368300" cy="304800"/>
        </p:xfrm>
        <a:graphic>
          <a:graphicData uri="http://schemas.openxmlformats.org/presentationml/2006/ole">
            <p:oleObj spid="_x0000_s11270" name="Equation" r:id="rId8" imgW="368280" imgH="304560" progId="Equation.3">
              <p:embed/>
            </p:oleObj>
          </a:graphicData>
        </a:graphic>
      </p:graphicFrame>
      <p:sp>
        <p:nvSpPr>
          <p:cNvPr id="281656" name="Text Box 56"/>
          <p:cNvSpPr txBox="1">
            <a:spLocks noChangeArrowheads="1"/>
          </p:cNvSpPr>
          <p:nvPr/>
        </p:nvSpPr>
        <p:spPr bwMode="auto">
          <a:xfrm>
            <a:off x="3657600" y="6096000"/>
            <a:ext cx="30972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Repeated state</a:t>
            </a:r>
          </a:p>
        </p:txBody>
      </p:sp>
      <p:sp>
        <p:nvSpPr>
          <p:cNvPr id="281657" name="Freeform 57"/>
          <p:cNvSpPr>
            <a:spLocks/>
          </p:cNvSpPr>
          <p:nvPr/>
        </p:nvSpPr>
        <p:spPr bwMode="auto">
          <a:xfrm>
            <a:off x="390525" y="4395788"/>
            <a:ext cx="6870700" cy="1233487"/>
          </a:xfrm>
          <a:custGeom>
            <a:avLst/>
            <a:gdLst/>
            <a:ahLst/>
            <a:cxnLst>
              <a:cxn ang="0">
                <a:pos x="0" y="763"/>
              </a:cxn>
              <a:cxn ang="0">
                <a:pos x="1812" y="772"/>
              </a:cxn>
              <a:cxn ang="0">
                <a:pos x="2083" y="738"/>
              </a:cxn>
              <a:cxn ang="0">
                <a:pos x="2727" y="746"/>
              </a:cxn>
              <a:cxn ang="0">
                <a:pos x="2897" y="704"/>
              </a:cxn>
              <a:cxn ang="0">
                <a:pos x="2998" y="628"/>
              </a:cxn>
              <a:cxn ang="0">
                <a:pos x="3142" y="475"/>
              </a:cxn>
              <a:cxn ang="0">
                <a:pos x="3185" y="399"/>
              </a:cxn>
              <a:cxn ang="0">
                <a:pos x="3202" y="348"/>
              </a:cxn>
              <a:cxn ang="0">
                <a:pos x="3210" y="323"/>
              </a:cxn>
              <a:cxn ang="0">
                <a:pos x="3176" y="119"/>
              </a:cxn>
              <a:cxn ang="0">
                <a:pos x="3100" y="86"/>
              </a:cxn>
              <a:cxn ang="0">
                <a:pos x="2778" y="1"/>
              </a:cxn>
              <a:cxn ang="0">
                <a:pos x="2659" y="52"/>
              </a:cxn>
              <a:cxn ang="0">
                <a:pos x="2668" y="475"/>
              </a:cxn>
              <a:cxn ang="0">
                <a:pos x="2786" y="577"/>
              </a:cxn>
              <a:cxn ang="0">
                <a:pos x="3058" y="755"/>
              </a:cxn>
              <a:cxn ang="0">
                <a:pos x="4328" y="772"/>
              </a:cxn>
            </a:cxnLst>
            <a:rect l="0" t="0" r="r" b="b"/>
            <a:pathLst>
              <a:path w="4328" h="777">
                <a:moveTo>
                  <a:pt x="0" y="763"/>
                </a:moveTo>
                <a:cubicBezTo>
                  <a:pt x="656" y="775"/>
                  <a:pt x="1082" y="777"/>
                  <a:pt x="1812" y="772"/>
                </a:cubicBezTo>
                <a:cubicBezTo>
                  <a:pt x="1903" y="761"/>
                  <a:pt x="1992" y="746"/>
                  <a:pt x="2083" y="738"/>
                </a:cubicBezTo>
                <a:cubicBezTo>
                  <a:pt x="2311" y="743"/>
                  <a:pt x="2503" y="755"/>
                  <a:pt x="2727" y="746"/>
                </a:cubicBezTo>
                <a:cubicBezTo>
                  <a:pt x="2785" y="732"/>
                  <a:pt x="2840" y="721"/>
                  <a:pt x="2897" y="704"/>
                </a:cubicBezTo>
                <a:cubicBezTo>
                  <a:pt x="2933" y="680"/>
                  <a:pt x="2963" y="652"/>
                  <a:pt x="2998" y="628"/>
                </a:cubicBezTo>
                <a:cubicBezTo>
                  <a:pt x="3037" y="569"/>
                  <a:pt x="3103" y="533"/>
                  <a:pt x="3142" y="475"/>
                </a:cubicBezTo>
                <a:cubicBezTo>
                  <a:pt x="3159" y="450"/>
                  <a:pt x="3168" y="424"/>
                  <a:pt x="3185" y="399"/>
                </a:cubicBezTo>
                <a:cubicBezTo>
                  <a:pt x="3191" y="382"/>
                  <a:pt x="3196" y="365"/>
                  <a:pt x="3202" y="348"/>
                </a:cubicBezTo>
                <a:cubicBezTo>
                  <a:pt x="3205" y="340"/>
                  <a:pt x="3210" y="323"/>
                  <a:pt x="3210" y="323"/>
                </a:cubicBezTo>
                <a:cubicBezTo>
                  <a:pt x="3204" y="233"/>
                  <a:pt x="3202" y="195"/>
                  <a:pt x="3176" y="119"/>
                </a:cubicBezTo>
                <a:cubicBezTo>
                  <a:pt x="3172" y="106"/>
                  <a:pt x="3115" y="91"/>
                  <a:pt x="3100" y="86"/>
                </a:cubicBezTo>
                <a:cubicBezTo>
                  <a:pt x="2994" y="50"/>
                  <a:pt x="2889" y="18"/>
                  <a:pt x="2778" y="1"/>
                </a:cubicBezTo>
                <a:cubicBezTo>
                  <a:pt x="2711" y="8"/>
                  <a:pt x="2693" y="0"/>
                  <a:pt x="2659" y="52"/>
                </a:cubicBezTo>
                <a:cubicBezTo>
                  <a:pt x="2615" y="183"/>
                  <a:pt x="2605" y="351"/>
                  <a:pt x="2668" y="475"/>
                </a:cubicBezTo>
                <a:cubicBezTo>
                  <a:pt x="2690" y="518"/>
                  <a:pt x="2750" y="545"/>
                  <a:pt x="2786" y="577"/>
                </a:cubicBezTo>
                <a:cubicBezTo>
                  <a:pt x="2872" y="654"/>
                  <a:pt x="2940" y="730"/>
                  <a:pt x="3058" y="755"/>
                </a:cubicBezTo>
                <a:cubicBezTo>
                  <a:pt x="3479" y="736"/>
                  <a:pt x="3906" y="772"/>
                  <a:pt x="4328" y="772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The Pumping Lemma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AAF76-2E57-44F5-9E06-D203E5B26229}" type="slidenum">
              <a:rPr lang="en-US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12-2BCC-4F28-A938-E6F7EF05002F}" type="slidenum">
              <a:rPr lang="en-US"/>
              <a:pPr/>
              <a:t>17</a:t>
            </a:fld>
            <a:endParaRPr lang="en-US"/>
          </a:p>
        </p:txBody>
      </p:sp>
      <p:sp>
        <p:nvSpPr>
          <p:cNvPr id="288770" name="Text Box 2"/>
          <p:cNvSpPr txBox="1">
            <a:spLocks noChangeArrowheads="1"/>
          </p:cNvSpPr>
          <p:nvPr/>
        </p:nvSpPr>
        <p:spPr bwMode="auto">
          <a:xfrm>
            <a:off x="381000" y="457200"/>
            <a:ext cx="3608745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Take an</a:t>
            </a:r>
            <a:r>
              <a:rPr lang="en-US" b="1" dirty="0"/>
              <a:t> </a:t>
            </a:r>
            <a:r>
              <a:rPr lang="en-US" b="1" dirty="0">
                <a:solidFill>
                  <a:srgbClr val="FF3300"/>
                </a:solidFill>
              </a:rPr>
              <a:t>infinite</a:t>
            </a:r>
            <a:r>
              <a:rPr lang="en-US" b="1" dirty="0"/>
              <a:t> </a:t>
            </a:r>
            <a:r>
              <a:rPr lang="en-US" dirty="0"/>
              <a:t>regular language</a:t>
            </a:r>
          </a:p>
        </p:txBody>
      </p:sp>
      <p:graphicFrame>
        <p:nvGraphicFramePr>
          <p:cNvPr id="371712" name="Object 0"/>
          <p:cNvGraphicFramePr>
            <a:graphicFrameLocks noChangeAspect="1"/>
          </p:cNvGraphicFramePr>
          <p:nvPr/>
        </p:nvGraphicFramePr>
        <p:xfrm>
          <a:off x="4038600" y="457200"/>
          <a:ext cx="303213" cy="368300"/>
        </p:xfrm>
        <a:graphic>
          <a:graphicData uri="http://schemas.openxmlformats.org/presentationml/2006/ole">
            <p:oleObj spid="_x0000_s12290" name="Equation" r:id="rId3" imgW="304560" imgH="368280" progId="Equation.3">
              <p:embed/>
            </p:oleObj>
          </a:graphicData>
        </a:graphic>
      </p:graphicFrame>
      <p:sp>
        <p:nvSpPr>
          <p:cNvPr id="288773" name="Text Box 5"/>
          <p:cNvSpPr txBox="1">
            <a:spLocks noChangeArrowheads="1"/>
          </p:cNvSpPr>
          <p:nvPr/>
        </p:nvSpPr>
        <p:spPr bwMode="auto">
          <a:xfrm>
            <a:off x="533400" y="2362200"/>
            <a:ext cx="656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There exists a DFA that accepts </a:t>
            </a:r>
          </a:p>
        </p:txBody>
      </p:sp>
      <p:graphicFrame>
        <p:nvGraphicFramePr>
          <p:cNvPr id="371713" name="Object 1"/>
          <p:cNvGraphicFramePr>
            <a:graphicFrameLocks noChangeAspect="1"/>
          </p:cNvGraphicFramePr>
          <p:nvPr/>
        </p:nvGraphicFramePr>
        <p:xfrm>
          <a:off x="4038600" y="2286000"/>
          <a:ext cx="328613" cy="393700"/>
        </p:xfrm>
        <a:graphic>
          <a:graphicData uri="http://schemas.openxmlformats.org/presentationml/2006/ole">
            <p:oleObj spid="_x0000_s12291" name="Equation" r:id="rId4" imgW="330120" imgH="393480" progId="Equation.3">
              <p:embed/>
            </p:oleObj>
          </a:graphicData>
        </a:graphic>
      </p:graphicFrame>
      <p:sp>
        <p:nvSpPr>
          <p:cNvPr id="288776" name="Oval 8"/>
          <p:cNvSpPr>
            <a:spLocks noChangeArrowheads="1"/>
          </p:cNvSpPr>
          <p:nvPr/>
        </p:nvSpPr>
        <p:spPr bwMode="auto">
          <a:xfrm>
            <a:off x="990600" y="4419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8777" name="Oval 9"/>
          <p:cNvSpPr>
            <a:spLocks noChangeArrowheads="1"/>
          </p:cNvSpPr>
          <p:nvPr/>
        </p:nvSpPr>
        <p:spPr bwMode="auto">
          <a:xfrm>
            <a:off x="2133600" y="3505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8778" name="Oval 10"/>
          <p:cNvSpPr>
            <a:spLocks noChangeArrowheads="1"/>
          </p:cNvSpPr>
          <p:nvPr/>
        </p:nvSpPr>
        <p:spPr bwMode="auto">
          <a:xfrm>
            <a:off x="22098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8779" name="Oval 11"/>
          <p:cNvSpPr>
            <a:spLocks noChangeArrowheads="1"/>
          </p:cNvSpPr>
          <p:nvPr/>
        </p:nvSpPr>
        <p:spPr bwMode="auto">
          <a:xfrm>
            <a:off x="60198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8780" name="Oval 12"/>
          <p:cNvSpPr>
            <a:spLocks noChangeArrowheads="1"/>
          </p:cNvSpPr>
          <p:nvPr/>
        </p:nvSpPr>
        <p:spPr bwMode="auto">
          <a:xfrm>
            <a:off x="5943600" y="5105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8781" name="Line 13"/>
          <p:cNvSpPr>
            <a:spLocks noChangeShapeType="1"/>
          </p:cNvSpPr>
          <p:nvPr/>
        </p:nvSpPr>
        <p:spPr bwMode="auto">
          <a:xfrm>
            <a:off x="4572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8782" name="Line 14"/>
          <p:cNvSpPr>
            <a:spLocks noChangeShapeType="1"/>
          </p:cNvSpPr>
          <p:nvPr/>
        </p:nvSpPr>
        <p:spPr bwMode="auto">
          <a:xfrm>
            <a:off x="4419600" y="5486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8783" name="Line 15"/>
          <p:cNvSpPr>
            <a:spLocks noChangeShapeType="1"/>
          </p:cNvSpPr>
          <p:nvPr/>
        </p:nvSpPr>
        <p:spPr bwMode="auto">
          <a:xfrm flipV="1">
            <a:off x="2667000" y="3886200"/>
            <a:ext cx="1219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8784" name="Oval 16"/>
          <p:cNvSpPr>
            <a:spLocks noChangeArrowheads="1"/>
          </p:cNvSpPr>
          <p:nvPr/>
        </p:nvSpPr>
        <p:spPr bwMode="auto">
          <a:xfrm>
            <a:off x="3810000" y="3429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8785" name="Oval 17"/>
          <p:cNvSpPr>
            <a:spLocks noChangeArrowheads="1"/>
          </p:cNvSpPr>
          <p:nvPr/>
        </p:nvSpPr>
        <p:spPr bwMode="auto">
          <a:xfrm>
            <a:off x="6019800" y="3505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8786" name="Oval 18"/>
          <p:cNvSpPr>
            <a:spLocks noChangeArrowheads="1"/>
          </p:cNvSpPr>
          <p:nvPr/>
        </p:nvSpPr>
        <p:spPr bwMode="auto">
          <a:xfrm>
            <a:off x="5943600" y="3429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8787" name="Oval 19"/>
          <p:cNvSpPr>
            <a:spLocks noChangeArrowheads="1"/>
          </p:cNvSpPr>
          <p:nvPr/>
        </p:nvSpPr>
        <p:spPr bwMode="auto">
          <a:xfrm>
            <a:off x="3886200" y="525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8788" name="Freeform 20"/>
          <p:cNvSpPr>
            <a:spLocks/>
          </p:cNvSpPr>
          <p:nvPr/>
        </p:nvSpPr>
        <p:spPr bwMode="auto">
          <a:xfrm>
            <a:off x="2590800" y="5715000"/>
            <a:ext cx="3581400" cy="850900"/>
          </a:xfrm>
          <a:custGeom>
            <a:avLst/>
            <a:gdLst/>
            <a:ahLst/>
            <a:cxnLst>
              <a:cxn ang="0">
                <a:pos x="2256" y="48"/>
              </a:cxn>
              <a:cxn ang="0">
                <a:pos x="1344" y="528"/>
              </a:cxn>
              <a:cxn ang="0">
                <a:pos x="0" y="0"/>
              </a:cxn>
            </a:cxnLst>
            <a:rect l="0" t="0" r="r" b="b"/>
            <a:pathLst>
              <a:path w="2256" h="536">
                <a:moveTo>
                  <a:pt x="2256" y="48"/>
                </a:moveTo>
                <a:cubicBezTo>
                  <a:pt x="1988" y="292"/>
                  <a:pt x="1720" y="536"/>
                  <a:pt x="1344" y="528"/>
                </a:cubicBezTo>
                <a:cubicBezTo>
                  <a:pt x="968" y="520"/>
                  <a:pt x="484" y="26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8789" name="Line 21"/>
          <p:cNvSpPr>
            <a:spLocks noChangeShapeType="1"/>
          </p:cNvSpPr>
          <p:nvPr/>
        </p:nvSpPr>
        <p:spPr bwMode="auto">
          <a:xfrm flipV="1">
            <a:off x="1447800" y="3886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8790" name="Line 22"/>
          <p:cNvSpPr>
            <a:spLocks noChangeShapeType="1"/>
          </p:cNvSpPr>
          <p:nvPr/>
        </p:nvSpPr>
        <p:spPr bwMode="auto">
          <a:xfrm>
            <a:off x="1447800" y="48768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8791" name="Line 23"/>
          <p:cNvSpPr>
            <a:spLocks noChangeShapeType="1"/>
          </p:cNvSpPr>
          <p:nvPr/>
        </p:nvSpPr>
        <p:spPr bwMode="auto">
          <a:xfrm>
            <a:off x="2667000" y="3886200"/>
            <a:ext cx="1371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8792" name="Line 24"/>
          <p:cNvSpPr>
            <a:spLocks noChangeShapeType="1"/>
          </p:cNvSpPr>
          <p:nvPr/>
        </p:nvSpPr>
        <p:spPr bwMode="auto">
          <a:xfrm flipV="1">
            <a:off x="4267200" y="3886200"/>
            <a:ext cx="1676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1714" name="Object 2"/>
          <p:cNvGraphicFramePr>
            <a:graphicFrameLocks noChangeAspect="1"/>
          </p:cNvGraphicFramePr>
          <p:nvPr/>
        </p:nvGraphicFramePr>
        <p:xfrm>
          <a:off x="7620000" y="4419600"/>
          <a:ext cx="393700" cy="304800"/>
        </p:xfrm>
        <a:graphic>
          <a:graphicData uri="http://schemas.openxmlformats.org/presentationml/2006/ole">
            <p:oleObj spid="_x0000_s12292" name="Equation" r:id="rId5" imgW="393480" imgH="304560" progId="Equation.3">
              <p:embed/>
            </p:oleObj>
          </a:graphicData>
        </a:graphic>
      </p:graphicFrame>
      <p:sp>
        <p:nvSpPr>
          <p:cNvPr id="288794" name="Text Box 26"/>
          <p:cNvSpPr txBox="1">
            <a:spLocks noChangeArrowheads="1"/>
          </p:cNvSpPr>
          <p:nvPr/>
        </p:nvSpPr>
        <p:spPr bwMode="auto">
          <a:xfrm>
            <a:off x="7467600" y="4876800"/>
            <a:ext cx="13954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states</a:t>
            </a:r>
          </a:p>
        </p:txBody>
      </p:sp>
      <p:sp>
        <p:nvSpPr>
          <p:cNvPr id="288795" name="Line 27"/>
          <p:cNvSpPr>
            <a:spLocks noChangeShapeType="1"/>
          </p:cNvSpPr>
          <p:nvPr/>
        </p:nvSpPr>
        <p:spPr bwMode="auto">
          <a:xfrm>
            <a:off x="4267200" y="3886200"/>
            <a:ext cx="1752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A351-197C-4897-B981-FDDB589221B5}" type="slidenum">
              <a:rPr lang="en-US"/>
              <a:pPr/>
              <a:t>18</a:t>
            </a:fld>
            <a:endParaRPr lang="en-US"/>
          </a:p>
        </p:txBody>
      </p:sp>
      <p:sp>
        <p:nvSpPr>
          <p:cNvPr id="289794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44021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Take string        with  </a:t>
            </a:r>
          </a:p>
        </p:txBody>
      </p:sp>
      <p:graphicFrame>
        <p:nvGraphicFramePr>
          <p:cNvPr id="289795" name="Object 3"/>
          <p:cNvGraphicFramePr>
            <a:graphicFrameLocks noChangeAspect="1"/>
          </p:cNvGraphicFramePr>
          <p:nvPr/>
        </p:nvGraphicFramePr>
        <p:xfrm>
          <a:off x="1676400" y="1066800"/>
          <a:ext cx="368300" cy="304800"/>
        </p:xfrm>
        <a:graphic>
          <a:graphicData uri="http://schemas.openxmlformats.org/presentationml/2006/ole">
            <p:oleObj spid="_x0000_s13314" name="Equation" r:id="rId3" imgW="368280" imgH="304560" progId="Equation.3">
              <p:embed/>
            </p:oleObj>
          </a:graphicData>
        </a:graphic>
      </p:graphicFrame>
      <p:graphicFrame>
        <p:nvGraphicFramePr>
          <p:cNvPr id="289798" name="Object 6"/>
          <p:cNvGraphicFramePr>
            <a:graphicFrameLocks noChangeAspect="1"/>
          </p:cNvGraphicFramePr>
          <p:nvPr/>
        </p:nvGraphicFramePr>
        <p:xfrm>
          <a:off x="2743200" y="990600"/>
          <a:ext cx="1155700" cy="406400"/>
        </p:xfrm>
        <a:graphic>
          <a:graphicData uri="http://schemas.openxmlformats.org/presentationml/2006/ole">
            <p:oleObj spid="_x0000_s13315" name="Equation" r:id="rId4" imgW="1155600" imgH="406080" progId="Equation.3">
              <p:embed/>
            </p:oleObj>
          </a:graphicData>
        </a:graphic>
      </p:graphicFrame>
      <p:sp>
        <p:nvSpPr>
          <p:cNvPr id="289799" name="Text Box 7"/>
          <p:cNvSpPr txBox="1">
            <a:spLocks noChangeArrowheads="1"/>
          </p:cNvSpPr>
          <p:nvPr/>
        </p:nvSpPr>
        <p:spPr bwMode="auto">
          <a:xfrm>
            <a:off x="1447800" y="3429000"/>
            <a:ext cx="2890535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There is a walk with label </a:t>
            </a:r>
          </a:p>
        </p:txBody>
      </p:sp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4114800" y="3429000"/>
          <a:ext cx="368300" cy="304800"/>
        </p:xfrm>
        <a:graphic>
          <a:graphicData uri="http://schemas.openxmlformats.org/presentationml/2006/ole">
            <p:oleObj spid="_x0000_s13316" name="Equation" r:id="rId5" imgW="368280" imgH="304560" progId="Equation.3">
              <p:embed/>
            </p:oleObj>
          </a:graphicData>
        </a:graphic>
      </p:graphicFrame>
      <p:sp>
        <p:nvSpPr>
          <p:cNvPr id="289801" name="Oval 9"/>
          <p:cNvSpPr>
            <a:spLocks noChangeArrowheads="1"/>
          </p:cNvSpPr>
          <p:nvPr/>
        </p:nvSpPr>
        <p:spPr bwMode="auto">
          <a:xfrm>
            <a:off x="1600200" y="5486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9803" name="Oval 11"/>
          <p:cNvSpPr>
            <a:spLocks noChangeArrowheads="1"/>
          </p:cNvSpPr>
          <p:nvPr/>
        </p:nvSpPr>
        <p:spPr bwMode="auto">
          <a:xfrm>
            <a:off x="6934200" y="5486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9804" name="Oval 12"/>
          <p:cNvSpPr>
            <a:spLocks noChangeArrowheads="1"/>
          </p:cNvSpPr>
          <p:nvPr/>
        </p:nvSpPr>
        <p:spPr bwMode="auto">
          <a:xfrm>
            <a:off x="2743200" y="5486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9805" name="Line 13"/>
          <p:cNvSpPr>
            <a:spLocks noChangeShapeType="1"/>
          </p:cNvSpPr>
          <p:nvPr/>
        </p:nvSpPr>
        <p:spPr bwMode="auto">
          <a:xfrm>
            <a:off x="914400" y="5715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9806" name="Line 14"/>
          <p:cNvSpPr>
            <a:spLocks noChangeShapeType="1"/>
          </p:cNvSpPr>
          <p:nvPr/>
        </p:nvSpPr>
        <p:spPr bwMode="auto">
          <a:xfrm>
            <a:off x="2133600" y="571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9807" name="Line 15"/>
          <p:cNvSpPr>
            <a:spLocks noChangeShapeType="1"/>
          </p:cNvSpPr>
          <p:nvPr/>
        </p:nvSpPr>
        <p:spPr bwMode="auto">
          <a:xfrm>
            <a:off x="32766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9815" name="Line 23"/>
          <p:cNvSpPr>
            <a:spLocks noChangeShapeType="1"/>
          </p:cNvSpPr>
          <p:nvPr/>
        </p:nvSpPr>
        <p:spPr bwMode="auto">
          <a:xfrm>
            <a:off x="6248400" y="571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9817" name="Oval 25"/>
          <p:cNvSpPr>
            <a:spLocks noChangeArrowheads="1"/>
          </p:cNvSpPr>
          <p:nvPr/>
        </p:nvSpPr>
        <p:spPr bwMode="auto">
          <a:xfrm>
            <a:off x="5715000" y="5486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9818" name="Oval 26"/>
          <p:cNvSpPr>
            <a:spLocks noChangeArrowheads="1"/>
          </p:cNvSpPr>
          <p:nvPr/>
        </p:nvSpPr>
        <p:spPr bwMode="auto">
          <a:xfrm>
            <a:off x="6858000" y="5410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9819" name="Line 27"/>
          <p:cNvSpPr>
            <a:spLocks noChangeShapeType="1"/>
          </p:cNvSpPr>
          <p:nvPr/>
        </p:nvSpPr>
        <p:spPr bwMode="auto">
          <a:xfrm>
            <a:off x="53340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9820" name="Text Box 28"/>
          <p:cNvSpPr txBox="1">
            <a:spLocks noChangeArrowheads="1"/>
          </p:cNvSpPr>
          <p:nvPr/>
        </p:nvSpPr>
        <p:spPr bwMode="auto">
          <a:xfrm>
            <a:off x="3962400" y="5334000"/>
            <a:ext cx="10985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.........</a:t>
            </a:r>
          </a:p>
        </p:txBody>
      </p:sp>
      <p:sp>
        <p:nvSpPr>
          <p:cNvPr id="289821" name="Text Box 29"/>
          <p:cNvSpPr txBox="1">
            <a:spLocks noChangeArrowheads="1"/>
          </p:cNvSpPr>
          <p:nvPr/>
        </p:nvSpPr>
        <p:spPr bwMode="auto">
          <a:xfrm>
            <a:off x="3505200" y="6096000"/>
            <a:ext cx="10001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walk</a:t>
            </a:r>
          </a:p>
        </p:txBody>
      </p:sp>
      <p:graphicFrame>
        <p:nvGraphicFramePr>
          <p:cNvPr id="289822" name="Object 30"/>
          <p:cNvGraphicFramePr>
            <a:graphicFrameLocks noChangeAspect="1"/>
          </p:cNvGraphicFramePr>
          <p:nvPr/>
        </p:nvGraphicFramePr>
        <p:xfrm>
          <a:off x="4191000" y="6096000"/>
          <a:ext cx="368300" cy="304800"/>
        </p:xfrm>
        <a:graphic>
          <a:graphicData uri="http://schemas.openxmlformats.org/presentationml/2006/ole">
            <p:oleObj spid="_x0000_s13317" name="Equation" r:id="rId6" imgW="368280" imgH="304560" progId="Equation.3">
              <p:embed/>
            </p:oleObj>
          </a:graphicData>
        </a:graphic>
      </p:graphicFrame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95D9-C7B7-4C73-B418-26BF13A21818}" type="slidenum">
              <a:rPr lang="en-US"/>
              <a:pPr/>
              <a:t>19</a:t>
            </a:fld>
            <a:endParaRPr lang="en-US"/>
          </a:p>
        </p:txBody>
      </p:sp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0" y="457200"/>
            <a:ext cx="2582758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If string        has length </a:t>
            </a:r>
          </a:p>
        </p:txBody>
      </p:sp>
      <p:graphicFrame>
        <p:nvGraphicFramePr>
          <p:cNvPr id="372736" name="Object 1024"/>
          <p:cNvGraphicFramePr>
            <a:graphicFrameLocks noChangeAspect="1"/>
          </p:cNvGraphicFramePr>
          <p:nvPr/>
        </p:nvGraphicFramePr>
        <p:xfrm>
          <a:off x="914400" y="457200"/>
          <a:ext cx="368300" cy="304800"/>
        </p:xfrm>
        <a:graphic>
          <a:graphicData uri="http://schemas.openxmlformats.org/presentationml/2006/ole">
            <p:oleObj spid="_x0000_s14338" name="Equation" r:id="rId3" imgW="368280" imgH="304560" progId="Equation.3">
              <p:embed/>
            </p:oleObj>
          </a:graphicData>
        </a:graphic>
      </p:graphicFrame>
      <p:graphicFrame>
        <p:nvGraphicFramePr>
          <p:cNvPr id="372737" name="Object 1025"/>
          <p:cNvGraphicFramePr>
            <a:graphicFrameLocks noChangeAspect="1"/>
          </p:cNvGraphicFramePr>
          <p:nvPr/>
        </p:nvGraphicFramePr>
        <p:xfrm>
          <a:off x="2743200" y="381000"/>
          <a:ext cx="1828800" cy="544513"/>
        </p:xfrm>
        <a:graphic>
          <a:graphicData uri="http://schemas.openxmlformats.org/presentationml/2006/ole">
            <p:oleObj spid="_x0000_s14339" name="Equation" r:id="rId4" imgW="1828800" imgH="545760" progId="Equation.3">
              <p:embed/>
            </p:oleObj>
          </a:graphicData>
        </a:graphic>
      </p:graphicFrame>
      <p:sp>
        <p:nvSpPr>
          <p:cNvPr id="290821" name="Text Box 5"/>
          <p:cNvSpPr txBox="1">
            <a:spLocks noChangeArrowheads="1"/>
          </p:cNvSpPr>
          <p:nvPr/>
        </p:nvSpPr>
        <p:spPr bwMode="auto">
          <a:xfrm>
            <a:off x="4724400" y="457200"/>
            <a:ext cx="33528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/>
              <a:t>(number </a:t>
            </a:r>
            <a:r>
              <a:rPr lang="en-US" dirty="0" smtClean="0"/>
              <a:t>of states of DFA</a:t>
            </a:r>
            <a:r>
              <a:rPr lang="en-US" dirty="0"/>
              <a:t>)</a:t>
            </a:r>
          </a:p>
        </p:txBody>
      </p:sp>
      <p:sp>
        <p:nvSpPr>
          <p:cNvPr id="290822" name="Text Box 6"/>
          <p:cNvSpPr txBox="1">
            <a:spLocks noChangeArrowheads="1"/>
          </p:cNvSpPr>
          <p:nvPr/>
        </p:nvSpPr>
        <p:spPr bwMode="auto">
          <a:xfrm>
            <a:off x="457200" y="1981200"/>
            <a:ext cx="7672388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then, from the pigeonhole principle:</a:t>
            </a:r>
          </a:p>
          <a:p>
            <a:r>
              <a:rPr lang="en-US" dirty="0"/>
              <a:t>               </a:t>
            </a:r>
          </a:p>
          <a:p>
            <a:r>
              <a:rPr lang="en-US" dirty="0"/>
              <a:t>             a state is repeated  in the walk</a:t>
            </a:r>
          </a:p>
        </p:txBody>
      </p:sp>
      <p:graphicFrame>
        <p:nvGraphicFramePr>
          <p:cNvPr id="372738" name="Object 1026"/>
          <p:cNvGraphicFramePr>
            <a:graphicFrameLocks noChangeAspect="1"/>
          </p:cNvGraphicFramePr>
          <p:nvPr/>
        </p:nvGraphicFramePr>
        <p:xfrm>
          <a:off x="4572000" y="2590800"/>
          <a:ext cx="368300" cy="304800"/>
        </p:xfrm>
        <a:graphic>
          <a:graphicData uri="http://schemas.openxmlformats.org/presentationml/2006/ole">
            <p:oleObj spid="_x0000_s14340" name="Equation" r:id="rId5" imgW="368280" imgH="304560" progId="Equation.3">
              <p:embed/>
            </p:oleObj>
          </a:graphicData>
        </a:graphic>
      </p:graphicFrame>
      <p:sp>
        <p:nvSpPr>
          <p:cNvPr id="290825" name="Oval 9"/>
          <p:cNvSpPr>
            <a:spLocks noChangeArrowheads="1"/>
          </p:cNvSpPr>
          <p:nvPr/>
        </p:nvSpPr>
        <p:spPr bwMode="auto">
          <a:xfrm>
            <a:off x="10668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0826" name="Oval 10"/>
          <p:cNvSpPr>
            <a:spLocks noChangeArrowheads="1"/>
          </p:cNvSpPr>
          <p:nvPr/>
        </p:nvSpPr>
        <p:spPr bwMode="auto">
          <a:xfrm>
            <a:off x="4800600" y="5549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0827" name="Oval 11"/>
          <p:cNvSpPr>
            <a:spLocks noChangeArrowheads="1"/>
          </p:cNvSpPr>
          <p:nvPr/>
        </p:nvSpPr>
        <p:spPr bwMode="auto">
          <a:xfrm>
            <a:off x="76962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0828" name="Oval 12"/>
          <p:cNvSpPr>
            <a:spLocks noChangeArrowheads="1"/>
          </p:cNvSpPr>
          <p:nvPr/>
        </p:nvSpPr>
        <p:spPr bwMode="auto">
          <a:xfrm>
            <a:off x="22098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0829" name="Line 13"/>
          <p:cNvSpPr>
            <a:spLocks noChangeShapeType="1"/>
          </p:cNvSpPr>
          <p:nvPr/>
        </p:nvSpPr>
        <p:spPr bwMode="auto">
          <a:xfrm>
            <a:off x="6096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0830" name="Line 14"/>
          <p:cNvSpPr>
            <a:spLocks noChangeShapeType="1"/>
          </p:cNvSpPr>
          <p:nvPr/>
        </p:nvSpPr>
        <p:spPr bwMode="auto">
          <a:xfrm>
            <a:off x="16002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0831" name="Line 15"/>
          <p:cNvSpPr>
            <a:spLocks noChangeShapeType="1"/>
          </p:cNvSpPr>
          <p:nvPr/>
        </p:nvSpPr>
        <p:spPr bwMode="auto">
          <a:xfrm>
            <a:off x="27432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0832" name="Line 16"/>
          <p:cNvSpPr>
            <a:spLocks noChangeShapeType="1"/>
          </p:cNvSpPr>
          <p:nvPr/>
        </p:nvSpPr>
        <p:spPr bwMode="auto">
          <a:xfrm>
            <a:off x="4267200" y="5778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0833" name="Line 17"/>
          <p:cNvSpPr>
            <a:spLocks noChangeShapeType="1"/>
          </p:cNvSpPr>
          <p:nvPr/>
        </p:nvSpPr>
        <p:spPr bwMode="auto">
          <a:xfrm>
            <a:off x="5334000" y="57785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0834" name="Oval 18"/>
          <p:cNvSpPr>
            <a:spLocks noChangeArrowheads="1"/>
          </p:cNvSpPr>
          <p:nvPr/>
        </p:nvSpPr>
        <p:spPr bwMode="auto">
          <a:xfrm>
            <a:off x="5638800" y="46482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0835" name="Oval 19"/>
          <p:cNvSpPr>
            <a:spLocks noChangeArrowheads="1"/>
          </p:cNvSpPr>
          <p:nvPr/>
        </p:nvSpPr>
        <p:spPr bwMode="auto">
          <a:xfrm>
            <a:off x="4191000" y="46355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0836" name="Line 20"/>
          <p:cNvSpPr>
            <a:spLocks noChangeShapeType="1"/>
          </p:cNvSpPr>
          <p:nvPr/>
        </p:nvSpPr>
        <p:spPr bwMode="auto">
          <a:xfrm flipV="1">
            <a:off x="5257800" y="51689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0837" name="Line 21"/>
          <p:cNvSpPr>
            <a:spLocks noChangeShapeType="1"/>
          </p:cNvSpPr>
          <p:nvPr/>
        </p:nvSpPr>
        <p:spPr bwMode="auto">
          <a:xfrm>
            <a:off x="4572000" y="51689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0838" name="Freeform 22"/>
          <p:cNvSpPr>
            <a:spLocks/>
          </p:cNvSpPr>
          <p:nvPr/>
        </p:nvSpPr>
        <p:spPr bwMode="auto">
          <a:xfrm>
            <a:off x="4495800" y="4114800"/>
            <a:ext cx="1371600" cy="520700"/>
          </a:xfrm>
          <a:custGeom>
            <a:avLst/>
            <a:gdLst/>
            <a:ahLst/>
            <a:cxnLst>
              <a:cxn ang="0">
                <a:pos x="864" y="328"/>
              </a:cxn>
              <a:cxn ang="0">
                <a:pos x="672" y="88"/>
              </a:cxn>
              <a:cxn ang="0">
                <a:pos x="192" y="40"/>
              </a:cxn>
              <a:cxn ang="0">
                <a:pos x="0" y="328"/>
              </a:cxn>
            </a:cxnLst>
            <a:rect l="0" t="0" r="r" b="b"/>
            <a:pathLst>
              <a:path w="864" h="328">
                <a:moveTo>
                  <a:pt x="864" y="328"/>
                </a:moveTo>
                <a:cubicBezTo>
                  <a:pt x="824" y="232"/>
                  <a:pt x="784" y="136"/>
                  <a:pt x="672" y="88"/>
                </a:cubicBezTo>
                <a:cubicBezTo>
                  <a:pt x="560" y="40"/>
                  <a:pt x="304" y="0"/>
                  <a:pt x="192" y="40"/>
                </a:cubicBezTo>
                <a:cubicBezTo>
                  <a:pt x="80" y="80"/>
                  <a:pt x="40" y="204"/>
                  <a:pt x="0" y="328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0839" name="Line 23"/>
          <p:cNvSpPr>
            <a:spLocks noChangeShapeType="1"/>
          </p:cNvSpPr>
          <p:nvPr/>
        </p:nvSpPr>
        <p:spPr bwMode="auto">
          <a:xfrm>
            <a:off x="70104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2739" name="Object 1027"/>
          <p:cNvGraphicFramePr>
            <a:graphicFrameLocks noChangeAspect="1"/>
          </p:cNvGraphicFramePr>
          <p:nvPr/>
        </p:nvGraphicFramePr>
        <p:xfrm>
          <a:off x="4953000" y="5626100"/>
          <a:ext cx="265113" cy="368300"/>
        </p:xfrm>
        <a:graphic>
          <a:graphicData uri="http://schemas.openxmlformats.org/presentationml/2006/ole">
            <p:oleObj spid="_x0000_s14341" name="Equation" r:id="rId6" imgW="266400" imgH="368280" progId="Equation.3">
              <p:embed/>
            </p:oleObj>
          </a:graphicData>
        </a:graphic>
      </p:graphicFrame>
      <p:sp>
        <p:nvSpPr>
          <p:cNvPr id="290841" name="Text Box 25"/>
          <p:cNvSpPr txBox="1">
            <a:spLocks noChangeArrowheads="1"/>
          </p:cNvSpPr>
          <p:nvPr/>
        </p:nvSpPr>
        <p:spPr bwMode="auto">
          <a:xfrm>
            <a:off x="3352800" y="54102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290842" name="Text Box 26"/>
          <p:cNvSpPr txBox="1">
            <a:spLocks noChangeArrowheads="1"/>
          </p:cNvSpPr>
          <p:nvPr/>
        </p:nvSpPr>
        <p:spPr bwMode="auto">
          <a:xfrm>
            <a:off x="6096000" y="54102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290843" name="Oval 27"/>
          <p:cNvSpPr>
            <a:spLocks noChangeArrowheads="1"/>
          </p:cNvSpPr>
          <p:nvPr/>
        </p:nvSpPr>
        <p:spPr bwMode="auto">
          <a:xfrm>
            <a:off x="76200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0846" name="Text Box 30"/>
          <p:cNvSpPr txBox="1">
            <a:spLocks noChangeArrowheads="1"/>
          </p:cNvSpPr>
          <p:nvPr/>
        </p:nvSpPr>
        <p:spPr bwMode="auto">
          <a:xfrm>
            <a:off x="3505200" y="6096000"/>
            <a:ext cx="10001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walk</a:t>
            </a:r>
          </a:p>
        </p:txBody>
      </p:sp>
      <p:graphicFrame>
        <p:nvGraphicFramePr>
          <p:cNvPr id="372740" name="Object 1028"/>
          <p:cNvGraphicFramePr>
            <a:graphicFrameLocks noChangeAspect="1"/>
          </p:cNvGraphicFramePr>
          <p:nvPr/>
        </p:nvGraphicFramePr>
        <p:xfrm>
          <a:off x="4114800" y="6096000"/>
          <a:ext cx="368300" cy="304800"/>
        </p:xfrm>
        <a:graphic>
          <a:graphicData uri="http://schemas.openxmlformats.org/presentationml/2006/ole">
            <p:oleObj spid="_x0000_s14342" name="Equation" r:id="rId7" imgW="368280" imgH="304560" progId="Equation.3">
              <p:embed/>
            </p:oleObj>
          </a:graphicData>
        </a:graphic>
      </p:graphicFrame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918B-1FE7-455E-99E7-6242A570C11C}" type="slidenum">
              <a:rPr lang="en-US"/>
              <a:pPr/>
              <a:t>2</a:t>
            </a:fld>
            <a:endParaRPr lang="en-US"/>
          </a:p>
        </p:txBody>
      </p:sp>
      <p:sp>
        <p:nvSpPr>
          <p:cNvPr id="354306" name="Oval 1026"/>
          <p:cNvSpPr>
            <a:spLocks noChangeArrowheads="1"/>
          </p:cNvSpPr>
          <p:nvPr/>
        </p:nvSpPr>
        <p:spPr bwMode="auto">
          <a:xfrm>
            <a:off x="1447800" y="2286000"/>
            <a:ext cx="5943600" cy="3962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07" name="Text Box 1027"/>
          <p:cNvSpPr txBox="1">
            <a:spLocks noChangeArrowheads="1"/>
          </p:cNvSpPr>
          <p:nvPr/>
        </p:nvSpPr>
        <p:spPr bwMode="auto">
          <a:xfrm>
            <a:off x="2743200" y="2743200"/>
            <a:ext cx="2249334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Regular languages</a:t>
            </a:r>
          </a:p>
        </p:txBody>
      </p:sp>
      <p:graphicFrame>
        <p:nvGraphicFramePr>
          <p:cNvPr id="354308" name="Object 1028"/>
          <p:cNvGraphicFramePr>
            <a:graphicFrameLocks noChangeAspect="1"/>
          </p:cNvGraphicFramePr>
          <p:nvPr/>
        </p:nvGraphicFramePr>
        <p:xfrm>
          <a:off x="2438400" y="3505200"/>
          <a:ext cx="901700" cy="431800"/>
        </p:xfrm>
        <a:graphic>
          <a:graphicData uri="http://schemas.openxmlformats.org/presentationml/2006/ole">
            <p:oleObj spid="_x0000_s1026" name="Equation" r:id="rId3" imgW="901440" imgH="431640" progId="Equation.3">
              <p:embed/>
            </p:oleObj>
          </a:graphicData>
        </a:graphic>
      </p:graphicFrame>
      <p:graphicFrame>
        <p:nvGraphicFramePr>
          <p:cNvPr id="354309" name="Object 1029"/>
          <p:cNvGraphicFramePr>
            <a:graphicFrameLocks noChangeAspect="1"/>
          </p:cNvGraphicFramePr>
          <p:nvPr/>
        </p:nvGraphicFramePr>
        <p:xfrm>
          <a:off x="5105400" y="3733800"/>
          <a:ext cx="1587500" cy="431800"/>
        </p:xfrm>
        <a:graphic>
          <a:graphicData uri="http://schemas.openxmlformats.org/presentationml/2006/ole">
            <p:oleObj spid="_x0000_s1027" name="Equation" r:id="rId4" imgW="1587240" imgH="431640" progId="Equation.3">
              <p:embed/>
            </p:oleObj>
          </a:graphicData>
        </a:graphic>
      </p:graphicFrame>
      <p:graphicFrame>
        <p:nvGraphicFramePr>
          <p:cNvPr id="354310" name="Object 1030"/>
          <p:cNvGraphicFramePr>
            <a:graphicFrameLocks noChangeAspect="1"/>
          </p:cNvGraphicFramePr>
          <p:nvPr/>
        </p:nvGraphicFramePr>
        <p:xfrm>
          <a:off x="3505200" y="5486400"/>
          <a:ext cx="952500" cy="355600"/>
        </p:xfrm>
        <a:graphic>
          <a:graphicData uri="http://schemas.openxmlformats.org/presentationml/2006/ole">
            <p:oleObj spid="_x0000_s1028" name="Equation" r:id="rId5" imgW="952200" imgH="355320" progId="Equation.3">
              <p:embed/>
            </p:oleObj>
          </a:graphicData>
        </a:graphic>
      </p:graphicFrame>
      <p:graphicFrame>
        <p:nvGraphicFramePr>
          <p:cNvPr id="354311" name="Object 1031"/>
          <p:cNvGraphicFramePr>
            <a:graphicFrameLocks noChangeAspect="1"/>
          </p:cNvGraphicFramePr>
          <p:nvPr/>
        </p:nvGraphicFramePr>
        <p:xfrm>
          <a:off x="2819400" y="4572000"/>
          <a:ext cx="2578100" cy="533400"/>
        </p:xfrm>
        <a:graphic>
          <a:graphicData uri="http://schemas.openxmlformats.org/presentationml/2006/ole">
            <p:oleObj spid="_x0000_s1029" name="Equation" r:id="rId6" imgW="2577960" imgH="533160" progId="Equation.3">
              <p:embed/>
            </p:oleObj>
          </a:graphicData>
        </a:graphic>
      </p:graphicFrame>
      <p:sp>
        <p:nvSpPr>
          <p:cNvPr id="354313" name="Text Box 1033"/>
          <p:cNvSpPr txBox="1">
            <a:spLocks noChangeArrowheads="1"/>
          </p:cNvSpPr>
          <p:nvPr/>
        </p:nvSpPr>
        <p:spPr bwMode="auto">
          <a:xfrm>
            <a:off x="304800" y="914400"/>
            <a:ext cx="2698175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Non-regular languages</a:t>
            </a:r>
          </a:p>
        </p:txBody>
      </p:sp>
      <p:graphicFrame>
        <p:nvGraphicFramePr>
          <p:cNvPr id="354314" name="Object 1034"/>
          <p:cNvGraphicFramePr>
            <a:graphicFrameLocks noChangeAspect="1"/>
          </p:cNvGraphicFramePr>
          <p:nvPr/>
        </p:nvGraphicFramePr>
        <p:xfrm>
          <a:off x="5029200" y="381000"/>
          <a:ext cx="2971800" cy="723900"/>
        </p:xfrm>
        <a:graphic>
          <a:graphicData uri="http://schemas.openxmlformats.org/presentationml/2006/ole">
            <p:oleObj spid="_x0000_s1030" name="Equation" r:id="rId7" imgW="2971800" imgH="723600" progId="Equation.3">
              <p:embed/>
            </p:oleObj>
          </a:graphicData>
        </a:graphic>
      </p:graphicFrame>
      <p:graphicFrame>
        <p:nvGraphicFramePr>
          <p:cNvPr id="354315" name="Object 1035"/>
          <p:cNvGraphicFramePr>
            <a:graphicFrameLocks noChangeAspect="1"/>
          </p:cNvGraphicFramePr>
          <p:nvPr/>
        </p:nvGraphicFramePr>
        <p:xfrm>
          <a:off x="4953000" y="1295400"/>
          <a:ext cx="3810000" cy="717550"/>
        </p:xfrm>
        <a:graphic>
          <a:graphicData uri="http://schemas.openxmlformats.org/presentationml/2006/ole">
            <p:oleObj spid="_x0000_s1031" name="Equation" r:id="rId8" imgW="3035160" imgH="571320" progId="Equation.3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54" name="Text Box 1054"/>
          <p:cNvSpPr txBox="1">
            <a:spLocks noChangeArrowheads="1"/>
          </p:cNvSpPr>
          <p:nvPr/>
        </p:nvSpPr>
        <p:spPr bwMode="auto">
          <a:xfrm>
            <a:off x="441325" y="2616200"/>
            <a:ext cx="813752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Let       be the first state repeated in the</a:t>
            </a:r>
          </a:p>
          <a:p>
            <a:r>
              <a:rPr lang="en-US" dirty="0"/>
              <a:t>walk of 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C3FE-6D15-4E03-A311-189C4E12B764}" type="slidenum">
              <a:rPr lang="en-US"/>
              <a:pPr/>
              <a:t>20</a:t>
            </a:fld>
            <a:endParaRPr lang="en-US"/>
          </a:p>
        </p:txBody>
      </p:sp>
      <p:graphicFrame>
        <p:nvGraphicFramePr>
          <p:cNvPr id="373760" name="Object 1024"/>
          <p:cNvGraphicFramePr>
            <a:graphicFrameLocks noChangeAspect="1"/>
          </p:cNvGraphicFramePr>
          <p:nvPr/>
        </p:nvGraphicFramePr>
        <p:xfrm>
          <a:off x="914400" y="2590800"/>
          <a:ext cx="290513" cy="406400"/>
        </p:xfrm>
        <a:graphic>
          <a:graphicData uri="http://schemas.openxmlformats.org/presentationml/2006/ole">
            <p:oleObj spid="_x0000_s15362" name="Equation" r:id="rId3" imgW="291960" imgH="406080" progId="Equation.3">
              <p:embed/>
            </p:oleObj>
          </a:graphicData>
        </a:graphic>
      </p:graphicFrame>
      <p:sp>
        <p:nvSpPr>
          <p:cNvPr id="359433" name="Oval 1033"/>
          <p:cNvSpPr>
            <a:spLocks noChangeArrowheads="1"/>
          </p:cNvSpPr>
          <p:nvPr/>
        </p:nvSpPr>
        <p:spPr bwMode="auto">
          <a:xfrm>
            <a:off x="10668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9434" name="Oval 1034"/>
          <p:cNvSpPr>
            <a:spLocks noChangeArrowheads="1"/>
          </p:cNvSpPr>
          <p:nvPr/>
        </p:nvSpPr>
        <p:spPr bwMode="auto">
          <a:xfrm>
            <a:off x="4800600" y="5549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9435" name="Oval 1035"/>
          <p:cNvSpPr>
            <a:spLocks noChangeArrowheads="1"/>
          </p:cNvSpPr>
          <p:nvPr/>
        </p:nvSpPr>
        <p:spPr bwMode="auto">
          <a:xfrm>
            <a:off x="76962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9436" name="Oval 1036"/>
          <p:cNvSpPr>
            <a:spLocks noChangeArrowheads="1"/>
          </p:cNvSpPr>
          <p:nvPr/>
        </p:nvSpPr>
        <p:spPr bwMode="auto">
          <a:xfrm>
            <a:off x="22098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9437" name="Line 1037"/>
          <p:cNvSpPr>
            <a:spLocks noChangeShapeType="1"/>
          </p:cNvSpPr>
          <p:nvPr/>
        </p:nvSpPr>
        <p:spPr bwMode="auto">
          <a:xfrm>
            <a:off x="6096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9438" name="Line 1038"/>
          <p:cNvSpPr>
            <a:spLocks noChangeShapeType="1"/>
          </p:cNvSpPr>
          <p:nvPr/>
        </p:nvSpPr>
        <p:spPr bwMode="auto">
          <a:xfrm>
            <a:off x="16002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9439" name="Line 1039"/>
          <p:cNvSpPr>
            <a:spLocks noChangeShapeType="1"/>
          </p:cNvSpPr>
          <p:nvPr/>
        </p:nvSpPr>
        <p:spPr bwMode="auto">
          <a:xfrm>
            <a:off x="27432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9440" name="Line 1040"/>
          <p:cNvSpPr>
            <a:spLocks noChangeShapeType="1"/>
          </p:cNvSpPr>
          <p:nvPr/>
        </p:nvSpPr>
        <p:spPr bwMode="auto">
          <a:xfrm>
            <a:off x="4267200" y="5778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9441" name="Line 1041"/>
          <p:cNvSpPr>
            <a:spLocks noChangeShapeType="1"/>
          </p:cNvSpPr>
          <p:nvPr/>
        </p:nvSpPr>
        <p:spPr bwMode="auto">
          <a:xfrm>
            <a:off x="5334000" y="57785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9442" name="Oval 1042"/>
          <p:cNvSpPr>
            <a:spLocks noChangeArrowheads="1"/>
          </p:cNvSpPr>
          <p:nvPr/>
        </p:nvSpPr>
        <p:spPr bwMode="auto">
          <a:xfrm>
            <a:off x="5638800" y="46482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9443" name="Oval 1043"/>
          <p:cNvSpPr>
            <a:spLocks noChangeArrowheads="1"/>
          </p:cNvSpPr>
          <p:nvPr/>
        </p:nvSpPr>
        <p:spPr bwMode="auto">
          <a:xfrm>
            <a:off x="4191000" y="46355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9444" name="Line 1044"/>
          <p:cNvSpPr>
            <a:spLocks noChangeShapeType="1"/>
          </p:cNvSpPr>
          <p:nvPr/>
        </p:nvSpPr>
        <p:spPr bwMode="auto">
          <a:xfrm flipV="1">
            <a:off x="5257800" y="51689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9445" name="Line 1045"/>
          <p:cNvSpPr>
            <a:spLocks noChangeShapeType="1"/>
          </p:cNvSpPr>
          <p:nvPr/>
        </p:nvSpPr>
        <p:spPr bwMode="auto">
          <a:xfrm>
            <a:off x="4572000" y="51689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9446" name="Freeform 1046"/>
          <p:cNvSpPr>
            <a:spLocks/>
          </p:cNvSpPr>
          <p:nvPr/>
        </p:nvSpPr>
        <p:spPr bwMode="auto">
          <a:xfrm>
            <a:off x="4495800" y="4114800"/>
            <a:ext cx="1371600" cy="520700"/>
          </a:xfrm>
          <a:custGeom>
            <a:avLst/>
            <a:gdLst/>
            <a:ahLst/>
            <a:cxnLst>
              <a:cxn ang="0">
                <a:pos x="864" y="328"/>
              </a:cxn>
              <a:cxn ang="0">
                <a:pos x="672" y="88"/>
              </a:cxn>
              <a:cxn ang="0">
                <a:pos x="192" y="40"/>
              </a:cxn>
              <a:cxn ang="0">
                <a:pos x="0" y="328"/>
              </a:cxn>
            </a:cxnLst>
            <a:rect l="0" t="0" r="r" b="b"/>
            <a:pathLst>
              <a:path w="864" h="328">
                <a:moveTo>
                  <a:pt x="864" y="328"/>
                </a:moveTo>
                <a:cubicBezTo>
                  <a:pt x="824" y="232"/>
                  <a:pt x="784" y="136"/>
                  <a:pt x="672" y="88"/>
                </a:cubicBezTo>
                <a:cubicBezTo>
                  <a:pt x="560" y="40"/>
                  <a:pt x="304" y="0"/>
                  <a:pt x="192" y="40"/>
                </a:cubicBezTo>
                <a:cubicBezTo>
                  <a:pt x="80" y="80"/>
                  <a:pt x="40" y="204"/>
                  <a:pt x="0" y="328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9447" name="Line 1047"/>
          <p:cNvSpPr>
            <a:spLocks noChangeShapeType="1"/>
          </p:cNvSpPr>
          <p:nvPr/>
        </p:nvSpPr>
        <p:spPr bwMode="auto">
          <a:xfrm>
            <a:off x="70104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3761" name="Object 1025"/>
          <p:cNvGraphicFramePr>
            <a:graphicFrameLocks noChangeAspect="1"/>
          </p:cNvGraphicFramePr>
          <p:nvPr/>
        </p:nvGraphicFramePr>
        <p:xfrm>
          <a:off x="4953000" y="5626100"/>
          <a:ext cx="265113" cy="368300"/>
        </p:xfrm>
        <a:graphic>
          <a:graphicData uri="http://schemas.openxmlformats.org/presentationml/2006/ole">
            <p:oleObj spid="_x0000_s15363" name="Equation" r:id="rId4" imgW="266400" imgH="368280" progId="Equation.3">
              <p:embed/>
            </p:oleObj>
          </a:graphicData>
        </a:graphic>
      </p:graphicFrame>
      <p:sp>
        <p:nvSpPr>
          <p:cNvPr id="359449" name="Text Box 1049"/>
          <p:cNvSpPr txBox="1">
            <a:spLocks noChangeArrowheads="1"/>
          </p:cNvSpPr>
          <p:nvPr/>
        </p:nvSpPr>
        <p:spPr bwMode="auto">
          <a:xfrm>
            <a:off x="3352800" y="54102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359450" name="Text Box 1050"/>
          <p:cNvSpPr txBox="1">
            <a:spLocks noChangeArrowheads="1"/>
          </p:cNvSpPr>
          <p:nvPr/>
        </p:nvSpPr>
        <p:spPr bwMode="auto">
          <a:xfrm>
            <a:off x="6096000" y="54102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359451" name="Oval 1051"/>
          <p:cNvSpPr>
            <a:spLocks noChangeArrowheads="1"/>
          </p:cNvSpPr>
          <p:nvPr/>
        </p:nvSpPr>
        <p:spPr bwMode="auto">
          <a:xfrm>
            <a:off x="76200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9452" name="Text Box 1052"/>
          <p:cNvSpPr txBox="1">
            <a:spLocks noChangeArrowheads="1"/>
          </p:cNvSpPr>
          <p:nvPr/>
        </p:nvSpPr>
        <p:spPr bwMode="auto">
          <a:xfrm>
            <a:off x="3505200" y="6096000"/>
            <a:ext cx="10001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walk</a:t>
            </a:r>
          </a:p>
        </p:txBody>
      </p:sp>
      <p:graphicFrame>
        <p:nvGraphicFramePr>
          <p:cNvPr id="373762" name="Object 1026"/>
          <p:cNvGraphicFramePr>
            <a:graphicFrameLocks noChangeAspect="1"/>
          </p:cNvGraphicFramePr>
          <p:nvPr/>
        </p:nvGraphicFramePr>
        <p:xfrm>
          <a:off x="4114800" y="6096000"/>
          <a:ext cx="368300" cy="304800"/>
        </p:xfrm>
        <a:graphic>
          <a:graphicData uri="http://schemas.openxmlformats.org/presentationml/2006/ole">
            <p:oleObj spid="_x0000_s15364" name="Equation" r:id="rId5" imgW="368280" imgH="304560" progId="Equation.3">
              <p:embed/>
            </p:oleObj>
          </a:graphicData>
        </a:graphic>
      </p:graphicFrame>
      <p:graphicFrame>
        <p:nvGraphicFramePr>
          <p:cNvPr id="373763" name="Object 1027"/>
          <p:cNvGraphicFramePr>
            <a:graphicFrameLocks noChangeAspect="1"/>
          </p:cNvGraphicFramePr>
          <p:nvPr/>
        </p:nvGraphicFramePr>
        <p:xfrm>
          <a:off x="1676400" y="2971800"/>
          <a:ext cx="368300" cy="304800"/>
        </p:xfrm>
        <a:graphic>
          <a:graphicData uri="http://schemas.openxmlformats.org/presentationml/2006/ole">
            <p:oleObj spid="_x0000_s15365" name="Equation" r:id="rId6" imgW="368280" imgH="304560" progId="Equation.3">
              <p:embed/>
            </p:oleObj>
          </a:graphicData>
        </a:graphic>
      </p:graphicFrame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C5BB-27B9-4F3B-8B73-CA5C8693DF28}" type="slidenum">
              <a:rPr lang="en-US"/>
              <a:pPr/>
              <a:t>21</a:t>
            </a:fld>
            <a:endParaRPr lang="en-US"/>
          </a:p>
        </p:txBody>
      </p:sp>
      <p:sp>
        <p:nvSpPr>
          <p:cNvPr id="291842" name="Text Box 2"/>
          <p:cNvSpPr txBox="1">
            <a:spLocks noChangeArrowheads="1"/>
          </p:cNvSpPr>
          <p:nvPr/>
        </p:nvSpPr>
        <p:spPr bwMode="auto">
          <a:xfrm>
            <a:off x="155575" y="1035050"/>
            <a:ext cx="15748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Write  </a:t>
            </a:r>
          </a:p>
        </p:txBody>
      </p:sp>
      <p:graphicFrame>
        <p:nvGraphicFramePr>
          <p:cNvPr id="374784" name="Object 1024"/>
          <p:cNvGraphicFramePr>
            <a:graphicFrameLocks noChangeAspect="1"/>
          </p:cNvGraphicFramePr>
          <p:nvPr/>
        </p:nvGraphicFramePr>
        <p:xfrm>
          <a:off x="1752600" y="1219200"/>
          <a:ext cx="1879600" cy="419100"/>
        </p:xfrm>
        <a:graphic>
          <a:graphicData uri="http://schemas.openxmlformats.org/presentationml/2006/ole">
            <p:oleObj spid="_x0000_s16386" name="Equation" r:id="rId3" imgW="1879560" imgH="419040" progId="Equation.3">
              <p:embed/>
            </p:oleObj>
          </a:graphicData>
        </a:graphic>
      </p:graphicFrame>
      <p:sp>
        <p:nvSpPr>
          <p:cNvPr id="291889" name="Oval 49"/>
          <p:cNvSpPr>
            <a:spLocks noChangeArrowheads="1"/>
          </p:cNvSpPr>
          <p:nvPr/>
        </p:nvSpPr>
        <p:spPr bwMode="auto">
          <a:xfrm>
            <a:off x="11430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1890" name="Oval 50"/>
          <p:cNvSpPr>
            <a:spLocks noChangeArrowheads="1"/>
          </p:cNvSpPr>
          <p:nvPr/>
        </p:nvSpPr>
        <p:spPr bwMode="auto">
          <a:xfrm>
            <a:off x="4876800" y="5092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1891" name="Oval 51"/>
          <p:cNvSpPr>
            <a:spLocks noChangeArrowheads="1"/>
          </p:cNvSpPr>
          <p:nvPr/>
        </p:nvSpPr>
        <p:spPr bwMode="auto">
          <a:xfrm>
            <a:off x="77724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1892" name="Oval 52"/>
          <p:cNvSpPr>
            <a:spLocks noChangeArrowheads="1"/>
          </p:cNvSpPr>
          <p:nvPr/>
        </p:nvSpPr>
        <p:spPr bwMode="auto">
          <a:xfrm>
            <a:off x="22860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1893" name="Line 53"/>
          <p:cNvSpPr>
            <a:spLocks noChangeShapeType="1"/>
          </p:cNvSpPr>
          <p:nvPr/>
        </p:nvSpPr>
        <p:spPr bwMode="auto">
          <a:xfrm>
            <a:off x="6858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1894" name="Line 54"/>
          <p:cNvSpPr>
            <a:spLocks noChangeShapeType="1"/>
          </p:cNvSpPr>
          <p:nvPr/>
        </p:nvSpPr>
        <p:spPr bwMode="auto">
          <a:xfrm>
            <a:off x="16764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1895" name="Line 55"/>
          <p:cNvSpPr>
            <a:spLocks noChangeShapeType="1"/>
          </p:cNvSpPr>
          <p:nvPr/>
        </p:nvSpPr>
        <p:spPr bwMode="auto">
          <a:xfrm>
            <a:off x="28194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1896" name="Line 56"/>
          <p:cNvSpPr>
            <a:spLocks noChangeShapeType="1"/>
          </p:cNvSpPr>
          <p:nvPr/>
        </p:nvSpPr>
        <p:spPr bwMode="auto">
          <a:xfrm>
            <a:off x="4343400" y="53213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1897" name="Line 57"/>
          <p:cNvSpPr>
            <a:spLocks noChangeShapeType="1"/>
          </p:cNvSpPr>
          <p:nvPr/>
        </p:nvSpPr>
        <p:spPr bwMode="auto">
          <a:xfrm>
            <a:off x="5410200" y="53213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1898" name="Oval 58"/>
          <p:cNvSpPr>
            <a:spLocks noChangeArrowheads="1"/>
          </p:cNvSpPr>
          <p:nvPr/>
        </p:nvSpPr>
        <p:spPr bwMode="auto">
          <a:xfrm>
            <a:off x="5715000" y="41910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1899" name="Oval 59"/>
          <p:cNvSpPr>
            <a:spLocks noChangeArrowheads="1"/>
          </p:cNvSpPr>
          <p:nvPr/>
        </p:nvSpPr>
        <p:spPr bwMode="auto">
          <a:xfrm>
            <a:off x="4267200" y="41783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1900" name="Line 60"/>
          <p:cNvSpPr>
            <a:spLocks noChangeShapeType="1"/>
          </p:cNvSpPr>
          <p:nvPr/>
        </p:nvSpPr>
        <p:spPr bwMode="auto">
          <a:xfrm flipV="1">
            <a:off x="5334000" y="47117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1901" name="Line 61"/>
          <p:cNvSpPr>
            <a:spLocks noChangeShapeType="1"/>
          </p:cNvSpPr>
          <p:nvPr/>
        </p:nvSpPr>
        <p:spPr bwMode="auto">
          <a:xfrm>
            <a:off x="4648200" y="47117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1902" name="Freeform 62"/>
          <p:cNvSpPr>
            <a:spLocks/>
          </p:cNvSpPr>
          <p:nvPr/>
        </p:nvSpPr>
        <p:spPr bwMode="auto">
          <a:xfrm>
            <a:off x="4572000" y="3657600"/>
            <a:ext cx="1371600" cy="520700"/>
          </a:xfrm>
          <a:custGeom>
            <a:avLst/>
            <a:gdLst/>
            <a:ahLst/>
            <a:cxnLst>
              <a:cxn ang="0">
                <a:pos x="864" y="328"/>
              </a:cxn>
              <a:cxn ang="0">
                <a:pos x="672" y="88"/>
              </a:cxn>
              <a:cxn ang="0">
                <a:pos x="192" y="40"/>
              </a:cxn>
              <a:cxn ang="0">
                <a:pos x="0" y="328"/>
              </a:cxn>
            </a:cxnLst>
            <a:rect l="0" t="0" r="r" b="b"/>
            <a:pathLst>
              <a:path w="864" h="328">
                <a:moveTo>
                  <a:pt x="864" y="328"/>
                </a:moveTo>
                <a:cubicBezTo>
                  <a:pt x="824" y="232"/>
                  <a:pt x="784" y="136"/>
                  <a:pt x="672" y="88"/>
                </a:cubicBezTo>
                <a:cubicBezTo>
                  <a:pt x="560" y="40"/>
                  <a:pt x="304" y="0"/>
                  <a:pt x="192" y="40"/>
                </a:cubicBezTo>
                <a:cubicBezTo>
                  <a:pt x="80" y="80"/>
                  <a:pt x="40" y="204"/>
                  <a:pt x="0" y="328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1903" name="Line 63"/>
          <p:cNvSpPr>
            <a:spLocks noChangeShapeType="1"/>
          </p:cNvSpPr>
          <p:nvPr/>
        </p:nvSpPr>
        <p:spPr bwMode="auto">
          <a:xfrm>
            <a:off x="7086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785" name="Object 1025"/>
          <p:cNvGraphicFramePr>
            <a:graphicFrameLocks noChangeAspect="1"/>
          </p:cNvGraphicFramePr>
          <p:nvPr/>
        </p:nvGraphicFramePr>
        <p:xfrm>
          <a:off x="5029200" y="5168900"/>
          <a:ext cx="265113" cy="368300"/>
        </p:xfrm>
        <a:graphic>
          <a:graphicData uri="http://schemas.openxmlformats.org/presentationml/2006/ole">
            <p:oleObj spid="_x0000_s16387" name="Equation" r:id="rId4" imgW="266400" imgH="368280" progId="Equation.3">
              <p:embed/>
            </p:oleObj>
          </a:graphicData>
        </a:graphic>
      </p:graphicFrame>
      <p:sp>
        <p:nvSpPr>
          <p:cNvPr id="291905" name="Text Box 65"/>
          <p:cNvSpPr txBox="1">
            <a:spLocks noChangeArrowheads="1"/>
          </p:cNvSpPr>
          <p:nvPr/>
        </p:nvSpPr>
        <p:spPr bwMode="auto">
          <a:xfrm>
            <a:off x="3429000" y="49530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291906" name="Text Box 66"/>
          <p:cNvSpPr txBox="1">
            <a:spLocks noChangeArrowheads="1"/>
          </p:cNvSpPr>
          <p:nvPr/>
        </p:nvSpPr>
        <p:spPr bwMode="auto">
          <a:xfrm>
            <a:off x="6172200" y="49530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291907" name="Oval 67"/>
          <p:cNvSpPr>
            <a:spLocks noChangeArrowheads="1"/>
          </p:cNvSpPr>
          <p:nvPr/>
        </p:nvSpPr>
        <p:spPr bwMode="auto">
          <a:xfrm>
            <a:off x="7696200" y="5029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1908" name="AutoShape 68"/>
          <p:cNvSpPr>
            <a:spLocks/>
          </p:cNvSpPr>
          <p:nvPr/>
        </p:nvSpPr>
        <p:spPr bwMode="auto">
          <a:xfrm rot="5400000">
            <a:off x="3009900" y="4457700"/>
            <a:ext cx="457200" cy="3276600"/>
          </a:xfrm>
          <a:prstGeom prst="rightBrace">
            <a:avLst>
              <a:gd name="adj1" fmla="val 597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1909" name="AutoShape 69"/>
          <p:cNvSpPr>
            <a:spLocks/>
          </p:cNvSpPr>
          <p:nvPr/>
        </p:nvSpPr>
        <p:spPr bwMode="auto">
          <a:xfrm rot="5400000">
            <a:off x="6438900" y="4914900"/>
            <a:ext cx="381000" cy="2286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1910" name="AutoShape 70"/>
          <p:cNvSpPr>
            <a:spLocks/>
          </p:cNvSpPr>
          <p:nvPr/>
        </p:nvSpPr>
        <p:spPr bwMode="auto">
          <a:xfrm rot="16200000">
            <a:off x="5029200" y="2362200"/>
            <a:ext cx="381000" cy="2057400"/>
          </a:xfrm>
          <a:prstGeom prst="rightBrace">
            <a:avLst>
              <a:gd name="adj1" fmla="val 4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4786" name="Object 1026"/>
          <p:cNvGraphicFramePr>
            <a:graphicFrameLocks noChangeAspect="1"/>
          </p:cNvGraphicFramePr>
          <p:nvPr/>
        </p:nvGraphicFramePr>
        <p:xfrm>
          <a:off x="3111500" y="6388100"/>
          <a:ext cx="290513" cy="304800"/>
        </p:xfrm>
        <a:graphic>
          <a:graphicData uri="http://schemas.openxmlformats.org/presentationml/2006/ole">
            <p:oleObj spid="_x0000_s16388" name="Equation" r:id="rId5" imgW="291960" imgH="304560" progId="Equation.3">
              <p:embed/>
            </p:oleObj>
          </a:graphicData>
        </a:graphic>
      </p:graphicFrame>
      <p:graphicFrame>
        <p:nvGraphicFramePr>
          <p:cNvPr id="374787" name="Object 1027"/>
          <p:cNvGraphicFramePr>
            <a:graphicFrameLocks noChangeAspect="1"/>
          </p:cNvGraphicFramePr>
          <p:nvPr/>
        </p:nvGraphicFramePr>
        <p:xfrm>
          <a:off x="5092700" y="2800350"/>
          <a:ext cx="315913" cy="406400"/>
        </p:xfrm>
        <a:graphic>
          <a:graphicData uri="http://schemas.openxmlformats.org/presentationml/2006/ole">
            <p:oleObj spid="_x0000_s16389" name="Equation" r:id="rId6" imgW="317160" imgH="406080" progId="Equation.3">
              <p:embed/>
            </p:oleObj>
          </a:graphicData>
        </a:graphic>
      </p:graphicFrame>
      <p:graphicFrame>
        <p:nvGraphicFramePr>
          <p:cNvPr id="374788" name="Object 1028"/>
          <p:cNvGraphicFramePr>
            <a:graphicFrameLocks noChangeAspect="1"/>
          </p:cNvGraphicFramePr>
          <p:nvPr/>
        </p:nvGraphicFramePr>
        <p:xfrm>
          <a:off x="6546850" y="6311900"/>
          <a:ext cx="265113" cy="277813"/>
        </p:xfrm>
        <a:graphic>
          <a:graphicData uri="http://schemas.openxmlformats.org/presentationml/2006/ole">
            <p:oleObj spid="_x0000_s16390" name="Equation" r:id="rId7" imgW="266400" imgH="279360" progId="Equation.3">
              <p:embed/>
            </p:oleObj>
          </a:graphicData>
        </a:graphic>
      </p:graphicFrame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049B-4CA8-4B9D-8EE9-5B59527CD5EF}" type="slidenum">
              <a:rPr lang="en-US"/>
              <a:pPr/>
              <a:t>22</a:t>
            </a:fld>
            <a:endParaRPr lang="en-US"/>
          </a:p>
        </p:txBody>
      </p:sp>
      <p:sp>
        <p:nvSpPr>
          <p:cNvPr id="293890" name="Oval 1026"/>
          <p:cNvSpPr>
            <a:spLocks noChangeArrowheads="1"/>
          </p:cNvSpPr>
          <p:nvPr/>
        </p:nvSpPr>
        <p:spPr bwMode="auto">
          <a:xfrm>
            <a:off x="11430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3891" name="Oval 1027"/>
          <p:cNvSpPr>
            <a:spLocks noChangeArrowheads="1"/>
          </p:cNvSpPr>
          <p:nvPr/>
        </p:nvSpPr>
        <p:spPr bwMode="auto">
          <a:xfrm>
            <a:off x="4876800" y="5092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3892" name="Oval 1028"/>
          <p:cNvSpPr>
            <a:spLocks noChangeArrowheads="1"/>
          </p:cNvSpPr>
          <p:nvPr/>
        </p:nvSpPr>
        <p:spPr bwMode="auto">
          <a:xfrm>
            <a:off x="77724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3893" name="Oval 1029"/>
          <p:cNvSpPr>
            <a:spLocks noChangeArrowheads="1"/>
          </p:cNvSpPr>
          <p:nvPr/>
        </p:nvSpPr>
        <p:spPr bwMode="auto">
          <a:xfrm>
            <a:off x="22860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3894" name="Line 1030"/>
          <p:cNvSpPr>
            <a:spLocks noChangeShapeType="1"/>
          </p:cNvSpPr>
          <p:nvPr/>
        </p:nvSpPr>
        <p:spPr bwMode="auto">
          <a:xfrm>
            <a:off x="6858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3895" name="Line 1031"/>
          <p:cNvSpPr>
            <a:spLocks noChangeShapeType="1"/>
          </p:cNvSpPr>
          <p:nvPr/>
        </p:nvSpPr>
        <p:spPr bwMode="auto">
          <a:xfrm>
            <a:off x="16764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3896" name="Line 1032"/>
          <p:cNvSpPr>
            <a:spLocks noChangeShapeType="1"/>
          </p:cNvSpPr>
          <p:nvPr/>
        </p:nvSpPr>
        <p:spPr bwMode="auto">
          <a:xfrm>
            <a:off x="28194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3897" name="Line 1033"/>
          <p:cNvSpPr>
            <a:spLocks noChangeShapeType="1"/>
          </p:cNvSpPr>
          <p:nvPr/>
        </p:nvSpPr>
        <p:spPr bwMode="auto">
          <a:xfrm>
            <a:off x="4343400" y="53213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3898" name="Line 1034"/>
          <p:cNvSpPr>
            <a:spLocks noChangeShapeType="1"/>
          </p:cNvSpPr>
          <p:nvPr/>
        </p:nvSpPr>
        <p:spPr bwMode="auto">
          <a:xfrm>
            <a:off x="5410200" y="53213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3899" name="Oval 1035"/>
          <p:cNvSpPr>
            <a:spLocks noChangeArrowheads="1"/>
          </p:cNvSpPr>
          <p:nvPr/>
        </p:nvSpPr>
        <p:spPr bwMode="auto">
          <a:xfrm>
            <a:off x="5715000" y="41910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3900" name="Oval 1036"/>
          <p:cNvSpPr>
            <a:spLocks noChangeArrowheads="1"/>
          </p:cNvSpPr>
          <p:nvPr/>
        </p:nvSpPr>
        <p:spPr bwMode="auto">
          <a:xfrm>
            <a:off x="4267200" y="41783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3901" name="Line 1037"/>
          <p:cNvSpPr>
            <a:spLocks noChangeShapeType="1"/>
          </p:cNvSpPr>
          <p:nvPr/>
        </p:nvSpPr>
        <p:spPr bwMode="auto">
          <a:xfrm flipV="1">
            <a:off x="5334000" y="47117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3902" name="Line 1038"/>
          <p:cNvSpPr>
            <a:spLocks noChangeShapeType="1"/>
          </p:cNvSpPr>
          <p:nvPr/>
        </p:nvSpPr>
        <p:spPr bwMode="auto">
          <a:xfrm>
            <a:off x="4648200" y="47117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3903" name="Freeform 1039"/>
          <p:cNvSpPr>
            <a:spLocks/>
          </p:cNvSpPr>
          <p:nvPr/>
        </p:nvSpPr>
        <p:spPr bwMode="auto">
          <a:xfrm>
            <a:off x="4572000" y="3657600"/>
            <a:ext cx="1371600" cy="520700"/>
          </a:xfrm>
          <a:custGeom>
            <a:avLst/>
            <a:gdLst/>
            <a:ahLst/>
            <a:cxnLst>
              <a:cxn ang="0">
                <a:pos x="864" y="328"/>
              </a:cxn>
              <a:cxn ang="0">
                <a:pos x="672" y="88"/>
              </a:cxn>
              <a:cxn ang="0">
                <a:pos x="192" y="40"/>
              </a:cxn>
              <a:cxn ang="0">
                <a:pos x="0" y="328"/>
              </a:cxn>
            </a:cxnLst>
            <a:rect l="0" t="0" r="r" b="b"/>
            <a:pathLst>
              <a:path w="864" h="328">
                <a:moveTo>
                  <a:pt x="864" y="328"/>
                </a:moveTo>
                <a:cubicBezTo>
                  <a:pt x="824" y="232"/>
                  <a:pt x="784" y="136"/>
                  <a:pt x="672" y="88"/>
                </a:cubicBezTo>
                <a:cubicBezTo>
                  <a:pt x="560" y="40"/>
                  <a:pt x="304" y="0"/>
                  <a:pt x="192" y="40"/>
                </a:cubicBezTo>
                <a:cubicBezTo>
                  <a:pt x="80" y="80"/>
                  <a:pt x="40" y="204"/>
                  <a:pt x="0" y="328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3904" name="Line 1040"/>
          <p:cNvSpPr>
            <a:spLocks noChangeShapeType="1"/>
          </p:cNvSpPr>
          <p:nvPr/>
        </p:nvSpPr>
        <p:spPr bwMode="auto">
          <a:xfrm>
            <a:off x="7086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5808" name="Object 1024"/>
          <p:cNvGraphicFramePr>
            <a:graphicFrameLocks noChangeAspect="1"/>
          </p:cNvGraphicFramePr>
          <p:nvPr/>
        </p:nvGraphicFramePr>
        <p:xfrm>
          <a:off x="5029200" y="5168900"/>
          <a:ext cx="265113" cy="368300"/>
        </p:xfrm>
        <a:graphic>
          <a:graphicData uri="http://schemas.openxmlformats.org/presentationml/2006/ole">
            <p:oleObj spid="_x0000_s17410" name="Equation" r:id="rId3" imgW="266400" imgH="368280" progId="Equation.3">
              <p:embed/>
            </p:oleObj>
          </a:graphicData>
        </a:graphic>
      </p:graphicFrame>
      <p:sp>
        <p:nvSpPr>
          <p:cNvPr id="293906" name="Text Box 1042"/>
          <p:cNvSpPr txBox="1">
            <a:spLocks noChangeArrowheads="1"/>
          </p:cNvSpPr>
          <p:nvPr/>
        </p:nvSpPr>
        <p:spPr bwMode="auto">
          <a:xfrm>
            <a:off x="3429000" y="49530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293907" name="Text Box 1043"/>
          <p:cNvSpPr txBox="1">
            <a:spLocks noChangeArrowheads="1"/>
          </p:cNvSpPr>
          <p:nvPr/>
        </p:nvSpPr>
        <p:spPr bwMode="auto">
          <a:xfrm>
            <a:off x="6172200" y="49530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293908" name="Oval 1044"/>
          <p:cNvSpPr>
            <a:spLocks noChangeArrowheads="1"/>
          </p:cNvSpPr>
          <p:nvPr/>
        </p:nvSpPr>
        <p:spPr bwMode="auto">
          <a:xfrm>
            <a:off x="7696200" y="5029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3909" name="AutoShape 1045"/>
          <p:cNvSpPr>
            <a:spLocks/>
          </p:cNvSpPr>
          <p:nvPr/>
        </p:nvSpPr>
        <p:spPr bwMode="auto">
          <a:xfrm rot="5400000">
            <a:off x="3009900" y="4457700"/>
            <a:ext cx="457200" cy="3276600"/>
          </a:xfrm>
          <a:prstGeom prst="rightBrace">
            <a:avLst>
              <a:gd name="adj1" fmla="val 597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3910" name="AutoShape 1046"/>
          <p:cNvSpPr>
            <a:spLocks/>
          </p:cNvSpPr>
          <p:nvPr/>
        </p:nvSpPr>
        <p:spPr bwMode="auto">
          <a:xfrm rot="5400000">
            <a:off x="6438900" y="4914900"/>
            <a:ext cx="381000" cy="2286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3911" name="AutoShape 1047"/>
          <p:cNvSpPr>
            <a:spLocks/>
          </p:cNvSpPr>
          <p:nvPr/>
        </p:nvSpPr>
        <p:spPr bwMode="auto">
          <a:xfrm rot="16200000">
            <a:off x="5029200" y="2362200"/>
            <a:ext cx="381000" cy="2057400"/>
          </a:xfrm>
          <a:prstGeom prst="rightBrace">
            <a:avLst>
              <a:gd name="adj1" fmla="val 4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5809" name="Object 1025"/>
          <p:cNvGraphicFramePr>
            <a:graphicFrameLocks noChangeAspect="1"/>
          </p:cNvGraphicFramePr>
          <p:nvPr/>
        </p:nvGraphicFramePr>
        <p:xfrm>
          <a:off x="3111500" y="6388100"/>
          <a:ext cx="290513" cy="304800"/>
        </p:xfrm>
        <a:graphic>
          <a:graphicData uri="http://schemas.openxmlformats.org/presentationml/2006/ole">
            <p:oleObj spid="_x0000_s17411" name="Equation" r:id="rId4" imgW="291960" imgH="304560" progId="Equation.3">
              <p:embed/>
            </p:oleObj>
          </a:graphicData>
        </a:graphic>
      </p:graphicFrame>
      <p:graphicFrame>
        <p:nvGraphicFramePr>
          <p:cNvPr id="375810" name="Object 1026"/>
          <p:cNvGraphicFramePr>
            <a:graphicFrameLocks noChangeAspect="1"/>
          </p:cNvGraphicFramePr>
          <p:nvPr/>
        </p:nvGraphicFramePr>
        <p:xfrm>
          <a:off x="5092700" y="2800350"/>
          <a:ext cx="315913" cy="406400"/>
        </p:xfrm>
        <a:graphic>
          <a:graphicData uri="http://schemas.openxmlformats.org/presentationml/2006/ole">
            <p:oleObj spid="_x0000_s17412" name="Equation" r:id="rId5" imgW="317160" imgH="406080" progId="Equation.3">
              <p:embed/>
            </p:oleObj>
          </a:graphicData>
        </a:graphic>
      </p:graphicFrame>
      <p:graphicFrame>
        <p:nvGraphicFramePr>
          <p:cNvPr id="375811" name="Object 1027"/>
          <p:cNvGraphicFramePr>
            <a:graphicFrameLocks noChangeAspect="1"/>
          </p:cNvGraphicFramePr>
          <p:nvPr/>
        </p:nvGraphicFramePr>
        <p:xfrm>
          <a:off x="6546850" y="6311900"/>
          <a:ext cx="265113" cy="277813"/>
        </p:xfrm>
        <a:graphic>
          <a:graphicData uri="http://schemas.openxmlformats.org/presentationml/2006/ole">
            <p:oleObj spid="_x0000_s17413" name="Equation" r:id="rId6" imgW="266400" imgH="279360" progId="Equation.3">
              <p:embed/>
            </p:oleObj>
          </a:graphicData>
        </a:graphic>
      </p:graphicFrame>
      <p:sp>
        <p:nvSpPr>
          <p:cNvPr id="293915" name="Text Box 1051"/>
          <p:cNvSpPr txBox="1">
            <a:spLocks noChangeArrowheads="1"/>
          </p:cNvSpPr>
          <p:nvPr/>
        </p:nvSpPr>
        <p:spPr bwMode="auto">
          <a:xfrm>
            <a:off x="0" y="381000"/>
            <a:ext cx="1736373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</a:rPr>
              <a:t>Observations:</a:t>
            </a:r>
          </a:p>
        </p:txBody>
      </p:sp>
      <p:graphicFrame>
        <p:nvGraphicFramePr>
          <p:cNvPr id="375812" name="Object 1028"/>
          <p:cNvGraphicFramePr>
            <a:graphicFrameLocks noChangeAspect="1"/>
          </p:cNvGraphicFramePr>
          <p:nvPr/>
        </p:nvGraphicFramePr>
        <p:xfrm>
          <a:off x="4851400" y="203200"/>
          <a:ext cx="2146300" cy="544513"/>
        </p:xfrm>
        <a:graphic>
          <a:graphicData uri="http://schemas.openxmlformats.org/presentationml/2006/ole">
            <p:oleObj spid="_x0000_s17414" name="Equation" r:id="rId7" imgW="2145960" imgH="545760" progId="Equation.3">
              <p:embed/>
            </p:oleObj>
          </a:graphicData>
        </a:graphic>
      </p:graphicFrame>
      <p:sp>
        <p:nvSpPr>
          <p:cNvPr id="293918" name="Text Box 1054"/>
          <p:cNvSpPr txBox="1">
            <a:spLocks noChangeArrowheads="1"/>
          </p:cNvSpPr>
          <p:nvPr/>
        </p:nvSpPr>
        <p:spPr bwMode="auto">
          <a:xfrm>
            <a:off x="3352800" y="381000"/>
            <a:ext cx="13731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length</a:t>
            </a:r>
          </a:p>
        </p:txBody>
      </p:sp>
      <p:sp>
        <p:nvSpPr>
          <p:cNvPr id="293919" name="Text Box 1055"/>
          <p:cNvSpPr txBox="1">
            <a:spLocks noChangeArrowheads="1"/>
          </p:cNvSpPr>
          <p:nvPr/>
        </p:nvSpPr>
        <p:spPr bwMode="auto">
          <a:xfrm>
            <a:off x="7086600" y="152400"/>
            <a:ext cx="1941557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Number of </a:t>
            </a:r>
            <a:r>
              <a:rPr lang="en-US" dirty="0"/>
              <a:t>states</a:t>
            </a:r>
          </a:p>
          <a:p>
            <a:r>
              <a:rPr lang="en-US" dirty="0"/>
              <a:t>of DFA</a:t>
            </a:r>
          </a:p>
        </p:txBody>
      </p:sp>
      <p:graphicFrame>
        <p:nvGraphicFramePr>
          <p:cNvPr id="375813" name="Object 1029"/>
          <p:cNvGraphicFramePr>
            <a:graphicFrameLocks noChangeAspect="1"/>
          </p:cNvGraphicFramePr>
          <p:nvPr/>
        </p:nvGraphicFramePr>
        <p:xfrm>
          <a:off x="4876800" y="1447800"/>
          <a:ext cx="1435100" cy="542925"/>
        </p:xfrm>
        <a:graphic>
          <a:graphicData uri="http://schemas.openxmlformats.org/presentationml/2006/ole">
            <p:oleObj spid="_x0000_s17415" name="Equation" r:id="rId8" imgW="1434960" imgH="545760" progId="Equation.3">
              <p:embed/>
            </p:oleObj>
          </a:graphicData>
        </a:graphic>
      </p:graphicFrame>
      <p:sp>
        <p:nvSpPr>
          <p:cNvPr id="293921" name="Text Box 1057"/>
          <p:cNvSpPr txBox="1">
            <a:spLocks noChangeArrowheads="1"/>
          </p:cNvSpPr>
          <p:nvPr/>
        </p:nvSpPr>
        <p:spPr bwMode="auto">
          <a:xfrm>
            <a:off x="3429000" y="1524000"/>
            <a:ext cx="13731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length</a:t>
            </a:r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14BD-5876-4C1E-836C-92BCD4F88ACA}" type="slidenum">
              <a:rPr lang="en-US"/>
              <a:pPr/>
              <a:t>23</a:t>
            </a:fld>
            <a:endParaRPr lang="en-US"/>
          </a:p>
        </p:txBody>
      </p:sp>
      <p:sp>
        <p:nvSpPr>
          <p:cNvPr id="292866" name="Text Box 2"/>
          <p:cNvSpPr txBox="1">
            <a:spLocks noChangeArrowheads="1"/>
          </p:cNvSpPr>
          <p:nvPr/>
        </p:nvSpPr>
        <p:spPr bwMode="auto">
          <a:xfrm>
            <a:off x="3124200" y="381000"/>
            <a:ext cx="2505814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dirty="0" smtClean="0"/>
              <a:t>string is </a:t>
            </a:r>
            <a:r>
              <a:rPr lang="en-US" dirty="0"/>
              <a:t>accepted </a:t>
            </a:r>
          </a:p>
        </p:txBody>
      </p:sp>
      <p:graphicFrame>
        <p:nvGraphicFramePr>
          <p:cNvPr id="376832" name="Object 1024"/>
          <p:cNvGraphicFramePr>
            <a:graphicFrameLocks noChangeAspect="1"/>
          </p:cNvGraphicFramePr>
          <p:nvPr/>
        </p:nvGraphicFramePr>
        <p:xfrm>
          <a:off x="5791200" y="381000"/>
          <a:ext cx="646113" cy="419100"/>
        </p:xfrm>
        <a:graphic>
          <a:graphicData uri="http://schemas.openxmlformats.org/presentationml/2006/ole">
            <p:oleObj spid="_x0000_s18434" name="Equation" r:id="rId3" imgW="647640" imgH="419040" progId="Equation.3">
              <p:embed/>
            </p:oleObj>
          </a:graphicData>
        </a:graphic>
      </p:graphicFrame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1608133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Observation:</a:t>
            </a:r>
          </a:p>
        </p:txBody>
      </p:sp>
      <p:sp>
        <p:nvSpPr>
          <p:cNvPr id="292919" name="Oval 55"/>
          <p:cNvSpPr>
            <a:spLocks noChangeArrowheads="1"/>
          </p:cNvSpPr>
          <p:nvPr/>
        </p:nvSpPr>
        <p:spPr bwMode="auto">
          <a:xfrm>
            <a:off x="11430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2920" name="Oval 56"/>
          <p:cNvSpPr>
            <a:spLocks noChangeArrowheads="1"/>
          </p:cNvSpPr>
          <p:nvPr/>
        </p:nvSpPr>
        <p:spPr bwMode="auto">
          <a:xfrm>
            <a:off x="4876800" y="5092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2921" name="Oval 57"/>
          <p:cNvSpPr>
            <a:spLocks noChangeArrowheads="1"/>
          </p:cNvSpPr>
          <p:nvPr/>
        </p:nvSpPr>
        <p:spPr bwMode="auto">
          <a:xfrm>
            <a:off x="77724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2922" name="Oval 58"/>
          <p:cNvSpPr>
            <a:spLocks noChangeArrowheads="1"/>
          </p:cNvSpPr>
          <p:nvPr/>
        </p:nvSpPr>
        <p:spPr bwMode="auto">
          <a:xfrm>
            <a:off x="22860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2923" name="Line 59"/>
          <p:cNvSpPr>
            <a:spLocks noChangeShapeType="1"/>
          </p:cNvSpPr>
          <p:nvPr/>
        </p:nvSpPr>
        <p:spPr bwMode="auto">
          <a:xfrm>
            <a:off x="6858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2924" name="Line 60"/>
          <p:cNvSpPr>
            <a:spLocks noChangeShapeType="1"/>
          </p:cNvSpPr>
          <p:nvPr/>
        </p:nvSpPr>
        <p:spPr bwMode="auto">
          <a:xfrm>
            <a:off x="16764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2925" name="Line 61"/>
          <p:cNvSpPr>
            <a:spLocks noChangeShapeType="1"/>
          </p:cNvSpPr>
          <p:nvPr/>
        </p:nvSpPr>
        <p:spPr bwMode="auto">
          <a:xfrm>
            <a:off x="28194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2926" name="Line 62"/>
          <p:cNvSpPr>
            <a:spLocks noChangeShapeType="1"/>
          </p:cNvSpPr>
          <p:nvPr/>
        </p:nvSpPr>
        <p:spPr bwMode="auto">
          <a:xfrm>
            <a:off x="4343400" y="53213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2927" name="Line 63"/>
          <p:cNvSpPr>
            <a:spLocks noChangeShapeType="1"/>
          </p:cNvSpPr>
          <p:nvPr/>
        </p:nvSpPr>
        <p:spPr bwMode="auto">
          <a:xfrm>
            <a:off x="5410200" y="53213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2928" name="Oval 64"/>
          <p:cNvSpPr>
            <a:spLocks noChangeArrowheads="1"/>
          </p:cNvSpPr>
          <p:nvPr/>
        </p:nvSpPr>
        <p:spPr bwMode="auto">
          <a:xfrm>
            <a:off x="5715000" y="41910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2929" name="Oval 65"/>
          <p:cNvSpPr>
            <a:spLocks noChangeArrowheads="1"/>
          </p:cNvSpPr>
          <p:nvPr/>
        </p:nvSpPr>
        <p:spPr bwMode="auto">
          <a:xfrm>
            <a:off x="4267200" y="41783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2930" name="Line 66"/>
          <p:cNvSpPr>
            <a:spLocks noChangeShapeType="1"/>
          </p:cNvSpPr>
          <p:nvPr/>
        </p:nvSpPr>
        <p:spPr bwMode="auto">
          <a:xfrm flipV="1">
            <a:off x="5334000" y="47117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2931" name="Line 67"/>
          <p:cNvSpPr>
            <a:spLocks noChangeShapeType="1"/>
          </p:cNvSpPr>
          <p:nvPr/>
        </p:nvSpPr>
        <p:spPr bwMode="auto">
          <a:xfrm>
            <a:off x="4648200" y="47117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2932" name="Freeform 68"/>
          <p:cNvSpPr>
            <a:spLocks/>
          </p:cNvSpPr>
          <p:nvPr/>
        </p:nvSpPr>
        <p:spPr bwMode="auto">
          <a:xfrm>
            <a:off x="4572000" y="3657600"/>
            <a:ext cx="1371600" cy="520700"/>
          </a:xfrm>
          <a:custGeom>
            <a:avLst/>
            <a:gdLst/>
            <a:ahLst/>
            <a:cxnLst>
              <a:cxn ang="0">
                <a:pos x="864" y="328"/>
              </a:cxn>
              <a:cxn ang="0">
                <a:pos x="672" y="88"/>
              </a:cxn>
              <a:cxn ang="0">
                <a:pos x="192" y="40"/>
              </a:cxn>
              <a:cxn ang="0">
                <a:pos x="0" y="328"/>
              </a:cxn>
            </a:cxnLst>
            <a:rect l="0" t="0" r="r" b="b"/>
            <a:pathLst>
              <a:path w="864" h="328">
                <a:moveTo>
                  <a:pt x="864" y="328"/>
                </a:moveTo>
                <a:cubicBezTo>
                  <a:pt x="824" y="232"/>
                  <a:pt x="784" y="136"/>
                  <a:pt x="672" y="88"/>
                </a:cubicBezTo>
                <a:cubicBezTo>
                  <a:pt x="560" y="40"/>
                  <a:pt x="304" y="0"/>
                  <a:pt x="192" y="40"/>
                </a:cubicBezTo>
                <a:cubicBezTo>
                  <a:pt x="80" y="80"/>
                  <a:pt x="40" y="204"/>
                  <a:pt x="0" y="328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2933" name="Line 69"/>
          <p:cNvSpPr>
            <a:spLocks noChangeShapeType="1"/>
          </p:cNvSpPr>
          <p:nvPr/>
        </p:nvSpPr>
        <p:spPr bwMode="auto">
          <a:xfrm>
            <a:off x="7086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6833" name="Object 1025"/>
          <p:cNvGraphicFramePr>
            <a:graphicFrameLocks noChangeAspect="1"/>
          </p:cNvGraphicFramePr>
          <p:nvPr/>
        </p:nvGraphicFramePr>
        <p:xfrm>
          <a:off x="5029200" y="5168900"/>
          <a:ext cx="265113" cy="368300"/>
        </p:xfrm>
        <a:graphic>
          <a:graphicData uri="http://schemas.openxmlformats.org/presentationml/2006/ole">
            <p:oleObj spid="_x0000_s18435" name="Equation" r:id="rId4" imgW="266400" imgH="368280" progId="Equation.3">
              <p:embed/>
            </p:oleObj>
          </a:graphicData>
        </a:graphic>
      </p:graphicFrame>
      <p:sp>
        <p:nvSpPr>
          <p:cNvPr id="292935" name="Text Box 71"/>
          <p:cNvSpPr txBox="1">
            <a:spLocks noChangeArrowheads="1"/>
          </p:cNvSpPr>
          <p:nvPr/>
        </p:nvSpPr>
        <p:spPr bwMode="auto">
          <a:xfrm>
            <a:off x="3429000" y="49530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292936" name="Text Box 72"/>
          <p:cNvSpPr txBox="1">
            <a:spLocks noChangeArrowheads="1"/>
          </p:cNvSpPr>
          <p:nvPr/>
        </p:nvSpPr>
        <p:spPr bwMode="auto">
          <a:xfrm>
            <a:off x="6172200" y="49530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292937" name="Oval 73"/>
          <p:cNvSpPr>
            <a:spLocks noChangeArrowheads="1"/>
          </p:cNvSpPr>
          <p:nvPr/>
        </p:nvSpPr>
        <p:spPr bwMode="auto">
          <a:xfrm>
            <a:off x="7696200" y="5029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2938" name="AutoShape 74"/>
          <p:cNvSpPr>
            <a:spLocks/>
          </p:cNvSpPr>
          <p:nvPr/>
        </p:nvSpPr>
        <p:spPr bwMode="auto">
          <a:xfrm rot="5400000">
            <a:off x="3009900" y="4457700"/>
            <a:ext cx="457200" cy="3276600"/>
          </a:xfrm>
          <a:prstGeom prst="rightBrace">
            <a:avLst>
              <a:gd name="adj1" fmla="val 597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2939" name="AutoShape 75"/>
          <p:cNvSpPr>
            <a:spLocks/>
          </p:cNvSpPr>
          <p:nvPr/>
        </p:nvSpPr>
        <p:spPr bwMode="auto">
          <a:xfrm rot="5400000">
            <a:off x="6438900" y="4914900"/>
            <a:ext cx="381000" cy="2286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2940" name="AutoShape 76"/>
          <p:cNvSpPr>
            <a:spLocks/>
          </p:cNvSpPr>
          <p:nvPr/>
        </p:nvSpPr>
        <p:spPr bwMode="auto">
          <a:xfrm rot="16200000">
            <a:off x="5029200" y="2362200"/>
            <a:ext cx="381000" cy="2057400"/>
          </a:xfrm>
          <a:prstGeom prst="rightBrace">
            <a:avLst>
              <a:gd name="adj1" fmla="val 4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6834" name="Object 1026"/>
          <p:cNvGraphicFramePr>
            <a:graphicFrameLocks noChangeAspect="1"/>
          </p:cNvGraphicFramePr>
          <p:nvPr/>
        </p:nvGraphicFramePr>
        <p:xfrm>
          <a:off x="3111500" y="6388100"/>
          <a:ext cx="290513" cy="304800"/>
        </p:xfrm>
        <a:graphic>
          <a:graphicData uri="http://schemas.openxmlformats.org/presentationml/2006/ole">
            <p:oleObj spid="_x0000_s18436" name="Equation" r:id="rId5" imgW="291960" imgH="304560" progId="Equation.3">
              <p:embed/>
            </p:oleObj>
          </a:graphicData>
        </a:graphic>
      </p:graphicFrame>
      <p:graphicFrame>
        <p:nvGraphicFramePr>
          <p:cNvPr id="376835" name="Object 1027"/>
          <p:cNvGraphicFramePr>
            <a:graphicFrameLocks noChangeAspect="1"/>
          </p:cNvGraphicFramePr>
          <p:nvPr/>
        </p:nvGraphicFramePr>
        <p:xfrm>
          <a:off x="5092700" y="2800350"/>
          <a:ext cx="315913" cy="406400"/>
        </p:xfrm>
        <a:graphic>
          <a:graphicData uri="http://schemas.openxmlformats.org/presentationml/2006/ole">
            <p:oleObj spid="_x0000_s18437" name="Equation" r:id="rId6" imgW="317160" imgH="406080" progId="Equation.3">
              <p:embed/>
            </p:oleObj>
          </a:graphicData>
        </a:graphic>
      </p:graphicFrame>
      <p:graphicFrame>
        <p:nvGraphicFramePr>
          <p:cNvPr id="376836" name="Object 1028"/>
          <p:cNvGraphicFramePr>
            <a:graphicFrameLocks noChangeAspect="1"/>
          </p:cNvGraphicFramePr>
          <p:nvPr/>
        </p:nvGraphicFramePr>
        <p:xfrm>
          <a:off x="6546850" y="6311900"/>
          <a:ext cx="265113" cy="277813"/>
        </p:xfrm>
        <a:graphic>
          <a:graphicData uri="http://schemas.openxmlformats.org/presentationml/2006/ole">
            <p:oleObj spid="_x0000_s18438" name="Equation" r:id="rId7" imgW="266400" imgH="279360" progId="Equation.3">
              <p:embed/>
            </p:oleObj>
          </a:graphicData>
        </a:graphic>
      </p:graphicFrame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9202-BEE9-45F6-B971-590CF7412A7E}" type="slidenum">
              <a:rPr lang="en-US"/>
              <a:pPr/>
              <a:t>24</a:t>
            </a:fld>
            <a:endParaRPr lang="en-US"/>
          </a:p>
        </p:txBody>
      </p:sp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2819400" y="228600"/>
            <a:ext cx="2743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string </a:t>
            </a:r>
            <a:r>
              <a:rPr lang="en-US" dirty="0" smtClean="0"/>
              <a:t> is </a:t>
            </a:r>
            <a:r>
              <a:rPr lang="en-US" dirty="0"/>
              <a:t>accepted </a:t>
            </a:r>
          </a:p>
        </p:txBody>
      </p:sp>
      <p:graphicFrame>
        <p:nvGraphicFramePr>
          <p:cNvPr id="377856" name="Object 1024"/>
          <p:cNvGraphicFramePr>
            <a:graphicFrameLocks noChangeAspect="1"/>
          </p:cNvGraphicFramePr>
          <p:nvPr/>
        </p:nvGraphicFramePr>
        <p:xfrm>
          <a:off x="5721350" y="361950"/>
          <a:ext cx="1435100" cy="419100"/>
        </p:xfrm>
        <a:graphic>
          <a:graphicData uri="http://schemas.openxmlformats.org/presentationml/2006/ole">
            <p:oleObj spid="_x0000_s19458" name="Equation" r:id="rId3" imgW="1434960" imgH="419040" progId="Equation.3">
              <p:embed/>
            </p:oleObj>
          </a:graphicData>
        </a:graphic>
      </p:graphicFrame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1608133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Observation:</a:t>
            </a:r>
          </a:p>
        </p:txBody>
      </p:sp>
      <p:sp>
        <p:nvSpPr>
          <p:cNvPr id="294967" name="Oval 55"/>
          <p:cNvSpPr>
            <a:spLocks noChangeArrowheads="1"/>
          </p:cNvSpPr>
          <p:nvPr/>
        </p:nvSpPr>
        <p:spPr bwMode="auto">
          <a:xfrm>
            <a:off x="11430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4968" name="Oval 56"/>
          <p:cNvSpPr>
            <a:spLocks noChangeArrowheads="1"/>
          </p:cNvSpPr>
          <p:nvPr/>
        </p:nvSpPr>
        <p:spPr bwMode="auto">
          <a:xfrm>
            <a:off x="4876800" y="5092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4969" name="Oval 57"/>
          <p:cNvSpPr>
            <a:spLocks noChangeArrowheads="1"/>
          </p:cNvSpPr>
          <p:nvPr/>
        </p:nvSpPr>
        <p:spPr bwMode="auto">
          <a:xfrm>
            <a:off x="77724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4970" name="Oval 58"/>
          <p:cNvSpPr>
            <a:spLocks noChangeArrowheads="1"/>
          </p:cNvSpPr>
          <p:nvPr/>
        </p:nvSpPr>
        <p:spPr bwMode="auto">
          <a:xfrm>
            <a:off x="22860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4971" name="Line 59"/>
          <p:cNvSpPr>
            <a:spLocks noChangeShapeType="1"/>
          </p:cNvSpPr>
          <p:nvPr/>
        </p:nvSpPr>
        <p:spPr bwMode="auto">
          <a:xfrm>
            <a:off x="6858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4972" name="Line 60"/>
          <p:cNvSpPr>
            <a:spLocks noChangeShapeType="1"/>
          </p:cNvSpPr>
          <p:nvPr/>
        </p:nvSpPr>
        <p:spPr bwMode="auto">
          <a:xfrm>
            <a:off x="16764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4973" name="Line 61"/>
          <p:cNvSpPr>
            <a:spLocks noChangeShapeType="1"/>
          </p:cNvSpPr>
          <p:nvPr/>
        </p:nvSpPr>
        <p:spPr bwMode="auto">
          <a:xfrm>
            <a:off x="28194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4974" name="Line 62"/>
          <p:cNvSpPr>
            <a:spLocks noChangeShapeType="1"/>
          </p:cNvSpPr>
          <p:nvPr/>
        </p:nvSpPr>
        <p:spPr bwMode="auto">
          <a:xfrm>
            <a:off x="4343400" y="53213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4975" name="Line 63"/>
          <p:cNvSpPr>
            <a:spLocks noChangeShapeType="1"/>
          </p:cNvSpPr>
          <p:nvPr/>
        </p:nvSpPr>
        <p:spPr bwMode="auto">
          <a:xfrm>
            <a:off x="5410200" y="53213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4976" name="Oval 64"/>
          <p:cNvSpPr>
            <a:spLocks noChangeArrowheads="1"/>
          </p:cNvSpPr>
          <p:nvPr/>
        </p:nvSpPr>
        <p:spPr bwMode="auto">
          <a:xfrm>
            <a:off x="5715000" y="41910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4977" name="Oval 65"/>
          <p:cNvSpPr>
            <a:spLocks noChangeArrowheads="1"/>
          </p:cNvSpPr>
          <p:nvPr/>
        </p:nvSpPr>
        <p:spPr bwMode="auto">
          <a:xfrm>
            <a:off x="4267200" y="41783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4978" name="Line 66"/>
          <p:cNvSpPr>
            <a:spLocks noChangeShapeType="1"/>
          </p:cNvSpPr>
          <p:nvPr/>
        </p:nvSpPr>
        <p:spPr bwMode="auto">
          <a:xfrm flipV="1">
            <a:off x="5334000" y="47117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4979" name="Line 67"/>
          <p:cNvSpPr>
            <a:spLocks noChangeShapeType="1"/>
          </p:cNvSpPr>
          <p:nvPr/>
        </p:nvSpPr>
        <p:spPr bwMode="auto">
          <a:xfrm>
            <a:off x="4648200" y="47117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4980" name="Freeform 68"/>
          <p:cNvSpPr>
            <a:spLocks/>
          </p:cNvSpPr>
          <p:nvPr/>
        </p:nvSpPr>
        <p:spPr bwMode="auto">
          <a:xfrm>
            <a:off x="4572000" y="3657600"/>
            <a:ext cx="1371600" cy="520700"/>
          </a:xfrm>
          <a:custGeom>
            <a:avLst/>
            <a:gdLst/>
            <a:ahLst/>
            <a:cxnLst>
              <a:cxn ang="0">
                <a:pos x="864" y="328"/>
              </a:cxn>
              <a:cxn ang="0">
                <a:pos x="672" y="88"/>
              </a:cxn>
              <a:cxn ang="0">
                <a:pos x="192" y="40"/>
              </a:cxn>
              <a:cxn ang="0">
                <a:pos x="0" y="328"/>
              </a:cxn>
            </a:cxnLst>
            <a:rect l="0" t="0" r="r" b="b"/>
            <a:pathLst>
              <a:path w="864" h="328">
                <a:moveTo>
                  <a:pt x="864" y="328"/>
                </a:moveTo>
                <a:cubicBezTo>
                  <a:pt x="824" y="232"/>
                  <a:pt x="784" y="136"/>
                  <a:pt x="672" y="88"/>
                </a:cubicBezTo>
                <a:cubicBezTo>
                  <a:pt x="560" y="40"/>
                  <a:pt x="304" y="0"/>
                  <a:pt x="192" y="40"/>
                </a:cubicBezTo>
                <a:cubicBezTo>
                  <a:pt x="80" y="80"/>
                  <a:pt x="40" y="204"/>
                  <a:pt x="0" y="328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4981" name="Line 69"/>
          <p:cNvSpPr>
            <a:spLocks noChangeShapeType="1"/>
          </p:cNvSpPr>
          <p:nvPr/>
        </p:nvSpPr>
        <p:spPr bwMode="auto">
          <a:xfrm>
            <a:off x="7086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7857" name="Object 1025"/>
          <p:cNvGraphicFramePr>
            <a:graphicFrameLocks noChangeAspect="1"/>
          </p:cNvGraphicFramePr>
          <p:nvPr/>
        </p:nvGraphicFramePr>
        <p:xfrm>
          <a:off x="5029200" y="5168900"/>
          <a:ext cx="265113" cy="368300"/>
        </p:xfrm>
        <a:graphic>
          <a:graphicData uri="http://schemas.openxmlformats.org/presentationml/2006/ole">
            <p:oleObj spid="_x0000_s19459" name="Equation" r:id="rId4" imgW="266400" imgH="368280" progId="Equation.3">
              <p:embed/>
            </p:oleObj>
          </a:graphicData>
        </a:graphic>
      </p:graphicFrame>
      <p:sp>
        <p:nvSpPr>
          <p:cNvPr id="294983" name="Text Box 71"/>
          <p:cNvSpPr txBox="1">
            <a:spLocks noChangeArrowheads="1"/>
          </p:cNvSpPr>
          <p:nvPr/>
        </p:nvSpPr>
        <p:spPr bwMode="auto">
          <a:xfrm>
            <a:off x="3429000" y="49530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294984" name="Text Box 72"/>
          <p:cNvSpPr txBox="1">
            <a:spLocks noChangeArrowheads="1"/>
          </p:cNvSpPr>
          <p:nvPr/>
        </p:nvSpPr>
        <p:spPr bwMode="auto">
          <a:xfrm>
            <a:off x="6172200" y="49530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294985" name="Oval 73"/>
          <p:cNvSpPr>
            <a:spLocks noChangeArrowheads="1"/>
          </p:cNvSpPr>
          <p:nvPr/>
        </p:nvSpPr>
        <p:spPr bwMode="auto">
          <a:xfrm>
            <a:off x="7696200" y="5029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4986" name="AutoShape 74"/>
          <p:cNvSpPr>
            <a:spLocks/>
          </p:cNvSpPr>
          <p:nvPr/>
        </p:nvSpPr>
        <p:spPr bwMode="auto">
          <a:xfrm rot="5400000">
            <a:off x="3009900" y="4457700"/>
            <a:ext cx="457200" cy="3276600"/>
          </a:xfrm>
          <a:prstGeom prst="rightBrace">
            <a:avLst>
              <a:gd name="adj1" fmla="val 597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4987" name="AutoShape 75"/>
          <p:cNvSpPr>
            <a:spLocks/>
          </p:cNvSpPr>
          <p:nvPr/>
        </p:nvSpPr>
        <p:spPr bwMode="auto">
          <a:xfrm rot="5400000">
            <a:off x="6438900" y="4914900"/>
            <a:ext cx="381000" cy="2286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4988" name="AutoShape 76"/>
          <p:cNvSpPr>
            <a:spLocks/>
          </p:cNvSpPr>
          <p:nvPr/>
        </p:nvSpPr>
        <p:spPr bwMode="auto">
          <a:xfrm rot="16200000">
            <a:off x="5029200" y="2362200"/>
            <a:ext cx="381000" cy="2057400"/>
          </a:xfrm>
          <a:prstGeom prst="rightBrace">
            <a:avLst>
              <a:gd name="adj1" fmla="val 4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7858" name="Object 1026"/>
          <p:cNvGraphicFramePr>
            <a:graphicFrameLocks noChangeAspect="1"/>
          </p:cNvGraphicFramePr>
          <p:nvPr/>
        </p:nvGraphicFramePr>
        <p:xfrm>
          <a:off x="3111500" y="6388100"/>
          <a:ext cx="290513" cy="304800"/>
        </p:xfrm>
        <a:graphic>
          <a:graphicData uri="http://schemas.openxmlformats.org/presentationml/2006/ole">
            <p:oleObj spid="_x0000_s19460" name="Equation" r:id="rId5" imgW="291960" imgH="304560" progId="Equation.3">
              <p:embed/>
            </p:oleObj>
          </a:graphicData>
        </a:graphic>
      </p:graphicFrame>
      <p:graphicFrame>
        <p:nvGraphicFramePr>
          <p:cNvPr id="377859" name="Object 1027"/>
          <p:cNvGraphicFramePr>
            <a:graphicFrameLocks noChangeAspect="1"/>
          </p:cNvGraphicFramePr>
          <p:nvPr/>
        </p:nvGraphicFramePr>
        <p:xfrm>
          <a:off x="5092700" y="2800350"/>
          <a:ext cx="315913" cy="406400"/>
        </p:xfrm>
        <a:graphic>
          <a:graphicData uri="http://schemas.openxmlformats.org/presentationml/2006/ole">
            <p:oleObj spid="_x0000_s19461" name="Equation" r:id="rId6" imgW="317160" imgH="406080" progId="Equation.3">
              <p:embed/>
            </p:oleObj>
          </a:graphicData>
        </a:graphic>
      </p:graphicFrame>
      <p:graphicFrame>
        <p:nvGraphicFramePr>
          <p:cNvPr id="377860" name="Object 1028"/>
          <p:cNvGraphicFramePr>
            <a:graphicFrameLocks noChangeAspect="1"/>
          </p:cNvGraphicFramePr>
          <p:nvPr/>
        </p:nvGraphicFramePr>
        <p:xfrm>
          <a:off x="6546850" y="6311900"/>
          <a:ext cx="265113" cy="277813"/>
        </p:xfrm>
        <a:graphic>
          <a:graphicData uri="http://schemas.openxmlformats.org/presentationml/2006/ole">
            <p:oleObj spid="_x0000_s19462" name="Equation" r:id="rId7" imgW="266400" imgH="279360" progId="Equation.3">
              <p:embed/>
            </p:oleObj>
          </a:graphicData>
        </a:graphic>
      </p:graphicFrame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C9F7-F7DC-49F9-989B-7EF81D31C8D1}" type="slidenum">
              <a:rPr lang="en-US"/>
              <a:pPr/>
              <a:t>25</a:t>
            </a:fld>
            <a:endParaRPr lang="en-US"/>
          </a:p>
        </p:txBody>
      </p:sp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3276600" y="228600"/>
            <a:ext cx="32686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The string         </a:t>
            </a:r>
          </a:p>
          <a:p>
            <a:r>
              <a:rPr lang="en-US" dirty="0"/>
              <a:t>is accepted </a:t>
            </a:r>
          </a:p>
        </p:txBody>
      </p:sp>
      <p:graphicFrame>
        <p:nvGraphicFramePr>
          <p:cNvPr id="378880" name="Object 1024"/>
          <p:cNvGraphicFramePr>
            <a:graphicFrameLocks noChangeAspect="1"/>
          </p:cNvGraphicFramePr>
          <p:nvPr/>
        </p:nvGraphicFramePr>
        <p:xfrm>
          <a:off x="5791200" y="381000"/>
          <a:ext cx="1841500" cy="419100"/>
        </p:xfrm>
        <a:graphic>
          <a:graphicData uri="http://schemas.openxmlformats.org/presentationml/2006/ole">
            <p:oleObj spid="_x0000_s20482" name="Equation" r:id="rId3" imgW="1841400" imgH="419040" progId="Equation.3">
              <p:embed/>
            </p:oleObj>
          </a:graphicData>
        </a:graphic>
      </p:graphicFrame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1608134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</a:rPr>
              <a:t>Observation:</a:t>
            </a:r>
          </a:p>
        </p:txBody>
      </p:sp>
      <p:sp>
        <p:nvSpPr>
          <p:cNvPr id="295991" name="Oval 55"/>
          <p:cNvSpPr>
            <a:spLocks noChangeArrowheads="1"/>
          </p:cNvSpPr>
          <p:nvPr/>
        </p:nvSpPr>
        <p:spPr bwMode="auto">
          <a:xfrm>
            <a:off x="11430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5992" name="Oval 56"/>
          <p:cNvSpPr>
            <a:spLocks noChangeArrowheads="1"/>
          </p:cNvSpPr>
          <p:nvPr/>
        </p:nvSpPr>
        <p:spPr bwMode="auto">
          <a:xfrm>
            <a:off x="4876800" y="5092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5993" name="Oval 57"/>
          <p:cNvSpPr>
            <a:spLocks noChangeArrowheads="1"/>
          </p:cNvSpPr>
          <p:nvPr/>
        </p:nvSpPr>
        <p:spPr bwMode="auto">
          <a:xfrm>
            <a:off x="77724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5994" name="Oval 58"/>
          <p:cNvSpPr>
            <a:spLocks noChangeArrowheads="1"/>
          </p:cNvSpPr>
          <p:nvPr/>
        </p:nvSpPr>
        <p:spPr bwMode="auto">
          <a:xfrm>
            <a:off x="22860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5995" name="Line 59"/>
          <p:cNvSpPr>
            <a:spLocks noChangeShapeType="1"/>
          </p:cNvSpPr>
          <p:nvPr/>
        </p:nvSpPr>
        <p:spPr bwMode="auto">
          <a:xfrm>
            <a:off x="6858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5996" name="Line 60"/>
          <p:cNvSpPr>
            <a:spLocks noChangeShapeType="1"/>
          </p:cNvSpPr>
          <p:nvPr/>
        </p:nvSpPr>
        <p:spPr bwMode="auto">
          <a:xfrm>
            <a:off x="16764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5997" name="Line 61"/>
          <p:cNvSpPr>
            <a:spLocks noChangeShapeType="1"/>
          </p:cNvSpPr>
          <p:nvPr/>
        </p:nvSpPr>
        <p:spPr bwMode="auto">
          <a:xfrm>
            <a:off x="28194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5998" name="Line 62"/>
          <p:cNvSpPr>
            <a:spLocks noChangeShapeType="1"/>
          </p:cNvSpPr>
          <p:nvPr/>
        </p:nvSpPr>
        <p:spPr bwMode="auto">
          <a:xfrm>
            <a:off x="4343400" y="53213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5999" name="Line 63"/>
          <p:cNvSpPr>
            <a:spLocks noChangeShapeType="1"/>
          </p:cNvSpPr>
          <p:nvPr/>
        </p:nvSpPr>
        <p:spPr bwMode="auto">
          <a:xfrm>
            <a:off x="5410200" y="53213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6000" name="Oval 64"/>
          <p:cNvSpPr>
            <a:spLocks noChangeArrowheads="1"/>
          </p:cNvSpPr>
          <p:nvPr/>
        </p:nvSpPr>
        <p:spPr bwMode="auto">
          <a:xfrm>
            <a:off x="5715000" y="41910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6001" name="Oval 65"/>
          <p:cNvSpPr>
            <a:spLocks noChangeArrowheads="1"/>
          </p:cNvSpPr>
          <p:nvPr/>
        </p:nvSpPr>
        <p:spPr bwMode="auto">
          <a:xfrm>
            <a:off x="4267200" y="41783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6002" name="Line 66"/>
          <p:cNvSpPr>
            <a:spLocks noChangeShapeType="1"/>
          </p:cNvSpPr>
          <p:nvPr/>
        </p:nvSpPr>
        <p:spPr bwMode="auto">
          <a:xfrm flipV="1">
            <a:off x="5334000" y="47117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6003" name="Line 67"/>
          <p:cNvSpPr>
            <a:spLocks noChangeShapeType="1"/>
          </p:cNvSpPr>
          <p:nvPr/>
        </p:nvSpPr>
        <p:spPr bwMode="auto">
          <a:xfrm>
            <a:off x="4648200" y="47117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6004" name="Freeform 68"/>
          <p:cNvSpPr>
            <a:spLocks/>
          </p:cNvSpPr>
          <p:nvPr/>
        </p:nvSpPr>
        <p:spPr bwMode="auto">
          <a:xfrm>
            <a:off x="4572000" y="3657600"/>
            <a:ext cx="1371600" cy="520700"/>
          </a:xfrm>
          <a:custGeom>
            <a:avLst/>
            <a:gdLst/>
            <a:ahLst/>
            <a:cxnLst>
              <a:cxn ang="0">
                <a:pos x="864" y="328"/>
              </a:cxn>
              <a:cxn ang="0">
                <a:pos x="672" y="88"/>
              </a:cxn>
              <a:cxn ang="0">
                <a:pos x="192" y="40"/>
              </a:cxn>
              <a:cxn ang="0">
                <a:pos x="0" y="328"/>
              </a:cxn>
            </a:cxnLst>
            <a:rect l="0" t="0" r="r" b="b"/>
            <a:pathLst>
              <a:path w="864" h="328">
                <a:moveTo>
                  <a:pt x="864" y="328"/>
                </a:moveTo>
                <a:cubicBezTo>
                  <a:pt x="824" y="232"/>
                  <a:pt x="784" y="136"/>
                  <a:pt x="672" y="88"/>
                </a:cubicBezTo>
                <a:cubicBezTo>
                  <a:pt x="560" y="40"/>
                  <a:pt x="304" y="0"/>
                  <a:pt x="192" y="40"/>
                </a:cubicBezTo>
                <a:cubicBezTo>
                  <a:pt x="80" y="80"/>
                  <a:pt x="40" y="204"/>
                  <a:pt x="0" y="328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6005" name="Line 69"/>
          <p:cNvSpPr>
            <a:spLocks noChangeShapeType="1"/>
          </p:cNvSpPr>
          <p:nvPr/>
        </p:nvSpPr>
        <p:spPr bwMode="auto">
          <a:xfrm>
            <a:off x="7086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881" name="Object 1025"/>
          <p:cNvGraphicFramePr>
            <a:graphicFrameLocks noChangeAspect="1"/>
          </p:cNvGraphicFramePr>
          <p:nvPr/>
        </p:nvGraphicFramePr>
        <p:xfrm>
          <a:off x="5029200" y="5168900"/>
          <a:ext cx="265113" cy="368300"/>
        </p:xfrm>
        <a:graphic>
          <a:graphicData uri="http://schemas.openxmlformats.org/presentationml/2006/ole">
            <p:oleObj spid="_x0000_s20483" name="Equation" r:id="rId4" imgW="266400" imgH="368280" progId="Equation.3">
              <p:embed/>
            </p:oleObj>
          </a:graphicData>
        </a:graphic>
      </p:graphicFrame>
      <p:sp>
        <p:nvSpPr>
          <p:cNvPr id="296007" name="Text Box 71"/>
          <p:cNvSpPr txBox="1">
            <a:spLocks noChangeArrowheads="1"/>
          </p:cNvSpPr>
          <p:nvPr/>
        </p:nvSpPr>
        <p:spPr bwMode="auto">
          <a:xfrm>
            <a:off x="3429000" y="49530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296008" name="Text Box 72"/>
          <p:cNvSpPr txBox="1">
            <a:spLocks noChangeArrowheads="1"/>
          </p:cNvSpPr>
          <p:nvPr/>
        </p:nvSpPr>
        <p:spPr bwMode="auto">
          <a:xfrm>
            <a:off x="6172200" y="49530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296009" name="Oval 73"/>
          <p:cNvSpPr>
            <a:spLocks noChangeArrowheads="1"/>
          </p:cNvSpPr>
          <p:nvPr/>
        </p:nvSpPr>
        <p:spPr bwMode="auto">
          <a:xfrm>
            <a:off x="7696200" y="5029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6010" name="AutoShape 74"/>
          <p:cNvSpPr>
            <a:spLocks/>
          </p:cNvSpPr>
          <p:nvPr/>
        </p:nvSpPr>
        <p:spPr bwMode="auto">
          <a:xfrm rot="5400000">
            <a:off x="3009900" y="4457700"/>
            <a:ext cx="457200" cy="3276600"/>
          </a:xfrm>
          <a:prstGeom prst="rightBrace">
            <a:avLst>
              <a:gd name="adj1" fmla="val 597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6011" name="AutoShape 75"/>
          <p:cNvSpPr>
            <a:spLocks/>
          </p:cNvSpPr>
          <p:nvPr/>
        </p:nvSpPr>
        <p:spPr bwMode="auto">
          <a:xfrm rot="5400000">
            <a:off x="6438900" y="4914900"/>
            <a:ext cx="381000" cy="2286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6012" name="AutoShape 76"/>
          <p:cNvSpPr>
            <a:spLocks/>
          </p:cNvSpPr>
          <p:nvPr/>
        </p:nvSpPr>
        <p:spPr bwMode="auto">
          <a:xfrm rot="16200000">
            <a:off x="5029200" y="2362200"/>
            <a:ext cx="381000" cy="2057400"/>
          </a:xfrm>
          <a:prstGeom prst="rightBrace">
            <a:avLst>
              <a:gd name="adj1" fmla="val 4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882" name="Object 1026"/>
          <p:cNvGraphicFramePr>
            <a:graphicFrameLocks noChangeAspect="1"/>
          </p:cNvGraphicFramePr>
          <p:nvPr/>
        </p:nvGraphicFramePr>
        <p:xfrm>
          <a:off x="3111500" y="6388100"/>
          <a:ext cx="290513" cy="304800"/>
        </p:xfrm>
        <a:graphic>
          <a:graphicData uri="http://schemas.openxmlformats.org/presentationml/2006/ole">
            <p:oleObj spid="_x0000_s20484" name="Equation" r:id="rId5" imgW="291960" imgH="304560" progId="Equation.3">
              <p:embed/>
            </p:oleObj>
          </a:graphicData>
        </a:graphic>
      </p:graphicFrame>
      <p:graphicFrame>
        <p:nvGraphicFramePr>
          <p:cNvPr id="378883" name="Object 1027"/>
          <p:cNvGraphicFramePr>
            <a:graphicFrameLocks noChangeAspect="1"/>
          </p:cNvGraphicFramePr>
          <p:nvPr/>
        </p:nvGraphicFramePr>
        <p:xfrm>
          <a:off x="5092700" y="2800350"/>
          <a:ext cx="315913" cy="406400"/>
        </p:xfrm>
        <a:graphic>
          <a:graphicData uri="http://schemas.openxmlformats.org/presentationml/2006/ole">
            <p:oleObj spid="_x0000_s20485" name="Equation" r:id="rId6" imgW="317160" imgH="406080" progId="Equation.3">
              <p:embed/>
            </p:oleObj>
          </a:graphicData>
        </a:graphic>
      </p:graphicFrame>
      <p:graphicFrame>
        <p:nvGraphicFramePr>
          <p:cNvPr id="378884" name="Object 1028"/>
          <p:cNvGraphicFramePr>
            <a:graphicFrameLocks noChangeAspect="1"/>
          </p:cNvGraphicFramePr>
          <p:nvPr/>
        </p:nvGraphicFramePr>
        <p:xfrm>
          <a:off x="6546850" y="6311900"/>
          <a:ext cx="265113" cy="277813"/>
        </p:xfrm>
        <a:graphic>
          <a:graphicData uri="http://schemas.openxmlformats.org/presentationml/2006/ole">
            <p:oleObj spid="_x0000_s20486" name="Equation" r:id="rId7" imgW="266400" imgH="279360" progId="Equation.3">
              <p:embed/>
            </p:oleObj>
          </a:graphicData>
        </a:graphic>
      </p:graphicFrame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39DB-5CD1-4C39-8B86-71B3AE938F8C}" type="slidenum">
              <a:rPr lang="en-US"/>
              <a:pPr/>
              <a:t>26</a:t>
            </a:fld>
            <a:endParaRPr lang="en-US"/>
          </a:p>
        </p:txBody>
      </p:sp>
      <p:sp>
        <p:nvSpPr>
          <p:cNvPr id="296962" name="Text Box 2"/>
          <p:cNvSpPr txBox="1">
            <a:spLocks noChangeArrowheads="1"/>
          </p:cNvSpPr>
          <p:nvPr/>
        </p:nvSpPr>
        <p:spPr bwMode="auto">
          <a:xfrm>
            <a:off x="3276600" y="228600"/>
            <a:ext cx="32686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string         </a:t>
            </a:r>
          </a:p>
          <a:p>
            <a:r>
              <a:rPr lang="en-US"/>
              <a:t>is accepted </a:t>
            </a:r>
          </a:p>
        </p:txBody>
      </p:sp>
      <p:graphicFrame>
        <p:nvGraphicFramePr>
          <p:cNvPr id="379904" name="Object 1024"/>
          <p:cNvGraphicFramePr>
            <a:graphicFrameLocks noChangeAspect="1"/>
          </p:cNvGraphicFramePr>
          <p:nvPr/>
        </p:nvGraphicFramePr>
        <p:xfrm>
          <a:off x="5791200" y="0"/>
          <a:ext cx="1219200" cy="722313"/>
        </p:xfrm>
        <a:graphic>
          <a:graphicData uri="http://schemas.openxmlformats.org/presentationml/2006/ole">
            <p:oleObj spid="_x0000_s21506" name="Equation" r:id="rId3" imgW="1218960" imgH="723600" progId="Equation.3">
              <p:embed/>
            </p:oleObj>
          </a:graphicData>
        </a:graphic>
      </p:graphicFrame>
      <p:sp>
        <p:nvSpPr>
          <p:cNvPr id="296964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1390124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In General:</a:t>
            </a:r>
          </a:p>
        </p:txBody>
      </p:sp>
      <p:graphicFrame>
        <p:nvGraphicFramePr>
          <p:cNvPr id="379905" name="Object 1025"/>
          <p:cNvGraphicFramePr>
            <a:graphicFrameLocks noChangeAspect="1"/>
          </p:cNvGraphicFramePr>
          <p:nvPr/>
        </p:nvGraphicFramePr>
        <p:xfrm>
          <a:off x="5791200" y="914400"/>
          <a:ext cx="2324100" cy="531813"/>
        </p:xfrm>
        <a:graphic>
          <a:graphicData uri="http://schemas.openxmlformats.org/presentationml/2006/ole">
            <p:oleObj spid="_x0000_s21507" name="Equation" r:id="rId4" imgW="2323800" imgH="533160" progId="Equation.3">
              <p:embed/>
            </p:oleObj>
          </a:graphicData>
        </a:graphic>
      </p:graphicFrame>
      <p:sp>
        <p:nvSpPr>
          <p:cNvPr id="297016" name="Oval 56"/>
          <p:cNvSpPr>
            <a:spLocks noChangeArrowheads="1"/>
          </p:cNvSpPr>
          <p:nvPr/>
        </p:nvSpPr>
        <p:spPr bwMode="auto">
          <a:xfrm>
            <a:off x="11430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17" name="Oval 57"/>
          <p:cNvSpPr>
            <a:spLocks noChangeArrowheads="1"/>
          </p:cNvSpPr>
          <p:nvPr/>
        </p:nvSpPr>
        <p:spPr bwMode="auto">
          <a:xfrm>
            <a:off x="4876800" y="5092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18" name="Oval 58"/>
          <p:cNvSpPr>
            <a:spLocks noChangeArrowheads="1"/>
          </p:cNvSpPr>
          <p:nvPr/>
        </p:nvSpPr>
        <p:spPr bwMode="auto">
          <a:xfrm>
            <a:off x="77724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19" name="Oval 59"/>
          <p:cNvSpPr>
            <a:spLocks noChangeArrowheads="1"/>
          </p:cNvSpPr>
          <p:nvPr/>
        </p:nvSpPr>
        <p:spPr bwMode="auto">
          <a:xfrm>
            <a:off x="22860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20" name="Line 60"/>
          <p:cNvSpPr>
            <a:spLocks noChangeShapeType="1"/>
          </p:cNvSpPr>
          <p:nvPr/>
        </p:nvSpPr>
        <p:spPr bwMode="auto">
          <a:xfrm>
            <a:off x="6858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21" name="Line 61"/>
          <p:cNvSpPr>
            <a:spLocks noChangeShapeType="1"/>
          </p:cNvSpPr>
          <p:nvPr/>
        </p:nvSpPr>
        <p:spPr bwMode="auto">
          <a:xfrm>
            <a:off x="16764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22" name="Line 62"/>
          <p:cNvSpPr>
            <a:spLocks noChangeShapeType="1"/>
          </p:cNvSpPr>
          <p:nvPr/>
        </p:nvSpPr>
        <p:spPr bwMode="auto">
          <a:xfrm>
            <a:off x="28194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23" name="Line 63"/>
          <p:cNvSpPr>
            <a:spLocks noChangeShapeType="1"/>
          </p:cNvSpPr>
          <p:nvPr/>
        </p:nvSpPr>
        <p:spPr bwMode="auto">
          <a:xfrm>
            <a:off x="4343400" y="53213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24" name="Line 64"/>
          <p:cNvSpPr>
            <a:spLocks noChangeShapeType="1"/>
          </p:cNvSpPr>
          <p:nvPr/>
        </p:nvSpPr>
        <p:spPr bwMode="auto">
          <a:xfrm>
            <a:off x="5410200" y="53213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25" name="Oval 65"/>
          <p:cNvSpPr>
            <a:spLocks noChangeArrowheads="1"/>
          </p:cNvSpPr>
          <p:nvPr/>
        </p:nvSpPr>
        <p:spPr bwMode="auto">
          <a:xfrm>
            <a:off x="5715000" y="41910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26" name="Oval 66"/>
          <p:cNvSpPr>
            <a:spLocks noChangeArrowheads="1"/>
          </p:cNvSpPr>
          <p:nvPr/>
        </p:nvSpPr>
        <p:spPr bwMode="auto">
          <a:xfrm>
            <a:off x="4267200" y="41783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27" name="Line 67"/>
          <p:cNvSpPr>
            <a:spLocks noChangeShapeType="1"/>
          </p:cNvSpPr>
          <p:nvPr/>
        </p:nvSpPr>
        <p:spPr bwMode="auto">
          <a:xfrm flipV="1">
            <a:off x="5334000" y="47117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28" name="Line 68"/>
          <p:cNvSpPr>
            <a:spLocks noChangeShapeType="1"/>
          </p:cNvSpPr>
          <p:nvPr/>
        </p:nvSpPr>
        <p:spPr bwMode="auto">
          <a:xfrm>
            <a:off x="4648200" y="47117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29" name="Freeform 69"/>
          <p:cNvSpPr>
            <a:spLocks/>
          </p:cNvSpPr>
          <p:nvPr/>
        </p:nvSpPr>
        <p:spPr bwMode="auto">
          <a:xfrm>
            <a:off x="4572000" y="3657600"/>
            <a:ext cx="1371600" cy="520700"/>
          </a:xfrm>
          <a:custGeom>
            <a:avLst/>
            <a:gdLst/>
            <a:ahLst/>
            <a:cxnLst>
              <a:cxn ang="0">
                <a:pos x="864" y="328"/>
              </a:cxn>
              <a:cxn ang="0">
                <a:pos x="672" y="88"/>
              </a:cxn>
              <a:cxn ang="0">
                <a:pos x="192" y="40"/>
              </a:cxn>
              <a:cxn ang="0">
                <a:pos x="0" y="328"/>
              </a:cxn>
            </a:cxnLst>
            <a:rect l="0" t="0" r="r" b="b"/>
            <a:pathLst>
              <a:path w="864" h="328">
                <a:moveTo>
                  <a:pt x="864" y="328"/>
                </a:moveTo>
                <a:cubicBezTo>
                  <a:pt x="824" y="232"/>
                  <a:pt x="784" y="136"/>
                  <a:pt x="672" y="88"/>
                </a:cubicBezTo>
                <a:cubicBezTo>
                  <a:pt x="560" y="40"/>
                  <a:pt x="304" y="0"/>
                  <a:pt x="192" y="40"/>
                </a:cubicBezTo>
                <a:cubicBezTo>
                  <a:pt x="80" y="80"/>
                  <a:pt x="40" y="204"/>
                  <a:pt x="0" y="328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30" name="Line 70"/>
          <p:cNvSpPr>
            <a:spLocks noChangeShapeType="1"/>
          </p:cNvSpPr>
          <p:nvPr/>
        </p:nvSpPr>
        <p:spPr bwMode="auto">
          <a:xfrm>
            <a:off x="7086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9906" name="Object 1026"/>
          <p:cNvGraphicFramePr>
            <a:graphicFrameLocks noChangeAspect="1"/>
          </p:cNvGraphicFramePr>
          <p:nvPr/>
        </p:nvGraphicFramePr>
        <p:xfrm>
          <a:off x="5029200" y="5168900"/>
          <a:ext cx="265113" cy="368300"/>
        </p:xfrm>
        <a:graphic>
          <a:graphicData uri="http://schemas.openxmlformats.org/presentationml/2006/ole">
            <p:oleObj spid="_x0000_s21508" name="Equation" r:id="rId5" imgW="266400" imgH="368280" progId="Equation.3">
              <p:embed/>
            </p:oleObj>
          </a:graphicData>
        </a:graphic>
      </p:graphicFrame>
      <p:sp>
        <p:nvSpPr>
          <p:cNvPr id="297032" name="Text Box 72"/>
          <p:cNvSpPr txBox="1">
            <a:spLocks noChangeArrowheads="1"/>
          </p:cNvSpPr>
          <p:nvPr/>
        </p:nvSpPr>
        <p:spPr bwMode="auto">
          <a:xfrm>
            <a:off x="3429000" y="49530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297033" name="Text Box 73"/>
          <p:cNvSpPr txBox="1">
            <a:spLocks noChangeArrowheads="1"/>
          </p:cNvSpPr>
          <p:nvPr/>
        </p:nvSpPr>
        <p:spPr bwMode="auto">
          <a:xfrm>
            <a:off x="6172200" y="49530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297034" name="Oval 74"/>
          <p:cNvSpPr>
            <a:spLocks noChangeArrowheads="1"/>
          </p:cNvSpPr>
          <p:nvPr/>
        </p:nvSpPr>
        <p:spPr bwMode="auto">
          <a:xfrm>
            <a:off x="7696200" y="5029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35" name="AutoShape 75"/>
          <p:cNvSpPr>
            <a:spLocks/>
          </p:cNvSpPr>
          <p:nvPr/>
        </p:nvSpPr>
        <p:spPr bwMode="auto">
          <a:xfrm rot="5400000">
            <a:off x="3009900" y="4457700"/>
            <a:ext cx="457200" cy="3276600"/>
          </a:xfrm>
          <a:prstGeom prst="rightBrace">
            <a:avLst>
              <a:gd name="adj1" fmla="val 597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36" name="AutoShape 76"/>
          <p:cNvSpPr>
            <a:spLocks/>
          </p:cNvSpPr>
          <p:nvPr/>
        </p:nvSpPr>
        <p:spPr bwMode="auto">
          <a:xfrm rot="5400000">
            <a:off x="6438900" y="4914900"/>
            <a:ext cx="381000" cy="2286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37" name="AutoShape 77"/>
          <p:cNvSpPr>
            <a:spLocks/>
          </p:cNvSpPr>
          <p:nvPr/>
        </p:nvSpPr>
        <p:spPr bwMode="auto">
          <a:xfrm rot="16200000">
            <a:off x="5029200" y="2362200"/>
            <a:ext cx="381000" cy="2057400"/>
          </a:xfrm>
          <a:prstGeom prst="rightBrace">
            <a:avLst>
              <a:gd name="adj1" fmla="val 4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9907" name="Object 1027"/>
          <p:cNvGraphicFramePr>
            <a:graphicFrameLocks noChangeAspect="1"/>
          </p:cNvGraphicFramePr>
          <p:nvPr/>
        </p:nvGraphicFramePr>
        <p:xfrm>
          <a:off x="3111500" y="6388100"/>
          <a:ext cx="290513" cy="304800"/>
        </p:xfrm>
        <a:graphic>
          <a:graphicData uri="http://schemas.openxmlformats.org/presentationml/2006/ole">
            <p:oleObj spid="_x0000_s21509" name="Equation" r:id="rId6" imgW="291960" imgH="304560" progId="Equation.3">
              <p:embed/>
            </p:oleObj>
          </a:graphicData>
        </a:graphic>
      </p:graphicFrame>
      <p:graphicFrame>
        <p:nvGraphicFramePr>
          <p:cNvPr id="379908" name="Object 1028"/>
          <p:cNvGraphicFramePr>
            <a:graphicFrameLocks noChangeAspect="1"/>
          </p:cNvGraphicFramePr>
          <p:nvPr/>
        </p:nvGraphicFramePr>
        <p:xfrm>
          <a:off x="5092700" y="2800350"/>
          <a:ext cx="315913" cy="406400"/>
        </p:xfrm>
        <a:graphic>
          <a:graphicData uri="http://schemas.openxmlformats.org/presentationml/2006/ole">
            <p:oleObj spid="_x0000_s21510" name="Equation" r:id="rId7" imgW="317160" imgH="406080" progId="Equation.3">
              <p:embed/>
            </p:oleObj>
          </a:graphicData>
        </a:graphic>
      </p:graphicFrame>
      <p:graphicFrame>
        <p:nvGraphicFramePr>
          <p:cNvPr id="379909" name="Object 1029"/>
          <p:cNvGraphicFramePr>
            <a:graphicFrameLocks noChangeAspect="1"/>
          </p:cNvGraphicFramePr>
          <p:nvPr/>
        </p:nvGraphicFramePr>
        <p:xfrm>
          <a:off x="6546850" y="6311900"/>
          <a:ext cx="265113" cy="277813"/>
        </p:xfrm>
        <a:graphic>
          <a:graphicData uri="http://schemas.openxmlformats.org/presentationml/2006/ole">
            <p:oleObj spid="_x0000_s21511" name="Equation" r:id="rId8" imgW="266400" imgH="279360" progId="Equation.3">
              <p:embed/>
            </p:oleObj>
          </a:graphicData>
        </a:graphic>
      </p:graphicFrame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1A43-2EB6-4BB6-BF5D-0349AC38FC71}" type="slidenum">
              <a:rPr lang="en-US"/>
              <a:pPr/>
              <a:t>27</a:t>
            </a:fld>
            <a:endParaRPr lang="en-US"/>
          </a:p>
        </p:txBody>
      </p:sp>
      <p:graphicFrame>
        <p:nvGraphicFramePr>
          <p:cNvPr id="380928" name="Object 1024"/>
          <p:cNvGraphicFramePr>
            <a:graphicFrameLocks noChangeAspect="1"/>
          </p:cNvGraphicFramePr>
          <p:nvPr/>
        </p:nvGraphicFramePr>
        <p:xfrm>
          <a:off x="2971800" y="152400"/>
          <a:ext cx="2336800" cy="722313"/>
        </p:xfrm>
        <a:graphic>
          <a:graphicData uri="http://schemas.openxmlformats.org/presentationml/2006/ole">
            <p:oleObj spid="_x0000_s22530" name="Equation" r:id="rId3" imgW="2336760" imgH="723600" progId="Equation.3">
              <p:embed/>
            </p:oleObj>
          </a:graphicData>
        </a:graphic>
      </p:graphicFrame>
      <p:sp>
        <p:nvSpPr>
          <p:cNvPr id="361476" name="Text Box 1028"/>
          <p:cNvSpPr txBox="1">
            <a:spLocks noChangeArrowheads="1"/>
          </p:cNvSpPr>
          <p:nvPr/>
        </p:nvSpPr>
        <p:spPr bwMode="auto">
          <a:xfrm>
            <a:off x="228600" y="228600"/>
            <a:ext cx="1390124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 General:</a:t>
            </a:r>
          </a:p>
        </p:txBody>
      </p:sp>
      <p:graphicFrame>
        <p:nvGraphicFramePr>
          <p:cNvPr id="380929" name="Object 1025"/>
          <p:cNvGraphicFramePr>
            <a:graphicFrameLocks noChangeAspect="1"/>
          </p:cNvGraphicFramePr>
          <p:nvPr/>
        </p:nvGraphicFramePr>
        <p:xfrm>
          <a:off x="6477000" y="381000"/>
          <a:ext cx="2324100" cy="531813"/>
        </p:xfrm>
        <a:graphic>
          <a:graphicData uri="http://schemas.openxmlformats.org/presentationml/2006/ole">
            <p:oleObj spid="_x0000_s22531" name="Equation" r:id="rId4" imgW="2323800" imgH="533160" progId="Equation.3">
              <p:embed/>
            </p:oleObj>
          </a:graphicData>
        </a:graphic>
      </p:graphicFrame>
      <p:sp>
        <p:nvSpPr>
          <p:cNvPr id="361478" name="Oval 1030"/>
          <p:cNvSpPr>
            <a:spLocks noChangeArrowheads="1"/>
          </p:cNvSpPr>
          <p:nvPr/>
        </p:nvSpPr>
        <p:spPr bwMode="auto">
          <a:xfrm>
            <a:off x="11430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1479" name="Oval 1031"/>
          <p:cNvSpPr>
            <a:spLocks noChangeArrowheads="1"/>
          </p:cNvSpPr>
          <p:nvPr/>
        </p:nvSpPr>
        <p:spPr bwMode="auto">
          <a:xfrm>
            <a:off x="4876800" y="5092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1480" name="Oval 1032"/>
          <p:cNvSpPr>
            <a:spLocks noChangeArrowheads="1"/>
          </p:cNvSpPr>
          <p:nvPr/>
        </p:nvSpPr>
        <p:spPr bwMode="auto">
          <a:xfrm>
            <a:off x="77724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1481" name="Oval 1033"/>
          <p:cNvSpPr>
            <a:spLocks noChangeArrowheads="1"/>
          </p:cNvSpPr>
          <p:nvPr/>
        </p:nvSpPr>
        <p:spPr bwMode="auto">
          <a:xfrm>
            <a:off x="22860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1482" name="Line 1034"/>
          <p:cNvSpPr>
            <a:spLocks noChangeShapeType="1"/>
          </p:cNvSpPr>
          <p:nvPr/>
        </p:nvSpPr>
        <p:spPr bwMode="auto">
          <a:xfrm>
            <a:off x="6858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1483" name="Line 1035"/>
          <p:cNvSpPr>
            <a:spLocks noChangeShapeType="1"/>
          </p:cNvSpPr>
          <p:nvPr/>
        </p:nvSpPr>
        <p:spPr bwMode="auto">
          <a:xfrm>
            <a:off x="16764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1484" name="Line 1036"/>
          <p:cNvSpPr>
            <a:spLocks noChangeShapeType="1"/>
          </p:cNvSpPr>
          <p:nvPr/>
        </p:nvSpPr>
        <p:spPr bwMode="auto">
          <a:xfrm>
            <a:off x="28194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1485" name="Line 1037"/>
          <p:cNvSpPr>
            <a:spLocks noChangeShapeType="1"/>
          </p:cNvSpPr>
          <p:nvPr/>
        </p:nvSpPr>
        <p:spPr bwMode="auto">
          <a:xfrm>
            <a:off x="4343400" y="53213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1486" name="Line 1038"/>
          <p:cNvSpPr>
            <a:spLocks noChangeShapeType="1"/>
          </p:cNvSpPr>
          <p:nvPr/>
        </p:nvSpPr>
        <p:spPr bwMode="auto">
          <a:xfrm>
            <a:off x="5410200" y="53213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1487" name="Oval 1039"/>
          <p:cNvSpPr>
            <a:spLocks noChangeArrowheads="1"/>
          </p:cNvSpPr>
          <p:nvPr/>
        </p:nvSpPr>
        <p:spPr bwMode="auto">
          <a:xfrm>
            <a:off x="5715000" y="41910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1488" name="Oval 1040"/>
          <p:cNvSpPr>
            <a:spLocks noChangeArrowheads="1"/>
          </p:cNvSpPr>
          <p:nvPr/>
        </p:nvSpPr>
        <p:spPr bwMode="auto">
          <a:xfrm>
            <a:off x="4267200" y="41783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1489" name="Line 1041"/>
          <p:cNvSpPr>
            <a:spLocks noChangeShapeType="1"/>
          </p:cNvSpPr>
          <p:nvPr/>
        </p:nvSpPr>
        <p:spPr bwMode="auto">
          <a:xfrm flipV="1">
            <a:off x="5334000" y="47117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1490" name="Line 1042"/>
          <p:cNvSpPr>
            <a:spLocks noChangeShapeType="1"/>
          </p:cNvSpPr>
          <p:nvPr/>
        </p:nvSpPr>
        <p:spPr bwMode="auto">
          <a:xfrm>
            <a:off x="4648200" y="47117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1491" name="Freeform 1043"/>
          <p:cNvSpPr>
            <a:spLocks/>
          </p:cNvSpPr>
          <p:nvPr/>
        </p:nvSpPr>
        <p:spPr bwMode="auto">
          <a:xfrm>
            <a:off x="4572000" y="3657600"/>
            <a:ext cx="1371600" cy="520700"/>
          </a:xfrm>
          <a:custGeom>
            <a:avLst/>
            <a:gdLst/>
            <a:ahLst/>
            <a:cxnLst>
              <a:cxn ang="0">
                <a:pos x="864" y="328"/>
              </a:cxn>
              <a:cxn ang="0">
                <a:pos x="672" y="88"/>
              </a:cxn>
              <a:cxn ang="0">
                <a:pos x="192" y="40"/>
              </a:cxn>
              <a:cxn ang="0">
                <a:pos x="0" y="328"/>
              </a:cxn>
            </a:cxnLst>
            <a:rect l="0" t="0" r="r" b="b"/>
            <a:pathLst>
              <a:path w="864" h="328">
                <a:moveTo>
                  <a:pt x="864" y="328"/>
                </a:moveTo>
                <a:cubicBezTo>
                  <a:pt x="824" y="232"/>
                  <a:pt x="784" y="136"/>
                  <a:pt x="672" y="88"/>
                </a:cubicBezTo>
                <a:cubicBezTo>
                  <a:pt x="560" y="40"/>
                  <a:pt x="304" y="0"/>
                  <a:pt x="192" y="40"/>
                </a:cubicBezTo>
                <a:cubicBezTo>
                  <a:pt x="80" y="80"/>
                  <a:pt x="40" y="204"/>
                  <a:pt x="0" y="328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1492" name="Line 1044"/>
          <p:cNvSpPr>
            <a:spLocks noChangeShapeType="1"/>
          </p:cNvSpPr>
          <p:nvPr/>
        </p:nvSpPr>
        <p:spPr bwMode="auto">
          <a:xfrm>
            <a:off x="7086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0930" name="Object 1026"/>
          <p:cNvGraphicFramePr>
            <a:graphicFrameLocks noChangeAspect="1"/>
          </p:cNvGraphicFramePr>
          <p:nvPr/>
        </p:nvGraphicFramePr>
        <p:xfrm>
          <a:off x="5029200" y="5168900"/>
          <a:ext cx="265113" cy="368300"/>
        </p:xfrm>
        <a:graphic>
          <a:graphicData uri="http://schemas.openxmlformats.org/presentationml/2006/ole">
            <p:oleObj spid="_x0000_s22532" name="Equation" r:id="rId5" imgW="266400" imgH="368280" progId="Equation.3">
              <p:embed/>
            </p:oleObj>
          </a:graphicData>
        </a:graphic>
      </p:graphicFrame>
      <p:sp>
        <p:nvSpPr>
          <p:cNvPr id="361494" name="Text Box 1046"/>
          <p:cNvSpPr txBox="1">
            <a:spLocks noChangeArrowheads="1"/>
          </p:cNvSpPr>
          <p:nvPr/>
        </p:nvSpPr>
        <p:spPr bwMode="auto">
          <a:xfrm>
            <a:off x="3429000" y="49530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361495" name="Text Box 1047"/>
          <p:cNvSpPr txBox="1">
            <a:spLocks noChangeArrowheads="1"/>
          </p:cNvSpPr>
          <p:nvPr/>
        </p:nvSpPr>
        <p:spPr bwMode="auto">
          <a:xfrm>
            <a:off x="6172200" y="49530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361496" name="Oval 1048"/>
          <p:cNvSpPr>
            <a:spLocks noChangeArrowheads="1"/>
          </p:cNvSpPr>
          <p:nvPr/>
        </p:nvSpPr>
        <p:spPr bwMode="auto">
          <a:xfrm>
            <a:off x="7696200" y="5029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1497" name="AutoShape 1049"/>
          <p:cNvSpPr>
            <a:spLocks/>
          </p:cNvSpPr>
          <p:nvPr/>
        </p:nvSpPr>
        <p:spPr bwMode="auto">
          <a:xfrm rot="5400000">
            <a:off x="3009900" y="4457700"/>
            <a:ext cx="457200" cy="3276600"/>
          </a:xfrm>
          <a:prstGeom prst="rightBrace">
            <a:avLst>
              <a:gd name="adj1" fmla="val 597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1498" name="AutoShape 1050"/>
          <p:cNvSpPr>
            <a:spLocks/>
          </p:cNvSpPr>
          <p:nvPr/>
        </p:nvSpPr>
        <p:spPr bwMode="auto">
          <a:xfrm rot="5400000">
            <a:off x="6438900" y="4914900"/>
            <a:ext cx="381000" cy="2286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1499" name="AutoShape 1051"/>
          <p:cNvSpPr>
            <a:spLocks/>
          </p:cNvSpPr>
          <p:nvPr/>
        </p:nvSpPr>
        <p:spPr bwMode="auto">
          <a:xfrm rot="16200000">
            <a:off x="5029200" y="2362200"/>
            <a:ext cx="381000" cy="2057400"/>
          </a:xfrm>
          <a:prstGeom prst="rightBrace">
            <a:avLst>
              <a:gd name="adj1" fmla="val 4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0931" name="Object 1027"/>
          <p:cNvGraphicFramePr>
            <a:graphicFrameLocks noChangeAspect="1"/>
          </p:cNvGraphicFramePr>
          <p:nvPr/>
        </p:nvGraphicFramePr>
        <p:xfrm>
          <a:off x="3111500" y="6388100"/>
          <a:ext cx="290513" cy="304800"/>
        </p:xfrm>
        <a:graphic>
          <a:graphicData uri="http://schemas.openxmlformats.org/presentationml/2006/ole">
            <p:oleObj spid="_x0000_s22533" name="Equation" r:id="rId6" imgW="291960" imgH="304560" progId="Equation.3">
              <p:embed/>
            </p:oleObj>
          </a:graphicData>
        </a:graphic>
      </p:graphicFrame>
      <p:graphicFrame>
        <p:nvGraphicFramePr>
          <p:cNvPr id="380932" name="Object 1028"/>
          <p:cNvGraphicFramePr>
            <a:graphicFrameLocks noChangeAspect="1"/>
          </p:cNvGraphicFramePr>
          <p:nvPr/>
        </p:nvGraphicFramePr>
        <p:xfrm>
          <a:off x="5092700" y="2800350"/>
          <a:ext cx="315913" cy="406400"/>
        </p:xfrm>
        <a:graphic>
          <a:graphicData uri="http://schemas.openxmlformats.org/presentationml/2006/ole">
            <p:oleObj spid="_x0000_s22534" name="Equation" r:id="rId7" imgW="317160" imgH="406080" progId="Equation.3">
              <p:embed/>
            </p:oleObj>
          </a:graphicData>
        </a:graphic>
      </p:graphicFrame>
      <p:graphicFrame>
        <p:nvGraphicFramePr>
          <p:cNvPr id="380933" name="Object 1029"/>
          <p:cNvGraphicFramePr>
            <a:graphicFrameLocks noChangeAspect="1"/>
          </p:cNvGraphicFramePr>
          <p:nvPr/>
        </p:nvGraphicFramePr>
        <p:xfrm>
          <a:off x="6546850" y="6311900"/>
          <a:ext cx="265113" cy="277813"/>
        </p:xfrm>
        <a:graphic>
          <a:graphicData uri="http://schemas.openxmlformats.org/presentationml/2006/ole">
            <p:oleObj spid="_x0000_s22535" name="Equation" r:id="rId8" imgW="266400" imgH="279360" progId="Equation.3">
              <p:embed/>
            </p:oleObj>
          </a:graphicData>
        </a:graphic>
      </p:graphicFrame>
      <p:sp>
        <p:nvSpPr>
          <p:cNvPr id="361503" name="Line 1055"/>
          <p:cNvSpPr>
            <a:spLocks noChangeShapeType="1"/>
          </p:cNvSpPr>
          <p:nvPr/>
        </p:nvSpPr>
        <p:spPr bwMode="auto">
          <a:xfrm flipV="1">
            <a:off x="5029200" y="9144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61504" name="Text Box 1056"/>
          <p:cNvSpPr txBox="1">
            <a:spLocks noChangeArrowheads="1"/>
          </p:cNvSpPr>
          <p:nvPr/>
        </p:nvSpPr>
        <p:spPr bwMode="auto">
          <a:xfrm>
            <a:off x="3276600" y="1764268"/>
            <a:ext cx="3416384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Language accepted by the DFA</a:t>
            </a:r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4C3B-69F4-4C90-B39D-0B169858AC67}" type="slidenum">
              <a:rPr lang="en-US"/>
              <a:pPr/>
              <a:t>28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0"/>
            <a:ext cx="8153400" cy="990600"/>
          </a:xfrm>
        </p:spPr>
        <p:txBody>
          <a:bodyPr/>
          <a:lstStyle/>
          <a:p>
            <a:r>
              <a:rPr lang="en-US" dirty="0"/>
              <a:t>The Pumping </a:t>
            </a:r>
            <a:r>
              <a:rPr lang="en-US" dirty="0" smtClean="0"/>
              <a:t>Lemma</a:t>
            </a:r>
            <a:endParaRPr lang="en-US" dirty="0"/>
          </a:p>
        </p:txBody>
      </p:sp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228600" y="914400"/>
            <a:ext cx="66595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Given a infinite regular language </a:t>
            </a:r>
          </a:p>
        </p:txBody>
      </p:sp>
      <p:graphicFrame>
        <p:nvGraphicFramePr>
          <p:cNvPr id="356356" name="Object 4"/>
          <p:cNvGraphicFramePr>
            <a:graphicFrameLocks noChangeAspect="1"/>
          </p:cNvGraphicFramePr>
          <p:nvPr/>
        </p:nvGraphicFramePr>
        <p:xfrm>
          <a:off x="3886200" y="914400"/>
          <a:ext cx="328613" cy="393700"/>
        </p:xfrm>
        <a:graphic>
          <a:graphicData uri="http://schemas.openxmlformats.org/presentationml/2006/ole">
            <p:oleObj spid="_x0000_s23554" name="Equation" r:id="rId3" imgW="330120" imgH="393480" progId="Equation.3">
              <p:embed/>
            </p:oleObj>
          </a:graphicData>
        </a:graphic>
      </p:graphicFrame>
      <p:sp>
        <p:nvSpPr>
          <p:cNvPr id="356357" name="Text Box 5"/>
          <p:cNvSpPr txBox="1">
            <a:spLocks noChangeArrowheads="1"/>
          </p:cNvSpPr>
          <p:nvPr/>
        </p:nvSpPr>
        <p:spPr bwMode="auto">
          <a:xfrm>
            <a:off x="228600" y="1905000"/>
            <a:ext cx="62023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there exists an integer           </a:t>
            </a:r>
          </a:p>
        </p:txBody>
      </p:sp>
      <p:graphicFrame>
        <p:nvGraphicFramePr>
          <p:cNvPr id="356358" name="Object 6"/>
          <p:cNvGraphicFramePr>
            <a:graphicFrameLocks noChangeAspect="1"/>
          </p:cNvGraphicFramePr>
          <p:nvPr/>
        </p:nvGraphicFramePr>
        <p:xfrm>
          <a:off x="2743200" y="1905000"/>
          <a:ext cx="393700" cy="304800"/>
        </p:xfrm>
        <a:graphic>
          <a:graphicData uri="http://schemas.openxmlformats.org/presentationml/2006/ole">
            <p:oleObj spid="_x0000_s23555" name="Equation" r:id="rId4" imgW="393480" imgH="304560" progId="Equation.3">
              <p:embed/>
            </p:oleObj>
          </a:graphicData>
        </a:graphic>
      </p:graphicFrame>
      <p:sp>
        <p:nvSpPr>
          <p:cNvPr id="356359" name="Text Box 7"/>
          <p:cNvSpPr txBox="1">
            <a:spLocks noChangeArrowheads="1"/>
          </p:cNvSpPr>
          <p:nvPr/>
        </p:nvSpPr>
        <p:spPr bwMode="auto">
          <a:xfrm>
            <a:off x="228600" y="2895600"/>
            <a:ext cx="4432624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for any string              </a:t>
            </a:r>
            <a:r>
              <a:rPr lang="en-US" dirty="0" smtClean="0"/>
              <a:t>         with </a:t>
            </a:r>
            <a:r>
              <a:rPr lang="en-US" dirty="0"/>
              <a:t>length   </a:t>
            </a:r>
          </a:p>
        </p:txBody>
      </p:sp>
      <p:graphicFrame>
        <p:nvGraphicFramePr>
          <p:cNvPr id="356360" name="Object 8"/>
          <p:cNvGraphicFramePr>
            <a:graphicFrameLocks noChangeAspect="1"/>
          </p:cNvGraphicFramePr>
          <p:nvPr/>
        </p:nvGraphicFramePr>
        <p:xfrm>
          <a:off x="1905000" y="2819400"/>
          <a:ext cx="1155700" cy="406400"/>
        </p:xfrm>
        <a:graphic>
          <a:graphicData uri="http://schemas.openxmlformats.org/presentationml/2006/ole">
            <p:oleObj spid="_x0000_s23556" name="Equation" r:id="rId5" imgW="1155600" imgH="406080" progId="Equation.3">
              <p:embed/>
            </p:oleObj>
          </a:graphicData>
        </a:graphic>
      </p:graphicFrame>
      <p:graphicFrame>
        <p:nvGraphicFramePr>
          <p:cNvPr id="356361" name="Object 9"/>
          <p:cNvGraphicFramePr>
            <a:graphicFrameLocks noChangeAspect="1"/>
          </p:cNvGraphicFramePr>
          <p:nvPr/>
        </p:nvGraphicFramePr>
        <p:xfrm>
          <a:off x="4495800" y="2819400"/>
          <a:ext cx="1549400" cy="544513"/>
        </p:xfrm>
        <a:graphic>
          <a:graphicData uri="http://schemas.openxmlformats.org/presentationml/2006/ole">
            <p:oleObj spid="_x0000_s23557" name="Equation" r:id="rId6" imgW="1549080" imgH="545760" progId="Equation.3">
              <p:embed/>
            </p:oleObj>
          </a:graphicData>
        </a:graphic>
      </p:graphicFrame>
      <p:sp>
        <p:nvSpPr>
          <p:cNvPr id="356362" name="Text Box 10"/>
          <p:cNvSpPr txBox="1">
            <a:spLocks noChangeArrowheads="1"/>
          </p:cNvSpPr>
          <p:nvPr/>
        </p:nvSpPr>
        <p:spPr bwMode="auto">
          <a:xfrm>
            <a:off x="228600" y="3886200"/>
            <a:ext cx="28400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we can write</a:t>
            </a:r>
          </a:p>
        </p:txBody>
      </p:sp>
      <p:graphicFrame>
        <p:nvGraphicFramePr>
          <p:cNvPr id="356363" name="Object 11"/>
          <p:cNvGraphicFramePr>
            <a:graphicFrameLocks noChangeAspect="1"/>
          </p:cNvGraphicFramePr>
          <p:nvPr/>
        </p:nvGraphicFramePr>
        <p:xfrm>
          <a:off x="1905000" y="3886200"/>
          <a:ext cx="1879600" cy="419100"/>
        </p:xfrm>
        <a:graphic>
          <a:graphicData uri="http://schemas.openxmlformats.org/presentationml/2006/ole">
            <p:oleObj spid="_x0000_s23558" name="Equation" r:id="rId7" imgW="1879560" imgH="419040" progId="Equation.3">
              <p:embed/>
            </p:oleObj>
          </a:graphicData>
        </a:graphic>
      </p:graphicFrame>
      <p:sp>
        <p:nvSpPr>
          <p:cNvPr id="356364" name="Text Box 12"/>
          <p:cNvSpPr txBox="1">
            <a:spLocks noChangeArrowheads="1"/>
          </p:cNvSpPr>
          <p:nvPr/>
        </p:nvSpPr>
        <p:spPr bwMode="auto">
          <a:xfrm>
            <a:off x="228600" y="4953000"/>
            <a:ext cx="3881191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with                                           </a:t>
            </a:r>
            <a:r>
              <a:rPr lang="en-US" dirty="0"/>
              <a:t>and</a:t>
            </a:r>
          </a:p>
        </p:txBody>
      </p:sp>
      <p:graphicFrame>
        <p:nvGraphicFramePr>
          <p:cNvPr id="356365" name="Object 13"/>
          <p:cNvGraphicFramePr>
            <a:graphicFrameLocks noChangeAspect="1"/>
          </p:cNvGraphicFramePr>
          <p:nvPr/>
        </p:nvGraphicFramePr>
        <p:xfrm>
          <a:off x="1066800" y="4876800"/>
          <a:ext cx="2146300" cy="544513"/>
        </p:xfrm>
        <a:graphic>
          <a:graphicData uri="http://schemas.openxmlformats.org/presentationml/2006/ole">
            <p:oleObj spid="_x0000_s23559" name="Equation" r:id="rId8" imgW="2145960" imgH="545760" progId="Equation.3">
              <p:embed/>
            </p:oleObj>
          </a:graphicData>
        </a:graphic>
      </p:graphicFrame>
      <p:graphicFrame>
        <p:nvGraphicFramePr>
          <p:cNvPr id="356366" name="Object 14"/>
          <p:cNvGraphicFramePr>
            <a:graphicFrameLocks noChangeAspect="1"/>
          </p:cNvGraphicFramePr>
          <p:nvPr/>
        </p:nvGraphicFramePr>
        <p:xfrm>
          <a:off x="4191000" y="4953000"/>
          <a:ext cx="1435100" cy="542925"/>
        </p:xfrm>
        <a:graphic>
          <a:graphicData uri="http://schemas.openxmlformats.org/presentationml/2006/ole">
            <p:oleObj spid="_x0000_s23560" name="Equation" r:id="rId9" imgW="1434960" imgH="545760" progId="Equation.3">
              <p:embed/>
            </p:oleObj>
          </a:graphicData>
        </a:graphic>
      </p:graphicFrame>
      <p:sp>
        <p:nvSpPr>
          <p:cNvPr id="356367" name="Text Box 15"/>
          <p:cNvSpPr txBox="1">
            <a:spLocks noChangeArrowheads="1"/>
          </p:cNvSpPr>
          <p:nvPr/>
        </p:nvSpPr>
        <p:spPr bwMode="auto">
          <a:xfrm>
            <a:off x="1288578" y="5943600"/>
            <a:ext cx="132921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buFontTx/>
              <a:buChar char="•"/>
            </a:pPr>
            <a:r>
              <a:rPr lang="en-US" dirty="0">
                <a:solidFill>
                  <a:srgbClr val="FF3300"/>
                </a:solidFill>
              </a:rPr>
              <a:t> such that:</a:t>
            </a:r>
          </a:p>
        </p:txBody>
      </p:sp>
      <p:graphicFrame>
        <p:nvGraphicFramePr>
          <p:cNvPr id="356368" name="Object 16"/>
          <p:cNvGraphicFramePr>
            <a:graphicFrameLocks noChangeAspect="1"/>
          </p:cNvGraphicFramePr>
          <p:nvPr/>
        </p:nvGraphicFramePr>
        <p:xfrm>
          <a:off x="2743200" y="5638800"/>
          <a:ext cx="2413000" cy="722313"/>
        </p:xfrm>
        <a:graphic>
          <a:graphicData uri="http://schemas.openxmlformats.org/presentationml/2006/ole">
            <p:oleObj spid="_x0000_s23561" name="Equation" r:id="rId10" imgW="2412720" imgH="723600" progId="Equation.3">
              <p:embed/>
            </p:oleObj>
          </a:graphicData>
        </a:graphic>
      </p:graphicFrame>
      <p:graphicFrame>
        <p:nvGraphicFramePr>
          <p:cNvPr id="356369" name="Object 17"/>
          <p:cNvGraphicFramePr>
            <a:graphicFrameLocks noChangeAspect="1"/>
          </p:cNvGraphicFramePr>
          <p:nvPr/>
        </p:nvGraphicFramePr>
        <p:xfrm>
          <a:off x="5486400" y="5792787"/>
          <a:ext cx="2324100" cy="531813"/>
        </p:xfrm>
        <a:graphic>
          <a:graphicData uri="http://schemas.openxmlformats.org/presentationml/2006/ole">
            <p:oleObj spid="_x0000_s23562" name="Equation" r:id="rId11" imgW="2323800" imgH="533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Applications </a:t>
            </a:r>
            <a:r>
              <a:rPr lang="en-US" sz="3600" dirty="0" smtClean="0"/>
              <a:t>of the </a:t>
            </a:r>
            <a:r>
              <a:rPr lang="en-US" sz="3600" dirty="0"/>
              <a:t>Pumping Lemma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2476DA-0A02-4C59-A045-FB71975805FD}" type="slidenum">
              <a:rPr lang="en-US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EC26-6C3F-4FB9-A37C-579F8E4613B2}" type="slidenum">
              <a:rPr lang="en-US"/>
              <a:pPr/>
              <a:t>3</a:t>
            </a:fld>
            <a:endParaRPr lang="en-US"/>
          </a:p>
        </p:txBody>
      </p:sp>
      <p:sp>
        <p:nvSpPr>
          <p:cNvPr id="355330" name="Text Box 1026"/>
          <p:cNvSpPr txBox="1">
            <a:spLocks noChangeArrowheads="1"/>
          </p:cNvSpPr>
          <p:nvPr/>
        </p:nvSpPr>
        <p:spPr bwMode="auto">
          <a:xfrm>
            <a:off x="365125" y="254000"/>
            <a:ext cx="584006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How can we prove that a </a:t>
            </a:r>
            <a:r>
              <a:rPr lang="en-US" dirty="0" smtClean="0"/>
              <a:t>language          is </a:t>
            </a:r>
            <a:r>
              <a:rPr lang="en-US" dirty="0"/>
              <a:t>not regular?</a:t>
            </a:r>
          </a:p>
        </p:txBody>
      </p:sp>
      <p:graphicFrame>
        <p:nvGraphicFramePr>
          <p:cNvPr id="355332" name="Object 1028"/>
          <p:cNvGraphicFramePr>
            <a:graphicFrameLocks noChangeAspect="1"/>
          </p:cNvGraphicFramePr>
          <p:nvPr/>
        </p:nvGraphicFramePr>
        <p:xfrm>
          <a:off x="4114800" y="304800"/>
          <a:ext cx="330200" cy="393700"/>
        </p:xfrm>
        <a:graphic>
          <a:graphicData uri="http://schemas.openxmlformats.org/presentationml/2006/ole">
            <p:oleObj spid="_x0000_s2050" name="Equation" r:id="rId3" imgW="330120" imgH="393480" progId="Equation.3">
              <p:embed/>
            </p:oleObj>
          </a:graphicData>
        </a:graphic>
      </p:graphicFrame>
      <p:grpSp>
        <p:nvGrpSpPr>
          <p:cNvPr id="2" name="Group 1034"/>
          <p:cNvGrpSpPr>
            <a:grpSpLocks/>
          </p:cNvGrpSpPr>
          <p:nvPr/>
        </p:nvGrpSpPr>
        <p:grpSpPr bwMode="auto">
          <a:xfrm>
            <a:off x="304800" y="2438398"/>
            <a:ext cx="4597400" cy="393700"/>
            <a:chOff x="192" y="1536"/>
            <a:chExt cx="2896" cy="248"/>
          </a:xfrm>
        </p:grpSpPr>
        <p:sp>
          <p:nvSpPr>
            <p:cNvPr id="355331" name="Text Box 1027"/>
            <p:cNvSpPr txBox="1">
              <a:spLocks noChangeArrowheads="1"/>
            </p:cNvSpPr>
            <p:nvPr/>
          </p:nvSpPr>
          <p:spPr bwMode="auto">
            <a:xfrm>
              <a:off x="192" y="1536"/>
              <a:ext cx="26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Prove that there is no </a:t>
              </a:r>
              <a:r>
                <a:rPr lang="en-US" b="1" dirty="0">
                  <a:solidFill>
                    <a:srgbClr val="339933"/>
                  </a:solidFill>
                </a:rPr>
                <a:t>DFA</a:t>
              </a:r>
              <a:r>
                <a:rPr lang="en-US" dirty="0"/>
                <a:t> that accepts </a:t>
              </a:r>
            </a:p>
          </p:txBody>
        </p:sp>
        <p:graphicFrame>
          <p:nvGraphicFramePr>
            <p:cNvPr id="355333" name="Object 1029"/>
            <p:cNvGraphicFramePr>
              <a:graphicFrameLocks noChangeAspect="1"/>
            </p:cNvGraphicFramePr>
            <p:nvPr/>
          </p:nvGraphicFramePr>
          <p:xfrm>
            <a:off x="2880" y="1536"/>
            <a:ext cx="208" cy="248"/>
          </p:xfrm>
          <a:graphic>
            <a:graphicData uri="http://schemas.openxmlformats.org/presentationml/2006/ole">
              <p:oleObj spid="_x0000_s2051" name="Equation" r:id="rId4" imgW="330120" imgH="393480" progId="Equation.3">
                <p:embed/>
              </p:oleObj>
            </a:graphicData>
          </a:graphic>
        </p:graphicFrame>
      </p:grpSp>
      <p:sp>
        <p:nvSpPr>
          <p:cNvPr id="355334" name="Text Box 1030"/>
          <p:cNvSpPr txBox="1">
            <a:spLocks noChangeArrowheads="1"/>
          </p:cNvSpPr>
          <p:nvPr/>
        </p:nvSpPr>
        <p:spPr bwMode="auto">
          <a:xfrm>
            <a:off x="304800" y="3810000"/>
            <a:ext cx="4055919" cy="4001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3300"/>
                </a:solidFill>
              </a:rPr>
              <a:t>Problem:</a:t>
            </a:r>
            <a:r>
              <a:rPr lang="en-US" sz="2000" dirty="0"/>
              <a:t> this is not easy to prove</a:t>
            </a:r>
          </a:p>
        </p:txBody>
      </p:sp>
      <p:sp>
        <p:nvSpPr>
          <p:cNvPr id="355335" name="Text Box 1031"/>
          <p:cNvSpPr txBox="1">
            <a:spLocks noChangeArrowheads="1"/>
          </p:cNvSpPr>
          <p:nvPr/>
        </p:nvSpPr>
        <p:spPr bwMode="auto">
          <a:xfrm>
            <a:off x="304800" y="5257800"/>
            <a:ext cx="4140877" cy="4001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3300"/>
                </a:solidFill>
              </a:rPr>
              <a:t>Solution: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0070C0"/>
                </a:solidFill>
              </a:rPr>
              <a:t>Pumping Lemma </a:t>
            </a:r>
            <a:r>
              <a:rPr lang="en-US" sz="2000" dirty="0"/>
              <a:t>!!!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4" grpId="0" autoUpdateAnimBg="0"/>
      <p:bldP spid="35533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73DA-0E07-4706-B7F3-DD36D4B7AAFC}" type="slidenum">
              <a:rPr lang="en-US"/>
              <a:pPr/>
              <a:t>30</a:t>
            </a:fld>
            <a:endParaRPr lang="en-US"/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0" y="636588"/>
            <a:ext cx="1822935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3300"/>
                </a:solidFill>
              </a:rPr>
              <a:t>Theorem:</a:t>
            </a:r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511425" y="736600"/>
            <a:ext cx="26447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language</a:t>
            </a:r>
          </a:p>
        </p:txBody>
      </p:sp>
      <p:graphicFrame>
        <p:nvGraphicFramePr>
          <p:cNvPr id="381952" name="Object 2048"/>
          <p:cNvGraphicFramePr>
            <a:graphicFrameLocks noChangeAspect="1"/>
          </p:cNvGraphicFramePr>
          <p:nvPr/>
        </p:nvGraphicFramePr>
        <p:xfrm>
          <a:off x="4343400" y="609600"/>
          <a:ext cx="3505200" cy="711200"/>
        </p:xfrm>
        <a:graphic>
          <a:graphicData uri="http://schemas.openxmlformats.org/presentationml/2006/ole">
            <p:oleObj spid="_x0000_s24578" name="Equation" r:id="rId3" imgW="3504960" imgH="711000" progId="Equation.3">
              <p:embed/>
            </p:oleObj>
          </a:graphicData>
        </a:graphic>
      </p:graphicFrame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5575300" y="1625600"/>
            <a:ext cx="27193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is not regular</a:t>
            </a:r>
          </a:p>
        </p:txBody>
      </p:sp>
      <p:sp>
        <p:nvSpPr>
          <p:cNvPr id="301063" name="Text Box 7"/>
          <p:cNvSpPr txBox="1">
            <a:spLocks noChangeArrowheads="1"/>
          </p:cNvSpPr>
          <p:nvPr/>
        </p:nvSpPr>
        <p:spPr bwMode="auto">
          <a:xfrm>
            <a:off x="228600" y="4522788"/>
            <a:ext cx="1242648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3300"/>
                </a:solidFill>
              </a:rPr>
              <a:t>Proof:</a:t>
            </a:r>
          </a:p>
        </p:txBody>
      </p:sp>
      <p:sp>
        <p:nvSpPr>
          <p:cNvPr id="301064" name="Text Box 8"/>
          <p:cNvSpPr txBox="1">
            <a:spLocks noChangeArrowheads="1"/>
          </p:cNvSpPr>
          <p:nvPr/>
        </p:nvSpPr>
        <p:spPr bwMode="auto">
          <a:xfrm>
            <a:off x="2286000" y="4572000"/>
            <a:ext cx="47053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Use the Pumping Lemma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9BA-4214-431A-B13E-51698B3F39D9}" type="slidenum">
              <a:rPr lang="en-US"/>
              <a:pPr/>
              <a:t>31</a:t>
            </a:fld>
            <a:endParaRPr lang="en-US"/>
          </a:p>
        </p:txBody>
      </p:sp>
      <p:sp>
        <p:nvSpPr>
          <p:cNvPr id="302083" name="Text Box 3"/>
          <p:cNvSpPr txBox="1">
            <a:spLocks noChangeArrowheads="1"/>
          </p:cNvSpPr>
          <p:nvPr/>
        </p:nvSpPr>
        <p:spPr bwMode="auto">
          <a:xfrm>
            <a:off x="1066800" y="2057400"/>
            <a:ext cx="577594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Assume for </a:t>
            </a:r>
            <a:r>
              <a:rPr lang="en-US" dirty="0" smtClean="0">
                <a:solidFill>
                  <a:srgbClr val="FF3300"/>
                </a:solidFill>
              </a:rPr>
              <a:t>contradiction </a:t>
            </a:r>
            <a:r>
              <a:rPr lang="en-US" dirty="0" smtClean="0"/>
              <a:t>that       </a:t>
            </a:r>
            <a:r>
              <a:rPr lang="en-US" dirty="0"/>
              <a:t>is a regular language</a:t>
            </a:r>
          </a:p>
        </p:txBody>
      </p:sp>
      <p:graphicFrame>
        <p:nvGraphicFramePr>
          <p:cNvPr id="382976" name="Object 1024"/>
          <p:cNvGraphicFramePr>
            <a:graphicFrameLocks noChangeAspect="1"/>
          </p:cNvGraphicFramePr>
          <p:nvPr/>
        </p:nvGraphicFramePr>
        <p:xfrm>
          <a:off x="4191000" y="2044700"/>
          <a:ext cx="328613" cy="393700"/>
        </p:xfrm>
        <a:graphic>
          <a:graphicData uri="http://schemas.openxmlformats.org/presentationml/2006/ole">
            <p:oleObj spid="_x0000_s25602" name="Equation" r:id="rId3" imgW="330120" imgH="393480" progId="Equation.3">
              <p:embed/>
            </p:oleObj>
          </a:graphicData>
        </a:graphic>
      </p:graphicFrame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990600" y="4572000"/>
            <a:ext cx="584006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Since        is </a:t>
            </a:r>
            <a:r>
              <a:rPr lang="en-US" dirty="0" smtClean="0">
                <a:solidFill>
                  <a:srgbClr val="FF3300"/>
                </a:solidFill>
              </a:rPr>
              <a:t>infinite </a:t>
            </a:r>
            <a:r>
              <a:rPr lang="en-US" dirty="0" smtClean="0"/>
              <a:t>we </a:t>
            </a:r>
            <a:r>
              <a:rPr lang="en-US" dirty="0"/>
              <a:t>can apply the </a:t>
            </a:r>
            <a:r>
              <a:rPr lang="en-US" dirty="0">
                <a:solidFill>
                  <a:srgbClr val="FF3300"/>
                </a:solidFill>
              </a:rPr>
              <a:t>Pumping Lemma</a:t>
            </a:r>
            <a:r>
              <a:rPr lang="en-US" dirty="0"/>
              <a:t> </a:t>
            </a:r>
          </a:p>
        </p:txBody>
      </p:sp>
      <p:graphicFrame>
        <p:nvGraphicFramePr>
          <p:cNvPr id="382977" name="Object 1025"/>
          <p:cNvGraphicFramePr>
            <a:graphicFrameLocks noChangeAspect="1"/>
          </p:cNvGraphicFramePr>
          <p:nvPr/>
        </p:nvGraphicFramePr>
        <p:xfrm>
          <a:off x="1828800" y="4572000"/>
          <a:ext cx="328613" cy="393700"/>
        </p:xfrm>
        <a:graphic>
          <a:graphicData uri="http://schemas.openxmlformats.org/presentationml/2006/ole">
            <p:oleObj spid="_x0000_s25603" name="Equation" r:id="rId4" imgW="330120" imgH="393480" progId="Equation.3">
              <p:embed/>
            </p:oleObj>
          </a:graphicData>
        </a:graphic>
      </p:graphicFrame>
      <p:graphicFrame>
        <p:nvGraphicFramePr>
          <p:cNvPr id="382978" name="Object 1026"/>
          <p:cNvGraphicFramePr>
            <a:graphicFrameLocks noChangeAspect="1"/>
          </p:cNvGraphicFramePr>
          <p:nvPr/>
        </p:nvGraphicFramePr>
        <p:xfrm>
          <a:off x="2057400" y="762000"/>
          <a:ext cx="3505200" cy="711200"/>
        </p:xfrm>
        <a:graphic>
          <a:graphicData uri="http://schemas.openxmlformats.org/presentationml/2006/ole">
            <p:oleObj spid="_x0000_s25604" name="Equation" r:id="rId5" imgW="3504960" imgH="711000" progId="Equation.3">
              <p:embed/>
            </p:oleObj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Non-Regular Languages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BEF6-3BBA-41CA-BF6A-6909D665E1D1}" type="slidenum">
              <a:rPr lang="en-US"/>
              <a:pPr/>
              <a:t>32</a:t>
            </a:fld>
            <a:endParaRPr lang="en-US"/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0" y="1143000"/>
            <a:ext cx="5057795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Let        </a:t>
            </a:r>
            <a:r>
              <a:rPr lang="en-US" dirty="0" smtClean="0"/>
              <a:t>   be </a:t>
            </a:r>
            <a:r>
              <a:rPr lang="en-US" dirty="0"/>
              <a:t>the integer in the </a:t>
            </a:r>
            <a:r>
              <a:rPr lang="en-US" dirty="0">
                <a:solidFill>
                  <a:srgbClr val="FF3300"/>
                </a:solidFill>
              </a:rPr>
              <a:t>Pumping Lemma</a:t>
            </a:r>
          </a:p>
        </p:txBody>
      </p:sp>
      <p:sp>
        <p:nvSpPr>
          <p:cNvPr id="303110" name="Text Box 6"/>
          <p:cNvSpPr txBox="1">
            <a:spLocks noChangeArrowheads="1"/>
          </p:cNvSpPr>
          <p:nvPr/>
        </p:nvSpPr>
        <p:spPr bwMode="auto">
          <a:xfrm>
            <a:off x="0" y="2667000"/>
            <a:ext cx="55451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Pick</a:t>
            </a:r>
            <a:r>
              <a:rPr lang="en-US"/>
              <a:t> a string       such that:  </a:t>
            </a:r>
          </a:p>
        </p:txBody>
      </p:sp>
      <p:graphicFrame>
        <p:nvGraphicFramePr>
          <p:cNvPr id="384000" name="Object 1024"/>
          <p:cNvGraphicFramePr>
            <a:graphicFrameLocks noChangeAspect="1"/>
          </p:cNvGraphicFramePr>
          <p:nvPr/>
        </p:nvGraphicFramePr>
        <p:xfrm>
          <a:off x="1371600" y="2667000"/>
          <a:ext cx="368300" cy="304800"/>
        </p:xfrm>
        <a:graphic>
          <a:graphicData uri="http://schemas.openxmlformats.org/presentationml/2006/ole">
            <p:oleObj spid="_x0000_s26626" name="Equation" r:id="rId3" imgW="368280" imgH="304560" progId="Equation.3">
              <p:embed/>
            </p:oleObj>
          </a:graphicData>
        </a:graphic>
      </p:graphicFrame>
      <p:graphicFrame>
        <p:nvGraphicFramePr>
          <p:cNvPr id="384001" name="Object 1025"/>
          <p:cNvGraphicFramePr>
            <a:graphicFrameLocks noChangeAspect="1"/>
          </p:cNvGraphicFramePr>
          <p:nvPr/>
        </p:nvGraphicFramePr>
        <p:xfrm>
          <a:off x="2971800" y="2590800"/>
          <a:ext cx="1422400" cy="519113"/>
        </p:xfrm>
        <a:graphic>
          <a:graphicData uri="http://schemas.openxmlformats.org/presentationml/2006/ole">
            <p:oleObj spid="_x0000_s26627" name="Equation" r:id="rId4" imgW="1422360" imgH="520560" progId="Equation.3">
              <p:embed/>
            </p:oleObj>
          </a:graphicData>
        </a:graphic>
      </p:graphicFrame>
      <p:graphicFrame>
        <p:nvGraphicFramePr>
          <p:cNvPr id="384002" name="Object 1026"/>
          <p:cNvGraphicFramePr>
            <a:graphicFrameLocks noChangeAspect="1"/>
          </p:cNvGraphicFramePr>
          <p:nvPr/>
        </p:nvGraphicFramePr>
        <p:xfrm>
          <a:off x="2743200" y="3657600"/>
          <a:ext cx="1549400" cy="544513"/>
        </p:xfrm>
        <a:graphic>
          <a:graphicData uri="http://schemas.openxmlformats.org/presentationml/2006/ole">
            <p:oleObj spid="_x0000_s26628" name="Equation" r:id="rId5" imgW="1549080" imgH="545760" progId="Equation.3">
              <p:embed/>
            </p:oleObj>
          </a:graphicData>
        </a:graphic>
      </p:graphicFrame>
      <p:sp>
        <p:nvSpPr>
          <p:cNvPr id="303114" name="Text Box 10"/>
          <p:cNvSpPr txBox="1">
            <a:spLocks noChangeArrowheads="1"/>
          </p:cNvSpPr>
          <p:nvPr/>
        </p:nvSpPr>
        <p:spPr bwMode="auto">
          <a:xfrm>
            <a:off x="1905000" y="3733800"/>
            <a:ext cx="13731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length</a:t>
            </a:r>
          </a:p>
        </p:txBody>
      </p:sp>
      <p:graphicFrame>
        <p:nvGraphicFramePr>
          <p:cNvPr id="384003" name="Object 1027"/>
          <p:cNvGraphicFramePr>
            <a:graphicFrameLocks noChangeAspect="1"/>
          </p:cNvGraphicFramePr>
          <p:nvPr/>
        </p:nvGraphicFramePr>
        <p:xfrm>
          <a:off x="3352800" y="5486400"/>
          <a:ext cx="2019300" cy="609600"/>
        </p:xfrm>
        <a:graphic>
          <a:graphicData uri="http://schemas.openxmlformats.org/presentationml/2006/ole">
            <p:oleObj spid="_x0000_s26629" name="Equation" r:id="rId6" imgW="2019240" imgH="609480" progId="Equation.3">
              <p:embed/>
            </p:oleObj>
          </a:graphicData>
        </a:graphic>
      </p:graphicFrame>
      <p:sp>
        <p:nvSpPr>
          <p:cNvPr id="303119" name="Text Box 15"/>
          <p:cNvSpPr txBox="1">
            <a:spLocks noChangeArrowheads="1"/>
          </p:cNvSpPr>
          <p:nvPr/>
        </p:nvSpPr>
        <p:spPr bwMode="auto">
          <a:xfrm>
            <a:off x="2301875" y="5715000"/>
            <a:ext cx="17113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We pick</a:t>
            </a:r>
          </a:p>
        </p:txBody>
      </p:sp>
      <p:graphicFrame>
        <p:nvGraphicFramePr>
          <p:cNvPr id="384004" name="Object 1028"/>
          <p:cNvGraphicFramePr>
            <a:graphicFrameLocks noChangeAspect="1"/>
          </p:cNvGraphicFramePr>
          <p:nvPr/>
        </p:nvGraphicFramePr>
        <p:xfrm>
          <a:off x="533400" y="1143000"/>
          <a:ext cx="393700" cy="304800"/>
        </p:xfrm>
        <a:graphic>
          <a:graphicData uri="http://schemas.openxmlformats.org/presentationml/2006/ole">
            <p:oleObj spid="_x0000_s26630" name="Equation" r:id="rId7" imgW="393480" imgH="304560" progId="Equation.3">
              <p:embed/>
            </p:oleObj>
          </a:graphicData>
        </a:graphic>
      </p:graphicFrame>
      <p:graphicFrame>
        <p:nvGraphicFramePr>
          <p:cNvPr id="384005" name="Object 1029"/>
          <p:cNvGraphicFramePr>
            <a:graphicFrameLocks noChangeAspect="1"/>
          </p:cNvGraphicFramePr>
          <p:nvPr/>
        </p:nvGraphicFramePr>
        <p:xfrm>
          <a:off x="1981200" y="0"/>
          <a:ext cx="3505200" cy="711200"/>
        </p:xfrm>
        <a:graphic>
          <a:graphicData uri="http://schemas.openxmlformats.org/presentationml/2006/ole">
            <p:oleObj spid="_x0000_s26631" name="Equation" r:id="rId8" imgW="3504960" imgH="711000" progId="Equation.3">
              <p:embed/>
            </p:oleObj>
          </a:graphicData>
        </a:graphic>
      </p:graphicFrame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CFAE-AD22-42FD-AD3F-6908C11BF42B}" type="slidenum">
              <a:rPr lang="en-US"/>
              <a:pPr/>
              <a:t>33</a:t>
            </a:fld>
            <a:endParaRPr lang="en-US"/>
          </a:p>
        </p:txBody>
      </p:sp>
      <p:sp>
        <p:nvSpPr>
          <p:cNvPr id="360452" name="Text Box 4"/>
          <p:cNvSpPr txBox="1">
            <a:spLocks noChangeArrowheads="1"/>
          </p:cNvSpPr>
          <p:nvPr/>
        </p:nvSpPr>
        <p:spPr bwMode="auto">
          <a:xfrm>
            <a:off x="152400" y="2133600"/>
            <a:ext cx="43767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it must be that length</a:t>
            </a:r>
          </a:p>
        </p:txBody>
      </p:sp>
      <p:sp>
        <p:nvSpPr>
          <p:cNvPr id="360453" name="Text Box 5"/>
          <p:cNvSpPr txBox="1">
            <a:spLocks noChangeArrowheads="1"/>
          </p:cNvSpPr>
          <p:nvPr/>
        </p:nvSpPr>
        <p:spPr bwMode="auto">
          <a:xfrm>
            <a:off x="152400" y="1524000"/>
            <a:ext cx="50784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 the</a:t>
            </a:r>
            <a:r>
              <a:rPr lang="en-US">
                <a:solidFill>
                  <a:srgbClr val="FF3300"/>
                </a:solidFill>
              </a:rPr>
              <a:t> Pumping Lemma</a:t>
            </a:r>
            <a:r>
              <a:rPr lang="en-US"/>
              <a:t> </a:t>
            </a:r>
          </a:p>
        </p:txBody>
      </p:sp>
      <p:graphicFrame>
        <p:nvGraphicFramePr>
          <p:cNvPr id="385024" name="Object 1024"/>
          <p:cNvGraphicFramePr>
            <a:graphicFrameLocks noChangeAspect="1"/>
          </p:cNvGraphicFramePr>
          <p:nvPr/>
        </p:nvGraphicFramePr>
        <p:xfrm>
          <a:off x="2743200" y="1981200"/>
          <a:ext cx="3543300" cy="544513"/>
        </p:xfrm>
        <a:graphic>
          <a:graphicData uri="http://schemas.openxmlformats.org/presentationml/2006/ole">
            <p:oleObj spid="_x0000_s27650" name="Equation" r:id="rId3" imgW="3543120" imgH="545760" progId="Equation.3">
              <p:embed/>
            </p:oleObj>
          </a:graphicData>
        </a:graphic>
      </p:graphicFrame>
      <p:graphicFrame>
        <p:nvGraphicFramePr>
          <p:cNvPr id="385025" name="Object 1025"/>
          <p:cNvGraphicFramePr>
            <a:graphicFrameLocks noChangeAspect="1"/>
          </p:cNvGraphicFramePr>
          <p:nvPr/>
        </p:nvGraphicFramePr>
        <p:xfrm>
          <a:off x="685800" y="3886200"/>
          <a:ext cx="6692900" cy="720725"/>
        </p:xfrm>
        <a:graphic>
          <a:graphicData uri="http://schemas.openxmlformats.org/presentationml/2006/ole">
            <p:oleObj spid="_x0000_s27651" name="Equation" r:id="rId4" imgW="6692760" imgH="723600" progId="Equation.3">
              <p:embed/>
            </p:oleObj>
          </a:graphicData>
        </a:graphic>
      </p:graphicFrame>
      <p:sp>
        <p:nvSpPr>
          <p:cNvPr id="360457" name="Text Box 9"/>
          <p:cNvSpPr txBox="1">
            <a:spLocks noChangeArrowheads="1"/>
          </p:cNvSpPr>
          <p:nvPr/>
        </p:nvSpPr>
        <p:spPr bwMode="auto">
          <a:xfrm>
            <a:off x="3565525" y="627856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385026" name="Object 1026"/>
          <p:cNvGraphicFramePr>
            <a:graphicFrameLocks noChangeAspect="1"/>
          </p:cNvGraphicFramePr>
          <p:nvPr/>
        </p:nvGraphicFramePr>
        <p:xfrm>
          <a:off x="2590800" y="5791200"/>
          <a:ext cx="2781300" cy="723900"/>
        </p:xfrm>
        <a:graphic>
          <a:graphicData uri="http://schemas.openxmlformats.org/presentationml/2006/ole">
            <p:oleObj spid="_x0000_s27652" name="Equation" r:id="rId5" imgW="2781000" imgH="723600" progId="Equation.3">
              <p:embed/>
            </p:oleObj>
          </a:graphicData>
        </a:graphic>
      </p:graphicFrame>
      <p:sp>
        <p:nvSpPr>
          <p:cNvPr id="360459" name="AutoShape 11"/>
          <p:cNvSpPr>
            <a:spLocks/>
          </p:cNvSpPr>
          <p:nvPr/>
        </p:nvSpPr>
        <p:spPr bwMode="auto">
          <a:xfrm rot="5353442">
            <a:off x="4076700" y="4381500"/>
            <a:ext cx="457200" cy="838200"/>
          </a:xfrm>
          <a:prstGeom prst="rightBrace">
            <a:avLst>
              <a:gd name="adj1" fmla="val 15278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60" name="AutoShape 12"/>
          <p:cNvSpPr>
            <a:spLocks/>
          </p:cNvSpPr>
          <p:nvPr/>
        </p:nvSpPr>
        <p:spPr bwMode="auto">
          <a:xfrm rot="5353442">
            <a:off x="4953000" y="4419600"/>
            <a:ext cx="457200" cy="762000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61" name="AutoShape 13"/>
          <p:cNvSpPr>
            <a:spLocks/>
          </p:cNvSpPr>
          <p:nvPr/>
        </p:nvSpPr>
        <p:spPr bwMode="auto">
          <a:xfrm rot="5353442">
            <a:off x="6246813" y="3960813"/>
            <a:ext cx="457200" cy="1676400"/>
          </a:xfrm>
          <a:prstGeom prst="rightBrace">
            <a:avLst>
              <a:gd name="adj1" fmla="val 30556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62" name="AutoShape 14"/>
          <p:cNvSpPr>
            <a:spLocks/>
          </p:cNvSpPr>
          <p:nvPr/>
        </p:nvSpPr>
        <p:spPr bwMode="auto">
          <a:xfrm rot="16153442">
            <a:off x="4989513" y="2625725"/>
            <a:ext cx="457200" cy="25146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rgbClr val="339966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63" name="AutoShape 15"/>
          <p:cNvSpPr>
            <a:spLocks/>
          </p:cNvSpPr>
          <p:nvPr/>
        </p:nvSpPr>
        <p:spPr bwMode="auto">
          <a:xfrm rot="16153442">
            <a:off x="6781800" y="3505200"/>
            <a:ext cx="381000" cy="685800"/>
          </a:xfrm>
          <a:prstGeom prst="rightBrace">
            <a:avLst>
              <a:gd name="adj1" fmla="val 15000"/>
              <a:gd name="adj2" fmla="val 50000"/>
            </a:avLst>
          </a:prstGeom>
          <a:noFill/>
          <a:ln w="9525">
            <a:solidFill>
              <a:srgbClr val="339966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5027" name="Object 1027"/>
          <p:cNvGraphicFramePr>
            <a:graphicFrameLocks noChangeAspect="1"/>
          </p:cNvGraphicFramePr>
          <p:nvPr/>
        </p:nvGraphicFramePr>
        <p:xfrm>
          <a:off x="4191000" y="5105400"/>
          <a:ext cx="290513" cy="304800"/>
        </p:xfrm>
        <a:graphic>
          <a:graphicData uri="http://schemas.openxmlformats.org/presentationml/2006/ole">
            <p:oleObj spid="_x0000_s27653" name="Equation" r:id="rId6" imgW="291960" imgH="304560" progId="Equation.3">
              <p:embed/>
            </p:oleObj>
          </a:graphicData>
        </a:graphic>
      </p:graphicFrame>
      <p:graphicFrame>
        <p:nvGraphicFramePr>
          <p:cNvPr id="385028" name="Object 1028"/>
          <p:cNvGraphicFramePr>
            <a:graphicFrameLocks noChangeAspect="1"/>
          </p:cNvGraphicFramePr>
          <p:nvPr/>
        </p:nvGraphicFramePr>
        <p:xfrm>
          <a:off x="5029200" y="5105400"/>
          <a:ext cx="315913" cy="406400"/>
        </p:xfrm>
        <a:graphic>
          <a:graphicData uri="http://schemas.openxmlformats.org/presentationml/2006/ole">
            <p:oleObj spid="_x0000_s27654" name="Equation" r:id="rId7" imgW="317160" imgH="406080" progId="Equation.3">
              <p:embed/>
            </p:oleObj>
          </a:graphicData>
        </a:graphic>
      </p:graphicFrame>
      <p:graphicFrame>
        <p:nvGraphicFramePr>
          <p:cNvPr id="385029" name="Object 1029"/>
          <p:cNvGraphicFramePr>
            <a:graphicFrameLocks noChangeAspect="1"/>
          </p:cNvGraphicFramePr>
          <p:nvPr/>
        </p:nvGraphicFramePr>
        <p:xfrm>
          <a:off x="6324600" y="5105400"/>
          <a:ext cx="265113" cy="277813"/>
        </p:xfrm>
        <a:graphic>
          <a:graphicData uri="http://schemas.openxmlformats.org/presentationml/2006/ole">
            <p:oleObj spid="_x0000_s27655" name="Equation" r:id="rId8" imgW="266400" imgH="279360" progId="Equation.3">
              <p:embed/>
            </p:oleObj>
          </a:graphicData>
        </a:graphic>
      </p:graphicFrame>
      <p:graphicFrame>
        <p:nvGraphicFramePr>
          <p:cNvPr id="385030" name="Object 1030"/>
          <p:cNvGraphicFramePr>
            <a:graphicFrameLocks noChangeAspect="1"/>
          </p:cNvGraphicFramePr>
          <p:nvPr/>
        </p:nvGraphicFramePr>
        <p:xfrm>
          <a:off x="5029200" y="3200400"/>
          <a:ext cx="393700" cy="304800"/>
        </p:xfrm>
        <a:graphic>
          <a:graphicData uri="http://schemas.openxmlformats.org/presentationml/2006/ole">
            <p:oleObj spid="_x0000_s27656" name="Equation" r:id="rId9" imgW="393480" imgH="304560" progId="Equation.3">
              <p:embed/>
            </p:oleObj>
          </a:graphicData>
        </a:graphic>
      </p:graphicFrame>
      <p:graphicFrame>
        <p:nvGraphicFramePr>
          <p:cNvPr id="385031" name="Object 1031"/>
          <p:cNvGraphicFramePr>
            <a:graphicFrameLocks noChangeAspect="1"/>
          </p:cNvGraphicFramePr>
          <p:nvPr/>
        </p:nvGraphicFramePr>
        <p:xfrm>
          <a:off x="6783388" y="3201988"/>
          <a:ext cx="393700" cy="304800"/>
        </p:xfrm>
        <a:graphic>
          <a:graphicData uri="http://schemas.openxmlformats.org/presentationml/2006/ole">
            <p:oleObj spid="_x0000_s27657" name="Equation" r:id="rId10" imgW="393480" imgH="304560" progId="Equation.3">
              <p:embed/>
            </p:oleObj>
          </a:graphicData>
        </a:graphic>
      </p:graphicFrame>
      <p:sp>
        <p:nvSpPr>
          <p:cNvPr id="360469" name="Text Box 21"/>
          <p:cNvSpPr txBox="1">
            <a:spLocks noChangeArrowheads="1"/>
          </p:cNvSpPr>
          <p:nvPr/>
        </p:nvSpPr>
        <p:spPr bwMode="auto">
          <a:xfrm>
            <a:off x="288925" y="177800"/>
            <a:ext cx="14525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Write:</a:t>
            </a:r>
          </a:p>
        </p:txBody>
      </p:sp>
      <p:graphicFrame>
        <p:nvGraphicFramePr>
          <p:cNvPr id="385032" name="Object 1032"/>
          <p:cNvGraphicFramePr>
            <a:graphicFrameLocks noChangeAspect="1"/>
          </p:cNvGraphicFramePr>
          <p:nvPr/>
        </p:nvGraphicFramePr>
        <p:xfrm>
          <a:off x="1295400" y="0"/>
          <a:ext cx="2743200" cy="722313"/>
        </p:xfrm>
        <a:graphic>
          <a:graphicData uri="http://schemas.openxmlformats.org/presentationml/2006/ole">
            <p:oleObj spid="_x0000_s27658" name="Equation" r:id="rId11" imgW="2743200" imgH="723600" progId="Equation.3">
              <p:embed/>
            </p:oleObj>
          </a:graphicData>
        </a:graphic>
      </p:graphicFrame>
      <p:sp>
        <p:nvSpPr>
          <p:cNvPr id="360471" name="Text Box 23"/>
          <p:cNvSpPr txBox="1">
            <a:spLocks noChangeArrowheads="1"/>
          </p:cNvSpPr>
          <p:nvPr/>
        </p:nvSpPr>
        <p:spPr bwMode="auto">
          <a:xfrm>
            <a:off x="1676400" y="6096000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Thus: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BB92-6F57-4099-A34A-650D9A421DED}" type="slidenum">
              <a:rPr lang="en-US"/>
              <a:pPr/>
              <a:t>34</a:t>
            </a:fld>
            <a:endParaRPr lang="en-US"/>
          </a:p>
        </p:txBody>
      </p:sp>
      <p:sp>
        <p:nvSpPr>
          <p:cNvPr id="306178" name="Text Box 2"/>
          <p:cNvSpPr txBox="1">
            <a:spLocks noChangeArrowheads="1"/>
          </p:cNvSpPr>
          <p:nvPr/>
        </p:nvSpPr>
        <p:spPr bwMode="auto">
          <a:xfrm>
            <a:off x="0" y="2209800"/>
            <a:ext cx="50784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 the</a:t>
            </a:r>
            <a:r>
              <a:rPr lang="en-US">
                <a:solidFill>
                  <a:srgbClr val="FF3300"/>
                </a:solidFill>
              </a:rPr>
              <a:t> Pumping Lemma:</a:t>
            </a:r>
          </a:p>
        </p:txBody>
      </p:sp>
      <p:graphicFrame>
        <p:nvGraphicFramePr>
          <p:cNvPr id="386048" name="Object 0"/>
          <p:cNvGraphicFramePr>
            <a:graphicFrameLocks noChangeAspect="1"/>
          </p:cNvGraphicFramePr>
          <p:nvPr/>
        </p:nvGraphicFramePr>
        <p:xfrm>
          <a:off x="5562600" y="2057400"/>
          <a:ext cx="2413000" cy="722313"/>
        </p:xfrm>
        <a:graphic>
          <a:graphicData uri="http://schemas.openxmlformats.org/presentationml/2006/ole">
            <p:oleObj spid="_x0000_s28674" name="Equation" r:id="rId3" imgW="2412720" imgH="723600" progId="Equation.3">
              <p:embed/>
            </p:oleObj>
          </a:graphicData>
        </a:graphic>
      </p:graphicFrame>
      <p:graphicFrame>
        <p:nvGraphicFramePr>
          <p:cNvPr id="386049" name="Object 1"/>
          <p:cNvGraphicFramePr>
            <a:graphicFrameLocks noChangeAspect="1"/>
          </p:cNvGraphicFramePr>
          <p:nvPr/>
        </p:nvGraphicFramePr>
        <p:xfrm>
          <a:off x="5562600" y="3200400"/>
          <a:ext cx="2324100" cy="531813"/>
        </p:xfrm>
        <a:graphic>
          <a:graphicData uri="http://schemas.openxmlformats.org/presentationml/2006/ole">
            <p:oleObj spid="_x0000_s28675" name="Equation" r:id="rId4" imgW="2323800" imgH="533160" progId="Equation.3">
              <p:embed/>
            </p:oleObj>
          </a:graphicData>
        </a:graphic>
      </p:graphicFrame>
      <p:sp>
        <p:nvSpPr>
          <p:cNvPr id="306182" name="Text Box 6"/>
          <p:cNvSpPr txBox="1">
            <a:spLocks noChangeArrowheads="1"/>
          </p:cNvSpPr>
          <p:nvPr/>
        </p:nvSpPr>
        <p:spPr bwMode="auto">
          <a:xfrm>
            <a:off x="2057400" y="5181600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Thus:</a:t>
            </a:r>
          </a:p>
        </p:txBody>
      </p:sp>
      <p:graphicFrame>
        <p:nvGraphicFramePr>
          <p:cNvPr id="386050" name="Object 2"/>
          <p:cNvGraphicFramePr>
            <a:graphicFrameLocks noChangeAspect="1"/>
          </p:cNvGraphicFramePr>
          <p:nvPr/>
        </p:nvGraphicFramePr>
        <p:xfrm>
          <a:off x="1066800" y="0"/>
          <a:ext cx="2692400" cy="722313"/>
        </p:xfrm>
        <a:graphic>
          <a:graphicData uri="http://schemas.openxmlformats.org/presentationml/2006/ole">
            <p:oleObj spid="_x0000_s28676" name="Equation" r:id="rId5" imgW="2692080" imgH="723600" progId="Equation.3">
              <p:embed/>
            </p:oleObj>
          </a:graphicData>
        </a:graphic>
      </p:graphicFrame>
      <p:graphicFrame>
        <p:nvGraphicFramePr>
          <p:cNvPr id="386051" name="Object 3"/>
          <p:cNvGraphicFramePr>
            <a:graphicFrameLocks noChangeAspect="1"/>
          </p:cNvGraphicFramePr>
          <p:nvPr/>
        </p:nvGraphicFramePr>
        <p:xfrm>
          <a:off x="3200400" y="4876800"/>
          <a:ext cx="2501900" cy="722313"/>
        </p:xfrm>
        <a:graphic>
          <a:graphicData uri="http://schemas.openxmlformats.org/presentationml/2006/ole">
            <p:oleObj spid="_x0000_s28677" name="Equation" r:id="rId6" imgW="2501640" imgH="723600" progId="Equation.3">
              <p:embed/>
            </p:oleObj>
          </a:graphicData>
        </a:graphic>
      </p:graphicFrame>
      <p:graphicFrame>
        <p:nvGraphicFramePr>
          <p:cNvPr id="386052" name="Object 4"/>
          <p:cNvGraphicFramePr>
            <a:graphicFrameLocks noChangeAspect="1"/>
          </p:cNvGraphicFramePr>
          <p:nvPr/>
        </p:nvGraphicFramePr>
        <p:xfrm>
          <a:off x="5257800" y="0"/>
          <a:ext cx="2781300" cy="723900"/>
        </p:xfrm>
        <a:graphic>
          <a:graphicData uri="http://schemas.openxmlformats.org/presentationml/2006/ole">
            <p:oleObj spid="_x0000_s28678" name="Equation" r:id="rId7" imgW="2781000" imgH="723600" progId="Equation.3">
              <p:embed/>
            </p:oleObj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BE06-D54C-4839-A684-F945B6DF94B8}" type="slidenum">
              <a:rPr lang="en-US"/>
              <a:pPr/>
              <a:t>35</a:t>
            </a:fld>
            <a:endParaRPr lang="en-US"/>
          </a:p>
        </p:txBody>
      </p:sp>
      <p:sp>
        <p:nvSpPr>
          <p:cNvPr id="362499" name="Text Box 1027"/>
          <p:cNvSpPr txBox="1">
            <a:spLocks noChangeArrowheads="1"/>
          </p:cNvSpPr>
          <p:nvPr/>
        </p:nvSpPr>
        <p:spPr bwMode="auto">
          <a:xfrm>
            <a:off x="152400" y="1524000"/>
            <a:ext cx="52006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 the</a:t>
            </a:r>
            <a:r>
              <a:rPr lang="en-US">
                <a:solidFill>
                  <a:srgbClr val="FF3300"/>
                </a:solidFill>
              </a:rPr>
              <a:t> Pumping Lemma:</a:t>
            </a:r>
            <a:r>
              <a:rPr lang="en-US"/>
              <a:t> </a:t>
            </a:r>
          </a:p>
        </p:txBody>
      </p:sp>
      <p:graphicFrame>
        <p:nvGraphicFramePr>
          <p:cNvPr id="387072" name="Object 1024"/>
          <p:cNvGraphicFramePr>
            <a:graphicFrameLocks noChangeAspect="1"/>
          </p:cNvGraphicFramePr>
          <p:nvPr/>
        </p:nvGraphicFramePr>
        <p:xfrm>
          <a:off x="1066800" y="3429000"/>
          <a:ext cx="6908800" cy="720725"/>
        </p:xfrm>
        <a:graphic>
          <a:graphicData uri="http://schemas.openxmlformats.org/presentationml/2006/ole">
            <p:oleObj spid="_x0000_s29698" name="Equation" r:id="rId3" imgW="6908760" imgH="723600" progId="Equation.3">
              <p:embed/>
            </p:oleObj>
          </a:graphicData>
        </a:graphic>
      </p:graphicFrame>
      <p:sp>
        <p:nvSpPr>
          <p:cNvPr id="362502" name="Text Box 1030"/>
          <p:cNvSpPr txBox="1">
            <a:spLocks noChangeArrowheads="1"/>
          </p:cNvSpPr>
          <p:nvPr/>
        </p:nvSpPr>
        <p:spPr bwMode="auto">
          <a:xfrm>
            <a:off x="3565525" y="627856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62504" name="AutoShape 1032"/>
          <p:cNvSpPr>
            <a:spLocks/>
          </p:cNvSpPr>
          <p:nvPr/>
        </p:nvSpPr>
        <p:spPr bwMode="auto">
          <a:xfrm rot="5353442">
            <a:off x="2933700" y="3924300"/>
            <a:ext cx="457200" cy="838200"/>
          </a:xfrm>
          <a:prstGeom prst="rightBrace">
            <a:avLst>
              <a:gd name="adj1" fmla="val 15278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2505" name="AutoShape 1033"/>
          <p:cNvSpPr>
            <a:spLocks/>
          </p:cNvSpPr>
          <p:nvPr/>
        </p:nvSpPr>
        <p:spPr bwMode="auto">
          <a:xfrm rot="5353442">
            <a:off x="3810000" y="3962400"/>
            <a:ext cx="457200" cy="762000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2506" name="AutoShape 1034"/>
          <p:cNvSpPr>
            <a:spLocks/>
          </p:cNvSpPr>
          <p:nvPr/>
        </p:nvSpPr>
        <p:spPr bwMode="auto">
          <a:xfrm rot="5353442">
            <a:off x="5942013" y="3502025"/>
            <a:ext cx="457200" cy="1676400"/>
          </a:xfrm>
          <a:prstGeom prst="rightBrace">
            <a:avLst>
              <a:gd name="adj1" fmla="val 30556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2507" name="AutoShape 1035"/>
          <p:cNvSpPr>
            <a:spLocks/>
          </p:cNvSpPr>
          <p:nvPr/>
        </p:nvSpPr>
        <p:spPr bwMode="auto">
          <a:xfrm rot="16153442">
            <a:off x="4229100" y="1638300"/>
            <a:ext cx="457200" cy="3429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rgbClr val="339966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2508" name="AutoShape 1036"/>
          <p:cNvSpPr>
            <a:spLocks/>
          </p:cNvSpPr>
          <p:nvPr/>
        </p:nvSpPr>
        <p:spPr bwMode="auto">
          <a:xfrm rot="16153442">
            <a:off x="6400800" y="3048000"/>
            <a:ext cx="381000" cy="685800"/>
          </a:xfrm>
          <a:prstGeom prst="rightBrace">
            <a:avLst>
              <a:gd name="adj1" fmla="val 15000"/>
              <a:gd name="adj2" fmla="val 50000"/>
            </a:avLst>
          </a:prstGeom>
          <a:noFill/>
          <a:ln w="9525">
            <a:solidFill>
              <a:srgbClr val="339966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7073" name="Object 1025"/>
          <p:cNvGraphicFramePr>
            <a:graphicFrameLocks noChangeAspect="1"/>
          </p:cNvGraphicFramePr>
          <p:nvPr/>
        </p:nvGraphicFramePr>
        <p:xfrm>
          <a:off x="2971800" y="4648200"/>
          <a:ext cx="290513" cy="304800"/>
        </p:xfrm>
        <a:graphic>
          <a:graphicData uri="http://schemas.openxmlformats.org/presentationml/2006/ole">
            <p:oleObj spid="_x0000_s29699" name="Equation" r:id="rId4" imgW="291960" imgH="304560" progId="Equation.3">
              <p:embed/>
            </p:oleObj>
          </a:graphicData>
        </a:graphic>
      </p:graphicFrame>
      <p:graphicFrame>
        <p:nvGraphicFramePr>
          <p:cNvPr id="387074" name="Object 1026"/>
          <p:cNvGraphicFramePr>
            <a:graphicFrameLocks noChangeAspect="1"/>
          </p:cNvGraphicFramePr>
          <p:nvPr/>
        </p:nvGraphicFramePr>
        <p:xfrm>
          <a:off x="3886200" y="4648200"/>
          <a:ext cx="315913" cy="406400"/>
        </p:xfrm>
        <a:graphic>
          <a:graphicData uri="http://schemas.openxmlformats.org/presentationml/2006/ole">
            <p:oleObj spid="_x0000_s29700" name="Equation" r:id="rId5" imgW="317160" imgH="406080" progId="Equation.3">
              <p:embed/>
            </p:oleObj>
          </a:graphicData>
        </a:graphic>
      </p:graphicFrame>
      <p:graphicFrame>
        <p:nvGraphicFramePr>
          <p:cNvPr id="387075" name="Object 1027"/>
          <p:cNvGraphicFramePr>
            <a:graphicFrameLocks noChangeAspect="1"/>
          </p:cNvGraphicFramePr>
          <p:nvPr/>
        </p:nvGraphicFramePr>
        <p:xfrm>
          <a:off x="6096000" y="4648200"/>
          <a:ext cx="265113" cy="277813"/>
        </p:xfrm>
        <a:graphic>
          <a:graphicData uri="http://schemas.openxmlformats.org/presentationml/2006/ole">
            <p:oleObj spid="_x0000_s29701" name="Equation" r:id="rId6" imgW="266400" imgH="279360" progId="Equation.3">
              <p:embed/>
            </p:oleObj>
          </a:graphicData>
        </a:graphic>
      </p:graphicFrame>
      <p:graphicFrame>
        <p:nvGraphicFramePr>
          <p:cNvPr id="387076" name="Object 1028"/>
          <p:cNvGraphicFramePr>
            <a:graphicFrameLocks noChangeAspect="1"/>
          </p:cNvGraphicFramePr>
          <p:nvPr/>
        </p:nvGraphicFramePr>
        <p:xfrm>
          <a:off x="3886200" y="2667000"/>
          <a:ext cx="1130300" cy="431800"/>
        </p:xfrm>
        <a:graphic>
          <a:graphicData uri="http://schemas.openxmlformats.org/presentationml/2006/ole">
            <p:oleObj spid="_x0000_s29702" name="Equation" r:id="rId7" imgW="1130040" imgH="431640" progId="Equation.3">
              <p:embed/>
            </p:oleObj>
          </a:graphicData>
        </a:graphic>
      </p:graphicFrame>
      <p:graphicFrame>
        <p:nvGraphicFramePr>
          <p:cNvPr id="387077" name="Object 1029"/>
          <p:cNvGraphicFramePr>
            <a:graphicFrameLocks noChangeAspect="1"/>
          </p:cNvGraphicFramePr>
          <p:nvPr/>
        </p:nvGraphicFramePr>
        <p:xfrm>
          <a:off x="6477000" y="2743200"/>
          <a:ext cx="393700" cy="304800"/>
        </p:xfrm>
        <a:graphic>
          <a:graphicData uri="http://schemas.openxmlformats.org/presentationml/2006/ole">
            <p:oleObj spid="_x0000_s29703" name="Equation" r:id="rId8" imgW="393480" imgH="304560" progId="Equation.3">
              <p:embed/>
            </p:oleObj>
          </a:graphicData>
        </a:graphic>
      </p:graphicFrame>
      <p:sp>
        <p:nvSpPr>
          <p:cNvPr id="362516" name="Text Box 1044"/>
          <p:cNvSpPr txBox="1">
            <a:spLocks noChangeArrowheads="1"/>
          </p:cNvSpPr>
          <p:nvPr/>
        </p:nvSpPr>
        <p:spPr bwMode="auto">
          <a:xfrm>
            <a:off x="1600200" y="6019800"/>
            <a:ext cx="12874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Thus:</a:t>
            </a:r>
          </a:p>
        </p:txBody>
      </p:sp>
      <p:graphicFrame>
        <p:nvGraphicFramePr>
          <p:cNvPr id="387078" name="Object 1030"/>
          <p:cNvGraphicFramePr>
            <a:graphicFrameLocks noChangeAspect="1"/>
          </p:cNvGraphicFramePr>
          <p:nvPr/>
        </p:nvGraphicFramePr>
        <p:xfrm>
          <a:off x="5486400" y="1371600"/>
          <a:ext cx="2501900" cy="722313"/>
        </p:xfrm>
        <a:graphic>
          <a:graphicData uri="http://schemas.openxmlformats.org/presentationml/2006/ole">
            <p:oleObj spid="_x0000_s29704" name="Equation" r:id="rId9" imgW="2501640" imgH="723600" progId="Equation.3">
              <p:embed/>
            </p:oleObj>
          </a:graphicData>
        </a:graphic>
      </p:graphicFrame>
      <p:graphicFrame>
        <p:nvGraphicFramePr>
          <p:cNvPr id="387079" name="Object 1031"/>
          <p:cNvGraphicFramePr>
            <a:graphicFrameLocks noChangeAspect="1"/>
          </p:cNvGraphicFramePr>
          <p:nvPr/>
        </p:nvGraphicFramePr>
        <p:xfrm>
          <a:off x="1066800" y="0"/>
          <a:ext cx="2692400" cy="722313"/>
        </p:xfrm>
        <a:graphic>
          <a:graphicData uri="http://schemas.openxmlformats.org/presentationml/2006/ole">
            <p:oleObj spid="_x0000_s29705" name="Equation" r:id="rId10" imgW="2692080" imgH="723600" progId="Equation.3">
              <p:embed/>
            </p:oleObj>
          </a:graphicData>
        </a:graphic>
      </p:graphicFrame>
      <p:graphicFrame>
        <p:nvGraphicFramePr>
          <p:cNvPr id="387080" name="Object 1032"/>
          <p:cNvGraphicFramePr>
            <a:graphicFrameLocks noChangeAspect="1"/>
          </p:cNvGraphicFramePr>
          <p:nvPr/>
        </p:nvGraphicFramePr>
        <p:xfrm>
          <a:off x="5257800" y="0"/>
          <a:ext cx="2781300" cy="723900"/>
        </p:xfrm>
        <a:graphic>
          <a:graphicData uri="http://schemas.openxmlformats.org/presentationml/2006/ole">
            <p:oleObj spid="_x0000_s29706" name="Equation" r:id="rId11" imgW="2781000" imgH="723600" progId="Equation.3">
              <p:embed/>
            </p:oleObj>
          </a:graphicData>
        </a:graphic>
      </p:graphicFrame>
      <p:sp>
        <p:nvSpPr>
          <p:cNvPr id="362520" name="AutoShape 1048"/>
          <p:cNvSpPr>
            <a:spLocks/>
          </p:cNvSpPr>
          <p:nvPr/>
        </p:nvSpPr>
        <p:spPr bwMode="auto">
          <a:xfrm rot="5353442">
            <a:off x="4648200" y="3962400"/>
            <a:ext cx="457200" cy="762000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7081" name="Object 1033"/>
          <p:cNvGraphicFramePr>
            <a:graphicFrameLocks noChangeAspect="1"/>
          </p:cNvGraphicFramePr>
          <p:nvPr/>
        </p:nvGraphicFramePr>
        <p:xfrm>
          <a:off x="4724400" y="4648200"/>
          <a:ext cx="315913" cy="406400"/>
        </p:xfrm>
        <a:graphic>
          <a:graphicData uri="http://schemas.openxmlformats.org/presentationml/2006/ole">
            <p:oleObj spid="_x0000_s29707" name="Equation" r:id="rId12" imgW="317160" imgH="406080" progId="Equation.3">
              <p:embed/>
            </p:oleObj>
          </a:graphicData>
        </a:graphic>
      </p:graphicFrame>
      <p:graphicFrame>
        <p:nvGraphicFramePr>
          <p:cNvPr id="387082" name="Object 1034"/>
          <p:cNvGraphicFramePr>
            <a:graphicFrameLocks noChangeAspect="1"/>
          </p:cNvGraphicFramePr>
          <p:nvPr/>
        </p:nvGraphicFramePr>
        <p:xfrm>
          <a:off x="3124200" y="5867400"/>
          <a:ext cx="2476500" cy="609600"/>
        </p:xfrm>
        <a:graphic>
          <a:graphicData uri="http://schemas.openxmlformats.org/presentationml/2006/ole">
            <p:oleObj spid="_x0000_s29708" name="Equation" r:id="rId13" imgW="2476440" imgH="609480" progId="Equation.3">
              <p:embed/>
            </p:oleObj>
          </a:graphicData>
        </a:graphic>
      </p:graphicFrame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9DFC-78DE-4DE5-A220-00C1357C0AFF}" type="slidenum">
              <a:rPr lang="en-US"/>
              <a:pPr/>
              <a:t>36</a:t>
            </a:fld>
            <a:endParaRPr lang="en-US"/>
          </a:p>
        </p:txBody>
      </p:sp>
      <p:graphicFrame>
        <p:nvGraphicFramePr>
          <p:cNvPr id="388096" name="Object 1024"/>
          <p:cNvGraphicFramePr>
            <a:graphicFrameLocks noChangeAspect="1"/>
          </p:cNvGraphicFramePr>
          <p:nvPr/>
        </p:nvGraphicFramePr>
        <p:xfrm>
          <a:off x="3124200" y="0"/>
          <a:ext cx="2476500" cy="609600"/>
        </p:xfrm>
        <a:graphic>
          <a:graphicData uri="http://schemas.openxmlformats.org/presentationml/2006/ole">
            <p:oleObj spid="_x0000_s30722" name="Equation" r:id="rId3" imgW="2476440" imgH="609480" progId="Equation.3">
              <p:embed/>
            </p:oleObj>
          </a:graphicData>
        </a:graphic>
      </p:graphicFrame>
      <p:graphicFrame>
        <p:nvGraphicFramePr>
          <p:cNvPr id="388097" name="Object 1025"/>
          <p:cNvGraphicFramePr>
            <a:graphicFrameLocks noChangeAspect="1"/>
          </p:cNvGraphicFramePr>
          <p:nvPr/>
        </p:nvGraphicFramePr>
        <p:xfrm>
          <a:off x="2349500" y="2032000"/>
          <a:ext cx="3505200" cy="711200"/>
        </p:xfrm>
        <a:graphic>
          <a:graphicData uri="http://schemas.openxmlformats.org/presentationml/2006/ole">
            <p:oleObj spid="_x0000_s30723" name="Equation" r:id="rId4" imgW="3504960" imgH="711000" progId="Equation.3">
              <p:embed/>
            </p:oleObj>
          </a:graphicData>
        </a:graphic>
      </p:graphicFrame>
      <p:sp>
        <p:nvSpPr>
          <p:cNvPr id="305159" name="Text Box 7"/>
          <p:cNvSpPr txBox="1">
            <a:spLocks noChangeArrowheads="1"/>
          </p:cNvSpPr>
          <p:nvPr/>
        </p:nvSpPr>
        <p:spPr bwMode="auto">
          <a:xfrm>
            <a:off x="517525" y="2109788"/>
            <a:ext cx="13255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3300"/>
                </a:solidFill>
              </a:rPr>
              <a:t>BUT:</a:t>
            </a:r>
          </a:p>
        </p:txBody>
      </p:sp>
      <p:graphicFrame>
        <p:nvGraphicFramePr>
          <p:cNvPr id="388098" name="Object 1026"/>
          <p:cNvGraphicFramePr>
            <a:graphicFrameLocks noChangeAspect="1"/>
          </p:cNvGraphicFramePr>
          <p:nvPr/>
        </p:nvGraphicFramePr>
        <p:xfrm>
          <a:off x="3105150" y="4165600"/>
          <a:ext cx="2476500" cy="647700"/>
        </p:xfrm>
        <a:graphic>
          <a:graphicData uri="http://schemas.openxmlformats.org/presentationml/2006/ole">
            <p:oleObj spid="_x0000_s30724" name="Equation" r:id="rId5" imgW="2476440" imgH="647640" progId="Equation.3">
              <p:embed/>
            </p:oleObj>
          </a:graphicData>
        </a:graphic>
      </p:graphicFrame>
      <p:sp>
        <p:nvSpPr>
          <p:cNvPr id="305162" name="Text Box 10"/>
          <p:cNvSpPr txBox="1">
            <a:spLocks noChangeArrowheads="1"/>
          </p:cNvSpPr>
          <p:nvPr/>
        </p:nvSpPr>
        <p:spPr bwMode="auto">
          <a:xfrm>
            <a:off x="2133600" y="5457825"/>
            <a:ext cx="459422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3300"/>
                </a:solidFill>
              </a:rPr>
              <a:t>CONTRADICTION!!!</a:t>
            </a:r>
          </a:p>
        </p:txBody>
      </p:sp>
      <p:sp>
        <p:nvSpPr>
          <p:cNvPr id="305164" name="AutoShape 12"/>
          <p:cNvSpPr>
            <a:spLocks noChangeArrowheads="1"/>
          </p:cNvSpPr>
          <p:nvPr/>
        </p:nvSpPr>
        <p:spPr bwMode="auto">
          <a:xfrm>
            <a:off x="4114800" y="3124200"/>
            <a:ext cx="485775" cy="747713"/>
          </a:xfrm>
          <a:prstGeom prst="downArrow">
            <a:avLst>
              <a:gd name="adj1" fmla="val 50000"/>
              <a:gd name="adj2" fmla="val 384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8099" name="Object 1027"/>
          <p:cNvGraphicFramePr>
            <a:graphicFrameLocks noChangeAspect="1"/>
          </p:cNvGraphicFramePr>
          <p:nvPr/>
        </p:nvGraphicFramePr>
        <p:xfrm>
          <a:off x="7004050" y="88900"/>
          <a:ext cx="1117600" cy="546100"/>
        </p:xfrm>
        <a:graphic>
          <a:graphicData uri="http://schemas.openxmlformats.org/presentationml/2006/ole">
            <p:oleObj spid="_x0000_s30725" name="Equation" r:id="rId6" imgW="1117440" imgH="545760" progId="Equation.3">
              <p:embed/>
            </p:oleObj>
          </a:graphicData>
        </a:graphic>
      </p:graphicFrame>
      <p:sp>
        <p:nvSpPr>
          <p:cNvPr id="305166" name="Line 14"/>
          <p:cNvSpPr>
            <a:spLocks noChangeShapeType="1"/>
          </p:cNvSpPr>
          <p:nvPr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F490-9908-42A9-98BB-F188C1875A29}" type="slidenum">
              <a:rPr lang="en-US"/>
              <a:pPr/>
              <a:t>37</a:t>
            </a:fld>
            <a:endParaRPr lang="en-US"/>
          </a:p>
        </p:txBody>
      </p:sp>
      <p:sp>
        <p:nvSpPr>
          <p:cNvPr id="315394" name="Text Box 2"/>
          <p:cNvSpPr txBox="1">
            <a:spLocks noChangeArrowheads="1"/>
          </p:cNvSpPr>
          <p:nvPr/>
        </p:nvSpPr>
        <p:spPr bwMode="auto">
          <a:xfrm>
            <a:off x="2590800" y="609600"/>
            <a:ext cx="615473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Our assumption that</a:t>
            </a:r>
          </a:p>
          <a:p>
            <a:r>
              <a:rPr lang="en-US"/>
              <a:t>is a regular language is not true</a:t>
            </a:r>
          </a:p>
        </p:txBody>
      </p:sp>
      <p:graphicFrame>
        <p:nvGraphicFramePr>
          <p:cNvPr id="389120" name="Object 1024"/>
          <p:cNvGraphicFramePr>
            <a:graphicFrameLocks noChangeAspect="1"/>
          </p:cNvGraphicFramePr>
          <p:nvPr/>
        </p:nvGraphicFramePr>
        <p:xfrm>
          <a:off x="4876800" y="533400"/>
          <a:ext cx="328613" cy="393700"/>
        </p:xfrm>
        <a:graphic>
          <a:graphicData uri="http://schemas.openxmlformats.org/presentationml/2006/ole">
            <p:oleObj spid="_x0000_s31746" name="Equation" r:id="rId3" imgW="330120" imgH="393480" progId="Equation.3">
              <p:embed/>
            </p:oleObj>
          </a:graphicData>
        </a:graphic>
      </p:graphicFrame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914400" y="4343400"/>
            <a:ext cx="2262158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3300"/>
                </a:solidFill>
              </a:rPr>
              <a:t>Conclusion:</a:t>
            </a:r>
          </a:p>
        </p:txBody>
      </p:sp>
      <p:graphicFrame>
        <p:nvGraphicFramePr>
          <p:cNvPr id="389121" name="Object 1025"/>
          <p:cNvGraphicFramePr>
            <a:graphicFrameLocks noChangeAspect="1"/>
          </p:cNvGraphicFramePr>
          <p:nvPr/>
        </p:nvGraphicFramePr>
        <p:xfrm>
          <a:off x="3429000" y="4419600"/>
          <a:ext cx="328613" cy="393700"/>
        </p:xfrm>
        <a:graphic>
          <a:graphicData uri="http://schemas.openxmlformats.org/presentationml/2006/ole">
            <p:oleObj spid="_x0000_s31747" name="Equation" r:id="rId4" imgW="330120" imgH="393480" progId="Equation.3">
              <p:embed/>
            </p:oleObj>
          </a:graphicData>
        </a:graphic>
      </p:graphicFrame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3733800" y="4343400"/>
            <a:ext cx="47767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is not a regular language</a:t>
            </a:r>
          </a:p>
        </p:txBody>
      </p:sp>
      <p:sp>
        <p:nvSpPr>
          <p:cNvPr id="315399" name="Text Box 7"/>
          <p:cNvSpPr txBox="1">
            <a:spLocks noChangeArrowheads="1"/>
          </p:cNvSpPr>
          <p:nvPr/>
        </p:nvSpPr>
        <p:spPr bwMode="auto">
          <a:xfrm>
            <a:off x="0" y="609600"/>
            <a:ext cx="22955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Therefore: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The Pigeonhole Principle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0712CD-3114-4F33-9F85-541FE99CB92F}" type="slidenum">
              <a:rPr lang="en-US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  <p:pic>
        <p:nvPicPr>
          <p:cNvPr id="318468" name="Picture 4" descr="C:\ModComp\pigeon.gif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3962400" y="3429000"/>
            <a:ext cx="1828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2F7C-B439-409A-9868-8ED5B0C2F480}" type="slidenum">
              <a:rPr lang="en-US"/>
              <a:pPr/>
              <a:t>5</a:t>
            </a:fld>
            <a:endParaRPr lang="en-US"/>
          </a:p>
        </p:txBody>
      </p:sp>
      <p:sp>
        <p:nvSpPr>
          <p:cNvPr id="271379" name="AutoShape 19"/>
          <p:cNvSpPr>
            <a:spLocks noChangeArrowheads="1"/>
          </p:cNvSpPr>
          <p:nvPr/>
        </p:nvSpPr>
        <p:spPr bwMode="auto">
          <a:xfrm>
            <a:off x="8382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271383" name="Picture 23" descr="C:\ModComp\pigeon.gif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1295400" y="1600200"/>
            <a:ext cx="1371600" cy="1143000"/>
          </a:xfrm>
          <a:prstGeom prst="rect">
            <a:avLst/>
          </a:prstGeom>
          <a:noFill/>
        </p:spPr>
      </p:pic>
      <p:sp>
        <p:nvSpPr>
          <p:cNvPr id="271384" name="AutoShape 24"/>
          <p:cNvSpPr>
            <a:spLocks noChangeArrowheads="1"/>
          </p:cNvSpPr>
          <p:nvPr/>
        </p:nvSpPr>
        <p:spPr bwMode="auto">
          <a:xfrm>
            <a:off x="38100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1385" name="AutoShape 25"/>
          <p:cNvSpPr>
            <a:spLocks noChangeArrowheads="1"/>
          </p:cNvSpPr>
          <p:nvPr/>
        </p:nvSpPr>
        <p:spPr bwMode="auto">
          <a:xfrm>
            <a:off x="67818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271386" name="Picture 26" descr="C:\ModComp\pigeon.gif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3352800" y="1143000"/>
            <a:ext cx="1371600" cy="1143000"/>
          </a:xfrm>
          <a:prstGeom prst="rect">
            <a:avLst/>
          </a:prstGeom>
          <a:noFill/>
        </p:spPr>
      </p:pic>
      <p:pic>
        <p:nvPicPr>
          <p:cNvPr id="271387" name="Picture 27" descr="C:\ModComp\pigeon.gif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5181600" y="1905000"/>
            <a:ext cx="1371600" cy="1143000"/>
          </a:xfrm>
          <a:prstGeom prst="rect">
            <a:avLst/>
          </a:prstGeom>
          <a:noFill/>
        </p:spPr>
      </p:pic>
      <p:pic>
        <p:nvPicPr>
          <p:cNvPr id="271388" name="Picture 28" descr="C:\ModComp\pigeon.gif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6934200" y="914400"/>
            <a:ext cx="1371600" cy="1143000"/>
          </a:xfrm>
          <a:prstGeom prst="rect">
            <a:avLst/>
          </a:prstGeom>
          <a:noFill/>
        </p:spPr>
      </p:pic>
      <p:sp>
        <p:nvSpPr>
          <p:cNvPr id="271389" name="Text Box 29"/>
          <p:cNvSpPr txBox="1">
            <a:spLocks noChangeArrowheads="1"/>
          </p:cNvSpPr>
          <p:nvPr/>
        </p:nvSpPr>
        <p:spPr bwMode="auto">
          <a:xfrm>
            <a:off x="3733800" y="152400"/>
            <a:ext cx="15795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pigeons</a:t>
            </a:r>
          </a:p>
        </p:txBody>
      </p:sp>
      <p:sp>
        <p:nvSpPr>
          <p:cNvPr id="271390" name="Text Box 30"/>
          <p:cNvSpPr txBox="1">
            <a:spLocks noChangeArrowheads="1"/>
          </p:cNvSpPr>
          <p:nvPr/>
        </p:nvSpPr>
        <p:spPr bwMode="auto">
          <a:xfrm>
            <a:off x="3505200" y="35052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pigeonholes</a:t>
            </a:r>
          </a:p>
        </p:txBody>
      </p:sp>
      <p:graphicFrame>
        <p:nvGraphicFramePr>
          <p:cNvPr id="271391" name="Object 31"/>
          <p:cNvGraphicFramePr>
            <a:graphicFrameLocks noChangeAspect="1"/>
          </p:cNvGraphicFramePr>
          <p:nvPr/>
        </p:nvGraphicFramePr>
        <p:xfrm>
          <a:off x="3429000" y="304800"/>
          <a:ext cx="279400" cy="406400"/>
        </p:xfrm>
        <a:graphic>
          <a:graphicData uri="http://schemas.openxmlformats.org/presentationml/2006/ole">
            <p:oleObj spid="_x0000_s3074" name="Equation" r:id="rId4" imgW="279360" imgH="406080" progId="Equation.3">
              <p:embed/>
            </p:oleObj>
          </a:graphicData>
        </a:graphic>
      </p:graphicFrame>
      <p:graphicFrame>
        <p:nvGraphicFramePr>
          <p:cNvPr id="271392" name="Object 32"/>
          <p:cNvGraphicFramePr>
            <a:graphicFrameLocks noChangeAspect="1"/>
          </p:cNvGraphicFramePr>
          <p:nvPr/>
        </p:nvGraphicFramePr>
        <p:xfrm>
          <a:off x="3200400" y="3581400"/>
          <a:ext cx="241300" cy="419100"/>
        </p:xfrm>
        <a:graphic>
          <a:graphicData uri="http://schemas.openxmlformats.org/presentationml/2006/ole">
            <p:oleObj spid="_x0000_s3075" name="Equation" r:id="rId5" imgW="24120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905D-DFD1-4FA5-873A-D0F2512B7287}" type="slidenum">
              <a:rPr lang="en-US"/>
              <a:pPr/>
              <a:t>6</a:t>
            </a:fld>
            <a:endParaRPr lang="en-US"/>
          </a:p>
        </p:txBody>
      </p:sp>
      <p:sp>
        <p:nvSpPr>
          <p:cNvPr id="272388" name="AutoShape 4"/>
          <p:cNvSpPr>
            <a:spLocks noChangeArrowheads="1"/>
          </p:cNvSpPr>
          <p:nvPr/>
        </p:nvSpPr>
        <p:spPr bwMode="auto">
          <a:xfrm>
            <a:off x="8382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272389" name="Picture 5" descr="C:\ModComp\pigeon.gif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14400" y="4724400"/>
            <a:ext cx="1371600" cy="1143000"/>
          </a:xfrm>
          <a:prstGeom prst="rect">
            <a:avLst/>
          </a:prstGeom>
          <a:noFill/>
        </p:spPr>
      </p:pic>
      <p:sp>
        <p:nvSpPr>
          <p:cNvPr id="272390" name="AutoShape 6"/>
          <p:cNvSpPr>
            <a:spLocks noChangeArrowheads="1"/>
          </p:cNvSpPr>
          <p:nvPr/>
        </p:nvSpPr>
        <p:spPr bwMode="auto">
          <a:xfrm>
            <a:off x="38100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2391" name="AutoShape 7"/>
          <p:cNvSpPr>
            <a:spLocks noChangeArrowheads="1"/>
          </p:cNvSpPr>
          <p:nvPr/>
        </p:nvSpPr>
        <p:spPr bwMode="auto">
          <a:xfrm>
            <a:off x="67818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272392" name="Picture 8" descr="C:\ModComp\pigeon.gif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3886200" y="4724400"/>
            <a:ext cx="1371600" cy="1143000"/>
          </a:xfrm>
          <a:prstGeom prst="rect">
            <a:avLst/>
          </a:prstGeom>
          <a:noFill/>
        </p:spPr>
      </p:pic>
      <p:pic>
        <p:nvPicPr>
          <p:cNvPr id="272393" name="Picture 9" descr="C:\ModComp\pigeon.gif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7086600" y="4953000"/>
            <a:ext cx="1371600" cy="1143000"/>
          </a:xfrm>
          <a:prstGeom prst="rect">
            <a:avLst/>
          </a:prstGeom>
          <a:noFill/>
        </p:spPr>
      </p:pic>
      <p:pic>
        <p:nvPicPr>
          <p:cNvPr id="272394" name="Picture 10" descr="C:\ModComp\pigeon.gif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553200" y="4267200"/>
            <a:ext cx="1371600" cy="1143000"/>
          </a:xfrm>
          <a:prstGeom prst="rect">
            <a:avLst/>
          </a:prstGeom>
          <a:noFill/>
        </p:spPr>
      </p:pic>
      <p:sp>
        <p:nvSpPr>
          <p:cNvPr id="272396" name="Line 12"/>
          <p:cNvSpPr>
            <a:spLocks noChangeShapeType="1"/>
          </p:cNvSpPr>
          <p:nvPr/>
        </p:nvSpPr>
        <p:spPr bwMode="auto">
          <a:xfrm>
            <a:off x="5867400" y="2590800"/>
            <a:ext cx="1447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2397" name="Text Box 13"/>
          <p:cNvSpPr txBox="1">
            <a:spLocks noChangeArrowheads="1"/>
          </p:cNvSpPr>
          <p:nvPr/>
        </p:nvSpPr>
        <p:spPr bwMode="auto">
          <a:xfrm>
            <a:off x="3048000" y="2133600"/>
            <a:ext cx="4993739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 pigeonhole </a:t>
            </a:r>
            <a:r>
              <a:rPr lang="en-US" dirty="0" smtClean="0"/>
              <a:t>must contain </a:t>
            </a:r>
            <a:r>
              <a:rPr lang="en-US" dirty="0"/>
              <a:t>at least two pigeons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6CF5-9454-4F7B-92BA-57B94ED39D27}" type="slidenum">
              <a:rPr lang="en-US"/>
              <a:pPr/>
              <a:t>7</a:t>
            </a:fld>
            <a:endParaRPr lang="en-US"/>
          </a:p>
        </p:txBody>
      </p:sp>
      <p:pic>
        <p:nvPicPr>
          <p:cNvPr id="273412" name="Picture 4" descr="C:\ModComp\pigeon.gif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685800" y="2362200"/>
            <a:ext cx="914400" cy="685800"/>
          </a:xfrm>
          <a:prstGeom prst="rect">
            <a:avLst/>
          </a:prstGeom>
          <a:noFill/>
        </p:spPr>
      </p:pic>
      <p:pic>
        <p:nvPicPr>
          <p:cNvPr id="273413" name="Picture 5" descr="C:\ModComp\pigeon.gif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2209800" y="2362200"/>
            <a:ext cx="914400" cy="685800"/>
          </a:xfrm>
          <a:prstGeom prst="rect">
            <a:avLst/>
          </a:prstGeom>
          <a:noFill/>
        </p:spPr>
      </p:pic>
      <p:pic>
        <p:nvPicPr>
          <p:cNvPr id="273414" name="Picture 6" descr="C:\ModComp\pigeon.gif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3733800" y="2362200"/>
            <a:ext cx="914400" cy="685800"/>
          </a:xfrm>
          <a:prstGeom prst="rect">
            <a:avLst/>
          </a:prstGeom>
          <a:noFill/>
        </p:spPr>
      </p:pic>
      <p:pic>
        <p:nvPicPr>
          <p:cNvPr id="273415" name="Picture 7" descr="C:\ModComp\pigeon.gif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7010400" y="2362200"/>
            <a:ext cx="914400" cy="685800"/>
          </a:xfrm>
          <a:prstGeom prst="rect">
            <a:avLst/>
          </a:prstGeom>
          <a:noFill/>
        </p:spPr>
      </p:pic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5410200" y="2286000"/>
            <a:ext cx="1301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...........</a:t>
            </a:r>
          </a:p>
        </p:txBody>
      </p:sp>
      <p:sp>
        <p:nvSpPr>
          <p:cNvPr id="273418" name="AutoShape 10"/>
          <p:cNvSpPr>
            <a:spLocks noChangeArrowheads="1"/>
          </p:cNvSpPr>
          <p:nvPr/>
        </p:nvSpPr>
        <p:spPr bwMode="auto">
          <a:xfrm>
            <a:off x="4572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3420" name="AutoShape 12"/>
          <p:cNvSpPr>
            <a:spLocks noChangeArrowheads="1"/>
          </p:cNvSpPr>
          <p:nvPr/>
        </p:nvSpPr>
        <p:spPr bwMode="auto">
          <a:xfrm>
            <a:off x="25146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3421" name="AutoShape 13"/>
          <p:cNvSpPr>
            <a:spLocks noChangeArrowheads="1"/>
          </p:cNvSpPr>
          <p:nvPr/>
        </p:nvSpPr>
        <p:spPr bwMode="auto">
          <a:xfrm>
            <a:off x="63246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3422" name="Text Box 14"/>
          <p:cNvSpPr txBox="1">
            <a:spLocks noChangeArrowheads="1"/>
          </p:cNvSpPr>
          <p:nvPr/>
        </p:nvSpPr>
        <p:spPr bwMode="auto">
          <a:xfrm>
            <a:off x="4419600" y="5105400"/>
            <a:ext cx="1301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...........</a:t>
            </a:r>
          </a:p>
        </p:txBody>
      </p:sp>
      <p:sp>
        <p:nvSpPr>
          <p:cNvPr id="273423" name="Text Box 15"/>
          <p:cNvSpPr txBox="1">
            <a:spLocks noChangeArrowheads="1"/>
          </p:cNvSpPr>
          <p:nvPr/>
        </p:nvSpPr>
        <p:spPr bwMode="auto">
          <a:xfrm>
            <a:off x="3733800" y="1066800"/>
            <a:ext cx="15795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pigeons</a:t>
            </a:r>
          </a:p>
        </p:txBody>
      </p:sp>
      <p:sp>
        <p:nvSpPr>
          <p:cNvPr id="273424" name="Text Box 16"/>
          <p:cNvSpPr txBox="1">
            <a:spLocks noChangeArrowheads="1"/>
          </p:cNvSpPr>
          <p:nvPr/>
        </p:nvSpPr>
        <p:spPr bwMode="auto">
          <a:xfrm>
            <a:off x="3352800" y="39624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pigeonholes</a:t>
            </a:r>
          </a:p>
        </p:txBody>
      </p:sp>
      <p:graphicFrame>
        <p:nvGraphicFramePr>
          <p:cNvPr id="363520" name="Object 1024"/>
          <p:cNvGraphicFramePr>
            <a:graphicFrameLocks noChangeAspect="1"/>
          </p:cNvGraphicFramePr>
          <p:nvPr/>
        </p:nvGraphicFramePr>
        <p:xfrm>
          <a:off x="3352800" y="1219200"/>
          <a:ext cx="290513" cy="304800"/>
        </p:xfrm>
        <a:graphic>
          <a:graphicData uri="http://schemas.openxmlformats.org/presentationml/2006/ole">
            <p:oleObj spid="_x0000_s4098" name="Equation" r:id="rId4" imgW="291960" imgH="304560" progId="Equation.3">
              <p:embed/>
            </p:oleObj>
          </a:graphicData>
        </a:graphic>
      </p:graphicFrame>
      <p:graphicFrame>
        <p:nvGraphicFramePr>
          <p:cNvPr id="363521" name="Object 1025"/>
          <p:cNvGraphicFramePr>
            <a:graphicFrameLocks noChangeAspect="1"/>
          </p:cNvGraphicFramePr>
          <p:nvPr/>
        </p:nvGraphicFramePr>
        <p:xfrm>
          <a:off x="2882900" y="4178300"/>
          <a:ext cx="393700" cy="304800"/>
        </p:xfrm>
        <a:graphic>
          <a:graphicData uri="http://schemas.openxmlformats.org/presentationml/2006/ole">
            <p:oleObj spid="_x0000_s4099" name="Equation" r:id="rId5" imgW="393480" imgH="304560" progId="Equation.3">
              <p:embed/>
            </p:oleObj>
          </a:graphicData>
        </a:graphic>
      </p:graphicFrame>
      <p:graphicFrame>
        <p:nvGraphicFramePr>
          <p:cNvPr id="363522" name="Object 1026"/>
          <p:cNvGraphicFramePr>
            <a:graphicFrameLocks noChangeAspect="1"/>
          </p:cNvGraphicFramePr>
          <p:nvPr/>
        </p:nvGraphicFramePr>
        <p:xfrm>
          <a:off x="6648450" y="4102100"/>
          <a:ext cx="1155700" cy="315913"/>
        </p:xfrm>
        <a:graphic>
          <a:graphicData uri="http://schemas.openxmlformats.org/presentationml/2006/ole">
            <p:oleObj spid="_x0000_s4100" name="Equation" r:id="rId6" imgW="1155600" imgH="31716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7780-4EE7-43CB-9700-A88C7B9A79B2}" type="slidenum">
              <a:rPr lang="en-US"/>
              <a:pPr/>
              <a:t>8</a:t>
            </a:fld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/>
              <a:t>The Pigeonhole Principle</a:t>
            </a:r>
          </a:p>
        </p:txBody>
      </p:sp>
      <p:pic>
        <p:nvPicPr>
          <p:cNvPr id="274436" name="Picture 4" descr="C:\ModComp\pigeon.gif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457200" y="5257800"/>
            <a:ext cx="914400" cy="685800"/>
          </a:xfrm>
          <a:prstGeom prst="rect">
            <a:avLst/>
          </a:prstGeom>
          <a:noFill/>
        </p:spPr>
      </p:pic>
      <p:pic>
        <p:nvPicPr>
          <p:cNvPr id="274437" name="Picture 5" descr="C:\ModComp\pigeon.gif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2514600" y="5257800"/>
            <a:ext cx="914400" cy="685800"/>
          </a:xfrm>
          <a:prstGeom prst="rect">
            <a:avLst/>
          </a:prstGeom>
          <a:noFill/>
        </p:spPr>
      </p:pic>
      <p:pic>
        <p:nvPicPr>
          <p:cNvPr id="274438" name="Picture 6" descr="C:\ModComp\pigeon.gif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6477000" y="5410200"/>
            <a:ext cx="914400" cy="685800"/>
          </a:xfrm>
          <a:prstGeom prst="rect">
            <a:avLst/>
          </a:prstGeom>
          <a:noFill/>
        </p:spPr>
      </p:pic>
      <p:pic>
        <p:nvPicPr>
          <p:cNvPr id="274439" name="Picture 7" descr="C:\ModComp\pigeon.gif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6172200" y="4953000"/>
            <a:ext cx="914400" cy="685800"/>
          </a:xfrm>
          <a:prstGeom prst="rect">
            <a:avLst/>
          </a:prstGeom>
          <a:noFill/>
        </p:spPr>
      </p:pic>
      <p:sp>
        <p:nvSpPr>
          <p:cNvPr id="274441" name="AutoShape 9"/>
          <p:cNvSpPr>
            <a:spLocks noChangeArrowheads="1"/>
          </p:cNvSpPr>
          <p:nvPr/>
        </p:nvSpPr>
        <p:spPr bwMode="auto">
          <a:xfrm>
            <a:off x="4572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4442" name="AutoShape 10"/>
          <p:cNvSpPr>
            <a:spLocks noChangeArrowheads="1"/>
          </p:cNvSpPr>
          <p:nvPr/>
        </p:nvSpPr>
        <p:spPr bwMode="auto">
          <a:xfrm>
            <a:off x="25146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4443" name="AutoShape 11"/>
          <p:cNvSpPr>
            <a:spLocks noChangeArrowheads="1"/>
          </p:cNvSpPr>
          <p:nvPr/>
        </p:nvSpPr>
        <p:spPr bwMode="auto">
          <a:xfrm>
            <a:off x="63246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4444" name="Text Box 12"/>
          <p:cNvSpPr txBox="1">
            <a:spLocks noChangeArrowheads="1"/>
          </p:cNvSpPr>
          <p:nvPr/>
        </p:nvSpPr>
        <p:spPr bwMode="auto">
          <a:xfrm>
            <a:off x="4419600" y="5105400"/>
            <a:ext cx="1301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...........</a:t>
            </a:r>
          </a:p>
        </p:txBody>
      </p:sp>
      <p:sp>
        <p:nvSpPr>
          <p:cNvPr id="274445" name="Text Box 13"/>
          <p:cNvSpPr txBox="1">
            <a:spLocks noChangeArrowheads="1"/>
          </p:cNvSpPr>
          <p:nvPr/>
        </p:nvSpPr>
        <p:spPr bwMode="auto">
          <a:xfrm>
            <a:off x="381000" y="1143000"/>
            <a:ext cx="1390124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In General, </a:t>
            </a:r>
            <a:endParaRPr lang="en-US" dirty="0"/>
          </a:p>
        </p:txBody>
      </p:sp>
      <p:sp>
        <p:nvSpPr>
          <p:cNvPr id="274446" name="Text Box 14"/>
          <p:cNvSpPr txBox="1">
            <a:spLocks noChangeArrowheads="1"/>
          </p:cNvSpPr>
          <p:nvPr/>
        </p:nvSpPr>
        <p:spPr bwMode="auto">
          <a:xfrm>
            <a:off x="762000" y="2602468"/>
            <a:ext cx="1428596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pigeonholes</a:t>
            </a:r>
          </a:p>
        </p:txBody>
      </p:sp>
      <p:graphicFrame>
        <p:nvGraphicFramePr>
          <p:cNvPr id="364544" name="Object 1024"/>
          <p:cNvGraphicFramePr>
            <a:graphicFrameLocks noChangeAspect="1"/>
          </p:cNvGraphicFramePr>
          <p:nvPr/>
        </p:nvGraphicFramePr>
        <p:xfrm>
          <a:off x="304800" y="1828800"/>
          <a:ext cx="290513" cy="304800"/>
        </p:xfrm>
        <a:graphic>
          <a:graphicData uri="http://schemas.openxmlformats.org/presentationml/2006/ole">
            <p:oleObj spid="_x0000_s5122" name="Equation" r:id="rId4" imgW="291960" imgH="304560" progId="Equation.3">
              <p:embed/>
            </p:oleObj>
          </a:graphicData>
        </a:graphic>
      </p:graphicFrame>
      <p:graphicFrame>
        <p:nvGraphicFramePr>
          <p:cNvPr id="364545" name="Object 1025"/>
          <p:cNvGraphicFramePr>
            <a:graphicFrameLocks noChangeAspect="1"/>
          </p:cNvGraphicFramePr>
          <p:nvPr/>
        </p:nvGraphicFramePr>
        <p:xfrm>
          <a:off x="292100" y="2654300"/>
          <a:ext cx="393700" cy="304800"/>
        </p:xfrm>
        <a:graphic>
          <a:graphicData uri="http://schemas.openxmlformats.org/presentationml/2006/ole">
            <p:oleObj spid="_x0000_s5123" name="Equation" r:id="rId5" imgW="393480" imgH="304560" progId="Equation.3">
              <p:embed/>
            </p:oleObj>
          </a:graphicData>
        </a:graphic>
      </p:graphicFrame>
      <p:graphicFrame>
        <p:nvGraphicFramePr>
          <p:cNvPr id="364546" name="Object 1026"/>
          <p:cNvGraphicFramePr>
            <a:graphicFrameLocks noChangeAspect="1"/>
          </p:cNvGraphicFramePr>
          <p:nvPr/>
        </p:nvGraphicFramePr>
        <p:xfrm>
          <a:off x="457200" y="3429000"/>
          <a:ext cx="1155700" cy="315913"/>
        </p:xfrm>
        <a:graphic>
          <a:graphicData uri="http://schemas.openxmlformats.org/presentationml/2006/ole">
            <p:oleObj spid="_x0000_s5124" name="Equation" r:id="rId6" imgW="1155600" imgH="317160" progId="Equation.3">
              <p:embed/>
            </p:oleObj>
          </a:graphicData>
        </a:graphic>
      </p:graphicFrame>
      <p:sp>
        <p:nvSpPr>
          <p:cNvPr id="274450" name="Line 18"/>
          <p:cNvSpPr>
            <a:spLocks noChangeShapeType="1"/>
          </p:cNvSpPr>
          <p:nvPr/>
        </p:nvSpPr>
        <p:spPr bwMode="auto">
          <a:xfrm>
            <a:off x="6172200" y="3581400"/>
            <a:ext cx="762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4451" name="Text Box 19"/>
          <p:cNvSpPr txBox="1">
            <a:spLocks noChangeArrowheads="1"/>
          </p:cNvSpPr>
          <p:nvPr/>
        </p:nvSpPr>
        <p:spPr bwMode="auto">
          <a:xfrm>
            <a:off x="3810000" y="3048000"/>
            <a:ext cx="4750018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There is a </a:t>
            </a:r>
            <a:r>
              <a:rPr lang="en-US" dirty="0" smtClean="0"/>
              <a:t>pigeonhole </a:t>
            </a:r>
            <a:r>
              <a:rPr lang="en-US" dirty="0"/>
              <a:t>with at least 2 pigeons</a:t>
            </a: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685800" y="1828800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pigeons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Pigeonhole </a:t>
            </a:r>
            <a:r>
              <a:rPr lang="en-US" sz="2800" dirty="0" smtClean="0"/>
              <a:t>Principle and DFAs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Apr, 2011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0DE72A-6075-4C0A-B7C7-24B6D8EE052B}" type="slidenum">
              <a:rPr lang="en-US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Non-Regular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557</TotalTime>
  <Words>700</Words>
  <Application>Microsoft Office PowerPoint</Application>
  <PresentationFormat>On-screen Show (4:3)</PresentationFormat>
  <Paragraphs>251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Median</vt:lpstr>
      <vt:lpstr>Microsoft Equation 3.0</vt:lpstr>
      <vt:lpstr>Non Regular Languages</vt:lpstr>
      <vt:lpstr>Slide 2</vt:lpstr>
      <vt:lpstr>Slide 3</vt:lpstr>
      <vt:lpstr>The Pigeonhole Principle</vt:lpstr>
      <vt:lpstr>Slide 5</vt:lpstr>
      <vt:lpstr>Slide 6</vt:lpstr>
      <vt:lpstr>Slide 7</vt:lpstr>
      <vt:lpstr>The Pigeonhole Principle</vt:lpstr>
      <vt:lpstr>The Pigeonhole Principle and DFAs</vt:lpstr>
      <vt:lpstr>Slide 10</vt:lpstr>
      <vt:lpstr>Slide 11</vt:lpstr>
      <vt:lpstr>Slide 12</vt:lpstr>
      <vt:lpstr>Slide 13</vt:lpstr>
      <vt:lpstr>Slide 14</vt:lpstr>
      <vt:lpstr>Slide 15</vt:lpstr>
      <vt:lpstr>The Pumping Lemma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The Pumping Lemma</vt:lpstr>
      <vt:lpstr>Applications of the Pumping Lemma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>Military College of Signals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Umar Mahmud</dc:creator>
  <cp:lastModifiedBy>Umar Mahmud</cp:lastModifiedBy>
  <cp:revision>103</cp:revision>
  <dcterms:created xsi:type="dcterms:W3CDTF">2011-02-02T05:30:30Z</dcterms:created>
  <dcterms:modified xsi:type="dcterms:W3CDTF">2011-04-25T04:09:56Z</dcterms:modified>
</cp:coreProperties>
</file>