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3" r:id="rId3"/>
    <p:sldId id="258" r:id="rId4"/>
    <p:sldId id="259" r:id="rId5"/>
    <p:sldId id="376" r:id="rId6"/>
    <p:sldId id="377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24656" autoAdjust="0"/>
    <p:restoredTop sz="94660"/>
  </p:normalViewPr>
  <p:slideViewPr>
    <p:cSldViewPr>
      <p:cViewPr varScale="1">
        <p:scale>
          <a:sx n="65" d="100"/>
          <a:sy n="65" d="100"/>
        </p:scale>
        <p:origin x="-1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9239-BB3C-4F8E-BD8F-4BD0BF8F8659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4FA3-F503-4FDD-B81E-8FECE30FA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Autofit/>
          </a:bodyPr>
          <a:lstStyle>
            <a:lvl1pPr>
              <a:defRPr sz="48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sz="10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>
            <a:normAutofit/>
          </a:bodyPr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Context Free Languages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16675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1648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Context Free Languages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000" b="1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 Free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Generalization of Regular Languages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And Conventions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1066800" y="1752600"/>
            <a:ext cx="14478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</a:rPr>
              <a:t>E 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 E </a:t>
            </a:r>
            <a:r>
              <a:rPr lang="en-US" altLang="zh-TW" sz="2000">
                <a:latin typeface="Courier New" charset="0"/>
                <a:ea typeface="新細明體" charset="-120"/>
                <a:cs typeface="Courier New" charset="0"/>
                <a:sym typeface="Symbol" charset="2"/>
              </a:rPr>
              <a:t>+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E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</a:rPr>
              <a:t>E 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 E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E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E 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E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E</a:t>
            </a:r>
            <a:r>
              <a:rPr lang="en-US" altLang="zh-TW" sz="2000">
                <a:latin typeface="Times New Roman" charset="0"/>
                <a:ea typeface="新細明體" charset="-120"/>
              </a:rPr>
              <a:t> 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 N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066800" y="45720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</a:rPr>
              <a:t>E 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 E </a:t>
            </a:r>
            <a:r>
              <a:rPr lang="en-US" altLang="zh-TW" sz="2000">
                <a:latin typeface="Courier New" charset="0"/>
                <a:ea typeface="新細明體" charset="-120"/>
                <a:cs typeface="Courier New" charset="0"/>
                <a:sym typeface="Symbol" charset="2"/>
              </a:rPr>
              <a:t>+</a:t>
            </a:r>
            <a:r>
              <a:rPr lang="en-US" altLang="zh-TW" sz="2000">
                <a:latin typeface="Times New Roman" charset="0"/>
                <a:ea typeface="新細明體" charset="-120"/>
                <a:cs typeface="Courier New" charset="0"/>
                <a:sym typeface="Symbol" charset="2"/>
              </a:rPr>
              <a:t> E | E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E |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E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 altLang="zh-TW" sz="2000">
                <a:latin typeface="Times New Roman" charset="0"/>
                <a:ea typeface="新細明體" charset="-120"/>
              </a:rPr>
              <a:t> 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| N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N 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0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N |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N |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0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|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5105400" y="1768475"/>
            <a:ext cx="32766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ea typeface="新細明體" charset="-120"/>
                <a:sym typeface="Symbol" charset="2"/>
              </a:rPr>
              <a:t>Variables: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E, N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ea typeface="新細明體" charset="-120"/>
                <a:sym typeface="Symbol" charset="2"/>
              </a:rPr>
              <a:t>Terminals: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>
                <a:latin typeface="Courier New" charset="0"/>
                <a:ea typeface="新細明體" charset="-120"/>
                <a:cs typeface="Courier New" charset="0"/>
                <a:sym typeface="Symbol" charset="2"/>
              </a:rPr>
              <a:t>+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,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,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,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,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0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,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ea typeface="新細明體" charset="-120"/>
                <a:sym typeface="Symbol" charset="2"/>
              </a:rPr>
              <a:t>Start variable: 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E</a:t>
            </a:r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2971800" y="1752600"/>
            <a:ext cx="13716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N  </a:t>
            </a:r>
            <a:r>
              <a:rPr lang="en-US" altLang="zh-TW" sz="2000">
                <a:latin typeface="Courier New" charset="0"/>
                <a:ea typeface="新細明體" charset="-120"/>
                <a:cs typeface="Courier New" charset="0"/>
                <a:sym typeface="Symbol" charset="2"/>
              </a:rPr>
              <a:t>0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N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N 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N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N 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0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N 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953000" y="4495800"/>
            <a:ext cx="3105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Variables in </a:t>
            </a:r>
            <a:r>
              <a:rPr lang="en-US" sz="2000">
                <a:latin typeface="Garamond" charset="0"/>
              </a:rPr>
              <a:t>UPPERCASE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53000" y="4948238"/>
            <a:ext cx="3300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 variable comes first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53000" y="3881438"/>
            <a:ext cx="23807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6699FF"/>
                </a:solidFill>
              </a:rPr>
              <a:t>conventions</a:t>
            </a:r>
            <a:r>
              <a:rPr lang="en-US" b="1" dirty="0">
                <a:solidFill>
                  <a:srgbClr val="6699FF"/>
                </a:solidFill>
              </a:rPr>
              <a:t>:</a:t>
            </a:r>
            <a:endParaRPr lang="en-US" sz="2000" b="1" dirty="0">
              <a:solidFill>
                <a:srgbClr val="6699FF"/>
              </a:solidFill>
              <a:latin typeface="Garamond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050925" y="3886200"/>
            <a:ext cx="20201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6699FF"/>
                </a:solidFill>
              </a:rPr>
              <a:t>shorthand</a:t>
            </a:r>
            <a:r>
              <a:rPr lang="en-US" b="1" dirty="0">
                <a:solidFill>
                  <a:srgbClr val="6699FF"/>
                </a:solidFill>
              </a:rPr>
              <a:t>:</a:t>
            </a:r>
            <a:endParaRPr lang="en-US" sz="2000" b="1" dirty="0">
              <a:solidFill>
                <a:srgbClr val="6699FF"/>
              </a:solidFill>
              <a:latin typeface="Garamond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12" grpId="0"/>
      <p:bldP spid="14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53425" cy="63658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derivation</a:t>
            </a:r>
            <a:r>
              <a:rPr lang="en-US" dirty="0" smtClean="0"/>
              <a:t> is a sequential application of productions:</a:t>
            </a:r>
          </a:p>
        </p:txBody>
      </p:sp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914400" y="1838325"/>
            <a:ext cx="352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</a:rPr>
              <a:t>E</a:t>
            </a:r>
          </a:p>
        </p:txBody>
      </p:sp>
      <p:sp>
        <p:nvSpPr>
          <p:cNvPr id="23557" name="Line 8"/>
          <p:cNvSpPr>
            <a:spLocks noChangeShapeType="1"/>
          </p:cNvSpPr>
          <p:nvPr/>
        </p:nvSpPr>
        <p:spPr bwMode="auto">
          <a:xfrm>
            <a:off x="3429000" y="1914525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9"/>
          <p:cNvSpPr txBox="1">
            <a:spLocks noChangeArrowheads="1"/>
          </p:cNvSpPr>
          <p:nvPr/>
        </p:nvSpPr>
        <p:spPr bwMode="auto">
          <a:xfrm rot="-5400000">
            <a:off x="2944812" y="3411538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derivation</a:t>
            </a:r>
          </a:p>
        </p:txBody>
      </p:sp>
      <p:sp>
        <p:nvSpPr>
          <p:cNvPr id="23559" name="Rectangle 11"/>
          <p:cNvSpPr>
            <a:spLocks noChangeArrowheads="1"/>
          </p:cNvSpPr>
          <p:nvPr/>
        </p:nvSpPr>
        <p:spPr bwMode="auto">
          <a:xfrm>
            <a:off x="1219200" y="1838325"/>
            <a:ext cx="23622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 E </a:t>
            </a:r>
            <a:r>
              <a:rPr lang="en-US" altLang="zh-TW" sz="2000">
                <a:latin typeface="Courier New" charset="0"/>
                <a:ea typeface="新細明體" charset="-120"/>
                <a:cs typeface="Courier New" charset="0"/>
                <a:sym typeface="Symbol" charset="2"/>
              </a:rPr>
              <a:t>*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E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E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)*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E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E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)*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N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E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E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)*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E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E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)*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E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N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)*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N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N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)*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N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N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)*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N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10)*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(1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10)*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23560" name="Text Box 12"/>
          <p:cNvSpPr txBox="1">
            <a:spLocks noChangeArrowheads="1"/>
          </p:cNvSpPr>
          <p:nvPr/>
        </p:nvSpPr>
        <p:spPr bwMode="auto">
          <a:xfrm>
            <a:off x="4405313" y="3784600"/>
            <a:ext cx="1131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Symbol" charset="2"/>
              </a:rPr>
              <a:t>a </a:t>
            </a:r>
            <a:r>
              <a:rPr lang="en-US" altLang="zh-TW" sz="2800">
                <a:ea typeface="新細明體" charset="-120"/>
                <a:sym typeface="Symbol" charset="2"/>
              </a:rPr>
              <a:t></a:t>
            </a:r>
            <a:r>
              <a:rPr lang="en-US" sz="2800">
                <a:latin typeface="Symbol" charset="2"/>
                <a:ea typeface="新細明體" charset="-120"/>
              </a:rPr>
              <a:t> b</a:t>
            </a: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5884863" y="3817938"/>
            <a:ext cx="2108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</a:rPr>
              <a:t>b</a:t>
            </a:r>
            <a:r>
              <a:rPr lang="en-US" dirty="0"/>
              <a:t> obtained from </a:t>
            </a:r>
            <a:r>
              <a:rPr lang="en-US" dirty="0">
                <a:latin typeface="Symbol" charset="2"/>
              </a:rPr>
              <a:t>a</a:t>
            </a:r>
            <a:r>
              <a:rPr lang="en-US" dirty="0"/>
              <a:t> 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accent1"/>
                </a:solidFill>
              </a:rPr>
              <a:t>one production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19600" y="4749800"/>
            <a:ext cx="1131888" cy="569913"/>
            <a:chOff x="4419600" y="4749798"/>
            <a:chExt cx="1131887" cy="569914"/>
          </a:xfrm>
        </p:grpSpPr>
        <p:sp>
          <p:nvSpPr>
            <p:cNvPr id="23568" name="Text Box 14"/>
            <p:cNvSpPr txBox="1">
              <a:spLocks noChangeArrowheads="1"/>
            </p:cNvSpPr>
            <p:nvPr/>
          </p:nvSpPr>
          <p:spPr bwMode="auto">
            <a:xfrm>
              <a:off x="4419600" y="4800600"/>
              <a:ext cx="1131887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Symbol" charset="2"/>
                </a:rPr>
                <a:t>a </a:t>
              </a:r>
              <a:r>
                <a:rPr lang="en-US" altLang="zh-TW" sz="2800">
                  <a:ea typeface="新細明體" charset="-120"/>
                  <a:sym typeface="Symbol" charset="2"/>
                </a:rPr>
                <a:t></a:t>
              </a:r>
              <a:r>
                <a:rPr lang="en-US" sz="2800">
                  <a:latin typeface="Symbol" charset="2"/>
                  <a:ea typeface="新細明體" charset="-120"/>
                </a:rPr>
                <a:t> b</a:t>
              </a:r>
            </a:p>
          </p:txBody>
        </p:sp>
        <p:sp>
          <p:nvSpPr>
            <p:cNvPr id="23569" name="Text Box 15"/>
            <p:cNvSpPr txBox="1">
              <a:spLocks noChangeArrowheads="1"/>
            </p:cNvSpPr>
            <p:nvPr/>
          </p:nvSpPr>
          <p:spPr bwMode="auto">
            <a:xfrm>
              <a:off x="4783669" y="4749798"/>
              <a:ext cx="311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23564" name="Text Box 16"/>
          <p:cNvSpPr txBox="1">
            <a:spLocks noChangeArrowheads="1"/>
          </p:cNvSpPr>
          <p:nvPr/>
        </p:nvSpPr>
        <p:spPr bwMode="auto">
          <a:xfrm>
            <a:off x="5895975" y="4819650"/>
            <a:ext cx="20601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</a:rPr>
              <a:t>b</a:t>
            </a:r>
            <a:r>
              <a:rPr lang="en-US" dirty="0"/>
              <a:t> obtained from </a:t>
            </a:r>
            <a:r>
              <a:rPr lang="en-US" dirty="0">
                <a:latin typeface="Symbol" charset="2"/>
              </a:rPr>
              <a:t>a</a:t>
            </a:r>
            <a:r>
              <a:rPr lang="en-US" dirty="0"/>
              <a:t> 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accent1"/>
                </a:solidFill>
              </a:rPr>
              <a:t>zero or more </a:t>
            </a:r>
          </a:p>
          <a:p>
            <a:r>
              <a:rPr lang="en-US" b="1" dirty="0">
                <a:solidFill>
                  <a:schemeClr val="accent1"/>
                </a:solidFill>
              </a:rPr>
              <a:t>productions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572000" y="2133600"/>
            <a:ext cx="3200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 dirty="0">
                <a:latin typeface="Times New Roman" charset="0"/>
                <a:ea typeface="新細明體" charset="-120"/>
              </a:rPr>
              <a:t>E 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 E </a:t>
            </a:r>
            <a:r>
              <a:rPr lang="en-US" altLang="zh-TW" sz="2000" dirty="0">
                <a:latin typeface="Courier New" charset="0"/>
                <a:ea typeface="新細明體" charset="-120"/>
                <a:cs typeface="Courier New" charset="0"/>
                <a:sym typeface="Symbol" charset="2"/>
              </a:rPr>
              <a:t>+</a:t>
            </a:r>
            <a:r>
              <a:rPr lang="en-US" altLang="zh-TW" sz="2000" dirty="0">
                <a:latin typeface="Times New Roman" charset="0"/>
                <a:ea typeface="新細明體" charset="-120"/>
                <a:cs typeface="Courier New" charset="0"/>
                <a:sym typeface="Symbol" charset="2"/>
              </a:rPr>
              <a:t> E | E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 E |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E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 altLang="zh-TW" sz="2000" dirty="0">
                <a:latin typeface="Times New Roman" charset="0"/>
                <a:ea typeface="新細明體" charset="-120"/>
              </a:rPr>
              <a:t> 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| N</a:t>
            </a:r>
          </a:p>
          <a:p>
            <a:pPr>
              <a:spcBef>
                <a:spcPct val="20000"/>
              </a:spcBef>
            </a:pP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N 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0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N |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1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N |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0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 |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1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46138" y="5638800"/>
            <a:ext cx="2630487" cy="538163"/>
            <a:chOff x="846667" y="5765799"/>
            <a:chExt cx="2629596" cy="537865"/>
          </a:xfrm>
        </p:grpSpPr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846667" y="5841999"/>
              <a:ext cx="26295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E   </a:t>
              </a:r>
              <a:r>
                <a:rPr lang="en-US" altLang="zh-TW">
                  <a:latin typeface="Courier New" charset="0"/>
                  <a:ea typeface="新細明體" charset="-120"/>
                  <a:cs typeface="Courier New" charset="0"/>
                  <a:sym typeface="Symbol" charset="2"/>
                </a:rPr>
                <a:t>(1</a:t>
              </a:r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 </a:t>
              </a:r>
              <a:r>
                <a:rPr lang="en-US" altLang="zh-TW">
                  <a:latin typeface="Courier New" charset="0"/>
                  <a:cs typeface="Courier New" charset="0"/>
                  <a:sym typeface="Symbol" charset="2"/>
                </a:rPr>
                <a:t>+</a:t>
              </a:r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 </a:t>
              </a:r>
              <a:r>
                <a:rPr lang="en-US" altLang="zh-TW">
                  <a:latin typeface="Courier New" charset="0"/>
                  <a:cs typeface="Courier New" charset="0"/>
                  <a:sym typeface="Symbol" charset="2"/>
                </a:rPr>
                <a:t>10)*</a:t>
              </a:r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 </a:t>
              </a:r>
              <a:r>
                <a:rPr lang="en-US" altLang="zh-TW">
                  <a:latin typeface="Courier New" charset="0"/>
                  <a:cs typeface="Courier New" charset="0"/>
                  <a:sym typeface="Symbol" charset="2"/>
                </a:rPr>
                <a:t>1</a:t>
              </a:r>
              <a:endParaRPr lang="en-US" altLang="zh-TW">
                <a:latin typeface="Garamond" charset="0"/>
                <a:ea typeface="新細明體" charset="-120"/>
                <a:sym typeface="Symbol" charset="2"/>
              </a:endParaRP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1236140" y="5765799"/>
              <a:ext cx="311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 animBg="1"/>
      <p:bldP spid="23558" grpId="0"/>
      <p:bldP spid="23559" grpId="0"/>
      <p:bldP spid="23560" grpId="0"/>
      <p:bldP spid="23561" grpId="0"/>
      <p:bldP spid="23564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Languages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53425" cy="10175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language of a CFG </a:t>
            </a:r>
            <a:r>
              <a:rPr lang="en-US" dirty="0" smtClean="0"/>
              <a:t>is the set of all strings of terminals that can be derived from the start variable</a:t>
            </a:r>
            <a:endParaRPr lang="en-US" dirty="0" smtClean="0">
              <a:latin typeface="Garamond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133600" y="2895600"/>
            <a:ext cx="4873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800" i="1" dirty="0">
                <a:latin typeface="Garamond" charset="0"/>
                <a:ea typeface="新細明體" charset="-120"/>
              </a:rPr>
              <a:t>L</a:t>
            </a:r>
            <a:r>
              <a:rPr lang="en-US" altLang="zh-TW" sz="2800" dirty="0">
                <a:latin typeface="Garamond" charset="0"/>
                <a:ea typeface="新細明體" charset="-120"/>
              </a:rPr>
              <a:t>(</a:t>
            </a:r>
            <a:r>
              <a:rPr lang="en-US" altLang="zh-TW" sz="2800" i="1" dirty="0">
                <a:latin typeface="Garamond" charset="0"/>
                <a:ea typeface="新細明體" charset="-120"/>
              </a:rPr>
              <a:t>G</a:t>
            </a:r>
            <a:r>
              <a:rPr lang="en-US" altLang="zh-TW" sz="2800" dirty="0">
                <a:latin typeface="Garamond" charset="0"/>
                <a:ea typeface="新細明體" charset="-120"/>
              </a:rPr>
              <a:t>) = {</a:t>
            </a:r>
            <a:r>
              <a:rPr lang="en-US" altLang="zh-TW" sz="2800" i="1" dirty="0">
                <a:latin typeface="Garamond" charset="0"/>
                <a:ea typeface="新細明體" charset="-120"/>
                <a:sym typeface="Symbol" charset="2"/>
              </a:rPr>
              <a:t>w </a:t>
            </a:r>
            <a:r>
              <a:rPr lang="en-US" altLang="zh-TW" sz="2800" dirty="0">
                <a:latin typeface="Garamond" charset="0"/>
                <a:ea typeface="新細明體" charset="-120"/>
                <a:sym typeface="Symbol" charset="2"/>
              </a:rPr>
              <a:t>:  </a:t>
            </a:r>
            <a:r>
              <a:rPr lang="en-US" altLang="zh-TW" sz="2800" i="1" dirty="0">
                <a:latin typeface="Garamond" charset="0"/>
                <a:ea typeface="新細明體" charset="-120"/>
                <a:sym typeface="Symbol" charset="2"/>
              </a:rPr>
              <a:t>w</a:t>
            </a:r>
            <a:r>
              <a:rPr lang="en-US" altLang="zh-TW" sz="2800" dirty="0">
                <a:latin typeface="Garamond" charset="0"/>
                <a:ea typeface="新細明體" charset="-120"/>
                <a:sym typeface="Symbol" charset="2"/>
              </a:rPr>
              <a:t>  </a:t>
            </a:r>
            <a:r>
              <a:rPr lang="en-US" altLang="zh-TW" sz="2800" dirty="0">
                <a:latin typeface="Symbol" charset="2"/>
                <a:sym typeface="Symbol" charset="2"/>
              </a:rPr>
              <a:t>S</a:t>
            </a:r>
            <a:r>
              <a:rPr lang="en-US" altLang="zh-TW" sz="2800" dirty="0">
                <a:latin typeface="Garamond" charset="0"/>
                <a:ea typeface="新細明體" charset="-120"/>
                <a:sym typeface="Symbol" charset="2"/>
              </a:rPr>
              <a:t>* </a:t>
            </a:r>
            <a:r>
              <a:rPr lang="en-US" altLang="zh-TW" sz="2800" dirty="0">
                <a:ea typeface="新細明體" charset="-120"/>
                <a:sym typeface="Symbol" charset="2"/>
              </a:rPr>
              <a:t>and</a:t>
            </a:r>
            <a:r>
              <a:rPr lang="en-US" altLang="zh-TW" sz="2800" dirty="0">
                <a:latin typeface="Garamond" charset="0"/>
                <a:ea typeface="新細明體" charset="-120"/>
                <a:sym typeface="Symbol" charset="2"/>
              </a:rPr>
              <a:t> S  </a:t>
            </a:r>
            <a:r>
              <a:rPr lang="en-US" altLang="zh-TW" sz="2800" i="1" dirty="0">
                <a:latin typeface="Garamond" charset="0"/>
                <a:ea typeface="新細明體" charset="-120"/>
                <a:sym typeface="Symbol" charset="2"/>
              </a:rPr>
              <a:t>w</a:t>
            </a:r>
            <a:r>
              <a:rPr lang="en-US" altLang="zh-TW" sz="2800" dirty="0">
                <a:latin typeface="Garamond" charset="0"/>
                <a:ea typeface="新細明體" charset="-120"/>
                <a:sym typeface="Symbol" charset="2"/>
              </a:rPr>
              <a:t> }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6019800" y="289560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8938" y="3630613"/>
            <a:ext cx="83534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/>
              <a:t>Questions we will ask:</a:t>
            </a:r>
            <a:endParaRPr lang="en-US" sz="2800">
              <a:latin typeface="Garamond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50988" y="4343400"/>
            <a:ext cx="5778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 give you a CFG, what is the language?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50988" y="5176838"/>
            <a:ext cx="5916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 give you a language, write a CFG for it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example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590800"/>
            <a:ext cx="8353425" cy="609600"/>
          </a:xfrm>
        </p:spPr>
        <p:txBody>
          <a:bodyPr/>
          <a:lstStyle/>
          <a:p>
            <a:r>
              <a:rPr lang="en-US" smtClean="0"/>
              <a:t>Can you derive: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14400" y="1524000"/>
            <a:ext cx="1928813" cy="8302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aramond" charset="0"/>
              </a:rPr>
              <a:t>A → </a:t>
            </a:r>
            <a:r>
              <a:rPr lang="en-US" dirty="0">
                <a:latin typeface="Courier New" charset="0"/>
                <a:cs typeface="Courier New" charset="0"/>
              </a:rPr>
              <a:t>0</a:t>
            </a:r>
            <a:r>
              <a:rPr lang="en-US" dirty="0">
                <a:latin typeface="Garamond" charset="0"/>
                <a:cs typeface="Courier New" charset="0"/>
              </a:rPr>
              <a:t>A</a:t>
            </a:r>
            <a:r>
              <a:rPr lang="en-US" dirty="0">
                <a:latin typeface="Courier New" charset="0"/>
                <a:cs typeface="Courier New" charset="0"/>
              </a:rPr>
              <a:t>1</a:t>
            </a:r>
            <a:r>
              <a:rPr lang="en-US" dirty="0">
                <a:latin typeface="Garamond" charset="0"/>
                <a:cs typeface="Courier New" charset="0"/>
              </a:rPr>
              <a:t> | B</a:t>
            </a:r>
            <a:br>
              <a:rPr lang="en-US" dirty="0">
                <a:latin typeface="Garamond" charset="0"/>
                <a:cs typeface="Courier New" charset="0"/>
              </a:rPr>
            </a:br>
            <a:r>
              <a:rPr lang="en-US" dirty="0">
                <a:latin typeface="Garamond" charset="0"/>
                <a:cs typeface="Courier New" charset="0"/>
              </a:rPr>
              <a:t>B </a:t>
            </a:r>
            <a:r>
              <a:rPr lang="en-US" dirty="0">
                <a:cs typeface="Courier New" charset="0"/>
              </a:rPr>
              <a:t>→</a:t>
            </a:r>
            <a:r>
              <a:rPr lang="en-US" dirty="0">
                <a:latin typeface="Garamond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cs typeface="Courier New" charset="0"/>
              </a:rPr>
              <a:t>#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276600"/>
            <a:ext cx="1108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  <a:cs typeface="Courier New" charset="0"/>
              </a:rPr>
              <a:t>00#11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3000" y="4795838"/>
            <a:ext cx="1292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  <a:cs typeface="Courier New" charset="0"/>
              </a:rPr>
              <a:t>00#111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0" y="5634038"/>
            <a:ext cx="1292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  <a:cs typeface="Courier New" charset="0"/>
              </a:rPr>
              <a:t>00##11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54113" y="4033838"/>
            <a:ext cx="3698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  <a:cs typeface="Courier New" charset="0"/>
              </a:rPr>
              <a:t>#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08300" y="3276600"/>
            <a:ext cx="393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A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221038" y="3276600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  <a:sym typeface="Symbol" charset="2"/>
              </a:rPr>
              <a:t></a:t>
            </a:r>
            <a:r>
              <a:rPr lang="en-US">
                <a:latin typeface="Garamond" charset="0"/>
              </a:rPr>
              <a:t> </a:t>
            </a:r>
            <a:r>
              <a:rPr lang="en-US">
                <a:latin typeface="Courier New" charset="0"/>
                <a:cs typeface="Courier New" charset="0"/>
              </a:rPr>
              <a:t>0</a:t>
            </a:r>
            <a:r>
              <a:rPr lang="en-US">
                <a:latin typeface="Garamond" charset="0"/>
                <a:cs typeface="Courier New" charset="0"/>
              </a:rPr>
              <a:t>A</a:t>
            </a:r>
            <a:r>
              <a:rPr lang="en-US">
                <a:latin typeface="Courier New" charset="0"/>
                <a:cs typeface="Courier New" charset="0"/>
              </a:rPr>
              <a:t>1</a:t>
            </a:r>
            <a:endParaRPr lang="en-US">
              <a:latin typeface="Garamond" charset="0"/>
              <a:cs typeface="Courier New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281488" y="3276600"/>
            <a:ext cx="1512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</a:t>
            </a:r>
            <a:r>
              <a:rPr lang="en-US">
                <a:latin typeface="Garamond" charset="0"/>
              </a:rPr>
              <a:t> </a:t>
            </a:r>
            <a:r>
              <a:rPr lang="en-US">
                <a:latin typeface="Courier New" charset="0"/>
                <a:cs typeface="Courier New" charset="0"/>
              </a:rPr>
              <a:t>00</a:t>
            </a:r>
            <a:r>
              <a:rPr lang="en-US">
                <a:latin typeface="Garamond" charset="0"/>
                <a:cs typeface="Courier New" charset="0"/>
              </a:rPr>
              <a:t>A</a:t>
            </a:r>
            <a:r>
              <a:rPr lang="en-US">
                <a:latin typeface="Courier New" charset="0"/>
                <a:cs typeface="Courier New" charset="0"/>
              </a:rPr>
              <a:t>11</a:t>
            </a:r>
            <a:endParaRPr lang="en-US">
              <a:latin typeface="Garamond" charset="0"/>
              <a:cs typeface="Courier New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676900" y="3276600"/>
            <a:ext cx="1489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</a:t>
            </a:r>
            <a:r>
              <a:rPr lang="en-US">
                <a:latin typeface="Garamond" charset="0"/>
              </a:rPr>
              <a:t> </a:t>
            </a:r>
            <a:r>
              <a:rPr lang="en-US">
                <a:latin typeface="Courier New" charset="0"/>
                <a:cs typeface="Courier New" charset="0"/>
              </a:rPr>
              <a:t>00</a:t>
            </a:r>
            <a:r>
              <a:rPr lang="en-US">
                <a:latin typeface="Garamond" charset="0"/>
                <a:cs typeface="Courier New" charset="0"/>
              </a:rPr>
              <a:t>B</a:t>
            </a:r>
            <a:r>
              <a:rPr lang="en-US">
                <a:latin typeface="Courier New" charset="0"/>
                <a:cs typeface="Courier New" charset="0"/>
              </a:rPr>
              <a:t>11</a:t>
            </a:r>
            <a:endParaRPr lang="en-US">
              <a:latin typeface="Garamond" charset="0"/>
              <a:cs typeface="Courier New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024688" y="3276600"/>
            <a:ext cx="1509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</a:t>
            </a:r>
            <a:r>
              <a:rPr lang="en-US">
                <a:latin typeface="Garamond" charset="0"/>
              </a:rPr>
              <a:t> </a:t>
            </a:r>
            <a:r>
              <a:rPr lang="en-US">
                <a:latin typeface="Courier New" charset="0"/>
                <a:cs typeface="Courier New" charset="0"/>
              </a:rPr>
              <a:t>00#11</a:t>
            </a:r>
            <a:endParaRPr lang="en-US">
              <a:latin typeface="Garamond" charset="0"/>
              <a:cs typeface="Courier New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913063" y="3957638"/>
            <a:ext cx="393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</a:rPr>
              <a:t>A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248025" y="3957638"/>
            <a:ext cx="754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</a:t>
            </a:r>
            <a:r>
              <a:rPr lang="en-US">
                <a:latin typeface="Garamond" charset="0"/>
              </a:rPr>
              <a:t> </a:t>
            </a:r>
            <a:r>
              <a:rPr lang="en-US">
                <a:latin typeface="Garamond" charset="0"/>
                <a:cs typeface="Courier New" charset="0"/>
              </a:rPr>
              <a:t>B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944938" y="3957638"/>
            <a:ext cx="7508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</a:t>
            </a:r>
            <a:r>
              <a:rPr lang="en-US">
                <a:latin typeface="Garamond" charset="0"/>
              </a:rPr>
              <a:t> </a:t>
            </a:r>
            <a:r>
              <a:rPr lang="en-US">
                <a:latin typeface="Courier New" charset="0"/>
                <a:cs typeface="Courier New" charset="0"/>
              </a:rPr>
              <a:t>#</a:t>
            </a:r>
            <a:endParaRPr lang="en-US">
              <a:latin typeface="Garamond" charset="0"/>
              <a:cs typeface="Courier New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95600" y="4800600"/>
            <a:ext cx="56705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No, there is an </a:t>
            </a:r>
            <a:r>
              <a:rPr lang="en-US">
                <a:solidFill>
                  <a:srgbClr val="6699FF"/>
                </a:solidFill>
              </a:rPr>
              <a:t>uneven number</a:t>
            </a:r>
            <a:r>
              <a:rPr lang="en-US"/>
              <a:t> of </a:t>
            </a:r>
            <a:r>
              <a:rPr lang="en-US">
                <a:latin typeface="Courier New" charset="0"/>
                <a:cs typeface="Courier New" charset="0"/>
              </a:rPr>
              <a:t>0</a:t>
            </a:r>
            <a:r>
              <a:rPr lang="en-US">
                <a:cs typeface="Courier New" charset="0"/>
              </a:rPr>
              <a:t>s and </a:t>
            </a:r>
            <a:r>
              <a:rPr lang="en-US">
                <a:latin typeface="Courier New" charset="0"/>
                <a:cs typeface="Courier New" charset="0"/>
              </a:rPr>
              <a:t>1</a:t>
            </a:r>
            <a:r>
              <a:rPr lang="en-US">
                <a:cs typeface="Courier New" charset="0"/>
              </a:rPr>
              <a:t>s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895600" y="5634038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No, there are too many </a:t>
            </a:r>
            <a:r>
              <a:rPr lang="en-US">
                <a:latin typeface="Courier New" charset="0"/>
                <a:cs typeface="Courier New" charset="0"/>
              </a:rPr>
              <a:t>#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419600" y="1524000"/>
            <a:ext cx="3733800" cy="838200"/>
            <a:chOff x="4419596" y="1524000"/>
            <a:chExt cx="3733803" cy="838200"/>
          </a:xfrm>
        </p:grpSpPr>
        <p:sp>
          <p:nvSpPr>
            <p:cNvPr id="25620" name="Text Box 6"/>
            <p:cNvSpPr txBox="1">
              <a:spLocks noChangeArrowheads="1"/>
            </p:cNvSpPr>
            <p:nvPr/>
          </p:nvSpPr>
          <p:spPr bwMode="auto">
            <a:xfrm>
              <a:off x="4572000" y="1676400"/>
              <a:ext cx="34062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Garamond" charset="0"/>
                </a:rPr>
                <a:t>L</a:t>
              </a:r>
              <a:r>
                <a:rPr lang="en-US" sz="2800">
                  <a:latin typeface="Garamond" charset="0"/>
                </a:rPr>
                <a:t>(</a:t>
              </a:r>
              <a:r>
                <a:rPr lang="en-US" sz="2800" i="1">
                  <a:latin typeface="Garamond" charset="0"/>
                </a:rPr>
                <a:t>G</a:t>
              </a:r>
              <a:r>
                <a:rPr lang="en-US" sz="2800">
                  <a:latin typeface="Garamond" charset="0"/>
                </a:rPr>
                <a:t>) = {</a:t>
              </a:r>
              <a:r>
                <a:rPr lang="en-US" sz="2800">
                  <a:latin typeface="Courier New" charset="0"/>
                  <a:cs typeface="Courier New" charset="0"/>
                </a:rPr>
                <a:t>0</a:t>
              </a:r>
              <a:r>
                <a:rPr lang="en-US" sz="2800" i="1" baseline="30000">
                  <a:latin typeface="Garamond" charset="0"/>
                  <a:cs typeface="Courier New" charset="0"/>
                </a:rPr>
                <a:t>n</a:t>
              </a:r>
              <a:r>
                <a:rPr lang="en-US" sz="2800">
                  <a:latin typeface="Courier New" charset="0"/>
                  <a:cs typeface="Courier New" charset="0"/>
                </a:rPr>
                <a:t>#1</a:t>
              </a:r>
              <a:r>
                <a:rPr lang="en-US" sz="2800" i="1" baseline="30000">
                  <a:latin typeface="Garamond" charset="0"/>
                  <a:cs typeface="Courier New" charset="0"/>
                </a:rPr>
                <a:t>n</a:t>
              </a:r>
              <a:r>
                <a:rPr lang="en-US" sz="2800">
                  <a:latin typeface="Garamond" charset="0"/>
                  <a:cs typeface="Courier New" charset="0"/>
                </a:rPr>
                <a:t>: </a:t>
              </a:r>
              <a:r>
                <a:rPr lang="en-US" sz="2800" i="1">
                  <a:latin typeface="Garamond" charset="0"/>
                  <a:cs typeface="Courier New" charset="0"/>
                </a:rPr>
                <a:t>n</a:t>
              </a:r>
              <a:r>
                <a:rPr lang="en-US" sz="2800">
                  <a:latin typeface="Garamond" charset="0"/>
                  <a:cs typeface="Courier New" charset="0"/>
                </a:rPr>
                <a:t> ≥ 0}</a:t>
              </a: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4419596" y="1524000"/>
              <a:ext cx="3733803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example 1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124200"/>
            <a:ext cx="8353425" cy="2362200"/>
          </a:xfrm>
        </p:spPr>
        <p:txBody>
          <a:bodyPr/>
          <a:lstStyle/>
          <a:p>
            <a:r>
              <a:rPr lang="en-US" smtClean="0"/>
              <a:t>Can you derive: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What is the language of this CFG?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749425" y="1524000"/>
            <a:ext cx="1928813" cy="8302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aramond" charset="0"/>
              </a:rPr>
              <a:t>A → </a:t>
            </a:r>
            <a:r>
              <a:rPr lang="en-US" dirty="0">
                <a:latin typeface="Courier New" charset="0"/>
                <a:cs typeface="Courier New" charset="0"/>
              </a:rPr>
              <a:t>0</a:t>
            </a:r>
            <a:r>
              <a:rPr lang="en-US" dirty="0">
                <a:latin typeface="Garamond" charset="0"/>
                <a:cs typeface="Courier New" charset="0"/>
              </a:rPr>
              <a:t>A</a:t>
            </a:r>
            <a:r>
              <a:rPr lang="en-US" dirty="0">
                <a:latin typeface="Courier New" charset="0"/>
                <a:cs typeface="Courier New" charset="0"/>
              </a:rPr>
              <a:t>1</a:t>
            </a:r>
            <a:r>
              <a:rPr lang="en-US" dirty="0">
                <a:latin typeface="Garamond" charset="0"/>
                <a:cs typeface="Courier New" charset="0"/>
              </a:rPr>
              <a:t> | B</a:t>
            </a:r>
            <a:br>
              <a:rPr lang="en-US" dirty="0">
                <a:latin typeface="Garamond" charset="0"/>
                <a:cs typeface="Courier New" charset="0"/>
              </a:rPr>
            </a:br>
            <a:r>
              <a:rPr lang="en-US" dirty="0">
                <a:latin typeface="Garamond" charset="0"/>
                <a:cs typeface="Courier New" charset="0"/>
              </a:rPr>
              <a:t>B </a:t>
            </a:r>
            <a:r>
              <a:rPr lang="en-US" dirty="0">
                <a:cs typeface="Courier New" charset="0"/>
              </a:rPr>
              <a:t>→</a:t>
            </a:r>
            <a:r>
              <a:rPr lang="en-US" dirty="0">
                <a:latin typeface="Garamond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cs typeface="Courier New" charset="0"/>
              </a:rPr>
              <a:t>#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679950" y="1524000"/>
            <a:ext cx="2276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variables: </a:t>
            </a:r>
            <a:r>
              <a:rPr lang="en-US">
                <a:latin typeface="Garamond" charset="0"/>
              </a:rPr>
              <a:t>A</a:t>
            </a:r>
            <a:r>
              <a:rPr lang="en-US"/>
              <a:t>, </a:t>
            </a:r>
            <a:r>
              <a:rPr lang="en-US">
                <a:latin typeface="Garamond" charset="0"/>
              </a:rPr>
              <a:t>B</a:t>
            </a:r>
            <a:r>
              <a:rPr lang="en-US"/>
              <a:t/>
            </a:r>
            <a:br>
              <a:rPr lang="en-US"/>
            </a:br>
            <a:r>
              <a:rPr lang="en-US"/>
              <a:t>terminals: </a:t>
            </a:r>
            <a:r>
              <a:rPr lang="en-US">
                <a:latin typeface="Courier New" charset="0"/>
                <a:cs typeface="Courier New" charset="0"/>
              </a:rPr>
              <a:t>0</a:t>
            </a:r>
            <a:r>
              <a:rPr lang="en-US">
                <a:latin typeface="Garamond" charset="0"/>
                <a:cs typeface="Courier New" charset="0"/>
              </a:rPr>
              <a:t>, 1, #</a:t>
            </a:r>
            <a:r>
              <a:rPr lang="en-US">
                <a:cs typeface="Courier New" charset="0"/>
              </a:rPr>
              <a:t> </a:t>
            </a:r>
            <a:endParaRPr lang="en-US">
              <a:solidFill>
                <a:schemeClr val="accent2"/>
              </a:solidFill>
              <a:cs typeface="Courier New" charset="0"/>
            </a:endParaRPr>
          </a:p>
          <a:p>
            <a:r>
              <a:rPr lang="en-US">
                <a:cs typeface="Courier New" charset="0"/>
              </a:rPr>
              <a:t>start variable: </a:t>
            </a:r>
            <a:r>
              <a:rPr lang="en-US">
                <a:latin typeface="Garamond" charset="0"/>
                <a:cs typeface="Courier New" charset="0"/>
              </a:rPr>
              <a:t>A</a:t>
            </a:r>
            <a:endParaRPr lang="en-US">
              <a:cs typeface="Courier New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816225" y="5500688"/>
            <a:ext cx="293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Garamond" charset="0"/>
              </a:rPr>
              <a:t>L</a:t>
            </a:r>
            <a:r>
              <a:rPr lang="en-US" sz="2800">
                <a:latin typeface="Garamond" charset="0"/>
              </a:rPr>
              <a:t> = {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 i="1" baseline="30000">
                <a:latin typeface="Garamond" charset="0"/>
                <a:cs typeface="Courier New" charset="0"/>
              </a:rPr>
              <a:t>n</a:t>
            </a:r>
            <a:r>
              <a:rPr lang="en-US" sz="2800">
                <a:latin typeface="Courier New" charset="0"/>
                <a:cs typeface="Courier New" charset="0"/>
              </a:rPr>
              <a:t>#1</a:t>
            </a:r>
            <a:r>
              <a:rPr lang="en-US" sz="2800" i="1" baseline="30000">
                <a:latin typeface="Garamond" charset="0"/>
                <a:cs typeface="Courier New" charset="0"/>
              </a:rPr>
              <a:t>n</a:t>
            </a:r>
            <a:r>
              <a:rPr lang="en-US" sz="2800">
                <a:latin typeface="Garamond" charset="0"/>
                <a:cs typeface="Courier New" charset="0"/>
              </a:rPr>
              <a:t>: </a:t>
            </a:r>
            <a:r>
              <a:rPr lang="en-US" sz="2800" i="1">
                <a:latin typeface="Garamond" charset="0"/>
                <a:cs typeface="Courier New" charset="0"/>
              </a:rPr>
              <a:t>n</a:t>
            </a:r>
            <a:r>
              <a:rPr lang="en-US" sz="2800">
                <a:latin typeface="Garamond" charset="0"/>
                <a:cs typeface="Courier New" charset="0"/>
              </a:rPr>
              <a:t> ≥ 0}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86225" y="3198813"/>
            <a:ext cx="1108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  <a:cs typeface="Courier New" charset="0"/>
              </a:rPr>
              <a:t>00#11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86225" y="3733800"/>
            <a:ext cx="1292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  <a:cs typeface="Courier New" charset="0"/>
              </a:rPr>
              <a:t>00#111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35663" y="3175000"/>
            <a:ext cx="1292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  <a:cs typeface="Courier New" charset="0"/>
              </a:rPr>
              <a:t>00##11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43600" y="3729038"/>
            <a:ext cx="369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  <a:cs typeface="Courier New" charset="0"/>
              </a:rPr>
              <a:t>#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example 2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28850"/>
            <a:ext cx="8353425" cy="3562350"/>
          </a:xfrm>
        </p:spPr>
        <p:txBody>
          <a:bodyPr/>
          <a:lstStyle/>
          <a:p>
            <a:r>
              <a:rPr lang="en-US" dirty="0" smtClean="0"/>
              <a:t>Can you derive</a:t>
            </a:r>
            <a:endParaRPr lang="en-US" dirty="0" smtClean="0">
              <a:latin typeface="Garamond" charset="0"/>
            </a:endParaRPr>
          </a:p>
        </p:txBody>
      </p:sp>
      <p:sp>
        <p:nvSpPr>
          <p:cNvPr id="27652" name="Text Box 9"/>
          <p:cNvSpPr txBox="1">
            <a:spLocks noChangeArrowheads="1"/>
          </p:cNvSpPr>
          <p:nvPr/>
        </p:nvSpPr>
        <p:spPr bwMode="auto">
          <a:xfrm>
            <a:off x="838200" y="1676400"/>
            <a:ext cx="2713038" cy="5238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Garamond" charset="0"/>
                <a:ea typeface="新細明體" charset="-120"/>
              </a:rPr>
              <a:t>S </a:t>
            </a:r>
            <a:r>
              <a:rPr lang="en-US" altLang="zh-TW" sz="2800" dirty="0">
                <a:latin typeface="Garamond" charset="0"/>
                <a:ea typeface="新細明體" charset="-120"/>
                <a:sym typeface="Symbol" charset="2"/>
              </a:rPr>
              <a:t> SS | </a:t>
            </a:r>
            <a:r>
              <a:rPr lang="en-US" altLang="zh-TW" sz="2800" dirty="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800" dirty="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altLang="zh-TW" sz="2800" dirty="0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 altLang="zh-TW" sz="2800" dirty="0">
                <a:latin typeface="Garamond" charset="0"/>
                <a:ea typeface="新細明體" charset="-120"/>
                <a:sym typeface="Symbol" charset="2"/>
              </a:rPr>
              <a:t> | </a:t>
            </a:r>
            <a:endParaRPr lang="en-US" sz="2800" dirty="0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990600" y="2914650"/>
            <a:ext cx="2895600" cy="71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dirty="0">
                <a:latin typeface="Garamond" charset="0"/>
                <a:ea typeface="新細明體" charset="-120"/>
              </a:rPr>
              <a:t>S   </a:t>
            </a:r>
            <a:r>
              <a:rPr lang="en-US" altLang="zh-TW" dirty="0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altLang="zh-TW" dirty="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  <a:r>
              <a:rPr lang="en-US" altLang="zh-TW" dirty="0">
                <a:latin typeface="Garamond" charset="0"/>
                <a:ea typeface="新細明體" charset="-120"/>
                <a:sym typeface="Symbol" charset="2"/>
              </a:rPr>
              <a:t>	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dirty="0">
                <a:latin typeface="Garamond" charset="0"/>
                <a:ea typeface="新細明體" charset="-120"/>
                <a:sym typeface="Symbol" charset="2"/>
              </a:rPr>
              <a:t>      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altLang="zh-TW" dirty="0">
                <a:latin typeface="Garamond" charset="0"/>
                <a:ea typeface="新細明體" charset="-120"/>
                <a:sym typeface="Symbol" charset="2"/>
              </a:rPr>
              <a:t>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zh-TW" sz="800" dirty="0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5029200" y="2914650"/>
            <a:ext cx="32004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>
                <a:latin typeface="Garamond" charset="0"/>
                <a:ea typeface="新細明體" charset="-120"/>
              </a:rPr>
              <a:t>S 	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>
                <a:latin typeface="Courier New" charset="0"/>
                <a:cs typeface="Courier New" charset="0"/>
              </a:rPr>
              <a:t>(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>
                <a:latin typeface="Courier New" charset="0"/>
                <a:cs typeface="Courier New" charset="0"/>
              </a:rPr>
              <a:t>(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SS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  <a:endParaRPr lang="en-US" altLang="zh-TW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>
                <a:latin typeface="Courier New" charset="0"/>
                <a:cs typeface="Courier New" charset="0"/>
              </a:rPr>
              <a:t>((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  <a:endParaRPr lang="en-US" altLang="zh-TW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>
                <a:latin typeface="Courier New" charset="0"/>
                <a:cs typeface="Courier New" charset="0"/>
              </a:rPr>
              <a:t>((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>
                <a:latin typeface="Courier New" charset="0"/>
                <a:cs typeface="Courier New" charset="0"/>
              </a:rPr>
              <a:t>)(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>
                <a:latin typeface="Courier New" charset="0"/>
                <a:cs typeface="Courier New" charset="0"/>
              </a:rPr>
              <a:t>))</a:t>
            </a:r>
            <a:endParaRPr lang="en-US" altLang="zh-TW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>
                <a:latin typeface="Courier New" charset="0"/>
                <a:cs typeface="Courier New" charset="0"/>
              </a:rPr>
              <a:t>(()(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>
                <a:latin typeface="Courier New" charset="0"/>
                <a:cs typeface="Courier New" charset="0"/>
              </a:rPr>
              <a:t>))</a:t>
            </a:r>
            <a:endParaRPr lang="en-US" altLang="zh-TW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>
                <a:latin typeface="Courier New" charset="0"/>
                <a:cs typeface="Courier New" charset="0"/>
              </a:rPr>
              <a:t>(()())</a:t>
            </a:r>
            <a:endParaRPr lang="en-US" altLang="zh-TW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352800" y="2219325"/>
            <a:ext cx="615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charset="0"/>
                <a:cs typeface="Courier New" charset="0"/>
              </a:rPr>
              <a:t>()</a:t>
            </a:r>
            <a:endParaRPr lang="en-US" sz="2800" dirty="0">
              <a:cs typeface="Courier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5334000"/>
            <a:ext cx="14779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FFFF"/>
                </a:solidFill>
                <a:latin typeface="Courier New" charset="0"/>
                <a:cs typeface="Courier New" charset="0"/>
              </a:rPr>
              <a:t>(()())</a:t>
            </a:r>
            <a:endParaRPr lang="en-US">
              <a:cs typeface="Courier New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  <p:bldP spid="348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106613"/>
            <a:ext cx="8353425" cy="6365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parse tree </a:t>
            </a:r>
            <a:r>
              <a:rPr lang="en-US" dirty="0" smtClean="0"/>
              <a:t>gives a more compact representation:</a:t>
            </a:r>
          </a:p>
        </p:txBody>
      </p:sp>
      <p:sp>
        <p:nvSpPr>
          <p:cNvPr id="28676" name="Rectangle 15"/>
          <p:cNvSpPr>
            <a:spLocks noChangeArrowheads="1"/>
          </p:cNvSpPr>
          <p:nvPr/>
        </p:nvSpPr>
        <p:spPr bwMode="auto">
          <a:xfrm>
            <a:off x="990600" y="2819400"/>
            <a:ext cx="32004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>
                <a:latin typeface="Garamond" charset="0"/>
                <a:ea typeface="新細明體" charset="-120"/>
              </a:rPr>
              <a:t>S 	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>
                <a:latin typeface="Courier New" charset="0"/>
                <a:cs typeface="Courier New" charset="0"/>
              </a:rPr>
              <a:t>(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>
                <a:latin typeface="Courier New" charset="0"/>
                <a:cs typeface="Courier New" charset="0"/>
              </a:rPr>
              <a:t>(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SS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  <a:endParaRPr lang="en-US" altLang="zh-TW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>
                <a:latin typeface="Courier New" charset="0"/>
                <a:cs typeface="Courier New" charset="0"/>
              </a:rPr>
              <a:t>((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  <a:endParaRPr lang="en-US" altLang="zh-TW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>
                <a:latin typeface="Courier New" charset="0"/>
                <a:cs typeface="Courier New" charset="0"/>
              </a:rPr>
              <a:t>((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>
                <a:latin typeface="Courier New" charset="0"/>
                <a:cs typeface="Courier New" charset="0"/>
              </a:rPr>
              <a:t>)(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>
                <a:latin typeface="Courier New" charset="0"/>
                <a:cs typeface="Courier New" charset="0"/>
              </a:rPr>
              <a:t>))</a:t>
            </a:r>
            <a:endParaRPr lang="en-US" altLang="zh-TW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>
                <a:latin typeface="Courier New" charset="0"/>
                <a:cs typeface="Courier New" charset="0"/>
              </a:rPr>
              <a:t>(()(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>
                <a:latin typeface="Courier New" charset="0"/>
                <a:cs typeface="Courier New" charset="0"/>
              </a:rPr>
              <a:t>))</a:t>
            </a:r>
            <a:endParaRPr lang="en-US" altLang="zh-TW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>
                <a:latin typeface="Courier New" charset="0"/>
                <a:cs typeface="Courier New" charset="0"/>
              </a:rPr>
              <a:t>(()())</a:t>
            </a:r>
            <a:endParaRPr lang="en-US" altLang="zh-TW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5238750"/>
            <a:ext cx="14779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FFFF"/>
                </a:solidFill>
                <a:latin typeface="Courier New" charset="0"/>
                <a:cs typeface="Courier New" charset="0"/>
              </a:rPr>
              <a:t>(()())</a:t>
            </a:r>
            <a:endParaRPr lang="en-US">
              <a:cs typeface="Courier New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0613" y="2684463"/>
            <a:ext cx="3317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S</a:t>
            </a:r>
            <a:endParaRPr lang="en-US">
              <a:ea typeface="新細明體" charset="-120"/>
            </a:endParaRP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762000" y="1600200"/>
            <a:ext cx="2713038" cy="5238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Garamond" charset="0"/>
                <a:ea typeface="新細明體" charset="-120"/>
              </a:rPr>
              <a:t>S </a:t>
            </a:r>
            <a:r>
              <a:rPr lang="en-US" altLang="zh-TW" sz="2800" dirty="0">
                <a:latin typeface="Garamond" charset="0"/>
                <a:ea typeface="新細明體" charset="-120"/>
                <a:sym typeface="Symbol" charset="2"/>
              </a:rPr>
              <a:t> SS | </a:t>
            </a:r>
            <a:r>
              <a:rPr lang="en-US" altLang="zh-TW" sz="2800" dirty="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800" dirty="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altLang="zh-TW" sz="2800" dirty="0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 altLang="zh-TW" sz="2800" dirty="0">
                <a:latin typeface="Garamond" charset="0"/>
                <a:ea typeface="新細明體" charset="-120"/>
                <a:sym typeface="Symbol" charset="2"/>
              </a:rPr>
              <a:t> |  </a:t>
            </a:r>
            <a:endParaRPr lang="en-US" sz="2800" dirty="0">
              <a:latin typeface="Garamond" charset="0"/>
              <a:ea typeface="新細明體" charset="-120"/>
              <a:sym typeface="Symbol" charset="2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562600" y="3810000"/>
            <a:ext cx="1550988" cy="685800"/>
            <a:chOff x="5562600" y="3810000"/>
            <a:chExt cx="1551292" cy="685800"/>
          </a:xfrm>
        </p:grpSpPr>
        <p:cxnSp>
          <p:nvCxnSpPr>
            <p:cNvPr id="28708" name="Straight Connector 18"/>
            <p:cNvCxnSpPr>
              <a:cxnSpLocks noChangeShapeType="1"/>
            </p:cNvCxnSpPr>
            <p:nvPr/>
          </p:nvCxnSpPr>
          <p:spPr bwMode="auto">
            <a:xfrm rot="10800000" flipV="1">
              <a:off x="5715001" y="3810000"/>
              <a:ext cx="609601" cy="283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09" name="Straight Connector 24"/>
            <p:cNvCxnSpPr>
              <a:cxnSpLocks noChangeShapeType="1"/>
            </p:cNvCxnSpPr>
            <p:nvPr/>
          </p:nvCxnSpPr>
          <p:spPr bwMode="auto">
            <a:xfrm rot="10800000" flipH="1" flipV="1">
              <a:off x="6324599" y="3810000"/>
              <a:ext cx="609601" cy="283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10" name="Rectangle 25"/>
            <p:cNvSpPr>
              <a:spLocks noChangeArrowheads="1"/>
            </p:cNvSpPr>
            <p:nvPr/>
          </p:nvSpPr>
          <p:spPr bwMode="auto">
            <a:xfrm>
              <a:off x="5562600" y="4034135"/>
              <a:ext cx="3320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S</a:t>
              </a:r>
              <a:endParaRPr lang="en-US">
                <a:ea typeface="新細明體" charset="-120"/>
              </a:endParaRPr>
            </a:p>
          </p:txBody>
        </p:sp>
        <p:sp>
          <p:nvSpPr>
            <p:cNvPr id="28711" name="Rectangle 26"/>
            <p:cNvSpPr>
              <a:spLocks noChangeArrowheads="1"/>
            </p:cNvSpPr>
            <p:nvPr/>
          </p:nvSpPr>
          <p:spPr bwMode="auto">
            <a:xfrm>
              <a:off x="6781800" y="4034135"/>
              <a:ext cx="3320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S</a:t>
              </a:r>
              <a:endParaRPr lang="en-US">
                <a:ea typeface="新細明體" charset="-120"/>
              </a:endParaRP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6291263" y="4495800"/>
            <a:ext cx="1328737" cy="690563"/>
            <a:chOff x="6290735" y="4495800"/>
            <a:chExt cx="1329268" cy="690265"/>
          </a:xfrm>
        </p:grpSpPr>
        <p:cxnSp>
          <p:nvCxnSpPr>
            <p:cNvPr id="28702" name="Straight Connector 8"/>
            <p:cNvCxnSpPr>
              <a:cxnSpLocks noChangeShapeType="1"/>
            </p:cNvCxnSpPr>
            <p:nvPr/>
          </p:nvCxnSpPr>
          <p:spPr bwMode="auto">
            <a:xfrm>
              <a:off x="6930915" y="4500264"/>
              <a:ext cx="443556" cy="300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03" name="Straight Connector 29"/>
            <p:cNvCxnSpPr>
              <a:cxnSpLocks noChangeShapeType="1"/>
            </p:cNvCxnSpPr>
            <p:nvPr/>
          </p:nvCxnSpPr>
          <p:spPr bwMode="auto">
            <a:xfrm flipH="1">
              <a:off x="6502401" y="4495800"/>
              <a:ext cx="443556" cy="300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04" name="Straight Connector 30"/>
            <p:cNvCxnSpPr>
              <a:cxnSpLocks noChangeShapeType="1"/>
            </p:cNvCxnSpPr>
            <p:nvPr/>
          </p:nvCxnSpPr>
          <p:spPr bwMode="auto">
            <a:xfrm rot="5400000">
              <a:off x="6782597" y="4647406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05" name="Rectangle 31"/>
            <p:cNvSpPr>
              <a:spLocks noChangeArrowheads="1"/>
            </p:cNvSpPr>
            <p:nvPr/>
          </p:nvSpPr>
          <p:spPr bwMode="auto">
            <a:xfrm>
              <a:off x="6290735" y="4719935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ea typeface="新細明體" charset="-120"/>
                  <a:cs typeface="Courier New" charset="0"/>
                </a:rPr>
                <a:t>(</a:t>
              </a:r>
              <a:endParaRPr lang="en-US">
                <a:latin typeface="Courier New" charset="0"/>
                <a:ea typeface="新細明體" charset="-120"/>
                <a:cs typeface="Courier New" charset="0"/>
              </a:endParaRPr>
            </a:p>
          </p:txBody>
        </p:sp>
        <p:sp>
          <p:nvSpPr>
            <p:cNvPr id="28706" name="Rectangle 32"/>
            <p:cNvSpPr>
              <a:spLocks noChangeArrowheads="1"/>
            </p:cNvSpPr>
            <p:nvPr/>
          </p:nvSpPr>
          <p:spPr bwMode="auto">
            <a:xfrm>
              <a:off x="7250641" y="4719935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ea typeface="新細明體" charset="-120"/>
                  <a:cs typeface="Courier New" charset="0"/>
                </a:rPr>
                <a:t>)</a:t>
              </a:r>
              <a:endParaRPr lang="en-US">
                <a:latin typeface="Courier New" charset="0"/>
                <a:ea typeface="新細明體" charset="-120"/>
                <a:cs typeface="Courier New" charset="0"/>
              </a:endParaRPr>
            </a:p>
          </p:txBody>
        </p:sp>
        <p:sp>
          <p:nvSpPr>
            <p:cNvPr id="28707" name="Rectangle 33"/>
            <p:cNvSpPr>
              <a:spLocks noChangeArrowheads="1"/>
            </p:cNvSpPr>
            <p:nvPr/>
          </p:nvSpPr>
          <p:spPr bwMode="auto">
            <a:xfrm>
              <a:off x="6781800" y="4724400"/>
              <a:ext cx="3320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S</a:t>
              </a:r>
              <a:endParaRPr lang="en-US">
                <a:ea typeface="新細明體" charset="-120"/>
              </a:endParaRP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6781800" y="5186363"/>
            <a:ext cx="319088" cy="681037"/>
            <a:chOff x="6781800" y="5186065"/>
            <a:chExt cx="319769" cy="681335"/>
          </a:xfrm>
        </p:grpSpPr>
        <p:cxnSp>
          <p:nvCxnSpPr>
            <p:cNvPr id="28700" name="Straight Connector 34"/>
            <p:cNvCxnSpPr>
              <a:cxnSpLocks noChangeShapeType="1"/>
            </p:cNvCxnSpPr>
            <p:nvPr/>
          </p:nvCxnSpPr>
          <p:spPr bwMode="auto">
            <a:xfrm rot="5400000">
              <a:off x="6782597" y="5337671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01" name="Rectangle 35"/>
            <p:cNvSpPr>
              <a:spLocks noChangeArrowheads="1"/>
            </p:cNvSpPr>
            <p:nvPr/>
          </p:nvSpPr>
          <p:spPr bwMode="auto">
            <a:xfrm>
              <a:off x="6781800" y="5405735"/>
              <a:ext cx="3197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Symbol" charset="2"/>
                </a:rPr>
                <a:t>e</a:t>
              </a:r>
              <a:endParaRPr lang="en-US">
                <a:latin typeface="Symbol" charset="2"/>
              </a:endParaRP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072063" y="4495800"/>
            <a:ext cx="1328737" cy="690563"/>
            <a:chOff x="5071532" y="4495800"/>
            <a:chExt cx="1329268" cy="690265"/>
          </a:xfrm>
        </p:grpSpPr>
        <p:cxnSp>
          <p:nvCxnSpPr>
            <p:cNvPr id="28694" name="Straight Connector 36"/>
            <p:cNvCxnSpPr>
              <a:cxnSpLocks noChangeShapeType="1"/>
            </p:cNvCxnSpPr>
            <p:nvPr/>
          </p:nvCxnSpPr>
          <p:spPr bwMode="auto">
            <a:xfrm>
              <a:off x="5711712" y="4500264"/>
              <a:ext cx="443556" cy="300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695" name="Straight Connector 37"/>
            <p:cNvCxnSpPr>
              <a:cxnSpLocks noChangeShapeType="1"/>
            </p:cNvCxnSpPr>
            <p:nvPr/>
          </p:nvCxnSpPr>
          <p:spPr bwMode="auto">
            <a:xfrm flipH="1">
              <a:off x="5283198" y="4495800"/>
              <a:ext cx="443556" cy="300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696" name="Straight Connector 38"/>
            <p:cNvCxnSpPr>
              <a:cxnSpLocks noChangeShapeType="1"/>
            </p:cNvCxnSpPr>
            <p:nvPr/>
          </p:nvCxnSpPr>
          <p:spPr bwMode="auto">
            <a:xfrm rot="5400000">
              <a:off x="5563394" y="4647406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697" name="Rectangle 39"/>
            <p:cNvSpPr>
              <a:spLocks noChangeArrowheads="1"/>
            </p:cNvSpPr>
            <p:nvPr/>
          </p:nvSpPr>
          <p:spPr bwMode="auto">
            <a:xfrm>
              <a:off x="5071532" y="4719935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ea typeface="新細明體" charset="-120"/>
                  <a:cs typeface="Courier New" charset="0"/>
                </a:rPr>
                <a:t>(</a:t>
              </a:r>
              <a:endParaRPr lang="en-US">
                <a:latin typeface="Courier New" charset="0"/>
                <a:ea typeface="新細明體" charset="-120"/>
                <a:cs typeface="Courier New" charset="0"/>
              </a:endParaRPr>
            </a:p>
          </p:txBody>
        </p:sp>
        <p:sp>
          <p:nvSpPr>
            <p:cNvPr id="28698" name="Rectangle 40"/>
            <p:cNvSpPr>
              <a:spLocks noChangeArrowheads="1"/>
            </p:cNvSpPr>
            <p:nvPr/>
          </p:nvSpPr>
          <p:spPr bwMode="auto">
            <a:xfrm>
              <a:off x="6031438" y="4719935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ea typeface="新細明體" charset="-120"/>
                  <a:cs typeface="Courier New" charset="0"/>
                </a:rPr>
                <a:t>)</a:t>
              </a:r>
              <a:endParaRPr lang="en-US">
                <a:latin typeface="Courier New" charset="0"/>
                <a:ea typeface="新細明體" charset="-120"/>
                <a:cs typeface="Courier New" charset="0"/>
              </a:endParaRPr>
            </a:p>
          </p:txBody>
        </p:sp>
        <p:sp>
          <p:nvSpPr>
            <p:cNvPr id="28699" name="Rectangle 41"/>
            <p:cNvSpPr>
              <a:spLocks noChangeArrowheads="1"/>
            </p:cNvSpPr>
            <p:nvPr/>
          </p:nvSpPr>
          <p:spPr bwMode="auto">
            <a:xfrm>
              <a:off x="5562597" y="4724400"/>
              <a:ext cx="3320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S</a:t>
              </a:r>
              <a:endParaRPr lang="en-US">
                <a:ea typeface="新細明體" charset="-120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5562600" y="5186363"/>
            <a:ext cx="319088" cy="681037"/>
            <a:chOff x="5562597" y="5186065"/>
            <a:chExt cx="319769" cy="681335"/>
          </a:xfrm>
        </p:grpSpPr>
        <p:cxnSp>
          <p:nvCxnSpPr>
            <p:cNvPr id="28692" name="Straight Connector 42"/>
            <p:cNvCxnSpPr>
              <a:cxnSpLocks noChangeShapeType="1"/>
            </p:cNvCxnSpPr>
            <p:nvPr/>
          </p:nvCxnSpPr>
          <p:spPr bwMode="auto">
            <a:xfrm rot="5400000">
              <a:off x="5563394" y="5337671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693" name="Rectangle 43"/>
            <p:cNvSpPr>
              <a:spLocks noChangeArrowheads="1"/>
            </p:cNvSpPr>
            <p:nvPr/>
          </p:nvSpPr>
          <p:spPr bwMode="auto">
            <a:xfrm>
              <a:off x="5562597" y="5405735"/>
              <a:ext cx="3197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Symbol" charset="2"/>
                </a:rPr>
                <a:t>e</a:t>
              </a:r>
              <a:endParaRPr lang="en-US">
                <a:latin typeface="Symbol" charset="2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4656138" y="3141663"/>
            <a:ext cx="3352800" cy="693737"/>
            <a:chOff x="4656667" y="3141134"/>
            <a:chExt cx="3352800" cy="694264"/>
          </a:xfrm>
        </p:grpSpPr>
        <p:cxnSp>
          <p:nvCxnSpPr>
            <p:cNvPr id="28686" name="Straight Connector 7"/>
            <p:cNvCxnSpPr>
              <a:cxnSpLocks noChangeShapeType="1"/>
              <a:stCxn id="6" idx="2"/>
            </p:cNvCxnSpPr>
            <p:nvPr/>
          </p:nvCxnSpPr>
          <p:spPr bwMode="auto">
            <a:xfrm rot="5400000">
              <a:off x="5464878" y="2557522"/>
              <a:ext cx="283401" cy="1459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687" name="Straight Connector 12"/>
            <p:cNvCxnSpPr>
              <a:cxnSpLocks noChangeShapeType="1"/>
            </p:cNvCxnSpPr>
            <p:nvPr/>
          </p:nvCxnSpPr>
          <p:spPr bwMode="auto">
            <a:xfrm rot="5400000">
              <a:off x="6172994" y="329274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688" name="Rectangle 13"/>
            <p:cNvSpPr>
              <a:spLocks noChangeArrowheads="1"/>
            </p:cNvSpPr>
            <p:nvPr/>
          </p:nvSpPr>
          <p:spPr bwMode="auto">
            <a:xfrm>
              <a:off x="6170309" y="3373733"/>
              <a:ext cx="3320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S</a:t>
              </a:r>
              <a:endParaRPr lang="en-US">
                <a:ea typeface="新細明體" charset="-120"/>
              </a:endParaRPr>
            </a:p>
          </p:txBody>
        </p:sp>
        <p:sp>
          <p:nvSpPr>
            <p:cNvPr id="28689" name="Rectangle 14"/>
            <p:cNvSpPr>
              <a:spLocks noChangeArrowheads="1"/>
            </p:cNvSpPr>
            <p:nvPr/>
          </p:nvSpPr>
          <p:spPr bwMode="auto">
            <a:xfrm>
              <a:off x="4656667" y="3348335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ea typeface="新細明體" charset="-120"/>
                  <a:cs typeface="Courier New" charset="0"/>
                </a:rPr>
                <a:t>(</a:t>
              </a:r>
              <a:endParaRPr lang="en-US">
                <a:latin typeface="Courier New" charset="0"/>
                <a:ea typeface="新細明體" charset="-120"/>
                <a:cs typeface="Courier New" charset="0"/>
              </a:endParaRPr>
            </a:p>
          </p:txBody>
        </p:sp>
        <p:sp>
          <p:nvSpPr>
            <p:cNvPr id="28690" name="Rectangle 15"/>
            <p:cNvSpPr>
              <a:spLocks noChangeArrowheads="1"/>
            </p:cNvSpPr>
            <p:nvPr/>
          </p:nvSpPr>
          <p:spPr bwMode="auto">
            <a:xfrm>
              <a:off x="7640105" y="3331401"/>
              <a:ext cx="3693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charset="0"/>
                  <a:ea typeface="新細明體" charset="-120"/>
                  <a:cs typeface="Courier New" charset="0"/>
                </a:rPr>
                <a:t>)</a:t>
              </a:r>
              <a:endParaRPr lang="en-US">
                <a:latin typeface="Courier New" charset="0"/>
                <a:ea typeface="新細明體" charset="-120"/>
                <a:cs typeface="Courier New" charset="0"/>
              </a:endParaRPr>
            </a:p>
          </p:txBody>
        </p:sp>
        <p:cxnSp>
          <p:nvCxnSpPr>
            <p:cNvPr id="28691" name="Straight Connector 45"/>
            <p:cNvCxnSpPr>
              <a:cxnSpLocks noChangeShapeType="1"/>
            </p:cNvCxnSpPr>
            <p:nvPr/>
          </p:nvCxnSpPr>
          <p:spPr bwMode="auto">
            <a:xfrm rot="16200000" flipH="1">
              <a:off x="6912677" y="2561525"/>
              <a:ext cx="283401" cy="1459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Parse trees</a:t>
            </a:r>
          </a:p>
        </p:txBody>
      </p:sp>
      <p:sp>
        <p:nvSpPr>
          <p:cNvPr id="29699" name="Rectangle 15"/>
          <p:cNvSpPr>
            <a:spLocks noChangeArrowheads="1"/>
          </p:cNvSpPr>
          <p:nvPr/>
        </p:nvSpPr>
        <p:spPr bwMode="auto">
          <a:xfrm>
            <a:off x="457200" y="2057400"/>
            <a:ext cx="3200400" cy="188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</a:rPr>
              <a:t>S 	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(()(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(()())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4530725" y="2951163"/>
            <a:ext cx="306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</a:rPr>
              <a:t>S</a:t>
            </a:r>
            <a:endParaRPr lang="en-US" sz="2000">
              <a:ea typeface="新細明體" charset="-120"/>
            </a:endParaRPr>
          </a:p>
        </p:txBody>
      </p:sp>
      <p:cxnSp>
        <p:nvCxnSpPr>
          <p:cNvPr id="29701" name="Straight Connector 18"/>
          <p:cNvCxnSpPr>
            <a:cxnSpLocks noChangeShapeType="1"/>
          </p:cNvCxnSpPr>
          <p:nvPr/>
        </p:nvCxnSpPr>
        <p:spPr bwMode="auto">
          <a:xfrm rot="10800000" flipV="1">
            <a:off x="4206875" y="3830638"/>
            <a:ext cx="466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02" name="Straight Connector 24"/>
          <p:cNvCxnSpPr>
            <a:cxnSpLocks noChangeShapeType="1"/>
          </p:cNvCxnSpPr>
          <p:nvPr/>
        </p:nvCxnSpPr>
        <p:spPr bwMode="auto">
          <a:xfrm rot="10800000" flipH="1" flipV="1">
            <a:off x="4673600" y="3830638"/>
            <a:ext cx="466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3" name="Rectangle 25"/>
          <p:cNvSpPr>
            <a:spLocks noChangeArrowheads="1"/>
          </p:cNvSpPr>
          <p:nvPr/>
        </p:nvSpPr>
        <p:spPr bwMode="auto">
          <a:xfrm>
            <a:off x="4064000" y="3976688"/>
            <a:ext cx="307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</a:rPr>
              <a:t>S</a:t>
            </a:r>
            <a:endParaRPr lang="en-US" sz="2000">
              <a:ea typeface="新細明體" charset="-120"/>
            </a:endParaRPr>
          </a:p>
        </p:txBody>
      </p:sp>
      <p:sp>
        <p:nvSpPr>
          <p:cNvPr id="29704" name="Rectangle 26"/>
          <p:cNvSpPr>
            <a:spLocks noChangeArrowheads="1"/>
          </p:cNvSpPr>
          <p:nvPr/>
        </p:nvSpPr>
        <p:spPr bwMode="auto">
          <a:xfrm>
            <a:off x="4999038" y="3994150"/>
            <a:ext cx="306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</a:rPr>
              <a:t>S</a:t>
            </a:r>
            <a:endParaRPr lang="en-US" sz="2000">
              <a:ea typeface="新細明體" charset="-120"/>
            </a:endParaRPr>
          </a:p>
        </p:txBody>
      </p:sp>
      <p:cxnSp>
        <p:nvCxnSpPr>
          <p:cNvPr id="29705" name="Straight Connector 8"/>
          <p:cNvCxnSpPr>
            <a:cxnSpLocks noChangeShapeType="1"/>
          </p:cNvCxnSpPr>
          <p:nvPr/>
        </p:nvCxnSpPr>
        <p:spPr bwMode="auto">
          <a:xfrm>
            <a:off x="5138738" y="4359275"/>
            <a:ext cx="339725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06" name="Straight Connector 29"/>
          <p:cNvCxnSpPr>
            <a:cxnSpLocks noChangeShapeType="1"/>
          </p:cNvCxnSpPr>
          <p:nvPr/>
        </p:nvCxnSpPr>
        <p:spPr bwMode="auto">
          <a:xfrm flipH="1">
            <a:off x="4810125" y="4356100"/>
            <a:ext cx="339725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07" name="Straight Connector 30"/>
          <p:cNvCxnSpPr>
            <a:cxnSpLocks noChangeShapeType="1"/>
          </p:cNvCxnSpPr>
          <p:nvPr/>
        </p:nvCxnSpPr>
        <p:spPr bwMode="auto">
          <a:xfrm rot="5400000">
            <a:off x="5024437" y="4471988"/>
            <a:ext cx="233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08" name="Straight Connector 36"/>
          <p:cNvCxnSpPr>
            <a:cxnSpLocks noChangeShapeType="1"/>
          </p:cNvCxnSpPr>
          <p:nvPr/>
        </p:nvCxnSpPr>
        <p:spPr bwMode="auto">
          <a:xfrm>
            <a:off x="4203700" y="4359275"/>
            <a:ext cx="339725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09" name="Straight Connector 37"/>
          <p:cNvCxnSpPr>
            <a:cxnSpLocks noChangeShapeType="1"/>
          </p:cNvCxnSpPr>
          <p:nvPr/>
        </p:nvCxnSpPr>
        <p:spPr bwMode="auto">
          <a:xfrm flipH="1">
            <a:off x="3876675" y="4356100"/>
            <a:ext cx="339725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0" name="Straight Connector 38"/>
          <p:cNvCxnSpPr>
            <a:cxnSpLocks noChangeShapeType="1"/>
          </p:cNvCxnSpPr>
          <p:nvPr/>
        </p:nvCxnSpPr>
        <p:spPr bwMode="auto">
          <a:xfrm rot="5400000">
            <a:off x="4090987" y="4471988"/>
            <a:ext cx="233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1" name="Rectangle 39"/>
          <p:cNvSpPr>
            <a:spLocks noChangeArrowheads="1"/>
          </p:cNvSpPr>
          <p:nvPr/>
        </p:nvSpPr>
        <p:spPr bwMode="auto">
          <a:xfrm>
            <a:off x="3687763" y="4502150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Courier New" charset="0"/>
                <a:ea typeface="新細明體" charset="-120"/>
                <a:cs typeface="Courier New" charset="0"/>
              </a:rPr>
              <a:t>(</a:t>
            </a:r>
            <a:endParaRPr lang="en-US" sz="2000">
              <a:latin typeface="Courier New" charset="0"/>
              <a:ea typeface="新細明體" charset="-120"/>
              <a:cs typeface="Courier New" charset="0"/>
            </a:endParaRPr>
          </a:p>
        </p:txBody>
      </p:sp>
      <p:sp>
        <p:nvSpPr>
          <p:cNvPr id="29712" name="Rectangle 40"/>
          <p:cNvSpPr>
            <a:spLocks noChangeArrowheads="1"/>
          </p:cNvSpPr>
          <p:nvPr/>
        </p:nvSpPr>
        <p:spPr bwMode="auto">
          <a:xfrm>
            <a:off x="4406900" y="4502150"/>
            <a:ext cx="338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Courier New" charset="0"/>
                <a:ea typeface="新細明體" charset="-120"/>
                <a:cs typeface="Courier New" charset="0"/>
              </a:rPr>
              <a:t>)</a:t>
            </a:r>
            <a:endParaRPr lang="en-US" sz="2000">
              <a:latin typeface="Courier New" charset="0"/>
              <a:ea typeface="新細明體" charset="-120"/>
              <a:cs typeface="Courier New" charset="0"/>
            </a:endParaRPr>
          </a:p>
        </p:txBody>
      </p:sp>
      <p:sp>
        <p:nvSpPr>
          <p:cNvPr id="29713" name="Rectangle 41"/>
          <p:cNvSpPr>
            <a:spLocks noChangeArrowheads="1"/>
          </p:cNvSpPr>
          <p:nvPr/>
        </p:nvSpPr>
        <p:spPr bwMode="auto">
          <a:xfrm>
            <a:off x="4056063" y="4522788"/>
            <a:ext cx="307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</a:rPr>
              <a:t>S</a:t>
            </a:r>
            <a:endParaRPr lang="en-US" sz="2000">
              <a:ea typeface="新細明體" charset="-120"/>
            </a:endParaRPr>
          </a:p>
        </p:txBody>
      </p:sp>
      <p:cxnSp>
        <p:nvCxnSpPr>
          <p:cNvPr id="29714" name="Straight Connector 42"/>
          <p:cNvCxnSpPr>
            <a:cxnSpLocks noChangeShapeType="1"/>
          </p:cNvCxnSpPr>
          <p:nvPr/>
        </p:nvCxnSpPr>
        <p:spPr bwMode="auto">
          <a:xfrm rot="5400000">
            <a:off x="4090988" y="5000625"/>
            <a:ext cx="2333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5" name="Rectangle 43"/>
          <p:cNvSpPr>
            <a:spLocks noChangeArrowheads="1"/>
          </p:cNvSpPr>
          <p:nvPr/>
        </p:nvSpPr>
        <p:spPr bwMode="auto">
          <a:xfrm>
            <a:off x="4056063" y="5010150"/>
            <a:ext cx="2968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Symbol" charset="2"/>
              </a:rPr>
              <a:t>e</a:t>
            </a:r>
            <a:endParaRPr lang="en-US" sz="2000">
              <a:latin typeface="Symbol" charset="2"/>
            </a:endParaRPr>
          </a:p>
        </p:txBody>
      </p:sp>
      <p:cxnSp>
        <p:nvCxnSpPr>
          <p:cNvPr id="29716" name="Straight Connector 7"/>
          <p:cNvCxnSpPr>
            <a:cxnSpLocks noChangeShapeType="1"/>
          </p:cNvCxnSpPr>
          <p:nvPr/>
        </p:nvCxnSpPr>
        <p:spPr bwMode="auto">
          <a:xfrm rot="5400000">
            <a:off x="4017962" y="2843213"/>
            <a:ext cx="169863" cy="1144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7" name="Straight Connector 12"/>
          <p:cNvCxnSpPr>
            <a:cxnSpLocks noChangeShapeType="1"/>
          </p:cNvCxnSpPr>
          <p:nvPr/>
        </p:nvCxnSpPr>
        <p:spPr bwMode="auto">
          <a:xfrm rot="5400000">
            <a:off x="4557712" y="3433763"/>
            <a:ext cx="233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8" name="Rectangle 13"/>
          <p:cNvSpPr>
            <a:spLocks noChangeArrowheads="1"/>
          </p:cNvSpPr>
          <p:nvPr/>
        </p:nvSpPr>
        <p:spPr bwMode="auto">
          <a:xfrm>
            <a:off x="4521200" y="3470275"/>
            <a:ext cx="307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</a:rPr>
              <a:t>S</a:t>
            </a:r>
            <a:endParaRPr lang="en-US" sz="2000">
              <a:ea typeface="新細明體" charset="-120"/>
            </a:endParaRPr>
          </a:p>
        </p:txBody>
      </p:sp>
      <p:sp>
        <p:nvSpPr>
          <p:cNvPr id="29719" name="Rectangle 14"/>
          <p:cNvSpPr>
            <a:spLocks noChangeArrowheads="1"/>
          </p:cNvSpPr>
          <p:nvPr/>
        </p:nvSpPr>
        <p:spPr bwMode="auto">
          <a:xfrm>
            <a:off x="3328988" y="3424238"/>
            <a:ext cx="338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Courier New" charset="0"/>
                <a:ea typeface="新細明體" charset="-120"/>
                <a:cs typeface="Courier New" charset="0"/>
              </a:rPr>
              <a:t>(</a:t>
            </a:r>
            <a:endParaRPr lang="en-US" sz="2000">
              <a:latin typeface="Courier New" charset="0"/>
              <a:ea typeface="新細明體" charset="-120"/>
              <a:cs typeface="Courier New" charset="0"/>
            </a:endParaRPr>
          </a:p>
        </p:txBody>
      </p:sp>
      <p:sp>
        <p:nvSpPr>
          <p:cNvPr id="29720" name="Rectangle 15"/>
          <p:cNvSpPr>
            <a:spLocks noChangeArrowheads="1"/>
          </p:cNvSpPr>
          <p:nvPr/>
        </p:nvSpPr>
        <p:spPr bwMode="auto">
          <a:xfrm>
            <a:off x="5681663" y="3463925"/>
            <a:ext cx="338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Courier New" charset="0"/>
                <a:ea typeface="新細明體" charset="-120"/>
                <a:cs typeface="Courier New" charset="0"/>
              </a:rPr>
              <a:t>)</a:t>
            </a:r>
            <a:endParaRPr lang="en-US" sz="2000">
              <a:latin typeface="Courier New" charset="0"/>
              <a:ea typeface="新細明體" charset="-120"/>
              <a:cs typeface="Courier New" charset="0"/>
            </a:endParaRPr>
          </a:p>
        </p:txBody>
      </p:sp>
      <p:cxnSp>
        <p:nvCxnSpPr>
          <p:cNvPr id="29721" name="Straight Connector 45"/>
          <p:cNvCxnSpPr>
            <a:cxnSpLocks noChangeShapeType="1"/>
          </p:cNvCxnSpPr>
          <p:nvPr/>
        </p:nvCxnSpPr>
        <p:spPr bwMode="auto">
          <a:xfrm rot="16200000" flipH="1">
            <a:off x="5123656" y="2874169"/>
            <a:ext cx="217488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22" name="Content Placeholder 44"/>
          <p:cNvSpPr>
            <a:spLocks noGrp="1"/>
          </p:cNvSpPr>
          <p:nvPr>
            <p:ph idx="1"/>
          </p:nvPr>
        </p:nvSpPr>
        <p:spPr>
          <a:xfrm>
            <a:off x="381000" y="1447800"/>
            <a:ext cx="8353425" cy="6365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One parse tree can represent several derivations</a:t>
            </a:r>
          </a:p>
        </p:txBody>
      </p:sp>
      <p:sp>
        <p:nvSpPr>
          <p:cNvPr id="29723" name="Rectangle 47"/>
          <p:cNvSpPr>
            <a:spLocks noChangeArrowheads="1"/>
          </p:cNvSpPr>
          <p:nvPr/>
        </p:nvSpPr>
        <p:spPr bwMode="auto">
          <a:xfrm>
            <a:off x="4624388" y="4497388"/>
            <a:ext cx="338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Courier New" charset="0"/>
                <a:ea typeface="新細明體" charset="-120"/>
                <a:cs typeface="Courier New" charset="0"/>
              </a:rPr>
              <a:t>(</a:t>
            </a:r>
            <a:endParaRPr lang="en-US" sz="2000">
              <a:latin typeface="Courier New" charset="0"/>
              <a:ea typeface="新細明體" charset="-120"/>
              <a:cs typeface="Courier New" charset="0"/>
            </a:endParaRPr>
          </a:p>
        </p:txBody>
      </p:sp>
      <p:sp>
        <p:nvSpPr>
          <p:cNvPr id="29724" name="Rectangle 48"/>
          <p:cNvSpPr>
            <a:spLocks noChangeArrowheads="1"/>
          </p:cNvSpPr>
          <p:nvPr/>
        </p:nvSpPr>
        <p:spPr bwMode="auto">
          <a:xfrm>
            <a:off x="5341938" y="4497388"/>
            <a:ext cx="338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Courier New" charset="0"/>
                <a:ea typeface="新細明體" charset="-120"/>
                <a:cs typeface="Courier New" charset="0"/>
              </a:rPr>
              <a:t>)</a:t>
            </a:r>
            <a:endParaRPr lang="en-US" sz="2000">
              <a:latin typeface="Courier New" charset="0"/>
              <a:ea typeface="新細明體" charset="-120"/>
              <a:cs typeface="Courier New" charset="0"/>
            </a:endParaRPr>
          </a:p>
        </p:txBody>
      </p:sp>
      <p:sp>
        <p:nvSpPr>
          <p:cNvPr id="29725" name="Rectangle 49"/>
          <p:cNvSpPr>
            <a:spLocks noChangeArrowheads="1"/>
          </p:cNvSpPr>
          <p:nvPr/>
        </p:nvSpPr>
        <p:spPr bwMode="auto">
          <a:xfrm>
            <a:off x="4991100" y="4518025"/>
            <a:ext cx="307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Garamond" charset="0"/>
                <a:ea typeface="新細明體" charset="-120"/>
              </a:rPr>
              <a:t>S</a:t>
            </a:r>
            <a:endParaRPr lang="en-US" sz="2000">
              <a:ea typeface="新細明體" charset="-120"/>
            </a:endParaRPr>
          </a:p>
        </p:txBody>
      </p:sp>
      <p:cxnSp>
        <p:nvCxnSpPr>
          <p:cNvPr id="29726" name="Straight Connector 50"/>
          <p:cNvCxnSpPr>
            <a:cxnSpLocks noChangeShapeType="1"/>
          </p:cNvCxnSpPr>
          <p:nvPr/>
        </p:nvCxnSpPr>
        <p:spPr bwMode="auto">
          <a:xfrm rot="5400000">
            <a:off x="5026025" y="4995863"/>
            <a:ext cx="2333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27" name="Rectangle 51"/>
          <p:cNvSpPr>
            <a:spLocks noChangeArrowheads="1"/>
          </p:cNvSpPr>
          <p:nvPr/>
        </p:nvSpPr>
        <p:spPr bwMode="auto">
          <a:xfrm>
            <a:off x="4991100" y="5005388"/>
            <a:ext cx="296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Symbol" charset="2"/>
              </a:rPr>
              <a:t>e</a:t>
            </a:r>
            <a:endParaRPr lang="en-US" sz="2000">
              <a:latin typeface="Symbol" charset="2"/>
            </a:endParaRPr>
          </a:p>
        </p:txBody>
      </p:sp>
      <p:sp>
        <p:nvSpPr>
          <p:cNvPr id="29728" name="Rectangle 15"/>
          <p:cNvSpPr>
            <a:spLocks noChangeArrowheads="1"/>
          </p:cNvSpPr>
          <p:nvPr/>
        </p:nvSpPr>
        <p:spPr bwMode="auto">
          <a:xfrm>
            <a:off x="457200" y="4132263"/>
            <a:ext cx="3200400" cy="18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</a:rPr>
              <a:t>S 	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(()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(()(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(()())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29729" name="Rectangle 15"/>
          <p:cNvSpPr>
            <a:spLocks noChangeArrowheads="1"/>
          </p:cNvSpPr>
          <p:nvPr/>
        </p:nvSpPr>
        <p:spPr bwMode="auto">
          <a:xfrm>
            <a:off x="5715000" y="2057400"/>
            <a:ext cx="3200400" cy="188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</a:rPr>
              <a:t>S 	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(()(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(()())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29730" name="Rectangle 15"/>
          <p:cNvSpPr>
            <a:spLocks noChangeArrowheads="1"/>
          </p:cNvSpPr>
          <p:nvPr/>
        </p:nvSpPr>
        <p:spPr bwMode="auto">
          <a:xfrm>
            <a:off x="5715000" y="4132263"/>
            <a:ext cx="3200400" cy="18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</a:rPr>
              <a:t>S 	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 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SS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())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((</a:t>
            </a: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000">
                <a:latin typeface="Courier New" charset="0"/>
                <a:cs typeface="Courier New" charset="0"/>
              </a:rPr>
              <a:t>)())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>
                <a:latin typeface="Garamond" charset="0"/>
                <a:ea typeface="新細明體" charset="-120"/>
                <a:sym typeface="Symbol" charset="2"/>
              </a:rPr>
              <a:t>	 </a:t>
            </a:r>
            <a:r>
              <a:rPr lang="en-US" sz="2000">
                <a:latin typeface="Courier New" charset="0"/>
                <a:cs typeface="Courier New" charset="0"/>
              </a:rPr>
              <a:t>(()())</a:t>
            </a:r>
            <a:endParaRPr lang="en-US" altLang="zh-TW" sz="2000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example 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28850"/>
            <a:ext cx="8353425" cy="666750"/>
          </a:xfrm>
        </p:spPr>
        <p:txBody>
          <a:bodyPr/>
          <a:lstStyle/>
          <a:p>
            <a:r>
              <a:rPr lang="en-US" smtClean="0"/>
              <a:t>Can you derive</a:t>
            </a:r>
            <a:endParaRPr lang="en-US" smtClean="0">
              <a:latin typeface="Garamond" charset="0"/>
            </a:endParaRPr>
          </a:p>
        </p:txBody>
      </p:sp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762000" y="1600200"/>
            <a:ext cx="2713038" cy="5238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Garamond" charset="0"/>
                <a:ea typeface="新細明體" charset="-120"/>
              </a:rPr>
              <a:t>S </a:t>
            </a:r>
            <a:r>
              <a:rPr lang="en-US" altLang="zh-TW" sz="2800" dirty="0">
                <a:latin typeface="Garamond" charset="0"/>
                <a:ea typeface="新細明體" charset="-120"/>
                <a:sym typeface="Symbol" charset="2"/>
              </a:rPr>
              <a:t> SS | </a:t>
            </a:r>
            <a:r>
              <a:rPr lang="en-US" altLang="zh-TW" sz="2800" dirty="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800" dirty="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altLang="zh-TW" sz="2800" dirty="0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 altLang="zh-TW" sz="2800" dirty="0">
                <a:latin typeface="Garamond" charset="0"/>
                <a:ea typeface="新細明體" charset="-120"/>
                <a:sym typeface="Symbol" charset="2"/>
              </a:rPr>
              <a:t> |  </a:t>
            </a:r>
            <a:endParaRPr lang="en-US" sz="2800" dirty="0">
              <a:latin typeface="Garamond" charset="0"/>
              <a:ea typeface="新細明體" charset="-120"/>
              <a:sym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2209800"/>
            <a:ext cx="12620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(()()</a:t>
            </a:r>
            <a:endParaRPr lang="en-US" dirty="0">
              <a:solidFill>
                <a:srgbClr val="FF0000"/>
              </a:solidFill>
              <a:cs typeface="Courier New" charset="0"/>
            </a:endParaRPr>
          </a:p>
        </p:txBody>
      </p: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3182938" y="3055938"/>
            <a:ext cx="3493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No, because there is an </a:t>
            </a:r>
            <a:r>
              <a:rPr lang="en-US" b="1" dirty="0">
                <a:solidFill>
                  <a:srgbClr val="6699FF"/>
                </a:solidFill>
              </a:rPr>
              <a:t>uneven</a:t>
            </a:r>
          </a:p>
          <a:p>
            <a:r>
              <a:rPr lang="en-US" dirty="0"/>
              <a:t>number of 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>
                <a:cs typeface="Courier New" charset="0"/>
              </a:rPr>
              <a:t> and 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1227138" y="4276725"/>
            <a:ext cx="1477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urier New" charset="0"/>
                <a:cs typeface="Courier New" charset="0"/>
              </a:rPr>
              <a:t>())())</a:t>
            </a:r>
            <a:endParaRPr lang="en-US" sz="2800">
              <a:latin typeface="Garamond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4351338"/>
            <a:ext cx="31854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No, because there is a </a:t>
            </a:r>
            <a:r>
              <a:rPr lang="en-US" b="1" dirty="0">
                <a:solidFill>
                  <a:srgbClr val="6699FF"/>
                </a:solidFill>
              </a:rPr>
              <a:t>prefix</a:t>
            </a:r>
          </a:p>
          <a:p>
            <a:r>
              <a:rPr lang="en-US" dirty="0">
                <a:cs typeface="Courier New" charset="0"/>
              </a:rPr>
              <a:t>with an excess of 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</p:txBody>
      </p:sp>
      <p:cxnSp>
        <p:nvCxnSpPr>
          <p:cNvPr id="28681" name="Straight Connector 11"/>
          <p:cNvCxnSpPr>
            <a:cxnSpLocks noChangeShapeType="1"/>
          </p:cNvCxnSpPr>
          <p:nvPr/>
        </p:nvCxnSpPr>
        <p:spPr bwMode="auto">
          <a:xfrm>
            <a:off x="1389063" y="4841875"/>
            <a:ext cx="473075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Tree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CF18-D96C-4F60-A48B-268A276A228F}" type="slidenum">
              <a:rPr lang="en-US"/>
              <a:pPr/>
              <a:t>19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2400" b="1" dirty="0" smtClean="0">
                <a:cs typeface="Times New Roman" charset="0"/>
              </a:rPr>
              <a:t>Definition</a:t>
            </a:r>
            <a:r>
              <a:rPr lang="en-US" sz="2400" b="1" dirty="0">
                <a:cs typeface="Times New Roman" charset="0"/>
              </a:rPr>
              <a:t>: </a:t>
            </a:r>
            <a:r>
              <a:rPr lang="en-US" sz="2400" dirty="0">
                <a:cs typeface="Times New Roman" charset="0"/>
              </a:rPr>
              <a:t>Let G = (V, T, P, S) be a CFG. A tree is a </a:t>
            </a:r>
            <a:r>
              <a:rPr lang="en-US" sz="2400" u="sng" dirty="0">
                <a:cs typeface="Times New Roman" charset="0"/>
              </a:rPr>
              <a:t>derivation (or parse) tree</a:t>
            </a:r>
            <a:r>
              <a:rPr lang="en-US" sz="2400" dirty="0">
                <a:cs typeface="Times New Roman" charset="0"/>
              </a:rPr>
              <a:t> if: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2000" dirty="0" smtClean="0">
                <a:cs typeface="Times New Roman" charset="0"/>
              </a:rPr>
              <a:t>Every </a:t>
            </a:r>
            <a:r>
              <a:rPr lang="en-US" sz="2000" dirty="0">
                <a:cs typeface="Times New Roman" charset="0"/>
              </a:rPr>
              <a:t>vertex has a label from V U T U {ε}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2000" dirty="0">
                <a:cs typeface="Times New Roman" charset="0"/>
              </a:rPr>
              <a:t>The label of the root is S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2000" dirty="0">
                <a:cs typeface="Times New Roman" charset="0"/>
              </a:rPr>
              <a:t>If a vertex with label A has children with labels X</a:t>
            </a:r>
            <a:r>
              <a:rPr lang="en-US" sz="2000" baseline="-25000" dirty="0">
                <a:cs typeface="Times New Roman" charset="0"/>
              </a:rPr>
              <a:t>1</a:t>
            </a:r>
            <a:r>
              <a:rPr lang="en-US" sz="2000" dirty="0">
                <a:cs typeface="Times New Roman" charset="0"/>
              </a:rPr>
              <a:t>, X</a:t>
            </a:r>
            <a:r>
              <a:rPr lang="en-US" sz="2000" baseline="-25000" dirty="0">
                <a:cs typeface="Times New Roman" charset="0"/>
              </a:rPr>
              <a:t>2</a:t>
            </a:r>
            <a:r>
              <a:rPr lang="en-US" sz="2000" dirty="0">
                <a:cs typeface="Times New Roman" charset="0"/>
              </a:rPr>
              <a:t>,…, </a:t>
            </a:r>
            <a:r>
              <a:rPr lang="en-US" sz="2000" dirty="0" err="1">
                <a:cs typeface="Times New Roman" charset="0"/>
              </a:rPr>
              <a:t>X</a:t>
            </a:r>
            <a:r>
              <a:rPr lang="en-US" sz="2000" baseline="-25000" dirty="0" err="1">
                <a:cs typeface="Times New Roman" charset="0"/>
              </a:rPr>
              <a:t>n</a:t>
            </a:r>
            <a:r>
              <a:rPr lang="en-US" sz="2000" dirty="0">
                <a:cs typeface="Times New Roman" charset="0"/>
              </a:rPr>
              <a:t>, from left to right, then</a:t>
            </a:r>
          </a:p>
          <a:p>
            <a:pPr lvl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2000" dirty="0">
                <a:cs typeface="Times New Roman" charset="0"/>
              </a:rPr>
              <a:t>					A –&gt; X</a:t>
            </a:r>
            <a:r>
              <a:rPr lang="en-US" sz="2000" baseline="-25000" dirty="0">
                <a:cs typeface="Times New Roman" charset="0"/>
              </a:rPr>
              <a:t>1</a:t>
            </a:r>
            <a:r>
              <a:rPr lang="en-US" sz="2000" dirty="0">
                <a:cs typeface="Times New Roman" charset="0"/>
              </a:rPr>
              <a:t>, X</a:t>
            </a:r>
            <a:r>
              <a:rPr lang="en-US" sz="2000" baseline="-25000" dirty="0">
                <a:cs typeface="Times New Roman" charset="0"/>
              </a:rPr>
              <a:t>2</a:t>
            </a:r>
            <a:r>
              <a:rPr lang="en-US" sz="2000" dirty="0">
                <a:cs typeface="Times New Roman" charset="0"/>
              </a:rPr>
              <a:t>,…, </a:t>
            </a:r>
            <a:r>
              <a:rPr lang="en-US" sz="2000" dirty="0" err="1">
                <a:cs typeface="Times New Roman" charset="0"/>
              </a:rPr>
              <a:t>X</a:t>
            </a:r>
            <a:r>
              <a:rPr lang="en-US" sz="2000" baseline="-25000" dirty="0" err="1">
                <a:cs typeface="Times New Roman" charset="0"/>
              </a:rPr>
              <a:t>n</a:t>
            </a:r>
            <a:endParaRPr lang="en-US" sz="2000" dirty="0">
              <a:cs typeface="Times New Roman" charset="0"/>
            </a:endParaRPr>
          </a:p>
          <a:p>
            <a:pPr lvl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2000" dirty="0">
                <a:cs typeface="Times New Roman" charset="0"/>
              </a:rPr>
              <a:t>	must be a production in P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2000" dirty="0">
                <a:cs typeface="Times New Roman" charset="0"/>
              </a:rPr>
              <a:t>If a vertex has label ε, then that vertex is a leaf and the only child of its’ parent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2400" dirty="0" smtClean="0">
                <a:cs typeface="Times New Roman" charset="0"/>
              </a:rPr>
              <a:t>More </a:t>
            </a:r>
            <a:r>
              <a:rPr lang="en-US" sz="2400" dirty="0">
                <a:cs typeface="Times New Roman" charset="0"/>
              </a:rPr>
              <a:t>Generally, a derivation tree can be defined with any non-terminal as the root.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E568-F794-4A9A-AA33-5617D88496D0}" type="slidenum">
              <a:rPr lang="en-US"/>
              <a:pPr/>
              <a:t>2</a:t>
            </a:fld>
            <a:endParaRPr lang="en-US"/>
          </a:p>
        </p:txBody>
      </p:sp>
      <p:sp>
        <p:nvSpPr>
          <p:cNvPr id="324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z="3200"/>
              <a:t>Context-Free Languages</a:t>
            </a:r>
          </a:p>
        </p:txBody>
      </p:sp>
      <p:sp>
        <p:nvSpPr>
          <p:cNvPr id="324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>
            <a:noAutofit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sz="2000" dirty="0">
                <a:cs typeface="Times New Roman" charset="0"/>
              </a:rPr>
              <a:t>The class of context-free languages generalizes the class of regular languages, i.e., every regular language is a context-free language.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sz="2000" dirty="0" smtClean="0">
                <a:cs typeface="Times New Roman" charset="0"/>
              </a:rPr>
              <a:t>The </a:t>
            </a:r>
            <a:r>
              <a:rPr lang="en-US" sz="2000" dirty="0">
                <a:cs typeface="Times New Roman" charset="0"/>
              </a:rPr>
              <a:t>reverse of this is not </a:t>
            </a:r>
            <a:r>
              <a:rPr lang="en-US" sz="2000" dirty="0" smtClean="0">
                <a:cs typeface="Times New Roman" charset="0"/>
              </a:rPr>
              <a:t>true i.e</a:t>
            </a:r>
            <a:r>
              <a:rPr lang="en-US" sz="2000" dirty="0">
                <a:cs typeface="Times New Roman" charset="0"/>
              </a:rPr>
              <a:t>., every context-free language is not necessarily regular.  For example, as we will see {0</a:t>
            </a:r>
            <a:r>
              <a:rPr lang="en-US" sz="2000" baseline="30000" dirty="0">
                <a:cs typeface="Times New Roman" charset="0"/>
              </a:rPr>
              <a:t>k</a:t>
            </a:r>
            <a:r>
              <a:rPr lang="en-US" sz="2000" dirty="0">
                <a:cs typeface="Times New Roman" charset="0"/>
              </a:rPr>
              <a:t>1</a:t>
            </a:r>
            <a:r>
              <a:rPr lang="en-US" sz="2000" baseline="30000" dirty="0">
                <a:cs typeface="Times New Roman" charset="0"/>
              </a:rPr>
              <a:t>k</a:t>
            </a:r>
            <a:r>
              <a:rPr lang="en-US" sz="2000" dirty="0">
                <a:cs typeface="Times New Roman" charset="0"/>
              </a:rPr>
              <a:t> | k&gt;=0} is context-free but not regular</a:t>
            </a:r>
            <a:r>
              <a:rPr lang="en-US" sz="2000" dirty="0" smtClean="0">
                <a:cs typeface="Times New Roman" charset="0"/>
              </a:rPr>
              <a:t>.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sz="2000" dirty="0" smtClean="0">
                <a:cs typeface="Times New Roman" charset="0"/>
              </a:rPr>
              <a:t>Informally a Context-Free Language (CFL) is a language generated by a Context-Free Grammar (CFG).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sz="2000" dirty="0" smtClean="0">
                <a:cs typeface="Times New Roman" charset="0"/>
              </a:rPr>
              <a:t>What is a CFG?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sz="2000" dirty="0" smtClean="0">
                <a:cs typeface="Times New Roman" charset="0"/>
              </a:rPr>
              <a:t>Informally, a CFG is a set of rules for deriving (or generating) strings (or sentences) in a language.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sz="2000" dirty="0">
              <a:cs typeface="Times New Roman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b="1" dirty="0" smtClean="0">
                <a:cs typeface="Times New Roman" charset="0"/>
              </a:rPr>
              <a:t>Example</a:t>
            </a:r>
            <a:r>
              <a:rPr lang="en-US" sz="1800" b="1" dirty="0" smtClean="0">
                <a:cs typeface="Times New Roman" charset="0"/>
              </a:rPr>
              <a:t>:                      S                                              A</a:t>
            </a:r>
            <a:endParaRPr lang="en-US" sz="1800" b="1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dirty="0">
                <a:cs typeface="Times New Roman" charset="0"/>
              </a:rPr>
              <a:t>	S –&gt; AB																			</a:t>
            </a: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dirty="0">
                <a:cs typeface="Times New Roman" charset="0"/>
              </a:rPr>
              <a:t>	A –&gt; </a:t>
            </a:r>
            <a:r>
              <a:rPr lang="en-US" sz="1800" dirty="0" err="1" smtClean="0">
                <a:cs typeface="Times New Roman" charset="0"/>
              </a:rPr>
              <a:t>aAA</a:t>
            </a:r>
            <a:r>
              <a:rPr lang="en-US" sz="1800" dirty="0" smtClean="0">
                <a:cs typeface="Times New Roman" charset="0"/>
              </a:rPr>
              <a:t>                A             B                                  a        </a:t>
            </a:r>
            <a:r>
              <a:rPr lang="en-US" sz="1800" dirty="0" err="1" smtClean="0">
                <a:cs typeface="Times New Roman" charset="0"/>
              </a:rPr>
              <a:t>A</a:t>
            </a:r>
            <a:endParaRPr lang="en-US" sz="1800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dirty="0">
                <a:cs typeface="Times New Roman" charset="0"/>
              </a:rPr>
              <a:t>	</a:t>
            </a:r>
            <a:r>
              <a:rPr lang="en-US" sz="1800" dirty="0" smtClean="0">
                <a:cs typeface="Times New Roman" charset="0"/>
              </a:rPr>
              <a:t>A –&gt; </a:t>
            </a:r>
            <a:r>
              <a:rPr lang="en-US" sz="1800" dirty="0" err="1" smtClean="0">
                <a:cs typeface="Times New Roman" charset="0"/>
              </a:rPr>
              <a:t>aA</a:t>
            </a:r>
            <a:r>
              <a:rPr lang="en-US" sz="1800" dirty="0" smtClean="0">
                <a:cs typeface="Times New Roman" charset="0"/>
              </a:rPr>
              <a:t>	</a:t>
            </a:r>
            <a:r>
              <a:rPr lang="en-US" sz="1800" dirty="0">
                <a:cs typeface="Times New Roman" charset="0"/>
              </a:rPr>
              <a:t>				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dirty="0" smtClean="0">
                <a:cs typeface="Times New Roman" charset="0"/>
              </a:rPr>
              <a:t>	A –&gt; </a:t>
            </a:r>
            <a:r>
              <a:rPr lang="en-US" sz="1800" dirty="0" smtClean="0">
                <a:cs typeface="Times New Roman" charset="0"/>
              </a:rPr>
              <a:t>a                </a:t>
            </a:r>
            <a:r>
              <a:rPr lang="en-US" sz="1800" dirty="0" err="1" smtClean="0">
                <a:cs typeface="Times New Roman" charset="0"/>
              </a:rPr>
              <a:t>a</a:t>
            </a:r>
            <a:r>
              <a:rPr lang="en-US" sz="1800" dirty="0" smtClean="0">
                <a:cs typeface="Times New Roman" charset="0"/>
              </a:rPr>
              <a:t>		</a:t>
            </a:r>
            <a:r>
              <a:rPr lang="en-US" sz="1800" dirty="0" err="1" smtClean="0">
                <a:cs typeface="Times New Roman" charset="0"/>
              </a:rPr>
              <a:t>A</a:t>
            </a:r>
            <a:r>
              <a:rPr lang="en-US" sz="1800" dirty="0" smtClean="0">
                <a:cs typeface="Times New Roman" charset="0"/>
              </a:rPr>
              <a:t>		</a:t>
            </a:r>
            <a:r>
              <a:rPr lang="en-US" sz="1800" dirty="0" err="1" smtClean="0">
                <a:cs typeface="Times New Roman" charset="0"/>
              </a:rPr>
              <a:t>A</a:t>
            </a:r>
            <a:r>
              <a:rPr lang="en-US" sz="1800" dirty="0" smtClean="0">
                <a:cs typeface="Times New Roman" charset="0"/>
              </a:rPr>
              <a:t>			b									a	</a:t>
            </a:r>
            <a:r>
              <a:rPr lang="en-US" sz="1800" dirty="0" err="1" smtClean="0">
                <a:cs typeface="Times New Roman" charset="0"/>
              </a:rPr>
              <a:t>A</a:t>
            </a:r>
            <a:r>
              <a:rPr lang="en-US" sz="1800" dirty="0" smtClean="0">
                <a:cs typeface="Times New Roman" charset="0"/>
              </a:rPr>
              <a:t>	</a:t>
            </a:r>
            <a:r>
              <a:rPr lang="en-US" sz="1800" dirty="0" err="1" smtClean="0">
                <a:cs typeface="Times New Roman" charset="0"/>
              </a:rPr>
              <a:t>A</a:t>
            </a:r>
            <a:r>
              <a:rPr lang="en-US" sz="1800" dirty="0" smtClean="0">
                <a:cs typeface="Times New Roman" charset="0"/>
              </a:rPr>
              <a:t>      </a:t>
            </a:r>
            <a:endParaRPr lang="en-US" sz="1800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dirty="0">
                <a:cs typeface="Times New Roman" charset="0"/>
              </a:rPr>
              <a:t>	B –&gt; </a:t>
            </a:r>
            <a:r>
              <a:rPr lang="en-US" sz="1800" dirty="0" err="1">
                <a:cs typeface="Times New Roman" charset="0"/>
              </a:rPr>
              <a:t>bB</a:t>
            </a:r>
            <a:r>
              <a:rPr lang="en-US" sz="1800" dirty="0">
                <a:cs typeface="Times New Roman" charset="0"/>
              </a:rPr>
              <a:t>					</a:t>
            </a:r>
            <a:endParaRPr lang="en-US" sz="1800" dirty="0" smtClean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dirty="0" smtClean="0">
                <a:cs typeface="Times New Roman" charset="0"/>
              </a:rPr>
              <a:t>	</a:t>
            </a:r>
            <a:r>
              <a:rPr lang="en-US" sz="1800" dirty="0" smtClean="0">
                <a:cs typeface="Times New Roman" charset="0"/>
              </a:rPr>
              <a:t>B –&gt; b	</a:t>
            </a:r>
            <a:r>
              <a:rPr lang="en-US" sz="1800" dirty="0">
                <a:cs typeface="Times New Roman" charset="0"/>
              </a:rPr>
              <a:t>							 a</a:t>
            </a: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dirty="0">
                <a:cs typeface="Times New Roman" charset="0"/>
              </a:rPr>
              <a:t>						yield = </a:t>
            </a:r>
            <a:r>
              <a:rPr lang="en-US" sz="1800" dirty="0" err="1">
                <a:cs typeface="Times New Roman" charset="0"/>
              </a:rPr>
              <a:t>aAab</a:t>
            </a:r>
            <a:r>
              <a:rPr lang="en-US" sz="1800" dirty="0">
                <a:cs typeface="Times New Roman" charset="0"/>
              </a:rPr>
              <a:t>											yield = </a:t>
            </a:r>
            <a:r>
              <a:rPr lang="en-US" sz="1800" dirty="0" err="1">
                <a:cs typeface="Times New Roman" charset="0"/>
              </a:rPr>
              <a:t>aaAA</a:t>
            </a:r>
            <a:endParaRPr lang="en-US" sz="1800" dirty="0">
              <a:cs typeface="Times New Roman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b="1" dirty="0" smtClean="0">
                <a:cs typeface="Times New Roman" charset="0"/>
              </a:rPr>
              <a:t>Notes</a:t>
            </a:r>
            <a:r>
              <a:rPr lang="en-US" sz="1800" b="1" dirty="0">
                <a:cs typeface="Times New Roman" charset="0"/>
              </a:rPr>
              <a:t>:</a:t>
            </a:r>
          </a:p>
          <a:p>
            <a:pPr lvl="1"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Root can be any non-terminal</a:t>
            </a:r>
          </a:p>
          <a:p>
            <a:pPr lvl="1"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Leaf nodes can be terminals or non-terminals</a:t>
            </a:r>
          </a:p>
          <a:p>
            <a:pPr lvl="1"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A derivation tree with root S shows the productions used to obtain a sentential form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Tree</a:t>
            </a:r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6A12-5B2C-4670-87E0-5723CC248C9E}" type="slidenum">
              <a:rPr lang="en-US"/>
              <a:pPr/>
              <a:t>20</a:t>
            </a:fld>
            <a:endParaRPr lang="en-US"/>
          </a:p>
        </p:txBody>
      </p:sp>
      <p:sp>
        <p:nvSpPr>
          <p:cNvPr id="365573" name="Line 5"/>
          <p:cNvSpPr>
            <a:spLocks noChangeShapeType="1"/>
          </p:cNvSpPr>
          <p:nvPr/>
        </p:nvSpPr>
        <p:spPr bwMode="auto">
          <a:xfrm flipH="1">
            <a:off x="3124200" y="1981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>
            <a:off x="3429000" y="1981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5575" name="Line 7"/>
          <p:cNvSpPr>
            <a:spLocks noChangeShapeType="1"/>
          </p:cNvSpPr>
          <p:nvPr/>
        </p:nvSpPr>
        <p:spPr bwMode="auto">
          <a:xfrm flipH="1">
            <a:off x="2743200" y="2667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5576" name="Line 8"/>
          <p:cNvSpPr>
            <a:spLocks noChangeShapeType="1"/>
          </p:cNvSpPr>
          <p:nvPr/>
        </p:nvSpPr>
        <p:spPr bwMode="auto">
          <a:xfrm>
            <a:off x="2971800" y="2667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5577" name="Line 9"/>
          <p:cNvSpPr>
            <a:spLocks noChangeShapeType="1"/>
          </p:cNvSpPr>
          <p:nvPr/>
        </p:nvSpPr>
        <p:spPr bwMode="auto">
          <a:xfrm>
            <a:off x="2971800" y="2667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5578" name="Line 10"/>
          <p:cNvSpPr>
            <a:spLocks noChangeShapeType="1"/>
          </p:cNvSpPr>
          <p:nvPr/>
        </p:nvSpPr>
        <p:spPr bwMode="auto">
          <a:xfrm flipH="1">
            <a:off x="35052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038600" y="2667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 flipH="1">
            <a:off x="6324600" y="190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6629400" y="1905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5582" name="Line 14"/>
          <p:cNvSpPr>
            <a:spLocks noChangeShapeType="1"/>
          </p:cNvSpPr>
          <p:nvPr/>
        </p:nvSpPr>
        <p:spPr bwMode="auto">
          <a:xfrm flipH="1">
            <a:off x="6858000" y="2667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5583" name="Line 15"/>
          <p:cNvSpPr>
            <a:spLocks noChangeShapeType="1"/>
          </p:cNvSpPr>
          <p:nvPr/>
        </p:nvSpPr>
        <p:spPr bwMode="auto">
          <a:xfrm>
            <a:off x="6934200" y="2667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5584" name="Line 16"/>
          <p:cNvSpPr>
            <a:spLocks noChangeShapeType="1"/>
          </p:cNvSpPr>
          <p:nvPr/>
        </p:nvSpPr>
        <p:spPr bwMode="auto">
          <a:xfrm>
            <a:off x="6934200" y="2667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8FB-B30B-41CB-9B9F-F4AFC5B05051}" type="slidenum">
              <a:rPr lang="en-US"/>
              <a:pPr/>
              <a:t>21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381000"/>
            <a:ext cx="7772400" cy="6140450"/>
          </a:xfrm>
        </p:spPr>
        <p:txBody>
          <a:bodyPr>
            <a:normAutofit fontScale="92500" lnSpcReduction="10000"/>
          </a:bodyPr>
          <a:lstStyle/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b="1" dirty="0" err="1">
                <a:cs typeface="Times New Roman" charset="0"/>
              </a:rPr>
              <a:t>Observation:</a:t>
            </a:r>
            <a:r>
              <a:rPr lang="en-US" sz="1600" dirty="0" err="1">
                <a:cs typeface="Times New Roman" charset="0"/>
              </a:rPr>
              <a:t>Every</a:t>
            </a:r>
            <a:r>
              <a:rPr lang="en-US" sz="1600" dirty="0">
                <a:cs typeface="Times New Roman" charset="0"/>
              </a:rPr>
              <a:t> derivation corresponds to one derivation tree.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sz="1600" b="1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S 	=&gt; AB											S	</a:t>
            </a: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=&gt; </a:t>
            </a:r>
            <a:r>
              <a:rPr lang="en-US" sz="1600" dirty="0" err="1">
                <a:cs typeface="Times New Roman" charset="0"/>
              </a:rPr>
              <a:t>aAAB</a:t>
            </a:r>
            <a:endParaRPr lang="en-US" sz="1600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=&gt; </a:t>
            </a:r>
            <a:r>
              <a:rPr lang="en-US" sz="1600" dirty="0" err="1">
                <a:cs typeface="Times New Roman" charset="0"/>
              </a:rPr>
              <a:t>aaAB</a:t>
            </a:r>
            <a:r>
              <a:rPr lang="en-US" sz="1600" dirty="0">
                <a:cs typeface="Times New Roman" charset="0"/>
              </a:rPr>
              <a:t>								A				B</a:t>
            </a: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=&gt; </a:t>
            </a:r>
            <a:r>
              <a:rPr lang="en-US" sz="1600" dirty="0" err="1">
                <a:cs typeface="Times New Roman" charset="0"/>
              </a:rPr>
              <a:t>aaaB</a:t>
            </a:r>
            <a:endParaRPr lang="en-US" sz="1600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=&gt; </a:t>
            </a:r>
            <a:r>
              <a:rPr lang="en-US" sz="1600" dirty="0" err="1">
                <a:cs typeface="Times New Roman" charset="0"/>
              </a:rPr>
              <a:t>aaab</a:t>
            </a:r>
            <a:r>
              <a:rPr lang="en-US" sz="1600" dirty="0">
                <a:cs typeface="Times New Roman" charset="0"/>
              </a:rPr>
              <a:t>					</a:t>
            </a:r>
            <a:r>
              <a:rPr lang="en-US" sz="1600" dirty="0" smtClean="0">
                <a:cs typeface="Times New Roman" charset="0"/>
              </a:rPr>
              <a:t>	a</a:t>
            </a:r>
            <a:r>
              <a:rPr lang="en-US" sz="1600" dirty="0">
                <a:cs typeface="Times New Roman" charset="0"/>
              </a:rPr>
              <a:t>		</a:t>
            </a:r>
            <a:r>
              <a:rPr lang="en-US" sz="1600" dirty="0" err="1">
                <a:cs typeface="Times New Roman" charset="0"/>
              </a:rPr>
              <a:t>A</a:t>
            </a:r>
            <a:r>
              <a:rPr lang="en-US" sz="1600" dirty="0">
                <a:cs typeface="Times New Roman" charset="0"/>
              </a:rPr>
              <a:t>		</a:t>
            </a:r>
            <a:r>
              <a:rPr lang="en-US" sz="1600" dirty="0" err="1">
                <a:cs typeface="Times New Roman" charset="0"/>
              </a:rPr>
              <a:t>A</a:t>
            </a:r>
            <a:r>
              <a:rPr lang="en-US" sz="1600" dirty="0">
                <a:cs typeface="Times New Roman" charset="0"/>
              </a:rPr>
              <a:t>			b</a:t>
            </a: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sz="1600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								</a:t>
            </a:r>
            <a:r>
              <a:rPr lang="en-US" sz="1600" dirty="0" smtClean="0">
                <a:cs typeface="Times New Roman" charset="0"/>
              </a:rPr>
              <a:t>        a</a:t>
            </a:r>
            <a:r>
              <a:rPr lang="en-US" sz="1600" dirty="0">
                <a:cs typeface="Times New Roman" charset="0"/>
              </a:rPr>
              <a:t>		</a:t>
            </a:r>
            <a:r>
              <a:rPr lang="en-US" sz="1600" dirty="0" err="1" smtClean="0">
                <a:cs typeface="Times New Roman" charset="0"/>
              </a:rPr>
              <a:t>a</a:t>
            </a:r>
            <a:endParaRPr lang="en-US" sz="1600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sz="1600" dirty="0">
              <a:cs typeface="Times New Roman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b="1" dirty="0">
                <a:cs typeface="Times New Roman" charset="0"/>
              </a:rPr>
              <a:t>Observation:</a:t>
            </a:r>
            <a:r>
              <a:rPr lang="en-US" sz="1600" dirty="0">
                <a:cs typeface="Times New Roman" charset="0"/>
              </a:rPr>
              <a:t> Every derivation tree corresponds to one or more derivations.</a:t>
            </a: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sz="1600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S	=&gt; AB					S	=&gt; AB					S 	=&gt; AB</a:t>
            </a: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=&gt; </a:t>
            </a:r>
            <a:r>
              <a:rPr lang="en-US" sz="1600" dirty="0" err="1">
                <a:cs typeface="Times New Roman" charset="0"/>
              </a:rPr>
              <a:t>aAAB</a:t>
            </a:r>
            <a:r>
              <a:rPr lang="en-US" sz="1600" dirty="0">
                <a:cs typeface="Times New Roman" charset="0"/>
              </a:rPr>
              <a:t>					=&gt; </a:t>
            </a:r>
            <a:r>
              <a:rPr lang="en-US" sz="1600" dirty="0" err="1">
                <a:cs typeface="Times New Roman" charset="0"/>
              </a:rPr>
              <a:t>Ab</a:t>
            </a:r>
            <a:r>
              <a:rPr lang="en-US" sz="1600" dirty="0">
                <a:cs typeface="Times New Roman" charset="0"/>
              </a:rPr>
              <a:t>						=&gt; </a:t>
            </a:r>
            <a:r>
              <a:rPr lang="en-US" sz="1600" dirty="0" err="1">
                <a:cs typeface="Times New Roman" charset="0"/>
              </a:rPr>
              <a:t>Ab</a:t>
            </a:r>
            <a:endParaRPr lang="en-US" sz="1600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=&gt; </a:t>
            </a:r>
            <a:r>
              <a:rPr lang="en-US" sz="1600" dirty="0" err="1">
                <a:cs typeface="Times New Roman" charset="0"/>
              </a:rPr>
              <a:t>aaAB</a:t>
            </a:r>
            <a:r>
              <a:rPr lang="en-US" sz="1600" dirty="0">
                <a:cs typeface="Times New Roman" charset="0"/>
              </a:rPr>
              <a:t>					=&gt; </a:t>
            </a:r>
            <a:r>
              <a:rPr lang="en-US" sz="1600" dirty="0" err="1">
                <a:cs typeface="Times New Roman" charset="0"/>
              </a:rPr>
              <a:t>aAAb</a:t>
            </a:r>
            <a:r>
              <a:rPr lang="en-US" sz="1600" dirty="0">
                <a:cs typeface="Times New Roman" charset="0"/>
              </a:rPr>
              <a:t>					=&gt; </a:t>
            </a:r>
            <a:r>
              <a:rPr lang="en-US" sz="1600" dirty="0" err="1">
                <a:cs typeface="Times New Roman" charset="0"/>
              </a:rPr>
              <a:t>aAAb</a:t>
            </a:r>
            <a:endParaRPr lang="en-US" sz="1600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=&gt; </a:t>
            </a:r>
            <a:r>
              <a:rPr lang="en-US" sz="1600" dirty="0" err="1">
                <a:cs typeface="Times New Roman" charset="0"/>
              </a:rPr>
              <a:t>aaaB</a:t>
            </a:r>
            <a:r>
              <a:rPr lang="en-US" sz="1600" dirty="0">
                <a:cs typeface="Times New Roman" charset="0"/>
              </a:rPr>
              <a:t>					=&gt;</a:t>
            </a:r>
            <a:r>
              <a:rPr lang="en-US" sz="1600" dirty="0" err="1">
                <a:cs typeface="Times New Roman" charset="0"/>
              </a:rPr>
              <a:t>aAab</a:t>
            </a:r>
            <a:r>
              <a:rPr lang="en-US" sz="1600" dirty="0">
                <a:cs typeface="Times New Roman" charset="0"/>
              </a:rPr>
              <a:t>						=&gt; </a:t>
            </a:r>
            <a:r>
              <a:rPr lang="en-US" sz="1600" dirty="0" err="1">
                <a:cs typeface="Times New Roman" charset="0"/>
              </a:rPr>
              <a:t>aaAb</a:t>
            </a:r>
            <a:endParaRPr lang="en-US" sz="1600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=&gt; </a:t>
            </a:r>
            <a:r>
              <a:rPr lang="en-US" sz="1600" dirty="0" err="1">
                <a:cs typeface="Times New Roman" charset="0"/>
              </a:rPr>
              <a:t>aaab</a:t>
            </a:r>
            <a:r>
              <a:rPr lang="en-US" sz="1600" dirty="0">
                <a:cs typeface="Times New Roman" charset="0"/>
              </a:rPr>
              <a:t>						=&gt; </a:t>
            </a:r>
            <a:r>
              <a:rPr lang="en-US" sz="1600" dirty="0" err="1">
                <a:cs typeface="Times New Roman" charset="0"/>
              </a:rPr>
              <a:t>aaab</a:t>
            </a:r>
            <a:r>
              <a:rPr lang="en-US" sz="1600" dirty="0">
                <a:cs typeface="Times New Roman" charset="0"/>
              </a:rPr>
              <a:t>						=&gt; </a:t>
            </a:r>
            <a:r>
              <a:rPr lang="en-US" sz="1600" dirty="0" err="1">
                <a:cs typeface="Times New Roman" charset="0"/>
              </a:rPr>
              <a:t>aaab</a:t>
            </a:r>
            <a:endParaRPr lang="en-US" sz="1600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sz="1600" dirty="0">
              <a:cs typeface="Times New Roman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b="1" dirty="0">
                <a:cs typeface="Times New Roman" charset="0"/>
              </a:rPr>
              <a:t>Definition:</a:t>
            </a:r>
            <a:r>
              <a:rPr lang="en-US" sz="1600" dirty="0">
                <a:cs typeface="Times New Roman" charset="0"/>
              </a:rPr>
              <a:t> A derivation is </a:t>
            </a:r>
            <a:r>
              <a:rPr lang="en-US" sz="1600" i="1" dirty="0">
                <a:cs typeface="Times New Roman" charset="0"/>
              </a:rPr>
              <a:t>leftmost (rightmost)</a:t>
            </a:r>
            <a:r>
              <a:rPr lang="en-US" sz="1600" dirty="0">
                <a:cs typeface="Times New Roman" charset="0"/>
              </a:rPr>
              <a:t> if at each step in the derivation a production is applied to the leftmost (rightmost) non-terminal in the sentential form.</a:t>
            </a:r>
          </a:p>
          <a:p>
            <a:pPr lvl="1"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400" dirty="0">
                <a:cs typeface="Times New Roman" charset="0"/>
              </a:rPr>
              <a:t>The first derivation above is leftmost, second is rightmost, the third is neither.</a:t>
            </a:r>
          </a:p>
        </p:txBody>
      </p:sp>
      <p:sp>
        <p:nvSpPr>
          <p:cNvPr id="366595" name="Line 3"/>
          <p:cNvSpPr>
            <a:spLocks noChangeShapeType="1"/>
          </p:cNvSpPr>
          <p:nvPr/>
        </p:nvSpPr>
        <p:spPr bwMode="auto">
          <a:xfrm flipH="1">
            <a:off x="4114800" y="129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6596" name="Line 4"/>
          <p:cNvSpPr>
            <a:spLocks noChangeShapeType="1"/>
          </p:cNvSpPr>
          <p:nvPr/>
        </p:nvSpPr>
        <p:spPr bwMode="auto">
          <a:xfrm>
            <a:off x="4572000" y="129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6597" name="Line 5"/>
          <p:cNvSpPr>
            <a:spLocks noChangeShapeType="1"/>
          </p:cNvSpPr>
          <p:nvPr/>
        </p:nvSpPr>
        <p:spPr bwMode="auto">
          <a:xfrm flipH="1">
            <a:off x="3657600" y="1905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6598" name="Line 6"/>
          <p:cNvSpPr>
            <a:spLocks noChangeShapeType="1"/>
          </p:cNvSpPr>
          <p:nvPr/>
        </p:nvSpPr>
        <p:spPr bwMode="auto">
          <a:xfrm>
            <a:off x="40386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6599" name="Line 7"/>
          <p:cNvSpPr>
            <a:spLocks noChangeShapeType="1"/>
          </p:cNvSpPr>
          <p:nvPr/>
        </p:nvSpPr>
        <p:spPr bwMode="auto">
          <a:xfrm>
            <a:off x="4114800" y="190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6600" name="Line 8"/>
          <p:cNvSpPr>
            <a:spLocks noChangeShapeType="1"/>
          </p:cNvSpPr>
          <p:nvPr/>
        </p:nvSpPr>
        <p:spPr bwMode="auto">
          <a:xfrm flipH="1">
            <a:off x="4038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6601" name="Line 9"/>
          <p:cNvSpPr>
            <a:spLocks noChangeShapeType="1"/>
          </p:cNvSpPr>
          <p:nvPr/>
        </p:nvSpPr>
        <p:spPr bwMode="auto">
          <a:xfrm>
            <a:off x="4495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6606" name="Line 14"/>
          <p:cNvSpPr>
            <a:spLocks noChangeShapeType="1"/>
          </p:cNvSpPr>
          <p:nvPr/>
        </p:nvSpPr>
        <p:spPr bwMode="auto">
          <a:xfrm>
            <a:off x="5029200" y="1905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98C3-A9F0-4BD6-970E-A79CC6B46B66}" type="slidenum">
              <a:rPr lang="en-US"/>
              <a:pPr/>
              <a:t>22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12750"/>
            <a:ext cx="7772400" cy="6140450"/>
          </a:xfrm>
        </p:spPr>
        <p:txBody>
          <a:bodyPr/>
          <a:lstStyle/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b="1" dirty="0">
                <a:cs typeface="Times New Roman" charset="0"/>
              </a:rPr>
              <a:t>Observation: </a:t>
            </a:r>
            <a:r>
              <a:rPr lang="en-US" sz="1800" dirty="0">
                <a:cs typeface="Times New Roman" charset="0"/>
              </a:rPr>
              <a:t>Every derivation tree corresponds to exactly one leftmost (and rightmost) derivation. 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sz="1800" dirty="0">
              <a:cs typeface="Times New Roman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sz="1800" b="1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dirty="0">
                <a:cs typeface="Times New Roman" charset="0"/>
              </a:rPr>
              <a:t>	S 	=&gt; AB							</a:t>
            </a:r>
            <a:r>
              <a:rPr lang="en-US" sz="1800" dirty="0" smtClean="0">
                <a:cs typeface="Times New Roman" charset="0"/>
              </a:rPr>
              <a:t>			</a:t>
            </a:r>
            <a:r>
              <a:rPr lang="en-US" sz="1800" dirty="0">
                <a:cs typeface="Times New Roman" charset="0"/>
              </a:rPr>
              <a:t>				S	</a:t>
            </a: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dirty="0">
                <a:cs typeface="Times New Roman" charset="0"/>
              </a:rPr>
              <a:t>		=&gt; </a:t>
            </a:r>
            <a:r>
              <a:rPr lang="en-US" sz="1800" dirty="0" err="1" smtClean="0">
                <a:cs typeface="Times New Roman" charset="0"/>
              </a:rPr>
              <a:t>aAAB</a:t>
            </a:r>
            <a:r>
              <a:rPr lang="en-US" sz="1800" dirty="0" smtClean="0">
                <a:cs typeface="Times New Roman" charset="0"/>
              </a:rPr>
              <a:t>						</a:t>
            </a:r>
            <a:r>
              <a:rPr lang="en-US" sz="1800" dirty="0" smtClean="0">
                <a:cs typeface="Times New Roman" charset="0"/>
              </a:rPr>
              <a:t>				A</a:t>
            </a:r>
            <a:r>
              <a:rPr lang="en-US" sz="1800" dirty="0" smtClean="0">
                <a:cs typeface="Times New Roman" charset="0"/>
              </a:rPr>
              <a:t>				B</a:t>
            </a:r>
            <a:endParaRPr lang="en-US" sz="1800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dirty="0">
                <a:cs typeface="Times New Roman" charset="0"/>
              </a:rPr>
              <a:t>		=&gt; </a:t>
            </a:r>
            <a:r>
              <a:rPr lang="en-US" sz="1800" dirty="0" err="1">
                <a:cs typeface="Times New Roman" charset="0"/>
              </a:rPr>
              <a:t>aaAB</a:t>
            </a:r>
            <a:r>
              <a:rPr lang="en-US" sz="1800" dirty="0">
                <a:cs typeface="Times New Roman" charset="0"/>
              </a:rPr>
              <a:t>					</a:t>
            </a:r>
            <a:r>
              <a:rPr lang="en-US" sz="1800" dirty="0" smtClean="0">
                <a:cs typeface="Times New Roman" charset="0"/>
              </a:rPr>
              <a:t>		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dirty="0" smtClean="0">
                <a:cs typeface="Times New Roman" charset="0"/>
              </a:rPr>
              <a:t>		</a:t>
            </a:r>
            <a:r>
              <a:rPr lang="en-US" sz="1800" dirty="0" smtClean="0">
                <a:cs typeface="Times New Roman" charset="0"/>
              </a:rPr>
              <a:t>=&gt; </a:t>
            </a:r>
            <a:r>
              <a:rPr lang="en-US" sz="1800" dirty="0" err="1" smtClean="0">
                <a:cs typeface="Times New Roman" charset="0"/>
              </a:rPr>
              <a:t>aaaB</a:t>
            </a:r>
            <a:r>
              <a:rPr lang="en-US" sz="1800" dirty="0" smtClean="0">
                <a:cs typeface="Times New Roman" charset="0"/>
              </a:rPr>
              <a:t>									a</a:t>
            </a:r>
            <a:r>
              <a:rPr lang="en-US" sz="1800" dirty="0" smtClean="0">
                <a:cs typeface="Times New Roman" charset="0"/>
              </a:rPr>
              <a:t>		A		</a:t>
            </a:r>
            <a:r>
              <a:rPr lang="en-US" sz="1800" dirty="0" err="1" smtClean="0">
                <a:cs typeface="Times New Roman" charset="0"/>
              </a:rPr>
              <a:t>A</a:t>
            </a:r>
            <a:r>
              <a:rPr lang="en-US" sz="1800" dirty="0" smtClean="0">
                <a:cs typeface="Times New Roman" charset="0"/>
              </a:rPr>
              <a:t>		</a:t>
            </a:r>
            <a:r>
              <a:rPr lang="en-US" sz="1800" dirty="0" smtClean="0">
                <a:cs typeface="Times New Roman" charset="0"/>
              </a:rPr>
              <a:t>    b</a:t>
            </a:r>
            <a:endParaRPr lang="en-US" sz="1800" dirty="0" smtClean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dirty="0">
                <a:cs typeface="Times New Roman" charset="0"/>
              </a:rPr>
              <a:t>		=&gt; </a:t>
            </a:r>
            <a:r>
              <a:rPr lang="en-US" sz="1800" dirty="0" err="1">
                <a:cs typeface="Times New Roman" charset="0"/>
              </a:rPr>
              <a:t>aaab</a:t>
            </a:r>
            <a:r>
              <a:rPr lang="en-US" sz="1800" dirty="0">
                <a:cs typeface="Times New Roman" charset="0"/>
              </a:rPr>
              <a:t>						</a:t>
            </a: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dirty="0">
                <a:cs typeface="Times New Roman" charset="0"/>
              </a:rPr>
              <a:t>					</a:t>
            </a:r>
            <a:r>
              <a:rPr lang="en-US" sz="1800" dirty="0" smtClean="0">
                <a:cs typeface="Times New Roman" charset="0"/>
              </a:rPr>
              <a:t>			</a:t>
            </a:r>
            <a:r>
              <a:rPr lang="en-US" sz="1800" dirty="0">
                <a:cs typeface="Times New Roman" charset="0"/>
              </a:rPr>
              <a:t>							 a		 </a:t>
            </a:r>
            <a:r>
              <a:rPr lang="en-US" sz="1800" dirty="0" err="1">
                <a:cs typeface="Times New Roman" charset="0"/>
              </a:rPr>
              <a:t>a</a:t>
            </a:r>
            <a:endParaRPr lang="en-US" sz="1800" dirty="0">
              <a:cs typeface="Times New Roman" charset="0"/>
            </a:endParaRPr>
          </a:p>
          <a:p>
            <a:pPr defTabSz="341313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sz="1800" dirty="0">
              <a:cs typeface="Times New Roman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800" b="1" dirty="0">
                <a:cs typeface="Times New Roman" charset="0"/>
              </a:rPr>
              <a:t>Observation: </a:t>
            </a:r>
            <a:r>
              <a:rPr lang="en-US" sz="1800" dirty="0">
                <a:cs typeface="Times New Roman" charset="0"/>
              </a:rPr>
              <a:t>Let G be a CFG. Then there may exist a string x in L(G) that has more than 1 leftmost (or rightmost) derivation. Such a string will also have more than 1 derivation tree.</a:t>
            </a:r>
          </a:p>
        </p:txBody>
      </p:sp>
      <p:sp>
        <p:nvSpPr>
          <p:cNvPr id="370691" name="Line 3"/>
          <p:cNvSpPr>
            <a:spLocks noChangeShapeType="1"/>
          </p:cNvSpPr>
          <p:nvPr/>
        </p:nvSpPr>
        <p:spPr bwMode="auto">
          <a:xfrm flipH="1">
            <a:off x="41148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>
            <a:off x="4495800" y="2057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3" name="Line 5"/>
          <p:cNvSpPr>
            <a:spLocks noChangeShapeType="1"/>
          </p:cNvSpPr>
          <p:nvPr/>
        </p:nvSpPr>
        <p:spPr bwMode="auto">
          <a:xfrm flipH="1">
            <a:off x="36576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4" name="Line 6"/>
          <p:cNvSpPr>
            <a:spLocks noChangeShapeType="1"/>
          </p:cNvSpPr>
          <p:nvPr/>
        </p:nvSpPr>
        <p:spPr bwMode="auto">
          <a:xfrm>
            <a:off x="40386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5" name="Line 7"/>
          <p:cNvSpPr>
            <a:spLocks noChangeShapeType="1"/>
          </p:cNvSpPr>
          <p:nvPr/>
        </p:nvSpPr>
        <p:spPr bwMode="auto">
          <a:xfrm>
            <a:off x="4114800" y="2590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 flipH="1">
            <a:off x="4038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44958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8" name="Line 10"/>
          <p:cNvSpPr>
            <a:spLocks noChangeShapeType="1"/>
          </p:cNvSpPr>
          <p:nvPr/>
        </p:nvSpPr>
        <p:spPr bwMode="auto">
          <a:xfrm>
            <a:off x="4953000" y="2590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A411-503F-4422-849A-35818A7AEA86}" type="slidenum">
              <a:rPr lang="en-US"/>
              <a:pPr/>
              <a:t>23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381000"/>
            <a:ext cx="7772400" cy="6140450"/>
          </a:xfrm>
        </p:spPr>
        <p:txBody>
          <a:bodyPr>
            <a:normAutofit lnSpcReduction="10000"/>
          </a:bodyPr>
          <a:lstStyle/>
          <a:p>
            <a:pPr defTabSz="341313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b="1" dirty="0">
                <a:cs typeface="Times New Roman" charset="0"/>
              </a:rPr>
              <a:t>Example:</a:t>
            </a:r>
            <a:r>
              <a:rPr lang="en-US" sz="1600" dirty="0">
                <a:cs typeface="Times New Roman" charset="0"/>
              </a:rPr>
              <a:t> Consider the string </a:t>
            </a:r>
            <a:r>
              <a:rPr lang="en-US" sz="1600" dirty="0" err="1">
                <a:cs typeface="Times New Roman" charset="0"/>
              </a:rPr>
              <a:t>aaab</a:t>
            </a:r>
            <a:r>
              <a:rPr lang="en-US" sz="1600" dirty="0">
                <a:cs typeface="Times New Roman" charset="0"/>
              </a:rPr>
              <a:t> and the preceding grammar.</a:t>
            </a:r>
          </a:p>
          <a:p>
            <a:pPr defTabSz="341313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sz="1600" b="1" dirty="0">
              <a:cs typeface="Times New Roman" charset="0"/>
            </a:endParaRP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400" dirty="0">
                <a:cs typeface="Times New Roman" charset="0"/>
              </a:rPr>
              <a:t>	S –&gt; AB						</a:t>
            </a:r>
            <a:r>
              <a:rPr lang="en-US" sz="1600" dirty="0">
                <a:cs typeface="Times New Roman" charset="0"/>
              </a:rPr>
              <a:t>S 	=&gt; AB									S</a:t>
            </a:r>
            <a:endParaRPr lang="en-US" sz="1400" dirty="0">
              <a:cs typeface="Times New Roman" charset="0"/>
            </a:endParaRP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400" dirty="0">
                <a:cs typeface="Times New Roman" charset="0"/>
              </a:rPr>
              <a:t>	A –&gt; </a:t>
            </a:r>
            <a:r>
              <a:rPr lang="en-US" sz="1400" dirty="0" err="1">
                <a:cs typeface="Times New Roman" charset="0"/>
              </a:rPr>
              <a:t>aAA</a:t>
            </a:r>
            <a:r>
              <a:rPr lang="en-US" sz="1400" dirty="0">
                <a:cs typeface="Times New Roman" charset="0"/>
              </a:rPr>
              <a:t>							</a:t>
            </a:r>
            <a:r>
              <a:rPr lang="en-US" sz="1600" dirty="0">
                <a:cs typeface="Times New Roman" charset="0"/>
              </a:rPr>
              <a:t>=&gt; </a:t>
            </a:r>
            <a:r>
              <a:rPr lang="en-US" sz="1600" dirty="0" err="1">
                <a:cs typeface="Times New Roman" charset="0"/>
              </a:rPr>
              <a:t>aAAB</a:t>
            </a:r>
            <a:endParaRPr lang="en-US" sz="1400" dirty="0">
              <a:cs typeface="Times New Roman" charset="0"/>
            </a:endParaRP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400" dirty="0">
                <a:cs typeface="Times New Roman" charset="0"/>
              </a:rPr>
              <a:t>	A –&gt; </a:t>
            </a:r>
            <a:r>
              <a:rPr lang="en-US" sz="1400" dirty="0" err="1">
                <a:cs typeface="Times New Roman" charset="0"/>
              </a:rPr>
              <a:t>aA</a:t>
            </a:r>
            <a:r>
              <a:rPr lang="en-US" sz="1400" dirty="0">
                <a:cs typeface="Times New Roman" charset="0"/>
              </a:rPr>
              <a:t>							</a:t>
            </a:r>
            <a:r>
              <a:rPr lang="en-US" sz="1600" dirty="0">
                <a:cs typeface="Times New Roman" charset="0"/>
              </a:rPr>
              <a:t>=&gt; </a:t>
            </a:r>
            <a:r>
              <a:rPr lang="en-US" sz="1600" dirty="0" err="1">
                <a:cs typeface="Times New Roman" charset="0"/>
              </a:rPr>
              <a:t>aaAB</a:t>
            </a:r>
            <a:r>
              <a:rPr lang="en-US" sz="1600" dirty="0">
                <a:cs typeface="Times New Roman" charset="0"/>
              </a:rPr>
              <a:t>						A				B</a:t>
            </a:r>
            <a:endParaRPr lang="en-US" sz="1400" dirty="0">
              <a:cs typeface="Times New Roman" charset="0"/>
            </a:endParaRP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400" dirty="0">
                <a:cs typeface="Times New Roman" charset="0"/>
              </a:rPr>
              <a:t>	A –&gt; a							</a:t>
            </a:r>
            <a:r>
              <a:rPr lang="en-US" sz="1600" dirty="0">
                <a:cs typeface="Times New Roman" charset="0"/>
              </a:rPr>
              <a:t>=&gt; </a:t>
            </a:r>
            <a:r>
              <a:rPr lang="en-US" sz="1600" dirty="0" err="1">
                <a:cs typeface="Times New Roman" charset="0"/>
              </a:rPr>
              <a:t>aaaB</a:t>
            </a:r>
            <a:endParaRPr lang="en-US" sz="1400" dirty="0">
              <a:cs typeface="Times New Roman" charset="0"/>
            </a:endParaRP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400" dirty="0">
                <a:cs typeface="Times New Roman" charset="0"/>
              </a:rPr>
              <a:t>	B –&gt; </a:t>
            </a:r>
            <a:r>
              <a:rPr lang="en-US" sz="1400" dirty="0" err="1">
                <a:cs typeface="Times New Roman" charset="0"/>
              </a:rPr>
              <a:t>bB</a:t>
            </a:r>
            <a:r>
              <a:rPr lang="en-US" sz="1400" dirty="0">
                <a:cs typeface="Times New Roman" charset="0"/>
              </a:rPr>
              <a:t>							</a:t>
            </a:r>
            <a:r>
              <a:rPr lang="en-US" sz="1600" dirty="0">
                <a:cs typeface="Times New Roman" charset="0"/>
              </a:rPr>
              <a:t>=&gt; </a:t>
            </a:r>
            <a:r>
              <a:rPr lang="en-US" sz="1600" dirty="0" err="1">
                <a:cs typeface="Times New Roman" charset="0"/>
              </a:rPr>
              <a:t>aaab</a:t>
            </a:r>
            <a:r>
              <a:rPr lang="en-US" sz="1600" dirty="0">
                <a:cs typeface="Times New Roman" charset="0"/>
              </a:rPr>
              <a:t>					a		</a:t>
            </a:r>
            <a:r>
              <a:rPr lang="en-US" sz="1600" dirty="0" err="1">
                <a:cs typeface="Times New Roman" charset="0"/>
              </a:rPr>
              <a:t>A</a:t>
            </a:r>
            <a:r>
              <a:rPr lang="en-US" sz="1600" dirty="0">
                <a:cs typeface="Times New Roman" charset="0"/>
              </a:rPr>
              <a:t>		</a:t>
            </a:r>
            <a:r>
              <a:rPr lang="en-US" sz="1600" dirty="0" err="1">
                <a:cs typeface="Times New Roman" charset="0"/>
              </a:rPr>
              <a:t>A</a:t>
            </a:r>
            <a:r>
              <a:rPr lang="en-US" sz="1600" dirty="0">
                <a:cs typeface="Times New Roman" charset="0"/>
              </a:rPr>
              <a:t>		</a:t>
            </a:r>
            <a:r>
              <a:rPr lang="en-US" sz="1600" dirty="0" smtClean="0">
                <a:cs typeface="Times New Roman" charset="0"/>
              </a:rPr>
              <a:t>b</a:t>
            </a:r>
            <a:endParaRPr lang="en-US" sz="1400" dirty="0">
              <a:cs typeface="Times New Roman" charset="0"/>
            </a:endParaRP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400" dirty="0">
                <a:cs typeface="Times New Roman" charset="0"/>
              </a:rPr>
              <a:t>	B –&gt; b</a:t>
            </a: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400" dirty="0">
                <a:cs typeface="Times New Roman" charset="0"/>
              </a:rPr>
              <a:t>																		</a:t>
            </a:r>
            <a:r>
              <a:rPr lang="en-US" sz="1600" dirty="0">
                <a:cs typeface="Times New Roman" charset="0"/>
              </a:rPr>
              <a:t> a		 </a:t>
            </a:r>
            <a:r>
              <a:rPr lang="en-US" sz="1600" dirty="0" err="1">
                <a:cs typeface="Times New Roman" charset="0"/>
              </a:rPr>
              <a:t>a</a:t>
            </a:r>
            <a:endParaRPr lang="en-US" sz="1600" b="1" dirty="0">
              <a:cs typeface="Times New Roman" charset="0"/>
            </a:endParaRPr>
          </a:p>
          <a:p>
            <a:pPr defTabSz="341313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sz="1600" b="1" dirty="0">
              <a:cs typeface="Times New Roman" charset="0"/>
            </a:endParaRPr>
          </a:p>
          <a:p>
            <a:pPr defTabSz="341313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sz="1600" b="1" dirty="0">
              <a:cs typeface="Times New Roman" charset="0"/>
            </a:endParaRP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						S	=&gt; AB									S</a:t>
            </a: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							=&gt; </a:t>
            </a:r>
            <a:r>
              <a:rPr lang="en-US" sz="1600" dirty="0" err="1">
                <a:cs typeface="Times New Roman" charset="0"/>
              </a:rPr>
              <a:t>aAB</a:t>
            </a:r>
            <a:endParaRPr lang="en-US" sz="1600" dirty="0">
              <a:cs typeface="Times New Roman" charset="0"/>
            </a:endParaRP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							=&gt; </a:t>
            </a:r>
            <a:r>
              <a:rPr lang="en-US" sz="1600" dirty="0" err="1">
                <a:cs typeface="Times New Roman" charset="0"/>
              </a:rPr>
              <a:t>aaAB</a:t>
            </a:r>
            <a:r>
              <a:rPr lang="en-US" sz="1600" dirty="0">
                <a:cs typeface="Times New Roman" charset="0"/>
              </a:rPr>
              <a:t>							A			B</a:t>
            </a: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							=&gt; </a:t>
            </a:r>
            <a:r>
              <a:rPr lang="en-US" sz="1600" dirty="0" err="1">
                <a:cs typeface="Times New Roman" charset="0"/>
              </a:rPr>
              <a:t>aaaB</a:t>
            </a:r>
            <a:endParaRPr lang="en-US" sz="1600" dirty="0">
              <a:cs typeface="Times New Roman" charset="0"/>
            </a:endParaRP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							=&gt; </a:t>
            </a:r>
            <a:r>
              <a:rPr lang="en-US" sz="1600" dirty="0" err="1">
                <a:cs typeface="Times New Roman" charset="0"/>
              </a:rPr>
              <a:t>aaab</a:t>
            </a:r>
            <a:r>
              <a:rPr lang="en-US" sz="1600" dirty="0">
                <a:cs typeface="Times New Roman" charset="0"/>
              </a:rPr>
              <a:t>					</a:t>
            </a:r>
            <a:r>
              <a:rPr lang="en-US" sz="1600" dirty="0" smtClean="0">
                <a:cs typeface="Times New Roman" charset="0"/>
              </a:rPr>
              <a:t>a</a:t>
            </a:r>
            <a:r>
              <a:rPr lang="en-US" sz="1600" dirty="0">
                <a:cs typeface="Times New Roman" charset="0"/>
              </a:rPr>
              <a:t>			</a:t>
            </a:r>
            <a:r>
              <a:rPr lang="en-US" sz="1600" dirty="0" err="1">
                <a:cs typeface="Times New Roman" charset="0"/>
              </a:rPr>
              <a:t>A</a:t>
            </a:r>
            <a:r>
              <a:rPr lang="en-US" sz="1600" dirty="0">
                <a:cs typeface="Times New Roman" charset="0"/>
              </a:rPr>
              <a:t>			b</a:t>
            </a: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					</a:t>
            </a: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																	a		</a:t>
            </a:r>
            <a:r>
              <a:rPr lang="en-US" sz="1600" dirty="0" err="1">
                <a:cs typeface="Times New Roman" charset="0"/>
              </a:rPr>
              <a:t>A</a:t>
            </a:r>
            <a:endParaRPr lang="en-US" sz="1600" dirty="0">
              <a:cs typeface="Times New Roman" charset="0"/>
            </a:endParaRP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sz="1600" dirty="0">
              <a:cs typeface="Times New Roman" charset="0"/>
            </a:endParaRPr>
          </a:p>
          <a:p>
            <a:pPr defTabSz="341313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																					 a</a:t>
            </a:r>
          </a:p>
          <a:p>
            <a:pPr defTabSz="341313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sz="1600" dirty="0">
                <a:cs typeface="Times New Roman" charset="0"/>
              </a:rPr>
              <a:t>The string has two left-most derivations, and therefore has two distinct parse trees.</a:t>
            </a:r>
          </a:p>
        </p:txBody>
      </p:sp>
      <p:sp>
        <p:nvSpPr>
          <p:cNvPr id="369667" name="Line 3"/>
          <p:cNvSpPr>
            <a:spLocks noChangeShapeType="1"/>
          </p:cNvSpPr>
          <p:nvPr/>
        </p:nvSpPr>
        <p:spPr bwMode="auto">
          <a:xfrm flipH="1">
            <a:off x="5562600" y="121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68" name="Line 4"/>
          <p:cNvSpPr>
            <a:spLocks noChangeShapeType="1"/>
          </p:cNvSpPr>
          <p:nvPr/>
        </p:nvSpPr>
        <p:spPr bwMode="auto">
          <a:xfrm>
            <a:off x="6248400" y="129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69" name="Line 5"/>
          <p:cNvSpPr>
            <a:spLocks noChangeShapeType="1"/>
          </p:cNvSpPr>
          <p:nvPr/>
        </p:nvSpPr>
        <p:spPr bwMode="auto">
          <a:xfrm flipH="1">
            <a:off x="5029200" y="175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0" name="Line 6"/>
          <p:cNvSpPr>
            <a:spLocks noChangeShapeType="1"/>
          </p:cNvSpPr>
          <p:nvPr/>
        </p:nvSpPr>
        <p:spPr bwMode="auto">
          <a:xfrm>
            <a:off x="54864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1" name="Line 7"/>
          <p:cNvSpPr>
            <a:spLocks noChangeShapeType="1"/>
          </p:cNvSpPr>
          <p:nvPr/>
        </p:nvSpPr>
        <p:spPr bwMode="auto">
          <a:xfrm>
            <a:off x="5638800" y="1752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2" name="Line 8"/>
          <p:cNvSpPr>
            <a:spLocks noChangeShapeType="1"/>
          </p:cNvSpPr>
          <p:nvPr/>
        </p:nvSpPr>
        <p:spPr bwMode="auto">
          <a:xfrm flipH="1">
            <a:off x="54864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3" name="Line 9"/>
          <p:cNvSpPr>
            <a:spLocks noChangeShapeType="1"/>
          </p:cNvSpPr>
          <p:nvPr/>
        </p:nvSpPr>
        <p:spPr bwMode="auto">
          <a:xfrm>
            <a:off x="60960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4" name="Line 10"/>
          <p:cNvSpPr>
            <a:spLocks noChangeShapeType="1"/>
          </p:cNvSpPr>
          <p:nvPr/>
        </p:nvSpPr>
        <p:spPr bwMode="auto">
          <a:xfrm>
            <a:off x="6705600" y="1752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5" name="Line 11"/>
          <p:cNvSpPr>
            <a:spLocks noChangeShapeType="1"/>
          </p:cNvSpPr>
          <p:nvPr/>
        </p:nvSpPr>
        <p:spPr bwMode="auto">
          <a:xfrm>
            <a:off x="61722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6" name="Line 12"/>
          <p:cNvSpPr>
            <a:spLocks noChangeShapeType="1"/>
          </p:cNvSpPr>
          <p:nvPr/>
        </p:nvSpPr>
        <p:spPr bwMode="auto">
          <a:xfrm flipH="1">
            <a:off x="5715000" y="3581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7" name="Line 13"/>
          <p:cNvSpPr>
            <a:spLocks noChangeShapeType="1"/>
          </p:cNvSpPr>
          <p:nvPr/>
        </p:nvSpPr>
        <p:spPr bwMode="auto">
          <a:xfrm flipH="1">
            <a:off x="5257800" y="4191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8" name="Line 14"/>
          <p:cNvSpPr>
            <a:spLocks noChangeShapeType="1"/>
          </p:cNvSpPr>
          <p:nvPr/>
        </p:nvSpPr>
        <p:spPr bwMode="auto">
          <a:xfrm>
            <a:off x="5715000" y="4191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9" name="Line 15"/>
          <p:cNvSpPr>
            <a:spLocks noChangeShapeType="1"/>
          </p:cNvSpPr>
          <p:nvPr/>
        </p:nvSpPr>
        <p:spPr bwMode="auto">
          <a:xfrm>
            <a:off x="6705600" y="4191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80" name="Line 16"/>
          <p:cNvSpPr>
            <a:spLocks noChangeShapeType="1"/>
          </p:cNvSpPr>
          <p:nvPr/>
        </p:nvSpPr>
        <p:spPr bwMode="auto">
          <a:xfrm flipH="1">
            <a:off x="5638800" y="4953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81" name="Line 17"/>
          <p:cNvSpPr>
            <a:spLocks noChangeShapeType="1"/>
          </p:cNvSpPr>
          <p:nvPr/>
        </p:nvSpPr>
        <p:spPr bwMode="auto">
          <a:xfrm>
            <a:off x="5943600" y="4998717"/>
            <a:ext cx="228600" cy="182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82" name="Line 18"/>
          <p:cNvSpPr>
            <a:spLocks noChangeShapeType="1"/>
          </p:cNvSpPr>
          <p:nvPr/>
        </p:nvSpPr>
        <p:spPr bwMode="auto">
          <a:xfrm>
            <a:off x="62484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Context-free versus regular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53425" cy="2389187"/>
          </a:xfrm>
        </p:spPr>
        <p:txBody>
          <a:bodyPr/>
          <a:lstStyle/>
          <a:p>
            <a:r>
              <a:rPr lang="en-US" dirty="0" smtClean="0"/>
              <a:t>Write a CFG for the language </a:t>
            </a:r>
            <a:r>
              <a:rPr lang="en-US" dirty="0" smtClean="0">
                <a:latin typeface="Garamond" charset="0"/>
              </a:rPr>
              <a:t>(0 + 1)*111</a:t>
            </a:r>
          </a:p>
          <a:p>
            <a:endParaRPr lang="en-US" dirty="0" smtClean="0">
              <a:latin typeface="Garamond" charset="0"/>
            </a:endParaRPr>
          </a:p>
          <a:p>
            <a:r>
              <a:rPr lang="en-US" dirty="0" smtClean="0"/>
              <a:t>Can you do so for </a:t>
            </a:r>
            <a:r>
              <a:rPr lang="en-US" b="1" dirty="0" smtClean="0">
                <a:solidFill>
                  <a:schemeClr val="accent1"/>
                </a:solidFill>
              </a:rPr>
              <a:t>every</a:t>
            </a:r>
            <a:r>
              <a:rPr lang="en-US" dirty="0" smtClean="0"/>
              <a:t> regular language?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295400" y="1981200"/>
            <a:ext cx="3657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TW">
                <a:latin typeface="Garamond" charset="0"/>
                <a:ea typeface="新細明體" charset="-120"/>
              </a:rPr>
              <a:t>S 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 U111</a:t>
            </a:r>
            <a:br>
              <a:rPr lang="en-US" altLang="zh-TW">
                <a:latin typeface="Garamond" charset="0"/>
                <a:ea typeface="新細明體" charset="-120"/>
                <a:sym typeface="Symbol" charset="2"/>
              </a:rPr>
            </a:b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U  0U | 1U | </a:t>
            </a:r>
            <a:r>
              <a:rPr lang="en-US" altLang="zh-TW">
                <a:latin typeface="Symbol" charset="2"/>
                <a:ea typeface="新細明體" charset="-120"/>
                <a:sym typeface="Symbol" charset="2"/>
              </a:rPr>
              <a:t>e</a:t>
            </a:r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  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19200" y="3810000"/>
            <a:ext cx="7239000" cy="5191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Every regular language is context-free</a:t>
            </a:r>
            <a:endParaRPr lang="en-US" altLang="zh-CN" sz="2800" i="1" dirty="0">
              <a:latin typeface="Garamond" charset="0"/>
              <a:ea typeface="宋体" charset="-122"/>
            </a:endParaRP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1066800" y="50292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regular</a:t>
            </a:r>
            <a:br>
              <a:rPr lang="en-US" dirty="0"/>
            </a:br>
            <a:r>
              <a:rPr lang="en-US" dirty="0"/>
              <a:t>expression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6705600" y="50292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DFA</a:t>
            </a: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3886200" y="50292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NFA</a:t>
            </a:r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2790825" y="5257800"/>
            <a:ext cx="990600" cy="457200"/>
          </a:xfrm>
          <a:prstGeom prst="leftRightArrow">
            <a:avLst>
              <a:gd name="adj1" fmla="val 54167"/>
              <a:gd name="adj2" fmla="val 5590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>
            <a:off x="5638800" y="5257800"/>
            <a:ext cx="990600" cy="457200"/>
          </a:xfrm>
          <a:prstGeom prst="leftRightArrow">
            <a:avLst>
              <a:gd name="adj1" fmla="val 54167"/>
              <a:gd name="adj2" fmla="val 5590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 animBg="1"/>
      <p:bldP spid="37894" grpId="0" animBg="1"/>
      <p:bldP spid="37895" grpId="0" animBg="1"/>
      <p:bldP spid="37896" grpId="0" animBg="1"/>
      <p:bldP spid="37897" grpId="0" animBg="1"/>
      <p:bldP spid="3789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regular to context-free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247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regular expression</a:t>
            </a:r>
            <a:endParaRPr lang="en-US" i="1" dirty="0">
              <a:latin typeface="Garamond" charset="0"/>
            </a:endParaRPr>
          </a:p>
        </p:txBody>
      </p:sp>
      <p:sp>
        <p:nvSpPr>
          <p:cNvPr id="39940" name="AutoShape 5"/>
          <p:cNvSpPr>
            <a:spLocks noChangeArrowheads="1"/>
          </p:cNvSpPr>
          <p:nvPr/>
        </p:nvSpPr>
        <p:spPr bwMode="auto">
          <a:xfrm>
            <a:off x="3810000" y="1524000"/>
            <a:ext cx="457200" cy="381000"/>
          </a:xfrm>
          <a:prstGeom prst="rightArrow">
            <a:avLst>
              <a:gd name="adj1" fmla="val 65000"/>
              <a:gd name="adj2" fmla="val 737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533400" y="1905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438150" y="1981200"/>
            <a:ext cx="476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Symbol" charset="2"/>
                <a:ea typeface="新細明體" charset="-120"/>
                <a:sym typeface="Symbol" charset="2"/>
              </a:rPr>
              <a:t>Æ</a:t>
            </a: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457200" y="2514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Symbol" charset="2"/>
                <a:ea typeface="新細明體" charset="-120"/>
                <a:sym typeface="Symbol" charset="2"/>
              </a:rPr>
              <a:t>e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457200" y="3138488"/>
            <a:ext cx="220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charset="0"/>
                <a:ea typeface="新細明體" charset="-120"/>
                <a:sym typeface="Symbol" charset="2"/>
              </a:rPr>
              <a:t>a </a:t>
            </a:r>
            <a:r>
              <a:rPr lang="en-US" sz="2000">
                <a:ea typeface="新細明體" charset="-120"/>
                <a:sym typeface="Symbol" charset="2"/>
              </a:rPr>
              <a:t>(alphabet symbol)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457200" y="374332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Garamond" charset="0"/>
                <a:ea typeface="新細明體" charset="-120"/>
                <a:sym typeface="Symbol" charset="2"/>
              </a:rPr>
              <a:t>E</a:t>
            </a:r>
            <a:r>
              <a:rPr lang="en-US" baseline="-25000">
                <a:latin typeface="Garamond" charset="0"/>
                <a:ea typeface="新細明體" charset="-120"/>
                <a:sym typeface="Symbol" charset="2"/>
              </a:rPr>
              <a:t>1</a:t>
            </a:r>
            <a:r>
              <a:rPr lang="en-US" i="1">
                <a:latin typeface="Garamond" charset="0"/>
                <a:ea typeface="新細明體" charset="-120"/>
                <a:sym typeface="Symbol" charset="2"/>
              </a:rPr>
              <a:t> + E</a:t>
            </a:r>
            <a:r>
              <a:rPr lang="en-US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39946" name="Line 11"/>
          <p:cNvSpPr>
            <a:spLocks noChangeShapeType="1"/>
          </p:cNvSpPr>
          <p:nvPr/>
        </p:nvSpPr>
        <p:spPr bwMode="auto">
          <a:xfrm>
            <a:off x="533400" y="5562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Text Box 12"/>
          <p:cNvSpPr txBox="1">
            <a:spLocks noChangeArrowheads="1"/>
          </p:cNvSpPr>
          <p:nvPr/>
        </p:nvSpPr>
        <p:spPr bwMode="auto">
          <a:xfrm>
            <a:off x="4648200" y="15240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CFG</a:t>
            </a:r>
            <a:endParaRPr lang="en-US" i="1" baseline="30000" dirty="0">
              <a:latin typeface="Garamond" charset="0"/>
            </a:endParaRPr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457200" y="43576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Garamond" charset="0"/>
                <a:ea typeface="新細明體" charset="-120"/>
                <a:sym typeface="Symbol" charset="2"/>
              </a:rPr>
              <a:t>E</a:t>
            </a:r>
            <a:r>
              <a:rPr lang="en-US" baseline="-25000">
                <a:latin typeface="Garamond" charset="0"/>
                <a:ea typeface="新細明體" charset="-120"/>
                <a:sym typeface="Symbol" charset="2"/>
              </a:rPr>
              <a:t>1</a:t>
            </a:r>
            <a:r>
              <a:rPr lang="en-US" i="1">
                <a:latin typeface="Garamond" charset="0"/>
                <a:ea typeface="新細明體" charset="-120"/>
                <a:sym typeface="Symbol" charset="2"/>
              </a:rPr>
              <a:t>E</a:t>
            </a:r>
            <a:r>
              <a:rPr lang="en-US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39949" name="Rectangle 14"/>
          <p:cNvSpPr>
            <a:spLocks noChangeArrowheads="1"/>
          </p:cNvSpPr>
          <p:nvPr/>
        </p:nvSpPr>
        <p:spPr bwMode="auto">
          <a:xfrm>
            <a:off x="457200" y="4967288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Garamond" charset="0"/>
                <a:ea typeface="新細明體" charset="-120"/>
                <a:sym typeface="Symbol" charset="2"/>
              </a:rPr>
              <a:t>E</a:t>
            </a:r>
            <a:r>
              <a:rPr lang="en-US" baseline="-25000">
                <a:latin typeface="Garamond" charset="0"/>
                <a:ea typeface="新細明體" charset="-120"/>
                <a:sym typeface="Symbol" charset="2"/>
              </a:rPr>
              <a:t>1</a:t>
            </a:r>
            <a:r>
              <a:rPr lang="en-US">
                <a:latin typeface="Garamond" charset="0"/>
                <a:ea typeface="新細明體" charset="-120"/>
                <a:sym typeface="Symbol" charset="2"/>
              </a:rPr>
              <a:t>*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4491038" y="1981200"/>
            <a:ext cx="347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ea typeface="新細明體" charset="-120"/>
                <a:sym typeface="Symbol" charset="2"/>
              </a:rPr>
              <a:t>grammar with no rules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4510088" y="2527300"/>
            <a:ext cx="1042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800">
                <a:latin typeface="Symbol" charset="2"/>
                <a:ea typeface="新細明體" charset="-120"/>
                <a:sym typeface="Symbol" charset="2"/>
              </a:rPr>
              <a:t> </a:t>
            </a:r>
            <a:r>
              <a:rPr lang="en-US" sz="2800">
                <a:latin typeface="Garamond" charset="0"/>
                <a:ea typeface="新細明體" charset="-120"/>
                <a:sym typeface="Symbol" charset="2"/>
              </a:rPr>
              <a:t>→</a:t>
            </a:r>
            <a:r>
              <a:rPr lang="en-US" sz="2800">
                <a:latin typeface="Symbol" charset="2"/>
                <a:ea typeface="新細明體" charset="-120"/>
                <a:sym typeface="Symbol" charset="2"/>
              </a:rPr>
              <a:t> e</a:t>
            </a: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4510088" y="3079750"/>
            <a:ext cx="1031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  <a:ea typeface="新細明體" charset="-120"/>
                <a:sym typeface="Symbol" charset="2"/>
              </a:rPr>
              <a:t>S →</a:t>
            </a:r>
            <a:r>
              <a:rPr lang="en-US" sz="2800">
                <a:latin typeface="Symbol" charset="2"/>
                <a:ea typeface="新細明體" charset="-120"/>
                <a:sym typeface="Symbol" charset="2"/>
              </a:rPr>
              <a:t> </a:t>
            </a:r>
            <a:r>
              <a:rPr lang="en-US" sz="2800">
                <a:latin typeface="Garamond" charset="0"/>
                <a:ea typeface="新細明體" charset="-120"/>
                <a:sym typeface="Symbol" charset="2"/>
              </a:rPr>
              <a:t>a</a:t>
            </a: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4510088" y="3684588"/>
            <a:ext cx="1808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800">
                <a:latin typeface="Symbol" charset="2"/>
                <a:ea typeface="新細明體" charset="-120"/>
                <a:sym typeface="Symbol" charset="2"/>
              </a:rPr>
              <a:t> </a:t>
            </a:r>
            <a:r>
              <a:rPr lang="en-US" sz="2800">
                <a:latin typeface="Garamond" charset="0"/>
                <a:ea typeface="新細明體" charset="-120"/>
                <a:sym typeface="Symbol" charset="2"/>
              </a:rPr>
              <a:t>→ S</a:t>
            </a:r>
            <a:r>
              <a:rPr lang="en-US" sz="2800" baseline="-25000">
                <a:latin typeface="Garamond" charset="0"/>
                <a:ea typeface="新細明體" charset="-120"/>
                <a:sym typeface="Symbol" charset="2"/>
              </a:rPr>
              <a:t>1</a:t>
            </a:r>
            <a:r>
              <a:rPr lang="en-US" sz="2800">
                <a:latin typeface="Garamond" charset="0"/>
                <a:ea typeface="新細明體" charset="-120"/>
                <a:sym typeface="Symbol" charset="2"/>
              </a:rPr>
              <a:t> | S</a:t>
            </a:r>
            <a:r>
              <a:rPr lang="en-US" sz="2800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4510088" y="4298950"/>
            <a:ext cx="1452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800">
                <a:latin typeface="Symbol" charset="2"/>
                <a:ea typeface="新細明體" charset="-120"/>
                <a:sym typeface="Symbol" charset="2"/>
              </a:rPr>
              <a:t> </a:t>
            </a:r>
            <a:r>
              <a:rPr lang="en-US" sz="2800">
                <a:latin typeface="Garamond" charset="0"/>
                <a:ea typeface="新細明體" charset="-120"/>
                <a:sym typeface="Symbol" charset="2"/>
              </a:rPr>
              <a:t>→ S</a:t>
            </a:r>
            <a:r>
              <a:rPr lang="en-US" sz="2800" baseline="-25000">
                <a:latin typeface="Garamond" charset="0"/>
                <a:ea typeface="新細明體" charset="-120"/>
                <a:sym typeface="Symbol" charset="2"/>
              </a:rPr>
              <a:t>1</a:t>
            </a:r>
            <a:r>
              <a:rPr lang="en-US" sz="28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800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4510088" y="4922838"/>
            <a:ext cx="182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  <a:ea typeface="新細明體" charset="-120"/>
                <a:sym typeface="Symbol" charset="2"/>
              </a:rPr>
              <a:t>S</a:t>
            </a:r>
            <a:r>
              <a:rPr lang="en-US" sz="2800">
                <a:latin typeface="Symbol" charset="2"/>
                <a:ea typeface="新細明體" charset="-120"/>
                <a:sym typeface="Symbol" charset="2"/>
              </a:rPr>
              <a:t> </a:t>
            </a:r>
            <a:r>
              <a:rPr lang="en-US" sz="2800">
                <a:latin typeface="Garamond" charset="0"/>
                <a:ea typeface="新細明體" charset="-120"/>
                <a:sym typeface="Symbol" charset="2"/>
              </a:rPr>
              <a:t>→ SS</a:t>
            </a:r>
            <a:r>
              <a:rPr lang="en-US" sz="2800" baseline="-25000">
                <a:latin typeface="Garamond" charset="0"/>
                <a:ea typeface="新細明體" charset="-120"/>
                <a:sym typeface="Symbol" charset="2"/>
              </a:rPr>
              <a:t>1 </a:t>
            </a:r>
            <a:r>
              <a:rPr lang="en-US" sz="2800">
                <a:latin typeface="Garamond" charset="0"/>
                <a:ea typeface="新細明體" charset="-120"/>
                <a:sym typeface="Symbol" charset="2"/>
              </a:rPr>
              <a:t>| </a:t>
            </a:r>
            <a:r>
              <a:rPr lang="en-US" sz="2800">
                <a:latin typeface="Symbol" charset="2"/>
                <a:ea typeface="新細明體" charset="-120"/>
                <a:sym typeface="Symbol" charset="2"/>
              </a:rPr>
              <a:t>e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457200" y="5765800"/>
            <a:ext cx="4911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 all cases, </a:t>
            </a:r>
            <a:r>
              <a:rPr lang="en-US" dirty="0">
                <a:latin typeface="Garamond" charset="0"/>
              </a:rPr>
              <a:t>S</a:t>
            </a:r>
            <a:r>
              <a:rPr lang="en-US" dirty="0"/>
              <a:t> becomes the </a:t>
            </a:r>
            <a:r>
              <a:rPr lang="en-US" b="1" dirty="0">
                <a:solidFill>
                  <a:schemeClr val="accent1"/>
                </a:solidFill>
              </a:rPr>
              <a:t>new start symbol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/>
      <p:bldP spid="40976" grpId="0"/>
      <p:bldP spid="40977" grpId="0"/>
      <p:bldP spid="40978" grpId="0"/>
      <p:bldP spid="40979" grpId="0"/>
      <p:bldP spid="40980" grpId="0"/>
      <p:bldP spid="409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Context-free versus regular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53425" cy="560387"/>
          </a:xfrm>
        </p:spPr>
        <p:txBody>
          <a:bodyPr/>
          <a:lstStyle/>
          <a:p>
            <a:r>
              <a:rPr lang="en-US" dirty="0" smtClean="0"/>
              <a:t>Is every context-free language regular?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749425" y="2447925"/>
            <a:ext cx="1920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</a:rPr>
              <a:t>S → 0S1 | </a:t>
            </a:r>
            <a:r>
              <a:rPr lang="en-US" sz="2800">
                <a:latin typeface="Symbol" charset="2"/>
              </a:rPr>
              <a:t>e</a:t>
            </a:r>
            <a:endParaRPr lang="en-US" sz="2800">
              <a:latin typeface="Garamond" charset="0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475163" y="2441575"/>
            <a:ext cx="264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Garamond" charset="0"/>
              </a:rPr>
              <a:t>L</a:t>
            </a:r>
            <a:r>
              <a:rPr lang="en-US" sz="2800">
                <a:latin typeface="Garamond" charset="0"/>
              </a:rPr>
              <a:t> = {0</a:t>
            </a:r>
            <a:r>
              <a:rPr lang="en-US" sz="2800" i="1" baseline="30000">
                <a:latin typeface="Garamond" charset="0"/>
              </a:rPr>
              <a:t>n</a:t>
            </a:r>
            <a:r>
              <a:rPr lang="en-US" sz="2800">
                <a:latin typeface="Garamond" charset="0"/>
              </a:rPr>
              <a:t>1</a:t>
            </a:r>
            <a:r>
              <a:rPr lang="en-US" sz="2800" i="1" baseline="30000">
                <a:latin typeface="Garamond" charset="0"/>
              </a:rPr>
              <a:t>n</a:t>
            </a:r>
            <a:r>
              <a:rPr lang="en-US" sz="2800">
                <a:latin typeface="Garamond" charset="0"/>
              </a:rPr>
              <a:t>: </a:t>
            </a:r>
            <a:r>
              <a:rPr lang="en-US" sz="2800" i="1">
                <a:latin typeface="Garamond" charset="0"/>
              </a:rPr>
              <a:t>n</a:t>
            </a:r>
            <a:r>
              <a:rPr lang="en-US" sz="2800">
                <a:latin typeface="Garamond" charset="0"/>
              </a:rPr>
              <a:t> ≥ 0}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7713" y="3276600"/>
            <a:ext cx="46116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/>
              <a:t>Is context-free but not regular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00200" y="4495800"/>
            <a:ext cx="5715000" cy="838200"/>
            <a:chOff x="1524000" y="4495800"/>
            <a:chExt cx="5715000" cy="838200"/>
          </a:xfrm>
        </p:grpSpPr>
        <p:sp>
          <p:nvSpPr>
            <p:cNvPr id="40968" name="AutoShape 6"/>
            <p:cNvSpPr>
              <a:spLocks noChangeArrowheads="1"/>
            </p:cNvSpPr>
            <p:nvPr/>
          </p:nvSpPr>
          <p:spPr bwMode="auto">
            <a:xfrm>
              <a:off x="1524000" y="4495800"/>
              <a:ext cx="1981200" cy="83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regular</a:t>
              </a:r>
            </a:p>
          </p:txBody>
        </p:sp>
        <p:sp>
          <p:nvSpPr>
            <p:cNvPr id="40969" name="AutoShape 8"/>
            <p:cNvSpPr>
              <a:spLocks noChangeArrowheads="1"/>
            </p:cNvSpPr>
            <p:nvPr/>
          </p:nvSpPr>
          <p:spPr bwMode="auto">
            <a:xfrm>
              <a:off x="5257800" y="4495800"/>
              <a:ext cx="1981200" cy="83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context-free</a:t>
              </a:r>
            </a:p>
          </p:txBody>
        </p:sp>
        <p:sp>
          <p:nvSpPr>
            <p:cNvPr id="40970" name="Right Arrow 8"/>
            <p:cNvSpPr>
              <a:spLocks noChangeArrowheads="1"/>
            </p:cNvSpPr>
            <p:nvPr/>
          </p:nvSpPr>
          <p:spPr bwMode="auto">
            <a:xfrm>
              <a:off x="3716866" y="4529668"/>
              <a:ext cx="13716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Right Arrow 9"/>
            <p:cNvSpPr>
              <a:spLocks noChangeArrowheads="1"/>
            </p:cNvSpPr>
            <p:nvPr/>
          </p:nvSpPr>
          <p:spPr bwMode="auto">
            <a:xfrm flipH="1">
              <a:off x="3716866" y="5012266"/>
              <a:ext cx="1371600" cy="2286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292604" y="4961467"/>
              <a:ext cx="304800" cy="304801"/>
              <a:chOff x="3911601" y="6019800"/>
              <a:chExt cx="304800" cy="304801"/>
            </a:xfrm>
          </p:grpSpPr>
          <p:cxnSp>
            <p:nvCxnSpPr>
              <p:cNvPr id="40973" name="Straight Connector 11"/>
              <p:cNvCxnSpPr>
                <a:cxnSpLocks noChangeShapeType="1"/>
              </p:cNvCxnSpPr>
              <p:nvPr/>
            </p:nvCxnSpPr>
            <p:spPr bwMode="auto">
              <a:xfrm rot="16200000" flipH="1">
                <a:off x="3911601" y="6019800"/>
                <a:ext cx="304800" cy="3048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40974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3911601" y="6019801"/>
                <a:ext cx="304800" cy="3048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Context Free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4199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676400" y="1674813"/>
            <a:ext cx="20558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Garamond" charset="0"/>
              </a:rPr>
              <a:t>A → </a:t>
            </a:r>
            <a:r>
              <a:rPr lang="en-US" sz="3600">
                <a:latin typeface="Courier New" charset="0"/>
                <a:cs typeface="Courier New" charset="0"/>
              </a:rPr>
              <a:t>0</a:t>
            </a:r>
            <a:r>
              <a:rPr lang="en-US" sz="3600">
                <a:latin typeface="Garamond" charset="0"/>
                <a:cs typeface="Courier New" charset="0"/>
              </a:rPr>
              <a:t>A</a:t>
            </a:r>
            <a:r>
              <a:rPr lang="en-US" sz="3600">
                <a:latin typeface="Courier New" charset="0"/>
                <a:cs typeface="Courier New" charset="0"/>
              </a:rPr>
              <a:t>1</a:t>
            </a:r>
            <a:r>
              <a:rPr lang="en-US" sz="3600">
                <a:latin typeface="Garamond" charset="0"/>
                <a:cs typeface="Courier New" charset="0"/>
              </a:rPr>
              <a:t/>
            </a:r>
            <a:br>
              <a:rPr lang="en-US" sz="3600">
                <a:latin typeface="Garamond" charset="0"/>
                <a:cs typeface="Courier New" charset="0"/>
              </a:rPr>
            </a:br>
            <a:r>
              <a:rPr lang="en-US" sz="3600">
                <a:latin typeface="Garamond" charset="0"/>
                <a:cs typeface="Courier New" charset="0"/>
              </a:rPr>
              <a:t>A </a:t>
            </a:r>
            <a:r>
              <a:rPr lang="en-US" sz="3600">
                <a:cs typeface="Courier New" charset="0"/>
              </a:rPr>
              <a:t>→</a:t>
            </a:r>
            <a:r>
              <a:rPr lang="en-US" sz="3600">
                <a:latin typeface="Garamond" charset="0"/>
                <a:cs typeface="Courier New" charset="0"/>
              </a:rPr>
              <a:t> B</a:t>
            </a:r>
            <a:br>
              <a:rPr lang="en-US" sz="3600">
                <a:latin typeface="Garamond" charset="0"/>
                <a:cs typeface="Courier New" charset="0"/>
              </a:rPr>
            </a:br>
            <a:r>
              <a:rPr lang="en-US" sz="3600">
                <a:latin typeface="Garamond" charset="0"/>
                <a:cs typeface="Courier New" charset="0"/>
              </a:rPr>
              <a:t>B </a:t>
            </a:r>
            <a:r>
              <a:rPr lang="en-US" sz="3600">
                <a:cs typeface="Courier New" charset="0"/>
              </a:rPr>
              <a:t>→</a:t>
            </a:r>
            <a:r>
              <a:rPr lang="en-US" sz="3600">
                <a:latin typeface="Garamond" charset="0"/>
                <a:cs typeface="Courier New" charset="0"/>
              </a:rPr>
              <a:t> </a:t>
            </a:r>
            <a:r>
              <a:rPr lang="en-US" sz="3600">
                <a:latin typeface="Courier New" charset="0"/>
                <a:cs typeface="Courier New" charset="0"/>
              </a:rPr>
              <a:t>#</a:t>
            </a:r>
            <a:endParaRPr lang="en-US" sz="3600">
              <a:latin typeface="Garamond" charset="0"/>
              <a:cs typeface="Courier New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495800" y="1751013"/>
            <a:ext cx="3127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Garamond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latin typeface="Garamond" charset="0"/>
              </a:rPr>
              <a:t>B</a:t>
            </a:r>
            <a:r>
              <a:rPr lang="en-US" sz="2800" dirty="0"/>
              <a:t> are </a:t>
            </a:r>
            <a:r>
              <a:rPr lang="en-US" sz="2800" b="1" dirty="0">
                <a:solidFill>
                  <a:schemeClr val="accent1"/>
                </a:solidFill>
              </a:rPr>
              <a:t>variables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447800" y="4114800"/>
            <a:ext cx="428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</a:rPr>
              <a:t>A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828800" y="4114800"/>
            <a:ext cx="1303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charset="0"/>
                <a:sym typeface="Symbol" charset="2"/>
              </a:rPr>
              <a:t></a:t>
            </a:r>
            <a:r>
              <a:rPr lang="en-US" sz="2800">
                <a:latin typeface="Garamond" charset="0"/>
              </a:rPr>
              <a:t>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Garamond" charset="0"/>
                <a:cs typeface="Courier New" charset="0"/>
              </a:rPr>
              <a:t>A</a:t>
            </a:r>
            <a:r>
              <a:rPr lang="en-US" sz="2800">
                <a:latin typeface="Courier New" charset="0"/>
                <a:cs typeface="Courier New" charset="0"/>
              </a:rPr>
              <a:t>1</a:t>
            </a:r>
            <a:endParaRPr lang="en-US" sz="2800">
              <a:latin typeface="Garamond" charset="0"/>
              <a:cs typeface="Courier New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067050" y="4114800"/>
            <a:ext cx="1733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</a:t>
            </a:r>
            <a:r>
              <a:rPr lang="en-US" sz="2800">
                <a:latin typeface="Garamond" charset="0"/>
              </a:rPr>
              <a:t> </a:t>
            </a:r>
            <a:r>
              <a:rPr lang="en-US" sz="2800">
                <a:latin typeface="Courier New" charset="0"/>
                <a:cs typeface="Courier New" charset="0"/>
              </a:rPr>
              <a:t>00</a:t>
            </a:r>
            <a:r>
              <a:rPr lang="en-US" sz="2800">
                <a:latin typeface="Garamond" charset="0"/>
                <a:cs typeface="Courier New" charset="0"/>
              </a:rPr>
              <a:t>A</a:t>
            </a:r>
            <a:r>
              <a:rPr lang="en-US" sz="2800">
                <a:latin typeface="Courier New" charset="0"/>
                <a:cs typeface="Courier New" charset="0"/>
              </a:rPr>
              <a:t>11</a:t>
            </a:r>
            <a:endParaRPr lang="en-US" sz="2800">
              <a:latin typeface="Garamond" charset="0"/>
              <a:cs typeface="Courier New" charset="0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692650" y="4114800"/>
            <a:ext cx="2165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</a:t>
            </a:r>
            <a:r>
              <a:rPr lang="en-US" sz="2800">
                <a:latin typeface="Garamond" charset="0"/>
              </a:rPr>
              <a:t> </a:t>
            </a:r>
            <a:r>
              <a:rPr lang="en-US" sz="2800">
                <a:latin typeface="Courier New" charset="0"/>
                <a:cs typeface="Courier New" charset="0"/>
              </a:rPr>
              <a:t>000</a:t>
            </a:r>
            <a:r>
              <a:rPr lang="en-US" sz="2800">
                <a:latin typeface="Garamond" charset="0"/>
                <a:cs typeface="Courier New" charset="0"/>
              </a:rPr>
              <a:t>A</a:t>
            </a:r>
            <a:r>
              <a:rPr lang="en-US" sz="2800">
                <a:latin typeface="Courier New" charset="0"/>
                <a:cs typeface="Courier New" charset="0"/>
              </a:rPr>
              <a:t>111</a:t>
            </a:r>
            <a:endParaRPr lang="en-US" sz="2800">
              <a:latin typeface="Garamond" charset="0"/>
              <a:cs typeface="Courier New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886200" y="4705350"/>
            <a:ext cx="21431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</a:t>
            </a:r>
            <a:r>
              <a:rPr lang="en-US" sz="2800">
                <a:latin typeface="Garamond" charset="0"/>
              </a:rPr>
              <a:t> </a:t>
            </a:r>
            <a:r>
              <a:rPr lang="en-US" sz="2800">
                <a:latin typeface="Courier New" charset="0"/>
                <a:cs typeface="Courier New" charset="0"/>
              </a:rPr>
              <a:t>000</a:t>
            </a:r>
            <a:r>
              <a:rPr lang="en-US" sz="2800">
                <a:latin typeface="Garamond" charset="0"/>
                <a:cs typeface="Courier New" charset="0"/>
              </a:rPr>
              <a:t>B</a:t>
            </a:r>
            <a:r>
              <a:rPr lang="en-US" sz="2800">
                <a:latin typeface="Courier New" charset="0"/>
                <a:cs typeface="Courier New" charset="0"/>
              </a:rPr>
              <a:t>111</a:t>
            </a:r>
            <a:endParaRPr lang="en-US" sz="2800">
              <a:latin typeface="Garamond" charset="0"/>
              <a:cs typeface="Courier New" charset="0"/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940425" y="4705350"/>
            <a:ext cx="21367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</a:t>
            </a:r>
            <a:r>
              <a:rPr lang="en-US" sz="2800">
                <a:latin typeface="Garamond" charset="0"/>
              </a:rPr>
              <a:t> </a:t>
            </a:r>
            <a:r>
              <a:rPr lang="en-US" sz="2800">
                <a:latin typeface="Courier New" charset="0"/>
                <a:cs typeface="Courier New" charset="0"/>
              </a:rPr>
              <a:t>000#111</a:t>
            </a:r>
            <a:endParaRPr lang="en-US" sz="2800">
              <a:latin typeface="Garamond" charset="0"/>
              <a:cs typeface="Courier New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5800" y="2284413"/>
            <a:ext cx="3531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charset="0"/>
                <a:cs typeface="Courier New" charset="0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Garamond" charset="0"/>
                <a:cs typeface="Courier New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2800" b="1" dirty="0">
                <a:solidFill>
                  <a:srgbClr val="FFFFFF"/>
                </a:solidFill>
                <a:latin typeface="Garamond" charset="0"/>
                <a:cs typeface="Courier New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charset="0"/>
                <a:cs typeface="Courier New" charset="0"/>
              </a:rPr>
              <a:t>#</a:t>
            </a:r>
            <a:r>
              <a:rPr lang="en-US" sz="2800" b="1" dirty="0">
                <a:solidFill>
                  <a:srgbClr val="FFFFFF"/>
                </a:solidFill>
                <a:cs typeface="Courier New" charset="0"/>
              </a:rPr>
              <a:t> are </a:t>
            </a:r>
            <a:r>
              <a:rPr lang="en-US" sz="2800" b="1" dirty="0">
                <a:solidFill>
                  <a:srgbClr val="6699FF"/>
                </a:solidFill>
                <a:cs typeface="Courier New" charset="0"/>
              </a:rPr>
              <a:t>terminals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95800" y="2827338"/>
            <a:ext cx="37978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Garamond" charset="0"/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is the </a:t>
            </a:r>
            <a:r>
              <a:rPr lang="en-US" sz="2800" b="1" dirty="0">
                <a:solidFill>
                  <a:srgbClr val="6699FF"/>
                </a:solidFill>
              </a:rPr>
              <a:t>start variable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048000" y="5343525"/>
            <a:ext cx="32207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this is a </a:t>
            </a:r>
            <a:r>
              <a:rPr lang="en-US" sz="2800" b="1" dirty="0">
                <a:solidFill>
                  <a:schemeClr val="accent1"/>
                </a:solidFill>
              </a:rPr>
              <a:t>derivation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24582" grpId="0"/>
      <p:bldP spid="24583" grpId="0"/>
      <p:bldP spid="24584" grpId="0"/>
      <p:bldP spid="24585" grpId="0"/>
      <p:bldP spid="24586" grpId="0"/>
      <p:bldP spid="24587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Grammar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53425" cy="42179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 context-free grammar </a:t>
            </a:r>
            <a:r>
              <a:rPr lang="en-US" dirty="0" smtClean="0"/>
              <a:t>(CFG) is </a:t>
            </a:r>
            <a:r>
              <a:rPr lang="en-US" dirty="0" smtClean="0">
                <a:latin typeface="Garamond" charset="0"/>
              </a:rPr>
              <a:t>(</a:t>
            </a:r>
            <a:r>
              <a:rPr lang="en-US" i="1" dirty="0" smtClean="0">
                <a:latin typeface="Garamond" charset="0"/>
              </a:rPr>
              <a:t>V</a:t>
            </a:r>
            <a:r>
              <a:rPr lang="en-US" dirty="0" smtClean="0">
                <a:latin typeface="Garamond" charset="0"/>
              </a:rPr>
              <a:t>, </a:t>
            </a:r>
            <a:r>
              <a:rPr lang="en-US" dirty="0" smtClean="0">
                <a:latin typeface="Symbol" charset="2"/>
              </a:rPr>
              <a:t>S</a:t>
            </a:r>
            <a:r>
              <a:rPr lang="en-US" dirty="0" smtClean="0">
                <a:latin typeface="Garamond" charset="0"/>
              </a:rPr>
              <a:t>, </a:t>
            </a:r>
            <a:r>
              <a:rPr lang="en-US" i="1" dirty="0" smtClean="0">
                <a:latin typeface="Garamond" charset="0"/>
              </a:rPr>
              <a:t>R</a:t>
            </a:r>
            <a:r>
              <a:rPr lang="en-US" dirty="0" smtClean="0">
                <a:latin typeface="Garamond" charset="0"/>
              </a:rPr>
              <a:t>, S)</a:t>
            </a:r>
            <a:r>
              <a:rPr lang="en-US" dirty="0" smtClean="0"/>
              <a:t> where</a:t>
            </a:r>
          </a:p>
          <a:p>
            <a:pPr lvl="1"/>
            <a:r>
              <a:rPr lang="en-US" i="1" dirty="0" smtClean="0">
                <a:latin typeface="Garamond" charset="0"/>
              </a:rPr>
              <a:t>V</a:t>
            </a:r>
            <a:r>
              <a:rPr lang="en-US" dirty="0" smtClean="0"/>
              <a:t> is a finite set of </a:t>
            </a:r>
            <a:r>
              <a:rPr lang="en-US" b="1" dirty="0" smtClean="0">
                <a:solidFill>
                  <a:schemeClr val="accent1"/>
                </a:solidFill>
              </a:rPr>
              <a:t>variables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1"/>
                </a:solidFill>
              </a:rPr>
              <a:t>non-terminals</a:t>
            </a:r>
          </a:p>
          <a:p>
            <a:pPr lvl="1"/>
            <a:r>
              <a:rPr lang="en-US" dirty="0" smtClean="0">
                <a:latin typeface="Symbol" charset="2"/>
              </a:rPr>
              <a:t>S</a:t>
            </a:r>
            <a:r>
              <a:rPr lang="en-US" dirty="0" smtClean="0"/>
              <a:t> is a finite set (</a:t>
            </a:r>
            <a:r>
              <a:rPr lang="en-US" i="1" dirty="0" smtClean="0">
                <a:latin typeface="Garamond" charset="0"/>
              </a:rPr>
              <a:t>V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>
                <a:latin typeface="Garamond" charset="0"/>
                <a:sym typeface="Symbol" charset="2"/>
              </a:rPr>
              <a:t></a:t>
            </a:r>
            <a:r>
              <a:rPr lang="en-US" dirty="0" smtClean="0">
                <a:latin typeface="Symbol" charset="2"/>
              </a:rPr>
              <a:t>S</a:t>
            </a:r>
            <a:r>
              <a:rPr lang="en-US" dirty="0" smtClean="0">
                <a:latin typeface="Garamond" charset="0"/>
              </a:rPr>
              <a:t> = </a:t>
            </a:r>
            <a:r>
              <a:rPr lang="en-US" dirty="0" smtClean="0">
                <a:latin typeface="Garamond" charset="0"/>
                <a:sym typeface="Symbol" charset="2"/>
              </a:rPr>
              <a:t>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latin typeface="Garamond" charset="0"/>
              </a:rPr>
              <a:t>R</a:t>
            </a:r>
            <a:r>
              <a:rPr lang="en-US" dirty="0" smtClean="0"/>
              <a:t> is a set of </a:t>
            </a:r>
            <a:r>
              <a:rPr lang="en-US" b="1" dirty="0" smtClean="0">
                <a:solidFill>
                  <a:schemeClr val="accent1"/>
                </a:solidFill>
              </a:rPr>
              <a:t>productions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1"/>
                </a:solidFill>
              </a:rPr>
              <a:t>substitution rules </a:t>
            </a:r>
            <a:r>
              <a:rPr lang="en-US" dirty="0" smtClean="0"/>
              <a:t>of the form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smtClean="0">
                <a:latin typeface="Garamond" charset="0"/>
              </a:rPr>
              <a:t>A</a:t>
            </a:r>
            <a:r>
              <a:rPr lang="en-US" dirty="0" smtClean="0"/>
              <a:t> is a variable </a:t>
            </a:r>
            <a:r>
              <a:rPr lang="en-US" i="1" dirty="0" smtClean="0">
                <a:latin typeface="Garamond" charset="0"/>
              </a:rPr>
              <a:t>V</a:t>
            </a:r>
            <a:r>
              <a:rPr lang="en-US" dirty="0" smtClean="0"/>
              <a:t> and </a:t>
            </a:r>
            <a:r>
              <a:rPr lang="en-US" dirty="0" smtClean="0">
                <a:latin typeface="Symbol" charset="2"/>
              </a:rPr>
              <a:t>a </a:t>
            </a:r>
            <a:r>
              <a:rPr lang="en-US" dirty="0" smtClean="0"/>
              <a:t>is a </a:t>
            </a:r>
            <a:r>
              <a:rPr lang="en-US" b="1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 of variables and terminals</a:t>
            </a:r>
            <a:endParaRPr lang="en-US" i="1" dirty="0" smtClean="0">
              <a:latin typeface="Garamond" charset="0"/>
            </a:endParaRPr>
          </a:p>
          <a:p>
            <a:pPr lvl="1"/>
            <a:r>
              <a:rPr lang="en-US" dirty="0" smtClean="0">
                <a:latin typeface="Garamond" charset="0"/>
              </a:rPr>
              <a:t>S</a:t>
            </a:r>
            <a:r>
              <a:rPr lang="en-US" dirty="0" smtClean="0"/>
              <a:t> is a variable called the </a:t>
            </a:r>
            <a:r>
              <a:rPr lang="en-US" b="1" dirty="0" smtClean="0">
                <a:solidFill>
                  <a:schemeClr val="accent1"/>
                </a:solidFill>
              </a:rPr>
              <a:t>start variable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48000" y="4038600"/>
            <a:ext cx="21868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aramond" charset="0"/>
              </a:rPr>
              <a:t>A </a:t>
            </a:r>
            <a:r>
              <a:rPr lang="en-US" dirty="0" smtClean="0">
                <a:latin typeface="Garamond" charset="0"/>
              </a:rPr>
              <a:t>→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terminals</a:t>
            </a:r>
            <a:r>
              <a:rPr lang="en-US" dirty="0" smtClean="0"/>
              <a:t> of </a:t>
            </a:r>
            <a:r>
              <a:rPr lang="en-US" dirty="0" smtClean="0">
                <a:latin typeface="Symbol" charset="2"/>
              </a:rPr>
              <a:t>a</a:t>
            </a:r>
            <a:endParaRPr lang="en-US" dirty="0">
              <a:latin typeface="Symbol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F84F-FE52-4D17-B1EB-AF416351C8E7}" type="slidenum">
              <a:rPr lang="en-US"/>
              <a:pPr/>
              <a:t>5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sz="2400" dirty="0" smtClean="0">
                <a:cs typeface="Times New Roman" charset="0"/>
              </a:rPr>
              <a:t>Formally</a:t>
            </a:r>
            <a:r>
              <a:rPr lang="en-US" sz="2400" dirty="0">
                <a:cs typeface="Times New Roman" charset="0"/>
              </a:rPr>
              <a:t>, a </a:t>
            </a:r>
            <a:r>
              <a:rPr lang="en-US" sz="2400" u="sng" dirty="0">
                <a:cs typeface="Times New Roman" charset="0"/>
              </a:rPr>
              <a:t>Context-Free Grammar</a:t>
            </a:r>
            <a:r>
              <a:rPr lang="en-US" sz="2400" dirty="0">
                <a:cs typeface="Times New Roman" charset="0"/>
              </a:rPr>
              <a:t> (CFG) is a 4-tuple: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sz="2400" dirty="0">
              <a:cs typeface="Times New Roman" charset="0"/>
            </a:endParaRP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sz="2400" dirty="0">
                <a:cs typeface="Times New Roman" charset="0"/>
              </a:rPr>
              <a:t>	G = (V, T, P, S)</a:t>
            </a: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sz="2000" dirty="0">
                <a:cs typeface="Times New Roman" charset="0"/>
              </a:rPr>
              <a:t>		V	-	A finite set of variables or </a:t>
            </a:r>
            <a:r>
              <a:rPr lang="en-US" sz="2000" i="1" dirty="0">
                <a:cs typeface="Times New Roman" charset="0"/>
              </a:rPr>
              <a:t>non-terminals</a:t>
            </a: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sz="2000" dirty="0">
                <a:cs typeface="Times New Roman" charset="0"/>
              </a:rPr>
              <a:t>		T	-	A finite set of </a:t>
            </a:r>
            <a:r>
              <a:rPr lang="en-US" sz="2000" i="1" dirty="0">
                <a:cs typeface="Times New Roman" charset="0"/>
              </a:rPr>
              <a:t>terminals</a:t>
            </a:r>
            <a:r>
              <a:rPr lang="en-US" sz="2000" dirty="0">
                <a:cs typeface="Times New Roman" charset="0"/>
              </a:rPr>
              <a:t> (V and T do not intersect)</a:t>
            </a: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sz="2000" dirty="0">
                <a:cs typeface="Times New Roman" charset="0"/>
              </a:rPr>
              <a:t>		P	-	A finite set of </a:t>
            </a:r>
            <a:r>
              <a:rPr lang="en-US" sz="2000" i="1" dirty="0">
                <a:cs typeface="Times New Roman" charset="0"/>
              </a:rPr>
              <a:t>productions</a:t>
            </a:r>
            <a:r>
              <a:rPr lang="en-US" sz="2000" dirty="0">
                <a:cs typeface="Times New Roman" charset="0"/>
              </a:rPr>
              <a:t>, each of the form A –&gt; α, where A is in V and </a:t>
            </a: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sz="2000" dirty="0">
                <a:cs typeface="Times New Roman" charset="0"/>
              </a:rPr>
              <a:t>				α	is in (V U T)*</a:t>
            </a: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sz="2000" dirty="0">
                <a:cs typeface="Times New Roman" charset="0"/>
              </a:rPr>
              <a:t>				Note that α may be ε</a:t>
            </a: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sz="2000" dirty="0">
                <a:cs typeface="Times New Roman" charset="0"/>
              </a:rPr>
              <a:t>		S	-	A starting non-terminal (S is in 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BE97-7247-4B2F-8921-65F406695AB2}" type="slidenum">
              <a:rPr lang="en-US"/>
              <a:pPr/>
              <a:t>6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1800" b="1" dirty="0">
                <a:cs typeface="Times New Roman" charset="0"/>
              </a:rPr>
              <a:t>Example CFG:</a:t>
            </a: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1800" dirty="0">
                <a:cs typeface="Times New Roman" charset="0"/>
              </a:rPr>
              <a:t>	G = ({S}, {0, 1}, P, S</a:t>
            </a:r>
            <a:r>
              <a:rPr lang="en-US" sz="1800" dirty="0" smtClean="0">
                <a:cs typeface="Times New Roman" charset="0"/>
              </a:rPr>
              <a:t>)</a:t>
            </a:r>
            <a:endParaRPr lang="en-US" sz="1800" dirty="0">
              <a:cs typeface="Times New Roman" charset="0"/>
            </a:endParaRP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1800" dirty="0">
                <a:cs typeface="Times New Roman" charset="0"/>
              </a:rPr>
              <a:t>	P</a:t>
            </a:r>
            <a:r>
              <a:rPr lang="en-US" sz="1800" dirty="0" smtClean="0">
                <a:cs typeface="Times New Roman" charset="0"/>
              </a:rPr>
              <a:t>:</a:t>
            </a:r>
            <a:r>
              <a:rPr lang="en-US" sz="1800" dirty="0">
                <a:cs typeface="Times New Roman" charset="0"/>
              </a:rPr>
              <a:t>	(1)	S –&gt; 0S1				or just simply S –&gt; 0S1 | ε</a:t>
            </a: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1800" dirty="0">
                <a:cs typeface="Times New Roman" charset="0"/>
              </a:rPr>
              <a:t>		(2)	S –&gt; </a:t>
            </a:r>
            <a:r>
              <a:rPr lang="en-US" sz="1800" dirty="0" smtClean="0">
                <a:cs typeface="Times New Roman" charset="0"/>
              </a:rPr>
              <a:t>ε</a:t>
            </a:r>
            <a:endParaRPr lang="en-US" sz="1800" dirty="0">
              <a:cs typeface="Times New Roman" charset="0"/>
            </a:endParaRP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1800" b="1" dirty="0">
                <a:cs typeface="Times New Roman" charset="0"/>
              </a:rPr>
              <a:t>Example Derivations</a:t>
            </a:r>
            <a:r>
              <a:rPr lang="en-US" sz="1800" b="1" dirty="0" smtClean="0">
                <a:cs typeface="Times New Roman" charset="0"/>
              </a:rPr>
              <a:t>:</a:t>
            </a:r>
            <a:endParaRPr lang="en-US" sz="1800" b="1" dirty="0">
              <a:cs typeface="Times New Roman" charset="0"/>
            </a:endParaRP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1800" dirty="0">
                <a:cs typeface="Times New Roman" charset="0"/>
              </a:rPr>
              <a:t>		S	=&gt; 0S1				(1)						S	=&gt; ε			(2)</a:t>
            </a: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1800" dirty="0">
                <a:cs typeface="Times New Roman" charset="0"/>
              </a:rPr>
              <a:t>			=&gt; 01				(2</a:t>
            </a:r>
            <a:r>
              <a:rPr lang="en-US" sz="1800" dirty="0" smtClean="0">
                <a:cs typeface="Times New Roman" charset="0"/>
              </a:rPr>
              <a:t>)</a:t>
            </a:r>
            <a:endParaRPr lang="en-US" sz="1800" dirty="0">
              <a:cs typeface="Times New Roman" charset="0"/>
            </a:endParaRP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1800" dirty="0">
                <a:cs typeface="Times New Roman" charset="0"/>
              </a:rPr>
              <a:t>		S	=&gt; 0S1				(1)</a:t>
            </a: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1800" dirty="0">
                <a:cs typeface="Times New Roman" charset="0"/>
              </a:rPr>
              <a:t>			=&gt; 00S11			(1)</a:t>
            </a: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1800" dirty="0">
                <a:cs typeface="Times New Roman" charset="0"/>
              </a:rPr>
              <a:t>			=&gt; 000S111		(1)</a:t>
            </a:r>
          </a:p>
          <a:p>
            <a:pPr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1800" dirty="0">
                <a:cs typeface="Times New Roman" charset="0"/>
              </a:rPr>
              <a:t>			=&gt; 000111			(2</a:t>
            </a:r>
            <a:r>
              <a:rPr lang="en-US" sz="1800" dirty="0" smtClean="0">
                <a:cs typeface="Times New Roman" charset="0"/>
              </a:rPr>
              <a:t>)</a:t>
            </a:r>
            <a:endParaRPr lang="en-US" sz="1800" dirty="0">
              <a:cs typeface="Times New Roman" charset="0"/>
            </a:endParaRP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sz="1800" dirty="0">
                <a:cs typeface="Times New Roman" charset="0"/>
              </a:rPr>
              <a:t>Note that G “generates” the language </a:t>
            </a:r>
            <a:r>
              <a:rPr lang="en-US" sz="2000" dirty="0">
                <a:cs typeface="Times New Roman" charset="0"/>
              </a:rPr>
              <a:t>{0</a:t>
            </a:r>
            <a:r>
              <a:rPr lang="en-US" sz="2000" baseline="30000" dirty="0">
                <a:cs typeface="Times New Roman" charset="0"/>
              </a:rPr>
              <a:t>k</a:t>
            </a:r>
            <a:r>
              <a:rPr lang="en-US" sz="2000" dirty="0">
                <a:cs typeface="Times New Roman" charset="0"/>
              </a:rPr>
              <a:t>1</a:t>
            </a:r>
            <a:r>
              <a:rPr lang="en-US" sz="2000" baseline="30000" dirty="0">
                <a:cs typeface="Times New Roman" charset="0"/>
              </a:rPr>
              <a:t>k</a:t>
            </a:r>
            <a:r>
              <a:rPr lang="en-US" sz="2000" dirty="0">
                <a:cs typeface="Times New Roman" charset="0"/>
              </a:rPr>
              <a:t> | k&gt;=0}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 Of English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295400" y="5486400"/>
            <a:ext cx="48718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a girl with a flower likes the boy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 flipV="1">
            <a:off x="1177925" y="4692650"/>
            <a:ext cx="6557963" cy="336550"/>
            <a:chOff x="1177925" y="2819400"/>
            <a:chExt cx="6557963" cy="336550"/>
          </a:xfrm>
        </p:grpSpPr>
        <p:sp>
          <p:nvSpPr>
            <p:cNvPr id="18467" name="Text Box 8"/>
            <p:cNvSpPr txBox="1">
              <a:spLocks noChangeArrowheads="1"/>
            </p:cNvSpPr>
            <p:nvPr/>
          </p:nvSpPr>
          <p:spPr bwMode="auto">
            <a:xfrm flipV="1">
              <a:off x="1177925" y="2819400"/>
              <a:ext cx="5746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ART</a:t>
              </a:r>
            </a:p>
          </p:txBody>
        </p:sp>
        <p:sp>
          <p:nvSpPr>
            <p:cNvPr id="18468" name="Text Box 9"/>
            <p:cNvSpPr txBox="1">
              <a:spLocks noChangeArrowheads="1"/>
            </p:cNvSpPr>
            <p:nvPr/>
          </p:nvSpPr>
          <p:spPr bwMode="auto">
            <a:xfrm flipV="1">
              <a:off x="1752600" y="2819400"/>
              <a:ext cx="8016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NOUN</a:t>
              </a:r>
            </a:p>
          </p:txBody>
        </p:sp>
        <p:sp>
          <p:nvSpPr>
            <p:cNvPr id="18469" name="Text Box 10"/>
            <p:cNvSpPr txBox="1">
              <a:spLocks noChangeArrowheads="1"/>
            </p:cNvSpPr>
            <p:nvPr/>
          </p:nvSpPr>
          <p:spPr bwMode="auto">
            <a:xfrm flipV="1">
              <a:off x="2590800" y="2819400"/>
              <a:ext cx="6731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PREP</a:t>
              </a:r>
            </a:p>
          </p:txBody>
        </p:sp>
        <p:sp>
          <p:nvSpPr>
            <p:cNvPr id="18470" name="Text Box 11"/>
            <p:cNvSpPr txBox="1">
              <a:spLocks noChangeArrowheads="1"/>
            </p:cNvSpPr>
            <p:nvPr/>
          </p:nvSpPr>
          <p:spPr bwMode="auto">
            <a:xfrm flipV="1">
              <a:off x="3387725" y="2819400"/>
              <a:ext cx="5746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ART</a:t>
              </a:r>
            </a:p>
          </p:txBody>
        </p:sp>
        <p:sp>
          <p:nvSpPr>
            <p:cNvPr id="18471" name="Text Box 12"/>
            <p:cNvSpPr txBox="1">
              <a:spLocks noChangeArrowheads="1"/>
            </p:cNvSpPr>
            <p:nvPr/>
          </p:nvSpPr>
          <p:spPr bwMode="auto">
            <a:xfrm flipV="1">
              <a:off x="4075113" y="2819400"/>
              <a:ext cx="8016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NOUN</a:t>
              </a:r>
            </a:p>
          </p:txBody>
        </p:sp>
        <p:sp>
          <p:nvSpPr>
            <p:cNvPr id="18472" name="Text Box 13"/>
            <p:cNvSpPr txBox="1">
              <a:spLocks noChangeArrowheads="1"/>
            </p:cNvSpPr>
            <p:nvPr/>
          </p:nvSpPr>
          <p:spPr bwMode="auto">
            <a:xfrm flipV="1">
              <a:off x="5334000" y="2819400"/>
              <a:ext cx="7080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VERB</a:t>
              </a:r>
            </a:p>
          </p:txBody>
        </p:sp>
        <p:sp>
          <p:nvSpPr>
            <p:cNvPr id="18473" name="Text Box 14"/>
            <p:cNvSpPr txBox="1">
              <a:spLocks noChangeArrowheads="1"/>
            </p:cNvSpPr>
            <p:nvPr/>
          </p:nvSpPr>
          <p:spPr bwMode="auto">
            <a:xfrm flipV="1">
              <a:off x="6283325" y="2819400"/>
              <a:ext cx="5746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ART</a:t>
              </a:r>
            </a:p>
          </p:txBody>
        </p:sp>
        <p:sp>
          <p:nvSpPr>
            <p:cNvPr id="18474" name="Text Box 15"/>
            <p:cNvSpPr txBox="1">
              <a:spLocks noChangeArrowheads="1"/>
            </p:cNvSpPr>
            <p:nvPr/>
          </p:nvSpPr>
          <p:spPr bwMode="auto">
            <a:xfrm flipV="1">
              <a:off x="6934200" y="2819400"/>
              <a:ext cx="8016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NOUN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 flipV="1">
            <a:off x="3581400" y="2133600"/>
            <a:ext cx="2057400" cy="762000"/>
            <a:chOff x="3581400" y="4953000"/>
            <a:chExt cx="2057400" cy="762000"/>
          </a:xfrm>
        </p:grpSpPr>
        <p:sp>
          <p:nvSpPr>
            <p:cNvPr id="18464" name="Text Box 5"/>
            <p:cNvSpPr txBox="1">
              <a:spLocks noChangeArrowheads="1"/>
            </p:cNvSpPr>
            <p:nvPr/>
          </p:nvSpPr>
          <p:spPr bwMode="auto">
            <a:xfrm flipV="1">
              <a:off x="3932238" y="5378450"/>
              <a:ext cx="12493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SENTENCE</a:t>
              </a:r>
            </a:p>
          </p:txBody>
        </p:sp>
        <p:sp>
          <p:nvSpPr>
            <p:cNvPr id="18465" name="Line 24"/>
            <p:cNvSpPr>
              <a:spLocks noChangeShapeType="1"/>
            </p:cNvSpPr>
            <p:nvPr/>
          </p:nvSpPr>
          <p:spPr bwMode="auto">
            <a:xfrm flipH="1" flipV="1">
              <a:off x="3581400" y="50292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25"/>
            <p:cNvSpPr>
              <a:spLocks noChangeShapeType="1"/>
            </p:cNvSpPr>
            <p:nvPr/>
          </p:nvSpPr>
          <p:spPr bwMode="auto">
            <a:xfrm flipV="1">
              <a:off x="5029200" y="49530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 flipV="1">
            <a:off x="5551488" y="2743200"/>
            <a:ext cx="1535112" cy="542925"/>
            <a:chOff x="5551488" y="4562475"/>
            <a:chExt cx="1535113" cy="542925"/>
          </a:xfrm>
        </p:grpSpPr>
        <p:sp>
          <p:nvSpPr>
            <p:cNvPr id="18462" name="Text Box 7"/>
            <p:cNvSpPr txBox="1">
              <a:spLocks noChangeArrowheads="1"/>
            </p:cNvSpPr>
            <p:nvPr/>
          </p:nvSpPr>
          <p:spPr bwMode="auto">
            <a:xfrm flipV="1">
              <a:off x="5551488" y="4768850"/>
              <a:ext cx="15351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VERB-PHRASE</a:t>
              </a:r>
            </a:p>
          </p:txBody>
        </p:sp>
        <p:sp>
          <p:nvSpPr>
            <p:cNvPr id="18463" name="Line 28"/>
            <p:cNvSpPr>
              <a:spLocks noChangeShapeType="1"/>
            </p:cNvSpPr>
            <p:nvPr/>
          </p:nvSpPr>
          <p:spPr bwMode="auto">
            <a:xfrm flipV="1">
              <a:off x="6324600" y="45624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 flipV="1">
            <a:off x="1828800" y="2711450"/>
            <a:ext cx="5251450" cy="2012950"/>
            <a:chOff x="1828800" y="3124200"/>
            <a:chExt cx="5251450" cy="2012950"/>
          </a:xfrm>
        </p:grpSpPr>
        <p:sp>
          <p:nvSpPr>
            <p:cNvPr id="18456" name="Text Box 6"/>
            <p:cNvSpPr txBox="1">
              <a:spLocks noChangeArrowheads="1"/>
            </p:cNvSpPr>
            <p:nvPr/>
          </p:nvSpPr>
          <p:spPr bwMode="auto">
            <a:xfrm flipV="1">
              <a:off x="1981200" y="4800600"/>
              <a:ext cx="16287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NOUN-PHRASE</a:t>
              </a:r>
            </a:p>
          </p:txBody>
        </p:sp>
        <p:sp>
          <p:nvSpPr>
            <p:cNvPr id="18457" name="Text Box 20"/>
            <p:cNvSpPr txBox="1">
              <a:spLocks noChangeArrowheads="1"/>
            </p:cNvSpPr>
            <p:nvPr/>
          </p:nvSpPr>
          <p:spPr bwMode="auto">
            <a:xfrm flipV="1">
              <a:off x="5638800" y="4235450"/>
              <a:ext cx="14414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CMPLX-VERB</a:t>
              </a:r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 flipV="1">
              <a:off x="3048000" y="4000500"/>
              <a:ext cx="533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 flipH="1" flipV="1">
              <a:off x="1828800" y="3543300"/>
              <a:ext cx="685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29"/>
            <p:cNvSpPr>
              <a:spLocks noChangeShapeType="1"/>
            </p:cNvSpPr>
            <p:nvPr/>
          </p:nvSpPr>
          <p:spPr bwMode="auto">
            <a:xfrm flipV="1">
              <a:off x="66294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30"/>
            <p:cNvSpPr>
              <a:spLocks noChangeShapeType="1"/>
            </p:cNvSpPr>
            <p:nvPr/>
          </p:nvSpPr>
          <p:spPr bwMode="auto">
            <a:xfrm flipH="1" flipV="1">
              <a:off x="5715000" y="3124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 flipV="1">
            <a:off x="2895600" y="3810000"/>
            <a:ext cx="4953000" cy="914400"/>
            <a:chOff x="2895600" y="3124200"/>
            <a:chExt cx="4953000" cy="914400"/>
          </a:xfrm>
        </p:grpSpPr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 flipV="1">
              <a:off x="2919413" y="3702050"/>
              <a:ext cx="15001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PREP-PHRASE</a:t>
              </a:r>
            </a:p>
          </p:txBody>
        </p:sp>
        <p:sp>
          <p:nvSpPr>
            <p:cNvPr id="18452" name="Text Box 21"/>
            <p:cNvSpPr txBox="1">
              <a:spLocks noChangeArrowheads="1"/>
            </p:cNvSpPr>
            <p:nvPr/>
          </p:nvSpPr>
          <p:spPr bwMode="auto">
            <a:xfrm flipV="1">
              <a:off x="6219825" y="3657600"/>
              <a:ext cx="16287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NOUN-PHRASE</a:t>
              </a:r>
            </a:p>
          </p:txBody>
        </p:sp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 flipV="1">
              <a:off x="7010400" y="3581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32"/>
            <p:cNvSpPr>
              <a:spLocks noChangeShapeType="1"/>
            </p:cNvSpPr>
            <p:nvPr/>
          </p:nvSpPr>
          <p:spPr bwMode="auto">
            <a:xfrm flipV="1">
              <a:off x="3657600" y="3581400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33"/>
            <p:cNvSpPr>
              <a:spLocks noChangeShapeType="1"/>
            </p:cNvSpPr>
            <p:nvPr/>
          </p:nvSpPr>
          <p:spPr bwMode="auto">
            <a:xfrm flipH="1" flipV="1">
              <a:off x="2895600" y="31242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 flipV="1">
            <a:off x="1143000" y="4267200"/>
            <a:ext cx="6629400" cy="457200"/>
            <a:chOff x="1143000" y="3124200"/>
            <a:chExt cx="6629401" cy="457200"/>
          </a:xfrm>
        </p:grpSpPr>
        <p:sp>
          <p:nvSpPr>
            <p:cNvPr id="18442" name="Text Box 16"/>
            <p:cNvSpPr txBox="1">
              <a:spLocks noChangeArrowheads="1"/>
            </p:cNvSpPr>
            <p:nvPr/>
          </p:nvSpPr>
          <p:spPr bwMode="auto">
            <a:xfrm flipV="1">
              <a:off x="6237288" y="3244850"/>
              <a:ext cx="15351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CMPLX-NOUN</a:t>
              </a:r>
            </a:p>
          </p:txBody>
        </p:sp>
        <p:sp>
          <p:nvSpPr>
            <p:cNvPr id="18443" name="Text Box 17"/>
            <p:cNvSpPr txBox="1">
              <a:spLocks noChangeArrowheads="1"/>
            </p:cNvSpPr>
            <p:nvPr/>
          </p:nvSpPr>
          <p:spPr bwMode="auto">
            <a:xfrm flipV="1">
              <a:off x="1143000" y="3244850"/>
              <a:ext cx="15351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CMPLX-NOUN</a:t>
              </a:r>
            </a:p>
          </p:txBody>
        </p:sp>
        <p:sp>
          <p:nvSpPr>
            <p:cNvPr id="18444" name="Text Box 18"/>
            <p:cNvSpPr txBox="1">
              <a:spLocks noChangeArrowheads="1"/>
            </p:cNvSpPr>
            <p:nvPr/>
          </p:nvSpPr>
          <p:spPr bwMode="auto">
            <a:xfrm flipV="1">
              <a:off x="3352800" y="3244850"/>
              <a:ext cx="15351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Garamond" charset="0"/>
                </a:rPr>
                <a:t>CMPLX-NOUN</a:t>
              </a:r>
            </a:p>
          </p:txBody>
        </p:sp>
        <p:sp>
          <p:nvSpPr>
            <p:cNvPr id="18445" name="Line 34"/>
            <p:cNvSpPr>
              <a:spLocks noChangeShapeType="1"/>
            </p:cNvSpPr>
            <p:nvPr/>
          </p:nvSpPr>
          <p:spPr bwMode="auto">
            <a:xfrm flipH="1" flipV="1">
              <a:off x="1524000" y="31242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35"/>
            <p:cNvSpPr>
              <a:spLocks noChangeShapeType="1"/>
            </p:cNvSpPr>
            <p:nvPr/>
          </p:nvSpPr>
          <p:spPr bwMode="auto">
            <a:xfrm flipV="1">
              <a:off x="1905000" y="31242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36"/>
            <p:cNvSpPr>
              <a:spLocks noChangeShapeType="1"/>
            </p:cNvSpPr>
            <p:nvPr/>
          </p:nvSpPr>
          <p:spPr bwMode="auto">
            <a:xfrm flipH="1" flipV="1">
              <a:off x="3733800" y="31242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37"/>
            <p:cNvSpPr>
              <a:spLocks noChangeShapeType="1"/>
            </p:cNvSpPr>
            <p:nvPr/>
          </p:nvSpPr>
          <p:spPr bwMode="auto">
            <a:xfrm flipV="1">
              <a:off x="4267200" y="31242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38"/>
            <p:cNvSpPr>
              <a:spLocks noChangeShapeType="1"/>
            </p:cNvSpPr>
            <p:nvPr/>
          </p:nvSpPr>
          <p:spPr bwMode="auto">
            <a:xfrm flipH="1" flipV="1">
              <a:off x="6629400" y="3124200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39"/>
            <p:cNvSpPr>
              <a:spLocks noChangeShapeType="1"/>
            </p:cNvSpPr>
            <p:nvPr/>
          </p:nvSpPr>
          <p:spPr bwMode="auto">
            <a:xfrm flipV="1">
              <a:off x="7162800" y="3124200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 Of English</a:t>
            </a: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838200" y="1524000"/>
            <a:ext cx="47244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Garamond" charset="0"/>
              </a:rPr>
              <a:t>SENTENCE → NOUN-PHRASE VERB-PHRASE</a:t>
            </a:r>
            <a:br>
              <a:rPr lang="en-US" sz="1600" dirty="0">
                <a:latin typeface="Garamond" charset="0"/>
              </a:rPr>
            </a:br>
            <a:r>
              <a:rPr lang="en-US" sz="1600" dirty="0">
                <a:latin typeface="Garamond" charset="0"/>
              </a:rPr>
              <a:t>NOUN-PHRASE → CMPLX-NOUN</a:t>
            </a:r>
            <a:br>
              <a:rPr lang="en-US" sz="1600" dirty="0">
                <a:latin typeface="Garamond" charset="0"/>
              </a:rPr>
            </a:br>
            <a:r>
              <a:rPr lang="en-US" sz="1600" dirty="0">
                <a:latin typeface="Garamond" charset="0"/>
              </a:rPr>
              <a:t>NOUN-PHRASE → CMPLX-NOUN PREP-PHRASE</a:t>
            </a:r>
            <a:br>
              <a:rPr lang="en-US" sz="1600" dirty="0">
                <a:latin typeface="Garamond" charset="0"/>
              </a:rPr>
            </a:br>
            <a:r>
              <a:rPr lang="en-US" sz="1600" dirty="0">
                <a:latin typeface="Garamond" charset="0"/>
              </a:rPr>
              <a:t>VERB-PHRASE → CMPLX-VERB</a:t>
            </a:r>
            <a:br>
              <a:rPr lang="en-US" sz="1600" dirty="0">
                <a:latin typeface="Garamond" charset="0"/>
              </a:rPr>
            </a:br>
            <a:r>
              <a:rPr lang="en-US" sz="1600" dirty="0">
                <a:latin typeface="Garamond" charset="0"/>
              </a:rPr>
              <a:t>VERB-PHRASE → CMPLX-VERB PREP-PHRASE</a:t>
            </a:r>
            <a:br>
              <a:rPr lang="en-US" sz="1600" dirty="0">
                <a:latin typeface="Garamond" charset="0"/>
              </a:rPr>
            </a:br>
            <a:r>
              <a:rPr lang="en-US" sz="1600" dirty="0">
                <a:latin typeface="Garamond" charset="0"/>
              </a:rPr>
              <a:t>PREP-PHRASE → PREP CMPLX-NOUN</a:t>
            </a:r>
            <a:br>
              <a:rPr lang="en-US" sz="1600" dirty="0">
                <a:latin typeface="Garamond" charset="0"/>
              </a:rPr>
            </a:br>
            <a:r>
              <a:rPr lang="en-US" sz="1600" dirty="0">
                <a:latin typeface="Garamond" charset="0"/>
              </a:rPr>
              <a:t>CMPLX-NOUN → ARTICLE NOUN</a:t>
            </a:r>
            <a:br>
              <a:rPr lang="en-US" sz="1600" dirty="0">
                <a:latin typeface="Garamond" charset="0"/>
              </a:rPr>
            </a:br>
            <a:r>
              <a:rPr lang="en-US" sz="1600" dirty="0">
                <a:latin typeface="Garamond" charset="0"/>
              </a:rPr>
              <a:t>CMPLX-VERB → VERB NOUN-PHRASE</a:t>
            </a:r>
            <a:br>
              <a:rPr lang="en-US" sz="1600" dirty="0">
                <a:latin typeface="Garamond" charset="0"/>
              </a:rPr>
            </a:br>
            <a:r>
              <a:rPr lang="en-US" sz="1600" dirty="0">
                <a:latin typeface="Garamond" charset="0"/>
              </a:rPr>
              <a:t>CMPLX-VERB → VERB</a:t>
            </a:r>
          </a:p>
        </p:txBody>
      </p: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5943600" y="1676400"/>
            <a:ext cx="2286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Garamond" charset="0"/>
              </a:rPr>
              <a:t>ARTICLE → </a:t>
            </a:r>
            <a:r>
              <a:rPr lang="en-US" sz="1600" dirty="0">
                <a:latin typeface="Courier New" charset="0"/>
                <a:cs typeface="Courier New" charset="0"/>
              </a:rPr>
              <a:t>a</a:t>
            </a:r>
            <a:r>
              <a:rPr lang="en-US" sz="1600" dirty="0">
                <a:latin typeface="Garamond" charset="0"/>
                <a:cs typeface="Courier New" charset="0"/>
              </a:rPr>
              <a:t/>
            </a:r>
            <a:br>
              <a:rPr lang="en-US" sz="1600" dirty="0">
                <a:latin typeface="Garamond" charset="0"/>
                <a:cs typeface="Courier New" charset="0"/>
              </a:rPr>
            </a:br>
            <a:r>
              <a:rPr lang="en-US" sz="1600" dirty="0">
                <a:latin typeface="Garamond" charset="0"/>
                <a:cs typeface="Courier New" charset="0"/>
              </a:rPr>
              <a:t>ARTICLE → </a:t>
            </a:r>
            <a:r>
              <a:rPr lang="en-US" sz="1600" dirty="0">
                <a:latin typeface="Courier New" charset="0"/>
                <a:cs typeface="Courier New" charset="0"/>
              </a:rPr>
              <a:t>the</a:t>
            </a:r>
            <a:r>
              <a:rPr lang="en-US" sz="1600" dirty="0">
                <a:latin typeface="Garamond" charset="0"/>
                <a:cs typeface="Courier New" charset="0"/>
              </a:rPr>
              <a:t/>
            </a:r>
            <a:br>
              <a:rPr lang="en-US" sz="1600" dirty="0">
                <a:latin typeface="Garamond" charset="0"/>
                <a:cs typeface="Courier New" charset="0"/>
              </a:rPr>
            </a:br>
            <a:r>
              <a:rPr lang="en-US" sz="1600" dirty="0">
                <a:latin typeface="Garamond" charset="0"/>
                <a:cs typeface="Courier New" charset="0"/>
              </a:rPr>
              <a:t>NOUN → </a:t>
            </a:r>
            <a:r>
              <a:rPr lang="en-US" sz="1600" dirty="0">
                <a:latin typeface="Courier New" charset="0"/>
                <a:cs typeface="Courier New" charset="0"/>
              </a:rPr>
              <a:t>boy</a:t>
            </a:r>
            <a:r>
              <a:rPr lang="en-US" sz="1600" dirty="0">
                <a:latin typeface="Garamond" charset="0"/>
                <a:cs typeface="Courier New" charset="0"/>
              </a:rPr>
              <a:t/>
            </a:r>
            <a:br>
              <a:rPr lang="en-US" sz="1600" dirty="0">
                <a:latin typeface="Garamond" charset="0"/>
                <a:cs typeface="Courier New" charset="0"/>
              </a:rPr>
            </a:br>
            <a:r>
              <a:rPr lang="en-US" sz="1600" dirty="0">
                <a:latin typeface="Garamond" charset="0"/>
                <a:cs typeface="Courier New" charset="0"/>
              </a:rPr>
              <a:t>NOUN → </a:t>
            </a:r>
            <a:r>
              <a:rPr lang="en-US" sz="1600" dirty="0">
                <a:latin typeface="Courier New" charset="0"/>
                <a:cs typeface="Courier New" charset="0"/>
              </a:rPr>
              <a:t>girl</a:t>
            </a:r>
            <a:r>
              <a:rPr lang="en-US" sz="1600" dirty="0">
                <a:latin typeface="Garamond" charset="0"/>
                <a:cs typeface="Courier New" charset="0"/>
              </a:rPr>
              <a:t/>
            </a:r>
            <a:br>
              <a:rPr lang="en-US" sz="1600" dirty="0">
                <a:latin typeface="Garamond" charset="0"/>
                <a:cs typeface="Courier New" charset="0"/>
              </a:rPr>
            </a:br>
            <a:r>
              <a:rPr lang="en-US" sz="1600" dirty="0">
                <a:latin typeface="Garamond" charset="0"/>
                <a:cs typeface="Courier New" charset="0"/>
              </a:rPr>
              <a:t>NOUN → </a:t>
            </a:r>
            <a:r>
              <a:rPr lang="en-US" sz="1600" dirty="0">
                <a:latin typeface="Courier New" charset="0"/>
                <a:cs typeface="Courier New" charset="0"/>
              </a:rPr>
              <a:t>flower</a:t>
            </a:r>
            <a:r>
              <a:rPr lang="en-US" sz="1600" dirty="0">
                <a:latin typeface="Garamond" charset="0"/>
                <a:cs typeface="Courier New" charset="0"/>
              </a:rPr>
              <a:t/>
            </a:r>
            <a:br>
              <a:rPr lang="en-US" sz="1600" dirty="0">
                <a:latin typeface="Garamond" charset="0"/>
                <a:cs typeface="Courier New" charset="0"/>
              </a:rPr>
            </a:br>
            <a:r>
              <a:rPr lang="en-US" sz="1600" dirty="0">
                <a:latin typeface="Garamond" charset="0"/>
                <a:cs typeface="Courier New" charset="0"/>
              </a:rPr>
              <a:t>VERB → </a:t>
            </a:r>
            <a:r>
              <a:rPr lang="en-US" sz="1600" dirty="0">
                <a:latin typeface="Courier New" charset="0"/>
                <a:cs typeface="Courier New" charset="0"/>
              </a:rPr>
              <a:t>likes</a:t>
            </a:r>
            <a:r>
              <a:rPr lang="en-US" sz="1600" dirty="0">
                <a:latin typeface="Garamond" charset="0"/>
                <a:cs typeface="Courier New" charset="0"/>
              </a:rPr>
              <a:t/>
            </a:r>
            <a:br>
              <a:rPr lang="en-US" sz="1600" dirty="0">
                <a:latin typeface="Garamond" charset="0"/>
                <a:cs typeface="Courier New" charset="0"/>
              </a:rPr>
            </a:br>
            <a:r>
              <a:rPr lang="en-US" sz="1600" dirty="0">
                <a:latin typeface="Garamond" charset="0"/>
                <a:cs typeface="Courier New" charset="0"/>
              </a:rPr>
              <a:t>VERB → </a:t>
            </a:r>
            <a:r>
              <a:rPr lang="en-US" sz="1600" dirty="0">
                <a:latin typeface="Courier New" charset="0"/>
                <a:cs typeface="Courier New" charset="0"/>
              </a:rPr>
              <a:t>touches</a:t>
            </a:r>
            <a:r>
              <a:rPr lang="en-US" sz="1600" dirty="0">
                <a:latin typeface="Garamond" charset="0"/>
                <a:cs typeface="Courier New" charset="0"/>
              </a:rPr>
              <a:t/>
            </a:r>
            <a:br>
              <a:rPr lang="en-US" sz="1600" dirty="0">
                <a:latin typeface="Garamond" charset="0"/>
                <a:cs typeface="Courier New" charset="0"/>
              </a:rPr>
            </a:br>
            <a:r>
              <a:rPr lang="en-US" sz="1600" dirty="0">
                <a:latin typeface="Garamond" charset="0"/>
                <a:cs typeface="Courier New" charset="0"/>
              </a:rPr>
              <a:t>VERB → </a:t>
            </a:r>
            <a:r>
              <a:rPr lang="en-US" sz="1600" dirty="0">
                <a:latin typeface="Courier New" charset="0"/>
                <a:cs typeface="Courier New" charset="0"/>
              </a:rPr>
              <a:t>sees</a:t>
            </a:r>
            <a:r>
              <a:rPr lang="en-US" sz="1600" dirty="0">
                <a:latin typeface="Garamond" charset="0"/>
                <a:cs typeface="Courier New" charset="0"/>
              </a:rPr>
              <a:t/>
            </a:r>
            <a:br>
              <a:rPr lang="en-US" sz="1600" dirty="0">
                <a:latin typeface="Garamond" charset="0"/>
                <a:cs typeface="Courier New" charset="0"/>
              </a:rPr>
            </a:br>
            <a:r>
              <a:rPr lang="en-US" sz="1600" dirty="0">
                <a:latin typeface="Garamond" charset="0"/>
                <a:cs typeface="Courier New" charset="0"/>
              </a:rPr>
              <a:t>PREP → </a:t>
            </a:r>
            <a:r>
              <a:rPr lang="en-US" sz="1600" dirty="0">
                <a:latin typeface="Courier New" charset="0"/>
                <a:cs typeface="Courier New" charset="0"/>
              </a:rPr>
              <a:t>with</a:t>
            </a: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858838" y="3962400"/>
            <a:ext cx="7446962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600" b="1" dirty="0">
                <a:solidFill>
                  <a:srgbClr val="6699FF"/>
                </a:solidFill>
              </a:rPr>
              <a:t>variables: </a:t>
            </a:r>
            <a:r>
              <a:rPr lang="en-US" sz="1600" dirty="0">
                <a:latin typeface="Garamond" charset="0"/>
              </a:rPr>
              <a:t>SENTENCE, NOUN-PHRASE, …</a:t>
            </a:r>
          </a:p>
          <a:p>
            <a:pPr>
              <a:spcBef>
                <a:spcPct val="30000"/>
              </a:spcBef>
            </a:pPr>
            <a:r>
              <a:rPr lang="en-US" sz="1600" b="1" dirty="0">
                <a:solidFill>
                  <a:srgbClr val="6699FF"/>
                </a:solidFill>
              </a:rPr>
              <a:t>terminals: </a:t>
            </a:r>
            <a:r>
              <a:rPr lang="en-US" sz="1600" dirty="0">
                <a:latin typeface="Courier New" charset="0"/>
                <a:cs typeface="Courier New" charset="0"/>
              </a:rPr>
              <a:t>a</a:t>
            </a:r>
            <a:r>
              <a:rPr lang="en-US" sz="1600" dirty="0">
                <a:latin typeface="Garamond" charset="0"/>
              </a:rPr>
              <a:t>, </a:t>
            </a:r>
            <a:r>
              <a:rPr lang="en-US" sz="1600" dirty="0">
                <a:latin typeface="Courier New" charset="0"/>
                <a:cs typeface="Courier New" charset="0"/>
              </a:rPr>
              <a:t>the</a:t>
            </a:r>
            <a:r>
              <a:rPr lang="en-US" sz="1600" dirty="0">
                <a:latin typeface="Garamond" charset="0"/>
              </a:rPr>
              <a:t>, </a:t>
            </a:r>
            <a:r>
              <a:rPr lang="en-US" sz="1600" dirty="0">
                <a:latin typeface="Courier New" charset="0"/>
                <a:cs typeface="Courier New" charset="0"/>
              </a:rPr>
              <a:t>boy</a:t>
            </a:r>
            <a:r>
              <a:rPr lang="en-US" sz="1600" dirty="0">
                <a:latin typeface="Garamond" charset="0"/>
              </a:rPr>
              <a:t>, </a:t>
            </a:r>
            <a:r>
              <a:rPr lang="en-US" sz="1600" dirty="0">
                <a:latin typeface="Courier New" charset="0"/>
                <a:cs typeface="Courier New" charset="0"/>
              </a:rPr>
              <a:t>girl</a:t>
            </a:r>
            <a:r>
              <a:rPr lang="en-US" sz="1600" dirty="0">
                <a:latin typeface="Garamond" charset="0"/>
              </a:rPr>
              <a:t>, </a:t>
            </a:r>
            <a:r>
              <a:rPr lang="en-US" sz="1600" dirty="0">
                <a:latin typeface="Courier New" charset="0"/>
                <a:cs typeface="Courier New" charset="0"/>
              </a:rPr>
              <a:t>flower</a:t>
            </a:r>
            <a:r>
              <a:rPr lang="en-US" sz="1600" dirty="0">
                <a:latin typeface="Garamond" charset="0"/>
              </a:rPr>
              <a:t>, </a:t>
            </a:r>
            <a:r>
              <a:rPr lang="en-US" sz="1600" dirty="0">
                <a:latin typeface="Courier New" charset="0"/>
                <a:cs typeface="Courier New" charset="0"/>
              </a:rPr>
              <a:t>likes</a:t>
            </a:r>
            <a:r>
              <a:rPr lang="en-US" sz="1600" dirty="0">
                <a:latin typeface="Garamond" charset="0"/>
              </a:rPr>
              <a:t>, </a:t>
            </a:r>
            <a:r>
              <a:rPr lang="en-US" sz="1600" dirty="0">
                <a:latin typeface="Courier New" charset="0"/>
                <a:cs typeface="Courier New" charset="0"/>
              </a:rPr>
              <a:t>touches</a:t>
            </a:r>
            <a:r>
              <a:rPr lang="en-US" sz="1600" dirty="0">
                <a:latin typeface="Garamond" charset="0"/>
              </a:rPr>
              <a:t>, </a:t>
            </a:r>
            <a:r>
              <a:rPr lang="en-US" sz="1600" dirty="0">
                <a:latin typeface="Courier New" charset="0"/>
                <a:cs typeface="Courier New" charset="0"/>
              </a:rPr>
              <a:t>sees</a:t>
            </a:r>
            <a:r>
              <a:rPr lang="en-US" sz="1600" dirty="0">
                <a:latin typeface="Garamond" charset="0"/>
              </a:rPr>
              <a:t>, </a:t>
            </a:r>
            <a:r>
              <a:rPr lang="en-US" sz="1600" dirty="0">
                <a:latin typeface="Courier New" charset="0"/>
                <a:cs typeface="Courier New" charset="0"/>
              </a:rPr>
              <a:t>with</a:t>
            </a:r>
            <a:endParaRPr lang="en-US" sz="2000" dirty="0">
              <a:latin typeface="Courier New" charset="0"/>
              <a:cs typeface="Courier New" charset="0"/>
            </a:endParaRPr>
          </a:p>
          <a:p>
            <a:pPr>
              <a:spcBef>
                <a:spcPct val="30000"/>
              </a:spcBef>
            </a:pPr>
            <a:r>
              <a:rPr lang="en-US" sz="1600" b="1" dirty="0">
                <a:solidFill>
                  <a:srgbClr val="6699FF"/>
                </a:solidFill>
                <a:cs typeface="Courier New" charset="0"/>
              </a:rPr>
              <a:t>start variable:</a:t>
            </a:r>
            <a:r>
              <a:rPr lang="en-US" sz="1600" b="1" dirty="0">
                <a:solidFill>
                  <a:srgbClr val="6699FF"/>
                </a:solidFill>
                <a:latin typeface="Garamond" charset="0"/>
                <a:cs typeface="Courier New" charset="0"/>
              </a:rPr>
              <a:t> </a:t>
            </a:r>
            <a:r>
              <a:rPr lang="en-US" sz="1600" dirty="0">
                <a:latin typeface="Garamond" charset="0"/>
                <a:cs typeface="Courier New" charset="0"/>
              </a:rPr>
              <a:t>SENTENCE</a:t>
            </a:r>
          </a:p>
        </p:txBody>
      </p:sp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1497013" y="5343525"/>
            <a:ext cx="62753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/>
              <a:t>This grammar describes (a part of) English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2000" y="2819400"/>
            <a:ext cx="3886200" cy="3581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Grammars For Programming Languages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838200" y="2794000"/>
            <a:ext cx="22860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</a:rPr>
              <a:t>E 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 E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E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</a:rPr>
              <a:t>E 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 E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E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E</a:t>
            </a:r>
            <a:r>
              <a:rPr lang="en-US" altLang="zh-TW" sz="2000">
                <a:latin typeface="Times New Roman" charset="0"/>
                <a:ea typeface="新細明體" charset="-120"/>
              </a:rPr>
              <a:t> 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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E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E</a:t>
            </a:r>
            <a:r>
              <a:rPr lang="en-US" altLang="zh-TW" sz="2000">
                <a:latin typeface="Times New Roman" charset="0"/>
                <a:ea typeface="新細明體" charset="-120"/>
              </a:rPr>
              <a:t> 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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0</a:t>
            </a:r>
            <a:endParaRPr lang="en-US" altLang="zh-TW" sz="2000">
              <a:latin typeface="Times New Roman" charset="0"/>
              <a:ea typeface="新細明體" charset="-120"/>
              <a:sym typeface="Symbol" charset="2"/>
            </a:endParaRP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E 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1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  …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E  </a:t>
            </a:r>
            <a:r>
              <a:rPr lang="en-US" altLang="zh-TW" sz="2000">
                <a:latin typeface="Courier New" charset="0"/>
                <a:cs typeface="Courier New" charset="0"/>
                <a:sym typeface="Symbol" charset="2"/>
              </a:rPr>
              <a:t>9</a:t>
            </a:r>
            <a:r>
              <a:rPr lang="en-US" altLang="zh-TW" sz="2000">
                <a:latin typeface="Times New Roman" charset="0"/>
                <a:ea typeface="新細明體" charset="-120"/>
                <a:sym typeface="Symbol" charset="2"/>
              </a:rPr>
              <a:t> 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838200" y="5554663"/>
            <a:ext cx="41910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 b="1" dirty="0">
                <a:solidFill>
                  <a:srgbClr val="6699FF"/>
                </a:solidFill>
                <a:ea typeface="新細明體" charset="-120"/>
                <a:sym typeface="Symbol" charset="2"/>
              </a:rPr>
              <a:t>Variables</a:t>
            </a:r>
            <a:r>
              <a:rPr lang="en-US" altLang="zh-TW" sz="2000" dirty="0">
                <a:solidFill>
                  <a:srgbClr val="6699FF"/>
                </a:solidFill>
                <a:ea typeface="新細明體" charset="-120"/>
                <a:sym typeface="Symbol" charset="2"/>
              </a:rPr>
              <a:t>:</a:t>
            </a:r>
            <a:r>
              <a:rPr lang="en-US" altLang="zh-TW" sz="2000" dirty="0">
                <a:solidFill>
                  <a:srgbClr val="6699FF"/>
                </a:solidFill>
                <a:latin typeface="Times New Roman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 dirty="0">
                <a:latin typeface="Times New Roman" charset="0"/>
                <a:ea typeface="新細明體" charset="-120"/>
                <a:sym typeface="Symbol" charset="2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zh-TW" sz="2000" b="1" dirty="0">
                <a:solidFill>
                  <a:srgbClr val="6699FF"/>
                </a:solidFill>
                <a:ea typeface="新細明體" charset="-120"/>
                <a:sym typeface="Symbol" charset="2"/>
              </a:rPr>
              <a:t>Terminals:</a:t>
            </a:r>
            <a:r>
              <a:rPr lang="en-US" altLang="zh-TW" sz="2000" b="1" dirty="0">
                <a:latin typeface="Times New Roman" charset="0"/>
                <a:ea typeface="新細明體" charset="-120"/>
                <a:sym typeface="Symbol" charset="2"/>
              </a:rPr>
              <a:t> </a:t>
            </a:r>
            <a:r>
              <a:rPr lang="en-US" altLang="zh-TW" sz="2000" dirty="0">
                <a:latin typeface="Courier New" charset="0"/>
                <a:cs typeface="Courier New" charset="0"/>
                <a:sym typeface="Symbol" charset="2"/>
              </a:rPr>
              <a:t>+*()0123456789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38800" y="2895600"/>
            <a:ext cx="2514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charset="2"/>
              </a:rPr>
              <a:t></a:t>
            </a:r>
            <a:r>
              <a:rPr lang="en-US">
                <a:solidFill>
                  <a:srgbClr val="FFFFFF"/>
                </a:solidFill>
                <a:latin typeface="Garamond" charset="0"/>
              </a:rPr>
              <a:t>  E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E</a:t>
            </a:r>
            <a:endParaRPr lang="en-US">
              <a:solidFill>
                <a:srgbClr val="6699FF"/>
              </a:solidFill>
              <a:cs typeface="Courier New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38800" y="3271838"/>
            <a:ext cx="2590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charset="2"/>
              </a:rPr>
              <a:t></a:t>
            </a:r>
            <a:r>
              <a:rPr lang="en-US">
                <a:solidFill>
                  <a:srgbClr val="FFFFFF"/>
                </a:solidFill>
                <a:latin typeface="Garamond" charset="0"/>
              </a:rPr>
              <a:t>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E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E</a:t>
            </a:r>
            <a:endParaRPr lang="en-US">
              <a:solidFill>
                <a:srgbClr val="6699FF"/>
              </a:solidFill>
              <a:cs typeface="Courier New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27650" y="2895600"/>
            <a:ext cx="387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Garamond" charset="0"/>
              </a:rPr>
              <a:t>E </a:t>
            </a: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38800" y="3652838"/>
            <a:ext cx="289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charset="2"/>
              </a:rPr>
              <a:t>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>
                <a:latin typeface="Garamond" charset="0"/>
                <a:sym typeface="Symbol" charset="2"/>
              </a:rPr>
              <a:t>E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>
                <a:latin typeface="Garamond" charset="0"/>
                <a:sym typeface="Symbol" charset="2"/>
              </a:rPr>
              <a:t> E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>
                <a:latin typeface="Garamond" charset="0"/>
                <a:sym typeface="Symbol" charset="2"/>
              </a:rPr>
              <a:t>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>
                <a:latin typeface="Garamond" charset="0"/>
                <a:sym typeface="Symbol" charset="2"/>
              </a:rPr>
              <a:t> E</a:t>
            </a:r>
            <a:endParaRPr lang="en-US">
              <a:solidFill>
                <a:srgbClr val="6699FF"/>
              </a:solidFill>
              <a:latin typeface="Garamond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638800" y="4033838"/>
            <a:ext cx="2590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charset="2"/>
              </a:rPr>
              <a:t></a:t>
            </a:r>
            <a:r>
              <a:rPr lang="en-US">
                <a:solidFill>
                  <a:srgbClr val="FFFFFF"/>
                </a:solidFill>
                <a:latin typeface="Garamond" charset="0"/>
              </a:rPr>
              <a:t>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>
                <a:solidFill>
                  <a:srgbClr val="FFFFFF"/>
                </a:solidFill>
                <a:latin typeface="Courier New" charset="0"/>
                <a:cs typeface="Courier New" charset="0"/>
              </a:rPr>
              <a:t>2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E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E</a:t>
            </a:r>
            <a:endParaRPr lang="en-US">
              <a:solidFill>
                <a:srgbClr val="6699FF"/>
              </a:solidFill>
              <a:cs typeface="Courier New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38800" y="4414838"/>
            <a:ext cx="2743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charset="2"/>
              </a:rPr>
              <a:t></a:t>
            </a:r>
            <a:r>
              <a:rPr lang="en-US">
                <a:solidFill>
                  <a:srgbClr val="FFFFFF"/>
                </a:solidFill>
                <a:latin typeface="Garamond" charset="0"/>
              </a:rPr>
              <a:t>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>
                <a:solidFill>
                  <a:srgbClr val="FFFFFF"/>
                </a:solidFill>
                <a:latin typeface="Courier New" charset="0"/>
                <a:cs typeface="Courier New" charset="0"/>
              </a:rPr>
              <a:t>2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</a:t>
            </a:r>
            <a:r>
              <a:rPr lang="en-US">
                <a:solidFill>
                  <a:srgbClr val="FFFFFF"/>
                </a:solidFill>
                <a:latin typeface="Courier New" charset="0"/>
                <a:cs typeface="Courier New" charset="0"/>
              </a:rPr>
              <a:t>3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E</a:t>
            </a:r>
            <a:endParaRPr lang="en-US">
              <a:solidFill>
                <a:srgbClr val="6699FF"/>
              </a:solidFill>
              <a:cs typeface="Courier New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638800" y="4795838"/>
            <a:ext cx="2667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charset="2"/>
              </a:rPr>
              <a:t></a:t>
            </a:r>
            <a:r>
              <a:rPr lang="en-US">
                <a:solidFill>
                  <a:srgbClr val="FFFFFF"/>
                </a:solidFill>
                <a:latin typeface="Garamond" charset="0"/>
              </a:rPr>
              <a:t>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(</a:t>
            </a:r>
            <a:r>
              <a:rPr lang="en-US">
                <a:solidFill>
                  <a:srgbClr val="FFFFFF"/>
                </a:solidFill>
                <a:latin typeface="Courier New" charset="0"/>
                <a:cs typeface="Courier New" charset="0"/>
              </a:rPr>
              <a:t>2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+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</a:t>
            </a:r>
            <a:r>
              <a:rPr lang="en-US">
                <a:solidFill>
                  <a:srgbClr val="FFFFFF"/>
                </a:solidFill>
                <a:latin typeface="Courier New" charset="0"/>
                <a:cs typeface="Courier New" charset="0"/>
              </a:rPr>
              <a:t>3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)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</a:t>
            </a:r>
            <a:r>
              <a:rPr lang="en-US" altLang="zh-TW">
                <a:latin typeface="Courier New" charset="0"/>
                <a:cs typeface="Courier New" charset="0"/>
                <a:sym typeface="Symbol" charset="2"/>
              </a:rPr>
              <a:t>*</a:t>
            </a:r>
            <a:r>
              <a:rPr lang="en-US">
                <a:solidFill>
                  <a:srgbClr val="FFFFFF"/>
                </a:solidFill>
                <a:latin typeface="Garamond" charset="0"/>
                <a:cs typeface="Courier New" charset="0"/>
              </a:rPr>
              <a:t> </a:t>
            </a:r>
            <a:r>
              <a:rPr lang="en-US">
                <a:solidFill>
                  <a:srgbClr val="FFFFFF"/>
                </a:solidFill>
                <a:latin typeface="Courier New" charset="0"/>
                <a:cs typeface="Courier New" charset="0"/>
              </a:rPr>
              <a:t>5</a:t>
            </a:r>
            <a:endParaRPr lang="en-US">
              <a:solidFill>
                <a:srgbClr val="6699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300663" y="5494338"/>
            <a:ext cx="26532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99FF"/>
                </a:solidFill>
              </a:rPr>
              <a:t>meaning: </a:t>
            </a:r>
            <a:r>
              <a:rPr lang="en-US" dirty="0"/>
              <a:t>“add </a:t>
            </a:r>
            <a:r>
              <a:rPr lang="en-US" dirty="0">
                <a:latin typeface="Courier New" charset="0"/>
                <a:cs typeface="Courier New" charset="0"/>
              </a:rPr>
              <a:t>2</a:t>
            </a:r>
            <a:r>
              <a:rPr lang="en-US" dirty="0">
                <a:cs typeface="Courier New" charset="0"/>
              </a:rPr>
              <a:t> and </a:t>
            </a:r>
            <a:r>
              <a:rPr lang="en-US" dirty="0">
                <a:latin typeface="Courier New" charset="0"/>
                <a:cs typeface="Courier New" charset="0"/>
              </a:rPr>
              <a:t>3</a:t>
            </a:r>
            <a:r>
              <a:rPr lang="en-US" dirty="0">
                <a:cs typeface="Courier New" charset="0"/>
              </a:rPr>
              <a:t>,</a:t>
            </a:r>
          </a:p>
          <a:p>
            <a:r>
              <a:rPr lang="en-US" dirty="0">
                <a:cs typeface="Courier New" charset="0"/>
              </a:rPr>
              <a:t> and then multiply by </a:t>
            </a:r>
            <a:r>
              <a:rPr lang="en-US" dirty="0">
                <a:latin typeface="Courier New" charset="0"/>
                <a:cs typeface="Courier New" charset="0"/>
              </a:rPr>
              <a:t>5</a:t>
            </a:r>
            <a:r>
              <a:rPr lang="en-US" dirty="0">
                <a:cs typeface="Courier New" charset="0"/>
              </a:rPr>
              <a:t>”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62000" y="1524000"/>
            <a:ext cx="7696200" cy="10779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charset="0"/>
                <a:cs typeface="Courier New" charset="0"/>
              </a:rPr>
              <a:t>bash-3.2$ python 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charset="0"/>
                <a:cs typeface="Courier New" charset="0"/>
              </a:rPr>
              <a:t>Python 2.6.5 (r265:79359, Mar 24 2010, 01:32:55) 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charset="0"/>
                <a:cs typeface="Courier New" charset="0"/>
              </a:rPr>
              <a:t>&gt;&gt;&gt; (2+3)*5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charset="0"/>
                <a:cs typeface="Courier New" charset="0"/>
              </a:rPr>
              <a:t>25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436" grpId="0"/>
      <p:bldP spid="1843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595</TotalTime>
  <Words>1376</Words>
  <Application>Microsoft Office PowerPoint</Application>
  <PresentationFormat>On-screen Show (4:3)</PresentationFormat>
  <Paragraphs>451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Context Free Languages</vt:lpstr>
      <vt:lpstr>Context-Free Languages</vt:lpstr>
      <vt:lpstr>Context Free Grammar</vt:lpstr>
      <vt:lpstr>Context-free Grammar</vt:lpstr>
      <vt:lpstr>Context Free Grammar</vt:lpstr>
      <vt:lpstr>Context Free Grammar</vt:lpstr>
      <vt:lpstr>The Grammar Of English</vt:lpstr>
      <vt:lpstr>The Grammar Of English</vt:lpstr>
      <vt:lpstr>Grammars For Programming Languages</vt:lpstr>
      <vt:lpstr>Notation And Conventions</vt:lpstr>
      <vt:lpstr>Derivation</vt:lpstr>
      <vt:lpstr>Context-free Languages</vt:lpstr>
      <vt:lpstr>Analysis example 1</vt:lpstr>
      <vt:lpstr>Analysis example 1</vt:lpstr>
      <vt:lpstr>Analysis example 2</vt:lpstr>
      <vt:lpstr>Parse trees</vt:lpstr>
      <vt:lpstr>Parse trees</vt:lpstr>
      <vt:lpstr>Analysis example 2</vt:lpstr>
      <vt:lpstr>Derivation Tree</vt:lpstr>
      <vt:lpstr>Derivation Tree</vt:lpstr>
      <vt:lpstr>Slide 21</vt:lpstr>
      <vt:lpstr>Slide 22</vt:lpstr>
      <vt:lpstr>Slide 23</vt:lpstr>
      <vt:lpstr>Context-free versus regular</vt:lpstr>
      <vt:lpstr>From regular to context-free</vt:lpstr>
      <vt:lpstr>Context-free versus regular</vt:lpstr>
    </vt:vector>
  </TitlesOfParts>
  <Company>Military College of Signals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 Mahmud</dc:creator>
  <cp:lastModifiedBy>Umar Mahmud</cp:lastModifiedBy>
  <cp:revision>112</cp:revision>
  <dcterms:created xsi:type="dcterms:W3CDTF">2011-02-02T05:30:30Z</dcterms:created>
  <dcterms:modified xsi:type="dcterms:W3CDTF">2011-04-26T07:11:48Z</dcterms:modified>
</cp:coreProperties>
</file>