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6" r:id="rId22"/>
    <p:sldId id="277" r:id="rId23"/>
    <p:sldId id="278" r:id="rId24"/>
    <p:sldId id="284" r:id="rId25"/>
    <p:sldId id="279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Parsing and Ambiguity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Parsing and Ambiguity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and ambiguity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CFG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86050"/>
            <a:ext cx="8353425" cy="3638550"/>
          </a:xfrm>
        </p:spPr>
        <p:txBody>
          <a:bodyPr/>
          <a:lstStyle/>
          <a:p>
            <a:r>
              <a:rPr lang="en-US" dirty="0" smtClean="0"/>
              <a:t>Idea: </a:t>
            </a:r>
            <a:r>
              <a:rPr lang="en-US" b="1" dirty="0" smtClean="0">
                <a:solidFill>
                  <a:schemeClr val="accent1"/>
                </a:solidFill>
              </a:rPr>
              <a:t>Stop derivation </a:t>
            </a:r>
            <a:r>
              <a:rPr lang="en-US" dirty="0" smtClean="0"/>
              <a:t>when length exceeds </a:t>
            </a:r>
            <a:r>
              <a:rPr lang="en-US" dirty="0" smtClean="0">
                <a:latin typeface="Garamond" charset="0"/>
              </a:rPr>
              <a:t>|</a:t>
            </a:r>
            <a:r>
              <a:rPr lang="en-US" i="1" dirty="0" smtClean="0">
                <a:latin typeface="Garamond" charset="0"/>
              </a:rPr>
              <a:t>x</a:t>
            </a:r>
            <a:r>
              <a:rPr lang="en-US" dirty="0" smtClean="0">
                <a:latin typeface="Garamond" charset="0"/>
              </a:rPr>
              <a:t>|</a:t>
            </a:r>
            <a:endParaRPr lang="en-US" dirty="0" smtClean="0"/>
          </a:p>
          <a:p>
            <a:r>
              <a:rPr lang="en-US" dirty="0" smtClean="0"/>
              <a:t>Not right because of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Symbol" charset="2"/>
                <a:sym typeface="Symbol" charset="2"/>
              </a:rPr>
              <a:t></a:t>
            </a:r>
            <a:r>
              <a:rPr lang="en-US" b="1" dirty="0" smtClean="0">
                <a:solidFill>
                  <a:schemeClr val="accent1"/>
                </a:solidFill>
              </a:rPr>
              <a:t>-productions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We want to eliminate </a:t>
            </a:r>
            <a:r>
              <a:rPr lang="en-US" dirty="0" smtClean="0">
                <a:latin typeface="Symbol" charset="2"/>
                <a:sym typeface="Symbol" charset="2"/>
              </a:rPr>
              <a:t></a:t>
            </a:r>
            <a:r>
              <a:rPr lang="en-US" dirty="0" smtClean="0"/>
              <a:t>-productions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3162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1S0S1 | T</a:t>
            </a:r>
          </a:p>
          <a:p>
            <a:r>
              <a:rPr lang="en-US" sz="2800">
                <a:latin typeface="Garamond" charset="0"/>
              </a:rPr>
              <a:t>T → S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491163" y="1690688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x</a:t>
            </a:r>
            <a:r>
              <a:rPr lang="en-US" sz="2800">
                <a:latin typeface="Garamond" charset="0"/>
              </a:rPr>
              <a:t> = 01011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006600" y="4052888"/>
            <a:ext cx="515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</a:t>
            </a:r>
            <a:r>
              <a:rPr lang="en-US">
                <a:latin typeface="Garamond" charset="0"/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0S1 </a:t>
            </a:r>
            <a:r>
              <a:rPr lang="en-US">
                <a:latin typeface="Garamond" charset="0"/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01S0S11 </a:t>
            </a:r>
            <a:r>
              <a:rPr lang="en-US">
                <a:latin typeface="Garamond" charset="0"/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01S011 </a:t>
            </a:r>
            <a:r>
              <a:rPr lang="en-US">
                <a:latin typeface="Garamond" charset="0"/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01011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038350" y="44338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Garamond" charset="0"/>
              </a:rPr>
              <a:t>1</a:t>
            </a:r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736850" y="44338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Garamond" charset="0"/>
              </a:rPr>
              <a:t>3</a:t>
            </a:r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92550" y="44338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Garamond" charset="0"/>
              </a:rPr>
              <a:t>7</a:t>
            </a:r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327650" y="44338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Garamond" charset="0"/>
              </a:rPr>
              <a:t>6</a:t>
            </a:r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559550" y="44338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Garamond" charset="0"/>
              </a:rPr>
              <a:t>5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353425" cy="1809750"/>
          </a:xfrm>
        </p:spPr>
        <p:txBody>
          <a:bodyPr/>
          <a:lstStyle/>
          <a:p>
            <a:r>
              <a:rPr lang="en-US" dirty="0" smtClean="0"/>
              <a:t>Loops among the variables (</a:t>
            </a:r>
            <a:r>
              <a:rPr lang="en-US" dirty="0" smtClean="0">
                <a:latin typeface="Garamond" charset="0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Garamond" charset="0"/>
              </a:rPr>
              <a:t>→</a:t>
            </a:r>
            <a:r>
              <a:rPr lang="en-US" dirty="0" smtClean="0"/>
              <a:t> </a:t>
            </a:r>
            <a:r>
              <a:rPr lang="en-US" dirty="0" smtClean="0">
                <a:latin typeface="Garamond" charset="0"/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Garamond" charset="0"/>
              </a:rPr>
              <a:t>→</a:t>
            </a:r>
            <a:r>
              <a:rPr lang="en-US" dirty="0" smtClean="0"/>
              <a:t> </a:t>
            </a:r>
            <a:r>
              <a:rPr lang="en-US" dirty="0" smtClean="0">
                <a:latin typeface="Garamond" charset="0"/>
              </a:rPr>
              <a:t>S</a:t>
            </a:r>
            <a:r>
              <a:rPr lang="en-US" dirty="0" smtClean="0"/>
              <a:t>) might make us go forever</a:t>
            </a:r>
          </a:p>
          <a:p>
            <a:r>
              <a:rPr lang="en-US" dirty="0" smtClean="0"/>
              <a:t>We want to</a:t>
            </a:r>
            <a:r>
              <a:rPr lang="en-US" b="1" dirty="0" smtClean="0">
                <a:solidFill>
                  <a:schemeClr val="accent1"/>
                </a:solidFill>
              </a:rPr>
              <a:t> eliminate </a:t>
            </a:r>
            <a:r>
              <a:rPr lang="en-US" dirty="0" smtClean="0"/>
              <a:t>such loops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3162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Garamond" charset="0"/>
              </a:rPr>
              <a:t>S → 0S1 | 1S0S1 | T</a:t>
            </a:r>
          </a:p>
          <a:p>
            <a:r>
              <a:rPr lang="en-US" sz="2800" dirty="0">
                <a:latin typeface="Garamond" charset="0"/>
              </a:rPr>
              <a:t>T → S | </a:t>
            </a:r>
            <a:r>
              <a:rPr lang="en-US" dirty="0">
                <a:latin typeface="Symbol" charset="2"/>
                <a:sym typeface="Symbol" charset="2"/>
              </a:rPr>
              <a:t>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491163" y="1690688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x</a:t>
            </a:r>
            <a:r>
              <a:rPr lang="en-US" sz="2800">
                <a:latin typeface="Garamond" charset="0"/>
              </a:rPr>
              <a:t> = 00111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Removal of </a:t>
            </a:r>
            <a:r>
              <a:rPr lang="en-US" smtClean="0">
                <a:latin typeface="Symbol" charset="2"/>
                <a:sym typeface="Symbol" charset="2"/>
              </a:rPr>
              <a:t></a:t>
            </a:r>
            <a:r>
              <a:rPr lang="en-US" smtClean="0"/>
              <a:t>-productions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53425" cy="2236787"/>
          </a:xfrm>
        </p:spPr>
        <p:txBody>
          <a:bodyPr/>
          <a:lstStyle/>
          <a:p>
            <a:r>
              <a:rPr lang="en-US" dirty="0" smtClean="0"/>
              <a:t>A variable </a:t>
            </a:r>
            <a:r>
              <a:rPr lang="en-US" dirty="0" smtClean="0">
                <a:latin typeface="Garamond" charset="0"/>
              </a:rPr>
              <a:t>N</a:t>
            </a:r>
            <a:r>
              <a:rPr lang="en-US" dirty="0" smtClean="0"/>
              <a:t> is </a:t>
            </a:r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if there is a derivation</a:t>
            </a:r>
          </a:p>
          <a:p>
            <a:pPr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6699FF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 charset="2"/>
              </a:rPr>
              <a:t></a:t>
            </a:r>
            <a:r>
              <a:rPr lang="en-US" dirty="0" smtClean="0"/>
              <a:t>-productions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68326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/>
              <a:t>Find all </a:t>
            </a:r>
            <a:r>
              <a:rPr lang="en-US" sz="2400" dirty="0" err="1"/>
              <a:t>nullable</a:t>
            </a:r>
            <a:r>
              <a:rPr lang="en-US" sz="2400" dirty="0"/>
              <a:t> variables </a:t>
            </a:r>
            <a:r>
              <a:rPr lang="en-US" sz="2400" dirty="0">
                <a:latin typeface="Garamond" charset="0"/>
              </a:rPr>
              <a:t>N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/>
              <a:t>For every production of the form </a:t>
            </a:r>
            <a:r>
              <a:rPr lang="en-US" sz="2400" dirty="0">
                <a:latin typeface="Garamond" charset="0"/>
              </a:rPr>
              <a:t>A → </a:t>
            </a:r>
            <a:r>
              <a:rPr lang="en-US" sz="2400" dirty="0">
                <a:latin typeface="Symbol" charset="2"/>
                <a:sym typeface="Symbol" charset="2"/>
              </a:rPr>
              <a:t></a:t>
            </a:r>
            <a:r>
              <a:rPr lang="en-US" sz="2400" dirty="0">
                <a:latin typeface="Garamond" charset="0"/>
              </a:rPr>
              <a:t>N</a:t>
            </a:r>
            <a:r>
              <a:rPr lang="en-US" sz="2400" dirty="0">
                <a:latin typeface="Symbol" charset="2"/>
                <a:sym typeface="Symbol" charset="2"/>
              </a:rPr>
              <a:t></a:t>
            </a:r>
            <a:r>
              <a:rPr lang="en-US" sz="2400" dirty="0"/>
              <a:t>,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/>
              <a:t>	add another production </a:t>
            </a:r>
            <a:r>
              <a:rPr lang="en-US" sz="2400" dirty="0">
                <a:latin typeface="Garamond" charset="0"/>
              </a:rPr>
              <a:t>A → </a:t>
            </a:r>
            <a:r>
              <a:rPr lang="en-US" sz="2400" dirty="0" smtClean="0">
                <a:latin typeface="Symbol" charset="2"/>
                <a:sym typeface="Symbol" charset="2"/>
              </a:rPr>
              <a:t>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/>
              <a:t>	If </a:t>
            </a:r>
            <a:r>
              <a:rPr lang="en-US" sz="2400" dirty="0">
                <a:latin typeface="Garamond" charset="0"/>
              </a:rPr>
              <a:t>N → </a:t>
            </a:r>
            <a:r>
              <a:rPr lang="en-US" sz="2400" dirty="0">
                <a:latin typeface="Symbol" charset="2"/>
                <a:sym typeface="Symbol" charset="2"/>
              </a:rPr>
              <a:t></a:t>
            </a:r>
            <a:r>
              <a:rPr lang="en-US" sz="2400" dirty="0"/>
              <a:t> is a production, remove </a:t>
            </a:r>
            <a:r>
              <a:rPr lang="en-US" sz="2400" dirty="0" smtClean="0"/>
              <a:t>it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/>
              <a:t>3. If </a:t>
            </a:r>
            <a:r>
              <a:rPr lang="en-US" sz="2400" dirty="0">
                <a:latin typeface="Garamond" charset="0"/>
              </a:rPr>
              <a:t>S</a:t>
            </a:r>
            <a:r>
              <a:rPr lang="en-US" sz="2400" dirty="0"/>
              <a:t> is </a:t>
            </a:r>
            <a:r>
              <a:rPr lang="en-US" sz="2400" dirty="0" err="1"/>
              <a:t>nullable</a:t>
            </a:r>
            <a:r>
              <a:rPr lang="en-US" sz="2400" dirty="0"/>
              <a:t>, add the </a:t>
            </a:r>
            <a:r>
              <a:rPr lang="en-US" sz="2400" b="1" dirty="0">
                <a:solidFill>
                  <a:schemeClr val="accent1"/>
                </a:solidFill>
              </a:rPr>
              <a:t>special production </a:t>
            </a:r>
            <a:r>
              <a:rPr lang="en-US" sz="2400" dirty="0">
                <a:latin typeface="Garamond" charset="0"/>
              </a:rPr>
              <a:t>S → </a:t>
            </a:r>
            <a:r>
              <a:rPr lang="en-US" sz="2400" dirty="0">
                <a:latin typeface="Symbol" charset="2"/>
                <a:sym typeface="Symbol" charset="2"/>
              </a:rPr>
              <a:t></a:t>
            </a:r>
            <a:r>
              <a:rPr lang="en-US" sz="2400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33800" y="2209800"/>
            <a:ext cx="1143000" cy="566738"/>
            <a:chOff x="3673475" y="2019300"/>
            <a:chExt cx="1143000" cy="566738"/>
          </a:xfrm>
        </p:grpSpPr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3673475" y="2066925"/>
              <a:ext cx="1143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sz="2800" dirty="0">
                  <a:latin typeface="Garamond" charset="0"/>
                </a:rPr>
                <a:t>N</a:t>
              </a:r>
              <a:r>
                <a:rPr lang="en-US" sz="2800" i="1" dirty="0">
                  <a:latin typeface="Garamond" charset="0"/>
                </a:rPr>
                <a:t> </a:t>
              </a:r>
              <a:r>
                <a:rPr lang="en-US" sz="2800" dirty="0">
                  <a:latin typeface="Garamond" charset="0"/>
                  <a:sym typeface="Symbol" charset="2"/>
                </a:rPr>
                <a:t></a:t>
              </a:r>
              <a:r>
                <a:rPr lang="en-US" sz="2800" dirty="0">
                  <a:latin typeface="Garamond" charset="0"/>
                </a:rPr>
                <a:t> </a:t>
              </a:r>
              <a:r>
                <a:rPr lang="en-US" sz="2800" dirty="0">
                  <a:latin typeface="Symbol" charset="2"/>
                  <a:sym typeface="Symbol" charset="2"/>
                </a:rPr>
                <a:t></a:t>
              </a:r>
            </a:p>
          </p:txBody>
        </p:sp>
        <p:sp>
          <p:nvSpPr>
            <p:cNvPr id="24586" name="Text Box 6"/>
            <p:cNvSpPr txBox="1">
              <a:spLocks noChangeArrowheads="1"/>
            </p:cNvSpPr>
            <p:nvPr/>
          </p:nvSpPr>
          <p:spPr bwMode="auto">
            <a:xfrm>
              <a:off x="4140200" y="2019300"/>
              <a:ext cx="303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53425" cy="636587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nullable</a:t>
            </a:r>
            <a:r>
              <a:rPr lang="en-US" dirty="0" smtClean="0"/>
              <a:t> variables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066800" y="2822575"/>
            <a:ext cx="1828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aramond" charset="0"/>
              </a:rPr>
              <a:t>S </a:t>
            </a:r>
            <a:r>
              <a:rPr lang="en-US" altLang="zh-TW">
                <a:latin typeface="Garamond" charset="0"/>
                <a:sym typeface="Symbol" charset="2"/>
              </a:rPr>
              <a:t> ACD</a:t>
            </a:r>
          </a:p>
          <a:p>
            <a:r>
              <a:rPr lang="en-US" altLang="zh-TW">
                <a:latin typeface="Garamond" charset="0"/>
                <a:sym typeface="Symbol" charset="2"/>
              </a:rPr>
              <a:t>A a</a:t>
            </a:r>
          </a:p>
          <a:p>
            <a:r>
              <a:rPr lang="en-US" altLang="zh-TW">
                <a:latin typeface="Garamond" charset="0"/>
                <a:sym typeface="Symbol" charset="2"/>
              </a:rPr>
              <a:t>B  </a:t>
            </a:r>
          </a:p>
          <a:p>
            <a:r>
              <a:rPr lang="en-US" altLang="zh-TW">
                <a:latin typeface="Garamond" charset="0"/>
                <a:sym typeface="Symbol" charset="2"/>
              </a:rPr>
              <a:t>C  ED | </a:t>
            </a:r>
          </a:p>
          <a:p>
            <a:r>
              <a:rPr lang="en-US" altLang="zh-TW">
                <a:latin typeface="Garamond" charset="0"/>
                <a:sym typeface="Symbol" charset="2"/>
              </a:rPr>
              <a:t>D  BC | b</a:t>
            </a:r>
          </a:p>
          <a:p>
            <a:r>
              <a:rPr lang="en-US" altLang="zh-TW">
                <a:latin typeface="Garamond" charset="0"/>
                <a:sym typeface="Symbol" charset="2"/>
              </a:rPr>
              <a:t>E 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556125" y="28194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B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334000" y="2819400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096000" y="28194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D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495800" y="2209800"/>
            <a:ext cx="226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nullable variables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066800" y="22098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2819400" y="5715000"/>
            <a:ext cx="434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algn="ctr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Find all </a:t>
            </a:r>
            <a:r>
              <a:rPr lang="en-US" dirty="0" err="1"/>
              <a:t>nullable</a:t>
            </a:r>
            <a:r>
              <a:rPr lang="en-US" dirty="0"/>
              <a:t> variables</a:t>
            </a:r>
            <a:endParaRPr lang="en-US" i="1" baseline="-25000" dirty="0">
              <a:latin typeface="Garamond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nullable variables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53425" cy="29987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find </a:t>
            </a:r>
            <a:r>
              <a:rPr lang="en-US" dirty="0" err="1" smtClean="0"/>
              <a:t>nullable</a:t>
            </a:r>
            <a:r>
              <a:rPr lang="en-US" dirty="0" smtClean="0"/>
              <a:t> variables, we work backwards</a:t>
            </a:r>
          </a:p>
          <a:p>
            <a:pPr lvl="1"/>
            <a:r>
              <a:rPr lang="en-US" dirty="0" smtClean="0"/>
              <a:t>First, mark all variables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</a:t>
            </a:r>
            <a:r>
              <a:rPr lang="en-US" altLang="zh-TW" dirty="0" smtClean="0">
                <a:latin typeface="Garamond" charset="0"/>
                <a:sym typeface="Symbol" charset="2"/>
              </a:rPr>
              <a:t>A</a:t>
            </a:r>
            <a:r>
              <a:rPr lang="en-US" altLang="zh-TW" dirty="0" smtClean="0">
                <a:sym typeface="Symbol" charset="2"/>
              </a:rPr>
              <a:t>   </a:t>
            </a:r>
            <a:r>
              <a:rPr lang="en-US" dirty="0" smtClean="0"/>
              <a:t>as </a:t>
            </a:r>
            <a:r>
              <a:rPr lang="en-US" dirty="0" err="1" smtClean="0"/>
              <a:t>nullable</a:t>
            </a:r>
            <a:endParaRPr lang="en-US" dirty="0" smtClean="0"/>
          </a:p>
          <a:p>
            <a:pPr lvl="1"/>
            <a:r>
              <a:rPr lang="en-US" dirty="0" smtClean="0"/>
              <a:t>Then, as long as there are productions of the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all of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baseline="-25000" dirty="0" smtClean="0">
                <a:latin typeface="Garamond" charset="0"/>
              </a:rPr>
              <a:t>1</a:t>
            </a:r>
            <a:r>
              <a:rPr lang="en-US" dirty="0" smtClean="0">
                <a:latin typeface="Garamond" charset="0"/>
              </a:rPr>
              <a:t>,…, </a:t>
            </a:r>
            <a:r>
              <a:rPr lang="en-US" dirty="0" err="1" smtClean="0">
                <a:latin typeface="Garamond" charset="0"/>
              </a:rPr>
              <a:t>A</a:t>
            </a:r>
            <a:r>
              <a:rPr lang="en-US" i="1" baseline="-25000" dirty="0" err="1" smtClean="0">
                <a:latin typeface="Garamond" charset="0"/>
              </a:rPr>
              <a:t>k</a:t>
            </a:r>
            <a:r>
              <a:rPr lang="en-US" i="1" baseline="-25000" dirty="0" smtClean="0">
                <a:latin typeface="Garamond" charset="0"/>
              </a:rPr>
              <a:t> </a:t>
            </a:r>
            <a:r>
              <a:rPr lang="en-US" dirty="0" smtClean="0"/>
              <a:t>are marked as </a:t>
            </a:r>
            <a:r>
              <a:rPr lang="en-US" dirty="0" err="1" smtClean="0"/>
              <a:t>nullable</a:t>
            </a:r>
            <a:r>
              <a:rPr lang="en-US" dirty="0" smtClean="0"/>
              <a:t>, mark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dirty="0" smtClean="0"/>
              <a:t> as </a:t>
            </a:r>
            <a:r>
              <a:rPr lang="en-US" dirty="0" err="1" smtClean="0"/>
              <a:t>nullable</a:t>
            </a:r>
            <a:endParaRPr lang="en-US" dirty="0" smtClean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505200" y="3276600"/>
            <a:ext cx="1553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aramond" charset="0"/>
              </a:rPr>
              <a:t>A → A</a:t>
            </a:r>
            <a:r>
              <a:rPr lang="en-US" sz="2000" b="1" baseline="-25000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Garamond" charset="0"/>
              </a:rPr>
              <a:t>… </a:t>
            </a:r>
            <a:r>
              <a:rPr lang="en-US" sz="2000" b="1" dirty="0" err="1">
                <a:solidFill>
                  <a:srgbClr val="0070C0"/>
                </a:solidFill>
                <a:latin typeface="Garamond" charset="0"/>
              </a:rPr>
              <a:t>A</a:t>
            </a:r>
            <a:r>
              <a:rPr lang="en-US" sz="2000" b="1" i="1" baseline="-25000" dirty="0" err="1">
                <a:solidFill>
                  <a:srgbClr val="0070C0"/>
                </a:solidFill>
                <a:latin typeface="Garamond" charset="0"/>
              </a:rPr>
              <a:t>k</a:t>
            </a:r>
            <a:endParaRPr lang="en-US" sz="2000" b="1" i="1" baseline="-25000" dirty="0">
              <a:solidFill>
                <a:srgbClr val="0070C0"/>
              </a:solidFill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</a:t>
            </a:r>
            <a:r>
              <a:rPr lang="en-US" smtClean="0">
                <a:latin typeface="Symbol" charset="2"/>
              </a:rPr>
              <a:t>e</a:t>
            </a:r>
            <a:r>
              <a:rPr lang="en-US" smtClean="0"/>
              <a:t>-productions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09600" y="1603375"/>
            <a:ext cx="1828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Garamond" charset="0"/>
              </a:rPr>
              <a:t>S </a:t>
            </a:r>
            <a:r>
              <a:rPr lang="en-US" altLang="zh-TW" dirty="0">
                <a:latin typeface="Garamond" charset="0"/>
                <a:sym typeface="Symbol" charset="2"/>
              </a:rPr>
              <a:t> ACD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A a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B  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C  ED | 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D  BC | b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E  b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3810000"/>
            <a:ext cx="2985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nullable</a:t>
            </a:r>
            <a:r>
              <a:rPr lang="en-US" b="1" dirty="0">
                <a:solidFill>
                  <a:srgbClr val="0070C0"/>
                </a:solidFill>
              </a:rPr>
              <a:t> variables: </a:t>
            </a:r>
            <a:r>
              <a:rPr lang="en-US" dirty="0">
                <a:latin typeface="Garamond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Garamond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Garamond" charset="0"/>
              </a:rPr>
              <a:t>D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990600" y="4824413"/>
            <a:ext cx="7467600" cy="10341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dirty="0" smtClean="0"/>
              <a:t>2. 	For </a:t>
            </a:r>
            <a:r>
              <a:rPr lang="en-US" dirty="0"/>
              <a:t>every production of the form </a:t>
            </a:r>
            <a:r>
              <a:rPr lang="en-US" dirty="0">
                <a:latin typeface="Garamond" charset="0"/>
              </a:rPr>
              <a:t>A → </a:t>
            </a:r>
            <a:r>
              <a:rPr lang="en-US" dirty="0">
                <a:latin typeface="Symbol" charset="2"/>
                <a:sym typeface="Symbol" charset="2"/>
              </a:rPr>
              <a:t></a:t>
            </a:r>
            <a:r>
              <a:rPr lang="en-US" dirty="0">
                <a:latin typeface="Garamond" charset="0"/>
              </a:rPr>
              <a:t>N</a:t>
            </a:r>
            <a:r>
              <a:rPr lang="en-US" dirty="0">
                <a:latin typeface="Symbol" charset="2"/>
                <a:sym typeface="Symbol" charset="2"/>
              </a:rPr>
              <a:t></a:t>
            </a:r>
            <a:r>
              <a:rPr lang="en-US" dirty="0"/>
              <a:t>,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	</a:t>
            </a:r>
            <a:r>
              <a:rPr lang="en-US" dirty="0" smtClean="0"/>
              <a:t>	add </a:t>
            </a:r>
            <a:r>
              <a:rPr lang="en-US" dirty="0"/>
              <a:t>another production </a:t>
            </a:r>
            <a:r>
              <a:rPr lang="en-US" dirty="0">
                <a:latin typeface="Garamond" charset="0"/>
              </a:rPr>
              <a:t>A → </a:t>
            </a:r>
            <a:r>
              <a:rPr lang="en-US" dirty="0">
                <a:latin typeface="Symbol" charset="2"/>
                <a:sym typeface="Symbol" charset="2"/>
              </a:rPr>
              <a:t></a:t>
            </a:r>
          </a:p>
          <a:p>
            <a:pPr lvl="1">
              <a:spcBef>
                <a:spcPct val="20000"/>
              </a:spcBef>
            </a:pPr>
            <a:r>
              <a:rPr lang="en-US" dirty="0" smtClean="0"/>
              <a:t>	If </a:t>
            </a:r>
            <a:r>
              <a:rPr lang="en-US" dirty="0">
                <a:latin typeface="Garamond" charset="0"/>
              </a:rPr>
              <a:t>N → </a:t>
            </a:r>
            <a:r>
              <a:rPr lang="en-US" dirty="0">
                <a:latin typeface="Symbol" charset="2"/>
                <a:sym typeface="Symbol" charset="2"/>
              </a:rPr>
              <a:t></a:t>
            </a:r>
            <a:r>
              <a:rPr lang="en-US" dirty="0"/>
              <a:t> is a production, remove it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410200" y="1466850"/>
            <a:ext cx="1828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Garamond" charset="0"/>
              </a:rPr>
              <a:t>D </a:t>
            </a:r>
            <a:r>
              <a:rPr lang="en-US" altLang="zh-TW" dirty="0">
                <a:latin typeface="Garamond" charset="0"/>
                <a:sym typeface="Symbol" charset="2"/>
              </a:rPr>
              <a:t> C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S 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Garamond" charset="0"/>
                <a:sym typeface="Symbol" charset="2"/>
              </a:rPr>
              <a:t> AD</a:t>
            </a:r>
          </a:p>
          <a:p>
            <a:r>
              <a:rPr lang="en-US" altLang="zh-TW" dirty="0">
                <a:latin typeface="Garamond" charset="0"/>
              </a:rPr>
              <a:t>D </a:t>
            </a:r>
            <a:r>
              <a:rPr lang="en-US" altLang="zh-TW" dirty="0">
                <a:latin typeface="Garamond" charset="0"/>
                <a:sym typeface="Symbol" charset="2"/>
              </a:rPr>
              <a:t> B</a:t>
            </a:r>
          </a:p>
          <a:p>
            <a:r>
              <a:rPr lang="en-US" altLang="zh-TW" dirty="0">
                <a:latin typeface="Garamond" charset="0"/>
              </a:rPr>
              <a:t>D </a:t>
            </a:r>
            <a:r>
              <a:rPr lang="en-US" altLang="zh-TW" dirty="0">
                <a:latin typeface="Garamond" charset="0"/>
                <a:sym typeface="Symbol" charset="2"/>
              </a:rPr>
              <a:t> </a:t>
            </a:r>
            <a:r>
              <a:rPr lang="en-US" altLang="zh-TW" dirty="0">
                <a:latin typeface="Symbol" charset="2"/>
                <a:sym typeface="Symbol" charset="2"/>
              </a:rPr>
              <a:t>e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S 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Garamond" charset="0"/>
                <a:sym typeface="Symbol" charset="2"/>
              </a:rPr>
              <a:t> AC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S 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Garamond" charset="0"/>
                <a:sym typeface="Symbol" charset="2"/>
              </a:rPr>
              <a:t> A</a:t>
            </a:r>
          </a:p>
          <a:p>
            <a:r>
              <a:rPr lang="en-US" altLang="zh-TW" dirty="0">
                <a:latin typeface="Garamond" charset="0"/>
                <a:sym typeface="Symbol" charset="2"/>
              </a:rPr>
              <a:t>C 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Garamond" charset="0"/>
                <a:sym typeface="Symbol" charset="2"/>
              </a:rPr>
              <a:t> E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2590800" y="3810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2895600" y="3810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1905000" y="1600200"/>
            <a:ext cx="35433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1752600" y="1752600"/>
            <a:ext cx="3657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V="1">
            <a:off x="1905000" y="2209800"/>
            <a:ext cx="3505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457" name="Freeform 17"/>
          <p:cNvSpPr>
            <a:spLocks/>
          </p:cNvSpPr>
          <p:nvPr/>
        </p:nvSpPr>
        <p:spPr bwMode="auto">
          <a:xfrm>
            <a:off x="6172200" y="1524000"/>
            <a:ext cx="609600" cy="1066800"/>
          </a:xfrm>
          <a:custGeom>
            <a:avLst/>
            <a:gdLst>
              <a:gd name="T0" fmla="*/ 0 w 384"/>
              <a:gd name="T1" fmla="*/ 0 h 672"/>
              <a:gd name="T2" fmla="*/ 2147483647 w 384"/>
              <a:gd name="T3" fmla="*/ 2147483647 h 672"/>
              <a:gd name="T4" fmla="*/ 2147483647 w 384"/>
              <a:gd name="T5" fmla="*/ 2147483647 h 672"/>
              <a:gd name="T6" fmla="*/ 0 w 38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672"/>
              <a:gd name="T14" fmla="*/ 384 w 38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672">
                <a:moveTo>
                  <a:pt x="0" y="0"/>
                </a:moveTo>
                <a:cubicBezTo>
                  <a:pt x="116" y="32"/>
                  <a:pt x="232" y="64"/>
                  <a:pt x="288" y="144"/>
                </a:cubicBezTo>
                <a:cubicBezTo>
                  <a:pt x="344" y="224"/>
                  <a:pt x="384" y="392"/>
                  <a:pt x="336" y="480"/>
                </a:cubicBezTo>
                <a:cubicBezTo>
                  <a:pt x="288" y="568"/>
                  <a:pt x="144" y="620"/>
                  <a:pt x="0" y="6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1752600" y="1752600"/>
            <a:ext cx="3733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459" name="Freeform 19"/>
          <p:cNvSpPr>
            <a:spLocks/>
          </p:cNvSpPr>
          <p:nvPr/>
        </p:nvSpPr>
        <p:spPr bwMode="auto">
          <a:xfrm>
            <a:off x="6324600" y="1828800"/>
            <a:ext cx="838200" cy="1219200"/>
          </a:xfrm>
          <a:custGeom>
            <a:avLst/>
            <a:gdLst>
              <a:gd name="T0" fmla="*/ 0 w 384"/>
              <a:gd name="T1" fmla="*/ 0 h 672"/>
              <a:gd name="T2" fmla="*/ 2147483647 w 384"/>
              <a:gd name="T3" fmla="*/ 2147483647 h 672"/>
              <a:gd name="T4" fmla="*/ 2147483647 w 384"/>
              <a:gd name="T5" fmla="*/ 2147483647 h 672"/>
              <a:gd name="T6" fmla="*/ 0 w 38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672"/>
              <a:gd name="T14" fmla="*/ 384 w 38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672">
                <a:moveTo>
                  <a:pt x="0" y="0"/>
                </a:moveTo>
                <a:cubicBezTo>
                  <a:pt x="116" y="32"/>
                  <a:pt x="232" y="64"/>
                  <a:pt x="288" y="144"/>
                </a:cubicBezTo>
                <a:cubicBezTo>
                  <a:pt x="344" y="224"/>
                  <a:pt x="384" y="392"/>
                  <a:pt x="336" y="480"/>
                </a:cubicBezTo>
                <a:cubicBezTo>
                  <a:pt x="288" y="568"/>
                  <a:pt x="144" y="620"/>
                  <a:pt x="0" y="6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1981200" y="2667000"/>
            <a:ext cx="3429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461" name="Freeform 21"/>
          <p:cNvSpPr>
            <a:spLocks/>
          </p:cNvSpPr>
          <p:nvPr/>
        </p:nvSpPr>
        <p:spPr bwMode="auto">
          <a:xfrm>
            <a:off x="609600" y="2301875"/>
            <a:ext cx="914400" cy="88900"/>
          </a:xfrm>
          <a:custGeom>
            <a:avLst/>
            <a:gdLst>
              <a:gd name="T0" fmla="*/ 0 w 576"/>
              <a:gd name="T1" fmla="*/ 2147483647 h 56"/>
              <a:gd name="T2" fmla="*/ 2147483647 w 576"/>
              <a:gd name="T3" fmla="*/ 2147483647 h 56"/>
              <a:gd name="T4" fmla="*/ 2147483647 w 576"/>
              <a:gd name="T5" fmla="*/ 2147483647 h 56"/>
              <a:gd name="T6" fmla="*/ 0 60000 65536"/>
              <a:gd name="T7" fmla="*/ 0 60000 65536"/>
              <a:gd name="T8" fmla="*/ 0 60000 65536"/>
              <a:gd name="T9" fmla="*/ 0 w 576"/>
              <a:gd name="T10" fmla="*/ 0 h 56"/>
              <a:gd name="T11" fmla="*/ 576 w 57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6">
                <a:moveTo>
                  <a:pt x="0" y="56"/>
                </a:moveTo>
                <a:cubicBezTo>
                  <a:pt x="72" y="36"/>
                  <a:pt x="144" y="16"/>
                  <a:pt x="240" y="8"/>
                </a:cubicBezTo>
                <a:cubicBezTo>
                  <a:pt x="336" y="0"/>
                  <a:pt x="456" y="4"/>
                  <a:pt x="576" y="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Freeform 22"/>
          <p:cNvSpPr>
            <a:spLocks/>
          </p:cNvSpPr>
          <p:nvPr/>
        </p:nvSpPr>
        <p:spPr bwMode="auto">
          <a:xfrm>
            <a:off x="5334000" y="2438400"/>
            <a:ext cx="914400" cy="88900"/>
          </a:xfrm>
          <a:custGeom>
            <a:avLst/>
            <a:gdLst>
              <a:gd name="T0" fmla="*/ 0 w 576"/>
              <a:gd name="T1" fmla="*/ 2147483647 h 56"/>
              <a:gd name="T2" fmla="*/ 2147483647 w 576"/>
              <a:gd name="T3" fmla="*/ 2147483647 h 56"/>
              <a:gd name="T4" fmla="*/ 2147483647 w 576"/>
              <a:gd name="T5" fmla="*/ 2147483647 h 56"/>
              <a:gd name="T6" fmla="*/ 0 60000 65536"/>
              <a:gd name="T7" fmla="*/ 0 60000 65536"/>
              <a:gd name="T8" fmla="*/ 0 60000 65536"/>
              <a:gd name="T9" fmla="*/ 0 w 576"/>
              <a:gd name="T10" fmla="*/ 0 h 56"/>
              <a:gd name="T11" fmla="*/ 576 w 57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6">
                <a:moveTo>
                  <a:pt x="0" y="56"/>
                </a:moveTo>
                <a:cubicBezTo>
                  <a:pt x="72" y="36"/>
                  <a:pt x="144" y="16"/>
                  <a:pt x="240" y="8"/>
                </a:cubicBezTo>
                <a:cubicBezTo>
                  <a:pt x="336" y="0"/>
                  <a:pt x="456" y="4"/>
                  <a:pt x="576" y="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1600200" y="2590800"/>
            <a:ext cx="381000" cy="88900"/>
          </a:xfrm>
          <a:custGeom>
            <a:avLst/>
            <a:gdLst>
              <a:gd name="T0" fmla="*/ 0 w 576"/>
              <a:gd name="T1" fmla="*/ 2147483647 h 56"/>
              <a:gd name="T2" fmla="*/ 2147483647 w 576"/>
              <a:gd name="T3" fmla="*/ 2147483647 h 56"/>
              <a:gd name="T4" fmla="*/ 2147483647 w 576"/>
              <a:gd name="T5" fmla="*/ 2147483647 h 56"/>
              <a:gd name="T6" fmla="*/ 0 60000 65536"/>
              <a:gd name="T7" fmla="*/ 0 60000 65536"/>
              <a:gd name="T8" fmla="*/ 0 60000 65536"/>
              <a:gd name="T9" fmla="*/ 0 w 576"/>
              <a:gd name="T10" fmla="*/ 0 h 56"/>
              <a:gd name="T11" fmla="*/ 576 w 57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6">
                <a:moveTo>
                  <a:pt x="0" y="56"/>
                </a:moveTo>
                <a:cubicBezTo>
                  <a:pt x="72" y="36"/>
                  <a:pt x="144" y="16"/>
                  <a:pt x="240" y="8"/>
                </a:cubicBezTo>
                <a:cubicBezTo>
                  <a:pt x="336" y="0"/>
                  <a:pt x="456" y="4"/>
                  <a:pt x="576" y="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 animBg="1"/>
      <p:bldP spid="61451" grpId="1" animBg="1"/>
      <p:bldP spid="61452" grpId="0" animBg="1"/>
      <p:bldP spid="61452" grpId="1" animBg="1"/>
      <p:bldP spid="61453" grpId="0" animBg="1"/>
      <p:bldP spid="61454" grpId="0" animBg="1"/>
      <p:bldP spid="61455" grpId="0" animBg="1"/>
      <p:bldP spid="61456" grpId="0" animBg="1"/>
      <p:bldP spid="61457" grpId="0" animBg="1"/>
      <p:bldP spid="61458" grpId="0" animBg="1"/>
      <p:bldP spid="61459" grpId="0" animBg="1"/>
      <p:bldP spid="61460" grpId="0" animBg="1"/>
      <p:bldP spid="61461" grpId="0" animBg="1"/>
      <p:bldP spid="61462" grpId="0" animBg="1"/>
      <p:bldP spid="614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loops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unit production </a:t>
            </a:r>
            <a:r>
              <a:rPr lang="en-US" dirty="0" smtClean="0"/>
              <a:t>is a production of the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baseline="-25000" dirty="0" smtClean="0">
                <a:latin typeface="Garamond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baseline="-25000" dirty="0" smtClean="0">
                <a:latin typeface="Garamond" charset="0"/>
              </a:rPr>
              <a:t>2</a:t>
            </a:r>
            <a:r>
              <a:rPr lang="en-US" dirty="0" smtClean="0"/>
              <a:t> are both variables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33800" y="2224088"/>
            <a:ext cx="1425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Garamond" charset="0"/>
              </a:rPr>
              <a:t>A</a:t>
            </a:r>
            <a:r>
              <a:rPr lang="en-US" sz="2800" baseline="-25000" dirty="0">
                <a:latin typeface="Garamond" charset="0"/>
              </a:rPr>
              <a:t>1</a:t>
            </a:r>
            <a:r>
              <a:rPr lang="en-US" sz="2800" dirty="0">
                <a:latin typeface="Garamond" charset="0"/>
              </a:rPr>
              <a:t> → A</a:t>
            </a:r>
            <a:r>
              <a:rPr lang="en-US" sz="2800" baseline="-25000" dirty="0">
                <a:latin typeface="Garamond" charset="0"/>
              </a:rPr>
              <a:t>2</a:t>
            </a:r>
            <a:endParaRPr lang="en-US" sz="2800" dirty="0">
              <a:latin typeface="Garamond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66800" y="4572000"/>
            <a:ext cx="3162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1S0S1 | T</a:t>
            </a:r>
          </a:p>
          <a:p>
            <a:r>
              <a:rPr lang="en-US" sz="2800">
                <a:latin typeface="Garamond" charset="0"/>
              </a:rPr>
              <a:t>T → S | R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  <a:p>
            <a:r>
              <a:rPr lang="en-US" sz="2800">
                <a:latin typeface="Garamond" charset="0"/>
              </a:rPr>
              <a:t>R → 0SR</a:t>
            </a:r>
            <a:endParaRPr lang="en-US">
              <a:latin typeface="Symbol" charset="2"/>
              <a:sym typeface="Symbol" charset="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066800" y="403860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141913" y="4038600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productions: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461000" y="47244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985000" y="47244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T</a:t>
            </a:r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194425" y="5651500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R</a:t>
            </a:r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791200" y="48768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324600" y="56388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6400800" y="4953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>
            <a:off x="5816600" y="4648200"/>
            <a:ext cx="1143000" cy="228600"/>
          </a:xfrm>
          <a:custGeom>
            <a:avLst/>
            <a:gdLst>
              <a:gd name="T0" fmla="*/ 0 w 720"/>
              <a:gd name="T1" fmla="*/ 2147483647 h 144"/>
              <a:gd name="T2" fmla="*/ 2147483647 w 720"/>
              <a:gd name="T3" fmla="*/ 0 h 144"/>
              <a:gd name="T4" fmla="*/ 2147483647 w 720"/>
              <a:gd name="T5" fmla="*/ 2147483647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144"/>
                </a:moveTo>
                <a:cubicBezTo>
                  <a:pt x="108" y="72"/>
                  <a:pt x="216" y="0"/>
                  <a:pt x="336" y="0"/>
                </a:cubicBezTo>
                <a:cubicBezTo>
                  <a:pt x="456" y="0"/>
                  <a:pt x="588" y="72"/>
                  <a:pt x="72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6"/>
          <p:cNvSpPr>
            <a:spLocks/>
          </p:cNvSpPr>
          <p:nvPr/>
        </p:nvSpPr>
        <p:spPr bwMode="auto">
          <a:xfrm rot="10743046">
            <a:off x="5791200" y="4940300"/>
            <a:ext cx="1143000" cy="228600"/>
          </a:xfrm>
          <a:custGeom>
            <a:avLst/>
            <a:gdLst>
              <a:gd name="T0" fmla="*/ 0 w 720"/>
              <a:gd name="T1" fmla="*/ 2147483647 h 144"/>
              <a:gd name="T2" fmla="*/ 2147483647 w 720"/>
              <a:gd name="T3" fmla="*/ 0 h 144"/>
              <a:gd name="T4" fmla="*/ 2147483647 w 720"/>
              <a:gd name="T5" fmla="*/ 2147483647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144"/>
                </a:moveTo>
                <a:cubicBezTo>
                  <a:pt x="108" y="72"/>
                  <a:pt x="216" y="0"/>
                  <a:pt x="336" y="0"/>
                </a:cubicBezTo>
                <a:cubicBezTo>
                  <a:pt x="456" y="0"/>
                  <a:pt x="588" y="72"/>
                  <a:pt x="72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Removal of unit productions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97013"/>
            <a:ext cx="8353425" cy="2770187"/>
          </a:xfrm>
        </p:spPr>
        <p:txBody>
          <a:bodyPr/>
          <a:lstStyle/>
          <a:p>
            <a:r>
              <a:rPr lang="en-US" dirty="0" smtClean="0"/>
              <a:t>If there is a cycle of unit productions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it and replace everything with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baseline="-25000" dirty="0" smtClean="0">
                <a:latin typeface="Garamond" charset="0"/>
              </a:rPr>
              <a:t>1</a:t>
            </a:r>
            <a:br>
              <a:rPr lang="en-US" baseline="-25000" dirty="0" smtClean="0">
                <a:latin typeface="Garamond" charset="0"/>
              </a:rPr>
            </a:br>
            <a:endParaRPr lang="en-US" baseline="-25000" dirty="0" smtClean="0">
              <a:latin typeface="Garamond" charset="0"/>
            </a:endParaRPr>
          </a:p>
          <a:p>
            <a:r>
              <a:rPr lang="en-US" dirty="0" smtClean="0"/>
              <a:t>Example</a:t>
            </a:r>
            <a:endParaRPr lang="en-US" baseline="-25000" dirty="0" smtClean="0">
              <a:latin typeface="Garamond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28800" y="2147887"/>
            <a:ext cx="508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</a:pPr>
            <a:r>
              <a:rPr lang="en-US" sz="2800" dirty="0">
                <a:latin typeface="Garamond" charset="0"/>
              </a:rPr>
              <a:t>A</a:t>
            </a:r>
            <a:r>
              <a:rPr lang="en-US" sz="2800" baseline="-25000" dirty="0">
                <a:latin typeface="Garamond" charset="0"/>
              </a:rPr>
              <a:t>1</a:t>
            </a:r>
            <a:r>
              <a:rPr lang="en-US" sz="2800" dirty="0">
                <a:latin typeface="Garamond" charset="0"/>
              </a:rPr>
              <a:t> → A</a:t>
            </a:r>
            <a:r>
              <a:rPr lang="en-US" sz="2800" baseline="-25000" dirty="0">
                <a:latin typeface="Garamond" charset="0"/>
              </a:rPr>
              <a:t>2 </a:t>
            </a:r>
            <a:r>
              <a:rPr lang="en-US" sz="2800" dirty="0">
                <a:latin typeface="Garamond" charset="0"/>
              </a:rPr>
              <a:t>→ ... → </a:t>
            </a:r>
            <a:r>
              <a:rPr lang="en-US" sz="2800" dirty="0" err="1">
                <a:latin typeface="Garamond" charset="0"/>
              </a:rPr>
              <a:t>A</a:t>
            </a:r>
            <a:r>
              <a:rPr lang="en-US" sz="2800" i="1" baseline="-25000" dirty="0" err="1">
                <a:latin typeface="Garamond" charset="0"/>
              </a:rPr>
              <a:t>k</a:t>
            </a:r>
            <a:r>
              <a:rPr lang="en-US" sz="2800" baseline="-25000" dirty="0">
                <a:latin typeface="Garamond" charset="0"/>
              </a:rPr>
              <a:t> </a:t>
            </a:r>
            <a:r>
              <a:rPr lang="en-US" sz="2800" dirty="0">
                <a:latin typeface="Garamond" charset="0"/>
              </a:rPr>
              <a:t>→ A</a:t>
            </a:r>
            <a:r>
              <a:rPr lang="en-US" sz="2800" baseline="-25000" dirty="0">
                <a:latin typeface="Garamond" charset="0"/>
              </a:rPr>
              <a:t>1</a:t>
            </a:r>
            <a:endParaRPr lang="en-US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2736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→ 0S1 | 1S0S1 | T</a:t>
            </a:r>
          </a:p>
          <a:p>
            <a:r>
              <a:rPr lang="en-US">
                <a:latin typeface="Garamond" charset="0"/>
              </a:rPr>
              <a:t>T → S | R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  <a:p>
            <a:r>
              <a:rPr lang="en-US">
                <a:latin typeface="Garamond" charset="0"/>
              </a:rPr>
              <a:t>R → 0SR</a:t>
            </a:r>
            <a:endParaRPr lang="en-US">
              <a:latin typeface="Symbol" charset="2"/>
              <a:sym typeface="Symbol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937000" y="38862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038725" y="38862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T</a:t>
            </a: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467225" y="5105400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R</a:t>
            </a:r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064000" y="43307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5207000" y="43307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597400" y="50927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4673600" y="44069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4089400" y="4102100"/>
            <a:ext cx="1143000" cy="228600"/>
          </a:xfrm>
          <a:custGeom>
            <a:avLst/>
            <a:gdLst>
              <a:gd name="T0" fmla="*/ 0 w 720"/>
              <a:gd name="T1" fmla="*/ 2147483647 h 144"/>
              <a:gd name="T2" fmla="*/ 2147483647 w 720"/>
              <a:gd name="T3" fmla="*/ 0 h 144"/>
              <a:gd name="T4" fmla="*/ 2147483647 w 720"/>
              <a:gd name="T5" fmla="*/ 2147483647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144"/>
                </a:moveTo>
                <a:cubicBezTo>
                  <a:pt x="108" y="72"/>
                  <a:pt x="216" y="0"/>
                  <a:pt x="336" y="0"/>
                </a:cubicBezTo>
                <a:cubicBezTo>
                  <a:pt x="456" y="0"/>
                  <a:pt x="588" y="72"/>
                  <a:pt x="720" y="1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 rot="10743046">
            <a:off x="4064000" y="4394200"/>
            <a:ext cx="1143000" cy="228600"/>
          </a:xfrm>
          <a:custGeom>
            <a:avLst/>
            <a:gdLst>
              <a:gd name="T0" fmla="*/ 0 w 720"/>
              <a:gd name="T1" fmla="*/ 2147483647 h 144"/>
              <a:gd name="T2" fmla="*/ 2147483647 w 720"/>
              <a:gd name="T3" fmla="*/ 0 h 144"/>
              <a:gd name="T4" fmla="*/ 2147483647 w 720"/>
              <a:gd name="T5" fmla="*/ 2147483647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144"/>
                </a:moveTo>
                <a:cubicBezTo>
                  <a:pt x="108" y="72"/>
                  <a:pt x="216" y="0"/>
                  <a:pt x="336" y="0"/>
                </a:cubicBezTo>
                <a:cubicBezTo>
                  <a:pt x="456" y="0"/>
                  <a:pt x="588" y="72"/>
                  <a:pt x="720" y="1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797550" y="4191000"/>
            <a:ext cx="1749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S → 0S1 | 1S0S1</a:t>
            </a:r>
          </a:p>
          <a:p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S</a:t>
            </a:r>
            <a:r>
              <a:rPr lang="en-US" dirty="0">
                <a:latin typeface="Garamond" charset="0"/>
              </a:rPr>
              <a:t> → R | </a:t>
            </a:r>
            <a:r>
              <a:rPr lang="en-US" dirty="0">
                <a:latin typeface="Symbol" charset="2"/>
                <a:sym typeface="Symbol" charset="2"/>
              </a:rPr>
              <a:t></a:t>
            </a:r>
          </a:p>
          <a:p>
            <a:r>
              <a:rPr lang="en-US" dirty="0">
                <a:latin typeface="Garamond" charset="0"/>
              </a:rPr>
              <a:t>R → 0SR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33600" y="5715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T</a:t>
            </a:r>
            <a:r>
              <a:rPr lang="en-US"/>
              <a:t> is replaced by </a:t>
            </a:r>
            <a:r>
              <a:rPr lang="en-US">
                <a:latin typeface="Garamond" charset="0"/>
              </a:rPr>
              <a:t>S</a:t>
            </a:r>
            <a:r>
              <a:rPr lang="en-US"/>
              <a:t> in the </a:t>
            </a:r>
            <a:r>
              <a:rPr lang="en-US">
                <a:latin typeface="Garamond" charset="0"/>
              </a:rPr>
              <a:t>{S, T}</a:t>
            </a:r>
            <a:r>
              <a:rPr lang="en-US"/>
              <a:t> cycle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1219200" y="4343400"/>
            <a:ext cx="474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Wingdings" charset="2"/>
              </a:rPr>
              <a:t></a:t>
            </a:r>
            <a:endParaRPr lang="en-US" sz="3600" dirty="0"/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2590800" y="4038600"/>
            <a:ext cx="474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Wingdings" charset="2"/>
              </a:rPr>
              <a:t></a:t>
            </a:r>
            <a:endParaRPr lang="en-US" sz="2800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8" grpId="0"/>
      <p:bldP spid="563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Removal of unit productions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53425" cy="3684587"/>
          </a:xfrm>
        </p:spPr>
        <p:txBody>
          <a:bodyPr/>
          <a:lstStyle/>
          <a:p>
            <a:r>
              <a:rPr lang="en-US" dirty="0" smtClean="0"/>
              <a:t>For other unit productions, replace every chain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productions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baseline="-25000" dirty="0" smtClean="0">
                <a:latin typeface="Garamond" charset="0"/>
              </a:rPr>
              <a:t>1</a:t>
            </a:r>
            <a:r>
              <a:rPr lang="en-US" dirty="0" smtClean="0">
                <a:latin typeface="Garamond" charset="0"/>
              </a:rPr>
              <a:t> → </a:t>
            </a:r>
            <a:r>
              <a:rPr lang="en-US" dirty="0" smtClean="0">
                <a:latin typeface="Symbol" charset="2"/>
                <a:sym typeface="Symbol" charset="2"/>
              </a:rPr>
              <a:t></a:t>
            </a:r>
            <a:r>
              <a:rPr lang="en-US" dirty="0" smtClean="0">
                <a:latin typeface="Garamond" charset="0"/>
              </a:rPr>
              <a:t>,... , </a:t>
            </a:r>
            <a:r>
              <a:rPr lang="en-US" dirty="0" err="1" smtClean="0">
                <a:latin typeface="Garamond" charset="0"/>
              </a:rPr>
              <a:t>A</a:t>
            </a:r>
            <a:r>
              <a:rPr lang="en-US" i="1" baseline="-25000" dirty="0" err="1" smtClean="0">
                <a:latin typeface="Garamond" charset="0"/>
              </a:rPr>
              <a:t>k</a:t>
            </a:r>
            <a:r>
              <a:rPr lang="en-US" baseline="-25000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→ </a:t>
            </a:r>
            <a:r>
              <a:rPr lang="en-US" dirty="0" smtClean="0">
                <a:latin typeface="Symbol" charset="2"/>
                <a:sym typeface="Symbol" charset="2"/>
              </a:rPr>
              <a:t></a:t>
            </a:r>
            <a:br>
              <a:rPr lang="en-US" dirty="0" smtClean="0">
                <a:latin typeface="Symbol" charset="2"/>
                <a:sym typeface="Symbol" charset="2"/>
              </a:rPr>
            </a:br>
            <a:endParaRPr lang="en-US" dirty="0" smtClean="0">
              <a:latin typeface="Symbol" charset="2"/>
              <a:sym typeface="Symbol" charset="2"/>
            </a:endParaRPr>
          </a:p>
          <a:p>
            <a:r>
              <a:rPr lang="en-US" dirty="0" smtClean="0"/>
              <a:t>Example</a:t>
            </a:r>
            <a:endParaRPr lang="en-US" dirty="0" smtClean="0">
              <a:latin typeface="Symbol" charset="2"/>
              <a:sym typeface="Symbol" charset="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1905000"/>
            <a:ext cx="508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</a:pPr>
            <a:r>
              <a:rPr lang="en-US" sz="2800">
                <a:latin typeface="Garamond" charset="0"/>
              </a:rPr>
              <a:t>A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>
                <a:latin typeface="Garamond" charset="0"/>
              </a:rPr>
              <a:t> → A</a:t>
            </a:r>
            <a:r>
              <a:rPr lang="en-US" sz="2800" baseline="-25000">
                <a:latin typeface="Garamond" charset="0"/>
              </a:rPr>
              <a:t>2 </a:t>
            </a:r>
            <a:r>
              <a:rPr lang="en-US" sz="2800">
                <a:latin typeface="Garamond" charset="0"/>
              </a:rPr>
              <a:t>→ ... → A</a:t>
            </a:r>
            <a:r>
              <a:rPr lang="en-US" sz="2800" i="1" baseline="-25000">
                <a:latin typeface="Garamond" charset="0"/>
              </a:rPr>
              <a:t>k</a:t>
            </a:r>
            <a:r>
              <a:rPr lang="en-US" sz="2800" baseline="-25000">
                <a:latin typeface="Garamond" charset="0"/>
              </a:rPr>
              <a:t> </a:t>
            </a:r>
            <a:r>
              <a:rPr lang="en-US" sz="2800">
                <a:latin typeface="Garamond" charset="0"/>
              </a:rPr>
              <a:t>→ </a:t>
            </a:r>
            <a:r>
              <a:rPr lang="en-US" sz="2800">
                <a:latin typeface="Symbol" charset="2"/>
                <a:sym typeface="Symbol" charset="2"/>
              </a:rPr>
              <a:t></a:t>
            </a:r>
            <a:endParaRPr lang="en-US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447800" y="5638800"/>
            <a:ext cx="641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→ R → 0SR</a:t>
            </a:r>
            <a:r>
              <a:rPr lang="en-US"/>
              <a:t> is replaced by </a:t>
            </a:r>
            <a:r>
              <a:rPr lang="en-US">
                <a:latin typeface="Garamond" charset="0"/>
              </a:rPr>
              <a:t>S → 0SR</a:t>
            </a:r>
            <a:r>
              <a:rPr lang="en-US"/>
              <a:t>, </a:t>
            </a:r>
            <a:r>
              <a:rPr lang="en-US">
                <a:latin typeface="Garamond" charset="0"/>
              </a:rPr>
              <a:t>R → 0SR 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955675" y="4191000"/>
            <a:ext cx="2320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→ 0S1 | 1S0S1 </a:t>
            </a:r>
          </a:p>
          <a:p>
            <a:r>
              <a:rPr lang="en-US">
                <a:latin typeface="Garamond" charset="0"/>
              </a:rPr>
              <a:t>          | R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  <a:p>
            <a:r>
              <a:rPr lang="en-US">
                <a:latin typeface="Garamond" charset="0"/>
              </a:rPr>
              <a:t>R → 0SR</a:t>
            </a:r>
            <a:endParaRPr lang="en-US">
              <a:latin typeface="Symbol" charset="2"/>
              <a:sym typeface="Symbol" charset="2"/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5867400" y="4191000"/>
            <a:ext cx="18069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S → 0S1 | 1S0S1 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          |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0SR </a:t>
            </a:r>
            <a:r>
              <a:rPr lang="en-US" dirty="0">
                <a:latin typeface="Garamond" charset="0"/>
              </a:rPr>
              <a:t>| </a:t>
            </a:r>
            <a:r>
              <a:rPr lang="en-US" dirty="0">
                <a:latin typeface="Symbol" charset="2"/>
                <a:sym typeface="Symbol" charset="2"/>
              </a:rPr>
              <a:t></a:t>
            </a:r>
          </a:p>
          <a:p>
            <a:r>
              <a:rPr lang="en-US" dirty="0">
                <a:latin typeface="Garamond" charset="0"/>
              </a:rPr>
              <a:t>R →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0SR</a:t>
            </a:r>
            <a:endParaRPr lang="en-US" b="1" dirty="0">
              <a:solidFill>
                <a:schemeClr val="accent1"/>
              </a:solidFill>
              <a:latin typeface="Symbol" charset="2"/>
              <a:sym typeface="Symbol" charset="2"/>
            </a:endParaRPr>
          </a:p>
        </p:txBody>
      </p:sp>
      <p:sp>
        <p:nvSpPr>
          <p:cNvPr id="30728" name="AutoShape 9"/>
          <p:cNvSpPr>
            <a:spLocks noChangeArrowheads="1"/>
          </p:cNvSpPr>
          <p:nvPr/>
        </p:nvSpPr>
        <p:spPr bwMode="auto">
          <a:xfrm>
            <a:off x="4038600" y="4495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After eliminating </a:t>
            </a:r>
            <a:r>
              <a:rPr lang="en-US" dirty="0" smtClean="0">
                <a:latin typeface="Symbol" charset="2"/>
              </a:rPr>
              <a:t>e</a:t>
            </a:r>
            <a:r>
              <a:rPr lang="en-US" dirty="0" smtClean="0"/>
              <a:t>-productions and unit productions, we know that every derivation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doesn’t </a:t>
            </a:r>
            <a:r>
              <a:rPr lang="en-US" b="1" dirty="0" smtClean="0">
                <a:solidFill>
                  <a:schemeClr val="accent1"/>
                </a:solidFill>
              </a:rPr>
              <a:t>shrink in length </a:t>
            </a:r>
            <a:r>
              <a:rPr lang="en-US" dirty="0" smtClean="0"/>
              <a:t>and doesn’t </a:t>
            </a:r>
            <a:r>
              <a:rPr lang="en-US" b="1" dirty="0" smtClean="0">
                <a:solidFill>
                  <a:srgbClr val="6699FF"/>
                </a:solidFill>
              </a:rPr>
              <a:t>go into cycles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Exception: </a:t>
            </a:r>
            <a:r>
              <a:rPr lang="en-US" dirty="0" smtClean="0">
                <a:latin typeface="Garamond" charset="0"/>
              </a:rPr>
              <a:t>S →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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will not use this rule at all, except to check if </a:t>
            </a:r>
            <a:r>
              <a:rPr lang="en-US" dirty="0" smtClean="0">
                <a:latin typeface="Symbol" charset="2"/>
              </a:rPr>
              <a:t>e </a:t>
            </a:r>
            <a:r>
              <a:rPr lang="en-US" dirty="0" smtClean="0">
                <a:sym typeface="Symbol" charset="2"/>
              </a:rPr>
              <a:t> </a:t>
            </a:r>
            <a:r>
              <a:rPr lang="en-US" i="1" dirty="0" smtClean="0">
                <a:latin typeface="Garamond" charset="0"/>
              </a:rPr>
              <a:t>L</a:t>
            </a:r>
            <a:br>
              <a:rPr lang="en-US" i="1" dirty="0" smtClean="0">
                <a:latin typeface="Garamond" charset="0"/>
              </a:rPr>
            </a:br>
            <a:endParaRPr lang="en-US" dirty="0" smtClean="0">
              <a:latin typeface="Garamond" charset="0"/>
            </a:endParaRPr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>
                <a:latin typeface="Symbol" charset="2"/>
              </a:rPr>
              <a:t>e</a:t>
            </a:r>
            <a:r>
              <a:rPr lang="en-US" dirty="0" smtClean="0"/>
              <a:t>-productions must be eliminated </a:t>
            </a:r>
            <a:r>
              <a:rPr lang="en-US" b="1" dirty="0" smtClean="0">
                <a:solidFill>
                  <a:srgbClr val="6699FF"/>
                </a:solidFill>
              </a:rPr>
              <a:t>before</a:t>
            </a:r>
            <a:r>
              <a:rPr lang="en-US" dirty="0" smtClean="0"/>
              <a:t> unit productions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447800" y="2343150"/>
            <a:ext cx="18113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</a:t>
            </a:r>
            <a:r>
              <a:rPr lang="en-US" sz="2800">
                <a:latin typeface="Garamond" charset="0"/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a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>
                <a:latin typeface="Garamond" charset="0"/>
              </a:rPr>
              <a:t>…a</a:t>
            </a:r>
            <a:r>
              <a:rPr lang="en-US" sz="2800" i="1" baseline="-25000">
                <a:latin typeface="Garamond" charset="0"/>
              </a:rPr>
              <a:t>k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810000" y="2343150"/>
            <a:ext cx="436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where </a:t>
            </a:r>
            <a:r>
              <a:rPr lang="en-US" sz="2800">
                <a:latin typeface="Garamond" charset="0"/>
              </a:rPr>
              <a:t>a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>
                <a:latin typeface="Garamond" charset="0"/>
              </a:rPr>
              <a:t>, …, a</a:t>
            </a:r>
            <a:r>
              <a:rPr lang="en-US" sz="2800" i="1" baseline="-25000">
                <a:latin typeface="Garamond" charset="0"/>
              </a:rPr>
              <a:t>k </a:t>
            </a:r>
            <a:r>
              <a:rPr lang="en-US" sz="2800"/>
              <a:t>are terminals</a:t>
            </a:r>
            <a:endParaRPr lang="en-US" sz="2800" i="1" baseline="-2500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78000" y="22860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53425" cy="1017587"/>
          </a:xfrm>
        </p:spPr>
        <p:txBody>
          <a:bodyPr/>
          <a:lstStyle/>
          <a:p>
            <a:r>
              <a:rPr lang="en-US" dirty="0" smtClean="0"/>
              <a:t>A grammar is </a:t>
            </a:r>
            <a:r>
              <a:rPr lang="en-US" b="1" dirty="0" smtClean="0">
                <a:solidFill>
                  <a:schemeClr val="accent1"/>
                </a:solidFill>
              </a:rPr>
              <a:t>ambiguous</a:t>
            </a:r>
            <a:r>
              <a:rPr lang="en-US" dirty="0" smtClean="0"/>
              <a:t> if some strings have more than one parse tree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690938" y="4200525"/>
            <a:ext cx="126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  <a:cs typeface="Courier New" charset="0"/>
              </a:rPr>
              <a:t>1+2*2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371600" y="3429000"/>
            <a:ext cx="1485900" cy="2560638"/>
            <a:chOff x="1371600" y="3429000"/>
            <a:chExt cx="1485900" cy="2561400"/>
          </a:xfrm>
        </p:grpSpPr>
        <p:sp>
          <p:nvSpPr>
            <p:cNvPr id="14372" name="Line 6"/>
            <p:cNvSpPr>
              <a:spLocks noChangeShapeType="1"/>
            </p:cNvSpPr>
            <p:nvPr/>
          </p:nvSpPr>
          <p:spPr bwMode="auto">
            <a:xfrm flipH="1">
              <a:off x="1657350" y="3810000"/>
              <a:ext cx="30162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7"/>
            <p:cNvSpPr>
              <a:spLocks noChangeShapeType="1"/>
            </p:cNvSpPr>
            <p:nvPr/>
          </p:nvSpPr>
          <p:spPr bwMode="auto">
            <a:xfrm>
              <a:off x="1958975" y="3810000"/>
              <a:ext cx="3079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Text Box 8"/>
            <p:cNvSpPr txBox="1">
              <a:spLocks noChangeArrowheads="1"/>
            </p:cNvSpPr>
            <p:nvPr/>
          </p:nvSpPr>
          <p:spPr bwMode="auto">
            <a:xfrm>
              <a:off x="1806575" y="34290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charset="0"/>
                  <a:ea typeface="新細明體" charset="-120"/>
                </a:rPr>
                <a:t>E</a:t>
              </a:r>
            </a:p>
          </p:txBody>
        </p:sp>
        <p:sp>
          <p:nvSpPr>
            <p:cNvPr id="14375" name="Line 9"/>
            <p:cNvSpPr>
              <a:spLocks noChangeShapeType="1"/>
            </p:cNvSpPr>
            <p:nvPr/>
          </p:nvSpPr>
          <p:spPr bwMode="auto">
            <a:xfrm>
              <a:off x="1958975" y="38100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6" name="Text Box 10"/>
            <p:cNvSpPr txBox="1">
              <a:spLocks noChangeArrowheads="1"/>
            </p:cNvSpPr>
            <p:nvPr/>
          </p:nvSpPr>
          <p:spPr bwMode="auto">
            <a:xfrm>
              <a:off x="1425575" y="39624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77" name="Text Box 11"/>
            <p:cNvSpPr txBox="1">
              <a:spLocks noChangeArrowheads="1"/>
            </p:cNvSpPr>
            <p:nvPr/>
          </p:nvSpPr>
          <p:spPr bwMode="auto">
            <a:xfrm>
              <a:off x="2122488" y="39624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78" name="Text Box 12"/>
            <p:cNvSpPr txBox="1">
              <a:spLocks noChangeArrowheads="1"/>
            </p:cNvSpPr>
            <p:nvPr/>
          </p:nvSpPr>
          <p:spPr bwMode="auto">
            <a:xfrm>
              <a:off x="1781174" y="3962400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+</a:t>
              </a:r>
            </a:p>
          </p:txBody>
        </p:sp>
        <p:sp>
          <p:nvSpPr>
            <p:cNvPr id="14379" name="Line 13"/>
            <p:cNvSpPr>
              <a:spLocks noChangeShapeType="1"/>
            </p:cNvSpPr>
            <p:nvPr/>
          </p:nvSpPr>
          <p:spPr bwMode="auto">
            <a:xfrm>
              <a:off x="1577975" y="43434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0" name="Line 14"/>
            <p:cNvSpPr>
              <a:spLocks noChangeShapeType="1"/>
            </p:cNvSpPr>
            <p:nvPr/>
          </p:nvSpPr>
          <p:spPr bwMode="auto">
            <a:xfrm flipH="1">
              <a:off x="2019300" y="4343400"/>
              <a:ext cx="30162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1" name="Line 15"/>
            <p:cNvSpPr>
              <a:spLocks noChangeShapeType="1"/>
            </p:cNvSpPr>
            <p:nvPr/>
          </p:nvSpPr>
          <p:spPr bwMode="auto">
            <a:xfrm>
              <a:off x="2320925" y="4343400"/>
              <a:ext cx="3079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2" name="Line 16"/>
            <p:cNvSpPr>
              <a:spLocks noChangeShapeType="1"/>
            </p:cNvSpPr>
            <p:nvPr/>
          </p:nvSpPr>
          <p:spPr bwMode="auto">
            <a:xfrm>
              <a:off x="2320925" y="43434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3" name="Text Box 17"/>
            <p:cNvSpPr txBox="1">
              <a:spLocks noChangeArrowheads="1"/>
            </p:cNvSpPr>
            <p:nvPr/>
          </p:nvSpPr>
          <p:spPr bwMode="auto">
            <a:xfrm>
              <a:off x="1766888" y="44958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84" name="Text Box 18"/>
            <p:cNvSpPr txBox="1">
              <a:spLocks noChangeArrowheads="1"/>
            </p:cNvSpPr>
            <p:nvPr/>
          </p:nvSpPr>
          <p:spPr bwMode="auto">
            <a:xfrm>
              <a:off x="2463800" y="44958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85" name="Text Box 19"/>
            <p:cNvSpPr txBox="1">
              <a:spLocks noChangeArrowheads="1"/>
            </p:cNvSpPr>
            <p:nvPr/>
          </p:nvSpPr>
          <p:spPr bwMode="auto">
            <a:xfrm>
              <a:off x="2147888" y="4495800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*</a:t>
              </a:r>
            </a:p>
          </p:txBody>
        </p:sp>
        <p:sp>
          <p:nvSpPr>
            <p:cNvPr id="14386" name="Text Box 21"/>
            <p:cNvSpPr txBox="1">
              <a:spLocks noChangeArrowheads="1"/>
            </p:cNvSpPr>
            <p:nvPr/>
          </p:nvSpPr>
          <p:spPr bwMode="auto">
            <a:xfrm>
              <a:off x="1371600" y="44958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87" name="Line 22"/>
            <p:cNvSpPr>
              <a:spLocks noChangeShapeType="1"/>
            </p:cNvSpPr>
            <p:nvPr/>
          </p:nvSpPr>
          <p:spPr bwMode="auto">
            <a:xfrm>
              <a:off x="1943100" y="48768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8" name="Text Box 23"/>
            <p:cNvSpPr txBox="1">
              <a:spLocks noChangeArrowheads="1"/>
            </p:cNvSpPr>
            <p:nvPr/>
          </p:nvSpPr>
          <p:spPr bwMode="auto">
            <a:xfrm>
              <a:off x="1752600" y="50292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89" name="Text Box 24"/>
            <p:cNvSpPr txBox="1">
              <a:spLocks noChangeArrowheads="1"/>
            </p:cNvSpPr>
            <p:nvPr/>
          </p:nvSpPr>
          <p:spPr bwMode="auto">
            <a:xfrm>
              <a:off x="2466975" y="50292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90" name="Line 25"/>
            <p:cNvSpPr>
              <a:spLocks noChangeShapeType="1"/>
            </p:cNvSpPr>
            <p:nvPr/>
          </p:nvSpPr>
          <p:spPr bwMode="auto">
            <a:xfrm>
              <a:off x="2657475" y="48768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1" name="Text Box 26"/>
            <p:cNvSpPr txBox="1">
              <a:spLocks noChangeArrowheads="1"/>
            </p:cNvSpPr>
            <p:nvPr/>
          </p:nvSpPr>
          <p:spPr bwMode="auto">
            <a:xfrm>
              <a:off x="1426634" y="5080002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14392" name="Line 27"/>
            <p:cNvSpPr>
              <a:spLocks noChangeShapeType="1"/>
            </p:cNvSpPr>
            <p:nvPr/>
          </p:nvSpPr>
          <p:spPr bwMode="auto">
            <a:xfrm>
              <a:off x="1579034" y="4927602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3" name="Line 28"/>
            <p:cNvSpPr>
              <a:spLocks noChangeShapeType="1"/>
            </p:cNvSpPr>
            <p:nvPr/>
          </p:nvSpPr>
          <p:spPr bwMode="auto">
            <a:xfrm>
              <a:off x="1943100" y="54102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4" name="Line 29"/>
            <p:cNvSpPr>
              <a:spLocks noChangeShapeType="1"/>
            </p:cNvSpPr>
            <p:nvPr/>
          </p:nvSpPr>
          <p:spPr bwMode="auto">
            <a:xfrm>
              <a:off x="2657475" y="54102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5" name="Text Box 30"/>
            <p:cNvSpPr txBox="1">
              <a:spLocks noChangeArrowheads="1"/>
            </p:cNvSpPr>
            <p:nvPr/>
          </p:nvSpPr>
          <p:spPr bwMode="auto">
            <a:xfrm>
              <a:off x="1765299" y="55287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2</a:t>
              </a:r>
            </a:p>
          </p:txBody>
        </p:sp>
        <p:sp>
          <p:nvSpPr>
            <p:cNvPr id="14396" name="Text Box 31"/>
            <p:cNvSpPr txBox="1">
              <a:spLocks noChangeArrowheads="1"/>
            </p:cNvSpPr>
            <p:nvPr/>
          </p:nvSpPr>
          <p:spPr bwMode="auto">
            <a:xfrm>
              <a:off x="2479674" y="55287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2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624513" y="3352800"/>
            <a:ext cx="1476375" cy="2562225"/>
            <a:chOff x="5624513" y="3352800"/>
            <a:chExt cx="1476375" cy="2562458"/>
          </a:xfrm>
        </p:grpSpPr>
        <p:sp>
          <p:nvSpPr>
            <p:cNvPr id="14347" name="Line 32"/>
            <p:cNvSpPr>
              <a:spLocks noChangeShapeType="1"/>
            </p:cNvSpPr>
            <p:nvPr/>
          </p:nvSpPr>
          <p:spPr bwMode="auto">
            <a:xfrm flipH="1">
              <a:off x="6251575" y="3733800"/>
              <a:ext cx="30162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Line 33"/>
            <p:cNvSpPr>
              <a:spLocks noChangeShapeType="1"/>
            </p:cNvSpPr>
            <p:nvPr/>
          </p:nvSpPr>
          <p:spPr bwMode="auto">
            <a:xfrm>
              <a:off x="6553200" y="3733800"/>
              <a:ext cx="3079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Text Box 34"/>
            <p:cNvSpPr txBox="1">
              <a:spLocks noChangeArrowheads="1"/>
            </p:cNvSpPr>
            <p:nvPr/>
          </p:nvSpPr>
          <p:spPr bwMode="auto">
            <a:xfrm>
              <a:off x="6400800" y="3352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charset="0"/>
                  <a:ea typeface="新細明體" charset="-120"/>
                </a:rPr>
                <a:t>E</a:t>
              </a:r>
            </a:p>
          </p:txBody>
        </p:sp>
        <p:sp>
          <p:nvSpPr>
            <p:cNvPr id="14350" name="Line 35"/>
            <p:cNvSpPr>
              <a:spLocks noChangeShapeType="1"/>
            </p:cNvSpPr>
            <p:nvPr/>
          </p:nvSpPr>
          <p:spPr bwMode="auto">
            <a:xfrm>
              <a:off x="6553200" y="37338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1" name="Text Box 36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52" name="Text Box 37"/>
            <p:cNvSpPr txBox="1">
              <a:spLocks noChangeArrowheads="1"/>
            </p:cNvSpPr>
            <p:nvPr/>
          </p:nvSpPr>
          <p:spPr bwMode="auto">
            <a:xfrm>
              <a:off x="6716713" y="38862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53" name="Text Box 38"/>
            <p:cNvSpPr txBox="1">
              <a:spLocks noChangeArrowheads="1"/>
            </p:cNvSpPr>
            <p:nvPr/>
          </p:nvSpPr>
          <p:spPr bwMode="auto">
            <a:xfrm>
              <a:off x="6383866" y="3920068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*</a:t>
              </a:r>
            </a:p>
          </p:txBody>
        </p:sp>
        <p:sp>
          <p:nvSpPr>
            <p:cNvPr id="14354" name="Line 39"/>
            <p:cNvSpPr>
              <a:spLocks noChangeShapeType="1"/>
            </p:cNvSpPr>
            <p:nvPr/>
          </p:nvSpPr>
          <p:spPr bwMode="auto">
            <a:xfrm>
              <a:off x="6902450" y="42672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Line 40"/>
            <p:cNvSpPr>
              <a:spLocks noChangeShapeType="1"/>
            </p:cNvSpPr>
            <p:nvPr/>
          </p:nvSpPr>
          <p:spPr bwMode="auto">
            <a:xfrm flipH="1">
              <a:off x="5891213" y="4267200"/>
              <a:ext cx="30162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41"/>
            <p:cNvSpPr>
              <a:spLocks noChangeShapeType="1"/>
            </p:cNvSpPr>
            <p:nvPr/>
          </p:nvSpPr>
          <p:spPr bwMode="auto">
            <a:xfrm>
              <a:off x="6192838" y="4267200"/>
              <a:ext cx="3079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7" name="Line 42"/>
            <p:cNvSpPr>
              <a:spLocks noChangeShapeType="1"/>
            </p:cNvSpPr>
            <p:nvPr/>
          </p:nvSpPr>
          <p:spPr bwMode="auto">
            <a:xfrm>
              <a:off x="6192838" y="42672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8" name="Text Box 43"/>
            <p:cNvSpPr txBox="1">
              <a:spLocks noChangeArrowheads="1"/>
            </p:cNvSpPr>
            <p:nvPr/>
          </p:nvSpPr>
          <p:spPr bwMode="auto">
            <a:xfrm>
              <a:off x="5638800" y="44196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59" name="Text Box 44"/>
            <p:cNvSpPr txBox="1">
              <a:spLocks noChangeArrowheads="1"/>
            </p:cNvSpPr>
            <p:nvPr/>
          </p:nvSpPr>
          <p:spPr bwMode="auto">
            <a:xfrm>
              <a:off x="6335713" y="4419600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E</a:t>
              </a:r>
            </a:p>
          </p:txBody>
        </p:sp>
        <p:sp>
          <p:nvSpPr>
            <p:cNvPr id="14360" name="Text Box 45"/>
            <p:cNvSpPr txBox="1">
              <a:spLocks noChangeArrowheads="1"/>
            </p:cNvSpPr>
            <p:nvPr/>
          </p:nvSpPr>
          <p:spPr bwMode="auto">
            <a:xfrm>
              <a:off x="6019800" y="4402666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+</a:t>
              </a:r>
            </a:p>
          </p:txBody>
        </p:sp>
        <p:sp>
          <p:nvSpPr>
            <p:cNvPr id="14361" name="Text Box 46"/>
            <p:cNvSpPr txBox="1">
              <a:spLocks noChangeArrowheads="1"/>
            </p:cNvSpPr>
            <p:nvPr/>
          </p:nvSpPr>
          <p:spPr bwMode="auto">
            <a:xfrm>
              <a:off x="6705600" y="44196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62" name="Line 47"/>
            <p:cNvSpPr>
              <a:spLocks noChangeShapeType="1"/>
            </p:cNvSpPr>
            <p:nvPr/>
          </p:nvSpPr>
          <p:spPr bwMode="auto">
            <a:xfrm>
              <a:off x="5815013" y="48006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3" name="Text Box 48"/>
            <p:cNvSpPr txBox="1">
              <a:spLocks noChangeArrowheads="1"/>
            </p:cNvSpPr>
            <p:nvPr/>
          </p:nvSpPr>
          <p:spPr bwMode="auto">
            <a:xfrm>
              <a:off x="5624513" y="49530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64" name="Text Box 49"/>
            <p:cNvSpPr txBox="1">
              <a:spLocks noChangeArrowheads="1"/>
            </p:cNvSpPr>
            <p:nvPr/>
          </p:nvSpPr>
          <p:spPr bwMode="auto">
            <a:xfrm>
              <a:off x="6338888" y="4953000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V</a:t>
              </a:r>
            </a:p>
          </p:txBody>
        </p:sp>
        <p:sp>
          <p:nvSpPr>
            <p:cNvPr id="14365" name="Line 50"/>
            <p:cNvSpPr>
              <a:spLocks noChangeShapeType="1"/>
            </p:cNvSpPr>
            <p:nvPr/>
          </p:nvSpPr>
          <p:spPr bwMode="auto">
            <a:xfrm>
              <a:off x="6529388" y="48006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6" name="Text Box 51"/>
            <p:cNvSpPr txBox="1">
              <a:spLocks noChangeArrowheads="1"/>
            </p:cNvSpPr>
            <p:nvPr/>
          </p:nvSpPr>
          <p:spPr bwMode="auto">
            <a:xfrm>
              <a:off x="5640916" y="5453593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14367" name="Line 52"/>
            <p:cNvSpPr>
              <a:spLocks noChangeShapeType="1"/>
            </p:cNvSpPr>
            <p:nvPr/>
          </p:nvSpPr>
          <p:spPr bwMode="auto">
            <a:xfrm>
              <a:off x="6905625" y="48006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8" name="Line 53"/>
            <p:cNvSpPr>
              <a:spLocks noChangeShapeType="1"/>
            </p:cNvSpPr>
            <p:nvPr/>
          </p:nvSpPr>
          <p:spPr bwMode="auto">
            <a:xfrm>
              <a:off x="5815013" y="53340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9" name="Line 54"/>
            <p:cNvSpPr>
              <a:spLocks noChangeShapeType="1"/>
            </p:cNvSpPr>
            <p:nvPr/>
          </p:nvSpPr>
          <p:spPr bwMode="auto">
            <a:xfrm>
              <a:off x="6529388" y="5334000"/>
              <a:ext cx="3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0" name="Text Box 55"/>
            <p:cNvSpPr txBox="1">
              <a:spLocks noChangeArrowheads="1"/>
            </p:cNvSpPr>
            <p:nvPr/>
          </p:nvSpPr>
          <p:spPr bwMode="auto">
            <a:xfrm>
              <a:off x="6367991" y="5453593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2</a:t>
              </a:r>
            </a:p>
          </p:txBody>
        </p:sp>
        <p:sp>
          <p:nvSpPr>
            <p:cNvPr id="14371" name="Text Box 56"/>
            <p:cNvSpPr txBox="1">
              <a:spLocks noChangeArrowheads="1"/>
            </p:cNvSpPr>
            <p:nvPr/>
          </p:nvSpPr>
          <p:spPr bwMode="auto">
            <a:xfrm>
              <a:off x="6726766" y="4986868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cs typeface="Courier New" charset="0"/>
                </a:rPr>
                <a:t>2</a:t>
              </a:r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572000" y="2362200"/>
            <a:ext cx="3581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Times New Roman" charset="0"/>
                <a:cs typeface="Courier New" charset="0"/>
                <a:sym typeface="Symbol" charset="2"/>
              </a:rPr>
              <a:t> E |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>
                <a:latin typeface="Times New Roman" charset="0"/>
                <a:ea typeface="新細明體" charset="-120"/>
              </a:rPr>
              <a:t>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| 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2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913063" y="5275263"/>
            <a:ext cx="752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Garamond" charset="0"/>
              </a:rPr>
              <a:t>= 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248525" y="5283200"/>
            <a:ext cx="752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Garamond" charset="0"/>
              </a:rPr>
              <a:t>= 6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014913" y="2209800"/>
            <a:ext cx="2605087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  <a:sym typeface="Wingdings" charset="2"/>
              </a:rPr>
              <a:t>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56" grpId="0" animBg="1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Membership 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dirty="0" smtClean="0"/>
              <a:t>Example: Testing Membership</a:t>
            </a:r>
            <a:endParaRPr lang="en-US" dirty="0" smtClean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09600" y="1562100"/>
            <a:ext cx="2736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→ 0S1 | 1S0S1 | T</a:t>
            </a:r>
          </a:p>
          <a:p>
            <a:r>
              <a:rPr lang="en-US">
                <a:latin typeface="Garamond" charset="0"/>
              </a:rPr>
              <a:t>T → S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62000" y="2514600"/>
            <a:ext cx="16224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x</a:t>
            </a:r>
            <a:r>
              <a:rPr lang="en-US" sz="2800">
                <a:latin typeface="Garamond" charset="0"/>
              </a:rPr>
              <a:t> = 00111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5108575" y="1546225"/>
            <a:ext cx="365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 → </a:t>
            </a:r>
            <a:r>
              <a:rPr lang="en-US">
                <a:latin typeface="Symbol" charset="2"/>
                <a:sym typeface="Symbol" charset="2"/>
              </a:rPr>
              <a:t> </a:t>
            </a:r>
            <a:r>
              <a:rPr lang="en-US">
                <a:latin typeface="Garamond" charset="0"/>
              </a:rPr>
              <a:t>| 01 | 101 | 0S1 </a:t>
            </a:r>
          </a:p>
          <a:p>
            <a:r>
              <a:rPr lang="en-US">
                <a:latin typeface="Garamond" charset="0"/>
              </a:rPr>
              <a:t>          |10S1 | 1S01 | 1S0S1 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2938" y="33147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1023938" y="33909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509713" y="3276600"/>
            <a:ext cx="104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01, 101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1541463" y="4900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10S1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1538288" y="53578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1S01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1531938" y="581501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1S0S1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>
            <a:off x="2424113" y="50339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2960688" y="4895850"/>
            <a:ext cx="351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10011, </a:t>
            </a:r>
            <a:r>
              <a:rPr lang="en-US"/>
              <a:t>strings of length </a:t>
            </a:r>
            <a:r>
              <a:rPr lang="en-US">
                <a:latin typeface="Garamond" charset="0"/>
              </a:rPr>
              <a:t>≥ 6</a:t>
            </a:r>
          </a:p>
        </p:txBody>
      </p:sp>
      <p:sp>
        <p:nvSpPr>
          <p:cNvPr id="64533" name="Freeform 21"/>
          <p:cNvSpPr>
            <a:spLocks/>
          </p:cNvSpPr>
          <p:nvPr/>
        </p:nvSpPr>
        <p:spPr bwMode="auto">
          <a:xfrm>
            <a:off x="5486400" y="1676400"/>
            <a:ext cx="381000" cy="88900"/>
          </a:xfrm>
          <a:custGeom>
            <a:avLst/>
            <a:gdLst>
              <a:gd name="T0" fmla="*/ 0 w 576"/>
              <a:gd name="T1" fmla="*/ 2147483647 h 56"/>
              <a:gd name="T2" fmla="*/ 2147483647 w 576"/>
              <a:gd name="T3" fmla="*/ 2147483647 h 56"/>
              <a:gd name="T4" fmla="*/ 2147483647 w 576"/>
              <a:gd name="T5" fmla="*/ 2147483647 h 56"/>
              <a:gd name="T6" fmla="*/ 0 60000 65536"/>
              <a:gd name="T7" fmla="*/ 0 60000 65536"/>
              <a:gd name="T8" fmla="*/ 0 60000 65536"/>
              <a:gd name="T9" fmla="*/ 0 w 576"/>
              <a:gd name="T10" fmla="*/ 0 h 56"/>
              <a:gd name="T11" fmla="*/ 576 w 57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6">
                <a:moveTo>
                  <a:pt x="0" y="56"/>
                </a:moveTo>
                <a:cubicBezTo>
                  <a:pt x="72" y="36"/>
                  <a:pt x="144" y="16"/>
                  <a:pt x="240" y="8"/>
                </a:cubicBezTo>
                <a:cubicBezTo>
                  <a:pt x="336" y="0"/>
                  <a:pt x="456" y="4"/>
                  <a:pt x="576" y="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AutoShape 22"/>
          <p:cNvSpPr>
            <a:spLocks noChangeArrowheads="1"/>
          </p:cNvSpPr>
          <p:nvPr/>
        </p:nvSpPr>
        <p:spPr bwMode="auto">
          <a:xfrm>
            <a:off x="2424113" y="546258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2957513" y="535305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10101</a:t>
            </a:r>
            <a:r>
              <a:rPr lang="en-US"/>
              <a:t>, strings of length </a:t>
            </a:r>
            <a:r>
              <a:rPr lang="en-US">
                <a:latin typeface="Garamond" charset="0"/>
              </a:rPr>
              <a:t>≥ 6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505200" y="1470025"/>
            <a:ext cx="1447800" cy="968375"/>
            <a:chOff x="2208" y="816"/>
            <a:chExt cx="912" cy="610"/>
          </a:xfrm>
        </p:grpSpPr>
        <p:sp>
          <p:nvSpPr>
            <p:cNvPr id="32793" name="Text Box 7"/>
            <p:cNvSpPr txBox="1">
              <a:spLocks noChangeArrowheads="1"/>
            </p:cNvSpPr>
            <p:nvPr/>
          </p:nvSpPr>
          <p:spPr bwMode="auto">
            <a:xfrm>
              <a:off x="2208" y="1176"/>
              <a:ext cx="8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unit, </a:t>
              </a:r>
              <a:r>
                <a:rPr lang="en-US" sz="2000">
                  <a:latin typeface="Symbol" charset="2"/>
                </a:rPr>
                <a:t>e</a:t>
              </a:r>
              <a:r>
                <a:rPr lang="en-US" sz="2000"/>
                <a:t>-prod</a:t>
              </a:r>
            </a:p>
          </p:txBody>
        </p:sp>
        <p:sp>
          <p:nvSpPr>
            <p:cNvPr id="32794" name="AutoShape 9"/>
            <p:cNvSpPr>
              <a:spLocks noChangeArrowheads="1"/>
            </p:cNvSpPr>
            <p:nvPr/>
          </p:nvSpPr>
          <p:spPr bwMode="auto">
            <a:xfrm>
              <a:off x="2256" y="1008"/>
              <a:ext cx="864" cy="240"/>
            </a:xfrm>
            <a:prstGeom prst="rightArrow">
              <a:avLst>
                <a:gd name="adj1" fmla="val 50000"/>
                <a:gd name="adj2" fmla="val 686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Rectangle 25"/>
            <p:cNvSpPr>
              <a:spLocks noChangeArrowheads="1"/>
            </p:cNvSpPr>
            <p:nvPr/>
          </p:nvSpPr>
          <p:spPr bwMode="auto">
            <a:xfrm>
              <a:off x="2208" y="816"/>
              <a:ext cx="6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eliminate</a:t>
              </a:r>
            </a:p>
          </p:txBody>
        </p:sp>
      </p:grpSp>
      <p:sp>
        <p:nvSpPr>
          <p:cNvPr id="64538" name="AutoShape 26"/>
          <p:cNvSpPr>
            <a:spLocks noChangeArrowheads="1"/>
          </p:cNvSpPr>
          <p:nvPr/>
        </p:nvSpPr>
        <p:spPr bwMode="auto">
          <a:xfrm>
            <a:off x="2424113" y="59293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3000375" y="5803900"/>
            <a:ext cx="326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only strings of length </a:t>
            </a:r>
            <a:r>
              <a:rPr lang="en-US">
                <a:latin typeface="Garamond" charset="0"/>
              </a:rPr>
              <a:t>≥ 6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1509713" y="367665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0S1</a:t>
            </a:r>
          </a:p>
        </p:txBody>
      </p:sp>
      <p:sp>
        <p:nvSpPr>
          <p:cNvPr id="64551" name="AutoShape 39"/>
          <p:cNvSpPr>
            <a:spLocks noChangeArrowheads="1"/>
          </p:cNvSpPr>
          <p:nvPr/>
        </p:nvSpPr>
        <p:spPr bwMode="auto">
          <a:xfrm>
            <a:off x="2424113" y="3733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2957513" y="3708400"/>
            <a:ext cx="26590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0011, 01011</a:t>
            </a:r>
          </a:p>
          <a:p>
            <a:r>
              <a:rPr lang="en-US">
                <a:latin typeface="Garamond" charset="0"/>
              </a:rPr>
              <a:t>00S11</a:t>
            </a:r>
            <a:endParaRPr lang="en-US"/>
          </a:p>
          <a:p>
            <a:r>
              <a:rPr lang="en-US"/>
              <a:t>strings of length </a:t>
            </a:r>
            <a:r>
              <a:rPr lang="en-US">
                <a:latin typeface="Garamond" charset="0"/>
              </a:rPr>
              <a:t>≥ 6</a:t>
            </a:r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>
            <a:off x="4867275" y="4038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5438775" y="3962400"/>
            <a:ext cx="326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only strings of length </a:t>
            </a:r>
            <a:r>
              <a:rPr lang="en-US" dirty="0">
                <a:latin typeface="Garamond" charset="0"/>
              </a:rPr>
              <a:t>≥ 6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  <p:bldP spid="64523" grpId="0" animBg="1"/>
      <p:bldP spid="64526" grpId="0"/>
      <p:bldP spid="64528" grpId="0"/>
      <p:bldP spid="64529" grpId="0"/>
      <p:bldP spid="64530" grpId="0"/>
      <p:bldP spid="64531" grpId="0" animBg="1"/>
      <p:bldP spid="64532" grpId="0"/>
      <p:bldP spid="64533" grpId="0" animBg="1"/>
      <p:bldP spid="64534" grpId="0" animBg="1"/>
      <p:bldP spid="64535" grpId="0"/>
      <p:bldP spid="64538" grpId="0" animBg="1"/>
      <p:bldP spid="64539" grpId="0"/>
      <p:bldP spid="64550" grpId="0"/>
      <p:bldP spid="64551" grpId="0" animBg="1"/>
      <p:bldP spid="64552" grpId="0"/>
      <p:bldP spid="64553" grpId="0" animBg="1"/>
      <p:bldP spid="645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Algorithm For Testing Membership</a:t>
            </a:r>
            <a:endParaRPr lang="en-US" sz="36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97013"/>
            <a:ext cx="8353425" cy="712787"/>
          </a:xfrm>
        </p:spPr>
        <p:txBody>
          <a:bodyPr/>
          <a:lstStyle/>
          <a:p>
            <a:r>
              <a:rPr lang="en-US" dirty="0" smtClean="0"/>
              <a:t>How to check if a string </a:t>
            </a:r>
            <a:r>
              <a:rPr lang="en-US" i="1" dirty="0" smtClean="0">
                <a:latin typeface="Garamond" charset="0"/>
              </a:rPr>
              <a:t>x</a:t>
            </a:r>
            <a:r>
              <a:rPr lang="en-US" dirty="0" smtClean="0">
                <a:latin typeface="Garamond" charset="0"/>
              </a:rPr>
              <a:t> ≠ </a:t>
            </a:r>
            <a:r>
              <a:rPr lang="en-US" dirty="0" smtClean="0">
                <a:latin typeface="Symbol" charset="2"/>
              </a:rPr>
              <a:t>e</a:t>
            </a:r>
            <a:r>
              <a:rPr lang="en-US" dirty="0" smtClean="0"/>
              <a:t> is in </a:t>
            </a:r>
            <a:r>
              <a:rPr lang="en-US" i="1" dirty="0" smtClean="0">
                <a:latin typeface="Garamond" charset="0"/>
              </a:rPr>
              <a:t>L</a:t>
            </a:r>
            <a:r>
              <a:rPr lang="en-US" dirty="0" smtClean="0">
                <a:latin typeface="Garamond" charset="0"/>
              </a:rPr>
              <a:t>(</a:t>
            </a:r>
            <a:r>
              <a:rPr lang="en-US" i="1" dirty="0" smtClean="0">
                <a:latin typeface="Garamond" charset="0"/>
              </a:rPr>
              <a:t>G</a:t>
            </a:r>
            <a:r>
              <a:rPr lang="en-US" dirty="0" smtClean="0">
                <a:latin typeface="Garamond" charset="0"/>
              </a:rPr>
              <a:t>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7061200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/>
              <a:t>Eliminate all </a:t>
            </a:r>
            <a:r>
              <a:rPr lang="en-US" sz="2400" dirty="0">
                <a:latin typeface="Symbol" charset="2"/>
              </a:rPr>
              <a:t>e</a:t>
            </a:r>
            <a:r>
              <a:rPr lang="en-US" sz="2400" dirty="0"/>
              <a:t>-productions and unit productions</a:t>
            </a:r>
            <a:endParaRPr lang="en-US" sz="2400" dirty="0">
              <a:latin typeface="Garamond" charset="0"/>
            </a:endParaRPr>
          </a:p>
          <a:p>
            <a:pPr lvl="1">
              <a:spcBef>
                <a:spcPct val="20000"/>
              </a:spcBef>
            </a:pPr>
            <a:r>
              <a:rPr lang="en-US" sz="2400" dirty="0"/>
              <a:t>Let 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>
                <a:latin typeface="Garamond" charset="0"/>
              </a:rPr>
              <a:t> := S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While some new rule </a:t>
            </a:r>
            <a:r>
              <a:rPr lang="en-US" sz="2400" dirty="0">
                <a:latin typeface="Garamond" charset="0"/>
              </a:rPr>
              <a:t>R</a:t>
            </a:r>
            <a:r>
              <a:rPr lang="en-US" sz="2400" dirty="0"/>
              <a:t> can be applied to </a:t>
            </a:r>
            <a:r>
              <a:rPr lang="en-US" sz="2400" dirty="0">
                <a:latin typeface="Garamond" charset="0"/>
              </a:rPr>
              <a:t>X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	Apply </a:t>
            </a:r>
            <a:r>
              <a:rPr lang="en-US" sz="2400" dirty="0">
                <a:latin typeface="Garamond" charset="0"/>
              </a:rPr>
              <a:t>R</a:t>
            </a:r>
            <a:r>
              <a:rPr lang="en-US" sz="2400" dirty="0"/>
              <a:t> to </a:t>
            </a:r>
            <a:r>
              <a:rPr lang="en-US" sz="2400" i="1" dirty="0">
                <a:latin typeface="Garamond" charset="0"/>
              </a:rPr>
              <a:t>X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	If 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>
                <a:latin typeface="Garamond" charset="0"/>
              </a:rPr>
              <a:t> = 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99FF"/>
                </a:solidFill>
              </a:rPr>
              <a:t>you have found a derivation for </a:t>
            </a:r>
            <a:r>
              <a:rPr lang="en-US" sz="2400" b="1" i="1" dirty="0">
                <a:solidFill>
                  <a:srgbClr val="6699FF"/>
                </a:solidFill>
                <a:latin typeface="Garamond" charset="0"/>
              </a:rPr>
              <a:t>x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	If </a:t>
            </a:r>
            <a:r>
              <a:rPr lang="en-US" sz="2400" dirty="0">
                <a:latin typeface="Garamond" charset="0"/>
              </a:rPr>
              <a:t>|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>
                <a:latin typeface="Garamond" charset="0"/>
              </a:rPr>
              <a:t>| &gt; |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>
                <a:latin typeface="Garamond" charset="0"/>
              </a:rPr>
              <a:t>|</a:t>
            </a:r>
            <a:r>
              <a:rPr lang="en-US" sz="2400" dirty="0"/>
              <a:t>, backtrack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If no more rules can be applied to </a:t>
            </a:r>
            <a:r>
              <a:rPr lang="en-US" sz="2400" i="1" dirty="0">
                <a:latin typeface="Garamond" charset="0"/>
              </a:rPr>
              <a:t>X</a:t>
            </a:r>
            <a:r>
              <a:rPr lang="en-US" sz="2400" dirty="0"/>
              <a:t>, </a:t>
            </a:r>
            <a:r>
              <a:rPr lang="en-US" sz="2400" b="1" i="1" dirty="0">
                <a:solidFill>
                  <a:srgbClr val="6699FF"/>
                </a:solidFill>
                <a:latin typeface="Garamond" charset="0"/>
              </a:rPr>
              <a:t>x</a:t>
            </a:r>
            <a:r>
              <a:rPr lang="en-US" sz="2400" b="1" dirty="0">
                <a:solidFill>
                  <a:srgbClr val="6699FF"/>
                </a:solidFill>
              </a:rPr>
              <a:t> is not in </a:t>
            </a:r>
            <a:r>
              <a:rPr lang="en-US" sz="2400" b="1" i="1" dirty="0">
                <a:solidFill>
                  <a:srgbClr val="6699FF"/>
                </a:solidFill>
                <a:latin typeface="Garamond" charset="0"/>
              </a:rPr>
              <a:t>L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95400" y="2133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charset="2"/>
              </a:rPr>
              <a:t>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295400" y="25812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Wingdings" charset="2"/>
              </a:rPr>
              <a:t>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95400" y="30289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charset="2"/>
              </a:rPr>
              <a:t>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96988" y="48006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charset="2"/>
              </a:rPr>
              <a:t>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Practical Limitations Of Algorithm</a:t>
            </a:r>
            <a:endParaRPr lang="en-US" sz="36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method can be very slow if </a:t>
            </a:r>
            <a:r>
              <a:rPr lang="en-US" i="1" dirty="0" smtClean="0">
                <a:latin typeface="Garamond" charset="0"/>
              </a:rPr>
              <a:t>x</a:t>
            </a:r>
            <a:r>
              <a:rPr lang="en-US" dirty="0" smtClean="0"/>
              <a:t> is long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chemeClr val="accent1"/>
                </a:solidFill>
              </a:rPr>
              <a:t>faster algorithm</a:t>
            </a:r>
            <a:r>
              <a:rPr lang="en-US" dirty="0" smtClean="0"/>
              <a:t>, but it requires that we do some more transformations on the grammar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24000" y="2133600"/>
            <a:ext cx="5535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Garamond" charset="0"/>
              </a:rPr>
              <a:t>G</a:t>
            </a:r>
            <a:r>
              <a:rPr lang="en-US"/>
              <a:t> = CFG of the java programming language</a:t>
            </a:r>
          </a:p>
          <a:p>
            <a:r>
              <a:rPr lang="en-US" i="1">
                <a:latin typeface="Garamond" charset="0"/>
              </a:rPr>
              <a:t>x</a:t>
            </a:r>
            <a:r>
              <a:rPr lang="en-US"/>
              <a:t> = code for a 200-line java program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801813" y="3886200"/>
            <a:ext cx="4979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 might take about </a:t>
            </a:r>
            <a:r>
              <a:rPr lang="en-US">
                <a:latin typeface="Garamond" charset="0"/>
              </a:rPr>
              <a:t>10</a:t>
            </a:r>
            <a:r>
              <a:rPr lang="en-US" baseline="30000">
                <a:latin typeface="Garamond" charset="0"/>
              </a:rPr>
              <a:t>200</a:t>
            </a:r>
            <a:r>
              <a:rPr lang="en-US"/>
              <a:t> steps!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4114800" y="3124200"/>
            <a:ext cx="381000" cy="6858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CFG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Form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Chomsky Normal Form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73213"/>
            <a:ext cx="8353425" cy="2846387"/>
          </a:xfrm>
        </p:spPr>
        <p:txBody>
          <a:bodyPr/>
          <a:lstStyle/>
          <a:p>
            <a:r>
              <a:rPr lang="en-US" dirty="0" smtClean="0"/>
              <a:t>A CFG is in </a:t>
            </a:r>
            <a:r>
              <a:rPr lang="en-US" b="1" dirty="0" smtClean="0">
                <a:solidFill>
                  <a:schemeClr val="accent1"/>
                </a:solidFill>
              </a:rPr>
              <a:t>Chomsky Normal 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every production (except</a:t>
            </a:r>
            <a:r>
              <a:rPr lang="en-US" dirty="0" smtClean="0">
                <a:latin typeface="Garamond" charset="0"/>
              </a:rPr>
              <a:t> S → </a:t>
            </a:r>
            <a:r>
              <a:rPr lang="en-US" dirty="0" smtClean="0">
                <a:latin typeface="Symbol" charset="2"/>
              </a:rPr>
              <a:t>e</a:t>
            </a:r>
            <a:r>
              <a:rPr lang="en-US" dirty="0" smtClean="0">
                <a:latin typeface="Garamond" charset="0"/>
              </a:rPr>
              <a:t>)</a:t>
            </a:r>
            <a:r>
              <a:rPr lang="en-US" dirty="0" smtClean="0">
                <a:latin typeface="Garamond" charset="0"/>
                <a:sym typeface="Symbol" charset="2"/>
              </a:rPr>
              <a:t> </a:t>
            </a:r>
            <a:r>
              <a:rPr lang="en-US" dirty="0" smtClean="0"/>
              <a:t>is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to Chomsky Normal Form: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516063" y="2478088"/>
            <a:ext cx="140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A → BC</a:t>
            </a:r>
            <a:endParaRPr lang="en-US" sz="2800">
              <a:latin typeface="Symbol" charset="2"/>
              <a:sym typeface="Symbol" charset="2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052888" y="2473325"/>
            <a:ext cx="110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A → a</a:t>
            </a:r>
            <a:endParaRPr lang="en-US" sz="2800">
              <a:latin typeface="Symbol" charset="2"/>
              <a:sym typeface="Symbol" charset="2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3224213" y="2525713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762000" y="43434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A → BcDE</a:t>
            </a:r>
            <a:endParaRPr lang="en-US">
              <a:latin typeface="Symbol" charset="2"/>
              <a:sym typeface="Symbol" charset="2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590800" y="4676775"/>
            <a:ext cx="11064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replace </a:t>
            </a:r>
          </a:p>
          <a:p>
            <a:r>
              <a:rPr lang="en-US" sz="1800"/>
              <a:t>terminals</a:t>
            </a:r>
          </a:p>
          <a:p>
            <a:r>
              <a:rPr lang="en-US" sz="1800"/>
              <a:t>with new </a:t>
            </a:r>
          </a:p>
          <a:p>
            <a:r>
              <a:rPr lang="en-US" sz="1800"/>
              <a:t>variables</a:t>
            </a:r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2630488" y="4452938"/>
            <a:ext cx="1152525" cy="333375"/>
          </a:xfrm>
          <a:prstGeom prst="rightArrow">
            <a:avLst>
              <a:gd name="adj1" fmla="val 41083"/>
              <a:gd name="adj2" fmla="val 714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898900" y="4359275"/>
            <a:ext cx="1663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A → BCDE</a:t>
            </a:r>
          </a:p>
          <a:p>
            <a:r>
              <a:rPr lang="en-US">
                <a:latin typeface="Garamond" charset="0"/>
              </a:rPr>
              <a:t>C → c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727700" y="4614863"/>
            <a:ext cx="1130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break up</a:t>
            </a:r>
          </a:p>
          <a:p>
            <a:r>
              <a:rPr lang="en-US" sz="1800"/>
              <a:t>sequences</a:t>
            </a:r>
          </a:p>
          <a:p>
            <a:r>
              <a:rPr lang="en-US" sz="1800"/>
              <a:t>with new </a:t>
            </a:r>
          </a:p>
          <a:p>
            <a:r>
              <a:rPr lang="en-US" sz="1800"/>
              <a:t>variables</a:t>
            </a:r>
          </a:p>
        </p:txBody>
      </p:sp>
      <p:sp>
        <p:nvSpPr>
          <p:cNvPr id="66577" name="AutoShape 17"/>
          <p:cNvSpPr>
            <a:spLocks noChangeArrowheads="1"/>
          </p:cNvSpPr>
          <p:nvPr/>
        </p:nvSpPr>
        <p:spPr bwMode="auto">
          <a:xfrm>
            <a:off x="5781675" y="4391025"/>
            <a:ext cx="1152525" cy="333375"/>
          </a:xfrm>
          <a:prstGeom prst="rightArrow">
            <a:avLst>
              <a:gd name="adj1" fmla="val 41083"/>
              <a:gd name="adj2" fmla="val 714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7151688" y="4343400"/>
            <a:ext cx="14589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A → BX</a:t>
            </a:r>
            <a:r>
              <a:rPr lang="en-US" baseline="-25000">
                <a:latin typeface="Garamond" charset="0"/>
              </a:rPr>
              <a:t>1</a:t>
            </a:r>
          </a:p>
          <a:p>
            <a:r>
              <a:rPr lang="en-US">
                <a:latin typeface="Garamond" charset="0"/>
              </a:rPr>
              <a:t>X</a:t>
            </a:r>
            <a:r>
              <a:rPr lang="en-US" baseline="-25000">
                <a:latin typeface="Garamond" charset="0"/>
              </a:rPr>
              <a:t>1</a:t>
            </a:r>
            <a:r>
              <a:rPr lang="en-US">
                <a:latin typeface="Garamond" charset="0"/>
              </a:rPr>
              <a:t> </a:t>
            </a:r>
            <a:r>
              <a:rPr lang="en-US"/>
              <a:t>→ </a:t>
            </a:r>
            <a:r>
              <a:rPr lang="en-US">
                <a:latin typeface="Garamond" charset="0"/>
              </a:rPr>
              <a:t>CX</a:t>
            </a:r>
            <a:r>
              <a:rPr lang="en-US" baseline="-25000">
                <a:latin typeface="Garamond" charset="0"/>
              </a:rPr>
              <a:t>2</a:t>
            </a:r>
          </a:p>
          <a:p>
            <a:r>
              <a:rPr lang="en-US">
                <a:latin typeface="Garamond" charset="0"/>
              </a:rPr>
              <a:t>X</a:t>
            </a:r>
            <a:r>
              <a:rPr lang="en-US" baseline="-25000">
                <a:latin typeface="Garamond" charset="0"/>
              </a:rPr>
              <a:t>2</a:t>
            </a:r>
            <a:r>
              <a:rPr lang="en-US">
                <a:latin typeface="Garamond" charset="0"/>
              </a:rPr>
              <a:t> </a:t>
            </a:r>
            <a:r>
              <a:rPr lang="en-US"/>
              <a:t>→ </a:t>
            </a:r>
            <a:r>
              <a:rPr lang="en-US">
                <a:latin typeface="Garamond" charset="0"/>
              </a:rPr>
              <a:t>DE</a:t>
            </a:r>
            <a:endParaRPr lang="en-US" baseline="-25000">
              <a:latin typeface="Garamond" charset="0"/>
            </a:endParaRP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7151688" y="55626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C → c</a:t>
            </a:r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7239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5856" name="Picture 15"/>
          <p:cNvPicPr>
            <a:picLocks noChangeAspect="1"/>
          </p:cNvPicPr>
          <p:nvPr/>
        </p:nvPicPr>
        <p:blipFill>
          <a:blip r:embed="rId2"/>
          <a:srcRect t="17647" r="35556" b="29411"/>
          <a:stretch>
            <a:fillRect/>
          </a:stretch>
        </p:blipFill>
        <p:spPr bwMode="auto">
          <a:xfrm>
            <a:off x="6781800" y="1520825"/>
            <a:ext cx="172085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7" name="TextBox 16"/>
          <p:cNvSpPr txBox="1">
            <a:spLocks noChangeArrowheads="1"/>
          </p:cNvSpPr>
          <p:nvPr/>
        </p:nvSpPr>
        <p:spPr bwMode="auto">
          <a:xfrm>
            <a:off x="6697663" y="3581400"/>
            <a:ext cx="188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Noam Chomsky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66572" grpId="0"/>
      <p:bldP spid="66573" grpId="0" animBg="1"/>
      <p:bldP spid="66575" grpId="0"/>
      <p:bldP spid="66576" grpId="0"/>
      <p:bldP spid="66577" grpId="0" animBg="1"/>
      <p:bldP spid="66578" grpId="0"/>
      <p:bldP spid="66580" grpId="0"/>
      <p:bldP spid="665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Greibach</a:t>
            </a:r>
            <a:r>
              <a:rPr lang="en-GB" dirty="0" smtClean="0"/>
              <a:t> Normal Form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00200"/>
            <a:ext cx="8353425" cy="475138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CFG is in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Greibach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Normal Form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every production is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/>
              <a:t>The grammar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smtClean="0"/>
              <a:t>		S </a:t>
            </a:r>
            <a:r>
              <a:rPr lang="en-US" sz="2400" dirty="0" smtClean="0">
                <a:sym typeface="Wingdings" pitchFamily="2" charset="2"/>
              </a:rPr>
              <a:t> AB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err="1" smtClean="0">
                <a:sym typeface="Wingdings" pitchFamily="2" charset="2"/>
              </a:rPr>
              <a:t>AaA|bB|b</a:t>
            </a:r>
            <a:endParaRPr lang="en-US" sz="2400" dirty="0" smtClean="0">
              <a:sym typeface="Wingdings" pitchFamily="2" charset="2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smtClean="0">
                <a:sym typeface="Wingdings" pitchFamily="2" charset="2"/>
              </a:rPr>
              <a:t>		B b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sym typeface="Wingdings" pitchFamily="2" charset="2"/>
              </a:rPr>
              <a:t>is not in</a:t>
            </a:r>
            <a:r>
              <a:rPr lang="en-US" sz="2400" dirty="0" smtClean="0">
                <a:sym typeface="Wingdings" pitchFamily="2" charset="2"/>
              </a:rPr>
              <a:t> GNF however,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grammar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S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aAB|bBB|bB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400" baseline="0" dirty="0" smtClean="0">
                <a:sym typeface="Wingdings" pitchFamily="2" charset="2"/>
              </a:rPr>
              <a:t>	</a:t>
            </a:r>
            <a:r>
              <a:rPr lang="en-US" sz="2400" baseline="0" dirty="0" smtClean="0">
                <a:sym typeface="Wingdings" pitchFamily="2" charset="2"/>
              </a:rPr>
              <a:t>	</a:t>
            </a:r>
            <a:r>
              <a:rPr lang="en-US" sz="2400" baseline="0" dirty="0" err="1" smtClean="0">
                <a:sym typeface="Wingdings" pitchFamily="2" charset="2"/>
              </a:rPr>
              <a:t>AaA|bB|b</a:t>
            </a:r>
            <a:endParaRPr lang="en-US" sz="2400" baseline="0" dirty="0" smtClean="0">
              <a:sym typeface="Wingdings" pitchFamily="2" charset="2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B b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400" baseline="0" dirty="0" smtClean="0">
                <a:sym typeface="Wingdings" pitchFamily="2" charset="2"/>
              </a:rPr>
              <a:t>Is</a:t>
            </a:r>
            <a:r>
              <a:rPr lang="en-US" sz="2400" dirty="0" smtClean="0">
                <a:sym typeface="Wingdings" pitchFamily="2" charset="2"/>
              </a:rPr>
              <a:t> in GNF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2286000"/>
            <a:ext cx="1277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Garamond" charset="0"/>
              </a:rPr>
              <a:t>A → </a:t>
            </a:r>
            <a:r>
              <a:rPr lang="en-US" sz="2800" dirty="0" smtClean="0">
                <a:latin typeface="Garamond" charset="0"/>
              </a:rPr>
              <a:t>ax</a:t>
            </a:r>
            <a:endParaRPr lang="en-US" sz="2800" dirty="0">
              <a:latin typeface="Symbol" charset="2"/>
              <a:sym typeface="Symbol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2438400"/>
            <a:ext cx="2467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Where a </a:t>
            </a:r>
            <a:r>
              <a:rPr lang="az-Cyrl-AZ" dirty="0" smtClean="0">
                <a:latin typeface="Times New Roman"/>
                <a:cs typeface="Times New Roman"/>
              </a:rPr>
              <a:t>є</a:t>
            </a:r>
            <a:r>
              <a:rPr lang="en-US" dirty="0" smtClean="0">
                <a:latin typeface="Times New Roman"/>
                <a:cs typeface="Times New Roman"/>
              </a:rPr>
              <a:t> T and x </a:t>
            </a:r>
            <a:r>
              <a:rPr lang="az-Cyrl-AZ" dirty="0" smtClean="0">
                <a:latin typeface="Times New Roman"/>
                <a:cs typeface="Times New Roman"/>
              </a:rPr>
              <a:t>є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V*</a:t>
            </a:r>
            <a:endParaRPr lang="en-US" dirty="0"/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5867400" y="3886200"/>
            <a:ext cx="2612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Sheila Adele </a:t>
            </a:r>
            <a:r>
              <a:rPr lang="en-US" b="1" dirty="0" err="1" smtClean="0"/>
              <a:t>Greibach</a:t>
            </a:r>
            <a:endParaRPr lang="en-US" dirty="0"/>
          </a:p>
        </p:txBody>
      </p:sp>
      <p:pic>
        <p:nvPicPr>
          <p:cNvPr id="1026" name="Picture 2" descr="https://courseweb.seas.ucla.edu/public_files/instr_pic/sheila.greibach.jpg"/>
          <p:cNvPicPr>
            <a:picLocks noChangeAspect="1" noChangeArrowheads="1"/>
          </p:cNvPicPr>
          <p:nvPr/>
        </p:nvPicPr>
        <p:blipFill>
          <a:blip r:embed="rId2"/>
          <a:srcRect l="18778" t="9375" r="17847" b="3125"/>
          <a:stretch>
            <a:fillRect/>
          </a:stretch>
        </p:blipFill>
        <p:spPr bwMode="auto">
          <a:xfrm>
            <a:off x="6324600" y="1524000"/>
            <a:ext cx="20574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Disambiguation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53425" cy="1093787"/>
          </a:xfrm>
        </p:spPr>
        <p:txBody>
          <a:bodyPr/>
          <a:lstStyle/>
          <a:p>
            <a:r>
              <a:rPr lang="en-US" dirty="0" smtClean="0"/>
              <a:t>Sometimes we can </a:t>
            </a:r>
            <a:r>
              <a:rPr lang="en-US" b="1" dirty="0" smtClean="0">
                <a:solidFill>
                  <a:schemeClr val="accent1"/>
                </a:solidFill>
              </a:rPr>
              <a:t>rewrite the grammar </a:t>
            </a:r>
            <a:r>
              <a:rPr lang="en-US" dirty="0" smtClean="0"/>
              <a:t>to remove the ambiguity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2209800"/>
            <a:ext cx="3581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 dirty="0">
                <a:latin typeface="Times New Roman" charset="0"/>
                <a:cs typeface="Courier New" charset="0"/>
                <a:sym typeface="Symbol" charset="2"/>
              </a:rPr>
              <a:t> E | E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E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| N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2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95600" y="1714500"/>
            <a:ext cx="3200400" cy="1104900"/>
            <a:chOff x="2895600" y="1714500"/>
            <a:chExt cx="3200400" cy="1104900"/>
          </a:xfrm>
        </p:grpSpPr>
        <p:sp>
          <p:nvSpPr>
            <p:cNvPr id="15382" name="Freeform 9"/>
            <p:cNvSpPr>
              <a:spLocks noChangeArrowheads="1"/>
            </p:cNvSpPr>
            <p:nvPr/>
          </p:nvSpPr>
          <p:spPr bwMode="auto">
            <a:xfrm>
              <a:off x="2895600" y="2023533"/>
              <a:ext cx="2421467" cy="787400"/>
            </a:xfrm>
            <a:custGeom>
              <a:avLst/>
              <a:gdLst>
                <a:gd name="T0" fmla="*/ 0 w 2421467"/>
                <a:gd name="T1" fmla="*/ 787400 h 787400"/>
                <a:gd name="T2" fmla="*/ 1735667 w 2421467"/>
                <a:gd name="T3" fmla="*/ 84667 h 787400"/>
                <a:gd name="T4" fmla="*/ 2421467 w 2421467"/>
                <a:gd name="T5" fmla="*/ 279400 h 787400"/>
                <a:gd name="T6" fmla="*/ 0 60000 65536"/>
                <a:gd name="T7" fmla="*/ 0 60000 65536"/>
                <a:gd name="T8" fmla="*/ 0 60000 65536"/>
                <a:gd name="T9" fmla="*/ 0 w 2421467"/>
                <a:gd name="T10" fmla="*/ 0 h 787400"/>
                <a:gd name="T11" fmla="*/ 2421467 w 2421467"/>
                <a:gd name="T12" fmla="*/ 787400 h 787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1467" h="787400">
                  <a:moveTo>
                    <a:pt x="0" y="787400"/>
                  </a:moveTo>
                  <a:cubicBezTo>
                    <a:pt x="666044" y="478367"/>
                    <a:pt x="1332089" y="169334"/>
                    <a:pt x="1735667" y="84667"/>
                  </a:cubicBezTo>
                  <a:cubicBezTo>
                    <a:pt x="2139245" y="0"/>
                    <a:pt x="2421467" y="279400"/>
                    <a:pt x="2421467" y="2794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Freeform 10"/>
            <p:cNvSpPr>
              <a:spLocks noChangeArrowheads="1"/>
            </p:cNvSpPr>
            <p:nvPr/>
          </p:nvSpPr>
          <p:spPr bwMode="auto">
            <a:xfrm>
              <a:off x="2895600" y="1714500"/>
              <a:ext cx="3200400" cy="1104900"/>
            </a:xfrm>
            <a:custGeom>
              <a:avLst/>
              <a:gdLst>
                <a:gd name="T0" fmla="*/ 0 w 2421467"/>
                <a:gd name="T1" fmla="*/ 1603888 h 761153"/>
                <a:gd name="T2" fmla="*/ 3031920 w 2421467"/>
                <a:gd name="T3" fmla="*/ 123101 h 761153"/>
                <a:gd name="T4" fmla="*/ 4229899 w 2421467"/>
                <a:gd name="T5" fmla="*/ 865278 h 761153"/>
                <a:gd name="T6" fmla="*/ 0 60000 65536"/>
                <a:gd name="T7" fmla="*/ 0 60000 65536"/>
                <a:gd name="T8" fmla="*/ 0 60000 65536"/>
                <a:gd name="T9" fmla="*/ 0 w 2421467"/>
                <a:gd name="T10" fmla="*/ 0 h 761153"/>
                <a:gd name="T11" fmla="*/ 2421467 w 2421467"/>
                <a:gd name="T12" fmla="*/ 761153 h 761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1467" h="761153">
                  <a:moveTo>
                    <a:pt x="0" y="761153"/>
                  </a:moveTo>
                  <a:cubicBezTo>
                    <a:pt x="666044" y="452120"/>
                    <a:pt x="1332089" y="116840"/>
                    <a:pt x="1735667" y="58420"/>
                  </a:cubicBezTo>
                  <a:cubicBezTo>
                    <a:pt x="2139245" y="0"/>
                    <a:pt x="2421467" y="410633"/>
                    <a:pt x="2421467" y="4106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600" y="2751138"/>
            <a:ext cx="2427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same precedence!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2000" y="4379913"/>
            <a:ext cx="38443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Divide expression </a:t>
            </a:r>
            <a:br>
              <a:rPr lang="en-US" sz="2800" dirty="0"/>
            </a:br>
            <a:r>
              <a:rPr lang="en-US" sz="2800" dirty="0"/>
              <a:t>into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terms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6699FF"/>
                </a:solidFill>
              </a:rPr>
              <a:t>factors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48200" y="5267325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  <a:cs typeface="Courier New" charset="0"/>
              </a:rPr>
              <a:t>2 * (1 + 2 * 2)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577013" y="4833938"/>
            <a:ext cx="1246187" cy="523875"/>
            <a:chOff x="6576387" y="4834468"/>
            <a:chExt cx="1246812" cy="523220"/>
          </a:xfrm>
        </p:grpSpPr>
        <p:sp>
          <p:nvSpPr>
            <p:cNvPr id="15380" name="Text Box 5"/>
            <p:cNvSpPr txBox="1">
              <a:spLocks noChangeArrowheads="1"/>
            </p:cNvSpPr>
            <p:nvPr/>
          </p:nvSpPr>
          <p:spPr bwMode="auto">
            <a:xfrm>
              <a:off x="6576387" y="4834468"/>
              <a:ext cx="4001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  <p:sp>
          <p:nvSpPr>
            <p:cNvPr id="15381" name="Text Box 5"/>
            <p:cNvSpPr txBox="1">
              <a:spLocks noChangeArrowheads="1"/>
            </p:cNvSpPr>
            <p:nvPr/>
          </p:nvSpPr>
          <p:spPr bwMode="auto">
            <a:xfrm>
              <a:off x="7423054" y="4834468"/>
              <a:ext cx="4001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707063" y="4133850"/>
            <a:ext cx="2012950" cy="1082675"/>
            <a:chOff x="5707530" y="4133447"/>
            <a:chExt cx="2011857" cy="1082815"/>
          </a:xfrm>
        </p:grpSpPr>
        <p:sp>
          <p:nvSpPr>
            <p:cNvPr id="15376" name="Text Box 5"/>
            <p:cNvSpPr txBox="1">
              <a:spLocks noChangeArrowheads="1"/>
            </p:cNvSpPr>
            <p:nvPr/>
          </p:nvSpPr>
          <p:spPr bwMode="auto">
            <a:xfrm>
              <a:off x="6982788" y="4158848"/>
              <a:ext cx="4054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5377" name="Right Brace 28"/>
            <p:cNvSpPr>
              <a:spLocks/>
            </p:cNvSpPr>
            <p:nvPr/>
          </p:nvSpPr>
          <p:spPr bwMode="auto">
            <a:xfrm rot="-5400000">
              <a:off x="7071687" y="4262968"/>
              <a:ext cx="228600" cy="1066800"/>
            </a:xfrm>
            <a:prstGeom prst="rightBrace">
              <a:avLst>
                <a:gd name="adj1" fmla="val 527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5"/>
            <p:cNvSpPr txBox="1">
              <a:spLocks noChangeArrowheads="1"/>
            </p:cNvSpPr>
            <p:nvPr/>
          </p:nvSpPr>
          <p:spPr bwMode="auto">
            <a:xfrm>
              <a:off x="5707530" y="4133447"/>
              <a:ext cx="4054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cxnSp>
          <p:nvCxnSpPr>
            <p:cNvPr id="15379" name="Straight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5616781" y="4928395"/>
              <a:ext cx="57414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640263" y="3581400"/>
            <a:ext cx="3208337" cy="1644650"/>
            <a:chOff x="4639736" y="3581400"/>
            <a:chExt cx="3208864" cy="1644123"/>
          </a:xfrm>
        </p:grpSpPr>
        <p:sp>
          <p:nvSpPr>
            <p:cNvPr id="15372" name="Text Box 5"/>
            <p:cNvSpPr txBox="1">
              <a:spLocks noChangeArrowheads="1"/>
            </p:cNvSpPr>
            <p:nvPr/>
          </p:nvSpPr>
          <p:spPr bwMode="auto">
            <a:xfrm>
              <a:off x="4639736" y="3581400"/>
              <a:ext cx="4001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  <p:sp>
          <p:nvSpPr>
            <p:cNvPr id="15373" name="Text Box 5"/>
            <p:cNvSpPr txBox="1">
              <a:spLocks noChangeArrowheads="1"/>
            </p:cNvSpPr>
            <p:nvPr/>
          </p:nvSpPr>
          <p:spPr bwMode="auto">
            <a:xfrm>
              <a:off x="6610255" y="3581400"/>
              <a:ext cx="4001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  <p:sp>
          <p:nvSpPr>
            <p:cNvPr id="15374" name="Right Brace 22"/>
            <p:cNvSpPr>
              <a:spLocks/>
            </p:cNvSpPr>
            <p:nvPr/>
          </p:nvSpPr>
          <p:spPr bwMode="auto">
            <a:xfrm rot="-5400000">
              <a:off x="6667500" y="3128435"/>
              <a:ext cx="228600" cy="2133600"/>
            </a:xfrm>
            <a:prstGeom prst="rightBrace">
              <a:avLst>
                <a:gd name="adj1" fmla="val 527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375" name="Straight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4268653" y="4652832"/>
              <a:ext cx="1143794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48263" y="2971800"/>
            <a:ext cx="25908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Disambiguation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419600" y="1676400"/>
            <a:ext cx="3581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 dirty="0">
                <a:latin typeface="Times New Roman" charset="0"/>
                <a:cs typeface="Courier New" charset="0"/>
                <a:sym typeface="Symbol" charset="2"/>
              </a:rPr>
              <a:t> E | E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E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| N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2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57800" y="3119438"/>
            <a:ext cx="209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E  T | E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 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800" y="2819400"/>
            <a:ext cx="2890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charset="2"/>
              </a:rPr>
              <a:t>An expression is a sum of </a:t>
            </a:r>
            <a:br>
              <a:rPr lang="en-US" altLang="zh-TW" dirty="0">
                <a:ea typeface="新細明體" charset="-120"/>
                <a:sym typeface="Symbol" charset="2"/>
              </a:rPr>
            </a:br>
            <a:r>
              <a:rPr lang="en-US" altLang="zh-TW" dirty="0">
                <a:ea typeface="新細明體" charset="-120"/>
                <a:sym typeface="Symbol" charset="2"/>
              </a:rPr>
              <a:t>one or more </a:t>
            </a:r>
            <a:r>
              <a:rPr lang="en-US" altLang="zh-TW" b="1" dirty="0">
                <a:solidFill>
                  <a:srgbClr val="6699FF"/>
                </a:solidFill>
                <a:ea typeface="新細明體" charset="-120"/>
                <a:sym typeface="Symbol" charset="2"/>
              </a:rPr>
              <a:t>terms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800" y="3817938"/>
            <a:ext cx="281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charset="2"/>
              </a:rPr>
              <a:t>Each term is a product of </a:t>
            </a:r>
            <a:br>
              <a:rPr lang="en-US" altLang="zh-TW" dirty="0">
                <a:ea typeface="新細明體" charset="-120"/>
                <a:sym typeface="Symbol" charset="2"/>
              </a:rPr>
            </a:br>
            <a:r>
              <a:rPr lang="en-US" altLang="zh-TW" dirty="0">
                <a:ea typeface="新細明體" charset="-120"/>
                <a:sym typeface="Symbol" charset="2"/>
              </a:rPr>
              <a:t>one or more </a:t>
            </a:r>
            <a:r>
              <a:rPr lang="en-US" altLang="zh-TW" b="1" dirty="0">
                <a:solidFill>
                  <a:srgbClr val="6699FF"/>
                </a:solidFill>
                <a:ea typeface="新細明體" charset="-120"/>
                <a:sym typeface="Symbol" charset="2"/>
              </a:rPr>
              <a:t>factors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257800" y="4033838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T  F | T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 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800" y="4884738"/>
            <a:ext cx="3390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charset="2"/>
              </a:rPr>
              <a:t>Each factor is a </a:t>
            </a:r>
            <a:r>
              <a:rPr lang="en-US" altLang="zh-TW" b="1" dirty="0">
                <a:solidFill>
                  <a:schemeClr val="accent1"/>
                </a:solidFill>
                <a:ea typeface="新細明體" charset="-120"/>
                <a:sym typeface="Symbol" charset="2"/>
              </a:rPr>
              <a:t>parenthesized</a:t>
            </a:r>
          </a:p>
          <a:p>
            <a:r>
              <a:rPr lang="en-US" altLang="zh-TW" b="1" dirty="0">
                <a:solidFill>
                  <a:schemeClr val="accent1"/>
                </a:solidFill>
                <a:ea typeface="新細明體" charset="-120"/>
                <a:sym typeface="Symbol" charset="2"/>
              </a:rPr>
              <a:t>expression </a:t>
            </a:r>
            <a:r>
              <a:rPr lang="en-US" altLang="zh-TW" dirty="0">
                <a:ea typeface="新細明體" charset="-120"/>
                <a:sym typeface="Symbol" charset="2"/>
              </a:rPr>
              <a:t>or a </a:t>
            </a:r>
            <a:r>
              <a:rPr lang="en-US" altLang="zh-TW" b="1" dirty="0">
                <a:solidFill>
                  <a:srgbClr val="6699FF"/>
                </a:solidFill>
                <a:ea typeface="新細明體" charset="-120"/>
                <a:sym typeface="Symbol" charset="2"/>
              </a:rPr>
              <a:t>number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257800" y="5105400"/>
            <a:ext cx="2201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F 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>
                <a:latin typeface="Times New Roman" charset="0"/>
                <a:ea typeface="新細明體" charset="-120"/>
                <a:sym typeface="Symbol" charset="2"/>
              </a:rPr>
              <a:t> |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2 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example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4400" y="5800725"/>
            <a:ext cx="514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  <a:cs typeface="Courier New" charset="0"/>
              </a:rPr>
              <a:t>2 * (1 + 1 + 2 * 2) + 1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477000" y="1447800"/>
            <a:ext cx="19812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  T |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T</a:t>
            </a:r>
          </a:p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T  F | T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F</a:t>
            </a:r>
          </a:p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F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|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2 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1295400"/>
            <a:ext cx="420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E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4458494" y="4534694"/>
            <a:ext cx="2667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743200" y="2524125"/>
            <a:ext cx="420688" cy="523875"/>
            <a:chOff x="2743200" y="2524780"/>
            <a:chExt cx="420307" cy="523220"/>
          </a:xfrm>
        </p:grpSpPr>
        <p:cxnSp>
          <p:nvCxnSpPr>
            <p:cNvPr id="17473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2904399" y="2624207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74" name="TextBox 32"/>
            <p:cNvSpPr txBox="1">
              <a:spLocks noChangeArrowheads="1"/>
            </p:cNvSpPr>
            <p:nvPr/>
          </p:nvSpPr>
          <p:spPr bwMode="auto">
            <a:xfrm>
              <a:off x="2743200" y="252478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</p:grp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283369" y="5068094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743200" y="1819275"/>
            <a:ext cx="3276600" cy="838200"/>
            <a:chOff x="2743200" y="1818620"/>
            <a:chExt cx="3276600" cy="838200"/>
          </a:xfrm>
        </p:grpSpPr>
        <p:sp>
          <p:nvSpPr>
            <p:cNvPr id="17468" name="TextBox 10"/>
            <p:cNvSpPr txBox="1">
              <a:spLocks noChangeArrowheads="1"/>
            </p:cNvSpPr>
            <p:nvPr/>
          </p:nvSpPr>
          <p:spPr bwMode="auto">
            <a:xfrm>
              <a:off x="5599493" y="213360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7469" name="TextBox 13"/>
            <p:cNvSpPr txBox="1">
              <a:spLocks noChangeArrowheads="1"/>
            </p:cNvSpPr>
            <p:nvPr/>
          </p:nvSpPr>
          <p:spPr bwMode="auto">
            <a:xfrm>
              <a:off x="2743200" y="204722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E</a:t>
              </a:r>
            </a:p>
          </p:txBody>
        </p:sp>
        <p:cxnSp>
          <p:nvCxnSpPr>
            <p:cNvPr id="17470" name="Straight Connector 15"/>
            <p:cNvCxnSpPr>
              <a:cxnSpLocks noChangeShapeType="1"/>
            </p:cNvCxnSpPr>
            <p:nvPr/>
          </p:nvCxnSpPr>
          <p:spPr bwMode="auto">
            <a:xfrm flipV="1">
              <a:off x="2971800" y="181862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1" name="Straight Connector 20"/>
            <p:cNvCxnSpPr>
              <a:cxnSpLocks noChangeShapeType="1"/>
            </p:cNvCxnSpPr>
            <p:nvPr/>
          </p:nvCxnSpPr>
          <p:spPr bwMode="auto">
            <a:xfrm rot="10800000">
              <a:off x="3352800" y="181862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72" name="TextBox 52"/>
            <p:cNvSpPr txBox="1">
              <a:spLocks noChangeArrowheads="1"/>
            </p:cNvSpPr>
            <p:nvPr/>
          </p:nvSpPr>
          <p:spPr bwMode="auto">
            <a:xfrm>
              <a:off x="5193238" y="21759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+</a:t>
              </a:r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889000" y="3022600"/>
            <a:ext cx="2774950" cy="701675"/>
            <a:chOff x="888999" y="3022599"/>
            <a:chExt cx="2774245" cy="701021"/>
          </a:xfrm>
        </p:grpSpPr>
        <p:cxnSp>
          <p:nvCxnSpPr>
            <p:cNvPr id="17463" name="Straight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1900110" y="2264177"/>
              <a:ext cx="243819" cy="17810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64" name="TextBox 35"/>
            <p:cNvSpPr txBox="1">
              <a:spLocks noChangeArrowheads="1"/>
            </p:cNvSpPr>
            <p:nvPr/>
          </p:nvSpPr>
          <p:spPr bwMode="auto">
            <a:xfrm>
              <a:off x="888999" y="320040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7465" name="TextBox 36"/>
            <p:cNvSpPr txBox="1">
              <a:spLocks noChangeArrowheads="1"/>
            </p:cNvSpPr>
            <p:nvPr/>
          </p:nvSpPr>
          <p:spPr bwMode="auto">
            <a:xfrm>
              <a:off x="3276600" y="3132667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  <p:cxnSp>
          <p:nvCxnSpPr>
            <p:cNvPr id="17466" name="Straight Connector 42"/>
            <p:cNvCxnSpPr>
              <a:cxnSpLocks noChangeShapeType="1"/>
            </p:cNvCxnSpPr>
            <p:nvPr/>
          </p:nvCxnSpPr>
          <p:spPr bwMode="auto">
            <a:xfrm>
              <a:off x="2922414" y="3022599"/>
              <a:ext cx="574322" cy="184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67" name="TextBox 53"/>
            <p:cNvSpPr txBox="1">
              <a:spLocks noChangeArrowheads="1"/>
            </p:cNvSpPr>
            <p:nvPr/>
          </p:nvSpPr>
          <p:spPr bwMode="auto">
            <a:xfrm>
              <a:off x="1307038" y="3234268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*</a:t>
              </a:r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789113" y="3582988"/>
            <a:ext cx="3273425" cy="523875"/>
            <a:chOff x="1789642" y="3583113"/>
            <a:chExt cx="3273426" cy="523220"/>
          </a:xfrm>
        </p:grpSpPr>
        <p:cxnSp>
          <p:nvCxnSpPr>
            <p:cNvPr id="17459" name="Straight Connector 46"/>
            <p:cNvCxnSpPr>
              <a:cxnSpLocks noChangeShapeType="1"/>
            </p:cNvCxnSpPr>
            <p:nvPr/>
          </p:nvCxnSpPr>
          <p:spPr bwMode="auto">
            <a:xfrm rot="5400000" flipH="1" flipV="1">
              <a:off x="3420868" y="3682540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60" name="TextBox 47"/>
            <p:cNvSpPr txBox="1">
              <a:spLocks noChangeArrowheads="1"/>
            </p:cNvSpPr>
            <p:nvPr/>
          </p:nvSpPr>
          <p:spPr bwMode="auto">
            <a:xfrm>
              <a:off x="3259669" y="3583113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E</a:t>
              </a:r>
            </a:p>
          </p:txBody>
        </p:sp>
        <p:sp>
          <p:nvSpPr>
            <p:cNvPr id="17461" name="TextBox 54"/>
            <p:cNvSpPr txBox="1">
              <a:spLocks noChangeArrowheads="1"/>
            </p:cNvSpPr>
            <p:nvPr/>
          </p:nvSpPr>
          <p:spPr bwMode="auto">
            <a:xfrm>
              <a:off x="1789642" y="3593866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(</a:t>
              </a:r>
            </a:p>
          </p:txBody>
        </p:sp>
        <p:sp>
          <p:nvSpPr>
            <p:cNvPr id="17462" name="TextBox 55"/>
            <p:cNvSpPr txBox="1">
              <a:spLocks noChangeArrowheads="1"/>
            </p:cNvSpPr>
            <p:nvPr/>
          </p:nvSpPr>
          <p:spPr bwMode="auto">
            <a:xfrm>
              <a:off x="4693706" y="3593866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)</a:t>
              </a: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1976438" y="5030788"/>
            <a:ext cx="419100" cy="523875"/>
            <a:chOff x="1975761" y="5030916"/>
            <a:chExt cx="420307" cy="523220"/>
          </a:xfrm>
        </p:grpSpPr>
        <p:cxnSp>
          <p:nvCxnSpPr>
            <p:cNvPr id="17457" name="Straight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2136960" y="5130343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8" name="TextBox 59"/>
            <p:cNvSpPr txBox="1">
              <a:spLocks noChangeArrowheads="1"/>
            </p:cNvSpPr>
            <p:nvPr/>
          </p:nvSpPr>
          <p:spPr bwMode="auto">
            <a:xfrm>
              <a:off x="1975761" y="5030916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1973263" y="5454650"/>
            <a:ext cx="385762" cy="522288"/>
            <a:chOff x="1972736" y="5454248"/>
            <a:chExt cx="386644" cy="523220"/>
          </a:xfrm>
        </p:grpSpPr>
        <p:cxnSp>
          <p:nvCxnSpPr>
            <p:cNvPr id="17455" name="Straight Connector 60"/>
            <p:cNvCxnSpPr>
              <a:cxnSpLocks noChangeShapeType="1"/>
            </p:cNvCxnSpPr>
            <p:nvPr/>
          </p:nvCxnSpPr>
          <p:spPr bwMode="auto">
            <a:xfrm rot="5400000" flipH="1" flipV="1">
              <a:off x="2133935" y="5553675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6" name="TextBox 61"/>
            <p:cNvSpPr txBox="1">
              <a:spLocks noChangeArrowheads="1"/>
            </p:cNvSpPr>
            <p:nvPr/>
          </p:nvSpPr>
          <p:spPr bwMode="auto">
            <a:xfrm>
              <a:off x="1972736" y="5454248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2813050" y="5030788"/>
            <a:ext cx="387350" cy="523875"/>
            <a:chOff x="2813756" y="5030916"/>
            <a:chExt cx="386644" cy="523220"/>
          </a:xfrm>
        </p:grpSpPr>
        <p:cxnSp>
          <p:nvCxnSpPr>
            <p:cNvPr id="17453" name="Straight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2974955" y="5130343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4" name="TextBox 63"/>
            <p:cNvSpPr txBox="1">
              <a:spLocks noChangeArrowheads="1"/>
            </p:cNvSpPr>
            <p:nvPr/>
          </p:nvSpPr>
          <p:spPr bwMode="auto">
            <a:xfrm>
              <a:off x="2813756" y="5030916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3686175" y="5030788"/>
            <a:ext cx="385763" cy="523875"/>
            <a:chOff x="3651956" y="5030916"/>
            <a:chExt cx="386644" cy="523220"/>
          </a:xfrm>
        </p:grpSpPr>
        <p:cxnSp>
          <p:nvCxnSpPr>
            <p:cNvPr id="17451" name="Straight Connector 68"/>
            <p:cNvCxnSpPr>
              <a:cxnSpLocks noChangeShapeType="1"/>
            </p:cNvCxnSpPr>
            <p:nvPr/>
          </p:nvCxnSpPr>
          <p:spPr bwMode="auto">
            <a:xfrm rot="5400000" flipH="1" flipV="1">
              <a:off x="3813155" y="5130343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2" name="TextBox 69"/>
            <p:cNvSpPr txBox="1">
              <a:spLocks noChangeArrowheads="1"/>
            </p:cNvSpPr>
            <p:nvPr/>
          </p:nvSpPr>
          <p:spPr bwMode="auto">
            <a:xfrm>
              <a:off x="3651956" y="5030916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5400000" flipH="1" flipV="1">
            <a:off x="2836069" y="5690394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5595938" y="2590800"/>
            <a:ext cx="387350" cy="523875"/>
            <a:chOff x="5596468" y="2590800"/>
            <a:chExt cx="386644" cy="523220"/>
          </a:xfrm>
        </p:grpSpPr>
        <p:cxnSp>
          <p:nvCxnSpPr>
            <p:cNvPr id="17449" name="Straight Connector 72"/>
            <p:cNvCxnSpPr>
              <a:cxnSpLocks noChangeShapeType="1"/>
            </p:cNvCxnSpPr>
            <p:nvPr/>
          </p:nvCxnSpPr>
          <p:spPr bwMode="auto">
            <a:xfrm rot="5400000" flipH="1" flipV="1">
              <a:off x="5757667" y="2690227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0" name="TextBox 73"/>
            <p:cNvSpPr txBox="1">
              <a:spLocks noChangeArrowheads="1"/>
            </p:cNvSpPr>
            <p:nvPr/>
          </p:nvSpPr>
          <p:spPr bwMode="auto">
            <a:xfrm>
              <a:off x="5596468" y="2590800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882650" y="3690938"/>
            <a:ext cx="387350" cy="523875"/>
            <a:chOff x="883355" y="3691465"/>
            <a:chExt cx="386644" cy="523220"/>
          </a:xfrm>
        </p:grpSpPr>
        <p:cxnSp>
          <p:nvCxnSpPr>
            <p:cNvPr id="17447" name="Straight Connector 75"/>
            <p:cNvCxnSpPr>
              <a:cxnSpLocks noChangeShapeType="1"/>
            </p:cNvCxnSpPr>
            <p:nvPr/>
          </p:nvCxnSpPr>
          <p:spPr bwMode="auto">
            <a:xfrm rot="5400000" flipH="1" flipV="1">
              <a:off x="1044554" y="3790892"/>
              <a:ext cx="8558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8" name="TextBox 76"/>
            <p:cNvSpPr txBox="1">
              <a:spLocks noChangeArrowheads="1"/>
            </p:cNvSpPr>
            <p:nvPr/>
          </p:nvSpPr>
          <p:spPr bwMode="auto">
            <a:xfrm>
              <a:off x="883355" y="3691465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</p:grpSp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 rot="5400000" flipH="1" flipV="1">
            <a:off x="3708401" y="5689600"/>
            <a:ext cx="3540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Straight Connector 79"/>
          <p:cNvCxnSpPr>
            <a:cxnSpLocks noChangeShapeType="1"/>
          </p:cNvCxnSpPr>
          <p:nvPr/>
        </p:nvCxnSpPr>
        <p:spPr bwMode="auto">
          <a:xfrm rot="5400000" flipH="1" flipV="1">
            <a:off x="4356100" y="5522913"/>
            <a:ext cx="7350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2405063" y="4038600"/>
            <a:ext cx="2087562" cy="600075"/>
            <a:chOff x="2404529" y="4038600"/>
            <a:chExt cx="2088246" cy="599420"/>
          </a:xfrm>
        </p:grpSpPr>
        <p:sp>
          <p:nvSpPr>
            <p:cNvPr id="17442" name="TextBox 48"/>
            <p:cNvSpPr txBox="1">
              <a:spLocks noChangeArrowheads="1"/>
            </p:cNvSpPr>
            <p:nvPr/>
          </p:nvSpPr>
          <p:spPr bwMode="auto">
            <a:xfrm>
              <a:off x="4072468" y="411480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7443" name="TextBox 49"/>
            <p:cNvSpPr txBox="1">
              <a:spLocks noChangeArrowheads="1"/>
            </p:cNvSpPr>
            <p:nvPr/>
          </p:nvSpPr>
          <p:spPr bwMode="auto">
            <a:xfrm>
              <a:off x="2404529" y="4106333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E</a:t>
              </a:r>
            </a:p>
          </p:txBody>
        </p:sp>
        <p:sp>
          <p:nvSpPr>
            <p:cNvPr id="17444" name="TextBox 57"/>
            <p:cNvSpPr txBox="1">
              <a:spLocks noChangeArrowheads="1"/>
            </p:cNvSpPr>
            <p:nvPr/>
          </p:nvSpPr>
          <p:spPr bwMode="auto">
            <a:xfrm>
              <a:off x="3271304" y="4114800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+ </a:t>
              </a:r>
            </a:p>
          </p:txBody>
        </p:sp>
        <p:cxnSp>
          <p:nvCxnSpPr>
            <p:cNvPr id="17445" name="Straight Connector 81"/>
            <p:cNvCxnSpPr>
              <a:cxnSpLocks noChangeShapeType="1"/>
            </p:cNvCxnSpPr>
            <p:nvPr/>
          </p:nvCxnSpPr>
          <p:spPr bwMode="auto">
            <a:xfrm flipV="1">
              <a:off x="2590800" y="4038600"/>
              <a:ext cx="838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6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3429000" y="4038600"/>
              <a:ext cx="838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1976438" y="4572000"/>
            <a:ext cx="1263650" cy="609600"/>
            <a:chOff x="1975761" y="4572000"/>
            <a:chExt cx="1263946" cy="609600"/>
          </a:xfrm>
        </p:grpSpPr>
        <p:sp>
          <p:nvSpPr>
            <p:cNvPr id="17437" name="TextBox 50"/>
            <p:cNvSpPr txBox="1">
              <a:spLocks noChangeArrowheads="1"/>
            </p:cNvSpPr>
            <p:nvPr/>
          </p:nvSpPr>
          <p:spPr bwMode="auto">
            <a:xfrm>
              <a:off x="2819400" y="465838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7438" name="TextBox 51"/>
            <p:cNvSpPr txBox="1">
              <a:spLocks noChangeArrowheads="1"/>
            </p:cNvSpPr>
            <p:nvPr/>
          </p:nvSpPr>
          <p:spPr bwMode="auto">
            <a:xfrm>
              <a:off x="1975761" y="465838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E</a:t>
              </a:r>
            </a:p>
          </p:txBody>
        </p:sp>
        <p:sp>
          <p:nvSpPr>
            <p:cNvPr id="17439" name="TextBox 56"/>
            <p:cNvSpPr txBox="1">
              <a:spLocks noChangeArrowheads="1"/>
            </p:cNvSpPr>
            <p:nvPr/>
          </p:nvSpPr>
          <p:spPr bwMode="auto">
            <a:xfrm>
              <a:off x="2412999" y="4686070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+ </a:t>
              </a:r>
            </a:p>
          </p:txBody>
        </p:sp>
        <p:cxnSp>
          <p:nvCxnSpPr>
            <p:cNvPr id="17440" name="Straight Connector 89"/>
            <p:cNvCxnSpPr>
              <a:cxnSpLocks noChangeShapeType="1"/>
            </p:cNvCxnSpPr>
            <p:nvPr/>
          </p:nvCxnSpPr>
          <p:spPr bwMode="auto">
            <a:xfrm flipH="1" flipV="1">
              <a:off x="2590803" y="4572000"/>
              <a:ext cx="457197" cy="1710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1" name="Straight Connector 90"/>
            <p:cNvCxnSpPr>
              <a:cxnSpLocks noChangeShapeType="1"/>
            </p:cNvCxnSpPr>
            <p:nvPr/>
          </p:nvCxnSpPr>
          <p:spPr bwMode="auto">
            <a:xfrm flipV="1">
              <a:off x="2133601" y="4572000"/>
              <a:ext cx="457197" cy="1710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3690938" y="4572000"/>
            <a:ext cx="1196975" cy="609600"/>
            <a:chOff x="3691468" y="4572000"/>
            <a:chExt cx="1196415" cy="609600"/>
          </a:xfrm>
        </p:grpSpPr>
        <p:sp>
          <p:nvSpPr>
            <p:cNvPr id="17432" name="TextBox 65"/>
            <p:cNvSpPr txBox="1">
              <a:spLocks noChangeArrowheads="1"/>
            </p:cNvSpPr>
            <p:nvPr/>
          </p:nvSpPr>
          <p:spPr bwMode="auto">
            <a:xfrm>
              <a:off x="4501239" y="4658380"/>
              <a:ext cx="386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F</a:t>
              </a:r>
            </a:p>
          </p:txBody>
        </p:sp>
        <p:sp>
          <p:nvSpPr>
            <p:cNvPr id="17433" name="TextBox 66"/>
            <p:cNvSpPr txBox="1">
              <a:spLocks noChangeArrowheads="1"/>
            </p:cNvSpPr>
            <p:nvPr/>
          </p:nvSpPr>
          <p:spPr bwMode="auto">
            <a:xfrm>
              <a:off x="3691468" y="4658380"/>
              <a:ext cx="420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T</a:t>
              </a:r>
            </a:p>
          </p:txBody>
        </p:sp>
        <p:sp>
          <p:nvSpPr>
            <p:cNvPr id="17434" name="TextBox 67"/>
            <p:cNvSpPr txBox="1">
              <a:spLocks noChangeArrowheads="1"/>
            </p:cNvSpPr>
            <p:nvPr/>
          </p:nvSpPr>
          <p:spPr bwMode="auto">
            <a:xfrm>
              <a:off x="4094838" y="4686070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  <a:cs typeface="Courier New" charset="0"/>
                </a:rPr>
                <a:t>* </a:t>
              </a:r>
            </a:p>
          </p:txBody>
        </p:sp>
        <p:cxnSp>
          <p:nvCxnSpPr>
            <p:cNvPr id="17435" name="Straight Connector 91"/>
            <p:cNvCxnSpPr>
              <a:cxnSpLocks noChangeShapeType="1"/>
            </p:cNvCxnSpPr>
            <p:nvPr/>
          </p:nvCxnSpPr>
          <p:spPr bwMode="auto">
            <a:xfrm flipH="1" flipV="1">
              <a:off x="4267202" y="4572000"/>
              <a:ext cx="457197" cy="1710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6" name="Straight Connector 92"/>
            <p:cNvCxnSpPr>
              <a:cxnSpLocks noChangeShapeType="1"/>
            </p:cNvCxnSpPr>
            <p:nvPr/>
          </p:nvCxnSpPr>
          <p:spPr bwMode="auto">
            <a:xfrm flipV="1">
              <a:off x="3810000" y="4572000"/>
              <a:ext cx="457197" cy="1710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Disambiguation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53425" cy="4217987"/>
          </a:xfrm>
        </p:spPr>
        <p:txBody>
          <a:bodyPr>
            <a:normAutofit/>
          </a:bodyPr>
          <a:lstStyle/>
          <a:p>
            <a:r>
              <a:rPr lang="en-US" dirty="0" smtClean="0"/>
              <a:t>Disambiguation is </a:t>
            </a:r>
            <a:r>
              <a:rPr lang="en-US" b="1" dirty="0" smtClean="0">
                <a:solidFill>
                  <a:srgbClr val="6699FF"/>
                </a:solidFill>
              </a:rPr>
              <a:t>not always possible</a:t>
            </a:r>
          </a:p>
          <a:p>
            <a:pPr lvl="1"/>
            <a:r>
              <a:rPr lang="en-US" dirty="0" smtClean="0"/>
              <a:t>There exist </a:t>
            </a:r>
            <a:r>
              <a:rPr lang="en-US" b="1" dirty="0" smtClean="0">
                <a:solidFill>
                  <a:schemeClr val="accent1"/>
                </a:solidFill>
              </a:rPr>
              <a:t>inherently ambiguous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There is </a:t>
            </a:r>
            <a:r>
              <a:rPr lang="en-US" b="1" dirty="0" smtClean="0">
                <a:solidFill>
                  <a:srgbClr val="6699FF"/>
                </a:solidFill>
              </a:rPr>
              <a:t>no general procedure </a:t>
            </a:r>
            <a:r>
              <a:rPr lang="en-US" dirty="0" smtClean="0"/>
              <a:t>for disambiguation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6699FF"/>
                </a:solidFill>
              </a:rPr>
              <a:t>programming languages</a:t>
            </a:r>
            <a:r>
              <a:rPr lang="en-US" dirty="0" smtClean="0"/>
              <a:t>, ambiguity comes from precedence rules, and we can do like in </a:t>
            </a:r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In English, ambiguity is sometimes a problem: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600200" y="5410200"/>
            <a:ext cx="5910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  <a:cs typeface="Courier New" charset="0"/>
              </a:rPr>
              <a:t>He ate the cookies on the floor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Parsing and Ambiguity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</a:t>
            </a:r>
          </a:p>
        </p:txBody>
      </p:sp>
      <p:sp>
        <p:nvSpPr>
          <p:cNvPr id="19459" name="Content Placeholder 7"/>
          <p:cNvSpPr>
            <a:spLocks noGrp="1"/>
          </p:cNvSpPr>
          <p:nvPr>
            <p:ph idx="1"/>
          </p:nvPr>
        </p:nvSpPr>
        <p:spPr>
          <a:xfrm>
            <a:off x="228600" y="3886200"/>
            <a:ext cx="8353425" cy="150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we have a </a:t>
            </a:r>
            <a:r>
              <a:rPr lang="en-US" b="1" dirty="0" smtClean="0">
                <a:solidFill>
                  <a:srgbClr val="6699FF"/>
                </a:solidFill>
              </a:rPr>
              <a:t>method</a:t>
            </a:r>
            <a:r>
              <a:rPr lang="en-US" dirty="0" smtClean="0"/>
              <a:t> for building a parse tree?</a:t>
            </a:r>
          </a:p>
          <a:p>
            <a:r>
              <a:rPr lang="en-US" dirty="0" smtClean="0"/>
              <a:t>Can we tell if the parse tree is unique?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2025650"/>
            <a:ext cx="3162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1S0S1 | T</a:t>
            </a:r>
          </a:p>
          <a:p>
            <a:r>
              <a:rPr lang="en-US" sz="2800">
                <a:latin typeface="Garamond" charset="0"/>
              </a:rPr>
              <a:t>T → S | </a:t>
            </a:r>
            <a:r>
              <a:rPr lang="en-US" sz="2800">
                <a:latin typeface="Symbol" charset="2"/>
              </a:rPr>
              <a:t>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91200" y="2187575"/>
            <a:ext cx="21034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99FF"/>
                </a:solidFill>
              </a:rPr>
              <a:t>input</a:t>
            </a:r>
            <a:r>
              <a:rPr lang="en-US" sz="2800" dirty="0">
                <a:solidFill>
                  <a:srgbClr val="6699FF"/>
                </a:solidFill>
              </a:rPr>
              <a:t>: </a:t>
            </a:r>
            <a:r>
              <a:rPr lang="en-US" sz="2800" dirty="0">
                <a:latin typeface="Garamond" charset="0"/>
              </a:rPr>
              <a:t>00111</a:t>
            </a:r>
            <a:endParaRPr lang="en-US" sz="2800" dirty="0">
              <a:latin typeface="Symbol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attempt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819400"/>
            <a:ext cx="8353425" cy="609600"/>
          </a:xfrm>
        </p:spPr>
        <p:txBody>
          <a:bodyPr/>
          <a:lstStyle/>
          <a:p>
            <a:r>
              <a:rPr lang="en-US" smtClean="0"/>
              <a:t>Maybe we can try all possible derivations: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3162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1S0S1 | T</a:t>
            </a:r>
          </a:p>
          <a:p>
            <a:r>
              <a:rPr lang="en-US" sz="2800">
                <a:latin typeface="Garamond" charset="0"/>
              </a:rPr>
              <a:t>T → S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91163" y="1690688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x</a:t>
            </a:r>
            <a:r>
              <a:rPr lang="en-US" sz="2800">
                <a:latin typeface="Garamond" charset="0"/>
              </a:rPr>
              <a:t> = 00111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66800" y="36576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447800" y="3733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032000" y="36576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0S1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051050" y="48006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1S0S1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55626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T</a:t>
            </a: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1447800" y="4953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1447800" y="5715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3048000" y="3733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651250" y="36576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00S11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3048000" y="4114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657600" y="4038600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01S0S11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3048000" y="4495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657600" y="44196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0T1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3048000" y="5715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667125" y="55626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670300" y="601980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</a:t>
            </a:r>
            <a:endParaRPr lang="en-US">
              <a:latin typeface="Garamond" charset="0"/>
            </a:endParaRP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048000" y="609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048000" y="4953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667125" y="4800600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10S10S1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590800" y="5105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588000" y="4724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do we stop?</a:t>
            </a: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4876800" y="3733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4876800" y="4114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4876800" y="4495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>
            <a:off x="4876800" y="5715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4876800" y="609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AutoShape 32"/>
          <p:cNvSpPr>
            <a:spLocks noChangeArrowheads="1"/>
          </p:cNvSpPr>
          <p:nvPr/>
        </p:nvSpPr>
        <p:spPr bwMode="auto">
          <a:xfrm>
            <a:off x="4876800" y="4953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200400"/>
            <a:ext cx="8353425" cy="685800"/>
          </a:xfrm>
        </p:spPr>
        <p:txBody>
          <a:bodyPr/>
          <a:lstStyle/>
          <a:p>
            <a:r>
              <a:rPr lang="en-US" smtClean="0"/>
              <a:t>How do we know when to stop?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3162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1S0S1 | T</a:t>
            </a:r>
          </a:p>
          <a:p>
            <a:r>
              <a:rPr lang="en-US" sz="2800">
                <a:latin typeface="Garamond" charset="0"/>
              </a:rPr>
              <a:t>T → S | </a:t>
            </a:r>
            <a:r>
              <a:rPr lang="en-US">
                <a:latin typeface="Symbol" charset="2"/>
                <a:sym typeface="Symbol" charset="2"/>
              </a:rPr>
              <a:t>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91163" y="1690688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x</a:t>
            </a:r>
            <a:r>
              <a:rPr lang="en-US" sz="2800">
                <a:latin typeface="Garamond" charset="0"/>
              </a:rPr>
              <a:t> = 00111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66800" y="43434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S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447800" y="4419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032000" y="43434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0S1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051050" y="54864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1S0S1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1447800" y="5638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3048000" y="4419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651250" y="43434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00S11</a:t>
            </a:r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048000" y="4800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657600" y="4724400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01S0S11</a:t>
            </a: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30480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657600" y="51054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0T1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3048000" y="5638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667125" y="5486400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10S10S1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590800" y="5791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>
            <a:off x="4876800" y="4419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4876800" y="4800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48768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4876800" y="5638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588000" y="48006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do we stop?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May, 2011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Parsing and Ambiguity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672</TotalTime>
  <Words>1343</Words>
  <Application>Microsoft Office PowerPoint</Application>
  <PresentationFormat>On-screen Show (4:3)</PresentationFormat>
  <Paragraphs>413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Parsing and ambiguity</vt:lpstr>
      <vt:lpstr>Ambiguity</vt:lpstr>
      <vt:lpstr>Disambiguation</vt:lpstr>
      <vt:lpstr>Disambiguation</vt:lpstr>
      <vt:lpstr>Parsing example</vt:lpstr>
      <vt:lpstr>Disambiguation</vt:lpstr>
      <vt:lpstr>Parsing</vt:lpstr>
      <vt:lpstr>First attempt</vt:lpstr>
      <vt:lpstr>Problems</vt:lpstr>
      <vt:lpstr>Problems</vt:lpstr>
      <vt:lpstr>Problems</vt:lpstr>
      <vt:lpstr>Removal of -productions</vt:lpstr>
      <vt:lpstr>Example</vt:lpstr>
      <vt:lpstr>Finding nullable variables</vt:lpstr>
      <vt:lpstr>Eliminating e-productions</vt:lpstr>
      <vt:lpstr>Dealing with loops</vt:lpstr>
      <vt:lpstr>Removal of unit productions</vt:lpstr>
      <vt:lpstr>Removal of unit productions</vt:lpstr>
      <vt:lpstr>Recap</vt:lpstr>
      <vt:lpstr>Membership </vt:lpstr>
      <vt:lpstr>Example: Testing Membership</vt:lpstr>
      <vt:lpstr>Algorithm For Testing Membership</vt:lpstr>
      <vt:lpstr>Practical Limitations Of Algorithm</vt:lpstr>
      <vt:lpstr>Normal Form</vt:lpstr>
      <vt:lpstr>Chomsky Normal Form</vt:lpstr>
      <vt:lpstr>Greibach Normal Form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Adminstrator</cp:lastModifiedBy>
  <cp:revision>117</cp:revision>
  <dcterms:created xsi:type="dcterms:W3CDTF">2011-02-02T05:30:30Z</dcterms:created>
  <dcterms:modified xsi:type="dcterms:W3CDTF">2011-05-09T04:41:33Z</dcterms:modified>
</cp:coreProperties>
</file>