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4656" autoAdjust="0"/>
    <p:restoredTop sz="94660"/>
  </p:normalViewPr>
  <p:slideViewPr>
    <p:cSldViewPr>
      <p:cViewPr varScale="1">
        <p:scale>
          <a:sx n="65" d="100"/>
          <a:sy n="65" d="100"/>
        </p:scale>
        <p:origin x="-1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Backus-Naur Form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Backus-Naur Form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Backus-Naur 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Backus-</a:t>
            </a:r>
            <a:r>
              <a:rPr lang="en-US" dirty="0" err="1" smtClean="0"/>
              <a:t>NAUr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Meta-language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BNF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114800"/>
          </a:xfrm>
        </p:spPr>
        <p:txBody>
          <a:bodyPr>
            <a:noAutofit/>
          </a:bodyPr>
          <a:lstStyle/>
          <a:p>
            <a:r>
              <a:rPr lang="en-US" sz="2400" dirty="0"/>
              <a:t>The following are pretty standard:</a:t>
            </a:r>
          </a:p>
          <a:p>
            <a:pPr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[ ]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400" dirty="0"/>
              <a:t>enclose an </a:t>
            </a:r>
            <a:r>
              <a:rPr lang="en-US" sz="2400" b="1" i="1" dirty="0">
                <a:solidFill>
                  <a:schemeClr val="accent1"/>
                </a:solidFill>
              </a:rPr>
              <a:t>optional part of the rule</a:t>
            </a:r>
          </a:p>
          <a:p>
            <a:pPr lvl="2"/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&lt;if statement&gt; ::=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       if ( &lt;condition&gt; ) &lt;statement&gt; [ else &lt;statement&gt; ]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{ }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400" dirty="0"/>
              <a:t>mean the enclosed can be </a:t>
            </a:r>
            <a:r>
              <a:rPr lang="en-US" sz="2400" b="1" i="1" dirty="0">
                <a:solidFill>
                  <a:schemeClr val="accent1"/>
                </a:solidFill>
              </a:rPr>
              <a:t>repeated any number of times (including zero)</a:t>
            </a:r>
          </a:p>
          <a:p>
            <a:pPr lvl="2"/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&lt;parameter list&gt; ::= ( )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                         |   ( { &lt;parameter&gt; , } &lt;parameter&gt;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7487"/>
            <a:ext cx="8305800" cy="4760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preceding notation is the original and most common notation</a:t>
            </a:r>
          </a:p>
          <a:p>
            <a:pPr lvl="1"/>
            <a:r>
              <a:rPr lang="en-US" dirty="0"/>
              <a:t>BNF was designed before we had boldface, color, more than one font, etc.</a:t>
            </a:r>
          </a:p>
          <a:p>
            <a:pPr lvl="1"/>
            <a:r>
              <a:rPr lang="en-US" dirty="0"/>
              <a:t>A typical modern variation might:</a:t>
            </a:r>
          </a:p>
          <a:p>
            <a:pPr lvl="1"/>
            <a:r>
              <a:rPr lang="en-US" dirty="0"/>
              <a:t> Use boldface to indicate multi-character terminals</a:t>
            </a:r>
          </a:p>
          <a:p>
            <a:pPr lvl="1"/>
            <a:r>
              <a:rPr lang="en-US" dirty="0"/>
              <a:t>Quote single-character terminals (because boldface isn’t so obvious in this case)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2000" i="1" dirty="0" err="1">
                <a:latin typeface="Trebuchet MS" pitchFamily="34" charset="0"/>
              </a:rPr>
              <a:t>if_statement</a:t>
            </a:r>
            <a:r>
              <a:rPr lang="en-US" sz="2000" dirty="0">
                <a:latin typeface="Trebuchet MS" pitchFamily="34" charset="0"/>
              </a:rPr>
              <a:t> ::=</a:t>
            </a:r>
            <a:br>
              <a:rPr lang="en-US" sz="2000" dirty="0">
                <a:latin typeface="Trebuchet MS" pitchFamily="34" charset="0"/>
              </a:rPr>
            </a:br>
            <a:r>
              <a:rPr lang="en-US" sz="2000" dirty="0">
                <a:latin typeface="Trebuchet MS" pitchFamily="34" charset="0"/>
              </a:rPr>
              <a:t>        </a:t>
            </a:r>
            <a:r>
              <a:rPr lang="en-US" sz="2000" b="1" dirty="0">
                <a:latin typeface="Trebuchet MS" pitchFamily="34" charset="0"/>
              </a:rPr>
              <a:t>if</a:t>
            </a:r>
            <a:r>
              <a:rPr lang="en-US" sz="2000" dirty="0">
                <a:latin typeface="Trebuchet MS" pitchFamily="34" charset="0"/>
              </a:rPr>
              <a:t> "(" </a:t>
            </a:r>
            <a:r>
              <a:rPr lang="en-US" sz="2000" i="1" dirty="0">
                <a:latin typeface="Trebuchet MS" pitchFamily="34" charset="0"/>
              </a:rPr>
              <a:t>condition</a:t>
            </a:r>
            <a:r>
              <a:rPr lang="en-US" sz="2000" dirty="0">
                <a:latin typeface="Trebuchet MS" pitchFamily="34" charset="0"/>
              </a:rPr>
              <a:t> ")" </a:t>
            </a:r>
            <a:r>
              <a:rPr lang="en-US" sz="2000" i="1" dirty="0">
                <a:latin typeface="Trebuchet MS" pitchFamily="34" charset="0"/>
              </a:rPr>
              <a:t>statement</a:t>
            </a:r>
            <a:r>
              <a:rPr lang="en-US" sz="2000" dirty="0">
                <a:latin typeface="Trebuchet MS" pitchFamily="34" charset="0"/>
              </a:rPr>
              <a:t> [ </a:t>
            </a:r>
            <a:r>
              <a:rPr lang="en-US" sz="2000" b="1" dirty="0">
                <a:latin typeface="Trebuchet MS" pitchFamily="34" charset="0"/>
              </a:rPr>
              <a:t>else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i="1" dirty="0">
                <a:latin typeface="Trebuchet MS" pitchFamily="34" charset="0"/>
              </a:rPr>
              <a:t>statement</a:t>
            </a:r>
            <a:r>
              <a:rPr lang="en-US" sz="2000" dirty="0">
                <a:latin typeface="Trebuchet MS" pitchFamily="34" charset="0"/>
              </a:rPr>
              <a:t> 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BNF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easy way to impose length limitations, such as maximum length of variable names</a:t>
            </a:r>
          </a:p>
          <a:p>
            <a:r>
              <a:rPr lang="en-US"/>
              <a:t>No way to impose distributed requirements, such as, a variable must be declared before it is used</a:t>
            </a:r>
          </a:p>
          <a:p>
            <a:r>
              <a:rPr lang="en-US"/>
              <a:t>Describes only syntax, not semantics</a:t>
            </a:r>
          </a:p>
          <a:p>
            <a:r>
              <a:rPr lang="en-US"/>
              <a:t>Nothing clearly better has been devised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Metalanguages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 smtClean="0">
                <a:solidFill>
                  <a:schemeClr val="accent1"/>
                </a:solidFill>
              </a:rPr>
              <a:t>meta-language</a:t>
            </a:r>
            <a:r>
              <a:rPr lang="en-US" dirty="0" smtClean="0"/>
              <a:t> </a:t>
            </a:r>
            <a:r>
              <a:rPr lang="en-US" dirty="0"/>
              <a:t>is a language used to talk about a language (usually a different one)</a:t>
            </a:r>
          </a:p>
          <a:p>
            <a:r>
              <a:rPr lang="en-US" dirty="0"/>
              <a:t>We can use English as its own </a:t>
            </a:r>
            <a:r>
              <a:rPr lang="en-US" dirty="0" smtClean="0"/>
              <a:t>meta-language </a:t>
            </a:r>
            <a:r>
              <a:rPr lang="en-US" dirty="0"/>
              <a:t>(e.g. describing English grammar in English)</a:t>
            </a:r>
          </a:p>
          <a:p>
            <a:r>
              <a:rPr lang="en-US" dirty="0"/>
              <a:t>It is essential to distinguish between the </a:t>
            </a:r>
            <a:r>
              <a:rPr lang="en-US" dirty="0" smtClean="0"/>
              <a:t>meta-language </a:t>
            </a:r>
            <a:r>
              <a:rPr lang="en-US" dirty="0"/>
              <a:t>terms and the object language terms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4114800"/>
          </a:xfrm>
        </p:spPr>
        <p:txBody>
          <a:bodyPr/>
          <a:lstStyle/>
          <a:p>
            <a:r>
              <a:rPr lang="en-US" dirty="0"/>
              <a:t>BNF stands for either </a:t>
            </a:r>
            <a:r>
              <a:rPr lang="en-US" b="1" dirty="0">
                <a:solidFill>
                  <a:schemeClr val="accent1"/>
                </a:solidFill>
              </a:rPr>
              <a:t>Backus-Naur Form </a:t>
            </a:r>
            <a:r>
              <a:rPr lang="en-US" dirty="0"/>
              <a:t>or Backus Normal Form</a:t>
            </a:r>
          </a:p>
          <a:p>
            <a:r>
              <a:rPr lang="en-US" dirty="0"/>
              <a:t>BNF is a </a:t>
            </a:r>
            <a:r>
              <a:rPr lang="en-US" dirty="0" smtClean="0"/>
              <a:t>meta-language </a:t>
            </a:r>
            <a:r>
              <a:rPr lang="en-US" dirty="0"/>
              <a:t>used to describe the grammar of a programming language</a:t>
            </a:r>
          </a:p>
          <a:p>
            <a:r>
              <a:rPr lang="en-US" dirty="0"/>
              <a:t>BNF is formal and precise</a:t>
            </a:r>
          </a:p>
          <a:p>
            <a:r>
              <a:rPr lang="en-US" dirty="0"/>
              <a:t>BNF is essential in compiler construction</a:t>
            </a:r>
          </a:p>
          <a:p>
            <a:r>
              <a:rPr lang="en-US" dirty="0"/>
              <a:t>There are many dialects of BNF in use, </a:t>
            </a:r>
            <a:r>
              <a:rPr lang="en-US" dirty="0" smtClean="0"/>
              <a:t>but the </a:t>
            </a:r>
            <a:r>
              <a:rPr lang="en-US" dirty="0"/>
              <a:t>differences are almost always minor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&lt; &gt;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/>
              <a:t>indicate a </a:t>
            </a:r>
            <a:r>
              <a:rPr lang="en-US" sz="3200" b="1" i="1" dirty="0" smtClean="0">
                <a:solidFill>
                  <a:schemeClr val="accent1"/>
                </a:solidFill>
              </a:rPr>
              <a:t>non-terminal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/>
              <a:t>that needs to be further expanded, e.g.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&lt;variable&gt;</a:t>
            </a:r>
          </a:p>
          <a:p>
            <a:r>
              <a:rPr lang="en-US" sz="3200" dirty="0"/>
              <a:t>Symbols not enclosed in</a:t>
            </a:r>
            <a:r>
              <a:rPr lang="en-US" sz="3200" dirty="0">
                <a:latin typeface="Comic Sans MS" pitchFamily="66" charset="0"/>
              </a:rPr>
              <a:t> &lt; &gt; </a:t>
            </a:r>
            <a:r>
              <a:rPr lang="en-US" sz="3200" dirty="0"/>
              <a:t>are </a:t>
            </a:r>
            <a:r>
              <a:rPr lang="en-US" sz="3200" b="1" i="1" dirty="0">
                <a:solidFill>
                  <a:schemeClr val="accent1"/>
                </a:solidFill>
              </a:rPr>
              <a:t>terminals</a:t>
            </a:r>
            <a:r>
              <a:rPr lang="en-US" sz="3200" i="1" dirty="0"/>
              <a:t>;</a:t>
            </a:r>
            <a:r>
              <a:rPr lang="en-US" sz="3200" dirty="0"/>
              <a:t> they represent themselves, e.g.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if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while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(</a:t>
            </a:r>
          </a:p>
          <a:p>
            <a:r>
              <a:rPr lang="en-US" sz="3200" dirty="0"/>
              <a:t>The symbol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::=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/>
              <a:t>means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chemeClr val="accent1"/>
                </a:solidFill>
              </a:rPr>
              <a:t>is defined as</a:t>
            </a:r>
          </a:p>
          <a:p>
            <a:r>
              <a:rPr lang="en-US" sz="3200" dirty="0"/>
              <a:t>The symbol</a:t>
            </a:r>
            <a:r>
              <a:rPr lang="en-US" sz="3200" dirty="0">
                <a:latin typeface="Comic Sans MS" pitchFamily="66" charset="0"/>
              </a:rPr>
              <a:t> 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/>
              <a:t>means </a:t>
            </a:r>
            <a:r>
              <a:rPr lang="en-US" sz="3200" b="1" i="1" dirty="0">
                <a:solidFill>
                  <a:schemeClr val="accent1"/>
                </a:solidFill>
              </a:rPr>
              <a:t>or</a:t>
            </a:r>
            <a:r>
              <a:rPr lang="en-US" sz="3200" i="1" dirty="0"/>
              <a:t>;</a:t>
            </a:r>
            <a:r>
              <a:rPr lang="en-US" sz="3200" dirty="0"/>
              <a:t> it separates alternatives, e.g. </a:t>
            </a:r>
            <a:r>
              <a:rPr lang="en-US" sz="3200" dirty="0">
                <a:latin typeface="Comic Sans MS" pitchFamily="66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addop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&gt; ::= + | 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Uses Recursion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&lt;integer&gt; ::= &lt;digit&gt; | &lt;integer&gt; &lt;digit&gt;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     </a:t>
            </a:r>
            <a:r>
              <a:rPr lang="en-US" i="1" dirty="0"/>
              <a:t>or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&lt;integer&gt; ::= &lt;digit&gt; | &lt;digit&gt; &lt;integer&gt;</a:t>
            </a:r>
          </a:p>
          <a:p>
            <a:r>
              <a:rPr lang="en-US" dirty="0" smtClean="0"/>
              <a:t>Many people find recursion confusing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/>
              <a:t>"</a:t>
            </a:r>
            <a:r>
              <a:rPr lang="en-US" dirty="0"/>
              <a:t>Extended BNF" allows repetition as well as recursion</a:t>
            </a:r>
          </a:p>
          <a:p>
            <a:r>
              <a:rPr lang="en-US" dirty="0"/>
              <a:t>Repetition is often more efficient when using BNF to construct a 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Examples 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&lt;digit&gt;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0 | 1 | 2 | 3 | 4 | 5 | 6 | 7 | 8 | 9</a:t>
            </a:r>
            <a:br>
              <a:rPr lang="en-US">
                <a:latin typeface="Comic Sans MS" pitchFamily="66" charset="0"/>
              </a:rPr>
            </a:br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&lt;if statement&gt;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if ( &lt;condition&gt; ) &lt;statement&gt;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if ( &lt;condition&gt; ) &lt;statement&gt;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else &lt;statement&gt;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Examples II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&lt;unsigned integer&gt;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&lt;digit&gt; | &lt;unsigned integer&gt; &lt;digit&gt;</a:t>
            </a:r>
            <a:br>
              <a:rPr lang="en-US">
                <a:latin typeface="Comic Sans MS" pitchFamily="66" charset="0"/>
              </a:rPr>
            </a:br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&lt;integer&gt;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&lt;unsigned integer&gt;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+ &lt;unsigned integer&gt;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- &lt;unsigned integer&gt;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Examples III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1148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&lt;identifier&gt;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&lt;letter&gt;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&lt;identifier&gt; &lt;letter&gt;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&lt;identifier&gt; &lt;digit&gt;</a:t>
            </a:r>
          </a:p>
          <a:p>
            <a:r>
              <a:rPr lang="en-US">
                <a:latin typeface="Comic Sans MS" pitchFamily="66" charset="0"/>
              </a:rPr>
              <a:t>&lt;block&gt; ::= { &lt;statement list&gt; }</a:t>
            </a:r>
          </a:p>
          <a:p>
            <a:r>
              <a:rPr lang="en-US">
                <a:latin typeface="Comic Sans MS" pitchFamily="66" charset="0"/>
              </a:rPr>
              <a:t>&lt;statement list&gt;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&lt;statement&gt;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&lt;statement list&gt; &lt;statement&gt;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Examples IV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omic Sans MS" pitchFamily="66" charset="0"/>
              </a:rPr>
              <a:t>&lt;statement&gt; ::=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   &lt;block&gt;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&lt;assignment 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&lt;break 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&lt;continue 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&lt;do 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&lt;for loop&gt;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&lt;goto 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&lt;if statement&gt;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     | 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Backus-Naur Form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684</TotalTime>
  <Words>424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Backus-NAUr Form</vt:lpstr>
      <vt:lpstr>Metalanguages</vt:lpstr>
      <vt:lpstr>BNF</vt:lpstr>
      <vt:lpstr>BNF</vt:lpstr>
      <vt:lpstr>BNF Uses Recursion</vt:lpstr>
      <vt:lpstr>BNF Examples I</vt:lpstr>
      <vt:lpstr>BNF Examples II </vt:lpstr>
      <vt:lpstr>BNF Examples III</vt:lpstr>
      <vt:lpstr>BNF Examples IV</vt:lpstr>
      <vt:lpstr>Extended BNF</vt:lpstr>
      <vt:lpstr>Variations</vt:lpstr>
      <vt:lpstr>Limitations of BNF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Adminstrator</cp:lastModifiedBy>
  <cp:revision>118</cp:revision>
  <dcterms:created xsi:type="dcterms:W3CDTF">2011-02-02T05:30:30Z</dcterms:created>
  <dcterms:modified xsi:type="dcterms:W3CDTF">2011-05-13T06:28:04Z</dcterms:modified>
</cp:coreProperties>
</file>