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9" r:id="rId13"/>
    <p:sldId id="269" r:id="rId14"/>
    <p:sldId id="270" r:id="rId15"/>
    <p:sldId id="273" r:id="rId16"/>
    <p:sldId id="274" r:id="rId17"/>
    <p:sldId id="275" r:id="rId18"/>
    <p:sldId id="276" r:id="rId19"/>
    <p:sldId id="32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Pushdown Automata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Pushdown Automata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Automata for Context Free Languages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Example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143000" y="5410200"/>
            <a:ext cx="62506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Garamond" charset="0"/>
                <a:sym typeface="Symbol" charset="2"/>
              </a:rPr>
              <a:t> </a:t>
            </a:r>
            <a:r>
              <a:rPr lang="en-US" altLang="zh-TW" sz="2400" dirty="0">
                <a:latin typeface="Symbol" charset="2"/>
                <a:sym typeface="Symbol" charset="2"/>
              </a:rPr>
              <a:t>d</a:t>
            </a:r>
            <a:r>
              <a:rPr lang="en-US" altLang="zh-TW" sz="2400" dirty="0">
                <a:latin typeface="Garamond" charset="0"/>
                <a:sym typeface="Symbol" charset="2"/>
              </a:rPr>
              <a:t>: Q  (</a:t>
            </a:r>
            <a:r>
              <a:rPr lang="en-US" altLang="zh-TW" sz="2400" dirty="0">
                <a:ea typeface="新細明體" charset="-120"/>
                <a:sym typeface="Symbol" charset="2"/>
              </a:rPr>
              <a:t></a:t>
            </a:r>
            <a:r>
              <a:rPr lang="en-US" altLang="zh-TW" sz="2400" dirty="0">
                <a:latin typeface="Garamond" charset="0"/>
                <a:sym typeface="Symbol" charset="2"/>
              </a:rPr>
              <a:t>  {</a:t>
            </a:r>
            <a:r>
              <a:rPr lang="en-US" altLang="zh-TW" sz="2400" dirty="0">
                <a:ea typeface="新細明體" charset="-120"/>
                <a:sym typeface="Symbol" charset="2"/>
              </a:rPr>
              <a:t></a:t>
            </a:r>
            <a:r>
              <a:rPr lang="en-US" altLang="zh-TW" sz="2400" dirty="0">
                <a:latin typeface="Garamond" charset="0"/>
                <a:sym typeface="Symbol" charset="2"/>
              </a:rPr>
              <a:t>}) 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</a:t>
            </a:r>
            <a:r>
              <a:rPr lang="en-US" altLang="zh-TW" sz="2400" dirty="0" smtClean="0">
                <a:latin typeface="Garamond" charset="0"/>
                <a:sym typeface="Symbol" charset="2"/>
              </a:rPr>
              <a:t>  </a:t>
            </a:r>
            <a:r>
              <a:rPr lang="en-US" altLang="zh-TW" sz="2400" dirty="0" smtClean="0">
                <a:latin typeface="Garamond" charset="0"/>
                <a:ea typeface="Symbol" charset="2"/>
                <a:cs typeface="Garamond" charset="0"/>
                <a:sym typeface="Symbol" charset="2"/>
              </a:rPr>
              <a:t>→</a:t>
            </a:r>
            <a:r>
              <a:rPr lang="en-US" altLang="zh-TW" sz="2400" dirty="0" smtClean="0">
                <a:latin typeface="Garamond" charset="0"/>
                <a:sym typeface="Symbol" charset="2"/>
              </a:rPr>
              <a:t> finite subsets </a:t>
            </a:r>
            <a:r>
              <a:rPr lang="en-US" altLang="zh-TW" sz="2400" dirty="0">
                <a:latin typeface="Garamond" charset="0"/>
                <a:sym typeface="Symbol" charset="2"/>
              </a:rPr>
              <a:t>of Q  </a:t>
            </a:r>
            <a:r>
              <a:rPr lang="en-US" altLang="zh-TW" sz="2400" dirty="0" smtClean="0">
                <a:latin typeface="Symbol" charset="2"/>
                <a:sym typeface="Symbol" charset="2"/>
              </a:rPr>
              <a:t>G*</a:t>
            </a:r>
            <a:endParaRPr lang="en-US" altLang="zh-TW" sz="2400" dirty="0">
              <a:latin typeface="Garamond" charset="0"/>
            </a:endParaRPr>
          </a:p>
        </p:txBody>
      </p:sp>
      <p:sp>
        <p:nvSpPr>
          <p:cNvPr id="22532" name="TextBox 27"/>
          <p:cNvSpPr txBox="1">
            <a:spLocks noChangeArrowheads="1"/>
          </p:cNvSpPr>
          <p:nvPr/>
        </p:nvSpPr>
        <p:spPr bwMode="auto">
          <a:xfrm>
            <a:off x="5000625" y="2895600"/>
            <a:ext cx="2730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d</a:t>
            </a:r>
            <a:r>
              <a:rPr lang="en-US" altLang="zh-TW">
                <a:latin typeface="Garamond" charset="0"/>
              </a:rPr>
              <a:t>(q</a:t>
            </a:r>
            <a:r>
              <a:rPr lang="en-US" altLang="zh-TW" baseline="-25000">
                <a:latin typeface="Garamond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) = {(q</a:t>
            </a:r>
            <a:r>
              <a:rPr lang="en-US" altLang="zh-TW" baseline="-25000">
                <a:latin typeface="Garamond" charset="0"/>
              </a:rPr>
              <a:t>1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$</a:t>
            </a:r>
            <a:r>
              <a:rPr lang="en-US" altLang="zh-TW">
                <a:latin typeface="Garamond" charset="0"/>
              </a:rPr>
              <a:t>)} </a:t>
            </a:r>
          </a:p>
        </p:txBody>
      </p:sp>
      <p:sp>
        <p:nvSpPr>
          <p:cNvPr id="22533" name="TextBox 28"/>
          <p:cNvSpPr txBox="1">
            <a:spLocks noChangeArrowheads="1"/>
          </p:cNvSpPr>
          <p:nvPr/>
        </p:nvSpPr>
        <p:spPr bwMode="auto">
          <a:xfrm>
            <a:off x="5000625" y="3276600"/>
            <a:ext cx="1890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d</a:t>
            </a:r>
            <a:r>
              <a:rPr lang="en-US" altLang="zh-TW">
                <a:latin typeface="Garamond" charset="0"/>
              </a:rPr>
              <a:t>(q</a:t>
            </a:r>
            <a:r>
              <a:rPr lang="en-US" altLang="zh-TW" baseline="-25000">
                <a:latin typeface="Garamond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$</a:t>
            </a:r>
            <a:r>
              <a:rPr lang="en-US" altLang="zh-TW">
                <a:latin typeface="Garamond" charset="0"/>
              </a:rPr>
              <a:t>) = ∅ </a:t>
            </a:r>
          </a:p>
        </p:txBody>
      </p:sp>
      <p:sp>
        <p:nvSpPr>
          <p:cNvPr id="22534" name="TextBox 29"/>
          <p:cNvSpPr txBox="1">
            <a:spLocks noChangeArrowheads="1"/>
          </p:cNvSpPr>
          <p:nvPr/>
        </p:nvSpPr>
        <p:spPr bwMode="auto">
          <a:xfrm>
            <a:off x="5000625" y="3657600"/>
            <a:ext cx="1890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d</a:t>
            </a:r>
            <a:r>
              <a:rPr lang="en-US" altLang="zh-TW">
                <a:latin typeface="Garamond" charset="0"/>
              </a:rPr>
              <a:t>(q</a:t>
            </a:r>
            <a:r>
              <a:rPr lang="en-US" altLang="zh-TW" baseline="-25000">
                <a:latin typeface="Garamond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x</a:t>
            </a:r>
            <a:r>
              <a:rPr lang="en-US" altLang="zh-TW">
                <a:latin typeface="Garamond" charset="0"/>
              </a:rPr>
              <a:t>) = ∅ </a:t>
            </a:r>
          </a:p>
        </p:txBody>
      </p:sp>
      <p:sp>
        <p:nvSpPr>
          <p:cNvPr id="22535" name="TextBox 29"/>
          <p:cNvSpPr txBox="1">
            <a:spLocks noChangeArrowheads="1"/>
          </p:cNvSpPr>
          <p:nvPr/>
        </p:nvSpPr>
        <p:spPr bwMode="auto">
          <a:xfrm>
            <a:off x="5000625" y="4038600"/>
            <a:ext cx="194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d</a:t>
            </a:r>
            <a:r>
              <a:rPr lang="en-US" altLang="zh-TW">
                <a:latin typeface="Garamond" charset="0"/>
              </a:rPr>
              <a:t>(q</a:t>
            </a:r>
            <a:r>
              <a:rPr lang="en-US" altLang="zh-TW" baseline="-25000">
                <a:latin typeface="Garamond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) = ∅ </a:t>
            </a:r>
          </a:p>
        </p:txBody>
      </p:sp>
      <p:sp>
        <p:nvSpPr>
          <p:cNvPr id="22536" name="TextBox 24"/>
          <p:cNvSpPr txBox="1">
            <a:spLocks noChangeArrowheads="1"/>
          </p:cNvSpPr>
          <p:nvPr/>
        </p:nvSpPr>
        <p:spPr bwMode="auto">
          <a:xfrm>
            <a:off x="5562600" y="4338638"/>
            <a:ext cx="36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...</a:t>
            </a:r>
          </a:p>
        </p:txBody>
      </p:sp>
      <p:sp>
        <p:nvSpPr>
          <p:cNvPr id="22537" name="TextBox 30"/>
          <p:cNvSpPr txBox="1">
            <a:spLocks noChangeArrowheads="1"/>
          </p:cNvSpPr>
          <p:nvPr/>
        </p:nvSpPr>
        <p:spPr bwMode="auto">
          <a:xfrm>
            <a:off x="4978400" y="1600200"/>
            <a:ext cx="1535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S</a:t>
            </a:r>
            <a:r>
              <a:rPr lang="en-US" altLang="zh-TW">
                <a:latin typeface="Garamond" charset="0"/>
              </a:rPr>
              <a:t> = {</a:t>
            </a:r>
            <a:r>
              <a:rPr lang="en-US" altLang="zh-TW">
                <a:latin typeface="Courier New" charset="0"/>
                <a:cs typeface="Courier New" charset="0"/>
              </a:rPr>
              <a:t>0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1</a:t>
            </a:r>
            <a:r>
              <a:rPr lang="en-US" altLang="zh-TW">
                <a:latin typeface="Garamond" charset="0"/>
              </a:rPr>
              <a:t>}</a:t>
            </a:r>
          </a:p>
        </p:txBody>
      </p:sp>
      <p:sp>
        <p:nvSpPr>
          <p:cNvPr id="22538" name="TextBox 31"/>
          <p:cNvSpPr txBox="1">
            <a:spLocks noChangeArrowheads="1"/>
          </p:cNvSpPr>
          <p:nvPr/>
        </p:nvSpPr>
        <p:spPr bwMode="auto">
          <a:xfrm>
            <a:off x="4978400" y="2052638"/>
            <a:ext cx="1538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G</a:t>
            </a:r>
            <a:r>
              <a:rPr lang="en-US" altLang="zh-TW">
                <a:latin typeface="Garamond" charset="0"/>
              </a:rPr>
              <a:t> = {</a:t>
            </a:r>
            <a:r>
              <a:rPr lang="en-US" altLang="zh-TW">
                <a:latin typeface="Courier New" charset="0"/>
                <a:cs typeface="Courier New" charset="0"/>
              </a:rPr>
              <a:t>$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x</a:t>
            </a:r>
            <a:r>
              <a:rPr lang="en-US" altLang="zh-TW">
                <a:latin typeface="Garamond" charset="0"/>
              </a:rPr>
              <a:t>}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600200" y="1447800"/>
            <a:ext cx="2155825" cy="3792538"/>
            <a:chOff x="5463985" y="1540934"/>
            <a:chExt cx="2156015" cy="3793066"/>
          </a:xfrm>
        </p:grpSpPr>
        <p:sp>
          <p:nvSpPr>
            <p:cNvPr id="22545" name="Oval 8"/>
            <p:cNvSpPr>
              <a:spLocks noChangeArrowheads="1"/>
            </p:cNvSpPr>
            <p:nvPr/>
          </p:nvSpPr>
          <p:spPr bwMode="auto">
            <a:xfrm>
              <a:off x="5861983" y="2590955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2546" name="TextBox 46"/>
            <p:cNvSpPr txBox="1">
              <a:spLocks noChangeArrowheads="1"/>
            </p:cNvSpPr>
            <p:nvPr/>
          </p:nvSpPr>
          <p:spPr bwMode="auto">
            <a:xfrm>
              <a:off x="6638216" y="3867090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53" name="Arc 52"/>
            <p:cNvSpPr/>
            <p:nvPr/>
          </p:nvSpPr>
          <p:spPr bwMode="auto">
            <a:xfrm>
              <a:off x="6208589" y="3911402"/>
              <a:ext cx="390559" cy="388991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2548" name="TextBox 40"/>
            <p:cNvSpPr txBox="1">
              <a:spLocks noChangeArrowheads="1"/>
            </p:cNvSpPr>
            <p:nvPr/>
          </p:nvSpPr>
          <p:spPr bwMode="auto">
            <a:xfrm>
              <a:off x="6624112" y="2537822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55" name="Arc 54"/>
            <p:cNvSpPr/>
            <p:nvPr/>
          </p:nvSpPr>
          <p:spPr bwMode="auto">
            <a:xfrm>
              <a:off x="6218114" y="2582479"/>
              <a:ext cx="388971" cy="388992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2550" name="Oval 5"/>
            <p:cNvSpPr>
              <a:spLocks noChangeArrowheads="1"/>
            </p:cNvSpPr>
            <p:nvPr/>
          </p:nvSpPr>
          <p:spPr bwMode="auto">
            <a:xfrm>
              <a:off x="5853515" y="495294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2551" name="Oval 9"/>
            <p:cNvSpPr>
              <a:spLocks noChangeArrowheads="1"/>
            </p:cNvSpPr>
            <p:nvPr/>
          </p:nvSpPr>
          <p:spPr bwMode="auto">
            <a:xfrm>
              <a:off x="5908557" y="5007982"/>
              <a:ext cx="270981" cy="2709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2552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5733378" y="4614220"/>
              <a:ext cx="626629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53" name="TextBox 49"/>
            <p:cNvSpPr txBox="1">
              <a:spLocks noChangeArrowheads="1"/>
            </p:cNvSpPr>
            <p:nvPr/>
          </p:nvSpPr>
          <p:spPr bwMode="auto">
            <a:xfrm>
              <a:off x="6084836" y="4374766"/>
              <a:ext cx="9404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</a:rPr>
                <a:t>e</a:t>
              </a:r>
              <a:endParaRPr lang="en-US" altLang="zh-TW" sz="2000" baseline="-25000">
                <a:latin typeface="Garamond" charset="0"/>
              </a:endParaRPr>
            </a:p>
          </p:txBody>
        </p:sp>
        <p:cxnSp>
          <p:nvCxnSpPr>
            <p:cNvPr id="22554" name="Straight Arrow Connector 51"/>
            <p:cNvCxnSpPr>
              <a:cxnSpLocks noChangeShapeType="1"/>
            </p:cNvCxnSpPr>
            <p:nvPr/>
          </p:nvCxnSpPr>
          <p:spPr bwMode="auto">
            <a:xfrm>
              <a:off x="5463985" y="1794965"/>
              <a:ext cx="38106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55" name="Oval 5"/>
            <p:cNvSpPr>
              <a:spLocks noChangeArrowheads="1"/>
            </p:cNvSpPr>
            <p:nvPr/>
          </p:nvSpPr>
          <p:spPr bwMode="auto">
            <a:xfrm>
              <a:off x="5861986" y="160020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2556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5747270" y="2285710"/>
              <a:ext cx="609695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57" name="TextBox 49"/>
            <p:cNvSpPr txBox="1">
              <a:spLocks noChangeArrowheads="1"/>
            </p:cNvSpPr>
            <p:nvPr/>
          </p:nvSpPr>
          <p:spPr bwMode="auto">
            <a:xfrm>
              <a:off x="6084838" y="2023535"/>
              <a:ext cx="9404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 /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endParaRPr lang="en-US" altLang="zh-TW" sz="20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2558" name="Oval 7"/>
            <p:cNvSpPr>
              <a:spLocks noChangeArrowheads="1"/>
            </p:cNvSpPr>
            <p:nvPr/>
          </p:nvSpPr>
          <p:spPr bwMode="auto">
            <a:xfrm>
              <a:off x="5861983" y="3919847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2559" name="Straight Arrow Connector 43"/>
            <p:cNvCxnSpPr>
              <a:cxnSpLocks noChangeShapeType="1"/>
              <a:endCxn id="22558" idx="0"/>
            </p:cNvCxnSpPr>
            <p:nvPr/>
          </p:nvCxnSpPr>
          <p:spPr bwMode="auto">
            <a:xfrm rot="16200000" flipH="1">
              <a:off x="5578202" y="3445533"/>
              <a:ext cx="947833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60" name="TextBox 44"/>
            <p:cNvSpPr txBox="1">
              <a:spLocks noChangeArrowheads="1"/>
            </p:cNvSpPr>
            <p:nvPr/>
          </p:nvSpPr>
          <p:spPr bwMode="auto">
            <a:xfrm>
              <a:off x="6084836" y="3168652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22561" name="TextBox 68"/>
            <p:cNvSpPr txBox="1">
              <a:spLocks noChangeArrowheads="1"/>
            </p:cNvSpPr>
            <p:nvPr/>
          </p:nvSpPr>
          <p:spPr bwMode="auto">
            <a:xfrm>
              <a:off x="5866441" y="1540934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2562" name="TextBox 69"/>
            <p:cNvSpPr txBox="1">
              <a:spLocks noChangeArrowheads="1"/>
            </p:cNvSpPr>
            <p:nvPr/>
          </p:nvSpPr>
          <p:spPr bwMode="auto">
            <a:xfrm>
              <a:off x="5884334" y="2520891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22563" name="TextBox 70"/>
            <p:cNvSpPr txBox="1">
              <a:spLocks noChangeArrowheads="1"/>
            </p:cNvSpPr>
            <p:nvPr/>
          </p:nvSpPr>
          <p:spPr bwMode="auto">
            <a:xfrm>
              <a:off x="5875867" y="3860799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2</a:t>
              </a:r>
            </a:p>
          </p:txBody>
        </p:sp>
        <p:sp>
          <p:nvSpPr>
            <p:cNvPr id="22564" name="TextBox 71"/>
            <p:cNvSpPr txBox="1">
              <a:spLocks noChangeArrowheads="1"/>
            </p:cNvSpPr>
            <p:nvPr/>
          </p:nvSpPr>
          <p:spPr bwMode="auto">
            <a:xfrm>
              <a:off x="5868359" y="4891558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3</a:t>
              </a:r>
            </a:p>
          </p:txBody>
        </p:sp>
      </p:grpSp>
      <p:sp>
        <p:nvSpPr>
          <p:cNvPr id="22540" name="TextBox 4"/>
          <p:cNvSpPr txBox="1">
            <a:spLocks noChangeArrowheads="1"/>
          </p:cNvSpPr>
          <p:nvPr/>
        </p:nvSpPr>
        <p:spPr bwMode="auto">
          <a:xfrm>
            <a:off x="1420813" y="5794375"/>
            <a:ext cx="636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state</a:t>
            </a:r>
          </a:p>
        </p:txBody>
      </p:sp>
      <p:sp>
        <p:nvSpPr>
          <p:cNvPr id="22541" name="TextBox 5"/>
          <p:cNvSpPr txBox="1">
            <a:spLocks noChangeArrowheads="1"/>
          </p:cNvSpPr>
          <p:nvPr/>
        </p:nvSpPr>
        <p:spPr bwMode="auto">
          <a:xfrm>
            <a:off x="2057400" y="5794375"/>
            <a:ext cx="1384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input symbol</a:t>
            </a:r>
          </a:p>
        </p:txBody>
      </p:sp>
      <p:sp>
        <p:nvSpPr>
          <p:cNvPr id="22542" name="TextBox 6"/>
          <p:cNvSpPr txBox="1">
            <a:spLocks noChangeArrowheads="1"/>
          </p:cNvSpPr>
          <p:nvPr/>
        </p:nvSpPr>
        <p:spPr bwMode="auto">
          <a:xfrm>
            <a:off x="3598863" y="5776913"/>
            <a:ext cx="1268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pop symbol</a:t>
            </a:r>
          </a:p>
        </p:txBody>
      </p:sp>
      <p:sp>
        <p:nvSpPr>
          <p:cNvPr id="22543" name="TextBox 7"/>
          <p:cNvSpPr txBox="1">
            <a:spLocks noChangeArrowheads="1"/>
          </p:cNvSpPr>
          <p:nvPr/>
        </p:nvSpPr>
        <p:spPr bwMode="auto">
          <a:xfrm>
            <a:off x="6019800" y="5791200"/>
            <a:ext cx="636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state</a:t>
            </a:r>
          </a:p>
        </p:txBody>
      </p:sp>
      <p:sp>
        <p:nvSpPr>
          <p:cNvPr id="22544" name="TextBox 8"/>
          <p:cNvSpPr txBox="1">
            <a:spLocks noChangeArrowheads="1"/>
          </p:cNvSpPr>
          <p:nvPr/>
        </p:nvSpPr>
        <p:spPr bwMode="auto">
          <a:xfrm>
            <a:off x="6629400" y="5794375"/>
            <a:ext cx="1344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push symbol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16 May, 2011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The language of a PDA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53425" cy="2084387"/>
          </a:xfrm>
        </p:spPr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A PDA is nondeterministic</a:t>
            </a:r>
            <a:br>
              <a:rPr lang="en-US" altLang="zh-TW" dirty="0" smtClean="0">
                <a:ea typeface="ＭＳ Ｐゴシック" charset="-128"/>
              </a:rPr>
            </a:br>
            <a:r>
              <a:rPr lang="en-US" altLang="zh-TW" dirty="0" smtClean="0">
                <a:ea typeface="ＭＳ Ｐゴシック" charset="-128"/>
              </a:rPr>
              <a:t>Multiple transitions on same pop/input allowed</a:t>
            </a:r>
            <a:r>
              <a:rPr lang="en-US" altLang="zh-TW" dirty="0" smtClean="0">
                <a:solidFill>
                  <a:srgbClr val="FFFFFF"/>
                </a:solidFill>
                <a:ea typeface="ＭＳ Ｐゴシック" charset="-128"/>
              </a:rPr>
              <a:t/>
            </a:r>
            <a:br>
              <a:rPr lang="en-US" altLang="zh-TW" dirty="0" smtClean="0">
                <a:solidFill>
                  <a:srgbClr val="FFFFFF"/>
                </a:solidFill>
                <a:ea typeface="ＭＳ Ｐゴシック" charset="-128"/>
              </a:rPr>
            </a:br>
            <a:r>
              <a:rPr lang="en-US" altLang="zh-TW" b="1" dirty="0" smtClean="0">
                <a:solidFill>
                  <a:schemeClr val="accent1"/>
                </a:solidFill>
                <a:ea typeface="ＭＳ Ｐゴシック" charset="-128"/>
              </a:rPr>
              <a:t>Transitions </a:t>
            </a:r>
            <a:r>
              <a:rPr lang="en-US" altLang="zh-TW" b="1" dirty="0" smtClean="0">
                <a:ea typeface="ＭＳ Ｐゴシック" charset="-128"/>
              </a:rPr>
              <a:t>may</a:t>
            </a:r>
            <a:r>
              <a:rPr lang="en-US" altLang="zh-TW" b="1" dirty="0" smtClean="0">
                <a:solidFill>
                  <a:schemeClr val="accent1"/>
                </a:solidFill>
                <a:ea typeface="ＭＳ Ｐゴシック" charset="-128"/>
              </a:rPr>
              <a:t> but </a:t>
            </a:r>
            <a:r>
              <a:rPr lang="en-US" altLang="zh-TW" b="1" dirty="0" smtClean="0">
                <a:ea typeface="ＭＳ Ｐゴシック" charset="-128"/>
              </a:rPr>
              <a:t>do not have </a:t>
            </a:r>
            <a:r>
              <a:rPr lang="en-US" altLang="zh-TW" b="1" dirty="0" smtClean="0">
                <a:solidFill>
                  <a:schemeClr val="accent1"/>
                </a:solidFill>
                <a:ea typeface="ＭＳ Ｐゴシック" charset="-128"/>
              </a:rPr>
              <a:t>to push or pop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914400" y="4151313"/>
            <a:ext cx="7543800" cy="13849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language</a:t>
            </a:r>
            <a:r>
              <a:rPr lang="en-US" sz="2800" dirty="0"/>
              <a:t> of a PDA is the set of all strings in </a:t>
            </a:r>
            <a:r>
              <a:rPr lang="en-US" sz="2800" dirty="0">
                <a:latin typeface="Symbol" charset="2"/>
              </a:rPr>
              <a:t>S</a:t>
            </a:r>
            <a:r>
              <a:rPr lang="en-US" sz="2800" dirty="0">
                <a:latin typeface="Garamond" charset="0"/>
              </a:rPr>
              <a:t>*</a:t>
            </a:r>
            <a:r>
              <a:rPr lang="en-US" sz="2800" dirty="0"/>
              <a:t> that can lead the PDA to an accepting state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PDA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PDA and CFG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Example 1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914400" y="1600200"/>
            <a:ext cx="3591048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 i="1" dirty="0">
                <a:latin typeface="Garamond" charset="0"/>
              </a:rPr>
              <a:t>L</a:t>
            </a:r>
            <a:r>
              <a:rPr lang="en-US" altLang="zh-TW" sz="2800" dirty="0">
                <a:latin typeface="Garamond" charset="0"/>
              </a:rPr>
              <a:t> = {</a:t>
            </a:r>
            <a:r>
              <a:rPr lang="en-US" altLang="zh-TW" sz="2800" i="1" dirty="0" err="1">
                <a:latin typeface="Garamond" charset="0"/>
              </a:rPr>
              <a:t>w</a:t>
            </a:r>
            <a:r>
              <a:rPr lang="en-US" altLang="zh-TW" sz="2800" dirty="0" err="1">
                <a:latin typeface="Garamond" charset="0"/>
              </a:rPr>
              <a:t>#</a:t>
            </a:r>
            <a:r>
              <a:rPr lang="en-US" altLang="zh-TW" sz="2800" i="1" dirty="0" err="1">
                <a:latin typeface="Garamond" charset="0"/>
              </a:rPr>
              <a:t>w</a:t>
            </a:r>
            <a:r>
              <a:rPr lang="en-US" altLang="zh-TW" sz="2800" baseline="30000" dirty="0" err="1">
                <a:latin typeface="Garamond" charset="0"/>
              </a:rPr>
              <a:t>R</a:t>
            </a:r>
            <a:r>
              <a:rPr lang="en-US" altLang="zh-TW" sz="2800" dirty="0">
                <a:latin typeface="Garamond" charset="0"/>
              </a:rPr>
              <a:t>: </a:t>
            </a:r>
            <a:r>
              <a:rPr lang="en-US" altLang="zh-TW" sz="2800" i="1" dirty="0">
                <a:latin typeface="Garamond" charset="0"/>
              </a:rPr>
              <a:t>w</a:t>
            </a:r>
            <a:r>
              <a:rPr lang="en-US" altLang="zh-TW" sz="2800" dirty="0">
                <a:latin typeface="Symbol" charset="2"/>
              </a:rPr>
              <a:t> </a:t>
            </a:r>
            <a:r>
              <a:rPr lang="az-Cyrl-AZ" altLang="zh-TW" sz="2800" dirty="0" smtClean="0">
                <a:latin typeface="Times New Roman"/>
                <a:cs typeface="Times New Roman"/>
              </a:rPr>
              <a:t>є</a:t>
            </a:r>
            <a:r>
              <a:rPr lang="en-US" altLang="zh-TW" sz="2800" dirty="0" smtClean="0">
                <a:latin typeface="Garamond" charset="0"/>
              </a:rPr>
              <a:t>{0</a:t>
            </a:r>
            <a:r>
              <a:rPr lang="en-US" altLang="zh-TW" sz="2800" dirty="0">
                <a:latin typeface="Garamond" charset="0"/>
              </a:rPr>
              <a:t>, 1}*}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400800" y="1533525"/>
            <a:ext cx="2073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>
                <a:latin typeface="Symbol" charset="2"/>
              </a:rPr>
              <a:t>S</a:t>
            </a:r>
            <a:r>
              <a:rPr lang="en-US" altLang="zh-TW" sz="2800">
                <a:latin typeface="Garamond" charset="0"/>
              </a:rPr>
              <a:t> = {0, 1, #}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890588" y="2281238"/>
            <a:ext cx="1879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charset="0"/>
              </a:rPr>
              <a:t>#, 0#0, </a:t>
            </a:r>
            <a:r>
              <a:rPr lang="en-US" altLang="zh-TW" dirty="0" smtClean="0">
                <a:latin typeface="Garamond" charset="0"/>
              </a:rPr>
              <a:t>01#10</a:t>
            </a:r>
            <a:r>
              <a:rPr lang="en-US" altLang="zh-TW" dirty="0" smtClean="0">
                <a:latin typeface="Times New Roman"/>
                <a:cs typeface="Times New Roman"/>
              </a:rPr>
              <a:t>  </a:t>
            </a:r>
            <a:r>
              <a:rPr lang="az-Cyrl-AZ" altLang="zh-TW" dirty="0" smtClean="0">
                <a:latin typeface="Times New Roman"/>
                <a:cs typeface="Times New Roman"/>
              </a:rPr>
              <a:t>є</a:t>
            </a:r>
            <a:r>
              <a:rPr lang="en-US" altLang="zh-TW" i="1" dirty="0" smtClean="0">
                <a:latin typeface="Garamond" charset="0"/>
              </a:rPr>
              <a:t>L</a:t>
            </a:r>
            <a:endParaRPr lang="en-US" altLang="zh-TW" i="1" dirty="0">
              <a:latin typeface="Garamond" charset="0"/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862013" y="2662238"/>
            <a:ext cx="1887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Symbol" charset="2"/>
              </a:rPr>
              <a:t>e</a:t>
            </a:r>
            <a:r>
              <a:rPr lang="en-US" altLang="zh-TW" dirty="0">
                <a:latin typeface="Garamond" charset="0"/>
              </a:rPr>
              <a:t>, 01#1, 0##</a:t>
            </a:r>
            <a:r>
              <a:rPr lang="en-US" altLang="zh-TW" dirty="0" smtClean="0">
                <a:latin typeface="Garamond" charset="0"/>
              </a:rPr>
              <a:t>0    </a:t>
            </a:r>
            <a:r>
              <a:rPr lang="en-US" altLang="zh-TW" i="1" dirty="0" smtClean="0">
                <a:latin typeface="Garamond" charset="0"/>
              </a:rPr>
              <a:t>L</a:t>
            </a:r>
            <a:endParaRPr lang="en-US" altLang="zh-TW" i="1" dirty="0">
              <a:latin typeface="Garamond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595688" y="3975100"/>
            <a:ext cx="915987" cy="1504950"/>
            <a:chOff x="3595920" y="3975155"/>
            <a:chExt cx="915761" cy="1504955"/>
          </a:xfrm>
        </p:grpSpPr>
        <p:sp>
          <p:nvSpPr>
            <p:cNvPr id="14367" name="Oval 8"/>
            <p:cNvSpPr>
              <a:spLocks noChangeArrowheads="1"/>
            </p:cNvSpPr>
            <p:nvPr/>
          </p:nvSpPr>
          <p:spPr bwMode="auto">
            <a:xfrm>
              <a:off x="3824684" y="4039705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14368" name="TextBox 40"/>
            <p:cNvSpPr txBox="1">
              <a:spLocks noChangeArrowheads="1"/>
            </p:cNvSpPr>
            <p:nvPr/>
          </p:nvSpPr>
          <p:spPr bwMode="auto">
            <a:xfrm>
              <a:off x="3595920" y="4756117"/>
              <a:ext cx="915761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0</a:t>
              </a:r>
            </a:p>
          </p:txBody>
        </p:sp>
        <p:sp>
          <p:nvSpPr>
            <p:cNvPr id="25" name="Arc 24"/>
            <p:cNvSpPr/>
            <p:nvPr/>
          </p:nvSpPr>
          <p:spPr bwMode="auto">
            <a:xfrm rot="5400000">
              <a:off x="3824415" y="4394305"/>
              <a:ext cx="388939" cy="388841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4370" name="TextBox 65"/>
            <p:cNvSpPr txBox="1">
              <a:spLocks noChangeArrowheads="1"/>
            </p:cNvSpPr>
            <p:nvPr/>
          </p:nvSpPr>
          <p:spPr bwMode="auto">
            <a:xfrm>
              <a:off x="3822765" y="397515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14371" name="TextBox 40"/>
            <p:cNvSpPr txBox="1">
              <a:spLocks noChangeArrowheads="1"/>
            </p:cNvSpPr>
            <p:nvPr/>
          </p:nvSpPr>
          <p:spPr bwMode="auto">
            <a:xfrm>
              <a:off x="3595920" y="5080015"/>
              <a:ext cx="915761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1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119688" y="4400550"/>
            <a:ext cx="914400" cy="1085850"/>
            <a:chOff x="5118895" y="4400550"/>
            <a:chExt cx="915761" cy="1085850"/>
          </a:xfrm>
        </p:grpSpPr>
        <p:sp>
          <p:nvSpPr>
            <p:cNvPr id="14364" name="TextBox 40"/>
            <p:cNvSpPr txBox="1">
              <a:spLocks noChangeArrowheads="1"/>
            </p:cNvSpPr>
            <p:nvPr/>
          </p:nvSpPr>
          <p:spPr bwMode="auto">
            <a:xfrm>
              <a:off x="5118895" y="4762406"/>
              <a:ext cx="914534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0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37" name="Arc 36"/>
            <p:cNvSpPr/>
            <p:nvPr/>
          </p:nvSpPr>
          <p:spPr bwMode="auto">
            <a:xfrm rot="5400000">
              <a:off x="5348125" y="4400261"/>
              <a:ext cx="388938" cy="389516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4366" name="TextBox 40"/>
            <p:cNvSpPr txBox="1">
              <a:spLocks noChangeArrowheads="1"/>
            </p:cNvSpPr>
            <p:nvPr/>
          </p:nvSpPr>
          <p:spPr bwMode="auto">
            <a:xfrm>
              <a:off x="5118895" y="5086305"/>
              <a:ext cx="915761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1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905000" y="3841750"/>
            <a:ext cx="5351463" cy="585788"/>
            <a:chOff x="1905000" y="3841750"/>
            <a:chExt cx="5351463" cy="585411"/>
          </a:xfrm>
        </p:grpSpPr>
        <p:cxnSp>
          <p:nvCxnSpPr>
            <p:cNvPr id="14354" name="Straight Arrow Connector 43"/>
            <p:cNvCxnSpPr>
              <a:cxnSpLocks noChangeShapeType="1"/>
            </p:cNvCxnSpPr>
            <p:nvPr/>
          </p:nvCxnSpPr>
          <p:spPr bwMode="auto">
            <a:xfrm>
              <a:off x="2681394" y="4241845"/>
              <a:ext cx="114315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355" name="TextBox 49"/>
            <p:cNvSpPr txBox="1">
              <a:spLocks noChangeArrowheads="1"/>
            </p:cNvSpPr>
            <p:nvPr/>
          </p:nvSpPr>
          <p:spPr bwMode="auto">
            <a:xfrm>
              <a:off x="2732201" y="3841750"/>
              <a:ext cx="901508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cxnSp>
          <p:nvCxnSpPr>
            <p:cNvPr id="14356" name="Straight Arrow Connector 51"/>
            <p:cNvCxnSpPr>
              <a:cxnSpLocks noChangeShapeType="1"/>
            </p:cNvCxnSpPr>
            <p:nvPr/>
          </p:nvCxnSpPr>
          <p:spPr bwMode="auto">
            <a:xfrm>
              <a:off x="1905000" y="4240843"/>
              <a:ext cx="380919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357" name="Oval 5"/>
            <p:cNvSpPr>
              <a:spLocks noChangeArrowheads="1"/>
            </p:cNvSpPr>
            <p:nvPr/>
          </p:nvSpPr>
          <p:spPr bwMode="auto">
            <a:xfrm>
              <a:off x="2302850" y="4046055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4358" name="TextBox 64"/>
            <p:cNvSpPr txBox="1">
              <a:spLocks noChangeArrowheads="1"/>
            </p:cNvSpPr>
            <p:nvPr/>
          </p:nvSpPr>
          <p:spPr bwMode="auto">
            <a:xfrm>
              <a:off x="2304900" y="398150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cxnSp>
          <p:nvCxnSpPr>
            <p:cNvPr id="14359" name="Straight Arrow Connector 43"/>
            <p:cNvCxnSpPr>
              <a:cxnSpLocks noChangeShapeType="1"/>
            </p:cNvCxnSpPr>
            <p:nvPr/>
          </p:nvCxnSpPr>
          <p:spPr bwMode="auto">
            <a:xfrm>
              <a:off x="5729814" y="4241845"/>
              <a:ext cx="114315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360" name="Oval 5"/>
            <p:cNvSpPr>
              <a:spLocks noChangeArrowheads="1"/>
            </p:cNvSpPr>
            <p:nvPr/>
          </p:nvSpPr>
          <p:spPr bwMode="auto">
            <a:xfrm>
              <a:off x="6872971" y="4034437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4361" name="Oval 9"/>
            <p:cNvSpPr>
              <a:spLocks noChangeArrowheads="1"/>
            </p:cNvSpPr>
            <p:nvPr/>
          </p:nvSpPr>
          <p:spPr bwMode="auto">
            <a:xfrm>
              <a:off x="6927993" y="4089486"/>
              <a:ext cx="270877" cy="2710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4362" name="TextBox 67"/>
            <p:cNvSpPr txBox="1">
              <a:spLocks noChangeArrowheads="1"/>
            </p:cNvSpPr>
            <p:nvPr/>
          </p:nvSpPr>
          <p:spPr bwMode="auto">
            <a:xfrm>
              <a:off x="6879517" y="397515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14363" name="TextBox 49"/>
            <p:cNvSpPr txBox="1">
              <a:spLocks noChangeArrowheads="1"/>
            </p:cNvSpPr>
            <p:nvPr/>
          </p:nvSpPr>
          <p:spPr bwMode="auto">
            <a:xfrm>
              <a:off x="5806024" y="3841750"/>
              <a:ext cx="903762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205288" y="3841750"/>
            <a:ext cx="1524000" cy="585788"/>
            <a:chOff x="4205604" y="3841750"/>
            <a:chExt cx="1522974" cy="585351"/>
          </a:xfrm>
        </p:grpSpPr>
        <p:cxnSp>
          <p:nvCxnSpPr>
            <p:cNvPr id="14350" name="Straight Arrow Connector 43"/>
            <p:cNvCxnSpPr>
              <a:cxnSpLocks noChangeShapeType="1"/>
            </p:cNvCxnSpPr>
            <p:nvPr/>
          </p:nvCxnSpPr>
          <p:spPr bwMode="auto">
            <a:xfrm>
              <a:off x="4205604" y="4241845"/>
              <a:ext cx="114315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351" name="Oval 8"/>
            <p:cNvSpPr>
              <a:spLocks noChangeArrowheads="1"/>
            </p:cNvSpPr>
            <p:nvPr/>
          </p:nvSpPr>
          <p:spPr bwMode="auto">
            <a:xfrm>
              <a:off x="5347659" y="4045995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14352" name="TextBox 65"/>
            <p:cNvSpPr txBox="1">
              <a:spLocks noChangeArrowheads="1"/>
            </p:cNvSpPr>
            <p:nvPr/>
          </p:nvSpPr>
          <p:spPr bwMode="auto">
            <a:xfrm>
              <a:off x="5345740" y="398144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2</a:t>
              </a:r>
            </a:p>
          </p:txBody>
        </p:sp>
        <p:sp>
          <p:nvSpPr>
            <p:cNvPr id="14353" name="TextBox 49"/>
            <p:cNvSpPr txBox="1">
              <a:spLocks noChangeArrowheads="1"/>
            </p:cNvSpPr>
            <p:nvPr/>
          </p:nvSpPr>
          <p:spPr bwMode="auto">
            <a:xfrm>
              <a:off x="4281814" y="3841750"/>
              <a:ext cx="9574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#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95600" y="5638800"/>
            <a:ext cx="2224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write </a:t>
            </a:r>
            <a:r>
              <a:rPr lang="en-US" i="1">
                <a:latin typeface="Garamond" charset="0"/>
              </a:rPr>
              <a:t>w</a:t>
            </a:r>
            <a:r>
              <a:rPr lang="en-US"/>
              <a:t> on stack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419600" y="5638800"/>
            <a:ext cx="2582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read </a:t>
            </a:r>
            <a:r>
              <a:rPr lang="en-US" i="1">
                <a:latin typeface="Garamond" charset="0"/>
              </a:rPr>
              <a:t>w</a:t>
            </a:r>
            <a:r>
              <a:rPr lang="en-US" baseline="30000">
                <a:latin typeface="Garamond" charset="0"/>
              </a:rPr>
              <a:t>R</a:t>
            </a:r>
            <a:r>
              <a:rPr lang="en-US"/>
              <a:t> from stack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400800" y="2066925"/>
            <a:ext cx="1668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>
                <a:latin typeface="Symbol" charset="2"/>
              </a:rPr>
              <a:t>G</a:t>
            </a:r>
            <a:r>
              <a:rPr lang="en-US" altLang="zh-TW" sz="2800">
                <a:latin typeface="Garamond" charset="0"/>
              </a:rPr>
              <a:t> = {0, 1}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286000" y="2667000"/>
          <a:ext cx="203200" cy="304800"/>
        </p:xfrm>
        <a:graphic>
          <a:graphicData uri="http://schemas.openxmlformats.org/presentationml/2006/ole">
            <p:oleObj spid="_x0000_s1026" name="Equation" r:id="rId3" imgW="12672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8" grpId="0"/>
      <p:bldP spid="38" grpId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Example 2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595688" y="3975100"/>
            <a:ext cx="915987" cy="1504950"/>
            <a:chOff x="3595920" y="3975155"/>
            <a:chExt cx="915761" cy="1504955"/>
          </a:xfrm>
        </p:grpSpPr>
        <p:sp>
          <p:nvSpPr>
            <p:cNvPr id="15389" name="Oval 8"/>
            <p:cNvSpPr>
              <a:spLocks noChangeArrowheads="1"/>
            </p:cNvSpPr>
            <p:nvPr/>
          </p:nvSpPr>
          <p:spPr bwMode="auto">
            <a:xfrm>
              <a:off x="3824684" y="4039705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15390" name="TextBox 40"/>
            <p:cNvSpPr txBox="1">
              <a:spLocks noChangeArrowheads="1"/>
            </p:cNvSpPr>
            <p:nvPr/>
          </p:nvSpPr>
          <p:spPr bwMode="auto">
            <a:xfrm>
              <a:off x="3595920" y="4756117"/>
              <a:ext cx="915761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0</a:t>
              </a:r>
            </a:p>
          </p:txBody>
        </p:sp>
        <p:sp>
          <p:nvSpPr>
            <p:cNvPr id="25" name="Arc 24"/>
            <p:cNvSpPr/>
            <p:nvPr/>
          </p:nvSpPr>
          <p:spPr bwMode="auto">
            <a:xfrm rot="5400000">
              <a:off x="3824415" y="4394305"/>
              <a:ext cx="388939" cy="388841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5392" name="TextBox 65"/>
            <p:cNvSpPr txBox="1">
              <a:spLocks noChangeArrowheads="1"/>
            </p:cNvSpPr>
            <p:nvPr/>
          </p:nvSpPr>
          <p:spPr bwMode="auto">
            <a:xfrm>
              <a:off x="3822765" y="397515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15393" name="TextBox 40"/>
            <p:cNvSpPr txBox="1">
              <a:spLocks noChangeArrowheads="1"/>
            </p:cNvSpPr>
            <p:nvPr/>
          </p:nvSpPr>
          <p:spPr bwMode="auto">
            <a:xfrm>
              <a:off x="3595920" y="5080015"/>
              <a:ext cx="915761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1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905000" y="3841750"/>
            <a:ext cx="5351463" cy="585788"/>
            <a:chOff x="1905000" y="3841750"/>
            <a:chExt cx="5351463" cy="585411"/>
          </a:xfrm>
        </p:grpSpPr>
        <p:cxnSp>
          <p:nvCxnSpPr>
            <p:cNvPr id="15379" name="Straight Arrow Connector 43"/>
            <p:cNvCxnSpPr>
              <a:cxnSpLocks noChangeShapeType="1"/>
            </p:cNvCxnSpPr>
            <p:nvPr/>
          </p:nvCxnSpPr>
          <p:spPr bwMode="auto">
            <a:xfrm>
              <a:off x="2681394" y="4241845"/>
              <a:ext cx="114315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380" name="TextBox 49"/>
            <p:cNvSpPr txBox="1">
              <a:spLocks noChangeArrowheads="1"/>
            </p:cNvSpPr>
            <p:nvPr/>
          </p:nvSpPr>
          <p:spPr bwMode="auto">
            <a:xfrm>
              <a:off x="2732201" y="3841750"/>
              <a:ext cx="901508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cxnSp>
          <p:nvCxnSpPr>
            <p:cNvPr id="15381" name="Straight Arrow Connector 51"/>
            <p:cNvCxnSpPr>
              <a:cxnSpLocks noChangeShapeType="1"/>
            </p:cNvCxnSpPr>
            <p:nvPr/>
          </p:nvCxnSpPr>
          <p:spPr bwMode="auto">
            <a:xfrm>
              <a:off x="1905000" y="4240843"/>
              <a:ext cx="380919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382" name="Oval 5"/>
            <p:cNvSpPr>
              <a:spLocks noChangeArrowheads="1"/>
            </p:cNvSpPr>
            <p:nvPr/>
          </p:nvSpPr>
          <p:spPr bwMode="auto">
            <a:xfrm>
              <a:off x="2302850" y="4046055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5383" name="TextBox 64"/>
            <p:cNvSpPr txBox="1">
              <a:spLocks noChangeArrowheads="1"/>
            </p:cNvSpPr>
            <p:nvPr/>
          </p:nvSpPr>
          <p:spPr bwMode="auto">
            <a:xfrm>
              <a:off x="2304900" y="398150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cxnSp>
          <p:nvCxnSpPr>
            <p:cNvPr id="15384" name="Straight Arrow Connector 43"/>
            <p:cNvCxnSpPr>
              <a:cxnSpLocks noChangeShapeType="1"/>
            </p:cNvCxnSpPr>
            <p:nvPr/>
          </p:nvCxnSpPr>
          <p:spPr bwMode="auto">
            <a:xfrm>
              <a:off x="5729814" y="4241845"/>
              <a:ext cx="114315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385" name="Oval 5"/>
            <p:cNvSpPr>
              <a:spLocks noChangeArrowheads="1"/>
            </p:cNvSpPr>
            <p:nvPr/>
          </p:nvSpPr>
          <p:spPr bwMode="auto">
            <a:xfrm>
              <a:off x="6872971" y="4034437"/>
              <a:ext cx="380919" cy="3811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5386" name="Oval 9"/>
            <p:cNvSpPr>
              <a:spLocks noChangeArrowheads="1"/>
            </p:cNvSpPr>
            <p:nvPr/>
          </p:nvSpPr>
          <p:spPr bwMode="auto">
            <a:xfrm>
              <a:off x="6927993" y="4089486"/>
              <a:ext cx="270877" cy="2710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5387" name="TextBox 67"/>
            <p:cNvSpPr txBox="1">
              <a:spLocks noChangeArrowheads="1"/>
            </p:cNvSpPr>
            <p:nvPr/>
          </p:nvSpPr>
          <p:spPr bwMode="auto">
            <a:xfrm>
              <a:off x="6879517" y="3975155"/>
              <a:ext cx="376946" cy="36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15388" name="TextBox 49"/>
            <p:cNvSpPr txBox="1">
              <a:spLocks noChangeArrowheads="1"/>
            </p:cNvSpPr>
            <p:nvPr/>
          </p:nvSpPr>
          <p:spPr bwMode="auto">
            <a:xfrm>
              <a:off x="5806024" y="3841750"/>
              <a:ext cx="903762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19688" y="3981450"/>
            <a:ext cx="914400" cy="1504950"/>
            <a:chOff x="5119688" y="3981549"/>
            <a:chExt cx="914400" cy="1504851"/>
          </a:xfrm>
        </p:grpSpPr>
        <p:sp>
          <p:nvSpPr>
            <p:cNvPr id="15374" name="TextBox 40"/>
            <p:cNvSpPr txBox="1">
              <a:spLocks noChangeArrowheads="1"/>
            </p:cNvSpPr>
            <p:nvPr/>
          </p:nvSpPr>
          <p:spPr bwMode="auto">
            <a:xfrm>
              <a:off x="5119688" y="4762406"/>
              <a:ext cx="913175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0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37" name="Arc 36"/>
            <p:cNvSpPr/>
            <p:nvPr/>
          </p:nvSpPr>
          <p:spPr bwMode="auto">
            <a:xfrm rot="5400000">
              <a:off x="5348301" y="4400609"/>
              <a:ext cx="388912" cy="388937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5376" name="TextBox 40"/>
            <p:cNvSpPr txBox="1">
              <a:spLocks noChangeArrowheads="1"/>
            </p:cNvSpPr>
            <p:nvPr/>
          </p:nvSpPr>
          <p:spPr bwMode="auto">
            <a:xfrm>
              <a:off x="5119688" y="5086305"/>
              <a:ext cx="914400" cy="400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1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15377" name="Oval 8"/>
            <p:cNvSpPr>
              <a:spLocks noChangeArrowheads="1"/>
            </p:cNvSpPr>
            <p:nvPr/>
          </p:nvSpPr>
          <p:spPr bwMode="auto">
            <a:xfrm>
              <a:off x="5348112" y="4046147"/>
              <a:ext cx="381176" cy="381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15378" name="TextBox 65"/>
            <p:cNvSpPr txBox="1">
              <a:spLocks noChangeArrowheads="1"/>
            </p:cNvSpPr>
            <p:nvPr/>
          </p:nvSpPr>
          <p:spPr bwMode="auto">
            <a:xfrm>
              <a:off x="5346192" y="3981549"/>
              <a:ext cx="377200" cy="369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2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205288" y="3841750"/>
            <a:ext cx="1144587" cy="401638"/>
            <a:chOff x="4205288" y="3841750"/>
            <a:chExt cx="1143927" cy="401983"/>
          </a:xfrm>
        </p:grpSpPr>
        <p:cxnSp>
          <p:nvCxnSpPr>
            <p:cNvPr id="15372" name="Straight Arrow Connector 43"/>
            <p:cNvCxnSpPr>
              <a:cxnSpLocks noChangeShapeType="1"/>
            </p:cNvCxnSpPr>
            <p:nvPr/>
          </p:nvCxnSpPr>
          <p:spPr bwMode="auto">
            <a:xfrm>
              <a:off x="4205288" y="4242144"/>
              <a:ext cx="1143927" cy="1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373" name="TextBox 49"/>
            <p:cNvSpPr txBox="1">
              <a:spLocks noChangeArrowheads="1"/>
            </p:cNvSpPr>
            <p:nvPr/>
          </p:nvSpPr>
          <p:spPr bwMode="auto">
            <a:xfrm>
              <a:off x="4281549" y="3841750"/>
              <a:ext cx="899735" cy="40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</p:grpSp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849313" y="1609725"/>
            <a:ext cx="2763898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 i="1" dirty="0">
                <a:latin typeface="Garamond" charset="0"/>
              </a:rPr>
              <a:t>L</a:t>
            </a:r>
            <a:r>
              <a:rPr lang="en-US" altLang="zh-TW" sz="2800" dirty="0">
                <a:latin typeface="Garamond" charset="0"/>
              </a:rPr>
              <a:t> = {</a:t>
            </a:r>
            <a:r>
              <a:rPr lang="en-US" altLang="zh-TW" sz="2800" i="1" dirty="0" err="1">
                <a:latin typeface="Garamond" charset="0"/>
              </a:rPr>
              <a:t>ww</a:t>
            </a:r>
            <a:r>
              <a:rPr lang="en-US" altLang="zh-TW" sz="2800" baseline="30000" dirty="0" err="1">
                <a:latin typeface="Garamond" charset="0"/>
              </a:rPr>
              <a:t>R</a:t>
            </a:r>
            <a:r>
              <a:rPr lang="en-US" altLang="zh-TW" sz="2800" dirty="0">
                <a:latin typeface="Garamond" charset="0"/>
              </a:rPr>
              <a:t>: </a:t>
            </a:r>
            <a:r>
              <a:rPr lang="en-US" altLang="zh-TW" sz="2800" i="1" dirty="0">
                <a:latin typeface="Garamond" charset="0"/>
              </a:rPr>
              <a:t>w</a:t>
            </a:r>
            <a:r>
              <a:rPr lang="en-US" altLang="zh-TW" sz="2800" dirty="0">
                <a:latin typeface="Symbol" charset="2"/>
              </a:rPr>
              <a:t> </a:t>
            </a:r>
            <a:r>
              <a:rPr lang="az-Cyrl-AZ" altLang="zh-TW" sz="2800" dirty="0" smtClean="0">
                <a:latin typeface="Times New Roman"/>
                <a:cs typeface="Times New Roman"/>
              </a:rPr>
              <a:t>є</a:t>
            </a:r>
            <a:r>
              <a:rPr lang="en-US" altLang="zh-TW" sz="2800" dirty="0" smtClean="0">
                <a:latin typeface="Symbol" charset="2"/>
              </a:rPr>
              <a:t> </a:t>
            </a:r>
            <a:r>
              <a:rPr lang="en-US" altLang="zh-TW" sz="2800" dirty="0">
                <a:latin typeface="Symbol" charset="2"/>
              </a:rPr>
              <a:t>S</a:t>
            </a:r>
            <a:r>
              <a:rPr lang="en-US" altLang="zh-TW" sz="2800" dirty="0">
                <a:latin typeface="Garamond" charset="0"/>
              </a:rPr>
              <a:t>*}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6411913" y="1304925"/>
            <a:ext cx="1665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>
                <a:latin typeface="Symbol" charset="2"/>
              </a:rPr>
              <a:t>S</a:t>
            </a:r>
            <a:r>
              <a:rPr lang="en-US" altLang="zh-TW" sz="2800">
                <a:latin typeface="Garamond" charset="0"/>
              </a:rPr>
              <a:t> = {0, 1}</a:t>
            </a:r>
          </a:p>
        </p:txBody>
      </p:sp>
      <p:sp>
        <p:nvSpPr>
          <p:cNvPr id="15369" name="TextBox 6"/>
          <p:cNvSpPr txBox="1">
            <a:spLocks noChangeArrowheads="1"/>
          </p:cNvSpPr>
          <p:nvPr/>
        </p:nvSpPr>
        <p:spPr bwMode="auto">
          <a:xfrm>
            <a:off x="890588" y="2281238"/>
            <a:ext cx="1460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Symbol" charset="2"/>
              </a:rPr>
              <a:t>e</a:t>
            </a:r>
            <a:r>
              <a:rPr lang="en-US" altLang="zh-TW" dirty="0">
                <a:latin typeface="Garamond" charset="0"/>
              </a:rPr>
              <a:t>, 00, 0110 </a:t>
            </a:r>
            <a:r>
              <a:rPr lang="az-Cyrl-AZ" altLang="zh-TW" dirty="0" smtClean="0">
                <a:latin typeface="Times New Roman"/>
                <a:cs typeface="Times New Roman"/>
              </a:rPr>
              <a:t>є</a:t>
            </a:r>
            <a:r>
              <a:rPr lang="en-US" altLang="zh-TW" i="1" dirty="0" smtClean="0">
                <a:latin typeface="Garamond" charset="0"/>
              </a:rPr>
              <a:t>L</a:t>
            </a:r>
            <a:endParaRPr lang="en-US" altLang="zh-TW" i="1" dirty="0">
              <a:latin typeface="Garamond" charset="0"/>
            </a:endParaRPr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862013" y="2662238"/>
            <a:ext cx="1542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charset="0"/>
              </a:rPr>
              <a:t>1, 011, 010 </a:t>
            </a:r>
            <a:r>
              <a:rPr lang="en-US" altLang="zh-TW" dirty="0" smtClean="0">
                <a:latin typeface="Symbol" charset="2"/>
              </a:rPr>
              <a:t>   </a:t>
            </a:r>
            <a:r>
              <a:rPr lang="en-US" altLang="zh-TW" i="1" dirty="0" smtClean="0">
                <a:latin typeface="Garamond" charset="0"/>
              </a:rPr>
              <a:t>L</a:t>
            </a:r>
            <a:endParaRPr lang="en-US" altLang="zh-TW" i="1" dirty="0">
              <a:latin typeface="Garamond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2000" y="5634038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FF"/>
                </a:solidFill>
              </a:rPr>
              <a:t>guess</a:t>
            </a:r>
            <a:r>
              <a:rPr lang="en-US" b="1" dirty="0"/>
              <a:t> </a:t>
            </a:r>
            <a:r>
              <a:rPr lang="en-US" dirty="0"/>
              <a:t>middle of string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05000" y="2667000"/>
          <a:ext cx="203200" cy="304800"/>
        </p:xfrm>
        <a:graphic>
          <a:graphicData uri="http://schemas.openxmlformats.org/presentationml/2006/ole">
            <p:oleObj spid="_x0000_s2050" name="Equation" r:id="rId3" imgW="12672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Example 3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533400" y="1676400"/>
            <a:ext cx="5809283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Garamond" charset="0"/>
                <a:ea typeface="新細明體" charset="-120"/>
              </a:rPr>
              <a:t>L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= {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: 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has </a:t>
            </a:r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Garamond" charset="0"/>
                <a:ea typeface="新細明體" charset="-120"/>
              </a:rPr>
              <a:t>same number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0s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and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1s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}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858000" y="1600200"/>
            <a:ext cx="1665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 dirty="0">
                <a:latin typeface="Symbol" charset="2"/>
              </a:rPr>
              <a:t>S</a:t>
            </a:r>
            <a:r>
              <a:rPr lang="en-US" altLang="zh-TW" sz="2800" dirty="0">
                <a:latin typeface="Garamond" charset="0"/>
              </a:rPr>
              <a:t> = {0, 1}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93763" y="2438400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6699FF"/>
                </a:solidFill>
              </a:rPr>
              <a:t>Strategy: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371725" y="2438400"/>
            <a:ext cx="4262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Stack keeps track of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6699FF"/>
                </a:solidFill>
              </a:rPr>
              <a:t>excess</a:t>
            </a:r>
            <a:r>
              <a:rPr lang="en-US" altLang="zh-TW" b="1" dirty="0"/>
              <a:t> </a:t>
            </a:r>
            <a:r>
              <a:rPr lang="en-US" altLang="zh-TW" dirty="0"/>
              <a:t>of </a:t>
            </a:r>
            <a:r>
              <a:rPr lang="en-US" altLang="zh-TW" dirty="0" err="1">
                <a:latin typeface="Garamond" charset="0"/>
              </a:rPr>
              <a:t>0</a:t>
            </a:r>
            <a:r>
              <a:rPr lang="en-US" altLang="zh-TW" dirty="0" err="1"/>
              <a:t>s</a:t>
            </a:r>
            <a:r>
              <a:rPr lang="en-US" altLang="zh-TW" dirty="0"/>
              <a:t> or </a:t>
            </a:r>
            <a:r>
              <a:rPr lang="en-US" altLang="zh-TW" dirty="0" err="1">
                <a:latin typeface="Garamond" charset="0"/>
              </a:rPr>
              <a:t>1</a:t>
            </a:r>
            <a:r>
              <a:rPr lang="en-US" altLang="zh-TW" dirty="0" err="1"/>
              <a:t>s</a:t>
            </a:r>
            <a:r>
              <a:rPr lang="en-US" altLang="zh-TW" dirty="0"/>
              <a:t> 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362200" y="2895600"/>
            <a:ext cx="565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If at the end, stack is empty, number is equal</a:t>
            </a:r>
          </a:p>
        </p:txBody>
      </p:sp>
      <p:sp>
        <p:nvSpPr>
          <p:cNvPr id="15370" name="TextBox 40"/>
          <p:cNvSpPr txBox="1">
            <a:spLocks noChangeArrowheads="1"/>
          </p:cNvSpPr>
          <p:nvPr/>
        </p:nvSpPr>
        <p:spPr bwMode="auto">
          <a:xfrm>
            <a:off x="3429000" y="4629150"/>
            <a:ext cx="91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0, </a:t>
            </a:r>
            <a:r>
              <a:rPr lang="en-US" altLang="zh-TW" sz="2000">
                <a:latin typeface="Symbol" charset="2"/>
                <a:ea typeface="Garamond" charset="0"/>
                <a:cs typeface="Symbol" charset="2"/>
              </a:rPr>
              <a:t>e </a:t>
            </a:r>
            <a:r>
              <a:rPr lang="en-US" altLang="zh-TW" sz="2000">
                <a:latin typeface="Garamond" charset="0"/>
              </a:rPr>
              <a:t>/ 0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432300" y="4152900"/>
            <a:ext cx="390525" cy="808038"/>
            <a:chOff x="4432043" y="4152954"/>
            <a:chExt cx="390782" cy="807984"/>
          </a:xfrm>
        </p:grpSpPr>
        <p:sp>
          <p:nvSpPr>
            <p:cNvPr id="18456" name="Oval 8"/>
            <p:cNvSpPr>
              <a:spLocks noChangeArrowheads="1"/>
            </p:cNvSpPr>
            <p:nvPr/>
          </p:nvSpPr>
          <p:spPr bwMode="auto">
            <a:xfrm>
              <a:off x="4433962" y="4217503"/>
              <a:ext cx="380856" cy="3811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52" name="Arc 51"/>
            <p:cNvSpPr/>
            <p:nvPr/>
          </p:nvSpPr>
          <p:spPr bwMode="auto">
            <a:xfrm rot="5400000">
              <a:off x="4433773" y="4571885"/>
              <a:ext cx="388912" cy="389193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8458" name="TextBox 65"/>
            <p:cNvSpPr txBox="1">
              <a:spLocks noChangeArrowheads="1"/>
            </p:cNvSpPr>
            <p:nvPr/>
          </p:nvSpPr>
          <p:spPr bwMode="auto">
            <a:xfrm>
              <a:off x="4432043" y="4152954"/>
              <a:ext cx="376883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</p:grpSp>
      <p:sp>
        <p:nvSpPr>
          <p:cNvPr id="15378" name="TextBox 40"/>
          <p:cNvSpPr txBox="1">
            <a:spLocks noChangeArrowheads="1"/>
          </p:cNvSpPr>
          <p:nvPr/>
        </p:nvSpPr>
        <p:spPr bwMode="auto">
          <a:xfrm>
            <a:off x="4876800" y="4610100"/>
            <a:ext cx="91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1, </a:t>
            </a:r>
            <a:r>
              <a:rPr lang="en-US" altLang="zh-TW" sz="2000">
                <a:latin typeface="Symbol" charset="2"/>
                <a:ea typeface="Garamond" charset="0"/>
                <a:cs typeface="Symbol" charset="2"/>
              </a:rPr>
              <a:t>e </a:t>
            </a:r>
            <a:r>
              <a:rPr lang="en-US" altLang="zh-TW" sz="2000">
                <a:latin typeface="Garamond" charset="0"/>
              </a:rPr>
              <a:t>/ 1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14600" y="4019550"/>
            <a:ext cx="3829050" cy="585788"/>
            <a:chOff x="2514600" y="4019550"/>
            <a:chExt cx="3829050" cy="585406"/>
          </a:xfrm>
        </p:grpSpPr>
        <p:cxnSp>
          <p:nvCxnSpPr>
            <p:cNvPr id="18446" name="Straight Arrow Connector 51"/>
            <p:cNvCxnSpPr>
              <a:cxnSpLocks noChangeShapeType="1"/>
            </p:cNvCxnSpPr>
            <p:nvPr/>
          </p:nvCxnSpPr>
          <p:spPr bwMode="auto">
            <a:xfrm>
              <a:off x="2514600" y="4418640"/>
              <a:ext cx="38085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447" name="Oval 5"/>
            <p:cNvSpPr>
              <a:spLocks noChangeArrowheads="1"/>
            </p:cNvSpPr>
            <p:nvPr/>
          </p:nvSpPr>
          <p:spPr bwMode="auto">
            <a:xfrm>
              <a:off x="2912383" y="4223853"/>
              <a:ext cx="380856" cy="3811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18448" name="Straight Arrow Connector 43"/>
            <p:cNvCxnSpPr>
              <a:cxnSpLocks noChangeShapeType="1"/>
            </p:cNvCxnSpPr>
            <p:nvPr/>
          </p:nvCxnSpPr>
          <p:spPr bwMode="auto">
            <a:xfrm>
              <a:off x="3290864" y="4419642"/>
              <a:ext cx="114296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449" name="TextBox 49"/>
            <p:cNvSpPr txBox="1">
              <a:spLocks noChangeArrowheads="1"/>
            </p:cNvSpPr>
            <p:nvPr/>
          </p:nvSpPr>
          <p:spPr bwMode="auto">
            <a:xfrm>
              <a:off x="3341662" y="4019550"/>
              <a:ext cx="901357" cy="400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18450" name="TextBox 64"/>
            <p:cNvSpPr txBox="1">
              <a:spLocks noChangeArrowheads="1"/>
            </p:cNvSpPr>
            <p:nvPr/>
          </p:nvSpPr>
          <p:spPr bwMode="auto">
            <a:xfrm>
              <a:off x="2914433" y="4159304"/>
              <a:ext cx="376883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cxnSp>
          <p:nvCxnSpPr>
            <p:cNvPr id="18451" name="Straight Arrow Connector 43"/>
            <p:cNvCxnSpPr>
              <a:cxnSpLocks noChangeShapeType="1"/>
            </p:cNvCxnSpPr>
            <p:nvPr/>
          </p:nvCxnSpPr>
          <p:spPr bwMode="auto">
            <a:xfrm>
              <a:off x="4817257" y="4419642"/>
              <a:ext cx="114296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452" name="Oval 5"/>
            <p:cNvSpPr>
              <a:spLocks noChangeArrowheads="1"/>
            </p:cNvSpPr>
            <p:nvPr/>
          </p:nvSpPr>
          <p:spPr bwMode="auto">
            <a:xfrm>
              <a:off x="5960223" y="4212235"/>
              <a:ext cx="380856" cy="3811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8453" name="Oval 9"/>
            <p:cNvSpPr>
              <a:spLocks noChangeArrowheads="1"/>
            </p:cNvSpPr>
            <p:nvPr/>
          </p:nvSpPr>
          <p:spPr bwMode="auto">
            <a:xfrm>
              <a:off x="6015235" y="4267284"/>
              <a:ext cx="270832" cy="27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8454" name="TextBox 67"/>
            <p:cNvSpPr txBox="1">
              <a:spLocks noChangeArrowheads="1"/>
            </p:cNvSpPr>
            <p:nvPr/>
          </p:nvSpPr>
          <p:spPr bwMode="auto">
            <a:xfrm>
              <a:off x="5966767" y="4152954"/>
              <a:ext cx="376883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18455" name="TextBox 49"/>
            <p:cNvSpPr txBox="1">
              <a:spLocks noChangeArrowheads="1"/>
            </p:cNvSpPr>
            <p:nvPr/>
          </p:nvSpPr>
          <p:spPr bwMode="auto">
            <a:xfrm>
              <a:off x="4893455" y="4019550"/>
              <a:ext cx="903611" cy="400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</p:grpSp>
      <p:sp>
        <p:nvSpPr>
          <p:cNvPr id="15384" name="TextBox 40"/>
          <p:cNvSpPr txBox="1">
            <a:spLocks noChangeArrowheads="1"/>
          </p:cNvSpPr>
          <p:nvPr/>
        </p:nvSpPr>
        <p:spPr bwMode="auto">
          <a:xfrm>
            <a:off x="3429000" y="49339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0, 1 / </a:t>
            </a:r>
            <a:r>
              <a:rPr lang="en-US" altLang="zh-TW" sz="2000">
                <a:latin typeface="Symbol" charset="2"/>
                <a:ea typeface="Garamond" charset="0"/>
                <a:cs typeface="Symbol" charset="2"/>
              </a:rPr>
              <a:t>e</a:t>
            </a:r>
            <a:endParaRPr lang="en-US" altLang="zh-TW" sz="2000">
              <a:latin typeface="Garamond" charset="0"/>
            </a:endParaRPr>
          </a:p>
        </p:txBody>
      </p:sp>
      <p:sp>
        <p:nvSpPr>
          <p:cNvPr id="15385" name="TextBox 40"/>
          <p:cNvSpPr txBox="1">
            <a:spLocks noChangeArrowheads="1"/>
          </p:cNvSpPr>
          <p:nvPr/>
        </p:nvSpPr>
        <p:spPr bwMode="auto">
          <a:xfrm>
            <a:off x="4876800" y="49339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1, 0 / </a:t>
            </a:r>
            <a:r>
              <a:rPr lang="en-US" altLang="zh-TW" sz="2000">
                <a:latin typeface="Symbol" charset="2"/>
                <a:ea typeface="Garamond" charset="0"/>
                <a:cs typeface="Symbol" charset="2"/>
              </a:rPr>
              <a:t>e</a:t>
            </a:r>
            <a:endParaRPr lang="en-US" altLang="zh-TW" sz="2000">
              <a:latin typeface="Garamond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15370" grpId="0"/>
      <p:bldP spid="15378" grpId="0"/>
      <p:bldP spid="15384" grpId="0"/>
      <p:bldP spid="153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Example 3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849313" y="1533525"/>
            <a:ext cx="5809283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Garamond" charset="0"/>
                <a:ea typeface="新細明體" charset="-120"/>
              </a:rPr>
              <a:t>L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= {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: 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has </a:t>
            </a:r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Garamond" charset="0"/>
                <a:ea typeface="新細明體" charset="-120"/>
              </a:rPr>
              <a:t>same number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0s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and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1s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}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69113" y="1457325"/>
            <a:ext cx="1665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 dirty="0">
                <a:latin typeface="Symbol" charset="2"/>
              </a:rPr>
              <a:t>S</a:t>
            </a:r>
            <a:r>
              <a:rPr lang="en-US" altLang="zh-TW" sz="2800" dirty="0">
                <a:latin typeface="Garamond" charset="0"/>
              </a:rPr>
              <a:t> = {0, 1}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38200" y="2438400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6699FF"/>
                </a:solidFill>
              </a:rPr>
              <a:t>Invariant: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371725" y="2438400"/>
            <a:ext cx="3429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In </a:t>
            </a:r>
            <a:r>
              <a:rPr lang="en-US" altLang="zh-TW" b="1" dirty="0">
                <a:solidFill>
                  <a:srgbClr val="6699FF"/>
                </a:solidFill>
              </a:rPr>
              <a:t>every execution</a:t>
            </a:r>
            <a:r>
              <a:rPr lang="en-US" altLang="zh-TW" b="1" dirty="0"/>
              <a:t> </a:t>
            </a:r>
            <a:r>
              <a:rPr lang="en-US" altLang="zh-TW" dirty="0"/>
              <a:t>of the PDA: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514600" y="4019550"/>
            <a:ext cx="3829050" cy="1314450"/>
            <a:chOff x="2743200" y="3886200"/>
            <a:chExt cx="3829165" cy="1314510"/>
          </a:xfrm>
        </p:grpSpPr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4662620" y="408416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19468" name="TextBox 40"/>
            <p:cNvSpPr txBox="1">
              <a:spLocks noChangeArrowheads="1"/>
            </p:cNvSpPr>
            <p:nvPr/>
          </p:nvSpPr>
          <p:spPr bwMode="auto">
            <a:xfrm>
              <a:off x="3657600" y="449580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0</a:t>
              </a:r>
            </a:p>
          </p:txBody>
        </p:sp>
        <p:cxnSp>
          <p:nvCxnSpPr>
            <p:cNvPr id="19469" name="Straight Arrow Connector 51"/>
            <p:cNvCxnSpPr>
              <a:cxnSpLocks noChangeShapeType="1"/>
            </p:cNvCxnSpPr>
            <p:nvPr/>
          </p:nvCxnSpPr>
          <p:spPr bwMode="auto">
            <a:xfrm>
              <a:off x="2743200" y="4285308"/>
              <a:ext cx="38086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470" name="Oval 5"/>
            <p:cNvSpPr>
              <a:spLocks noChangeArrowheads="1"/>
            </p:cNvSpPr>
            <p:nvPr/>
          </p:nvSpPr>
          <p:spPr bwMode="auto">
            <a:xfrm>
              <a:off x="3140995" y="409051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19471" name="Straight Arrow Connector 43"/>
            <p:cNvCxnSpPr>
              <a:cxnSpLocks noChangeShapeType="1"/>
            </p:cNvCxnSpPr>
            <p:nvPr/>
          </p:nvCxnSpPr>
          <p:spPr bwMode="auto">
            <a:xfrm>
              <a:off x="3519487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" name="Arc 51"/>
            <p:cNvSpPr/>
            <p:nvPr/>
          </p:nvSpPr>
          <p:spPr bwMode="auto">
            <a:xfrm rot="5400000">
              <a:off x="4662543" y="4438678"/>
              <a:ext cx="388956" cy="388949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19473" name="TextBox 49"/>
            <p:cNvSpPr txBox="1">
              <a:spLocks noChangeArrowheads="1"/>
            </p:cNvSpPr>
            <p:nvPr/>
          </p:nvSpPr>
          <p:spPr bwMode="auto">
            <a:xfrm>
              <a:off x="3570287" y="3886200"/>
              <a:ext cx="9013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19474" name="TextBox 64"/>
            <p:cNvSpPr txBox="1">
              <a:spLocks noChangeArrowheads="1"/>
            </p:cNvSpPr>
            <p:nvPr/>
          </p:nvSpPr>
          <p:spPr bwMode="auto">
            <a:xfrm>
              <a:off x="3143045" y="402596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19475" name="TextBox 65"/>
            <p:cNvSpPr txBox="1">
              <a:spLocks noChangeArrowheads="1"/>
            </p:cNvSpPr>
            <p:nvPr/>
          </p:nvSpPr>
          <p:spPr bwMode="auto">
            <a:xfrm>
              <a:off x="466070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19476" name="TextBox 40"/>
            <p:cNvSpPr txBox="1">
              <a:spLocks noChangeArrowheads="1"/>
            </p:cNvSpPr>
            <p:nvPr/>
          </p:nvSpPr>
          <p:spPr bwMode="auto">
            <a:xfrm>
              <a:off x="5105400" y="447669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1</a:t>
              </a:r>
            </a:p>
          </p:txBody>
        </p:sp>
        <p:cxnSp>
          <p:nvCxnSpPr>
            <p:cNvPr id="19477" name="Straight Arrow Connector 43"/>
            <p:cNvCxnSpPr>
              <a:cxnSpLocks noChangeShapeType="1"/>
            </p:cNvCxnSpPr>
            <p:nvPr/>
          </p:nvCxnSpPr>
          <p:spPr bwMode="auto">
            <a:xfrm>
              <a:off x="5045926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478" name="Oval 5"/>
            <p:cNvSpPr>
              <a:spLocks noChangeArrowheads="1"/>
            </p:cNvSpPr>
            <p:nvPr/>
          </p:nvSpPr>
          <p:spPr bwMode="auto">
            <a:xfrm>
              <a:off x="6188926" y="4078894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9479" name="Oval 9"/>
            <p:cNvSpPr>
              <a:spLocks noChangeArrowheads="1"/>
            </p:cNvSpPr>
            <p:nvPr/>
          </p:nvSpPr>
          <p:spPr bwMode="auto">
            <a:xfrm>
              <a:off x="6243940" y="4133945"/>
              <a:ext cx="270840" cy="2710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19480" name="TextBox 67"/>
            <p:cNvSpPr txBox="1">
              <a:spLocks noChangeArrowheads="1"/>
            </p:cNvSpPr>
            <p:nvPr/>
          </p:nvSpPr>
          <p:spPr bwMode="auto">
            <a:xfrm>
              <a:off x="619547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19481" name="TextBox 49"/>
            <p:cNvSpPr txBox="1">
              <a:spLocks noChangeArrowheads="1"/>
            </p:cNvSpPr>
            <p:nvPr/>
          </p:nvSpPr>
          <p:spPr bwMode="auto">
            <a:xfrm>
              <a:off x="5122126" y="3886200"/>
              <a:ext cx="9036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19482" name="TextBox 40"/>
            <p:cNvSpPr txBox="1">
              <a:spLocks noChangeArrowheads="1"/>
            </p:cNvSpPr>
            <p:nvPr/>
          </p:nvSpPr>
          <p:spPr bwMode="auto">
            <a:xfrm>
              <a:off x="36576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1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19483" name="TextBox 40"/>
            <p:cNvSpPr txBox="1">
              <a:spLocks noChangeArrowheads="1"/>
            </p:cNvSpPr>
            <p:nvPr/>
          </p:nvSpPr>
          <p:spPr bwMode="auto">
            <a:xfrm>
              <a:off x="51054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0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</p:grpSp>
      <p:sp>
        <p:nvSpPr>
          <p:cNvPr id="19464" name="TextBox 25"/>
          <p:cNvSpPr txBox="1">
            <a:spLocks noChangeArrowheads="1"/>
          </p:cNvSpPr>
          <p:nvPr/>
        </p:nvSpPr>
        <p:spPr bwMode="auto">
          <a:xfrm>
            <a:off x="2351088" y="3043238"/>
            <a:ext cx="2325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#1 </a:t>
            </a:r>
            <a:r>
              <a:rPr lang="en-US">
                <a:latin typeface="Symbol" charset="2"/>
              </a:rPr>
              <a:t>-</a:t>
            </a:r>
            <a:r>
              <a:rPr lang="en-US">
                <a:latin typeface="Garamond" charset="0"/>
              </a:rPr>
              <a:t> #0</a:t>
            </a:r>
            <a:r>
              <a:rPr lang="en-US"/>
              <a:t> on stack</a:t>
            </a:r>
          </a:p>
        </p:txBody>
      </p:sp>
      <p:sp>
        <p:nvSpPr>
          <p:cNvPr id="19465" name="TextBox 26"/>
          <p:cNvSpPr txBox="1">
            <a:spLocks noChangeArrowheads="1"/>
          </p:cNvSpPr>
          <p:nvPr/>
        </p:nvSpPr>
        <p:spPr bwMode="auto">
          <a:xfrm>
            <a:off x="4637088" y="3043238"/>
            <a:ext cx="3287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= #1 </a:t>
            </a:r>
            <a:r>
              <a:rPr lang="en-US">
                <a:latin typeface="Symbol" charset="2"/>
              </a:rPr>
              <a:t>-</a:t>
            </a:r>
            <a:r>
              <a:rPr lang="en-US">
                <a:latin typeface="Garamond" charset="0"/>
              </a:rPr>
              <a:t> #0</a:t>
            </a:r>
            <a:r>
              <a:rPr lang="en-US"/>
              <a:t> in input so far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895600" y="5638800"/>
            <a:ext cx="357662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altLang="zh-TW" i="1" dirty="0">
                <a:latin typeface="Garamond" charset="0"/>
                <a:ea typeface="新細明體" charset="-120"/>
              </a:rPr>
              <a:t>w </a:t>
            </a:r>
            <a:r>
              <a:rPr lang="en-US" dirty="0"/>
              <a:t>is not in </a:t>
            </a:r>
            <a:r>
              <a:rPr lang="en-US" i="1" dirty="0">
                <a:latin typeface="Garamond" charset="0"/>
              </a:rPr>
              <a:t>L</a:t>
            </a:r>
            <a:r>
              <a:rPr lang="en-US" dirty="0"/>
              <a:t>, it must be rejected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Example 3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869113" y="1609725"/>
            <a:ext cx="1665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>
                <a:latin typeface="Symbol" charset="2"/>
              </a:rPr>
              <a:t>S</a:t>
            </a:r>
            <a:r>
              <a:rPr lang="en-US" altLang="zh-TW" sz="2800">
                <a:latin typeface="Garamond" charset="0"/>
              </a:rPr>
              <a:t> = {0, 1}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93763" y="2438400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6699FF"/>
                </a:solidFill>
              </a:rPr>
              <a:t>Property: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371725" y="2438400"/>
            <a:ext cx="3429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In </a:t>
            </a:r>
            <a:r>
              <a:rPr lang="en-US" altLang="zh-TW" b="1" dirty="0">
                <a:solidFill>
                  <a:srgbClr val="6699FF"/>
                </a:solidFill>
              </a:rPr>
              <a:t>some execution</a:t>
            </a:r>
            <a:r>
              <a:rPr lang="en-US" altLang="zh-TW" b="1" dirty="0"/>
              <a:t> </a:t>
            </a:r>
            <a:r>
              <a:rPr lang="en-US" altLang="zh-TW" dirty="0"/>
              <a:t>of the PDA: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514600" y="4019550"/>
            <a:ext cx="3829050" cy="1314450"/>
            <a:chOff x="2743200" y="3886200"/>
            <a:chExt cx="3829165" cy="1314510"/>
          </a:xfrm>
        </p:grpSpPr>
        <p:sp>
          <p:nvSpPr>
            <p:cNvPr id="20490" name="Oval 8"/>
            <p:cNvSpPr>
              <a:spLocks noChangeArrowheads="1"/>
            </p:cNvSpPr>
            <p:nvPr/>
          </p:nvSpPr>
          <p:spPr bwMode="auto">
            <a:xfrm>
              <a:off x="4662620" y="408416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0491" name="TextBox 40"/>
            <p:cNvSpPr txBox="1">
              <a:spLocks noChangeArrowheads="1"/>
            </p:cNvSpPr>
            <p:nvPr/>
          </p:nvSpPr>
          <p:spPr bwMode="auto">
            <a:xfrm>
              <a:off x="3657600" y="449580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0</a:t>
              </a:r>
            </a:p>
          </p:txBody>
        </p:sp>
        <p:cxnSp>
          <p:nvCxnSpPr>
            <p:cNvPr id="20492" name="Straight Arrow Connector 51"/>
            <p:cNvCxnSpPr>
              <a:cxnSpLocks noChangeShapeType="1"/>
            </p:cNvCxnSpPr>
            <p:nvPr/>
          </p:nvCxnSpPr>
          <p:spPr bwMode="auto">
            <a:xfrm>
              <a:off x="2743200" y="4285308"/>
              <a:ext cx="38086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3" name="Oval 5"/>
            <p:cNvSpPr>
              <a:spLocks noChangeArrowheads="1"/>
            </p:cNvSpPr>
            <p:nvPr/>
          </p:nvSpPr>
          <p:spPr bwMode="auto">
            <a:xfrm>
              <a:off x="3140995" y="409051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494" name="Straight Arrow Connector 43"/>
            <p:cNvCxnSpPr>
              <a:cxnSpLocks noChangeShapeType="1"/>
            </p:cNvCxnSpPr>
            <p:nvPr/>
          </p:nvCxnSpPr>
          <p:spPr bwMode="auto">
            <a:xfrm>
              <a:off x="3519487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" name="Arc 51"/>
            <p:cNvSpPr/>
            <p:nvPr/>
          </p:nvSpPr>
          <p:spPr bwMode="auto">
            <a:xfrm rot="5400000">
              <a:off x="4662543" y="4438678"/>
              <a:ext cx="388956" cy="388949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20496" name="TextBox 49"/>
            <p:cNvSpPr txBox="1">
              <a:spLocks noChangeArrowheads="1"/>
            </p:cNvSpPr>
            <p:nvPr/>
          </p:nvSpPr>
          <p:spPr bwMode="auto">
            <a:xfrm>
              <a:off x="3570287" y="3886200"/>
              <a:ext cx="9013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20497" name="TextBox 64"/>
            <p:cNvSpPr txBox="1">
              <a:spLocks noChangeArrowheads="1"/>
            </p:cNvSpPr>
            <p:nvPr/>
          </p:nvSpPr>
          <p:spPr bwMode="auto">
            <a:xfrm>
              <a:off x="3143045" y="402596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0498" name="TextBox 65"/>
            <p:cNvSpPr txBox="1">
              <a:spLocks noChangeArrowheads="1"/>
            </p:cNvSpPr>
            <p:nvPr/>
          </p:nvSpPr>
          <p:spPr bwMode="auto">
            <a:xfrm>
              <a:off x="466070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20499" name="TextBox 40"/>
            <p:cNvSpPr txBox="1">
              <a:spLocks noChangeArrowheads="1"/>
            </p:cNvSpPr>
            <p:nvPr/>
          </p:nvSpPr>
          <p:spPr bwMode="auto">
            <a:xfrm>
              <a:off x="5105400" y="447669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1</a:t>
              </a:r>
            </a:p>
          </p:txBody>
        </p:sp>
        <p:cxnSp>
          <p:nvCxnSpPr>
            <p:cNvPr id="20500" name="Straight Arrow Connector 43"/>
            <p:cNvCxnSpPr>
              <a:cxnSpLocks noChangeShapeType="1"/>
            </p:cNvCxnSpPr>
            <p:nvPr/>
          </p:nvCxnSpPr>
          <p:spPr bwMode="auto">
            <a:xfrm>
              <a:off x="5045926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01" name="Oval 5"/>
            <p:cNvSpPr>
              <a:spLocks noChangeArrowheads="1"/>
            </p:cNvSpPr>
            <p:nvPr/>
          </p:nvSpPr>
          <p:spPr bwMode="auto">
            <a:xfrm>
              <a:off x="6188926" y="4078894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0502" name="Oval 9"/>
            <p:cNvSpPr>
              <a:spLocks noChangeArrowheads="1"/>
            </p:cNvSpPr>
            <p:nvPr/>
          </p:nvSpPr>
          <p:spPr bwMode="auto">
            <a:xfrm>
              <a:off x="6243940" y="4133945"/>
              <a:ext cx="270840" cy="2710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0503" name="TextBox 67"/>
            <p:cNvSpPr txBox="1">
              <a:spLocks noChangeArrowheads="1"/>
            </p:cNvSpPr>
            <p:nvPr/>
          </p:nvSpPr>
          <p:spPr bwMode="auto">
            <a:xfrm>
              <a:off x="619547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20504" name="TextBox 49"/>
            <p:cNvSpPr txBox="1">
              <a:spLocks noChangeArrowheads="1"/>
            </p:cNvSpPr>
            <p:nvPr/>
          </p:nvSpPr>
          <p:spPr bwMode="auto">
            <a:xfrm>
              <a:off x="5122126" y="3886200"/>
              <a:ext cx="9036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20505" name="TextBox 40"/>
            <p:cNvSpPr txBox="1">
              <a:spLocks noChangeArrowheads="1"/>
            </p:cNvSpPr>
            <p:nvPr/>
          </p:nvSpPr>
          <p:spPr bwMode="auto">
            <a:xfrm>
              <a:off x="36576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1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20506" name="TextBox 40"/>
            <p:cNvSpPr txBox="1">
              <a:spLocks noChangeArrowheads="1"/>
            </p:cNvSpPr>
            <p:nvPr/>
          </p:nvSpPr>
          <p:spPr bwMode="auto">
            <a:xfrm>
              <a:off x="51054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0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51088" y="3043238"/>
            <a:ext cx="5651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 consists only of </a:t>
            </a:r>
            <a:r>
              <a:rPr lang="en-US">
                <a:latin typeface="Garamond" charset="0"/>
              </a:rPr>
              <a:t>0</a:t>
            </a:r>
            <a:r>
              <a:rPr lang="en-US"/>
              <a:t>s or only of </a:t>
            </a:r>
            <a:r>
              <a:rPr lang="en-US">
                <a:latin typeface="Garamond" charset="0"/>
              </a:rPr>
              <a:t>1</a:t>
            </a:r>
            <a:r>
              <a:rPr lang="en-US"/>
              <a:t>s (or </a:t>
            </a:r>
            <a:r>
              <a:rPr lang="en-US">
                <a:latin typeface="Symbol" charset="2"/>
              </a:rPr>
              <a:t>e</a:t>
            </a:r>
            <a:r>
              <a:rPr lang="en-US"/>
              <a:t>)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33600" y="5715000"/>
            <a:ext cx="405110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altLang="zh-TW" i="1" dirty="0">
                <a:latin typeface="Garamond" charset="0"/>
                <a:ea typeface="新細明體" charset="-120"/>
              </a:rPr>
              <a:t>w </a:t>
            </a:r>
            <a:r>
              <a:rPr lang="en-US" dirty="0"/>
              <a:t>is in </a:t>
            </a:r>
            <a:r>
              <a:rPr lang="en-US" i="1" dirty="0">
                <a:latin typeface="Garamond" charset="0"/>
              </a:rPr>
              <a:t>L</a:t>
            </a:r>
            <a:r>
              <a:rPr lang="en-US" dirty="0"/>
              <a:t>, some execution will accept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849313" y="1533525"/>
            <a:ext cx="5809283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Garamond" charset="0"/>
                <a:ea typeface="新細明體" charset="-120"/>
              </a:rPr>
              <a:t>L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= {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: 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has </a:t>
            </a:r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Garamond" charset="0"/>
                <a:ea typeface="新細明體" charset="-120"/>
              </a:rPr>
              <a:t>same number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0s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and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1s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}</a:t>
            </a: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26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Example 3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762000" y="1600200"/>
            <a:ext cx="5637212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Garamond" charset="0"/>
                <a:ea typeface="新細明體" charset="-120"/>
              </a:rPr>
              <a:t>L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= {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: 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has same number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0s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 and </a:t>
            </a:r>
            <a:r>
              <a:rPr lang="en-US" altLang="zh-TW" sz="2800" dirty="0" err="1">
                <a:latin typeface="Garamond" charset="0"/>
                <a:ea typeface="新細明體" charset="-120"/>
              </a:rPr>
              <a:t>1s</a:t>
            </a:r>
            <a:r>
              <a:rPr lang="en-US" altLang="zh-TW" sz="2800" dirty="0">
                <a:latin typeface="Garamond" charset="0"/>
                <a:ea typeface="新細明體" charset="-120"/>
              </a:rPr>
              <a:t>}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781800" y="1600200"/>
            <a:ext cx="1665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 sz="2800" dirty="0">
                <a:latin typeface="Symbol" charset="2"/>
              </a:rPr>
              <a:t>S</a:t>
            </a:r>
            <a:r>
              <a:rPr lang="en-US" altLang="zh-TW" sz="2800" dirty="0">
                <a:latin typeface="Garamond" charset="0"/>
              </a:rPr>
              <a:t> = {0, 1}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495550" y="2209800"/>
            <a:ext cx="3829050" cy="1314450"/>
            <a:chOff x="2743200" y="3886200"/>
            <a:chExt cx="3829165" cy="1314510"/>
          </a:xfrm>
        </p:grpSpPr>
        <p:sp>
          <p:nvSpPr>
            <p:cNvPr id="21533" name="Oval 8"/>
            <p:cNvSpPr>
              <a:spLocks noChangeArrowheads="1"/>
            </p:cNvSpPr>
            <p:nvPr/>
          </p:nvSpPr>
          <p:spPr bwMode="auto">
            <a:xfrm>
              <a:off x="4662620" y="408416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1534" name="TextBox 40"/>
            <p:cNvSpPr txBox="1">
              <a:spLocks noChangeArrowheads="1"/>
            </p:cNvSpPr>
            <p:nvPr/>
          </p:nvSpPr>
          <p:spPr bwMode="auto">
            <a:xfrm>
              <a:off x="3657600" y="449580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0</a:t>
              </a:r>
            </a:p>
          </p:txBody>
        </p:sp>
        <p:cxnSp>
          <p:nvCxnSpPr>
            <p:cNvPr id="21535" name="Straight Arrow Connector 51"/>
            <p:cNvCxnSpPr>
              <a:cxnSpLocks noChangeShapeType="1"/>
            </p:cNvCxnSpPr>
            <p:nvPr/>
          </p:nvCxnSpPr>
          <p:spPr bwMode="auto">
            <a:xfrm>
              <a:off x="2743200" y="4285308"/>
              <a:ext cx="38086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536" name="Oval 5"/>
            <p:cNvSpPr>
              <a:spLocks noChangeArrowheads="1"/>
            </p:cNvSpPr>
            <p:nvPr/>
          </p:nvSpPr>
          <p:spPr bwMode="auto">
            <a:xfrm>
              <a:off x="3140995" y="4090512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1537" name="Straight Arrow Connector 43"/>
            <p:cNvCxnSpPr>
              <a:cxnSpLocks noChangeShapeType="1"/>
            </p:cNvCxnSpPr>
            <p:nvPr/>
          </p:nvCxnSpPr>
          <p:spPr bwMode="auto">
            <a:xfrm>
              <a:off x="3519487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" name="Arc 51"/>
            <p:cNvSpPr/>
            <p:nvPr/>
          </p:nvSpPr>
          <p:spPr bwMode="auto">
            <a:xfrm rot="5400000">
              <a:off x="4662543" y="4438678"/>
              <a:ext cx="388956" cy="388949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/>
            </a:p>
          </p:txBody>
        </p:sp>
        <p:sp>
          <p:nvSpPr>
            <p:cNvPr id="21539" name="TextBox 49"/>
            <p:cNvSpPr txBox="1">
              <a:spLocks noChangeArrowheads="1"/>
            </p:cNvSpPr>
            <p:nvPr/>
          </p:nvSpPr>
          <p:spPr bwMode="auto">
            <a:xfrm>
              <a:off x="3570287" y="3886200"/>
              <a:ext cx="9013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$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21540" name="TextBox 64"/>
            <p:cNvSpPr txBox="1">
              <a:spLocks noChangeArrowheads="1"/>
            </p:cNvSpPr>
            <p:nvPr/>
          </p:nvSpPr>
          <p:spPr bwMode="auto">
            <a:xfrm>
              <a:off x="3143045" y="402596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1541" name="TextBox 65"/>
            <p:cNvSpPr txBox="1">
              <a:spLocks noChangeArrowheads="1"/>
            </p:cNvSpPr>
            <p:nvPr/>
          </p:nvSpPr>
          <p:spPr bwMode="auto">
            <a:xfrm>
              <a:off x="466070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21542" name="TextBox 40"/>
            <p:cNvSpPr txBox="1">
              <a:spLocks noChangeArrowheads="1"/>
            </p:cNvSpPr>
            <p:nvPr/>
          </p:nvSpPr>
          <p:spPr bwMode="auto">
            <a:xfrm>
              <a:off x="5105400" y="4476690"/>
              <a:ext cx="91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1</a:t>
              </a:r>
            </a:p>
          </p:txBody>
        </p:sp>
        <p:cxnSp>
          <p:nvCxnSpPr>
            <p:cNvPr id="21543" name="Straight Arrow Connector 43"/>
            <p:cNvCxnSpPr>
              <a:cxnSpLocks noChangeShapeType="1"/>
            </p:cNvCxnSpPr>
            <p:nvPr/>
          </p:nvCxnSpPr>
          <p:spPr bwMode="auto">
            <a:xfrm>
              <a:off x="5045926" y="4286310"/>
              <a:ext cx="1143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544" name="Oval 5"/>
            <p:cNvSpPr>
              <a:spLocks noChangeArrowheads="1"/>
            </p:cNvSpPr>
            <p:nvPr/>
          </p:nvSpPr>
          <p:spPr bwMode="auto">
            <a:xfrm>
              <a:off x="6188926" y="4078894"/>
              <a:ext cx="380867" cy="381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1545" name="Oval 9"/>
            <p:cNvSpPr>
              <a:spLocks noChangeArrowheads="1"/>
            </p:cNvSpPr>
            <p:nvPr/>
          </p:nvSpPr>
          <p:spPr bwMode="auto">
            <a:xfrm>
              <a:off x="6243940" y="4133945"/>
              <a:ext cx="270840" cy="2710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1546" name="TextBox 67"/>
            <p:cNvSpPr txBox="1">
              <a:spLocks noChangeArrowheads="1"/>
            </p:cNvSpPr>
            <p:nvPr/>
          </p:nvSpPr>
          <p:spPr bwMode="auto">
            <a:xfrm>
              <a:off x="6195471" y="4019610"/>
              <a:ext cx="376894" cy="369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3</a:t>
              </a:r>
            </a:p>
          </p:txBody>
        </p:sp>
        <p:sp>
          <p:nvSpPr>
            <p:cNvPr id="21547" name="TextBox 49"/>
            <p:cNvSpPr txBox="1">
              <a:spLocks noChangeArrowheads="1"/>
            </p:cNvSpPr>
            <p:nvPr/>
          </p:nvSpPr>
          <p:spPr bwMode="auto">
            <a:xfrm>
              <a:off x="5122126" y="3886200"/>
              <a:ext cx="9036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$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 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 baseline="-25000">
                <a:latin typeface="Symbol" charset="2"/>
                <a:ea typeface="Garamond" charset="0"/>
                <a:cs typeface="Symbol" charset="2"/>
              </a:endParaRPr>
            </a:p>
          </p:txBody>
        </p:sp>
        <p:sp>
          <p:nvSpPr>
            <p:cNvPr id="21548" name="TextBox 40"/>
            <p:cNvSpPr txBox="1">
              <a:spLocks noChangeArrowheads="1"/>
            </p:cNvSpPr>
            <p:nvPr/>
          </p:nvSpPr>
          <p:spPr bwMode="auto">
            <a:xfrm>
              <a:off x="36576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0, 1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21549" name="TextBox 40"/>
            <p:cNvSpPr txBox="1">
              <a:spLocks noChangeArrowheads="1"/>
            </p:cNvSpPr>
            <p:nvPr/>
          </p:nvSpPr>
          <p:spPr bwMode="auto">
            <a:xfrm>
              <a:off x="5105400" y="4800600"/>
              <a:ext cx="9144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1, 0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</p:grpSp>
      <p:sp>
        <p:nvSpPr>
          <p:cNvPr id="21510" name="TextBox 25"/>
          <p:cNvSpPr txBox="1">
            <a:spLocks noChangeArrowheads="1"/>
          </p:cNvSpPr>
          <p:nvPr/>
        </p:nvSpPr>
        <p:spPr bwMode="auto">
          <a:xfrm>
            <a:off x="2144713" y="4110038"/>
            <a:ext cx="158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charset="0"/>
              </a:rPr>
              <a:t>w</a:t>
            </a:r>
            <a:r>
              <a:rPr lang="en-US" altLang="zh-TW">
                <a:latin typeface="Garamond" charset="0"/>
              </a:rPr>
              <a:t> = 001110</a:t>
            </a:r>
          </a:p>
        </p:txBody>
      </p:sp>
      <p:sp>
        <p:nvSpPr>
          <p:cNvPr id="21511" name="TextBox 27"/>
          <p:cNvSpPr txBox="1">
            <a:spLocks noChangeArrowheads="1"/>
          </p:cNvSpPr>
          <p:nvPr/>
        </p:nvSpPr>
        <p:spPr bwMode="auto">
          <a:xfrm>
            <a:off x="4191000" y="4038600"/>
            <a:ext cx="73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read</a:t>
            </a:r>
          </a:p>
        </p:txBody>
      </p:sp>
      <p:sp>
        <p:nvSpPr>
          <p:cNvPr id="21512" name="TextBox 28"/>
          <p:cNvSpPr txBox="1">
            <a:spLocks noChangeArrowheads="1"/>
          </p:cNvSpPr>
          <p:nvPr/>
        </p:nvSpPr>
        <p:spPr bwMode="auto">
          <a:xfrm>
            <a:off x="5715000" y="4038600"/>
            <a:ext cx="827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</a:p>
        </p:txBody>
      </p:sp>
      <p:cxnSp>
        <p:nvCxnSpPr>
          <p:cNvPr id="21513" name="Straight Connector 30"/>
          <p:cNvCxnSpPr>
            <a:cxnSpLocks noChangeShapeType="1"/>
          </p:cNvCxnSpPr>
          <p:nvPr/>
        </p:nvCxnSpPr>
        <p:spPr bwMode="auto">
          <a:xfrm>
            <a:off x="4267200" y="4495800"/>
            <a:ext cx="228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91000" y="4495800"/>
            <a:ext cx="1944688" cy="400050"/>
            <a:chOff x="4191000" y="4495800"/>
            <a:chExt cx="1944329" cy="400170"/>
          </a:xfrm>
        </p:grpSpPr>
        <p:sp>
          <p:nvSpPr>
            <p:cNvPr id="21531" name="TextBox 31"/>
            <p:cNvSpPr txBox="1">
              <a:spLocks noChangeArrowheads="1"/>
            </p:cNvSpPr>
            <p:nvPr/>
          </p:nvSpPr>
          <p:spPr bwMode="auto">
            <a:xfrm>
              <a:off x="4191000" y="449580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</a:t>
              </a:r>
            </a:p>
          </p:txBody>
        </p:sp>
        <p:sp>
          <p:nvSpPr>
            <p:cNvPr id="21532" name="TextBox 32"/>
            <p:cNvSpPr txBox="1">
              <a:spLocks noChangeArrowheads="1"/>
            </p:cNvSpPr>
            <p:nvPr/>
          </p:nvSpPr>
          <p:spPr bwMode="auto">
            <a:xfrm>
              <a:off x="5715000" y="4495800"/>
              <a:ext cx="420329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$0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191000" y="4724400"/>
            <a:ext cx="2065338" cy="400050"/>
            <a:chOff x="4191000" y="4724400"/>
            <a:chExt cx="2064440" cy="400170"/>
          </a:xfrm>
        </p:grpSpPr>
        <p:sp>
          <p:nvSpPr>
            <p:cNvPr id="21529" name="TextBox 34"/>
            <p:cNvSpPr txBox="1">
              <a:spLocks noChangeArrowheads="1"/>
            </p:cNvSpPr>
            <p:nvPr/>
          </p:nvSpPr>
          <p:spPr bwMode="auto">
            <a:xfrm>
              <a:off x="4191000" y="472440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</a:t>
              </a:r>
            </a:p>
          </p:txBody>
        </p:sp>
        <p:sp>
          <p:nvSpPr>
            <p:cNvPr id="21530" name="TextBox 35"/>
            <p:cNvSpPr txBox="1">
              <a:spLocks noChangeArrowheads="1"/>
            </p:cNvSpPr>
            <p:nvPr/>
          </p:nvSpPr>
          <p:spPr bwMode="auto">
            <a:xfrm>
              <a:off x="5715000" y="4724400"/>
              <a:ext cx="540440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$00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191000" y="4953000"/>
            <a:ext cx="1944688" cy="400050"/>
            <a:chOff x="4191000" y="4953000"/>
            <a:chExt cx="1944329" cy="400170"/>
          </a:xfrm>
        </p:grpSpPr>
        <p:sp>
          <p:nvSpPr>
            <p:cNvPr id="21527" name="TextBox 36"/>
            <p:cNvSpPr txBox="1">
              <a:spLocks noChangeArrowheads="1"/>
            </p:cNvSpPr>
            <p:nvPr/>
          </p:nvSpPr>
          <p:spPr bwMode="auto">
            <a:xfrm>
              <a:off x="4191000" y="495300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</a:t>
              </a:r>
            </a:p>
          </p:txBody>
        </p:sp>
        <p:sp>
          <p:nvSpPr>
            <p:cNvPr id="21528" name="TextBox 37"/>
            <p:cNvSpPr txBox="1">
              <a:spLocks noChangeArrowheads="1"/>
            </p:cNvSpPr>
            <p:nvPr/>
          </p:nvSpPr>
          <p:spPr bwMode="auto">
            <a:xfrm>
              <a:off x="5715000" y="4953000"/>
              <a:ext cx="420329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$0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191000" y="5181600"/>
            <a:ext cx="1824038" cy="400050"/>
            <a:chOff x="4191000" y="5181600"/>
            <a:chExt cx="1824144" cy="400170"/>
          </a:xfrm>
        </p:grpSpPr>
        <p:sp>
          <p:nvSpPr>
            <p:cNvPr id="21525" name="TextBox 39"/>
            <p:cNvSpPr txBox="1">
              <a:spLocks noChangeArrowheads="1"/>
            </p:cNvSpPr>
            <p:nvPr/>
          </p:nvSpPr>
          <p:spPr bwMode="auto">
            <a:xfrm>
              <a:off x="4191000" y="518160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</a:t>
              </a:r>
            </a:p>
          </p:txBody>
        </p:sp>
        <p:sp>
          <p:nvSpPr>
            <p:cNvPr id="21526" name="TextBox 41"/>
            <p:cNvSpPr txBox="1">
              <a:spLocks noChangeArrowheads="1"/>
            </p:cNvSpPr>
            <p:nvPr/>
          </p:nvSpPr>
          <p:spPr bwMode="auto">
            <a:xfrm>
              <a:off x="5714998" y="5181600"/>
              <a:ext cx="300146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</a:t>
              </a:r>
              <a:endParaRPr lang="en-US" altLang="zh-TW" sz="2000">
                <a:latin typeface="Symbol" charset="2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4191000" y="5403850"/>
            <a:ext cx="1944688" cy="400050"/>
            <a:chOff x="4191000" y="5403790"/>
            <a:chExt cx="1944329" cy="400170"/>
          </a:xfrm>
        </p:grpSpPr>
        <p:sp>
          <p:nvSpPr>
            <p:cNvPr id="21523" name="TextBox 43"/>
            <p:cNvSpPr txBox="1">
              <a:spLocks noChangeArrowheads="1"/>
            </p:cNvSpPr>
            <p:nvPr/>
          </p:nvSpPr>
          <p:spPr bwMode="auto">
            <a:xfrm>
              <a:off x="4191000" y="5403790"/>
              <a:ext cx="3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1</a:t>
              </a:r>
            </a:p>
          </p:txBody>
        </p:sp>
        <p:sp>
          <p:nvSpPr>
            <p:cNvPr id="21524" name="TextBox 44"/>
            <p:cNvSpPr txBox="1">
              <a:spLocks noChangeArrowheads="1"/>
            </p:cNvSpPr>
            <p:nvPr/>
          </p:nvSpPr>
          <p:spPr bwMode="auto">
            <a:xfrm>
              <a:off x="5715000" y="5403790"/>
              <a:ext cx="420329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$1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4191000" y="5632450"/>
            <a:ext cx="1824038" cy="400050"/>
            <a:chOff x="4191000" y="5632390"/>
            <a:chExt cx="1824146" cy="400170"/>
          </a:xfrm>
        </p:grpSpPr>
        <p:sp>
          <p:nvSpPr>
            <p:cNvPr id="21521" name="TextBox 45"/>
            <p:cNvSpPr txBox="1">
              <a:spLocks noChangeArrowheads="1"/>
            </p:cNvSpPr>
            <p:nvPr/>
          </p:nvSpPr>
          <p:spPr bwMode="auto">
            <a:xfrm>
              <a:off x="4191000" y="5632390"/>
              <a:ext cx="304957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0</a:t>
              </a:r>
            </a:p>
          </p:txBody>
        </p:sp>
        <p:sp>
          <p:nvSpPr>
            <p:cNvPr id="21522" name="TextBox 56"/>
            <p:cNvSpPr txBox="1">
              <a:spLocks noChangeArrowheads="1"/>
            </p:cNvSpPr>
            <p:nvPr/>
          </p:nvSpPr>
          <p:spPr bwMode="auto">
            <a:xfrm>
              <a:off x="5715000" y="5632390"/>
              <a:ext cx="300146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$</a:t>
              </a:r>
              <a:endParaRPr lang="en-US" altLang="zh-TW" sz="2000">
                <a:latin typeface="Symbol" charset="2"/>
              </a:endParaRPr>
            </a:p>
          </p:txBody>
        </p:sp>
      </p:grp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4267200" y="6094413"/>
            <a:ext cx="2286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PDA to CFG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PDA and CFG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Motivation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914400" y="16764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regular</a:t>
            </a:r>
            <a:br>
              <a:rPr lang="en-US" altLang="zh-TW"/>
            </a:br>
            <a:r>
              <a:rPr lang="en-US" altLang="zh-TW"/>
              <a:t>expression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6858000" y="16764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DFA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038600" y="16764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NFA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2790825" y="1905000"/>
            <a:ext cx="990600" cy="457200"/>
          </a:xfrm>
          <a:prstGeom prst="leftRightArrow">
            <a:avLst>
              <a:gd name="adj1" fmla="val 54167"/>
              <a:gd name="adj2" fmla="val 55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5791200" y="1905000"/>
            <a:ext cx="990600" cy="457200"/>
          </a:xfrm>
          <a:prstGeom prst="leftRightArrow">
            <a:avLst>
              <a:gd name="adj1" fmla="val 54167"/>
              <a:gd name="adj2" fmla="val 55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/>
          </a:p>
        </p:txBody>
      </p:sp>
      <p:sp>
        <p:nvSpPr>
          <p:cNvPr id="14344" name="TextBox 13"/>
          <p:cNvSpPr txBox="1">
            <a:spLocks noChangeArrowheads="1"/>
          </p:cNvSpPr>
          <p:nvPr/>
        </p:nvSpPr>
        <p:spPr bwMode="auto">
          <a:xfrm>
            <a:off x="838200" y="25146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/>
              <a:t>syntactic</a:t>
            </a:r>
            <a:endParaRPr lang="en-US" altLang="zh-TW" dirty="0"/>
          </a:p>
        </p:txBody>
      </p:sp>
      <p:sp>
        <p:nvSpPr>
          <p:cNvPr id="14345" name="TextBox 14"/>
          <p:cNvSpPr txBox="1">
            <a:spLocks noChangeArrowheads="1"/>
          </p:cNvSpPr>
          <p:nvPr/>
        </p:nvSpPr>
        <p:spPr bwMode="auto">
          <a:xfrm>
            <a:off x="5181600" y="258603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/>
              <a:t>computational</a:t>
            </a:r>
            <a:endParaRPr lang="en-US" altLang="zh-TW" dirty="0"/>
          </a:p>
        </p:txBody>
      </p:sp>
      <p:sp>
        <p:nvSpPr>
          <p:cNvPr id="14346" name="Rounded Rectangle 15"/>
          <p:cNvSpPr>
            <a:spLocks noChangeArrowheads="1"/>
          </p:cNvSpPr>
          <p:nvPr/>
        </p:nvSpPr>
        <p:spPr bwMode="auto">
          <a:xfrm>
            <a:off x="762000" y="1524000"/>
            <a:ext cx="1905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4347" name="Rounded Rectangle 16"/>
          <p:cNvSpPr>
            <a:spLocks noChangeArrowheads="1"/>
          </p:cNvSpPr>
          <p:nvPr/>
        </p:nvSpPr>
        <p:spPr bwMode="auto">
          <a:xfrm>
            <a:off x="3886200" y="1524000"/>
            <a:ext cx="4724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914400" y="47244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CFG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038600" y="4724400"/>
            <a:ext cx="4419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pushdown automaton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790825" y="4953000"/>
            <a:ext cx="990600" cy="457200"/>
          </a:xfrm>
          <a:prstGeom prst="leftRightArrow">
            <a:avLst>
              <a:gd name="adj1" fmla="val 54167"/>
              <a:gd name="adj2" fmla="val 55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38200" y="55626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/>
              <a:t>syntactic</a:t>
            </a:r>
            <a:endParaRPr lang="en-US" altLang="zh-TW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1600" y="563403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/>
              <a:t>computational</a:t>
            </a:r>
            <a:endParaRPr lang="en-US" altLang="zh-TW" dirty="0"/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762000" y="4572000"/>
            <a:ext cx="1905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3886200" y="4572000"/>
            <a:ext cx="4724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27" name="Up Arrow 26"/>
          <p:cNvSpPr>
            <a:spLocks noChangeArrowheads="1"/>
          </p:cNvSpPr>
          <p:nvPr/>
        </p:nvSpPr>
        <p:spPr bwMode="auto">
          <a:xfrm>
            <a:off x="1422400" y="3505200"/>
            <a:ext cx="5334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085975" y="3733800"/>
            <a:ext cx="294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more powerful than</a:t>
            </a:r>
          </a:p>
        </p:txBody>
      </p:sp>
      <p:sp>
        <p:nvSpPr>
          <p:cNvPr id="29" name="Up Arrow 28"/>
          <p:cNvSpPr>
            <a:spLocks noChangeArrowheads="1"/>
          </p:cNvSpPr>
          <p:nvPr/>
        </p:nvSpPr>
        <p:spPr bwMode="auto">
          <a:xfrm>
            <a:off x="6019800" y="3505200"/>
            <a:ext cx="5334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CFGs and PDAs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7239000" cy="95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A language </a:t>
            </a:r>
            <a:r>
              <a:rPr lang="en-US" altLang="zh-CN" sz="2800" i="1" dirty="0">
                <a:latin typeface="Garamond" charset="0"/>
                <a:ea typeface="宋体" charset="-122"/>
              </a:rPr>
              <a:t>L </a:t>
            </a:r>
            <a:r>
              <a:rPr lang="en-US" altLang="zh-CN" sz="2800" dirty="0">
                <a:ea typeface="宋体" charset="-122"/>
              </a:rPr>
              <a:t>is context-free if and only if it is accepted by some pushdown automaton. 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066800" y="426720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context-free grammar</a:t>
            </a: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5181600" y="4267200"/>
            <a:ext cx="3124200" cy="838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pushdown automaton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191000" y="4343400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26631" name="Right Arrow 7"/>
          <p:cNvSpPr>
            <a:spLocks noChangeArrowheads="1"/>
          </p:cNvSpPr>
          <p:nvPr/>
        </p:nvSpPr>
        <p:spPr bwMode="auto">
          <a:xfrm rot="10800000">
            <a:off x="4191000" y="4724400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A convention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53425" cy="3151187"/>
          </a:xfrm>
        </p:spPr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When we have a </a:t>
            </a:r>
            <a:r>
              <a:rPr lang="en-US" altLang="zh-TW" b="1" dirty="0" smtClean="0">
                <a:solidFill>
                  <a:srgbClr val="6699FF"/>
                </a:solidFill>
                <a:ea typeface="ＭＳ Ｐゴシック" charset="-128"/>
              </a:rPr>
              <a:t>sequence of transitions </a:t>
            </a:r>
            <a:r>
              <a:rPr lang="en-US" altLang="zh-TW" dirty="0" smtClean="0">
                <a:ea typeface="ＭＳ Ｐゴシック" charset="-128"/>
              </a:rPr>
              <a:t>like:</a:t>
            </a:r>
          </a:p>
          <a:p>
            <a:endParaRPr lang="en-US" altLang="zh-TW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zh-TW" dirty="0" smtClean="0">
              <a:ea typeface="ＭＳ Ｐゴシック" charset="-128"/>
            </a:endParaRPr>
          </a:p>
          <a:p>
            <a:endParaRPr lang="en-US" altLang="zh-TW" dirty="0" smtClean="0">
              <a:ea typeface="ＭＳ Ｐゴシック" charset="-128"/>
            </a:endParaRPr>
          </a:p>
          <a:p>
            <a:r>
              <a:rPr lang="en-US" altLang="zh-TW" dirty="0" smtClean="0">
                <a:ea typeface="ＭＳ Ｐゴシック" charset="-128"/>
              </a:rPr>
              <a:t>We will abbreviate it like this: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124200" y="4578350"/>
            <a:ext cx="2819400" cy="555625"/>
            <a:chOff x="3124200" y="3886200"/>
            <a:chExt cx="2819400" cy="555070"/>
          </a:xfrm>
        </p:grpSpPr>
        <p:sp>
          <p:nvSpPr>
            <p:cNvPr id="27668" name="TextBox 61"/>
            <p:cNvSpPr txBox="1">
              <a:spLocks noChangeArrowheads="1"/>
            </p:cNvSpPr>
            <p:nvPr/>
          </p:nvSpPr>
          <p:spPr bwMode="auto">
            <a:xfrm>
              <a:off x="3979863" y="4071938"/>
              <a:ext cx="12163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1800">
                  <a:latin typeface="Garamond" charset="0"/>
                </a:rPr>
                <a:t>,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a</a:t>
              </a:r>
              <a:r>
                <a:rPr lang="en-US" altLang="zh-TW" sz="1800">
                  <a:latin typeface="Symbol" charset="2"/>
                </a:rPr>
                <a:t> </a:t>
              </a:r>
              <a:r>
                <a:rPr lang="en-US" altLang="zh-TW" sz="1800">
                  <a:latin typeface="Garamond" charset="0"/>
                </a:rPr>
                <a:t>/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bcd</a:t>
              </a:r>
              <a:endParaRPr lang="en-US" altLang="zh-TW" sz="18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7669" name="Oval 53"/>
            <p:cNvSpPr>
              <a:spLocks noChangeArrowheads="1"/>
            </p:cNvSpPr>
            <p:nvPr/>
          </p:nvSpPr>
          <p:spPr bwMode="auto">
            <a:xfrm rot="-5400000">
              <a:off x="5562600" y="39195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7670" name="Oval 54"/>
            <p:cNvSpPr>
              <a:spLocks noChangeArrowheads="1"/>
            </p:cNvSpPr>
            <p:nvPr/>
          </p:nvSpPr>
          <p:spPr bwMode="auto">
            <a:xfrm rot="-5400000">
              <a:off x="3124200" y="39195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cxnSp>
          <p:nvCxnSpPr>
            <p:cNvPr id="27671" name="Straight Arrow Connector 60"/>
            <p:cNvCxnSpPr>
              <a:cxnSpLocks noChangeShapeType="1"/>
              <a:stCxn id="27670" idx="4"/>
              <a:endCxn id="27669" idx="0"/>
            </p:cNvCxnSpPr>
            <p:nvPr/>
          </p:nvCxnSpPr>
          <p:spPr bwMode="auto">
            <a:xfrm>
              <a:off x="3505200" y="4110038"/>
              <a:ext cx="20574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2" name="TextBox 24"/>
            <p:cNvSpPr txBox="1">
              <a:spLocks noChangeArrowheads="1"/>
            </p:cNvSpPr>
            <p:nvPr/>
          </p:nvSpPr>
          <p:spPr bwMode="auto">
            <a:xfrm>
              <a:off x="3124200" y="3886200"/>
              <a:ext cx="3762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7673" name="TextBox 25"/>
            <p:cNvSpPr txBox="1">
              <a:spLocks noChangeArrowheads="1"/>
            </p:cNvSpPr>
            <p:nvPr/>
          </p:nvSpPr>
          <p:spPr bwMode="auto">
            <a:xfrm>
              <a:off x="5562600" y="3886200"/>
              <a:ext cx="3698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05000" y="2133600"/>
            <a:ext cx="5181600" cy="598488"/>
            <a:chOff x="1905000" y="2133600"/>
            <a:chExt cx="5181600" cy="597932"/>
          </a:xfrm>
        </p:grpSpPr>
        <p:sp>
          <p:nvSpPr>
            <p:cNvPr id="27656" name="TextBox 61"/>
            <p:cNvSpPr txBox="1">
              <a:spLocks noChangeArrowheads="1"/>
            </p:cNvSpPr>
            <p:nvPr/>
          </p:nvSpPr>
          <p:spPr bwMode="auto">
            <a:xfrm>
              <a:off x="4049713" y="2362200"/>
              <a:ext cx="8648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18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18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1800">
                  <a:latin typeface="Symbol" charset="2"/>
                </a:rPr>
                <a:t> </a:t>
              </a:r>
              <a:r>
                <a:rPr lang="en-US" altLang="zh-TW" sz="1800">
                  <a:latin typeface="Garamond" charset="0"/>
                </a:rPr>
                <a:t>/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c</a:t>
              </a:r>
              <a:endParaRPr lang="en-US" altLang="zh-TW" sz="18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7657" name="Oval 53"/>
            <p:cNvSpPr>
              <a:spLocks noChangeArrowheads="1"/>
            </p:cNvSpPr>
            <p:nvPr/>
          </p:nvSpPr>
          <p:spPr bwMode="auto">
            <a:xfrm rot="-5400000">
              <a:off x="6705600" y="21669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7658" name="Oval 54"/>
            <p:cNvSpPr>
              <a:spLocks noChangeArrowheads="1"/>
            </p:cNvSpPr>
            <p:nvPr/>
          </p:nvSpPr>
          <p:spPr bwMode="auto">
            <a:xfrm rot="-5400000">
              <a:off x="1905000" y="21669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7659" name="TextBox 24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762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7660" name="TextBox 25"/>
            <p:cNvSpPr txBox="1">
              <a:spLocks noChangeArrowheads="1"/>
            </p:cNvSpPr>
            <p:nvPr/>
          </p:nvSpPr>
          <p:spPr bwMode="auto">
            <a:xfrm>
              <a:off x="6705600" y="2133600"/>
              <a:ext cx="3698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Garamond" charset="0"/>
                </a:rPr>
                <a:t>q</a:t>
              </a:r>
              <a:r>
                <a:rPr lang="en-US" altLang="zh-TW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27661" name="Oval 53"/>
            <p:cNvSpPr>
              <a:spLocks noChangeArrowheads="1"/>
            </p:cNvSpPr>
            <p:nvPr/>
          </p:nvSpPr>
          <p:spPr bwMode="auto">
            <a:xfrm rot="-5400000">
              <a:off x="5105400" y="21669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7662" name="Oval 53"/>
            <p:cNvSpPr>
              <a:spLocks noChangeArrowheads="1"/>
            </p:cNvSpPr>
            <p:nvPr/>
          </p:nvSpPr>
          <p:spPr bwMode="auto">
            <a:xfrm rot="-5400000">
              <a:off x="3505200" y="21669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7663" name="Straight Arrow Connector 24"/>
            <p:cNvCxnSpPr>
              <a:cxnSpLocks noChangeShapeType="1"/>
              <a:stCxn id="27658" idx="4"/>
            </p:cNvCxnSpPr>
            <p:nvPr/>
          </p:nvCxnSpPr>
          <p:spPr bwMode="auto">
            <a:xfrm>
              <a:off x="2286000" y="2357438"/>
              <a:ext cx="1219200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664" name="Straight Arrow Connector 25"/>
            <p:cNvCxnSpPr>
              <a:cxnSpLocks noChangeShapeType="1"/>
            </p:cNvCxnSpPr>
            <p:nvPr/>
          </p:nvCxnSpPr>
          <p:spPr bwMode="auto">
            <a:xfrm>
              <a:off x="3886200" y="2362200"/>
              <a:ext cx="1219200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665" name="Straight Arrow Connector 26"/>
            <p:cNvCxnSpPr>
              <a:cxnSpLocks noChangeShapeType="1"/>
            </p:cNvCxnSpPr>
            <p:nvPr/>
          </p:nvCxnSpPr>
          <p:spPr bwMode="auto">
            <a:xfrm>
              <a:off x="5486400" y="2362200"/>
              <a:ext cx="1219200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6" name="TextBox 61"/>
            <p:cNvSpPr txBox="1">
              <a:spLocks noChangeArrowheads="1"/>
            </p:cNvSpPr>
            <p:nvPr/>
          </p:nvSpPr>
          <p:spPr bwMode="auto">
            <a:xfrm>
              <a:off x="2373312" y="2362200"/>
              <a:ext cx="9794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1800">
                  <a:latin typeface="Garamond" charset="0"/>
                </a:rPr>
                <a:t>,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a</a:t>
              </a:r>
              <a:r>
                <a:rPr lang="en-US" altLang="zh-TW" sz="1800">
                  <a:latin typeface="Symbol" charset="2"/>
                </a:rPr>
                <a:t> </a:t>
              </a:r>
              <a:r>
                <a:rPr lang="en-US" altLang="zh-TW" sz="1800">
                  <a:latin typeface="Garamond" charset="0"/>
                </a:rPr>
                <a:t>/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b</a:t>
              </a:r>
              <a:endParaRPr lang="en-US" altLang="zh-TW" sz="18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7667" name="TextBox 61"/>
            <p:cNvSpPr txBox="1">
              <a:spLocks noChangeArrowheads="1"/>
            </p:cNvSpPr>
            <p:nvPr/>
          </p:nvSpPr>
          <p:spPr bwMode="auto">
            <a:xfrm>
              <a:off x="5588000" y="2362200"/>
              <a:ext cx="8648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18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18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1800">
                  <a:latin typeface="Symbol" charset="2"/>
                </a:rPr>
                <a:t> </a:t>
              </a:r>
              <a:r>
                <a:rPr lang="en-US" altLang="zh-TW" sz="1800">
                  <a:latin typeface="Garamond" charset="0"/>
                </a:rPr>
                <a:t>/ </a:t>
              </a:r>
              <a:r>
                <a:rPr lang="en-US" altLang="zh-TW" sz="1800">
                  <a:latin typeface="Courier New" charset="0"/>
                  <a:cs typeface="Courier New" charset="0"/>
                </a:rPr>
                <a:t>d</a:t>
              </a:r>
              <a:endParaRPr lang="en-US" altLang="zh-TW" sz="1800" baseline="-25000">
                <a:latin typeface="Courier New" charset="0"/>
                <a:cs typeface="Courier New" charset="0"/>
              </a:endParaRPr>
            </a:p>
          </p:txBody>
        </p:sp>
      </p:grpSp>
      <p:sp>
        <p:nvSpPr>
          <p:cNvPr id="21529" name="TextBox 24"/>
          <p:cNvSpPr txBox="1">
            <a:spLocks noChangeArrowheads="1"/>
          </p:cNvSpPr>
          <p:nvPr/>
        </p:nvSpPr>
        <p:spPr bwMode="auto">
          <a:xfrm>
            <a:off x="2695575" y="2895600"/>
            <a:ext cx="3659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/>
              <a:t>pop </a:t>
            </a:r>
            <a:r>
              <a:rPr lang="en-US" altLang="zh-TW">
                <a:latin typeface="Courier New" charset="0"/>
                <a:cs typeface="Courier New" charset="0"/>
              </a:rPr>
              <a:t>a</a:t>
            </a:r>
            <a:r>
              <a:rPr lang="en-US" altLang="zh-TW"/>
              <a:t>, then push </a:t>
            </a:r>
            <a:r>
              <a:rPr lang="en-US" altLang="zh-TW">
                <a:latin typeface="Courier New" charset="0"/>
                <a:cs typeface="Courier New" charset="0"/>
              </a:rPr>
              <a:t>b</a:t>
            </a:r>
            <a:r>
              <a:rPr lang="en-US" altLang="zh-TW"/>
              <a:t>, </a:t>
            </a:r>
            <a:r>
              <a:rPr lang="en-US" altLang="zh-TW">
                <a:latin typeface="Courier New" charset="0"/>
                <a:cs typeface="Courier New" charset="0"/>
              </a:rPr>
              <a:t>c</a:t>
            </a:r>
            <a:r>
              <a:rPr lang="en-US" altLang="zh-TW"/>
              <a:t>, and </a:t>
            </a:r>
            <a:r>
              <a:rPr lang="en-US" altLang="zh-TW">
                <a:latin typeface="Courier New" charset="0"/>
                <a:cs typeface="Courier New" charset="0"/>
              </a:rPr>
              <a:t>d</a:t>
            </a:r>
            <a:endParaRPr lang="en-US" altLang="zh-TW" baseline="-25000">
              <a:latin typeface="Courier New" charset="0"/>
              <a:cs typeface="Courier New" charset="0"/>
            </a:endParaRPr>
          </a:p>
        </p:txBody>
      </p: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2743200" y="5334000"/>
            <a:ext cx="3492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/>
              <a:t>replace </a:t>
            </a:r>
            <a:r>
              <a:rPr lang="en-US" altLang="zh-TW">
                <a:latin typeface="Courier New" charset="0"/>
                <a:cs typeface="Courier New" charset="0"/>
              </a:rPr>
              <a:t>a</a:t>
            </a:r>
            <a:r>
              <a:rPr lang="en-US" altLang="zh-TW"/>
              <a:t> by </a:t>
            </a:r>
            <a:r>
              <a:rPr lang="en-US" altLang="zh-TW">
                <a:latin typeface="Courier New" charset="0"/>
                <a:cs typeface="Courier New" charset="0"/>
              </a:rPr>
              <a:t>bcd</a:t>
            </a:r>
            <a:r>
              <a:rPr lang="en-US" altLang="zh-TW">
                <a:cs typeface="Courier New" charset="0"/>
              </a:rPr>
              <a:t> on stack</a:t>
            </a:r>
            <a:endParaRPr lang="en-US" altLang="zh-TW" baseline="-25000">
              <a:cs typeface="Courier New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29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Converting a CFG to a PDA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497013"/>
            <a:ext cx="8353425" cy="712787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ea typeface="ＭＳ Ｐゴシック" charset="-128"/>
              </a:rPr>
              <a:t>Idea: </a:t>
            </a:r>
            <a:r>
              <a:rPr lang="en-US" altLang="zh-TW" dirty="0" smtClean="0">
                <a:ea typeface="ＭＳ Ｐゴシック" charset="-128"/>
              </a:rPr>
              <a:t>Use PDA to simulate derivations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62800" y="1600200"/>
            <a:ext cx="112082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charset="0"/>
              </a:rPr>
              <a:t>A → </a:t>
            </a:r>
            <a:r>
              <a:rPr lang="en-US" altLang="zh-TW" dirty="0">
                <a:latin typeface="Courier New" charset="0"/>
                <a:cs typeface="Courier New" charset="0"/>
              </a:rPr>
              <a:t>0</a:t>
            </a:r>
            <a:r>
              <a:rPr lang="en-US" altLang="zh-TW" dirty="0">
                <a:latin typeface="Garamond" charset="0"/>
              </a:rPr>
              <a:t>A</a:t>
            </a:r>
            <a:r>
              <a:rPr lang="en-US" altLang="zh-TW" dirty="0">
                <a:latin typeface="Courier New" charset="0"/>
                <a:cs typeface="Courier New" charset="0"/>
              </a:rPr>
              <a:t>1</a:t>
            </a:r>
            <a:r>
              <a:rPr lang="en-US" altLang="zh-TW" dirty="0">
                <a:latin typeface="Garamond" charset="0"/>
              </a:rPr>
              <a:t/>
            </a:r>
            <a:br>
              <a:rPr lang="en-US" altLang="zh-TW" dirty="0">
                <a:latin typeface="Garamond" charset="0"/>
              </a:rPr>
            </a:br>
            <a:r>
              <a:rPr lang="en-US" altLang="zh-TW" dirty="0">
                <a:latin typeface="Garamond" charset="0"/>
              </a:rPr>
              <a:t>A </a:t>
            </a:r>
            <a:r>
              <a:rPr lang="en-US" altLang="zh-TW" dirty="0"/>
              <a:t>→</a:t>
            </a:r>
            <a:r>
              <a:rPr lang="en-US" altLang="zh-TW" dirty="0">
                <a:latin typeface="Garamond" charset="0"/>
              </a:rPr>
              <a:t> B</a:t>
            </a:r>
            <a:br>
              <a:rPr lang="en-US" altLang="zh-TW" dirty="0">
                <a:latin typeface="Garamond" charset="0"/>
              </a:rPr>
            </a:br>
            <a:r>
              <a:rPr lang="en-US" altLang="zh-TW" dirty="0">
                <a:latin typeface="Garamond" charset="0"/>
              </a:rPr>
              <a:t>B </a:t>
            </a:r>
            <a:r>
              <a:rPr lang="en-US" altLang="zh-TW" dirty="0"/>
              <a:t>→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Courier New" charset="0"/>
                <a:cs typeface="Courier New" charset="0"/>
              </a:rPr>
              <a:t>#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838200" y="2193925"/>
            <a:ext cx="5638800" cy="473075"/>
            <a:chOff x="3276600" y="2122488"/>
            <a:chExt cx="5638800" cy="472777"/>
          </a:xfrm>
        </p:grpSpPr>
        <p:sp>
          <p:nvSpPr>
            <p:cNvPr id="28707" name="Text Box 6"/>
            <p:cNvSpPr txBox="1">
              <a:spLocks noChangeArrowheads="1"/>
            </p:cNvSpPr>
            <p:nvPr/>
          </p:nvSpPr>
          <p:spPr bwMode="auto">
            <a:xfrm>
              <a:off x="3276600" y="2122488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</a:rPr>
                <a:t>A</a:t>
              </a:r>
            </a:p>
          </p:txBody>
        </p:sp>
        <p:sp>
          <p:nvSpPr>
            <p:cNvPr id="28708" name="Text Box 7"/>
            <p:cNvSpPr txBox="1">
              <a:spLocks noChangeArrowheads="1"/>
            </p:cNvSpPr>
            <p:nvPr/>
          </p:nvSpPr>
          <p:spPr bwMode="auto">
            <a:xfrm>
              <a:off x="3657600" y="2133600"/>
              <a:ext cx="11431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</a:t>
              </a:r>
              <a:r>
                <a:rPr lang="en-US" altLang="zh-TW">
                  <a:latin typeface="Garamond" charset="0"/>
                </a:rPr>
                <a:t>A</a:t>
              </a:r>
              <a:r>
                <a:rPr lang="en-US" altLang="zh-TW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28709" name="Text Box 8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15125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ym typeface="Symbol" charset="2"/>
                </a:rPr>
                <a:t></a:t>
              </a:r>
              <a:r>
                <a:rPr lang="en-US" altLang="zh-TW" dirty="0">
                  <a:latin typeface="Garamond" charset="0"/>
                </a:rPr>
                <a:t> </a:t>
              </a:r>
              <a:r>
                <a:rPr lang="en-US" altLang="zh-TW" dirty="0">
                  <a:latin typeface="Courier New" charset="0"/>
                  <a:cs typeface="Courier New" charset="0"/>
                </a:rPr>
                <a:t>00</a:t>
              </a:r>
              <a:r>
                <a:rPr lang="en-US" altLang="zh-TW" dirty="0">
                  <a:latin typeface="Garamond" charset="0"/>
                </a:rPr>
                <a:t>A</a:t>
              </a:r>
              <a:r>
                <a:rPr lang="en-US" altLang="zh-TW" dirty="0">
                  <a:latin typeface="Courier New" charset="0"/>
                  <a:cs typeface="Courier New" charset="0"/>
                </a:rPr>
                <a:t>11</a:t>
              </a:r>
            </a:p>
          </p:txBody>
        </p:sp>
        <p:sp>
          <p:nvSpPr>
            <p:cNvPr id="28710" name="Text Box 10"/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14933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00</a:t>
              </a:r>
              <a:r>
                <a:rPr lang="en-US" altLang="zh-TW">
                  <a:latin typeface="Garamond" charset="0"/>
                </a:rPr>
                <a:t>B</a:t>
              </a:r>
              <a:r>
                <a:rPr lang="en-US" altLang="zh-TW">
                  <a:latin typeface="Courier New" charset="0"/>
                  <a:cs typeface="Courier New" charset="0"/>
                </a:rPr>
                <a:t>11</a:t>
              </a:r>
            </a:p>
          </p:txBody>
        </p:sp>
        <p:sp>
          <p:nvSpPr>
            <p:cNvPr id="28711" name="Text Box 11"/>
            <p:cNvSpPr txBox="1">
              <a:spLocks noChangeArrowheads="1"/>
            </p:cNvSpPr>
            <p:nvPr/>
          </p:nvSpPr>
          <p:spPr bwMode="auto">
            <a:xfrm>
              <a:off x="7426591" y="2133600"/>
              <a:ext cx="14888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00#11</a:t>
              </a:r>
            </a:p>
          </p:txBody>
        </p:sp>
      </p:grpSp>
      <p:sp>
        <p:nvSpPr>
          <p:cNvPr id="22540" name="TextBox 12"/>
          <p:cNvSpPr txBox="1">
            <a:spLocks noChangeArrowheads="1"/>
          </p:cNvSpPr>
          <p:nvPr/>
        </p:nvSpPr>
        <p:spPr bwMode="auto">
          <a:xfrm>
            <a:off x="914400" y="3505200"/>
            <a:ext cx="196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write start variable</a:t>
            </a:r>
          </a:p>
          <a:p>
            <a:endParaRPr lang="en-US" altLang="zh-TW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494338" y="3505200"/>
            <a:ext cx="44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$A</a:t>
            </a: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914400" y="3897313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replace production </a:t>
            </a:r>
            <a:r>
              <a:rPr lang="en-US" altLang="zh-TW" sz="1800" b="1" dirty="0">
                <a:solidFill>
                  <a:srgbClr val="6699FF"/>
                </a:solidFill>
              </a:rPr>
              <a:t>in reverse</a:t>
            </a:r>
            <a:endParaRPr lang="en-US" altLang="zh-TW" sz="1800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494338" y="3886200"/>
            <a:ext cx="66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$1A0</a:t>
            </a:r>
          </a:p>
        </p:txBody>
      </p:sp>
      <p:sp>
        <p:nvSpPr>
          <p:cNvPr id="22545" name="TextBox 17"/>
          <p:cNvSpPr txBox="1">
            <a:spLocks noChangeArrowheads="1"/>
          </p:cNvSpPr>
          <p:nvPr/>
        </p:nvSpPr>
        <p:spPr bwMode="auto">
          <a:xfrm>
            <a:off x="914400" y="4267200"/>
            <a:ext cx="2497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pop terminal and match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489575" y="4267200"/>
            <a:ext cx="55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$1A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886200" y="3505200"/>
            <a:ext cx="882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, </a:t>
            </a:r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 / A</a:t>
            </a:r>
            <a:endParaRPr lang="en-US" altLang="zh-TW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886200" y="4267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0, 0 / </a:t>
            </a:r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endParaRPr lang="en-US" altLang="zh-TW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886200" y="3886200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, A / 1A0</a:t>
            </a:r>
            <a:endParaRPr lang="en-US" altLang="zh-TW" sz="1800">
              <a:solidFill>
                <a:srgbClr val="FFFFFF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543675" y="3494088"/>
            <a:ext cx="771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00#11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543675" y="3875088"/>
            <a:ext cx="771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00#11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538913" y="4256088"/>
            <a:ext cx="661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0#11</a:t>
            </a:r>
          </a:p>
        </p:txBody>
      </p:sp>
      <p:sp>
        <p:nvSpPr>
          <p:cNvPr id="22554" name="TextBox 26"/>
          <p:cNvSpPr txBox="1">
            <a:spLocks noChangeArrowheads="1"/>
          </p:cNvSpPr>
          <p:nvPr/>
        </p:nvSpPr>
        <p:spPr bwMode="auto">
          <a:xfrm>
            <a:off x="914400" y="4659313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replace production </a:t>
            </a:r>
            <a:r>
              <a:rPr lang="en-US" altLang="zh-TW" sz="1800" b="1" dirty="0">
                <a:solidFill>
                  <a:srgbClr val="6699FF"/>
                </a:solidFill>
              </a:rPr>
              <a:t>in reverse</a:t>
            </a:r>
            <a:endParaRPr lang="en-US" altLang="zh-TW" sz="1800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92750" y="4648200"/>
            <a:ext cx="768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$11A0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3884613" y="4648200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, A / 1A0</a:t>
            </a:r>
            <a:endParaRPr lang="en-US" altLang="zh-TW" sz="1800">
              <a:solidFill>
                <a:srgbClr val="FFFFFF"/>
              </a:solidFill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42088" y="4637088"/>
            <a:ext cx="661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0#11</a:t>
            </a:r>
          </a:p>
        </p:txBody>
      </p:sp>
      <p:sp>
        <p:nvSpPr>
          <p:cNvPr id="22558" name="TextBox 33"/>
          <p:cNvSpPr txBox="1">
            <a:spLocks noChangeArrowheads="1"/>
          </p:cNvSpPr>
          <p:nvPr/>
        </p:nvSpPr>
        <p:spPr bwMode="auto">
          <a:xfrm>
            <a:off x="914400" y="5040313"/>
            <a:ext cx="2497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pop terminal and match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487988" y="5040313"/>
            <a:ext cx="66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$11A</a:t>
            </a:r>
          </a:p>
        </p:txBody>
      </p:sp>
      <p:sp>
        <p:nvSpPr>
          <p:cNvPr id="22560" name="Rectangle 35"/>
          <p:cNvSpPr>
            <a:spLocks noChangeArrowheads="1"/>
          </p:cNvSpPr>
          <p:nvPr/>
        </p:nvSpPr>
        <p:spPr bwMode="auto">
          <a:xfrm>
            <a:off x="3886200" y="5040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0, 0 / </a:t>
            </a:r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endParaRPr lang="en-US" altLang="zh-TW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37325" y="5029200"/>
            <a:ext cx="55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#11</a:t>
            </a:r>
          </a:p>
        </p:txBody>
      </p:sp>
      <p:sp>
        <p:nvSpPr>
          <p:cNvPr id="22562" name="TextBox 37"/>
          <p:cNvSpPr txBox="1">
            <a:spLocks noChangeArrowheads="1"/>
          </p:cNvSpPr>
          <p:nvPr/>
        </p:nvSpPr>
        <p:spPr bwMode="auto">
          <a:xfrm>
            <a:off x="914400" y="5421313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/>
              <a:t>replace production </a:t>
            </a:r>
            <a:r>
              <a:rPr lang="en-US" altLang="zh-TW" sz="1800" b="1" dirty="0">
                <a:solidFill>
                  <a:srgbClr val="6699FF"/>
                </a:solidFill>
              </a:rPr>
              <a:t>in reverse</a:t>
            </a:r>
            <a:endParaRPr lang="en-US" altLang="zh-TW" sz="1800" b="1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494338" y="54102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$11B</a:t>
            </a:r>
          </a:p>
        </p:txBody>
      </p:sp>
      <p:sp>
        <p:nvSpPr>
          <p:cNvPr id="22564" name="Rectangle 39"/>
          <p:cNvSpPr>
            <a:spLocks noChangeArrowheads="1"/>
          </p:cNvSpPr>
          <p:nvPr/>
        </p:nvSpPr>
        <p:spPr bwMode="auto">
          <a:xfrm>
            <a:off x="3886200" y="5410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FFFFFF"/>
                </a:solidFill>
                <a:latin typeface="Symbol" charset="2"/>
              </a:rPr>
              <a:t>e</a:t>
            </a:r>
            <a:r>
              <a:rPr lang="en-US" altLang="zh-TW" sz="1800">
                <a:solidFill>
                  <a:srgbClr val="FFFFFF"/>
                </a:solidFill>
                <a:latin typeface="Garamond" charset="0"/>
              </a:rPr>
              <a:t>, A / B</a:t>
            </a:r>
            <a:endParaRPr lang="en-US" altLang="zh-TW" sz="1800">
              <a:solidFill>
                <a:srgbClr val="FFFFFF"/>
              </a:solidFill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43675" y="5399088"/>
            <a:ext cx="554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Garamond" charset="0"/>
              </a:rPr>
              <a:t>#11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3048000"/>
            <a:ext cx="6400800" cy="458788"/>
            <a:chOff x="914400" y="3048000"/>
            <a:chExt cx="6400800" cy="458788"/>
          </a:xfrm>
        </p:grpSpPr>
        <p:sp>
          <p:nvSpPr>
            <p:cNvPr id="28703" name="TextBox 10"/>
            <p:cNvSpPr txBox="1">
              <a:spLocks noChangeArrowheads="1"/>
            </p:cNvSpPr>
            <p:nvPr/>
          </p:nvSpPr>
          <p:spPr bwMode="auto">
            <a:xfrm>
              <a:off x="914400" y="3059113"/>
              <a:ext cx="14033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PDA control:</a:t>
              </a:r>
            </a:p>
          </p:txBody>
        </p:sp>
        <p:sp>
          <p:nvSpPr>
            <p:cNvPr id="28704" name="TextBox 13"/>
            <p:cNvSpPr txBox="1">
              <a:spLocks noChangeArrowheads="1"/>
            </p:cNvSpPr>
            <p:nvPr/>
          </p:nvSpPr>
          <p:spPr bwMode="auto">
            <a:xfrm>
              <a:off x="5494338" y="3059113"/>
              <a:ext cx="698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stack:</a:t>
              </a:r>
            </a:p>
          </p:txBody>
        </p:sp>
        <p:sp>
          <p:nvSpPr>
            <p:cNvPr id="28705" name="TextBox 22"/>
            <p:cNvSpPr txBox="1">
              <a:spLocks noChangeArrowheads="1"/>
            </p:cNvSpPr>
            <p:nvPr/>
          </p:nvSpPr>
          <p:spPr bwMode="auto">
            <a:xfrm>
              <a:off x="6543675" y="3048000"/>
              <a:ext cx="698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input:</a:t>
              </a:r>
            </a:p>
          </p:txBody>
        </p:sp>
        <p:cxnSp>
          <p:nvCxnSpPr>
            <p:cNvPr id="28706" name="Straight Connector 42"/>
            <p:cNvCxnSpPr>
              <a:cxnSpLocks noChangeShapeType="1"/>
            </p:cNvCxnSpPr>
            <p:nvPr/>
          </p:nvCxnSpPr>
          <p:spPr bwMode="auto">
            <a:xfrm>
              <a:off x="990600" y="3505200"/>
              <a:ext cx="6324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40" grpId="0"/>
      <p:bldP spid="15" grpId="0"/>
      <p:bldP spid="22543" grpId="0"/>
      <p:bldP spid="17" grpId="0"/>
      <p:bldP spid="22545" grpId="0"/>
      <p:bldP spid="19" grpId="0"/>
      <p:bldP spid="22547" grpId="0"/>
      <p:bldP spid="22548" grpId="0"/>
      <p:bldP spid="22549" grpId="0"/>
      <p:bldP spid="24" grpId="0"/>
      <p:bldP spid="25" grpId="0"/>
      <p:bldP spid="26" grpId="0"/>
      <p:bldP spid="22554" grpId="0"/>
      <p:bldP spid="28" grpId="0"/>
      <p:bldP spid="22556" grpId="0"/>
      <p:bldP spid="30" grpId="0"/>
      <p:bldP spid="22558" grpId="0"/>
      <p:bldP spid="35" grpId="0"/>
      <p:bldP spid="22560" grpId="0"/>
      <p:bldP spid="37" grpId="0"/>
      <p:bldP spid="22562" grpId="0"/>
      <p:bldP spid="39" grpId="0"/>
      <p:bldP spid="22564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Converting a CFG to a PDA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112082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Garamond" charset="0"/>
              </a:rPr>
              <a:t>A → </a:t>
            </a:r>
            <a:r>
              <a:rPr lang="en-US" altLang="zh-TW" dirty="0">
                <a:latin typeface="Courier New" charset="0"/>
                <a:cs typeface="Courier New" charset="0"/>
              </a:rPr>
              <a:t>0</a:t>
            </a:r>
            <a:r>
              <a:rPr lang="en-US" altLang="zh-TW" dirty="0">
                <a:latin typeface="Garamond" charset="0"/>
              </a:rPr>
              <a:t>A</a:t>
            </a:r>
            <a:r>
              <a:rPr lang="en-US" altLang="zh-TW" dirty="0">
                <a:latin typeface="Courier New" charset="0"/>
                <a:cs typeface="Courier New" charset="0"/>
              </a:rPr>
              <a:t>1</a:t>
            </a:r>
            <a:r>
              <a:rPr lang="en-US" altLang="zh-TW" dirty="0">
                <a:latin typeface="Garamond" charset="0"/>
              </a:rPr>
              <a:t/>
            </a:r>
            <a:br>
              <a:rPr lang="en-US" altLang="zh-TW" dirty="0">
                <a:latin typeface="Garamond" charset="0"/>
              </a:rPr>
            </a:br>
            <a:r>
              <a:rPr lang="en-US" altLang="zh-TW" dirty="0">
                <a:latin typeface="Garamond" charset="0"/>
              </a:rPr>
              <a:t>A </a:t>
            </a:r>
            <a:r>
              <a:rPr lang="en-US" altLang="zh-TW" dirty="0"/>
              <a:t>→</a:t>
            </a:r>
            <a:r>
              <a:rPr lang="en-US" altLang="zh-TW" dirty="0">
                <a:latin typeface="Garamond" charset="0"/>
              </a:rPr>
              <a:t> B</a:t>
            </a:r>
            <a:br>
              <a:rPr lang="en-US" altLang="zh-TW" dirty="0">
                <a:latin typeface="Garamond" charset="0"/>
              </a:rPr>
            </a:br>
            <a:r>
              <a:rPr lang="en-US" altLang="zh-TW" dirty="0">
                <a:latin typeface="Garamond" charset="0"/>
              </a:rPr>
              <a:t>B </a:t>
            </a:r>
            <a:r>
              <a:rPr lang="en-US" altLang="zh-TW" dirty="0"/>
              <a:t>→</a:t>
            </a:r>
            <a:r>
              <a:rPr lang="en-US" altLang="zh-TW" dirty="0">
                <a:latin typeface="Garamond" charset="0"/>
              </a:rPr>
              <a:t> </a:t>
            </a:r>
            <a:r>
              <a:rPr lang="en-US" altLang="zh-TW" dirty="0">
                <a:latin typeface="Courier New" charset="0"/>
                <a:cs typeface="Courier New" charset="0"/>
              </a:rPr>
              <a:t>#</a:t>
            </a:r>
          </a:p>
        </p:txBody>
      </p:sp>
      <p:sp>
        <p:nvSpPr>
          <p:cNvPr id="29700" name="TextBox 11"/>
          <p:cNvSpPr txBox="1">
            <a:spLocks noChangeArrowheads="1"/>
          </p:cNvSpPr>
          <p:nvPr/>
        </p:nvSpPr>
        <p:spPr bwMode="auto">
          <a:xfrm>
            <a:off x="762000" y="2590800"/>
            <a:ext cx="77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CFG</a:t>
            </a:r>
          </a:p>
        </p:txBody>
      </p:sp>
      <p:sp>
        <p:nvSpPr>
          <p:cNvPr id="53" name="TextBox 19"/>
          <p:cNvSpPr txBox="1">
            <a:spLocks noChangeArrowheads="1"/>
          </p:cNvSpPr>
          <p:nvPr/>
        </p:nvSpPr>
        <p:spPr bwMode="auto">
          <a:xfrm>
            <a:off x="6167438" y="2057400"/>
            <a:ext cx="9953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cs typeface="Courier New" charset="0"/>
              </a:rPr>
              <a:t>0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0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Symbol" charset="2"/>
              </a:rPr>
              <a:t>e</a:t>
            </a:r>
          </a:p>
          <a:p>
            <a:r>
              <a:rPr lang="en-US" altLang="zh-TW" sz="2000">
                <a:latin typeface="Courier New" charset="0"/>
                <a:cs typeface="Courier New" charset="0"/>
              </a:rPr>
              <a:t>1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1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Symbol" charset="2"/>
              </a:rPr>
              <a:t>e</a:t>
            </a:r>
            <a:endParaRPr lang="en-US" altLang="zh-TW" sz="2000">
              <a:latin typeface="Garamond" charset="0"/>
            </a:endParaRPr>
          </a:p>
          <a:p>
            <a:r>
              <a:rPr lang="en-US" altLang="zh-TW" sz="2000">
                <a:latin typeface="Courier New" charset="0"/>
                <a:cs typeface="Courier New" charset="0"/>
              </a:rPr>
              <a:t>#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#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Symbol" charset="2"/>
              </a:rPr>
              <a:t>e</a:t>
            </a:r>
            <a:endParaRPr lang="en-US" altLang="zh-TW" sz="2000">
              <a:latin typeface="Garamond" charset="0"/>
            </a:endParaRPr>
          </a:p>
        </p:txBody>
      </p:sp>
      <p:sp>
        <p:nvSpPr>
          <p:cNvPr id="55" name="TextBox 21"/>
          <p:cNvSpPr txBox="1">
            <a:spLocks noChangeArrowheads="1"/>
          </p:cNvSpPr>
          <p:nvPr/>
        </p:nvSpPr>
        <p:spPr bwMode="auto">
          <a:xfrm>
            <a:off x="4343400" y="2057400"/>
            <a:ext cx="12890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Symbol" charset="2"/>
              </a:rPr>
              <a:t>e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A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Courier New" charset="0"/>
                <a:cs typeface="Courier New" charset="0"/>
              </a:rPr>
              <a:t>1A0</a:t>
            </a:r>
          </a:p>
          <a:p>
            <a:r>
              <a:rPr lang="en-US" altLang="zh-TW" sz="2000">
                <a:latin typeface="Symbol" charset="2"/>
              </a:rPr>
              <a:t>e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A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Courier New" charset="0"/>
                <a:cs typeface="Courier New" charset="0"/>
              </a:rPr>
              <a:t>B</a:t>
            </a:r>
          </a:p>
          <a:p>
            <a:r>
              <a:rPr lang="en-US" altLang="zh-TW" sz="2000">
                <a:latin typeface="Symbol" charset="2"/>
              </a:rPr>
              <a:t>e</a:t>
            </a:r>
            <a:r>
              <a:rPr lang="en-US" altLang="zh-TW" sz="2000">
                <a:latin typeface="Garamond" charset="0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</a:rPr>
              <a:t>B</a:t>
            </a:r>
            <a:r>
              <a:rPr lang="en-US" altLang="zh-TW" sz="2000">
                <a:latin typeface="Garamond" charset="0"/>
              </a:rPr>
              <a:t> / </a:t>
            </a:r>
            <a:r>
              <a:rPr lang="en-US" altLang="zh-TW" sz="2000">
                <a:latin typeface="Courier New" charset="0"/>
                <a:cs typeface="Courier New" charset="0"/>
              </a:rPr>
              <a:t>#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1463675"/>
            <a:ext cx="4267200" cy="712788"/>
            <a:chOff x="3581400" y="1676400"/>
            <a:chExt cx="4267200" cy="713378"/>
          </a:xfrm>
        </p:grpSpPr>
        <p:sp>
          <p:nvSpPr>
            <p:cNvPr id="29754" name="Oval 54"/>
            <p:cNvSpPr>
              <a:spLocks noChangeArrowheads="1"/>
            </p:cNvSpPr>
            <p:nvPr/>
          </p:nvSpPr>
          <p:spPr bwMode="auto">
            <a:xfrm rot="-5400000">
              <a:off x="3962399" y="1856378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9755" name="TextBox 24"/>
            <p:cNvSpPr txBox="1">
              <a:spLocks noChangeArrowheads="1"/>
            </p:cNvSpPr>
            <p:nvPr/>
          </p:nvSpPr>
          <p:spPr bwMode="auto">
            <a:xfrm>
              <a:off x="4020078" y="1847910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q</a:t>
              </a:r>
              <a:r>
                <a:rPr lang="en-US" altLang="zh-TW" sz="2000" baseline="-25000">
                  <a:latin typeface="Garamond" charset="0"/>
                </a:rPr>
                <a:t>0</a:t>
              </a:r>
            </a:p>
          </p:txBody>
        </p:sp>
        <p:cxnSp>
          <p:nvCxnSpPr>
            <p:cNvPr id="29756" name="Straight Arrow Connector 7"/>
            <p:cNvCxnSpPr>
              <a:cxnSpLocks noChangeShapeType="1"/>
            </p:cNvCxnSpPr>
            <p:nvPr/>
          </p:nvCxnSpPr>
          <p:spPr bwMode="auto">
            <a:xfrm>
              <a:off x="3581400" y="2113596"/>
              <a:ext cx="381000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57" name="Straight Arrow Connector 8"/>
            <p:cNvCxnSpPr>
              <a:cxnSpLocks noChangeShapeType="1"/>
            </p:cNvCxnSpPr>
            <p:nvPr/>
          </p:nvCxnSpPr>
          <p:spPr bwMode="auto">
            <a:xfrm>
              <a:off x="4521198" y="2151122"/>
              <a:ext cx="111760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8" name="TextBox 18"/>
            <p:cNvSpPr txBox="1">
              <a:spLocks noChangeArrowheads="1"/>
            </p:cNvSpPr>
            <p:nvPr/>
          </p:nvSpPr>
          <p:spPr bwMode="auto">
            <a:xfrm>
              <a:off x="4504496" y="1701801"/>
              <a:ext cx="10951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</a:rPr>
                <a:t>e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Symbol" charset="2"/>
                </a:rPr>
                <a:t>e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$A</a:t>
              </a:r>
            </a:p>
          </p:txBody>
        </p:sp>
        <p:sp>
          <p:nvSpPr>
            <p:cNvPr id="29759" name="TextBox 24"/>
            <p:cNvSpPr txBox="1">
              <a:spLocks noChangeArrowheads="1"/>
            </p:cNvSpPr>
            <p:nvPr/>
          </p:nvSpPr>
          <p:spPr bwMode="auto">
            <a:xfrm>
              <a:off x="6248400" y="1676400"/>
              <a:ext cx="9404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</a:rPr>
                <a:t>e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</a:rPr>
                <a:t>e</a:t>
              </a:r>
              <a:endParaRPr lang="en-US" altLang="zh-TW" sz="2000">
                <a:latin typeface="Garamond" charset="0"/>
              </a:endParaRPr>
            </a:p>
          </p:txBody>
        </p:sp>
        <p:sp>
          <p:nvSpPr>
            <p:cNvPr id="29760" name="Oval 54"/>
            <p:cNvSpPr>
              <a:spLocks noChangeArrowheads="1"/>
            </p:cNvSpPr>
            <p:nvPr/>
          </p:nvSpPr>
          <p:spPr bwMode="auto">
            <a:xfrm rot="-5400000">
              <a:off x="5638800" y="184791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9761" name="TextBox 24"/>
            <p:cNvSpPr txBox="1">
              <a:spLocks noChangeArrowheads="1"/>
            </p:cNvSpPr>
            <p:nvPr/>
          </p:nvSpPr>
          <p:spPr bwMode="auto">
            <a:xfrm>
              <a:off x="5696479" y="1839442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q</a:t>
              </a:r>
              <a:r>
                <a:rPr lang="en-US" altLang="zh-TW" sz="2000" baseline="-25000">
                  <a:latin typeface="Garamond" charset="0"/>
                </a:rPr>
                <a:t>1</a:t>
              </a:r>
            </a:p>
          </p:txBody>
        </p:sp>
        <p:sp>
          <p:nvSpPr>
            <p:cNvPr id="29762" name="Oval 54"/>
            <p:cNvSpPr>
              <a:spLocks noChangeArrowheads="1"/>
            </p:cNvSpPr>
            <p:nvPr/>
          </p:nvSpPr>
          <p:spPr bwMode="auto">
            <a:xfrm rot="-5400000">
              <a:off x="7315200" y="1856378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9763" name="TextBox 24"/>
            <p:cNvSpPr txBox="1">
              <a:spLocks noChangeArrowheads="1"/>
            </p:cNvSpPr>
            <p:nvPr/>
          </p:nvSpPr>
          <p:spPr bwMode="auto">
            <a:xfrm>
              <a:off x="7372879" y="1847910"/>
              <a:ext cx="3904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q</a:t>
              </a:r>
              <a:r>
                <a:rPr lang="en-US" altLang="zh-TW" sz="2000" baseline="-25000">
                  <a:latin typeface="Garamond" charset="0"/>
                </a:rPr>
                <a:t>2</a:t>
              </a:r>
            </a:p>
          </p:txBody>
        </p:sp>
        <p:cxnSp>
          <p:nvCxnSpPr>
            <p:cNvPr id="29764" name="Straight Arrow Connector 8"/>
            <p:cNvCxnSpPr>
              <a:cxnSpLocks noChangeShapeType="1"/>
            </p:cNvCxnSpPr>
            <p:nvPr/>
          </p:nvCxnSpPr>
          <p:spPr bwMode="auto">
            <a:xfrm>
              <a:off x="6197598" y="2152710"/>
              <a:ext cx="111760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65" name="Oval 54"/>
            <p:cNvSpPr>
              <a:spLocks noChangeArrowheads="1"/>
            </p:cNvSpPr>
            <p:nvPr/>
          </p:nvSpPr>
          <p:spPr bwMode="auto">
            <a:xfrm rot="-5400000">
              <a:off x="7391400" y="1924111"/>
              <a:ext cx="389468" cy="389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</p:grpSp>
      <p:sp>
        <p:nvSpPr>
          <p:cNvPr id="69" name="Arc 68"/>
          <p:cNvSpPr/>
          <p:nvPr/>
        </p:nvSpPr>
        <p:spPr bwMode="auto">
          <a:xfrm rot="16200000" flipH="1" flipV="1">
            <a:off x="5675313" y="2093913"/>
            <a:ext cx="474662" cy="519112"/>
          </a:xfrm>
          <a:prstGeom prst="arc">
            <a:avLst>
              <a:gd name="adj1" fmla="val 13145617"/>
              <a:gd name="adj2" fmla="val 85274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/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873250" y="3295650"/>
            <a:ext cx="954088" cy="781050"/>
            <a:chOff x="1873460" y="3295710"/>
            <a:chExt cx="954233" cy="781110"/>
          </a:xfrm>
        </p:grpSpPr>
        <p:sp>
          <p:nvSpPr>
            <p:cNvPr id="29751" name="Rectangle 91"/>
            <p:cNvSpPr>
              <a:spLocks noChangeArrowheads="1"/>
            </p:cNvSpPr>
            <p:nvPr/>
          </p:nvSpPr>
          <p:spPr bwMode="auto">
            <a:xfrm>
              <a:off x="1896359" y="3363443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Text Box 11"/>
            <p:cNvSpPr txBox="1">
              <a:spLocks noChangeArrowheads="1"/>
            </p:cNvSpPr>
            <p:nvPr/>
          </p:nvSpPr>
          <p:spPr bwMode="auto">
            <a:xfrm>
              <a:off x="1873460" y="3676710"/>
              <a:ext cx="4924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$A</a:t>
              </a:r>
            </a:p>
          </p:txBody>
        </p:sp>
        <p:sp>
          <p:nvSpPr>
            <p:cNvPr id="29753" name="Text Box 11"/>
            <p:cNvSpPr txBox="1">
              <a:spLocks noChangeArrowheads="1"/>
            </p:cNvSpPr>
            <p:nvPr/>
          </p:nvSpPr>
          <p:spPr bwMode="auto">
            <a:xfrm>
              <a:off x="1873460" y="3295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00#11</a:t>
              </a: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3243263" y="3295650"/>
            <a:ext cx="955675" cy="781050"/>
            <a:chOff x="3243547" y="3295710"/>
            <a:chExt cx="955746" cy="781110"/>
          </a:xfrm>
        </p:grpSpPr>
        <p:sp>
          <p:nvSpPr>
            <p:cNvPr id="29748" name="Rectangle 92"/>
            <p:cNvSpPr>
              <a:spLocks noChangeArrowheads="1"/>
            </p:cNvSpPr>
            <p:nvPr/>
          </p:nvSpPr>
          <p:spPr bwMode="auto">
            <a:xfrm>
              <a:off x="3267959" y="3371910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Text Box 11"/>
            <p:cNvSpPr txBox="1">
              <a:spLocks noChangeArrowheads="1"/>
            </p:cNvSpPr>
            <p:nvPr/>
          </p:nvSpPr>
          <p:spPr bwMode="auto">
            <a:xfrm>
              <a:off x="3243547" y="3676710"/>
              <a:ext cx="800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$1A0</a:t>
              </a:r>
            </a:p>
          </p:txBody>
        </p:sp>
        <p:sp>
          <p:nvSpPr>
            <p:cNvPr id="29750" name="Text Box 11"/>
            <p:cNvSpPr txBox="1">
              <a:spLocks noChangeArrowheads="1"/>
            </p:cNvSpPr>
            <p:nvPr/>
          </p:nvSpPr>
          <p:spPr bwMode="auto">
            <a:xfrm>
              <a:off x="3243547" y="3295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00#11</a:t>
              </a:r>
            </a:p>
          </p:txBody>
        </p:sp>
      </p:grp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4656138" y="3295650"/>
            <a:ext cx="954087" cy="781050"/>
            <a:chOff x="4656493" y="3295710"/>
            <a:chExt cx="954233" cy="781110"/>
          </a:xfrm>
        </p:grpSpPr>
        <p:sp>
          <p:nvSpPr>
            <p:cNvPr id="29745" name="Rectangle 93"/>
            <p:cNvSpPr>
              <a:spLocks noChangeArrowheads="1"/>
            </p:cNvSpPr>
            <p:nvPr/>
          </p:nvSpPr>
          <p:spPr bwMode="auto">
            <a:xfrm>
              <a:off x="4656493" y="3371910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Text Box 11"/>
            <p:cNvSpPr txBox="1">
              <a:spLocks noChangeArrowheads="1"/>
            </p:cNvSpPr>
            <p:nvPr/>
          </p:nvSpPr>
          <p:spPr bwMode="auto">
            <a:xfrm>
              <a:off x="4656493" y="3676710"/>
              <a:ext cx="646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$1A</a:t>
              </a:r>
            </a:p>
          </p:txBody>
        </p:sp>
        <p:sp>
          <p:nvSpPr>
            <p:cNvPr id="29747" name="Text Box 11"/>
            <p:cNvSpPr txBox="1">
              <a:spLocks noChangeArrowheads="1"/>
            </p:cNvSpPr>
            <p:nvPr/>
          </p:nvSpPr>
          <p:spPr bwMode="auto">
            <a:xfrm>
              <a:off x="4656493" y="3295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0#11</a:t>
              </a:r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5988050" y="3295650"/>
            <a:ext cx="954088" cy="781050"/>
            <a:chOff x="5988260" y="3295710"/>
            <a:chExt cx="954233" cy="781110"/>
          </a:xfrm>
        </p:grpSpPr>
        <p:sp>
          <p:nvSpPr>
            <p:cNvPr id="29742" name="Rectangle 94"/>
            <p:cNvSpPr>
              <a:spLocks noChangeArrowheads="1"/>
            </p:cNvSpPr>
            <p:nvPr/>
          </p:nvSpPr>
          <p:spPr bwMode="auto">
            <a:xfrm>
              <a:off x="6011159" y="3371910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Text Box 11"/>
            <p:cNvSpPr txBox="1">
              <a:spLocks noChangeArrowheads="1"/>
            </p:cNvSpPr>
            <p:nvPr/>
          </p:nvSpPr>
          <p:spPr bwMode="auto">
            <a:xfrm>
              <a:off x="5988260" y="3676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$11A0</a:t>
              </a:r>
            </a:p>
          </p:txBody>
        </p:sp>
        <p:sp>
          <p:nvSpPr>
            <p:cNvPr id="29744" name="Text Box 11"/>
            <p:cNvSpPr txBox="1">
              <a:spLocks noChangeArrowheads="1"/>
            </p:cNvSpPr>
            <p:nvPr/>
          </p:nvSpPr>
          <p:spPr bwMode="auto">
            <a:xfrm>
              <a:off x="5988260" y="3295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0#11</a:t>
              </a:r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>
            <a:off x="7246938" y="3295650"/>
            <a:ext cx="990600" cy="781050"/>
            <a:chOff x="7247293" y="3295710"/>
            <a:chExt cx="990600" cy="781110"/>
          </a:xfrm>
        </p:grpSpPr>
        <p:sp>
          <p:nvSpPr>
            <p:cNvPr id="29739" name="Rectangle 95"/>
            <p:cNvSpPr>
              <a:spLocks noChangeArrowheads="1"/>
            </p:cNvSpPr>
            <p:nvPr/>
          </p:nvSpPr>
          <p:spPr bwMode="auto">
            <a:xfrm>
              <a:off x="7306559" y="3371910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Text Box 11"/>
            <p:cNvSpPr txBox="1">
              <a:spLocks noChangeArrowheads="1"/>
            </p:cNvSpPr>
            <p:nvPr/>
          </p:nvSpPr>
          <p:spPr bwMode="auto">
            <a:xfrm>
              <a:off x="7247293" y="3676710"/>
              <a:ext cx="800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$11A</a:t>
              </a:r>
            </a:p>
          </p:txBody>
        </p:sp>
        <p:sp>
          <p:nvSpPr>
            <p:cNvPr id="29741" name="Text Box 11"/>
            <p:cNvSpPr txBox="1">
              <a:spLocks noChangeArrowheads="1"/>
            </p:cNvSpPr>
            <p:nvPr/>
          </p:nvSpPr>
          <p:spPr bwMode="auto">
            <a:xfrm>
              <a:off x="7247293" y="329571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#11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1836738" y="4267200"/>
            <a:ext cx="1008062" cy="781050"/>
            <a:chOff x="1837093" y="4267200"/>
            <a:chExt cx="1007534" cy="781110"/>
          </a:xfrm>
        </p:grpSpPr>
        <p:sp>
          <p:nvSpPr>
            <p:cNvPr id="29736" name="Rectangle 96"/>
            <p:cNvSpPr>
              <a:spLocks noChangeArrowheads="1"/>
            </p:cNvSpPr>
            <p:nvPr/>
          </p:nvSpPr>
          <p:spPr bwMode="auto">
            <a:xfrm>
              <a:off x="1913293" y="4345576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Text Box 11"/>
            <p:cNvSpPr txBox="1">
              <a:spLocks noChangeArrowheads="1"/>
            </p:cNvSpPr>
            <p:nvPr/>
          </p:nvSpPr>
          <p:spPr bwMode="auto">
            <a:xfrm>
              <a:off x="1837093" y="4648200"/>
              <a:ext cx="800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$11B</a:t>
              </a:r>
            </a:p>
          </p:txBody>
        </p:sp>
        <p:sp>
          <p:nvSpPr>
            <p:cNvPr id="29738" name="Text Box 11"/>
            <p:cNvSpPr txBox="1">
              <a:spLocks noChangeArrowheads="1"/>
            </p:cNvSpPr>
            <p:nvPr/>
          </p:nvSpPr>
          <p:spPr bwMode="auto">
            <a:xfrm>
              <a:off x="1837093" y="426720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#11</a:t>
              </a: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3284538" y="4267200"/>
            <a:ext cx="954087" cy="781050"/>
            <a:chOff x="3284893" y="4267200"/>
            <a:chExt cx="954233" cy="781110"/>
          </a:xfrm>
        </p:grpSpPr>
        <p:sp>
          <p:nvSpPr>
            <p:cNvPr id="29733" name="Rectangle 97"/>
            <p:cNvSpPr>
              <a:spLocks noChangeArrowheads="1"/>
            </p:cNvSpPr>
            <p:nvPr/>
          </p:nvSpPr>
          <p:spPr bwMode="auto">
            <a:xfrm>
              <a:off x="3284893" y="4354043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Text Box 11"/>
            <p:cNvSpPr txBox="1">
              <a:spLocks noChangeArrowheads="1"/>
            </p:cNvSpPr>
            <p:nvPr/>
          </p:nvSpPr>
          <p:spPr bwMode="auto">
            <a:xfrm>
              <a:off x="3284893" y="4648200"/>
              <a:ext cx="800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$11#</a:t>
              </a:r>
            </a:p>
          </p:txBody>
        </p:sp>
        <p:sp>
          <p:nvSpPr>
            <p:cNvPr id="29735" name="Text Box 11"/>
            <p:cNvSpPr txBox="1">
              <a:spLocks noChangeArrowheads="1"/>
            </p:cNvSpPr>
            <p:nvPr/>
          </p:nvSpPr>
          <p:spPr bwMode="auto">
            <a:xfrm>
              <a:off x="3284893" y="426720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70C0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#11</a:t>
              </a:r>
            </a:p>
          </p:txBody>
        </p:sp>
      </p:grpSp>
      <p:grpSp>
        <p:nvGrpSpPr>
          <p:cNvPr id="10" name="Group 117"/>
          <p:cNvGrpSpPr>
            <a:grpSpLocks/>
          </p:cNvGrpSpPr>
          <p:nvPr/>
        </p:nvGrpSpPr>
        <p:grpSpPr bwMode="auto">
          <a:xfrm>
            <a:off x="4656138" y="4267200"/>
            <a:ext cx="954087" cy="781050"/>
            <a:chOff x="4656493" y="4267200"/>
            <a:chExt cx="954233" cy="781110"/>
          </a:xfrm>
        </p:grpSpPr>
        <p:sp>
          <p:nvSpPr>
            <p:cNvPr id="29730" name="Rectangle 98"/>
            <p:cNvSpPr>
              <a:spLocks noChangeArrowheads="1"/>
            </p:cNvSpPr>
            <p:nvPr/>
          </p:nvSpPr>
          <p:spPr bwMode="auto">
            <a:xfrm>
              <a:off x="4673427" y="4354043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Text Box 11"/>
            <p:cNvSpPr txBox="1">
              <a:spLocks noChangeArrowheads="1"/>
            </p:cNvSpPr>
            <p:nvPr/>
          </p:nvSpPr>
          <p:spPr bwMode="auto">
            <a:xfrm>
              <a:off x="4656493" y="4648200"/>
              <a:ext cx="646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$11</a:t>
              </a:r>
            </a:p>
          </p:txBody>
        </p:sp>
        <p:sp>
          <p:nvSpPr>
            <p:cNvPr id="29732" name="Text Box 11"/>
            <p:cNvSpPr txBox="1">
              <a:spLocks noChangeArrowheads="1"/>
            </p:cNvSpPr>
            <p:nvPr/>
          </p:nvSpPr>
          <p:spPr bwMode="auto">
            <a:xfrm>
              <a:off x="4656493" y="426720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cs typeface="Courier New" charset="0"/>
                </a:rPr>
                <a:t>0#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11</a:t>
              </a:r>
            </a:p>
          </p:txBody>
        </p:sp>
      </p:grpSp>
      <p:grpSp>
        <p:nvGrpSpPr>
          <p:cNvPr id="11" name="Group 118"/>
          <p:cNvGrpSpPr>
            <a:grpSpLocks/>
          </p:cNvGrpSpPr>
          <p:nvPr/>
        </p:nvGrpSpPr>
        <p:grpSpPr bwMode="auto">
          <a:xfrm>
            <a:off x="5988050" y="4267200"/>
            <a:ext cx="971550" cy="781050"/>
            <a:chOff x="5988260" y="4267200"/>
            <a:chExt cx="971167" cy="781110"/>
          </a:xfrm>
        </p:grpSpPr>
        <p:sp>
          <p:nvSpPr>
            <p:cNvPr id="29727" name="Rectangle 99"/>
            <p:cNvSpPr>
              <a:spLocks noChangeArrowheads="1"/>
            </p:cNvSpPr>
            <p:nvPr/>
          </p:nvSpPr>
          <p:spPr bwMode="auto">
            <a:xfrm>
              <a:off x="6028093" y="4354043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Text Box 11"/>
            <p:cNvSpPr txBox="1">
              <a:spLocks noChangeArrowheads="1"/>
            </p:cNvSpPr>
            <p:nvPr/>
          </p:nvSpPr>
          <p:spPr bwMode="auto">
            <a:xfrm>
              <a:off x="5988260" y="4648200"/>
              <a:ext cx="4924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$1</a:t>
              </a:r>
            </a:p>
          </p:txBody>
        </p:sp>
        <p:sp>
          <p:nvSpPr>
            <p:cNvPr id="29729" name="Text Box 11"/>
            <p:cNvSpPr txBox="1">
              <a:spLocks noChangeArrowheads="1"/>
            </p:cNvSpPr>
            <p:nvPr/>
          </p:nvSpPr>
          <p:spPr bwMode="auto">
            <a:xfrm>
              <a:off x="5988260" y="426720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cs typeface="Courier New" charset="0"/>
                </a:rPr>
                <a:t>0#1</a:t>
              </a:r>
              <a:r>
                <a:rPr lang="en-US" altLang="zh-TW" sz="2000" dirty="0">
                  <a:latin typeface="Courier New" charset="0"/>
                  <a:cs typeface="Courier New" charset="0"/>
                </a:rPr>
                <a:t>1</a:t>
              </a:r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7283450" y="4267200"/>
            <a:ext cx="971550" cy="781050"/>
            <a:chOff x="7283660" y="4267200"/>
            <a:chExt cx="971167" cy="781110"/>
          </a:xfrm>
        </p:grpSpPr>
        <p:sp>
          <p:nvSpPr>
            <p:cNvPr id="29724" name="Rectangle 100"/>
            <p:cNvSpPr>
              <a:spLocks noChangeArrowheads="1"/>
            </p:cNvSpPr>
            <p:nvPr/>
          </p:nvSpPr>
          <p:spPr bwMode="auto">
            <a:xfrm>
              <a:off x="7323493" y="4354043"/>
              <a:ext cx="931334" cy="69426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11"/>
            <p:cNvSpPr txBox="1">
              <a:spLocks noChangeArrowheads="1"/>
            </p:cNvSpPr>
            <p:nvPr/>
          </p:nvSpPr>
          <p:spPr bwMode="auto">
            <a:xfrm>
              <a:off x="7283660" y="4648200"/>
              <a:ext cx="3385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</a:p>
          </p:txBody>
        </p:sp>
        <p:sp>
          <p:nvSpPr>
            <p:cNvPr id="29726" name="Text Box 11"/>
            <p:cNvSpPr txBox="1">
              <a:spLocks noChangeArrowheads="1"/>
            </p:cNvSpPr>
            <p:nvPr/>
          </p:nvSpPr>
          <p:spPr bwMode="auto">
            <a:xfrm>
              <a:off x="7283660" y="4267200"/>
              <a:ext cx="9542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 dirty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cs typeface="Courier New" charset="0"/>
                </a:rPr>
                <a:t>0#11</a:t>
              </a:r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838200" y="3276600"/>
            <a:ext cx="723900" cy="781050"/>
            <a:chOff x="838200" y="3276600"/>
            <a:chExt cx="723275" cy="781110"/>
          </a:xfrm>
        </p:grpSpPr>
        <p:sp>
          <p:nvSpPr>
            <p:cNvPr id="29722" name="TextBox 101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7110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input</a:t>
              </a:r>
            </a:p>
          </p:txBody>
        </p:sp>
        <p:sp>
          <p:nvSpPr>
            <p:cNvPr id="29723" name="TextBox 102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7232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stack</a:t>
              </a:r>
            </a:p>
          </p:txBody>
        </p:sp>
      </p:grpSp>
      <p:grpSp>
        <p:nvGrpSpPr>
          <p:cNvPr id="14" name="Group 103"/>
          <p:cNvGrpSpPr>
            <a:grpSpLocks/>
          </p:cNvGrpSpPr>
          <p:nvPr/>
        </p:nvGrpSpPr>
        <p:grpSpPr bwMode="auto">
          <a:xfrm>
            <a:off x="1828800" y="5562600"/>
            <a:ext cx="5638800" cy="473075"/>
            <a:chOff x="3276600" y="2122488"/>
            <a:chExt cx="5638800" cy="472777"/>
          </a:xfrm>
        </p:grpSpPr>
        <p:sp>
          <p:nvSpPr>
            <p:cNvPr id="29717" name="Text Box 6"/>
            <p:cNvSpPr txBox="1">
              <a:spLocks noChangeArrowheads="1"/>
            </p:cNvSpPr>
            <p:nvPr/>
          </p:nvSpPr>
          <p:spPr bwMode="auto">
            <a:xfrm>
              <a:off x="3276600" y="2122488"/>
              <a:ext cx="390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</a:rPr>
                <a:t>A</a:t>
              </a:r>
            </a:p>
          </p:txBody>
        </p:sp>
        <p:sp>
          <p:nvSpPr>
            <p:cNvPr id="29718" name="Text Box 7"/>
            <p:cNvSpPr txBox="1">
              <a:spLocks noChangeArrowheads="1"/>
            </p:cNvSpPr>
            <p:nvPr/>
          </p:nvSpPr>
          <p:spPr bwMode="auto">
            <a:xfrm>
              <a:off x="3657600" y="2133600"/>
              <a:ext cx="11431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</a:t>
              </a:r>
              <a:r>
                <a:rPr lang="en-US" altLang="zh-TW">
                  <a:latin typeface="Garamond" charset="0"/>
                </a:rPr>
                <a:t>A</a:t>
              </a:r>
              <a:r>
                <a:rPr lang="en-US" altLang="zh-TW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29719" name="Text Box 8"/>
            <p:cNvSpPr txBox="1">
              <a:spLocks noChangeArrowheads="1"/>
            </p:cNvSpPr>
            <p:nvPr/>
          </p:nvSpPr>
          <p:spPr bwMode="auto">
            <a:xfrm>
              <a:off x="4648200" y="2133600"/>
              <a:ext cx="15125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00</a:t>
              </a:r>
              <a:r>
                <a:rPr lang="en-US" altLang="zh-TW">
                  <a:latin typeface="Garamond" charset="0"/>
                </a:rPr>
                <a:t>A</a:t>
              </a:r>
              <a:r>
                <a:rPr lang="en-US" altLang="zh-TW">
                  <a:latin typeface="Courier New" charset="0"/>
                  <a:cs typeface="Courier New" charset="0"/>
                </a:rPr>
                <a:t>11</a:t>
              </a:r>
            </a:p>
          </p:txBody>
        </p:sp>
        <p:sp>
          <p:nvSpPr>
            <p:cNvPr id="29720" name="Text Box 10"/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14933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00</a:t>
              </a:r>
              <a:r>
                <a:rPr lang="en-US" altLang="zh-TW">
                  <a:latin typeface="Garamond" charset="0"/>
                </a:rPr>
                <a:t>B</a:t>
              </a:r>
              <a:r>
                <a:rPr lang="en-US" altLang="zh-TW">
                  <a:latin typeface="Courier New" charset="0"/>
                  <a:cs typeface="Courier New" charset="0"/>
                </a:rPr>
                <a:t>11</a:t>
              </a:r>
            </a:p>
          </p:txBody>
        </p:sp>
        <p:sp>
          <p:nvSpPr>
            <p:cNvPr id="29721" name="Text Box 11"/>
            <p:cNvSpPr txBox="1">
              <a:spLocks noChangeArrowheads="1"/>
            </p:cNvSpPr>
            <p:nvPr/>
          </p:nvSpPr>
          <p:spPr bwMode="auto">
            <a:xfrm>
              <a:off x="7426591" y="2133600"/>
              <a:ext cx="14888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ym typeface="Symbol" charset="2"/>
                </a:rPr>
                <a:t></a:t>
              </a:r>
              <a:r>
                <a:rPr lang="en-US" altLang="zh-TW">
                  <a:latin typeface="Garamond" charset="0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</a:rPr>
                <a:t>00#11</a:t>
              </a:r>
            </a:p>
          </p:txBody>
        </p:sp>
      </p:grpSp>
      <p:sp>
        <p:nvSpPr>
          <p:cNvPr id="70" name="Date Placeholder 6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General PDA to CFG conversion</a:t>
            </a:r>
          </a:p>
        </p:txBody>
      </p:sp>
      <p:sp>
        <p:nvSpPr>
          <p:cNvPr id="30723" name="Oval 54"/>
          <p:cNvSpPr>
            <a:spLocks noChangeArrowheads="1"/>
          </p:cNvSpPr>
          <p:nvPr/>
        </p:nvSpPr>
        <p:spPr bwMode="auto">
          <a:xfrm rot="-5400000">
            <a:off x="152400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sz="2000" baseline="-25000">
              <a:latin typeface="Garamond" charset="0"/>
            </a:endParaRPr>
          </a:p>
        </p:txBody>
      </p:sp>
      <p:sp>
        <p:nvSpPr>
          <p:cNvPr id="30724" name="TextBox 24"/>
          <p:cNvSpPr txBox="1">
            <a:spLocks noChangeArrowheads="1"/>
          </p:cNvSpPr>
          <p:nvPr/>
        </p:nvSpPr>
        <p:spPr bwMode="auto">
          <a:xfrm>
            <a:off x="1693863" y="3759200"/>
            <a:ext cx="43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</a:rPr>
              <a:t>q</a:t>
            </a:r>
            <a:r>
              <a:rPr lang="en-US" altLang="zh-TW" baseline="-25000">
                <a:latin typeface="Garamond" charset="0"/>
              </a:rPr>
              <a:t>0</a:t>
            </a:r>
          </a:p>
        </p:txBody>
      </p:sp>
      <p:cxnSp>
        <p:nvCxnSpPr>
          <p:cNvPr id="30725" name="Straight Arrow Connector 7"/>
          <p:cNvCxnSpPr>
            <a:cxnSpLocks noChangeShapeType="1"/>
          </p:cNvCxnSpPr>
          <p:nvPr/>
        </p:nvCxnSpPr>
        <p:spPr bwMode="auto">
          <a:xfrm>
            <a:off x="1125538" y="4038600"/>
            <a:ext cx="3810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6" name="Straight Arrow Connector 8"/>
          <p:cNvCxnSpPr>
            <a:cxnSpLocks noChangeShapeType="1"/>
            <a:endCxn id="30727" idx="0"/>
          </p:cNvCxnSpPr>
          <p:nvPr/>
        </p:nvCxnSpPr>
        <p:spPr bwMode="auto">
          <a:xfrm>
            <a:off x="2286000" y="40386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7" name="Oval 54"/>
          <p:cNvSpPr>
            <a:spLocks noChangeArrowheads="1"/>
          </p:cNvSpPr>
          <p:nvPr/>
        </p:nvSpPr>
        <p:spPr bwMode="auto">
          <a:xfrm rot="-5400000">
            <a:off x="419100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sz="2000" baseline="-25000">
              <a:latin typeface="Garamond" charset="0"/>
            </a:endParaRPr>
          </a:p>
        </p:txBody>
      </p:sp>
      <p:sp>
        <p:nvSpPr>
          <p:cNvPr id="30728" name="TextBox 24"/>
          <p:cNvSpPr txBox="1">
            <a:spLocks noChangeArrowheads="1"/>
          </p:cNvSpPr>
          <p:nvPr/>
        </p:nvSpPr>
        <p:spPr bwMode="auto">
          <a:xfrm>
            <a:off x="4360863" y="3733800"/>
            <a:ext cx="43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</a:rPr>
              <a:t>q</a:t>
            </a:r>
            <a:r>
              <a:rPr lang="en-US" altLang="zh-TW" baseline="-25000">
                <a:latin typeface="Garamond" charset="0"/>
              </a:rPr>
              <a:t>1</a:t>
            </a:r>
          </a:p>
        </p:txBody>
      </p:sp>
      <p:sp>
        <p:nvSpPr>
          <p:cNvPr id="30729" name="Oval 54"/>
          <p:cNvSpPr>
            <a:spLocks noChangeArrowheads="1"/>
          </p:cNvSpPr>
          <p:nvPr/>
        </p:nvSpPr>
        <p:spPr bwMode="auto">
          <a:xfrm rot="-5400000">
            <a:off x="685800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sz="2000" baseline="-25000">
              <a:latin typeface="Garamond" charset="0"/>
            </a:endParaRPr>
          </a:p>
        </p:txBody>
      </p:sp>
      <p:sp>
        <p:nvSpPr>
          <p:cNvPr id="30730" name="TextBox 24"/>
          <p:cNvSpPr txBox="1">
            <a:spLocks noChangeArrowheads="1"/>
          </p:cNvSpPr>
          <p:nvPr/>
        </p:nvSpPr>
        <p:spPr bwMode="auto">
          <a:xfrm>
            <a:off x="7027863" y="3725863"/>
            <a:ext cx="43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</a:rPr>
              <a:t>q</a:t>
            </a:r>
            <a:r>
              <a:rPr lang="en-US" altLang="zh-TW" baseline="-25000">
                <a:latin typeface="Garamond" charset="0"/>
              </a:rPr>
              <a:t>2</a:t>
            </a:r>
          </a:p>
        </p:txBody>
      </p:sp>
      <p:cxnSp>
        <p:nvCxnSpPr>
          <p:cNvPr id="30731" name="Straight Arrow Connector 16"/>
          <p:cNvCxnSpPr>
            <a:cxnSpLocks noChangeShapeType="1"/>
          </p:cNvCxnSpPr>
          <p:nvPr/>
        </p:nvCxnSpPr>
        <p:spPr bwMode="auto">
          <a:xfrm>
            <a:off x="4953000" y="40386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2" name="Oval 54"/>
          <p:cNvSpPr>
            <a:spLocks noChangeArrowheads="1"/>
          </p:cNvSpPr>
          <p:nvPr/>
        </p:nvSpPr>
        <p:spPr bwMode="auto">
          <a:xfrm rot="-5400000">
            <a:off x="69342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sz="2000" baseline="-25000">
              <a:latin typeface="Garamond" charset="0"/>
            </a:endParaRP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2514600" y="3576638"/>
            <a:ext cx="1192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</a:t>
            </a:r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 / $S</a:t>
            </a:r>
          </a:p>
        </p:txBody>
      </p:sp>
      <p:sp>
        <p:nvSpPr>
          <p:cNvPr id="30734" name="TextBox 19"/>
          <p:cNvSpPr txBox="1">
            <a:spLocks noChangeArrowheads="1"/>
          </p:cNvSpPr>
          <p:nvPr/>
        </p:nvSpPr>
        <p:spPr bwMode="auto">
          <a:xfrm>
            <a:off x="2743200" y="1600200"/>
            <a:ext cx="1022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</a:rPr>
              <a:t>a, a / </a:t>
            </a:r>
            <a:r>
              <a:rPr lang="en-US" altLang="zh-TW">
                <a:latin typeface="Symbol" charset="2"/>
              </a:rPr>
              <a:t>e</a:t>
            </a:r>
            <a:endParaRPr lang="en-US" altLang="zh-TW">
              <a:latin typeface="Garamond" charset="0"/>
            </a:endParaRPr>
          </a:p>
        </p:txBody>
      </p:sp>
      <p:sp>
        <p:nvSpPr>
          <p:cNvPr id="30735" name="TextBox 20"/>
          <p:cNvSpPr txBox="1">
            <a:spLocks noChangeArrowheads="1"/>
          </p:cNvSpPr>
          <p:nvPr/>
        </p:nvSpPr>
        <p:spPr bwMode="auto">
          <a:xfrm>
            <a:off x="1727200" y="1992313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for every terminal </a:t>
            </a:r>
            <a:r>
              <a:rPr lang="en-US" altLang="zh-TW" sz="1800">
                <a:latin typeface="Garamond" charset="0"/>
              </a:rPr>
              <a:t>a</a:t>
            </a:r>
          </a:p>
        </p:txBody>
      </p:sp>
      <p:sp>
        <p:nvSpPr>
          <p:cNvPr id="30736" name="TextBox 21"/>
          <p:cNvSpPr txBox="1">
            <a:spLocks noChangeArrowheads="1"/>
          </p:cNvSpPr>
          <p:nvPr/>
        </p:nvSpPr>
        <p:spPr bwMode="auto">
          <a:xfrm>
            <a:off x="5257800" y="1611313"/>
            <a:ext cx="1773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A / </a:t>
            </a:r>
            <a:r>
              <a:rPr lang="en-US" altLang="zh-TW">
                <a:latin typeface="Symbol" charset="2"/>
              </a:rPr>
              <a:t>a</a:t>
            </a:r>
            <a:r>
              <a:rPr lang="en-US" altLang="zh-TW" i="1" baseline="-25000">
                <a:latin typeface="Garamond" charset="0"/>
              </a:rPr>
              <a:t>k</a:t>
            </a:r>
            <a:r>
              <a:rPr lang="en-US" altLang="zh-TW">
                <a:latin typeface="Garamond" charset="0"/>
              </a:rPr>
              <a:t>...</a:t>
            </a:r>
            <a:r>
              <a:rPr lang="en-US" altLang="zh-TW">
                <a:latin typeface="Symbol" charset="2"/>
              </a:rPr>
              <a:t>a</a:t>
            </a:r>
            <a:r>
              <a:rPr lang="en-US" altLang="zh-TW" baseline="-25000">
                <a:latin typeface="Garamond" charset="0"/>
              </a:rPr>
              <a:t>1</a:t>
            </a:r>
          </a:p>
        </p:txBody>
      </p:sp>
      <p:sp>
        <p:nvSpPr>
          <p:cNvPr id="30737" name="TextBox 22"/>
          <p:cNvSpPr txBox="1">
            <a:spLocks noChangeArrowheads="1"/>
          </p:cNvSpPr>
          <p:nvPr/>
        </p:nvSpPr>
        <p:spPr bwMode="auto">
          <a:xfrm>
            <a:off x="5257800" y="1992313"/>
            <a:ext cx="3295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for every production </a:t>
            </a:r>
            <a:r>
              <a:rPr lang="en-US" altLang="zh-TW" sz="1800">
                <a:latin typeface="Garamond" charset="0"/>
              </a:rPr>
              <a:t>A → </a:t>
            </a:r>
            <a:r>
              <a:rPr lang="en-US" altLang="zh-TW" sz="1800">
                <a:latin typeface="Symbol" charset="2"/>
              </a:rPr>
              <a:t>a</a:t>
            </a:r>
            <a:r>
              <a:rPr lang="en-US" altLang="zh-TW" sz="1800" baseline="-25000">
                <a:latin typeface="Garamond" charset="0"/>
              </a:rPr>
              <a:t>1</a:t>
            </a:r>
            <a:r>
              <a:rPr lang="en-US" altLang="zh-TW" sz="1800">
                <a:latin typeface="Garamond" charset="0"/>
              </a:rPr>
              <a:t>...</a:t>
            </a:r>
            <a:r>
              <a:rPr lang="en-US" altLang="zh-TW" sz="1800">
                <a:latin typeface="Symbol" charset="2"/>
              </a:rPr>
              <a:t>a</a:t>
            </a:r>
            <a:r>
              <a:rPr lang="en-US" altLang="zh-TW" sz="1800" i="1" baseline="-25000">
                <a:latin typeface="Garamond" charset="0"/>
              </a:rPr>
              <a:t>k</a:t>
            </a:r>
            <a:endParaRPr lang="en-US" altLang="zh-TW" sz="1800" baseline="-25000">
              <a:latin typeface="Garamond" charset="0"/>
            </a:endParaRPr>
          </a:p>
        </p:txBody>
      </p:sp>
      <p:sp>
        <p:nvSpPr>
          <p:cNvPr id="30738" name="TextBox 24"/>
          <p:cNvSpPr txBox="1">
            <a:spLocks noChangeArrowheads="1"/>
          </p:cNvSpPr>
          <p:nvPr/>
        </p:nvSpPr>
        <p:spPr bwMode="auto">
          <a:xfrm>
            <a:off x="5486400" y="3576638"/>
            <a:ext cx="1044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Symbol" charset="2"/>
              </a:rPr>
              <a:t>e</a:t>
            </a:r>
            <a:r>
              <a:rPr lang="en-US" altLang="zh-TW">
                <a:latin typeface="Garamond" charset="0"/>
              </a:rPr>
              <a:t>, $ / </a:t>
            </a:r>
            <a:r>
              <a:rPr lang="en-US" altLang="zh-TW">
                <a:latin typeface="Symbol" charset="2"/>
              </a:rPr>
              <a:t>e</a:t>
            </a:r>
            <a:endParaRPr lang="en-US" altLang="zh-TW">
              <a:latin typeface="Garamond" charset="0"/>
            </a:endParaRPr>
          </a:p>
        </p:txBody>
      </p:sp>
      <p:sp>
        <p:nvSpPr>
          <p:cNvPr id="30739" name="Freeform 25"/>
          <p:cNvSpPr>
            <a:spLocks noChangeArrowheads="1"/>
          </p:cNvSpPr>
          <p:nvPr/>
        </p:nvSpPr>
        <p:spPr bwMode="auto">
          <a:xfrm>
            <a:off x="2801938" y="2336800"/>
            <a:ext cx="1625600" cy="1490663"/>
          </a:xfrm>
          <a:custGeom>
            <a:avLst/>
            <a:gdLst>
              <a:gd name="T0" fmla="*/ 1625600 w 1625600"/>
              <a:gd name="T1" fmla="*/ 1343453 h 1490133"/>
              <a:gd name="T2" fmla="*/ 1049866 w 1625600"/>
              <a:gd name="T3" fmla="*/ 365626 h 1490133"/>
              <a:gd name="T4" fmla="*/ 508000 w 1625600"/>
              <a:gd name="T5" fmla="*/ 17005 h 1490133"/>
              <a:gd name="T6" fmla="*/ 110066 w 1625600"/>
              <a:gd name="T7" fmla="*/ 263590 h 1490133"/>
              <a:gd name="T8" fmla="*/ 220133 w 1625600"/>
              <a:gd name="T9" fmla="*/ 756755 h 1490133"/>
              <a:gd name="T10" fmla="*/ 1430866 w 1625600"/>
              <a:gd name="T11" fmla="*/ 1496506 h 1490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25600"/>
              <a:gd name="T19" fmla="*/ 0 h 1490133"/>
              <a:gd name="T20" fmla="*/ 1625600 w 1625600"/>
              <a:gd name="T21" fmla="*/ 1490133 h 1490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25600" h="1490133">
                <a:moveTo>
                  <a:pt x="1625600" y="1337733"/>
                </a:moveTo>
                <a:cubicBezTo>
                  <a:pt x="1430866" y="960966"/>
                  <a:pt x="1236133" y="584200"/>
                  <a:pt x="1049866" y="364067"/>
                </a:cubicBezTo>
                <a:cubicBezTo>
                  <a:pt x="863599" y="143934"/>
                  <a:pt x="664633" y="33866"/>
                  <a:pt x="508000" y="16933"/>
                </a:cubicBezTo>
                <a:cubicBezTo>
                  <a:pt x="351367" y="0"/>
                  <a:pt x="158044" y="139700"/>
                  <a:pt x="110066" y="262467"/>
                </a:cubicBezTo>
                <a:cubicBezTo>
                  <a:pt x="62088" y="385234"/>
                  <a:pt x="0" y="548922"/>
                  <a:pt x="220133" y="753533"/>
                </a:cubicBezTo>
                <a:cubicBezTo>
                  <a:pt x="440266" y="958144"/>
                  <a:pt x="935566" y="1224138"/>
                  <a:pt x="1430866" y="14901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Freeform 26"/>
          <p:cNvSpPr>
            <a:spLocks noChangeArrowheads="1"/>
          </p:cNvSpPr>
          <p:nvPr/>
        </p:nvSpPr>
        <p:spPr bwMode="auto">
          <a:xfrm flipH="1">
            <a:off x="4724400" y="2362200"/>
            <a:ext cx="1625600" cy="1490663"/>
          </a:xfrm>
          <a:custGeom>
            <a:avLst/>
            <a:gdLst>
              <a:gd name="T0" fmla="*/ 1625600 w 1625600"/>
              <a:gd name="T1" fmla="*/ 1343453 h 1490133"/>
              <a:gd name="T2" fmla="*/ 1049866 w 1625600"/>
              <a:gd name="T3" fmla="*/ 365626 h 1490133"/>
              <a:gd name="T4" fmla="*/ 508000 w 1625600"/>
              <a:gd name="T5" fmla="*/ 17005 h 1490133"/>
              <a:gd name="T6" fmla="*/ 110066 w 1625600"/>
              <a:gd name="T7" fmla="*/ 263590 h 1490133"/>
              <a:gd name="T8" fmla="*/ 220133 w 1625600"/>
              <a:gd name="T9" fmla="*/ 756755 h 1490133"/>
              <a:gd name="T10" fmla="*/ 1430866 w 1625600"/>
              <a:gd name="T11" fmla="*/ 1496506 h 1490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25600"/>
              <a:gd name="T19" fmla="*/ 0 h 1490133"/>
              <a:gd name="T20" fmla="*/ 1625600 w 1625600"/>
              <a:gd name="T21" fmla="*/ 1490133 h 1490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25600" h="1490133">
                <a:moveTo>
                  <a:pt x="1625600" y="1337733"/>
                </a:moveTo>
                <a:cubicBezTo>
                  <a:pt x="1430866" y="960966"/>
                  <a:pt x="1236133" y="584200"/>
                  <a:pt x="1049866" y="364067"/>
                </a:cubicBezTo>
                <a:cubicBezTo>
                  <a:pt x="863599" y="143934"/>
                  <a:pt x="664633" y="33866"/>
                  <a:pt x="508000" y="16933"/>
                </a:cubicBezTo>
                <a:cubicBezTo>
                  <a:pt x="351367" y="0"/>
                  <a:pt x="158044" y="139700"/>
                  <a:pt x="110066" y="262467"/>
                </a:cubicBezTo>
                <a:cubicBezTo>
                  <a:pt x="62088" y="385234"/>
                  <a:pt x="0" y="548922"/>
                  <a:pt x="220133" y="753533"/>
                </a:cubicBezTo>
                <a:cubicBezTo>
                  <a:pt x="440266" y="958144"/>
                  <a:pt x="935566" y="1224138"/>
                  <a:pt x="1430866" y="14901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From PDAs to CFGs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95288" y="4419600"/>
            <a:ext cx="8353425" cy="19050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ea typeface="ＭＳ Ｐゴシック" charset="-128"/>
              </a:rPr>
              <a:t>A simplified PDA:</a:t>
            </a:r>
          </a:p>
          <a:p>
            <a:pPr lvl="1"/>
            <a:r>
              <a:rPr lang="en-US" altLang="zh-TW" dirty="0" smtClean="0"/>
              <a:t>Has a </a:t>
            </a:r>
            <a:r>
              <a:rPr lang="en-US" altLang="zh-TW" b="1" dirty="0" smtClean="0">
                <a:solidFill>
                  <a:srgbClr val="0070C0"/>
                </a:solidFill>
              </a:rPr>
              <a:t>single accept state</a:t>
            </a:r>
            <a:endParaRPr lang="en-US" altLang="zh-TW" b="1" i="1" baseline="-25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Empties its stack </a:t>
            </a:r>
            <a:r>
              <a:rPr lang="en-US" altLang="zh-TW" dirty="0" smtClean="0"/>
              <a:t>before accepting</a:t>
            </a:r>
          </a:p>
          <a:p>
            <a:pPr lvl="1"/>
            <a:r>
              <a:rPr lang="en-US" altLang="zh-TW" dirty="0" smtClean="0"/>
              <a:t>Each transition is either a push, or a pop, but not both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1066800" y="182880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context-free grammar</a:t>
            </a: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5181600" y="1828800"/>
            <a:ext cx="3124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pushdown automaton</a:t>
            </a:r>
          </a:p>
        </p:txBody>
      </p:sp>
      <p:sp>
        <p:nvSpPr>
          <p:cNvPr id="31750" name="Right Arrow 6"/>
          <p:cNvSpPr>
            <a:spLocks noChangeArrowheads="1"/>
          </p:cNvSpPr>
          <p:nvPr/>
        </p:nvSpPr>
        <p:spPr bwMode="auto">
          <a:xfrm>
            <a:off x="4191000" y="1905000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26631" name="Right Arrow 7"/>
          <p:cNvSpPr>
            <a:spLocks noChangeArrowheads="1"/>
          </p:cNvSpPr>
          <p:nvPr/>
        </p:nvSpPr>
        <p:spPr bwMode="auto">
          <a:xfrm rot="10800000">
            <a:off x="4191000" y="2286000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14600" y="2819400"/>
            <a:ext cx="4419600" cy="1066800"/>
            <a:chOff x="2514600" y="2819400"/>
            <a:chExt cx="4419600" cy="1066800"/>
          </a:xfrm>
        </p:grpSpPr>
        <p:sp>
          <p:nvSpPr>
            <p:cNvPr id="31754" name="AutoShape 6"/>
            <p:cNvSpPr>
              <a:spLocks noChangeArrowheads="1"/>
            </p:cNvSpPr>
            <p:nvPr/>
          </p:nvSpPr>
          <p:spPr bwMode="auto">
            <a:xfrm>
              <a:off x="3581400" y="3048000"/>
              <a:ext cx="2362200" cy="83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dirty="0"/>
                <a:t>simplified PDA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6096000" y="2819400"/>
              <a:ext cx="838200" cy="838200"/>
            </a:xfrm>
            <a:prstGeom prst="bentArrow">
              <a:avLst>
                <a:gd name="adj1" fmla="val 17930"/>
                <a:gd name="adj2" fmla="val 20960"/>
                <a:gd name="adj3" fmla="val 25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Bent Arrow 10"/>
            <p:cNvSpPr/>
            <p:nvPr/>
          </p:nvSpPr>
          <p:spPr bwMode="auto">
            <a:xfrm rot="16200000">
              <a:off x="2514600" y="2819400"/>
              <a:ext cx="838200" cy="838200"/>
            </a:xfrm>
            <a:prstGeom prst="bentArrow">
              <a:avLst>
                <a:gd name="adj1" fmla="val 17930"/>
                <a:gd name="adj2" fmla="val 20960"/>
                <a:gd name="adj3" fmla="val 25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31" grpId="0" animBg="1"/>
      <p:bldP spid="266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charset="-128"/>
              </a:rPr>
              <a:t>Pushdown automata versus NFA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600200" y="1905000"/>
            <a:ext cx="2590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 altLang="zh-TW"/>
              <a:t>state control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429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6670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82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133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3479800" y="3182938"/>
            <a:ext cx="271463" cy="271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8768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3340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1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7912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0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2484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0</a:t>
            </a:r>
          </a:p>
        </p:txBody>
      </p:sp>
      <p:cxnSp>
        <p:nvCxnSpPr>
          <p:cNvPr id="15373" name="Straight Arrow Connector 25"/>
          <p:cNvCxnSpPr>
            <a:cxnSpLocks noChangeShapeType="1"/>
            <a:endCxn id="15369" idx="1"/>
          </p:cNvCxnSpPr>
          <p:nvPr/>
        </p:nvCxnSpPr>
        <p:spPr bwMode="auto">
          <a:xfrm>
            <a:off x="4191000" y="259873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4" name="TextBox 27"/>
          <p:cNvSpPr txBox="1">
            <a:spLocks noChangeArrowheads="1"/>
          </p:cNvSpPr>
          <p:nvPr/>
        </p:nvSpPr>
        <p:spPr bwMode="auto">
          <a:xfrm>
            <a:off x="4800600" y="1905000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input</a:t>
            </a:r>
          </a:p>
        </p:txBody>
      </p:sp>
      <p:sp>
        <p:nvSpPr>
          <p:cNvPr id="15375" name="TextBox 28"/>
          <p:cNvSpPr txBox="1">
            <a:spLocks noChangeArrowheads="1"/>
          </p:cNvSpPr>
          <p:nvPr/>
        </p:nvSpPr>
        <p:spPr bwMode="auto">
          <a:xfrm>
            <a:off x="3962400" y="4267200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NFA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09575" y="255588"/>
            <a:ext cx="8353425" cy="658812"/>
          </a:xfrm>
        </p:spPr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Pushdown automata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00200" y="1905000"/>
            <a:ext cx="2590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 altLang="zh-TW"/>
              <a:t>state control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429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6670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82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133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3479800" y="3182938"/>
            <a:ext cx="271463" cy="271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768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3340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7912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Garamond" charset="0"/>
              </a:rPr>
              <a:t>0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2484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dirty="0" smtClean="0">
                <a:latin typeface="Garamond" charset="0"/>
              </a:rPr>
              <a:t>0</a:t>
            </a:r>
            <a:endParaRPr lang="en-US" altLang="zh-TW" dirty="0">
              <a:latin typeface="Garamond" charset="0"/>
            </a:endParaRPr>
          </a:p>
        </p:txBody>
      </p:sp>
      <p:cxnSp>
        <p:nvCxnSpPr>
          <p:cNvPr id="16397" name="Straight Arrow Connector 25"/>
          <p:cNvCxnSpPr>
            <a:cxnSpLocks noChangeShapeType="1"/>
            <a:endCxn id="16393" idx="1"/>
          </p:cNvCxnSpPr>
          <p:nvPr/>
        </p:nvCxnSpPr>
        <p:spPr bwMode="auto">
          <a:xfrm>
            <a:off x="4191000" y="259873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98" name="TextBox 27"/>
          <p:cNvSpPr txBox="1">
            <a:spLocks noChangeArrowheads="1"/>
          </p:cNvSpPr>
          <p:nvPr/>
        </p:nvSpPr>
        <p:spPr bwMode="auto">
          <a:xfrm>
            <a:off x="4800600" y="1905000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input</a:t>
            </a:r>
          </a:p>
        </p:txBody>
      </p:sp>
      <p:sp>
        <p:nvSpPr>
          <p:cNvPr id="16399" name="TextBox 28"/>
          <p:cNvSpPr txBox="1">
            <a:spLocks noChangeArrowheads="1"/>
          </p:cNvSpPr>
          <p:nvPr/>
        </p:nvSpPr>
        <p:spPr bwMode="auto">
          <a:xfrm>
            <a:off x="2590800" y="4352925"/>
            <a:ext cx="4357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/>
              <a:t>pushdown automaton (PDA)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191000" y="3114675"/>
            <a:ext cx="3733800" cy="928688"/>
            <a:chOff x="4191000" y="3114675"/>
            <a:chExt cx="3733800" cy="928688"/>
          </a:xfrm>
        </p:grpSpPr>
        <p:sp>
          <p:nvSpPr>
            <p:cNvPr id="16402" name="Rectangle 20"/>
            <p:cNvSpPr>
              <a:spLocks noChangeArrowheads="1"/>
            </p:cNvSpPr>
            <p:nvPr/>
          </p:nvSpPr>
          <p:spPr bwMode="auto">
            <a:xfrm>
              <a:off x="4876800" y="3198813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TW">
                <a:latin typeface="Garamond" charset="0"/>
              </a:endParaRPr>
            </a:p>
          </p:txBody>
        </p:sp>
        <p:sp>
          <p:nvSpPr>
            <p:cNvPr id="16403" name="Rectangle 22"/>
            <p:cNvSpPr>
              <a:spLocks noChangeArrowheads="1"/>
            </p:cNvSpPr>
            <p:nvPr/>
          </p:nvSpPr>
          <p:spPr bwMode="auto">
            <a:xfrm>
              <a:off x="5334000" y="3198813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TW">
                <a:latin typeface="Garamond" charset="0"/>
              </a:endParaRPr>
            </a:p>
          </p:txBody>
        </p:sp>
        <p:sp>
          <p:nvSpPr>
            <p:cNvPr id="16404" name="Rectangle 24"/>
            <p:cNvSpPr>
              <a:spLocks noChangeArrowheads="1"/>
            </p:cNvSpPr>
            <p:nvPr/>
          </p:nvSpPr>
          <p:spPr bwMode="auto">
            <a:xfrm>
              <a:off x="5791200" y="3198813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TW">
                <a:latin typeface="Garamond" charset="0"/>
              </a:endParaRPr>
            </a:p>
          </p:txBody>
        </p:sp>
        <p:sp>
          <p:nvSpPr>
            <p:cNvPr id="16405" name="Rectangle 26"/>
            <p:cNvSpPr>
              <a:spLocks noChangeArrowheads="1"/>
            </p:cNvSpPr>
            <p:nvPr/>
          </p:nvSpPr>
          <p:spPr bwMode="auto">
            <a:xfrm>
              <a:off x="6248400" y="3198813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TW">
                <a:latin typeface="Garamond" charset="0"/>
              </a:endParaRPr>
            </a:p>
          </p:txBody>
        </p:sp>
        <p:sp>
          <p:nvSpPr>
            <p:cNvPr id="16406" name="TextBox 29"/>
            <p:cNvSpPr txBox="1">
              <a:spLocks noChangeArrowheads="1"/>
            </p:cNvSpPr>
            <p:nvPr/>
          </p:nvSpPr>
          <p:spPr bwMode="auto">
            <a:xfrm>
              <a:off x="7127875" y="3114675"/>
              <a:ext cx="4921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16407" name="Straight Connector 30"/>
            <p:cNvCxnSpPr>
              <a:cxnSpLocks noChangeShapeType="1"/>
            </p:cNvCxnSpPr>
            <p:nvPr/>
          </p:nvCxnSpPr>
          <p:spPr bwMode="auto">
            <a:xfrm>
              <a:off x="6705600" y="3198813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8" name="Straight Connector 31"/>
            <p:cNvCxnSpPr>
              <a:cxnSpLocks noChangeShapeType="1"/>
            </p:cNvCxnSpPr>
            <p:nvPr/>
          </p:nvCxnSpPr>
          <p:spPr bwMode="auto">
            <a:xfrm>
              <a:off x="6705600" y="3656013"/>
              <a:ext cx="1219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9" name="Straight Arrow Connector 33"/>
            <p:cNvCxnSpPr>
              <a:cxnSpLocks noChangeShapeType="1"/>
              <a:endCxn id="16402" idx="1"/>
            </p:cNvCxnSpPr>
            <p:nvPr/>
          </p:nvCxnSpPr>
          <p:spPr bwMode="auto">
            <a:xfrm>
              <a:off x="4191000" y="3427413"/>
              <a:ext cx="6858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410" name="TextBox 36"/>
            <p:cNvSpPr txBox="1">
              <a:spLocks noChangeArrowheads="1"/>
            </p:cNvSpPr>
            <p:nvPr/>
          </p:nvSpPr>
          <p:spPr bwMode="auto">
            <a:xfrm>
              <a:off x="4800600" y="3581400"/>
              <a:ext cx="825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stack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8200" y="5419725"/>
            <a:ext cx="82358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A PDA is like an NFA with but with an infinite </a:t>
            </a:r>
            <a:r>
              <a:rPr lang="en-US" altLang="zh-TW" sz="2800" b="1" dirty="0">
                <a:solidFill>
                  <a:srgbClr val="6699FF"/>
                </a:solidFill>
              </a:rPr>
              <a:t>stack</a:t>
            </a:r>
            <a:endParaRPr lang="en-US" altLang="zh-TW" sz="2800" b="1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Pushdown automata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600200" y="1905000"/>
            <a:ext cx="2590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 altLang="zh-TW"/>
              <a:t>state control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429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6670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133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479800" y="3182938"/>
            <a:ext cx="271463" cy="271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8768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3340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7912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248400" y="23701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dirty="0" smtClean="0">
                <a:latin typeface="Courier New" charset="0"/>
                <a:cs typeface="Courier New" charset="0"/>
              </a:rPr>
              <a:t>0</a:t>
            </a:r>
            <a:endParaRPr lang="en-US" altLang="zh-TW" dirty="0">
              <a:latin typeface="Courier New" charset="0"/>
              <a:cs typeface="Courier New" charset="0"/>
            </a:endParaRPr>
          </a:p>
        </p:txBody>
      </p:sp>
      <p:cxnSp>
        <p:nvCxnSpPr>
          <p:cNvPr id="17421" name="Straight Arrow Connector 25"/>
          <p:cNvCxnSpPr>
            <a:cxnSpLocks noChangeShapeType="1"/>
            <a:endCxn id="17417" idx="1"/>
          </p:cNvCxnSpPr>
          <p:nvPr/>
        </p:nvCxnSpPr>
        <p:spPr bwMode="auto">
          <a:xfrm>
            <a:off x="4191000" y="259873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4800600" y="1905000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input</a:t>
            </a:r>
          </a:p>
        </p:txBody>
      </p:sp>
      <p:sp>
        <p:nvSpPr>
          <p:cNvPr id="17423" name="TextBox 28"/>
          <p:cNvSpPr txBox="1">
            <a:spLocks noChangeArrowheads="1"/>
          </p:cNvSpPr>
          <p:nvPr/>
        </p:nvSpPr>
        <p:spPr bwMode="auto">
          <a:xfrm>
            <a:off x="2590800" y="4352925"/>
            <a:ext cx="4357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/>
              <a:t>pushdown automaton (PDA)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76800" y="3198813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000">
                <a:latin typeface="Courier New" charset="0"/>
                <a:cs typeface="Courier New" charset="0"/>
              </a:rPr>
              <a:t>$</a:t>
            </a:r>
            <a:endParaRPr lang="en-US" altLang="zh-TW" sz="2000" baseline="-25000">
              <a:latin typeface="Courier New" charset="0"/>
              <a:cs typeface="Courier New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34000" y="3198813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91200" y="3198813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dirty="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17427" name="Rectangle 26"/>
          <p:cNvSpPr>
            <a:spLocks noChangeArrowheads="1"/>
          </p:cNvSpPr>
          <p:nvPr/>
        </p:nvSpPr>
        <p:spPr bwMode="auto">
          <a:xfrm>
            <a:off x="6248400" y="3198813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cxnSp>
        <p:nvCxnSpPr>
          <p:cNvPr id="17428" name="Straight Connector 30"/>
          <p:cNvCxnSpPr>
            <a:cxnSpLocks noChangeShapeType="1"/>
          </p:cNvCxnSpPr>
          <p:nvPr/>
        </p:nvCxnSpPr>
        <p:spPr bwMode="auto">
          <a:xfrm>
            <a:off x="6705600" y="3198813"/>
            <a:ext cx="12192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17429" name="Straight Connector 31"/>
          <p:cNvCxnSpPr>
            <a:cxnSpLocks noChangeShapeType="1"/>
          </p:cNvCxnSpPr>
          <p:nvPr/>
        </p:nvCxnSpPr>
        <p:spPr bwMode="auto">
          <a:xfrm>
            <a:off x="6705600" y="3656013"/>
            <a:ext cx="1219200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17430" name="Straight Arrow Connector 33"/>
          <p:cNvCxnSpPr>
            <a:cxnSpLocks noChangeShapeType="1"/>
            <a:endCxn id="21" idx="1"/>
          </p:cNvCxnSpPr>
          <p:nvPr/>
        </p:nvCxnSpPr>
        <p:spPr bwMode="auto">
          <a:xfrm>
            <a:off x="4191000" y="3427413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31" name="TextBox 36"/>
          <p:cNvSpPr txBox="1">
            <a:spLocks noChangeArrowheads="1"/>
          </p:cNvSpPr>
          <p:nvPr/>
        </p:nvSpPr>
        <p:spPr bwMode="auto">
          <a:xfrm>
            <a:off x="4800600" y="3581400"/>
            <a:ext cx="825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</a:p>
        </p:txBody>
      </p:sp>
      <p:sp>
        <p:nvSpPr>
          <p:cNvPr id="17432" name="Rectangle 32"/>
          <p:cNvSpPr>
            <a:spLocks noChangeArrowheads="1"/>
          </p:cNvSpPr>
          <p:nvPr/>
        </p:nvSpPr>
        <p:spPr bwMode="auto">
          <a:xfrm>
            <a:off x="4876800" y="32083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17433" name="Rectangle 34"/>
          <p:cNvSpPr>
            <a:spLocks noChangeArrowheads="1"/>
          </p:cNvSpPr>
          <p:nvPr/>
        </p:nvSpPr>
        <p:spPr bwMode="auto">
          <a:xfrm>
            <a:off x="5334000" y="32083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Courier New" charset="0"/>
              <a:cs typeface="Courier New" charset="0"/>
            </a:endParaRPr>
          </a:p>
        </p:txBody>
      </p:sp>
      <p:sp>
        <p:nvSpPr>
          <p:cNvPr id="17434" name="Rectangle 35"/>
          <p:cNvSpPr>
            <a:spLocks noChangeArrowheads="1"/>
          </p:cNvSpPr>
          <p:nvPr/>
        </p:nvSpPr>
        <p:spPr bwMode="auto">
          <a:xfrm>
            <a:off x="5791200" y="32083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17435" name="Rectangle 37"/>
          <p:cNvSpPr>
            <a:spLocks noChangeArrowheads="1"/>
          </p:cNvSpPr>
          <p:nvPr/>
        </p:nvSpPr>
        <p:spPr bwMode="auto">
          <a:xfrm>
            <a:off x="6248400" y="32083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17436" name="TextBox 38"/>
          <p:cNvSpPr txBox="1">
            <a:spLocks noChangeArrowheads="1"/>
          </p:cNvSpPr>
          <p:nvPr/>
        </p:nvSpPr>
        <p:spPr bwMode="auto">
          <a:xfrm>
            <a:off x="7127875" y="3124200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cxnSp>
        <p:nvCxnSpPr>
          <p:cNvPr id="17437" name="Straight Connector 39"/>
          <p:cNvCxnSpPr>
            <a:cxnSpLocks noChangeShapeType="1"/>
          </p:cNvCxnSpPr>
          <p:nvPr/>
        </p:nvCxnSpPr>
        <p:spPr bwMode="auto">
          <a:xfrm>
            <a:off x="6705600" y="3208338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8" name="Straight Connector 40"/>
          <p:cNvCxnSpPr>
            <a:cxnSpLocks noChangeShapeType="1"/>
          </p:cNvCxnSpPr>
          <p:nvPr/>
        </p:nvCxnSpPr>
        <p:spPr bwMode="auto">
          <a:xfrm>
            <a:off x="6705600" y="3665538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334000" y="3200400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dirty="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43" name="Up Arrow 42"/>
          <p:cNvSpPr>
            <a:spLocks noChangeArrowheads="1"/>
          </p:cNvSpPr>
          <p:nvPr/>
        </p:nvSpPr>
        <p:spPr bwMode="auto">
          <a:xfrm>
            <a:off x="4953000" y="2819400"/>
            <a:ext cx="304800" cy="1524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44" name="Up Arrow 43"/>
          <p:cNvSpPr>
            <a:spLocks noChangeArrowheads="1"/>
          </p:cNvSpPr>
          <p:nvPr/>
        </p:nvSpPr>
        <p:spPr bwMode="auto">
          <a:xfrm>
            <a:off x="5410200" y="2819400"/>
            <a:ext cx="304800" cy="1524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45" name="Up Arrow 44"/>
          <p:cNvSpPr>
            <a:spLocks noChangeArrowheads="1"/>
          </p:cNvSpPr>
          <p:nvPr/>
        </p:nvSpPr>
        <p:spPr bwMode="auto">
          <a:xfrm>
            <a:off x="5867400" y="2819400"/>
            <a:ext cx="304800" cy="1524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46" name="Up Arrow 45"/>
          <p:cNvSpPr>
            <a:spLocks noChangeArrowheads="1"/>
          </p:cNvSpPr>
          <p:nvPr/>
        </p:nvSpPr>
        <p:spPr bwMode="auto">
          <a:xfrm>
            <a:off x="6324600" y="2819400"/>
            <a:ext cx="304800" cy="1524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390650" y="5257800"/>
            <a:ext cx="75520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As the PDA is reading the input, it can </a:t>
            </a:r>
            <a:br>
              <a:rPr lang="en-US" altLang="zh-TW" sz="2800" dirty="0"/>
            </a:br>
            <a:r>
              <a:rPr lang="en-US" altLang="zh-TW" sz="2800" b="1" dirty="0">
                <a:solidFill>
                  <a:srgbClr val="6699FF"/>
                </a:solidFill>
              </a:rPr>
              <a:t>push / pop </a:t>
            </a:r>
            <a:r>
              <a:rPr lang="en-US" altLang="zh-TW" sz="2800" dirty="0"/>
              <a:t>symbols </a:t>
            </a:r>
            <a:r>
              <a:rPr lang="en-US" altLang="zh-TW" sz="2800" b="1" dirty="0">
                <a:solidFill>
                  <a:srgbClr val="6699FF"/>
                </a:solidFill>
              </a:rPr>
              <a:t>from the top </a:t>
            </a:r>
            <a:r>
              <a:rPr lang="en-US" altLang="zh-TW" sz="2800" dirty="0"/>
              <a:t>of the stack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5" grpId="0"/>
      <p:bldP spid="42" grpId="0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Building a PDA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899025" y="1609725"/>
            <a:ext cx="274161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Garamond" charset="0"/>
              </a:rPr>
              <a:t>L</a:t>
            </a:r>
            <a:r>
              <a:rPr lang="en-US" altLang="zh-TW" sz="2800">
                <a:latin typeface="Garamond" charset="0"/>
              </a:rPr>
              <a:t> = {</a:t>
            </a:r>
            <a:r>
              <a:rPr lang="en-US" altLang="zh-TW" sz="2800">
                <a:latin typeface="Courier New" charset="0"/>
                <a:cs typeface="Courier New" charset="0"/>
              </a:rPr>
              <a:t>0</a:t>
            </a:r>
            <a:r>
              <a:rPr lang="en-US" altLang="zh-TW" sz="2800" i="1" baseline="30000">
                <a:latin typeface="Garamond" charset="0"/>
              </a:rPr>
              <a:t>n</a:t>
            </a:r>
            <a:r>
              <a:rPr lang="en-US" altLang="zh-TW" sz="2800">
                <a:latin typeface="Courier New" charset="0"/>
                <a:cs typeface="Courier New" charset="0"/>
              </a:rPr>
              <a:t>1</a:t>
            </a:r>
            <a:r>
              <a:rPr lang="en-US" altLang="zh-TW" sz="2800" i="1" baseline="30000">
                <a:latin typeface="Garamond" charset="0"/>
              </a:rPr>
              <a:t>n</a:t>
            </a:r>
            <a:r>
              <a:rPr lang="en-US" altLang="zh-TW" sz="2800">
                <a:latin typeface="Garamond" charset="0"/>
              </a:rPr>
              <a:t>: </a:t>
            </a:r>
            <a:r>
              <a:rPr lang="en-US" altLang="zh-TW" sz="2800" i="1">
                <a:latin typeface="Garamond" charset="0"/>
              </a:rPr>
              <a:t>n</a:t>
            </a:r>
            <a:r>
              <a:rPr lang="en-US" altLang="zh-TW" sz="2800">
                <a:latin typeface="Garamond" charset="0"/>
              </a:rPr>
              <a:t> ≥ 1}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270375" y="2514600"/>
            <a:ext cx="3092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remember each </a:t>
            </a:r>
            <a:r>
              <a:rPr lang="en-US" dirty="0">
                <a:latin typeface="Courier New" charset="0"/>
                <a:cs typeface="Courier New" charset="0"/>
              </a:rPr>
              <a:t>0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rgbClr val="6699FF"/>
                </a:solidFill>
              </a:rPr>
              <a:t>pushing</a:t>
            </a:r>
            <a:r>
              <a:rPr lang="en-US" b="1" dirty="0"/>
              <a:t>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  <a:r>
              <a:rPr lang="en-US" dirty="0"/>
              <a:t> onto the stack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325938" y="3513138"/>
            <a:ext cx="2643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When we see a </a:t>
            </a:r>
            <a:r>
              <a:rPr lang="en-US" dirty="0">
                <a:latin typeface="Courier New" charset="0"/>
                <a:cs typeface="Courier New" charset="0"/>
              </a:rPr>
              <a:t>1</a:t>
            </a:r>
            <a:r>
              <a:rPr lang="en-US" dirty="0"/>
              <a:t>, we</a:t>
            </a:r>
          </a:p>
          <a:p>
            <a:r>
              <a:rPr lang="en-US" b="1" dirty="0">
                <a:solidFill>
                  <a:srgbClr val="6699FF"/>
                </a:solidFill>
              </a:rPr>
              <a:t>pop</a:t>
            </a:r>
            <a:r>
              <a:rPr lang="en-US" b="1" dirty="0"/>
              <a:t> </a:t>
            </a:r>
            <a:r>
              <a:rPr lang="en-US" dirty="0"/>
              <a:t>an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  <a:r>
              <a:rPr lang="en-US" dirty="0"/>
              <a:t> from the stack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25938" y="4579938"/>
            <a:ext cx="27581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want to accept when </a:t>
            </a:r>
          </a:p>
          <a:p>
            <a:r>
              <a:rPr lang="en-US" dirty="0"/>
              <a:t>we hit the </a:t>
            </a:r>
            <a:r>
              <a:rPr lang="en-US" b="1" dirty="0">
                <a:solidFill>
                  <a:srgbClr val="6699FF"/>
                </a:solidFill>
              </a:rPr>
              <a:t>stack bottom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343400" y="5557838"/>
            <a:ext cx="3323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  <a:cs typeface="Courier New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Garamond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rgbClr val="6699FF"/>
                </a:solidFill>
              </a:rPr>
              <a:t>special marker </a:t>
            </a:r>
            <a:r>
              <a:rPr lang="en-US" dirty="0"/>
              <a:t>for bottom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43000" y="1676400"/>
            <a:ext cx="2540000" cy="4572000"/>
            <a:chOff x="1143000" y="1371600"/>
            <a:chExt cx="2540000" cy="4572000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1244600" y="1371600"/>
              <a:ext cx="2438400" cy="457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r>
                <a:rPr lang="en-US" altLang="zh-TW"/>
                <a:t>state control</a:t>
              </a:r>
            </a:p>
          </p:txBody>
        </p:sp>
        <p:sp>
          <p:nvSpPr>
            <p:cNvPr id="8225" name="Oval 8"/>
            <p:cNvSpPr>
              <a:spLocks noChangeArrowheads="1"/>
            </p:cNvSpPr>
            <p:nvPr/>
          </p:nvSpPr>
          <p:spPr bwMode="auto">
            <a:xfrm>
              <a:off x="1541463" y="2895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grpSp>
          <p:nvGrpSpPr>
            <p:cNvPr id="2" name="Group 57"/>
            <p:cNvGrpSpPr>
              <a:grpSpLocks/>
            </p:cNvGrpSpPr>
            <p:nvPr/>
          </p:nvGrpSpPr>
          <p:grpSpPr bwMode="auto">
            <a:xfrm>
              <a:off x="1887538" y="3995738"/>
              <a:ext cx="1257300" cy="700087"/>
              <a:chOff x="1887538" y="3996011"/>
              <a:chExt cx="1257188" cy="700492"/>
            </a:xfrm>
          </p:grpSpPr>
          <p:sp>
            <p:nvSpPr>
              <p:cNvPr id="18462" name="TextBox 46"/>
              <p:cNvSpPr txBox="1">
                <a:spLocks noChangeArrowheads="1"/>
              </p:cNvSpPr>
              <p:nvPr/>
            </p:nvSpPr>
            <p:spPr bwMode="auto">
              <a:xfrm>
                <a:off x="2317231" y="3996011"/>
                <a:ext cx="82749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read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1</a:t>
                </a:r>
              </a:p>
            </p:txBody>
          </p:sp>
          <p:sp>
            <p:nvSpPr>
              <p:cNvPr id="18463" name="TextBox 47"/>
              <p:cNvSpPr txBox="1">
                <a:spLocks noChangeArrowheads="1"/>
              </p:cNvSpPr>
              <p:nvPr/>
            </p:nvSpPr>
            <p:spPr bwMode="auto">
              <a:xfrm>
                <a:off x="2303127" y="4296393"/>
                <a:ext cx="79531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pop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x</a:t>
                </a:r>
              </a:p>
            </p:txBody>
          </p:sp>
          <p:sp>
            <p:nvSpPr>
              <p:cNvPr id="51" name="Arc 50"/>
              <p:cNvSpPr/>
              <p:nvPr/>
            </p:nvSpPr>
            <p:spPr bwMode="auto">
              <a:xfrm>
                <a:off x="1887538" y="4216801"/>
                <a:ext cx="390490" cy="389163"/>
              </a:xfrm>
              <a:prstGeom prst="arc">
                <a:avLst>
                  <a:gd name="adj1" fmla="val 13145617"/>
                  <a:gd name="adj2" fmla="val 852749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zh-TW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897063" y="2667000"/>
              <a:ext cx="1296987" cy="704850"/>
              <a:chOff x="1897063" y="2667119"/>
              <a:chExt cx="1297305" cy="704958"/>
            </a:xfrm>
          </p:grpSpPr>
          <p:sp>
            <p:nvSpPr>
              <p:cNvPr id="18459" name="TextBox 40"/>
              <p:cNvSpPr txBox="1">
                <a:spLocks noChangeArrowheads="1"/>
              </p:cNvSpPr>
              <p:nvPr/>
            </p:nvSpPr>
            <p:spPr bwMode="auto">
              <a:xfrm>
                <a:off x="2303127" y="2667119"/>
                <a:ext cx="82749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read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0</a:t>
                </a:r>
              </a:p>
            </p:txBody>
          </p:sp>
          <p:sp>
            <p:nvSpPr>
              <p:cNvPr id="18460" name="TextBox 41"/>
              <p:cNvSpPr txBox="1">
                <a:spLocks noChangeArrowheads="1"/>
              </p:cNvSpPr>
              <p:nvPr/>
            </p:nvSpPr>
            <p:spPr bwMode="auto">
              <a:xfrm>
                <a:off x="2310768" y="2971967"/>
                <a:ext cx="883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push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x</a:t>
                </a:r>
              </a:p>
            </p:txBody>
          </p:sp>
          <p:sp>
            <p:nvSpPr>
              <p:cNvPr id="52" name="Arc 51"/>
              <p:cNvSpPr/>
              <p:nvPr/>
            </p:nvSpPr>
            <p:spPr bwMode="auto">
              <a:xfrm>
                <a:off x="1897063" y="2887816"/>
                <a:ext cx="389032" cy="388997"/>
              </a:xfrm>
              <a:prstGeom prst="arc">
                <a:avLst>
                  <a:gd name="adj1" fmla="val 13145617"/>
                  <a:gd name="adj2" fmla="val 852749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zh-TW"/>
              </a:p>
            </p:txBody>
          </p:sp>
        </p:grpSp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1143000" y="1905000"/>
              <a:ext cx="1433513" cy="3733800"/>
              <a:chOff x="1143000" y="1905000"/>
              <a:chExt cx="1434027" cy="3733800"/>
            </a:xfrm>
          </p:grpSpPr>
          <p:sp>
            <p:nvSpPr>
              <p:cNvPr id="18451" name="Oval 5"/>
              <p:cNvSpPr>
                <a:spLocks noChangeArrowheads="1"/>
              </p:cNvSpPr>
              <p:nvPr/>
            </p:nvSpPr>
            <p:spPr bwMode="auto">
              <a:xfrm>
                <a:off x="1532530" y="5257740"/>
                <a:ext cx="381064" cy="3810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/>
              </a:p>
            </p:txBody>
          </p:sp>
          <p:sp>
            <p:nvSpPr>
              <p:cNvPr id="18452" name="Oval 9"/>
              <p:cNvSpPr>
                <a:spLocks noChangeArrowheads="1"/>
              </p:cNvSpPr>
              <p:nvPr/>
            </p:nvSpPr>
            <p:spPr bwMode="auto">
              <a:xfrm>
                <a:off x="1587572" y="5312782"/>
                <a:ext cx="270981" cy="2709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/>
              </a:p>
            </p:txBody>
          </p:sp>
          <p:cxnSp>
            <p:nvCxnSpPr>
              <p:cNvPr id="18453" name="Straight Arrow Connector 45"/>
              <p:cNvCxnSpPr>
                <a:cxnSpLocks noChangeShapeType="1"/>
              </p:cNvCxnSpPr>
              <p:nvPr/>
            </p:nvCxnSpPr>
            <p:spPr bwMode="auto">
              <a:xfrm rot="5400000">
                <a:off x="1412393" y="4919020"/>
                <a:ext cx="626629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454" name="TextBox 49"/>
              <p:cNvSpPr txBox="1">
                <a:spLocks noChangeArrowheads="1"/>
              </p:cNvSpPr>
              <p:nvPr/>
            </p:nvSpPr>
            <p:spPr bwMode="auto">
              <a:xfrm>
                <a:off x="1693425" y="4635114"/>
                <a:ext cx="79531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pop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$</a:t>
                </a:r>
                <a:endParaRPr lang="en-US" altLang="zh-TW" sz="2000" baseline="-25000">
                  <a:latin typeface="Courier New" charset="0"/>
                  <a:cs typeface="Courier New" charset="0"/>
                </a:endParaRPr>
              </a:p>
            </p:txBody>
          </p:sp>
          <p:cxnSp>
            <p:nvCxnSpPr>
              <p:cNvPr id="18455" name="Straight Arrow Connector 51"/>
              <p:cNvCxnSpPr>
                <a:cxnSpLocks noChangeShapeType="1"/>
              </p:cNvCxnSpPr>
              <p:nvPr/>
            </p:nvCxnSpPr>
            <p:spPr bwMode="auto">
              <a:xfrm>
                <a:off x="1143000" y="2099765"/>
                <a:ext cx="381064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456" name="Oval 5"/>
              <p:cNvSpPr>
                <a:spLocks noChangeArrowheads="1"/>
              </p:cNvSpPr>
              <p:nvPr/>
            </p:nvSpPr>
            <p:spPr bwMode="auto">
              <a:xfrm>
                <a:off x="1541001" y="1905000"/>
                <a:ext cx="381064" cy="3810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/>
              </a:p>
            </p:txBody>
          </p:sp>
          <p:cxnSp>
            <p:nvCxnSpPr>
              <p:cNvPr id="18457" name="Straight Arrow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1426285" y="2590510"/>
                <a:ext cx="609695" cy="7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458" name="TextBox 49"/>
              <p:cNvSpPr txBox="1">
                <a:spLocks noChangeArrowheads="1"/>
              </p:cNvSpPr>
              <p:nvPr/>
            </p:nvSpPr>
            <p:spPr bwMode="auto">
              <a:xfrm>
                <a:off x="1693427" y="2283883"/>
                <a:ext cx="883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push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$</a:t>
                </a:r>
                <a:endParaRPr lang="en-US" altLang="zh-TW" sz="2000" baseline="-25000">
                  <a:latin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1541463" y="3276600"/>
              <a:ext cx="979487" cy="1328738"/>
              <a:chOff x="1540998" y="3276813"/>
              <a:chExt cx="979922" cy="1328894"/>
            </a:xfrm>
          </p:grpSpPr>
          <p:sp>
            <p:nvSpPr>
              <p:cNvPr id="18447" name="Oval 7"/>
              <p:cNvSpPr>
                <a:spLocks noChangeArrowheads="1"/>
              </p:cNvSpPr>
              <p:nvPr/>
            </p:nvSpPr>
            <p:spPr bwMode="auto">
              <a:xfrm>
                <a:off x="1540998" y="4224647"/>
                <a:ext cx="381064" cy="3810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/>
              </a:p>
            </p:txBody>
          </p:sp>
          <p:cxnSp>
            <p:nvCxnSpPr>
              <p:cNvPr id="18448" name="Straight Arrow Connector 43"/>
              <p:cNvCxnSpPr>
                <a:cxnSpLocks noChangeShapeType="1"/>
                <a:endCxn id="18447" idx="0"/>
              </p:cNvCxnSpPr>
              <p:nvPr/>
            </p:nvCxnSpPr>
            <p:spPr bwMode="auto">
              <a:xfrm rot="16200000" flipH="1">
                <a:off x="1257217" y="3750333"/>
                <a:ext cx="947833" cy="7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8449" name="TextBox 44"/>
              <p:cNvSpPr txBox="1">
                <a:spLocks noChangeArrowheads="1"/>
              </p:cNvSpPr>
              <p:nvPr/>
            </p:nvSpPr>
            <p:spPr bwMode="auto">
              <a:xfrm>
                <a:off x="1693425" y="3352800"/>
                <a:ext cx="82749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read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1</a:t>
                </a:r>
              </a:p>
            </p:txBody>
          </p:sp>
          <p:sp>
            <p:nvSpPr>
              <p:cNvPr id="18450" name="TextBox 44"/>
              <p:cNvSpPr txBox="1">
                <a:spLocks noChangeArrowheads="1"/>
              </p:cNvSpPr>
              <p:nvPr/>
            </p:nvSpPr>
            <p:spPr bwMode="auto">
              <a:xfrm>
                <a:off x="1693334" y="3629960"/>
                <a:ext cx="79531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aramond" charset="0"/>
                  </a:rPr>
                  <a:t>pop </a:t>
                </a:r>
                <a:r>
                  <a:rPr lang="en-US" altLang="zh-TW" sz="2000">
                    <a:latin typeface="Courier New" charset="0"/>
                    <a:cs typeface="Courier New" charset="0"/>
                  </a:rPr>
                  <a:t>x</a:t>
                </a:r>
              </a:p>
            </p:txBody>
          </p:sp>
        </p:grpSp>
        <p:cxnSp>
          <p:nvCxnSpPr>
            <p:cNvPr id="62" name="Straight Arrow Connector 51"/>
            <p:cNvCxnSpPr>
              <a:cxnSpLocks noChangeShapeType="1"/>
            </p:cNvCxnSpPr>
            <p:nvPr/>
          </p:nvCxnSpPr>
          <p:spPr bwMode="auto">
            <a:xfrm>
              <a:off x="1143000" y="3081338"/>
              <a:ext cx="381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  <p:bldP spid="5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A PDA in action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899025" y="1447800"/>
            <a:ext cx="274161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Garamond" charset="0"/>
              </a:rPr>
              <a:t>L</a:t>
            </a:r>
            <a:r>
              <a:rPr lang="en-US" altLang="zh-TW" sz="2800">
                <a:latin typeface="Garamond" charset="0"/>
              </a:rPr>
              <a:t> = {</a:t>
            </a:r>
            <a:r>
              <a:rPr lang="en-US" altLang="zh-TW" sz="2800">
                <a:latin typeface="Courier New" charset="0"/>
                <a:cs typeface="Courier New" charset="0"/>
              </a:rPr>
              <a:t>0</a:t>
            </a:r>
            <a:r>
              <a:rPr lang="en-US" altLang="zh-TW" sz="2800" i="1" baseline="30000">
                <a:latin typeface="Garamond" charset="0"/>
              </a:rPr>
              <a:t>n</a:t>
            </a:r>
            <a:r>
              <a:rPr lang="en-US" altLang="zh-TW" sz="2800">
                <a:latin typeface="Courier New" charset="0"/>
                <a:cs typeface="Courier New" charset="0"/>
              </a:rPr>
              <a:t>1</a:t>
            </a:r>
            <a:r>
              <a:rPr lang="en-US" altLang="zh-TW" sz="2800" i="1" baseline="30000">
                <a:latin typeface="Garamond" charset="0"/>
              </a:rPr>
              <a:t>n</a:t>
            </a:r>
            <a:r>
              <a:rPr lang="en-US" altLang="zh-TW" sz="2800">
                <a:latin typeface="Garamond" charset="0"/>
              </a:rPr>
              <a:t>: </a:t>
            </a:r>
            <a:r>
              <a:rPr lang="en-US" altLang="zh-TW" sz="2800" i="1">
                <a:latin typeface="Garamond" charset="0"/>
              </a:rPr>
              <a:t>n</a:t>
            </a:r>
            <a:r>
              <a:rPr lang="en-US" altLang="zh-TW" sz="2800">
                <a:latin typeface="Garamond" charset="0"/>
              </a:rPr>
              <a:t> ≥ 1}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44600" y="1371600"/>
            <a:ext cx="24384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US" altLang="zh-TW"/>
              <a:t>state control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6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2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5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1</a:t>
            </a:r>
          </a:p>
        </p:txBody>
      </p:sp>
      <p:cxnSp>
        <p:nvCxnSpPr>
          <p:cNvPr id="19465" name="Straight Arrow Connector 14"/>
          <p:cNvCxnSpPr>
            <a:cxnSpLocks noChangeShapeType="1"/>
            <a:endCxn id="11" idx="1"/>
          </p:cNvCxnSpPr>
          <p:nvPr/>
        </p:nvCxnSpPr>
        <p:spPr bwMode="auto">
          <a:xfrm>
            <a:off x="3683000" y="3124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292600" y="2433638"/>
            <a:ext cx="815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input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68800" y="3746500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000">
                <a:latin typeface="Courier New" charset="0"/>
                <a:cs typeface="Courier New" charset="0"/>
              </a:rPr>
              <a:t>$</a:t>
            </a:r>
            <a:endParaRPr lang="en-US" altLang="zh-TW" sz="2000" baseline="-25000">
              <a:latin typeface="Courier New" charset="0"/>
              <a:cs typeface="Courier New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26000" y="3746500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83200" y="3746500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5740400" y="3746500"/>
            <a:ext cx="457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cxnSp>
        <p:nvCxnSpPr>
          <p:cNvPr id="19471" name="Straight Connector 20"/>
          <p:cNvCxnSpPr>
            <a:cxnSpLocks noChangeShapeType="1"/>
          </p:cNvCxnSpPr>
          <p:nvPr/>
        </p:nvCxnSpPr>
        <p:spPr bwMode="auto">
          <a:xfrm>
            <a:off x="6197600" y="3727450"/>
            <a:ext cx="12192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19472" name="Straight Connector 21"/>
          <p:cNvCxnSpPr>
            <a:cxnSpLocks noChangeShapeType="1"/>
          </p:cNvCxnSpPr>
          <p:nvPr/>
        </p:nvCxnSpPr>
        <p:spPr bwMode="auto">
          <a:xfrm>
            <a:off x="6197600" y="4184650"/>
            <a:ext cx="121920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19473" name="Straight Arrow Connector 22"/>
          <p:cNvCxnSpPr>
            <a:cxnSpLocks noChangeShapeType="1"/>
            <a:endCxn id="17" idx="1"/>
          </p:cNvCxnSpPr>
          <p:nvPr/>
        </p:nvCxnSpPr>
        <p:spPr bwMode="auto">
          <a:xfrm>
            <a:off x="3683000" y="3962400"/>
            <a:ext cx="6858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4" name="TextBox 23"/>
          <p:cNvSpPr txBox="1">
            <a:spLocks noChangeArrowheads="1"/>
          </p:cNvSpPr>
          <p:nvPr/>
        </p:nvSpPr>
        <p:spPr bwMode="auto">
          <a:xfrm>
            <a:off x="4292600" y="4110038"/>
            <a:ext cx="82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stack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4368800" y="37465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4826000" y="37465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5283200" y="37465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740400" y="3746500"/>
            <a:ext cx="457200" cy="457200"/>
          </a:xfrm>
          <a:prstGeom prst="rect">
            <a:avLst/>
          </a:prstGeom>
          <a:noFill/>
          <a:ln w="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19479" name="TextBox 28"/>
          <p:cNvSpPr txBox="1">
            <a:spLocks noChangeArrowheads="1"/>
          </p:cNvSpPr>
          <p:nvPr/>
        </p:nvSpPr>
        <p:spPr bwMode="auto">
          <a:xfrm>
            <a:off x="6746875" y="365283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cxnSp>
        <p:nvCxnSpPr>
          <p:cNvPr id="19480" name="Straight Connector 29"/>
          <p:cNvCxnSpPr>
            <a:cxnSpLocks noChangeShapeType="1"/>
          </p:cNvCxnSpPr>
          <p:nvPr/>
        </p:nvCxnSpPr>
        <p:spPr bwMode="auto">
          <a:xfrm flipV="1">
            <a:off x="6197600" y="3740150"/>
            <a:ext cx="1727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Straight Connector 30"/>
          <p:cNvCxnSpPr>
            <a:cxnSpLocks noChangeShapeType="1"/>
          </p:cNvCxnSpPr>
          <p:nvPr/>
        </p:nvCxnSpPr>
        <p:spPr bwMode="auto">
          <a:xfrm flipV="1">
            <a:off x="6197600" y="4198938"/>
            <a:ext cx="17272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4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19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19484" name="Rectangle 55"/>
          <p:cNvSpPr>
            <a:spLocks noChangeArrowheads="1"/>
          </p:cNvSpPr>
          <p:nvPr/>
        </p:nvSpPr>
        <p:spPr bwMode="auto">
          <a:xfrm>
            <a:off x="5740400" y="37465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TW">
              <a:latin typeface="Garamond" charset="0"/>
            </a:endParaRPr>
          </a:p>
        </p:txBody>
      </p:sp>
      <p:sp>
        <p:nvSpPr>
          <p:cNvPr id="8223" name="Oval 5"/>
          <p:cNvSpPr>
            <a:spLocks noChangeArrowheads="1"/>
          </p:cNvSpPr>
          <p:nvPr/>
        </p:nvSpPr>
        <p:spPr bwMode="auto">
          <a:xfrm>
            <a:off x="1531938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8224" name="Oval 7"/>
          <p:cNvSpPr>
            <a:spLocks noChangeArrowheads="1"/>
          </p:cNvSpPr>
          <p:nvPr/>
        </p:nvSpPr>
        <p:spPr bwMode="auto">
          <a:xfrm>
            <a:off x="1541463" y="42243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8225" name="Oval 8"/>
          <p:cNvSpPr>
            <a:spLocks noChangeArrowheads="1"/>
          </p:cNvSpPr>
          <p:nvPr/>
        </p:nvSpPr>
        <p:spPr bwMode="auto">
          <a:xfrm>
            <a:off x="1541463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sz="2000" baseline="-25000">
              <a:latin typeface="Garamond" charset="0"/>
            </a:endParaRPr>
          </a:p>
        </p:txBody>
      </p:sp>
      <p:sp>
        <p:nvSpPr>
          <p:cNvPr id="19488" name="Oval 9"/>
          <p:cNvSpPr>
            <a:spLocks noChangeArrowheads="1"/>
          </p:cNvSpPr>
          <p:nvPr/>
        </p:nvSpPr>
        <p:spPr bwMode="auto">
          <a:xfrm>
            <a:off x="1587500" y="5313363"/>
            <a:ext cx="271463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sp>
        <p:nvSpPr>
          <p:cNvPr id="19489" name="TextBox 40"/>
          <p:cNvSpPr txBox="1">
            <a:spLocks noChangeArrowheads="1"/>
          </p:cNvSpPr>
          <p:nvPr/>
        </p:nvSpPr>
        <p:spPr bwMode="auto">
          <a:xfrm>
            <a:off x="2303463" y="2667000"/>
            <a:ext cx="827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read </a:t>
            </a:r>
            <a:r>
              <a:rPr lang="en-US" altLang="zh-TW" sz="20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9490" name="TextBox 41"/>
          <p:cNvSpPr txBox="1">
            <a:spLocks noChangeArrowheads="1"/>
          </p:cNvSpPr>
          <p:nvPr/>
        </p:nvSpPr>
        <p:spPr bwMode="auto">
          <a:xfrm>
            <a:off x="2311400" y="2971800"/>
            <a:ext cx="88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push </a:t>
            </a:r>
            <a:r>
              <a:rPr lang="en-US" altLang="zh-TW" sz="2000">
                <a:latin typeface="Courier New" charset="0"/>
                <a:cs typeface="Courier New" charset="0"/>
              </a:rPr>
              <a:t>x</a:t>
            </a:r>
          </a:p>
        </p:txBody>
      </p:sp>
      <p:cxnSp>
        <p:nvCxnSpPr>
          <p:cNvPr id="19491" name="Straight Arrow Connector 43"/>
          <p:cNvCxnSpPr>
            <a:cxnSpLocks noChangeShapeType="1"/>
            <a:endCxn id="8224" idx="0"/>
          </p:cNvCxnSpPr>
          <p:nvPr/>
        </p:nvCxnSpPr>
        <p:spPr bwMode="auto">
          <a:xfrm rot="16200000" flipH="1">
            <a:off x="1257300" y="3749675"/>
            <a:ext cx="9477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92" name="TextBox 44"/>
          <p:cNvSpPr txBox="1">
            <a:spLocks noChangeArrowheads="1"/>
          </p:cNvSpPr>
          <p:nvPr/>
        </p:nvSpPr>
        <p:spPr bwMode="auto">
          <a:xfrm>
            <a:off x="1693863" y="3352800"/>
            <a:ext cx="827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read </a:t>
            </a:r>
            <a:r>
              <a:rPr lang="en-US" altLang="zh-TW" sz="2000">
                <a:latin typeface="Courier New" charset="0"/>
                <a:cs typeface="Courier New" charset="0"/>
              </a:rPr>
              <a:t>1</a:t>
            </a:r>
          </a:p>
        </p:txBody>
      </p:sp>
      <p:cxnSp>
        <p:nvCxnSpPr>
          <p:cNvPr id="19493" name="Straight Arrow Connector 45"/>
          <p:cNvCxnSpPr>
            <a:cxnSpLocks noChangeShapeType="1"/>
          </p:cNvCxnSpPr>
          <p:nvPr/>
        </p:nvCxnSpPr>
        <p:spPr bwMode="auto">
          <a:xfrm rot="5400000">
            <a:off x="1413669" y="4918869"/>
            <a:ext cx="6254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94" name="TextBox 46"/>
          <p:cNvSpPr txBox="1">
            <a:spLocks noChangeArrowheads="1"/>
          </p:cNvSpPr>
          <p:nvPr/>
        </p:nvSpPr>
        <p:spPr bwMode="auto">
          <a:xfrm>
            <a:off x="2317750" y="3995738"/>
            <a:ext cx="827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read </a:t>
            </a:r>
            <a:r>
              <a:rPr lang="en-US" altLang="zh-TW" sz="20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19495" name="TextBox 47"/>
          <p:cNvSpPr txBox="1">
            <a:spLocks noChangeArrowheads="1"/>
          </p:cNvSpPr>
          <p:nvPr/>
        </p:nvSpPr>
        <p:spPr bwMode="auto">
          <a:xfrm>
            <a:off x="2303463" y="4295775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pop </a:t>
            </a:r>
            <a:r>
              <a:rPr lang="en-US" altLang="zh-TW" sz="2000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19496" name="TextBox 49"/>
          <p:cNvSpPr txBox="1">
            <a:spLocks noChangeArrowheads="1"/>
          </p:cNvSpPr>
          <p:nvPr/>
        </p:nvSpPr>
        <p:spPr bwMode="auto">
          <a:xfrm>
            <a:off x="1693863" y="4635500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pop </a:t>
            </a:r>
            <a:r>
              <a:rPr lang="en-US" altLang="zh-TW" sz="2000">
                <a:latin typeface="Courier New" charset="0"/>
                <a:cs typeface="Courier New" charset="0"/>
              </a:rPr>
              <a:t>$</a:t>
            </a:r>
            <a:endParaRPr lang="en-US" altLang="zh-TW" sz="2000" baseline="-25000">
              <a:latin typeface="Courier New" charset="0"/>
              <a:cs typeface="Courier New" charset="0"/>
            </a:endParaRPr>
          </a:p>
        </p:txBody>
      </p:sp>
      <p:cxnSp>
        <p:nvCxnSpPr>
          <p:cNvPr id="19497" name="Straight Arrow Connector 51"/>
          <p:cNvCxnSpPr>
            <a:cxnSpLocks noChangeShapeType="1"/>
          </p:cNvCxnSpPr>
          <p:nvPr/>
        </p:nvCxnSpPr>
        <p:spPr bwMode="auto">
          <a:xfrm>
            <a:off x="1143000" y="210026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36" name="Oval 5"/>
          <p:cNvSpPr>
            <a:spLocks noChangeArrowheads="1"/>
          </p:cNvSpPr>
          <p:nvPr/>
        </p:nvSpPr>
        <p:spPr bwMode="auto">
          <a:xfrm>
            <a:off x="1541463" y="1905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/>
          </a:p>
        </p:txBody>
      </p:sp>
      <p:cxnSp>
        <p:nvCxnSpPr>
          <p:cNvPr id="19499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1426369" y="2590006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Arc 50"/>
          <p:cNvSpPr/>
          <p:nvPr/>
        </p:nvSpPr>
        <p:spPr bwMode="auto">
          <a:xfrm>
            <a:off x="1887538" y="4216400"/>
            <a:ext cx="390525" cy="388938"/>
          </a:xfrm>
          <a:prstGeom prst="arc">
            <a:avLst>
              <a:gd name="adj1" fmla="val 13145617"/>
              <a:gd name="adj2" fmla="val 85274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zh-TW"/>
          </a:p>
        </p:txBody>
      </p:sp>
      <p:sp>
        <p:nvSpPr>
          <p:cNvPr id="52" name="Arc 51"/>
          <p:cNvSpPr/>
          <p:nvPr/>
        </p:nvSpPr>
        <p:spPr bwMode="auto">
          <a:xfrm>
            <a:off x="1897063" y="2887663"/>
            <a:ext cx="388937" cy="388937"/>
          </a:xfrm>
          <a:prstGeom prst="arc">
            <a:avLst>
              <a:gd name="adj1" fmla="val 13145617"/>
              <a:gd name="adj2" fmla="val 85274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zh-TW"/>
          </a:p>
        </p:txBody>
      </p:sp>
      <p:sp>
        <p:nvSpPr>
          <p:cNvPr id="19502" name="TextBox 49"/>
          <p:cNvSpPr txBox="1">
            <a:spLocks noChangeArrowheads="1"/>
          </p:cNvSpPr>
          <p:nvPr/>
        </p:nvSpPr>
        <p:spPr bwMode="auto">
          <a:xfrm>
            <a:off x="1693863" y="2284413"/>
            <a:ext cx="88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push </a:t>
            </a:r>
            <a:r>
              <a:rPr lang="en-US" altLang="zh-TW" sz="2000">
                <a:latin typeface="Courier New" charset="0"/>
                <a:cs typeface="Courier New" charset="0"/>
              </a:rPr>
              <a:t>$</a:t>
            </a:r>
            <a:endParaRPr lang="en-US" altLang="zh-TW" sz="2000" baseline="-25000">
              <a:latin typeface="Courier New" charset="0"/>
              <a:cs typeface="Courier New" charset="0"/>
            </a:endParaRPr>
          </a:p>
        </p:txBody>
      </p:sp>
      <p:sp>
        <p:nvSpPr>
          <p:cNvPr id="19503" name="TextBox 44"/>
          <p:cNvSpPr txBox="1">
            <a:spLocks noChangeArrowheads="1"/>
          </p:cNvSpPr>
          <p:nvPr/>
        </p:nvSpPr>
        <p:spPr bwMode="auto">
          <a:xfrm>
            <a:off x="1693863" y="3630613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</a:rPr>
              <a:t>pop </a:t>
            </a:r>
            <a:r>
              <a:rPr lang="en-US" altLang="zh-TW" sz="2000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/>
      <p:bldP spid="17" grpId="1"/>
      <p:bldP spid="18" grpId="0"/>
      <p:bldP spid="18" grpId="1"/>
      <p:bldP spid="19" grpId="0"/>
      <p:bldP spid="19" grpId="1"/>
      <p:bldP spid="28" grpId="0"/>
      <p:bldP spid="28" grpId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Notation for PDAs</a:t>
            </a:r>
          </a:p>
        </p:txBody>
      </p:sp>
      <p:sp>
        <p:nvSpPr>
          <p:cNvPr id="20483" name="TextBox 69"/>
          <p:cNvSpPr txBox="1">
            <a:spLocks noChangeArrowheads="1"/>
          </p:cNvSpPr>
          <p:nvPr/>
        </p:nvSpPr>
        <p:spPr bwMode="auto">
          <a:xfrm>
            <a:off x="3352800" y="5410200"/>
            <a:ext cx="2193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</a:rPr>
              <a:t>read, pop / push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758950" y="1600200"/>
            <a:ext cx="2051050" cy="3733800"/>
            <a:chOff x="6483032" y="1905000"/>
            <a:chExt cx="2051368" cy="3733800"/>
          </a:xfrm>
        </p:grpSpPr>
        <p:sp>
          <p:nvSpPr>
            <p:cNvPr id="20506" name="Oval 8"/>
            <p:cNvSpPr>
              <a:spLocks noChangeArrowheads="1"/>
            </p:cNvSpPr>
            <p:nvPr/>
          </p:nvSpPr>
          <p:spPr bwMode="auto">
            <a:xfrm>
              <a:off x="6881030" y="2895755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0507" name="TextBox 46"/>
            <p:cNvSpPr txBox="1">
              <a:spLocks noChangeArrowheads="1"/>
            </p:cNvSpPr>
            <p:nvPr/>
          </p:nvSpPr>
          <p:spPr bwMode="auto">
            <a:xfrm>
              <a:off x="7657263" y="3996011"/>
              <a:ext cx="8274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read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20508" name="TextBox 47"/>
            <p:cNvSpPr txBox="1">
              <a:spLocks noChangeArrowheads="1"/>
            </p:cNvSpPr>
            <p:nvPr/>
          </p:nvSpPr>
          <p:spPr bwMode="auto">
            <a:xfrm>
              <a:off x="7643159" y="4296393"/>
              <a:ext cx="795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pop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48" name="Arc 47"/>
            <p:cNvSpPr/>
            <p:nvPr/>
          </p:nvSpPr>
          <p:spPr bwMode="auto">
            <a:xfrm>
              <a:off x="7227685" y="4216400"/>
              <a:ext cx="390586" cy="388938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0510" name="TextBox 40"/>
            <p:cNvSpPr txBox="1">
              <a:spLocks noChangeArrowheads="1"/>
            </p:cNvSpPr>
            <p:nvPr/>
          </p:nvSpPr>
          <p:spPr bwMode="auto">
            <a:xfrm>
              <a:off x="7643159" y="2667119"/>
              <a:ext cx="8274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read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0</a:t>
              </a:r>
            </a:p>
          </p:txBody>
        </p:sp>
        <p:sp>
          <p:nvSpPr>
            <p:cNvPr id="20511" name="TextBox 41"/>
            <p:cNvSpPr txBox="1">
              <a:spLocks noChangeArrowheads="1"/>
            </p:cNvSpPr>
            <p:nvPr/>
          </p:nvSpPr>
          <p:spPr bwMode="auto">
            <a:xfrm>
              <a:off x="7650800" y="2971967"/>
              <a:ext cx="883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push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7237212" y="2887663"/>
              <a:ext cx="388997" cy="388937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0513" name="Oval 5"/>
            <p:cNvSpPr>
              <a:spLocks noChangeArrowheads="1"/>
            </p:cNvSpPr>
            <p:nvPr/>
          </p:nvSpPr>
          <p:spPr bwMode="auto">
            <a:xfrm>
              <a:off x="6872562" y="525774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0514" name="Oval 9"/>
            <p:cNvSpPr>
              <a:spLocks noChangeArrowheads="1"/>
            </p:cNvSpPr>
            <p:nvPr/>
          </p:nvSpPr>
          <p:spPr bwMode="auto">
            <a:xfrm>
              <a:off x="6927604" y="5312782"/>
              <a:ext cx="270981" cy="2709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515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6752425" y="4919020"/>
              <a:ext cx="626629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16" name="TextBox 49"/>
            <p:cNvSpPr txBox="1">
              <a:spLocks noChangeArrowheads="1"/>
            </p:cNvSpPr>
            <p:nvPr/>
          </p:nvSpPr>
          <p:spPr bwMode="auto">
            <a:xfrm>
              <a:off x="7033457" y="4635114"/>
              <a:ext cx="795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pop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endParaRPr lang="en-US" altLang="zh-TW" sz="2000" baseline="-25000">
                <a:latin typeface="Courier New" charset="0"/>
                <a:cs typeface="Courier New" charset="0"/>
              </a:endParaRPr>
            </a:p>
          </p:txBody>
        </p:sp>
        <p:cxnSp>
          <p:nvCxnSpPr>
            <p:cNvPr id="20517" name="Straight Arrow Connector 51"/>
            <p:cNvCxnSpPr>
              <a:cxnSpLocks noChangeShapeType="1"/>
            </p:cNvCxnSpPr>
            <p:nvPr/>
          </p:nvCxnSpPr>
          <p:spPr bwMode="auto">
            <a:xfrm>
              <a:off x="6483032" y="2099765"/>
              <a:ext cx="38106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18" name="Oval 5"/>
            <p:cNvSpPr>
              <a:spLocks noChangeArrowheads="1"/>
            </p:cNvSpPr>
            <p:nvPr/>
          </p:nvSpPr>
          <p:spPr bwMode="auto">
            <a:xfrm>
              <a:off x="6881033" y="190500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519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6766317" y="2590510"/>
              <a:ext cx="609695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20" name="TextBox 49"/>
            <p:cNvSpPr txBox="1">
              <a:spLocks noChangeArrowheads="1"/>
            </p:cNvSpPr>
            <p:nvPr/>
          </p:nvSpPr>
          <p:spPr bwMode="auto">
            <a:xfrm>
              <a:off x="7033459" y="2283883"/>
              <a:ext cx="883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push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endParaRPr lang="en-US" altLang="zh-TW" sz="20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0521" name="Oval 7"/>
            <p:cNvSpPr>
              <a:spLocks noChangeArrowheads="1"/>
            </p:cNvSpPr>
            <p:nvPr/>
          </p:nvSpPr>
          <p:spPr bwMode="auto">
            <a:xfrm>
              <a:off x="6881030" y="4224647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522" name="Straight Arrow Connector 43"/>
            <p:cNvCxnSpPr>
              <a:cxnSpLocks noChangeShapeType="1"/>
              <a:endCxn id="20521" idx="0"/>
            </p:cNvCxnSpPr>
            <p:nvPr/>
          </p:nvCxnSpPr>
          <p:spPr bwMode="auto">
            <a:xfrm rot="16200000" flipH="1">
              <a:off x="6597249" y="3750333"/>
              <a:ext cx="947833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23" name="TextBox 44"/>
            <p:cNvSpPr txBox="1">
              <a:spLocks noChangeArrowheads="1"/>
            </p:cNvSpPr>
            <p:nvPr/>
          </p:nvSpPr>
          <p:spPr bwMode="auto">
            <a:xfrm>
              <a:off x="7033457" y="3352800"/>
              <a:ext cx="8274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read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</a:p>
          </p:txBody>
        </p:sp>
        <p:sp>
          <p:nvSpPr>
            <p:cNvPr id="20524" name="TextBox 44"/>
            <p:cNvSpPr txBox="1">
              <a:spLocks noChangeArrowheads="1"/>
            </p:cNvSpPr>
            <p:nvPr/>
          </p:nvSpPr>
          <p:spPr bwMode="auto">
            <a:xfrm>
              <a:off x="7033366" y="3629960"/>
              <a:ext cx="795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aramond" charset="0"/>
                </a:rPr>
                <a:t>pop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464175" y="1541463"/>
            <a:ext cx="2155825" cy="3792537"/>
            <a:chOff x="5463985" y="1540934"/>
            <a:chExt cx="2156015" cy="3793066"/>
          </a:xfrm>
        </p:grpSpPr>
        <p:sp>
          <p:nvSpPr>
            <p:cNvPr id="20486" name="Oval 8"/>
            <p:cNvSpPr>
              <a:spLocks noChangeArrowheads="1"/>
            </p:cNvSpPr>
            <p:nvPr/>
          </p:nvSpPr>
          <p:spPr bwMode="auto">
            <a:xfrm>
              <a:off x="5861983" y="2590955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sz="2000" baseline="-25000">
                <a:latin typeface="Garamond" charset="0"/>
              </a:endParaRPr>
            </a:p>
          </p:txBody>
        </p:sp>
        <p:sp>
          <p:nvSpPr>
            <p:cNvPr id="20487" name="TextBox 46"/>
            <p:cNvSpPr txBox="1">
              <a:spLocks noChangeArrowheads="1"/>
            </p:cNvSpPr>
            <p:nvPr/>
          </p:nvSpPr>
          <p:spPr bwMode="auto">
            <a:xfrm>
              <a:off x="6638216" y="3867090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77" name="Arc 76"/>
            <p:cNvSpPr/>
            <p:nvPr/>
          </p:nvSpPr>
          <p:spPr bwMode="auto">
            <a:xfrm>
              <a:off x="6208589" y="3911402"/>
              <a:ext cx="390559" cy="388992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0489" name="TextBox 40"/>
            <p:cNvSpPr txBox="1">
              <a:spLocks noChangeArrowheads="1"/>
            </p:cNvSpPr>
            <p:nvPr/>
          </p:nvSpPr>
          <p:spPr bwMode="auto">
            <a:xfrm>
              <a:off x="6624112" y="2537822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0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 </a:t>
              </a:r>
              <a:r>
                <a:rPr lang="en-US" altLang="zh-TW" sz="2000">
                  <a:latin typeface="Garamond" charset="0"/>
                </a:rPr>
                <a:t>/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80" name="Arc 79"/>
            <p:cNvSpPr/>
            <p:nvPr/>
          </p:nvSpPr>
          <p:spPr bwMode="auto">
            <a:xfrm>
              <a:off x="6218114" y="2582479"/>
              <a:ext cx="388971" cy="388991"/>
            </a:xfrm>
            <a:prstGeom prst="arc">
              <a:avLst>
                <a:gd name="adj1" fmla="val 13145617"/>
                <a:gd name="adj2" fmla="val 852749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zh-TW"/>
            </a:p>
          </p:txBody>
        </p:sp>
        <p:sp>
          <p:nvSpPr>
            <p:cNvPr id="20491" name="Oval 5"/>
            <p:cNvSpPr>
              <a:spLocks noChangeArrowheads="1"/>
            </p:cNvSpPr>
            <p:nvPr/>
          </p:nvSpPr>
          <p:spPr bwMode="auto">
            <a:xfrm>
              <a:off x="5853515" y="495294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sp>
          <p:nvSpPr>
            <p:cNvPr id="20492" name="Oval 9"/>
            <p:cNvSpPr>
              <a:spLocks noChangeArrowheads="1"/>
            </p:cNvSpPr>
            <p:nvPr/>
          </p:nvSpPr>
          <p:spPr bwMode="auto">
            <a:xfrm>
              <a:off x="5908557" y="5007982"/>
              <a:ext cx="270981" cy="2709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493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5733378" y="4614220"/>
              <a:ext cx="626629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4" name="TextBox 49"/>
            <p:cNvSpPr txBox="1">
              <a:spLocks noChangeArrowheads="1"/>
            </p:cNvSpPr>
            <p:nvPr/>
          </p:nvSpPr>
          <p:spPr bwMode="auto">
            <a:xfrm>
              <a:off x="6084836" y="4374766"/>
              <a:ext cx="9404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</a:rPr>
                <a:t>e</a:t>
              </a:r>
              <a:endParaRPr lang="en-US" altLang="zh-TW" sz="2000" baseline="-25000">
                <a:latin typeface="Garamond" charset="0"/>
              </a:endParaRPr>
            </a:p>
          </p:txBody>
        </p:sp>
        <p:cxnSp>
          <p:nvCxnSpPr>
            <p:cNvPr id="20495" name="Straight Arrow Connector 51"/>
            <p:cNvCxnSpPr>
              <a:cxnSpLocks noChangeShapeType="1"/>
            </p:cNvCxnSpPr>
            <p:nvPr/>
          </p:nvCxnSpPr>
          <p:spPr bwMode="auto">
            <a:xfrm>
              <a:off x="5463985" y="1794965"/>
              <a:ext cx="38106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6" name="Oval 5"/>
            <p:cNvSpPr>
              <a:spLocks noChangeArrowheads="1"/>
            </p:cNvSpPr>
            <p:nvPr/>
          </p:nvSpPr>
          <p:spPr bwMode="auto">
            <a:xfrm>
              <a:off x="5861986" y="1600200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497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5747270" y="2285710"/>
              <a:ext cx="609695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8" name="TextBox 49"/>
            <p:cNvSpPr txBox="1">
              <a:spLocks noChangeArrowheads="1"/>
            </p:cNvSpPr>
            <p:nvPr/>
          </p:nvSpPr>
          <p:spPr bwMode="auto">
            <a:xfrm>
              <a:off x="6084838" y="2023535"/>
              <a:ext cx="9404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,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r>
                <a:rPr lang="en-US" altLang="zh-TW" sz="2000">
                  <a:latin typeface="Garamond" charset="0"/>
                  <a:ea typeface="Garamond" charset="0"/>
                  <a:cs typeface="Symbol" charset="2"/>
                </a:rPr>
                <a:t> /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$</a:t>
              </a:r>
              <a:endParaRPr lang="en-US" altLang="zh-TW" sz="2000" baseline="-25000">
                <a:latin typeface="Courier New" charset="0"/>
                <a:cs typeface="Courier New" charset="0"/>
              </a:endParaRPr>
            </a:p>
          </p:txBody>
        </p:sp>
        <p:sp>
          <p:nvSpPr>
            <p:cNvPr id="20499" name="Oval 7"/>
            <p:cNvSpPr>
              <a:spLocks noChangeArrowheads="1"/>
            </p:cNvSpPr>
            <p:nvPr/>
          </p:nvSpPr>
          <p:spPr bwMode="auto">
            <a:xfrm>
              <a:off x="5861983" y="3919847"/>
              <a:ext cx="381064" cy="3810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/>
            </a:p>
          </p:txBody>
        </p:sp>
        <p:cxnSp>
          <p:nvCxnSpPr>
            <p:cNvPr id="20500" name="Straight Arrow Connector 43"/>
            <p:cNvCxnSpPr>
              <a:cxnSpLocks noChangeShapeType="1"/>
              <a:endCxn id="20499" idx="0"/>
            </p:cNvCxnSpPr>
            <p:nvPr/>
          </p:nvCxnSpPr>
          <p:spPr bwMode="auto">
            <a:xfrm rot="16200000" flipH="1">
              <a:off x="5578202" y="3445533"/>
              <a:ext cx="947833" cy="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501" name="TextBox 44"/>
            <p:cNvSpPr txBox="1">
              <a:spLocks noChangeArrowheads="1"/>
            </p:cNvSpPr>
            <p:nvPr/>
          </p:nvSpPr>
          <p:spPr bwMode="auto">
            <a:xfrm>
              <a:off x="6084836" y="3168652"/>
              <a:ext cx="98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Courier New" charset="0"/>
                  <a:cs typeface="Courier New" charset="0"/>
                </a:rPr>
                <a:t>1</a:t>
              </a:r>
              <a:r>
                <a:rPr lang="en-US" altLang="zh-TW" sz="2000">
                  <a:latin typeface="Garamond" charset="0"/>
                </a:rPr>
                <a:t>, </a:t>
              </a:r>
              <a:r>
                <a:rPr lang="en-US" altLang="zh-TW" sz="2000">
                  <a:latin typeface="Courier New" charset="0"/>
                  <a:cs typeface="Courier New" charset="0"/>
                </a:rPr>
                <a:t>x</a:t>
              </a:r>
              <a:r>
                <a:rPr lang="en-US" altLang="zh-TW" sz="2000">
                  <a:latin typeface="Garamond" charset="0"/>
                </a:rPr>
                <a:t> / </a:t>
              </a:r>
              <a:r>
                <a:rPr lang="en-US" altLang="zh-TW" sz="2000">
                  <a:latin typeface="Symbol" charset="2"/>
                  <a:ea typeface="Garamond" charset="0"/>
                  <a:cs typeface="Symbol" charset="2"/>
                </a:rPr>
                <a:t>e</a:t>
              </a:r>
              <a:endParaRPr lang="en-US" altLang="zh-TW" sz="2000">
                <a:latin typeface="Courier New" charset="0"/>
                <a:cs typeface="Courier New" charset="0"/>
              </a:endParaRPr>
            </a:p>
          </p:txBody>
        </p:sp>
        <p:sp>
          <p:nvSpPr>
            <p:cNvPr id="20502" name="TextBox 92"/>
            <p:cNvSpPr txBox="1">
              <a:spLocks noChangeArrowheads="1"/>
            </p:cNvSpPr>
            <p:nvPr/>
          </p:nvSpPr>
          <p:spPr bwMode="auto">
            <a:xfrm>
              <a:off x="5866441" y="1540934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0</a:t>
              </a:r>
            </a:p>
          </p:txBody>
        </p:sp>
        <p:sp>
          <p:nvSpPr>
            <p:cNvPr id="20503" name="TextBox 93"/>
            <p:cNvSpPr txBox="1">
              <a:spLocks noChangeArrowheads="1"/>
            </p:cNvSpPr>
            <p:nvPr/>
          </p:nvSpPr>
          <p:spPr bwMode="auto">
            <a:xfrm>
              <a:off x="5884334" y="2520891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1</a:t>
              </a:r>
            </a:p>
          </p:txBody>
        </p:sp>
        <p:sp>
          <p:nvSpPr>
            <p:cNvPr id="20504" name="TextBox 94"/>
            <p:cNvSpPr txBox="1">
              <a:spLocks noChangeArrowheads="1"/>
            </p:cNvSpPr>
            <p:nvPr/>
          </p:nvSpPr>
          <p:spPr bwMode="auto">
            <a:xfrm>
              <a:off x="5875867" y="3860799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2</a:t>
              </a:r>
            </a:p>
          </p:txBody>
        </p:sp>
        <p:sp>
          <p:nvSpPr>
            <p:cNvPr id="20505" name="TextBox 95"/>
            <p:cNvSpPr txBox="1">
              <a:spLocks noChangeArrowheads="1"/>
            </p:cNvSpPr>
            <p:nvPr/>
          </p:nvSpPr>
          <p:spPr bwMode="auto">
            <a:xfrm>
              <a:off x="5868359" y="4891558"/>
              <a:ext cx="36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Garamond" charset="0"/>
                </a:rPr>
                <a:t>q</a:t>
              </a:r>
              <a:r>
                <a:rPr lang="en-US" sz="1800" baseline="-25000">
                  <a:latin typeface="Garamond" charset="0"/>
                </a:rPr>
                <a:t>3</a:t>
              </a:r>
            </a:p>
          </p:txBody>
        </p:sp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May, 2011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charset="-128"/>
              </a:rPr>
              <a:t>Definition of a PDA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3425" cy="368458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TW" sz="3200" dirty="0" smtClean="0">
                <a:ea typeface="ＭＳ Ｐゴシック" charset="-128"/>
              </a:rPr>
              <a:t>	A pushdown automaton is </a:t>
            </a:r>
            <a:r>
              <a:rPr lang="en-US" altLang="zh-TW" sz="3200" dirty="0" smtClean="0">
                <a:latin typeface="Garamond" charset="0"/>
                <a:ea typeface="ＭＳ Ｐゴシック" charset="-128"/>
              </a:rPr>
              <a:t>(Q, </a:t>
            </a:r>
            <a:r>
              <a:rPr lang="en-US" altLang="zh-TW" sz="3200" dirty="0" smtClean="0">
                <a:ea typeface="新細明體" charset="-120"/>
                <a:sym typeface="Symbol" charset="2"/>
              </a:rPr>
              <a:t>,</a:t>
            </a:r>
            <a:r>
              <a:rPr lang="en-US" altLang="zh-TW" sz="3200" dirty="0" smtClean="0">
                <a:latin typeface="Garamond" charset="0"/>
                <a:ea typeface="ＭＳ Ｐゴシック" charset="-128"/>
                <a:sym typeface="Symbol" charset="2"/>
              </a:rPr>
              <a:t> </a:t>
            </a:r>
            <a:r>
              <a:rPr lang="en-US" altLang="zh-TW" sz="3200" dirty="0" smtClean="0">
                <a:ea typeface="新細明體" charset="-120"/>
                <a:sym typeface="Symbol" charset="2"/>
              </a:rPr>
              <a:t></a:t>
            </a:r>
            <a:r>
              <a:rPr lang="en-US" altLang="zh-TW" sz="3200" dirty="0" smtClean="0">
                <a:latin typeface="Garamond" charset="0"/>
                <a:ea typeface="ＭＳ Ｐゴシック" charset="-128"/>
                <a:sym typeface="Symbol" charset="2"/>
              </a:rPr>
              <a:t>, </a:t>
            </a:r>
            <a:r>
              <a:rPr lang="en-US" altLang="zh-TW" sz="3200" dirty="0" smtClean="0">
                <a:ea typeface="新細明體" charset="-120"/>
                <a:sym typeface="Symbol" charset="2"/>
              </a:rPr>
              <a:t></a:t>
            </a:r>
            <a:r>
              <a:rPr lang="en-US" altLang="zh-TW" sz="3200" dirty="0" smtClean="0">
                <a:latin typeface="Garamond" charset="0"/>
                <a:ea typeface="ＭＳ Ｐゴシック" charset="-128"/>
                <a:sym typeface="Symbol" charset="2"/>
              </a:rPr>
              <a:t>, </a:t>
            </a:r>
            <a:r>
              <a:rPr lang="en-US" altLang="zh-TW" sz="3200" dirty="0" err="1" smtClean="0">
                <a:latin typeface="Garamond" charset="0"/>
                <a:ea typeface="ＭＳ Ｐゴシック" charset="-128"/>
                <a:sym typeface="Symbol" charset="2"/>
              </a:rPr>
              <a:t>q</a:t>
            </a:r>
            <a:r>
              <a:rPr lang="en-US" altLang="zh-TW" sz="3200" baseline="-25000" dirty="0" err="1" smtClean="0">
                <a:latin typeface="Garamond" charset="0"/>
                <a:ea typeface="ＭＳ Ｐゴシック" charset="-128"/>
                <a:sym typeface="Symbol" charset="2"/>
              </a:rPr>
              <a:t>0</a:t>
            </a:r>
            <a:r>
              <a:rPr lang="en-US" altLang="zh-TW" sz="3200" dirty="0" smtClean="0">
                <a:latin typeface="Garamond" charset="0"/>
                <a:ea typeface="ＭＳ Ｐゴシック" charset="-128"/>
                <a:sym typeface="Symbol" charset="2"/>
              </a:rPr>
              <a:t>, F)</a:t>
            </a:r>
            <a:r>
              <a:rPr lang="en-US" altLang="zh-TW" sz="3200" dirty="0" smtClean="0">
                <a:ea typeface="新細明體" charset="-120"/>
                <a:sym typeface="Symbol" charset="2"/>
              </a:rPr>
              <a:t> where:</a:t>
            </a:r>
          </a:p>
          <a:p>
            <a:pPr lvl="1"/>
            <a:r>
              <a:rPr lang="en-US" altLang="zh-TW" sz="2800" dirty="0" smtClean="0">
                <a:latin typeface="Garamond" charset="0"/>
              </a:rPr>
              <a:t>Q</a:t>
            </a:r>
            <a:r>
              <a:rPr lang="en-US" altLang="zh-TW" sz="2800" dirty="0" smtClean="0">
                <a:ea typeface="新細明體" charset="-120"/>
              </a:rPr>
              <a:t> is a finite set of</a:t>
            </a:r>
            <a:r>
              <a:rPr lang="en-US" altLang="zh-TW" sz="2800" dirty="0" smtClean="0">
                <a:solidFill>
                  <a:schemeClr val="accent1"/>
                </a:solidFill>
                <a:ea typeface="新細明體" charset="-120"/>
              </a:rPr>
              <a:t> </a:t>
            </a:r>
            <a:r>
              <a:rPr lang="en-US" altLang="zh-TW" sz="2800" b="1" dirty="0" smtClean="0">
                <a:solidFill>
                  <a:schemeClr val="accent1"/>
                </a:solidFill>
                <a:ea typeface="新細明體" charset="-120"/>
              </a:rPr>
              <a:t>states</a:t>
            </a:r>
            <a:r>
              <a:rPr lang="en-US" altLang="zh-TW" sz="2800" dirty="0" smtClean="0">
                <a:ea typeface="新細明體" charset="-120"/>
              </a:rPr>
              <a:t>;</a:t>
            </a:r>
          </a:p>
          <a:p>
            <a:pPr lvl="1"/>
            <a:r>
              <a:rPr lang="en-US" altLang="zh-TW" sz="2800" dirty="0" smtClean="0">
                <a:ea typeface="新細明體" charset="-120"/>
                <a:sym typeface="Symbol" charset="2"/>
              </a:rPr>
              <a:t> is the </a:t>
            </a:r>
            <a:r>
              <a:rPr lang="en-US" altLang="zh-TW" sz="2800" b="1" dirty="0" smtClean="0">
                <a:solidFill>
                  <a:srgbClr val="6699FF"/>
                </a:solidFill>
                <a:ea typeface="新細明體" charset="-120"/>
                <a:sym typeface="Symbol" charset="2"/>
              </a:rPr>
              <a:t>input alphabet</a:t>
            </a:r>
            <a:r>
              <a:rPr lang="en-US" altLang="zh-TW" sz="2800" dirty="0" smtClean="0">
                <a:ea typeface="新細明體" charset="-120"/>
                <a:sym typeface="Symbol" charset="2"/>
              </a:rPr>
              <a:t>;</a:t>
            </a:r>
          </a:p>
          <a:p>
            <a:pPr lvl="1"/>
            <a:r>
              <a:rPr lang="en-US" altLang="zh-TW" sz="2800" dirty="0" smtClean="0">
                <a:ea typeface="新細明體" charset="-120"/>
                <a:sym typeface="Symbol" charset="2"/>
              </a:rPr>
              <a:t> is the </a:t>
            </a:r>
            <a:r>
              <a:rPr lang="en-US" altLang="zh-TW" sz="2800" b="1" dirty="0" smtClean="0">
                <a:solidFill>
                  <a:srgbClr val="6699FF"/>
                </a:solidFill>
                <a:ea typeface="新細明體" charset="-120"/>
                <a:sym typeface="Symbol" charset="2"/>
              </a:rPr>
              <a:t>stack alphabet</a:t>
            </a:r>
            <a:endParaRPr lang="en-US" altLang="zh-TW" sz="2800" b="1" dirty="0" smtClean="0">
              <a:ea typeface="新細明體" charset="-120"/>
              <a:sym typeface="Symbol" charset="2"/>
            </a:endParaRPr>
          </a:p>
          <a:p>
            <a:pPr lvl="1"/>
            <a:r>
              <a:rPr lang="en-US" altLang="zh-TW" sz="2800" dirty="0" err="1" smtClean="0">
                <a:latin typeface="Garamond" charset="0"/>
                <a:sym typeface="Symbol" charset="2"/>
              </a:rPr>
              <a:t>q</a:t>
            </a:r>
            <a:r>
              <a:rPr lang="en-US" altLang="zh-TW" sz="2800" baseline="-25000" dirty="0" err="1" smtClean="0">
                <a:latin typeface="Garamond" charset="0"/>
                <a:sym typeface="Symbol" charset="2"/>
              </a:rPr>
              <a:t>0</a:t>
            </a:r>
            <a:r>
              <a:rPr lang="en-US" altLang="zh-TW" sz="2800" dirty="0" smtClean="0">
                <a:latin typeface="Garamond" charset="0"/>
                <a:sym typeface="Symbol" charset="2"/>
              </a:rPr>
              <a:t> </a:t>
            </a:r>
            <a:r>
              <a:rPr lang="en-US" altLang="zh-TW" sz="2800" dirty="0" smtClean="0">
                <a:ea typeface="新細明體" charset="-120"/>
                <a:sym typeface="Symbol" charset="2"/>
              </a:rPr>
              <a:t>in </a:t>
            </a:r>
            <a:r>
              <a:rPr lang="en-US" altLang="zh-TW" sz="2800" dirty="0" smtClean="0">
                <a:latin typeface="Garamond" charset="0"/>
                <a:sym typeface="Symbol" charset="2"/>
              </a:rPr>
              <a:t>Q</a:t>
            </a:r>
            <a:r>
              <a:rPr lang="en-US" altLang="zh-TW" sz="2800" dirty="0" smtClean="0">
                <a:ea typeface="新細明體" charset="-120"/>
                <a:sym typeface="Symbol" charset="2"/>
              </a:rPr>
              <a:t> is the </a:t>
            </a:r>
            <a:r>
              <a:rPr lang="en-US" altLang="zh-TW" sz="2800" b="1" dirty="0" smtClean="0">
                <a:solidFill>
                  <a:srgbClr val="6699FF"/>
                </a:solidFill>
                <a:ea typeface="新細明體" charset="-120"/>
                <a:sym typeface="Symbol" charset="2"/>
              </a:rPr>
              <a:t>initial state</a:t>
            </a:r>
            <a:r>
              <a:rPr lang="en-US" altLang="zh-TW" sz="2800" dirty="0" smtClean="0">
                <a:ea typeface="新細明體" charset="-120"/>
                <a:sym typeface="Symbol" charset="2"/>
              </a:rPr>
              <a:t>;</a:t>
            </a:r>
          </a:p>
          <a:p>
            <a:pPr lvl="1"/>
            <a:r>
              <a:rPr lang="en-US" altLang="zh-TW" sz="2800" dirty="0" smtClean="0">
                <a:latin typeface="Garamond" charset="0"/>
                <a:sym typeface="Symbol" charset="2"/>
              </a:rPr>
              <a:t>F  Q </a:t>
            </a:r>
            <a:r>
              <a:rPr lang="en-US" altLang="zh-TW" sz="2800" dirty="0" smtClean="0">
                <a:ea typeface="新細明體" charset="-120"/>
                <a:sym typeface="Symbol" charset="2"/>
              </a:rPr>
              <a:t>is a set of final states;</a:t>
            </a:r>
          </a:p>
          <a:p>
            <a:pPr lvl="1"/>
            <a:r>
              <a:rPr lang="en-US" altLang="zh-TW" sz="2800" dirty="0" smtClean="0">
                <a:ea typeface="新細明體" charset="-120"/>
                <a:sym typeface="Symbol" charset="2"/>
              </a:rPr>
              <a:t> is the </a:t>
            </a:r>
            <a:r>
              <a:rPr lang="en-US" altLang="zh-TW" sz="2800" b="1" dirty="0" smtClean="0">
                <a:solidFill>
                  <a:schemeClr val="accent1"/>
                </a:solidFill>
                <a:ea typeface="新細明體" charset="-120"/>
                <a:sym typeface="Symbol" charset="2"/>
              </a:rPr>
              <a:t>transition function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914400" y="5638800"/>
            <a:ext cx="6247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ymbol" charset="2"/>
                <a:sym typeface="Symbol" charset="2"/>
              </a:rPr>
              <a:t>d</a:t>
            </a:r>
            <a:r>
              <a:rPr lang="en-US" altLang="zh-TW" sz="2400" dirty="0">
                <a:latin typeface="Garamond" charset="0"/>
                <a:sym typeface="Symbol" charset="2"/>
              </a:rPr>
              <a:t>: Q  (</a:t>
            </a:r>
            <a:r>
              <a:rPr lang="en-US" altLang="zh-TW" sz="2400" dirty="0">
                <a:ea typeface="新細明體" charset="-120"/>
                <a:sym typeface="Symbol" charset="2"/>
              </a:rPr>
              <a:t></a:t>
            </a:r>
            <a:r>
              <a:rPr lang="en-US" altLang="zh-TW" sz="2400" dirty="0">
                <a:latin typeface="Garamond" charset="0"/>
                <a:sym typeface="Symbol" charset="2"/>
              </a:rPr>
              <a:t>  {</a:t>
            </a:r>
            <a:r>
              <a:rPr lang="en-US" altLang="zh-TW" sz="2400" dirty="0">
                <a:ea typeface="新細明體" charset="-120"/>
                <a:sym typeface="Symbol" charset="2"/>
              </a:rPr>
              <a:t></a:t>
            </a:r>
            <a:r>
              <a:rPr lang="en-US" altLang="zh-TW" sz="2400" dirty="0">
                <a:latin typeface="Garamond" charset="0"/>
                <a:sym typeface="Symbol" charset="2"/>
              </a:rPr>
              <a:t>}) 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</a:t>
            </a:r>
            <a:r>
              <a:rPr lang="en-US" altLang="zh-TW" sz="2400" dirty="0" smtClean="0">
                <a:latin typeface="Garamond" charset="0"/>
                <a:sym typeface="Wingdings" pitchFamily="2" charset="2"/>
              </a:rPr>
              <a:t> finite </a:t>
            </a:r>
            <a:r>
              <a:rPr lang="en-US" altLang="zh-TW" sz="2400" dirty="0" smtClean="0">
                <a:latin typeface="Garamond" charset="0"/>
                <a:sym typeface="Symbol" charset="2"/>
              </a:rPr>
              <a:t>subsets </a:t>
            </a:r>
            <a:r>
              <a:rPr lang="en-US" altLang="zh-TW" sz="2400" dirty="0">
                <a:latin typeface="Garamond" charset="0"/>
                <a:sym typeface="Symbol" charset="2"/>
              </a:rPr>
              <a:t>of Q  </a:t>
            </a:r>
            <a:r>
              <a:rPr lang="en-US" altLang="zh-TW" sz="2400" dirty="0" smtClean="0">
                <a:latin typeface="Symbol" charset="2"/>
                <a:sym typeface="Symbol" charset="2"/>
              </a:rPr>
              <a:t>G</a:t>
            </a:r>
            <a:r>
              <a:rPr lang="en-US" altLang="zh-TW" sz="2400" dirty="0" smtClean="0">
                <a:latin typeface="Garamond" charset="0"/>
                <a:sym typeface="Symbol" charset="2"/>
              </a:rPr>
              <a:t> *</a:t>
            </a:r>
            <a:endParaRPr lang="en-US" altLang="zh-TW" sz="2400" dirty="0">
              <a:latin typeface="Garamond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16 May, 2011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730</TotalTime>
  <Words>1465</Words>
  <Application>Microsoft Office PowerPoint</Application>
  <PresentationFormat>On-screen Show (4:3)</PresentationFormat>
  <Paragraphs>447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Median</vt:lpstr>
      <vt:lpstr>Equation</vt:lpstr>
      <vt:lpstr>Pushdown automata</vt:lpstr>
      <vt:lpstr>Motivation</vt:lpstr>
      <vt:lpstr>Pushdown automata versus NFA</vt:lpstr>
      <vt:lpstr>Pushdown automata</vt:lpstr>
      <vt:lpstr>Pushdown automata</vt:lpstr>
      <vt:lpstr>Building a PDA</vt:lpstr>
      <vt:lpstr>A PDA in action</vt:lpstr>
      <vt:lpstr>Notation for PDAs</vt:lpstr>
      <vt:lpstr>Definition of a PDA</vt:lpstr>
      <vt:lpstr>Example</vt:lpstr>
      <vt:lpstr>The language of a PDA</vt:lpstr>
      <vt:lpstr>PDA and CFG</vt:lpstr>
      <vt:lpstr>Example 1</vt:lpstr>
      <vt:lpstr>Example 2</vt:lpstr>
      <vt:lpstr>Example 3</vt:lpstr>
      <vt:lpstr>Example 3</vt:lpstr>
      <vt:lpstr>Example 3</vt:lpstr>
      <vt:lpstr>Example 3</vt:lpstr>
      <vt:lpstr>PDA and CFG</vt:lpstr>
      <vt:lpstr>CFGs and PDAs</vt:lpstr>
      <vt:lpstr>A convention</vt:lpstr>
      <vt:lpstr>Converting a CFG to a PDA</vt:lpstr>
      <vt:lpstr>Converting a CFG to a PDA</vt:lpstr>
      <vt:lpstr>General PDA to CFG conversion</vt:lpstr>
      <vt:lpstr>From PDAs to CFGs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129</cp:revision>
  <dcterms:created xsi:type="dcterms:W3CDTF">2011-02-02T05:30:30Z</dcterms:created>
  <dcterms:modified xsi:type="dcterms:W3CDTF">2011-05-20T03:39:00Z</dcterms:modified>
</cp:coreProperties>
</file>