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90F2F-A7E0-4F1B-9B8A-321C8E489F2E}" type="datetimeFigureOut">
              <a:rPr lang="en-US" smtClean="0"/>
              <a:pPr/>
              <a:t>5/31/2011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96754-71CE-44E5-B9EA-E2B3CEB67A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Quiz 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5272-7369-4F1C-B1C9-EF7AE8C147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 Regular Grammar and Context Free Grammar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CFG? How is it related to NRG? Highlight the importance of CFG in Automata theory with practical usage. (5)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For the following grammar, find a derivation tree for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aaAA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aaaa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aAab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aaab</a:t>
            </a:r>
            <a:r>
              <a:rPr lang="en-US" dirty="0" smtClean="0">
                <a:sym typeface="Wingdings" pitchFamily="2" charset="2"/>
              </a:rPr>
              <a:t> (5)</a:t>
            </a:r>
          </a:p>
          <a:p>
            <a:pPr marL="914400" lvl="1" indent="-514350">
              <a:buNone/>
            </a:pPr>
            <a:r>
              <a:rPr lang="en-US" dirty="0" smtClean="0">
                <a:sym typeface="Wingdings" pitchFamily="2" charset="2"/>
              </a:rPr>
              <a:t>	S AB</a:t>
            </a:r>
          </a:p>
          <a:p>
            <a:pPr marL="914400" lvl="1" indent="-514350">
              <a:buNone/>
            </a:pPr>
            <a:r>
              <a:rPr lang="en-US" dirty="0" smtClean="0">
                <a:sym typeface="Wingdings" pitchFamily="2" charset="2"/>
              </a:rPr>
              <a:t>	A –&gt; </a:t>
            </a:r>
            <a:r>
              <a:rPr lang="en-US" dirty="0" err="1" smtClean="0">
                <a:sym typeface="Wingdings" pitchFamily="2" charset="2"/>
              </a:rPr>
              <a:t>aAA</a:t>
            </a:r>
            <a:endParaRPr lang="en-US" dirty="0" smtClean="0">
              <a:sym typeface="Wingdings" pitchFamily="2" charset="2"/>
            </a:endParaRPr>
          </a:p>
          <a:p>
            <a:pPr marL="914400" lvl="1" indent="-514350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dirty="0" smtClean="0">
                <a:sym typeface="Wingdings" pitchFamily="2" charset="2"/>
              </a:rPr>
              <a:t>		A –&gt; </a:t>
            </a:r>
            <a:r>
              <a:rPr lang="en-US" dirty="0" err="1" smtClean="0">
                <a:sym typeface="Wingdings" pitchFamily="2" charset="2"/>
              </a:rPr>
              <a:t>aA</a:t>
            </a:r>
            <a:endParaRPr lang="en-US" dirty="0" smtClean="0">
              <a:sym typeface="Wingdings" pitchFamily="2" charset="2"/>
            </a:endParaRPr>
          </a:p>
          <a:p>
            <a:pPr marL="914400" lvl="1" indent="-514350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dirty="0" smtClean="0">
                <a:sym typeface="Wingdings" pitchFamily="2" charset="2"/>
              </a:rPr>
              <a:t>		A –&gt; a</a:t>
            </a:r>
          </a:p>
          <a:p>
            <a:pPr marL="914400" lvl="1" indent="-514350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dirty="0" smtClean="0">
                <a:sym typeface="Wingdings" pitchFamily="2" charset="2"/>
              </a:rPr>
              <a:t>		B –&gt; </a:t>
            </a:r>
            <a:r>
              <a:rPr lang="en-US" dirty="0" err="1" smtClean="0">
                <a:sym typeface="Wingdings" pitchFamily="2" charset="2"/>
              </a:rPr>
              <a:t>bB</a:t>
            </a:r>
            <a:r>
              <a:rPr lang="en-US" dirty="0" smtClean="0">
                <a:sym typeface="Wingdings" pitchFamily="2" charset="2"/>
              </a:rPr>
              <a:t>		</a:t>
            </a:r>
          </a:p>
          <a:p>
            <a:pPr marL="914400" lvl="1" indent="-514350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dirty="0" smtClean="0">
                <a:sym typeface="Wingdings" pitchFamily="2" charset="2"/>
              </a:rPr>
              <a:t>		B –&gt; b	</a:t>
            </a:r>
            <a:endParaRPr lang="en-US" dirty="0" smtClean="0">
              <a:sym typeface="Wingdings" pitchFamily="2" charset="2"/>
            </a:endParaRPr>
          </a:p>
          <a:p>
            <a:pPr marL="914400" lvl="1" indent="-514350">
              <a:buNone/>
              <a:tabLst>
                <a:tab pos="692150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264150" algn="l"/>
              </a:tabLst>
            </a:pPr>
            <a:r>
              <a:rPr lang="en-US" dirty="0" smtClean="0">
                <a:sym typeface="Wingdings" pitchFamily="2" charset="2"/>
              </a:rPr>
              <a:t>     	B </a:t>
            </a:r>
            <a:r>
              <a:rPr lang="el-GR" smtClean="0">
                <a:sym typeface="Wingdings" pitchFamily="2" charset="2"/>
              </a:rPr>
              <a:t>ε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5272-7369-4F1C-B1C9-EF7AE8C147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Quiz 03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Quiz 02</vt:lpstr>
      <vt:lpstr>Attempt The Following</vt:lpstr>
    </vt:vector>
  </TitlesOfParts>
  <Company>Military College of Signals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02</dc:title>
  <dc:creator>Umar Mahmud</dc:creator>
  <cp:lastModifiedBy>Umar Mahmud</cp:lastModifiedBy>
  <cp:revision>6</cp:revision>
  <dcterms:created xsi:type="dcterms:W3CDTF">2011-04-19T05:31:51Z</dcterms:created>
  <dcterms:modified xsi:type="dcterms:W3CDTF">2011-05-31T07:00:46Z</dcterms:modified>
</cp:coreProperties>
</file>