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5" r:id="rId26"/>
    <p:sldId id="282" r:id="rId27"/>
    <p:sldId id="283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6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3A31C-3B65-4CA2-BB52-390E7F1B326A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29791-525A-4D57-80CA-E9B974574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9791-525A-4D57-80CA-E9B97457492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086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524000"/>
            <a:ext cx="7239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3886200"/>
            <a:ext cx="7239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DCBE6A-3CED-4C32-B1EB-2EBAAE2BC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47800" y="228600"/>
            <a:ext cx="72390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DA44A9-6F76-42B3-8F7C-90DED8C04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Concurrency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Maj</a:t>
            </a:r>
            <a:r>
              <a:rPr lang="en-US" dirty="0" smtClean="0"/>
              <a:t> Dr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endParaRPr lang="en-US" dirty="0"/>
          </a:p>
        </p:txBody>
      </p:sp>
    </p:spTree>
  </p:cSld>
  <p:clrMapOvr>
    <a:masterClrMapping/>
  </p:clrMapOvr>
  <p:transition advTm="2003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Machine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 and Set Instruction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testset</a:t>
            </a:r>
            <a:r>
              <a:rPr lang="en-US" b="1" dirty="0" smtClean="0">
                <a:latin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	if (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== 0) 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		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= 1;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		return true;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	}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	else 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		return false;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	}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868"/>
            <a:ext cx="7467600" cy="630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Machine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Exchange Instruction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	void exchange(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register, 			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memory)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temp;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		temp = memory;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		memory = register;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		register = temp;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	}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477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Bolt=0 means no process in critical section</a:t>
            </a:r>
          </a:p>
          <a:p>
            <a:r>
              <a:rPr lang="en-US" dirty="0" smtClean="0"/>
              <a:t>Bolt=1 means only one process in critical section having key=0.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7848600" cy="485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in implementation using</a:t>
            </a:r>
            <a:br>
              <a:rPr lang="en-US" dirty="0" smtClean="0"/>
            </a:br>
            <a:r>
              <a:rPr lang="en-US" dirty="0" smtClean="0"/>
              <a:t>Special Machine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Busy waiting is employed</a:t>
            </a:r>
          </a:p>
          <a:p>
            <a:r>
              <a:rPr lang="en-US" dirty="0" smtClean="0"/>
              <a:t>Starvation is possible</a:t>
            </a:r>
          </a:p>
          <a:p>
            <a:r>
              <a:rPr lang="en-US" dirty="0" smtClean="0"/>
              <a:t>Deadlock is possible</a:t>
            </a:r>
          </a:p>
          <a:p>
            <a:pPr lvl="1"/>
            <a:r>
              <a:rPr lang="en-US" dirty="0" smtClean="0"/>
              <a:t>Example: P1 is interrupted in critical section by a higher priority interrupt P2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system of sending signals like light or flags</a:t>
            </a:r>
          </a:p>
          <a:p>
            <a:r>
              <a:rPr lang="en-US" dirty="0" smtClean="0"/>
              <a:t>In operating system</a:t>
            </a:r>
          </a:p>
          <a:p>
            <a:pPr lvl="1"/>
            <a:r>
              <a:rPr lang="en-US" dirty="0" smtClean="0"/>
              <a:t>Signal to wait (lock); </a:t>
            </a:r>
            <a:r>
              <a:rPr lang="en-US" dirty="0" err="1" smtClean="0"/>
              <a:t>semWait</a:t>
            </a:r>
            <a:endParaRPr lang="en-US" dirty="0" smtClean="0"/>
          </a:p>
          <a:p>
            <a:pPr lvl="1"/>
            <a:r>
              <a:rPr lang="en-US" dirty="0" smtClean="0"/>
              <a:t>Signal to proceed (unlock); </a:t>
            </a:r>
            <a:r>
              <a:rPr lang="en-US" dirty="0" err="1" smtClean="0"/>
              <a:t>semSignal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22" y="152400"/>
            <a:ext cx="879227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Mutual Exclusion using Semaphores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930" y="1752600"/>
            <a:ext cx="844407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7772400" cy="67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Binary Semaphore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069" y="1066800"/>
            <a:ext cx="672573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Concurrency comes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Multiprogramming ?</a:t>
            </a:r>
          </a:p>
          <a:p>
            <a:r>
              <a:rPr lang="en-US" dirty="0" smtClean="0"/>
              <a:t>Parallel Processing ?</a:t>
            </a:r>
          </a:p>
          <a:p>
            <a:r>
              <a:rPr lang="en-US" dirty="0" smtClean="0"/>
              <a:t>Common problems</a:t>
            </a:r>
          </a:p>
          <a:p>
            <a:pPr lvl="1"/>
            <a:r>
              <a:rPr lang="en-US" dirty="0" smtClean="0"/>
              <a:t>Sharing of global resources like global variable and I/O devices etc</a:t>
            </a:r>
          </a:p>
        </p:txBody>
      </p:sp>
    </p:spTree>
  </p:cSld>
  <p:clrMapOvr>
    <a:masterClrMapping/>
  </p:clrMapOvr>
  <p:transition advTm="358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producers generates data and place it in buffer</a:t>
            </a:r>
          </a:p>
          <a:p>
            <a:r>
              <a:rPr lang="en-US" dirty="0" smtClean="0"/>
              <a:t>Consumer taking out data from the buffer</a:t>
            </a:r>
          </a:p>
          <a:p>
            <a:r>
              <a:rPr lang="en-US" dirty="0" smtClean="0"/>
              <a:t>Constraints </a:t>
            </a:r>
          </a:p>
          <a:p>
            <a:pPr lvl="1"/>
            <a:r>
              <a:rPr lang="en-US" dirty="0" smtClean="0"/>
              <a:t>Only one function (producer or consumer) can access the buffer at any time.</a:t>
            </a:r>
          </a:p>
          <a:p>
            <a:pPr lvl="1"/>
            <a:r>
              <a:rPr lang="en-US" dirty="0" smtClean="0"/>
              <a:t>Consumer can consume only if some data has been produced by the producer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Consumer Problem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05000"/>
            <a:ext cx="896701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772750"/>
            <a:ext cx="5029200" cy="200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Producer Consumer Problem using binary Semaphores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0"/>
            <a:ext cx="4495800" cy="68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551" y="0"/>
            <a:ext cx="50012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612"/>
            <a:ext cx="5638800" cy="68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 Consumer Problem in circular buffer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5352749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 Consumer Problem in circular buffer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41" y="2133600"/>
            <a:ext cx="902575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blocking of a set of processes that compete for system resources</a:t>
            </a:r>
          </a:p>
          <a:p>
            <a:r>
              <a:rPr lang="en-US" dirty="0" smtClean="0"/>
              <a:t>Involve conflicting needs for resources by two or more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1219200"/>
            <a:ext cx="8686800" cy="5547418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3600" y="1828800"/>
            <a:ext cx="4800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echo()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chin =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getchar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chout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chin;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putchar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chout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0"/>
            <a:ext cx="8493496" cy="68580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76200"/>
            <a:ext cx="8695819" cy="67056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A976-38F4-4D74-94A3-C6BD4A60EF81}" type="slidenum">
              <a:rPr lang="en-US"/>
              <a:pPr/>
              <a:t>32</a:t>
            </a:fld>
            <a:endParaRPr 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Deadlock</a:t>
            </a:r>
          </a:p>
        </p:txBody>
      </p:sp>
      <p:pic>
        <p:nvPicPr>
          <p:cNvPr id="563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2266950"/>
            <a:ext cx="5610225" cy="30861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B9D5-C392-4AAE-A024-F6A70DA6BFEE}" type="slidenum">
              <a:rPr lang="en-US"/>
              <a:pPr/>
              <a:t>33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Deadlock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 is available for allocation of 200Kbytes, and the following sequence of events occur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Deadlock </a:t>
            </a:r>
            <a:r>
              <a:rPr lang="en-US" dirty="0"/>
              <a:t>occurs if both processes progress to their second request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2133600" y="3124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124200" y="3200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P1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2286000" y="3429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b="1"/>
              <a:t>. . .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2286000" y="3854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b="1"/>
              <a:t>. . .</a:t>
            </a: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2286000" y="37338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Request 80 Kbytes;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2286000" y="41910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Request 60 Kbytes;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5638800" y="3124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5" name="Rectangle 11"/>
          <p:cNvSpPr>
            <a:spLocks noChangeArrowheads="1"/>
          </p:cNvSpPr>
          <p:nvPr/>
        </p:nvSpPr>
        <p:spPr bwMode="auto">
          <a:xfrm>
            <a:off x="6629400" y="3200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P2</a:t>
            </a:r>
          </a:p>
        </p:txBody>
      </p:sp>
      <p:sp>
        <p:nvSpPr>
          <p:cNvPr id="564236" name="Rectangle 12"/>
          <p:cNvSpPr>
            <a:spLocks noChangeArrowheads="1"/>
          </p:cNvSpPr>
          <p:nvPr/>
        </p:nvSpPr>
        <p:spPr bwMode="auto">
          <a:xfrm>
            <a:off x="5791200" y="3429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b="1"/>
              <a:t>. . .</a:t>
            </a:r>
          </a:p>
        </p:txBody>
      </p:sp>
      <p:sp>
        <p:nvSpPr>
          <p:cNvPr id="564237" name="Rectangle 13"/>
          <p:cNvSpPr>
            <a:spLocks noChangeArrowheads="1"/>
          </p:cNvSpPr>
          <p:nvPr/>
        </p:nvSpPr>
        <p:spPr bwMode="auto">
          <a:xfrm>
            <a:off x="5791200" y="3854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b="1"/>
              <a:t>. . .</a:t>
            </a:r>
          </a:p>
        </p:txBody>
      </p:sp>
      <p:sp>
        <p:nvSpPr>
          <p:cNvPr id="564238" name="Rectangle 14"/>
          <p:cNvSpPr>
            <a:spLocks noChangeArrowheads="1"/>
          </p:cNvSpPr>
          <p:nvPr/>
        </p:nvSpPr>
        <p:spPr bwMode="auto">
          <a:xfrm>
            <a:off x="5791200" y="37338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Request 70 Kbytes;</a:t>
            </a:r>
          </a:p>
        </p:txBody>
      </p:sp>
      <p:sp>
        <p:nvSpPr>
          <p:cNvPr id="564239" name="Rectangle 15"/>
          <p:cNvSpPr>
            <a:spLocks noChangeArrowheads="1"/>
          </p:cNvSpPr>
          <p:nvPr/>
        </p:nvSpPr>
        <p:spPr bwMode="auto">
          <a:xfrm>
            <a:off x="5791200" y="41910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Request 80 Kbytes;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2843-CAB9-4CBE-B30F-22F39C1A9AFA}" type="slidenum">
              <a:rPr lang="en-US"/>
              <a:pPr/>
              <a:t>34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 Graphs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Directed graph that depicts a state of the system of resources and processes</a:t>
            </a:r>
          </a:p>
        </p:txBody>
      </p:sp>
      <p:pic>
        <p:nvPicPr>
          <p:cNvPr id="59392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3352800"/>
            <a:ext cx="5029200" cy="1295400"/>
          </a:xfrm>
          <a:noFill/>
          <a:ln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BBD-E336-4130-AC64-9CEC6C12B5A8}" type="slidenum">
              <a:rPr lang="en-US"/>
              <a:pPr/>
              <a:t>35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 Graphs</a:t>
            </a:r>
          </a:p>
        </p:txBody>
      </p:sp>
      <p:pic>
        <p:nvPicPr>
          <p:cNvPr id="59597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57400" y="1962150"/>
            <a:ext cx="5095875" cy="3695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6985-8012-4224-89C5-6FB71F57BA86}" type="slidenum">
              <a:rPr lang="en-US"/>
              <a:pPr/>
              <a:t>36</a:t>
            </a:fld>
            <a:endParaRPr lang="en-US"/>
          </a:p>
        </p:txBody>
      </p:sp>
      <p:pic>
        <p:nvPicPr>
          <p:cNvPr id="599045" name="Picture 5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1552575"/>
            <a:ext cx="4695825" cy="3705225"/>
          </a:xfrm>
          <a:noFill/>
          <a:ln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92ED-37FC-4387-9CF6-AA5BF8A08B44}" type="slidenum">
              <a:rPr lang="en-US"/>
              <a:pPr/>
              <a:t>37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Deadlock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  <a:p>
            <a:pPr lvl="1"/>
            <a:r>
              <a:rPr lang="en-US"/>
              <a:t>Only one process may use a resource at a time</a:t>
            </a:r>
          </a:p>
          <a:p>
            <a:r>
              <a:rPr lang="en-US"/>
              <a:t>Hold-and-wait</a:t>
            </a:r>
          </a:p>
          <a:p>
            <a:pPr lvl="1"/>
            <a:r>
              <a:rPr lang="en-US"/>
              <a:t>A process may hold allocated resources while awaiting assignment of others</a:t>
            </a:r>
          </a:p>
          <a:p>
            <a:r>
              <a:rPr lang="en-US"/>
              <a:t>No preemption</a:t>
            </a:r>
          </a:p>
          <a:p>
            <a:pPr lvl="1"/>
            <a:r>
              <a:rPr lang="en-US"/>
              <a:t>No resource can be forcibly removed form a process holding it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992-8BC7-44BA-A575-D285A2F5634C}" type="slidenum">
              <a:rPr lang="en-US"/>
              <a:pPr/>
              <a:t>38</a:t>
            </a:fld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Deadlock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Circular wait</a:t>
            </a:r>
          </a:p>
          <a:p>
            <a:pPr lvl="1"/>
            <a:r>
              <a:rPr lang="en-US" sz="2400"/>
              <a:t>A closed chain of processes exists, such that each process holds at least one resource needed by the next process in the chain</a:t>
            </a:r>
          </a:p>
        </p:txBody>
      </p:sp>
      <p:pic>
        <p:nvPicPr>
          <p:cNvPr id="5693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546475" y="3200400"/>
            <a:ext cx="2716213" cy="3200400"/>
          </a:xfrm>
          <a:noFill/>
          <a:ln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3BA-37EA-471E-BBC5-9ED54BE0A388}" type="slidenum">
              <a:rPr lang="en-US"/>
              <a:pPr/>
              <a:t>39</a:t>
            </a:fld>
            <a:endParaRPr lang="en-US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Possibility of Deadlock</a:t>
            </a: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  <a:p>
            <a:r>
              <a:rPr lang="en-US"/>
              <a:t>No preemption</a:t>
            </a:r>
          </a:p>
          <a:p>
            <a:r>
              <a:rPr lang="en-US"/>
              <a:t>Hold and wait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Example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752600"/>
            <a:ext cx="853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Process P1			Process P2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			 			.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chin =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getchar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	 	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			 			chin =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getchar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chout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chin;	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chout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chin;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putchar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chout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		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					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putchar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chout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					 	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0849-6CE9-436C-A716-0214BBCD48CC}" type="slidenum">
              <a:rPr lang="en-US"/>
              <a:pPr/>
              <a:t>40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Existence of Deadlock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  <a:p>
            <a:r>
              <a:rPr lang="en-US"/>
              <a:t>No preemption</a:t>
            </a:r>
          </a:p>
          <a:p>
            <a:r>
              <a:rPr lang="en-US"/>
              <a:t>Hold and wait</a:t>
            </a:r>
          </a:p>
          <a:p>
            <a:r>
              <a:rPr lang="en-US"/>
              <a:t>Circular wait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554-C531-42B3-BF38-898A2BDFD5A7}" type="slidenum">
              <a:rPr lang="en-US"/>
              <a:pPr/>
              <a:t>41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Avoiding one of the </a:t>
            </a:r>
            <a:r>
              <a:rPr lang="en-US" dirty="0" err="1" smtClean="0"/>
              <a:t>nec</a:t>
            </a:r>
            <a:r>
              <a:rPr lang="en-US" dirty="0" smtClean="0"/>
              <a:t> conditions</a:t>
            </a:r>
          </a:p>
          <a:p>
            <a:pPr lvl="1"/>
            <a:r>
              <a:rPr lang="en-US" dirty="0" smtClean="0"/>
              <a:t>Mutual </a:t>
            </a:r>
            <a:r>
              <a:rPr lang="en-US" dirty="0"/>
              <a:t>Exclusion</a:t>
            </a:r>
          </a:p>
          <a:p>
            <a:pPr lvl="1"/>
            <a:r>
              <a:rPr lang="en-US" dirty="0" smtClean="0"/>
              <a:t>Hold </a:t>
            </a:r>
            <a:r>
              <a:rPr lang="en-US" dirty="0"/>
              <a:t>and Wait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Preemption</a:t>
            </a:r>
          </a:p>
          <a:p>
            <a:r>
              <a:rPr lang="en-US" dirty="0" smtClean="0"/>
              <a:t>Avoiding Circular Wait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Not possible all the time</a:t>
            </a:r>
          </a:p>
          <a:p>
            <a:pPr lvl="1"/>
            <a:r>
              <a:rPr lang="en-US" dirty="0" smtClean="0"/>
              <a:t>Will slow down performance</a:t>
            </a:r>
          </a:p>
          <a:p>
            <a:pPr lvl="1"/>
            <a:r>
              <a:rPr lang="en-US" dirty="0" smtClean="0"/>
              <a:t>Inefficient use of resources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 err="1" smtClean="0"/>
              <a:t>nec</a:t>
            </a:r>
            <a:r>
              <a:rPr lang="en-US" dirty="0" smtClean="0"/>
              <a:t> conditions but make sure that deadlock point is never reached</a:t>
            </a:r>
          </a:p>
          <a:p>
            <a:r>
              <a:rPr lang="en-US" dirty="0" smtClean="0"/>
              <a:t>Decision is made dynamically</a:t>
            </a:r>
          </a:p>
          <a:p>
            <a:r>
              <a:rPr lang="en-US" dirty="0" smtClean="0"/>
              <a:t>Do not start a process if its demands might lead to deadlock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828800"/>
            <a:ext cx="894774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 </a:t>
            </a:r>
            <a:r>
              <a:rPr lang="en-US" dirty="0" smtClean="0"/>
              <a:t>Avoidance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a deadlock avoidance policy that refuses to start a process if its resource requirements might lead to deadlock</a:t>
            </a:r>
          </a:p>
          <a:p>
            <a:r>
              <a:rPr lang="en-US" dirty="0" smtClean="0"/>
              <a:t>Referred to as banker’s algorithm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7110-F2E1-4F05-A068-942700148B83}" type="slidenum">
              <a:rPr lang="en-US"/>
              <a:pPr/>
              <a:t>45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573444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2057400"/>
            <a:ext cx="9008533" cy="2895600"/>
          </a:xfrm>
          <a:noFill/>
          <a:ln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A5D3-0655-4221-945D-31AC32C3CD0D}" type="slidenum">
              <a:rPr lang="en-US"/>
              <a:pPr/>
              <a:t>46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Determination of a Safe State</a:t>
            </a:r>
            <a:br>
              <a:rPr lang="en-US"/>
            </a:br>
            <a:r>
              <a:rPr lang="en-US"/>
              <a:t>P2 Runs to Completion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600325"/>
            <a:ext cx="8763000" cy="2571750"/>
          </a:xfrm>
          <a:noFill/>
          <a:ln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F867-C364-4C1B-B914-F96F5334B95D}" type="slidenum">
              <a:rPr lang="en-US"/>
              <a:pPr/>
              <a:t>47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Determination of a Safe State</a:t>
            </a:r>
            <a:br>
              <a:rPr lang="en-US"/>
            </a:br>
            <a:r>
              <a:rPr lang="en-US"/>
              <a:t>P1 Runs to Completion</a:t>
            </a:r>
          </a:p>
        </p:txBody>
      </p:sp>
      <p:pic>
        <p:nvPicPr>
          <p:cNvPr id="575492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2438400"/>
            <a:ext cx="8839200" cy="2682875"/>
          </a:xfrm>
          <a:noFill/>
          <a:ln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19BF-C006-4BA2-A669-B1C8719EDB56}" type="slidenum">
              <a:rPr lang="en-US"/>
              <a:pPr/>
              <a:t>48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Determination of a Safe State</a:t>
            </a:r>
            <a:br>
              <a:rPr lang="en-US"/>
            </a:br>
            <a:r>
              <a:rPr lang="en-US"/>
              <a:t>P3 Runs to Completion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286000"/>
            <a:ext cx="8763000" cy="2630488"/>
          </a:xfrm>
          <a:noFill/>
          <a:ln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Safe State</a:t>
            </a:r>
            <a:r>
              <a:rPr lang="en-US" dirty="0" smtClean="0"/>
              <a:t>: There is at least one sequence of resource allocation that does not result in deadlock</a:t>
            </a:r>
          </a:p>
          <a:p>
            <a:r>
              <a:rPr lang="en-US" b="1" dirty="0" smtClean="0"/>
              <a:t>Unsafe State</a:t>
            </a:r>
            <a:r>
              <a:rPr lang="en-US" dirty="0" smtClean="0"/>
              <a:t>: State that is not safe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or more processes are running in parallel</a:t>
            </a:r>
          </a:p>
          <a:p>
            <a:r>
              <a:rPr lang="en-US" dirty="0" smtClean="0"/>
              <a:t>There is no control over their speed</a:t>
            </a:r>
          </a:p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P1 make a=1, P2 make a=2</a:t>
            </a:r>
          </a:p>
          <a:p>
            <a:pPr lvl="1"/>
            <a:r>
              <a:rPr lang="en-US" dirty="0" smtClean="0"/>
              <a:t>Final value of a will depend upon which process run at the end</a:t>
            </a:r>
          </a:p>
          <a:p>
            <a:r>
              <a:rPr lang="en-US" dirty="0" smtClean="0"/>
              <a:t>Example 2</a:t>
            </a:r>
          </a:p>
          <a:p>
            <a:pPr lvl="1"/>
            <a:r>
              <a:rPr lang="en-US" dirty="0" smtClean="0"/>
              <a:t>b=1, c=2</a:t>
            </a:r>
          </a:p>
          <a:p>
            <a:pPr lvl="1"/>
            <a:r>
              <a:rPr lang="en-US" dirty="0" smtClean="0"/>
              <a:t>P1: b=</a:t>
            </a:r>
            <a:r>
              <a:rPr lang="en-US" dirty="0" err="1" smtClean="0"/>
              <a:t>b+c</a:t>
            </a:r>
            <a:r>
              <a:rPr lang="en-US" dirty="0" smtClean="0"/>
              <a:t>,	P2: c=</a:t>
            </a:r>
            <a:r>
              <a:rPr lang="en-US" dirty="0" err="1" smtClean="0"/>
              <a:t>b+c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P1 runs first, result b=3, c=5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P2 runs first, result b=4, c=3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4000-C567-402A-9EE5-E78F7884F164}" type="slidenum">
              <a:rPr lang="en-US"/>
              <a:pPr/>
              <a:t>50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Unsafe </a:t>
            </a:r>
            <a:r>
              <a:rPr lang="en-US" dirty="0"/>
              <a:t>State</a:t>
            </a:r>
          </a:p>
        </p:txBody>
      </p:sp>
      <p:pic>
        <p:nvPicPr>
          <p:cNvPr id="577540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114550"/>
            <a:ext cx="8991600" cy="3222625"/>
          </a:xfrm>
          <a:noFill/>
          <a:ln/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75C4-71F6-4BDE-9C5F-DFDE3C0F7AAB}" type="slidenum">
              <a:rPr lang="en-US"/>
              <a:pPr/>
              <a:t>51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 request one additional unit of R1 and R3</a:t>
            </a:r>
            <a:endParaRPr lang="en-US" dirty="0"/>
          </a:p>
        </p:txBody>
      </p:sp>
      <p:pic>
        <p:nvPicPr>
          <p:cNvPr id="578564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2087563"/>
            <a:ext cx="8915400" cy="3486150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1143000" y="5715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Unsafe state but it might not result in deadlock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 need to preempt or rollback a process</a:t>
            </a:r>
          </a:p>
          <a:p>
            <a:pPr lvl="1"/>
            <a:r>
              <a:rPr lang="en-US" dirty="0" smtClean="0"/>
              <a:t>Less restrictive than deadlock prevention</a:t>
            </a:r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Maximum resource requirement must be stated in </a:t>
            </a:r>
            <a:r>
              <a:rPr lang="en-US" dirty="0" smtClean="0"/>
              <a:t>advance (</a:t>
            </a:r>
            <a:r>
              <a:rPr lang="en-US" dirty="0" smtClean="0">
                <a:solidFill>
                  <a:srgbClr val="FF0000"/>
                </a:solidFill>
              </a:rPr>
              <a:t>not possible in most circumstances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limit resource access and do not restrict process actions</a:t>
            </a:r>
          </a:p>
          <a:p>
            <a:r>
              <a:rPr lang="en-US" dirty="0" smtClean="0"/>
              <a:t>Requested resources are granted to processes whenever possible</a:t>
            </a:r>
          </a:p>
          <a:p>
            <a:r>
              <a:rPr lang="en-US" dirty="0" smtClean="0"/>
              <a:t>Periodically, operation system run deadlock detection algorithm to check the circular wait condition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F8E6-843E-4E65-9CAD-261CC9544923}" type="slidenum">
              <a:rPr lang="en-US"/>
              <a:pPr/>
              <a:t>54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Detection</a:t>
            </a:r>
          </a:p>
        </p:txBody>
      </p:sp>
      <p:pic>
        <p:nvPicPr>
          <p:cNvPr id="580612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133600"/>
            <a:ext cx="8839200" cy="2693988"/>
          </a:xfrm>
          <a:noFill/>
          <a:ln/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C596-1101-4665-823D-F058EC9AA0D2}" type="slidenum">
              <a:rPr lang="en-US"/>
              <a:pPr/>
              <a:t>55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once Deadlock Detected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Abort all deadlocked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Back up each deadlocked process to some previously defined checkpoint, and restart all </a:t>
            </a:r>
            <a:r>
              <a:rPr lang="en-US" dirty="0" smtClean="0"/>
              <a:t>process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Successively abort deadlocked processes until deadlock no longer exists</a:t>
            </a:r>
          </a:p>
          <a:p>
            <a:pPr>
              <a:lnSpc>
                <a:spcPct val="90000"/>
              </a:lnSpc>
            </a:pPr>
            <a:r>
              <a:rPr lang="en-US" dirty="0"/>
              <a:t>Successively preempt resources until deadlock no longer </a:t>
            </a:r>
            <a:r>
              <a:rPr lang="en-US" dirty="0" smtClean="0"/>
              <a:t>exists</a:t>
            </a:r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924F-CA52-4853-9CDD-87B2F73049EA}" type="slidenum">
              <a:rPr lang="en-US"/>
              <a:pPr/>
              <a:t>56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Selection Criteria Deadlocked Processes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Least amount of processor time consumed so far</a:t>
            </a:r>
          </a:p>
          <a:p>
            <a:r>
              <a:rPr lang="en-US"/>
              <a:t>Least number of lines of output produced so far</a:t>
            </a:r>
          </a:p>
          <a:p>
            <a:r>
              <a:rPr lang="en-US"/>
              <a:t>Most estimated time remaining</a:t>
            </a:r>
          </a:p>
          <a:p>
            <a:r>
              <a:rPr lang="en-US"/>
              <a:t>Least total resources allocated so far</a:t>
            </a:r>
          </a:p>
          <a:p>
            <a:r>
              <a:rPr lang="en-US"/>
              <a:t>Lowest priority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16C-5243-46BC-B339-474863CF4782}" type="slidenum">
              <a:rPr lang="en-US"/>
              <a:pPr/>
              <a:t>57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1314450"/>
            <a:ext cx="57721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8FBD-6BEC-4E33-B7D4-70118A6AB17E}" type="slidenum">
              <a:rPr lang="en-US"/>
              <a:pPr/>
              <a:t>58</a:t>
            </a:fld>
            <a:endParaRPr 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</a:p>
        </p:txBody>
      </p:sp>
      <p:pic>
        <p:nvPicPr>
          <p:cNvPr id="618500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8110" y="1371600"/>
            <a:ext cx="8769690" cy="5410200"/>
          </a:xfrm>
          <a:noFill/>
          <a:ln/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BD0C-921C-4DCC-B00B-D08D72B5D483}" type="slidenum">
              <a:rPr lang="en-US"/>
              <a:pPr/>
              <a:t>59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</a:p>
        </p:txBody>
      </p:sp>
      <p:pic>
        <p:nvPicPr>
          <p:cNvPr id="619524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295400"/>
            <a:ext cx="7772400" cy="5491242"/>
          </a:xfrm>
          <a:noFill/>
          <a:ln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process (at any instant) should be in the critical section (known as Mutual Exclusion). Need to introduce some type of locks on the resource.</a:t>
            </a:r>
          </a:p>
          <a:p>
            <a:r>
              <a:rPr lang="en-US" dirty="0" smtClean="0"/>
              <a:t>Some time sequence of process execution is important. OS should facilitate that also.</a:t>
            </a:r>
          </a:p>
          <a:p>
            <a:r>
              <a:rPr lang="en-US" dirty="0" smtClean="0"/>
              <a:t>Output should be independent of the speed of processes.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associated with </a:t>
            </a:r>
            <a:br>
              <a:rPr lang="en-US" dirty="0" smtClean="0"/>
            </a:br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</a:p>
          <a:p>
            <a:r>
              <a:rPr lang="en-US" dirty="0" smtClean="0"/>
              <a:t>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process at a time is allowed in the critical section for a resource</a:t>
            </a:r>
          </a:p>
          <a:p>
            <a:r>
              <a:rPr lang="en-US" dirty="0" smtClean="0"/>
              <a:t>No deadlock or starvation</a:t>
            </a:r>
          </a:p>
          <a:p>
            <a:r>
              <a:rPr lang="en-US" dirty="0" smtClean="0"/>
              <a:t>A process must not be delayed access to a critical section when there is no other process using it</a:t>
            </a:r>
          </a:p>
          <a:p>
            <a:r>
              <a:rPr lang="en-US" dirty="0" smtClean="0"/>
              <a:t>A process remains inside its critical section for a finite time only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Interrupt Disabling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while (true)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	{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/* disable interrupts */;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/* critical section */;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/* enable interrupts */;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/* remainder */;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}</a:t>
            </a:r>
          </a:p>
          <a:p>
            <a:pPr>
              <a:buFontTx/>
              <a:buChar char="-"/>
            </a:pPr>
            <a:r>
              <a:rPr lang="en-US" sz="2000" dirty="0" smtClean="0"/>
              <a:t>Mutual Exclusion is guaranteed</a:t>
            </a:r>
          </a:p>
          <a:p>
            <a:pPr>
              <a:buFontTx/>
              <a:buChar char="-"/>
            </a:pPr>
            <a:r>
              <a:rPr lang="en-US" sz="2000" dirty="0" smtClean="0"/>
              <a:t>Process must interrupt before it is given excess</a:t>
            </a:r>
          </a:p>
          <a:p>
            <a:pPr>
              <a:buFontTx/>
              <a:buChar char="-"/>
            </a:pPr>
            <a:r>
              <a:rPr lang="en-US" sz="2000" dirty="0" smtClean="0"/>
              <a:t>Multiprogramming is not possible</a:t>
            </a:r>
          </a:p>
          <a:p>
            <a:pPr>
              <a:buFontTx/>
              <a:buChar char="-"/>
            </a:pPr>
            <a:r>
              <a:rPr lang="en-US" sz="2000" dirty="0" smtClean="0"/>
              <a:t>Not workable in multiprocessor architecture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902</Words>
  <Application>Microsoft Office PowerPoint</Application>
  <PresentationFormat>On-screen Show (4:3)</PresentationFormat>
  <Paragraphs>230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Concurrency</vt:lpstr>
      <vt:lpstr>Concepts of Concurrency comes in</vt:lpstr>
      <vt:lpstr>Concurrency Problem Example</vt:lpstr>
      <vt:lpstr>Concurrency Problem Example</vt:lpstr>
      <vt:lpstr>Race Condition</vt:lpstr>
      <vt:lpstr>OS Concerns</vt:lpstr>
      <vt:lpstr>Problems associated with  Mutual Exclusion</vt:lpstr>
      <vt:lpstr>Requirements of Mutual Exclusion</vt:lpstr>
      <vt:lpstr>Implementation of Mutual Exclusion</vt:lpstr>
      <vt:lpstr>Special Machine Instructions</vt:lpstr>
      <vt:lpstr>Slide 11</vt:lpstr>
      <vt:lpstr>Special Machine Instructions</vt:lpstr>
      <vt:lpstr>Slide 13</vt:lpstr>
      <vt:lpstr>Problems in implementation using Special Machine Instruction</vt:lpstr>
      <vt:lpstr>Semaphores</vt:lpstr>
      <vt:lpstr>Slide 16</vt:lpstr>
      <vt:lpstr>Mutual Exclusion using Semaphores</vt:lpstr>
      <vt:lpstr>Slide 18</vt:lpstr>
      <vt:lpstr>Binary Semaphore</vt:lpstr>
      <vt:lpstr>Producer Consumer Problem</vt:lpstr>
      <vt:lpstr>Producer Consumer Problem</vt:lpstr>
      <vt:lpstr>Implementation of Producer Consumer Problem using binary Semaphores</vt:lpstr>
      <vt:lpstr>Slide 23</vt:lpstr>
      <vt:lpstr>Slide 24</vt:lpstr>
      <vt:lpstr>Slide 25</vt:lpstr>
      <vt:lpstr>Producer Consumer Problem in circular buffer</vt:lpstr>
      <vt:lpstr>Producer Consumer Problem in circular buffer</vt:lpstr>
      <vt:lpstr>Deadlock</vt:lpstr>
      <vt:lpstr>Deadlock</vt:lpstr>
      <vt:lpstr>Slide 30</vt:lpstr>
      <vt:lpstr>Slide 31</vt:lpstr>
      <vt:lpstr>Example of Deadlock</vt:lpstr>
      <vt:lpstr>Another Example of Deadlock</vt:lpstr>
      <vt:lpstr>Resource Allocation Graphs</vt:lpstr>
      <vt:lpstr>Resource Allocation Graphs</vt:lpstr>
      <vt:lpstr>Slide 36</vt:lpstr>
      <vt:lpstr>Conditions for Deadlock</vt:lpstr>
      <vt:lpstr>Conditions for Deadlock</vt:lpstr>
      <vt:lpstr>Possibility of Deadlock</vt:lpstr>
      <vt:lpstr>Existence of Deadlock</vt:lpstr>
      <vt:lpstr>Deadlock Prevention</vt:lpstr>
      <vt:lpstr>Deadlock Avoidance</vt:lpstr>
      <vt:lpstr>Deadlock Avoidance</vt:lpstr>
      <vt:lpstr>Deadlock Avoidance</vt:lpstr>
      <vt:lpstr>Initial State</vt:lpstr>
      <vt:lpstr>Determination of a Safe State P2 Runs to Completion</vt:lpstr>
      <vt:lpstr>Determination of a Safe State P1 Runs to Completion</vt:lpstr>
      <vt:lpstr>Determination of a Safe State P3 Runs to Completion</vt:lpstr>
      <vt:lpstr>Deadlock Avoidance</vt:lpstr>
      <vt:lpstr>Unsafe State</vt:lpstr>
      <vt:lpstr>P1 request one additional unit of R1 and R3</vt:lpstr>
      <vt:lpstr>Deadlock Avoidance</vt:lpstr>
      <vt:lpstr>Deadlock Detection</vt:lpstr>
      <vt:lpstr>Deadlock Detection</vt:lpstr>
      <vt:lpstr>Strategies once Deadlock Detected</vt:lpstr>
      <vt:lpstr>Selection Criteria Deadlocked Processes</vt:lpstr>
      <vt:lpstr>Dining Philosophers Problem</vt:lpstr>
      <vt:lpstr>Dining Philosophers Problem</vt:lpstr>
      <vt:lpstr>Dining Philosophers Problem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Asif</dc:creator>
  <cp:lastModifiedBy>Asif</cp:lastModifiedBy>
  <cp:revision>76</cp:revision>
  <dcterms:created xsi:type="dcterms:W3CDTF">2006-08-16T00:00:00Z</dcterms:created>
  <dcterms:modified xsi:type="dcterms:W3CDTF">2010-12-28T08:38:04Z</dcterms:modified>
</cp:coreProperties>
</file>