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83" r:id="rId15"/>
    <p:sldId id="284" r:id="rId16"/>
    <p:sldId id="285" r:id="rId17"/>
    <p:sldId id="271" r:id="rId18"/>
    <p:sldId id="272" r:id="rId19"/>
    <p:sldId id="274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File Management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Maj</a:t>
            </a:r>
            <a:r>
              <a:rPr lang="en-US" dirty="0" smtClean="0"/>
              <a:t> Dr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endParaRPr lang="en-US" dirty="0"/>
          </a:p>
        </p:txBody>
      </p:sp>
    </p:spTree>
  </p:cSld>
  <p:clrMapOvr>
    <a:masterClrMapping/>
  </p:clrMapOvr>
  <p:transition advTm="2003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for a</a:t>
            </a:r>
            <a:br>
              <a:rPr lang="en-US" dirty="0" smtClean="0"/>
            </a:br>
            <a:r>
              <a:rPr lang="en-US" dirty="0" smtClean="0"/>
              <a:t>File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standardized set of I/O interface routines</a:t>
            </a:r>
          </a:p>
          <a:p>
            <a:r>
              <a:rPr lang="en-US" dirty="0" smtClean="0"/>
              <a:t>Provide I/O support for multiple users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Set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Each user should be able to create, delete, read, write and modify files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user may have controlled access to other users’ files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user may control what type of accesses are allowed to the users’ files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user should be able to restructure the user’s files in a form appropriate to the problem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Set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user should be able to move data between files</a:t>
            </a:r>
          </a:p>
          <a:p>
            <a:r>
              <a:rPr lang="en-US" dirty="0" smtClean="0"/>
              <a:t>Each user should be able to back up and recover the user’s files in case of damage</a:t>
            </a:r>
          </a:p>
          <a:p>
            <a:r>
              <a:rPr lang="en-US" dirty="0" smtClean="0"/>
              <a:t>Each user should be able to access the user’s files by using symbolic names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676400" y="0"/>
            <a:ext cx="5791200" cy="382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3733800"/>
            <a:ext cx="8153400" cy="2895600"/>
          </a:xfrm>
        </p:spPr>
        <p:txBody>
          <a:bodyPr/>
          <a:lstStyle/>
          <a:p>
            <a:r>
              <a:rPr lang="en-US" dirty="0" smtClean="0"/>
              <a:t>Device Drivers</a:t>
            </a:r>
          </a:p>
          <a:p>
            <a:pPr lvl="1"/>
            <a:r>
              <a:rPr lang="en-US" dirty="0" smtClean="0"/>
              <a:t>Lowest level</a:t>
            </a:r>
          </a:p>
          <a:p>
            <a:pPr lvl="1"/>
            <a:r>
              <a:rPr lang="en-US" dirty="0" smtClean="0"/>
              <a:t>Communicates directly with peripheral devices</a:t>
            </a:r>
          </a:p>
          <a:p>
            <a:pPr lvl="1"/>
            <a:r>
              <a:rPr lang="en-US" dirty="0" smtClean="0"/>
              <a:t>Responsible for starting I/O operations on a device</a:t>
            </a:r>
          </a:p>
          <a:p>
            <a:pPr lvl="1"/>
            <a:r>
              <a:rPr lang="en-US" dirty="0" smtClean="0"/>
              <a:t>Processes the completion of an I/O request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676400" y="0"/>
            <a:ext cx="5791200" cy="382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3733800"/>
            <a:ext cx="8153400" cy="2895600"/>
          </a:xfrm>
        </p:spPr>
        <p:txBody>
          <a:bodyPr/>
          <a:lstStyle/>
          <a:p>
            <a:r>
              <a:rPr lang="en-US" dirty="0" smtClean="0"/>
              <a:t>Basic File System</a:t>
            </a:r>
            <a:endParaRPr lang="en-US" dirty="0" smtClean="0"/>
          </a:p>
          <a:p>
            <a:pPr lvl="1"/>
            <a:r>
              <a:rPr lang="en-US" dirty="0" smtClean="0"/>
              <a:t>Physical I/O</a:t>
            </a:r>
          </a:p>
          <a:p>
            <a:pPr lvl="1"/>
            <a:r>
              <a:rPr lang="en-US" dirty="0" smtClean="0"/>
              <a:t>Deals with exchanging blocks of data</a:t>
            </a:r>
          </a:p>
          <a:p>
            <a:pPr lvl="1"/>
            <a:r>
              <a:rPr lang="en-US" dirty="0" smtClean="0"/>
              <a:t>Concerned with the placement of blocks</a:t>
            </a:r>
          </a:p>
          <a:p>
            <a:pPr lvl="1"/>
            <a:r>
              <a:rPr lang="en-US" dirty="0" smtClean="0"/>
              <a:t>Concerned with buffering blocks in main memory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676400" y="0"/>
            <a:ext cx="5791200" cy="382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3733800"/>
            <a:ext cx="8153400" cy="2895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Basic I/O Supervisor</a:t>
            </a:r>
            <a:endParaRPr lang="en-US" dirty="0" smtClean="0"/>
          </a:p>
          <a:p>
            <a:pPr lvl="1"/>
            <a:r>
              <a:rPr lang="en-US" dirty="0" smtClean="0"/>
              <a:t>Responsible for file I/O initiation and termination</a:t>
            </a:r>
          </a:p>
          <a:p>
            <a:pPr lvl="1"/>
            <a:r>
              <a:rPr lang="en-US" dirty="0" smtClean="0"/>
              <a:t>Control structures are maintained</a:t>
            </a:r>
          </a:p>
          <a:p>
            <a:pPr lvl="1"/>
            <a:r>
              <a:rPr lang="en-US" dirty="0" smtClean="0"/>
              <a:t>Concerned with selection of the device on which file I/O is to be performed</a:t>
            </a:r>
          </a:p>
          <a:p>
            <a:pPr lvl="1"/>
            <a:r>
              <a:rPr lang="en-US" dirty="0" smtClean="0"/>
              <a:t>Concerned with scheduling access to optimize performance</a:t>
            </a:r>
          </a:p>
          <a:p>
            <a:pPr lvl="1"/>
            <a:r>
              <a:rPr lang="en-US" dirty="0" smtClean="0"/>
              <a:t>Part of the operating system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676400" y="0"/>
            <a:ext cx="5791200" cy="382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3733800"/>
            <a:ext cx="8153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Logical I/O</a:t>
            </a:r>
            <a:endParaRPr lang="en-US" dirty="0" smtClean="0"/>
          </a:p>
          <a:p>
            <a:pPr lvl="1"/>
            <a:r>
              <a:rPr lang="en-US" dirty="0" smtClean="0"/>
              <a:t>Enables users and applications to access records</a:t>
            </a:r>
          </a:p>
          <a:p>
            <a:pPr lvl="1"/>
            <a:r>
              <a:rPr lang="en-US" dirty="0" smtClean="0"/>
              <a:t>Provides general-purpose record I/O capability</a:t>
            </a:r>
          </a:p>
          <a:p>
            <a:pPr lvl="1"/>
            <a:r>
              <a:rPr lang="en-US" dirty="0" smtClean="0"/>
              <a:t>Maintains basic data about file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676400" y="0"/>
            <a:ext cx="5791200" cy="382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3733800"/>
            <a:ext cx="8153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Access Methods</a:t>
            </a:r>
          </a:p>
          <a:p>
            <a:pPr lvl="1"/>
            <a:r>
              <a:rPr lang="en-US" dirty="0" smtClean="0"/>
              <a:t>Interface between the application and file system</a:t>
            </a:r>
          </a:p>
          <a:p>
            <a:pPr lvl="1"/>
            <a:r>
              <a:rPr lang="en-US" dirty="0" smtClean="0"/>
              <a:t>Reflect different file structures</a:t>
            </a:r>
          </a:p>
          <a:p>
            <a:pPr lvl="1"/>
            <a:r>
              <a:rPr lang="en-US" dirty="0" smtClean="0"/>
              <a:t>Different ways to access and process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access time</a:t>
            </a:r>
          </a:p>
          <a:p>
            <a:r>
              <a:rPr lang="en-US" dirty="0" smtClean="0"/>
              <a:t>Ease of update</a:t>
            </a:r>
          </a:p>
          <a:p>
            <a:r>
              <a:rPr lang="en-US" dirty="0" smtClean="0"/>
              <a:t>Economy of storage</a:t>
            </a:r>
          </a:p>
          <a:p>
            <a:r>
              <a:rPr lang="en-US" dirty="0" smtClean="0"/>
              <a:t>Simple maintenance</a:t>
            </a:r>
          </a:p>
          <a:p>
            <a:r>
              <a:rPr lang="en-US" dirty="0" smtClean="0"/>
              <a:t>Reliability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Pile</a:t>
            </a:r>
          </a:p>
          <a:p>
            <a:r>
              <a:rPr lang="en-US" dirty="0" smtClean="0"/>
              <a:t>Sequential file</a:t>
            </a:r>
          </a:p>
          <a:p>
            <a:r>
              <a:rPr lang="en-US" dirty="0" smtClean="0"/>
              <a:t>Indexed sequential file</a:t>
            </a:r>
          </a:p>
          <a:p>
            <a:r>
              <a:rPr lang="en-US" dirty="0" smtClean="0"/>
              <a:t>Indexed file</a:t>
            </a:r>
          </a:p>
          <a:p>
            <a:r>
              <a:rPr lang="en-US" dirty="0" smtClean="0"/>
              <a:t>Direct or hashed file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provides a means of storing data in an organized manner</a:t>
            </a:r>
          </a:p>
          <a:p>
            <a:r>
              <a:rPr lang="en-US" dirty="0" smtClean="0"/>
              <a:t>File management system consists of system utility programs that run as privileged applications</a:t>
            </a:r>
          </a:p>
          <a:p>
            <a:r>
              <a:rPr lang="en-US" dirty="0" smtClean="0"/>
              <a:t>Input to applications is by means of a file</a:t>
            </a:r>
          </a:p>
          <a:p>
            <a:r>
              <a:rPr lang="en-US" dirty="0" smtClean="0"/>
              <a:t>Output is saved in a file for long-term storage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are collected in the order they arrive</a:t>
            </a:r>
          </a:p>
          <a:p>
            <a:r>
              <a:rPr lang="en-US" dirty="0" smtClean="0"/>
              <a:t>Purpose is to accumulate a mass of data and save it</a:t>
            </a:r>
          </a:p>
          <a:p>
            <a:r>
              <a:rPr lang="en-US" dirty="0" smtClean="0"/>
              <a:t>Records may have different fields</a:t>
            </a:r>
          </a:p>
          <a:p>
            <a:r>
              <a:rPr lang="en-US" dirty="0" smtClean="0"/>
              <a:t>No structure</a:t>
            </a:r>
          </a:p>
          <a:p>
            <a:r>
              <a:rPr lang="en-US" dirty="0" smtClean="0"/>
              <a:t>Record access is by exhaustive search</a:t>
            </a:r>
          </a:p>
          <a:p>
            <a:r>
              <a:rPr lang="en-US" dirty="0" smtClean="0"/>
              <a:t>Used when data is not easy to organized</a:t>
            </a:r>
          </a:p>
          <a:p>
            <a:r>
              <a:rPr lang="en-US" dirty="0" smtClean="0"/>
              <a:t>Unsuitable for most applications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25431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Fixed format used for records</a:t>
            </a:r>
          </a:p>
          <a:p>
            <a:r>
              <a:rPr lang="en-US" dirty="0" smtClean="0"/>
              <a:t>Records are the same length</a:t>
            </a:r>
          </a:p>
          <a:p>
            <a:r>
              <a:rPr lang="en-US" dirty="0" smtClean="0"/>
              <a:t>All fields the same (order and length)</a:t>
            </a:r>
          </a:p>
          <a:p>
            <a:r>
              <a:rPr lang="en-US" dirty="0" smtClean="0"/>
              <a:t>Field names and lengths are attributes of the file</a:t>
            </a:r>
          </a:p>
          <a:p>
            <a:r>
              <a:rPr lang="en-US" dirty="0" smtClean="0"/>
              <a:t>First field is the key field</a:t>
            </a:r>
          </a:p>
          <a:p>
            <a:pPr lvl="1"/>
            <a:r>
              <a:rPr lang="en-US" dirty="0" smtClean="0"/>
              <a:t>Uniquely identifies the record</a:t>
            </a:r>
          </a:p>
          <a:p>
            <a:pPr lvl="1"/>
            <a:r>
              <a:rPr lang="en-US" dirty="0" smtClean="0"/>
              <a:t>Records are stored in key sequence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25336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/>
          <a:lstStyle/>
          <a:p>
            <a:r>
              <a:rPr lang="en-US" dirty="0" smtClean="0"/>
              <a:t>Sequential search</a:t>
            </a:r>
          </a:p>
          <a:p>
            <a:r>
              <a:rPr lang="en-US" dirty="0" smtClean="0"/>
              <a:t>Inefficient insert/delete</a:t>
            </a:r>
          </a:p>
          <a:p>
            <a:r>
              <a:rPr lang="en-US" dirty="0" smtClean="0"/>
              <a:t>New records are placed in a log file or transaction file</a:t>
            </a:r>
          </a:p>
          <a:p>
            <a:r>
              <a:rPr lang="en-US" dirty="0" smtClean="0"/>
              <a:t>Batch update is performed to merge the log file with the master file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25336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Sequential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Index provides a lookup capability to quickly reach the vicinity of the desired record</a:t>
            </a:r>
          </a:p>
          <a:p>
            <a:r>
              <a:rPr lang="en-US" dirty="0" smtClean="0"/>
              <a:t>Index contains key field and a pointer to the main file</a:t>
            </a:r>
          </a:p>
          <a:p>
            <a:r>
              <a:rPr lang="en-US" dirty="0" smtClean="0"/>
              <a:t>Indexed is searched to find highest key value that is equal to or precedes the desired key value</a:t>
            </a:r>
          </a:p>
          <a:p>
            <a:r>
              <a:rPr lang="en-US" dirty="0" smtClean="0"/>
              <a:t>Search continues in the main file at the location indicated by the pointer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26574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Sequential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Comparison of sequential and indexed sequential</a:t>
            </a:r>
          </a:p>
          <a:p>
            <a:pPr lvl="1"/>
            <a:r>
              <a:rPr lang="en-US" dirty="0" smtClean="0"/>
              <a:t>Example: a file contains 1 million records</a:t>
            </a:r>
          </a:p>
          <a:p>
            <a:pPr lvl="1"/>
            <a:r>
              <a:rPr lang="en-US" dirty="0" smtClean="0"/>
              <a:t>On average 500,000 accesses are required to find a record in a sequential file</a:t>
            </a:r>
          </a:p>
          <a:p>
            <a:pPr lvl="1"/>
            <a:r>
              <a:rPr lang="en-US" dirty="0" smtClean="0"/>
              <a:t>If an index contains 1000 entries, it will take on average 500 accesses to find the key, followed by 500 accesses in the main file.  Now on average it is 1000 accesses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26574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Sequential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New records are added to an overflow file</a:t>
            </a:r>
          </a:p>
          <a:p>
            <a:r>
              <a:rPr lang="en-US" dirty="0" smtClean="0"/>
              <a:t>Record in main file that precedes it is updated to contain a pointer to the new record</a:t>
            </a:r>
          </a:p>
          <a:p>
            <a:r>
              <a:rPr lang="en-US" dirty="0" smtClean="0"/>
              <a:t>The overflow is merged with the main file during a batch update</a:t>
            </a:r>
          </a:p>
          <a:p>
            <a:r>
              <a:rPr lang="en-US" dirty="0" smtClean="0"/>
              <a:t>Multiple level of indexing can be set up to increase efficiency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26574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Uses multiple indexes for different key fields</a:t>
            </a:r>
          </a:p>
          <a:p>
            <a:r>
              <a:rPr lang="en-US" dirty="0" smtClean="0"/>
              <a:t>May contain an exhaustive index that contains one entry for every record in the main file</a:t>
            </a:r>
          </a:p>
          <a:p>
            <a:r>
              <a:rPr lang="en-US" dirty="0" smtClean="0"/>
              <a:t>May contain a partial index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8003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or Hash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Key field required for each record</a:t>
            </a:r>
          </a:p>
          <a:p>
            <a:r>
              <a:rPr lang="en-US" dirty="0" smtClean="0"/>
              <a:t>No concept of sequential ordering</a:t>
            </a:r>
          </a:p>
          <a:p>
            <a:r>
              <a:rPr lang="en-US" dirty="0" smtClean="0"/>
              <a:t>It make use of hashing on key value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648200"/>
            <a:ext cx="3409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existence</a:t>
            </a:r>
          </a:p>
          <a:p>
            <a:pPr lvl="1"/>
            <a:r>
              <a:rPr lang="en-US" dirty="0" smtClean="0"/>
              <a:t>Stored on disk and does not disappear</a:t>
            </a:r>
          </a:p>
          <a:p>
            <a:r>
              <a:rPr lang="en-US" dirty="0" smtClean="0"/>
              <a:t>Sharable between processes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Can have an internal structure that is convenient for specific applications</a:t>
            </a:r>
          </a:p>
          <a:p>
            <a:pPr lvl="1"/>
            <a:r>
              <a:rPr lang="en-US" dirty="0" smtClean="0"/>
              <a:t>Files may be organized into hierarchical structure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Operations</a:t>
            </a:r>
            <a:br>
              <a:rPr lang="en-US" dirty="0" smtClean="0"/>
            </a:br>
            <a:r>
              <a:rPr lang="en-US" sz="2200" dirty="0" smtClean="0"/>
              <a:t>(functions that can be performed on files)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Write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Basic element of data</a:t>
            </a:r>
          </a:p>
          <a:p>
            <a:pPr lvl="1"/>
            <a:r>
              <a:rPr lang="en-US" dirty="0" smtClean="0"/>
              <a:t>Contains a single value</a:t>
            </a:r>
          </a:p>
          <a:p>
            <a:pPr lvl="1"/>
            <a:r>
              <a:rPr lang="en-US" dirty="0" smtClean="0"/>
              <a:t>Characterized by its length and data type</a:t>
            </a:r>
          </a:p>
          <a:p>
            <a:r>
              <a:rPr lang="en-US" dirty="0" smtClean="0"/>
              <a:t>Record</a:t>
            </a:r>
          </a:p>
          <a:p>
            <a:pPr lvl="1"/>
            <a:r>
              <a:rPr lang="en-US" dirty="0" smtClean="0"/>
              <a:t>Collection of related fields</a:t>
            </a:r>
          </a:p>
          <a:p>
            <a:pPr lvl="1"/>
            <a:r>
              <a:rPr lang="en-US" dirty="0" smtClean="0"/>
              <a:t>Treated as a unit</a:t>
            </a:r>
          </a:p>
          <a:p>
            <a:pPr lvl="2"/>
            <a:r>
              <a:rPr lang="en-US" dirty="0" smtClean="0"/>
              <a:t>Example: employee record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Collection of similar records</a:t>
            </a:r>
          </a:p>
          <a:p>
            <a:pPr lvl="1"/>
            <a:r>
              <a:rPr lang="en-US" dirty="0" smtClean="0"/>
              <a:t>Treated as a single entity</a:t>
            </a:r>
          </a:p>
          <a:p>
            <a:pPr lvl="1"/>
            <a:r>
              <a:rPr lang="en-US" dirty="0" smtClean="0"/>
              <a:t>Have file names</a:t>
            </a:r>
          </a:p>
          <a:p>
            <a:pPr lvl="1"/>
            <a:r>
              <a:rPr lang="en-US" dirty="0" smtClean="0"/>
              <a:t>May restrict access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Collection of related data</a:t>
            </a:r>
          </a:p>
          <a:p>
            <a:pPr lvl="1"/>
            <a:r>
              <a:rPr lang="en-US" dirty="0" smtClean="0"/>
              <a:t>Relationships exist among elements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Retrieve_All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Retrieve_One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Retrieve_Next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Retrieve_Previous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Insert_One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Delete_One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Update_One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Retrieve_Few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system software that provides services to users and applications in the use of files</a:t>
            </a:r>
          </a:p>
          <a:p>
            <a:r>
              <a:rPr lang="en-US" dirty="0" smtClean="0"/>
              <a:t>Typically, User or application access files through file management system</a:t>
            </a:r>
          </a:p>
          <a:p>
            <a:r>
              <a:rPr lang="en-US" dirty="0" smtClean="0"/>
              <a:t>Relieves user of the necessity of developing special purpose software for each application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for a</a:t>
            </a:r>
            <a:br>
              <a:rPr lang="en-US" dirty="0" smtClean="0"/>
            </a:br>
            <a:r>
              <a:rPr lang="en-US" dirty="0" smtClean="0"/>
              <a:t>File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the data management needs and requirements of the user</a:t>
            </a:r>
          </a:p>
          <a:p>
            <a:r>
              <a:rPr lang="en-US" dirty="0" smtClean="0"/>
              <a:t>Guarantee that the data in the file are valid</a:t>
            </a:r>
          </a:p>
          <a:p>
            <a:r>
              <a:rPr lang="en-US" dirty="0" smtClean="0"/>
              <a:t>Optimize performance</a:t>
            </a:r>
          </a:p>
          <a:p>
            <a:r>
              <a:rPr lang="en-US" dirty="0" smtClean="0"/>
              <a:t>Provide I/O support for a variety of storage device types</a:t>
            </a:r>
          </a:p>
          <a:p>
            <a:r>
              <a:rPr lang="en-US" dirty="0" smtClean="0"/>
              <a:t>Minimize or eliminate the potential for lost or destroyed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881</Words>
  <Application>Microsoft Office PowerPoint</Application>
  <PresentationFormat>On-screen Show (4:3)</PresentationFormat>
  <Paragraphs>151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File Management</vt:lpstr>
      <vt:lpstr>File Management</vt:lpstr>
      <vt:lpstr>File System Properties</vt:lpstr>
      <vt:lpstr>File Operations (functions that can be performed on files)</vt:lpstr>
      <vt:lpstr>File Structure</vt:lpstr>
      <vt:lpstr>File Structure</vt:lpstr>
      <vt:lpstr>Typical Operations</vt:lpstr>
      <vt:lpstr>File Management Systems</vt:lpstr>
      <vt:lpstr>Objectives for a File Management System</vt:lpstr>
      <vt:lpstr>Objectives for a File Management System</vt:lpstr>
      <vt:lpstr>Minimal Set of Requirements</vt:lpstr>
      <vt:lpstr>Minimal Set of Requirements</vt:lpstr>
      <vt:lpstr>Slide 13</vt:lpstr>
      <vt:lpstr>Slide 14</vt:lpstr>
      <vt:lpstr>Slide 15</vt:lpstr>
      <vt:lpstr>Slide 16</vt:lpstr>
      <vt:lpstr>Slide 17</vt:lpstr>
      <vt:lpstr>Criteria for File Organization</vt:lpstr>
      <vt:lpstr>File Organization</vt:lpstr>
      <vt:lpstr>Pile</vt:lpstr>
      <vt:lpstr>Sequential File</vt:lpstr>
      <vt:lpstr>Sequential File</vt:lpstr>
      <vt:lpstr>Indexed Sequential File</vt:lpstr>
      <vt:lpstr>Indexed Sequential File</vt:lpstr>
      <vt:lpstr>Indexed Sequential File</vt:lpstr>
      <vt:lpstr>Indexed File</vt:lpstr>
      <vt:lpstr>Direct or Hash 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Managment</dc:title>
  <dc:creator>Asif</dc:creator>
  <cp:lastModifiedBy>Asif</cp:lastModifiedBy>
  <cp:revision>28</cp:revision>
  <dcterms:created xsi:type="dcterms:W3CDTF">2006-08-16T00:00:00Z</dcterms:created>
  <dcterms:modified xsi:type="dcterms:W3CDTF">2011-01-03T06:45:15Z</dcterms:modified>
</cp:coreProperties>
</file>