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334" r:id="rId2"/>
    <p:sldId id="335" r:id="rId3"/>
    <p:sldId id="338" r:id="rId4"/>
    <p:sldId id="257" r:id="rId5"/>
    <p:sldId id="270" r:id="rId6"/>
    <p:sldId id="344" r:id="rId7"/>
    <p:sldId id="272" r:id="rId8"/>
    <p:sldId id="345" r:id="rId9"/>
    <p:sldId id="273" r:id="rId10"/>
    <p:sldId id="274" r:id="rId11"/>
    <p:sldId id="275" r:id="rId12"/>
    <p:sldId id="276" r:id="rId13"/>
    <p:sldId id="336" r:id="rId14"/>
    <p:sldId id="337" r:id="rId15"/>
    <p:sldId id="306" r:id="rId16"/>
    <p:sldId id="307" r:id="rId17"/>
  </p:sldIdLst>
  <p:sldSz cx="9144000" cy="6858000" type="screen4x3"/>
  <p:notesSz cx="7102475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6" autoAdjust="0"/>
    <p:restoredTop sz="90929"/>
  </p:normalViewPr>
  <p:slideViewPr>
    <p:cSldViewPr>
      <p:cViewPr varScale="1">
        <p:scale>
          <a:sx n="75" d="100"/>
          <a:sy n="75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861441"/>
            <a:ext cx="5208482" cy="4605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35" tIns="48157" rIns="98035" bIns="48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2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15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17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18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19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20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/>
              <a:t>21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  <a:ln/>
        </p:spPr>
        <p:txBody>
          <a:bodyPr lIns="99066" tIns="49533" rIns="99066" bIns="49533"/>
          <a:lstStyle/>
          <a:p>
            <a:fld id="{AE7844E9-36F9-42E6-8CA5-FAAB9C66E58D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simplified example A=B+C</a:t>
            </a:r>
          </a:p>
          <a:p>
            <a:r>
              <a:rPr lang="en-US"/>
              <a:t>This instruction is an addition, with two source operands (B and C) and a destination operand (A)</a:t>
            </a:r>
          </a:p>
          <a:p>
            <a:r>
              <a:rPr lang="en-US"/>
              <a:t>If we are using 4 bits to represent the opcode of the instruction, then we will have 16 possible operations, including the addition. Assume that the bit pattern 1010 represents the addition operation. </a:t>
            </a:r>
          </a:p>
          <a:p>
            <a:r>
              <a:rPr lang="en-US"/>
              <a:t>For this example, there are four possible operands (2 bits representation). For this example A is 00, B is 01, C is 10 and D is 11. </a:t>
            </a:r>
          </a:p>
          <a:p>
            <a:r>
              <a:rPr lang="en-US"/>
              <a:t>A microprocessor can be designed with  instructions that can take 3, 2, 1 or no operand. The possible format instructions for those cases are presented.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ABB5F78-5598-455A-9C04-84553164EF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E1F7849A-F437-4743-AFEC-A0DCDDB5E7E4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B2550F-6BDD-4BFB-8C8D-B7D3A73B2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106F42FE-3910-4098-A08B-8B14D14CB2F7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396734-ECC9-48F4-B53F-C59119B7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735E7DCD-F6A5-4F71-9126-6A7A9B37CA68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16003B-4D1C-41DC-AD5B-58CFBF32E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FDBAF7F7-5E69-4C7A-9515-E44B428BC4D3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C705B3-6CAC-412D-883C-7EDE01C5D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984DDDC3-418F-41E3-867D-AE2272BF858D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710EB8-30B2-4989-89B3-CE6F4FF9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E67356BB-7CEA-42E6-A3C1-DA7E65325317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4EC83-ED3E-48D2-952C-8BD15CD75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7E97B751-C156-419B-AE4C-34D5160E77EE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906E95-1196-4883-87B5-D46F59F2D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088D20CA-9177-4CC1-89CD-791F085B86E5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645C01-9D40-4741-826C-A8F168318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7EA06093-A590-44BA-9BE0-77C66AAD2D49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1D429CE-8A56-4C3B-B93A-720797F71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>
              <a:defRPr/>
            </a:pPr>
            <a:fld id="{647BBAB1-F697-4ADE-B08B-3A26AEAB2AC9}" type="datetimeFigureOut">
              <a:rPr lang="en-US"/>
              <a:pPr>
                <a:defRPr/>
              </a:pPr>
              <a:t>11/1/2010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49C3E2-AB5C-4CA4-AEC6-347B6563B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l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CB9FC8B6-7407-468E-AF77-7F43A1683113}" type="datetimeFigureOut">
              <a:rPr lang="en-US"/>
              <a:pPr>
                <a:defRPr/>
              </a:pPr>
              <a:t>11/1/2010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dirty="0">
                <a:solidFill>
                  <a:schemeClr val="accent1">
                    <a:shade val="75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CBFA9AA-AC2C-42D1-AB72-575EF8B34B87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741488"/>
            <a:ext cx="7405688" cy="147161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Computer Organization and Architecture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3933825"/>
            <a:ext cx="7407275" cy="17526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Dr. Hammad Afzal</a:t>
            </a:r>
          </a:p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1</a:t>
            </a:r>
            <a:r>
              <a:rPr lang="en-GB" sz="4800" b="1" baseline="30000" dirty="0" smtClean="0"/>
              <a:t>st</a:t>
            </a:r>
            <a:r>
              <a:rPr lang="en-GB" sz="4800" b="1" dirty="0" smtClean="0"/>
              <a:t> </a:t>
            </a:r>
            <a:r>
              <a:rPr lang="en-GB" b="1" dirty="0" smtClean="0"/>
              <a:t>Oct</a:t>
            </a:r>
            <a:r>
              <a:rPr lang="en-GB" b="1" dirty="0" smtClean="0"/>
              <a:t>, 2010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Indexed Addressing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A = base</a:t>
            </a:r>
          </a:p>
          <a:p>
            <a:r>
              <a:rPr lang="en-US" dirty="0" smtClean="0"/>
              <a:t>R = displacement</a:t>
            </a:r>
          </a:p>
          <a:p>
            <a:r>
              <a:rPr lang="en-US" dirty="0" smtClean="0"/>
              <a:t>EA = A + R</a:t>
            </a:r>
          </a:p>
          <a:p>
            <a:r>
              <a:rPr lang="en-US" dirty="0" smtClean="0"/>
              <a:t>Opposite of base register addressing</a:t>
            </a:r>
          </a:p>
          <a:p>
            <a:r>
              <a:rPr lang="en-US" dirty="0" smtClean="0"/>
              <a:t>Good for accessing arrays</a:t>
            </a:r>
          </a:p>
          <a:p>
            <a:pPr lvl="1"/>
            <a:r>
              <a:rPr lang="en-US" dirty="0" smtClean="0"/>
              <a:t>EA = A + R</a:t>
            </a:r>
          </a:p>
          <a:p>
            <a:pPr lvl="1"/>
            <a:r>
              <a:rPr lang="en-US" dirty="0" smtClean="0"/>
              <a:t>R++</a:t>
            </a:r>
          </a:p>
          <a:p>
            <a:r>
              <a:rPr lang="en-US" dirty="0" smtClean="0"/>
              <a:t>Index Registers</a:t>
            </a:r>
          </a:p>
          <a:p>
            <a:pPr lvl="1"/>
            <a:r>
              <a:rPr lang="en-US" dirty="0" smtClean="0"/>
              <a:t>Auto-indexing</a:t>
            </a:r>
          </a:p>
          <a:p>
            <a:pPr>
              <a:buFont typeface="Monotype Sorts" pitchFamily="2" charset="2"/>
              <a:buChar char="y"/>
            </a:pPr>
            <a:endParaRPr lang="en-US" sz="2400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9350" cy="1143000"/>
          </a:xfrm>
        </p:spPr>
        <p:txBody>
          <a:bodyPr lIns="90488" tIns="44450" rIns="90488" bIns="4445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Combinations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Both indirect addressing and indexing are applied.</a:t>
            </a:r>
          </a:p>
          <a:p>
            <a:pPr lvl="1"/>
            <a:r>
              <a:rPr lang="en-US" dirty="0" smtClean="0"/>
              <a:t>Post-index</a:t>
            </a:r>
            <a:r>
              <a:rPr lang="en-US" dirty="0" smtClean="0"/>
              <a:t>: indexing performed after indirection.</a:t>
            </a:r>
          </a:p>
          <a:p>
            <a:pPr lvl="1"/>
            <a:r>
              <a:rPr lang="en-US" dirty="0" smtClean="0"/>
              <a:t>EA = (A) + (R)</a:t>
            </a:r>
          </a:p>
          <a:p>
            <a:endParaRPr lang="en-US" dirty="0" smtClean="0"/>
          </a:p>
          <a:p>
            <a:r>
              <a:rPr lang="en-US" dirty="0" smtClean="0"/>
              <a:t>Pre-index</a:t>
            </a:r>
            <a:endParaRPr lang="en-US" dirty="0" smtClean="0"/>
          </a:p>
          <a:p>
            <a:r>
              <a:rPr lang="en-US" dirty="0" smtClean="0"/>
              <a:t>EA = (A+(R))</a:t>
            </a:r>
          </a:p>
          <a:p>
            <a:endParaRPr lang="en-US" dirty="0" smtClean="0"/>
          </a:p>
          <a:p>
            <a:r>
              <a:rPr lang="en-US" dirty="0" smtClean="0"/>
              <a:t>(Draw the diagrams)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Stack Addressing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smtClean="0"/>
              <a:t>Operand is (implicitly) on top of stack</a:t>
            </a:r>
          </a:p>
          <a:p>
            <a:r>
              <a:rPr lang="en-US" smtClean="0"/>
              <a:t>e.g. </a:t>
            </a:r>
          </a:p>
          <a:p>
            <a:pPr lvl="1"/>
            <a:r>
              <a:rPr lang="en-US" smtClean="0"/>
              <a:t>ADD	Pop top two items from stack				and add</a:t>
            </a:r>
          </a:p>
          <a:p>
            <a:pPr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formats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152" y="1268760"/>
            <a:ext cx="7596336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instruction is represented as a binary value with specific format, called the </a:t>
            </a:r>
            <a:r>
              <a:rPr lang="en-US" sz="2400" b="1" dirty="0"/>
              <a:t>instruction code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is made out of different groups of bits, with different significations: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Opcode</a:t>
            </a:r>
            <a:r>
              <a:rPr lang="en-US" sz="2000" dirty="0"/>
              <a:t> – represents the operation to be performed (it is the instruction identifier)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Operands</a:t>
            </a:r>
            <a:r>
              <a:rPr lang="en-US" sz="2000" dirty="0"/>
              <a:t> – one, two or three represent the operands of the operation to be performed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microprocessor can have one format for all the instructions or can have several different formats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instruction is represented by a single instruction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8367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formats (2)</a:t>
            </a:r>
          </a:p>
        </p:txBody>
      </p:sp>
      <p:pic>
        <p:nvPicPr>
          <p:cNvPr id="2867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4582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Instruction Length</a:t>
            </a: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Affected by and affects:</a:t>
            </a:r>
          </a:p>
          <a:p>
            <a:pPr lvl="1"/>
            <a:r>
              <a:rPr lang="en-US" dirty="0" smtClean="0"/>
              <a:t>Memory size: operand address</a:t>
            </a:r>
          </a:p>
          <a:p>
            <a:pPr lvl="1"/>
            <a:r>
              <a:rPr lang="en-US" dirty="0" smtClean="0"/>
              <a:t>Memory organization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CPU complexity</a:t>
            </a:r>
          </a:p>
          <a:p>
            <a:pPr lvl="1"/>
            <a:r>
              <a:rPr lang="en-US" dirty="0" smtClean="0"/>
              <a:t>CPU speed</a:t>
            </a:r>
          </a:p>
          <a:p>
            <a:r>
              <a:rPr lang="en-US" dirty="0" smtClean="0"/>
              <a:t>Trade off between powerful instruction repertoire and saving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Allocation of Bits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addressing modes</a:t>
            </a:r>
          </a:p>
          <a:p>
            <a:r>
              <a:rPr lang="en-US" dirty="0" smtClean="0"/>
              <a:t>Number of operands</a:t>
            </a:r>
          </a:p>
          <a:p>
            <a:r>
              <a:rPr lang="en-US" dirty="0" smtClean="0"/>
              <a:t>Register versus memory</a:t>
            </a:r>
          </a:p>
          <a:p>
            <a:r>
              <a:rPr lang="en-US" dirty="0" smtClean="0"/>
              <a:t>Number of register sets</a:t>
            </a:r>
          </a:p>
          <a:p>
            <a:r>
              <a:rPr lang="en-US" dirty="0" smtClean="0"/>
              <a:t>Address range</a:t>
            </a:r>
          </a:p>
          <a:p>
            <a:r>
              <a:rPr lang="en-US" dirty="0" smtClean="0"/>
              <a:t>Address granularity</a:t>
            </a:r>
          </a:p>
          <a:p>
            <a:pPr lvl="1"/>
            <a:r>
              <a:rPr lang="en-US" dirty="0" smtClean="0"/>
              <a:t>An address can reference a word or byte.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Lecture 10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Remaining Part of </a:t>
            </a:r>
          </a:p>
          <a:p>
            <a:pPr lvl="1"/>
            <a:r>
              <a:rPr lang="en-GB" dirty="0" smtClean="0"/>
              <a:t>Addressing Modes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algn="ctr">
              <a:buFont typeface="Wingdings 2" pitchFamily="18" charset="2"/>
              <a:buNone/>
            </a:pPr>
            <a:r>
              <a:rPr lang="en-GB" sz="2400" dirty="0" smtClean="0"/>
              <a:t>Chapter 11 of William Stallings's Book:  </a:t>
            </a:r>
          </a:p>
          <a:p>
            <a:pPr algn="ctr">
              <a:buFont typeface="Wingdings 2" pitchFamily="18" charset="2"/>
              <a:buNone/>
            </a:pPr>
            <a:r>
              <a:rPr lang="en-GB" sz="2400" dirty="0" smtClean="0"/>
              <a:t>Computer Organization and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0"/>
            <a:ext cx="7499350" cy="114300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49935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An architecture addressing modes are the set of syntaxes and methods that instructions use to specify a memory address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For operands or results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As a target address for a branch instruction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 microprocessor accesses memory, to either read or write data, it must specify the memory address it needs to access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Several </a:t>
            </a:r>
            <a:r>
              <a:rPr lang="en-US" sz="2000" dirty="0"/>
              <a:t>addressing modes to generate this address are known, a microprocessor instruction set architecture may contain some or all of those modes, deepening on its design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9350" cy="764704"/>
          </a:xfrm>
        </p:spPr>
        <p:txBody>
          <a:bodyPr lIns="90488" tIns="44450" rIns="90488" bIns="4445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Addressing Modes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>
          <a:xfrm>
            <a:off x="1435100" y="764704"/>
            <a:ext cx="7499350" cy="5483696"/>
          </a:xfrm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B0F0"/>
                </a:solidFill>
              </a:rPr>
              <a:t>Immediate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Direct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Indirect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Register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Register Indirect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Displacement (Indexed)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Stack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Displacement Addressing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EA = A + (R)</a:t>
            </a:r>
          </a:p>
          <a:p>
            <a:r>
              <a:rPr lang="en-US" dirty="0" smtClean="0"/>
              <a:t>Address field hold two values</a:t>
            </a:r>
          </a:p>
          <a:p>
            <a:pPr lvl="1"/>
            <a:r>
              <a:rPr lang="en-US" dirty="0" smtClean="0"/>
              <a:t>A = base value</a:t>
            </a:r>
          </a:p>
          <a:p>
            <a:pPr lvl="1"/>
            <a:r>
              <a:rPr lang="en-US" dirty="0" smtClean="0"/>
              <a:t>R = register that holds displacement</a:t>
            </a:r>
          </a:p>
          <a:p>
            <a:pPr lvl="1"/>
            <a:r>
              <a:rPr lang="en-US" sz="4400" dirty="0" smtClean="0">
                <a:solidFill>
                  <a:srgbClr val="00B0F0"/>
                </a:solidFill>
              </a:rPr>
              <a:t>or vice versa</a:t>
            </a:r>
          </a:p>
          <a:p>
            <a:pPr>
              <a:buFont typeface="Monotype Sorts" pitchFamily="2" charset="2"/>
              <a:buChar char="y"/>
            </a:pPr>
            <a:endParaRPr lang="en-US" sz="2400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836712"/>
          </a:xfrm>
        </p:spPr>
        <p:txBody>
          <a:bodyPr/>
          <a:lstStyle/>
          <a:p>
            <a:r>
              <a:rPr lang="en-US" dirty="0"/>
              <a:t>Displacement addressing mode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53000"/>
            <a:ext cx="9144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Effective Address  = A + (content of 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Address field hold two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= base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 = register that holds displacement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solidFill>
                  <a:srgbClr val="00B0F0"/>
                </a:solidFill>
              </a:rPr>
              <a:t>or vice versa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1219200"/>
            <a:ext cx="4038600" cy="604838"/>
            <a:chOff x="913" y="1441"/>
            <a:chExt cx="2975" cy="381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990600" y="1295400"/>
            <a:ext cx="12588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Register R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295400"/>
            <a:ext cx="892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Opcode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752600" y="7620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Instruction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324600" y="1447800"/>
            <a:ext cx="1444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6324600" y="2133600"/>
            <a:ext cx="1444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324600" y="2819400"/>
            <a:ext cx="1444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324600" y="3505200"/>
            <a:ext cx="1444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324600" y="4191000"/>
            <a:ext cx="1444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6477000" y="9906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Memory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477000" y="2971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Operand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438400" y="2133600"/>
            <a:ext cx="1403350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438400" y="2819400"/>
            <a:ext cx="1403350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2438400" y="3505200"/>
            <a:ext cx="1403350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438400" y="4191000"/>
            <a:ext cx="1403350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617788" y="2819400"/>
            <a:ext cx="97948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Pointer to</a:t>
            </a:r>
          </a:p>
          <a:p>
            <a:pPr eaLnBrk="0" hangingPunct="0"/>
            <a:r>
              <a:rPr lang="en-US" sz="1600"/>
              <a:t> Operand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066800" y="3733800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Registers</a:t>
            </a:r>
          </a:p>
        </p:txBody>
      </p:sp>
      <p:sp>
        <p:nvSpPr>
          <p:cNvPr id="39962" name="Freeform 26"/>
          <p:cNvSpPr>
            <a:spLocks/>
          </p:cNvSpPr>
          <p:nvPr/>
        </p:nvSpPr>
        <p:spPr bwMode="auto">
          <a:xfrm>
            <a:off x="1676400" y="1828800"/>
            <a:ext cx="763588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2436813" y="122555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498725" y="1260475"/>
            <a:ext cx="1260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/>
              <a:t>Address A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4953000" y="2895600"/>
            <a:ext cx="530225" cy="454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029200" y="2819400"/>
            <a:ext cx="412750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3200" b="1"/>
              <a:t>+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200400" y="182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3200400" y="1981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38862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5257800" y="1981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Relative Addressing</a:t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or</a:t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PC-relative addressing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1403648" y="2057400"/>
            <a:ext cx="7499350" cy="4800600"/>
          </a:xfrm>
        </p:spPr>
        <p:txBody>
          <a:bodyPr lIns="90488" tIns="44450" rIns="90488" bIns="44450"/>
          <a:lstStyle/>
          <a:p>
            <a:r>
              <a:rPr lang="en-US" dirty="0" smtClean="0"/>
              <a:t>A version of displacement addressing</a:t>
            </a:r>
          </a:p>
          <a:p>
            <a:r>
              <a:rPr lang="en-US" dirty="0" smtClean="0"/>
              <a:t>R = Program counter, PC</a:t>
            </a:r>
          </a:p>
          <a:p>
            <a:r>
              <a:rPr lang="en-US" dirty="0" smtClean="0"/>
              <a:t>EA = A + (PC)</a:t>
            </a:r>
          </a:p>
          <a:p>
            <a:r>
              <a:rPr lang="en-US" dirty="0" smtClean="0"/>
              <a:t>i.e. get operand from A cells from current location pointed to by PC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935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Relative addressing mode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128" y="1052736"/>
            <a:ext cx="7812360" cy="40324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It is a particular case of the displacement addressing, where the register is the program counter; the supplied operand is an offset; Effective Address = A + (PC</a:t>
            </a:r>
            <a:r>
              <a:rPr lang="en-US" sz="2400" dirty="0" smtClean="0"/>
              <a:t>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offset is added to the content of the CPU’s program counter register to generate the required address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program counter contains the address of next instruction to be executed, so the same relative instruction will produce different addresses at different locations in the </a:t>
            </a:r>
            <a:r>
              <a:rPr lang="en-US" sz="2400" dirty="0" smtClean="0"/>
              <a:t>program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Base-Register Addressing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r>
              <a:rPr lang="en-US" dirty="0" smtClean="0"/>
              <a:t>A holds displacement</a:t>
            </a:r>
          </a:p>
          <a:p>
            <a:pPr lvl="1"/>
            <a:r>
              <a:rPr lang="en-US" dirty="0" smtClean="0"/>
              <a:t>R holds pointer to base address (memory)</a:t>
            </a:r>
          </a:p>
          <a:p>
            <a:pPr lvl="1"/>
            <a:r>
              <a:rPr lang="en-US" dirty="0" smtClean="0"/>
              <a:t>And address field contains displacement.</a:t>
            </a:r>
          </a:p>
          <a:p>
            <a:pPr lvl="1"/>
            <a:r>
              <a:rPr lang="en-US" dirty="0" smtClean="0"/>
              <a:t>e.g. used for segmentation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645</TotalTime>
  <Words>713</Words>
  <Application>Microsoft Office PowerPoint</Application>
  <PresentationFormat>On-screen Show (4:3)</PresentationFormat>
  <Paragraphs>124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Computer Organization and Architecture  </vt:lpstr>
      <vt:lpstr>Lecture 10</vt:lpstr>
      <vt:lpstr>Addressing Modes</vt:lpstr>
      <vt:lpstr>Addressing Modes</vt:lpstr>
      <vt:lpstr>Displacement Addressing</vt:lpstr>
      <vt:lpstr>Displacement addressing mode</vt:lpstr>
      <vt:lpstr>Relative Addressing or PC-relative addressing</vt:lpstr>
      <vt:lpstr>Relative addressing mode</vt:lpstr>
      <vt:lpstr>Base-Register Addressing</vt:lpstr>
      <vt:lpstr>Indexed Addressing</vt:lpstr>
      <vt:lpstr>Combinations</vt:lpstr>
      <vt:lpstr>Stack Addressing</vt:lpstr>
      <vt:lpstr>Instruction formats (1)</vt:lpstr>
      <vt:lpstr>Instruction formats (2)</vt:lpstr>
      <vt:lpstr>Instruction Length</vt:lpstr>
      <vt:lpstr>Allocation of Bits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Hammad</cp:lastModifiedBy>
  <cp:revision>83</cp:revision>
  <dcterms:created xsi:type="dcterms:W3CDTF">1998-10-18T09:28:37Z</dcterms:created>
  <dcterms:modified xsi:type="dcterms:W3CDTF">2010-11-01T04:57:45Z</dcterms:modified>
</cp:coreProperties>
</file>