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3" r:id="rId1"/>
  </p:sldMasterIdLst>
  <p:notesMasterIdLst>
    <p:notesMasterId r:id="rId38"/>
  </p:notesMasterIdLst>
  <p:handoutMasterIdLst>
    <p:handoutMasterId r:id="rId39"/>
  </p:handoutMasterIdLst>
  <p:sldIdLst>
    <p:sldId id="351" r:id="rId2"/>
    <p:sldId id="259" r:id="rId3"/>
    <p:sldId id="368" r:id="rId4"/>
    <p:sldId id="260" r:id="rId5"/>
    <p:sldId id="375" r:id="rId6"/>
    <p:sldId id="261" r:id="rId7"/>
    <p:sldId id="376" r:id="rId8"/>
    <p:sldId id="352" r:id="rId9"/>
    <p:sldId id="377" r:id="rId10"/>
    <p:sldId id="378" r:id="rId11"/>
    <p:sldId id="263" r:id="rId12"/>
    <p:sldId id="264" r:id="rId13"/>
    <p:sldId id="379" r:id="rId14"/>
    <p:sldId id="369" r:id="rId15"/>
    <p:sldId id="353" r:id="rId16"/>
    <p:sldId id="380" r:id="rId17"/>
    <p:sldId id="354" r:id="rId18"/>
    <p:sldId id="355" r:id="rId19"/>
    <p:sldId id="381" r:id="rId20"/>
    <p:sldId id="356" r:id="rId21"/>
    <p:sldId id="382" r:id="rId22"/>
    <p:sldId id="257" r:id="rId23"/>
    <p:sldId id="357" r:id="rId24"/>
    <p:sldId id="374" r:id="rId25"/>
    <p:sldId id="269" r:id="rId26"/>
    <p:sldId id="271" r:id="rId27"/>
    <p:sldId id="361" r:id="rId28"/>
    <p:sldId id="362" r:id="rId29"/>
    <p:sldId id="280" r:id="rId30"/>
    <p:sldId id="370" r:id="rId31"/>
    <p:sldId id="331" r:id="rId32"/>
    <p:sldId id="371" r:id="rId33"/>
    <p:sldId id="372" r:id="rId34"/>
    <p:sldId id="281" r:id="rId35"/>
    <p:sldId id="332" r:id="rId36"/>
    <p:sldId id="359" r:id="rId37"/>
  </p:sldIdLst>
  <p:sldSz cx="9144000" cy="6858000" type="screen4x3"/>
  <p:notesSz cx="7102475" cy="102346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6" autoAdjust="0"/>
    <p:restoredTop sz="90929"/>
  </p:normalViewPr>
  <p:slideViewPr>
    <p:cSldViewPr>
      <p:cViewPr varScale="1">
        <p:scale>
          <a:sx n="75" d="100"/>
          <a:sy n="75" d="100"/>
        </p:scale>
        <p:origin x="-101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50" d="100"/>
        <a:sy n="50" d="100"/>
      </p:scale>
      <p:origin x="0" y="168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32.xml"/><Relationship Id="rId3" Type="http://schemas.openxmlformats.org/officeDocument/2006/relationships/slide" Target="slides/slide4.xml"/><Relationship Id="rId21" Type="http://schemas.openxmlformats.org/officeDocument/2006/relationships/slide" Target="slides/slide23.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30.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2.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9.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6.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5.xml"/><Relationship Id="rId27"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3077739" cy="511731"/>
          </a:xfrm>
          <a:prstGeom prst="rect">
            <a:avLst/>
          </a:prstGeom>
          <a:noFill/>
          <a:ln w="9525">
            <a:noFill/>
            <a:miter lim="800000"/>
            <a:headEnd/>
            <a:tailEnd/>
          </a:ln>
          <a:effectLst/>
        </p:spPr>
        <p:txBody>
          <a:bodyPr vert="horz" wrap="square" lIns="97506" tIns="50703" rIns="97506" bIns="50703" numCol="1" anchor="t" anchorCtr="0" compatLnSpc="1">
            <a:prstTxWarp prst="textNoShape">
              <a:avLst/>
            </a:prstTxWarp>
          </a:bodyPr>
          <a:lstStyle>
            <a:lvl1pPr eaLnBrk="0" hangingPunct="0">
              <a:defRPr sz="1300">
                <a:cs typeface="+mn-cs"/>
              </a:defRPr>
            </a:lvl1pPr>
          </a:lstStyle>
          <a:p>
            <a:pPr>
              <a:defRPr/>
            </a:pPr>
            <a:endParaRPr lang="en-US"/>
          </a:p>
        </p:txBody>
      </p:sp>
      <p:sp>
        <p:nvSpPr>
          <p:cNvPr id="84995" name="Rectangle 1027"/>
          <p:cNvSpPr>
            <a:spLocks noGrp="1" noChangeArrowheads="1"/>
          </p:cNvSpPr>
          <p:nvPr>
            <p:ph type="dt" sz="quarter" idx="1"/>
          </p:nvPr>
        </p:nvSpPr>
        <p:spPr bwMode="auto">
          <a:xfrm>
            <a:off x="4024736" y="0"/>
            <a:ext cx="3077739" cy="511731"/>
          </a:xfrm>
          <a:prstGeom prst="rect">
            <a:avLst/>
          </a:prstGeom>
          <a:noFill/>
          <a:ln w="9525">
            <a:noFill/>
            <a:miter lim="800000"/>
            <a:headEnd/>
            <a:tailEnd/>
          </a:ln>
          <a:effectLst/>
        </p:spPr>
        <p:txBody>
          <a:bodyPr vert="horz" wrap="square" lIns="97506" tIns="50703" rIns="97506" bIns="50703" numCol="1" anchor="t" anchorCtr="0" compatLnSpc="1">
            <a:prstTxWarp prst="textNoShape">
              <a:avLst/>
            </a:prstTxWarp>
          </a:bodyPr>
          <a:lstStyle>
            <a:lvl1pPr algn="r" eaLnBrk="0" hangingPunct="0">
              <a:defRPr sz="1300">
                <a:cs typeface="+mn-cs"/>
              </a:defRPr>
            </a:lvl1pPr>
          </a:lstStyle>
          <a:p>
            <a:pPr>
              <a:defRPr/>
            </a:pPr>
            <a:endParaRPr lang="en-US"/>
          </a:p>
        </p:txBody>
      </p:sp>
      <p:sp>
        <p:nvSpPr>
          <p:cNvPr id="84996" name="Rectangle 1028"/>
          <p:cNvSpPr>
            <a:spLocks noGrp="1" noChangeArrowheads="1"/>
          </p:cNvSpPr>
          <p:nvPr>
            <p:ph type="ftr" sz="quarter" idx="2"/>
          </p:nvPr>
        </p:nvSpPr>
        <p:spPr bwMode="auto">
          <a:xfrm>
            <a:off x="0" y="9722882"/>
            <a:ext cx="3077739" cy="511731"/>
          </a:xfrm>
          <a:prstGeom prst="rect">
            <a:avLst/>
          </a:prstGeom>
          <a:noFill/>
          <a:ln w="9525">
            <a:noFill/>
            <a:miter lim="800000"/>
            <a:headEnd/>
            <a:tailEnd/>
          </a:ln>
          <a:effectLst/>
        </p:spPr>
        <p:txBody>
          <a:bodyPr vert="horz" wrap="square" lIns="97506" tIns="50703" rIns="97506" bIns="50703" numCol="1" anchor="b" anchorCtr="0" compatLnSpc="1">
            <a:prstTxWarp prst="textNoShape">
              <a:avLst/>
            </a:prstTxWarp>
          </a:bodyPr>
          <a:lstStyle>
            <a:lvl1pPr eaLnBrk="0" hangingPunct="0">
              <a:defRPr sz="1300">
                <a:cs typeface="+mn-cs"/>
              </a:defRPr>
            </a:lvl1pPr>
          </a:lstStyle>
          <a:p>
            <a:pPr>
              <a:defRPr/>
            </a:pPr>
            <a:endParaRPr lang="en-US"/>
          </a:p>
        </p:txBody>
      </p:sp>
      <p:sp>
        <p:nvSpPr>
          <p:cNvPr id="84997" name="Rectangle 1029"/>
          <p:cNvSpPr>
            <a:spLocks noGrp="1" noChangeArrowheads="1"/>
          </p:cNvSpPr>
          <p:nvPr>
            <p:ph type="sldNum" sz="quarter" idx="3"/>
          </p:nvPr>
        </p:nvSpPr>
        <p:spPr bwMode="auto">
          <a:xfrm>
            <a:off x="4024736" y="9722882"/>
            <a:ext cx="3077739" cy="511731"/>
          </a:xfrm>
          <a:prstGeom prst="rect">
            <a:avLst/>
          </a:prstGeom>
          <a:noFill/>
          <a:ln w="9525">
            <a:noFill/>
            <a:miter lim="800000"/>
            <a:headEnd/>
            <a:tailEnd/>
          </a:ln>
          <a:effectLst/>
        </p:spPr>
        <p:txBody>
          <a:bodyPr vert="horz" wrap="square" lIns="97506" tIns="50703" rIns="97506" bIns="50703" numCol="1" anchor="b" anchorCtr="0" compatLnSpc="1">
            <a:prstTxWarp prst="textNoShape">
              <a:avLst/>
            </a:prstTxWarp>
          </a:bodyPr>
          <a:lstStyle>
            <a:lvl1pPr algn="r" eaLnBrk="0" hangingPunct="0">
              <a:defRPr sz="1300">
                <a:cs typeface="+mn-cs"/>
              </a:defRPr>
            </a:lvl1pPr>
          </a:lstStyle>
          <a:p>
            <a:pPr>
              <a:defRPr/>
            </a:pPr>
            <a:fld id="{2E690CD3-C93E-44B1-8F7C-0E0E7479803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077739" cy="511731"/>
          </a:xfrm>
          <a:prstGeom prst="rect">
            <a:avLst/>
          </a:prstGeom>
          <a:noFill/>
          <a:ln w="9525">
            <a:noFill/>
            <a:miter lim="800000"/>
            <a:headEnd/>
            <a:tailEnd/>
          </a:ln>
          <a:effectLst/>
        </p:spPr>
        <p:txBody>
          <a:bodyPr vert="horz" wrap="square" lIns="97506" tIns="50703" rIns="97506" bIns="50703" numCol="1" anchor="t" anchorCtr="0" compatLnSpc="1">
            <a:prstTxWarp prst="textNoShape">
              <a:avLst/>
            </a:prstTxWarp>
          </a:bodyPr>
          <a:lstStyle>
            <a:lvl1pPr eaLnBrk="0" hangingPunct="0">
              <a:defRPr sz="1300">
                <a:cs typeface="+mn-cs"/>
              </a:defRPr>
            </a:lvl1pPr>
          </a:lstStyle>
          <a:p>
            <a:pPr>
              <a:defRPr/>
            </a:pPr>
            <a:endParaRPr lang="en-US"/>
          </a:p>
        </p:txBody>
      </p:sp>
      <p:sp>
        <p:nvSpPr>
          <p:cNvPr id="83971" name="Rectangle 3"/>
          <p:cNvSpPr>
            <a:spLocks noGrp="1" noChangeArrowheads="1"/>
          </p:cNvSpPr>
          <p:nvPr>
            <p:ph type="dt" idx="1"/>
          </p:nvPr>
        </p:nvSpPr>
        <p:spPr bwMode="auto">
          <a:xfrm>
            <a:off x="4024736" y="0"/>
            <a:ext cx="3077739" cy="511731"/>
          </a:xfrm>
          <a:prstGeom prst="rect">
            <a:avLst/>
          </a:prstGeom>
          <a:noFill/>
          <a:ln w="9525">
            <a:noFill/>
            <a:miter lim="800000"/>
            <a:headEnd/>
            <a:tailEnd/>
          </a:ln>
          <a:effectLst/>
        </p:spPr>
        <p:txBody>
          <a:bodyPr vert="horz" wrap="square" lIns="97506" tIns="50703" rIns="97506" bIns="50703" numCol="1" anchor="t" anchorCtr="0" compatLnSpc="1">
            <a:prstTxWarp prst="textNoShape">
              <a:avLst/>
            </a:prstTxWarp>
          </a:bodyPr>
          <a:lstStyle>
            <a:lvl1pPr algn="r" eaLnBrk="0" hangingPunct="0">
              <a:defRPr sz="1300">
                <a:cs typeface="+mn-cs"/>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993775" y="768350"/>
            <a:ext cx="5114925" cy="3836988"/>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46997" y="4861441"/>
            <a:ext cx="5208482" cy="4605576"/>
          </a:xfrm>
          <a:prstGeom prst="rect">
            <a:avLst/>
          </a:prstGeom>
          <a:noFill/>
          <a:ln w="9525">
            <a:noFill/>
            <a:miter lim="800000"/>
            <a:headEnd/>
            <a:tailEnd/>
          </a:ln>
          <a:effectLst/>
        </p:spPr>
        <p:txBody>
          <a:bodyPr vert="horz" wrap="square" lIns="97506" tIns="50703" rIns="97506" bIns="5070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722882"/>
            <a:ext cx="3077739" cy="511731"/>
          </a:xfrm>
          <a:prstGeom prst="rect">
            <a:avLst/>
          </a:prstGeom>
          <a:noFill/>
          <a:ln w="9525">
            <a:noFill/>
            <a:miter lim="800000"/>
            <a:headEnd/>
            <a:tailEnd/>
          </a:ln>
          <a:effectLst/>
        </p:spPr>
        <p:txBody>
          <a:bodyPr vert="horz" wrap="square" lIns="97506" tIns="50703" rIns="97506" bIns="50703" numCol="1" anchor="b" anchorCtr="0" compatLnSpc="1">
            <a:prstTxWarp prst="textNoShape">
              <a:avLst/>
            </a:prstTxWarp>
          </a:bodyPr>
          <a:lstStyle>
            <a:lvl1pPr eaLnBrk="0" hangingPunct="0">
              <a:defRPr sz="1300">
                <a:cs typeface="+mn-cs"/>
              </a:defRPr>
            </a:lvl1pPr>
          </a:lstStyle>
          <a:p>
            <a:pPr>
              <a:defRPr/>
            </a:pPr>
            <a:endParaRPr lang="en-US"/>
          </a:p>
        </p:txBody>
      </p:sp>
      <p:sp>
        <p:nvSpPr>
          <p:cNvPr id="83975" name="Rectangle 7"/>
          <p:cNvSpPr>
            <a:spLocks noGrp="1" noChangeArrowheads="1"/>
          </p:cNvSpPr>
          <p:nvPr>
            <p:ph type="sldNum" sz="quarter" idx="5"/>
          </p:nvPr>
        </p:nvSpPr>
        <p:spPr bwMode="auto">
          <a:xfrm>
            <a:off x="4024736" y="9722882"/>
            <a:ext cx="3077739" cy="511731"/>
          </a:xfrm>
          <a:prstGeom prst="rect">
            <a:avLst/>
          </a:prstGeom>
          <a:noFill/>
          <a:ln w="9525">
            <a:noFill/>
            <a:miter lim="800000"/>
            <a:headEnd/>
            <a:tailEnd/>
          </a:ln>
          <a:effectLst/>
        </p:spPr>
        <p:txBody>
          <a:bodyPr vert="horz" wrap="square" lIns="97506" tIns="50703" rIns="97506" bIns="50703" numCol="1" anchor="b" anchorCtr="0" compatLnSpc="1">
            <a:prstTxWarp prst="textNoShape">
              <a:avLst/>
            </a:prstTxWarp>
          </a:bodyPr>
          <a:lstStyle>
            <a:lvl1pPr algn="r" eaLnBrk="0" hangingPunct="0">
              <a:defRPr sz="1300">
                <a:cs typeface="+mn-cs"/>
              </a:defRPr>
            </a:lvl1pPr>
          </a:lstStyle>
          <a:p>
            <a:pPr>
              <a:defRPr/>
            </a:pPr>
            <a:fld id="{4DD693BD-A9F6-47B2-8F06-62417EA7CF1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6810E97-3E38-41C2-A9F3-1C2709EDA44B}" type="slidenum">
              <a:rPr lang="en-US" smtClean="0"/>
              <a:pPr/>
              <a:t>2</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2479499-F415-40ED-AEFF-21F10966435C}" type="slidenum">
              <a:rPr lang="en-US" smtClean="0"/>
              <a:pPr/>
              <a:t>11</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A3D138A-856E-40CC-9783-2E7475181EF2}" type="slidenum">
              <a:rPr lang="en-US" smtClean="0"/>
              <a:pPr/>
              <a:t>12</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B5DE458-01C5-470D-B343-DDD60EA45527}" type="slidenum">
              <a:rPr lang="en-US" smtClean="0"/>
              <a:pPr/>
              <a:t>13</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578EFBB-5994-4309-9C13-AD3B2C627EAC}" type="slidenum">
              <a:rPr lang="en-US" smtClean="0"/>
              <a:pPr/>
              <a:t>14</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B46253B-A7D3-4719-B9A3-C462136A6DB8}" type="slidenum">
              <a:rPr lang="en-US" smtClean="0"/>
              <a:pPr/>
              <a:t>15</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9E67D4B-356D-4518-91C8-4D7F58848127}" type="slidenum">
              <a:rPr lang="en-US" smtClean="0"/>
              <a:pPr/>
              <a:t>16</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263C159-243F-4380-AEE7-3435E60C5A45}" type="slidenum">
              <a:rPr lang="en-US" smtClean="0"/>
              <a:pPr/>
              <a:t>17</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245ABE8-F718-4A71-B271-02F49EF4B00D}" type="slidenum">
              <a:rPr lang="en-US" smtClean="0"/>
              <a:pPr/>
              <a:t>18</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B15116F-77A7-4F5F-90EB-A398BE4F19C8}" type="slidenum">
              <a:rPr lang="en-US" smtClean="0"/>
              <a:pPr/>
              <a:t>19</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3B24DEF-360B-4677-A2CE-E4354F267A2C}" type="slidenum">
              <a:rPr lang="en-US" smtClean="0"/>
              <a:pPr/>
              <a:t>20</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5F2E320-8DE7-4399-A7E3-54B9B63312A7}" type="slidenum">
              <a:rPr lang="en-US" smtClean="0"/>
              <a:pPr/>
              <a:t>3</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FAD6C6D-3C33-49C3-A17B-B47B0916C28F}" type="slidenum">
              <a:rPr lang="en-US" smtClean="0"/>
              <a:pPr/>
              <a:t>22</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D909C23-E36E-48F3-B44C-88EAFA1E2941}" type="slidenum">
              <a:rPr lang="en-US" smtClean="0"/>
              <a:pPr/>
              <a:t>23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8B2E625-CF31-4ED9-92EF-B240016A26C8}" type="slidenum">
              <a:rPr lang="en-US" smtClean="0"/>
              <a:pPr/>
              <a:t>25</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2FD469E-A92D-45A7-8A08-0DA3DD2E1636}" type="slidenum">
              <a:rPr lang="en-US" smtClean="0"/>
              <a:pPr/>
              <a:t>26</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F892CC3-F6EB-4CCC-A858-2A0E95F96C85}" type="slidenum">
              <a:rPr lang="en-US" smtClean="0"/>
              <a:pPr/>
              <a:t>29</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2F56CA4-CCAA-4AF0-BD81-07A18506DBD5}" type="slidenum">
              <a:rPr lang="en-US" smtClean="0"/>
              <a:pPr/>
              <a:t>30</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E30A2C4-469E-408F-A451-0DA0FCB24795}" type="slidenum">
              <a:rPr lang="en-US" smtClean="0"/>
              <a:pPr/>
              <a:t>32</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46FEE58-D698-4EF2-BC6B-E2976E82D2FF}" type="slidenum">
              <a:rPr lang="en-US" smtClean="0"/>
              <a:pPr/>
              <a:t>34</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A0864B8-2512-4DC2-AC8D-EB1115C7FE8E}" type="slidenum">
              <a:rPr lang="en-US" smtClean="0"/>
              <a:pPr/>
              <a:t>36</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0EC1920-3B96-40D0-BED7-9A9983BF9E10}" type="slidenum">
              <a:rPr lang="en-US" smtClean="0"/>
              <a:pPr/>
              <a:t>4</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847D159-F4DD-4DF8-8AB1-1589AFCD5914}" type="slidenum">
              <a:rPr lang="en-US" smtClean="0"/>
              <a:pPr/>
              <a:t>5</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76368C8-FC54-4526-9D07-C738BBFC3BD6}" type="slidenum">
              <a:rPr lang="en-US" smtClean="0"/>
              <a:pPr/>
              <a:t>6</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473CF64-5799-4857-8549-264001F66181}" type="slidenum">
              <a:rPr lang="en-US" smtClean="0"/>
              <a:pPr/>
              <a:t>7</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3DB274C-097D-46A0-A926-366E85BF55E1}" type="slidenum">
              <a:rPr lang="en-US" smtClean="0"/>
              <a:pPr/>
              <a:t>8</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29507E5-E1BF-425E-8EFF-CFD0610D8AC9}" type="slidenum">
              <a:rPr lang="en-US" smtClean="0"/>
              <a:pPr/>
              <a:t>9</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4C35A08-F138-427F-9BEF-EFED0B18DC4A}" type="slidenum">
              <a:rPr lang="en-US" smtClean="0"/>
              <a:pPr/>
              <a:t>10</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GB"/>
          </a:p>
        </p:txBody>
      </p:sp>
      <p:sp>
        <p:nvSpPr>
          <p:cNvPr id="12" name="Footer Placeholder 16"/>
          <p:cNvSpPr>
            <a:spLocks noGrp="1"/>
          </p:cNvSpPr>
          <p:nvPr>
            <p:ph type="ftr" sz="quarter" idx="11"/>
          </p:nvPr>
        </p:nvSpPr>
        <p:spPr/>
        <p:txBody>
          <a:bodyPr/>
          <a:lstStyle>
            <a:lvl1pPr>
              <a:defRPr/>
            </a:lvl1pPr>
          </a:lstStyle>
          <a:p>
            <a:pPr>
              <a:defRPr/>
            </a:pPr>
            <a:endParaRPr lang="en-GB"/>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2CE30367-FBA3-4D6C-A330-392C55DD48F5}"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D6EFB6-65B0-4113-9FB2-3DCD258505FE}" type="datetimeFigureOut">
              <a:rPr lang="en-US"/>
              <a:pPr>
                <a:defRPr/>
              </a:pPr>
              <a:t>11/29/2010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97F31-AF1F-4BDE-AF9E-FEAFA0DBD6F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3797B81-57B4-4F85-8E59-7319E9460C84}" type="datetimeFigureOut">
              <a:rPr lang="en-US"/>
              <a:pPr>
                <a:defRPr/>
              </a:pPr>
              <a:t>11/29/2010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EB7B56-41CD-49CF-9CC8-88EBF3585E6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5CAFBF-EFE6-4A05-B720-A9D0DF24FA41}" type="datetimeFigureOut">
              <a:rPr lang="en-US"/>
              <a:pPr>
                <a:defRPr/>
              </a:pPr>
              <a:t>11/29/2010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93E4B5-C4FF-44B9-A6C5-21258619FD8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4A3CE103-69F0-4E77-9601-B89B7A1DA20F}" type="datetimeFigureOut">
              <a:rPr lang="en-US"/>
              <a:pPr>
                <a:defRPr/>
              </a:pPr>
              <a:t>11/29/2010</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42C51058-312A-43D0-B737-774FA361BCA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EB0D963A-5869-479C-AC00-D4312DF93917}" type="datetimeFigureOut">
              <a:rPr lang="en-US"/>
              <a:pPr>
                <a:defRPr/>
              </a:pPr>
              <a:t>11/29/2010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15ACE71-449A-4936-89C8-EB6B499FED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04DBBA24-3082-400A-B3A4-95D535B03D27}" type="datetimeFigureOut">
              <a:rPr lang="en-US"/>
              <a:pPr>
                <a:defRPr/>
              </a:pPr>
              <a:t>11/29/2010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3246A37C-8815-4EC8-84E8-E2161B7A82D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DA504C0-F7FA-4C57-A45B-414F5E35A3B9}" type="datetimeFigureOut">
              <a:rPr lang="en-US"/>
              <a:pPr>
                <a:defRPr/>
              </a:pPr>
              <a:t>11/29/2010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96D03B76-6750-4F5D-89CE-5B3BE7B0D84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C579E799-E3C8-4884-A7F1-BD4FA7300DF8}" type="datetimeFigureOut">
              <a:rPr lang="en-US"/>
              <a:pPr>
                <a:defRPr/>
              </a:pPr>
              <a:t>11/29/2010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956E6AA-4998-4699-BDCF-1AAEF11CA9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7D1E27EF-1EBC-4E19-B2E1-375F555F8F9C}" type="datetimeFigureOut">
              <a:rPr lang="en-US"/>
              <a:pPr>
                <a:defRPr/>
              </a:pPr>
              <a:t>11/29/2010</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6808D4D9-C2AF-4C6D-8437-12A515B056D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B5DAFDD7-3196-46DC-AF90-C9E340E1CD87}" type="datetimeFigureOut">
              <a:rPr lang="en-US"/>
              <a:pPr>
                <a:defRPr/>
              </a:pPr>
              <a:t>11/29/2010</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951C2396-4DDE-4118-8861-2C732F6BA85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smtClean="0">
                <a:solidFill>
                  <a:schemeClr val="tx2"/>
                </a:solidFill>
                <a:cs typeface="+mn-cs"/>
              </a:defRPr>
            </a:lvl1pPr>
          </a:lstStyle>
          <a:p>
            <a:pPr>
              <a:defRPr/>
            </a:pPr>
            <a:fld id="{6B439423-37DA-496C-A5AC-D3524E37A100}" type="datetimeFigureOut">
              <a:rPr lang="en-US"/>
              <a:pPr>
                <a:defRPr/>
              </a:pPr>
              <a:t>11/29/2010</a:t>
            </a:fld>
            <a:endParaRPr lang="en-US">
              <a:solidFill>
                <a:schemeClr val="bg2">
                  <a:shade val="50000"/>
                </a:schemeClr>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smtClean="0">
                <a:solidFill>
                  <a:srgbClr val="FFFFFF"/>
                </a:solidFill>
                <a:latin typeface="+mj-lt"/>
                <a:ea typeface="+mj-ea"/>
                <a:cs typeface="+mj-cs"/>
              </a:defRPr>
            </a:lvl1pPr>
          </a:lstStyle>
          <a:p>
            <a:pPr>
              <a:defRPr/>
            </a:pPr>
            <a:fld id="{CAADBBA9-4979-43C4-B52E-ED8EEFF15ED3}" type="slidenum">
              <a:rPr lang="en-US"/>
              <a:pPr>
                <a:defRPr/>
              </a:pPr>
              <a:t>‹#›</a:t>
            </a:fld>
            <a:endParaRPr lang="en-US">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913" y="3933825"/>
            <a:ext cx="7407275" cy="1752600"/>
          </a:xfrm>
        </p:spPr>
        <p:txBody>
          <a:bodyPr>
            <a:normAutofit fontScale="70000" lnSpcReduction="20000"/>
          </a:bodyPr>
          <a:lstStyle/>
          <a:p>
            <a:pPr fontAlgn="auto">
              <a:spcBef>
                <a:spcPts val="580"/>
              </a:spcBef>
              <a:spcAft>
                <a:spcPts val="0"/>
              </a:spcAft>
              <a:buFont typeface="Wingdings 2"/>
              <a:buNone/>
              <a:defRPr/>
            </a:pPr>
            <a:r>
              <a:rPr lang="en-GB" sz="4400" dirty="0" smtClean="0">
                <a:solidFill>
                  <a:schemeClr val="tx2">
                    <a:satMod val="130000"/>
                  </a:schemeClr>
                </a:solidFill>
              </a:rPr>
              <a:t>Lecture 11</a:t>
            </a:r>
            <a:br>
              <a:rPr lang="en-GB" sz="4400" dirty="0" smtClean="0">
                <a:solidFill>
                  <a:schemeClr val="tx2">
                    <a:satMod val="130000"/>
                  </a:schemeClr>
                </a:solidFill>
              </a:rPr>
            </a:br>
            <a:endParaRPr lang="en-GB" sz="4800" b="1" dirty="0" smtClean="0"/>
          </a:p>
          <a:p>
            <a:pPr fontAlgn="auto">
              <a:spcBef>
                <a:spcPts val="580"/>
              </a:spcBef>
              <a:spcAft>
                <a:spcPts val="0"/>
              </a:spcAft>
              <a:buFont typeface="Wingdings 2"/>
              <a:buNone/>
              <a:defRPr/>
            </a:pPr>
            <a:r>
              <a:rPr lang="en-GB" sz="4800" b="1" dirty="0" smtClean="0"/>
              <a:t>Dr. Hammad Afzal</a:t>
            </a:r>
          </a:p>
          <a:p>
            <a:pPr fontAlgn="auto">
              <a:spcBef>
                <a:spcPts val="580"/>
              </a:spcBef>
              <a:spcAft>
                <a:spcPts val="0"/>
              </a:spcAft>
              <a:buFont typeface="Wingdings 2"/>
              <a:buNone/>
              <a:defRPr/>
            </a:pPr>
            <a:r>
              <a:rPr lang="en-GB" b="1" dirty="0" smtClean="0"/>
              <a:t>23</a:t>
            </a:r>
            <a:r>
              <a:rPr lang="en-GB" b="1" baseline="30000" dirty="0" smtClean="0"/>
              <a:t>rd</a:t>
            </a:r>
            <a:r>
              <a:rPr lang="en-GB" b="1" dirty="0" smtClean="0"/>
              <a:t> Nov, 2010</a:t>
            </a:r>
            <a:endParaRPr lang="en-GB" dirty="0"/>
          </a:p>
        </p:txBody>
      </p:sp>
      <p:sp>
        <p:nvSpPr>
          <p:cNvPr id="2" name="Title 1"/>
          <p:cNvSpPr>
            <a:spLocks noGrp="1"/>
          </p:cNvSpPr>
          <p:nvPr>
            <p:ph type="ctrTitle"/>
          </p:nvPr>
        </p:nvSpPr>
        <p:spPr>
          <a:xfrm>
            <a:off x="1270000" y="1741488"/>
            <a:ext cx="7405688" cy="1471612"/>
          </a:xfrm>
        </p:spPr>
        <p:txBody>
          <a:bodyPr>
            <a:normAutofit fontScale="90000"/>
          </a:bodyPr>
          <a:lstStyle/>
          <a:p>
            <a:pPr fontAlgn="auto">
              <a:spcAft>
                <a:spcPts val="0"/>
              </a:spcAft>
              <a:defRPr/>
            </a:pPr>
            <a:r>
              <a:rPr lang="en-GB" b="1" smtClean="0">
                <a:solidFill>
                  <a:schemeClr val="tx2">
                    <a:satMod val="130000"/>
                  </a:schemeClr>
                </a:solidFill>
              </a:rPr>
              <a:t>Computer Organization and Architecture</a:t>
            </a:r>
            <a:br>
              <a:rPr lang="en-GB" b="1" smtClean="0">
                <a:solidFill>
                  <a:schemeClr val="tx2">
                    <a:satMod val="130000"/>
                  </a:schemeClr>
                </a:solidFill>
              </a:rPr>
            </a:br>
            <a:r>
              <a:rPr lang="en-GB" b="1" smtClean="0">
                <a:solidFill>
                  <a:schemeClr val="tx2">
                    <a:satMod val="130000"/>
                  </a:schemeClr>
                </a:solidFill>
              </a:rPr>
              <a:t/>
            </a:r>
            <a:br>
              <a:rPr lang="en-GB" b="1" smtClean="0">
                <a:solidFill>
                  <a:schemeClr val="tx2">
                    <a:satMod val="130000"/>
                  </a:schemeClr>
                </a:solidFill>
              </a:rPr>
            </a:br>
            <a:r>
              <a:rPr lang="en-GB" b="1" smtClean="0">
                <a:solidFill>
                  <a:schemeClr val="tx2">
                    <a:satMod val="130000"/>
                  </a:schemeClr>
                </a:solidFill>
              </a:rPr>
              <a:t>(BESE-15a)</a:t>
            </a:r>
            <a:br>
              <a:rPr lang="en-GB" b="1" smtClean="0">
                <a:solidFill>
                  <a:schemeClr val="tx2">
                    <a:satMod val="130000"/>
                  </a:schemeClr>
                </a:solidFill>
              </a:rPr>
            </a:br>
            <a:r>
              <a:rPr lang="en-GB" b="1" smtClean="0">
                <a:solidFill>
                  <a:schemeClr val="tx2">
                    <a:satMod val="130000"/>
                  </a:schemeClr>
                </a:solidFill>
              </a:rPr>
              <a:t/>
            </a:r>
            <a:br>
              <a:rPr lang="en-GB" b="1" smtClean="0">
                <a:solidFill>
                  <a:schemeClr val="tx2">
                    <a:satMod val="130000"/>
                  </a:schemeClr>
                </a:solidFill>
              </a:rPr>
            </a:br>
            <a:endParaRPr lang="en-GB">
              <a:solidFill>
                <a:schemeClr val="tx2">
                  <a:satMod val="13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71550" y="0"/>
            <a:ext cx="7772400" cy="836613"/>
          </a:xfrm>
        </p:spPr>
        <p:txBody>
          <a:bodyPr>
            <a:normAutofit/>
          </a:bodyPr>
          <a:lstStyle/>
          <a:p>
            <a:pPr algn="ctr" fontAlgn="auto">
              <a:spcAft>
                <a:spcPts val="0"/>
              </a:spcAft>
              <a:defRPr/>
            </a:pPr>
            <a:r>
              <a:rPr lang="en-GB" dirty="0" smtClean="0">
                <a:solidFill>
                  <a:schemeClr val="tx2">
                    <a:satMod val="130000"/>
                  </a:schemeClr>
                </a:solidFill>
              </a:rPr>
              <a:t>Memory Characteristics</a:t>
            </a:r>
            <a:endParaRPr lang="en-GB" dirty="0" smtClean="0"/>
          </a:p>
        </p:txBody>
      </p:sp>
      <p:sp>
        <p:nvSpPr>
          <p:cNvPr id="22531" name="Rectangle 3"/>
          <p:cNvSpPr>
            <a:spLocks noGrp="1" noChangeArrowheads="1"/>
          </p:cNvSpPr>
          <p:nvPr>
            <p:ph sz="quarter" idx="1"/>
          </p:nvPr>
        </p:nvSpPr>
        <p:spPr>
          <a:xfrm>
            <a:off x="611188" y="1447800"/>
            <a:ext cx="8075612" cy="4572000"/>
          </a:xfrm>
        </p:spPr>
        <p:txBody>
          <a:bodyPr/>
          <a:lstStyle/>
          <a:p>
            <a:r>
              <a:rPr lang="en-GB" smtClean="0"/>
              <a:t>Location</a:t>
            </a:r>
          </a:p>
          <a:p>
            <a:r>
              <a:rPr lang="en-GB" smtClean="0"/>
              <a:t>Capacity</a:t>
            </a:r>
          </a:p>
          <a:p>
            <a:r>
              <a:rPr lang="en-GB" smtClean="0"/>
              <a:t>Unit of transfer</a:t>
            </a:r>
          </a:p>
          <a:p>
            <a:r>
              <a:rPr lang="en-GB" sz="3600" b="1" smtClean="0">
                <a:solidFill>
                  <a:srgbClr val="00B050"/>
                </a:solidFill>
              </a:rPr>
              <a:t>Access method</a:t>
            </a:r>
          </a:p>
          <a:p>
            <a:r>
              <a:rPr lang="en-GB" smtClean="0"/>
              <a:t>Performance</a:t>
            </a:r>
          </a:p>
          <a:p>
            <a:r>
              <a:rPr lang="en-GB" smtClean="0"/>
              <a:t>Physical type</a:t>
            </a:r>
          </a:p>
          <a:p>
            <a:r>
              <a:rPr lang="en-GB" smtClean="0"/>
              <a:t>Physical characteristics</a:t>
            </a:r>
          </a:p>
          <a:p>
            <a:r>
              <a:rPr lang="en-GB" smtClean="0"/>
              <a:t>Organisation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8"/>
          <p:cNvSpPr>
            <a:spLocks noGrp="1" noChangeArrowheads="1"/>
          </p:cNvSpPr>
          <p:nvPr>
            <p:ph type="title"/>
          </p:nvPr>
        </p:nvSpPr>
        <p:spPr>
          <a:xfrm>
            <a:off x="1476375" y="0"/>
            <a:ext cx="7499350" cy="620713"/>
          </a:xfrm>
        </p:spPr>
        <p:txBody>
          <a:bodyPr>
            <a:normAutofit fontScale="90000"/>
          </a:bodyPr>
          <a:lstStyle/>
          <a:p>
            <a:pPr algn="ctr" fontAlgn="auto">
              <a:spcAft>
                <a:spcPts val="0"/>
              </a:spcAft>
              <a:defRPr/>
            </a:pPr>
            <a:r>
              <a:rPr lang="en-GB" dirty="0" smtClean="0"/>
              <a:t>Access Methods (1) (Later after Ch6)</a:t>
            </a:r>
          </a:p>
        </p:txBody>
      </p:sp>
      <p:sp>
        <p:nvSpPr>
          <p:cNvPr id="23555" name="Rectangle 1029"/>
          <p:cNvSpPr>
            <a:spLocks noGrp="1" noChangeArrowheads="1"/>
          </p:cNvSpPr>
          <p:nvPr>
            <p:ph sz="quarter" idx="1"/>
          </p:nvPr>
        </p:nvSpPr>
        <p:spPr>
          <a:xfrm>
            <a:off x="611188" y="620713"/>
            <a:ext cx="8075612" cy="5761037"/>
          </a:xfrm>
        </p:spPr>
        <p:txBody>
          <a:bodyPr/>
          <a:lstStyle/>
          <a:p>
            <a:r>
              <a:rPr lang="en-GB" sz="2400" b="1" smtClean="0"/>
              <a:t>Sequential access</a:t>
            </a:r>
          </a:p>
          <a:p>
            <a:pPr lvl="1"/>
            <a:r>
              <a:rPr lang="en-GB" sz="2000" smtClean="0">
                <a:solidFill>
                  <a:srgbClr val="FF0000"/>
                </a:solidFill>
              </a:rPr>
              <a:t>Units of data called records.</a:t>
            </a:r>
          </a:p>
          <a:p>
            <a:pPr lvl="1"/>
            <a:r>
              <a:rPr lang="en-GB" sz="2000" smtClean="0">
                <a:solidFill>
                  <a:srgbClr val="FF0000"/>
                </a:solidFill>
              </a:rPr>
              <a:t>Access made in sequence.</a:t>
            </a:r>
          </a:p>
          <a:p>
            <a:pPr lvl="1"/>
            <a:r>
              <a:rPr lang="en-GB" sz="2000" smtClean="0">
                <a:solidFill>
                  <a:srgbClr val="FF0000"/>
                </a:solidFill>
              </a:rPr>
              <a:t>Stored addressing information is used to separate records and assist in retrieval process.</a:t>
            </a:r>
          </a:p>
          <a:p>
            <a:pPr lvl="1"/>
            <a:r>
              <a:rPr lang="en-GB" sz="2000" smtClean="0">
                <a:solidFill>
                  <a:srgbClr val="FF0000"/>
                </a:solidFill>
              </a:rPr>
              <a:t>Start at the beginning and read through in order</a:t>
            </a:r>
          </a:p>
          <a:p>
            <a:pPr lvl="1"/>
            <a:r>
              <a:rPr lang="en-GB" sz="2000" smtClean="0">
                <a:solidFill>
                  <a:srgbClr val="FF0000"/>
                </a:solidFill>
              </a:rPr>
              <a:t>Access time depends on location of data and previous location</a:t>
            </a:r>
          </a:p>
          <a:p>
            <a:pPr lvl="1"/>
            <a:r>
              <a:rPr lang="en-GB" sz="2000" smtClean="0">
                <a:solidFill>
                  <a:srgbClr val="FF0000"/>
                </a:solidFill>
              </a:rPr>
              <a:t>e.g. Tape (Chapter 6)</a:t>
            </a:r>
          </a:p>
          <a:p>
            <a:r>
              <a:rPr lang="en-GB" sz="2400" b="1" smtClean="0"/>
              <a:t>Direct access</a:t>
            </a:r>
          </a:p>
          <a:p>
            <a:pPr lvl="1"/>
            <a:r>
              <a:rPr lang="en-GB" sz="2000" smtClean="0">
                <a:solidFill>
                  <a:srgbClr val="FF0000"/>
                </a:solidFill>
              </a:rPr>
              <a:t>Individual blocks or records have unique address based on physical location.</a:t>
            </a:r>
          </a:p>
          <a:p>
            <a:pPr lvl="1"/>
            <a:r>
              <a:rPr lang="en-GB" sz="2000" smtClean="0">
                <a:solidFill>
                  <a:srgbClr val="FF0000"/>
                </a:solidFill>
              </a:rPr>
              <a:t>Direct access to general vicinity plus sequential search.</a:t>
            </a:r>
          </a:p>
          <a:p>
            <a:pPr lvl="1"/>
            <a:r>
              <a:rPr lang="en-GB" sz="2000" smtClean="0">
                <a:solidFill>
                  <a:srgbClr val="FF0000"/>
                </a:solidFill>
              </a:rPr>
              <a:t>Access time depends on location and previous location</a:t>
            </a:r>
          </a:p>
          <a:p>
            <a:pPr lvl="1"/>
            <a:r>
              <a:rPr lang="en-GB" sz="2000" smtClean="0">
                <a:solidFill>
                  <a:srgbClr val="FF0000"/>
                </a:solidFill>
              </a:rPr>
              <a:t>e.g. Disk (Chapter 6)</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8"/>
          <p:cNvSpPr>
            <a:spLocks noGrp="1" noChangeArrowheads="1"/>
          </p:cNvSpPr>
          <p:nvPr>
            <p:ph type="title"/>
          </p:nvPr>
        </p:nvSpPr>
        <p:spPr>
          <a:xfrm>
            <a:off x="1403350" y="0"/>
            <a:ext cx="7499350" cy="765175"/>
          </a:xfrm>
        </p:spPr>
        <p:txBody>
          <a:bodyPr/>
          <a:lstStyle/>
          <a:p>
            <a:pPr algn="ctr"/>
            <a:r>
              <a:rPr lang="en-GB" sz="3600" smtClean="0"/>
              <a:t>Access Methods (2)</a:t>
            </a:r>
          </a:p>
        </p:txBody>
      </p:sp>
      <p:sp>
        <p:nvSpPr>
          <p:cNvPr id="24579" name="Rectangle 1029"/>
          <p:cNvSpPr>
            <a:spLocks noGrp="1" noChangeArrowheads="1"/>
          </p:cNvSpPr>
          <p:nvPr>
            <p:ph sz="quarter" idx="1"/>
          </p:nvPr>
        </p:nvSpPr>
        <p:spPr>
          <a:xfrm>
            <a:off x="1042988" y="765175"/>
            <a:ext cx="7921625" cy="6092825"/>
          </a:xfrm>
        </p:spPr>
        <p:txBody>
          <a:bodyPr/>
          <a:lstStyle/>
          <a:p>
            <a:r>
              <a:rPr lang="en-GB" sz="2400" b="1" smtClean="0"/>
              <a:t>Random access</a:t>
            </a:r>
          </a:p>
          <a:p>
            <a:pPr lvl="1"/>
            <a:r>
              <a:rPr lang="en-GB" sz="2000" smtClean="0"/>
              <a:t>Each addressable location in memory has a unique, physically wired-in addressing mechanism.</a:t>
            </a:r>
          </a:p>
          <a:p>
            <a:pPr lvl="1"/>
            <a:r>
              <a:rPr lang="en-GB" sz="2000" smtClean="0"/>
              <a:t>Access time is independent of location or previous access</a:t>
            </a:r>
          </a:p>
          <a:p>
            <a:pPr lvl="1"/>
            <a:r>
              <a:rPr lang="en-GB" sz="2000" smtClean="0"/>
              <a:t>e.g. RAM and some cache systems</a:t>
            </a:r>
          </a:p>
          <a:p>
            <a:endParaRPr lang="en-GB" sz="2400" b="1" smtClean="0"/>
          </a:p>
          <a:p>
            <a:r>
              <a:rPr lang="en-GB" sz="2400" b="1" smtClean="0"/>
              <a:t>Associative</a:t>
            </a:r>
          </a:p>
          <a:p>
            <a:pPr lvl="1"/>
            <a:r>
              <a:rPr lang="en-GB" sz="2000" smtClean="0"/>
              <a:t>Type of random access that make a comparison of desired bit locations within a word for a specified match, and is done to all words simultaneously.</a:t>
            </a:r>
          </a:p>
          <a:p>
            <a:pPr lvl="1"/>
            <a:r>
              <a:rPr lang="en-GB" sz="2000" smtClean="0"/>
              <a:t>Word is retrieved based on portion of its contents</a:t>
            </a:r>
          </a:p>
          <a:p>
            <a:pPr lvl="1"/>
            <a:r>
              <a:rPr lang="en-GB" sz="2000" smtClean="0"/>
              <a:t>Access time is independent of location or previous access, just like random access</a:t>
            </a:r>
          </a:p>
          <a:p>
            <a:pPr lvl="1"/>
            <a:r>
              <a:rPr lang="en-GB" sz="2000" smtClean="0"/>
              <a:t>e.g. Some cache systems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71550" y="0"/>
            <a:ext cx="7772400" cy="836613"/>
          </a:xfrm>
        </p:spPr>
        <p:txBody>
          <a:bodyPr>
            <a:normAutofit/>
          </a:bodyPr>
          <a:lstStyle/>
          <a:p>
            <a:pPr algn="ctr" fontAlgn="auto">
              <a:spcAft>
                <a:spcPts val="0"/>
              </a:spcAft>
              <a:defRPr/>
            </a:pPr>
            <a:r>
              <a:rPr lang="en-GB" dirty="0" smtClean="0">
                <a:solidFill>
                  <a:schemeClr val="tx2">
                    <a:satMod val="130000"/>
                  </a:schemeClr>
                </a:solidFill>
              </a:rPr>
              <a:t>Memory Characteristics</a:t>
            </a:r>
            <a:endParaRPr lang="en-GB" dirty="0" smtClean="0"/>
          </a:p>
        </p:txBody>
      </p:sp>
      <p:sp>
        <p:nvSpPr>
          <p:cNvPr id="25603" name="Rectangle 3"/>
          <p:cNvSpPr>
            <a:spLocks noGrp="1" noChangeArrowheads="1"/>
          </p:cNvSpPr>
          <p:nvPr>
            <p:ph sz="quarter" idx="1"/>
          </p:nvPr>
        </p:nvSpPr>
        <p:spPr>
          <a:xfrm>
            <a:off x="611188" y="1447800"/>
            <a:ext cx="8075612" cy="4572000"/>
          </a:xfrm>
        </p:spPr>
        <p:txBody>
          <a:bodyPr/>
          <a:lstStyle/>
          <a:p>
            <a:r>
              <a:rPr lang="en-GB" smtClean="0"/>
              <a:t>Location</a:t>
            </a:r>
          </a:p>
          <a:p>
            <a:r>
              <a:rPr lang="en-GB" smtClean="0"/>
              <a:t>Capacity</a:t>
            </a:r>
          </a:p>
          <a:p>
            <a:r>
              <a:rPr lang="en-GB" smtClean="0"/>
              <a:t>Unit of transfer</a:t>
            </a:r>
          </a:p>
          <a:p>
            <a:r>
              <a:rPr lang="en-GB" smtClean="0"/>
              <a:t>Access method</a:t>
            </a:r>
          </a:p>
          <a:p>
            <a:r>
              <a:rPr lang="en-GB" sz="3200" b="1" smtClean="0">
                <a:solidFill>
                  <a:srgbClr val="00B050"/>
                </a:solidFill>
              </a:rPr>
              <a:t>Performance</a:t>
            </a:r>
            <a:endParaRPr lang="en-GB" b="1" smtClean="0">
              <a:solidFill>
                <a:srgbClr val="00B050"/>
              </a:solidFill>
            </a:endParaRPr>
          </a:p>
          <a:p>
            <a:r>
              <a:rPr lang="en-GB" smtClean="0"/>
              <a:t>Physical type</a:t>
            </a:r>
          </a:p>
          <a:p>
            <a:r>
              <a:rPr lang="en-GB" smtClean="0"/>
              <a:t>Physical characteristics</a:t>
            </a:r>
          </a:p>
          <a:p>
            <a:r>
              <a:rPr lang="en-GB" smtClean="0"/>
              <a:t>Organisation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0" y="0"/>
            <a:ext cx="9144000" cy="765175"/>
          </a:xfrm>
        </p:spPr>
        <p:txBody>
          <a:bodyPr/>
          <a:lstStyle/>
          <a:p>
            <a:pPr algn="ctr"/>
            <a:r>
              <a:rPr lang="en-GB" smtClean="0"/>
              <a:t>Performance Parameters</a:t>
            </a:r>
          </a:p>
        </p:txBody>
      </p:sp>
      <p:sp>
        <p:nvSpPr>
          <p:cNvPr id="26627" name="Rectangle 5"/>
          <p:cNvSpPr>
            <a:spLocks noGrp="1" noChangeArrowheads="1"/>
          </p:cNvSpPr>
          <p:nvPr>
            <p:ph sz="quarter" idx="1"/>
          </p:nvPr>
        </p:nvSpPr>
        <p:spPr>
          <a:xfrm>
            <a:off x="1042988" y="981075"/>
            <a:ext cx="7921625" cy="5472113"/>
          </a:xfrm>
        </p:spPr>
        <p:txBody>
          <a:bodyPr/>
          <a:lstStyle/>
          <a:p>
            <a:r>
              <a:rPr lang="en-GB" sz="2400" b="1" smtClean="0"/>
              <a:t>Access time (latency)</a:t>
            </a:r>
          </a:p>
          <a:p>
            <a:pPr lvl="1"/>
            <a:r>
              <a:rPr lang="en-GB" sz="2000" smtClean="0"/>
              <a:t>For RAM, time to perform read or write, i.e, time between presenting the address and getting the valid data or storing the data.</a:t>
            </a:r>
          </a:p>
          <a:p>
            <a:pPr lvl="1"/>
            <a:r>
              <a:rPr lang="en-GB" sz="2000" smtClean="0"/>
              <a:t>(the overhead of finding the right place for the memory access and preparing to access it)</a:t>
            </a:r>
          </a:p>
          <a:p>
            <a:endParaRPr lang="en-GB" sz="2400" b="1" smtClean="0"/>
          </a:p>
          <a:p>
            <a:r>
              <a:rPr lang="en-GB" sz="2400" b="1" smtClean="0"/>
              <a:t>Memory Cycle time</a:t>
            </a:r>
          </a:p>
          <a:p>
            <a:pPr lvl="1"/>
            <a:r>
              <a:rPr lang="en-GB" sz="2000" smtClean="0"/>
              <a:t>Time may be required for the memory to “recover” before next access</a:t>
            </a:r>
          </a:p>
          <a:p>
            <a:pPr lvl="1"/>
            <a:r>
              <a:rPr lang="en-GB" sz="2000" smtClean="0"/>
              <a:t>Access time + additional time required before a second access can commence. </a:t>
            </a:r>
          </a:p>
          <a:p>
            <a:pPr lvl="2"/>
            <a:r>
              <a:rPr lang="en-GB" sz="1600" smtClean="0"/>
              <a:t>E.g. Time to regenerate data if they are read destructively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0" y="0"/>
            <a:ext cx="9144000" cy="765175"/>
          </a:xfrm>
        </p:spPr>
        <p:txBody>
          <a:bodyPr/>
          <a:lstStyle/>
          <a:p>
            <a:pPr algn="ctr"/>
            <a:r>
              <a:rPr lang="en-GB" smtClean="0"/>
              <a:t>Performance Parameters</a:t>
            </a:r>
          </a:p>
        </p:txBody>
      </p:sp>
      <p:sp>
        <p:nvSpPr>
          <p:cNvPr id="22531" name="Rectangle 5"/>
          <p:cNvSpPr>
            <a:spLocks noGrp="1" noChangeArrowheads="1"/>
          </p:cNvSpPr>
          <p:nvPr>
            <p:ph sz="quarter" idx="1"/>
          </p:nvPr>
        </p:nvSpPr>
        <p:spPr>
          <a:xfrm>
            <a:off x="1042988" y="981075"/>
            <a:ext cx="7921625" cy="5472113"/>
          </a:xfrm>
        </p:spPr>
        <p:txBody>
          <a:bodyPr>
            <a:normAutofit/>
          </a:bodyPr>
          <a:lstStyle/>
          <a:p>
            <a:pPr marL="274320" indent="-274320" fontAlgn="auto">
              <a:spcBef>
                <a:spcPts val="580"/>
              </a:spcBef>
              <a:spcAft>
                <a:spcPts val="0"/>
              </a:spcAft>
              <a:buFont typeface="Wingdings 2"/>
              <a:buChar char=""/>
              <a:defRPr/>
            </a:pPr>
            <a:endParaRPr lang="en-GB" sz="1600" dirty="0" smtClean="0">
              <a:solidFill>
                <a:srgbClr val="FF0000"/>
              </a:solidFill>
            </a:endParaRPr>
          </a:p>
          <a:p>
            <a:pPr marL="274320" indent="-274320" fontAlgn="auto">
              <a:spcBef>
                <a:spcPts val="580"/>
              </a:spcBef>
              <a:spcAft>
                <a:spcPts val="0"/>
              </a:spcAft>
              <a:buFont typeface="Wingdings 2"/>
              <a:buChar char=""/>
              <a:defRPr/>
            </a:pPr>
            <a:r>
              <a:rPr lang="en-GB" sz="2400" b="1" dirty="0" smtClean="0"/>
              <a:t>Transfer Rate</a:t>
            </a:r>
          </a:p>
          <a:p>
            <a:pPr marL="548640" lvl="1" fontAlgn="auto">
              <a:spcBef>
                <a:spcPts val="370"/>
              </a:spcBef>
              <a:spcAft>
                <a:spcPts val="0"/>
              </a:spcAft>
              <a:buFont typeface="Wingdings 2"/>
              <a:buChar char=""/>
              <a:defRPr/>
            </a:pPr>
            <a:r>
              <a:rPr lang="en-GB" sz="2000" dirty="0" smtClean="0"/>
              <a:t>Rate at which data can be transferred into or out of memory.</a:t>
            </a:r>
          </a:p>
          <a:p>
            <a:pPr marL="548640" lvl="1" fontAlgn="auto">
              <a:spcBef>
                <a:spcPts val="370"/>
              </a:spcBef>
              <a:spcAft>
                <a:spcPts val="0"/>
              </a:spcAft>
              <a:buFont typeface="Wingdings 2"/>
              <a:buChar char=""/>
              <a:defRPr/>
            </a:pPr>
            <a:endParaRPr lang="en-GB" sz="2000" dirty="0" smtClean="0"/>
          </a:p>
          <a:p>
            <a:pPr marL="548640" lvl="1" fontAlgn="auto">
              <a:spcBef>
                <a:spcPts val="370"/>
              </a:spcBef>
              <a:spcAft>
                <a:spcPts val="0"/>
              </a:spcAft>
              <a:buFont typeface="Wingdings 2"/>
              <a:buChar char=""/>
              <a:defRPr/>
            </a:pPr>
            <a:r>
              <a:rPr lang="en-GB" sz="2000" dirty="0" smtClean="0"/>
              <a:t>For RAM, it is equal to 1/(cycle time).</a:t>
            </a:r>
          </a:p>
          <a:p>
            <a:pPr marL="548640" lvl="1" fontAlgn="auto">
              <a:spcBef>
                <a:spcPts val="370"/>
              </a:spcBef>
              <a:spcAft>
                <a:spcPts val="0"/>
              </a:spcAft>
              <a:buFont typeface="Wingdings 2"/>
              <a:buChar char=""/>
              <a:defRPr/>
            </a:pPr>
            <a:r>
              <a:rPr lang="en-GB" sz="2000" dirty="0" smtClean="0"/>
              <a:t>For non-RAM, the following relationship holds</a:t>
            </a:r>
          </a:p>
          <a:p>
            <a:pPr marL="548640" lvl="1" algn="ctr" fontAlgn="auto">
              <a:spcBef>
                <a:spcPts val="370"/>
              </a:spcBef>
              <a:spcAft>
                <a:spcPts val="0"/>
              </a:spcAft>
              <a:buFont typeface="Wingdings 2"/>
              <a:buNone/>
              <a:defRPr/>
            </a:pPr>
            <a:r>
              <a:rPr lang="en-GB" sz="2000" dirty="0" smtClean="0"/>
              <a:t>T</a:t>
            </a:r>
            <a:r>
              <a:rPr lang="en-GB" sz="2000" baseline="-25000" dirty="0" smtClean="0"/>
              <a:t>N</a:t>
            </a:r>
            <a:r>
              <a:rPr lang="en-GB" sz="2000" dirty="0" smtClean="0"/>
              <a:t> = T</a:t>
            </a:r>
            <a:r>
              <a:rPr lang="en-GB" sz="2000" baseline="-25000" dirty="0" smtClean="0"/>
              <a:t>A</a:t>
            </a:r>
            <a:r>
              <a:rPr lang="en-GB" sz="2000" dirty="0" smtClean="0"/>
              <a:t> + N/R</a:t>
            </a:r>
          </a:p>
          <a:p>
            <a:pPr marL="548640" lvl="1" algn="ctr" fontAlgn="auto">
              <a:spcBef>
                <a:spcPts val="370"/>
              </a:spcBef>
              <a:spcAft>
                <a:spcPts val="0"/>
              </a:spcAft>
              <a:buFont typeface="Wingdings 2"/>
              <a:buNone/>
              <a:defRPr/>
            </a:pPr>
            <a:endParaRPr lang="en-GB" sz="2000" baseline="-25000" dirty="0" smtClean="0"/>
          </a:p>
          <a:p>
            <a:pPr marL="533400" lvl="1" indent="-177800" fontAlgn="auto">
              <a:spcBef>
                <a:spcPts val="370"/>
              </a:spcBef>
              <a:spcAft>
                <a:spcPts val="0"/>
              </a:spcAft>
              <a:buFont typeface="Wingdings 2"/>
              <a:buNone/>
              <a:defRPr/>
            </a:pPr>
            <a:r>
              <a:rPr lang="en-GB" sz="2000" dirty="0" smtClean="0"/>
              <a:t>Where </a:t>
            </a:r>
          </a:p>
          <a:p>
            <a:pPr marL="533400" lvl="1" indent="-177800" fontAlgn="auto">
              <a:spcBef>
                <a:spcPts val="370"/>
              </a:spcBef>
              <a:spcAft>
                <a:spcPts val="0"/>
              </a:spcAft>
              <a:buFont typeface="Wingdings 2"/>
              <a:buNone/>
              <a:defRPr/>
            </a:pPr>
            <a:r>
              <a:rPr lang="en-GB" sz="2000" dirty="0" smtClean="0"/>
              <a:t>TN = Average time to read or write N bits</a:t>
            </a:r>
          </a:p>
          <a:p>
            <a:pPr marL="533400" lvl="1" indent="-177800" fontAlgn="auto">
              <a:spcBef>
                <a:spcPts val="370"/>
              </a:spcBef>
              <a:spcAft>
                <a:spcPts val="0"/>
              </a:spcAft>
              <a:buFont typeface="Wingdings 2"/>
              <a:buNone/>
              <a:defRPr/>
            </a:pPr>
            <a:r>
              <a:rPr lang="en-GB" sz="2000" dirty="0" smtClean="0"/>
              <a:t>TA = Average access time. </a:t>
            </a:r>
          </a:p>
          <a:p>
            <a:pPr marL="533400" lvl="1" indent="-177800" fontAlgn="auto">
              <a:spcBef>
                <a:spcPts val="370"/>
              </a:spcBef>
              <a:spcAft>
                <a:spcPts val="0"/>
              </a:spcAft>
              <a:buFont typeface="Wingdings 2"/>
              <a:buNone/>
              <a:defRPr/>
            </a:pPr>
            <a:r>
              <a:rPr lang="en-GB" sz="2000" dirty="0" smtClean="0"/>
              <a:t>N = Number of bits</a:t>
            </a:r>
          </a:p>
          <a:p>
            <a:pPr marL="533400" lvl="1" indent="-177800" fontAlgn="auto">
              <a:spcBef>
                <a:spcPts val="370"/>
              </a:spcBef>
              <a:spcAft>
                <a:spcPts val="0"/>
              </a:spcAft>
              <a:buFont typeface="Wingdings 2"/>
              <a:buNone/>
              <a:defRPr/>
            </a:pPr>
            <a:r>
              <a:rPr lang="en-GB" sz="2000" dirty="0" smtClean="0"/>
              <a:t>R = Transfer rate, in bits per second (bps)</a:t>
            </a:r>
          </a:p>
          <a:p>
            <a:pPr marL="548640" lvl="1" algn="ctr" fontAlgn="auto">
              <a:spcBef>
                <a:spcPts val="370"/>
              </a:spcBef>
              <a:spcAft>
                <a:spcPts val="0"/>
              </a:spcAft>
              <a:buFont typeface="Wingdings 2"/>
              <a:buNone/>
              <a:defRPr/>
            </a:pPr>
            <a:endParaRPr lang="en-GB" sz="2000" baseline="-25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71550" y="0"/>
            <a:ext cx="7772400" cy="836613"/>
          </a:xfrm>
        </p:spPr>
        <p:txBody>
          <a:bodyPr>
            <a:normAutofit/>
          </a:bodyPr>
          <a:lstStyle/>
          <a:p>
            <a:pPr algn="ctr" fontAlgn="auto">
              <a:spcAft>
                <a:spcPts val="0"/>
              </a:spcAft>
              <a:defRPr/>
            </a:pPr>
            <a:r>
              <a:rPr lang="en-GB" dirty="0" smtClean="0">
                <a:solidFill>
                  <a:schemeClr val="tx2">
                    <a:satMod val="130000"/>
                  </a:schemeClr>
                </a:solidFill>
              </a:rPr>
              <a:t>Memory Characteristics</a:t>
            </a:r>
            <a:endParaRPr lang="en-GB" dirty="0" smtClean="0"/>
          </a:p>
        </p:txBody>
      </p:sp>
      <p:sp>
        <p:nvSpPr>
          <p:cNvPr id="28675" name="Rectangle 3"/>
          <p:cNvSpPr>
            <a:spLocks noGrp="1" noChangeArrowheads="1"/>
          </p:cNvSpPr>
          <p:nvPr>
            <p:ph sz="quarter" idx="1"/>
          </p:nvPr>
        </p:nvSpPr>
        <p:spPr>
          <a:xfrm>
            <a:off x="611188" y="1447800"/>
            <a:ext cx="8075612" cy="4572000"/>
          </a:xfrm>
        </p:spPr>
        <p:txBody>
          <a:bodyPr/>
          <a:lstStyle/>
          <a:p>
            <a:r>
              <a:rPr lang="en-GB" smtClean="0"/>
              <a:t>Location</a:t>
            </a:r>
          </a:p>
          <a:p>
            <a:r>
              <a:rPr lang="en-GB" smtClean="0"/>
              <a:t>Capacity</a:t>
            </a:r>
          </a:p>
          <a:p>
            <a:r>
              <a:rPr lang="en-GB" smtClean="0"/>
              <a:t>Unit of transfer</a:t>
            </a:r>
          </a:p>
          <a:p>
            <a:r>
              <a:rPr lang="en-GB" smtClean="0"/>
              <a:t>Access method</a:t>
            </a:r>
          </a:p>
          <a:p>
            <a:r>
              <a:rPr lang="en-GB" smtClean="0"/>
              <a:t>Performance</a:t>
            </a:r>
          </a:p>
          <a:p>
            <a:r>
              <a:rPr lang="en-GB" b="1" smtClean="0">
                <a:solidFill>
                  <a:srgbClr val="00B050"/>
                </a:solidFill>
              </a:rPr>
              <a:t>Physical type</a:t>
            </a:r>
          </a:p>
          <a:p>
            <a:r>
              <a:rPr lang="en-GB" b="1" smtClean="0">
                <a:solidFill>
                  <a:srgbClr val="00B050"/>
                </a:solidFill>
              </a:rPr>
              <a:t>Physical characteristics</a:t>
            </a:r>
          </a:p>
          <a:p>
            <a:r>
              <a:rPr lang="en-GB" smtClean="0"/>
              <a:t>Organisation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31913" y="0"/>
            <a:ext cx="7499350" cy="836613"/>
          </a:xfrm>
        </p:spPr>
        <p:txBody>
          <a:bodyPr/>
          <a:lstStyle/>
          <a:p>
            <a:pPr algn="ctr"/>
            <a:r>
              <a:rPr lang="en-GB" smtClean="0">
                <a:solidFill>
                  <a:srgbClr val="FF0000"/>
                </a:solidFill>
              </a:rPr>
              <a:t>Physical Characteristics</a:t>
            </a:r>
          </a:p>
        </p:txBody>
      </p:sp>
      <p:sp>
        <p:nvSpPr>
          <p:cNvPr id="29699" name="Rectangle 3"/>
          <p:cNvSpPr>
            <a:spLocks noGrp="1" noChangeArrowheads="1"/>
          </p:cNvSpPr>
          <p:nvPr>
            <p:ph sz="quarter" idx="1"/>
          </p:nvPr>
        </p:nvSpPr>
        <p:spPr>
          <a:xfrm>
            <a:off x="1187450" y="908050"/>
            <a:ext cx="7499350" cy="4800600"/>
          </a:xfrm>
        </p:spPr>
        <p:txBody>
          <a:bodyPr/>
          <a:lstStyle/>
          <a:p>
            <a:pPr algn="ctr">
              <a:buFont typeface="Wingdings 2" pitchFamily="18" charset="2"/>
              <a:buNone/>
            </a:pPr>
            <a:r>
              <a:rPr lang="en-GB" smtClean="0">
                <a:solidFill>
                  <a:srgbClr val="FF0000"/>
                </a:solidFill>
              </a:rPr>
              <a:t>Just an introduction, no details in scope.</a:t>
            </a:r>
          </a:p>
          <a:p>
            <a:r>
              <a:rPr lang="en-GB" smtClean="0"/>
              <a:t>Semiconductor</a:t>
            </a:r>
          </a:p>
          <a:p>
            <a:pPr lvl="1"/>
            <a:r>
              <a:rPr lang="en-GB" smtClean="0"/>
              <a:t>RAM</a:t>
            </a:r>
          </a:p>
          <a:p>
            <a:r>
              <a:rPr lang="en-GB" smtClean="0"/>
              <a:t>Magnetic</a:t>
            </a:r>
          </a:p>
          <a:p>
            <a:pPr lvl="1"/>
            <a:r>
              <a:rPr lang="en-GB" smtClean="0"/>
              <a:t>Disk &amp; Tape</a:t>
            </a:r>
          </a:p>
          <a:p>
            <a:r>
              <a:rPr lang="en-GB" smtClean="0"/>
              <a:t>Optical</a:t>
            </a:r>
          </a:p>
          <a:p>
            <a:pPr lvl="1"/>
            <a:r>
              <a:rPr lang="en-GB" smtClean="0"/>
              <a:t>CD &amp; DVD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331913" y="0"/>
            <a:ext cx="7499350" cy="1143000"/>
          </a:xfrm>
        </p:spPr>
        <p:txBody>
          <a:bodyPr/>
          <a:lstStyle/>
          <a:p>
            <a:pPr algn="ctr"/>
            <a:r>
              <a:rPr lang="en-GB" smtClean="0">
                <a:solidFill>
                  <a:srgbClr val="FF0000"/>
                </a:solidFill>
              </a:rPr>
              <a:t>Physical Characteristics</a:t>
            </a:r>
          </a:p>
        </p:txBody>
      </p:sp>
      <p:sp>
        <p:nvSpPr>
          <p:cNvPr id="30723" name="Rectangle 3"/>
          <p:cNvSpPr>
            <a:spLocks noGrp="1" noChangeArrowheads="1"/>
          </p:cNvSpPr>
          <p:nvPr>
            <p:ph sz="quarter" idx="1"/>
          </p:nvPr>
        </p:nvSpPr>
        <p:spPr>
          <a:xfrm>
            <a:off x="684213" y="1268413"/>
            <a:ext cx="8002587" cy="4751387"/>
          </a:xfrm>
        </p:spPr>
        <p:txBody>
          <a:bodyPr/>
          <a:lstStyle/>
          <a:p>
            <a:r>
              <a:rPr lang="en-GB" smtClean="0"/>
              <a:t>Decay</a:t>
            </a:r>
          </a:p>
          <a:p>
            <a:r>
              <a:rPr lang="en-GB" smtClean="0"/>
              <a:t>Volatility</a:t>
            </a:r>
          </a:p>
          <a:p>
            <a:pPr lvl="1"/>
            <a:r>
              <a:rPr lang="en-GB" smtClean="0"/>
              <a:t>Volatile vs non-volatile</a:t>
            </a:r>
          </a:p>
          <a:p>
            <a:r>
              <a:rPr lang="en-GB" smtClean="0"/>
              <a:t>Erasable</a:t>
            </a:r>
          </a:p>
          <a:p>
            <a:pPr lvl="1"/>
            <a:r>
              <a:rPr lang="en-GB" smtClean="0"/>
              <a:t>Non-erasable memory e.g. ROM</a:t>
            </a:r>
          </a:p>
          <a:p>
            <a:pPr lvl="1"/>
            <a:r>
              <a:rPr lang="en-GB" smtClean="0"/>
              <a:t>Of-necessity, non-erasable memory must be non-volatile.</a:t>
            </a:r>
          </a:p>
          <a:p>
            <a:r>
              <a:rPr lang="en-GB" smtClean="0"/>
              <a:t>Power consumption</a:t>
            </a:r>
          </a:p>
          <a:p>
            <a:endParaRPr lang="en-GB"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71550" y="0"/>
            <a:ext cx="7772400" cy="836613"/>
          </a:xfrm>
        </p:spPr>
        <p:txBody>
          <a:bodyPr>
            <a:normAutofit/>
          </a:bodyPr>
          <a:lstStyle/>
          <a:p>
            <a:pPr algn="ctr" fontAlgn="auto">
              <a:spcAft>
                <a:spcPts val="0"/>
              </a:spcAft>
              <a:defRPr/>
            </a:pPr>
            <a:r>
              <a:rPr lang="en-GB" dirty="0" smtClean="0">
                <a:solidFill>
                  <a:schemeClr val="tx2">
                    <a:satMod val="130000"/>
                  </a:schemeClr>
                </a:solidFill>
              </a:rPr>
              <a:t>Memory Characteristics</a:t>
            </a:r>
            <a:endParaRPr lang="en-GB" dirty="0" smtClean="0"/>
          </a:p>
        </p:txBody>
      </p:sp>
      <p:sp>
        <p:nvSpPr>
          <p:cNvPr id="31747" name="Rectangle 3"/>
          <p:cNvSpPr>
            <a:spLocks noGrp="1" noChangeArrowheads="1"/>
          </p:cNvSpPr>
          <p:nvPr>
            <p:ph sz="quarter" idx="1"/>
          </p:nvPr>
        </p:nvSpPr>
        <p:spPr>
          <a:xfrm>
            <a:off x="611188" y="1447800"/>
            <a:ext cx="8075612" cy="4572000"/>
          </a:xfrm>
        </p:spPr>
        <p:txBody>
          <a:bodyPr/>
          <a:lstStyle/>
          <a:p>
            <a:r>
              <a:rPr lang="en-GB" smtClean="0"/>
              <a:t>Location</a:t>
            </a:r>
          </a:p>
          <a:p>
            <a:r>
              <a:rPr lang="en-GB" smtClean="0"/>
              <a:t>Capacity</a:t>
            </a:r>
          </a:p>
          <a:p>
            <a:r>
              <a:rPr lang="en-GB" smtClean="0"/>
              <a:t>Unit of transfer</a:t>
            </a:r>
          </a:p>
          <a:p>
            <a:r>
              <a:rPr lang="en-GB" smtClean="0"/>
              <a:t>Access method</a:t>
            </a:r>
          </a:p>
          <a:p>
            <a:r>
              <a:rPr lang="en-GB" smtClean="0"/>
              <a:t>Performance</a:t>
            </a:r>
          </a:p>
          <a:p>
            <a:r>
              <a:rPr lang="en-GB" smtClean="0"/>
              <a:t>Physical type</a:t>
            </a:r>
          </a:p>
          <a:p>
            <a:r>
              <a:rPr lang="en-GB" smtClean="0"/>
              <a:t>Physical characteristics</a:t>
            </a:r>
          </a:p>
          <a:p>
            <a:r>
              <a:rPr lang="en-GB" sz="3200" b="1" smtClean="0">
                <a:solidFill>
                  <a:srgbClr val="00B050"/>
                </a:solidFill>
              </a:rPr>
              <a:t>Organisation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981075"/>
            <a:ext cx="7772400" cy="4824413"/>
          </a:xfrm>
        </p:spPr>
        <p:txBody>
          <a:bodyPr>
            <a:normAutofit/>
          </a:bodyPr>
          <a:lstStyle/>
          <a:p>
            <a:pPr algn="ctr" fontAlgn="auto">
              <a:spcAft>
                <a:spcPts val="0"/>
              </a:spcAft>
              <a:defRPr/>
            </a:pPr>
            <a:r>
              <a:rPr lang="en-GB" b="1" dirty="0" smtClean="0">
                <a:solidFill>
                  <a:schemeClr val="tx2">
                    <a:satMod val="130000"/>
                  </a:schemeClr>
                </a:solidFill>
              </a:rPr>
              <a:t/>
            </a:r>
            <a:br>
              <a:rPr lang="en-GB" b="1" dirty="0" smtClean="0">
                <a:solidFill>
                  <a:schemeClr val="tx2">
                    <a:satMod val="130000"/>
                  </a:schemeClr>
                </a:solidFill>
              </a:rPr>
            </a:br>
            <a:r>
              <a:rPr lang="en-GB" b="1" dirty="0" smtClean="0">
                <a:solidFill>
                  <a:schemeClr val="tx2">
                    <a:satMod val="130000"/>
                  </a:schemeClr>
                </a:solidFill>
              </a:rPr>
              <a:t>Cache Memory</a:t>
            </a:r>
            <a:br>
              <a:rPr lang="en-GB" b="1" dirty="0" smtClean="0">
                <a:solidFill>
                  <a:schemeClr val="tx2">
                    <a:satMod val="130000"/>
                  </a:schemeClr>
                </a:solidFill>
              </a:rPr>
            </a:br>
            <a:r>
              <a:rPr lang="en-GB" b="1" dirty="0" smtClean="0">
                <a:solidFill>
                  <a:schemeClr val="tx2">
                    <a:satMod val="130000"/>
                  </a:schemeClr>
                </a:solidFill>
              </a:rPr>
              <a:t/>
            </a:r>
            <a:br>
              <a:rPr lang="en-GB" b="1" dirty="0" smtClean="0">
                <a:solidFill>
                  <a:schemeClr val="tx2">
                    <a:satMod val="130000"/>
                  </a:schemeClr>
                </a:solidFill>
              </a:rPr>
            </a:br>
            <a:r>
              <a:rPr lang="en-GB" b="1" dirty="0" smtClean="0">
                <a:solidFill>
                  <a:schemeClr val="tx2">
                    <a:satMod val="130000"/>
                  </a:schemeClr>
                </a:solidFill>
              </a:rPr>
              <a:t/>
            </a:r>
            <a:br>
              <a:rPr lang="en-GB" b="1" dirty="0" smtClean="0">
                <a:solidFill>
                  <a:schemeClr val="tx2">
                    <a:satMod val="130000"/>
                  </a:schemeClr>
                </a:solidFill>
              </a:rPr>
            </a:br>
            <a:r>
              <a:rPr lang="en-GB" sz="2700" dirty="0" smtClean="0">
                <a:solidFill>
                  <a:schemeClr val="tx2">
                    <a:satMod val="130000"/>
                  </a:schemeClr>
                </a:solidFill>
              </a:rPr>
              <a:t>Chapter 4 of William Stallings's</a:t>
            </a:r>
            <a:br>
              <a:rPr lang="en-GB" sz="2700" dirty="0" smtClean="0">
                <a:solidFill>
                  <a:schemeClr val="tx2">
                    <a:satMod val="130000"/>
                  </a:schemeClr>
                </a:solidFill>
              </a:rPr>
            </a:br>
            <a:endParaRPr lang="en-GB"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8975725" cy="1143000"/>
          </a:xfrm>
        </p:spPr>
        <p:txBody>
          <a:bodyPr/>
          <a:lstStyle/>
          <a:p>
            <a:pPr algn="ctr"/>
            <a:r>
              <a:rPr lang="en-GB" sz="3600" b="1" smtClean="0"/>
              <a:t>Memory Hierarchy: Design Decision</a:t>
            </a:r>
          </a:p>
        </p:txBody>
      </p:sp>
      <p:sp>
        <p:nvSpPr>
          <p:cNvPr id="32771" name="Rectangle 3"/>
          <p:cNvSpPr>
            <a:spLocks noGrp="1" noChangeArrowheads="1"/>
          </p:cNvSpPr>
          <p:nvPr>
            <p:ph sz="quarter" idx="1"/>
          </p:nvPr>
        </p:nvSpPr>
        <p:spPr>
          <a:xfrm>
            <a:off x="539750" y="1447800"/>
            <a:ext cx="8147050" cy="3494088"/>
          </a:xfrm>
        </p:spPr>
        <p:txBody>
          <a:bodyPr/>
          <a:lstStyle/>
          <a:p>
            <a:r>
              <a:rPr lang="en-GB" smtClean="0"/>
              <a:t>How much?</a:t>
            </a:r>
          </a:p>
          <a:p>
            <a:pPr lvl="1"/>
            <a:r>
              <a:rPr lang="en-GB" smtClean="0"/>
              <a:t>Capacity</a:t>
            </a:r>
          </a:p>
          <a:p>
            <a:r>
              <a:rPr lang="en-GB" smtClean="0"/>
              <a:t>How fast?</a:t>
            </a:r>
          </a:p>
          <a:p>
            <a:r>
              <a:rPr lang="en-GB" smtClean="0"/>
              <a:t>How expensive?</a:t>
            </a:r>
          </a:p>
          <a:p>
            <a:endParaRPr lang="en-GB" smtClean="0"/>
          </a:p>
          <a:p>
            <a:r>
              <a:rPr lang="en-GB" b="1" smtClean="0"/>
              <a:t>Trade-off between cost, capacity and access time</a:t>
            </a:r>
          </a:p>
          <a:p>
            <a:endParaRPr lang="en-GB"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76375" y="188913"/>
            <a:ext cx="7499350" cy="1143000"/>
          </a:xfrm>
        </p:spPr>
        <p:txBody>
          <a:bodyPr/>
          <a:lstStyle/>
          <a:p>
            <a:r>
              <a:rPr lang="en-GB" smtClean="0">
                <a:solidFill>
                  <a:schemeClr val="tx1"/>
                </a:solidFill>
              </a:rPr>
              <a:t>Memory Hierarchy - Diagram</a:t>
            </a:r>
          </a:p>
        </p:txBody>
      </p:sp>
      <p:pic>
        <p:nvPicPr>
          <p:cNvPr id="33795" name="Picture 2"/>
          <p:cNvPicPr>
            <a:picLocks noChangeAspect="1" noChangeArrowheads="1"/>
          </p:cNvPicPr>
          <p:nvPr/>
        </p:nvPicPr>
        <p:blipFill>
          <a:blip r:embed="rId2" cstate="print"/>
          <a:srcRect/>
          <a:stretch>
            <a:fillRect/>
          </a:stretch>
        </p:blipFill>
        <p:spPr bwMode="auto">
          <a:xfrm>
            <a:off x="1763713" y="1412875"/>
            <a:ext cx="5761037" cy="489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9144000" cy="836613"/>
          </a:xfrm>
        </p:spPr>
        <p:txBody>
          <a:bodyPr/>
          <a:lstStyle/>
          <a:p>
            <a:pPr algn="ctr"/>
            <a:r>
              <a:rPr lang="en-GB" smtClean="0"/>
              <a:t>Memory Hierarchy</a:t>
            </a:r>
          </a:p>
        </p:txBody>
      </p:sp>
      <p:sp>
        <p:nvSpPr>
          <p:cNvPr id="34819" name="Rectangle 3"/>
          <p:cNvSpPr>
            <a:spLocks noGrp="1" noChangeArrowheads="1"/>
          </p:cNvSpPr>
          <p:nvPr>
            <p:ph sz="quarter" idx="1"/>
          </p:nvPr>
        </p:nvSpPr>
        <p:spPr/>
        <p:txBody>
          <a:bodyPr/>
          <a:lstStyle/>
          <a:p>
            <a:r>
              <a:rPr lang="en-GB" smtClean="0"/>
              <a:t>Registers</a:t>
            </a:r>
          </a:p>
          <a:p>
            <a:pPr lvl="1"/>
            <a:r>
              <a:rPr lang="en-GB" smtClean="0"/>
              <a:t>In CPU</a:t>
            </a:r>
          </a:p>
          <a:p>
            <a:r>
              <a:rPr lang="en-GB" smtClean="0"/>
              <a:t>Internal or Main memory</a:t>
            </a:r>
          </a:p>
          <a:p>
            <a:pPr lvl="1"/>
            <a:r>
              <a:rPr lang="en-GB" smtClean="0"/>
              <a:t>May include one or more levels of cache</a:t>
            </a:r>
          </a:p>
          <a:p>
            <a:pPr lvl="1"/>
            <a:r>
              <a:rPr lang="en-GB" smtClean="0"/>
              <a:t>“RAM”</a:t>
            </a:r>
          </a:p>
          <a:p>
            <a:r>
              <a:rPr lang="en-GB" smtClean="0"/>
              <a:t>External memory</a:t>
            </a:r>
          </a:p>
          <a:p>
            <a:pPr lvl="1"/>
            <a:r>
              <a:rPr lang="en-GB" smtClean="0"/>
              <a:t>Backing store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1143000"/>
          </a:xfrm>
        </p:spPr>
        <p:txBody>
          <a:bodyPr/>
          <a:lstStyle/>
          <a:p>
            <a:pPr algn="ctr"/>
            <a:r>
              <a:rPr lang="en-GB" b="1" smtClean="0"/>
              <a:t>Memory Hierarchy</a:t>
            </a:r>
          </a:p>
        </p:txBody>
      </p:sp>
      <p:sp>
        <p:nvSpPr>
          <p:cNvPr id="35843" name="Rectangle 3"/>
          <p:cNvSpPr>
            <a:spLocks noGrp="1" noChangeArrowheads="1"/>
          </p:cNvSpPr>
          <p:nvPr>
            <p:ph sz="quarter" idx="1"/>
          </p:nvPr>
        </p:nvSpPr>
        <p:spPr>
          <a:xfrm>
            <a:off x="611188" y="1268413"/>
            <a:ext cx="8075612" cy="4751387"/>
          </a:xfrm>
        </p:spPr>
        <p:txBody>
          <a:bodyPr/>
          <a:lstStyle/>
          <a:p>
            <a:r>
              <a:rPr lang="en-GB" smtClean="0"/>
              <a:t>Decreasing cost per bit.</a:t>
            </a:r>
          </a:p>
          <a:p>
            <a:r>
              <a:rPr lang="en-GB" smtClean="0"/>
              <a:t>Increasing capacity.</a:t>
            </a:r>
          </a:p>
          <a:p>
            <a:r>
              <a:rPr lang="en-GB" smtClean="0"/>
              <a:t>Increasing access time.</a:t>
            </a:r>
          </a:p>
          <a:p>
            <a:r>
              <a:rPr lang="en-GB" b="1" smtClean="0">
                <a:solidFill>
                  <a:srgbClr val="00B0F0"/>
                </a:solidFill>
              </a:rPr>
              <a:t>Decreasing frequency of access of the memory by the processor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GB" smtClean="0"/>
          </a:p>
        </p:txBody>
      </p:sp>
      <p:sp>
        <p:nvSpPr>
          <p:cNvPr id="36867" name="Content Placeholder 2"/>
          <p:cNvSpPr>
            <a:spLocks noGrp="1"/>
          </p:cNvSpPr>
          <p:nvPr>
            <p:ph sz="quarter" idx="1"/>
          </p:nvPr>
        </p:nvSpPr>
        <p:spPr/>
        <p:txBody>
          <a:bodyPr/>
          <a:lstStyle/>
          <a:p>
            <a:endParaRPr lang="en-GB" smtClean="0"/>
          </a:p>
        </p:txBody>
      </p:sp>
      <p:pic>
        <p:nvPicPr>
          <p:cNvPr id="36868" name="Picture 2"/>
          <p:cNvPicPr>
            <a:picLocks noChangeAspect="1" noChangeArrowheads="1"/>
          </p:cNvPicPr>
          <p:nvPr/>
        </p:nvPicPr>
        <p:blipFill>
          <a:blip r:embed="rId2" cstate="print"/>
          <a:srcRect/>
          <a:stretch>
            <a:fillRect/>
          </a:stretch>
        </p:blipFill>
        <p:spPr bwMode="auto">
          <a:xfrm>
            <a:off x="361950" y="714375"/>
            <a:ext cx="8420100"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smtClean="0"/>
              <a:t>Hierarchy List</a:t>
            </a:r>
          </a:p>
        </p:txBody>
      </p:sp>
      <p:sp>
        <p:nvSpPr>
          <p:cNvPr id="37891" name="Rectangle 3"/>
          <p:cNvSpPr>
            <a:spLocks noGrp="1" noChangeArrowheads="1"/>
          </p:cNvSpPr>
          <p:nvPr>
            <p:ph sz="quarter" idx="1"/>
          </p:nvPr>
        </p:nvSpPr>
        <p:spPr>
          <a:xfrm>
            <a:off x="914400" y="1447800"/>
            <a:ext cx="7772400" cy="3565525"/>
          </a:xfrm>
        </p:spPr>
        <p:txBody>
          <a:bodyPr/>
          <a:lstStyle/>
          <a:p>
            <a:r>
              <a:rPr lang="en-GB" smtClean="0"/>
              <a:t>Registers</a:t>
            </a:r>
          </a:p>
          <a:p>
            <a:r>
              <a:rPr lang="en-GB" smtClean="0"/>
              <a:t>L1 Cache</a:t>
            </a:r>
          </a:p>
          <a:p>
            <a:r>
              <a:rPr lang="en-GB" smtClean="0"/>
              <a:t>L2 Cache</a:t>
            </a:r>
          </a:p>
          <a:p>
            <a:r>
              <a:rPr lang="en-GB" smtClean="0"/>
              <a:t>Main memory</a:t>
            </a:r>
          </a:p>
          <a:p>
            <a:r>
              <a:rPr lang="en-GB" smtClean="0"/>
              <a:t>Disk cache*</a:t>
            </a:r>
          </a:p>
          <a:p>
            <a:r>
              <a:rPr lang="en-GB" smtClean="0"/>
              <a:t>Disk</a:t>
            </a:r>
          </a:p>
          <a:p>
            <a:r>
              <a:rPr lang="en-GB" smtClean="0"/>
              <a:t>Optical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403350" y="0"/>
            <a:ext cx="7499350" cy="1143000"/>
          </a:xfrm>
        </p:spPr>
        <p:txBody>
          <a:bodyPr/>
          <a:lstStyle/>
          <a:p>
            <a:pPr algn="ctr"/>
            <a:r>
              <a:rPr lang="en-GB" smtClean="0"/>
              <a:t>Locality of Reference</a:t>
            </a:r>
          </a:p>
        </p:txBody>
      </p:sp>
      <p:sp>
        <p:nvSpPr>
          <p:cNvPr id="38915" name="Rectangle 3"/>
          <p:cNvSpPr>
            <a:spLocks noGrp="1" noChangeArrowheads="1"/>
          </p:cNvSpPr>
          <p:nvPr>
            <p:ph sz="quarter" idx="1"/>
          </p:nvPr>
        </p:nvSpPr>
        <p:spPr>
          <a:xfrm>
            <a:off x="468313" y="1125538"/>
            <a:ext cx="8466137" cy="5122862"/>
          </a:xfrm>
        </p:spPr>
        <p:txBody>
          <a:bodyPr/>
          <a:lstStyle/>
          <a:p>
            <a:r>
              <a:rPr lang="en-GB" sz="2400" smtClean="0"/>
              <a:t>During the course of the execution of a program, memory references tend to cluster</a:t>
            </a:r>
          </a:p>
          <a:p>
            <a:pPr lvl="1"/>
            <a:r>
              <a:rPr lang="en-GB" sz="2000" smtClean="0"/>
              <a:t>For instance, repeated references to a small set of instructions, </a:t>
            </a:r>
          </a:p>
          <a:p>
            <a:pPr lvl="1"/>
            <a:r>
              <a:rPr lang="en-GB" sz="2000" smtClean="0"/>
              <a:t>e.g, loops, sub-routines, arrays</a:t>
            </a:r>
          </a:p>
          <a:p>
            <a:endParaRPr lang="en-GB" sz="2400" smtClean="0"/>
          </a:p>
          <a:p>
            <a:r>
              <a:rPr lang="en-GB" sz="2400" smtClean="0"/>
              <a:t>Organize data across hierarchy such that percentage of accesses to each successively lower level is substantially less than that of the level above</a:t>
            </a:r>
          </a:p>
          <a:p>
            <a:endParaRPr lang="en-GB" sz="2400" smtClean="0"/>
          </a:p>
          <a:p>
            <a:r>
              <a:rPr lang="en-GB" sz="2400" smtClean="0"/>
              <a:t>Consider two-level memory. Level-1 being faster and Level-2 being slower.</a:t>
            </a:r>
          </a:p>
          <a:p>
            <a:pPr lvl="1"/>
            <a:r>
              <a:rPr lang="en-GB" sz="2200" smtClean="0"/>
              <a:t>The current cluster (data and instructions) should be put in level 1.</a:t>
            </a:r>
          </a:p>
          <a:p>
            <a:endParaRPr lang="en-GB" sz="2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0" y="0"/>
            <a:ext cx="8743950" cy="1143000"/>
          </a:xfrm>
        </p:spPr>
        <p:txBody>
          <a:bodyPr/>
          <a:lstStyle/>
          <a:p>
            <a:pPr algn="ctr"/>
            <a:r>
              <a:rPr lang="en-GB" smtClean="0"/>
              <a:t>Common Predictable Patterns</a:t>
            </a:r>
          </a:p>
        </p:txBody>
      </p:sp>
      <p:sp>
        <p:nvSpPr>
          <p:cNvPr id="39939" name="Content Placeholder 2"/>
          <p:cNvSpPr>
            <a:spLocks noGrp="1"/>
          </p:cNvSpPr>
          <p:nvPr>
            <p:ph sz="quarter" idx="1"/>
          </p:nvPr>
        </p:nvSpPr>
        <p:spPr/>
        <p:txBody>
          <a:bodyPr/>
          <a:lstStyle/>
          <a:p>
            <a:r>
              <a:rPr lang="en-GB" smtClean="0"/>
              <a:t>Two predictable properties of memory references:</a:t>
            </a:r>
          </a:p>
          <a:p>
            <a:pPr lvl="1"/>
            <a:r>
              <a:rPr lang="en-GB" b="1" smtClean="0"/>
              <a:t>Temporal Locality</a:t>
            </a:r>
            <a:r>
              <a:rPr lang="en-GB" smtClean="0"/>
              <a:t>: If a location is referenced it is likely to be referenced again in the near future. </a:t>
            </a:r>
          </a:p>
          <a:p>
            <a:pPr lvl="1"/>
            <a:endParaRPr lang="en-GB" smtClean="0"/>
          </a:p>
          <a:p>
            <a:pPr lvl="1"/>
            <a:r>
              <a:rPr lang="en-GB" b="1" smtClean="0"/>
              <a:t>Spatial Locality</a:t>
            </a:r>
            <a:r>
              <a:rPr lang="en-GB" smtClean="0"/>
              <a:t>: If a location is referenced it is likely that locations near it will be referenced in the near future. </a:t>
            </a:r>
          </a:p>
          <a:p>
            <a:endParaRPr lang="en-GB"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437"/>
          </a:xfrm>
        </p:spPr>
        <p:txBody>
          <a:bodyPr>
            <a:normAutofit fontScale="90000"/>
          </a:bodyPr>
          <a:lstStyle/>
          <a:p>
            <a:pPr algn="ctr" fontAlgn="auto">
              <a:spcAft>
                <a:spcPts val="0"/>
              </a:spcAft>
              <a:defRPr/>
            </a:pPr>
            <a:r>
              <a:rPr lang="en-GB" b="1" dirty="0" smtClean="0"/>
              <a:t>Caches</a:t>
            </a:r>
            <a:endParaRPr lang="en-GB" dirty="0"/>
          </a:p>
        </p:txBody>
      </p:sp>
      <p:sp>
        <p:nvSpPr>
          <p:cNvPr id="40963" name="Content Placeholder 2"/>
          <p:cNvSpPr>
            <a:spLocks noGrp="1"/>
          </p:cNvSpPr>
          <p:nvPr>
            <p:ph sz="quarter" idx="1"/>
          </p:nvPr>
        </p:nvSpPr>
        <p:spPr/>
        <p:txBody>
          <a:bodyPr/>
          <a:lstStyle/>
          <a:p>
            <a:r>
              <a:rPr lang="en-GB" sz="2800" smtClean="0"/>
              <a:t>Caches exploit both types of predictability:</a:t>
            </a:r>
          </a:p>
          <a:p>
            <a:pPr lvl="1"/>
            <a:r>
              <a:rPr lang="en-GB" smtClean="0"/>
              <a:t>Exploit temporal locality by remembering the contents of recently accessed locations. </a:t>
            </a:r>
          </a:p>
          <a:p>
            <a:pPr lvl="1"/>
            <a:endParaRPr lang="en-GB" smtClean="0"/>
          </a:p>
          <a:p>
            <a:pPr lvl="1"/>
            <a:r>
              <a:rPr lang="en-GB" smtClean="0"/>
              <a:t>Exploit spatial locality by fetching blocks of data around recently accessed locations.</a:t>
            </a:r>
          </a:p>
          <a:p>
            <a:endParaRPr lang="en-GB" sz="28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smtClean="0"/>
              <a:t>Cache</a:t>
            </a:r>
          </a:p>
        </p:txBody>
      </p:sp>
      <p:sp>
        <p:nvSpPr>
          <p:cNvPr id="41987" name="Rectangle 3"/>
          <p:cNvSpPr>
            <a:spLocks noGrp="1" noChangeArrowheads="1"/>
          </p:cNvSpPr>
          <p:nvPr>
            <p:ph sz="quarter" idx="1"/>
          </p:nvPr>
        </p:nvSpPr>
        <p:spPr/>
        <p:txBody>
          <a:bodyPr/>
          <a:lstStyle/>
          <a:p>
            <a:r>
              <a:rPr lang="en-GB" sz="2800" smtClean="0"/>
              <a:t>Small amount of fast memory</a:t>
            </a:r>
          </a:p>
          <a:p>
            <a:r>
              <a:rPr lang="en-GB" sz="2800" smtClean="0"/>
              <a:t>Sits between normal main memory and CPU</a:t>
            </a:r>
          </a:p>
          <a:p>
            <a:r>
              <a:rPr lang="en-GB" smtClean="0"/>
              <a:t>May be located on CPU chip or module</a:t>
            </a:r>
          </a:p>
          <a:p>
            <a:pPr lvl="1"/>
            <a:r>
              <a:rPr lang="en-GB" smtClean="0"/>
              <a:t>Level 1 cache </a:t>
            </a:r>
          </a:p>
          <a:p>
            <a:pPr lvl="1"/>
            <a:r>
              <a:rPr lang="en-GB" smtClean="0"/>
              <a:t>Level 2 cache</a:t>
            </a:r>
          </a:p>
          <a:p>
            <a:endParaRPr lang="en-GB" sz="2800" smtClean="0"/>
          </a:p>
          <a:p>
            <a:r>
              <a:rPr lang="en-GB" sz="2800" smtClean="0"/>
              <a:t>Not visible to programmer or to the processor.</a:t>
            </a:r>
          </a:p>
          <a:p>
            <a:endParaRPr lang="en-GB" sz="2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71550" y="0"/>
            <a:ext cx="7772400" cy="836613"/>
          </a:xfrm>
        </p:spPr>
        <p:txBody>
          <a:bodyPr>
            <a:normAutofit/>
          </a:bodyPr>
          <a:lstStyle/>
          <a:p>
            <a:pPr algn="ctr" fontAlgn="auto">
              <a:spcAft>
                <a:spcPts val="0"/>
              </a:spcAft>
              <a:defRPr/>
            </a:pPr>
            <a:r>
              <a:rPr lang="en-GB" dirty="0" smtClean="0">
                <a:solidFill>
                  <a:schemeClr val="tx2">
                    <a:satMod val="130000"/>
                  </a:schemeClr>
                </a:solidFill>
              </a:rPr>
              <a:t>Memory Characteristics</a:t>
            </a:r>
            <a:endParaRPr lang="en-GB" dirty="0" smtClean="0"/>
          </a:p>
        </p:txBody>
      </p:sp>
      <p:sp>
        <p:nvSpPr>
          <p:cNvPr id="15363" name="Rectangle 3"/>
          <p:cNvSpPr>
            <a:spLocks noGrp="1" noChangeArrowheads="1"/>
          </p:cNvSpPr>
          <p:nvPr>
            <p:ph sz="quarter" idx="1"/>
          </p:nvPr>
        </p:nvSpPr>
        <p:spPr>
          <a:xfrm>
            <a:off x="611188" y="1447800"/>
            <a:ext cx="8075612" cy="4572000"/>
          </a:xfrm>
        </p:spPr>
        <p:txBody>
          <a:bodyPr/>
          <a:lstStyle/>
          <a:p>
            <a:r>
              <a:rPr lang="en-GB" smtClean="0"/>
              <a:t>Location</a:t>
            </a:r>
          </a:p>
          <a:p>
            <a:r>
              <a:rPr lang="en-GB" smtClean="0"/>
              <a:t>Capacity</a:t>
            </a:r>
          </a:p>
          <a:p>
            <a:r>
              <a:rPr lang="en-GB" smtClean="0"/>
              <a:t>Unit of transfer</a:t>
            </a:r>
          </a:p>
          <a:p>
            <a:r>
              <a:rPr lang="en-GB" smtClean="0"/>
              <a:t>Access method</a:t>
            </a:r>
          </a:p>
          <a:p>
            <a:r>
              <a:rPr lang="en-GB" smtClean="0"/>
              <a:t>Performance</a:t>
            </a:r>
          </a:p>
          <a:p>
            <a:r>
              <a:rPr lang="en-GB" smtClean="0"/>
              <a:t>Physical type</a:t>
            </a:r>
          </a:p>
          <a:p>
            <a:r>
              <a:rPr lang="en-GB" smtClean="0"/>
              <a:t>Physical characteristics</a:t>
            </a:r>
          </a:p>
          <a:p>
            <a:r>
              <a:rPr lang="en-GB" smtClean="0"/>
              <a:t>Organisation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smtClean="0"/>
              <a:t>Misc Concepts related to Cache</a:t>
            </a:r>
          </a:p>
        </p:txBody>
      </p:sp>
      <p:sp>
        <p:nvSpPr>
          <p:cNvPr id="43011" name="Rectangle 3"/>
          <p:cNvSpPr>
            <a:spLocks noGrp="1" noChangeArrowheads="1"/>
          </p:cNvSpPr>
          <p:nvPr>
            <p:ph sz="quarter" idx="1"/>
          </p:nvPr>
        </p:nvSpPr>
        <p:spPr/>
        <p:txBody>
          <a:bodyPr/>
          <a:lstStyle/>
          <a:p>
            <a:r>
              <a:rPr lang="en-GB" sz="2800" smtClean="0"/>
              <a:t>Hit.</a:t>
            </a:r>
          </a:p>
          <a:p>
            <a:r>
              <a:rPr lang="en-GB" sz="2800" smtClean="0"/>
              <a:t>Miss</a:t>
            </a:r>
          </a:p>
          <a:p>
            <a:r>
              <a:rPr lang="en-GB" sz="2800" smtClean="0"/>
              <a:t>Hit-ratio</a:t>
            </a:r>
          </a:p>
          <a:p>
            <a:pPr lvl="1"/>
            <a:r>
              <a:rPr lang="en-GB" smtClean="0"/>
              <a:t>Fraction of all memory accesses that are found in the faster memory (e.g. the cache)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00113" y="0"/>
            <a:ext cx="7772400" cy="908050"/>
          </a:xfrm>
        </p:spPr>
        <p:txBody>
          <a:bodyPr/>
          <a:lstStyle/>
          <a:p>
            <a:r>
              <a:rPr lang="en-GB" smtClean="0"/>
              <a:t>Cache/Main Memory Structure</a:t>
            </a:r>
          </a:p>
        </p:txBody>
      </p:sp>
      <p:pic>
        <p:nvPicPr>
          <p:cNvPr id="44035" name="Picture 5"/>
          <p:cNvPicPr>
            <a:picLocks noChangeAspect="1" noChangeArrowheads="1"/>
          </p:cNvPicPr>
          <p:nvPr/>
        </p:nvPicPr>
        <p:blipFill>
          <a:blip r:embed="rId2" cstate="print"/>
          <a:srcRect/>
          <a:stretch>
            <a:fillRect/>
          </a:stretch>
        </p:blipFill>
        <p:spPr bwMode="auto">
          <a:xfrm>
            <a:off x="827088" y="1196975"/>
            <a:ext cx="7488237" cy="5516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274638"/>
            <a:ext cx="7772400" cy="777875"/>
          </a:xfrm>
        </p:spPr>
        <p:txBody>
          <a:bodyPr/>
          <a:lstStyle/>
          <a:p>
            <a:pPr algn="ctr"/>
            <a:r>
              <a:rPr lang="en-GB" b="1" smtClean="0"/>
              <a:t>Cache and Main Memory</a:t>
            </a:r>
            <a:endParaRPr lang="en-GB" smtClean="0"/>
          </a:p>
        </p:txBody>
      </p:sp>
      <p:sp>
        <p:nvSpPr>
          <p:cNvPr id="45059" name="Rectangle 3"/>
          <p:cNvSpPr>
            <a:spLocks noGrp="1" noChangeArrowheads="1"/>
          </p:cNvSpPr>
          <p:nvPr>
            <p:ph sz="quarter" idx="1"/>
          </p:nvPr>
        </p:nvSpPr>
        <p:spPr>
          <a:xfrm>
            <a:off x="539750" y="1125538"/>
            <a:ext cx="8147050" cy="5256212"/>
          </a:xfrm>
        </p:spPr>
        <p:txBody>
          <a:bodyPr/>
          <a:lstStyle/>
          <a:p>
            <a:r>
              <a:rPr lang="en-GB" sz="2800" smtClean="0"/>
              <a:t>Memory consists of number of fixed-length blocks of K words.</a:t>
            </a:r>
          </a:p>
          <a:p>
            <a:pPr algn="ctr"/>
            <a:r>
              <a:rPr lang="en-GB" sz="2800" smtClean="0"/>
              <a:t>M=2</a:t>
            </a:r>
            <a:r>
              <a:rPr lang="en-GB" sz="2800" baseline="30000" smtClean="0"/>
              <a:t>n</a:t>
            </a:r>
            <a:r>
              <a:rPr lang="en-GB" sz="2800" smtClean="0"/>
              <a:t>/K blocks</a:t>
            </a:r>
          </a:p>
          <a:p>
            <a:r>
              <a:rPr lang="en-GB" sz="2800" smtClean="0"/>
              <a:t>Cache consists of C lines.</a:t>
            </a:r>
          </a:p>
          <a:p>
            <a:r>
              <a:rPr lang="en-GB" sz="2800" smtClean="0"/>
              <a:t>Each line contains K words + a tag.</a:t>
            </a:r>
          </a:p>
          <a:p>
            <a:r>
              <a:rPr lang="en-GB" sz="2800" smtClean="0"/>
              <a:t>Line size = Number of words in a line.</a:t>
            </a:r>
          </a:p>
          <a:p>
            <a:r>
              <a:rPr lang="en-GB" sz="2800" smtClean="0"/>
              <a:t>Number of lines is less than number of main memory blocks (C&lt;&lt;M)</a:t>
            </a:r>
            <a:endParaRPr lang="en-GB"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4400" y="274638"/>
            <a:ext cx="7772400" cy="633412"/>
          </a:xfrm>
        </p:spPr>
        <p:txBody>
          <a:bodyPr>
            <a:normAutofit fontScale="90000"/>
          </a:bodyPr>
          <a:lstStyle/>
          <a:p>
            <a:pPr algn="ctr" fontAlgn="auto">
              <a:spcAft>
                <a:spcPts val="0"/>
              </a:spcAft>
              <a:defRPr/>
            </a:pPr>
            <a:r>
              <a:rPr lang="en-GB" b="1" dirty="0" smtClean="0"/>
              <a:t>Cache and Main Memory</a:t>
            </a:r>
          </a:p>
        </p:txBody>
      </p:sp>
      <p:pic>
        <p:nvPicPr>
          <p:cNvPr id="46083" name="Picture 5"/>
          <p:cNvPicPr>
            <a:picLocks noChangeAspect="1" noChangeArrowheads="1"/>
          </p:cNvPicPr>
          <p:nvPr/>
        </p:nvPicPr>
        <p:blipFill>
          <a:blip r:embed="rId2" cstate="print"/>
          <a:srcRect b="11432"/>
          <a:stretch>
            <a:fillRect/>
          </a:stretch>
        </p:blipFill>
        <p:spPr bwMode="auto">
          <a:xfrm>
            <a:off x="1116013" y="1069975"/>
            <a:ext cx="6624637" cy="578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76375" y="0"/>
            <a:ext cx="7499350" cy="765175"/>
          </a:xfrm>
        </p:spPr>
        <p:txBody>
          <a:bodyPr/>
          <a:lstStyle/>
          <a:p>
            <a:r>
              <a:rPr lang="en-GB" smtClean="0"/>
              <a:t>Cache operation – overview</a:t>
            </a:r>
          </a:p>
        </p:txBody>
      </p:sp>
      <p:sp>
        <p:nvSpPr>
          <p:cNvPr id="47107" name="Rectangle 3"/>
          <p:cNvSpPr>
            <a:spLocks noGrp="1" noChangeArrowheads="1"/>
          </p:cNvSpPr>
          <p:nvPr>
            <p:ph sz="quarter" idx="1"/>
          </p:nvPr>
        </p:nvSpPr>
        <p:spPr>
          <a:xfrm>
            <a:off x="1042988" y="981075"/>
            <a:ext cx="8101012" cy="5876925"/>
          </a:xfrm>
        </p:spPr>
        <p:txBody>
          <a:bodyPr/>
          <a:lstStyle/>
          <a:p>
            <a:r>
              <a:rPr lang="en-GB" sz="2400" smtClean="0"/>
              <a:t>CPU requests contents of memory location</a:t>
            </a:r>
          </a:p>
          <a:p>
            <a:r>
              <a:rPr lang="en-GB" sz="2400" smtClean="0"/>
              <a:t>Check cache for this data</a:t>
            </a:r>
          </a:p>
          <a:p>
            <a:r>
              <a:rPr lang="en-GB" sz="2400" smtClean="0"/>
              <a:t>If present, get from cache (fast)</a:t>
            </a:r>
          </a:p>
          <a:p>
            <a:r>
              <a:rPr lang="en-GB" sz="2400" smtClean="0"/>
              <a:t>If not present, read required block from main memory to cache (due to locality of reference principle)</a:t>
            </a:r>
          </a:p>
          <a:p>
            <a:r>
              <a:rPr lang="en-GB" sz="2400" smtClean="0"/>
              <a:t>Then deliver from cache to CPU</a:t>
            </a:r>
          </a:p>
          <a:p>
            <a:r>
              <a:rPr lang="en-GB" sz="2400" b="1" smtClean="0"/>
              <a:t>Tags</a:t>
            </a:r>
          </a:p>
          <a:p>
            <a:pPr lvl="1"/>
            <a:r>
              <a:rPr lang="en-GB" sz="2000" smtClean="0"/>
              <a:t>As number of blocks is more than number of lines, cache lines can not be dedicated to blocks. Therefore, cache includes tags to identify which block of main memory is in each cache slot.</a:t>
            </a:r>
          </a:p>
          <a:p>
            <a:pPr lvl="1"/>
            <a:r>
              <a:rPr lang="en-GB" sz="2000" smtClean="0"/>
              <a:t>The tag is usually a portion of main memory address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8831263" cy="836613"/>
          </a:xfrm>
        </p:spPr>
        <p:txBody>
          <a:bodyPr/>
          <a:lstStyle/>
          <a:p>
            <a:pPr algn="ctr"/>
            <a:r>
              <a:rPr lang="en-GB" b="1" smtClean="0"/>
              <a:t>Cache Read Operation - Flowchart</a:t>
            </a:r>
          </a:p>
        </p:txBody>
      </p:sp>
      <p:pic>
        <p:nvPicPr>
          <p:cNvPr id="48131" name="Picture 5"/>
          <p:cNvPicPr>
            <a:picLocks noChangeAspect="1" noChangeArrowheads="1"/>
          </p:cNvPicPr>
          <p:nvPr/>
        </p:nvPicPr>
        <p:blipFill>
          <a:blip r:embed="rId2" cstate="print"/>
          <a:srcRect/>
          <a:stretch>
            <a:fillRect/>
          </a:stretch>
        </p:blipFill>
        <p:spPr bwMode="auto">
          <a:xfrm>
            <a:off x="827088" y="836613"/>
            <a:ext cx="7489825" cy="566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00113" y="0"/>
            <a:ext cx="7772400" cy="836613"/>
          </a:xfrm>
        </p:spPr>
        <p:txBody>
          <a:bodyPr/>
          <a:lstStyle/>
          <a:p>
            <a:pPr algn="ctr"/>
            <a:r>
              <a:rPr lang="en-US" dirty="0" smtClean="0"/>
              <a:t>Typical Cache Organization</a:t>
            </a:r>
          </a:p>
        </p:txBody>
      </p:sp>
      <p:pic>
        <p:nvPicPr>
          <p:cNvPr id="49155" name="Picture 5"/>
          <p:cNvPicPr>
            <a:picLocks noChangeAspect="1" noChangeArrowheads="1"/>
          </p:cNvPicPr>
          <p:nvPr/>
        </p:nvPicPr>
        <p:blipFill>
          <a:blip r:embed="rId3" cstate="print"/>
          <a:srcRect/>
          <a:stretch>
            <a:fillRect/>
          </a:stretch>
        </p:blipFill>
        <p:spPr bwMode="auto">
          <a:xfrm>
            <a:off x="684213" y="980729"/>
            <a:ext cx="7920235" cy="547246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88913"/>
            <a:ext cx="8686800" cy="1143000"/>
          </a:xfrm>
        </p:spPr>
        <p:txBody>
          <a:bodyPr/>
          <a:lstStyle/>
          <a:p>
            <a:pPr algn="ctr"/>
            <a:r>
              <a:rPr lang="en-GB" smtClean="0"/>
              <a:t>Location</a:t>
            </a:r>
          </a:p>
        </p:txBody>
      </p:sp>
      <p:sp>
        <p:nvSpPr>
          <p:cNvPr id="16387" name="Rectangle 3"/>
          <p:cNvSpPr>
            <a:spLocks noGrp="1" noChangeArrowheads="1"/>
          </p:cNvSpPr>
          <p:nvPr>
            <p:ph sz="quarter" idx="1"/>
          </p:nvPr>
        </p:nvSpPr>
        <p:spPr/>
        <p:txBody>
          <a:bodyPr/>
          <a:lstStyle/>
          <a:p>
            <a:r>
              <a:rPr lang="en-GB" smtClean="0"/>
              <a:t>CPU</a:t>
            </a:r>
          </a:p>
          <a:p>
            <a:pPr lvl="1"/>
            <a:r>
              <a:rPr lang="en-GB" smtClean="0"/>
              <a:t>Internal</a:t>
            </a:r>
          </a:p>
          <a:p>
            <a:pPr lvl="2"/>
            <a:r>
              <a:rPr lang="en-GB" smtClean="0"/>
              <a:t>A notion based on distance from processor.</a:t>
            </a:r>
          </a:p>
          <a:p>
            <a:pPr lvl="2"/>
            <a:r>
              <a:rPr lang="en-GB" smtClean="0"/>
              <a:t>Registers, Cache Memory, Main Memory</a:t>
            </a:r>
          </a:p>
          <a:p>
            <a:pPr lvl="2"/>
            <a:endParaRPr lang="en-GB" smtClean="0"/>
          </a:p>
          <a:p>
            <a:pPr lvl="1"/>
            <a:r>
              <a:rPr lang="en-GB" smtClean="0"/>
              <a:t>External</a:t>
            </a:r>
          </a:p>
          <a:p>
            <a:pPr lvl="2"/>
            <a:r>
              <a:rPr lang="en-GB" smtClean="0"/>
              <a:t>Disk-accessible via I/O controllers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71550" y="0"/>
            <a:ext cx="7772400" cy="836613"/>
          </a:xfrm>
        </p:spPr>
        <p:txBody>
          <a:bodyPr>
            <a:normAutofit/>
          </a:bodyPr>
          <a:lstStyle/>
          <a:p>
            <a:pPr algn="ctr" fontAlgn="auto">
              <a:spcAft>
                <a:spcPts val="0"/>
              </a:spcAft>
              <a:defRPr/>
            </a:pPr>
            <a:r>
              <a:rPr lang="en-GB" dirty="0" smtClean="0">
                <a:solidFill>
                  <a:schemeClr val="tx2">
                    <a:satMod val="130000"/>
                  </a:schemeClr>
                </a:solidFill>
              </a:rPr>
              <a:t>Memory Characteristics</a:t>
            </a:r>
            <a:endParaRPr lang="en-GB" dirty="0" smtClean="0"/>
          </a:p>
        </p:txBody>
      </p:sp>
      <p:sp>
        <p:nvSpPr>
          <p:cNvPr id="17411" name="Rectangle 3"/>
          <p:cNvSpPr>
            <a:spLocks noGrp="1" noChangeArrowheads="1"/>
          </p:cNvSpPr>
          <p:nvPr>
            <p:ph sz="quarter" idx="1"/>
          </p:nvPr>
        </p:nvSpPr>
        <p:spPr>
          <a:xfrm>
            <a:off x="611188" y="1052513"/>
            <a:ext cx="8075612" cy="4967287"/>
          </a:xfrm>
        </p:spPr>
        <p:txBody>
          <a:bodyPr/>
          <a:lstStyle/>
          <a:p>
            <a:r>
              <a:rPr lang="en-GB" smtClean="0"/>
              <a:t>Location</a:t>
            </a:r>
          </a:p>
          <a:p>
            <a:r>
              <a:rPr lang="en-GB" b="1" smtClean="0">
                <a:solidFill>
                  <a:srgbClr val="00B050"/>
                </a:solidFill>
              </a:rPr>
              <a:t>Capacity</a:t>
            </a:r>
          </a:p>
          <a:p>
            <a:r>
              <a:rPr lang="en-GB" smtClean="0"/>
              <a:t>Unit of transfer</a:t>
            </a:r>
          </a:p>
          <a:p>
            <a:r>
              <a:rPr lang="en-GB" smtClean="0"/>
              <a:t>Access method</a:t>
            </a:r>
          </a:p>
          <a:p>
            <a:r>
              <a:rPr lang="en-GB" smtClean="0"/>
              <a:t>Performance</a:t>
            </a:r>
          </a:p>
          <a:p>
            <a:r>
              <a:rPr lang="en-GB" smtClean="0"/>
              <a:t>Physical type</a:t>
            </a:r>
          </a:p>
          <a:p>
            <a:r>
              <a:rPr lang="en-GB" smtClean="0"/>
              <a:t>Physical characteristics</a:t>
            </a:r>
          </a:p>
          <a:p>
            <a:r>
              <a:rPr lang="en-GB" smtClean="0"/>
              <a:t>Organisation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274638"/>
            <a:ext cx="7772400" cy="417512"/>
          </a:xfrm>
        </p:spPr>
        <p:txBody>
          <a:bodyPr>
            <a:normAutofit fontScale="90000"/>
          </a:bodyPr>
          <a:lstStyle/>
          <a:p>
            <a:pPr algn="ctr" fontAlgn="auto">
              <a:spcAft>
                <a:spcPts val="0"/>
              </a:spcAft>
              <a:defRPr/>
            </a:pPr>
            <a:r>
              <a:rPr lang="en-GB" b="1" dirty="0" smtClean="0"/>
              <a:t>Capacity</a:t>
            </a:r>
          </a:p>
        </p:txBody>
      </p:sp>
      <p:sp>
        <p:nvSpPr>
          <p:cNvPr id="18435" name="Rectangle 3"/>
          <p:cNvSpPr>
            <a:spLocks noGrp="1" noChangeArrowheads="1"/>
          </p:cNvSpPr>
          <p:nvPr>
            <p:ph sz="quarter" idx="1"/>
          </p:nvPr>
        </p:nvSpPr>
        <p:spPr/>
        <p:txBody>
          <a:bodyPr/>
          <a:lstStyle/>
          <a:p>
            <a:r>
              <a:rPr lang="en-GB" smtClean="0"/>
              <a:t>For internal memory:</a:t>
            </a:r>
          </a:p>
          <a:p>
            <a:pPr lvl="1"/>
            <a:r>
              <a:rPr lang="en-GB" smtClean="0"/>
              <a:t>Bytes or words.</a:t>
            </a:r>
          </a:p>
          <a:p>
            <a:r>
              <a:rPr lang="en-GB" smtClean="0"/>
              <a:t>Word</a:t>
            </a:r>
          </a:p>
          <a:p>
            <a:pPr lvl="1"/>
            <a:r>
              <a:rPr lang="en-GB" smtClean="0"/>
              <a:t>8, 16 or 32 bits</a:t>
            </a:r>
          </a:p>
          <a:p>
            <a:pPr lvl="1"/>
            <a:r>
              <a:rPr lang="en-GB" smtClean="0"/>
              <a:t>The natural unit of organisation</a:t>
            </a:r>
          </a:p>
          <a:p>
            <a:r>
              <a:rPr lang="en-GB" smtClean="0"/>
              <a:t>For external memory</a:t>
            </a:r>
          </a:p>
          <a:p>
            <a:pPr lvl="1"/>
            <a:r>
              <a:rPr lang="en-GB" smtClean="0"/>
              <a:t>Bytes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71550" y="0"/>
            <a:ext cx="7772400" cy="836613"/>
          </a:xfrm>
        </p:spPr>
        <p:txBody>
          <a:bodyPr>
            <a:normAutofit/>
          </a:bodyPr>
          <a:lstStyle/>
          <a:p>
            <a:pPr algn="ctr" fontAlgn="auto">
              <a:spcAft>
                <a:spcPts val="0"/>
              </a:spcAft>
              <a:defRPr/>
            </a:pPr>
            <a:r>
              <a:rPr lang="en-GB" dirty="0" smtClean="0">
                <a:solidFill>
                  <a:schemeClr val="tx2">
                    <a:satMod val="130000"/>
                  </a:schemeClr>
                </a:solidFill>
              </a:rPr>
              <a:t>Memory Characteristics</a:t>
            </a:r>
            <a:endParaRPr lang="en-GB" dirty="0" smtClean="0"/>
          </a:p>
        </p:txBody>
      </p:sp>
      <p:sp>
        <p:nvSpPr>
          <p:cNvPr id="19459" name="Rectangle 3"/>
          <p:cNvSpPr>
            <a:spLocks noGrp="1" noChangeArrowheads="1"/>
          </p:cNvSpPr>
          <p:nvPr>
            <p:ph sz="quarter" idx="1"/>
          </p:nvPr>
        </p:nvSpPr>
        <p:spPr>
          <a:xfrm>
            <a:off x="611188" y="1447800"/>
            <a:ext cx="8075612" cy="4572000"/>
          </a:xfrm>
        </p:spPr>
        <p:txBody>
          <a:bodyPr/>
          <a:lstStyle/>
          <a:p>
            <a:r>
              <a:rPr lang="en-GB" smtClean="0"/>
              <a:t>Location</a:t>
            </a:r>
          </a:p>
          <a:p>
            <a:r>
              <a:rPr lang="en-GB" smtClean="0"/>
              <a:t>Capacity</a:t>
            </a:r>
          </a:p>
          <a:p>
            <a:r>
              <a:rPr lang="en-GB" sz="4000" smtClean="0">
                <a:solidFill>
                  <a:srgbClr val="00B050"/>
                </a:solidFill>
              </a:rPr>
              <a:t>Unit of transfer</a:t>
            </a:r>
          </a:p>
          <a:p>
            <a:r>
              <a:rPr lang="en-GB" smtClean="0"/>
              <a:t>Access method</a:t>
            </a:r>
          </a:p>
          <a:p>
            <a:r>
              <a:rPr lang="en-GB" smtClean="0"/>
              <a:t>Performance</a:t>
            </a:r>
          </a:p>
          <a:p>
            <a:r>
              <a:rPr lang="en-GB" smtClean="0"/>
              <a:t>Physical type</a:t>
            </a:r>
          </a:p>
          <a:p>
            <a:r>
              <a:rPr lang="en-GB" smtClean="0"/>
              <a:t>Physical characteristics</a:t>
            </a:r>
          </a:p>
          <a:p>
            <a:r>
              <a:rPr lang="en-GB" smtClean="0"/>
              <a:t>Organisation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403350" y="0"/>
            <a:ext cx="7499350" cy="692150"/>
          </a:xfrm>
        </p:spPr>
        <p:txBody>
          <a:bodyPr/>
          <a:lstStyle/>
          <a:p>
            <a:pPr algn="ctr"/>
            <a:r>
              <a:rPr lang="en-GB" sz="3200" b="1" smtClean="0"/>
              <a:t>Unit of Transfer and related concepts</a:t>
            </a:r>
          </a:p>
        </p:txBody>
      </p:sp>
      <p:sp>
        <p:nvSpPr>
          <p:cNvPr id="19459" name="Rectangle 5"/>
          <p:cNvSpPr>
            <a:spLocks noGrp="1" noChangeArrowheads="1"/>
          </p:cNvSpPr>
          <p:nvPr>
            <p:ph sz="quarter" idx="1"/>
          </p:nvPr>
        </p:nvSpPr>
        <p:spPr>
          <a:xfrm>
            <a:off x="539750" y="836613"/>
            <a:ext cx="8394700" cy="6021387"/>
          </a:xfrm>
        </p:spPr>
        <p:txBody>
          <a:bodyPr/>
          <a:lstStyle/>
          <a:p>
            <a:r>
              <a:rPr lang="en-GB" sz="3200" b="1" smtClean="0"/>
              <a:t>Internal</a:t>
            </a:r>
          </a:p>
          <a:p>
            <a:pPr lvl="1"/>
            <a:r>
              <a:rPr lang="en-GB" sz="1800" smtClean="0"/>
              <a:t>Usually governed by data bus width, i.e. Number of data lines into and out of memory module.</a:t>
            </a:r>
          </a:p>
          <a:p>
            <a:pPr lvl="1"/>
            <a:r>
              <a:rPr lang="en-GB" sz="1800" smtClean="0"/>
              <a:t>May be equal to word length, but often larger such as 64, 128 or 256 bits</a:t>
            </a:r>
          </a:p>
          <a:p>
            <a:pPr lvl="1"/>
            <a:r>
              <a:rPr lang="en-GB" b="1" smtClean="0"/>
              <a:t>Word</a:t>
            </a:r>
          </a:p>
          <a:p>
            <a:pPr lvl="2"/>
            <a:r>
              <a:rPr lang="en-GB" sz="1800" smtClean="0"/>
              <a:t>Natural unit of organization of memory.</a:t>
            </a:r>
          </a:p>
          <a:p>
            <a:pPr lvl="2"/>
            <a:r>
              <a:rPr lang="en-GB" sz="1800" smtClean="0"/>
              <a:t>Typically equal to number of bits used to represent integer and to instruction length.</a:t>
            </a:r>
          </a:p>
          <a:p>
            <a:pPr lvl="2"/>
            <a:r>
              <a:rPr lang="en-GB" sz="1800" smtClean="0"/>
              <a:t>Unfortunately, many exceptions</a:t>
            </a:r>
          </a:p>
          <a:p>
            <a:pPr lvl="1"/>
            <a:r>
              <a:rPr lang="en-GB" b="1" smtClean="0"/>
              <a:t>Addressable unit</a:t>
            </a:r>
          </a:p>
          <a:p>
            <a:pPr lvl="2"/>
            <a:r>
              <a:rPr lang="en-GB" sz="1800" smtClean="0"/>
              <a:t>Smallest location which can be uniquely addressed</a:t>
            </a:r>
          </a:p>
          <a:p>
            <a:pPr lvl="2"/>
            <a:r>
              <a:rPr lang="en-GB" sz="1800" smtClean="0"/>
              <a:t>Word, but often bytes</a:t>
            </a:r>
          </a:p>
          <a:p>
            <a:pPr lvl="2"/>
            <a:r>
              <a:rPr lang="en-GB" sz="1800" smtClean="0"/>
              <a:t>Length in bits A of an address and number of addressable units hold relationship 2</a:t>
            </a:r>
            <a:r>
              <a:rPr lang="en-GB" sz="1800" baseline="30000" smtClean="0"/>
              <a:t>A</a:t>
            </a:r>
            <a:r>
              <a:rPr lang="en-GB" sz="1800" smtClean="0"/>
              <a:t>=N</a:t>
            </a:r>
          </a:p>
          <a:p>
            <a:pPr lvl="1"/>
            <a:r>
              <a:rPr lang="en-GB" b="1" smtClean="0"/>
              <a:t>Unit of Transfer</a:t>
            </a:r>
          </a:p>
          <a:p>
            <a:pPr lvl="2"/>
            <a:r>
              <a:rPr lang="en-GB" sz="1800" smtClean="0"/>
              <a:t>Need not equal to word or an addressable unit.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7" dur="500"/>
                                        <p:tgtEl>
                                          <p:spTgt spid="1945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10" dur="500"/>
                                        <p:tgtEl>
                                          <p:spTgt spid="19459">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13" dur="500"/>
                                        <p:tgtEl>
                                          <p:spTgt spid="19459">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16" dur="500"/>
                                        <p:tgtEl>
                                          <p:spTgt spid="19459">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9459">
                                            <p:txEl>
                                              <p:pRg st="7" end="7"/>
                                            </p:txEl>
                                          </p:spTgt>
                                        </p:tgtEl>
                                        <p:attrNameLst>
                                          <p:attrName>style.visibility</p:attrName>
                                        </p:attrNameLst>
                                      </p:cBhvr>
                                      <p:to>
                                        <p:strVal val="visible"/>
                                      </p:to>
                                    </p:set>
                                    <p:animEffect transition="in" filter="blinds(horizontal)">
                                      <p:cBhvr>
                                        <p:cTn id="21" dur="500"/>
                                        <p:tgtEl>
                                          <p:spTgt spid="19459">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9459">
                                            <p:txEl>
                                              <p:pRg st="8" end="8"/>
                                            </p:txEl>
                                          </p:spTgt>
                                        </p:tgtEl>
                                        <p:attrNameLst>
                                          <p:attrName>style.visibility</p:attrName>
                                        </p:attrNameLst>
                                      </p:cBhvr>
                                      <p:to>
                                        <p:strVal val="visible"/>
                                      </p:to>
                                    </p:set>
                                    <p:animEffect transition="in" filter="blinds(horizontal)">
                                      <p:cBhvr>
                                        <p:cTn id="24" dur="500"/>
                                        <p:tgtEl>
                                          <p:spTgt spid="19459">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9459">
                                            <p:txEl>
                                              <p:pRg st="9" end="9"/>
                                            </p:txEl>
                                          </p:spTgt>
                                        </p:tgtEl>
                                        <p:attrNameLst>
                                          <p:attrName>style.visibility</p:attrName>
                                        </p:attrNameLst>
                                      </p:cBhvr>
                                      <p:to>
                                        <p:strVal val="visible"/>
                                      </p:to>
                                    </p:set>
                                    <p:animEffect transition="in" filter="blinds(horizontal)">
                                      <p:cBhvr>
                                        <p:cTn id="27" dur="500"/>
                                        <p:tgtEl>
                                          <p:spTgt spid="19459">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9459">
                                            <p:txEl>
                                              <p:pRg st="10" end="10"/>
                                            </p:txEl>
                                          </p:spTgt>
                                        </p:tgtEl>
                                        <p:attrNameLst>
                                          <p:attrName>style.visibility</p:attrName>
                                        </p:attrNameLst>
                                      </p:cBhvr>
                                      <p:to>
                                        <p:strVal val="visible"/>
                                      </p:to>
                                    </p:set>
                                    <p:animEffect transition="in" filter="blinds(horizontal)">
                                      <p:cBhvr>
                                        <p:cTn id="30" dur="500"/>
                                        <p:tgtEl>
                                          <p:spTgt spid="19459">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459">
                                            <p:txEl>
                                              <p:pRg st="11" end="11"/>
                                            </p:txEl>
                                          </p:spTgt>
                                        </p:tgtEl>
                                        <p:attrNameLst>
                                          <p:attrName>style.visibility</p:attrName>
                                        </p:attrNameLst>
                                      </p:cBhvr>
                                      <p:to>
                                        <p:strVal val="visible"/>
                                      </p:to>
                                    </p:set>
                                    <p:animEffect transition="in" filter="blinds(horizontal)">
                                      <p:cBhvr>
                                        <p:cTn id="35" dur="500"/>
                                        <p:tgtEl>
                                          <p:spTgt spid="19459">
                                            <p:txEl>
                                              <p:pRg st="11" end="1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9459">
                                            <p:txEl>
                                              <p:pRg st="12" end="12"/>
                                            </p:txEl>
                                          </p:spTgt>
                                        </p:tgtEl>
                                        <p:attrNameLst>
                                          <p:attrName>style.visibility</p:attrName>
                                        </p:attrNameLst>
                                      </p:cBhvr>
                                      <p:to>
                                        <p:strVal val="visible"/>
                                      </p:to>
                                    </p:set>
                                    <p:animEffect transition="in" filter="blinds(horizontal)">
                                      <p:cBhvr>
                                        <p:cTn id="38" dur="500"/>
                                        <p:tgtEl>
                                          <p:spTgt spid="194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1403350" y="0"/>
            <a:ext cx="7499350" cy="692150"/>
          </a:xfrm>
        </p:spPr>
        <p:txBody>
          <a:bodyPr/>
          <a:lstStyle/>
          <a:p>
            <a:r>
              <a:rPr lang="en-GB" sz="3200" b="1" smtClean="0"/>
              <a:t>Unit of Transfer and related concepts </a:t>
            </a:r>
          </a:p>
        </p:txBody>
      </p:sp>
      <p:sp>
        <p:nvSpPr>
          <p:cNvPr id="21507" name="Rectangle 5"/>
          <p:cNvSpPr>
            <a:spLocks noGrp="1" noChangeArrowheads="1"/>
          </p:cNvSpPr>
          <p:nvPr>
            <p:ph sz="quarter" idx="1"/>
          </p:nvPr>
        </p:nvSpPr>
        <p:spPr>
          <a:xfrm>
            <a:off x="539750" y="836613"/>
            <a:ext cx="8394700" cy="6021387"/>
          </a:xfrm>
        </p:spPr>
        <p:txBody>
          <a:bodyPr/>
          <a:lstStyle/>
          <a:p>
            <a:endParaRPr lang="en-GB" sz="1600" smtClean="0"/>
          </a:p>
          <a:p>
            <a:r>
              <a:rPr lang="en-GB" sz="2800" b="1" smtClean="0"/>
              <a:t>External</a:t>
            </a:r>
          </a:p>
          <a:p>
            <a:pPr lvl="1"/>
            <a:r>
              <a:rPr lang="en-GB" sz="2000" smtClean="0"/>
              <a:t>Usually a block which is much larger than a word</a:t>
            </a:r>
          </a:p>
          <a:p>
            <a:pPr lvl="1"/>
            <a:endParaRPr lang="en-GB" sz="20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1449</TotalTime>
  <Words>1222</Words>
  <Application>Microsoft Office PowerPoint</Application>
  <PresentationFormat>On-screen Show (4:3)</PresentationFormat>
  <Paragraphs>274</Paragraphs>
  <Slides>36</Slides>
  <Notes>28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Equity</vt:lpstr>
      <vt:lpstr>Computer Organization and Architecture  (BESE-15a)  </vt:lpstr>
      <vt:lpstr> Cache Memory   Chapter 4 of William Stallings's </vt:lpstr>
      <vt:lpstr>Memory Characteristics</vt:lpstr>
      <vt:lpstr>Location</vt:lpstr>
      <vt:lpstr>Memory Characteristics</vt:lpstr>
      <vt:lpstr>Capacity</vt:lpstr>
      <vt:lpstr>Memory Characteristics</vt:lpstr>
      <vt:lpstr>Unit of Transfer and related concepts</vt:lpstr>
      <vt:lpstr>Unit of Transfer and related concepts </vt:lpstr>
      <vt:lpstr>Memory Characteristics</vt:lpstr>
      <vt:lpstr>Access Methods (1) (Later after Ch6)</vt:lpstr>
      <vt:lpstr>Access Methods (2)</vt:lpstr>
      <vt:lpstr>Memory Characteristics</vt:lpstr>
      <vt:lpstr>Performance Parameters</vt:lpstr>
      <vt:lpstr>Performance Parameters</vt:lpstr>
      <vt:lpstr>Memory Characteristics</vt:lpstr>
      <vt:lpstr>Physical Characteristics</vt:lpstr>
      <vt:lpstr>Physical Characteristics</vt:lpstr>
      <vt:lpstr>Memory Characteristics</vt:lpstr>
      <vt:lpstr>Memory Hierarchy: Design Decision</vt:lpstr>
      <vt:lpstr>Memory Hierarchy - Diagram</vt:lpstr>
      <vt:lpstr>Memory Hierarchy</vt:lpstr>
      <vt:lpstr>Memory Hierarchy</vt:lpstr>
      <vt:lpstr>Slide 24</vt:lpstr>
      <vt:lpstr>Hierarchy List</vt:lpstr>
      <vt:lpstr>Locality of Reference</vt:lpstr>
      <vt:lpstr>Common Predictable Patterns</vt:lpstr>
      <vt:lpstr>Caches</vt:lpstr>
      <vt:lpstr>Cache</vt:lpstr>
      <vt:lpstr>Misc Concepts related to Cache</vt:lpstr>
      <vt:lpstr>Cache/Main Memory Structure</vt:lpstr>
      <vt:lpstr>Cache and Main Memory</vt:lpstr>
      <vt:lpstr>Cache and Main Memory</vt:lpstr>
      <vt:lpstr>Cache operation – overview</vt:lpstr>
      <vt:lpstr>Cache Read Operation - Flowchart</vt:lpstr>
      <vt:lpstr>Typical Cache Organization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Hammad</cp:lastModifiedBy>
  <cp:revision>217</cp:revision>
  <dcterms:created xsi:type="dcterms:W3CDTF">1998-09-09T13:12:25Z</dcterms:created>
  <dcterms:modified xsi:type="dcterms:W3CDTF">2010-11-29T03:54:50Z</dcterms:modified>
</cp:coreProperties>
</file>