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83" r:id="rId1"/>
  </p:sldMasterIdLst>
  <p:notesMasterIdLst>
    <p:notesMasterId r:id="rId26"/>
  </p:notesMasterIdLst>
  <p:handoutMasterIdLst>
    <p:handoutMasterId r:id="rId27"/>
  </p:handoutMasterIdLst>
  <p:sldIdLst>
    <p:sldId id="351" r:id="rId2"/>
    <p:sldId id="259" r:id="rId3"/>
    <p:sldId id="358" r:id="rId4"/>
    <p:sldId id="282" r:id="rId5"/>
    <p:sldId id="284" r:id="rId6"/>
    <p:sldId id="360" r:id="rId7"/>
    <p:sldId id="285" r:id="rId8"/>
    <p:sldId id="365" r:id="rId9"/>
    <p:sldId id="288" r:id="rId10"/>
    <p:sldId id="368" r:id="rId11"/>
    <p:sldId id="369" r:id="rId12"/>
    <p:sldId id="337" r:id="rId13"/>
    <p:sldId id="313" r:id="rId14"/>
    <p:sldId id="290" r:id="rId15"/>
    <p:sldId id="289" r:id="rId16"/>
    <p:sldId id="349" r:id="rId17"/>
    <p:sldId id="315" r:id="rId18"/>
    <p:sldId id="291" r:id="rId19"/>
    <p:sldId id="321" r:id="rId20"/>
    <p:sldId id="370" r:id="rId21"/>
    <p:sldId id="292" r:id="rId22"/>
    <p:sldId id="317" r:id="rId23"/>
    <p:sldId id="293" r:id="rId24"/>
    <p:sldId id="322" r:id="rId25"/>
  </p:sldIdLst>
  <p:sldSz cx="9144000" cy="6858000" type="screen4x3"/>
  <p:notesSz cx="7102475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6" autoAdjust="0"/>
    <p:restoredTop sz="90929"/>
  </p:normalViewPr>
  <p:slideViewPr>
    <p:cSldViewPr>
      <p:cViewPr varScale="1">
        <p:scale>
          <a:sx n="75" d="100"/>
          <a:sy n="75" d="100"/>
        </p:scale>
        <p:origin x="-10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68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20.xml"/><Relationship Id="rId3" Type="http://schemas.openxmlformats.org/officeDocument/2006/relationships/slide" Target="slides/slide4.xml"/><Relationship Id="rId7" Type="http://schemas.openxmlformats.org/officeDocument/2006/relationships/slide" Target="slides/slide9.xml"/><Relationship Id="rId12" Type="http://schemas.openxmlformats.org/officeDocument/2006/relationships/slide" Target="slides/slide19.xml"/><Relationship Id="rId2" Type="http://schemas.openxmlformats.org/officeDocument/2006/relationships/slide" Target="slides/slide3.xml"/><Relationship Id="rId16" Type="http://schemas.openxmlformats.org/officeDocument/2006/relationships/slide" Target="slides/slide24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8.xml"/><Relationship Id="rId5" Type="http://schemas.openxmlformats.org/officeDocument/2006/relationships/slide" Target="slides/slide6.xml"/><Relationship Id="rId15" Type="http://schemas.openxmlformats.org/officeDocument/2006/relationships/slide" Target="slides/slide23.xml"/><Relationship Id="rId10" Type="http://schemas.openxmlformats.org/officeDocument/2006/relationships/slide" Target="slides/slide15.xml"/><Relationship Id="rId4" Type="http://schemas.openxmlformats.org/officeDocument/2006/relationships/slide" Target="slides/slide5.xml"/><Relationship Id="rId9" Type="http://schemas.openxmlformats.org/officeDocument/2006/relationships/slide" Target="slides/slide14.xml"/><Relationship Id="rId14" Type="http://schemas.openxmlformats.org/officeDocument/2006/relationships/slide" Target="slides/slide2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06" tIns="50703" rIns="97506" bIns="50703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736" y="0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06" tIns="50703" rIns="97506" bIns="50703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882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06" tIns="50703" rIns="97506" bIns="50703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736" y="9722882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06" tIns="50703" rIns="97506" bIns="50703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57AD1DC7-B35C-4B77-A2C3-204316905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06" tIns="50703" rIns="97506" bIns="50703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736" y="0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06" tIns="50703" rIns="97506" bIns="50703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997" y="4861441"/>
            <a:ext cx="5208482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06" tIns="50703" rIns="97506" bIns="50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06" tIns="50703" rIns="97506" bIns="50703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736" y="9722882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06" tIns="50703" rIns="97506" bIns="50703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33388F2F-33FE-4617-BABE-08434F746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8B8457-8758-4AC1-88B5-3DF457EE88E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ADBB07-4AA9-433E-B8DD-341C366AA774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F57D78-B301-4D48-BDBB-FE7DEF2DDC7F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D7FEAB-635E-4417-B0E3-C9FB6FC2770F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85B933-08ED-4AFE-9759-1AB9F4CA2A0B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6A82C2-78C2-462E-8913-8DD4D770ACEC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DB9613-1CD9-4270-A6EC-C28B140A8090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02C385-57C1-48CA-B5C9-5D9CFCB276F9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C7EC69-B972-45B9-A920-42A22D85294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354310-76CE-4DFE-80C8-CBE103F921EF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5764F2-EE2F-4F07-A484-26814D4FE3B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70286E-CEE1-4016-AEA9-A78228CFCA6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42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F469AF-A226-43A5-8250-C7D2C657210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7A4909-3EB9-4DBA-9563-47508B2AA928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0533F0-6FF0-41C3-8ED7-B6155231A10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DD56541-24F9-493E-AB99-F2180B99827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E1FB67-05D3-4D56-A89E-D652EF9B65AB}" type="datetimeFigureOut">
              <a:rPr lang="en-US" smtClean="0"/>
              <a:pPr>
                <a:defRPr/>
              </a:pPr>
              <a:t>12/6/2010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D1465-B2CB-44B2-8422-1C52B13C9E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1CF7C1-3F08-4055-9840-1F5E3CF09411}" type="datetimeFigureOut">
              <a:rPr lang="en-US" smtClean="0"/>
              <a:pPr>
                <a:defRPr/>
              </a:pPr>
              <a:t>12/6/2010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2D58BA-9575-4545-8949-57F0DF7AB0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8204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066800"/>
            <a:ext cx="4013200" cy="5638800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2800" y="1066800"/>
            <a:ext cx="4013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8204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66800"/>
            <a:ext cx="8178800" cy="5638800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C306D5-368A-445B-BD91-2E7848767825}" type="datetimeFigureOut">
              <a:rPr lang="en-US" smtClean="0"/>
              <a:pPr>
                <a:defRPr/>
              </a:pPr>
              <a:t>12/6/2010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6E59CA-6EFD-4C70-B33A-02E9E8347C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B2C924-1F14-4217-9F52-3A1AA2D84A29}" type="datetimeFigureOut">
              <a:rPr lang="en-US" smtClean="0"/>
              <a:pPr>
                <a:defRPr/>
              </a:pPr>
              <a:t>12/6/2010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38B21A3A-A58C-4F92-B61B-7C7C50811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D00ACD-EAAF-400D-9089-B3B6C2512A4B}" type="datetimeFigureOut">
              <a:rPr lang="en-US" smtClean="0"/>
              <a:pPr>
                <a:defRPr/>
              </a:pPr>
              <a:t>12/6/2010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15B532-3BE0-40AD-AC9D-319020BCCB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474F23-6381-4B39-AC1E-3E8541B6A5F0}" type="datetimeFigureOut">
              <a:rPr lang="en-US" smtClean="0"/>
              <a:pPr>
                <a:defRPr/>
              </a:pPr>
              <a:t>12/6/2010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DE8515-544A-4018-864D-7C8BBEE541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24DF56-D6D9-426D-9D35-7E06A522F340}" type="datetimeFigureOut">
              <a:rPr lang="en-US" smtClean="0"/>
              <a:pPr>
                <a:defRPr/>
              </a:pPr>
              <a:t>12/6/2010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216028-EAF9-4660-8125-DA56E6C3CE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ECBECD-3D77-4732-AFD2-ADBE3546FC09}" type="datetimeFigureOut">
              <a:rPr lang="en-US" smtClean="0"/>
              <a:pPr>
                <a:defRPr/>
              </a:pPr>
              <a:t>12/6/2010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F2B9BE-D8C1-48C6-9F77-4734051913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B40CE1-6937-49A3-BECC-4C74F125D041}" type="datetimeFigureOut">
              <a:rPr lang="en-US" smtClean="0"/>
              <a:pPr>
                <a:defRPr/>
              </a:pPr>
              <a:t>12/6/2010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5812B7-3CAE-4BF5-AAE2-8DECB4274F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1879E6-E7C2-4022-8E1B-8CFD43AE8A96}" type="datetimeFigureOut">
              <a:rPr lang="en-US" smtClean="0"/>
              <a:pPr>
                <a:defRPr/>
              </a:pPr>
              <a:t>12/6/2010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DB11BCD4-0458-4DF2-8DC4-810A9608EF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1679B32-EB6A-4BB8-A456-E6D7CFEB7E8F}" type="datetimeFigureOut">
              <a:rPr lang="en-US" smtClean="0"/>
              <a:pPr>
                <a:defRPr/>
              </a:pPr>
              <a:t>12/6/2010</a:t>
            </a:fld>
            <a:endParaRPr lang="en-US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83541759-B383-43F6-92E6-1CF32946EC95}" type="slidenum">
              <a:rPr lang="en-US" smtClean="0"/>
              <a:pPr>
                <a:defRPr/>
              </a:pPr>
              <a:t>‹#›</a:t>
            </a:fld>
            <a:endParaRPr lang="en-US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913" y="3933825"/>
            <a:ext cx="7407275" cy="1752600"/>
          </a:xfrm>
        </p:spPr>
        <p:txBody>
          <a:bodyPr>
            <a:normAutofit fontScale="70000" lnSpcReduction="2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4400" dirty="0" smtClean="0">
                <a:solidFill>
                  <a:schemeClr val="tx2">
                    <a:satMod val="130000"/>
                  </a:schemeClr>
                </a:solidFill>
              </a:rPr>
              <a:t>Lecture 12</a:t>
            </a:r>
            <a:br>
              <a:rPr lang="en-GB" sz="4400" dirty="0" smtClean="0">
                <a:solidFill>
                  <a:schemeClr val="tx2">
                    <a:satMod val="130000"/>
                  </a:schemeClr>
                </a:solidFill>
              </a:rPr>
            </a:br>
            <a:endParaRPr lang="en-GB" sz="4800" b="1" dirty="0" smtClean="0"/>
          </a:p>
          <a:p>
            <a:pPr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GB" sz="4800" b="1" dirty="0" smtClean="0"/>
              <a:t>Dr. Hammad Afzal</a:t>
            </a:r>
          </a:p>
          <a:p>
            <a:pPr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GB" b="1" dirty="0" smtClean="0"/>
              <a:t>23</a:t>
            </a:r>
            <a:r>
              <a:rPr lang="en-GB" b="1" baseline="30000" dirty="0" smtClean="0"/>
              <a:t>rd</a:t>
            </a:r>
            <a:r>
              <a:rPr lang="en-GB" b="1" dirty="0" smtClean="0"/>
              <a:t> Nov, 2010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1741488"/>
            <a:ext cx="7405688" cy="147161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2">
                    <a:satMod val="130000"/>
                  </a:schemeClr>
                </a:solidFill>
                <a:latin typeface="+mn-lt"/>
              </a:rPr>
              <a:t>Computer Organization and Architecture</a:t>
            </a:r>
            <a:br>
              <a:rPr lang="en-GB" b="1" dirty="0" smtClean="0">
                <a:solidFill>
                  <a:schemeClr val="tx2">
                    <a:satMod val="130000"/>
                  </a:schemeClr>
                </a:solidFill>
                <a:latin typeface="+mn-lt"/>
              </a:rPr>
            </a:br>
            <a:r>
              <a:rPr lang="en-GB" b="1" dirty="0" smtClean="0">
                <a:solidFill>
                  <a:schemeClr val="tx2">
                    <a:satMod val="130000"/>
                  </a:schemeClr>
                </a:solidFill>
                <a:latin typeface="+mn-lt"/>
              </a:rPr>
              <a:t/>
            </a:r>
            <a:br>
              <a:rPr lang="en-GB" b="1" dirty="0" smtClean="0">
                <a:solidFill>
                  <a:schemeClr val="tx2">
                    <a:satMod val="130000"/>
                  </a:schemeClr>
                </a:solidFill>
                <a:latin typeface="+mn-lt"/>
              </a:rPr>
            </a:br>
            <a:r>
              <a:rPr lang="en-GB" b="1" dirty="0" smtClean="0">
                <a:solidFill>
                  <a:schemeClr val="tx2">
                    <a:satMod val="130000"/>
                  </a:schemeClr>
                </a:solidFill>
                <a:latin typeface="+mn-lt"/>
              </a:rPr>
              <a:t>(BESE-15a)</a:t>
            </a:r>
            <a:br>
              <a:rPr lang="en-GB" b="1" dirty="0" smtClean="0">
                <a:solidFill>
                  <a:schemeClr val="tx2">
                    <a:satMod val="130000"/>
                  </a:schemeClr>
                </a:solidFill>
                <a:latin typeface="+mn-lt"/>
              </a:rPr>
            </a:br>
            <a:r>
              <a:rPr lang="en-GB" b="1" dirty="0" smtClean="0">
                <a:solidFill>
                  <a:schemeClr val="tx2">
                    <a:satMod val="130000"/>
                  </a:schemeClr>
                </a:solidFill>
                <a:latin typeface="+mn-lt"/>
              </a:rPr>
              <a:t/>
            </a:r>
            <a:br>
              <a:rPr lang="en-GB" b="1" dirty="0" smtClean="0">
                <a:solidFill>
                  <a:schemeClr val="tx2">
                    <a:satMod val="130000"/>
                  </a:schemeClr>
                </a:solidFill>
                <a:latin typeface="+mn-lt"/>
              </a:rPr>
            </a:br>
            <a:endParaRPr lang="en-GB" dirty="0">
              <a:solidFill>
                <a:schemeClr val="tx2">
                  <a:satMod val="13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>
          <a:xfrm>
            <a:off x="539552" y="0"/>
            <a:ext cx="77724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GB" dirty="0" smtClean="0"/>
              <a:t>Direct Mapping Summary</a:t>
            </a:r>
          </a:p>
        </p:txBody>
      </p:sp>
      <p:sp>
        <p:nvSpPr>
          <p:cNvPr id="48131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899592" y="1341438"/>
            <a:ext cx="7931671" cy="4800600"/>
          </a:xfrm>
        </p:spPr>
        <p:txBody>
          <a:bodyPr/>
          <a:lstStyle/>
          <a:p>
            <a:pPr eaLnBrk="1" hangingPunct="1"/>
            <a:r>
              <a:rPr lang="en-GB" sz="2400" dirty="0" smtClean="0"/>
              <a:t>Address length = (s + w) bits</a:t>
            </a:r>
          </a:p>
          <a:p>
            <a:pPr eaLnBrk="1" hangingPunct="1"/>
            <a:r>
              <a:rPr lang="en-GB" sz="2400" dirty="0" smtClean="0"/>
              <a:t>Number of addressable units = 2</a:t>
            </a:r>
            <a:r>
              <a:rPr lang="en-GB" sz="2400" baseline="30000" dirty="0" smtClean="0"/>
              <a:t>(</a:t>
            </a:r>
            <a:r>
              <a:rPr lang="en-GB" sz="2400" baseline="30000" dirty="0" err="1" smtClean="0"/>
              <a:t>s+w</a:t>
            </a:r>
            <a:r>
              <a:rPr lang="en-GB" sz="2400" baseline="30000" dirty="0" smtClean="0"/>
              <a:t>) </a:t>
            </a:r>
            <a:r>
              <a:rPr lang="en-GB" sz="2400" dirty="0" smtClean="0"/>
              <a:t>words or bytes</a:t>
            </a:r>
          </a:p>
          <a:p>
            <a:pPr eaLnBrk="1" hangingPunct="1"/>
            <a:r>
              <a:rPr lang="en-GB" sz="2400" dirty="0" smtClean="0"/>
              <a:t>Block size = line size = 2</a:t>
            </a:r>
            <a:r>
              <a:rPr lang="en-GB" sz="2400" baseline="30000" dirty="0" smtClean="0"/>
              <a:t>w</a:t>
            </a:r>
            <a:r>
              <a:rPr lang="en-GB" sz="2400" dirty="0" smtClean="0"/>
              <a:t> words or bytes</a:t>
            </a:r>
          </a:p>
          <a:p>
            <a:pPr eaLnBrk="1" hangingPunct="1"/>
            <a:r>
              <a:rPr lang="en-GB" sz="2400" dirty="0" smtClean="0"/>
              <a:t>Number of blocks in main memory = 2</a:t>
            </a:r>
            <a:r>
              <a:rPr lang="en-GB" sz="2400" baseline="30000" dirty="0" smtClean="0"/>
              <a:t>(</a:t>
            </a:r>
            <a:r>
              <a:rPr lang="en-GB" sz="2400" baseline="30000" dirty="0" err="1" smtClean="0"/>
              <a:t>s+w</a:t>
            </a:r>
            <a:r>
              <a:rPr lang="en-GB" sz="2400" baseline="30000" dirty="0" smtClean="0"/>
              <a:t>)</a:t>
            </a:r>
            <a:r>
              <a:rPr lang="en-GB" sz="2400" dirty="0" smtClean="0"/>
              <a:t>/2</a:t>
            </a:r>
            <a:r>
              <a:rPr lang="en-GB" sz="2400" baseline="30000" dirty="0" smtClean="0"/>
              <a:t>w</a:t>
            </a:r>
            <a:r>
              <a:rPr lang="en-GB" sz="2400" dirty="0" smtClean="0"/>
              <a:t> = 2</a:t>
            </a:r>
            <a:r>
              <a:rPr lang="en-GB" sz="2400" baseline="30000" dirty="0" smtClean="0"/>
              <a:t>s</a:t>
            </a:r>
          </a:p>
          <a:p>
            <a:pPr eaLnBrk="1" hangingPunct="1"/>
            <a:r>
              <a:rPr lang="en-GB" sz="2400" dirty="0" smtClean="0"/>
              <a:t>Number of lines in cache = m = 2</a:t>
            </a:r>
            <a:r>
              <a:rPr lang="en-GB" sz="2400" baseline="30000" dirty="0" smtClean="0"/>
              <a:t>r</a:t>
            </a:r>
          </a:p>
          <a:p>
            <a:pPr eaLnBrk="1" hangingPunct="1"/>
            <a:r>
              <a:rPr lang="en-GB" sz="2400" dirty="0" smtClean="0"/>
              <a:t>Size of tag = (s – r) bits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Grp="1" noChangeArrowheads="1"/>
          </p:cNvSpPr>
          <p:nvPr>
            <p:ph type="title"/>
          </p:nvPr>
        </p:nvSpPr>
        <p:spPr>
          <a:xfrm>
            <a:off x="971550" y="0"/>
            <a:ext cx="7786688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GB" sz="3200" dirty="0" smtClean="0"/>
              <a:t>Direct Mapping from Cache to Main Memory</a:t>
            </a:r>
          </a:p>
        </p:txBody>
      </p:sp>
      <p:pic>
        <p:nvPicPr>
          <p:cNvPr id="4505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1052513"/>
            <a:ext cx="8958263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GB" sz="3200" dirty="0" smtClean="0"/>
              <a:t>Direct Mapping Cache Line Table</a:t>
            </a:r>
          </a:p>
        </p:txBody>
      </p:sp>
      <p:graphicFrame>
        <p:nvGraphicFramePr>
          <p:cNvPr id="181278" name="Group 30"/>
          <p:cNvGraphicFramePr>
            <a:graphicFrameLocks noGrp="1"/>
          </p:cNvGraphicFramePr>
          <p:nvPr>
            <p:ph type="tbl" idx="1"/>
          </p:nvPr>
        </p:nvGraphicFramePr>
        <p:xfrm>
          <a:off x="468313" y="1557338"/>
          <a:ext cx="8178800" cy="3856867"/>
        </p:xfrm>
        <a:graphic>
          <a:graphicData uri="http://schemas.openxmlformats.org/drawingml/2006/table">
            <a:tbl>
              <a:tblPr/>
              <a:tblGrid>
                <a:gridCol w="4089400"/>
                <a:gridCol w="40894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Cache line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Main Memory blocks held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 m, 2m, 3m…2s-m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endParaRPr kumimoji="1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1,m+1, 2m+1…2s-m+1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endParaRPr kumimoji="1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…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endParaRPr kumimoji="1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m-1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m-1, 2m-1,3m-1…2s-1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endParaRPr kumimoji="1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0"/>
            <a:ext cx="8291140" cy="9087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smtClean="0"/>
              <a:t>Direct Mapping Cache Organization</a:t>
            </a:r>
          </a:p>
        </p:txBody>
      </p:sp>
      <p:pic>
        <p:nvPicPr>
          <p:cNvPr id="4710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6475" y="1141413"/>
            <a:ext cx="8137525" cy="524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b="1" dirty="0" smtClean="0"/>
              <a:t>Direct Mapping pros &amp; cons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Simple</a:t>
            </a:r>
          </a:p>
          <a:p>
            <a:pPr eaLnBrk="1" hangingPunct="1"/>
            <a:r>
              <a:rPr lang="en-GB" smtClean="0"/>
              <a:t>Inexpensive</a:t>
            </a:r>
          </a:p>
          <a:p>
            <a:pPr eaLnBrk="1" hangingPunct="1"/>
            <a:r>
              <a:rPr lang="en-GB" smtClean="0"/>
              <a:t>Fixed location for given block</a:t>
            </a:r>
          </a:p>
          <a:p>
            <a:pPr lvl="1" eaLnBrk="1" hangingPunct="1"/>
            <a:r>
              <a:rPr lang="en-GB" smtClean="0"/>
              <a:t>If a program accesses 2 blocks that map to the same line repeatedly, cache misses are very high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GB" dirty="0" smtClean="0"/>
              <a:t>Associative Mapping</a:t>
            </a:r>
          </a:p>
        </p:txBody>
      </p:sp>
      <p:sp>
        <p:nvSpPr>
          <p:cNvPr id="51203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 main memory block can load into any line of cache</a:t>
            </a:r>
          </a:p>
          <a:p>
            <a:pPr eaLnBrk="1" hangingPunct="1"/>
            <a:r>
              <a:rPr lang="en-GB" dirty="0" smtClean="0"/>
              <a:t>Memory address is interpreted as tag and word</a:t>
            </a:r>
          </a:p>
          <a:p>
            <a:pPr eaLnBrk="1" hangingPunct="1"/>
            <a:r>
              <a:rPr lang="en-GB" dirty="0" smtClean="0"/>
              <a:t>Tag uniquely identifies block of memory</a:t>
            </a:r>
          </a:p>
          <a:p>
            <a:pPr eaLnBrk="1" hangingPunct="1"/>
            <a:r>
              <a:rPr lang="en-GB" dirty="0" smtClean="0"/>
              <a:t>Every line’s tag is examined for a match, i.e. In parallel</a:t>
            </a:r>
          </a:p>
          <a:p>
            <a:pPr eaLnBrk="1" hangingPunct="1"/>
            <a:r>
              <a:rPr lang="en-GB" dirty="0" smtClean="0"/>
              <a:t>Cache searching gets expensive</a:t>
            </a:r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8651751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GB" sz="2800" dirty="0" smtClean="0"/>
              <a:t>Associative Mapping from Cache to Main Memory</a:t>
            </a:r>
          </a:p>
        </p:txBody>
      </p:sp>
      <p:pic>
        <p:nvPicPr>
          <p:cNvPr id="5222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8975" y="1628775"/>
            <a:ext cx="7766050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02700" cy="764704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b="1" dirty="0" smtClean="0"/>
              <a:t>Fully Associative Cache Organization</a:t>
            </a:r>
          </a:p>
        </p:txBody>
      </p:sp>
      <p:pic>
        <p:nvPicPr>
          <p:cNvPr id="5325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1268413"/>
            <a:ext cx="8424862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"/>
          <p:cNvSpPr>
            <a:spLocks noChangeArrowheads="1"/>
          </p:cNvSpPr>
          <p:nvPr/>
        </p:nvSpPr>
        <p:spPr bwMode="auto">
          <a:xfrm>
            <a:off x="304800" y="1752600"/>
            <a:ext cx="8612188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4275" name="Line 6"/>
          <p:cNvSpPr>
            <a:spLocks noChangeShapeType="1"/>
          </p:cNvSpPr>
          <p:nvPr/>
        </p:nvSpPr>
        <p:spPr bwMode="auto">
          <a:xfrm>
            <a:off x="7924800" y="1752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4276" name="Text Box 7"/>
          <p:cNvSpPr txBox="1">
            <a:spLocks noChangeArrowheads="1"/>
          </p:cNvSpPr>
          <p:nvPr/>
        </p:nvSpPr>
        <p:spPr bwMode="auto">
          <a:xfrm>
            <a:off x="3352800" y="1981200"/>
            <a:ext cx="158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Tag   22 bit</a:t>
            </a:r>
          </a:p>
        </p:txBody>
      </p:sp>
      <p:sp>
        <p:nvSpPr>
          <p:cNvPr id="54277" name="Text Box 8"/>
          <p:cNvSpPr txBox="1">
            <a:spLocks noChangeArrowheads="1"/>
          </p:cNvSpPr>
          <p:nvPr/>
        </p:nvSpPr>
        <p:spPr bwMode="auto">
          <a:xfrm>
            <a:off x="8001000" y="1752600"/>
            <a:ext cx="8778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Word</a:t>
            </a:r>
          </a:p>
          <a:p>
            <a:r>
              <a:rPr lang="en-US" dirty="0"/>
              <a:t>2 bit</a:t>
            </a:r>
          </a:p>
        </p:txBody>
      </p:sp>
      <p:sp>
        <p:nvSpPr>
          <p:cNvPr id="59398" name="Rectangle 9"/>
          <p:cNvSpPr>
            <a:spLocks noGrp="1" noChangeArrowheads="1"/>
          </p:cNvSpPr>
          <p:nvPr>
            <p:ph type="title"/>
          </p:nvPr>
        </p:nvSpPr>
        <p:spPr>
          <a:xfrm>
            <a:off x="251520" y="0"/>
            <a:ext cx="8651180" cy="1143000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en-US" sz="3200" b="1" dirty="0" smtClean="0">
                <a:solidFill>
                  <a:srgbClr val="FF0000"/>
                </a:solidFill>
              </a:rPr>
              <a:t>Associative Mapping Address Structure</a:t>
            </a:r>
          </a:p>
        </p:txBody>
      </p:sp>
      <p:sp>
        <p:nvSpPr>
          <p:cNvPr id="54279" name="Rectangle 10"/>
          <p:cNvSpPr>
            <a:spLocks noGrp="1" noChangeArrowheads="1"/>
          </p:cNvSpPr>
          <p:nvPr>
            <p:ph sz="quarter" idx="1"/>
          </p:nvPr>
        </p:nvSpPr>
        <p:spPr>
          <a:xfrm>
            <a:off x="457200" y="2590800"/>
            <a:ext cx="8178800" cy="3810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22 bit tag stored with each 32 bit (4 bytes) block of data</a:t>
            </a:r>
          </a:p>
          <a:p>
            <a:pPr eaLnBrk="1" hangingPunct="1"/>
            <a:r>
              <a:rPr lang="en-US" sz="2400" dirty="0" smtClean="0"/>
              <a:t>Compare tag field with tag entry in cache to check for hit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>
                <a:solidFill>
                  <a:srgbClr val="FF0000"/>
                </a:solidFill>
              </a:rPr>
              <a:t>Least significant 2 bits of address identify which 8 bit word is required from 32 bit data block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Grp="1" noChangeArrowheads="1"/>
          </p:cNvSpPr>
          <p:nvPr>
            <p:ph type="title"/>
          </p:nvPr>
        </p:nvSpPr>
        <p:spPr>
          <a:xfrm>
            <a:off x="1042988" y="0"/>
            <a:ext cx="8101012" cy="7651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GB" sz="3600" b="1" dirty="0" smtClean="0"/>
              <a:t>Associative Mapping Summary</a:t>
            </a:r>
          </a:p>
        </p:txBody>
      </p:sp>
      <p:sp>
        <p:nvSpPr>
          <p:cNvPr id="55299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683568" y="1447800"/>
            <a:ext cx="8250882" cy="2917825"/>
          </a:xfrm>
        </p:spPr>
        <p:txBody>
          <a:bodyPr/>
          <a:lstStyle/>
          <a:p>
            <a:pPr eaLnBrk="1" hangingPunct="1"/>
            <a:r>
              <a:rPr lang="en-GB" sz="2400" dirty="0" smtClean="0"/>
              <a:t>Address length = (s + w) bits</a:t>
            </a:r>
          </a:p>
          <a:p>
            <a:pPr eaLnBrk="1" hangingPunct="1"/>
            <a:r>
              <a:rPr lang="en-GB" sz="2400" dirty="0" smtClean="0"/>
              <a:t>Number of addressable units = 2</a:t>
            </a:r>
            <a:r>
              <a:rPr lang="en-GB" sz="2400" baseline="30000" dirty="0" smtClean="0"/>
              <a:t>(</a:t>
            </a:r>
            <a:r>
              <a:rPr lang="en-GB" sz="2400" baseline="30000" dirty="0" err="1" smtClean="0"/>
              <a:t>s+w</a:t>
            </a:r>
            <a:r>
              <a:rPr lang="en-GB" sz="2400" baseline="30000" dirty="0" smtClean="0"/>
              <a:t>) </a:t>
            </a:r>
            <a:r>
              <a:rPr lang="en-GB" sz="2400" dirty="0" smtClean="0"/>
              <a:t>words or bytes</a:t>
            </a:r>
          </a:p>
          <a:p>
            <a:pPr eaLnBrk="1" hangingPunct="1"/>
            <a:r>
              <a:rPr lang="en-GB" sz="2400" dirty="0" smtClean="0"/>
              <a:t>Block size = line size = 2</a:t>
            </a:r>
            <a:r>
              <a:rPr lang="en-GB" sz="2400" baseline="30000" dirty="0" smtClean="0"/>
              <a:t>w</a:t>
            </a:r>
            <a:r>
              <a:rPr lang="en-GB" sz="2400" dirty="0" smtClean="0"/>
              <a:t> words or bytes</a:t>
            </a:r>
          </a:p>
          <a:p>
            <a:pPr eaLnBrk="1" hangingPunct="1"/>
            <a:r>
              <a:rPr lang="en-GB" sz="2400" dirty="0" smtClean="0"/>
              <a:t>Number of blocks in main memory = 2</a:t>
            </a:r>
            <a:r>
              <a:rPr lang="en-GB" sz="2400" baseline="30000" dirty="0" smtClean="0"/>
              <a:t>(</a:t>
            </a:r>
            <a:r>
              <a:rPr lang="en-GB" sz="2400" baseline="30000" dirty="0" err="1" smtClean="0"/>
              <a:t>s+w</a:t>
            </a:r>
            <a:r>
              <a:rPr lang="en-GB" sz="2400" baseline="30000" dirty="0" smtClean="0"/>
              <a:t>)</a:t>
            </a:r>
            <a:r>
              <a:rPr lang="en-GB" sz="2400" dirty="0" smtClean="0"/>
              <a:t>/2</a:t>
            </a:r>
            <a:r>
              <a:rPr lang="en-GB" sz="2400" baseline="30000" dirty="0" smtClean="0"/>
              <a:t>w</a:t>
            </a:r>
            <a:r>
              <a:rPr lang="en-GB" sz="2400" dirty="0" smtClean="0"/>
              <a:t> = 2</a:t>
            </a:r>
            <a:r>
              <a:rPr lang="en-GB" sz="2400" baseline="30000" dirty="0" smtClean="0"/>
              <a:t>s</a:t>
            </a:r>
          </a:p>
          <a:p>
            <a:pPr eaLnBrk="1" hangingPunct="1"/>
            <a:r>
              <a:rPr lang="en-GB" sz="2400" dirty="0" smtClean="0">
                <a:solidFill>
                  <a:srgbClr val="FF0000"/>
                </a:solidFill>
              </a:rPr>
              <a:t>Number of lines in cache = undetermined</a:t>
            </a:r>
          </a:p>
          <a:p>
            <a:pPr eaLnBrk="1" hangingPunct="1"/>
            <a:r>
              <a:rPr lang="en-GB" sz="2400" dirty="0" smtClean="0"/>
              <a:t>Size of tag = s bits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4293096"/>
            <a:ext cx="7772400" cy="504056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GB" sz="3200" dirty="0" smtClean="0">
                <a:solidFill>
                  <a:schemeClr val="tx1"/>
                </a:solidFill>
                <a:latin typeface="+mn-lt"/>
              </a:rPr>
              <a:t>Cache Memory</a:t>
            </a:r>
            <a:br>
              <a:rPr lang="en-GB" sz="3200" dirty="0" smtClean="0">
                <a:solidFill>
                  <a:schemeClr val="tx1"/>
                </a:solidFill>
                <a:latin typeface="+mn-lt"/>
              </a:rPr>
            </a:br>
            <a:r>
              <a:rPr lang="en-GB" sz="3200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en-GB" sz="3200" dirty="0" smtClean="0">
                <a:solidFill>
                  <a:schemeClr val="tx1"/>
                </a:solidFill>
                <a:latin typeface="+mn-lt"/>
              </a:rPr>
            </a:br>
            <a:r>
              <a:rPr lang="en-GB" sz="3200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en-GB" sz="3200" dirty="0" smtClean="0">
                <a:solidFill>
                  <a:schemeClr val="tx1"/>
                </a:solidFill>
                <a:latin typeface="+mn-lt"/>
              </a:rPr>
            </a:br>
            <a:r>
              <a:rPr lang="en-GB" sz="5400" dirty="0" smtClean="0">
                <a:solidFill>
                  <a:schemeClr val="tx1"/>
                </a:solidFill>
                <a:latin typeface="+mn-lt"/>
              </a:rPr>
              <a:t>Cache Design</a:t>
            </a:r>
            <a:r>
              <a:rPr lang="en-GB" sz="3200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en-GB" sz="3200" dirty="0" smtClean="0">
                <a:solidFill>
                  <a:schemeClr val="tx1"/>
                </a:solidFill>
                <a:latin typeface="+mn-lt"/>
              </a:rPr>
            </a:br>
            <a:r>
              <a:rPr lang="en-GB" sz="3200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en-GB" sz="3200" dirty="0" smtClean="0">
                <a:solidFill>
                  <a:schemeClr val="tx1"/>
                </a:solidFill>
                <a:latin typeface="+mn-lt"/>
              </a:rPr>
            </a:br>
            <a:endParaRPr lang="en-GB" sz="3200" dirty="0" smtClean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>
          <a:xfrm>
            <a:off x="251520" y="0"/>
            <a:ext cx="842047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GB" dirty="0" smtClean="0"/>
              <a:t>Direct Mapping Summary (recap)</a:t>
            </a:r>
          </a:p>
        </p:txBody>
      </p:sp>
      <p:sp>
        <p:nvSpPr>
          <p:cNvPr id="48131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1331913" y="1341438"/>
            <a:ext cx="7499350" cy="4800600"/>
          </a:xfrm>
        </p:spPr>
        <p:txBody>
          <a:bodyPr/>
          <a:lstStyle/>
          <a:p>
            <a:pPr eaLnBrk="1" hangingPunct="1"/>
            <a:r>
              <a:rPr lang="en-GB" sz="2400" smtClean="0"/>
              <a:t>Address length = (s + w) bits</a:t>
            </a:r>
          </a:p>
          <a:p>
            <a:pPr eaLnBrk="1" hangingPunct="1"/>
            <a:r>
              <a:rPr lang="en-GB" sz="2400" smtClean="0"/>
              <a:t>Number of addressable units = 2</a:t>
            </a:r>
            <a:r>
              <a:rPr lang="en-GB" sz="2400" baseline="30000" smtClean="0"/>
              <a:t>(s+w) </a:t>
            </a:r>
            <a:r>
              <a:rPr lang="en-GB" sz="2400" smtClean="0"/>
              <a:t>words or bytes</a:t>
            </a:r>
          </a:p>
          <a:p>
            <a:pPr eaLnBrk="1" hangingPunct="1"/>
            <a:r>
              <a:rPr lang="en-GB" sz="2400" smtClean="0"/>
              <a:t>Block size = line size = 2</a:t>
            </a:r>
            <a:r>
              <a:rPr lang="en-GB" sz="2400" baseline="30000" smtClean="0"/>
              <a:t>w</a:t>
            </a:r>
            <a:r>
              <a:rPr lang="en-GB" sz="2400" smtClean="0"/>
              <a:t> words or bytes</a:t>
            </a:r>
          </a:p>
          <a:p>
            <a:pPr eaLnBrk="1" hangingPunct="1"/>
            <a:r>
              <a:rPr lang="en-GB" sz="2400" smtClean="0"/>
              <a:t>Number of blocks in main memory = 2</a:t>
            </a:r>
            <a:r>
              <a:rPr lang="en-GB" sz="2400" baseline="30000" smtClean="0"/>
              <a:t>(s+w)</a:t>
            </a:r>
            <a:r>
              <a:rPr lang="en-GB" sz="2400" smtClean="0"/>
              <a:t>/2</a:t>
            </a:r>
            <a:r>
              <a:rPr lang="en-GB" sz="2400" baseline="30000" smtClean="0"/>
              <a:t>w</a:t>
            </a:r>
            <a:r>
              <a:rPr lang="en-GB" sz="2400" smtClean="0"/>
              <a:t> = 2</a:t>
            </a:r>
            <a:r>
              <a:rPr lang="en-GB" sz="2400" baseline="30000" smtClean="0"/>
              <a:t>s</a:t>
            </a:r>
          </a:p>
          <a:p>
            <a:pPr eaLnBrk="1" hangingPunct="1"/>
            <a:r>
              <a:rPr lang="en-GB" sz="2400" smtClean="0"/>
              <a:t>Number of lines in cache = m = 2</a:t>
            </a:r>
            <a:r>
              <a:rPr lang="en-GB" sz="2400" baseline="30000" smtClean="0"/>
              <a:t>r</a:t>
            </a:r>
          </a:p>
          <a:p>
            <a:pPr eaLnBrk="1" hangingPunct="1"/>
            <a:r>
              <a:rPr lang="en-GB" sz="2400" smtClean="0"/>
              <a:t>Size of tag = (s – r) bits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0"/>
            <a:ext cx="7499350" cy="7651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/>
              <a:t>Set Associative Mapping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3568" y="765175"/>
            <a:ext cx="8219132" cy="5688013"/>
          </a:xfrm>
        </p:spPr>
        <p:txBody>
          <a:bodyPr/>
          <a:lstStyle/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Cache is divided into a number of sets</a:t>
            </a:r>
          </a:p>
          <a:p>
            <a:pPr eaLnBrk="1" hangingPunct="1"/>
            <a:r>
              <a:rPr lang="en-US" sz="2800" dirty="0" smtClean="0"/>
              <a:t>Each set contains a number of lines</a:t>
            </a:r>
          </a:p>
          <a:p>
            <a:pPr eaLnBrk="1" hangingPunct="1"/>
            <a:r>
              <a:rPr lang="en-US" sz="2800" dirty="0" smtClean="0"/>
              <a:t>A given block maps to any line in a given set</a:t>
            </a:r>
          </a:p>
          <a:p>
            <a:pPr lvl="1" eaLnBrk="1" hangingPunct="1"/>
            <a:r>
              <a:rPr lang="en-US" sz="2400" dirty="0" smtClean="0"/>
              <a:t>e.g. Block B can be in any line of set </a:t>
            </a:r>
            <a:r>
              <a:rPr lang="en-US" sz="2400" dirty="0" err="1" smtClean="0"/>
              <a:t>i</a:t>
            </a:r>
            <a:endParaRPr lang="en-US" sz="2400" dirty="0" smtClean="0"/>
          </a:p>
          <a:p>
            <a:pPr eaLnBrk="1" hangingPunct="1"/>
            <a:r>
              <a:rPr lang="en-US" sz="2800" dirty="0" smtClean="0"/>
              <a:t>e.g. 2 lines per set</a:t>
            </a:r>
          </a:p>
          <a:p>
            <a:pPr lvl="1" eaLnBrk="1" hangingPunct="1"/>
            <a:r>
              <a:rPr lang="en-US" sz="2400" dirty="0" smtClean="0"/>
              <a:t>2 way associative mapping</a:t>
            </a:r>
          </a:p>
          <a:p>
            <a:pPr lvl="1" eaLnBrk="1" hangingPunct="1"/>
            <a:r>
              <a:rPr lang="en-US" sz="2400" dirty="0" smtClean="0"/>
              <a:t>A given block can be in one of 2 lines in only one set</a:t>
            </a:r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44650" y="0"/>
            <a:ext cx="7499350" cy="90805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200" i="1" dirty="0" smtClean="0">
                <a:solidFill>
                  <a:schemeClr val="tx1"/>
                </a:solidFill>
              </a:rPr>
              <a:t>K-</a:t>
            </a:r>
            <a:r>
              <a:rPr lang="en-US" sz="3200" dirty="0" smtClean="0">
                <a:solidFill>
                  <a:schemeClr val="tx1"/>
                </a:solidFill>
              </a:rPr>
              <a:t>Way Set Associative Cache Organization</a:t>
            </a:r>
          </a:p>
        </p:txBody>
      </p:sp>
      <p:pic>
        <p:nvPicPr>
          <p:cNvPr id="5837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908050"/>
            <a:ext cx="8494911" cy="559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rgbClr val="FF0000"/>
                </a:solidFill>
              </a:rPr>
              <a:t>Set Associative Mapping: Address Structure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65200" y="2420938"/>
            <a:ext cx="8178800" cy="3965575"/>
          </a:xfrm>
        </p:spPr>
        <p:txBody>
          <a:bodyPr/>
          <a:lstStyle/>
          <a:p>
            <a:pPr eaLnBrk="1" hangingPunct="1"/>
            <a:r>
              <a:rPr lang="en-US" dirty="0" smtClean="0"/>
              <a:t>Use set field to determine cache set to look in</a:t>
            </a:r>
          </a:p>
          <a:p>
            <a:pPr eaLnBrk="1" hangingPunct="1"/>
            <a:r>
              <a:rPr lang="en-US" dirty="0" smtClean="0"/>
              <a:t>Compare tag field to see if we have a hit</a:t>
            </a:r>
          </a:p>
        </p:txBody>
      </p:sp>
      <p:grpSp>
        <p:nvGrpSpPr>
          <p:cNvPr id="59396" name="Group 11"/>
          <p:cNvGrpSpPr>
            <a:grpSpLocks/>
          </p:cNvGrpSpPr>
          <p:nvPr/>
        </p:nvGrpSpPr>
        <p:grpSpPr bwMode="auto">
          <a:xfrm>
            <a:off x="1042988" y="1447800"/>
            <a:ext cx="7874000" cy="838200"/>
            <a:chOff x="192" y="912"/>
            <a:chExt cx="5425" cy="528"/>
          </a:xfrm>
        </p:grpSpPr>
        <p:sp>
          <p:nvSpPr>
            <p:cNvPr id="59397" name="Rectangle 4"/>
            <p:cNvSpPr>
              <a:spLocks noChangeArrowheads="1"/>
            </p:cNvSpPr>
            <p:nvPr/>
          </p:nvSpPr>
          <p:spPr bwMode="auto">
            <a:xfrm>
              <a:off x="192" y="912"/>
              <a:ext cx="5425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59398" name="Line 5"/>
            <p:cNvSpPr>
              <a:spLocks noChangeShapeType="1"/>
            </p:cNvSpPr>
            <p:nvPr/>
          </p:nvSpPr>
          <p:spPr bwMode="auto">
            <a:xfrm>
              <a:off x="1632" y="91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399" name="Line 6"/>
            <p:cNvSpPr>
              <a:spLocks noChangeShapeType="1"/>
            </p:cNvSpPr>
            <p:nvPr/>
          </p:nvSpPr>
          <p:spPr bwMode="auto">
            <a:xfrm>
              <a:off x="5040" y="91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00" name="Text Box 8"/>
            <p:cNvSpPr txBox="1">
              <a:spLocks noChangeArrowheads="1"/>
            </p:cNvSpPr>
            <p:nvPr/>
          </p:nvSpPr>
          <p:spPr bwMode="auto">
            <a:xfrm>
              <a:off x="374" y="1034"/>
              <a:ext cx="8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Tag  9 bit</a:t>
              </a:r>
            </a:p>
          </p:txBody>
        </p:sp>
        <p:sp>
          <p:nvSpPr>
            <p:cNvPr id="59401" name="Text Box 9"/>
            <p:cNvSpPr txBox="1">
              <a:spLocks noChangeArrowheads="1"/>
            </p:cNvSpPr>
            <p:nvPr/>
          </p:nvSpPr>
          <p:spPr bwMode="auto">
            <a:xfrm>
              <a:off x="2832" y="1056"/>
              <a:ext cx="8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Set  13 bit</a:t>
              </a:r>
            </a:p>
          </p:txBody>
        </p:sp>
        <p:sp>
          <p:nvSpPr>
            <p:cNvPr id="59402" name="Text Box 10"/>
            <p:cNvSpPr txBox="1">
              <a:spLocks noChangeArrowheads="1"/>
            </p:cNvSpPr>
            <p:nvPr/>
          </p:nvSpPr>
          <p:spPr bwMode="auto">
            <a:xfrm>
              <a:off x="5040" y="912"/>
              <a:ext cx="553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Word</a:t>
              </a:r>
            </a:p>
            <a:p>
              <a:r>
                <a:rPr lang="en-US"/>
                <a:t>2 bit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027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GB" b="1" dirty="0" smtClean="0"/>
              <a:t>Set Associative Mapping Summary</a:t>
            </a:r>
          </a:p>
        </p:txBody>
      </p:sp>
      <p:sp>
        <p:nvSpPr>
          <p:cNvPr id="60419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1043608" y="1556792"/>
            <a:ext cx="7499350" cy="4800600"/>
          </a:xfrm>
        </p:spPr>
        <p:txBody>
          <a:bodyPr/>
          <a:lstStyle/>
          <a:p>
            <a:pPr eaLnBrk="1" hangingPunct="1"/>
            <a:r>
              <a:rPr lang="en-GB" sz="2400" dirty="0" smtClean="0"/>
              <a:t>Address length = (s + w) bits</a:t>
            </a:r>
          </a:p>
          <a:p>
            <a:pPr eaLnBrk="1" hangingPunct="1"/>
            <a:r>
              <a:rPr lang="en-GB" sz="2400" dirty="0" smtClean="0"/>
              <a:t>Number of addressable units = 2</a:t>
            </a:r>
            <a:r>
              <a:rPr lang="en-GB" sz="2400" baseline="30000" dirty="0" smtClean="0"/>
              <a:t>(</a:t>
            </a:r>
            <a:r>
              <a:rPr lang="en-GB" sz="2400" baseline="30000" dirty="0" err="1" smtClean="0"/>
              <a:t>s+w</a:t>
            </a:r>
            <a:r>
              <a:rPr lang="en-GB" sz="2400" baseline="30000" dirty="0" smtClean="0"/>
              <a:t>)</a:t>
            </a:r>
            <a:r>
              <a:rPr lang="en-GB" sz="2400" dirty="0" smtClean="0"/>
              <a:t> words or bytes</a:t>
            </a:r>
          </a:p>
          <a:p>
            <a:pPr eaLnBrk="1" hangingPunct="1"/>
            <a:r>
              <a:rPr lang="en-GB" sz="2400" dirty="0" smtClean="0"/>
              <a:t>Block size = line size = 2</a:t>
            </a:r>
            <a:r>
              <a:rPr lang="en-GB" sz="2400" baseline="30000" dirty="0" smtClean="0"/>
              <a:t>w</a:t>
            </a:r>
            <a:r>
              <a:rPr lang="en-GB" sz="2400" dirty="0" smtClean="0"/>
              <a:t> words or bytes</a:t>
            </a:r>
          </a:p>
          <a:p>
            <a:pPr eaLnBrk="1" hangingPunct="1"/>
            <a:r>
              <a:rPr lang="en-GB" sz="2400" dirty="0" smtClean="0"/>
              <a:t>Number of blocks in main memory = 2</a:t>
            </a:r>
            <a:r>
              <a:rPr lang="en-GB" sz="2400" baseline="30000" dirty="0" smtClean="0"/>
              <a:t>s</a:t>
            </a:r>
          </a:p>
          <a:p>
            <a:pPr eaLnBrk="1" hangingPunct="1"/>
            <a:r>
              <a:rPr lang="en-GB" sz="2400" dirty="0" smtClean="0"/>
              <a:t>Number of lines in set = k</a:t>
            </a:r>
          </a:p>
          <a:p>
            <a:pPr eaLnBrk="1" hangingPunct="1"/>
            <a:r>
              <a:rPr lang="en-GB" sz="2400" dirty="0" smtClean="0"/>
              <a:t>Number of sets = v = 2</a:t>
            </a:r>
            <a:r>
              <a:rPr lang="en-GB" sz="2400" baseline="30000" dirty="0" smtClean="0"/>
              <a:t>d</a:t>
            </a:r>
          </a:p>
          <a:p>
            <a:pPr eaLnBrk="1" hangingPunct="1"/>
            <a:r>
              <a:rPr lang="en-GB" sz="2400" dirty="0" smtClean="0"/>
              <a:t>Number of lines in cache = </a:t>
            </a:r>
            <a:r>
              <a:rPr lang="en-GB" sz="2400" dirty="0" err="1" smtClean="0"/>
              <a:t>kv</a:t>
            </a:r>
            <a:r>
              <a:rPr lang="en-GB" sz="2400" dirty="0" smtClean="0"/>
              <a:t> = k * 2</a:t>
            </a:r>
            <a:r>
              <a:rPr lang="en-GB" sz="2400" baseline="30000" dirty="0" smtClean="0"/>
              <a:t>d</a:t>
            </a:r>
          </a:p>
          <a:p>
            <a:pPr eaLnBrk="1" hangingPunct="1"/>
            <a:r>
              <a:rPr lang="en-GB" sz="2400" dirty="0" smtClean="0"/>
              <a:t>Size of tag = (s – d) bits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Cache Design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GB" sz="3200" b="1" dirty="0" smtClean="0">
                <a:solidFill>
                  <a:srgbClr val="92D050"/>
                </a:solidFill>
              </a:rPr>
              <a:t>Size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sz="3200" b="1" dirty="0" smtClean="0">
                <a:solidFill>
                  <a:srgbClr val="92D050"/>
                </a:solidFill>
              </a:rPr>
              <a:t>Mapping Function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Replacement Algorithm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Write Policy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Block Size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Number of Caches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74638"/>
            <a:ext cx="8291264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1.	Size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7544" y="1447800"/>
            <a:ext cx="8219256" cy="4572000"/>
          </a:xfrm>
        </p:spPr>
        <p:txBody>
          <a:bodyPr/>
          <a:lstStyle/>
          <a:p>
            <a:pPr eaLnBrk="1" hangingPunct="1"/>
            <a:r>
              <a:rPr lang="en-GB" sz="2400" dirty="0" smtClean="0"/>
              <a:t>An approximation (not a fixed rule)</a:t>
            </a:r>
          </a:p>
          <a:p>
            <a:pPr lvl="1" eaLnBrk="1" hangingPunct="1"/>
            <a:r>
              <a:rPr lang="en-GB" sz="2000" dirty="0" smtClean="0"/>
              <a:t>Small enough that overall average cost per bit is close to that of main memory alone.</a:t>
            </a:r>
          </a:p>
          <a:p>
            <a:pPr lvl="1" eaLnBrk="1" hangingPunct="1"/>
            <a:r>
              <a:rPr lang="en-GB" sz="2000" dirty="0" smtClean="0"/>
              <a:t>Large enough that overall average access time is close to that of cache alone.</a:t>
            </a:r>
          </a:p>
          <a:p>
            <a:pPr eaLnBrk="1" hangingPunct="1"/>
            <a:r>
              <a:rPr lang="en-GB" sz="2400" dirty="0" smtClean="0"/>
              <a:t>Other factors</a:t>
            </a:r>
          </a:p>
          <a:p>
            <a:pPr lvl="1" eaLnBrk="1" hangingPunct="1"/>
            <a:r>
              <a:rPr lang="en-GB" sz="2000" dirty="0" smtClean="0"/>
              <a:t>Larger cache, larger is number of gates involved in addressing cache. Thus larger caches are slower to smaller even when built using same IC technology.</a:t>
            </a:r>
          </a:p>
          <a:p>
            <a:pPr lvl="1" eaLnBrk="1" hangingPunct="1"/>
            <a:r>
              <a:rPr lang="en-GB" sz="2000" dirty="0" smtClean="0"/>
              <a:t>The available chip and board area also limits the cache size.</a:t>
            </a:r>
          </a:p>
          <a:p>
            <a:pPr eaLnBrk="1" hangingPunct="1"/>
            <a:r>
              <a:rPr lang="en-GB" sz="2400" dirty="0" smtClean="0"/>
              <a:t>A cache comparison table given in book. Table 4.3 of 7</a:t>
            </a:r>
            <a:r>
              <a:rPr lang="en-GB" sz="2400" baseline="30000" dirty="0" smtClean="0"/>
              <a:t>th</a:t>
            </a:r>
            <a:r>
              <a:rPr lang="en-GB" sz="2400" dirty="0" smtClean="0"/>
              <a:t> edition.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0"/>
            <a:ext cx="7772400" cy="836712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2.	Mapping Function (1)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560" y="908720"/>
            <a:ext cx="8291140" cy="5256584"/>
          </a:xfrm>
        </p:spPr>
        <p:txBody>
          <a:bodyPr/>
          <a:lstStyle/>
          <a:p>
            <a:pPr eaLnBrk="1" hangingPunct="1"/>
            <a:r>
              <a:rPr lang="en-GB" dirty="0" smtClean="0"/>
              <a:t>We need mapping algorithm because</a:t>
            </a:r>
          </a:p>
          <a:p>
            <a:pPr lvl="1" eaLnBrk="1" hangingPunct="1"/>
            <a:r>
              <a:rPr lang="en-GB" dirty="0" smtClean="0"/>
              <a:t>There are fewer cache lines than memory blocks.</a:t>
            </a:r>
          </a:p>
          <a:p>
            <a:pPr lvl="1" eaLnBrk="1" hangingPunct="1"/>
            <a:r>
              <a:rPr lang="en-GB" dirty="0" smtClean="0"/>
              <a:t>Determine which memory block occupies a cache line.</a:t>
            </a:r>
          </a:p>
          <a:p>
            <a:pPr lvl="1" eaLnBrk="1" hangingPunct="1"/>
            <a:endParaRPr lang="en-GB" dirty="0" smtClean="0"/>
          </a:p>
          <a:p>
            <a:pPr lvl="1" eaLnBrk="1" hangingPunct="1"/>
            <a:r>
              <a:rPr lang="en-GB" dirty="0" smtClean="0"/>
              <a:t>Three techniques can be used to organize cache (mapping)</a:t>
            </a:r>
          </a:p>
          <a:p>
            <a:pPr lvl="2"/>
            <a:r>
              <a:rPr lang="en-GB" dirty="0" smtClean="0"/>
              <a:t>Direct Mapping</a:t>
            </a:r>
          </a:p>
          <a:p>
            <a:pPr lvl="2"/>
            <a:r>
              <a:rPr lang="en-GB" dirty="0" smtClean="0"/>
              <a:t>Associative Mapping</a:t>
            </a:r>
          </a:p>
          <a:p>
            <a:pPr lvl="2"/>
            <a:r>
              <a:rPr lang="en-GB" dirty="0" smtClean="0"/>
              <a:t>Set-associative Mapping</a:t>
            </a:r>
          </a:p>
          <a:p>
            <a:pPr lvl="1" eaLnBrk="1" hangingPunct="1"/>
            <a:endParaRPr lang="en-GB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2.	Mapping Function (2)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71600" y="1341438"/>
            <a:ext cx="7931100" cy="4800600"/>
          </a:xfrm>
        </p:spPr>
        <p:txBody>
          <a:bodyPr/>
          <a:lstStyle/>
          <a:p>
            <a:pPr eaLnBrk="1" hangingPunct="1"/>
            <a:r>
              <a:rPr lang="en-GB" dirty="0" smtClean="0"/>
              <a:t>An example</a:t>
            </a:r>
          </a:p>
          <a:p>
            <a:pPr lvl="1" eaLnBrk="1" hangingPunct="1"/>
            <a:r>
              <a:rPr lang="en-GB" dirty="0" smtClean="0"/>
              <a:t>Cache of 64kByte</a:t>
            </a:r>
          </a:p>
          <a:p>
            <a:pPr lvl="1" eaLnBrk="1" hangingPunct="1"/>
            <a:r>
              <a:rPr lang="en-GB" dirty="0" smtClean="0"/>
              <a:t>Cache line of 4 bytes</a:t>
            </a:r>
          </a:p>
          <a:p>
            <a:pPr lvl="2" eaLnBrk="1" hangingPunct="1"/>
            <a:r>
              <a:rPr lang="en-GB" dirty="0" smtClean="0"/>
              <a:t>i.e. cache is 16k (2</a:t>
            </a:r>
            <a:r>
              <a:rPr lang="en-GB" baseline="30000" dirty="0" smtClean="0"/>
              <a:t>14</a:t>
            </a:r>
            <a:r>
              <a:rPr lang="en-GB" dirty="0" smtClean="0"/>
              <a:t>) lines of 4 bytes</a:t>
            </a:r>
          </a:p>
          <a:p>
            <a:pPr lvl="1" eaLnBrk="1" hangingPunct="1"/>
            <a:r>
              <a:rPr lang="en-GB" dirty="0" smtClean="0"/>
              <a:t>16MBytes main memory</a:t>
            </a:r>
          </a:p>
          <a:p>
            <a:pPr lvl="1" eaLnBrk="1" hangingPunct="1"/>
            <a:r>
              <a:rPr lang="en-GB" dirty="0" smtClean="0"/>
              <a:t>24 bit address </a:t>
            </a:r>
          </a:p>
          <a:p>
            <a:pPr lvl="2" eaLnBrk="1" hangingPunct="1"/>
            <a:r>
              <a:rPr lang="en-GB" dirty="0" smtClean="0"/>
              <a:t>(2</a:t>
            </a:r>
            <a:r>
              <a:rPr lang="en-GB" baseline="30000" dirty="0" smtClean="0"/>
              <a:t>24</a:t>
            </a:r>
            <a:r>
              <a:rPr lang="en-GB" dirty="0" smtClean="0"/>
              <a:t>=16M)</a:t>
            </a:r>
          </a:p>
          <a:p>
            <a:pPr lvl="1"/>
            <a:r>
              <a:rPr lang="en-GB" dirty="0" smtClean="0"/>
              <a:t>Thus memory can be considered as consist of 4M blocks of 4 bytes each for mapping purposes.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GB" b="1" dirty="0" smtClean="0"/>
              <a:t>Direct Mapping (1)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9552" y="908050"/>
            <a:ext cx="8291711" cy="5401270"/>
          </a:xfrm>
        </p:spPr>
        <p:txBody>
          <a:bodyPr/>
          <a:lstStyle/>
          <a:p>
            <a:pPr eaLnBrk="1" hangingPunct="1"/>
            <a:r>
              <a:rPr lang="en-GB" sz="2800" dirty="0" smtClean="0"/>
              <a:t>Each block of main memory maps to only one cache line</a:t>
            </a:r>
          </a:p>
          <a:p>
            <a:pPr lvl="1" eaLnBrk="1" hangingPunct="1"/>
            <a:r>
              <a:rPr lang="en-GB" sz="2400" dirty="0" smtClean="0"/>
              <a:t>i.e. if a block is in cache, it must be in one specific place</a:t>
            </a:r>
          </a:p>
          <a:p>
            <a:pPr eaLnBrk="1" hangingPunct="1"/>
            <a:r>
              <a:rPr lang="en-GB" sz="2800" dirty="0" smtClean="0"/>
              <a:t>Address is in two parts</a:t>
            </a:r>
          </a:p>
          <a:p>
            <a:pPr lvl="1" eaLnBrk="1" hangingPunct="1"/>
            <a:r>
              <a:rPr lang="en-GB" sz="2400" dirty="0" smtClean="0"/>
              <a:t>Least Significant w bits identify unique word</a:t>
            </a:r>
          </a:p>
          <a:p>
            <a:pPr lvl="1" eaLnBrk="1" hangingPunct="1"/>
            <a:r>
              <a:rPr lang="en-GB" sz="2400" dirty="0" smtClean="0"/>
              <a:t>Most Significant s bits specify one memory block</a:t>
            </a:r>
          </a:p>
          <a:p>
            <a:pPr lvl="1" eaLnBrk="1" hangingPunct="1"/>
            <a:r>
              <a:rPr lang="en-GB" sz="2400" dirty="0" smtClean="0"/>
              <a:t>The MSBs are split into a cache line field r and a tag of s-r (most significant)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620688"/>
            <a:ext cx="704850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en-GB" sz="3200" b="1" dirty="0" smtClean="0"/>
              <a:t>Direct Mapping : Address Structure</a:t>
            </a:r>
          </a:p>
        </p:txBody>
      </p:sp>
      <p:sp>
        <p:nvSpPr>
          <p:cNvPr id="44035" name="Rectangle 14"/>
          <p:cNvSpPr>
            <a:spLocks noGrp="1" noChangeArrowheads="1"/>
          </p:cNvSpPr>
          <p:nvPr>
            <p:ph type="body" sz="half" idx="2"/>
          </p:nvPr>
        </p:nvSpPr>
        <p:spPr>
          <a:xfrm>
            <a:off x="1116013" y="2819400"/>
            <a:ext cx="7519987" cy="3238500"/>
          </a:xfrm>
        </p:spPr>
        <p:txBody>
          <a:bodyPr/>
          <a:lstStyle/>
          <a:p>
            <a:pPr eaLnBrk="1" hangingPunct="1"/>
            <a:r>
              <a:rPr lang="en-GB" sz="2000" dirty="0" smtClean="0"/>
              <a:t>24 bit address</a:t>
            </a:r>
          </a:p>
          <a:p>
            <a:pPr eaLnBrk="1" hangingPunct="1"/>
            <a:r>
              <a:rPr lang="en-GB" sz="2000" dirty="0" smtClean="0"/>
              <a:t>2 bit word identifier (4 byte block)</a:t>
            </a:r>
          </a:p>
          <a:p>
            <a:pPr eaLnBrk="1" hangingPunct="1"/>
            <a:r>
              <a:rPr lang="en-GB" sz="2000" dirty="0" smtClean="0"/>
              <a:t>22 bit block identifier</a:t>
            </a:r>
          </a:p>
          <a:p>
            <a:pPr lvl="1" eaLnBrk="1" hangingPunct="1"/>
            <a:r>
              <a:rPr lang="en-GB" sz="1800" dirty="0" smtClean="0"/>
              <a:t>8 bit tag (=22-14)</a:t>
            </a:r>
          </a:p>
          <a:p>
            <a:pPr lvl="1" eaLnBrk="1" hangingPunct="1"/>
            <a:r>
              <a:rPr lang="en-GB" sz="1800" dirty="0" smtClean="0"/>
              <a:t>14 bit slot or line</a:t>
            </a:r>
          </a:p>
          <a:p>
            <a:pPr eaLnBrk="1" hangingPunct="1"/>
            <a:r>
              <a:rPr lang="en-GB" sz="2000" dirty="0" smtClean="0"/>
              <a:t>No two blocks in the same line have the same Tag field</a:t>
            </a:r>
          </a:p>
          <a:p>
            <a:pPr eaLnBrk="1" hangingPunct="1"/>
            <a:r>
              <a:rPr lang="en-GB" sz="2000" dirty="0" smtClean="0"/>
              <a:t>Check contents of cache by finding line and checking Tag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1187450" y="1981200"/>
            <a:ext cx="7729538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1331913" y="1484313"/>
            <a:ext cx="1131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Tag  s-r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3975100" y="1600200"/>
            <a:ext cx="1892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/>
              <a:t>Line or Slot  r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7696200" y="1600200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Word  w</a:t>
            </a:r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>
            <a:off x="8153400" y="1981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4041" name="Line 9"/>
          <p:cNvSpPr>
            <a:spLocks noChangeShapeType="1"/>
          </p:cNvSpPr>
          <p:nvPr/>
        </p:nvSpPr>
        <p:spPr bwMode="auto">
          <a:xfrm>
            <a:off x="2743200" y="1981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1763688" y="213285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4632325" y="20986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14</a:t>
            </a: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8366125" y="2098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2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1330</TotalTime>
  <Words>911</Words>
  <Application>Microsoft Office PowerPoint</Application>
  <PresentationFormat>On-screen Show (4:3)</PresentationFormat>
  <Paragraphs>154</Paragraphs>
  <Slides>24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Equity</vt:lpstr>
      <vt:lpstr>Computer Organization and Architecture  (BESE-15a)  </vt:lpstr>
      <vt:lpstr>Cache Memory   Cache Design  </vt:lpstr>
      <vt:lpstr>Cache Design</vt:lpstr>
      <vt:lpstr>1. Size</vt:lpstr>
      <vt:lpstr>2. Mapping Function (1)</vt:lpstr>
      <vt:lpstr>2. Mapping Function (2)</vt:lpstr>
      <vt:lpstr>Direct Mapping (1)</vt:lpstr>
      <vt:lpstr>Slide 8</vt:lpstr>
      <vt:lpstr>Direct Mapping : Address Structure</vt:lpstr>
      <vt:lpstr>Direct Mapping Summary</vt:lpstr>
      <vt:lpstr>Direct Mapping from Cache to Main Memory</vt:lpstr>
      <vt:lpstr>Direct Mapping Cache Line Table</vt:lpstr>
      <vt:lpstr>Direct Mapping Cache Organization</vt:lpstr>
      <vt:lpstr>Direct Mapping pros &amp; cons</vt:lpstr>
      <vt:lpstr>Associative Mapping</vt:lpstr>
      <vt:lpstr>Associative Mapping from Cache to Main Memory</vt:lpstr>
      <vt:lpstr>Fully Associative Cache Organization</vt:lpstr>
      <vt:lpstr>Associative Mapping Address Structure</vt:lpstr>
      <vt:lpstr>Associative Mapping Summary</vt:lpstr>
      <vt:lpstr>Direct Mapping Summary (recap)</vt:lpstr>
      <vt:lpstr>Set Associative Mapping</vt:lpstr>
      <vt:lpstr>K-Way Set Associative Cache Organization</vt:lpstr>
      <vt:lpstr>Set Associative Mapping: Address Structure</vt:lpstr>
      <vt:lpstr>Set Associative Mapping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 Cache Memory</dc:title>
  <dc:creator>Adrian J Pullin</dc:creator>
  <cp:lastModifiedBy>Hammad</cp:lastModifiedBy>
  <cp:revision>205</cp:revision>
  <dcterms:created xsi:type="dcterms:W3CDTF">1998-09-09T13:12:25Z</dcterms:created>
  <dcterms:modified xsi:type="dcterms:W3CDTF">2010-12-05T19:28:59Z</dcterms:modified>
</cp:coreProperties>
</file>