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3" r:id="rId1"/>
  </p:sldMasterIdLst>
  <p:notesMasterIdLst>
    <p:notesMasterId r:id="rId14"/>
  </p:notesMasterIdLst>
  <p:handoutMasterIdLst>
    <p:handoutMasterId r:id="rId15"/>
  </p:handoutMasterIdLst>
  <p:sldIdLst>
    <p:sldId id="351" r:id="rId2"/>
    <p:sldId id="259" r:id="rId3"/>
    <p:sldId id="358" r:id="rId4"/>
    <p:sldId id="296" r:id="rId5"/>
    <p:sldId id="298" r:id="rId6"/>
    <p:sldId id="297" r:id="rId7"/>
    <p:sldId id="299" r:id="rId8"/>
    <p:sldId id="300" r:id="rId9"/>
    <p:sldId id="343" r:id="rId10"/>
    <p:sldId id="344" r:id="rId11"/>
    <p:sldId id="346" r:id="rId12"/>
    <p:sldId id="3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0929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6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AD1DC7-B35C-4B77-A2C3-204316905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388F2F-33FE-4617-BABE-08434F74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B8457-8758-4AC1-88B5-3DF457EE88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2C385-57C1-48CA-B5C9-5D9CFCB276F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9D0570-70FE-4D27-869D-CD59CD03E13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1EC1AD-8509-4699-9BBF-480F7E47548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18CAF-71D1-43FF-BFF3-C5A1DDF6493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0014-AE89-48C2-B265-956601B1BA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D1D0-FA36-4407-A9B2-69BCD3A16A4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DD56541-24F9-493E-AB99-F2180B99827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FB67-05D3-4D56-A89E-D652EF9B65AB}" type="datetimeFigureOut">
              <a:rPr lang="en-US" smtClean="0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D1465-B2CB-44B2-8422-1C52B13C9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1CF7C1-3F08-4055-9840-1F5E3CF09411}" type="datetimeFigureOut">
              <a:rPr lang="en-US" smtClean="0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D58BA-9575-4545-8949-57F0DF7AB0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306D5-368A-445B-BD91-2E7848767825}" type="datetimeFigureOut">
              <a:rPr lang="en-US" smtClean="0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E59CA-6EFD-4C70-B33A-02E9E8347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C924-1F14-4217-9F52-3A1AA2D84A29}" type="datetimeFigureOut">
              <a:rPr lang="en-US" smtClean="0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38B21A3A-A58C-4F92-B61B-7C7C50811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00ACD-EAAF-400D-9089-B3B6C2512A4B}" type="datetimeFigureOut">
              <a:rPr lang="en-US" smtClean="0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B532-3BE0-40AD-AC9D-319020BCCB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474F23-6381-4B39-AC1E-3E8541B6A5F0}" type="datetimeFigureOut">
              <a:rPr lang="en-US" smtClean="0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E8515-544A-4018-864D-7C8BBEE541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24DF56-D6D9-426D-9D35-7E06A522F340}" type="datetimeFigureOut">
              <a:rPr lang="en-US" smtClean="0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16028-EAF9-4660-8125-DA56E6C3CE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ECBECD-3D77-4732-AFD2-ADBE3546FC09}" type="datetimeFigureOut">
              <a:rPr lang="en-US" smtClean="0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2B9BE-D8C1-48C6-9F77-4734051913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B40CE1-6937-49A3-BECC-4C74F125D041}" type="datetimeFigureOut">
              <a:rPr lang="en-US" smtClean="0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5812B7-3CAE-4BF5-AAE2-8DECB4274F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1879E6-E7C2-4022-8E1B-8CFD43AE8A96}" type="datetimeFigureOut">
              <a:rPr lang="en-US" smtClean="0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B11BCD4-0458-4DF2-8DC4-810A9608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679B32-EB6A-4BB8-A456-E6D7CFEB7E8F}" type="datetimeFigureOut">
              <a:rPr lang="en-US" smtClean="0"/>
              <a:pPr>
                <a:defRPr/>
              </a:pPr>
              <a:t>12/13/2010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3541759-B383-43F6-92E6-1CF32946EC95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3" y="3933825"/>
            <a:ext cx="7407275" cy="1752600"/>
          </a:xfrm>
        </p:spPr>
        <p:txBody>
          <a:bodyPr>
            <a:normAutofit fontScale="7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400" dirty="0" smtClean="0">
                <a:solidFill>
                  <a:schemeClr val="tx2">
                    <a:satMod val="130000"/>
                  </a:schemeClr>
                </a:solidFill>
              </a:rPr>
              <a:t>Lecture 13</a:t>
            </a:r>
            <a:br>
              <a:rPr lang="en-GB" sz="44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GB" sz="4800" b="1" dirty="0" smtClean="0"/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sz="4800" b="1" dirty="0" smtClean="0"/>
              <a:t>Dr. Hammad Afzal</a:t>
            </a: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b="1" smtClean="0"/>
              <a:t>13</a:t>
            </a:r>
            <a:r>
              <a:rPr lang="en-GB" b="1" baseline="30000" smtClean="0"/>
              <a:t>th</a:t>
            </a:r>
            <a:r>
              <a:rPr lang="en-GB" b="1" smtClean="0"/>
              <a:t> Dec, </a:t>
            </a:r>
            <a:r>
              <a:rPr lang="en-GB" b="1" dirty="0" smtClean="0"/>
              <a:t>2010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741488"/>
            <a:ext cx="7405688" cy="14716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Computer Organization and Architecture</a:t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/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>(BESE-15a)</a:t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  <a:t/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  <a:latin typeface="+mn-lt"/>
              </a:rPr>
            </a:br>
            <a:endParaRPr lang="en-GB" dirty="0">
              <a:solidFill>
                <a:schemeClr val="tx2">
                  <a:satMod val="13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260648"/>
            <a:ext cx="7499350" cy="5492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b="1" dirty="0" smtClean="0"/>
              <a:t>Multilevel Caches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5616" y="908720"/>
            <a:ext cx="7499350" cy="4800600"/>
          </a:xfrm>
        </p:spPr>
        <p:txBody>
          <a:bodyPr/>
          <a:lstStyle/>
          <a:p>
            <a:pPr eaLnBrk="1" hangingPunct="1"/>
            <a:r>
              <a:rPr lang="en-GB" dirty="0" smtClean="0"/>
              <a:t>High logic density enables caches on chip</a:t>
            </a:r>
          </a:p>
          <a:p>
            <a:pPr lvl="1" eaLnBrk="1" hangingPunct="1"/>
            <a:r>
              <a:rPr lang="en-GB" dirty="0" smtClean="0"/>
              <a:t>Faster than bus access</a:t>
            </a:r>
          </a:p>
          <a:p>
            <a:pPr lvl="1" eaLnBrk="1" hangingPunct="1"/>
            <a:r>
              <a:rPr lang="en-GB" dirty="0" smtClean="0"/>
              <a:t>Frees bus for other transfers</a:t>
            </a:r>
          </a:p>
          <a:p>
            <a:pPr eaLnBrk="1" hangingPunct="1"/>
            <a:r>
              <a:rPr lang="en-GB" dirty="0" smtClean="0"/>
              <a:t>Common to use both on and off chip cache</a:t>
            </a:r>
          </a:p>
          <a:p>
            <a:pPr lvl="1" eaLnBrk="1" hangingPunct="1"/>
            <a:r>
              <a:rPr lang="en-GB" dirty="0" smtClean="0"/>
              <a:t>L1 on chip, L2 off chip in static RAM</a:t>
            </a:r>
          </a:p>
          <a:p>
            <a:pPr lvl="1" eaLnBrk="1" hangingPunct="1"/>
            <a:r>
              <a:rPr lang="en-GB" dirty="0" smtClean="0"/>
              <a:t>L2 access much faster than DRAM</a:t>
            </a:r>
          </a:p>
          <a:p>
            <a:pPr lvl="1" eaLnBrk="1" hangingPunct="1"/>
            <a:r>
              <a:rPr lang="en-GB" dirty="0" smtClean="0"/>
              <a:t>L2 may now be on chip</a:t>
            </a:r>
          </a:p>
          <a:p>
            <a:pPr lvl="1" eaLnBrk="1" hangingPunct="1"/>
            <a:r>
              <a:rPr lang="en-GB" dirty="0" smtClean="0"/>
              <a:t>Resulting in L3 cache</a:t>
            </a:r>
          </a:p>
          <a:p>
            <a:pPr lvl="2" eaLnBrk="1" hangingPunct="1"/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144016"/>
            <a:ext cx="7499350" cy="90872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Unified v Split Caches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One cache for data and instructions or two, one for data and one for instructions</a:t>
            </a:r>
          </a:p>
          <a:p>
            <a:pPr eaLnBrk="1" hangingPunct="1"/>
            <a:r>
              <a:rPr lang="en-GB" sz="2800" dirty="0" smtClean="0"/>
              <a:t>Advantages of unified cache</a:t>
            </a:r>
          </a:p>
          <a:p>
            <a:pPr lvl="1" eaLnBrk="1" hangingPunct="1"/>
            <a:r>
              <a:rPr lang="en-GB" sz="2400" dirty="0" smtClean="0"/>
              <a:t>Higher hit rate</a:t>
            </a:r>
          </a:p>
          <a:p>
            <a:pPr lvl="2" eaLnBrk="1" hangingPunct="1"/>
            <a:r>
              <a:rPr lang="en-GB" sz="2000" dirty="0" smtClean="0"/>
              <a:t>Balances load of instruction and data fetch</a:t>
            </a:r>
          </a:p>
          <a:p>
            <a:pPr lvl="2" eaLnBrk="1" hangingPunct="1"/>
            <a:r>
              <a:rPr lang="en-GB" sz="2000" dirty="0" smtClean="0"/>
              <a:t>Only one cache to design &amp; implement</a:t>
            </a:r>
          </a:p>
          <a:p>
            <a:pPr eaLnBrk="1" hangingPunct="1"/>
            <a:r>
              <a:rPr lang="en-GB" sz="2800" dirty="0" smtClean="0"/>
              <a:t>Advantages of split cache</a:t>
            </a:r>
          </a:p>
          <a:p>
            <a:pPr lvl="1" eaLnBrk="1" hangingPunct="1"/>
            <a:r>
              <a:rPr lang="en-GB" sz="2000" dirty="0" smtClean="0">
                <a:solidFill>
                  <a:srgbClr val="FF0000"/>
                </a:solidFill>
              </a:rPr>
              <a:t>Eliminates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cache contention between instruction fetch/decode unit and execution unit</a:t>
            </a:r>
          </a:p>
          <a:p>
            <a:pPr lvl="2" eaLnBrk="1" hangingPunct="1"/>
            <a:r>
              <a:rPr lang="en-GB" sz="2000" dirty="0" smtClean="0"/>
              <a:t>Important in pipelining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634678"/>
            <a:ext cx="7499350" cy="562074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/>
              <a:t>Cache Memory Design Parameters</a:t>
            </a:r>
            <a:br>
              <a:rPr lang="en-GB" sz="3200" b="1" dirty="0" smtClean="0"/>
            </a:b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5616" y="620688"/>
            <a:ext cx="8028384" cy="4896544"/>
          </a:xfrm>
        </p:spPr>
        <p:txBody>
          <a:bodyPr/>
          <a:lstStyle/>
          <a:p>
            <a:r>
              <a:rPr lang="en-GB" sz="2000" i="1" dirty="0" smtClean="0"/>
              <a:t>Cache size(in bytes or words)</a:t>
            </a:r>
          </a:p>
          <a:p>
            <a:pPr lvl="1"/>
            <a:r>
              <a:rPr lang="en-GB" sz="1600" i="1" dirty="0" smtClean="0"/>
              <a:t>.A larger cache can hold more of the program’s useful data but is more costly and likely to be slower.</a:t>
            </a:r>
          </a:p>
          <a:p>
            <a:r>
              <a:rPr lang="en-GB" sz="2000" i="1" dirty="0" smtClean="0"/>
              <a:t>Block or cache-line size(unit of data transfer between cache and main). </a:t>
            </a:r>
          </a:p>
          <a:p>
            <a:pPr lvl="1"/>
            <a:r>
              <a:rPr lang="en-GB" sz="1600" i="1" dirty="0" smtClean="0"/>
              <a:t>With a larger cache line, more data is brought in cache with each miss. This can improve the hit rate but also may bring low-utility data in. </a:t>
            </a:r>
          </a:p>
          <a:p>
            <a:r>
              <a:rPr lang="en-GB" sz="2000" i="1" dirty="0" smtClean="0"/>
              <a:t>Placement policy.</a:t>
            </a:r>
          </a:p>
          <a:p>
            <a:pPr lvl="1"/>
            <a:r>
              <a:rPr lang="en-GB" sz="1600" i="1" dirty="0" smtClean="0"/>
              <a:t>Determining where an incoming cache line is stored. More flexible policies imply higher hardware cost and may or </a:t>
            </a:r>
            <a:r>
              <a:rPr lang="en-GB" sz="1600" i="1" dirty="0" err="1" smtClean="0"/>
              <a:t>maynot</a:t>
            </a:r>
            <a:r>
              <a:rPr lang="en-GB" sz="1600" i="1" dirty="0" smtClean="0"/>
              <a:t> have performance benefits (due to more complex data location). </a:t>
            </a:r>
          </a:p>
          <a:p>
            <a:r>
              <a:rPr lang="en-GB" sz="2000" i="1" dirty="0" smtClean="0"/>
              <a:t>Replacement policy.</a:t>
            </a:r>
          </a:p>
          <a:p>
            <a:pPr lvl="1"/>
            <a:r>
              <a:rPr lang="en-GB" sz="1600" i="1" dirty="0" smtClean="0"/>
              <a:t>Determining which of several existing cache blocks (into which a new cache line can be mapped) should be overwritten. Typical policies: choosing a random or the least recently used block.</a:t>
            </a:r>
          </a:p>
          <a:p>
            <a:r>
              <a:rPr lang="en-GB" sz="2000" i="1" dirty="0" smtClean="0"/>
              <a:t>Write policy.</a:t>
            </a:r>
          </a:p>
          <a:p>
            <a:pPr lvl="1"/>
            <a:r>
              <a:rPr lang="en-GB" sz="1600" i="1" dirty="0" smtClean="0"/>
              <a:t>Determining if updates to cache words are immediately forwarded to main (write-through) or modified blocks are copied back to main if and when they must be replaced (write-</a:t>
            </a:r>
            <a:r>
              <a:rPr lang="en-GB" sz="1600" i="1" dirty="0" err="1" smtClean="0"/>
              <a:t>backor</a:t>
            </a:r>
            <a:r>
              <a:rPr lang="en-GB" sz="1600" i="1" dirty="0" smtClean="0"/>
              <a:t> copy-back).</a:t>
            </a:r>
            <a:endParaRPr lang="en-GB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293096"/>
            <a:ext cx="7772400" cy="50405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GB" sz="3200" dirty="0" smtClean="0">
                <a:solidFill>
                  <a:schemeClr val="tx1"/>
                </a:solidFill>
                <a:latin typeface="+mn-lt"/>
              </a:rPr>
              <a:t>Cache Memory</a:t>
            </a:r>
            <a:br>
              <a:rPr lang="en-GB" sz="3200" dirty="0" smtClean="0">
                <a:solidFill>
                  <a:schemeClr val="tx1"/>
                </a:solidFill>
                <a:latin typeface="+mn-lt"/>
              </a:rPr>
            </a:br>
            <a:r>
              <a:rPr lang="en-GB" sz="32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GB" sz="3200" dirty="0" smtClean="0">
                <a:solidFill>
                  <a:schemeClr val="tx1"/>
                </a:solidFill>
                <a:latin typeface="+mn-lt"/>
              </a:rPr>
            </a:br>
            <a:r>
              <a:rPr lang="en-GB" sz="32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GB" sz="3200" dirty="0" smtClean="0">
                <a:solidFill>
                  <a:schemeClr val="tx1"/>
                </a:solidFill>
                <a:latin typeface="+mn-lt"/>
              </a:rPr>
            </a:br>
            <a:r>
              <a:rPr lang="en-GB" sz="5400" dirty="0" smtClean="0">
                <a:solidFill>
                  <a:schemeClr val="tx1"/>
                </a:solidFill>
                <a:latin typeface="+mn-lt"/>
              </a:rPr>
              <a:t>Cache Design</a:t>
            </a:r>
            <a:r>
              <a:rPr lang="en-GB" sz="32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GB" sz="3200" dirty="0" smtClean="0">
                <a:solidFill>
                  <a:schemeClr val="tx1"/>
                </a:solidFill>
                <a:latin typeface="+mn-lt"/>
              </a:rPr>
            </a:br>
            <a:r>
              <a:rPr lang="en-GB" sz="32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GB" sz="3200" dirty="0" smtClean="0">
                <a:solidFill>
                  <a:schemeClr val="tx1"/>
                </a:solidFill>
                <a:latin typeface="+mn-lt"/>
              </a:rPr>
            </a:br>
            <a:endParaRPr lang="en-GB" sz="320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Cache Design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Size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Mapping Function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sz="3600" b="1" dirty="0" smtClean="0">
                <a:solidFill>
                  <a:srgbClr val="92D050"/>
                </a:solidFill>
              </a:rPr>
              <a:t>Replacement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b="1" dirty="0" smtClean="0">
                <a:solidFill>
                  <a:srgbClr val="92D050"/>
                </a:solidFill>
              </a:rPr>
              <a:t>Write Policy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b="1" dirty="0" smtClean="0">
                <a:solidFill>
                  <a:srgbClr val="92D050"/>
                </a:solidFill>
              </a:rPr>
              <a:t>Block Size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b="1" dirty="0" smtClean="0">
                <a:solidFill>
                  <a:srgbClr val="92D050"/>
                </a:solidFill>
              </a:rPr>
              <a:t>Number of Caches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Replacement Algorithms (1)</a:t>
            </a:r>
            <a:br>
              <a:rPr lang="en-US" dirty="0" smtClean="0"/>
            </a:br>
            <a:r>
              <a:rPr lang="en-US" dirty="0" smtClean="0"/>
              <a:t>Direct mapping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choice</a:t>
            </a:r>
          </a:p>
          <a:p>
            <a:pPr eaLnBrk="1" hangingPunct="1"/>
            <a:r>
              <a:rPr lang="en-US" smtClean="0"/>
              <a:t>Each block only maps to one line</a:t>
            </a:r>
          </a:p>
          <a:p>
            <a:pPr eaLnBrk="1" hangingPunct="1"/>
            <a:r>
              <a:rPr lang="en-US" smtClean="0"/>
              <a:t>Replace that 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b="1" dirty="0" smtClean="0"/>
              <a:t>Replacement Algorithms (2)</a:t>
            </a:r>
            <a:br>
              <a:rPr lang="en-US" b="1" dirty="0" smtClean="0"/>
            </a:br>
            <a:r>
              <a:rPr lang="en-US" b="1" dirty="0" smtClean="0"/>
              <a:t>Associative &amp; Set Associative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Least Recently used (LRU)</a:t>
            </a:r>
          </a:p>
          <a:p>
            <a:pPr lvl="1" eaLnBrk="1" hangingPunct="1"/>
            <a:r>
              <a:rPr lang="en-US" dirty="0" smtClean="0"/>
              <a:t>e.g. in 2 way set associative, which of the 2 block is lru? (USE bit)</a:t>
            </a:r>
          </a:p>
          <a:p>
            <a:pPr eaLnBrk="1" hangingPunct="1"/>
            <a:r>
              <a:rPr lang="en-US" dirty="0" smtClean="0"/>
              <a:t>First in first out (FIFO)</a:t>
            </a:r>
          </a:p>
          <a:p>
            <a:pPr lvl="1" eaLnBrk="1" hangingPunct="1"/>
            <a:r>
              <a:rPr lang="en-US" dirty="0" smtClean="0"/>
              <a:t>replace block that has been in cache longest</a:t>
            </a:r>
          </a:p>
          <a:p>
            <a:pPr eaLnBrk="1" hangingPunct="1"/>
            <a:r>
              <a:rPr lang="en-US" dirty="0" smtClean="0"/>
              <a:t>Least frequently used (LFU)</a:t>
            </a:r>
          </a:p>
          <a:p>
            <a:pPr lvl="1" eaLnBrk="1" hangingPunct="1"/>
            <a:r>
              <a:rPr lang="en-US" dirty="0" smtClean="0"/>
              <a:t>replace block which has had fewest hits</a:t>
            </a:r>
          </a:p>
          <a:p>
            <a:pPr lvl="1" eaLnBrk="1" hangingPunct="1"/>
            <a:r>
              <a:rPr lang="en-US" dirty="0" smtClean="0"/>
              <a:t>Use of counter</a:t>
            </a:r>
          </a:p>
          <a:p>
            <a:pPr eaLnBrk="1" hangingPunct="1"/>
            <a:r>
              <a:rPr lang="en-US" dirty="0" smtClean="0"/>
              <a:t>Random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0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Write Policy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Problems:</a:t>
            </a:r>
          </a:p>
          <a:p>
            <a:pPr lvl="1" eaLnBrk="1" hangingPunct="1"/>
            <a:r>
              <a:rPr lang="en-US" sz="2400" dirty="0" smtClean="0"/>
              <a:t>More than one device may have access to memory. For example, an I/O module.</a:t>
            </a:r>
          </a:p>
          <a:p>
            <a:pPr lvl="2" eaLnBrk="1" hangingPunct="1"/>
            <a:r>
              <a:rPr lang="en-US" sz="2000" dirty="0" smtClean="0"/>
              <a:t>If word is altered only in cache, corresponding memory word is invalid. Vice versa</a:t>
            </a:r>
          </a:p>
          <a:p>
            <a:pPr lvl="1" eaLnBrk="1" hangingPunct="1"/>
            <a:r>
              <a:rPr lang="en-US" sz="2400" dirty="0" smtClean="0"/>
              <a:t>Multiple CPUs connected to a bus with each having  an individual caches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7499350" cy="6921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Write Policy: </a:t>
            </a:r>
            <a:r>
              <a:rPr lang="en-US" sz="3100" dirty="0" smtClean="0"/>
              <a:t>Write through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58888" y="692150"/>
            <a:ext cx="7885112" cy="6165850"/>
          </a:xfrm>
        </p:spPr>
        <p:txBody>
          <a:bodyPr/>
          <a:lstStyle/>
          <a:p>
            <a:pPr eaLnBrk="1" hangingPunct="1"/>
            <a:r>
              <a:rPr lang="en-US" sz="2800" smtClean="0"/>
              <a:t>All writes go to main memory as well as cache</a:t>
            </a:r>
          </a:p>
          <a:p>
            <a:pPr lvl="1" eaLnBrk="1" hangingPunct="1"/>
            <a:r>
              <a:rPr lang="en-US" sz="2400" smtClean="0"/>
              <a:t>Multiple CPUs can monitor main memory traffic to keep local (to CPU) cache up to date</a:t>
            </a:r>
          </a:p>
          <a:p>
            <a:pPr eaLnBrk="1" hangingPunct="1"/>
            <a:r>
              <a:rPr lang="en-US" sz="2800" smtClean="0"/>
              <a:t>Disadvantages</a:t>
            </a:r>
          </a:p>
          <a:p>
            <a:pPr lvl="1" eaLnBrk="1" hangingPunct="1"/>
            <a:r>
              <a:rPr lang="en-US" sz="2400" smtClean="0"/>
              <a:t>Lots of memory traffic</a:t>
            </a:r>
          </a:p>
          <a:p>
            <a:pPr lvl="1" eaLnBrk="1" hangingPunct="1"/>
            <a:r>
              <a:rPr lang="en-US" sz="2400" smtClean="0"/>
              <a:t>Slows down writes</a:t>
            </a: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4993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Write Policy: </a:t>
            </a:r>
            <a:r>
              <a:rPr lang="en-US" sz="3100" dirty="0" smtClean="0"/>
              <a:t>Write back</a:t>
            </a:r>
            <a:endParaRPr lang="en-US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87450" y="692150"/>
            <a:ext cx="7956550" cy="6049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Updates initially made in cache only</a:t>
            </a:r>
          </a:p>
          <a:p>
            <a:pPr lvl="1" eaLnBrk="1" hangingPunct="1"/>
            <a:r>
              <a:rPr lang="en-US" sz="2400" dirty="0" smtClean="0"/>
              <a:t>Update bit for cache slot is set when update occurs</a:t>
            </a:r>
          </a:p>
          <a:p>
            <a:pPr lvl="1" eaLnBrk="1" hangingPunct="1"/>
            <a:r>
              <a:rPr lang="en-US" sz="2400" dirty="0" smtClean="0"/>
              <a:t>If block is to be replaced, write to main memory only if update bit is set</a:t>
            </a:r>
          </a:p>
          <a:p>
            <a:pPr eaLnBrk="1" hangingPunct="1"/>
            <a:r>
              <a:rPr lang="en-US" sz="2800" dirty="0" smtClean="0"/>
              <a:t>Disadvantages</a:t>
            </a:r>
          </a:p>
          <a:p>
            <a:pPr lvl="1" eaLnBrk="1" hangingPunct="1"/>
            <a:r>
              <a:rPr lang="en-US" sz="2400" dirty="0" smtClean="0"/>
              <a:t>Other caches get out of sync</a:t>
            </a:r>
          </a:p>
          <a:p>
            <a:pPr lvl="1" eaLnBrk="1" hangingPunct="1"/>
            <a:r>
              <a:rPr lang="en-US" sz="2400" dirty="0" smtClean="0"/>
              <a:t>Portion of memory are invalid.</a:t>
            </a:r>
          </a:p>
          <a:p>
            <a:pPr lvl="1" eaLnBrk="1" hangingPunct="1"/>
            <a:r>
              <a:rPr lang="en-US" sz="2400" dirty="0" smtClean="0"/>
              <a:t>I/O must access main memory through cache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75725" cy="62071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b="1" dirty="0" smtClean="0"/>
              <a:t>Line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692150"/>
            <a:ext cx="8394898" cy="5556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Retrieve not only desired word but a number of adjacent words as well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Increased block size will increase hit ratio at first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the principle of locality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Hit ratio will decrease as block becomes even bigger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Larger blocks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Reduce number of blocks that fit in cache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>
                <a:solidFill>
                  <a:srgbClr val="FF0000"/>
                </a:solidFill>
              </a:rPr>
              <a:t>Data overwritten shortly after being fetched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Each additional word is less local so less likely to be needed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No definitive optimum value has been found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8 to 64 bytes seems reasonable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For HPC systems, 64- and 128-byte most common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1344</TotalTime>
  <Words>637</Words>
  <Application>Microsoft Office PowerPoint</Application>
  <PresentationFormat>On-screen Show (4:3)</PresentationFormat>
  <Paragraphs>92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Computer Organization and Architecture  (BESE-15a)  </vt:lpstr>
      <vt:lpstr>Cache Memory   Cache Design  </vt:lpstr>
      <vt:lpstr>Cache Design</vt:lpstr>
      <vt:lpstr>Replacement Algorithms (1) Direct mapping</vt:lpstr>
      <vt:lpstr>Replacement Algorithms (2) Associative &amp; Set Associative</vt:lpstr>
      <vt:lpstr>Write Policy</vt:lpstr>
      <vt:lpstr>Write Policy: Write through</vt:lpstr>
      <vt:lpstr>Write Policy: Write back</vt:lpstr>
      <vt:lpstr>Line Size</vt:lpstr>
      <vt:lpstr>Multilevel Caches</vt:lpstr>
      <vt:lpstr>Unified v Split Caches</vt:lpstr>
      <vt:lpstr>Cache Memory Design Parameters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Cache Memory</dc:title>
  <dc:creator>Adrian J Pullin</dc:creator>
  <cp:lastModifiedBy>Hammad</cp:lastModifiedBy>
  <cp:revision>204</cp:revision>
  <dcterms:created xsi:type="dcterms:W3CDTF">1998-09-09T13:12:25Z</dcterms:created>
  <dcterms:modified xsi:type="dcterms:W3CDTF">2010-12-12T19:48:13Z</dcterms:modified>
</cp:coreProperties>
</file>