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95" r:id="rId1"/>
  </p:sldMasterIdLst>
  <p:notesMasterIdLst>
    <p:notesMasterId r:id="rId27"/>
  </p:notesMasterIdLst>
  <p:handoutMasterIdLst>
    <p:handoutMasterId r:id="rId28"/>
  </p:handoutMasterIdLst>
  <p:sldIdLst>
    <p:sldId id="351" r:id="rId2"/>
    <p:sldId id="352" r:id="rId3"/>
    <p:sldId id="385" r:id="rId4"/>
    <p:sldId id="386" r:id="rId5"/>
    <p:sldId id="387" r:id="rId6"/>
    <p:sldId id="388" r:id="rId7"/>
    <p:sldId id="389" r:id="rId8"/>
    <p:sldId id="353" r:id="rId9"/>
    <p:sldId id="354" r:id="rId10"/>
    <p:sldId id="355" r:id="rId11"/>
    <p:sldId id="391" r:id="rId12"/>
    <p:sldId id="392" r:id="rId13"/>
    <p:sldId id="356" r:id="rId14"/>
    <p:sldId id="358" r:id="rId15"/>
    <p:sldId id="359" r:id="rId16"/>
    <p:sldId id="361" r:id="rId17"/>
    <p:sldId id="362" r:id="rId18"/>
    <p:sldId id="394" r:id="rId19"/>
    <p:sldId id="363" r:id="rId20"/>
    <p:sldId id="364" r:id="rId21"/>
    <p:sldId id="393" r:id="rId22"/>
    <p:sldId id="365" r:id="rId23"/>
    <p:sldId id="395" r:id="rId24"/>
    <p:sldId id="396" r:id="rId25"/>
    <p:sldId id="368" r:id="rId26"/>
  </p:sldIdLst>
  <p:sldSz cx="9144000" cy="6858000" type="screen4x3"/>
  <p:notesSz cx="7102475" cy="102346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0929"/>
  </p:normalViewPr>
  <p:slideViewPr>
    <p:cSldViewPr>
      <p:cViewPr varScale="1">
        <p:scale>
          <a:sx n="75" d="100"/>
          <a:sy n="75" d="100"/>
        </p:scale>
        <p:origin x="-101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50" d="100"/>
        <a:sy n="50" d="100"/>
      </p:scale>
      <p:origin x="0" y="168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13.xml"/><Relationship Id="rId7" Type="http://schemas.openxmlformats.org/officeDocument/2006/relationships/slide" Target="slides/slide17.xml"/><Relationship Id="rId12" Type="http://schemas.openxmlformats.org/officeDocument/2006/relationships/slide" Target="slides/slide23.xml"/><Relationship Id="rId2" Type="http://schemas.openxmlformats.org/officeDocument/2006/relationships/slide" Target="slides/slide9.xml"/><Relationship Id="rId1" Type="http://schemas.openxmlformats.org/officeDocument/2006/relationships/slide" Target="slides/slide2.xml"/><Relationship Id="rId6" Type="http://schemas.openxmlformats.org/officeDocument/2006/relationships/slide" Target="slides/slide16.xml"/><Relationship Id="rId11" Type="http://schemas.openxmlformats.org/officeDocument/2006/relationships/slide" Target="slides/slide22.xml"/><Relationship Id="rId5" Type="http://schemas.openxmlformats.org/officeDocument/2006/relationships/slide" Target="slides/slide15.xml"/><Relationship Id="rId10" Type="http://schemas.openxmlformats.org/officeDocument/2006/relationships/slide" Target="slides/slide21.xml"/><Relationship Id="rId4" Type="http://schemas.openxmlformats.org/officeDocument/2006/relationships/slide" Target="slides/slide14.xml"/><Relationship Id="rId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defRPr sz="1300"/>
            </a:lvl1pPr>
          </a:lstStyle>
          <a:p>
            <a:pPr>
              <a:defRPr/>
            </a:pPr>
            <a:endParaRPr lang="en-US"/>
          </a:p>
        </p:txBody>
      </p:sp>
      <p:sp>
        <p:nvSpPr>
          <p:cNvPr id="84995" name="Rectangle 1027"/>
          <p:cNvSpPr>
            <a:spLocks noGrp="1" noChangeArrowheads="1"/>
          </p:cNvSpPr>
          <p:nvPr>
            <p:ph type="dt" sz="quarter" idx="1"/>
          </p:nvPr>
        </p:nvSpPr>
        <p:spPr bwMode="auto">
          <a:xfrm>
            <a:off x="4024736"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lgn="r">
              <a:defRPr sz="1300"/>
            </a:lvl1pPr>
          </a:lstStyle>
          <a:p>
            <a:pPr>
              <a:defRPr/>
            </a:pPr>
            <a:endParaRPr lang="en-US"/>
          </a:p>
        </p:txBody>
      </p:sp>
      <p:sp>
        <p:nvSpPr>
          <p:cNvPr id="84996" name="Rectangle 1028"/>
          <p:cNvSpPr>
            <a:spLocks noGrp="1" noChangeArrowheads="1"/>
          </p:cNvSpPr>
          <p:nvPr>
            <p:ph type="ftr" sz="quarter" idx="2"/>
          </p:nvPr>
        </p:nvSpPr>
        <p:spPr bwMode="auto">
          <a:xfrm>
            <a:off x="0"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defRPr sz="1300"/>
            </a:lvl1pPr>
          </a:lstStyle>
          <a:p>
            <a:pPr>
              <a:defRPr/>
            </a:pPr>
            <a:endParaRPr lang="en-US"/>
          </a:p>
        </p:txBody>
      </p:sp>
      <p:sp>
        <p:nvSpPr>
          <p:cNvPr id="84997" name="Rectangle 1029"/>
          <p:cNvSpPr>
            <a:spLocks noGrp="1" noChangeArrowheads="1"/>
          </p:cNvSpPr>
          <p:nvPr>
            <p:ph type="sldNum" sz="quarter" idx="3"/>
          </p:nvPr>
        </p:nvSpPr>
        <p:spPr bwMode="auto">
          <a:xfrm>
            <a:off x="4024736"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lgn="r">
              <a:defRPr sz="1300"/>
            </a:lvl1pPr>
          </a:lstStyle>
          <a:p>
            <a:pPr>
              <a:defRPr/>
            </a:pPr>
            <a:fld id="{57AD1DC7-B35C-4B77-A2C3-2043169051E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defRPr sz="1300"/>
            </a:lvl1pPr>
          </a:lstStyle>
          <a:p>
            <a:pPr>
              <a:defRPr/>
            </a:pPr>
            <a:endParaRPr lang="en-US"/>
          </a:p>
        </p:txBody>
      </p:sp>
      <p:sp>
        <p:nvSpPr>
          <p:cNvPr id="83971" name="Rectangle 3"/>
          <p:cNvSpPr>
            <a:spLocks noGrp="1" noChangeArrowheads="1"/>
          </p:cNvSpPr>
          <p:nvPr>
            <p:ph type="dt" idx="1"/>
          </p:nvPr>
        </p:nvSpPr>
        <p:spPr bwMode="auto">
          <a:xfrm>
            <a:off x="4024736" y="0"/>
            <a:ext cx="3077739" cy="511731"/>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lvl1pPr algn="r">
              <a:defRPr sz="1300"/>
            </a:lvl1pPr>
          </a:lstStyle>
          <a:p>
            <a:pPr>
              <a:defRPr/>
            </a:pPr>
            <a:endParaRPr lang="en-US"/>
          </a:p>
        </p:txBody>
      </p:sp>
      <p:sp>
        <p:nvSpPr>
          <p:cNvPr id="70660"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46997" y="4861441"/>
            <a:ext cx="5208482" cy="4605576"/>
          </a:xfrm>
          <a:prstGeom prst="rect">
            <a:avLst/>
          </a:prstGeom>
          <a:noFill/>
          <a:ln w="9525">
            <a:noFill/>
            <a:miter lim="800000"/>
            <a:headEnd/>
            <a:tailEnd/>
          </a:ln>
          <a:effectLst/>
        </p:spPr>
        <p:txBody>
          <a:bodyPr vert="horz" wrap="square" lIns="97506" tIns="50703" rIns="97506" bIns="507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defRPr sz="1300"/>
            </a:lvl1pPr>
          </a:lstStyle>
          <a:p>
            <a:pPr>
              <a:defRPr/>
            </a:pPr>
            <a:endParaRPr lang="en-US"/>
          </a:p>
        </p:txBody>
      </p:sp>
      <p:sp>
        <p:nvSpPr>
          <p:cNvPr id="83975" name="Rectangle 7"/>
          <p:cNvSpPr>
            <a:spLocks noGrp="1" noChangeArrowheads="1"/>
          </p:cNvSpPr>
          <p:nvPr>
            <p:ph type="sldNum" sz="quarter" idx="5"/>
          </p:nvPr>
        </p:nvSpPr>
        <p:spPr bwMode="auto">
          <a:xfrm>
            <a:off x="4024736" y="9722882"/>
            <a:ext cx="3077739" cy="511731"/>
          </a:xfrm>
          <a:prstGeom prst="rect">
            <a:avLst/>
          </a:prstGeom>
          <a:noFill/>
          <a:ln w="9525">
            <a:noFill/>
            <a:miter lim="800000"/>
            <a:headEnd/>
            <a:tailEnd/>
          </a:ln>
          <a:effectLst/>
        </p:spPr>
        <p:txBody>
          <a:bodyPr vert="horz" wrap="square" lIns="97506" tIns="50703" rIns="97506" bIns="50703" numCol="1" anchor="b" anchorCtr="0" compatLnSpc="1">
            <a:prstTxWarp prst="textNoShape">
              <a:avLst/>
            </a:prstTxWarp>
          </a:bodyPr>
          <a:lstStyle>
            <a:lvl1pPr algn="r">
              <a:defRPr sz="1300"/>
            </a:lvl1pPr>
          </a:lstStyle>
          <a:p>
            <a:pPr>
              <a:defRPr/>
            </a:pPr>
            <a:fld id="{33388F2F-33FE-4617-BABE-08434F7462E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4AB1DCB-E1CC-416F-939A-FBB2913C5C4D}" type="slidenum">
              <a:rPr lang="en-US"/>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757B5E4-5C7A-4717-84A2-F1C8A67C2F70}" type="slidenum">
              <a:rPr lang="en-US"/>
              <a:pPr/>
              <a:t>24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AD5067A-99FB-4553-B33C-8B26292F98E4}" type="slidenum">
              <a:rPr lang="en-US"/>
              <a:pPr/>
              <a:t>25</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3FB8838-91F0-4235-AAB5-E61B02302C07}" type="slidenum">
              <a:rPr lang="en-US"/>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1A682343-C8BD-4C81-86ED-4A0481A4C63F}"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C9E9B00-F33A-4CF4-8BC4-12B7B32A8B8E}" type="slidenum">
              <a:rPr lang="en-US"/>
              <a:pPr/>
              <a:t>15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EAF7D38-8EDC-4B1A-959D-9D2A1B6D2A08}" type="slidenum">
              <a:rPr lang="en-US"/>
              <a:pPr/>
              <a:t>19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17037AC-2171-404B-B7F3-B29BEEAFEFA8}" type="slidenum">
              <a:rPr lang="en-US"/>
              <a:pPr/>
              <a:t>20</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17037AC-2171-404B-B7F3-B29BEEAFEFA8}" type="slidenum">
              <a:rPr lang="en-US"/>
              <a:pPr/>
              <a:t>21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5367C70-03AF-433E-BC38-9FA50ABD2ED6}" type="slidenum">
              <a:rPr lang="en-US"/>
              <a:pPr/>
              <a:t>22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5367C70-03AF-433E-BC38-9FA50ABD2ED6}" type="slidenum">
              <a:rPr lang="en-US"/>
              <a:pPr/>
              <a:t>23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DD56541-24F9-493E-AB99-F2180B998278}"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81E1FB67-05D3-4D56-A89E-D652EF9B65AB}" type="datetimeFigureOut">
              <a:rPr lang="en-US" smtClean="0"/>
              <a:pPr>
                <a:defRPr/>
              </a:pPr>
              <a:t>12/20/2010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B3D1465-B2CB-44B2-8422-1C52B13C9E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A01CF7C1-3F08-4055-9840-1F5E3CF09411}" type="datetimeFigureOut">
              <a:rPr lang="en-US" smtClean="0"/>
              <a:pPr>
                <a:defRPr/>
              </a:pPr>
              <a:t>12/20/2010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2D58BA-9575-4545-8949-57F0DF7AB07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CC306D5-368A-445B-BD91-2E7848767825}" type="datetimeFigureOut">
              <a:rPr lang="en-US" smtClean="0"/>
              <a:pPr>
                <a:defRPr/>
              </a:pPr>
              <a:t>12/20/2010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6E59CA-6EFD-4C70-B33A-02E9E8347C3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EB2C924-1F14-4217-9F52-3A1AA2D84A29}" type="datetimeFigureOut">
              <a:rPr lang="en-US" smtClean="0"/>
              <a:pPr>
                <a:defRPr/>
              </a:pPr>
              <a:t>12/20/2010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B21A3A-A58C-4F92-B61B-7C7C5081143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D1D00ACD-EAAF-400D-9089-B3B6C2512A4B}" type="datetimeFigureOut">
              <a:rPr lang="en-US" smtClean="0"/>
              <a:pPr>
                <a:defRPr/>
              </a:pPr>
              <a:t>12/20/2010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015B532-3BE0-40AD-AC9D-319020BCCB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D1474F23-6381-4B39-AC1E-3E8541B6A5F0}" type="datetimeFigureOut">
              <a:rPr lang="en-US" smtClean="0"/>
              <a:pPr>
                <a:defRPr/>
              </a:pPr>
              <a:t>12/20/2010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DDE8515-544A-4018-864D-7C8BBEE541E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BA24DF56-D6D9-426D-9D35-7E06A522F340}" type="datetimeFigureOut">
              <a:rPr lang="en-US" smtClean="0"/>
              <a:pPr>
                <a:defRPr/>
              </a:pPr>
              <a:t>12/20/2010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C216028-EAF9-4660-8125-DA56E6C3CE5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6ECBECD-3D77-4732-AFD2-ADBE3546FC09}" type="datetimeFigureOut">
              <a:rPr lang="en-US" smtClean="0"/>
              <a:pPr>
                <a:defRPr/>
              </a:pPr>
              <a:t>12/20/2010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6F2B9BE-D8C1-48C6-9F77-47340519133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0B40CE1-6937-49A3-BECC-4C74F125D041}" type="datetimeFigureOut">
              <a:rPr lang="en-US" smtClean="0"/>
              <a:pPr>
                <a:defRPr/>
              </a:pPr>
              <a:t>12/20/2010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85812B7-3CAE-4BF5-AAE2-8DECB4274F1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51879E6-E7C2-4022-8E1B-8CFD43AE8A96}" type="datetimeFigureOut">
              <a:rPr lang="en-US" smtClean="0"/>
              <a:pPr>
                <a:defRPr/>
              </a:pPr>
              <a:t>12/20/2010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B11BCD4-0458-4DF2-8DC4-810A9608EFF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679B32-EB6A-4BB8-A456-E6D7CFEB7E8F}" type="datetimeFigureOut">
              <a:rPr lang="en-US" smtClean="0"/>
              <a:pPr>
                <a:defRPr/>
              </a:pPr>
              <a:t>12/20/2010</a:t>
            </a:fld>
            <a:endParaRPr lang="en-US">
              <a:solidFill>
                <a:schemeClr val="bg2">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3541759-B383-43F6-92E6-1CF32946EC95}" type="slidenum">
              <a:rPr lang="en-US" smtClean="0"/>
              <a:pPr>
                <a:defRPr/>
              </a:pPr>
              <a:t>‹#›</a:t>
            </a:fld>
            <a:endParaRPr lang="en-US">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mad.afzal@mcs.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Server_(computing)" TargetMode="External"/><Relationship Id="rId3" Type="http://schemas.openxmlformats.org/officeDocument/2006/relationships/hyperlink" Target="http://en.wikipedia.org/wiki/Volatile_memory" TargetMode="External"/><Relationship Id="rId7" Type="http://schemas.openxmlformats.org/officeDocument/2006/relationships/hyperlink" Target="http://en.wikipedia.org/wiki/Workstation" TargetMode="External"/><Relationship Id="rId2" Type="http://schemas.openxmlformats.org/officeDocument/2006/relationships/hyperlink" Target="http://en.wikipedia.org/wiki/Read/write_memory" TargetMode="External"/><Relationship Id="rId1" Type="http://schemas.openxmlformats.org/officeDocument/2006/relationships/slideLayout" Target="../slideLayouts/slideLayout2.xml"/><Relationship Id="rId6" Type="http://schemas.openxmlformats.org/officeDocument/2006/relationships/hyperlink" Target="http://en.wikipedia.org/wiki/Personal_computers" TargetMode="External"/><Relationship Id="rId5" Type="http://schemas.openxmlformats.org/officeDocument/2006/relationships/hyperlink" Target="http://en.wikipedia.org/wiki/DIMM" TargetMode="External"/><Relationship Id="rId4" Type="http://schemas.openxmlformats.org/officeDocument/2006/relationships/hyperlink" Target="http://en.wikipedia.org/wiki/Dynamic_RAM" TargetMode="External"/><Relationship Id="rId9"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Integrated_circuit" TargetMode="External"/><Relationship Id="rId2" Type="http://schemas.openxmlformats.org/officeDocument/2006/relationships/hyperlink" Target="http://en.wikipedia.org/wiki/Computer_data_storage" TargetMode="External"/><Relationship Id="rId1" Type="http://schemas.openxmlformats.org/officeDocument/2006/relationships/slideLayout" Target="../slideLayouts/slideLayout2.xml"/><Relationship Id="rId6" Type="http://schemas.openxmlformats.org/officeDocument/2006/relationships/hyperlink" Target="http://en.wikipedia.org/wiki/Constant_time" TargetMode="External"/><Relationship Id="rId5" Type="http://schemas.openxmlformats.org/officeDocument/2006/relationships/hyperlink" Target="http://en.wikipedia.org/wiki/Random_access" TargetMode="External"/><Relationship Id="rId4" Type="http://schemas.openxmlformats.org/officeDocument/2006/relationships/hyperlink" Target="http://en.wikipedia.org/wiki/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RAM" TargetMode="External"/><Relationship Id="rId2" Type="http://schemas.openxmlformats.org/officeDocument/2006/relationships/hyperlink" Target="http://en.wikipedia.org/wiki/Volatile_memory" TargetMode="External"/><Relationship Id="rId1" Type="http://schemas.openxmlformats.org/officeDocument/2006/relationships/slideLayout" Target="../slideLayouts/slideLayout2.xml"/><Relationship Id="rId5" Type="http://schemas.openxmlformats.org/officeDocument/2006/relationships/hyperlink" Target="http://en.wikipedia.org/wiki/Read_only_memory" TargetMode="External"/><Relationship Id="rId4" Type="http://schemas.openxmlformats.org/officeDocument/2006/relationships/hyperlink" Target="http://en.wikipedia.org/wiki/DIM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1488"/>
            <a:ext cx="9144000" cy="1471612"/>
          </a:xfrm>
        </p:spPr>
        <p:txBody>
          <a:bodyPr>
            <a:normAutofit fontScale="90000"/>
          </a:bodyPr>
          <a:lstStyle/>
          <a:p>
            <a:pPr algn="ctr" eaLnBrk="1" fontAlgn="auto" hangingPunct="1">
              <a:spcAft>
                <a:spcPts val="0"/>
              </a:spcAft>
              <a:defRPr/>
            </a:pPr>
            <a:r>
              <a:rPr lang="en-GB" dirty="0" smtClean="0">
                <a:solidFill>
                  <a:schemeClr val="tx2">
                    <a:satMod val="130000"/>
                  </a:schemeClr>
                </a:solidFill>
                <a:latin typeface="Garamond" pitchFamily="18" charset="0"/>
              </a:rPr>
              <a:t>Computer Organization and Architecture</a:t>
            </a:r>
            <a:br>
              <a:rPr lang="en-GB" dirty="0" smtClean="0">
                <a:solidFill>
                  <a:schemeClr val="tx2">
                    <a:satMod val="130000"/>
                  </a:schemeClr>
                </a:solidFill>
                <a:latin typeface="Garamond" pitchFamily="18" charset="0"/>
              </a:rPr>
            </a:br>
            <a:r>
              <a:rPr lang="en-GB" dirty="0" smtClean="0">
                <a:solidFill>
                  <a:schemeClr val="tx2">
                    <a:satMod val="130000"/>
                  </a:schemeClr>
                </a:solidFill>
                <a:latin typeface="Garamond" pitchFamily="18" charset="0"/>
              </a:rPr>
              <a:t/>
            </a:r>
            <a:br>
              <a:rPr lang="en-GB" dirty="0" smtClean="0">
                <a:solidFill>
                  <a:schemeClr val="tx2">
                    <a:satMod val="130000"/>
                  </a:schemeClr>
                </a:solidFill>
                <a:latin typeface="Garamond" pitchFamily="18" charset="0"/>
              </a:rPr>
            </a:br>
            <a:r>
              <a:rPr lang="en-GB" dirty="0" smtClean="0">
                <a:solidFill>
                  <a:schemeClr val="tx2">
                    <a:satMod val="130000"/>
                  </a:schemeClr>
                </a:solidFill>
                <a:latin typeface="Garamond" pitchFamily="18" charset="0"/>
              </a:rPr>
              <a:t>(BESE-15a)</a:t>
            </a:r>
            <a:r>
              <a:rPr lang="en-GB" b="1" dirty="0" smtClean="0">
                <a:solidFill>
                  <a:schemeClr val="tx2">
                    <a:satMod val="130000"/>
                  </a:schemeClr>
                </a:solidFill>
                <a:latin typeface="Garamond" pitchFamily="18" charset="0"/>
              </a:rPr>
              <a:t/>
            </a:r>
            <a:br>
              <a:rPr lang="en-GB" b="1" dirty="0" smtClean="0">
                <a:solidFill>
                  <a:schemeClr val="tx2">
                    <a:satMod val="130000"/>
                  </a:schemeClr>
                </a:solidFill>
                <a:latin typeface="Garamond" pitchFamily="18" charset="0"/>
              </a:rPr>
            </a:br>
            <a:r>
              <a:rPr lang="en-GB" b="1" dirty="0" smtClean="0">
                <a:solidFill>
                  <a:schemeClr val="tx2">
                    <a:satMod val="130000"/>
                  </a:schemeClr>
                </a:solidFill>
                <a:latin typeface="Garamond" pitchFamily="18" charset="0"/>
              </a:rPr>
              <a:t/>
            </a:r>
            <a:br>
              <a:rPr lang="en-GB" b="1" dirty="0" smtClean="0">
                <a:solidFill>
                  <a:schemeClr val="tx2">
                    <a:satMod val="130000"/>
                  </a:schemeClr>
                </a:solidFill>
                <a:latin typeface="Garamond" pitchFamily="18" charset="0"/>
              </a:rPr>
            </a:br>
            <a:endParaRPr lang="en-GB" dirty="0">
              <a:solidFill>
                <a:schemeClr val="tx2">
                  <a:satMod val="130000"/>
                </a:schemeClr>
              </a:solidFill>
              <a:latin typeface="Garamond" pitchFamily="18" charset="0"/>
            </a:endParaRPr>
          </a:p>
        </p:txBody>
      </p:sp>
      <p:sp>
        <p:nvSpPr>
          <p:cNvPr id="6" name="Rectangle 3"/>
          <p:cNvSpPr txBox="1">
            <a:spLocks noChangeArrowheads="1"/>
          </p:cNvSpPr>
          <p:nvPr/>
        </p:nvSpPr>
        <p:spPr>
          <a:xfrm>
            <a:off x="914400" y="3886200"/>
            <a:ext cx="7315200" cy="2209800"/>
          </a:xfrm>
          <a:prstGeom prst="rect">
            <a:avLst/>
          </a:prstGeom>
        </p:spPr>
        <p:txBody>
          <a:bodyPr>
            <a:normAutofit/>
          </a:bodyPr>
          <a:lstStyle/>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r>
              <a:rPr kumimoji="0" lang="en-GB" sz="2400" b="0" i="0" u="none" strike="noStrike" kern="1200" cap="none" spc="0" normalizeH="0" baseline="0" noProof="0" dirty="0" smtClean="0">
                <a:ln>
                  <a:noFill/>
                </a:ln>
                <a:solidFill>
                  <a:schemeClr val="tx2"/>
                </a:solidFill>
                <a:effectLst/>
                <a:uLnTx/>
                <a:uFillTx/>
                <a:latin typeface="Garamond" pitchFamily="18" charset="0"/>
              </a:rPr>
              <a:t>Dr. HammaD</a:t>
            </a:r>
            <a:r>
              <a:rPr kumimoji="0" lang="en-GB" sz="2400" b="0" i="0" u="none" strike="noStrike" kern="1200" cap="none" spc="0" normalizeH="0" noProof="0" dirty="0" smtClean="0">
                <a:ln>
                  <a:noFill/>
                </a:ln>
                <a:solidFill>
                  <a:schemeClr val="tx2"/>
                </a:solidFill>
                <a:effectLst/>
                <a:uLnTx/>
                <a:uFillTx/>
                <a:latin typeface="Garamond" pitchFamily="18" charset="0"/>
              </a:rPr>
              <a:t> AfzaL</a:t>
            </a:r>
            <a:endParaRPr kumimoji="0" lang="en-GB" sz="2400" b="0" i="0" u="none" strike="noStrike" kern="1200" cap="none" spc="0" normalizeH="0" baseline="0" noProof="0" dirty="0" smtClean="0">
              <a:ln>
                <a:noFill/>
              </a:ln>
              <a:solidFill>
                <a:schemeClr val="tx2"/>
              </a:solidFill>
              <a:effectLst/>
              <a:uLnTx/>
              <a:uFillTx/>
              <a:latin typeface="Garamond" pitchFamily="18" charset="0"/>
            </a:endParaRPr>
          </a:p>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r>
              <a:rPr kumimoji="0" lang="en-GB" sz="2400" b="0" i="0" u="none" strike="noStrike" kern="1200" cap="none" spc="0" normalizeH="0" baseline="0" noProof="0" dirty="0" smtClean="0">
                <a:ln>
                  <a:noFill/>
                </a:ln>
                <a:solidFill>
                  <a:schemeClr val="tx2"/>
                </a:solidFill>
                <a:effectLst/>
                <a:uLnTx/>
                <a:uFillTx/>
                <a:latin typeface="Garamond" pitchFamily="18" charset="0"/>
              </a:rPr>
              <a:t>Dept. of Computer Science</a:t>
            </a:r>
          </a:p>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endParaRPr kumimoji="0" lang="en-GB" sz="2400" b="0" i="0" u="none" strike="noStrike" kern="1200" cap="none" spc="0" normalizeH="0" baseline="0" noProof="0" dirty="0" smtClean="0">
              <a:ln>
                <a:noFill/>
              </a:ln>
              <a:solidFill>
                <a:schemeClr val="tx2"/>
              </a:solidFill>
              <a:effectLst/>
              <a:uLnTx/>
              <a:uFillTx/>
              <a:latin typeface="Garamond" pitchFamily="18" charset="0"/>
            </a:endParaRPr>
          </a:p>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r>
              <a:rPr kumimoji="0" lang="en-GB" sz="1600" b="0" i="0" u="none" strike="noStrike" kern="1200" cap="none" spc="0" normalizeH="0" baseline="0" noProof="0" dirty="0" smtClean="0">
                <a:ln>
                  <a:noFill/>
                </a:ln>
                <a:solidFill>
                  <a:schemeClr val="tx2"/>
                </a:solidFill>
                <a:effectLst/>
                <a:uLnTx/>
                <a:uFillTx/>
                <a:latin typeface="Garamond" pitchFamily="18" charset="0"/>
                <a:hlinkClick r:id="rId2"/>
              </a:rPr>
              <a:t>Hammad.afzal@mcs.edu.pk</a:t>
            </a:r>
            <a:endParaRPr kumimoji="0" lang="en-GB" sz="1600" b="0" i="0" u="none" strike="noStrike" kern="1200" cap="none" spc="0" normalizeH="0" baseline="0" noProof="0" dirty="0" smtClean="0">
              <a:ln>
                <a:noFill/>
              </a:ln>
              <a:solidFill>
                <a:schemeClr val="tx2"/>
              </a:solidFill>
              <a:effectLst/>
              <a:uLnTx/>
              <a:uFillTx/>
              <a:latin typeface="Garamond" pitchFamily="18" charset="0"/>
            </a:endParaRPr>
          </a:p>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endParaRPr kumimoji="0" lang="en-GB" sz="1600" b="0" i="0" u="none" strike="noStrike" kern="1200" cap="none" spc="0" normalizeH="0" baseline="0" noProof="0" dirty="0" smtClean="0">
              <a:ln>
                <a:noFill/>
              </a:ln>
              <a:solidFill>
                <a:schemeClr val="tx2"/>
              </a:solidFill>
              <a:effectLst/>
              <a:uLnTx/>
              <a:uFillTx/>
              <a:latin typeface="Garamond" pitchFamily="18" charset="0"/>
            </a:endParaRPr>
          </a:p>
          <a:p>
            <a:pPr marL="0" marR="0" lvl="0" indent="0" algn="ctr" defTabSz="914400" rtl="0" eaLnBrk="1" fontAlgn="auto" latinLnBrk="0" hangingPunct="1">
              <a:lnSpc>
                <a:spcPct val="80000"/>
              </a:lnSpc>
              <a:spcBef>
                <a:spcPts val="580"/>
              </a:spcBef>
              <a:spcAft>
                <a:spcPts val="0"/>
              </a:spcAft>
              <a:buClr>
                <a:schemeClr val="accent1"/>
              </a:buClr>
              <a:buSzPct val="85000"/>
              <a:buFont typeface="Wingdings 2"/>
              <a:buNone/>
              <a:tabLst/>
              <a:defRPr/>
            </a:pPr>
            <a:r>
              <a:rPr lang="en-GB" sz="1600" dirty="0" smtClean="0">
                <a:solidFill>
                  <a:schemeClr val="tx2"/>
                </a:solidFill>
                <a:latin typeface="Garamond" pitchFamily="18" charset="0"/>
              </a:rPr>
              <a:t>15</a:t>
            </a:r>
            <a:r>
              <a:rPr lang="en-GB" sz="1600" baseline="30000" dirty="0" smtClean="0">
                <a:solidFill>
                  <a:schemeClr val="tx2"/>
                </a:solidFill>
                <a:latin typeface="Garamond" pitchFamily="18" charset="0"/>
              </a:rPr>
              <a:t>th</a:t>
            </a:r>
            <a:r>
              <a:rPr lang="en-GB" sz="1600" dirty="0" smtClean="0">
                <a:solidFill>
                  <a:schemeClr val="tx2"/>
                </a:solidFill>
                <a:latin typeface="Garamond" pitchFamily="18" charset="0"/>
              </a:rPr>
              <a:t>&amp;20</a:t>
            </a:r>
            <a:r>
              <a:rPr lang="en-GB" sz="1600" baseline="30000" dirty="0" smtClean="0">
                <a:solidFill>
                  <a:schemeClr val="tx2"/>
                </a:solidFill>
                <a:latin typeface="Garamond" pitchFamily="18" charset="0"/>
              </a:rPr>
              <a:t>th</a:t>
            </a:r>
            <a:r>
              <a:rPr lang="en-GB" sz="1600" dirty="0" smtClean="0">
                <a:solidFill>
                  <a:schemeClr val="tx2"/>
                </a:solidFill>
                <a:latin typeface="Garamond" pitchFamily="18" charset="0"/>
              </a:rPr>
              <a:t> /</a:t>
            </a:r>
            <a:r>
              <a:rPr kumimoji="0" lang="en-GB" sz="1600" b="0" i="0" u="none" strike="noStrike" kern="1200" cap="none" spc="0" normalizeH="0" baseline="0" noProof="0" dirty="0" smtClean="0">
                <a:ln>
                  <a:noFill/>
                </a:ln>
                <a:solidFill>
                  <a:schemeClr val="tx2"/>
                </a:solidFill>
                <a:effectLst/>
                <a:uLnTx/>
                <a:uFillTx/>
                <a:latin typeface="Garamond" pitchFamily="18" charset="0"/>
              </a:rPr>
              <a:t>12/2010</a:t>
            </a:r>
            <a:endParaRPr kumimoji="0" lang="en-GB" sz="1600" b="0" i="0" u="none" strike="noStrike" kern="1200" cap="none" spc="0" normalizeH="0" baseline="0" noProof="0" dirty="0">
              <a:ln>
                <a:noFill/>
              </a:ln>
              <a:solidFill>
                <a:schemeClr val="tx2"/>
              </a:solidFill>
              <a:effectLst/>
              <a:uLnTx/>
              <a:uFillTx/>
              <a:latin typeface="Garamon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smtClean="0"/>
              <a:t>Memory Cell Operation</a:t>
            </a:r>
          </a:p>
        </p:txBody>
      </p:sp>
      <p:pic>
        <p:nvPicPr>
          <p:cNvPr id="6147" name="Picture 4"/>
          <p:cNvPicPr>
            <a:picLocks noChangeAspect="1" noChangeArrowheads="1"/>
          </p:cNvPicPr>
          <p:nvPr/>
        </p:nvPicPr>
        <p:blipFill>
          <a:blip r:embed="rId2" cstate="print"/>
          <a:srcRect l="16283" t="22496" r="17503" b="38136"/>
          <a:stretch>
            <a:fillRect/>
          </a:stretch>
        </p:blipFill>
        <p:spPr bwMode="auto">
          <a:xfrm>
            <a:off x="533400" y="1889125"/>
            <a:ext cx="8001000" cy="3673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Garamond" pitchFamily="18" charset="0"/>
              </a:rPr>
              <a:t>Memory Cell Operation</a:t>
            </a:r>
            <a:endParaRPr lang="en-GB" dirty="0">
              <a:latin typeface="Garamond" pitchFamily="18" charset="0"/>
            </a:endParaRPr>
          </a:p>
        </p:txBody>
      </p:sp>
      <p:sp>
        <p:nvSpPr>
          <p:cNvPr id="3" name="Content Placeholder 2"/>
          <p:cNvSpPr>
            <a:spLocks noGrp="1"/>
          </p:cNvSpPr>
          <p:nvPr>
            <p:ph idx="1"/>
          </p:nvPr>
        </p:nvSpPr>
        <p:spPr/>
        <p:txBody>
          <a:bodyPr/>
          <a:lstStyle/>
          <a:p>
            <a:r>
              <a:rPr lang="en-GB" dirty="0" smtClean="0">
                <a:latin typeface="Garamond" pitchFamily="18" charset="0"/>
              </a:rPr>
              <a:t>They exhibit two stable states, to represent binary 0 and 1.</a:t>
            </a:r>
          </a:p>
          <a:p>
            <a:r>
              <a:rPr lang="en-GB" dirty="0" smtClean="0">
                <a:latin typeface="Garamond" pitchFamily="18" charset="0"/>
              </a:rPr>
              <a:t>They are capable of being written into (at least once) to set the state</a:t>
            </a:r>
          </a:p>
          <a:p>
            <a:r>
              <a:rPr lang="en-GB" dirty="0" smtClean="0">
                <a:latin typeface="Garamond" pitchFamily="18" charset="0"/>
              </a:rPr>
              <a:t>They are capable of being read to sense the state.</a:t>
            </a:r>
            <a:endParaRPr lang="en-GB" dirty="0">
              <a:latin typeface="Garamond"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Garamond" pitchFamily="18" charset="0"/>
              </a:rPr>
              <a:t>Memory Cell Operation</a:t>
            </a:r>
            <a:endParaRPr lang="en-GB" dirty="0">
              <a:latin typeface="Garamond" pitchFamily="18" charset="0"/>
            </a:endParaRPr>
          </a:p>
        </p:txBody>
      </p:sp>
      <p:sp>
        <p:nvSpPr>
          <p:cNvPr id="3" name="Content Placeholder 2"/>
          <p:cNvSpPr>
            <a:spLocks noGrp="1"/>
          </p:cNvSpPr>
          <p:nvPr>
            <p:ph idx="1"/>
          </p:nvPr>
        </p:nvSpPr>
        <p:spPr/>
        <p:txBody>
          <a:bodyPr>
            <a:normAutofit lnSpcReduction="10000"/>
          </a:bodyPr>
          <a:lstStyle/>
          <a:p>
            <a:r>
              <a:rPr lang="en-GB" dirty="0" smtClean="0">
                <a:latin typeface="Garamond" pitchFamily="18" charset="0"/>
              </a:rPr>
              <a:t>Three functional terminals capable of carrying an electrical signal.</a:t>
            </a:r>
          </a:p>
          <a:p>
            <a:pPr lvl="1"/>
            <a:r>
              <a:rPr lang="en-GB" dirty="0" smtClean="0">
                <a:latin typeface="Garamond" pitchFamily="18" charset="0"/>
              </a:rPr>
              <a:t>Select</a:t>
            </a:r>
          </a:p>
          <a:p>
            <a:pPr lvl="1"/>
            <a:r>
              <a:rPr lang="en-GB" dirty="0" smtClean="0">
                <a:latin typeface="Garamond" pitchFamily="18" charset="0"/>
              </a:rPr>
              <a:t>Control </a:t>
            </a:r>
          </a:p>
          <a:p>
            <a:pPr lvl="1"/>
            <a:r>
              <a:rPr lang="en-GB" dirty="0" smtClean="0">
                <a:latin typeface="Garamond" pitchFamily="18" charset="0"/>
              </a:rPr>
              <a:t>Data</a:t>
            </a:r>
          </a:p>
          <a:p>
            <a:pPr lvl="1"/>
            <a:endParaRPr lang="en-GB" dirty="0">
              <a:latin typeface="Garamond" pitchFamily="18" charset="0"/>
            </a:endParaRPr>
          </a:p>
          <a:p>
            <a:pPr lvl="1"/>
            <a:r>
              <a:rPr lang="en-GB" dirty="0" smtClean="0">
                <a:latin typeface="Garamond" pitchFamily="18" charset="0"/>
              </a:rPr>
              <a:t>The details of internal organization, functioning and timing of memory cell depend on the specific integrated circuit technology and are beyond the scope of this course. </a:t>
            </a:r>
            <a:endParaRPr lang="en-GB" dirty="0">
              <a:latin typeface="Garamond"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dirty="0" smtClean="0">
                <a:latin typeface="Garamond" pitchFamily="18" charset="0"/>
              </a:rPr>
              <a:t>Dynamic RAM</a:t>
            </a:r>
          </a:p>
        </p:txBody>
      </p:sp>
      <p:sp>
        <p:nvSpPr>
          <p:cNvPr id="7171" name="Rectangle 5"/>
          <p:cNvSpPr>
            <a:spLocks noGrp="1" noChangeArrowheads="1"/>
          </p:cNvSpPr>
          <p:nvPr>
            <p:ph type="body" idx="1"/>
          </p:nvPr>
        </p:nvSpPr>
        <p:spPr/>
        <p:txBody>
          <a:bodyPr>
            <a:normAutofit fontScale="70000" lnSpcReduction="20000"/>
          </a:bodyPr>
          <a:lstStyle/>
          <a:p>
            <a:r>
              <a:rPr lang="en-GB" dirty="0" smtClean="0">
                <a:latin typeface="Garamond" pitchFamily="18" charset="0"/>
              </a:rPr>
              <a:t>Data</a:t>
            </a:r>
          </a:p>
          <a:p>
            <a:pPr lvl="1"/>
            <a:r>
              <a:rPr lang="en-GB" dirty="0" smtClean="0">
                <a:latin typeface="Garamond" pitchFamily="18" charset="0"/>
              </a:rPr>
              <a:t>Bits stored as charge in capacitors. Presence and absence of charge represents 1 and 0 respectively. </a:t>
            </a:r>
          </a:p>
          <a:p>
            <a:pPr lvl="1"/>
            <a:r>
              <a:rPr lang="en-GB" dirty="0" smtClean="0">
                <a:latin typeface="Garamond" pitchFamily="18" charset="0"/>
              </a:rPr>
              <a:t>Charges leak</a:t>
            </a:r>
          </a:p>
          <a:p>
            <a:pPr lvl="1"/>
            <a:r>
              <a:rPr lang="en-GB" dirty="0" smtClean="0">
                <a:latin typeface="Garamond" pitchFamily="18" charset="0"/>
              </a:rPr>
              <a:t>Need refreshing even when powered</a:t>
            </a:r>
          </a:p>
          <a:p>
            <a:r>
              <a:rPr lang="en-GB" dirty="0" smtClean="0">
                <a:latin typeface="Garamond" pitchFamily="18" charset="0"/>
              </a:rPr>
              <a:t>Simpler construction</a:t>
            </a:r>
          </a:p>
          <a:p>
            <a:r>
              <a:rPr lang="en-GB" dirty="0" smtClean="0">
                <a:latin typeface="Garamond" pitchFamily="18" charset="0"/>
              </a:rPr>
              <a:t>Smaller per bit</a:t>
            </a:r>
          </a:p>
          <a:p>
            <a:r>
              <a:rPr lang="en-GB" dirty="0" smtClean="0">
                <a:latin typeface="Garamond" pitchFamily="18" charset="0"/>
              </a:rPr>
              <a:t>Less expensive</a:t>
            </a:r>
          </a:p>
          <a:p>
            <a:r>
              <a:rPr lang="en-GB" dirty="0" smtClean="0">
                <a:latin typeface="Garamond" pitchFamily="18" charset="0"/>
              </a:rPr>
              <a:t>Need refresh circuits</a:t>
            </a:r>
          </a:p>
          <a:p>
            <a:r>
              <a:rPr lang="en-GB" dirty="0" smtClean="0">
                <a:latin typeface="Garamond" pitchFamily="18" charset="0"/>
              </a:rPr>
              <a:t>Slower</a:t>
            </a:r>
          </a:p>
          <a:p>
            <a:r>
              <a:rPr lang="en-GB" dirty="0" smtClean="0">
                <a:latin typeface="Garamond" pitchFamily="18" charset="0"/>
              </a:rPr>
              <a:t>Main memory</a:t>
            </a:r>
          </a:p>
          <a:p>
            <a:r>
              <a:rPr lang="en-GB" dirty="0" smtClean="0">
                <a:latin typeface="Garamond" pitchFamily="18" charset="0"/>
              </a:rPr>
              <a:t>Essentially analogue</a:t>
            </a:r>
          </a:p>
          <a:p>
            <a:pPr lvl="1"/>
            <a:r>
              <a:rPr lang="en-GB" dirty="0" smtClean="0">
                <a:latin typeface="Garamond" pitchFamily="18" charset="0"/>
              </a:rPr>
              <a:t>Level of charge determines value</a:t>
            </a:r>
          </a:p>
        </p:txBody>
      </p:sp>
      <p:pic>
        <p:nvPicPr>
          <p:cNvPr id="4" name="Picture 5"/>
          <p:cNvPicPr>
            <a:picLocks noChangeAspect="1" noChangeArrowheads="1"/>
          </p:cNvPicPr>
          <p:nvPr/>
        </p:nvPicPr>
        <p:blipFill>
          <a:blip r:embed="rId3" cstate="print"/>
          <a:srcRect t="9607" r="67038" b="33951"/>
          <a:stretch>
            <a:fillRect/>
          </a:stretch>
        </p:blipFill>
        <p:spPr bwMode="auto">
          <a:xfrm>
            <a:off x="4932040" y="3068960"/>
            <a:ext cx="4211960" cy="378904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dirty="0" smtClean="0">
                <a:latin typeface="Garamond" pitchFamily="18" charset="0"/>
              </a:rPr>
              <a:t>DRAM Operation</a:t>
            </a:r>
          </a:p>
        </p:txBody>
      </p:sp>
      <p:sp>
        <p:nvSpPr>
          <p:cNvPr id="9219" name="Rectangle 5"/>
          <p:cNvSpPr>
            <a:spLocks noGrp="1" noChangeArrowheads="1"/>
          </p:cNvSpPr>
          <p:nvPr>
            <p:ph type="body" idx="1"/>
          </p:nvPr>
        </p:nvSpPr>
        <p:spPr>
          <a:xfrm>
            <a:off x="457200" y="1340768"/>
            <a:ext cx="8229600" cy="4785395"/>
          </a:xfrm>
        </p:spPr>
        <p:txBody>
          <a:bodyPr>
            <a:normAutofit fontScale="85000" lnSpcReduction="20000"/>
          </a:bodyPr>
          <a:lstStyle/>
          <a:p>
            <a:r>
              <a:rPr lang="en-GB" sz="2400" dirty="0" smtClean="0">
                <a:latin typeface="Garamond" pitchFamily="18" charset="0"/>
              </a:rPr>
              <a:t>Address line active when bit read or written</a:t>
            </a:r>
          </a:p>
          <a:p>
            <a:pPr lvl="1"/>
            <a:r>
              <a:rPr lang="en-GB" sz="2000" dirty="0" smtClean="0">
                <a:latin typeface="Garamond" pitchFamily="18" charset="0"/>
              </a:rPr>
              <a:t>Transistor switch closed (current flows)</a:t>
            </a:r>
          </a:p>
          <a:p>
            <a:pPr lvl="1"/>
            <a:r>
              <a:rPr lang="en-GB" sz="2000" dirty="0" smtClean="0">
                <a:latin typeface="Garamond" pitchFamily="18" charset="0"/>
              </a:rPr>
              <a:t>Transistor switch open (current doesn’t flow)</a:t>
            </a:r>
          </a:p>
          <a:p>
            <a:pPr lvl="1"/>
            <a:endParaRPr lang="en-GB" sz="2000" dirty="0" smtClean="0">
              <a:latin typeface="Garamond" pitchFamily="18" charset="0"/>
            </a:endParaRPr>
          </a:p>
          <a:p>
            <a:r>
              <a:rPr lang="en-GB" sz="2400" dirty="0" smtClean="0">
                <a:latin typeface="Garamond" pitchFamily="18" charset="0"/>
              </a:rPr>
              <a:t>Write</a:t>
            </a:r>
          </a:p>
          <a:p>
            <a:pPr lvl="1"/>
            <a:r>
              <a:rPr lang="en-GB" sz="2000" dirty="0" smtClean="0">
                <a:latin typeface="Garamond" pitchFamily="18" charset="0"/>
              </a:rPr>
              <a:t>Voltage to bit line</a:t>
            </a:r>
          </a:p>
          <a:p>
            <a:pPr lvl="2"/>
            <a:r>
              <a:rPr lang="en-GB" sz="1800" dirty="0" smtClean="0">
                <a:latin typeface="Garamond" pitchFamily="18" charset="0"/>
              </a:rPr>
              <a:t>High for 1 low for 0</a:t>
            </a:r>
          </a:p>
          <a:p>
            <a:pPr lvl="1"/>
            <a:r>
              <a:rPr lang="en-GB" sz="2000" dirty="0" smtClean="0">
                <a:latin typeface="Garamond" pitchFamily="18" charset="0"/>
              </a:rPr>
              <a:t>Then signal address line</a:t>
            </a:r>
          </a:p>
          <a:p>
            <a:pPr lvl="2"/>
            <a:r>
              <a:rPr lang="en-GB" sz="1800" dirty="0" smtClean="0">
                <a:latin typeface="Garamond" pitchFamily="18" charset="0"/>
              </a:rPr>
              <a:t>Transfers charge to capacitor</a:t>
            </a:r>
          </a:p>
          <a:p>
            <a:r>
              <a:rPr lang="en-GB" sz="2400" dirty="0" smtClean="0">
                <a:latin typeface="Garamond" pitchFamily="18" charset="0"/>
              </a:rPr>
              <a:t>Read</a:t>
            </a:r>
          </a:p>
          <a:p>
            <a:pPr lvl="1"/>
            <a:r>
              <a:rPr lang="en-GB" sz="2000" dirty="0" smtClean="0">
                <a:latin typeface="Garamond" pitchFamily="18" charset="0"/>
              </a:rPr>
              <a:t>Address line selected</a:t>
            </a:r>
          </a:p>
          <a:p>
            <a:pPr lvl="2"/>
            <a:r>
              <a:rPr lang="en-GB" sz="1800" dirty="0" smtClean="0">
                <a:latin typeface="Garamond" pitchFamily="18" charset="0"/>
              </a:rPr>
              <a:t>transistor turns on</a:t>
            </a:r>
          </a:p>
          <a:p>
            <a:pPr lvl="1"/>
            <a:r>
              <a:rPr lang="en-GB" sz="2000" dirty="0" smtClean="0">
                <a:latin typeface="Garamond" pitchFamily="18" charset="0"/>
              </a:rPr>
              <a:t>Charge from capacitor fed via bit line to sense amplifier</a:t>
            </a:r>
          </a:p>
          <a:p>
            <a:pPr lvl="2"/>
            <a:r>
              <a:rPr lang="en-GB" sz="1800" dirty="0" smtClean="0">
                <a:latin typeface="Garamond" pitchFamily="18" charset="0"/>
              </a:rPr>
              <a:t>Compares with reference value to determine 0 or 1</a:t>
            </a:r>
          </a:p>
          <a:p>
            <a:pPr lvl="1"/>
            <a:r>
              <a:rPr lang="en-GB" sz="2000" dirty="0" smtClean="0">
                <a:latin typeface="Garamond" pitchFamily="18" charset="0"/>
              </a:rPr>
              <a:t>Capacitor charge must be restored</a:t>
            </a:r>
          </a:p>
          <a:p>
            <a:r>
              <a:rPr lang="en-GB" sz="2400" dirty="0" smtClean="0">
                <a:latin typeface="Garamond" pitchFamily="18" charset="0"/>
              </a:rPr>
              <a:t>Analog Device</a:t>
            </a:r>
          </a:p>
          <a:p>
            <a:pPr lvl="1"/>
            <a:r>
              <a:rPr lang="en-GB" sz="2000" dirty="0" smtClean="0">
                <a:latin typeface="Garamond" pitchFamily="18" charset="0"/>
              </a:rPr>
              <a:t>Capacitor can store any charge value within a range, a threshold value will be used to interpret it.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0"/>
            <a:ext cx="8229600" cy="1143000"/>
          </a:xfrm>
        </p:spPr>
        <p:txBody>
          <a:bodyPr/>
          <a:lstStyle/>
          <a:p>
            <a:r>
              <a:rPr lang="en-GB" dirty="0" smtClean="0">
                <a:latin typeface="Garamond" pitchFamily="18" charset="0"/>
              </a:rPr>
              <a:t>Static RAM</a:t>
            </a:r>
          </a:p>
        </p:txBody>
      </p:sp>
      <p:sp>
        <p:nvSpPr>
          <p:cNvPr id="10243" name="Rectangle 3"/>
          <p:cNvSpPr>
            <a:spLocks noGrp="1" noChangeArrowheads="1"/>
          </p:cNvSpPr>
          <p:nvPr>
            <p:ph type="body" idx="1"/>
          </p:nvPr>
        </p:nvSpPr>
        <p:spPr>
          <a:xfrm>
            <a:off x="457200" y="980728"/>
            <a:ext cx="8507288" cy="5877272"/>
          </a:xfrm>
        </p:spPr>
        <p:txBody>
          <a:bodyPr>
            <a:noAutofit/>
          </a:bodyPr>
          <a:lstStyle/>
          <a:p>
            <a:r>
              <a:rPr lang="en-GB" sz="2400" dirty="0" smtClean="0">
                <a:latin typeface="Garamond" pitchFamily="18" charset="0"/>
              </a:rPr>
              <a:t>Bits stored as on/off switches</a:t>
            </a:r>
          </a:p>
          <a:p>
            <a:r>
              <a:rPr lang="en-GB" sz="2400" dirty="0" smtClean="0">
                <a:latin typeface="Garamond" pitchFamily="18" charset="0"/>
              </a:rPr>
              <a:t>Four transistors, crossed connected, to produce stable logic state.</a:t>
            </a:r>
          </a:p>
          <a:p>
            <a:pPr lvl="1"/>
            <a:r>
              <a:rPr lang="en-GB" sz="2000" dirty="0" smtClean="0">
                <a:latin typeface="Garamond" pitchFamily="18" charset="0"/>
              </a:rPr>
              <a:t>More complex construction</a:t>
            </a:r>
          </a:p>
          <a:p>
            <a:pPr lvl="1"/>
            <a:r>
              <a:rPr lang="en-GB" sz="2000" dirty="0" smtClean="0">
                <a:latin typeface="Garamond" pitchFamily="18" charset="0"/>
              </a:rPr>
              <a:t>No charges to leak</a:t>
            </a:r>
          </a:p>
          <a:p>
            <a:pPr lvl="1"/>
            <a:r>
              <a:rPr lang="en-GB" sz="2000" dirty="0" smtClean="0">
                <a:latin typeface="Garamond" pitchFamily="18" charset="0"/>
              </a:rPr>
              <a:t>No refreshing needed when powered (dc voltage)</a:t>
            </a:r>
          </a:p>
          <a:p>
            <a:r>
              <a:rPr lang="en-GB" sz="2400" dirty="0" smtClean="0">
                <a:latin typeface="Garamond" pitchFamily="18" charset="0"/>
              </a:rPr>
              <a:t>Larger per bit</a:t>
            </a:r>
          </a:p>
          <a:p>
            <a:r>
              <a:rPr lang="en-GB" sz="2400" dirty="0" smtClean="0">
                <a:latin typeface="Garamond" pitchFamily="18" charset="0"/>
              </a:rPr>
              <a:t>More expensive</a:t>
            </a:r>
          </a:p>
          <a:p>
            <a:r>
              <a:rPr lang="en-GB" sz="2400" dirty="0" smtClean="0">
                <a:latin typeface="Garamond" pitchFamily="18" charset="0"/>
              </a:rPr>
              <a:t>Faster</a:t>
            </a:r>
          </a:p>
          <a:p>
            <a:r>
              <a:rPr lang="en-GB" sz="2400" dirty="0" smtClean="0">
                <a:latin typeface="Garamond" pitchFamily="18" charset="0"/>
              </a:rPr>
              <a:t>Cache</a:t>
            </a:r>
          </a:p>
          <a:p>
            <a:r>
              <a:rPr lang="en-GB" sz="2400" dirty="0" smtClean="0">
                <a:latin typeface="Garamond" pitchFamily="18" charset="0"/>
              </a:rPr>
              <a:t>Digital Device</a:t>
            </a:r>
          </a:p>
          <a:p>
            <a:pPr lvl="1"/>
            <a:r>
              <a:rPr lang="en-GB" sz="2400" dirty="0" smtClean="0">
                <a:latin typeface="Garamond" pitchFamily="18" charset="0"/>
              </a:rPr>
              <a:t>Uses flip-flops</a:t>
            </a:r>
          </a:p>
        </p:txBody>
      </p:sp>
      <p:pic>
        <p:nvPicPr>
          <p:cNvPr id="4" name="Picture 6"/>
          <p:cNvPicPr>
            <a:picLocks noChangeAspect="1" noChangeArrowheads="1"/>
          </p:cNvPicPr>
          <p:nvPr/>
        </p:nvPicPr>
        <p:blipFill>
          <a:blip r:embed="rId3" cstate="print"/>
          <a:srcRect l="48659" b="23567"/>
          <a:stretch>
            <a:fillRect/>
          </a:stretch>
        </p:blipFill>
        <p:spPr bwMode="auto">
          <a:xfrm>
            <a:off x="5628196" y="3501008"/>
            <a:ext cx="3208474" cy="312162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GB" dirty="0" smtClean="0">
                <a:latin typeface="Garamond" pitchFamily="18" charset="0"/>
              </a:rPr>
              <a:t>Static RAM Operation</a:t>
            </a:r>
            <a:br>
              <a:rPr lang="en-GB" dirty="0" smtClean="0">
                <a:latin typeface="Garamond" pitchFamily="18" charset="0"/>
              </a:rPr>
            </a:br>
            <a:r>
              <a:rPr lang="en-GB" sz="3100" dirty="0" smtClean="0">
                <a:latin typeface="Garamond" pitchFamily="18" charset="0"/>
              </a:rPr>
              <a:t>(Details out of scope – May study in BEE course)</a:t>
            </a:r>
            <a:endParaRPr lang="en-GB" dirty="0" smtClean="0">
              <a:latin typeface="Garamond" pitchFamily="18" charset="0"/>
            </a:endParaRPr>
          </a:p>
        </p:txBody>
      </p:sp>
      <p:sp>
        <p:nvSpPr>
          <p:cNvPr id="12291" name="Rectangle 3"/>
          <p:cNvSpPr>
            <a:spLocks noGrp="1" noChangeArrowheads="1"/>
          </p:cNvSpPr>
          <p:nvPr>
            <p:ph type="body" idx="1"/>
          </p:nvPr>
        </p:nvSpPr>
        <p:spPr/>
        <p:txBody>
          <a:bodyPr>
            <a:normAutofit/>
          </a:bodyPr>
          <a:lstStyle/>
          <a:p>
            <a:pPr>
              <a:lnSpc>
                <a:spcPct val="90000"/>
              </a:lnSpc>
            </a:pPr>
            <a:r>
              <a:rPr lang="en-GB" sz="2400" dirty="0" smtClean="0">
                <a:latin typeface="Garamond" pitchFamily="18" charset="0"/>
              </a:rPr>
              <a:t>Transistor arrangement gives stable logic state</a:t>
            </a:r>
          </a:p>
          <a:p>
            <a:pPr>
              <a:lnSpc>
                <a:spcPct val="90000"/>
              </a:lnSpc>
            </a:pPr>
            <a:r>
              <a:rPr lang="en-GB" sz="2400" dirty="0" smtClean="0">
                <a:latin typeface="Garamond" pitchFamily="18" charset="0"/>
              </a:rPr>
              <a:t>State 1</a:t>
            </a:r>
          </a:p>
          <a:p>
            <a:pPr lvl="1">
              <a:lnSpc>
                <a:spcPct val="90000"/>
              </a:lnSpc>
            </a:pPr>
            <a:r>
              <a:rPr lang="en-GB" sz="2000" dirty="0" smtClean="0">
                <a:latin typeface="Garamond" pitchFamily="18" charset="0"/>
              </a:rPr>
              <a:t>C</a:t>
            </a:r>
            <a:r>
              <a:rPr lang="en-GB" sz="2000" baseline="-20000" dirty="0" smtClean="0">
                <a:latin typeface="Garamond" pitchFamily="18" charset="0"/>
              </a:rPr>
              <a:t>1</a:t>
            </a:r>
            <a:r>
              <a:rPr lang="en-GB" sz="2000" dirty="0" smtClean="0">
                <a:latin typeface="Garamond" pitchFamily="18" charset="0"/>
              </a:rPr>
              <a:t> high, C</a:t>
            </a:r>
            <a:r>
              <a:rPr lang="en-GB" sz="2000" baseline="-20000" dirty="0" smtClean="0">
                <a:latin typeface="Garamond" pitchFamily="18" charset="0"/>
              </a:rPr>
              <a:t>2</a:t>
            </a:r>
            <a:r>
              <a:rPr lang="en-GB" sz="2000" dirty="0" smtClean="0">
                <a:latin typeface="Garamond" pitchFamily="18" charset="0"/>
              </a:rPr>
              <a:t> low</a:t>
            </a:r>
          </a:p>
          <a:p>
            <a:pPr lvl="1">
              <a:lnSpc>
                <a:spcPct val="90000"/>
              </a:lnSpc>
            </a:pPr>
            <a:r>
              <a:rPr lang="en-GB" sz="2000" dirty="0" smtClean="0">
                <a:latin typeface="Garamond" pitchFamily="18" charset="0"/>
              </a:rPr>
              <a:t>T</a:t>
            </a:r>
            <a:r>
              <a:rPr lang="en-GB" sz="2000" baseline="-25000" dirty="0" smtClean="0">
                <a:latin typeface="Garamond" pitchFamily="18" charset="0"/>
              </a:rPr>
              <a:t>1</a:t>
            </a:r>
            <a:r>
              <a:rPr lang="en-GB" sz="2000" dirty="0" smtClean="0">
                <a:latin typeface="Garamond" pitchFamily="18" charset="0"/>
              </a:rPr>
              <a:t> T</a:t>
            </a:r>
            <a:r>
              <a:rPr lang="en-GB" sz="2000" baseline="-25000" dirty="0" smtClean="0">
                <a:latin typeface="Garamond" pitchFamily="18" charset="0"/>
              </a:rPr>
              <a:t>4</a:t>
            </a:r>
            <a:r>
              <a:rPr lang="en-GB" sz="2000" dirty="0" smtClean="0">
                <a:latin typeface="Garamond" pitchFamily="18" charset="0"/>
              </a:rPr>
              <a:t> off, T</a:t>
            </a:r>
            <a:r>
              <a:rPr lang="en-GB" sz="2000" baseline="-25000" dirty="0" smtClean="0">
                <a:latin typeface="Garamond" pitchFamily="18" charset="0"/>
              </a:rPr>
              <a:t>2</a:t>
            </a:r>
            <a:r>
              <a:rPr lang="en-GB" sz="2000" dirty="0" smtClean="0">
                <a:latin typeface="Garamond" pitchFamily="18" charset="0"/>
              </a:rPr>
              <a:t> T</a:t>
            </a:r>
            <a:r>
              <a:rPr lang="en-GB" sz="2000" baseline="-25000" dirty="0" smtClean="0">
                <a:latin typeface="Garamond" pitchFamily="18" charset="0"/>
              </a:rPr>
              <a:t>3 </a:t>
            </a:r>
            <a:r>
              <a:rPr lang="en-GB" sz="2000" dirty="0" smtClean="0">
                <a:latin typeface="Garamond" pitchFamily="18" charset="0"/>
              </a:rPr>
              <a:t>on</a:t>
            </a:r>
          </a:p>
          <a:p>
            <a:pPr>
              <a:lnSpc>
                <a:spcPct val="90000"/>
              </a:lnSpc>
            </a:pPr>
            <a:r>
              <a:rPr lang="en-GB" sz="2400" dirty="0" smtClean="0">
                <a:latin typeface="Garamond" pitchFamily="18" charset="0"/>
              </a:rPr>
              <a:t>State 0</a:t>
            </a:r>
          </a:p>
          <a:p>
            <a:pPr lvl="1">
              <a:lnSpc>
                <a:spcPct val="90000"/>
              </a:lnSpc>
            </a:pPr>
            <a:r>
              <a:rPr lang="en-GB" sz="2000" dirty="0" smtClean="0">
                <a:latin typeface="Garamond" pitchFamily="18" charset="0"/>
              </a:rPr>
              <a:t>C</a:t>
            </a:r>
            <a:r>
              <a:rPr lang="en-GB" sz="2000" baseline="-20000" dirty="0" smtClean="0">
                <a:latin typeface="Garamond" pitchFamily="18" charset="0"/>
              </a:rPr>
              <a:t>2</a:t>
            </a:r>
            <a:r>
              <a:rPr lang="en-GB" sz="2000" dirty="0" smtClean="0">
                <a:latin typeface="Garamond" pitchFamily="18" charset="0"/>
              </a:rPr>
              <a:t> high, C</a:t>
            </a:r>
            <a:r>
              <a:rPr lang="en-GB" sz="2000" baseline="-25000" dirty="0" smtClean="0">
                <a:latin typeface="Garamond" pitchFamily="18" charset="0"/>
              </a:rPr>
              <a:t>1</a:t>
            </a:r>
            <a:r>
              <a:rPr lang="en-GB" sz="2000" dirty="0" smtClean="0">
                <a:latin typeface="Garamond" pitchFamily="18" charset="0"/>
              </a:rPr>
              <a:t> low</a:t>
            </a:r>
          </a:p>
          <a:p>
            <a:pPr lvl="1">
              <a:lnSpc>
                <a:spcPct val="90000"/>
              </a:lnSpc>
            </a:pPr>
            <a:r>
              <a:rPr lang="en-GB" sz="2000" dirty="0" smtClean="0">
                <a:latin typeface="Garamond" pitchFamily="18" charset="0"/>
              </a:rPr>
              <a:t>T</a:t>
            </a:r>
            <a:r>
              <a:rPr lang="en-GB" sz="2000" baseline="-25000" dirty="0" smtClean="0">
                <a:latin typeface="Garamond" pitchFamily="18" charset="0"/>
              </a:rPr>
              <a:t>2</a:t>
            </a:r>
            <a:r>
              <a:rPr lang="en-GB" sz="2000" dirty="0" smtClean="0">
                <a:latin typeface="Garamond" pitchFamily="18" charset="0"/>
              </a:rPr>
              <a:t> T</a:t>
            </a:r>
            <a:r>
              <a:rPr lang="en-GB" sz="2000" baseline="-25000" dirty="0" smtClean="0">
                <a:latin typeface="Garamond" pitchFamily="18" charset="0"/>
              </a:rPr>
              <a:t>3</a:t>
            </a:r>
            <a:r>
              <a:rPr lang="en-GB" sz="2000" dirty="0" smtClean="0">
                <a:latin typeface="Garamond" pitchFamily="18" charset="0"/>
              </a:rPr>
              <a:t> off, T</a:t>
            </a:r>
            <a:r>
              <a:rPr lang="en-GB" sz="2000" baseline="-25000" dirty="0" smtClean="0">
                <a:latin typeface="Garamond" pitchFamily="18" charset="0"/>
              </a:rPr>
              <a:t>1</a:t>
            </a:r>
            <a:r>
              <a:rPr lang="en-GB" sz="2000" dirty="0" smtClean="0">
                <a:latin typeface="Garamond" pitchFamily="18" charset="0"/>
              </a:rPr>
              <a:t> T</a:t>
            </a:r>
            <a:r>
              <a:rPr lang="en-GB" sz="2000" baseline="-25000" dirty="0" smtClean="0">
                <a:latin typeface="Garamond" pitchFamily="18" charset="0"/>
              </a:rPr>
              <a:t>4 </a:t>
            </a:r>
            <a:r>
              <a:rPr lang="en-GB" sz="2000" dirty="0" smtClean="0">
                <a:latin typeface="Garamond" pitchFamily="18" charset="0"/>
              </a:rPr>
              <a:t>on</a:t>
            </a:r>
          </a:p>
          <a:p>
            <a:pPr>
              <a:lnSpc>
                <a:spcPct val="90000"/>
              </a:lnSpc>
            </a:pPr>
            <a:r>
              <a:rPr lang="en-GB" sz="2400" dirty="0" smtClean="0">
                <a:latin typeface="Garamond" pitchFamily="18" charset="0"/>
              </a:rPr>
              <a:t>Address line transistors T</a:t>
            </a:r>
            <a:r>
              <a:rPr lang="en-GB" sz="2400" baseline="-25000" dirty="0" smtClean="0">
                <a:latin typeface="Garamond" pitchFamily="18" charset="0"/>
              </a:rPr>
              <a:t>5</a:t>
            </a:r>
            <a:r>
              <a:rPr lang="en-GB" sz="2400" dirty="0" smtClean="0">
                <a:latin typeface="Garamond" pitchFamily="18" charset="0"/>
              </a:rPr>
              <a:t> T</a:t>
            </a:r>
            <a:r>
              <a:rPr lang="en-GB" sz="2400" baseline="-25000" dirty="0" smtClean="0">
                <a:latin typeface="Garamond" pitchFamily="18" charset="0"/>
              </a:rPr>
              <a:t>6</a:t>
            </a:r>
            <a:r>
              <a:rPr lang="en-GB" sz="2400" dirty="0" smtClean="0">
                <a:latin typeface="Garamond" pitchFamily="18" charset="0"/>
              </a:rPr>
              <a:t> is switch</a:t>
            </a:r>
          </a:p>
          <a:p>
            <a:pPr>
              <a:lnSpc>
                <a:spcPct val="90000"/>
              </a:lnSpc>
            </a:pPr>
            <a:r>
              <a:rPr lang="en-GB" sz="2400" dirty="0" smtClean="0">
                <a:latin typeface="Garamond" pitchFamily="18" charset="0"/>
              </a:rPr>
              <a:t>Write – apply value to B &amp; compliment to B</a:t>
            </a:r>
          </a:p>
          <a:p>
            <a:pPr>
              <a:lnSpc>
                <a:spcPct val="90000"/>
              </a:lnSpc>
            </a:pPr>
            <a:r>
              <a:rPr lang="en-GB" sz="2400" dirty="0" smtClean="0">
                <a:latin typeface="Garamond" pitchFamily="18" charset="0"/>
              </a:rPr>
              <a:t>Read – value is on line B</a:t>
            </a:r>
          </a:p>
          <a:p>
            <a:pPr>
              <a:lnSpc>
                <a:spcPct val="90000"/>
              </a:lnSpc>
            </a:pPr>
            <a:endParaRPr lang="en-GB" sz="2400" dirty="0" smtClean="0">
              <a:latin typeface="Garamond" pitchFamily="18" charset="0"/>
            </a:endParaRPr>
          </a:p>
        </p:txBody>
      </p:sp>
      <p:sp>
        <p:nvSpPr>
          <p:cNvPr id="12292" name="Line 4"/>
          <p:cNvSpPr>
            <a:spLocks noChangeShapeType="1"/>
          </p:cNvSpPr>
          <p:nvPr/>
        </p:nvSpPr>
        <p:spPr bwMode="auto">
          <a:xfrm>
            <a:off x="5868144" y="4581128"/>
            <a:ext cx="228600" cy="0"/>
          </a:xfrm>
          <a:prstGeom prst="line">
            <a:avLst/>
          </a:prstGeom>
          <a:noFill/>
          <a:ln w="9525">
            <a:solidFill>
              <a:schemeClr val="tx1"/>
            </a:solidFill>
            <a:round/>
            <a:headEnd/>
            <a:tailEnd/>
          </a:ln>
        </p:spPr>
        <p:txBody>
          <a:bodyPr lIns="90000" tIns="46800" rIns="90000" bIns="46800"/>
          <a:lstStyle/>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SRAM v DRAM</a:t>
            </a:r>
          </a:p>
        </p:txBody>
      </p:sp>
      <p:sp>
        <p:nvSpPr>
          <p:cNvPr id="13315" name="Rectangle 3"/>
          <p:cNvSpPr>
            <a:spLocks noGrp="1" noChangeArrowheads="1"/>
          </p:cNvSpPr>
          <p:nvPr>
            <p:ph type="body" idx="1"/>
          </p:nvPr>
        </p:nvSpPr>
        <p:spPr/>
        <p:txBody>
          <a:bodyPr>
            <a:normAutofit fontScale="70000" lnSpcReduction="20000"/>
          </a:bodyPr>
          <a:lstStyle/>
          <a:p>
            <a:r>
              <a:rPr lang="en-GB" dirty="0" smtClean="0"/>
              <a:t>Both volatile</a:t>
            </a:r>
          </a:p>
          <a:p>
            <a:pPr lvl="1"/>
            <a:r>
              <a:rPr lang="en-GB" dirty="0" smtClean="0"/>
              <a:t>Power needed to preserve data</a:t>
            </a:r>
          </a:p>
          <a:p>
            <a:r>
              <a:rPr lang="en-GB" dirty="0" smtClean="0"/>
              <a:t>Dynamic cell </a:t>
            </a:r>
          </a:p>
          <a:p>
            <a:pPr lvl="1"/>
            <a:r>
              <a:rPr lang="en-GB" dirty="0" smtClean="0"/>
              <a:t>Advantages</a:t>
            </a:r>
          </a:p>
          <a:p>
            <a:pPr lvl="2"/>
            <a:r>
              <a:rPr lang="en-GB" dirty="0" smtClean="0"/>
              <a:t>Simpler to build, smaller</a:t>
            </a:r>
          </a:p>
          <a:p>
            <a:pPr lvl="2"/>
            <a:r>
              <a:rPr lang="en-GB" dirty="0" smtClean="0"/>
              <a:t>More dense (more cells per unit area)</a:t>
            </a:r>
          </a:p>
          <a:p>
            <a:pPr lvl="2"/>
            <a:r>
              <a:rPr lang="en-GB" dirty="0" smtClean="0"/>
              <a:t>Less expensive</a:t>
            </a:r>
          </a:p>
          <a:p>
            <a:pPr lvl="1"/>
            <a:r>
              <a:rPr lang="en-GB" dirty="0" smtClean="0"/>
              <a:t>Disadvantages</a:t>
            </a:r>
          </a:p>
          <a:p>
            <a:pPr lvl="2"/>
            <a:r>
              <a:rPr lang="en-GB" dirty="0" smtClean="0"/>
              <a:t>Needs refresh</a:t>
            </a:r>
          </a:p>
          <a:p>
            <a:pPr lvl="2"/>
            <a:endParaRPr lang="en-GB" dirty="0" smtClean="0"/>
          </a:p>
          <a:p>
            <a:pPr lvl="1"/>
            <a:r>
              <a:rPr lang="en-GB" dirty="0" smtClean="0"/>
              <a:t>Used for Larger memory units (Main Memory)</a:t>
            </a:r>
          </a:p>
          <a:p>
            <a:r>
              <a:rPr lang="en-GB" dirty="0" smtClean="0"/>
              <a:t>Static</a:t>
            </a:r>
          </a:p>
          <a:p>
            <a:pPr lvl="1"/>
            <a:r>
              <a:rPr lang="en-GB" dirty="0" smtClean="0"/>
              <a:t>Faster</a:t>
            </a:r>
          </a:p>
          <a:p>
            <a:pPr lvl="1"/>
            <a:r>
              <a:rPr lang="en-GB" dirty="0" smtClean="0"/>
              <a:t>Expensive</a:t>
            </a:r>
          </a:p>
          <a:p>
            <a:pPr lvl="1"/>
            <a:r>
              <a:rPr lang="en-GB" dirty="0" smtClean="0"/>
              <a:t>Used for Cache</a:t>
            </a:r>
          </a:p>
          <a:p>
            <a:endParaRPr lang="en-GB"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Static Ram is Faster</a:t>
            </a:r>
            <a:endParaRPr lang="en-GB" dirty="0"/>
          </a:p>
        </p:txBody>
      </p:sp>
      <p:sp>
        <p:nvSpPr>
          <p:cNvPr id="3" name="Content Placeholder 2"/>
          <p:cNvSpPr>
            <a:spLocks noGrp="1"/>
          </p:cNvSpPr>
          <p:nvPr>
            <p:ph idx="1"/>
          </p:nvPr>
        </p:nvSpPr>
        <p:spPr/>
        <p:txBody>
          <a:bodyPr>
            <a:normAutofit/>
          </a:bodyPr>
          <a:lstStyle/>
          <a:p>
            <a:r>
              <a:rPr lang="en-GB" dirty="0" smtClean="0"/>
              <a:t>In terms of speed, Static RAM(SRAM) is faster. Dynamic RAM(DRAM) needs to be refreshed thousands of times per second while Static RAM does not need to be refreshed, which is what makes it faster than Dynamic RAM*. </a:t>
            </a:r>
          </a:p>
          <a:p>
            <a:endParaRPr lang="en-GB" dirty="0" smtClean="0"/>
          </a:p>
          <a:p>
            <a:endParaRPr lang="en-GB" dirty="0" smtClean="0"/>
          </a:p>
          <a:p>
            <a:pPr>
              <a:buNone/>
            </a:pPr>
            <a:r>
              <a:rPr lang="en-GB" sz="2000" dirty="0" smtClean="0"/>
              <a:t>*http://wiki.answers.com/Q/Is_SRAM_or_DRAM_faster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Read Only Memory (ROM)</a:t>
            </a:r>
          </a:p>
        </p:txBody>
      </p:sp>
      <p:sp>
        <p:nvSpPr>
          <p:cNvPr id="14339" name="Rectangle 3"/>
          <p:cNvSpPr>
            <a:spLocks noGrp="1" noChangeArrowheads="1"/>
          </p:cNvSpPr>
          <p:nvPr>
            <p:ph type="body" idx="1"/>
          </p:nvPr>
        </p:nvSpPr>
        <p:spPr/>
        <p:txBody>
          <a:bodyPr>
            <a:normAutofit/>
          </a:bodyPr>
          <a:lstStyle/>
          <a:p>
            <a:r>
              <a:rPr lang="en-US" sz="2400" dirty="0" smtClean="0"/>
              <a:t>Permanent storage</a:t>
            </a:r>
          </a:p>
          <a:p>
            <a:pPr lvl="1"/>
            <a:r>
              <a:rPr lang="en-US" sz="2000" dirty="0" smtClean="0"/>
              <a:t>Nonvolatile</a:t>
            </a:r>
          </a:p>
          <a:p>
            <a:pPr lvl="1"/>
            <a:r>
              <a:rPr lang="en-US" sz="2000" dirty="0" smtClean="0"/>
              <a:t>Can read but not write</a:t>
            </a:r>
          </a:p>
          <a:p>
            <a:r>
              <a:rPr lang="en-US" sz="2400" dirty="0" smtClean="0"/>
              <a:t>Applications</a:t>
            </a:r>
          </a:p>
          <a:p>
            <a:pPr lvl="1"/>
            <a:r>
              <a:rPr lang="en-US" sz="2000" dirty="0" smtClean="0"/>
              <a:t>Microprogramming (see later)</a:t>
            </a:r>
          </a:p>
          <a:p>
            <a:pPr lvl="1"/>
            <a:r>
              <a:rPr lang="en-US" sz="2000" dirty="0" smtClean="0"/>
              <a:t>Library subroutines</a:t>
            </a:r>
          </a:p>
          <a:p>
            <a:pPr lvl="1"/>
            <a:r>
              <a:rPr lang="en-US" sz="2000" dirty="0" smtClean="0"/>
              <a:t>Systems programs (BIOS)</a:t>
            </a:r>
          </a:p>
          <a:p>
            <a:r>
              <a:rPr lang="en-US" sz="2400" dirty="0" smtClean="0"/>
              <a:t>Data and Programs are continuously in Main memory and never be loaded from a secondary storage device.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p:txBody>
          <a:bodyPr>
            <a:noAutofit/>
          </a:bodyPr>
          <a:lstStyle/>
          <a:p>
            <a:r>
              <a:rPr lang="en-GB" sz="4000" dirty="0" smtClean="0">
                <a:latin typeface="Garamond" pitchFamily="18" charset="0"/>
              </a:rPr>
              <a:t>Internal Memory</a:t>
            </a:r>
            <a:r>
              <a:rPr lang="en-GB" sz="2400" dirty="0" smtClean="0">
                <a:latin typeface="Garamond" pitchFamily="18" charset="0"/>
              </a:rPr>
              <a:t/>
            </a:r>
            <a:br>
              <a:rPr lang="en-GB" sz="2400" dirty="0" smtClean="0">
                <a:latin typeface="Garamond" pitchFamily="18" charset="0"/>
              </a:rPr>
            </a:br>
            <a:r>
              <a:rPr lang="en-GB" sz="2400" dirty="0">
                <a:latin typeface="Garamond" pitchFamily="18" charset="0"/>
              </a:rPr>
              <a:t/>
            </a:r>
            <a:br>
              <a:rPr lang="en-GB" sz="2400" dirty="0">
                <a:latin typeface="Garamond" pitchFamily="18" charset="0"/>
              </a:rPr>
            </a:br>
            <a:r>
              <a:rPr lang="en-GB" sz="2400" dirty="0" smtClean="0">
                <a:latin typeface="Garamond" pitchFamily="18" charset="0"/>
              </a:rPr>
              <a:t/>
            </a:r>
            <a:br>
              <a:rPr lang="en-GB" sz="2400" dirty="0" smtClean="0">
                <a:latin typeface="Garamond" pitchFamily="18" charset="0"/>
              </a:rPr>
            </a:br>
            <a:r>
              <a:rPr lang="en-GB" sz="2400" dirty="0" smtClean="0">
                <a:latin typeface="Garamond" pitchFamily="18" charset="0"/>
              </a:rPr>
              <a:t>From</a:t>
            </a:r>
            <a:br>
              <a:rPr lang="en-GB" sz="2400" dirty="0" smtClean="0">
                <a:latin typeface="Garamond" pitchFamily="18" charset="0"/>
              </a:rPr>
            </a:br>
            <a:r>
              <a:rPr lang="en-GB" sz="2400" dirty="0" smtClean="0">
                <a:latin typeface="Garamond" pitchFamily="18" charset="0"/>
              </a:rPr>
              <a:t>Computer Organization and Architecture</a:t>
            </a:r>
            <a:br>
              <a:rPr lang="en-GB" sz="2400" dirty="0" smtClean="0">
                <a:latin typeface="Garamond" pitchFamily="18" charset="0"/>
              </a:rPr>
            </a:br>
            <a:r>
              <a:rPr lang="en-GB" sz="2400" dirty="0" smtClean="0">
                <a:latin typeface="Garamond" pitchFamily="18" charset="0"/>
              </a:rPr>
              <a:t>William Stallings- 7</a:t>
            </a:r>
            <a:r>
              <a:rPr lang="en-GB" sz="2400" baseline="30000" dirty="0" smtClean="0">
                <a:latin typeface="Garamond" pitchFamily="18" charset="0"/>
              </a:rPr>
              <a:t>th</a:t>
            </a:r>
            <a:r>
              <a:rPr lang="en-GB" sz="2400" dirty="0" smtClean="0">
                <a:latin typeface="Garamond" pitchFamily="18" charset="0"/>
              </a:rPr>
              <a:t>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67544" y="0"/>
            <a:ext cx="8229600" cy="764704"/>
          </a:xfrm>
        </p:spPr>
        <p:txBody>
          <a:bodyPr/>
          <a:lstStyle/>
          <a:p>
            <a:r>
              <a:rPr lang="en-US" dirty="0" smtClean="0"/>
              <a:t>Types of ROM</a:t>
            </a:r>
          </a:p>
        </p:txBody>
      </p:sp>
      <p:sp>
        <p:nvSpPr>
          <p:cNvPr id="15363" name="Rectangle 5"/>
          <p:cNvSpPr>
            <a:spLocks noGrp="1" noChangeArrowheads="1"/>
          </p:cNvSpPr>
          <p:nvPr>
            <p:ph type="body" idx="1"/>
          </p:nvPr>
        </p:nvSpPr>
        <p:spPr>
          <a:xfrm>
            <a:off x="0" y="836712"/>
            <a:ext cx="9144000" cy="6021288"/>
          </a:xfrm>
        </p:spPr>
        <p:txBody>
          <a:bodyPr>
            <a:noAutofit/>
          </a:bodyPr>
          <a:lstStyle/>
          <a:p>
            <a:r>
              <a:rPr lang="en-US" sz="2800" b="1" dirty="0" smtClean="0"/>
              <a:t>ROM</a:t>
            </a:r>
          </a:p>
          <a:p>
            <a:pPr lvl="1"/>
            <a:r>
              <a:rPr lang="en-US" sz="2000" dirty="0" smtClean="0"/>
              <a:t>Written during manufacture</a:t>
            </a:r>
          </a:p>
          <a:p>
            <a:pPr lvl="1"/>
            <a:r>
              <a:rPr lang="en-US" sz="2000" dirty="0" smtClean="0"/>
              <a:t>Very expensive for small runs (Data insertion step)</a:t>
            </a:r>
          </a:p>
          <a:p>
            <a:pPr lvl="1"/>
            <a:r>
              <a:rPr lang="en-US" sz="2000" dirty="0" smtClean="0"/>
              <a:t>No room for error (if 1 bit is wrong, whole batch of ROMs will be thrown out)</a:t>
            </a:r>
          </a:p>
          <a:p>
            <a:pPr algn="ctr">
              <a:buNone/>
            </a:pPr>
            <a:endParaRPr lang="en-US" sz="2800" u="sng" dirty="0" smtClean="0"/>
          </a:p>
          <a:p>
            <a:pPr algn="ctr">
              <a:buNone/>
            </a:pPr>
            <a:r>
              <a:rPr lang="en-US" sz="2800" u="sng" dirty="0" smtClean="0"/>
              <a:t>When a small number of ROMs with a particular memory content is needed, we can use PROM</a:t>
            </a:r>
          </a:p>
          <a:p>
            <a:r>
              <a:rPr lang="en-US" sz="2800" b="1" dirty="0" smtClean="0"/>
              <a:t>Programmable (once)</a:t>
            </a:r>
          </a:p>
          <a:p>
            <a:pPr lvl="1"/>
            <a:r>
              <a:rPr lang="en-US" sz="2000" dirty="0" smtClean="0"/>
              <a:t>PROM</a:t>
            </a:r>
          </a:p>
          <a:p>
            <a:pPr lvl="1"/>
            <a:r>
              <a:rPr lang="en-US" sz="2000" dirty="0" smtClean="0"/>
              <a:t>Not written at fabrication time. </a:t>
            </a:r>
          </a:p>
          <a:p>
            <a:pPr lvl="1"/>
            <a:r>
              <a:rPr lang="en-US" sz="2000" dirty="0" smtClean="0">
                <a:solidFill>
                  <a:srgbClr val="FF0000"/>
                </a:solidFill>
              </a:rPr>
              <a:t>Needs special equipment to program</a:t>
            </a:r>
          </a:p>
          <a:p>
            <a:pPr lvl="1"/>
            <a:r>
              <a:rPr lang="en-US" sz="2000" dirty="0" smtClean="0"/>
              <a:t>Flexible and convenient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67544" y="0"/>
            <a:ext cx="8229600" cy="764704"/>
          </a:xfrm>
        </p:spPr>
        <p:txBody>
          <a:bodyPr/>
          <a:lstStyle/>
          <a:p>
            <a:r>
              <a:rPr lang="en-US" dirty="0" smtClean="0"/>
              <a:t>Types of ROM</a:t>
            </a:r>
          </a:p>
        </p:txBody>
      </p:sp>
      <p:sp>
        <p:nvSpPr>
          <p:cNvPr id="15363" name="Rectangle 5"/>
          <p:cNvSpPr>
            <a:spLocks noGrp="1" noChangeArrowheads="1"/>
          </p:cNvSpPr>
          <p:nvPr>
            <p:ph type="body" idx="1"/>
          </p:nvPr>
        </p:nvSpPr>
        <p:spPr>
          <a:xfrm>
            <a:off x="0" y="836712"/>
            <a:ext cx="9144000" cy="6021288"/>
          </a:xfrm>
        </p:spPr>
        <p:txBody>
          <a:bodyPr>
            <a:noAutofit/>
          </a:bodyPr>
          <a:lstStyle/>
          <a:p>
            <a:pPr algn="ctr">
              <a:buNone/>
            </a:pPr>
            <a:r>
              <a:rPr lang="en-US" sz="2800" u="sng" dirty="0" smtClean="0"/>
              <a:t>When a more read and less writes are required, but non-volatile storage is required</a:t>
            </a:r>
          </a:p>
          <a:p>
            <a:r>
              <a:rPr lang="en-US" sz="2800" b="1" dirty="0" smtClean="0"/>
              <a:t>Read “mostly”</a:t>
            </a:r>
          </a:p>
          <a:p>
            <a:pPr lvl="1"/>
            <a:r>
              <a:rPr lang="en-US" sz="2000" dirty="0" smtClean="0"/>
              <a:t>Erasable Programmable (EPROM)</a:t>
            </a:r>
          </a:p>
          <a:p>
            <a:pPr lvl="2"/>
            <a:r>
              <a:rPr lang="en-US" sz="1800" dirty="0" smtClean="0"/>
              <a:t>Erased by UV – light fitted in memory chip – </a:t>
            </a:r>
          </a:p>
          <a:p>
            <a:pPr lvl="2"/>
            <a:r>
              <a:rPr lang="en-US" sz="1800" dirty="0" smtClean="0"/>
              <a:t>Expensive than PROM</a:t>
            </a:r>
          </a:p>
          <a:p>
            <a:pPr lvl="2"/>
            <a:r>
              <a:rPr lang="en-US" sz="1800" dirty="0" smtClean="0"/>
              <a:t>Takes 20 </a:t>
            </a:r>
            <a:r>
              <a:rPr lang="en-US" sz="1800" dirty="0" err="1" smtClean="0"/>
              <a:t>mins</a:t>
            </a:r>
            <a:r>
              <a:rPr lang="en-US" sz="1800" dirty="0" smtClean="0"/>
              <a:t>. All cells shall be brought to initial state.</a:t>
            </a:r>
          </a:p>
          <a:p>
            <a:pPr lvl="1"/>
            <a:r>
              <a:rPr lang="en-US" sz="2000" dirty="0" smtClean="0"/>
              <a:t>Electrically Erasable (EEPROM)</a:t>
            </a:r>
          </a:p>
          <a:p>
            <a:pPr lvl="2"/>
            <a:r>
              <a:rPr lang="en-US" sz="1800" dirty="0" smtClean="0"/>
              <a:t>Takes much longer to write than read</a:t>
            </a:r>
          </a:p>
          <a:p>
            <a:pPr lvl="2"/>
            <a:r>
              <a:rPr lang="en-US" sz="1800" dirty="0" smtClean="0"/>
              <a:t>Can be read/write any time without erasing prior contents, only the bytes addressed are updated. </a:t>
            </a:r>
          </a:p>
          <a:p>
            <a:pPr lvl="1"/>
            <a:r>
              <a:rPr lang="en-US" sz="2000" dirty="0" smtClean="0"/>
              <a:t>Flash memory</a:t>
            </a:r>
          </a:p>
          <a:p>
            <a:pPr lvl="2"/>
            <a:r>
              <a:rPr lang="en-US" sz="1600" dirty="0" smtClean="0"/>
              <a:t>Named after its speed.</a:t>
            </a:r>
          </a:p>
          <a:p>
            <a:pPr lvl="2"/>
            <a:r>
              <a:rPr lang="en-US" sz="1800" dirty="0" smtClean="0"/>
              <a:t>Can erase whole memory electrically in few seconds.</a:t>
            </a:r>
          </a:p>
          <a:p>
            <a:pPr lvl="2"/>
            <a:r>
              <a:rPr lang="en-US" sz="1800" dirty="0" smtClean="0"/>
              <a:t>A portion (block) of memory are erased in one flash. Hence the name.</a:t>
            </a:r>
          </a:p>
          <a:p>
            <a:pPr lvl="2"/>
            <a:r>
              <a:rPr lang="en-US" sz="1800" dirty="0" smtClean="0"/>
              <a:t>Doesn’t provide byte level erasure.</a:t>
            </a:r>
          </a:p>
          <a:p>
            <a:pPr lvl="2"/>
            <a:r>
              <a:rPr lang="en-US" sz="1800" dirty="0" smtClean="0"/>
              <a:t>1 transistor per chip = High density</a:t>
            </a:r>
          </a:p>
          <a:p>
            <a:pPr lvl="2"/>
            <a:endParaRPr lang="en-US" sz="1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Memory Organization</a:t>
            </a:r>
          </a:p>
        </p:txBody>
      </p:sp>
      <p:sp>
        <p:nvSpPr>
          <p:cNvPr id="16387" name="Rectangle 3"/>
          <p:cNvSpPr>
            <a:spLocks noGrp="1" noChangeArrowheads="1"/>
          </p:cNvSpPr>
          <p:nvPr>
            <p:ph type="body" idx="1"/>
          </p:nvPr>
        </p:nvSpPr>
        <p:spPr/>
        <p:txBody>
          <a:bodyPr>
            <a:normAutofit/>
          </a:bodyPr>
          <a:lstStyle/>
          <a:p>
            <a:r>
              <a:rPr lang="en-GB" dirty="0" smtClean="0"/>
              <a:t>Trade-offs</a:t>
            </a:r>
          </a:p>
          <a:p>
            <a:pPr lvl="1"/>
            <a:r>
              <a:rPr lang="en-GB" dirty="0" smtClean="0"/>
              <a:t>One extreme: Physical arrangement same as perceived by Processor.</a:t>
            </a:r>
          </a:p>
          <a:p>
            <a:pPr lvl="2"/>
            <a:r>
              <a:rPr lang="en-GB" dirty="0" smtClean="0"/>
              <a:t>A 16Mbit chip can be organised as 1M of 16 bit words</a:t>
            </a:r>
          </a:p>
          <a:p>
            <a:pPr lvl="1"/>
            <a:r>
              <a:rPr lang="en-GB" dirty="0" smtClean="0"/>
              <a:t>Other extreme: One bit per chip;</a:t>
            </a:r>
          </a:p>
          <a:p>
            <a:pPr lvl="2"/>
            <a:r>
              <a:rPr lang="en-GB" dirty="0" smtClean="0">
                <a:solidFill>
                  <a:srgbClr val="FF0000"/>
                </a:solidFill>
              </a:rPr>
              <a:t>A bit per chip system has 16 lots of 1Mbit chip with bit 1 of each word in chip 1 and so on</a:t>
            </a:r>
          </a:p>
          <a:p>
            <a:pPr lvl="1"/>
            <a:endParaRPr lang="en-GB" dirty="0" smtClean="0"/>
          </a:p>
          <a:p>
            <a:r>
              <a:rPr lang="en-GB" dirty="0" smtClean="0"/>
              <a:t>ROM organization is similar.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Organisation in detail</a:t>
            </a:r>
          </a:p>
        </p:txBody>
      </p:sp>
      <p:sp>
        <p:nvSpPr>
          <p:cNvPr id="16387" name="Rectangle 3"/>
          <p:cNvSpPr>
            <a:spLocks noGrp="1" noChangeArrowheads="1"/>
          </p:cNvSpPr>
          <p:nvPr>
            <p:ph type="body" idx="1"/>
          </p:nvPr>
        </p:nvSpPr>
        <p:spPr/>
        <p:txBody>
          <a:bodyPr>
            <a:normAutofit/>
          </a:bodyPr>
          <a:lstStyle/>
          <a:p>
            <a:r>
              <a:rPr lang="en-GB" sz="2400" dirty="0" smtClean="0"/>
              <a:t>A typical organization of 16Mbit chip. 4 bits are read/write at a time.</a:t>
            </a:r>
          </a:p>
          <a:p>
            <a:r>
              <a:rPr lang="en-GB" sz="2400" dirty="0" smtClean="0"/>
              <a:t>Logically, 4 square arrays of 2048 by 2048 elements. Therefore, A 16Mbit chip can be organised as a 2048 x 2048 x 4bit array</a:t>
            </a:r>
          </a:p>
          <a:p>
            <a:pPr lvl="1"/>
            <a:r>
              <a:rPr lang="en-GB" sz="2000" dirty="0" smtClean="0"/>
              <a:t>Reduces number of address pins</a:t>
            </a:r>
          </a:p>
          <a:p>
            <a:pPr lvl="2"/>
            <a:r>
              <a:rPr lang="en-GB" sz="1800" dirty="0" smtClean="0"/>
              <a:t>Multiplex row address and column address</a:t>
            </a:r>
          </a:p>
          <a:p>
            <a:pPr lvl="2"/>
            <a:r>
              <a:rPr lang="en-GB" sz="1800" dirty="0" smtClean="0"/>
              <a:t>11 pins to address (2</a:t>
            </a:r>
            <a:r>
              <a:rPr lang="en-GB" sz="1800" baseline="30000" dirty="0" smtClean="0"/>
              <a:t>11</a:t>
            </a:r>
            <a:r>
              <a:rPr lang="en-GB" sz="1800" dirty="0" smtClean="0"/>
              <a:t>=2048)</a:t>
            </a:r>
          </a:p>
          <a:p>
            <a:pPr lvl="2"/>
            <a:r>
              <a:rPr lang="en-GB" sz="1800" dirty="0" smtClean="0"/>
              <a:t>Adding one more pin doubles range of values so x4 capacity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922114"/>
          </a:xfrm>
        </p:spPr>
        <p:txBody>
          <a:bodyPr/>
          <a:lstStyle/>
          <a:p>
            <a:r>
              <a:rPr lang="en-US" dirty="0" smtClean="0"/>
              <a:t>Typical 16 Mb DRAM (4M x 4)</a:t>
            </a:r>
          </a:p>
        </p:txBody>
      </p:sp>
      <p:pic>
        <p:nvPicPr>
          <p:cNvPr id="18435" name="Picture 5"/>
          <p:cNvPicPr>
            <a:picLocks noChangeAspect="1" noChangeArrowheads="1"/>
          </p:cNvPicPr>
          <p:nvPr/>
        </p:nvPicPr>
        <p:blipFill>
          <a:blip r:embed="rId3" cstate="print"/>
          <a:srcRect l="5428" t="6638" r="6648" b="18596"/>
          <a:stretch>
            <a:fillRect/>
          </a:stretch>
        </p:blipFill>
        <p:spPr bwMode="auto">
          <a:xfrm>
            <a:off x="457200" y="1143000"/>
            <a:ext cx="8153400" cy="53625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Packaging</a:t>
            </a:r>
          </a:p>
        </p:txBody>
      </p:sp>
      <p:pic>
        <p:nvPicPr>
          <p:cNvPr id="19459" name="Picture 4"/>
          <p:cNvPicPr>
            <a:picLocks noChangeAspect="1" noChangeArrowheads="1"/>
          </p:cNvPicPr>
          <p:nvPr/>
        </p:nvPicPr>
        <p:blipFill>
          <a:blip r:embed="rId3" cstate="print"/>
          <a:srcRect b="43399"/>
          <a:stretch>
            <a:fillRect/>
          </a:stretch>
        </p:blipFill>
        <p:spPr bwMode="auto">
          <a:xfrm>
            <a:off x="685800" y="1762125"/>
            <a:ext cx="7772400" cy="46609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1669"/>
            <a:ext cx="9144000" cy="646331"/>
          </a:xfrm>
          <a:prstGeom prst="rect">
            <a:avLst/>
          </a:prstGeom>
        </p:spPr>
        <p:txBody>
          <a:bodyPr wrap="square">
            <a:spAutoFit/>
          </a:bodyPr>
          <a:lstStyle/>
          <a:p>
            <a:pPr algn="ctr"/>
            <a:r>
              <a:rPr lang="en-GB" sz="1800" dirty="0" smtClean="0"/>
              <a:t>Example of </a:t>
            </a:r>
            <a:r>
              <a:rPr lang="en-GB" sz="1800" dirty="0" smtClean="0">
                <a:hlinkClick r:id="rId2" tooltip="Read/write memory"/>
              </a:rPr>
              <a:t>writable</a:t>
            </a:r>
            <a:r>
              <a:rPr lang="en-GB" sz="1800" dirty="0" smtClean="0"/>
              <a:t> </a:t>
            </a:r>
            <a:r>
              <a:rPr lang="en-GB" sz="1800" dirty="0" smtClean="0">
                <a:hlinkClick r:id="rId3" tooltip="Volatile memory"/>
              </a:rPr>
              <a:t>volatile</a:t>
            </a:r>
            <a:r>
              <a:rPr lang="en-GB" sz="1800" dirty="0" smtClean="0"/>
              <a:t> random-access memory: Synchronous </a:t>
            </a:r>
            <a:r>
              <a:rPr lang="en-GB" sz="1800" dirty="0" smtClean="0">
                <a:hlinkClick r:id="rId4" tooltip="Dynamic RAM"/>
              </a:rPr>
              <a:t>Dynamic RAM</a:t>
            </a:r>
            <a:r>
              <a:rPr lang="en-GB" sz="1800" dirty="0" smtClean="0"/>
              <a:t> </a:t>
            </a:r>
            <a:r>
              <a:rPr lang="en-GB" sz="1800" dirty="0" smtClean="0">
                <a:hlinkClick r:id="rId5" tooltip="DIMM"/>
              </a:rPr>
              <a:t>modules</a:t>
            </a:r>
            <a:r>
              <a:rPr lang="en-GB" sz="1800" dirty="0" smtClean="0"/>
              <a:t>, primarily used as main memory in </a:t>
            </a:r>
            <a:r>
              <a:rPr lang="en-GB" sz="1800" dirty="0" smtClean="0">
                <a:hlinkClick r:id="rId6" tooltip="Personal computers"/>
              </a:rPr>
              <a:t>personal computers</a:t>
            </a:r>
            <a:r>
              <a:rPr lang="en-GB" sz="1800" dirty="0" smtClean="0"/>
              <a:t>, </a:t>
            </a:r>
            <a:r>
              <a:rPr lang="en-GB" sz="1800" dirty="0" smtClean="0">
                <a:hlinkClick r:id="rId7" tooltip="Workstation"/>
              </a:rPr>
              <a:t>workstations</a:t>
            </a:r>
            <a:r>
              <a:rPr lang="en-GB" sz="1800" dirty="0" smtClean="0"/>
              <a:t>, and </a:t>
            </a:r>
            <a:r>
              <a:rPr lang="en-GB" sz="1800" dirty="0" smtClean="0">
                <a:hlinkClick r:id="rId8" tooltip="Server (computing)"/>
              </a:rPr>
              <a:t>servers</a:t>
            </a:r>
            <a:r>
              <a:rPr lang="en-GB" sz="1800" dirty="0" smtClean="0"/>
              <a:t>.</a:t>
            </a:r>
            <a:endParaRPr lang="en-GB" sz="1800" dirty="0"/>
          </a:p>
        </p:txBody>
      </p:sp>
      <p:pic>
        <p:nvPicPr>
          <p:cNvPr id="6" name="Picture 5" descr="800px-Memory_module_DDRAM_20-03-2006.jpg"/>
          <p:cNvPicPr>
            <a:picLocks noChangeAspect="1"/>
          </p:cNvPicPr>
          <p:nvPr/>
        </p:nvPicPr>
        <p:blipFill>
          <a:blip r:embed="rId9" cstate="print"/>
          <a:stretch>
            <a:fillRect/>
          </a:stretch>
        </p:blipFill>
        <p:spPr>
          <a:xfrm>
            <a:off x="792088" y="44624"/>
            <a:ext cx="7524328" cy="56432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Garamond" pitchFamily="18" charset="0"/>
              </a:rPr>
              <a:t>Random Access Memory</a:t>
            </a:r>
            <a:endParaRPr lang="en-GB" dirty="0">
              <a:latin typeface="Garamond" pitchFamily="18" charset="0"/>
            </a:endParaRPr>
          </a:p>
        </p:txBody>
      </p:sp>
      <p:sp>
        <p:nvSpPr>
          <p:cNvPr id="3" name="Content Placeholder 2"/>
          <p:cNvSpPr>
            <a:spLocks noGrp="1"/>
          </p:cNvSpPr>
          <p:nvPr>
            <p:ph idx="1"/>
          </p:nvPr>
        </p:nvSpPr>
        <p:spPr/>
        <p:txBody>
          <a:bodyPr/>
          <a:lstStyle/>
          <a:p>
            <a:r>
              <a:rPr lang="en-GB" b="1" dirty="0" smtClean="0">
                <a:latin typeface="Garamond" pitchFamily="18" charset="0"/>
              </a:rPr>
              <a:t>Random-access memory</a:t>
            </a:r>
            <a:r>
              <a:rPr lang="en-GB" dirty="0" smtClean="0">
                <a:latin typeface="Garamond" pitchFamily="18" charset="0"/>
              </a:rPr>
              <a:t> (</a:t>
            </a:r>
            <a:r>
              <a:rPr lang="en-GB" b="1" dirty="0" smtClean="0">
                <a:latin typeface="Garamond" pitchFamily="18" charset="0"/>
              </a:rPr>
              <a:t>RAM</a:t>
            </a:r>
            <a:r>
              <a:rPr lang="en-GB" dirty="0" smtClean="0">
                <a:latin typeface="Garamond" pitchFamily="18" charset="0"/>
              </a:rPr>
              <a:t>) is a form of </a:t>
            </a:r>
            <a:r>
              <a:rPr lang="en-GB" dirty="0" smtClean="0">
                <a:latin typeface="Garamond" pitchFamily="18" charset="0"/>
                <a:hlinkClick r:id="rId2" tooltip="Computer data storage"/>
              </a:rPr>
              <a:t>computer data storage</a:t>
            </a:r>
            <a:r>
              <a:rPr lang="en-GB" dirty="0" smtClean="0">
                <a:latin typeface="Garamond" pitchFamily="18" charset="0"/>
              </a:rPr>
              <a:t>. Today, it takes the form of </a:t>
            </a:r>
            <a:r>
              <a:rPr lang="en-GB" dirty="0" smtClean="0">
                <a:latin typeface="Garamond" pitchFamily="18" charset="0"/>
                <a:hlinkClick r:id="rId3" tooltip="Integrated circuit"/>
              </a:rPr>
              <a:t>integrated circuits</a:t>
            </a:r>
            <a:r>
              <a:rPr lang="en-GB" dirty="0" smtClean="0">
                <a:latin typeface="Garamond" pitchFamily="18" charset="0"/>
              </a:rPr>
              <a:t> that allow stored </a:t>
            </a:r>
            <a:r>
              <a:rPr lang="en-GB" dirty="0" smtClean="0">
                <a:latin typeface="Garamond" pitchFamily="18" charset="0"/>
                <a:hlinkClick r:id="rId4" tooltip="Data"/>
              </a:rPr>
              <a:t>data</a:t>
            </a:r>
            <a:r>
              <a:rPr lang="en-GB" dirty="0" smtClean="0">
                <a:latin typeface="Garamond" pitchFamily="18" charset="0"/>
              </a:rPr>
              <a:t> to be accessed in any order (i.e., at </a:t>
            </a:r>
            <a:r>
              <a:rPr lang="en-GB" dirty="0" smtClean="0">
                <a:latin typeface="Garamond" pitchFamily="18" charset="0"/>
                <a:hlinkClick r:id="rId5" tooltip="Random access"/>
              </a:rPr>
              <a:t>random</a:t>
            </a:r>
            <a:r>
              <a:rPr lang="en-GB" dirty="0" smtClean="0">
                <a:latin typeface="Garamond" pitchFamily="18" charset="0"/>
              </a:rPr>
              <a:t>). "Random" refers to the idea that any piece of data can be returned in a </a:t>
            </a:r>
            <a:r>
              <a:rPr lang="en-GB" dirty="0" smtClean="0">
                <a:latin typeface="Garamond" pitchFamily="18" charset="0"/>
                <a:hlinkClick r:id="rId6" tooltip="Constant time"/>
              </a:rPr>
              <a:t>constant time</a:t>
            </a:r>
            <a:r>
              <a:rPr lang="en-GB" dirty="0" smtClean="0">
                <a:latin typeface="Garamond" pitchFamily="18" charset="0"/>
              </a:rPr>
              <a:t>, regardless of its physical location and whether it is related to the previous piece of data.</a:t>
            </a:r>
          </a:p>
          <a:p>
            <a:endParaRPr lang="en-GB" dirty="0">
              <a:latin typeface="Garamond"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Garamond" pitchFamily="18" charset="0"/>
              </a:rPr>
              <a:t>RAM</a:t>
            </a:r>
            <a:endParaRPr lang="en-GB" dirty="0">
              <a:latin typeface="Garamond" pitchFamily="18" charset="0"/>
            </a:endParaRPr>
          </a:p>
        </p:txBody>
      </p:sp>
      <p:sp>
        <p:nvSpPr>
          <p:cNvPr id="3" name="Content Placeholder 2"/>
          <p:cNvSpPr>
            <a:spLocks noGrp="1"/>
          </p:cNvSpPr>
          <p:nvPr>
            <p:ph idx="1"/>
          </p:nvPr>
        </p:nvSpPr>
        <p:spPr/>
        <p:txBody>
          <a:bodyPr/>
          <a:lstStyle/>
          <a:p>
            <a:r>
              <a:rPr lang="en-GB" dirty="0" smtClean="0">
                <a:latin typeface="Garamond" pitchFamily="18" charset="0"/>
              </a:rPr>
              <a:t>The word "RAM" is often associated with </a:t>
            </a:r>
            <a:r>
              <a:rPr lang="en-GB" dirty="0" smtClean="0">
                <a:latin typeface="Garamond" pitchFamily="18" charset="0"/>
                <a:hlinkClick r:id="rId2" tooltip="Volatile memory"/>
              </a:rPr>
              <a:t>volatile</a:t>
            </a:r>
            <a:r>
              <a:rPr lang="en-GB" dirty="0" smtClean="0">
                <a:latin typeface="Garamond" pitchFamily="18" charset="0"/>
              </a:rPr>
              <a:t> types of memory (such as </a:t>
            </a:r>
            <a:r>
              <a:rPr lang="en-GB" dirty="0" smtClean="0">
                <a:latin typeface="Garamond" pitchFamily="18" charset="0"/>
                <a:hlinkClick r:id="rId3" tooltip="DRAM"/>
              </a:rPr>
              <a:t>DRAM</a:t>
            </a:r>
            <a:r>
              <a:rPr lang="en-GB" dirty="0" smtClean="0">
                <a:latin typeface="Garamond" pitchFamily="18" charset="0"/>
              </a:rPr>
              <a:t> </a:t>
            </a:r>
            <a:r>
              <a:rPr lang="en-GB" dirty="0" smtClean="0">
                <a:latin typeface="Garamond" pitchFamily="18" charset="0"/>
                <a:hlinkClick r:id="rId4" tooltip="DIMM"/>
              </a:rPr>
              <a:t>memory modules</a:t>
            </a:r>
            <a:r>
              <a:rPr lang="en-GB" dirty="0" smtClean="0">
                <a:latin typeface="Garamond" pitchFamily="18" charset="0"/>
              </a:rPr>
              <a:t>), where the information is lost after the power is switched off. Many other types of memory are RAM as well, including most types of </a:t>
            </a:r>
            <a:r>
              <a:rPr lang="en-GB" dirty="0" smtClean="0">
                <a:latin typeface="Garamond" pitchFamily="18" charset="0"/>
                <a:hlinkClick r:id="rId5" tooltip="Read only memory"/>
              </a:rPr>
              <a:t>ROM</a:t>
            </a:r>
            <a:endParaRPr lang="en-GB" dirty="0">
              <a:latin typeface="Garamond"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Cores – Self Study</a:t>
            </a:r>
            <a:endParaRPr lang="en-GB" dirty="0"/>
          </a:p>
        </p:txBody>
      </p:sp>
      <p:pic>
        <p:nvPicPr>
          <p:cNvPr id="4" name="Content Placeholder 3" descr="1951core.jpg"/>
          <p:cNvPicPr>
            <a:picLocks noGrp="1" noChangeAspect="1"/>
          </p:cNvPicPr>
          <p:nvPr>
            <p:ph idx="1"/>
          </p:nvPr>
        </p:nvPicPr>
        <p:blipFill>
          <a:blip r:embed="rId2" cstate="print"/>
          <a:stretch>
            <a:fillRect/>
          </a:stretch>
        </p:blipFill>
        <p:spPr>
          <a:xfrm>
            <a:off x="2000430" y="1600200"/>
            <a:ext cx="5143140"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Core – Self Study</a:t>
            </a:r>
            <a:endParaRPr lang="en-GB" dirty="0"/>
          </a:p>
        </p:txBody>
      </p:sp>
      <p:sp>
        <p:nvSpPr>
          <p:cNvPr id="3" name="Content Placeholder 2"/>
          <p:cNvSpPr>
            <a:spLocks noGrp="1"/>
          </p:cNvSpPr>
          <p:nvPr>
            <p:ph idx="1"/>
          </p:nvPr>
        </p:nvSpPr>
        <p:spPr/>
        <p:txBody>
          <a:bodyPr>
            <a:normAutofit fontScale="47500" lnSpcReduction="20000"/>
          </a:bodyPr>
          <a:lstStyle/>
          <a:p>
            <a:r>
              <a:rPr lang="en-GB" b="1" dirty="0" smtClean="0"/>
              <a:t>Core Dump</a:t>
            </a:r>
          </a:p>
          <a:p>
            <a:r>
              <a:rPr lang="en-GB" dirty="0" smtClean="0"/>
              <a:t/>
            </a:r>
            <a:br>
              <a:rPr lang="en-GB" dirty="0" smtClean="0"/>
            </a:br>
            <a:r>
              <a:rPr lang="en-GB" dirty="0" smtClean="0"/>
              <a:t>After it's creation in 1952, </a:t>
            </a:r>
            <a:r>
              <a:rPr lang="en-GB" b="1" dirty="0" smtClean="0"/>
              <a:t>core memory</a:t>
            </a:r>
            <a:r>
              <a:rPr lang="en-GB" dirty="0" smtClean="0"/>
              <a:t> remained the fastest form of memory available until the late 1980's. Core memory (also known as </a:t>
            </a:r>
            <a:r>
              <a:rPr lang="en-GB" i="1" dirty="0" smtClean="0"/>
              <a:t>main memory</a:t>
            </a:r>
            <a:r>
              <a:rPr lang="en-GB" dirty="0" smtClean="0"/>
              <a:t>), is composed of a series of donut-shaped magnets, called </a:t>
            </a:r>
            <a:r>
              <a:rPr lang="en-GB" i="1" dirty="0" smtClean="0"/>
              <a:t>cores</a:t>
            </a:r>
            <a:r>
              <a:rPr lang="en-GB" dirty="0" smtClean="0"/>
              <a:t>. The cores were treated as binary switches. Each core could be polarized in either a clockwise or </a:t>
            </a:r>
            <a:r>
              <a:rPr lang="en-GB" dirty="0" err="1" smtClean="0"/>
              <a:t>counterclockwise</a:t>
            </a:r>
            <a:r>
              <a:rPr lang="en-GB" dirty="0" smtClean="0"/>
              <a:t> fashion, thus altering the positive or negative charge of the "donut" changed it's state.</a:t>
            </a:r>
            <a:br>
              <a:rPr lang="en-GB" dirty="0" smtClean="0"/>
            </a:br>
            <a:r>
              <a:rPr lang="en-GB" dirty="0" smtClean="0"/>
              <a:t/>
            </a:r>
            <a:br>
              <a:rPr lang="en-GB" dirty="0" smtClean="0"/>
            </a:br>
            <a:r>
              <a:rPr lang="en-GB" dirty="0" smtClean="0"/>
              <a:t>Until fairly recently, core was the prominent form of memory for computing (by 1976, 95% of the worlds computers used core memories). It had several features that made it attractive for computer hardware designers. First, it was cheap. Dirt cheap. In 1960, when computers were beginning to be widely used in large commercial enterprises, core memory cost about 20 cents a bit. By 1974, with the wide-spread use of semi-conductors in computers, core memory was running slightly less than a penny per bit. Secondly, since core memory relied on changing the polarity of ferrite magnets for retaining information, core would never lose the information it contained. A loss of power would not effect the memory, since the states of the magnets wouldn't be changed. In a similar vein, radiation from the machine would have no effect on the state of the memory.</a:t>
            </a:r>
            <a:br>
              <a:rPr lang="en-GB" dirty="0" smtClean="0"/>
            </a:br>
            <a:r>
              <a:rPr lang="en-GB" dirty="0" smtClean="0"/>
              <a:t/>
            </a:r>
            <a:br>
              <a:rPr lang="en-GB" dirty="0" smtClean="0"/>
            </a:br>
            <a:r>
              <a:rPr lang="en-GB" dirty="0" smtClean="0"/>
              <a:t>Core memory is organized in 2-dimensional matrices, usually in planes of 64X64 or 128X128. These planes of memory (called "mats") were then stacked to form memory banks, with each individual core barely visible to the human eye.. The core read/write wires were split into two wires (column, row), each wire carrying half of the necessary threshold switching current. This allowed for the addressing of specific memory cores in the matrix for reading and writing.</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8229600" cy="980728"/>
          </a:xfrm>
        </p:spPr>
        <p:txBody>
          <a:bodyPr/>
          <a:lstStyle/>
          <a:p>
            <a:r>
              <a:rPr lang="en-GB" dirty="0" smtClean="0"/>
              <a:t>Semiconductor Memory Types</a:t>
            </a:r>
          </a:p>
        </p:txBody>
      </p:sp>
      <p:sp>
        <p:nvSpPr>
          <p:cNvPr id="4099"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p:spPr>
        <p:txBody>
          <a:bodyPr wrap="none" lIns="90000" tIns="46800" rIns="90000" bIns="46800" anchor="ctr">
            <a:spAutoFit/>
          </a:bodyPr>
          <a:lstStyle/>
          <a:p>
            <a:endParaRPr lang="en-GB"/>
          </a:p>
        </p:txBody>
      </p:sp>
      <p:graphicFrame>
        <p:nvGraphicFramePr>
          <p:cNvPr id="161979" name="Group 187"/>
          <p:cNvGraphicFramePr>
            <a:graphicFrameLocks noGrp="1"/>
          </p:cNvGraphicFramePr>
          <p:nvPr/>
        </p:nvGraphicFramePr>
        <p:xfrm>
          <a:off x="144463" y="1196975"/>
          <a:ext cx="8820150" cy="5327652"/>
        </p:xfrm>
        <a:graphic>
          <a:graphicData uri="http://schemas.openxmlformats.org/drawingml/2006/table">
            <a:tbl>
              <a:tblPr>
                <a:tableStyleId>{3C2FFA5D-87B4-456A-9821-1D502468CF0F}</a:tableStyleId>
              </a:tblPr>
              <a:tblGrid>
                <a:gridCol w="1763712"/>
                <a:gridCol w="1763713"/>
                <a:gridCol w="1765300"/>
                <a:gridCol w="1763712"/>
                <a:gridCol w="1763713"/>
              </a:tblGrid>
              <a:tr h="592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effectLst/>
                        </a:rPr>
                        <a:t>Memory Type</a:t>
                      </a:r>
                      <a:endParaRPr kumimoji="0" lang="en-US" sz="1400" b="1" i="0" u="none" strike="noStrike" cap="none" normalizeH="0" baseline="0" dirty="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Category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Erasure</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Write Mechanism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Volatility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r>
              <a:tr h="828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Random-access </a:t>
                      </a:r>
                      <a:br>
                        <a:rPr kumimoji="0" lang="en-US" sz="1400" b="1" u="none" strike="noStrike" cap="none" normalizeH="0" baseline="0" smtClean="0">
                          <a:ln>
                            <a:noFill/>
                          </a:ln>
                          <a:effectLst/>
                        </a:rPr>
                      </a:br>
                      <a:r>
                        <a:rPr kumimoji="0" lang="en-US" sz="1400" b="1" u="none" strike="noStrike" cap="none" normalizeH="0" baseline="0" smtClean="0">
                          <a:ln>
                            <a:noFill/>
                          </a:ln>
                          <a:effectLst/>
                        </a:rPr>
                        <a:t>memory (RAM)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Read-write memory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Electrically, byte-level</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Electrically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Volatile</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r>
              <a:tr h="828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Read-only </a:t>
                      </a:r>
                      <a:br>
                        <a:rPr kumimoji="0" lang="en-US" sz="1400" b="1" u="none" strike="noStrike" cap="none" normalizeH="0" baseline="0" smtClean="0">
                          <a:ln>
                            <a:noFill/>
                          </a:ln>
                          <a:effectLst/>
                        </a:rPr>
                      </a:br>
                      <a:r>
                        <a:rPr kumimoji="0" lang="en-US" sz="1400" b="1" u="none" strike="noStrike" cap="none" normalizeH="0" baseline="0" smtClean="0">
                          <a:ln>
                            <a:noFill/>
                          </a:ln>
                          <a:effectLst/>
                        </a:rPr>
                        <a:t>memory (ROM)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Read-only memory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Not possible</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Masks</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row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Nonvolatile</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r>
              <a:tr h="592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Programmable </a:t>
                      </a:r>
                      <a:br>
                        <a:rPr kumimoji="0" lang="en-US" sz="1400" b="1" u="none" strike="noStrike" cap="none" normalizeH="0" baseline="0" smtClean="0">
                          <a:ln>
                            <a:noFill/>
                          </a:ln>
                          <a:effectLst/>
                        </a:rPr>
                      </a:br>
                      <a:r>
                        <a:rPr kumimoji="0" lang="en-US" sz="1400" b="1" u="none" strike="noStrike" cap="none" normalizeH="0" baseline="0" smtClean="0">
                          <a:ln>
                            <a:noFill/>
                          </a:ln>
                          <a:effectLst/>
                        </a:rPr>
                        <a:t>ROM (PROM)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vMerge="1">
                  <a:txBody>
                    <a:bodyPr/>
                    <a:lstStyle/>
                    <a:p>
                      <a:endParaRPr lang="en-GB"/>
                    </a:p>
                  </a:txBody>
                  <a:tcPr/>
                </a:tc>
                <a:tc row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Electrically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r>
              <a:tr h="828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Erasable PROM </a:t>
                      </a:r>
                      <a:br>
                        <a:rPr kumimoji="0" lang="en-US" sz="1400" b="1" u="none" strike="noStrike" cap="none" normalizeH="0" baseline="0" smtClean="0">
                          <a:ln>
                            <a:noFill/>
                          </a:ln>
                          <a:effectLst/>
                        </a:rPr>
                      </a:br>
                      <a:r>
                        <a:rPr kumimoji="0" lang="en-US" sz="1400" b="1" u="none" strike="noStrike" cap="none" normalizeH="0" baseline="0" smtClean="0">
                          <a:ln>
                            <a:noFill/>
                          </a:ln>
                          <a:effectLst/>
                        </a:rPr>
                        <a:t>(EPROM)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Read-mostly memory</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UV light, chip-level</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vMerge="1">
                  <a:txBody>
                    <a:bodyPr/>
                    <a:lstStyle/>
                    <a:p>
                      <a:endParaRPr lang="en-GB"/>
                    </a:p>
                  </a:txBody>
                  <a:tcPr/>
                </a:tc>
              </a:tr>
              <a:tr h="10652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Electrically Erasable PROM (EEPROM)</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smtClean="0">
                          <a:ln>
                            <a:noFill/>
                          </a:ln>
                          <a:effectLst/>
                        </a:rPr>
                        <a:t>Electrically, byte-level</a:t>
                      </a:r>
                      <a:endParaRPr kumimoji="0" lang="en-US" sz="1400" b="1" i="0" u="none" strike="noStrike" cap="none" normalizeH="0" baseline="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vMerge="1">
                  <a:txBody>
                    <a:bodyPr/>
                    <a:lstStyle/>
                    <a:p>
                      <a:endParaRPr lang="en-GB"/>
                    </a:p>
                  </a:txBody>
                  <a:tcPr/>
                </a:tc>
              </a:tr>
              <a:tr h="592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effectLst/>
                        </a:rPr>
                        <a:t>Flash memory</a:t>
                      </a:r>
                      <a:endParaRPr kumimoji="0" lang="en-US" sz="1400" b="1" i="0" u="none" strike="noStrike" cap="none" normalizeH="0" baseline="0" dirty="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u="none" strike="noStrike" cap="none" normalizeH="0" baseline="0" dirty="0" smtClean="0">
                          <a:ln>
                            <a:noFill/>
                          </a:ln>
                          <a:effectLst/>
                        </a:rPr>
                        <a:t>Electrically, block-level</a:t>
                      </a:r>
                      <a:endParaRPr kumimoji="0" lang="en-US" sz="1400" b="1" i="0" u="none" strike="noStrike" cap="none" normalizeH="0" baseline="0" dirty="0" smtClean="0">
                        <a:ln>
                          <a:noFill/>
                        </a:ln>
                        <a:solidFill>
                          <a:schemeClr val="tx1"/>
                        </a:solidFill>
                        <a:effectLst/>
                        <a:latin typeface="Times New Roman" pitchFamily="18" charset="0"/>
                      </a:endParaRPr>
                    </a:p>
                  </a:txBody>
                  <a:tcPr marL="90000" marR="90000" marT="46800" marB="46800" anchor="ctr" horzOverflow="overflow"/>
                </a:tc>
                <a:tc vMerge="1">
                  <a:txBody>
                    <a:bodyPr/>
                    <a:lstStyle/>
                    <a:p>
                      <a:endParaRPr lang="en-GB"/>
                    </a:p>
                  </a:txBody>
                  <a:tcPr/>
                </a:tc>
                <a:tc vMerge="1">
                  <a:txBody>
                    <a:bodyPr/>
                    <a:lstStyle/>
                    <a:p>
                      <a:endParaRPr lang="en-GB"/>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67544" y="0"/>
            <a:ext cx="8229600" cy="1143000"/>
          </a:xfrm>
        </p:spPr>
        <p:txBody>
          <a:bodyPr/>
          <a:lstStyle/>
          <a:p>
            <a:r>
              <a:rPr lang="en-GB" dirty="0" smtClean="0">
                <a:latin typeface="Garamond" pitchFamily="18" charset="0"/>
              </a:rPr>
              <a:t>Semiconductor Memory</a:t>
            </a:r>
          </a:p>
        </p:txBody>
      </p:sp>
      <p:sp>
        <p:nvSpPr>
          <p:cNvPr id="5123" name="Rectangle 5"/>
          <p:cNvSpPr>
            <a:spLocks noGrp="1" noChangeArrowheads="1"/>
          </p:cNvSpPr>
          <p:nvPr>
            <p:ph type="body" idx="1"/>
          </p:nvPr>
        </p:nvSpPr>
        <p:spPr/>
        <p:txBody>
          <a:bodyPr>
            <a:normAutofit fontScale="92500" lnSpcReduction="10000"/>
          </a:bodyPr>
          <a:lstStyle/>
          <a:p>
            <a:r>
              <a:rPr lang="en-GB" b="1" dirty="0" smtClean="0">
                <a:latin typeface="Garamond" pitchFamily="18" charset="0"/>
              </a:rPr>
              <a:t>RAM </a:t>
            </a:r>
          </a:p>
          <a:p>
            <a:pPr lvl="1"/>
            <a:r>
              <a:rPr lang="en-GB" dirty="0" smtClean="0">
                <a:latin typeface="Garamond" pitchFamily="18" charset="0"/>
              </a:rPr>
              <a:t>Misnamed as all semiconductor memory is random access (refer previous table)</a:t>
            </a:r>
          </a:p>
          <a:p>
            <a:pPr lvl="1"/>
            <a:r>
              <a:rPr lang="en-GB" dirty="0" smtClean="0">
                <a:latin typeface="Garamond" pitchFamily="18" charset="0"/>
              </a:rPr>
              <a:t>Read/Write</a:t>
            </a:r>
          </a:p>
          <a:p>
            <a:pPr lvl="2"/>
            <a:r>
              <a:rPr lang="en-GB" dirty="0" smtClean="0">
                <a:latin typeface="Garamond" pitchFamily="18" charset="0"/>
              </a:rPr>
              <a:t>are easy and accomplished using electric signals.</a:t>
            </a:r>
          </a:p>
          <a:p>
            <a:pPr lvl="1"/>
            <a:r>
              <a:rPr lang="en-GB" dirty="0" smtClean="0">
                <a:latin typeface="Garamond" pitchFamily="18" charset="0"/>
              </a:rPr>
              <a:t>Volatile</a:t>
            </a:r>
          </a:p>
          <a:p>
            <a:pPr lvl="2"/>
            <a:r>
              <a:rPr lang="en-GB" dirty="0" smtClean="0">
                <a:latin typeface="Garamond" pitchFamily="18" charset="0"/>
              </a:rPr>
              <a:t>Must be provided with constant power supply</a:t>
            </a:r>
          </a:p>
          <a:p>
            <a:pPr lvl="1"/>
            <a:r>
              <a:rPr lang="en-GB" dirty="0" smtClean="0">
                <a:latin typeface="Garamond" pitchFamily="18" charset="0"/>
              </a:rPr>
              <a:t>Temporary storage</a:t>
            </a:r>
          </a:p>
          <a:p>
            <a:pPr lvl="1"/>
            <a:r>
              <a:rPr lang="en-GB" dirty="0" smtClean="0">
                <a:latin typeface="Garamond" pitchFamily="18" charset="0"/>
              </a:rPr>
              <a:t>Types</a:t>
            </a:r>
          </a:p>
          <a:p>
            <a:pPr lvl="2"/>
            <a:r>
              <a:rPr lang="en-GB" dirty="0" smtClean="0">
                <a:latin typeface="Garamond" pitchFamily="18" charset="0"/>
              </a:rPr>
              <a:t>Static or dynamic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1578</TotalTime>
  <Words>1114</Words>
  <Application>Microsoft Office PowerPoint</Application>
  <PresentationFormat>On-screen Show (4:3)</PresentationFormat>
  <Paragraphs>204</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Computer Organization and Architecture  (BESE-15a)  </vt:lpstr>
      <vt:lpstr>Internal Memory   From Computer Organization and Architecture William Stallings- 7th Edition</vt:lpstr>
      <vt:lpstr>Slide 3</vt:lpstr>
      <vt:lpstr>Random Access Memory</vt:lpstr>
      <vt:lpstr>RAM</vt:lpstr>
      <vt:lpstr>Cores – Self Study</vt:lpstr>
      <vt:lpstr>Core – Self Study</vt:lpstr>
      <vt:lpstr>Semiconductor Memory Types</vt:lpstr>
      <vt:lpstr>Semiconductor Memory</vt:lpstr>
      <vt:lpstr>Memory Cell Operation</vt:lpstr>
      <vt:lpstr>Memory Cell Operation</vt:lpstr>
      <vt:lpstr>Memory Cell Operation</vt:lpstr>
      <vt:lpstr>Dynamic RAM</vt:lpstr>
      <vt:lpstr>DRAM Operation</vt:lpstr>
      <vt:lpstr>Static RAM</vt:lpstr>
      <vt:lpstr>Static RAM Operation (Details out of scope – May study in BEE course)</vt:lpstr>
      <vt:lpstr>SRAM v DRAM</vt:lpstr>
      <vt:lpstr>Why Static Ram is Faster</vt:lpstr>
      <vt:lpstr>Read Only Memory (ROM)</vt:lpstr>
      <vt:lpstr>Types of ROM</vt:lpstr>
      <vt:lpstr>Types of ROM</vt:lpstr>
      <vt:lpstr>Memory Organization</vt:lpstr>
      <vt:lpstr>Organisation in detail</vt:lpstr>
      <vt:lpstr>Typical 16 Mb DRAM (4M x 4)</vt:lpstr>
      <vt:lpstr>Packaging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Hammad</cp:lastModifiedBy>
  <cp:revision>256</cp:revision>
  <dcterms:created xsi:type="dcterms:W3CDTF">1998-09-09T13:12:25Z</dcterms:created>
  <dcterms:modified xsi:type="dcterms:W3CDTF">2010-12-20T05:10:03Z</dcterms:modified>
</cp:coreProperties>
</file>