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07" r:id="rId1"/>
  </p:sldMasterIdLst>
  <p:notesMasterIdLst>
    <p:notesMasterId r:id="rId12"/>
  </p:notesMasterIdLst>
  <p:handoutMasterIdLst>
    <p:handoutMasterId r:id="rId13"/>
  </p:handoutMasterIdLst>
  <p:sldIdLst>
    <p:sldId id="351" r:id="rId2"/>
    <p:sldId id="352" r:id="rId3"/>
    <p:sldId id="372" r:id="rId4"/>
    <p:sldId id="385" r:id="rId5"/>
    <p:sldId id="384" r:id="rId6"/>
    <p:sldId id="375" r:id="rId7"/>
    <p:sldId id="376" r:id="rId8"/>
    <p:sldId id="380" r:id="rId9"/>
    <p:sldId id="386" r:id="rId10"/>
    <p:sldId id="383" r:id="rId11"/>
  </p:sldIdLst>
  <p:sldSz cx="9144000" cy="6858000" type="screen4x3"/>
  <p:notesSz cx="7102475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6" autoAdjust="0"/>
    <p:restoredTop sz="90929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6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7AD1DC7-B35C-4B77-A2C3-204316905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997" y="4861441"/>
            <a:ext cx="5208482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33388F2F-33FE-4617-BABE-08434F746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B1DCB-E1CC-416F-939A-FBB2913C5C4D}" type="slidenum">
              <a:rPr lang="en-US"/>
              <a:pPr/>
              <a:t>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C9ABC-4775-4E10-9436-02632B2A2C11}" type="slidenum">
              <a:rPr lang="en-US"/>
              <a:pPr/>
              <a:t>3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C9ABC-4775-4E10-9436-02632B2A2C11}" type="slidenum">
              <a:rPr lang="en-US"/>
              <a:pPr/>
              <a:t>4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C9ABC-4775-4E10-9436-02632B2A2C11}" type="slidenum">
              <a:rPr lang="en-US"/>
              <a:pPr/>
              <a:t>5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0443D2-B6FF-4631-9F17-E26F9A5EC32E}" type="slidenum">
              <a:rPr lang="en-US"/>
              <a:pPr/>
              <a:t>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82A908-A49C-433D-A6AA-73BF75714CC8}" type="slidenum">
              <a:rPr lang="en-US"/>
              <a:pPr/>
              <a:t>9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DD56541-24F9-493E-AB99-F2180B99827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E1FB67-05D3-4D56-A89E-D652EF9B65AB}" type="datetimeFigureOut">
              <a:rPr lang="en-US" smtClean="0"/>
              <a:pPr>
                <a:defRPr/>
              </a:pPr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B3D1465-B2CB-44B2-8422-1C52B13C9E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01CF7C1-3F08-4055-9840-1F5E3CF09411}" type="datetimeFigureOut">
              <a:rPr lang="en-US" smtClean="0"/>
              <a:pPr>
                <a:defRPr/>
              </a:pPr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2D58BA-9575-4545-8949-57F0DF7AB0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CC306D5-368A-445B-BD91-2E7848767825}" type="datetimeFigureOut">
              <a:rPr lang="en-US" smtClean="0"/>
              <a:pPr>
                <a:defRPr/>
              </a:pPr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26E59CA-6EFD-4C70-B33A-02E9E8347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EB2C924-1F14-4217-9F52-3A1AA2D84A29}" type="datetimeFigureOut">
              <a:rPr lang="en-US" smtClean="0"/>
              <a:pPr>
                <a:defRPr/>
              </a:pPr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8B21A3A-A58C-4F92-B61B-7C7C50811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1D00ACD-EAAF-400D-9089-B3B6C2512A4B}" type="datetimeFigureOut">
              <a:rPr lang="en-US" smtClean="0"/>
              <a:pPr>
                <a:defRPr/>
              </a:pPr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015B532-3BE0-40AD-AC9D-319020BCCB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1474F23-6381-4B39-AC1E-3E8541B6A5F0}" type="datetimeFigureOut">
              <a:rPr lang="en-US" smtClean="0"/>
              <a:pPr>
                <a:defRPr/>
              </a:pPr>
              <a:t>12/26/2010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DDE8515-544A-4018-864D-7C8BBEE541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A24DF56-D6D9-426D-9D35-7E06A522F340}" type="datetimeFigureOut">
              <a:rPr lang="en-US" smtClean="0"/>
              <a:pPr>
                <a:defRPr/>
              </a:pPr>
              <a:t>12/26/2010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C216028-EAF9-4660-8125-DA56E6C3CE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6ECBECD-3D77-4732-AFD2-ADBE3546FC09}" type="datetimeFigureOut">
              <a:rPr lang="en-US" smtClean="0"/>
              <a:pPr>
                <a:defRPr/>
              </a:pPr>
              <a:t>12/26/2010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6F2B9BE-D8C1-48C6-9F77-4734051913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10B40CE1-6937-49A3-BECC-4C74F125D041}" type="datetimeFigureOut">
              <a:rPr lang="en-US" smtClean="0"/>
              <a:pPr>
                <a:defRPr/>
              </a:pPr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85812B7-3CAE-4BF5-AAE2-8DECB4274F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51879E6-E7C2-4022-8E1B-8CFD43AE8A96}" type="datetimeFigureOut">
              <a:rPr lang="en-US" smtClean="0"/>
              <a:pPr>
                <a:defRPr/>
              </a:pPr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B11BCD4-0458-4DF2-8DC4-810A9608EF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1679B32-EB6A-4BB8-A456-E6D7CFEB7E8F}" type="datetimeFigureOut">
              <a:rPr lang="en-US" smtClean="0"/>
              <a:pPr>
                <a:defRPr/>
              </a:pPr>
              <a:t>12/26/2010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3541759-B383-43F6-92E6-1CF32946EC95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mmad.afzal@mcs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41488"/>
            <a:ext cx="9144000" cy="147161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satMod val="130000"/>
                  </a:schemeClr>
                </a:solidFill>
                <a:latin typeface="Garamond" pitchFamily="18" charset="0"/>
              </a:rPr>
              <a:t>Computer Organization and Architecture</a:t>
            </a:r>
            <a:br>
              <a:rPr lang="en-GB" dirty="0" smtClean="0">
                <a:solidFill>
                  <a:schemeClr val="tx2">
                    <a:satMod val="130000"/>
                  </a:schemeClr>
                </a:solidFill>
                <a:latin typeface="Garamond" pitchFamily="18" charset="0"/>
              </a:rPr>
            </a:br>
            <a:r>
              <a:rPr lang="en-GB" dirty="0" smtClean="0">
                <a:solidFill>
                  <a:schemeClr val="tx2">
                    <a:satMod val="130000"/>
                  </a:schemeClr>
                </a:solidFill>
                <a:latin typeface="Garamond" pitchFamily="18" charset="0"/>
              </a:rPr>
              <a:t/>
            </a:r>
            <a:br>
              <a:rPr lang="en-GB" dirty="0" smtClean="0">
                <a:solidFill>
                  <a:schemeClr val="tx2">
                    <a:satMod val="130000"/>
                  </a:schemeClr>
                </a:solidFill>
                <a:latin typeface="Garamond" pitchFamily="18" charset="0"/>
              </a:rPr>
            </a:br>
            <a:r>
              <a:rPr lang="en-GB" dirty="0" smtClean="0">
                <a:solidFill>
                  <a:schemeClr val="tx2">
                    <a:satMod val="130000"/>
                  </a:schemeClr>
                </a:solidFill>
                <a:latin typeface="Garamond" pitchFamily="18" charset="0"/>
              </a:rPr>
              <a:t>(BESE-15a</a:t>
            </a:r>
            <a:r>
              <a:rPr lang="en-GB" dirty="0" smtClean="0">
                <a:solidFill>
                  <a:schemeClr val="tx2">
                    <a:satMod val="130000"/>
                  </a:schemeClr>
                </a:solidFill>
                <a:latin typeface="Garamond" pitchFamily="18" charset="0"/>
              </a:rPr>
              <a:t>)</a:t>
            </a:r>
            <a:endParaRPr lang="en-GB" dirty="0">
              <a:solidFill>
                <a:schemeClr val="tx2">
                  <a:satMod val="130000"/>
                </a:schemeClr>
              </a:solidFill>
              <a:latin typeface="Garamond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14400" y="3886200"/>
            <a:ext cx="7315200" cy="13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itchFamily="18" charset="0"/>
              </a:rPr>
              <a:t>HammaD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itchFamily="18" charset="0"/>
              </a:rPr>
              <a:t> AfzaL (</a:t>
            </a:r>
            <a:r>
              <a:rPr kumimoji="0" lang="en-GB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itchFamily="18" charset="0"/>
              </a:rPr>
              <a:t>Ph.D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itchFamily="18" charset="0"/>
              </a:rPr>
              <a:t>)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aramond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itchFamily="18" charset="0"/>
              </a:rPr>
              <a:t>Dept. of Computer Science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itchFamily="18" charset="0"/>
                <a:hlinkClick r:id="rId2"/>
              </a:rPr>
              <a:t>hammad.afzal@mcs.edu.pk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aramond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GB" sz="1600" b="1" dirty="0" smtClean="0">
                <a:solidFill>
                  <a:schemeClr val="tx2"/>
                </a:solidFill>
                <a:latin typeface="Garamond" pitchFamily="18" charset="0"/>
              </a:rPr>
              <a:t>27</a:t>
            </a: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itchFamily="18" charset="0"/>
              </a:rPr>
              <a:t>/12/2010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Mitsubishi</a:t>
            </a:r>
          </a:p>
          <a:p>
            <a:r>
              <a:rPr lang="en-GB" dirty="0" smtClean="0"/>
              <a:t>Integrates small SRAM cache (16 kb) onto generic DRAM chip</a:t>
            </a:r>
          </a:p>
          <a:p>
            <a:r>
              <a:rPr lang="en-GB" dirty="0" smtClean="0"/>
              <a:t>Used as true cache</a:t>
            </a:r>
          </a:p>
          <a:p>
            <a:pPr lvl="1"/>
            <a:r>
              <a:rPr lang="en-GB" dirty="0" smtClean="0"/>
              <a:t>Effective </a:t>
            </a:r>
            <a:r>
              <a:rPr lang="en-GB" dirty="0" smtClean="0"/>
              <a:t>for ordinary random access</a:t>
            </a:r>
          </a:p>
          <a:p>
            <a:r>
              <a:rPr lang="en-GB" dirty="0" smtClean="0"/>
              <a:t>To support serial access of block of data</a:t>
            </a:r>
          </a:p>
          <a:p>
            <a:pPr lvl="2"/>
            <a:r>
              <a:rPr lang="en-GB" dirty="0" smtClean="0"/>
              <a:t>CDRAM </a:t>
            </a:r>
            <a:r>
              <a:rPr lang="en-GB" dirty="0" smtClean="0"/>
              <a:t>can </a:t>
            </a:r>
            <a:r>
              <a:rPr lang="en-GB" dirty="0" err="1" smtClean="0"/>
              <a:t>prefetch</a:t>
            </a:r>
            <a:r>
              <a:rPr lang="en-GB" dirty="0" smtClean="0"/>
              <a:t> data from DRAM into SRAM buffer</a:t>
            </a:r>
          </a:p>
          <a:p>
            <a:pPr lvl="2"/>
            <a:r>
              <a:rPr lang="en-GB" dirty="0" smtClean="0"/>
              <a:t>Subsequent accesses solely to SRAM</a:t>
            </a:r>
          </a:p>
        </p:txBody>
      </p:sp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Cache DRAM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000" dirty="0" smtClean="0">
                <a:latin typeface="Garamond" pitchFamily="18" charset="0"/>
              </a:rPr>
              <a:t>Internal Memory</a:t>
            </a:r>
            <a:r>
              <a:rPr lang="en-GB" sz="2400" dirty="0" smtClean="0">
                <a:latin typeface="Garamond" pitchFamily="18" charset="0"/>
              </a:rPr>
              <a:t/>
            </a:r>
            <a:br>
              <a:rPr lang="en-GB" sz="2400" dirty="0" smtClean="0">
                <a:latin typeface="Garamond" pitchFamily="18" charset="0"/>
              </a:rPr>
            </a:br>
            <a:r>
              <a:rPr lang="en-GB" sz="2400" dirty="0">
                <a:latin typeface="Garamond" pitchFamily="18" charset="0"/>
              </a:rPr>
              <a:t/>
            </a:r>
            <a:br>
              <a:rPr lang="en-GB" sz="2400" dirty="0">
                <a:latin typeface="Garamond" pitchFamily="18" charset="0"/>
              </a:rPr>
            </a:br>
            <a:r>
              <a:rPr lang="en-GB" sz="2400" dirty="0" smtClean="0">
                <a:latin typeface="Garamond" pitchFamily="18" charset="0"/>
              </a:rPr>
              <a:t/>
            </a:r>
            <a:br>
              <a:rPr lang="en-GB" sz="2400" dirty="0" smtClean="0">
                <a:latin typeface="Garamond" pitchFamily="18" charset="0"/>
              </a:rPr>
            </a:br>
            <a:r>
              <a:rPr lang="en-GB" sz="2400" dirty="0" smtClean="0">
                <a:latin typeface="Garamond" pitchFamily="18" charset="0"/>
              </a:rPr>
              <a:t>From</a:t>
            </a:r>
            <a:br>
              <a:rPr lang="en-GB" sz="2400" dirty="0" smtClean="0">
                <a:latin typeface="Garamond" pitchFamily="18" charset="0"/>
              </a:rPr>
            </a:br>
            <a:r>
              <a:rPr lang="en-GB" sz="2400" dirty="0" smtClean="0">
                <a:latin typeface="Garamond" pitchFamily="18" charset="0"/>
              </a:rPr>
              <a:t>Computer Organization and Architecture</a:t>
            </a:r>
            <a:br>
              <a:rPr lang="en-GB" sz="2400" dirty="0" smtClean="0">
                <a:latin typeface="Garamond" pitchFamily="18" charset="0"/>
              </a:rPr>
            </a:br>
            <a:r>
              <a:rPr lang="en-GB" sz="2400" dirty="0" smtClean="0">
                <a:latin typeface="Garamond" pitchFamily="18" charset="0"/>
              </a:rPr>
              <a:t>William Stallings- 7</a:t>
            </a:r>
            <a:r>
              <a:rPr lang="en-GB" sz="2400" baseline="30000" dirty="0" smtClean="0">
                <a:latin typeface="Garamond" pitchFamily="18" charset="0"/>
              </a:rPr>
              <a:t>th</a:t>
            </a:r>
            <a:r>
              <a:rPr lang="en-GB" sz="2400" dirty="0" smtClean="0">
                <a:latin typeface="Garamond" pitchFamily="18" charset="0"/>
              </a:rPr>
              <a:t> Edition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Hard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Permanent Physical Defect.</a:t>
            </a:r>
          </a:p>
          <a:p>
            <a:pPr lvl="1"/>
            <a:r>
              <a:rPr lang="en-US" dirty="0" smtClean="0"/>
              <a:t>Caused by Harsh Environment abuse, manufacturing defects.</a:t>
            </a:r>
            <a:endParaRPr lang="en-US" dirty="0" smtClean="0"/>
          </a:p>
          <a:p>
            <a:pPr lvl="1"/>
            <a:r>
              <a:rPr lang="en-US" dirty="0" smtClean="0"/>
              <a:t>Permanent defect</a:t>
            </a:r>
          </a:p>
          <a:p>
            <a:r>
              <a:rPr lang="en-US" dirty="0" smtClean="0"/>
              <a:t>Soft Error</a:t>
            </a:r>
          </a:p>
          <a:p>
            <a:pPr lvl="1"/>
            <a:r>
              <a:rPr lang="en-US" dirty="0" smtClean="0"/>
              <a:t>Random, </a:t>
            </a:r>
            <a:r>
              <a:rPr lang="en-US" dirty="0" smtClean="0"/>
              <a:t>non-destructive event that alters the contents of memory.</a:t>
            </a:r>
          </a:p>
          <a:p>
            <a:pPr lvl="1"/>
            <a:r>
              <a:rPr lang="en-US" dirty="0" smtClean="0"/>
              <a:t>Caused by Power supply problems or alpha particles (radioactive decay).</a:t>
            </a:r>
            <a:endParaRPr lang="en-US" dirty="0" smtClean="0"/>
          </a:p>
          <a:p>
            <a:pPr lvl="1"/>
            <a:r>
              <a:rPr lang="en-US" dirty="0" smtClean="0"/>
              <a:t>No permanent damage to </a:t>
            </a:r>
            <a:r>
              <a:rPr lang="en-US" dirty="0" smtClean="0"/>
              <a:t>memory.</a:t>
            </a:r>
          </a:p>
          <a:p>
            <a:r>
              <a:rPr lang="en-US" dirty="0" smtClean="0"/>
              <a:t>Both Hard and Soft errors are undesirable.</a:t>
            </a:r>
            <a:endParaRPr lang="en-US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Failures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modern main memory systems include logic for both detecting and correcting errors. </a:t>
            </a:r>
            <a:endParaRPr lang="en-US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 smtClean="0"/>
              <a:t>Correction Code Function</a:t>
            </a:r>
            <a:endParaRPr 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 b="21007"/>
          <a:stretch>
            <a:fillRect/>
          </a:stretch>
        </p:blipFill>
        <p:spPr bwMode="auto">
          <a:xfrm>
            <a:off x="611560" y="2564904"/>
            <a:ext cx="7924800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 from Book</a:t>
            </a:r>
            <a:endParaRPr lang="en-US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 smtClean="0"/>
              <a:t>Correction Code Function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Access is synchronized with an external clock</a:t>
            </a:r>
          </a:p>
          <a:p>
            <a:r>
              <a:rPr lang="en-US" sz="2400" dirty="0" smtClean="0"/>
              <a:t>Address is presented to RAM</a:t>
            </a:r>
          </a:p>
          <a:p>
            <a:r>
              <a:rPr lang="en-US" sz="2400" dirty="0" smtClean="0"/>
              <a:t>RAM finds data (CPU waits in conventional DRAM)</a:t>
            </a:r>
          </a:p>
          <a:p>
            <a:r>
              <a:rPr lang="en-US" sz="2400" dirty="0" smtClean="0"/>
              <a:t>Since SDRAM moves data in time with system clock, CPU knows when data will be ready</a:t>
            </a:r>
          </a:p>
          <a:p>
            <a:r>
              <a:rPr lang="en-US" sz="2400" dirty="0" smtClean="0"/>
              <a:t>CPU does not have to wait, it can do something else</a:t>
            </a:r>
          </a:p>
          <a:p>
            <a:r>
              <a:rPr lang="en-US" sz="2400" dirty="0" smtClean="0"/>
              <a:t>Burst mode allows SDRAM to set up stream of data and fire it out in block</a:t>
            </a:r>
          </a:p>
          <a:p>
            <a:r>
              <a:rPr lang="en-US" sz="2400" dirty="0" smtClean="0"/>
              <a:t>DDR-SDRAM sends data twice per clock cycle (leading &amp; trailing edge)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Synchronous DRAM (SDRAM)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SDRAM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 cstate="print"/>
          <a:srcRect l="5428" t="6650" r="6648" b="9842"/>
          <a:stretch>
            <a:fillRect/>
          </a:stretch>
        </p:blipFill>
        <p:spPr bwMode="auto">
          <a:xfrm>
            <a:off x="609600" y="1128713"/>
            <a:ext cx="7467600" cy="547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SDRAM can only send data once per clock</a:t>
            </a:r>
          </a:p>
          <a:p>
            <a:r>
              <a:rPr lang="en-GB" smtClean="0"/>
              <a:t>Double-data-rate SDRAM can send data twice per clock cycle</a:t>
            </a:r>
          </a:p>
          <a:p>
            <a:pPr lvl="1"/>
            <a:r>
              <a:rPr lang="en-GB" smtClean="0"/>
              <a:t>Rising edge and falling edge</a:t>
            </a:r>
          </a:p>
          <a:p>
            <a:endParaRPr lang="en-GB" smtClean="0"/>
          </a:p>
        </p:txBody>
      </p:sp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DDR SDRAM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DRAM same since first RAM chips</a:t>
            </a:r>
          </a:p>
          <a:p>
            <a:r>
              <a:rPr lang="en-US" dirty="0" smtClean="0"/>
              <a:t>DDR-RAM</a:t>
            </a:r>
          </a:p>
          <a:p>
            <a:r>
              <a:rPr lang="en-US" dirty="0" smtClean="0"/>
              <a:t>Enhanced </a:t>
            </a:r>
            <a:r>
              <a:rPr lang="en-US" dirty="0" smtClean="0"/>
              <a:t>DRAM</a:t>
            </a:r>
          </a:p>
          <a:p>
            <a:pPr lvl="1"/>
            <a:r>
              <a:rPr lang="en-US" dirty="0" smtClean="0"/>
              <a:t>Contains small SRAM as well</a:t>
            </a:r>
          </a:p>
          <a:p>
            <a:r>
              <a:rPr lang="en-US" dirty="0" smtClean="0"/>
              <a:t>Cache </a:t>
            </a:r>
            <a:r>
              <a:rPr lang="en-US" dirty="0" smtClean="0"/>
              <a:t>DRAM</a:t>
            </a:r>
          </a:p>
          <a:p>
            <a:pPr lvl="1"/>
            <a:r>
              <a:rPr lang="en-US" dirty="0" smtClean="0"/>
              <a:t>Larger SRAM component</a:t>
            </a:r>
          </a:p>
          <a:p>
            <a:pPr lvl="1"/>
            <a:r>
              <a:rPr lang="en-US" dirty="0" smtClean="0"/>
              <a:t>Use as cache or serial buffer</a:t>
            </a:r>
          </a:p>
          <a:p>
            <a:pPr lvl="1"/>
            <a:endParaRPr lang="en-US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Advanced DRAM Organization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1557</TotalTime>
  <Words>292</Words>
  <Application>Microsoft Office PowerPoint</Application>
  <PresentationFormat>On-screen Show (4:3)</PresentationFormat>
  <Paragraphs>55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Computer Organization and Architecture  (BESE-15a)</vt:lpstr>
      <vt:lpstr>Internal Memory   From Computer Organization and Architecture William Stallings- 7th Edition</vt:lpstr>
      <vt:lpstr>Memory Failures</vt:lpstr>
      <vt:lpstr>Error Correction Code Function</vt:lpstr>
      <vt:lpstr>Error Correction Code Function</vt:lpstr>
      <vt:lpstr>Synchronous DRAM (SDRAM)</vt:lpstr>
      <vt:lpstr>SDRAM</vt:lpstr>
      <vt:lpstr>DDR SDRAM</vt:lpstr>
      <vt:lpstr>Advanced DRAM Organization</vt:lpstr>
      <vt:lpstr>Cache DRAM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Cache Memory</dc:title>
  <dc:creator>Adrian J Pullin</dc:creator>
  <cp:lastModifiedBy>Hammad</cp:lastModifiedBy>
  <cp:revision>248</cp:revision>
  <dcterms:created xsi:type="dcterms:W3CDTF">1998-09-09T13:12:25Z</dcterms:created>
  <dcterms:modified xsi:type="dcterms:W3CDTF">2010-12-26T18:50:06Z</dcterms:modified>
</cp:coreProperties>
</file>