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7" r:id="rId1"/>
  </p:sldMasterIdLst>
  <p:notesMasterIdLst>
    <p:notesMasterId r:id="rId52"/>
  </p:notesMasterIdLst>
  <p:handoutMasterIdLst>
    <p:handoutMasterId r:id="rId53"/>
  </p:handoutMasterIdLst>
  <p:sldIdLst>
    <p:sldId id="351" r:id="rId2"/>
    <p:sldId id="352" r:id="rId3"/>
    <p:sldId id="353" r:id="rId4"/>
    <p:sldId id="354" r:id="rId5"/>
    <p:sldId id="355" r:id="rId6"/>
    <p:sldId id="402" r:id="rId7"/>
    <p:sldId id="356" r:id="rId8"/>
    <p:sldId id="357" r:id="rId9"/>
    <p:sldId id="403" r:id="rId10"/>
    <p:sldId id="358" r:id="rId11"/>
    <p:sldId id="359" r:id="rId12"/>
    <p:sldId id="404" r:id="rId13"/>
    <p:sldId id="360" r:id="rId14"/>
    <p:sldId id="361" r:id="rId15"/>
    <p:sldId id="362" r:id="rId16"/>
    <p:sldId id="405" r:id="rId17"/>
    <p:sldId id="363" r:id="rId18"/>
    <p:sldId id="364" r:id="rId19"/>
    <p:sldId id="365" r:id="rId20"/>
    <p:sldId id="366" r:id="rId21"/>
    <p:sldId id="406" r:id="rId22"/>
    <p:sldId id="367" r:id="rId23"/>
    <p:sldId id="368" r:id="rId24"/>
    <p:sldId id="369" r:id="rId25"/>
    <p:sldId id="407" r:id="rId26"/>
    <p:sldId id="370" r:id="rId27"/>
    <p:sldId id="371" r:id="rId28"/>
    <p:sldId id="372" r:id="rId29"/>
    <p:sldId id="409" r:id="rId30"/>
    <p:sldId id="411" r:id="rId31"/>
    <p:sldId id="410" r:id="rId32"/>
    <p:sldId id="374" r:id="rId33"/>
    <p:sldId id="412" r:id="rId34"/>
    <p:sldId id="375" r:id="rId35"/>
    <p:sldId id="376" r:id="rId36"/>
    <p:sldId id="382" r:id="rId37"/>
    <p:sldId id="413" r:id="rId38"/>
    <p:sldId id="414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415" r:id="rId47"/>
    <p:sldId id="394" r:id="rId48"/>
    <p:sldId id="396" r:id="rId49"/>
    <p:sldId id="397" r:id="rId50"/>
    <p:sldId id="398" r:id="rId51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0929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9.xml"/><Relationship Id="rId18" Type="http://schemas.openxmlformats.org/officeDocument/2006/relationships/slide" Target="slides/slide26.xml"/><Relationship Id="rId26" Type="http://schemas.openxmlformats.org/officeDocument/2006/relationships/slide" Target="slides/slide35.xml"/><Relationship Id="rId3" Type="http://schemas.openxmlformats.org/officeDocument/2006/relationships/slide" Target="slides/slide4.xml"/><Relationship Id="rId21" Type="http://schemas.openxmlformats.org/officeDocument/2006/relationships/slide" Target="slides/slide29.xml"/><Relationship Id="rId34" Type="http://schemas.openxmlformats.org/officeDocument/2006/relationships/slide" Target="slides/slide45.xml"/><Relationship Id="rId7" Type="http://schemas.openxmlformats.org/officeDocument/2006/relationships/slide" Target="slides/slide9.xml"/><Relationship Id="rId12" Type="http://schemas.openxmlformats.org/officeDocument/2006/relationships/slide" Target="slides/slide18.xml"/><Relationship Id="rId17" Type="http://schemas.openxmlformats.org/officeDocument/2006/relationships/slide" Target="slides/slide25.xml"/><Relationship Id="rId25" Type="http://schemas.openxmlformats.org/officeDocument/2006/relationships/slide" Target="slides/slide34.xml"/><Relationship Id="rId33" Type="http://schemas.openxmlformats.org/officeDocument/2006/relationships/slide" Target="slides/slide44.xml"/><Relationship Id="rId2" Type="http://schemas.openxmlformats.org/officeDocument/2006/relationships/slide" Target="slides/slide3.xml"/><Relationship Id="rId16" Type="http://schemas.openxmlformats.org/officeDocument/2006/relationships/slide" Target="slides/slide24.xml"/><Relationship Id="rId20" Type="http://schemas.openxmlformats.org/officeDocument/2006/relationships/slide" Target="slides/slide28.xml"/><Relationship Id="rId29" Type="http://schemas.openxmlformats.org/officeDocument/2006/relationships/slide" Target="slides/slide40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7.xml"/><Relationship Id="rId24" Type="http://schemas.openxmlformats.org/officeDocument/2006/relationships/slide" Target="slides/slide33.xml"/><Relationship Id="rId32" Type="http://schemas.openxmlformats.org/officeDocument/2006/relationships/slide" Target="slides/slide43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32.xml"/><Relationship Id="rId28" Type="http://schemas.openxmlformats.org/officeDocument/2006/relationships/slide" Target="slides/slide38.xml"/><Relationship Id="rId36" Type="http://schemas.openxmlformats.org/officeDocument/2006/relationships/slide" Target="slides/slide47.xml"/><Relationship Id="rId10" Type="http://schemas.openxmlformats.org/officeDocument/2006/relationships/slide" Target="slides/slide14.xml"/><Relationship Id="rId19" Type="http://schemas.openxmlformats.org/officeDocument/2006/relationships/slide" Target="slides/slide27.xml"/><Relationship Id="rId31" Type="http://schemas.openxmlformats.org/officeDocument/2006/relationships/slide" Target="slides/slide42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0.xml"/><Relationship Id="rId22" Type="http://schemas.openxmlformats.org/officeDocument/2006/relationships/slide" Target="slides/slide30.xml"/><Relationship Id="rId27" Type="http://schemas.openxmlformats.org/officeDocument/2006/relationships/slide" Target="slides/slide37.xml"/><Relationship Id="rId30" Type="http://schemas.openxmlformats.org/officeDocument/2006/relationships/slide" Target="slides/slide41.xml"/><Relationship Id="rId35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7AD1DC7-B35C-4B77-A2C3-204316905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1441"/>
            <a:ext cx="52084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06" tIns="50703" rIns="97506" bIns="507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33388F2F-33FE-4617-BABE-08434F74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B1DCB-E1CC-416F-939A-FBB2913C5C4D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1795-F3B7-4A0A-930F-9F5363E79536}" type="slidenum">
              <a:rPr lang="en-US"/>
              <a:pPr/>
              <a:t>17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3211D-B714-4AB5-906C-4B9E81D0503C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10248-01CA-4235-ADE0-444DA211C725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82C0D-F08A-4149-81FC-8AA0A122A932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82C0D-F08A-4149-81FC-8AA0A122A932}" type="slidenum">
              <a:rPr lang="en-US"/>
              <a:pPr/>
              <a:t>21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2C578-05CA-4526-9150-7AF9E8F20C75}" type="slidenum">
              <a:rPr lang="en-US"/>
              <a:pPr/>
              <a:t>24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2C578-05CA-4526-9150-7AF9E8F20C75}" type="slidenum">
              <a:rPr lang="en-US"/>
              <a:pPr/>
              <a:t>25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E22FD-A6B0-4A8F-A764-E2C18D989329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12098-308F-4DFA-8194-A29B7447471F}" type="slidenum">
              <a:rPr lang="en-US"/>
              <a:pPr/>
              <a:t>27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4A34B-FCD1-46B2-9811-CB0D5B101895}" type="slidenum">
              <a:rPr lang="en-US"/>
              <a:pPr/>
              <a:t>28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B6B07-9CC1-42C2-8BED-D39DD89207BA}" type="slidenum">
              <a:rPr lang="en-US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4A34B-FCD1-46B2-9811-CB0D5B101895}" type="slidenum">
              <a:rPr lang="en-US"/>
              <a:pPr/>
              <a:t>29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4A34B-FCD1-46B2-9811-CB0D5B101895}" type="slidenum">
              <a:rPr lang="en-US"/>
              <a:pPr/>
              <a:t>30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52F43-174F-4FF8-A308-A88A9AD8B425}" type="slidenum">
              <a:rPr lang="en-US"/>
              <a:pPr/>
              <a:t>32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52F43-174F-4FF8-A308-A88A9AD8B425}" type="slidenum">
              <a:rPr lang="en-US"/>
              <a:pPr/>
              <a:t>33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63A32-8A21-48A6-A6A1-ADF8A654E439}" type="slidenum">
              <a:rPr lang="en-US"/>
              <a:pPr/>
              <a:t>34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1B0FD-BB2B-4590-ABA6-8DF608517936}" type="slidenum">
              <a:rPr lang="en-US"/>
              <a:pPr/>
              <a:t>35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63A32-8A21-48A6-A6A1-ADF8A654E439}" type="slidenum">
              <a:rPr lang="en-US"/>
              <a:pPr/>
              <a:t>37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57B8A-B12D-46D1-B488-8DEC178AD080}" type="slidenum">
              <a:rPr lang="en-US"/>
              <a:pPr/>
              <a:t>38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316DC-A1F1-48AE-A802-C61B089B6EE4}" type="slidenum">
              <a:rPr lang="en-US"/>
              <a:pPr/>
              <a:t>40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AF314-5792-481D-8917-9541C3F575B4}" type="slidenum">
              <a:rPr lang="en-US"/>
              <a:pPr/>
              <a:t>41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CBF71-52AC-4E8F-8D04-0B6E90CEB338}" type="slidenum">
              <a:rPr lang="en-US"/>
              <a:pPr/>
              <a:t>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8D7D3-EEA3-47EF-ADBB-37A5F407017A}" type="slidenum">
              <a:rPr lang="en-US"/>
              <a:pPr/>
              <a:t>42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BFA78-C688-43FA-9713-F6E860DA8ECF}" type="slidenum">
              <a:rPr lang="en-US"/>
              <a:pPr/>
              <a:t>43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B0620-30D6-422D-96BD-EB80636D8DCA}" type="slidenum">
              <a:rPr lang="en-US"/>
              <a:pPr/>
              <a:t>44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FD0CE-5271-4269-9636-3D2F86099FEB}" type="slidenum">
              <a:rPr lang="en-US"/>
              <a:pPr/>
              <a:t>45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FD0CE-5271-4269-9636-3D2F86099FEB}" type="slidenum">
              <a:rPr lang="en-US"/>
              <a:pPr/>
              <a:t>46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AA5B5-8ABD-4F34-8C22-73B87EF36A33}" type="slidenum">
              <a:rPr lang="en-US"/>
              <a:pPr/>
              <a:t>47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7BF51-E0BD-4DB8-9CED-64B6FA663B69}" type="slidenum">
              <a:rPr lang="en-US"/>
              <a:pPr/>
              <a:t>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7BF51-E0BD-4DB8-9CED-64B6FA663B69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5B878-F8D1-4866-9A8E-D54DD257FC8A}" type="slidenum">
              <a:rPr lang="en-US"/>
              <a:pPr/>
              <a:t>10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60BAD-3A7F-435C-99F7-467964D1075C}" type="slidenum">
              <a:rPr lang="en-US"/>
              <a:pPr/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D3C3-1329-4B1D-8BA5-68415F7AC564}" type="slidenum">
              <a:rPr lang="en-US"/>
              <a:pPr/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D3C3-1329-4B1D-8BA5-68415F7AC564}" type="slidenum">
              <a:rPr lang="en-US"/>
              <a:pPr/>
              <a:t>16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DD56541-24F9-493E-AB99-F2180B99827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E1FB67-05D3-4D56-A89E-D652EF9B65AB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B3D1465-B2CB-44B2-8422-1C52B13C9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1CF7C1-3F08-4055-9840-1F5E3CF09411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2D58BA-9575-4545-8949-57F0DF7AB0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CC306D5-368A-445B-BD91-2E7848767825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6E59CA-6EFD-4C70-B33A-02E9E8347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B2C924-1F14-4217-9F52-3A1AA2D84A29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B21A3A-A58C-4F92-B61B-7C7C50811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D00ACD-EAAF-400D-9089-B3B6C2512A4B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015B532-3BE0-40AD-AC9D-319020BCCB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474F23-6381-4B39-AC1E-3E8541B6A5F0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DE8515-544A-4018-864D-7C8BBEE54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24DF56-D6D9-426D-9D35-7E06A522F340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216028-EAF9-4660-8125-DA56E6C3C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CBECD-3D77-4732-AFD2-ADBE3546FC09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F2B9BE-D8C1-48C6-9F77-4734051913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10B40CE1-6937-49A3-BECC-4C74F125D041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5812B7-3CAE-4BF5-AAE2-8DECB4274F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1879E6-E7C2-4022-8E1B-8CFD43AE8A96}" type="datetimeFigureOut">
              <a:rPr lang="en-US" smtClean="0"/>
              <a:pPr>
                <a:defRPr/>
              </a:pPr>
              <a:t>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11BCD4-0458-4DF2-8DC4-810A9608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679B32-EB6A-4BB8-A456-E6D7CFEB7E8F}" type="datetimeFigureOut">
              <a:rPr lang="en-US" smtClean="0"/>
              <a:pPr>
                <a:defRPr/>
              </a:pPr>
              <a:t>1/3/2011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541759-B383-43F6-92E6-1CF32946EC95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mad.afzal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1488"/>
            <a:ext cx="9144000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>Computer Organization and Architecture</a:t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</a:b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/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</a:br>
            <a:r>
              <a:rPr lang="en-GB" dirty="0" smtClean="0">
                <a:solidFill>
                  <a:schemeClr val="tx2">
                    <a:satMod val="130000"/>
                  </a:schemeClr>
                </a:solidFill>
                <a:latin typeface="Garamond" pitchFamily="18" charset="0"/>
              </a:rPr>
              <a:t>(BESE-15a)</a:t>
            </a:r>
            <a:endParaRPr lang="en-GB" dirty="0">
              <a:solidFill>
                <a:schemeClr val="tx2">
                  <a:satMod val="130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3886200"/>
            <a:ext cx="7315200" cy="13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HammaD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 AfzaL (</a:t>
            </a:r>
            <a:r>
              <a:rPr kumimoji="0" lang="en-GB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Ph.D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Dept. of Computer Science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  <a:hlinkClick r:id="rId2"/>
              </a:rPr>
              <a:t>hammad.afzal@mcs.edu.pk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GB" sz="1600" b="1" dirty="0" smtClean="0">
                <a:solidFill>
                  <a:schemeClr val="tx2"/>
                </a:solidFill>
                <a:latin typeface="Garamond" pitchFamily="18" charset="0"/>
              </a:rPr>
              <a:t>27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itchFamily="18" charset="0"/>
              </a:rPr>
              <a:t>/12/2010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Disk Data Layout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 l="7820" t="9837" r="10632" b="35889"/>
          <a:stretch>
            <a:fillRect/>
          </a:stretch>
        </p:blipFill>
        <p:spPr bwMode="auto">
          <a:xfrm>
            <a:off x="1066800" y="1066800"/>
            <a:ext cx="6629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Disk Velocity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Bit near centre of rotating disk passes fixed point slower than bit on </a:t>
            </a:r>
            <a:r>
              <a:rPr lang="en-GB" sz="2800" dirty="0" smtClean="0"/>
              <a:t>outer side </a:t>
            </a:r>
            <a:r>
              <a:rPr lang="en-GB" sz="2800" dirty="0"/>
              <a:t>of </a:t>
            </a:r>
            <a:r>
              <a:rPr lang="en-GB" sz="2800" dirty="0" smtClean="0"/>
              <a:t>disk.</a:t>
            </a:r>
          </a:p>
          <a:p>
            <a:r>
              <a:rPr lang="en-GB" sz="2800" dirty="0" smtClean="0"/>
              <a:t>Mechanism is required to compensate for the variation in speed so that the head can read all the bits at same rate. </a:t>
            </a:r>
          </a:p>
          <a:p>
            <a:r>
              <a:rPr lang="en-GB" sz="2800" dirty="0" smtClean="0"/>
              <a:t>Increase </a:t>
            </a:r>
            <a:r>
              <a:rPr lang="en-GB" sz="2800" dirty="0"/>
              <a:t>spacing between bits in different </a:t>
            </a:r>
            <a:r>
              <a:rPr lang="en-GB" sz="2800" dirty="0" smtClean="0"/>
              <a:t>tracks.</a:t>
            </a:r>
            <a:endParaRPr lang="en-GB" sz="2800" dirty="0"/>
          </a:p>
          <a:p>
            <a:r>
              <a:rPr lang="en-GB" sz="2800" dirty="0"/>
              <a:t>Rotate disk at constant angular velocity (CAV</a:t>
            </a:r>
            <a:r>
              <a:rPr lang="en-GB" sz="2800" dirty="0" smtClean="0"/>
              <a:t>)</a:t>
            </a:r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Disk Velocity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Rotate </a:t>
            </a:r>
            <a:r>
              <a:rPr lang="en-GB" sz="2400" dirty="0"/>
              <a:t>disk at constant angular velocity (CAV)</a:t>
            </a:r>
          </a:p>
          <a:p>
            <a:pPr lvl="1"/>
            <a:r>
              <a:rPr lang="en-GB" sz="2000" dirty="0"/>
              <a:t>Gives pie shaped sectors and concentric tracks</a:t>
            </a:r>
          </a:p>
          <a:p>
            <a:pPr lvl="1"/>
            <a:r>
              <a:rPr lang="en-GB" sz="2000" dirty="0"/>
              <a:t>Individual tracks and sectors </a:t>
            </a:r>
            <a:r>
              <a:rPr lang="en-GB" sz="2000" dirty="0" smtClean="0"/>
              <a:t>addressable.</a:t>
            </a:r>
            <a:endParaRPr lang="en-GB" sz="2000" dirty="0"/>
          </a:p>
          <a:p>
            <a:pPr lvl="1"/>
            <a:r>
              <a:rPr lang="en-GB" sz="2000" dirty="0"/>
              <a:t>Move head to given track and wait for given sector</a:t>
            </a:r>
          </a:p>
          <a:p>
            <a:pPr lvl="1"/>
            <a:r>
              <a:rPr lang="en-GB" sz="2000" dirty="0"/>
              <a:t>Waste of space on outer tracks</a:t>
            </a:r>
          </a:p>
          <a:p>
            <a:pPr lvl="2"/>
            <a:r>
              <a:rPr lang="en-GB" sz="1800" dirty="0"/>
              <a:t>Lower data density</a:t>
            </a:r>
          </a:p>
          <a:p>
            <a:r>
              <a:rPr lang="en-GB" sz="2400" b="1" dirty="0" smtClean="0"/>
              <a:t>Multiple Zone Recording.</a:t>
            </a:r>
          </a:p>
          <a:p>
            <a:pPr lvl="1"/>
            <a:r>
              <a:rPr lang="en-GB" sz="2000" dirty="0" smtClean="0"/>
              <a:t>Can </a:t>
            </a:r>
            <a:r>
              <a:rPr lang="en-GB" sz="2000" dirty="0"/>
              <a:t>use zones to increase capacity</a:t>
            </a:r>
          </a:p>
          <a:p>
            <a:pPr lvl="1"/>
            <a:r>
              <a:rPr lang="en-GB" sz="2000" dirty="0"/>
              <a:t>Each zone has fixed bits per track</a:t>
            </a:r>
          </a:p>
          <a:p>
            <a:pPr lvl="1"/>
            <a:r>
              <a:rPr lang="en-GB" sz="2000" dirty="0"/>
              <a:t>More complex circuitry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Disk Layout Methods Diagram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 l="8684" t="18277" r="10991" b="28296"/>
          <a:stretch>
            <a:fillRect/>
          </a:stretch>
        </p:blipFill>
        <p:spPr bwMode="auto">
          <a:xfrm>
            <a:off x="457200" y="1492250"/>
            <a:ext cx="79248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Sectors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able to identify start of track and </a:t>
            </a:r>
            <a:r>
              <a:rPr lang="en-GB" dirty="0" smtClean="0"/>
              <a:t>sector.</a:t>
            </a:r>
          </a:p>
          <a:p>
            <a:r>
              <a:rPr lang="en-GB" dirty="0" smtClean="0"/>
              <a:t>Control Data recorded on Disk: Disk is formatted with extra data used only by disk drive and not accessible to the user. </a:t>
            </a:r>
          </a:p>
          <a:p>
            <a:endParaRPr lang="en-GB" dirty="0"/>
          </a:p>
          <a:p>
            <a:r>
              <a:rPr lang="en-GB" dirty="0"/>
              <a:t>Format disk</a:t>
            </a:r>
          </a:p>
          <a:p>
            <a:pPr lvl="1"/>
            <a:r>
              <a:rPr lang="en-GB" dirty="0"/>
              <a:t>Additional information not available to user</a:t>
            </a:r>
          </a:p>
          <a:p>
            <a:pPr lvl="1"/>
            <a:r>
              <a:rPr lang="en-GB" dirty="0"/>
              <a:t>Marks tracks and sectors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Winchester Disk Format</a:t>
            </a:r>
            <a:br>
              <a:rPr lang="en-GB"/>
            </a:br>
            <a:r>
              <a:rPr lang="en-GB"/>
              <a:t>Seagate ST506</a:t>
            </a:r>
          </a:p>
        </p:txBody>
      </p:sp>
      <p:pic>
        <p:nvPicPr>
          <p:cNvPr id="14394" name="Picture 58"/>
          <p:cNvPicPr>
            <a:picLocks noChangeAspect="1" noChangeArrowheads="1"/>
          </p:cNvPicPr>
          <p:nvPr/>
        </p:nvPicPr>
        <p:blipFill>
          <a:blip r:embed="rId3" cstate="print"/>
          <a:srcRect b="17589"/>
          <a:stretch>
            <a:fillRect/>
          </a:stretch>
        </p:blipFill>
        <p:spPr bwMode="auto">
          <a:xfrm>
            <a:off x="0" y="1795463"/>
            <a:ext cx="9144000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Winchester Disk Format</a:t>
            </a:r>
            <a:br>
              <a:rPr lang="en-GB"/>
            </a:br>
            <a:r>
              <a:rPr lang="en-GB"/>
              <a:t>Seagate ST506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from previous slide: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GB" dirty="0" smtClean="0">
              <a:latin typeface="+mn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Details of the fields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in book.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Characteristics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Head Motion</a:t>
            </a:r>
          </a:p>
          <a:p>
            <a:pPr lvl="1"/>
            <a:r>
              <a:rPr lang="en-GB" dirty="0" smtClean="0"/>
              <a:t>Fixed </a:t>
            </a:r>
            <a:r>
              <a:rPr lang="en-GB" dirty="0"/>
              <a:t>(rare) or movable head</a:t>
            </a:r>
          </a:p>
          <a:p>
            <a:r>
              <a:rPr lang="en-GB" dirty="0" smtClean="0"/>
              <a:t>Disk Portability</a:t>
            </a:r>
          </a:p>
          <a:p>
            <a:pPr lvl="1"/>
            <a:r>
              <a:rPr lang="en-GB" dirty="0" smtClean="0"/>
              <a:t>Removable </a:t>
            </a:r>
            <a:r>
              <a:rPr lang="en-GB" dirty="0"/>
              <a:t>or fixed</a:t>
            </a:r>
          </a:p>
          <a:p>
            <a:r>
              <a:rPr lang="en-GB" dirty="0" smtClean="0"/>
              <a:t>Sides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or double (usually) sided</a:t>
            </a:r>
          </a:p>
          <a:p>
            <a:r>
              <a:rPr lang="en-GB" dirty="0" smtClean="0"/>
              <a:t>Platters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or multiple platter</a:t>
            </a:r>
          </a:p>
          <a:p>
            <a:r>
              <a:rPr lang="en-GB" dirty="0"/>
              <a:t>Head mechanism</a:t>
            </a:r>
          </a:p>
          <a:p>
            <a:pPr lvl="1"/>
            <a:r>
              <a:rPr lang="en-GB" dirty="0"/>
              <a:t>Contact (Floppy)</a:t>
            </a:r>
          </a:p>
          <a:p>
            <a:pPr lvl="1"/>
            <a:r>
              <a:rPr lang="en-GB" dirty="0"/>
              <a:t>Fixed gap</a:t>
            </a:r>
          </a:p>
          <a:p>
            <a:pPr lvl="1"/>
            <a:r>
              <a:rPr lang="en-GB" dirty="0"/>
              <a:t>Flying (Winchester)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Fixed/Movable Head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Fixed head</a:t>
            </a:r>
          </a:p>
          <a:p>
            <a:pPr lvl="1"/>
            <a:r>
              <a:rPr lang="en-GB" dirty="0"/>
              <a:t>One read write head per track</a:t>
            </a:r>
          </a:p>
          <a:p>
            <a:pPr lvl="1"/>
            <a:r>
              <a:rPr lang="en-GB" dirty="0"/>
              <a:t>Heads mounted on fixed ridged arm</a:t>
            </a:r>
          </a:p>
          <a:p>
            <a:r>
              <a:rPr lang="en-GB" dirty="0"/>
              <a:t>Movable head</a:t>
            </a:r>
          </a:p>
          <a:p>
            <a:pPr lvl="1"/>
            <a:r>
              <a:rPr lang="en-GB" dirty="0"/>
              <a:t>One read write head per side</a:t>
            </a:r>
          </a:p>
          <a:p>
            <a:pPr lvl="1"/>
            <a:r>
              <a:rPr lang="en-GB" dirty="0"/>
              <a:t>Mounted on a movable arm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Removable or Not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Disk is mounted on disk drive which consists of the arm, a spindle that rotates the disk and electronics.</a:t>
            </a:r>
          </a:p>
          <a:p>
            <a:r>
              <a:rPr lang="en-GB" dirty="0" smtClean="0"/>
              <a:t>Removable </a:t>
            </a:r>
            <a:r>
              <a:rPr lang="en-GB" dirty="0"/>
              <a:t>disk</a:t>
            </a:r>
          </a:p>
          <a:p>
            <a:pPr lvl="1"/>
            <a:r>
              <a:rPr lang="en-GB" dirty="0"/>
              <a:t>Can be removed from drive and replaced with another disk</a:t>
            </a:r>
          </a:p>
          <a:p>
            <a:pPr lvl="1"/>
            <a:r>
              <a:rPr lang="en-GB" dirty="0"/>
              <a:t>Provides unlimited storage capacity</a:t>
            </a:r>
          </a:p>
          <a:p>
            <a:pPr lvl="1"/>
            <a:r>
              <a:rPr lang="en-GB" dirty="0"/>
              <a:t>Easy data transfer between </a:t>
            </a:r>
            <a:r>
              <a:rPr lang="en-GB" dirty="0" smtClean="0"/>
              <a:t>systems</a:t>
            </a:r>
          </a:p>
          <a:p>
            <a:pPr lvl="1"/>
            <a:r>
              <a:rPr lang="en-GB" dirty="0" smtClean="0"/>
              <a:t>Example: Floppy Disk</a:t>
            </a:r>
            <a:endParaRPr lang="en-GB" dirty="0"/>
          </a:p>
          <a:p>
            <a:r>
              <a:rPr lang="en-GB" dirty="0" smtClean="0"/>
              <a:t>Non-removable </a:t>
            </a:r>
            <a:r>
              <a:rPr lang="en-GB" dirty="0"/>
              <a:t>disk</a:t>
            </a:r>
          </a:p>
          <a:p>
            <a:pPr lvl="1"/>
            <a:r>
              <a:rPr lang="en-GB" dirty="0"/>
              <a:t>Permanently mounted in the </a:t>
            </a:r>
            <a:r>
              <a:rPr lang="en-GB" dirty="0" smtClean="0"/>
              <a:t>drive. E.g. Hard disk.</a:t>
            </a:r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Garamond" pitchFamily="18" charset="0"/>
              </a:rPr>
              <a:t>External Memory</a:t>
            </a: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>
                <a:latin typeface="Garamond" pitchFamily="18" charset="0"/>
              </a:rPr>
              <a:t/>
            </a:r>
            <a:br>
              <a:rPr lang="en-GB" sz="2400" dirty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/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From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Computer Organization and Architecture</a:t>
            </a:r>
            <a:br>
              <a:rPr lang="en-GB" sz="2400" dirty="0" smtClean="0">
                <a:latin typeface="Garamond" pitchFamily="18" charset="0"/>
              </a:rPr>
            </a:br>
            <a:r>
              <a:rPr lang="en-GB" sz="2400" dirty="0" smtClean="0">
                <a:latin typeface="Garamond" pitchFamily="18" charset="0"/>
              </a:rPr>
              <a:t>William Stallings- 7</a:t>
            </a:r>
            <a:r>
              <a:rPr lang="en-GB" sz="2400" baseline="30000" dirty="0" smtClean="0">
                <a:latin typeface="Garamond" pitchFamily="18" charset="0"/>
              </a:rPr>
              <a:t>th</a:t>
            </a:r>
            <a:r>
              <a:rPr lang="en-GB" sz="2400" dirty="0" smtClean="0">
                <a:latin typeface="Garamond" pitchFamily="18" charset="0"/>
              </a:rPr>
              <a:t>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Platter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head per side</a:t>
            </a:r>
          </a:p>
          <a:p>
            <a:r>
              <a:rPr lang="en-GB"/>
              <a:t>Heads are joined and aligned</a:t>
            </a:r>
          </a:p>
          <a:p>
            <a:r>
              <a:rPr lang="en-GB"/>
              <a:t>Aligned tracks on each platter form cylinders</a:t>
            </a:r>
          </a:p>
          <a:p>
            <a:r>
              <a:rPr lang="en-GB"/>
              <a:t>Data is striped by cylinder</a:t>
            </a:r>
          </a:p>
          <a:p>
            <a:pPr lvl="1"/>
            <a:r>
              <a:rPr lang="en-GB"/>
              <a:t>reduces head movement</a:t>
            </a:r>
          </a:p>
          <a:p>
            <a:pPr lvl="1"/>
            <a:r>
              <a:rPr lang="en-GB"/>
              <a:t>Increases speed (transfer rate)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Platter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platters stacked vertically a fraction of an inch apart. </a:t>
            </a:r>
          </a:p>
          <a:p>
            <a:r>
              <a:rPr lang="en-GB" dirty="0" smtClean="0"/>
              <a:t>Multiple arms are provided.</a:t>
            </a:r>
          </a:p>
          <a:p>
            <a:r>
              <a:rPr lang="en-GB" dirty="0" smtClean="0"/>
              <a:t>Movable head: One read-write head </a:t>
            </a:r>
            <a:r>
              <a:rPr lang="en-GB" dirty="0"/>
              <a:t>per </a:t>
            </a:r>
            <a:r>
              <a:rPr lang="en-GB" dirty="0" smtClean="0"/>
              <a:t>platter surface.</a:t>
            </a:r>
            <a:endParaRPr lang="en-GB" dirty="0"/>
          </a:p>
          <a:p>
            <a:r>
              <a:rPr lang="en-GB" dirty="0"/>
              <a:t>Heads are joined and </a:t>
            </a:r>
            <a:r>
              <a:rPr lang="en-GB" dirty="0" smtClean="0"/>
              <a:t>aligned: Thus all heads are on tracks that are on equal distance from the centre of disk.</a:t>
            </a:r>
            <a:endParaRPr lang="en-GB" dirty="0"/>
          </a:p>
          <a:p>
            <a:r>
              <a:rPr lang="en-GB" dirty="0"/>
              <a:t>Aligned tracks on each platter form </a:t>
            </a:r>
            <a:r>
              <a:rPr lang="en-GB" dirty="0" smtClean="0"/>
              <a:t>cylinders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Platters</a:t>
            </a: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 cstate="print"/>
          <a:srcRect l="18541" t="9837" r="18512" b="29376"/>
          <a:stretch>
            <a:fillRect/>
          </a:stretch>
        </p:blipFill>
        <p:spPr bwMode="auto">
          <a:xfrm>
            <a:off x="2060575" y="1143000"/>
            <a:ext cx="4568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Tracks and Cylinders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 l="27211" t="27205" r="27182" b="27205"/>
          <a:stretch>
            <a:fillRect/>
          </a:stretch>
        </p:blipFill>
        <p:spPr bwMode="auto">
          <a:xfrm>
            <a:off x="2159000" y="1066800"/>
            <a:ext cx="42386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Mechanism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air gap between head and platter.</a:t>
            </a:r>
          </a:p>
          <a:p>
            <a:r>
              <a:rPr lang="en-GB" dirty="0" smtClean="0"/>
              <a:t>Physically in contact.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Floppy Disk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8”, 5.25”, 3.5”</a:t>
            </a:r>
          </a:p>
          <a:p>
            <a:r>
              <a:rPr lang="en-GB"/>
              <a:t>Small capacity</a:t>
            </a:r>
          </a:p>
          <a:p>
            <a:pPr lvl="1"/>
            <a:r>
              <a:rPr lang="en-GB"/>
              <a:t>Up to 1.44Mbyte (2.88M never popular)</a:t>
            </a:r>
          </a:p>
          <a:p>
            <a:r>
              <a:rPr lang="en-GB"/>
              <a:t>Slow</a:t>
            </a:r>
          </a:p>
          <a:p>
            <a:r>
              <a:rPr lang="en-GB"/>
              <a:t>Universal</a:t>
            </a:r>
          </a:p>
          <a:p>
            <a:r>
              <a:rPr lang="en-GB"/>
              <a:t>Cheap</a:t>
            </a:r>
          </a:p>
          <a:p>
            <a:r>
              <a:rPr lang="en-GB"/>
              <a:t>Obsolete?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Winchester Hard Disk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Developed by IBM in Winchester (USA)</a:t>
            </a:r>
          </a:p>
          <a:p>
            <a:r>
              <a:rPr lang="en-GB"/>
              <a:t>Sealed unit</a:t>
            </a:r>
          </a:p>
          <a:p>
            <a:r>
              <a:rPr lang="en-GB"/>
              <a:t>One or more platters (disks)</a:t>
            </a:r>
          </a:p>
          <a:p>
            <a:r>
              <a:rPr lang="en-GB"/>
              <a:t>Heads fly on boundary layer of air as disk spins</a:t>
            </a:r>
          </a:p>
          <a:p>
            <a:r>
              <a:rPr lang="en-GB"/>
              <a:t>Very small head to disk gap</a:t>
            </a:r>
          </a:p>
          <a:p>
            <a:r>
              <a:rPr lang="en-GB"/>
              <a:t>Getting more robust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Winchester Hard Disk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Universal</a:t>
            </a:r>
          </a:p>
          <a:p>
            <a:r>
              <a:rPr lang="en-GB" dirty="0"/>
              <a:t>Cheap</a:t>
            </a:r>
          </a:p>
          <a:p>
            <a:r>
              <a:rPr lang="en-GB" dirty="0"/>
              <a:t>Fastest external storage</a:t>
            </a:r>
          </a:p>
          <a:p>
            <a:r>
              <a:rPr lang="en-GB" dirty="0"/>
              <a:t>Getting larger all the time</a:t>
            </a:r>
          </a:p>
          <a:p>
            <a:pPr lvl="1"/>
            <a:r>
              <a:rPr lang="en-GB" dirty="0"/>
              <a:t>250 Gigabyte now easily </a:t>
            </a:r>
            <a:r>
              <a:rPr lang="en-GB" dirty="0" smtClean="0"/>
              <a:t>available (2006)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dirty="0" smtClean="0"/>
              <a:t>Disk Performance Parameters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I/O operation depends on </a:t>
            </a:r>
          </a:p>
          <a:p>
            <a:pPr lvl="1"/>
            <a:r>
              <a:rPr lang="en-GB" dirty="0" smtClean="0"/>
              <a:t>Computer System</a:t>
            </a:r>
          </a:p>
          <a:p>
            <a:pPr lvl="1"/>
            <a:r>
              <a:rPr lang="en-GB" dirty="0" smtClean="0"/>
              <a:t>Operating System</a:t>
            </a:r>
          </a:p>
          <a:p>
            <a:pPr lvl="1"/>
            <a:r>
              <a:rPr lang="en-GB" dirty="0" smtClean="0"/>
              <a:t>Nature of I/O Channel</a:t>
            </a:r>
          </a:p>
          <a:p>
            <a:pPr lvl="1"/>
            <a:r>
              <a:rPr lang="en-GB" dirty="0" smtClean="0"/>
              <a:t>Disk Controller Hardware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dirty="0" smtClean="0"/>
              <a:t>Disk Performance Parameters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When the disk drive operates,</a:t>
            </a:r>
          </a:p>
          <a:p>
            <a:pPr lvl="1"/>
            <a:r>
              <a:rPr lang="en-GB" dirty="0" smtClean="0"/>
              <a:t>Disk is rotating at constant speed</a:t>
            </a:r>
          </a:p>
          <a:p>
            <a:pPr lvl="1"/>
            <a:r>
              <a:rPr lang="en-GB" dirty="0" smtClean="0"/>
              <a:t>Head must be positioned on desired track and at start of sector.</a:t>
            </a:r>
          </a:p>
          <a:p>
            <a:pPr lvl="1"/>
            <a:r>
              <a:rPr lang="en-GB" b="1" dirty="0" smtClean="0"/>
              <a:t>Seek time: </a:t>
            </a:r>
          </a:p>
          <a:p>
            <a:pPr lvl="2"/>
            <a:r>
              <a:rPr lang="en-GB" dirty="0" smtClean="0"/>
              <a:t>Time it takes head to move to track position.</a:t>
            </a:r>
          </a:p>
          <a:p>
            <a:pPr lvl="2"/>
            <a:r>
              <a:rPr lang="en-GB" dirty="0" smtClean="0"/>
              <a:t>Electronically selecting one head on fixed head system.</a:t>
            </a:r>
          </a:p>
          <a:p>
            <a:pPr lvl="1"/>
            <a:r>
              <a:rPr lang="en-GB" b="1" dirty="0" smtClean="0"/>
              <a:t>Rotational Delay or Rotational Latency</a:t>
            </a:r>
          </a:p>
          <a:p>
            <a:pPr lvl="2"/>
            <a:r>
              <a:rPr lang="en-GB" dirty="0" smtClean="0"/>
              <a:t>Time it takes for the beginning of sector to reach the head</a:t>
            </a:r>
          </a:p>
          <a:p>
            <a:pPr lvl="1"/>
            <a:r>
              <a:rPr lang="en-GB" b="1" dirty="0" smtClean="0"/>
              <a:t>Access time = Seek time + Rotational Delay</a:t>
            </a:r>
          </a:p>
          <a:p>
            <a:pPr lvl="1"/>
            <a:r>
              <a:rPr lang="en-GB" b="1" dirty="0" smtClean="0"/>
              <a:t>Transfer time</a:t>
            </a:r>
            <a:r>
              <a:rPr lang="en-GB" dirty="0" smtClean="0"/>
              <a:t>: </a:t>
            </a:r>
            <a:r>
              <a:rPr lang="en-GB" sz="1600" dirty="0" smtClean="0"/>
              <a:t>The time required for transfer of data (read/write).</a:t>
            </a:r>
          </a:p>
          <a:p>
            <a:pPr lvl="1"/>
            <a:r>
              <a:rPr lang="en-GB" sz="2400" b="1" dirty="0" smtClean="0"/>
              <a:t>Queuing Delays</a:t>
            </a:r>
          </a:p>
          <a:p>
            <a:pPr lvl="2"/>
            <a:r>
              <a:rPr lang="en-GB" sz="2200" b="1" dirty="0" smtClean="0"/>
              <a:t>Multiple disk devices – Shared I/O Channel</a:t>
            </a:r>
            <a:endParaRPr lang="en-GB" sz="2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Types of External Memory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Magnetic Disk</a:t>
            </a:r>
          </a:p>
          <a:p>
            <a:pPr lvl="1"/>
            <a:r>
              <a:rPr lang="en-GB" dirty="0"/>
              <a:t>RAID</a:t>
            </a:r>
          </a:p>
          <a:p>
            <a:r>
              <a:rPr lang="en-GB" dirty="0" smtClean="0"/>
              <a:t>Optical</a:t>
            </a:r>
            <a:endParaRPr lang="en-GB" dirty="0"/>
          </a:p>
          <a:p>
            <a:pPr lvl="1"/>
            <a:r>
              <a:rPr lang="en-GB" dirty="0"/>
              <a:t>CD-ROM</a:t>
            </a:r>
          </a:p>
          <a:p>
            <a:pPr lvl="1"/>
            <a:r>
              <a:rPr lang="en-GB" dirty="0"/>
              <a:t>CD-Recordable (CD-R)</a:t>
            </a:r>
          </a:p>
          <a:p>
            <a:pPr lvl="1"/>
            <a:r>
              <a:rPr lang="en-GB" dirty="0"/>
              <a:t>CD-R/W</a:t>
            </a:r>
          </a:p>
          <a:p>
            <a:pPr lvl="1"/>
            <a:r>
              <a:rPr lang="en-GB" dirty="0" smtClean="0"/>
              <a:t>DVD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dirty="0" smtClean="0"/>
              <a:t>Disk Performance Parameters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 smtClean="0"/>
              <a:t>Rotational Positional Sensing (RPS)</a:t>
            </a:r>
          </a:p>
          <a:p>
            <a:pPr lvl="1"/>
            <a:r>
              <a:rPr lang="en-GB" sz="1800" dirty="0" smtClean="0"/>
              <a:t>Increased Speed: I/O Channel is freed after Seek Command.</a:t>
            </a:r>
          </a:p>
          <a:p>
            <a:pPr lvl="1"/>
            <a:r>
              <a:rPr lang="en-GB" sz="1800" dirty="0" smtClean="0"/>
              <a:t>I/O Channel reconnect once the data to be read is under the head.</a:t>
            </a:r>
          </a:p>
          <a:p>
            <a:pPr lvl="1"/>
            <a:r>
              <a:rPr lang="en-GB" sz="1800" dirty="0" smtClean="0"/>
              <a:t>RPS Miss: </a:t>
            </a:r>
          </a:p>
          <a:p>
            <a:pPr lvl="2"/>
            <a:r>
              <a:rPr lang="en-GB" sz="1600" dirty="0" smtClean="0"/>
              <a:t>If control unit of channel is busy.</a:t>
            </a:r>
          </a:p>
          <a:p>
            <a:pPr lvl="2"/>
            <a:r>
              <a:rPr lang="en-GB" sz="1600" dirty="0" smtClean="0"/>
              <a:t>Another rotation.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Timing of Disk I/O Transfer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/>
          <a:srcRect l="14178" t="30522" r="16350" b="45781"/>
          <a:stretch>
            <a:fillRect/>
          </a:stretch>
        </p:blipFill>
        <p:spPr bwMode="auto">
          <a:xfrm>
            <a:off x="533400" y="2373313"/>
            <a:ext cx="8229600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Standard: RAID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performance reaches an optimum, introduce parallelism.</a:t>
            </a:r>
          </a:p>
          <a:p>
            <a:pPr lvl="1"/>
            <a:r>
              <a:rPr lang="en-GB" dirty="0" smtClean="0"/>
              <a:t>Same for Disks: Redundant </a:t>
            </a:r>
            <a:r>
              <a:rPr lang="en-GB" dirty="0"/>
              <a:t>Array of Independent Disks </a:t>
            </a:r>
            <a:endParaRPr lang="en-GB" dirty="0" smtClean="0"/>
          </a:p>
          <a:p>
            <a:pPr lvl="1"/>
            <a:r>
              <a:rPr lang="en-GB" dirty="0" smtClean="0"/>
              <a:t>RAID introduced by researchers at UC Berkley.</a:t>
            </a:r>
          </a:p>
          <a:p>
            <a:r>
              <a:rPr lang="en-GB" dirty="0" smtClean="0"/>
              <a:t>Separate I/O requests can be handled in parallel.</a:t>
            </a:r>
          </a:p>
          <a:p>
            <a:r>
              <a:rPr lang="en-GB" dirty="0" smtClean="0"/>
              <a:t>Single I/O request in parallel if block of data required resides on more than one disks.</a:t>
            </a:r>
          </a:p>
          <a:p>
            <a:r>
              <a:rPr lang="en-GB" dirty="0" smtClean="0"/>
              <a:t>Many ways to organize Data &amp; Redundancy for reliability.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Standard: RAID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7 Levels, 0 through 6.</a:t>
            </a:r>
          </a:p>
          <a:p>
            <a:pPr lvl="1"/>
            <a:r>
              <a:rPr lang="en-GB" dirty="0" smtClean="0"/>
              <a:t>6 </a:t>
            </a:r>
            <a:r>
              <a:rPr lang="en-GB" dirty="0"/>
              <a:t>levels in common use</a:t>
            </a:r>
          </a:p>
          <a:p>
            <a:pPr lvl="1"/>
            <a:r>
              <a:rPr lang="en-GB" dirty="0"/>
              <a:t>Not a </a:t>
            </a:r>
            <a:r>
              <a:rPr lang="en-GB" dirty="0" smtClean="0"/>
              <a:t>hierarchy but different design architectures with following characteristics.</a:t>
            </a:r>
            <a:endParaRPr lang="en-GB" dirty="0"/>
          </a:p>
          <a:p>
            <a:pPr lvl="1"/>
            <a:r>
              <a:rPr lang="en-GB" dirty="0"/>
              <a:t>Set of physical disks viewed as single logical drive by O/S</a:t>
            </a:r>
          </a:p>
          <a:p>
            <a:pPr lvl="1"/>
            <a:r>
              <a:rPr lang="en-GB" dirty="0"/>
              <a:t>Data distributed across physical drives</a:t>
            </a:r>
          </a:p>
          <a:p>
            <a:pPr lvl="1"/>
            <a:r>
              <a:rPr lang="en-GB" dirty="0"/>
              <a:t>Can use redundant capacity to store parity </a:t>
            </a:r>
            <a:r>
              <a:rPr lang="en-GB" dirty="0" smtClean="0"/>
              <a:t>information which guarantees data recoverability in case of a disk failure.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RAID 0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redundancy</a:t>
            </a:r>
          </a:p>
          <a:p>
            <a:r>
              <a:rPr lang="en-GB" dirty="0"/>
              <a:t>Data striped across all disks</a:t>
            </a:r>
          </a:p>
          <a:p>
            <a:r>
              <a:rPr lang="en-GB" dirty="0" smtClean="0"/>
              <a:t>Increase </a:t>
            </a:r>
            <a:r>
              <a:rPr lang="en-GB" dirty="0"/>
              <a:t>speed</a:t>
            </a:r>
          </a:p>
          <a:p>
            <a:pPr lvl="1"/>
            <a:r>
              <a:rPr lang="en-GB" dirty="0"/>
              <a:t>Multiple data requests probably not on same disk</a:t>
            </a:r>
          </a:p>
          <a:p>
            <a:pPr lvl="1"/>
            <a:r>
              <a:rPr lang="en-GB" dirty="0"/>
              <a:t>Disks seek in parallel</a:t>
            </a:r>
          </a:p>
          <a:p>
            <a:pPr lvl="1"/>
            <a:r>
              <a:rPr lang="en-GB" dirty="0"/>
              <a:t>A set of data is likely to be striped across multiple disks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RAID 1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Mirrored Disks</a:t>
            </a:r>
          </a:p>
          <a:p>
            <a:r>
              <a:rPr lang="en-GB"/>
              <a:t>Data is striped across disks</a:t>
            </a:r>
          </a:p>
          <a:p>
            <a:r>
              <a:rPr lang="en-GB"/>
              <a:t>2 copies of each stripe on separate disks</a:t>
            </a:r>
          </a:p>
          <a:p>
            <a:r>
              <a:rPr lang="en-GB"/>
              <a:t>Read from either</a:t>
            </a:r>
          </a:p>
          <a:p>
            <a:r>
              <a:rPr lang="en-GB"/>
              <a:t>Write to both</a:t>
            </a:r>
          </a:p>
          <a:p>
            <a:r>
              <a:rPr lang="en-GB"/>
              <a:t>Recovery is simple</a:t>
            </a:r>
          </a:p>
          <a:p>
            <a:pPr lvl="1"/>
            <a:r>
              <a:rPr lang="en-GB"/>
              <a:t>Swap faulty disk &amp; re-mirror</a:t>
            </a:r>
          </a:p>
          <a:p>
            <a:pPr lvl="1"/>
            <a:r>
              <a:rPr lang="en-GB"/>
              <a:t>No down time</a:t>
            </a:r>
          </a:p>
          <a:p>
            <a:r>
              <a:rPr lang="en-GB"/>
              <a:t>Expensive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RAID 0, 1, 2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 cstate="print"/>
          <a:srcRect t="5624" r="8820" b="11423"/>
          <a:stretch>
            <a:fillRect/>
          </a:stretch>
        </p:blipFill>
        <p:spPr bwMode="auto">
          <a:xfrm>
            <a:off x="533400" y="1157288"/>
            <a:ext cx="7924800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RAID – Scope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further studies, refer to Book. </a:t>
            </a:r>
          </a:p>
          <a:p>
            <a:r>
              <a:rPr lang="en-GB" dirty="0" smtClean="0"/>
              <a:t>Only Basic theme of RAID is included in Syllabus. Details of 7 levels of RAID are out of SCOPE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Optical Storage CD-ROM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1983 – Most successful consumer product: Compact Disk Digital Audio System</a:t>
            </a:r>
          </a:p>
          <a:p>
            <a:r>
              <a:rPr lang="en-GB" dirty="0" smtClean="0"/>
              <a:t>650Mbytes </a:t>
            </a:r>
            <a:r>
              <a:rPr lang="en-GB" dirty="0"/>
              <a:t>giving over 70 minutes audio</a:t>
            </a:r>
          </a:p>
          <a:p>
            <a:r>
              <a:rPr lang="en-GB" dirty="0"/>
              <a:t>Polycarbonate coated with highly reflective coat, usually aluminium</a:t>
            </a:r>
          </a:p>
          <a:p>
            <a:r>
              <a:rPr lang="en-GB" dirty="0"/>
              <a:t>Data stored as </a:t>
            </a:r>
            <a:r>
              <a:rPr lang="en-GB" dirty="0" smtClean="0"/>
              <a:t>pits. Written by high intensity Laser.</a:t>
            </a:r>
          </a:p>
          <a:p>
            <a:pPr lvl="1"/>
            <a:r>
              <a:rPr lang="en-GB" dirty="0" smtClean="0"/>
              <a:t>Usually dies are made, and then used to imprint on other disks.</a:t>
            </a:r>
            <a:endParaRPr lang="en-GB" dirty="0"/>
          </a:p>
          <a:p>
            <a:r>
              <a:rPr lang="en-GB" dirty="0"/>
              <a:t>Read by reflecting </a:t>
            </a:r>
            <a:r>
              <a:rPr lang="en-GB" dirty="0" smtClean="0"/>
              <a:t>laser.</a:t>
            </a:r>
          </a:p>
          <a:p>
            <a:pPr lvl="1"/>
            <a:r>
              <a:rPr lang="en-GB" dirty="0" smtClean="0"/>
              <a:t>Varying intensity with smooth </a:t>
            </a:r>
            <a:r>
              <a:rPr lang="en-GB" i="1" dirty="0" smtClean="0"/>
              <a:t>lands</a:t>
            </a:r>
            <a:r>
              <a:rPr lang="en-GB" dirty="0" smtClean="0"/>
              <a:t> and pits.</a:t>
            </a:r>
          </a:p>
          <a:p>
            <a:r>
              <a:rPr lang="en-GB" dirty="0" smtClean="0"/>
              <a:t>Data Organized in </a:t>
            </a:r>
            <a:r>
              <a:rPr lang="en-GB" dirty="0" err="1" smtClean="0"/>
              <a:t>Spirrals</a:t>
            </a:r>
            <a:r>
              <a:rPr lang="en-GB" dirty="0" smtClean="0"/>
              <a:t> (not in Tracks)</a:t>
            </a:r>
            <a:endParaRPr lang="en-GB" dirty="0"/>
          </a:p>
          <a:p>
            <a:pPr lvl="1"/>
            <a:r>
              <a:rPr lang="en-GB" dirty="0"/>
              <a:t>Constant packing </a:t>
            </a:r>
            <a:r>
              <a:rPr lang="en-GB" dirty="0" smtClean="0"/>
              <a:t>density.</a:t>
            </a:r>
            <a:endParaRPr lang="en-GB" dirty="0"/>
          </a:p>
          <a:p>
            <a:pPr lvl="1"/>
            <a:r>
              <a:rPr lang="en-GB" dirty="0"/>
              <a:t>Constant linear velocity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CD Operation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2" cstate="print"/>
          <a:srcRect b="20682"/>
          <a:stretch>
            <a:fillRect/>
          </a:stretch>
        </p:blipFill>
        <p:spPr bwMode="auto">
          <a:xfrm>
            <a:off x="457200" y="2025650"/>
            <a:ext cx="81486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Magnetic 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Disk is a circular </a:t>
            </a:r>
            <a:r>
              <a:rPr lang="en-GB" dirty="0" smtClean="0"/>
              <a:t>platter constructed </a:t>
            </a:r>
            <a:r>
              <a:rPr lang="en-GB" dirty="0" smtClean="0"/>
              <a:t>of non-magnetic material called the substrate. </a:t>
            </a:r>
          </a:p>
          <a:p>
            <a:r>
              <a:rPr lang="en-GB" dirty="0" smtClean="0"/>
              <a:t>Disk </a:t>
            </a:r>
            <a:r>
              <a:rPr lang="en-GB" dirty="0"/>
              <a:t>substrate coated with </a:t>
            </a:r>
            <a:r>
              <a:rPr lang="en-GB" dirty="0" smtClean="0"/>
              <a:t>magnetisable material.</a:t>
            </a:r>
          </a:p>
          <a:p>
            <a:r>
              <a:rPr lang="en-GB" dirty="0" smtClean="0"/>
              <a:t>Substrate </a:t>
            </a:r>
            <a:r>
              <a:rPr lang="en-GB" dirty="0"/>
              <a:t>used to be </a:t>
            </a:r>
            <a:r>
              <a:rPr lang="en-GB" dirty="0" smtClean="0"/>
              <a:t>aluminium but Now glass is used</a:t>
            </a:r>
            <a:r>
              <a:rPr lang="en-GB" dirty="0" smtClean="0"/>
              <a:t>. Glass has following advantages</a:t>
            </a:r>
            <a:endParaRPr lang="en-GB" dirty="0"/>
          </a:p>
          <a:p>
            <a:pPr lvl="1"/>
            <a:r>
              <a:rPr lang="en-GB" dirty="0"/>
              <a:t>Improved surface uniformity</a:t>
            </a:r>
          </a:p>
          <a:p>
            <a:pPr lvl="2"/>
            <a:r>
              <a:rPr lang="en-GB" dirty="0"/>
              <a:t>Increases reliability</a:t>
            </a:r>
          </a:p>
          <a:p>
            <a:pPr lvl="1"/>
            <a:r>
              <a:rPr lang="en-GB" dirty="0"/>
              <a:t>Reduction in surface defects</a:t>
            </a:r>
          </a:p>
          <a:p>
            <a:pPr lvl="2"/>
            <a:r>
              <a:rPr lang="en-GB" dirty="0"/>
              <a:t>Reduced read/write errors</a:t>
            </a:r>
          </a:p>
          <a:p>
            <a:pPr lvl="1"/>
            <a:r>
              <a:rPr lang="en-GB" dirty="0" smtClean="0"/>
              <a:t>Better </a:t>
            </a:r>
            <a:r>
              <a:rPr lang="en-GB" dirty="0"/>
              <a:t>stiffness</a:t>
            </a:r>
          </a:p>
          <a:p>
            <a:pPr lvl="1"/>
            <a:r>
              <a:rPr lang="en-GB" dirty="0"/>
              <a:t>Better shock/damage resistance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CD-ROM Drive Speeds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Audio is single speed</a:t>
            </a:r>
          </a:p>
          <a:p>
            <a:pPr lvl="1"/>
            <a:r>
              <a:rPr lang="en-GB" dirty="0"/>
              <a:t>Constant linier </a:t>
            </a:r>
            <a:r>
              <a:rPr lang="en-GB" dirty="0" smtClean="0"/>
              <a:t>velocity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CD-ROM Format</a:t>
            </a: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78800" cy="1493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Mode 0=blank data field</a:t>
            </a:r>
          </a:p>
          <a:p>
            <a:pPr>
              <a:lnSpc>
                <a:spcPct val="90000"/>
              </a:lnSpc>
            </a:pPr>
            <a:r>
              <a:rPr lang="en-GB"/>
              <a:t>Mode 1=2048 byte data+error correction</a:t>
            </a:r>
          </a:p>
          <a:p>
            <a:pPr>
              <a:lnSpc>
                <a:spcPct val="90000"/>
              </a:lnSpc>
            </a:pPr>
            <a:r>
              <a:rPr lang="en-GB"/>
              <a:t>Mode 2=2336 byte data</a:t>
            </a:r>
          </a:p>
        </p:txBody>
      </p:sp>
      <p:pic>
        <p:nvPicPr>
          <p:cNvPr id="29739" name="Picture 43"/>
          <p:cNvPicPr>
            <a:picLocks noChangeAspect="1" noChangeArrowheads="1"/>
          </p:cNvPicPr>
          <p:nvPr/>
        </p:nvPicPr>
        <p:blipFill>
          <a:blip r:embed="rId3" cstate="print"/>
          <a:srcRect l="8752" t="17662" r="13094" b="45782"/>
          <a:stretch>
            <a:fillRect/>
          </a:stretch>
        </p:blipFill>
        <p:spPr bwMode="auto">
          <a:xfrm>
            <a:off x="533400" y="1208088"/>
            <a:ext cx="79248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Access on CD-ROM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Difficult</a:t>
            </a:r>
          </a:p>
          <a:p>
            <a:r>
              <a:rPr lang="en-GB"/>
              <a:t>Move head to rough position</a:t>
            </a:r>
          </a:p>
          <a:p>
            <a:r>
              <a:rPr lang="en-GB"/>
              <a:t>Set correct speed</a:t>
            </a:r>
          </a:p>
          <a:p>
            <a:r>
              <a:rPr lang="en-GB"/>
              <a:t>Read address</a:t>
            </a:r>
          </a:p>
          <a:p>
            <a:r>
              <a:rPr lang="en-GB"/>
              <a:t>Adjust to required location</a:t>
            </a:r>
          </a:p>
          <a:p>
            <a:r>
              <a:rPr lang="en-GB"/>
              <a:t>(Yawn!)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CD-ROM for &amp; against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Large </a:t>
            </a:r>
            <a:r>
              <a:rPr lang="en-GB" dirty="0"/>
              <a:t>capacity (?)</a:t>
            </a:r>
          </a:p>
          <a:p>
            <a:pPr lvl="1"/>
            <a:r>
              <a:rPr lang="en-GB" dirty="0"/>
              <a:t>Easy to mass produce</a:t>
            </a:r>
          </a:p>
          <a:p>
            <a:pPr lvl="1"/>
            <a:r>
              <a:rPr lang="en-GB" dirty="0"/>
              <a:t>Removable</a:t>
            </a:r>
          </a:p>
          <a:p>
            <a:pPr lvl="1"/>
            <a:r>
              <a:rPr lang="en-GB" dirty="0" smtClean="0"/>
              <a:t>Robust replication</a:t>
            </a:r>
            <a:endParaRPr lang="en-GB" dirty="0"/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Expensive </a:t>
            </a:r>
            <a:r>
              <a:rPr lang="en-GB" dirty="0"/>
              <a:t>for small runs</a:t>
            </a:r>
          </a:p>
          <a:p>
            <a:pPr lvl="1"/>
            <a:r>
              <a:rPr lang="en-GB" dirty="0" smtClean="0"/>
              <a:t>Large access time as compared to Magnetic Disks</a:t>
            </a:r>
            <a:endParaRPr lang="en-GB" dirty="0"/>
          </a:p>
          <a:p>
            <a:pPr lvl="1"/>
            <a:r>
              <a:rPr lang="en-GB" dirty="0"/>
              <a:t>Read only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pPr algn="ctr"/>
            <a:r>
              <a:rPr lang="en-GB" dirty="0"/>
              <a:t>Other Optical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CD-Recordable (CD-R)</a:t>
            </a:r>
          </a:p>
          <a:p>
            <a:pPr lvl="1"/>
            <a:r>
              <a:rPr lang="en-GB" dirty="0"/>
              <a:t>WORM</a:t>
            </a:r>
          </a:p>
          <a:p>
            <a:pPr lvl="1"/>
            <a:r>
              <a:rPr lang="en-GB" dirty="0"/>
              <a:t>Now affordable</a:t>
            </a:r>
          </a:p>
          <a:p>
            <a:pPr lvl="1"/>
            <a:r>
              <a:rPr lang="en-GB" dirty="0"/>
              <a:t>Compatible with CD-ROM </a:t>
            </a:r>
            <a:r>
              <a:rPr lang="en-GB" dirty="0" smtClean="0"/>
              <a:t>drives</a:t>
            </a:r>
          </a:p>
          <a:p>
            <a:pPr lvl="1"/>
            <a:r>
              <a:rPr lang="en-GB" dirty="0" smtClean="0"/>
              <a:t>Use of dye.</a:t>
            </a:r>
            <a:endParaRPr lang="en-GB" dirty="0"/>
          </a:p>
          <a:p>
            <a:r>
              <a:rPr lang="en-GB" dirty="0"/>
              <a:t>CD-RW</a:t>
            </a:r>
          </a:p>
          <a:p>
            <a:pPr lvl="1"/>
            <a:r>
              <a:rPr lang="en-GB" dirty="0"/>
              <a:t>Erasable</a:t>
            </a:r>
          </a:p>
          <a:p>
            <a:pPr lvl="1"/>
            <a:r>
              <a:rPr lang="en-GB" dirty="0"/>
              <a:t>Getting cheaper</a:t>
            </a:r>
          </a:p>
          <a:p>
            <a:pPr lvl="1"/>
            <a:r>
              <a:rPr lang="en-GB" dirty="0"/>
              <a:t>Mostly CD-ROM drive compatible</a:t>
            </a:r>
          </a:p>
          <a:p>
            <a:pPr lvl="1"/>
            <a:r>
              <a:rPr lang="en-GB" dirty="0"/>
              <a:t>Phase change</a:t>
            </a:r>
          </a:p>
          <a:p>
            <a:pPr lvl="2"/>
            <a:r>
              <a:rPr lang="en-GB" dirty="0"/>
              <a:t>Material has two different </a:t>
            </a:r>
            <a:r>
              <a:rPr lang="en-GB" dirty="0" smtClean="0"/>
              <a:t>reflectivity </a:t>
            </a:r>
            <a:r>
              <a:rPr lang="en-GB" dirty="0"/>
              <a:t>in different phase states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DVD - what’s in a name?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Digital Video Disk</a:t>
            </a:r>
          </a:p>
          <a:p>
            <a:pPr lvl="1"/>
            <a:r>
              <a:rPr lang="en-GB" dirty="0"/>
              <a:t>Used to indicate a player for movies</a:t>
            </a:r>
          </a:p>
          <a:p>
            <a:pPr lvl="2"/>
            <a:r>
              <a:rPr lang="en-GB" dirty="0"/>
              <a:t>Only plays video disks</a:t>
            </a:r>
          </a:p>
          <a:p>
            <a:r>
              <a:rPr lang="en-GB" dirty="0"/>
              <a:t>Digital Versatile Disk</a:t>
            </a:r>
          </a:p>
          <a:p>
            <a:pPr lvl="1"/>
            <a:r>
              <a:rPr lang="en-GB" dirty="0"/>
              <a:t>Used to indicate a computer drive</a:t>
            </a:r>
          </a:p>
          <a:p>
            <a:pPr lvl="2"/>
            <a:r>
              <a:rPr lang="en-GB" dirty="0"/>
              <a:t>Will read computer disks and play video </a:t>
            </a:r>
            <a:r>
              <a:rPr lang="en-GB" dirty="0" smtClean="0"/>
              <a:t>disks.</a:t>
            </a:r>
          </a:p>
          <a:p>
            <a:r>
              <a:rPr lang="en-GB" dirty="0" smtClean="0"/>
              <a:t>7 times more data than CD-ROM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CD &amp; DVD 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Bits are packed more closely.</a:t>
            </a:r>
          </a:p>
          <a:p>
            <a:r>
              <a:rPr lang="en-GB" dirty="0" smtClean="0"/>
              <a:t>Shorter distance between pits, uses laser with shorter wavelength.</a:t>
            </a: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DVD - technology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Very high capacity (4.7G per layer).</a:t>
            </a:r>
          </a:p>
          <a:p>
            <a:r>
              <a:rPr lang="en-GB" dirty="0" smtClean="0"/>
              <a:t>Multi-layer.</a:t>
            </a:r>
          </a:p>
          <a:p>
            <a:pPr lvl="1"/>
            <a:r>
              <a:rPr lang="en-GB" dirty="0" smtClean="0"/>
              <a:t>2 Layers: 8.5 GB.</a:t>
            </a:r>
          </a:p>
          <a:p>
            <a:r>
              <a:rPr lang="en-GB" dirty="0" smtClean="0"/>
              <a:t>Can be two sided</a:t>
            </a:r>
          </a:p>
          <a:p>
            <a:pPr lvl="1"/>
            <a:r>
              <a:rPr lang="en-GB" dirty="0" smtClean="0"/>
              <a:t>17 GB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CD and DVD</a:t>
            </a:r>
          </a:p>
        </p:txBody>
      </p:sp>
      <p:pic>
        <p:nvPicPr>
          <p:cNvPr id="103428" name="Picture 1028"/>
          <p:cNvPicPr>
            <a:picLocks noChangeAspect="1" noChangeArrowheads="1"/>
          </p:cNvPicPr>
          <p:nvPr/>
        </p:nvPicPr>
        <p:blipFill>
          <a:blip r:embed="rId2" cstate="print"/>
          <a:srcRect t="9837" r="11424" b="28290"/>
          <a:stretch>
            <a:fillRect/>
          </a:stretch>
        </p:blipFill>
        <p:spPr bwMode="auto">
          <a:xfrm>
            <a:off x="1066800" y="1066800"/>
            <a:ext cx="6400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Definition Optical Disks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/>
              <a:t>Designed for high definition videos</a:t>
            </a:r>
          </a:p>
          <a:p>
            <a:pPr>
              <a:lnSpc>
                <a:spcPct val="90000"/>
              </a:lnSpc>
            </a:pPr>
            <a:r>
              <a:rPr lang="en-GB"/>
              <a:t>Much higher capacity than DVD</a:t>
            </a:r>
          </a:p>
          <a:p>
            <a:pPr lvl="1">
              <a:lnSpc>
                <a:spcPct val="90000"/>
              </a:lnSpc>
            </a:pPr>
            <a:r>
              <a:rPr lang="en-GB"/>
              <a:t>Shorter wavelength laser</a:t>
            </a:r>
          </a:p>
          <a:p>
            <a:pPr lvl="2">
              <a:lnSpc>
                <a:spcPct val="90000"/>
              </a:lnSpc>
            </a:pPr>
            <a:r>
              <a:rPr lang="en-GB"/>
              <a:t>Blue-violet range</a:t>
            </a:r>
          </a:p>
          <a:p>
            <a:pPr lvl="1">
              <a:lnSpc>
                <a:spcPct val="90000"/>
              </a:lnSpc>
            </a:pPr>
            <a:r>
              <a:rPr lang="en-GB"/>
              <a:t>Smaller pits</a:t>
            </a:r>
          </a:p>
          <a:p>
            <a:pPr>
              <a:lnSpc>
                <a:spcPct val="90000"/>
              </a:lnSpc>
            </a:pPr>
            <a:r>
              <a:rPr lang="en-GB"/>
              <a:t>HD-DVD</a:t>
            </a:r>
          </a:p>
          <a:p>
            <a:pPr lvl="1">
              <a:lnSpc>
                <a:spcPct val="90000"/>
              </a:lnSpc>
            </a:pPr>
            <a:r>
              <a:rPr lang="en-GB"/>
              <a:t>15GB single side single layer</a:t>
            </a:r>
          </a:p>
          <a:p>
            <a:pPr>
              <a:lnSpc>
                <a:spcPct val="90000"/>
              </a:lnSpc>
            </a:pPr>
            <a:r>
              <a:rPr lang="en-GB"/>
              <a:t>Blue-ray</a:t>
            </a:r>
          </a:p>
          <a:p>
            <a:pPr lvl="1">
              <a:lnSpc>
                <a:spcPct val="90000"/>
              </a:lnSpc>
            </a:pPr>
            <a:r>
              <a:rPr lang="en-GB"/>
              <a:t>Data layer closer to laser</a:t>
            </a:r>
          </a:p>
          <a:p>
            <a:pPr lvl="2">
              <a:lnSpc>
                <a:spcPct val="90000"/>
              </a:lnSpc>
            </a:pPr>
            <a:r>
              <a:rPr lang="en-GB"/>
              <a:t>Tighter focus, less distortion, smaller pits</a:t>
            </a:r>
          </a:p>
          <a:p>
            <a:pPr lvl="1">
              <a:lnSpc>
                <a:spcPct val="90000"/>
              </a:lnSpc>
            </a:pPr>
            <a:r>
              <a:rPr lang="en-GB"/>
              <a:t>25GB on single layer</a:t>
            </a:r>
          </a:p>
          <a:p>
            <a:pPr lvl="1">
              <a:lnSpc>
                <a:spcPct val="90000"/>
              </a:lnSpc>
            </a:pPr>
            <a:r>
              <a:rPr lang="en-GB"/>
              <a:t>Available read only (BD-ROM), Recordable once (BR-R) and re-recordable (BR-RE)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Magnetic Read </a:t>
            </a:r>
            <a:r>
              <a:rPr lang="en-GB" dirty="0"/>
              <a:t>and Write Mechanisms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Recording &amp; retrieval via conductive coil called a </a:t>
            </a:r>
            <a:r>
              <a:rPr lang="en-GB" sz="1800" b="1" dirty="0"/>
              <a:t>head</a:t>
            </a:r>
          </a:p>
          <a:p>
            <a:r>
              <a:rPr lang="en-GB" sz="1800" dirty="0"/>
              <a:t>May be </a:t>
            </a:r>
            <a:r>
              <a:rPr lang="en-GB" sz="1800" u="sng" dirty="0"/>
              <a:t>single </a:t>
            </a:r>
            <a:r>
              <a:rPr lang="en-GB" sz="1800" dirty="0"/>
              <a:t>read/write head or </a:t>
            </a:r>
            <a:r>
              <a:rPr lang="en-GB" sz="1800" dirty="0" smtClean="0"/>
              <a:t>separate, </a:t>
            </a:r>
            <a:r>
              <a:rPr lang="en-GB" sz="1800" u="sng" dirty="0" smtClean="0"/>
              <a:t>one for read and one for write</a:t>
            </a:r>
            <a:r>
              <a:rPr lang="en-GB" sz="1800" dirty="0" smtClean="0"/>
              <a:t>.</a:t>
            </a:r>
            <a:endParaRPr lang="en-GB" sz="1800" dirty="0"/>
          </a:p>
          <a:p>
            <a:r>
              <a:rPr lang="en-GB" sz="1800" dirty="0"/>
              <a:t>During read/write, head is stationary, platter rotates</a:t>
            </a:r>
          </a:p>
          <a:p>
            <a:r>
              <a:rPr lang="en-GB" sz="1800" b="1" dirty="0"/>
              <a:t>Write</a:t>
            </a:r>
          </a:p>
          <a:p>
            <a:pPr lvl="1"/>
            <a:r>
              <a:rPr lang="en-GB" sz="1600" dirty="0"/>
              <a:t>Current through coil produces magnetic </a:t>
            </a:r>
            <a:r>
              <a:rPr lang="en-GB" sz="1600" dirty="0" smtClean="0"/>
              <a:t>field.</a:t>
            </a:r>
            <a:endParaRPr lang="en-GB" sz="1600" dirty="0"/>
          </a:p>
          <a:p>
            <a:pPr lvl="1"/>
            <a:r>
              <a:rPr lang="en-GB" sz="1600" dirty="0" smtClean="0"/>
              <a:t>Electric Pulses </a:t>
            </a:r>
            <a:r>
              <a:rPr lang="en-GB" sz="1600" dirty="0"/>
              <a:t>sent to head</a:t>
            </a:r>
          </a:p>
          <a:p>
            <a:pPr lvl="1"/>
            <a:r>
              <a:rPr lang="en-GB" sz="1600" dirty="0" smtClean="0"/>
              <a:t>Resulting Magnetic patterns are recorded </a:t>
            </a:r>
            <a:r>
              <a:rPr lang="en-GB" sz="1600" dirty="0"/>
              <a:t>on surface </a:t>
            </a:r>
            <a:r>
              <a:rPr lang="en-GB" sz="1600" dirty="0" smtClean="0"/>
              <a:t>below, with different patterns for positive and negative current.</a:t>
            </a:r>
          </a:p>
          <a:p>
            <a:pPr lvl="1"/>
            <a:endParaRPr lang="en-GB" sz="1600" dirty="0"/>
          </a:p>
          <a:p>
            <a:r>
              <a:rPr lang="en-GB" sz="1800" b="1" dirty="0"/>
              <a:t>Read (traditional)</a:t>
            </a:r>
          </a:p>
          <a:p>
            <a:pPr lvl="1"/>
            <a:r>
              <a:rPr lang="en-GB" sz="1600" dirty="0"/>
              <a:t>Magnetic field moving relative to coil produces </a:t>
            </a:r>
            <a:r>
              <a:rPr lang="en-GB" sz="1600" dirty="0" smtClean="0"/>
              <a:t>current in the coil.</a:t>
            </a:r>
          </a:p>
          <a:p>
            <a:pPr lvl="1"/>
            <a:r>
              <a:rPr lang="en-GB" sz="1600" dirty="0" smtClean="0"/>
              <a:t>When surface of platter passes under the head, it generates the current of same polarity as the one recorded previously. </a:t>
            </a:r>
            <a:endParaRPr lang="en-GB" sz="1600" dirty="0"/>
          </a:p>
          <a:p>
            <a:pPr lvl="1"/>
            <a:r>
              <a:rPr lang="en-GB" sz="1600" dirty="0"/>
              <a:t>Coil is the same for read and </a:t>
            </a:r>
            <a:r>
              <a:rPr lang="en-GB" sz="1600" dirty="0" smtClean="0"/>
              <a:t>write.</a:t>
            </a:r>
          </a:p>
          <a:p>
            <a:pPr lvl="1"/>
            <a:r>
              <a:rPr lang="en-GB" sz="1600" dirty="0" smtClean="0"/>
              <a:t>Used in Floppy Disk systems.</a:t>
            </a:r>
            <a:endParaRPr lang="en-GB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Optical Memory Characteristics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268413"/>
            <a:ext cx="896461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and Write </a:t>
            </a:r>
            <a:r>
              <a:rPr lang="en-GB" dirty="0" smtClean="0">
                <a:solidFill>
                  <a:srgbClr val="FF0000"/>
                </a:solidFill>
              </a:rPr>
              <a:t>Mechanisms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>(No Details required)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Read </a:t>
            </a:r>
            <a:r>
              <a:rPr lang="en-GB" sz="2800" dirty="0"/>
              <a:t>(contemporary)</a:t>
            </a:r>
          </a:p>
          <a:p>
            <a:pPr lvl="1"/>
            <a:r>
              <a:rPr lang="en-GB" sz="2400" dirty="0"/>
              <a:t>Separate read head, </a:t>
            </a:r>
            <a:r>
              <a:rPr lang="en-GB" sz="2400" dirty="0" smtClean="0"/>
              <a:t>positioned close </a:t>
            </a:r>
            <a:r>
              <a:rPr lang="en-GB" sz="2400" dirty="0"/>
              <a:t>to write </a:t>
            </a:r>
            <a:r>
              <a:rPr lang="en-GB" sz="2400" dirty="0" smtClean="0"/>
              <a:t>head.</a:t>
            </a:r>
            <a:endParaRPr lang="en-GB" sz="2400" dirty="0"/>
          </a:p>
          <a:p>
            <a:pPr lvl="1"/>
            <a:r>
              <a:rPr lang="en-GB" sz="2400" dirty="0" smtClean="0"/>
              <a:t>Read Head consists of partially </a:t>
            </a:r>
            <a:r>
              <a:rPr lang="en-GB" sz="2400" dirty="0"/>
              <a:t>shielded magneto resistive (MR) sensor</a:t>
            </a:r>
          </a:p>
          <a:p>
            <a:pPr lvl="1"/>
            <a:r>
              <a:rPr lang="en-GB" sz="2400" dirty="0"/>
              <a:t>Electrical resistance depends on </a:t>
            </a:r>
            <a:r>
              <a:rPr lang="en-GB" sz="2400" dirty="0" smtClean="0"/>
              <a:t>the direction </a:t>
            </a:r>
            <a:r>
              <a:rPr lang="en-GB" sz="2400" dirty="0"/>
              <a:t>of </a:t>
            </a:r>
            <a:r>
              <a:rPr lang="en-GB" sz="2400" dirty="0" smtClean="0"/>
              <a:t>magnetization of the medium moving under it.</a:t>
            </a:r>
          </a:p>
          <a:p>
            <a:pPr lvl="1"/>
            <a:r>
              <a:rPr lang="en-GB" sz="2400" dirty="0" smtClean="0">
                <a:solidFill>
                  <a:srgbClr val="FF0000"/>
                </a:solidFill>
              </a:rPr>
              <a:t>By passing a current through the MR sensor, resistance changes are detected as voltage signals.</a:t>
            </a:r>
            <a:endParaRPr lang="en-GB" sz="2400" dirty="0">
              <a:solidFill>
                <a:srgbClr val="FF0000"/>
              </a:solidFill>
            </a:endParaRPr>
          </a:p>
          <a:p>
            <a:pPr lvl="1"/>
            <a:r>
              <a:rPr lang="en-GB" sz="2400" dirty="0"/>
              <a:t>High frequency operation</a:t>
            </a:r>
          </a:p>
          <a:p>
            <a:pPr lvl="2"/>
            <a:r>
              <a:rPr lang="en-GB" sz="2000" dirty="0"/>
              <a:t>Higher storage density and speed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Inductive Write MR Read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 t="18521" b="38060"/>
          <a:stretch>
            <a:fillRect/>
          </a:stretch>
        </p:blipFill>
        <p:spPr bwMode="auto">
          <a:xfrm>
            <a:off x="533400" y="1219200"/>
            <a:ext cx="8077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Data Organization and Formatting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Head </a:t>
            </a:r>
          </a:p>
          <a:p>
            <a:pPr lvl="1"/>
            <a:r>
              <a:rPr lang="en-GB" dirty="0" smtClean="0"/>
              <a:t>is a relatively small device capable of reading from or writing to a portion of the platter rotating beneath it. </a:t>
            </a:r>
          </a:p>
          <a:p>
            <a:r>
              <a:rPr lang="en-GB" dirty="0" smtClean="0"/>
              <a:t>Thus, data is organized on concentric </a:t>
            </a:r>
            <a:r>
              <a:rPr lang="en-GB" dirty="0"/>
              <a:t>rings or </a:t>
            </a:r>
            <a:r>
              <a:rPr lang="en-GB" dirty="0" smtClean="0"/>
              <a:t>tracks on platter called </a:t>
            </a:r>
            <a:r>
              <a:rPr lang="en-GB" b="1" dirty="0" smtClean="0"/>
              <a:t>tracks.</a:t>
            </a:r>
          </a:p>
          <a:p>
            <a:r>
              <a:rPr lang="en-GB" dirty="0" smtClean="0"/>
              <a:t>Each track has same width as head. </a:t>
            </a:r>
          </a:p>
          <a:p>
            <a:r>
              <a:rPr lang="en-GB" dirty="0" smtClean="0"/>
              <a:t>There are thousands of tracks.</a:t>
            </a:r>
            <a:endParaRPr lang="en-GB" dirty="0"/>
          </a:p>
          <a:p>
            <a:r>
              <a:rPr lang="en-GB" dirty="0" smtClean="0"/>
              <a:t>Tracks </a:t>
            </a:r>
            <a:r>
              <a:rPr lang="en-GB" dirty="0"/>
              <a:t>divided into sectors</a:t>
            </a:r>
          </a:p>
          <a:p>
            <a:pPr lvl="1"/>
            <a:r>
              <a:rPr lang="en-GB" dirty="0"/>
              <a:t>Minimum block size is one sector</a:t>
            </a:r>
          </a:p>
          <a:p>
            <a:pPr lvl="1"/>
            <a:r>
              <a:rPr lang="en-GB" dirty="0"/>
              <a:t>May have more than one sector per block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Data Organization and Formatting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Gaps</a:t>
            </a:r>
          </a:p>
          <a:p>
            <a:pPr lvl="1"/>
            <a:r>
              <a:rPr lang="en-GB" dirty="0" smtClean="0"/>
              <a:t>Gaps </a:t>
            </a:r>
            <a:r>
              <a:rPr lang="en-GB" dirty="0"/>
              <a:t>between tracks</a:t>
            </a:r>
          </a:p>
          <a:p>
            <a:pPr lvl="1"/>
            <a:r>
              <a:rPr lang="en-GB" dirty="0"/>
              <a:t>Reduce gap to increase capacity</a:t>
            </a:r>
          </a:p>
          <a:p>
            <a:pPr lvl="1"/>
            <a:r>
              <a:rPr lang="en-GB" dirty="0"/>
              <a:t>Same number of bits per track (variable packing density)</a:t>
            </a:r>
          </a:p>
          <a:p>
            <a:pPr lvl="1"/>
            <a:r>
              <a:rPr lang="en-GB" dirty="0"/>
              <a:t>Constant angular </a:t>
            </a:r>
            <a:r>
              <a:rPr lang="en-GB" dirty="0" smtClean="0"/>
              <a:t>velocity</a:t>
            </a:r>
          </a:p>
          <a:p>
            <a:r>
              <a:rPr lang="en-GB" dirty="0" smtClean="0"/>
              <a:t>Data is transferred to and from the disk in sectors.</a:t>
            </a:r>
          </a:p>
          <a:p>
            <a:pPr lvl="1"/>
            <a:r>
              <a:rPr lang="en-GB" dirty="0" smtClean="0"/>
              <a:t>Hundreds of sectors per track.</a:t>
            </a:r>
          </a:p>
          <a:p>
            <a:pPr lvl="1"/>
            <a:r>
              <a:rPr lang="en-GB" dirty="0" smtClean="0"/>
              <a:t>Sectors may be fixed or variable length.</a:t>
            </a:r>
          </a:p>
          <a:p>
            <a:pPr lvl="1"/>
            <a:r>
              <a:rPr lang="en-GB" dirty="0" smtClean="0"/>
              <a:t>In contemporary systems, fixed length sectors with 512 bytes. 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1765</TotalTime>
  <Words>1744</Words>
  <Application>Microsoft Office PowerPoint</Application>
  <PresentationFormat>On-screen Show (4:3)</PresentationFormat>
  <Paragraphs>341</Paragraphs>
  <Slides>50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Computer Organization and Architecture  (BESE-15a)</vt:lpstr>
      <vt:lpstr>External Memory   From Computer Organization and Architecture William Stallings- 7th Edition</vt:lpstr>
      <vt:lpstr>Types of External Memory</vt:lpstr>
      <vt:lpstr>Magnetic Disk</vt:lpstr>
      <vt:lpstr>Magnetic Read and Write Mechanisms</vt:lpstr>
      <vt:lpstr>Read and Write Mechanisms (No Details required)</vt:lpstr>
      <vt:lpstr>Inductive Write MR Read</vt:lpstr>
      <vt:lpstr>Data Organization and Formatting</vt:lpstr>
      <vt:lpstr>Data Organization and Formatting</vt:lpstr>
      <vt:lpstr>Disk Data Layout</vt:lpstr>
      <vt:lpstr>Disk Velocity</vt:lpstr>
      <vt:lpstr>Disk Velocity</vt:lpstr>
      <vt:lpstr>Disk Layout Methods Diagram</vt:lpstr>
      <vt:lpstr>Finding Sectors</vt:lpstr>
      <vt:lpstr>Winchester Disk Format Seagate ST506</vt:lpstr>
      <vt:lpstr>Winchester Disk Format Seagate ST506</vt:lpstr>
      <vt:lpstr>Physical Characteristics</vt:lpstr>
      <vt:lpstr>Fixed/Movable Head Disk</vt:lpstr>
      <vt:lpstr>Removable or Not</vt:lpstr>
      <vt:lpstr>Multiple Platter</vt:lpstr>
      <vt:lpstr>Multiple Platter</vt:lpstr>
      <vt:lpstr>Multiple Platters</vt:lpstr>
      <vt:lpstr>Tracks and Cylinders</vt:lpstr>
      <vt:lpstr>Head Mechanism</vt:lpstr>
      <vt:lpstr>Floppy Disk</vt:lpstr>
      <vt:lpstr>Winchester Hard Disk (1)</vt:lpstr>
      <vt:lpstr>Winchester Hard Disk (2)</vt:lpstr>
      <vt:lpstr>Disk Performance Parameters</vt:lpstr>
      <vt:lpstr>Disk Performance Parameters</vt:lpstr>
      <vt:lpstr>Disk Performance Parameters</vt:lpstr>
      <vt:lpstr>Timing of Disk I/O Transfer</vt:lpstr>
      <vt:lpstr>Industrial Standard: RAID</vt:lpstr>
      <vt:lpstr>Industrial Standard: RAID</vt:lpstr>
      <vt:lpstr>RAID 0</vt:lpstr>
      <vt:lpstr>RAID 1</vt:lpstr>
      <vt:lpstr>RAID 0, 1, 2</vt:lpstr>
      <vt:lpstr>RAID – Scope</vt:lpstr>
      <vt:lpstr>Optical Storage CD-ROM</vt:lpstr>
      <vt:lpstr>CD Operation</vt:lpstr>
      <vt:lpstr>CD-ROM Drive Speeds</vt:lpstr>
      <vt:lpstr>CD-ROM Format</vt:lpstr>
      <vt:lpstr>Random Access on CD-ROM</vt:lpstr>
      <vt:lpstr>CD-ROM for &amp; against</vt:lpstr>
      <vt:lpstr>Other Optical Storage</vt:lpstr>
      <vt:lpstr>DVD - what’s in a name?</vt:lpstr>
      <vt:lpstr>CD &amp; DVD </vt:lpstr>
      <vt:lpstr>DVD - technology</vt:lpstr>
      <vt:lpstr>CD and DVD</vt:lpstr>
      <vt:lpstr>High Definition Optical Disks</vt:lpstr>
      <vt:lpstr>Optical Memory Characteristics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Hammad</cp:lastModifiedBy>
  <cp:revision>278</cp:revision>
  <dcterms:created xsi:type="dcterms:W3CDTF">1998-09-09T13:12:25Z</dcterms:created>
  <dcterms:modified xsi:type="dcterms:W3CDTF">2011-01-02T19:46:51Z</dcterms:modified>
</cp:coreProperties>
</file>