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2" r:id="rId1"/>
  </p:sldMasterIdLst>
  <p:notesMasterIdLst>
    <p:notesMasterId r:id="rId36"/>
  </p:notesMasterIdLst>
  <p:handoutMasterIdLst>
    <p:handoutMasterId r:id="rId37"/>
  </p:handoutMasterIdLst>
  <p:sldIdLst>
    <p:sldId id="749" r:id="rId2"/>
    <p:sldId id="535" r:id="rId3"/>
    <p:sldId id="705" r:id="rId4"/>
    <p:sldId id="756" r:id="rId5"/>
    <p:sldId id="706" r:id="rId6"/>
    <p:sldId id="707" r:id="rId7"/>
    <p:sldId id="708" r:id="rId8"/>
    <p:sldId id="709" r:id="rId9"/>
    <p:sldId id="710" r:id="rId10"/>
    <p:sldId id="757" r:id="rId11"/>
    <p:sldId id="711" r:id="rId12"/>
    <p:sldId id="712" r:id="rId13"/>
    <p:sldId id="758" r:id="rId14"/>
    <p:sldId id="713" r:id="rId15"/>
    <p:sldId id="714" r:id="rId16"/>
    <p:sldId id="715" r:id="rId17"/>
    <p:sldId id="759" r:id="rId18"/>
    <p:sldId id="716" r:id="rId19"/>
    <p:sldId id="718" r:id="rId20"/>
    <p:sldId id="719" r:id="rId21"/>
    <p:sldId id="720" r:id="rId22"/>
    <p:sldId id="760" r:id="rId23"/>
    <p:sldId id="721" r:id="rId24"/>
    <p:sldId id="761" r:id="rId25"/>
    <p:sldId id="722" r:id="rId26"/>
    <p:sldId id="723" r:id="rId27"/>
    <p:sldId id="724" r:id="rId28"/>
    <p:sldId id="725" r:id="rId29"/>
    <p:sldId id="762" r:id="rId30"/>
    <p:sldId id="726" r:id="rId31"/>
    <p:sldId id="763" r:id="rId32"/>
    <p:sldId id="727" r:id="rId33"/>
    <p:sldId id="728" r:id="rId34"/>
    <p:sldId id="681" r:id="rId35"/>
  </p:sldIdLst>
  <p:sldSz cx="9144000" cy="6858000" type="screen4x3"/>
  <p:notesSz cx="7102475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0000"/>
    <a:srgbClr val="F5F030"/>
    <a:srgbClr val="06F851"/>
    <a:srgbClr val="009900"/>
    <a:srgbClr val="808080"/>
    <a:srgbClr val="F1640D"/>
    <a:srgbClr val="FB970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231" autoAdjust="0"/>
    <p:restoredTop sz="87833" autoAdjust="0"/>
  </p:normalViewPr>
  <p:slideViewPr>
    <p:cSldViewPr>
      <p:cViewPr varScale="1">
        <p:scale>
          <a:sx n="65" d="100"/>
          <a:sy n="65" d="100"/>
        </p:scale>
        <p:origin x="-9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6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712" y="-96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5.xml"/><Relationship Id="rId3" Type="http://schemas.openxmlformats.org/officeDocument/2006/relationships/slide" Target="slides/slide6.xml"/><Relationship Id="rId21" Type="http://schemas.openxmlformats.org/officeDocument/2006/relationships/slide" Target="slides/slide28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4.xml"/><Relationship Id="rId2" Type="http://schemas.openxmlformats.org/officeDocument/2006/relationships/slide" Target="slides/slide4.xml"/><Relationship Id="rId16" Type="http://schemas.openxmlformats.org/officeDocument/2006/relationships/slide" Target="slides/slide22.xml"/><Relationship Id="rId20" Type="http://schemas.openxmlformats.org/officeDocument/2006/relationships/slide" Target="slides/slide27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24" Type="http://schemas.openxmlformats.org/officeDocument/2006/relationships/slide" Target="slides/slide34.xml"/><Relationship Id="rId5" Type="http://schemas.openxmlformats.org/officeDocument/2006/relationships/slide" Target="slides/slide8.xml"/><Relationship Id="rId15" Type="http://schemas.openxmlformats.org/officeDocument/2006/relationships/slide" Target="slides/slide20.xml"/><Relationship Id="rId23" Type="http://schemas.openxmlformats.org/officeDocument/2006/relationships/slide" Target="slides/slide31.xml"/><Relationship Id="rId10" Type="http://schemas.openxmlformats.org/officeDocument/2006/relationships/slide" Target="slides/slide13.xml"/><Relationship Id="rId19" Type="http://schemas.openxmlformats.org/officeDocument/2006/relationships/slide" Target="slides/slide26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Arial" charset="0"/>
              </a:defRPr>
            </a:lvl1pPr>
          </a:lstStyle>
          <a:p>
            <a:pPr>
              <a:defRPr/>
            </a:pPr>
            <a:fld id="{0EBD07C4-1A15-49AD-BE19-87C7BFC124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325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Arial" charset="0"/>
              </a:defRPr>
            </a:lvl1pPr>
          </a:lstStyle>
          <a:p>
            <a:pPr>
              <a:defRPr/>
            </a:pPr>
            <a:fld id="{0D036928-A96B-45A4-95A4-42A9D10C00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A93F7B-7F7D-4690-9CAA-4E621CA354B5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4EE66-5E6C-461A-83A5-3F37A67E149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69DF34-5FCD-449A-87AC-997470CC009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0A7CA8-35BA-4E72-ABDE-7165D95D826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8E731-43EE-4461-AB23-E9D75552907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10C5B-A08A-434A-8F37-9E42E487E2A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5858C-348A-4EFE-9C13-9237EB65607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E7DB45-4753-4450-A399-3507BF4AE9D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646E85-9578-4EA0-AD27-3E1CA65830A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912D0-1EDB-4844-AE9B-7E81DC29EFC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88A16-281A-4B15-8075-C9775793504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9546A-5DB6-4B2F-A841-74672FF4E34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388964-CB9F-4A16-900D-1344D6819C9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FC9543-7904-4478-B15B-AEA7758FA6E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CAB6E-02D3-46E5-86FA-D8210D8162C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85926-17C9-400F-94E6-E8406E644A0D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C5A34-5AE6-4819-AD48-8F29BF2F587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24330B-DDFA-48AB-B5EB-56DF823A9FE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1BA4BF-1D01-4AEB-ADC4-E7071229574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03F02-FC61-4F66-BA26-DE6C467692E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85A59-BE01-437C-B129-E0671142318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07BBD-69ED-4E6E-9718-E87592BA878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7F67-F80B-413B-B494-033D5351B67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43C32-3FB0-497A-98C4-CCC901DA4BB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92EAB-7746-4AD9-915C-50C5AF1879E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AD2349-F8A9-4818-B414-B209BB2A9B5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FB9BB-09A6-4818-869E-1DC0632FE25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FF5244-8536-4430-9C7B-3F5F1887D99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F3CB8-5B3F-47A5-8B84-584B3FD22E3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logo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6338888"/>
            <a:ext cx="1476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44952-ACC0-4DE6-AD43-FC77C5F40B54}" type="datetime1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1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Dr: HammaD AfzaL - Computer Organization and Architecture</a:t>
            </a:r>
          </a:p>
        </p:txBody>
      </p:sp>
      <p:sp>
        <p:nvSpPr>
          <p:cNvPr id="1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BEBBBF-8E88-46D1-8450-D8A9BF57C1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F5167-5A8E-4343-B4A0-9207AB31B315}" type="datetime1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Dr: HammaD AfzaL - Computer Organization and Architecture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19B20-2240-42E7-AD59-4C9012578F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26633-158C-4E91-9CE9-1BF62966EA2F}" type="datetime1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Dr: HammaD AfzaL - Computer Organization and Architecture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8C48B-7DA8-446A-9DE6-CE2E4499B9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C86BD-DD01-43CF-AD64-A28C90E1E528}" type="datetime1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Dr: HammaD AfzaL - Computer Organization and Architecture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181B-9FDD-4044-BD28-9675299BF4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573-FB79-4270-8FD0-EB3AF4FD12A8}" type="datetime1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Dr: HammaD AfzaL - Computer Organization and Architecture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110D6-C8C4-4C68-BC87-B312B39DB0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575C6-199A-4D4C-9DAE-1C20510DD161}" type="datetime1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Dr: HammaD AfzaL - Computer Organization and Architecture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E5557-9132-473A-92C2-EE72AF2932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A552D-0944-4F9B-8400-6513221DBA1C}" type="datetime1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Dr: HammaD AfzaL - Computer Organization and Architecture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AFA58-7447-4688-8152-4872CEA40F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93AC6-786E-4021-A2A7-FBA20CF96EC8}" type="datetime1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Dr: HammaD AfzaL - Computer Organization and Architecture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5549B-DF9A-4D15-895E-32353AF9F1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E4929-4FEE-40F8-BBBE-3C9997B73815}" type="datetime1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Dr: HammaD AfzaL - Computer Organization and Architecture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87BD6-8B99-4806-A927-31E36F5228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7303-BB07-48D3-B45D-822A12E42168}" type="datetime1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Dr: HammaD AfzaL - Computer Organization and Architecture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31F43-2C3C-43F5-95CA-085161289F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DD316-468E-4E5B-9338-C7D5C311E319}" type="datetime1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Dr: HammaD AfzaL - Computer Organization and Architecture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2815-42C4-48C0-8791-3B12AA4B50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525617F-D5E3-4F0B-973E-1A67E3123F0C}" type="datetime1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Dr: HammaD AfzaL - Computer Organization and Architecture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0302A7FC-9CB2-4029-93B3-6C09A94395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AutoShape 4"/>
          <p:cNvSpPr>
            <a:spLocks noChangeArrowheads="1"/>
          </p:cNvSpPr>
          <p:nvPr userDrawn="1"/>
        </p:nvSpPr>
        <p:spPr bwMode="auto">
          <a:xfrm>
            <a:off x="609600" y="1450975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w="25400">
            <a:solidFill>
              <a:srgbClr val="9900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 u="none">
              <a:latin typeface="Times New Roman" pitchFamily="18" charset="0"/>
            </a:endParaRPr>
          </a:p>
        </p:txBody>
      </p:sp>
      <p:pic>
        <p:nvPicPr>
          <p:cNvPr id="1034" name="Picture 9" descr="logo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67625" y="6308725"/>
            <a:ext cx="1476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65" r:id="rId1"/>
    <p:sldLayoutId id="2147484858" r:id="rId2"/>
    <p:sldLayoutId id="2147484866" r:id="rId3"/>
    <p:sldLayoutId id="2147484859" r:id="rId4"/>
    <p:sldLayoutId id="2147484860" r:id="rId5"/>
    <p:sldLayoutId id="2147484861" r:id="rId6"/>
    <p:sldLayoutId id="2147484862" r:id="rId7"/>
    <p:sldLayoutId id="2147484867" r:id="rId8"/>
    <p:sldLayoutId id="2147484868" r:id="rId9"/>
    <p:sldLayoutId id="2147484863" r:id="rId10"/>
    <p:sldLayoutId id="214748486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B2C1D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492375"/>
            <a:ext cx="7772400" cy="9906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sz="4800" b="1" dirty="0" smtClean="0"/>
              <a:t>Computer Organization and Architecture</a:t>
            </a:r>
            <a:br>
              <a:rPr lang="en-GB" sz="4800" b="1" dirty="0" smtClean="0"/>
            </a:b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3600" b="1" dirty="0" smtClean="0"/>
              <a:t>Lecture 6</a:t>
            </a:r>
            <a:br>
              <a:rPr lang="en-GB" sz="3600" b="1" dirty="0" smtClean="0"/>
            </a:br>
            <a:r>
              <a:rPr lang="en-GB" sz="3600" b="1" dirty="0" smtClean="0"/>
              <a:t>18</a:t>
            </a:r>
            <a:r>
              <a:rPr lang="en-GB" sz="2000" b="1" baseline="30000" dirty="0" smtClean="0"/>
              <a:t>th</a:t>
            </a:r>
            <a:r>
              <a:rPr lang="en-GB" sz="2000" b="1" dirty="0" smtClean="0"/>
              <a:t> Oct, 2010</a:t>
            </a:r>
            <a:endParaRPr lang="en-GB" sz="4800" b="1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4221163"/>
            <a:ext cx="6945313" cy="820737"/>
          </a:xfrm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nl-NL" sz="3900" dirty="0" smtClean="0"/>
              <a:t>Dr. Hammad Afzal</a:t>
            </a:r>
          </a:p>
          <a:p>
            <a:pPr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en-GB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en-GB" sz="2600" b="1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en-GB" sz="2600" b="1" dirty="0" smtClean="0"/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49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6199188" y="6265863"/>
            <a:ext cx="24765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80C20E6F-40A5-4468-888F-C44A63DA58E0}" type="datetime1">
              <a:rPr lang="en-GB" smtClean="0"/>
              <a:pPr/>
              <a:t>31/10/2010</a:t>
            </a:fld>
            <a:endParaRPr lang="en-GB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7752B-D9EA-4FED-AE64-86951389ADAF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6151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800100" y="6308725"/>
            <a:ext cx="62928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GB" smtClean="0"/>
              <a:t>Dr: HammaD AfzaL - Computer Organization and Architecture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964612" cy="777875"/>
          </a:xfrm>
        </p:spPr>
        <p:txBody>
          <a:bodyPr/>
          <a:lstStyle/>
          <a:p>
            <a:pPr algn="ctr"/>
            <a:r>
              <a:rPr lang="en-GB" b="1" smtClean="0"/>
              <a:t>Types of Data Transfer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351837" cy="2952750"/>
          </a:xfrm>
        </p:spPr>
        <p:txBody>
          <a:bodyPr/>
          <a:lstStyle/>
          <a:p>
            <a:pPr marL="514350" indent="-514350">
              <a:buFont typeface="Franklin Gothic Book" pitchFamily="34" charset="0"/>
              <a:buAutoNum type="arabicPeriod"/>
            </a:pPr>
            <a:r>
              <a:rPr lang="en-GB" b="1" smtClean="0"/>
              <a:t>Memory to processor</a:t>
            </a:r>
            <a:r>
              <a:rPr lang="en-GB" smtClean="0"/>
              <a:t>. (Instructions or data)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GB" b="1" smtClean="0"/>
              <a:t>Processor to memory</a:t>
            </a:r>
            <a:r>
              <a:rPr lang="en-GB" smtClean="0"/>
              <a:t> (Data)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GB" b="1" smtClean="0"/>
              <a:t>I/O to processor </a:t>
            </a:r>
            <a:r>
              <a:rPr lang="en-GB" smtClean="0"/>
              <a:t>(reads from I/O device via I/O module)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GB" b="1" smtClean="0"/>
              <a:t>Processor to I/O</a:t>
            </a:r>
            <a:r>
              <a:rPr lang="en-GB" smtClean="0"/>
              <a:t> (sends data to I/O device)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GB" b="1" smtClean="0"/>
              <a:t>I/O to or from memory</a:t>
            </a:r>
            <a:r>
              <a:rPr lang="en-GB" smtClean="0"/>
              <a:t> (DMA)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77875"/>
          </a:xfrm>
        </p:spPr>
        <p:txBody>
          <a:bodyPr/>
          <a:lstStyle/>
          <a:p>
            <a:pPr algn="ctr"/>
            <a:r>
              <a:rPr lang="en-GB" b="1" smtClean="0"/>
              <a:t>Buses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7772400" cy="2952750"/>
          </a:xfrm>
        </p:spPr>
        <p:txBody>
          <a:bodyPr/>
          <a:lstStyle/>
          <a:p>
            <a:r>
              <a:rPr lang="en-GB" smtClean="0"/>
              <a:t>There are a number of possible interconnection systems</a:t>
            </a:r>
          </a:p>
          <a:p>
            <a:r>
              <a:rPr lang="en-GB" smtClean="0"/>
              <a:t>Single and multiple BUS structures are most common</a:t>
            </a:r>
          </a:p>
          <a:p>
            <a:r>
              <a:rPr lang="en-GB" smtClean="0"/>
              <a:t>e.g. Control/Address/Data bus (PC)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274638"/>
            <a:ext cx="7772400" cy="633412"/>
          </a:xfrm>
        </p:spPr>
        <p:txBody>
          <a:bodyPr/>
          <a:lstStyle/>
          <a:p>
            <a:pPr algn="ctr"/>
            <a:r>
              <a:rPr lang="en-GB" b="1" smtClean="0"/>
              <a:t>What is a Bus?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7772400" cy="4572000"/>
          </a:xfrm>
        </p:spPr>
        <p:txBody>
          <a:bodyPr/>
          <a:lstStyle/>
          <a:p>
            <a:r>
              <a:rPr lang="en-GB" smtClean="0"/>
              <a:t>A communication pathway connecting two or more devices</a:t>
            </a:r>
          </a:p>
          <a:p>
            <a:pPr lvl="1"/>
            <a:r>
              <a:rPr lang="en-GB" b="1" smtClean="0"/>
              <a:t>Shared Transmission medium</a:t>
            </a:r>
            <a:r>
              <a:rPr lang="en-GB" smtClean="0"/>
              <a:t>.</a:t>
            </a:r>
          </a:p>
          <a:p>
            <a:pPr lvl="1"/>
            <a:r>
              <a:rPr lang="en-GB" b="1" smtClean="0"/>
              <a:t>Usually broadcast </a:t>
            </a:r>
            <a:r>
              <a:rPr lang="en-GB" smtClean="0"/>
              <a:t> (Multiple devices connect to the bus, and a signal transmitted by any one device is available for reception by all other).</a:t>
            </a:r>
          </a:p>
          <a:p>
            <a:pPr lvl="1"/>
            <a:r>
              <a:rPr lang="en-GB" smtClean="0"/>
              <a:t>If two devices transmit during same time period, their signals will overlap and become garbled.  Hence </a:t>
            </a:r>
            <a:r>
              <a:rPr lang="en-GB" b="1" smtClean="0"/>
              <a:t>Arbitration</a:t>
            </a:r>
            <a:r>
              <a:rPr lang="en-GB" smtClean="0"/>
              <a:t> is required.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274638"/>
            <a:ext cx="7772400" cy="633412"/>
          </a:xfrm>
        </p:spPr>
        <p:txBody>
          <a:bodyPr/>
          <a:lstStyle/>
          <a:p>
            <a:pPr algn="ctr"/>
            <a:r>
              <a:rPr lang="en-GB" b="1" smtClean="0"/>
              <a:t>Bus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964612" cy="5688013"/>
          </a:xfrm>
        </p:spPr>
        <p:txBody>
          <a:bodyPr/>
          <a:lstStyle/>
          <a:p>
            <a:r>
              <a:rPr lang="en-GB" smtClean="0"/>
              <a:t>Multiple communication pathways or lines.</a:t>
            </a:r>
          </a:p>
          <a:p>
            <a:pPr lvl="1"/>
            <a:r>
              <a:rPr lang="en-GB" smtClean="0"/>
              <a:t>Often grouped</a:t>
            </a:r>
          </a:p>
          <a:p>
            <a:pPr lvl="1"/>
            <a:r>
              <a:rPr lang="en-GB" smtClean="0"/>
              <a:t>A number of channels in one bus</a:t>
            </a:r>
          </a:p>
          <a:p>
            <a:pPr lvl="1"/>
            <a:r>
              <a:rPr lang="en-GB" smtClean="0"/>
              <a:t>e.g. 32 bit data bus is 32 separate single bit channels</a:t>
            </a:r>
          </a:p>
          <a:p>
            <a:endParaRPr lang="en-GB" smtClean="0"/>
          </a:p>
          <a:p>
            <a:r>
              <a:rPr lang="en-GB" smtClean="0"/>
              <a:t>Computer system contains a number of different buses that provide pathways between components at various levels of computer system hierarchy. A bus that connects major components (processor, memory, I/O) is called </a:t>
            </a:r>
            <a:r>
              <a:rPr lang="en-GB" b="1" smtClean="0"/>
              <a:t>System Bus</a:t>
            </a:r>
          </a:p>
          <a:p>
            <a:endParaRPr lang="en-GB" b="1" smtClean="0"/>
          </a:p>
          <a:p>
            <a:r>
              <a:rPr lang="en-GB" b="1" smtClean="0"/>
              <a:t>System bus </a:t>
            </a:r>
            <a:r>
              <a:rPr lang="en-GB" smtClean="0"/>
              <a:t>consists of from 50 to hundreds of separate lines. Each line is assigned meaning and function. Three functional categories: </a:t>
            </a:r>
            <a:r>
              <a:rPr lang="en-GB" b="1" smtClean="0"/>
              <a:t>Address</a:t>
            </a:r>
            <a:r>
              <a:rPr lang="en-GB" smtClean="0"/>
              <a:t>, </a:t>
            </a:r>
            <a:r>
              <a:rPr lang="en-GB" b="1" smtClean="0"/>
              <a:t>Data</a:t>
            </a:r>
            <a:r>
              <a:rPr lang="en-GB" smtClean="0"/>
              <a:t> and </a:t>
            </a:r>
            <a:r>
              <a:rPr lang="en-GB" b="1" smtClean="0"/>
              <a:t>Control</a:t>
            </a:r>
          </a:p>
          <a:p>
            <a:endParaRPr lang="en-GB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1850" y="188913"/>
            <a:ext cx="7772400" cy="849312"/>
          </a:xfrm>
        </p:spPr>
        <p:txBody>
          <a:bodyPr/>
          <a:lstStyle/>
          <a:p>
            <a:pPr algn="ctr"/>
            <a:r>
              <a:rPr lang="en-GB" b="1" smtClean="0"/>
              <a:t>Data Bus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675687" cy="5184775"/>
          </a:xfrm>
        </p:spPr>
        <p:txBody>
          <a:bodyPr/>
          <a:lstStyle/>
          <a:p>
            <a:r>
              <a:rPr lang="en-GB" smtClean="0"/>
              <a:t>Carries data</a:t>
            </a:r>
          </a:p>
          <a:p>
            <a:pPr lvl="1"/>
            <a:r>
              <a:rPr lang="en-GB" smtClean="0"/>
              <a:t>Remember that there is no difference between “data” and “instruction” at this level</a:t>
            </a:r>
          </a:p>
          <a:p>
            <a:r>
              <a:rPr lang="en-GB" smtClean="0"/>
              <a:t>Data bus may consists of many lines. Number of lines is called </a:t>
            </a:r>
            <a:r>
              <a:rPr lang="en-GB" i="1" smtClean="0"/>
              <a:t>Width, </a:t>
            </a:r>
            <a:r>
              <a:rPr lang="en-GB" smtClean="0"/>
              <a:t>which is a key determinant of performance</a:t>
            </a:r>
          </a:p>
          <a:p>
            <a:pPr lvl="1"/>
            <a:r>
              <a:rPr lang="en-GB" smtClean="0"/>
              <a:t>8, 16, 32, 64 bit</a:t>
            </a:r>
          </a:p>
          <a:p>
            <a:pPr lvl="1"/>
            <a:r>
              <a:rPr lang="en-GB" smtClean="0"/>
              <a:t>Number of lines determine how many bits can be transferred at one time.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77875"/>
          </a:xfrm>
        </p:spPr>
        <p:txBody>
          <a:bodyPr/>
          <a:lstStyle/>
          <a:p>
            <a:pPr algn="ctr"/>
            <a:r>
              <a:rPr lang="en-GB" b="1" smtClean="0"/>
              <a:t>Address bus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362950" cy="4895850"/>
          </a:xfrm>
        </p:spPr>
        <p:txBody>
          <a:bodyPr/>
          <a:lstStyle/>
          <a:p>
            <a:r>
              <a:rPr lang="en-GB" smtClean="0"/>
              <a:t>Identify the source or destination of data</a:t>
            </a:r>
          </a:p>
          <a:p>
            <a:r>
              <a:rPr lang="en-GB" smtClean="0"/>
              <a:t>e.g. CPU needs to read an instruction (data) from a given location in memory</a:t>
            </a:r>
          </a:p>
          <a:p>
            <a:r>
              <a:rPr lang="en-GB" smtClean="0"/>
              <a:t>Bus width determines maximum memory capacity of system</a:t>
            </a:r>
          </a:p>
          <a:p>
            <a:pPr lvl="1"/>
            <a:r>
              <a:rPr lang="en-GB" smtClean="0"/>
              <a:t>e.g. 8080 has 16 bit address bus giving 64k address space</a:t>
            </a:r>
          </a:p>
          <a:p>
            <a:r>
              <a:rPr lang="en-GB" smtClean="0"/>
              <a:t>Also used to address I/O ports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06437"/>
          </a:xfrm>
        </p:spPr>
        <p:txBody>
          <a:bodyPr/>
          <a:lstStyle/>
          <a:p>
            <a:pPr algn="ctr"/>
            <a:r>
              <a:rPr lang="en-GB" b="1" smtClean="0"/>
              <a:t>Control Bus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111750"/>
          </a:xfrm>
        </p:spPr>
        <p:txBody>
          <a:bodyPr/>
          <a:lstStyle/>
          <a:p>
            <a:r>
              <a:rPr lang="en-GB" smtClean="0"/>
              <a:t>Controls the access to and the use of data and address lines.</a:t>
            </a:r>
          </a:p>
          <a:p>
            <a:r>
              <a:rPr lang="en-GB" smtClean="0"/>
              <a:t>Transmits command and timing information.</a:t>
            </a:r>
          </a:p>
          <a:p>
            <a:r>
              <a:rPr lang="en-GB" smtClean="0"/>
              <a:t>Timing signals indicate validity of data and address information.</a:t>
            </a:r>
          </a:p>
          <a:p>
            <a:r>
              <a:rPr lang="en-GB" smtClean="0"/>
              <a:t>Commands signal specify operations to be performed.</a:t>
            </a:r>
          </a:p>
          <a:p>
            <a:r>
              <a:rPr lang="en-GB" b="1" smtClean="0"/>
              <a:t>Typical control lines include:</a:t>
            </a:r>
          </a:p>
          <a:p>
            <a:pPr lvl="1"/>
            <a:r>
              <a:rPr lang="en-GB" smtClean="0"/>
              <a:t>Memory read/write signal</a:t>
            </a:r>
          </a:p>
          <a:p>
            <a:pPr lvl="1"/>
            <a:r>
              <a:rPr lang="en-GB" smtClean="0"/>
              <a:t>I/O read/write</a:t>
            </a:r>
          </a:p>
          <a:p>
            <a:pPr lvl="1"/>
            <a:r>
              <a:rPr lang="en-GB" smtClean="0"/>
              <a:t>Transfer ACK</a:t>
            </a:r>
          </a:p>
          <a:p>
            <a:pPr lvl="1"/>
            <a:r>
              <a:rPr lang="en-GB" smtClean="0"/>
              <a:t>Bus request/Bus grant</a:t>
            </a:r>
          </a:p>
          <a:p>
            <a:pPr lvl="1"/>
            <a:r>
              <a:rPr lang="en-GB" smtClean="0"/>
              <a:t>Interrupt request/Interrupt ACK</a:t>
            </a:r>
          </a:p>
          <a:p>
            <a:pPr lvl="1"/>
            <a:r>
              <a:rPr lang="en-GB" smtClean="0"/>
              <a:t>Clock signal, Reset</a:t>
            </a:r>
          </a:p>
          <a:p>
            <a:pPr lvl="1"/>
            <a:endParaRPr lang="en-GB" smtClean="0"/>
          </a:p>
          <a:p>
            <a:endParaRPr lang="en-GB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06437"/>
          </a:xfrm>
        </p:spPr>
        <p:txBody>
          <a:bodyPr/>
          <a:lstStyle/>
          <a:p>
            <a:pPr algn="ctr"/>
            <a:r>
              <a:rPr lang="en-GB" b="1" smtClean="0"/>
              <a:t>Operation of Bus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47800"/>
            <a:ext cx="8218487" cy="4933950"/>
          </a:xfrm>
        </p:spPr>
        <p:txBody>
          <a:bodyPr/>
          <a:lstStyle/>
          <a:p>
            <a:r>
              <a:rPr lang="en-GB" smtClean="0"/>
              <a:t>If one module wishes to send data to another, it must do:</a:t>
            </a:r>
          </a:p>
          <a:p>
            <a:pPr lvl="1"/>
            <a:r>
              <a:rPr lang="en-GB" smtClean="0"/>
              <a:t>Obtain the use of the bus.</a:t>
            </a:r>
          </a:p>
          <a:p>
            <a:pPr lvl="1"/>
            <a:r>
              <a:rPr lang="en-GB" smtClean="0"/>
              <a:t>Transfer the data via bus.</a:t>
            </a:r>
          </a:p>
          <a:p>
            <a:r>
              <a:rPr lang="en-GB" smtClean="0"/>
              <a:t>If one module wishes to request data from another module, it must</a:t>
            </a:r>
          </a:p>
          <a:p>
            <a:pPr lvl="1"/>
            <a:r>
              <a:rPr lang="en-GB" smtClean="0"/>
              <a:t>Obtain the use of the bus</a:t>
            </a:r>
          </a:p>
          <a:p>
            <a:pPr lvl="1"/>
            <a:r>
              <a:rPr lang="en-GB" smtClean="0"/>
              <a:t>Transfer the request to another module over the appropriate control and address lines, and then must wait for other module to send the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22337"/>
          </a:xfrm>
        </p:spPr>
        <p:txBody>
          <a:bodyPr/>
          <a:lstStyle/>
          <a:p>
            <a:pPr algn="ctr"/>
            <a:r>
              <a:rPr lang="en-US" b="1" smtClean="0"/>
              <a:t>Bus Interconnection Scheme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3" cstate="print"/>
          <a:srcRect b="30487"/>
          <a:stretch>
            <a:fillRect/>
          </a:stretch>
        </p:blipFill>
        <p:spPr bwMode="auto">
          <a:xfrm>
            <a:off x="457200" y="2620963"/>
            <a:ext cx="8153400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06437"/>
          </a:xfrm>
        </p:spPr>
        <p:txBody>
          <a:bodyPr/>
          <a:lstStyle/>
          <a:p>
            <a:r>
              <a:rPr lang="en-GB" sz="3600" b="1" smtClean="0"/>
              <a:t>Physical Realization of Bus Architecture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 cstate="print"/>
          <a:srcRect b="16869"/>
          <a:stretch>
            <a:fillRect/>
          </a:stretch>
        </p:blipFill>
        <p:spPr bwMode="auto">
          <a:xfrm>
            <a:off x="808038" y="1150938"/>
            <a:ext cx="7526337" cy="555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53400" cy="990600"/>
          </a:xfrm>
        </p:spPr>
        <p:txBody>
          <a:bodyPr/>
          <a:lstStyle/>
          <a:p>
            <a:pPr algn="ctr" eaLnBrk="1" hangingPunct="1"/>
            <a:r>
              <a:rPr lang="en-GB" b="1" smtClean="0"/>
              <a:t>Brief outline of today’s talk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50" y="1636713"/>
            <a:ext cx="8643938" cy="2297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smtClean="0"/>
              <a:t>A quick recap of last week: Inter-connections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Bus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AD9C0B1C-3120-42B0-9795-93FA2A3F2C25}" type="datetime1">
              <a:rPr lang="en-GB" smtClean="0"/>
              <a:pPr/>
              <a:t>31/10/2010</a:t>
            </a:fld>
            <a:endParaRPr lang="en-GB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5F9CB-4F25-43DB-94C4-3538D6D76214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717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GB" smtClean="0"/>
              <a:t>Dr: HammaD AfzaL - Computer Organization and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3412"/>
          </a:xfrm>
        </p:spPr>
        <p:txBody>
          <a:bodyPr/>
          <a:lstStyle/>
          <a:p>
            <a:pPr algn="ctr"/>
            <a:r>
              <a:rPr lang="en-GB" b="1" smtClean="0"/>
              <a:t>Single Bus Problems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362950" cy="3709988"/>
          </a:xfrm>
        </p:spPr>
        <p:txBody>
          <a:bodyPr/>
          <a:lstStyle/>
          <a:p>
            <a:r>
              <a:rPr lang="en-GB" smtClean="0"/>
              <a:t>Lots of devices on one bus leads to:</a:t>
            </a:r>
          </a:p>
          <a:p>
            <a:pPr lvl="1"/>
            <a:r>
              <a:rPr lang="en-GB" smtClean="0"/>
              <a:t>Propagation delays</a:t>
            </a:r>
          </a:p>
          <a:p>
            <a:pPr lvl="2"/>
            <a:r>
              <a:rPr lang="en-GB" smtClean="0"/>
              <a:t>Long data paths mean that co-ordination of bus use can adversely affect performance.</a:t>
            </a:r>
          </a:p>
          <a:p>
            <a:pPr lvl="2"/>
            <a:r>
              <a:rPr lang="en-GB" smtClean="0"/>
              <a:t>If aggregate data transfer approaches bus capacity</a:t>
            </a:r>
          </a:p>
          <a:p>
            <a:pPr lvl="2"/>
            <a:endParaRPr lang="en-GB" smtClean="0"/>
          </a:p>
          <a:p>
            <a:r>
              <a:rPr lang="en-GB" smtClean="0"/>
              <a:t>Most systems use multiple buses, generally laid out in hierarchy, to overcome these problems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50900"/>
          </a:xfrm>
        </p:spPr>
        <p:txBody>
          <a:bodyPr/>
          <a:lstStyle/>
          <a:p>
            <a:pPr algn="ctr"/>
            <a:r>
              <a:rPr lang="en-GB" sz="3200" b="1" smtClean="0"/>
              <a:t>Traditional bus architecture (with cache)</a:t>
            </a:r>
          </a:p>
        </p:txBody>
      </p:sp>
      <p:pic>
        <p:nvPicPr>
          <p:cNvPr id="26627" name="Picture 43"/>
          <p:cNvPicPr>
            <a:picLocks noChangeAspect="1" noChangeArrowheads="1"/>
          </p:cNvPicPr>
          <p:nvPr/>
        </p:nvPicPr>
        <p:blipFill>
          <a:blip r:embed="rId3" cstate="print"/>
          <a:srcRect r="5608" b="62469"/>
          <a:stretch>
            <a:fillRect/>
          </a:stretch>
        </p:blipFill>
        <p:spPr bwMode="auto">
          <a:xfrm>
            <a:off x="457200" y="1676400"/>
            <a:ext cx="8534400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87675" y="2060575"/>
            <a:ext cx="1439863" cy="10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3412"/>
          </a:xfrm>
        </p:spPr>
        <p:txBody>
          <a:bodyPr/>
          <a:lstStyle/>
          <a:p>
            <a:pPr algn="ctr"/>
            <a:r>
              <a:rPr lang="en-GB" sz="3200" b="1" smtClean="0"/>
              <a:t>Traditional bus architecture (with cache)</a:t>
            </a:r>
            <a:endParaRPr lang="en-GB" sz="32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47800"/>
            <a:ext cx="8291512" cy="4572000"/>
          </a:xfrm>
        </p:spPr>
        <p:txBody>
          <a:bodyPr/>
          <a:lstStyle/>
          <a:p>
            <a:r>
              <a:rPr lang="en-GB" smtClean="0"/>
              <a:t>Local bus connects the processor to cache memory.</a:t>
            </a:r>
          </a:p>
          <a:p>
            <a:r>
              <a:rPr lang="en-GB" smtClean="0"/>
              <a:t>Cache memory controller connects cache to local as well as system bus, connected to memory.</a:t>
            </a:r>
          </a:p>
          <a:p>
            <a:r>
              <a:rPr lang="en-GB" smtClean="0"/>
              <a:t>Advantage: I/O transfer from/to memory on System bus do not interfere with the processor’s activity.</a:t>
            </a:r>
          </a:p>
          <a:p>
            <a:endParaRPr lang="en-GB" smtClean="0"/>
          </a:p>
          <a:p>
            <a:r>
              <a:rPr lang="en-GB" b="1" smtClean="0"/>
              <a:t>An expansion bus interface buffers data between the system bus and the I/O controllers on the expansion bus.</a:t>
            </a:r>
          </a:p>
          <a:p>
            <a:r>
              <a:rPr lang="en-GB" smtClean="0"/>
              <a:t>Allows system to support wide variety of I/O devices and at same time insulate memory to processor transfer from I/O traffic.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22337"/>
          </a:xfrm>
        </p:spPr>
        <p:txBody>
          <a:bodyPr/>
          <a:lstStyle/>
          <a:p>
            <a:pPr algn="ctr"/>
            <a:r>
              <a:rPr lang="en-GB" b="1" smtClean="0"/>
              <a:t>High Performance Bus</a:t>
            </a:r>
          </a:p>
        </p:txBody>
      </p:sp>
      <p:pic>
        <p:nvPicPr>
          <p:cNvPr id="28675" name="Picture 41"/>
          <p:cNvPicPr>
            <a:picLocks noChangeAspect="1" noChangeArrowheads="1"/>
          </p:cNvPicPr>
          <p:nvPr/>
        </p:nvPicPr>
        <p:blipFill>
          <a:blip r:embed="rId3" cstate="print"/>
          <a:srcRect t="43143" b="10001"/>
          <a:stretch>
            <a:fillRect/>
          </a:stretch>
        </p:blipFill>
        <p:spPr bwMode="auto">
          <a:xfrm>
            <a:off x="685800" y="1651000"/>
            <a:ext cx="7620000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3412"/>
          </a:xfrm>
        </p:spPr>
        <p:txBody>
          <a:bodyPr/>
          <a:lstStyle/>
          <a:p>
            <a:pPr algn="ctr"/>
            <a:r>
              <a:rPr lang="en-GB" sz="3200" b="1" smtClean="0"/>
              <a:t>Traditional bus architecture (with cache)</a:t>
            </a:r>
            <a:endParaRPr lang="en-GB" sz="32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Traditional bus architecture breaks down as higher performance is seen in I/O devices.</a:t>
            </a:r>
          </a:p>
          <a:p>
            <a:endParaRPr lang="en-GB" b="1" smtClean="0"/>
          </a:p>
          <a:p>
            <a:r>
              <a:rPr lang="en-GB" b="1" smtClean="0"/>
              <a:t>High speed bus</a:t>
            </a:r>
            <a:r>
              <a:rPr lang="en-GB" smtClean="0"/>
              <a:t>, closely integrated with rest of the system, requiring only a bridge between processor’s bus and the high speed bus. This is known as mezzanine architecture.</a:t>
            </a:r>
          </a:p>
          <a:p>
            <a:pPr lvl="1"/>
            <a:r>
              <a:rPr lang="en-GB" smtClean="0"/>
              <a:t>High speed devices are attached to High-speed bus, rest of the devices still are connected through Expansion Bus.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50900"/>
          </a:xfrm>
        </p:spPr>
        <p:txBody>
          <a:bodyPr/>
          <a:lstStyle/>
          <a:p>
            <a:pPr algn="ctr"/>
            <a:r>
              <a:rPr lang="en-GB" b="1" smtClean="0"/>
              <a:t>Bus Types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132763" cy="5472113"/>
          </a:xfrm>
        </p:spPr>
        <p:txBody>
          <a:bodyPr/>
          <a:lstStyle/>
          <a:p>
            <a:r>
              <a:rPr lang="en-GB" b="1" smtClean="0"/>
              <a:t>Dedicated</a:t>
            </a:r>
          </a:p>
          <a:p>
            <a:pPr lvl="1"/>
            <a:r>
              <a:rPr lang="en-GB" smtClean="0"/>
              <a:t>Function Dedication: Separate data &amp; address lines</a:t>
            </a:r>
          </a:p>
          <a:p>
            <a:pPr lvl="1"/>
            <a:r>
              <a:rPr lang="en-GB" smtClean="0"/>
              <a:t>Physical Dedication: Multiple buses, each of which connects only a subset of modules. </a:t>
            </a:r>
          </a:p>
          <a:p>
            <a:pPr lvl="1"/>
            <a:r>
              <a:rPr lang="en-GB" smtClean="0"/>
              <a:t>High throughput, but more cost.</a:t>
            </a:r>
          </a:p>
          <a:p>
            <a:r>
              <a:rPr lang="en-GB" b="1" smtClean="0"/>
              <a:t>Multiplexed</a:t>
            </a:r>
          </a:p>
          <a:p>
            <a:pPr lvl="1"/>
            <a:r>
              <a:rPr lang="en-GB" smtClean="0"/>
              <a:t>Shared lines</a:t>
            </a:r>
          </a:p>
          <a:p>
            <a:pPr lvl="1"/>
            <a:r>
              <a:rPr lang="en-GB" smtClean="0"/>
              <a:t>Address valid or data valid control line</a:t>
            </a:r>
          </a:p>
          <a:p>
            <a:pPr lvl="1"/>
            <a:r>
              <a:rPr lang="en-GB" smtClean="0"/>
              <a:t>Advantage - fewer lines</a:t>
            </a:r>
          </a:p>
          <a:p>
            <a:pPr lvl="1"/>
            <a:r>
              <a:rPr lang="en-GB" smtClean="0"/>
              <a:t>Disadvantages</a:t>
            </a:r>
          </a:p>
          <a:p>
            <a:pPr lvl="2"/>
            <a:r>
              <a:rPr lang="en-GB" smtClean="0"/>
              <a:t>More complex control</a:t>
            </a:r>
          </a:p>
          <a:p>
            <a:pPr lvl="1">
              <a:buFont typeface="Wingdings 2" pitchFamily="18" charset="2"/>
              <a:buNone/>
            </a:pPr>
            <a:endParaRPr lang="en-GB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06437"/>
          </a:xfrm>
        </p:spPr>
        <p:txBody>
          <a:bodyPr/>
          <a:lstStyle/>
          <a:p>
            <a:pPr algn="ctr"/>
            <a:r>
              <a:rPr lang="en-GB" b="1" smtClean="0"/>
              <a:t>Bus Arbitration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More than one module controlling the bus</a:t>
            </a:r>
          </a:p>
          <a:p>
            <a:r>
              <a:rPr lang="en-GB" smtClean="0"/>
              <a:t>e.g. CPU and I.O module </a:t>
            </a:r>
          </a:p>
          <a:p>
            <a:r>
              <a:rPr lang="en-GB" smtClean="0"/>
              <a:t>Only one module may control bus at one time</a:t>
            </a:r>
          </a:p>
          <a:p>
            <a:r>
              <a:rPr lang="en-GB" smtClean="0"/>
              <a:t>Arbitration may be centralised or distributed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77875"/>
          </a:xfrm>
        </p:spPr>
        <p:txBody>
          <a:bodyPr/>
          <a:lstStyle/>
          <a:p>
            <a:r>
              <a:rPr lang="en-GB" sz="3600" b="1" smtClean="0"/>
              <a:t>Centralised or Distributed Arbitration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Centralised</a:t>
            </a:r>
          </a:p>
          <a:p>
            <a:pPr lvl="1"/>
            <a:r>
              <a:rPr lang="en-GB" smtClean="0"/>
              <a:t>Single hardware device controlling bus access</a:t>
            </a:r>
          </a:p>
          <a:p>
            <a:pPr lvl="2"/>
            <a:r>
              <a:rPr lang="en-GB" smtClean="0"/>
              <a:t>Bus Controller</a:t>
            </a:r>
          </a:p>
          <a:p>
            <a:pPr lvl="2"/>
            <a:r>
              <a:rPr lang="en-GB" smtClean="0"/>
              <a:t>Arbiter</a:t>
            </a:r>
          </a:p>
          <a:p>
            <a:pPr lvl="1"/>
            <a:r>
              <a:rPr lang="en-GB" smtClean="0"/>
              <a:t>May be part of CPU or separate</a:t>
            </a:r>
          </a:p>
          <a:p>
            <a:r>
              <a:rPr lang="en-GB" smtClean="0"/>
              <a:t>Distributed</a:t>
            </a:r>
          </a:p>
          <a:p>
            <a:pPr lvl="1"/>
            <a:r>
              <a:rPr lang="en-GB" smtClean="0"/>
              <a:t>Each module may claim the bus</a:t>
            </a:r>
          </a:p>
          <a:p>
            <a:pPr lvl="1"/>
            <a:r>
              <a:rPr lang="en-GB" smtClean="0"/>
              <a:t>Control logic on all modules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06437"/>
          </a:xfrm>
        </p:spPr>
        <p:txBody>
          <a:bodyPr/>
          <a:lstStyle/>
          <a:p>
            <a:pPr algn="ctr"/>
            <a:r>
              <a:rPr lang="en-GB" b="1" smtClean="0"/>
              <a:t>Timing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91512" cy="5256212"/>
          </a:xfrm>
        </p:spPr>
        <p:txBody>
          <a:bodyPr/>
          <a:lstStyle/>
          <a:p>
            <a:r>
              <a:rPr lang="en-GB" sz="3600" smtClean="0"/>
              <a:t>Co-ordination of events on bus</a:t>
            </a:r>
          </a:p>
          <a:p>
            <a:pPr lvl="1"/>
            <a:r>
              <a:rPr lang="en-GB" sz="3400" smtClean="0"/>
              <a:t>Synchronous</a:t>
            </a:r>
          </a:p>
          <a:p>
            <a:pPr lvl="1"/>
            <a:r>
              <a:rPr lang="en-GB" sz="3400" smtClean="0"/>
              <a:t>Asynchronous</a:t>
            </a:r>
          </a:p>
          <a:p>
            <a:r>
              <a:rPr lang="en-GB" sz="3600" smtClean="0"/>
              <a:t>Synchronous is easy to test, but does not accommodate for the advances in device performance.</a:t>
            </a:r>
          </a:p>
          <a:p>
            <a:endParaRPr lang="en-GB" sz="36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06437"/>
          </a:xfrm>
        </p:spPr>
        <p:txBody>
          <a:bodyPr/>
          <a:lstStyle/>
          <a:p>
            <a:pPr algn="ctr"/>
            <a:r>
              <a:rPr lang="en-GB" b="1" smtClean="0"/>
              <a:t>Timing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91512" cy="5256212"/>
          </a:xfrm>
        </p:spPr>
        <p:txBody>
          <a:bodyPr/>
          <a:lstStyle/>
          <a:p>
            <a:r>
              <a:rPr lang="en-GB" sz="3600" b="1" smtClean="0"/>
              <a:t>Synchronous</a:t>
            </a:r>
          </a:p>
          <a:p>
            <a:pPr lvl="1"/>
            <a:r>
              <a:rPr lang="en-GB" sz="3600" smtClean="0"/>
              <a:t>Events determined by clock signals</a:t>
            </a:r>
          </a:p>
          <a:p>
            <a:pPr lvl="1"/>
            <a:r>
              <a:rPr lang="en-GB" sz="3600" smtClean="0"/>
              <a:t>Control Bus includes clock line</a:t>
            </a:r>
          </a:p>
          <a:p>
            <a:pPr lvl="1"/>
            <a:r>
              <a:rPr lang="en-GB" sz="3600" smtClean="0"/>
              <a:t>A single 1-0 is a bus cycle</a:t>
            </a:r>
          </a:p>
          <a:p>
            <a:pPr lvl="1"/>
            <a:r>
              <a:rPr lang="en-GB" sz="3600" smtClean="0"/>
              <a:t>All devices can read clock line</a:t>
            </a:r>
          </a:p>
          <a:p>
            <a:pPr lvl="1"/>
            <a:r>
              <a:rPr lang="en-GB" sz="3600" smtClean="0"/>
              <a:t>Usually a single cycle for an event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561975"/>
          </a:xfrm>
        </p:spPr>
        <p:txBody>
          <a:bodyPr/>
          <a:lstStyle/>
          <a:p>
            <a:pPr algn="ctr"/>
            <a:r>
              <a:rPr lang="en-GB" b="1" smtClean="0"/>
              <a:t>Inter-connection structures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4787900" cy="5689600"/>
          </a:xfrm>
        </p:spPr>
        <p:txBody>
          <a:bodyPr/>
          <a:lstStyle/>
          <a:p>
            <a:r>
              <a:rPr lang="en-GB" smtClean="0"/>
              <a:t>Computer consists of set of components or modules of three basic types. </a:t>
            </a:r>
          </a:p>
          <a:p>
            <a:r>
              <a:rPr lang="en-GB" smtClean="0"/>
              <a:t>All the units must be connected.</a:t>
            </a:r>
          </a:p>
          <a:p>
            <a:r>
              <a:rPr lang="en-GB" smtClean="0"/>
              <a:t>Different type of connection for different type of unit</a:t>
            </a:r>
          </a:p>
          <a:p>
            <a:pPr lvl="1"/>
            <a:r>
              <a:rPr lang="en-GB" smtClean="0"/>
              <a:t>Memory</a:t>
            </a:r>
          </a:p>
          <a:p>
            <a:pPr lvl="1"/>
            <a:r>
              <a:rPr lang="en-GB" smtClean="0"/>
              <a:t>Input/Output</a:t>
            </a:r>
          </a:p>
          <a:p>
            <a:pPr lvl="1"/>
            <a:r>
              <a:rPr lang="en-GB" smtClean="0"/>
              <a:t>CPU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052513"/>
            <a:ext cx="4500562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3412"/>
          </a:xfrm>
        </p:spPr>
        <p:txBody>
          <a:bodyPr/>
          <a:lstStyle/>
          <a:p>
            <a:r>
              <a:rPr lang="en-GB" b="1" smtClean="0"/>
              <a:t>Synchronous Timing Diagram</a:t>
            </a:r>
          </a:p>
        </p:txBody>
      </p:sp>
      <p:pic>
        <p:nvPicPr>
          <p:cNvPr id="35843" name="Picture 61"/>
          <p:cNvPicPr>
            <a:picLocks noChangeAspect="1" noChangeArrowheads="1"/>
          </p:cNvPicPr>
          <p:nvPr/>
        </p:nvPicPr>
        <p:blipFill>
          <a:blip r:embed="rId3" cstate="print"/>
          <a:srcRect l="12700" t="22726" r="26442" b="32576"/>
          <a:stretch>
            <a:fillRect/>
          </a:stretch>
        </p:blipFill>
        <p:spPr bwMode="auto">
          <a:xfrm>
            <a:off x="1143000" y="1066800"/>
            <a:ext cx="6019800" cy="57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06437"/>
          </a:xfrm>
        </p:spPr>
        <p:txBody>
          <a:bodyPr/>
          <a:lstStyle/>
          <a:p>
            <a:pPr algn="ctr"/>
            <a:r>
              <a:rPr lang="en-GB" b="1" smtClean="0"/>
              <a:t>Timing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91512" cy="5256212"/>
          </a:xfrm>
        </p:spPr>
        <p:txBody>
          <a:bodyPr/>
          <a:lstStyle/>
          <a:p>
            <a:r>
              <a:rPr lang="en-GB" sz="3200" b="1" smtClean="0"/>
              <a:t>Asynchronous</a:t>
            </a:r>
          </a:p>
          <a:p>
            <a:pPr lvl="1"/>
            <a:r>
              <a:rPr lang="en-GB" sz="3200" smtClean="0"/>
              <a:t>Occurrence of one event on a bus follows and depends on the occurrence of previous event.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06437"/>
          </a:xfrm>
        </p:spPr>
        <p:txBody>
          <a:bodyPr/>
          <a:lstStyle/>
          <a:p>
            <a:r>
              <a:rPr lang="en-GB" sz="3600" b="1" smtClean="0"/>
              <a:t>Asynchronous Timing – Read Diagram</a:t>
            </a:r>
          </a:p>
        </p:txBody>
      </p:sp>
      <p:pic>
        <p:nvPicPr>
          <p:cNvPr id="37891" name="Picture 60"/>
          <p:cNvPicPr>
            <a:picLocks noChangeAspect="1" noChangeArrowheads="1"/>
          </p:cNvPicPr>
          <p:nvPr/>
        </p:nvPicPr>
        <p:blipFill>
          <a:blip r:embed="rId3" cstate="print"/>
          <a:srcRect l="8772" t="10117" r="23497" b="61363"/>
          <a:stretch>
            <a:fillRect/>
          </a:stretch>
        </p:blipFill>
        <p:spPr bwMode="auto">
          <a:xfrm>
            <a:off x="381000" y="1446213"/>
            <a:ext cx="8382000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06437"/>
          </a:xfrm>
        </p:spPr>
        <p:txBody>
          <a:bodyPr/>
          <a:lstStyle/>
          <a:p>
            <a:r>
              <a:rPr lang="en-GB" sz="3600" b="1" smtClean="0"/>
              <a:t>Asynchronous Timing – Write Diagram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 l="8772" t="46970" r="23497" b="25000"/>
          <a:stretch>
            <a:fillRect/>
          </a:stretch>
        </p:blipFill>
        <p:spPr bwMode="auto">
          <a:xfrm>
            <a:off x="0" y="1574800"/>
            <a:ext cx="91440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7993063" cy="1800225"/>
          </a:xfrm>
        </p:spPr>
        <p:txBody>
          <a:bodyPr/>
          <a:lstStyle/>
          <a:p>
            <a:pPr algn="ctr" eaLnBrk="1" hangingPunct="1"/>
            <a:r>
              <a:rPr lang="en-GB" b="1" smtClean="0"/>
              <a:t>End of Chapter 3.</a:t>
            </a:r>
            <a:br>
              <a:rPr lang="en-GB" b="1" smtClean="0"/>
            </a:br>
            <a:r>
              <a:rPr lang="en-GB" b="1" smtClean="0"/>
              <a:t>Will catch on PCI Bus in any Lab.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561975"/>
          </a:xfrm>
        </p:spPr>
        <p:txBody>
          <a:bodyPr/>
          <a:lstStyle/>
          <a:p>
            <a:pPr algn="ctr"/>
            <a:r>
              <a:rPr lang="en-GB" b="1" smtClean="0"/>
              <a:t>Inter-connection structures (2)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8893175" cy="5689600"/>
          </a:xfrm>
        </p:spPr>
        <p:txBody>
          <a:bodyPr/>
          <a:lstStyle/>
          <a:p>
            <a:r>
              <a:rPr lang="en-GB" b="1" smtClean="0"/>
              <a:t>Memory</a:t>
            </a:r>
          </a:p>
          <a:p>
            <a:pPr lvl="1"/>
            <a:r>
              <a:rPr lang="en-GB" smtClean="0"/>
              <a:t>N words of equal length. Each word is assigned a unique numerical address (0,1,...,N-1).</a:t>
            </a:r>
          </a:p>
          <a:p>
            <a:pPr lvl="1"/>
            <a:r>
              <a:rPr lang="en-GB" smtClean="0"/>
              <a:t>A word of data can be read from and written into memory.</a:t>
            </a:r>
          </a:p>
          <a:p>
            <a:pPr lvl="1"/>
            <a:r>
              <a:rPr lang="en-GB" smtClean="0"/>
              <a:t>Nature of operation is indicated by read and write control signals.</a:t>
            </a:r>
          </a:p>
          <a:p>
            <a:r>
              <a:rPr lang="en-GB" b="1" smtClean="0"/>
              <a:t>I/O Module</a:t>
            </a:r>
          </a:p>
          <a:p>
            <a:pPr lvl="1"/>
            <a:r>
              <a:rPr lang="en-GB" smtClean="0"/>
              <a:t>From internal (to the computer system) point of view, I/O is functionally similar to memory.</a:t>
            </a:r>
          </a:p>
          <a:p>
            <a:pPr lvl="1"/>
            <a:r>
              <a:rPr lang="en-GB" smtClean="0"/>
              <a:t>Two operations, read and write.</a:t>
            </a:r>
          </a:p>
          <a:p>
            <a:pPr lvl="1"/>
            <a:r>
              <a:rPr lang="en-GB" smtClean="0"/>
              <a:t>I/O module may control more than one external device.</a:t>
            </a:r>
          </a:p>
          <a:p>
            <a:pPr lvl="1"/>
            <a:r>
              <a:rPr lang="en-GB" smtClean="0"/>
              <a:t>We can refer to each of the interfaces to an external device as a </a:t>
            </a:r>
            <a:r>
              <a:rPr lang="en-GB" b="1" i="1" smtClean="0"/>
              <a:t>port </a:t>
            </a:r>
            <a:r>
              <a:rPr lang="en-GB" smtClean="0"/>
              <a:t>and give each a unique address (e.g. 0,1,..M-1)</a:t>
            </a:r>
          </a:p>
          <a:p>
            <a:pPr lvl="1"/>
            <a:r>
              <a:rPr lang="en-GB" smtClean="0"/>
              <a:t>I/O module may be able to send interrupt signals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33413"/>
          </a:xfrm>
        </p:spPr>
        <p:txBody>
          <a:bodyPr/>
          <a:lstStyle/>
          <a:p>
            <a:pPr algn="ctr"/>
            <a:r>
              <a:rPr lang="en-GB" b="1" smtClean="0"/>
              <a:t>Computer Modules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 cstate="print"/>
          <a:srcRect l="22549" t="9848" r="24510" b="15909"/>
          <a:stretch>
            <a:fillRect/>
          </a:stretch>
        </p:blipFill>
        <p:spPr bwMode="auto">
          <a:xfrm>
            <a:off x="1331913" y="692150"/>
            <a:ext cx="5688012" cy="616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06437"/>
          </a:xfrm>
        </p:spPr>
        <p:txBody>
          <a:bodyPr/>
          <a:lstStyle/>
          <a:p>
            <a:pPr algn="ctr"/>
            <a:r>
              <a:rPr lang="en-GB" b="1" smtClean="0"/>
              <a:t>Memory Connection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7772400" cy="4572000"/>
          </a:xfrm>
        </p:spPr>
        <p:txBody>
          <a:bodyPr/>
          <a:lstStyle/>
          <a:p>
            <a:r>
              <a:rPr lang="en-GB" smtClean="0"/>
              <a:t>Receives and sends data</a:t>
            </a:r>
          </a:p>
          <a:p>
            <a:r>
              <a:rPr lang="en-GB" smtClean="0"/>
              <a:t>Receives addresses (of locations)</a:t>
            </a:r>
          </a:p>
          <a:p>
            <a:r>
              <a:rPr lang="en-GB" smtClean="0"/>
              <a:t>Receives control signals </a:t>
            </a:r>
          </a:p>
          <a:p>
            <a:pPr lvl="1"/>
            <a:r>
              <a:rPr lang="en-GB" smtClean="0"/>
              <a:t>Read</a:t>
            </a:r>
          </a:p>
          <a:p>
            <a:pPr lvl="1"/>
            <a:r>
              <a:rPr lang="en-GB" smtClean="0"/>
              <a:t>Write</a:t>
            </a:r>
          </a:p>
          <a:p>
            <a:pPr lvl="1"/>
            <a:r>
              <a:rPr lang="en-GB" smtClean="0"/>
              <a:t>Timing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ctr"/>
            <a:r>
              <a:rPr lang="en-GB" b="1" smtClean="0"/>
              <a:t>Input/Output Connection(1)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3" y="873125"/>
            <a:ext cx="7772400" cy="3635375"/>
          </a:xfrm>
        </p:spPr>
        <p:txBody>
          <a:bodyPr/>
          <a:lstStyle/>
          <a:p>
            <a:r>
              <a:rPr lang="en-GB" smtClean="0"/>
              <a:t>Similar to memory from computer’s viewpoint</a:t>
            </a:r>
          </a:p>
          <a:p>
            <a:r>
              <a:rPr lang="en-GB" smtClean="0"/>
              <a:t>Output</a:t>
            </a:r>
          </a:p>
          <a:p>
            <a:pPr lvl="1"/>
            <a:r>
              <a:rPr lang="en-GB" smtClean="0"/>
              <a:t>Receive data from computer</a:t>
            </a:r>
          </a:p>
          <a:p>
            <a:pPr lvl="1"/>
            <a:r>
              <a:rPr lang="en-GB" smtClean="0"/>
              <a:t>Send data to peripheral</a:t>
            </a:r>
          </a:p>
          <a:p>
            <a:r>
              <a:rPr lang="en-GB" smtClean="0"/>
              <a:t>Input</a:t>
            </a:r>
          </a:p>
          <a:p>
            <a:pPr lvl="1"/>
            <a:r>
              <a:rPr lang="en-GB" smtClean="0"/>
              <a:t>Receive data from peripheral</a:t>
            </a:r>
          </a:p>
          <a:p>
            <a:pPr lvl="1"/>
            <a:r>
              <a:rPr lang="en-GB" smtClean="0"/>
              <a:t>Send data to computer</a:t>
            </a:r>
          </a:p>
          <a:p>
            <a:endParaRPr lang="en-GB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7875"/>
          </a:xfrm>
        </p:spPr>
        <p:txBody>
          <a:bodyPr/>
          <a:lstStyle/>
          <a:p>
            <a:pPr algn="ctr"/>
            <a:r>
              <a:rPr lang="en-GB" b="1" smtClean="0"/>
              <a:t>Input/Output Connection(2)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08050"/>
            <a:ext cx="7772400" cy="3529013"/>
          </a:xfrm>
        </p:spPr>
        <p:txBody>
          <a:bodyPr/>
          <a:lstStyle/>
          <a:p>
            <a:r>
              <a:rPr lang="en-GB" smtClean="0"/>
              <a:t>Receive control signals from computer</a:t>
            </a:r>
          </a:p>
          <a:p>
            <a:r>
              <a:rPr lang="en-GB" smtClean="0"/>
              <a:t>Send control signals to peripherals</a:t>
            </a:r>
          </a:p>
          <a:p>
            <a:pPr lvl="1"/>
            <a:r>
              <a:rPr lang="en-GB" smtClean="0"/>
              <a:t>e.g. spin disk</a:t>
            </a:r>
          </a:p>
          <a:p>
            <a:r>
              <a:rPr lang="en-GB" smtClean="0"/>
              <a:t>Receive addresses from computer</a:t>
            </a:r>
          </a:p>
          <a:p>
            <a:pPr lvl="1"/>
            <a:r>
              <a:rPr lang="en-GB" smtClean="0"/>
              <a:t>e.g. port number to identify peripheral</a:t>
            </a:r>
          </a:p>
          <a:p>
            <a:r>
              <a:rPr lang="en-GB" smtClean="0"/>
              <a:t>Send interrupt signals (control)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964612" cy="777875"/>
          </a:xfrm>
        </p:spPr>
        <p:txBody>
          <a:bodyPr/>
          <a:lstStyle/>
          <a:p>
            <a:pPr algn="ctr"/>
            <a:r>
              <a:rPr lang="en-GB" b="1" smtClean="0"/>
              <a:t>CPU Connection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7772400" cy="2952750"/>
          </a:xfrm>
        </p:spPr>
        <p:txBody>
          <a:bodyPr/>
          <a:lstStyle/>
          <a:p>
            <a:r>
              <a:rPr lang="en-GB" smtClean="0"/>
              <a:t>Reads instruction and data</a:t>
            </a:r>
          </a:p>
          <a:p>
            <a:r>
              <a:rPr lang="en-GB" smtClean="0"/>
              <a:t>Writes out data (after processing)</a:t>
            </a:r>
          </a:p>
          <a:p>
            <a:r>
              <a:rPr lang="en-GB" smtClean="0"/>
              <a:t>Sends control signals to other units</a:t>
            </a:r>
          </a:p>
          <a:p>
            <a:r>
              <a:rPr lang="en-GB" smtClean="0"/>
              <a:t>Receives (&amp; acts on) interrupts</a:t>
            </a:r>
          </a:p>
          <a:p>
            <a:endParaRPr lang="en-GB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9080</TotalTime>
  <Words>1265</Words>
  <Application>Microsoft Office PowerPoint</Application>
  <PresentationFormat>On-screen Show (4:3)</PresentationFormat>
  <Paragraphs>209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Verdana</vt:lpstr>
      <vt:lpstr>Arial</vt:lpstr>
      <vt:lpstr>Franklin Gothic Book</vt:lpstr>
      <vt:lpstr>Perpetua</vt:lpstr>
      <vt:lpstr>Wingdings 2</vt:lpstr>
      <vt:lpstr>Wingdings</vt:lpstr>
      <vt:lpstr>Equity</vt:lpstr>
      <vt:lpstr>Computer Organization and Architecture  Lecture 6 18th Oct, 2010</vt:lpstr>
      <vt:lpstr>Brief outline of today’s talk</vt:lpstr>
      <vt:lpstr>Inter-connection structures</vt:lpstr>
      <vt:lpstr>Inter-connection structures (2)</vt:lpstr>
      <vt:lpstr>Computer Modules</vt:lpstr>
      <vt:lpstr>Memory Connection</vt:lpstr>
      <vt:lpstr>Input/Output Connection(1)</vt:lpstr>
      <vt:lpstr>Input/Output Connection(2)</vt:lpstr>
      <vt:lpstr>CPU Connection</vt:lpstr>
      <vt:lpstr>Types of Data Transfer</vt:lpstr>
      <vt:lpstr>Buses</vt:lpstr>
      <vt:lpstr>What is a Bus?</vt:lpstr>
      <vt:lpstr>Bus</vt:lpstr>
      <vt:lpstr>Data Bus</vt:lpstr>
      <vt:lpstr>Address bus</vt:lpstr>
      <vt:lpstr>Control Bus</vt:lpstr>
      <vt:lpstr>Operation of Bus</vt:lpstr>
      <vt:lpstr>Bus Interconnection Scheme</vt:lpstr>
      <vt:lpstr>Physical Realization of Bus Architecture</vt:lpstr>
      <vt:lpstr>Single Bus Problems</vt:lpstr>
      <vt:lpstr>Traditional bus architecture (with cache)</vt:lpstr>
      <vt:lpstr>Traditional bus architecture (with cache)</vt:lpstr>
      <vt:lpstr>High Performance Bus</vt:lpstr>
      <vt:lpstr>Traditional bus architecture (with cache)</vt:lpstr>
      <vt:lpstr>Bus Types</vt:lpstr>
      <vt:lpstr>Bus Arbitration</vt:lpstr>
      <vt:lpstr>Centralised or Distributed Arbitration</vt:lpstr>
      <vt:lpstr>Timing</vt:lpstr>
      <vt:lpstr>Timing</vt:lpstr>
      <vt:lpstr>Synchronous Timing Diagram</vt:lpstr>
      <vt:lpstr>Timing</vt:lpstr>
      <vt:lpstr>Asynchronous Timing – Read Diagram</vt:lpstr>
      <vt:lpstr>Asynchronous Timing – Write Diagram</vt:lpstr>
      <vt:lpstr>End of Chapter 3. Will catch on PCI Bus in any Lab.</vt:lpstr>
    </vt:vector>
  </TitlesOfParts>
  <Company>UMIST, Department of Computation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biomedical terminology from literature</dc:title>
  <dc:creator>mcassgn</dc:creator>
  <cp:lastModifiedBy>Hammad</cp:lastModifiedBy>
  <cp:revision>1873</cp:revision>
  <dcterms:created xsi:type="dcterms:W3CDTF">2004-11-04T16:32:57Z</dcterms:created>
  <dcterms:modified xsi:type="dcterms:W3CDTF">2010-10-31T17:10:51Z</dcterms:modified>
</cp:coreProperties>
</file>