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99" r:id="rId5"/>
    <p:sldId id="302" r:id="rId6"/>
    <p:sldId id="259" r:id="rId7"/>
    <p:sldId id="298" r:id="rId8"/>
    <p:sldId id="301" r:id="rId9"/>
    <p:sldId id="300" r:id="rId10"/>
    <p:sldId id="262" r:id="rId11"/>
    <p:sldId id="303" r:id="rId12"/>
    <p:sldId id="263" r:id="rId13"/>
    <p:sldId id="264" r:id="rId14"/>
    <p:sldId id="30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305" r:id="rId24"/>
    <p:sldId id="306" r:id="rId25"/>
    <p:sldId id="307" r:id="rId26"/>
    <p:sldId id="308" r:id="rId27"/>
  </p:sldIdLst>
  <p:sldSz cx="9144000" cy="6858000" type="screen4x3"/>
  <p:notesSz cx="7102475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pPr>
              <a:defRPr/>
            </a:pPr>
            <a:fld id="{8E2BD0D3-0CAC-477B-9C85-1D7344F64C50}" type="datetimeFigureOut">
              <a:rPr lang="en-GB"/>
              <a:pPr>
                <a:defRPr/>
              </a:pPr>
              <a:t>31/10/2010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8163" cy="511175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pPr>
              <a:defRPr/>
            </a:pPr>
            <a:fld id="{BA6FC711-1E33-4102-92A1-FD85BCAA12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0CAB3D0B-A277-4E39-B11B-65EFE1ACC16A}" type="datetimeFigureOut">
              <a:rPr lang="en-GB"/>
              <a:pPr>
                <a:defRPr/>
              </a:pPr>
              <a:t>31/10/2010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3250" cy="4605338"/>
          </a:xfrm>
          <a:prstGeom prst="rect">
            <a:avLst/>
          </a:prstGeom>
        </p:spPr>
        <p:txBody>
          <a:bodyPr vert="horz" lIns="99066" tIns="49533" rIns="99066" bIns="49533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8163" cy="511175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DD7B39ED-B719-4ED3-8F38-3F8CFD3D87B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4024313" y="0"/>
            <a:ext cx="3078162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4024313" y="9723438"/>
            <a:ext cx="3078162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8035" tIns="48157" rIns="98035" bIns="48157" anchor="b"/>
          <a:lstStyle/>
          <a:p>
            <a:pPr algn="r"/>
            <a:r>
              <a:rPr lang="en-US" sz="1300">
                <a:latin typeface="Calibri" pitchFamily="34" charset="0"/>
              </a:rPr>
              <a:t>2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9723438"/>
            <a:ext cx="3078163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35846" name="Rectangle 6"/>
          <p:cNvSpPr>
            <a:spLocks noChangeArrowheads="1" noTextEdit="1"/>
          </p:cNvSpPr>
          <p:nvPr>
            <p:ph type="sldImg"/>
          </p:nvPr>
        </p:nvSpPr>
        <p:spPr bwMode="auto">
          <a:xfrm>
            <a:off x="1001713" y="774700"/>
            <a:ext cx="5099050" cy="3824288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7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4024313" y="0"/>
            <a:ext cx="3078162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4024313" y="9723438"/>
            <a:ext cx="3078162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8035" tIns="48157" rIns="98035" bIns="48157" anchor="b"/>
          <a:lstStyle/>
          <a:p>
            <a:pPr algn="r"/>
            <a:r>
              <a:rPr lang="en-US" sz="1300">
                <a:latin typeface="Calibri" pitchFamily="34" charset="0"/>
              </a:rPr>
              <a:t>6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9723438"/>
            <a:ext cx="3078163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45062" name="Rectangle 6"/>
          <p:cNvSpPr>
            <a:spLocks noChangeArrowheads="1" noTextEdit="1"/>
          </p:cNvSpPr>
          <p:nvPr>
            <p:ph type="sldImg"/>
          </p:nvPr>
        </p:nvSpPr>
        <p:spPr bwMode="auto">
          <a:xfrm>
            <a:off x="1001713" y="774700"/>
            <a:ext cx="5099050" cy="3824288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3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4024313" y="0"/>
            <a:ext cx="3078162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4024313" y="9723438"/>
            <a:ext cx="3078162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8035" tIns="48157" rIns="98035" bIns="48157" anchor="b"/>
          <a:lstStyle/>
          <a:p>
            <a:pPr algn="r"/>
            <a:r>
              <a:rPr lang="en-US" sz="1300">
                <a:latin typeface="Calibri" pitchFamily="34" charset="0"/>
              </a:rPr>
              <a:t>7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9723438"/>
            <a:ext cx="3078163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46086" name="Rectangle 6"/>
          <p:cNvSpPr>
            <a:spLocks noChangeArrowheads="1" noTextEdit="1"/>
          </p:cNvSpPr>
          <p:nvPr>
            <p:ph type="sldImg"/>
          </p:nvPr>
        </p:nvSpPr>
        <p:spPr bwMode="auto">
          <a:xfrm>
            <a:off x="1001713" y="774700"/>
            <a:ext cx="5099050" cy="3824288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7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4024313" y="0"/>
            <a:ext cx="3078162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4024313" y="9723438"/>
            <a:ext cx="3078162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8035" tIns="48157" rIns="98035" bIns="48157" anchor="b"/>
          <a:lstStyle/>
          <a:p>
            <a:pPr algn="r"/>
            <a:r>
              <a:rPr lang="en-US" sz="1300">
                <a:latin typeface="Calibri" pitchFamily="34" charset="0"/>
              </a:rPr>
              <a:t>8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9723438"/>
            <a:ext cx="3078163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47110" name="Rectangle 6"/>
          <p:cNvSpPr>
            <a:spLocks noChangeArrowheads="1" noTextEdit="1"/>
          </p:cNvSpPr>
          <p:nvPr>
            <p:ph type="sldImg"/>
          </p:nvPr>
        </p:nvSpPr>
        <p:spPr bwMode="auto">
          <a:xfrm>
            <a:off x="1001713" y="774700"/>
            <a:ext cx="5099050" cy="3824288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11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4024313" y="0"/>
            <a:ext cx="3078162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4024313" y="9723438"/>
            <a:ext cx="3078162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8035" tIns="48157" rIns="98035" bIns="48157" anchor="b"/>
          <a:lstStyle/>
          <a:p>
            <a:pPr algn="r"/>
            <a:r>
              <a:rPr lang="en-US" sz="1300">
                <a:latin typeface="Calibri" pitchFamily="34" charset="0"/>
              </a:rPr>
              <a:t>9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9723438"/>
            <a:ext cx="3078163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48134" name="Rectangle 6"/>
          <p:cNvSpPr>
            <a:spLocks noChangeArrowheads="1" noTextEdit="1"/>
          </p:cNvSpPr>
          <p:nvPr>
            <p:ph type="sldImg"/>
          </p:nvPr>
        </p:nvSpPr>
        <p:spPr bwMode="auto">
          <a:xfrm>
            <a:off x="1001713" y="774700"/>
            <a:ext cx="5099050" cy="3824288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5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4024313" y="0"/>
            <a:ext cx="3078162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4024313" y="9723438"/>
            <a:ext cx="3078162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8035" tIns="48157" rIns="98035" bIns="48157" anchor="b"/>
          <a:lstStyle/>
          <a:p>
            <a:pPr algn="r"/>
            <a:r>
              <a:rPr lang="en-US" sz="1300">
                <a:latin typeface="Calibri" pitchFamily="34" charset="0"/>
              </a:rPr>
              <a:t>10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9723438"/>
            <a:ext cx="3078163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49158" name="Rectangle 6"/>
          <p:cNvSpPr>
            <a:spLocks noChangeArrowheads="1" noTextEdit="1"/>
          </p:cNvSpPr>
          <p:nvPr>
            <p:ph type="sldImg"/>
          </p:nvPr>
        </p:nvSpPr>
        <p:spPr bwMode="auto">
          <a:xfrm>
            <a:off x="1001713" y="774700"/>
            <a:ext cx="5099050" cy="3824288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9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4024313" y="0"/>
            <a:ext cx="3078162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4024313" y="9723438"/>
            <a:ext cx="3078162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8035" tIns="48157" rIns="98035" bIns="48157" anchor="b"/>
          <a:lstStyle/>
          <a:p>
            <a:pPr algn="r"/>
            <a:r>
              <a:rPr lang="en-US" sz="1300">
                <a:latin typeface="Calibri" pitchFamily="34" charset="0"/>
              </a:rPr>
              <a:t>11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0" y="9723438"/>
            <a:ext cx="3078163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50182" name="Rectangle 6"/>
          <p:cNvSpPr>
            <a:spLocks noChangeArrowheads="1" noTextEdit="1"/>
          </p:cNvSpPr>
          <p:nvPr>
            <p:ph type="sldImg"/>
          </p:nvPr>
        </p:nvSpPr>
        <p:spPr bwMode="auto">
          <a:xfrm>
            <a:off x="1001713" y="774700"/>
            <a:ext cx="5099050" cy="3824288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3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024313" y="0"/>
            <a:ext cx="3078162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4024313" y="9723438"/>
            <a:ext cx="3078162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8035" tIns="48157" rIns="98035" bIns="48157" anchor="b"/>
          <a:lstStyle/>
          <a:p>
            <a:pPr algn="r"/>
            <a:r>
              <a:rPr lang="en-US" sz="1300">
                <a:latin typeface="Calibri" pitchFamily="34" charset="0"/>
              </a:rPr>
              <a:t>12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9723438"/>
            <a:ext cx="3078163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51206" name="Rectangle 6"/>
          <p:cNvSpPr>
            <a:spLocks noChangeArrowheads="1" noTextEdit="1"/>
          </p:cNvSpPr>
          <p:nvPr>
            <p:ph type="sldImg"/>
          </p:nvPr>
        </p:nvSpPr>
        <p:spPr bwMode="auto">
          <a:xfrm>
            <a:off x="1001713" y="774700"/>
            <a:ext cx="5099050" cy="3824288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7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4024313" y="0"/>
            <a:ext cx="3078162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4024313" y="9723438"/>
            <a:ext cx="3078162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8035" tIns="48157" rIns="98035" bIns="48157" anchor="b"/>
          <a:lstStyle/>
          <a:p>
            <a:pPr algn="r"/>
            <a:r>
              <a:rPr lang="en-US" sz="1300">
                <a:latin typeface="Calibri" pitchFamily="34" charset="0"/>
              </a:rPr>
              <a:t>13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0" y="9723438"/>
            <a:ext cx="3078163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52230" name="Rectangle 6"/>
          <p:cNvSpPr>
            <a:spLocks noChangeArrowheads="1" noTextEdit="1"/>
          </p:cNvSpPr>
          <p:nvPr>
            <p:ph type="sldImg"/>
          </p:nvPr>
        </p:nvSpPr>
        <p:spPr bwMode="auto">
          <a:xfrm>
            <a:off x="1001713" y="774700"/>
            <a:ext cx="5099050" cy="3824288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31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4024313" y="0"/>
            <a:ext cx="3078162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4024313" y="9723438"/>
            <a:ext cx="3078162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8035" tIns="48157" rIns="98035" bIns="48157" anchor="b"/>
          <a:lstStyle/>
          <a:p>
            <a:pPr algn="r"/>
            <a:r>
              <a:rPr lang="en-US" sz="1300">
                <a:latin typeface="Calibri" pitchFamily="34" charset="0"/>
              </a:rPr>
              <a:t>14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9723438"/>
            <a:ext cx="3078163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53254" name="Rectangle 6"/>
          <p:cNvSpPr>
            <a:spLocks noChangeArrowheads="1" noTextEdit="1"/>
          </p:cNvSpPr>
          <p:nvPr>
            <p:ph type="sldImg"/>
          </p:nvPr>
        </p:nvSpPr>
        <p:spPr bwMode="auto">
          <a:xfrm>
            <a:off x="1001713" y="774700"/>
            <a:ext cx="5099050" cy="3824288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5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4024313" y="0"/>
            <a:ext cx="3078162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4024313" y="9723438"/>
            <a:ext cx="3078162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8035" tIns="48157" rIns="98035" bIns="48157" anchor="b"/>
          <a:lstStyle/>
          <a:p>
            <a:pPr algn="r"/>
            <a:r>
              <a:rPr lang="en-US" sz="1300">
                <a:latin typeface="Calibri" pitchFamily="34" charset="0"/>
              </a:rPr>
              <a:t>14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0" y="9723438"/>
            <a:ext cx="3078163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54278" name="Rectangle 6"/>
          <p:cNvSpPr>
            <a:spLocks noChangeArrowheads="1" noTextEdit="1"/>
          </p:cNvSpPr>
          <p:nvPr>
            <p:ph type="sldImg"/>
          </p:nvPr>
        </p:nvSpPr>
        <p:spPr bwMode="auto">
          <a:xfrm>
            <a:off x="1001713" y="774700"/>
            <a:ext cx="5099050" cy="3824288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9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4024313" y="0"/>
            <a:ext cx="3078162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4024313" y="9723438"/>
            <a:ext cx="3078162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8035" tIns="48157" rIns="98035" bIns="48157" anchor="b"/>
          <a:lstStyle/>
          <a:p>
            <a:pPr algn="r"/>
            <a:r>
              <a:rPr lang="en-US" sz="1300">
                <a:latin typeface="Calibri" pitchFamily="34" charset="0"/>
              </a:rPr>
              <a:t>2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9723438"/>
            <a:ext cx="3078163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36870" name="Rectangle 6"/>
          <p:cNvSpPr>
            <a:spLocks noChangeArrowheads="1" noTextEdit="1"/>
          </p:cNvSpPr>
          <p:nvPr>
            <p:ph type="sldImg"/>
          </p:nvPr>
        </p:nvSpPr>
        <p:spPr bwMode="auto">
          <a:xfrm>
            <a:off x="1001713" y="774700"/>
            <a:ext cx="5099050" cy="3824288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71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4024313" y="0"/>
            <a:ext cx="3078162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4024313" y="9723438"/>
            <a:ext cx="3078162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8035" tIns="48157" rIns="98035" bIns="48157" anchor="b"/>
          <a:lstStyle/>
          <a:p>
            <a:pPr algn="r"/>
            <a:r>
              <a:rPr lang="en-US" sz="1300">
                <a:latin typeface="Calibri" pitchFamily="34" charset="0"/>
              </a:rPr>
              <a:t>14</a:t>
            </a: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0" y="9723438"/>
            <a:ext cx="3078163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55302" name="Rectangle 6"/>
          <p:cNvSpPr>
            <a:spLocks noChangeArrowheads="1" noTextEdit="1"/>
          </p:cNvSpPr>
          <p:nvPr>
            <p:ph type="sldImg"/>
          </p:nvPr>
        </p:nvSpPr>
        <p:spPr bwMode="auto">
          <a:xfrm>
            <a:off x="1001713" y="774700"/>
            <a:ext cx="5099050" cy="3824288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3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4024313" y="0"/>
            <a:ext cx="3078162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4024313" y="9723438"/>
            <a:ext cx="3078162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8035" tIns="48157" rIns="98035" bIns="48157" anchor="b"/>
          <a:lstStyle/>
          <a:p>
            <a:pPr algn="r"/>
            <a:r>
              <a:rPr lang="en-US" sz="1300">
                <a:latin typeface="Calibri" pitchFamily="34" charset="0"/>
              </a:rPr>
              <a:t>14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9723438"/>
            <a:ext cx="3078163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56326" name="Rectangle 6"/>
          <p:cNvSpPr>
            <a:spLocks noChangeArrowheads="1" noTextEdit="1"/>
          </p:cNvSpPr>
          <p:nvPr>
            <p:ph type="sldImg"/>
          </p:nvPr>
        </p:nvSpPr>
        <p:spPr bwMode="auto">
          <a:xfrm>
            <a:off x="1001713" y="774700"/>
            <a:ext cx="5099050" cy="3824288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7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4024313" y="0"/>
            <a:ext cx="3078162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4024313" y="9723438"/>
            <a:ext cx="3078162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8035" tIns="48157" rIns="98035" bIns="48157" anchor="b"/>
          <a:lstStyle/>
          <a:p>
            <a:pPr algn="r"/>
            <a:r>
              <a:rPr lang="en-US" sz="1300">
                <a:latin typeface="Calibri" pitchFamily="34" charset="0"/>
              </a:rPr>
              <a:t>3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9723438"/>
            <a:ext cx="3078163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37894" name="Rectangle 6"/>
          <p:cNvSpPr>
            <a:spLocks noChangeArrowheads="1" noTextEdit="1"/>
          </p:cNvSpPr>
          <p:nvPr>
            <p:ph type="sldImg"/>
          </p:nvPr>
        </p:nvSpPr>
        <p:spPr bwMode="auto">
          <a:xfrm>
            <a:off x="1001713" y="774700"/>
            <a:ext cx="5099050" cy="3824288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5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4024313" y="0"/>
            <a:ext cx="3078162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4024313" y="9723438"/>
            <a:ext cx="3078162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8035" tIns="48157" rIns="98035" bIns="48157" anchor="b"/>
          <a:lstStyle/>
          <a:p>
            <a:pPr algn="r"/>
            <a:r>
              <a:rPr lang="en-US" sz="1300">
                <a:latin typeface="Calibri" pitchFamily="34" charset="0"/>
              </a:rPr>
              <a:t>3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9723438"/>
            <a:ext cx="3078163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38918" name="Rectangle 6"/>
          <p:cNvSpPr>
            <a:spLocks noChangeArrowheads="1" noTextEdit="1"/>
          </p:cNvSpPr>
          <p:nvPr>
            <p:ph type="sldImg"/>
          </p:nvPr>
        </p:nvSpPr>
        <p:spPr bwMode="auto">
          <a:xfrm>
            <a:off x="1001713" y="774700"/>
            <a:ext cx="5099050" cy="3824288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9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4024313" y="0"/>
            <a:ext cx="3078162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4024313" y="9723438"/>
            <a:ext cx="3078162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8035" tIns="48157" rIns="98035" bIns="48157" anchor="b"/>
          <a:lstStyle/>
          <a:p>
            <a:pPr algn="r"/>
            <a:r>
              <a:rPr lang="en-US" sz="1300">
                <a:latin typeface="Calibri" pitchFamily="34" charset="0"/>
              </a:rPr>
              <a:t>3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9723438"/>
            <a:ext cx="3078163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39942" name="Rectangle 6"/>
          <p:cNvSpPr>
            <a:spLocks noChangeArrowheads="1" noTextEdit="1"/>
          </p:cNvSpPr>
          <p:nvPr>
            <p:ph type="sldImg"/>
          </p:nvPr>
        </p:nvSpPr>
        <p:spPr bwMode="auto">
          <a:xfrm>
            <a:off x="1001713" y="774700"/>
            <a:ext cx="5099050" cy="3824288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3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4024313" y="0"/>
            <a:ext cx="3078162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4024313" y="9723438"/>
            <a:ext cx="3078162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8035" tIns="48157" rIns="98035" bIns="48157" anchor="b"/>
          <a:lstStyle/>
          <a:p>
            <a:pPr algn="r"/>
            <a:r>
              <a:rPr lang="en-US" sz="1300">
                <a:latin typeface="Calibri" pitchFamily="34" charset="0"/>
              </a:rPr>
              <a:t>3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9723438"/>
            <a:ext cx="3078163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40966" name="Rectangle 6"/>
          <p:cNvSpPr>
            <a:spLocks noChangeArrowheads="1" noTextEdit="1"/>
          </p:cNvSpPr>
          <p:nvPr>
            <p:ph type="sldImg"/>
          </p:nvPr>
        </p:nvSpPr>
        <p:spPr bwMode="auto">
          <a:xfrm>
            <a:off x="1001713" y="774700"/>
            <a:ext cx="5099050" cy="3824288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7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4024313" y="0"/>
            <a:ext cx="3078162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4024313" y="9723438"/>
            <a:ext cx="3078162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8035" tIns="48157" rIns="98035" bIns="48157" anchor="b"/>
          <a:lstStyle/>
          <a:p>
            <a:pPr algn="r"/>
            <a:r>
              <a:rPr lang="en-US" sz="1300">
                <a:latin typeface="Calibri" pitchFamily="34" charset="0"/>
              </a:rPr>
              <a:t>5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9723438"/>
            <a:ext cx="3078163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41990" name="Rectangle 6"/>
          <p:cNvSpPr>
            <a:spLocks noChangeArrowheads="1" noTextEdit="1"/>
          </p:cNvSpPr>
          <p:nvPr>
            <p:ph type="sldImg"/>
          </p:nvPr>
        </p:nvSpPr>
        <p:spPr bwMode="auto">
          <a:xfrm>
            <a:off x="1001713" y="774700"/>
            <a:ext cx="5099050" cy="3824288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91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4024313" y="0"/>
            <a:ext cx="3078162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4024313" y="9723438"/>
            <a:ext cx="3078162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8035" tIns="48157" rIns="98035" bIns="48157" anchor="b"/>
          <a:lstStyle/>
          <a:p>
            <a:pPr algn="r"/>
            <a:r>
              <a:rPr lang="en-US" sz="1300">
                <a:latin typeface="Calibri" pitchFamily="34" charset="0"/>
              </a:rPr>
              <a:t>5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9723438"/>
            <a:ext cx="3078163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43014" name="Rectangle 6"/>
          <p:cNvSpPr>
            <a:spLocks noChangeArrowheads="1" noTextEdit="1"/>
          </p:cNvSpPr>
          <p:nvPr>
            <p:ph type="sldImg"/>
          </p:nvPr>
        </p:nvSpPr>
        <p:spPr bwMode="auto">
          <a:xfrm>
            <a:off x="1001713" y="774700"/>
            <a:ext cx="5099050" cy="3824288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5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4024313" y="0"/>
            <a:ext cx="3078162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4024313" y="9723438"/>
            <a:ext cx="3078162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8035" tIns="48157" rIns="98035" bIns="48157" anchor="b"/>
          <a:lstStyle/>
          <a:p>
            <a:pPr algn="r"/>
            <a:r>
              <a:rPr lang="en-US" sz="1300">
                <a:latin typeface="Calibri" pitchFamily="34" charset="0"/>
              </a:rPr>
              <a:t>6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9723438"/>
            <a:ext cx="3078163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44038" name="Rectangle 6"/>
          <p:cNvSpPr>
            <a:spLocks noChangeArrowheads="1" noTextEdit="1"/>
          </p:cNvSpPr>
          <p:nvPr>
            <p:ph type="sldImg"/>
          </p:nvPr>
        </p:nvSpPr>
        <p:spPr bwMode="auto">
          <a:xfrm>
            <a:off x="1001713" y="774700"/>
            <a:ext cx="5099050" cy="3824288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9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27303BB-92A5-4A90-87EA-D48105317AE2}" type="datetimeFigureOut">
              <a:rPr lang="en-GB"/>
              <a:pPr>
                <a:defRPr/>
              </a:pPr>
              <a:t>31/10/2010</a:t>
            </a:fld>
            <a:endParaRPr lang="en-GB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29B8430-8267-4D57-840A-4A55A970D03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592004-EB67-4825-9CC7-E71748CE8668}" type="datetimeFigureOut">
              <a:rPr lang="en-GB"/>
              <a:pPr>
                <a:defRPr/>
              </a:pPr>
              <a:t>31/10/2010</a:t>
            </a:fld>
            <a:endParaRPr lang="en-GB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F778D-5606-46D2-B8C5-2D73DF5CEB3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81DF0C-FC8C-4F6E-8A71-315892B972AB}" type="datetimeFigureOut">
              <a:rPr lang="en-GB"/>
              <a:pPr>
                <a:defRPr/>
              </a:pPr>
              <a:t>31/10/2010</a:t>
            </a:fld>
            <a:endParaRPr lang="en-GB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EC124-BCBF-47FC-9DBB-25320D82946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0F591-103E-4446-8C30-93FD8FE459BD}" type="datetimeFigureOut">
              <a:rPr lang="en-GB"/>
              <a:pPr>
                <a:defRPr/>
              </a:pPr>
              <a:t>31/10/2010</a:t>
            </a:fld>
            <a:endParaRPr lang="en-GB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E82C9-1CCE-45A4-96DC-61786CE48A6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0120A71-1C73-4AC8-9AD7-079133E1760A}" type="datetimeFigureOut">
              <a:rPr lang="en-GB"/>
              <a:pPr>
                <a:defRPr/>
              </a:pPr>
              <a:t>31/10/2010</a:t>
            </a:fld>
            <a:endParaRPr lang="en-GB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D9BAB53-B922-4090-8ED6-1819C8BCD66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58B934-29D0-4E17-8FBD-7FB38C2CB672}" type="datetimeFigureOut">
              <a:rPr lang="en-GB"/>
              <a:pPr>
                <a:defRPr/>
              </a:pPr>
              <a:t>31/10/2010</a:t>
            </a:fld>
            <a:endParaRPr lang="en-GB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600A2-62C3-4BCC-A6B6-CD9860A745E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7C9F63D-9BE5-48A0-9EA9-C8DE4A375E2D}" type="datetimeFigureOut">
              <a:rPr lang="en-GB"/>
              <a:pPr>
                <a:defRPr/>
              </a:pPr>
              <a:t>31/10/2010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EA12ABA-C253-41EA-8036-A86538F741E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FE8429-539F-44F0-A720-46DEDC4C9FD7}" type="datetimeFigureOut">
              <a:rPr lang="en-GB"/>
              <a:pPr>
                <a:defRPr/>
              </a:pPr>
              <a:t>31/10/2010</a:t>
            </a:fld>
            <a:endParaRPr lang="en-GB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A743D7-5364-4DA0-9A38-8582397081E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F7B0B3D-26EC-420D-9120-AE713C946732}" type="datetimeFigureOut">
              <a:rPr lang="en-GB"/>
              <a:pPr>
                <a:defRPr/>
              </a:pPr>
              <a:t>31/10/2010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4B51078-0425-4DB1-8D28-1ADAC71F3E3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29C4443-B402-4E6A-93B6-9B9F86DCE2EB}" type="datetimeFigureOut">
              <a:rPr lang="en-GB"/>
              <a:pPr>
                <a:defRPr/>
              </a:pPr>
              <a:t>31/10/2010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233F217-E34F-4209-AF4D-04945AD5E2D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BEEC597-6D15-4316-9F32-19A727AAFF79}" type="datetimeFigureOut">
              <a:rPr lang="en-GB"/>
              <a:pPr>
                <a:defRPr/>
              </a:pPr>
              <a:t>31/10/2010</a:t>
            </a:fld>
            <a:endParaRPr lang="en-GB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900D8A5-B70E-4C8A-B984-533F555FD33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05DCFD13-9413-45BB-AEEB-95C998E3AB2F}" type="datetimeFigureOut">
              <a:rPr lang="en-GB"/>
              <a:pPr>
                <a:defRPr/>
              </a:pPr>
              <a:t>31/10/2010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B6781BB0-DC19-43BC-AE78-831979A7A92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58" r:id="rId2"/>
    <p:sldLayoutId id="2147483764" r:id="rId3"/>
    <p:sldLayoutId id="2147483759" r:id="rId4"/>
    <p:sldLayoutId id="2147483765" r:id="rId5"/>
    <p:sldLayoutId id="2147483760" r:id="rId6"/>
    <p:sldLayoutId id="2147483766" r:id="rId7"/>
    <p:sldLayoutId id="2147483767" r:id="rId8"/>
    <p:sldLayoutId id="2147483768" r:id="rId9"/>
    <p:sldLayoutId id="2147483761" r:id="rId10"/>
    <p:sldLayoutId id="214748376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0" y="1741488"/>
            <a:ext cx="7405688" cy="1471612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2">
                    <a:satMod val="130000"/>
                  </a:schemeClr>
                </a:solidFill>
              </a:rPr>
              <a:t>Computer Organization and Architecture</a:t>
            </a:r>
            <a:br>
              <a:rPr lang="en-GB" b="1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GB" b="1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GB" b="1" dirty="0" smtClean="0">
                <a:solidFill>
                  <a:schemeClr val="tx2">
                    <a:satMod val="130000"/>
                  </a:schemeClr>
                </a:solidFill>
              </a:rPr>
            </a:br>
            <a:endParaRPr lang="en-GB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8888" y="4941888"/>
            <a:ext cx="7407275" cy="17526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GB" sz="4800" b="1" dirty="0" smtClean="0"/>
              <a:t>Dr. Hammad Afzal</a:t>
            </a:r>
          </a:p>
          <a:p>
            <a:pPr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GB" sz="4800" b="1" dirty="0" smtClean="0"/>
              <a:t>20</a:t>
            </a:r>
            <a:r>
              <a:rPr lang="en-GB" b="1" baseline="30000" dirty="0" smtClean="0"/>
              <a:t>th</a:t>
            </a:r>
            <a:r>
              <a:rPr lang="en-GB" b="1" dirty="0" smtClean="0"/>
              <a:t> Oct, 2010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Gill Sans MT" pitchFamily="34" charset="0"/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Gill Sans MT" pitchFamily="34" charset="0"/>
            </a:endParaRP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Instruction Representation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258888" y="1447800"/>
            <a:ext cx="7675562" cy="48006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800" smtClean="0"/>
              <a:t>In machine code each instruction has a unique bit pattern</a:t>
            </a:r>
          </a:p>
          <a:p>
            <a:pPr eaLnBrk="1" hangingPunct="1"/>
            <a:r>
              <a:rPr lang="en-US" sz="2800" smtClean="0"/>
              <a:t>For human consumption (well, programmers anyway) a symbolic representation is used: operations are specified by abbreviations called mnemonics</a:t>
            </a:r>
          </a:p>
          <a:p>
            <a:pPr lvl="1" eaLnBrk="1" hangingPunct="1"/>
            <a:r>
              <a:rPr lang="en-US" sz="2400" smtClean="0"/>
              <a:t>E.g ADD, SUB, MPY, DIV, LOAD, STOR</a:t>
            </a:r>
          </a:p>
          <a:p>
            <a:pPr eaLnBrk="1" hangingPunct="1"/>
            <a:r>
              <a:rPr lang="en-US" sz="2800" smtClean="0"/>
              <a:t>Operands can also be represented by symbols</a:t>
            </a:r>
          </a:p>
          <a:p>
            <a:pPr lvl="1" eaLnBrk="1" hangingPunct="1"/>
            <a:r>
              <a:rPr lang="en-US" sz="2400" smtClean="0"/>
              <a:t>E.g 	ADD &lt;Y&gt;,&lt;R&gt;</a:t>
            </a:r>
          </a:p>
          <a:p>
            <a:pPr lvl="1" eaLnBrk="1" hangingPunct="1"/>
            <a:r>
              <a:rPr lang="en-US" sz="2400" smtClean="0"/>
              <a:t>Y is a memory location</a:t>
            </a:r>
          </a:p>
          <a:p>
            <a:pPr lvl="1" eaLnBrk="1" hangingPunct="1"/>
            <a:r>
              <a:rPr lang="en-US" sz="2400" smtClean="0"/>
              <a:t>R is register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Gill Sans MT" pitchFamily="34" charset="0"/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Gill Sans MT" pitchFamily="34" charset="0"/>
            </a:endParaRP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Instruction Representation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258888" y="1447800"/>
            <a:ext cx="7675562" cy="48006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400" smtClean="0"/>
              <a:t>Machine language program can be written in symbolic form.</a:t>
            </a:r>
          </a:p>
          <a:p>
            <a:pPr lvl="1" eaLnBrk="1" hangingPunct="1"/>
            <a:r>
              <a:rPr lang="en-US" sz="2000" smtClean="0"/>
              <a:t>Each symbolic code has a fixed binary representation.</a:t>
            </a:r>
          </a:p>
          <a:p>
            <a:pPr lvl="1" eaLnBrk="1" hangingPunct="1"/>
            <a:r>
              <a:rPr lang="en-US" sz="2000" smtClean="0"/>
              <a:t>Programmer specifies the location of each symbolic operand.</a:t>
            </a:r>
          </a:p>
          <a:p>
            <a:pPr lvl="2" eaLnBrk="1" hangingPunct="1"/>
            <a:r>
              <a:rPr lang="en-US" sz="1600" smtClean="0"/>
              <a:t>E.g Initializing as X = 513</a:t>
            </a:r>
          </a:p>
          <a:p>
            <a:pPr eaLnBrk="1" hangingPunct="1"/>
            <a:endParaRPr lang="en-US" sz="2400" smtClean="0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mtClean="0">
                <a:solidFill>
                  <a:schemeClr val="tx2">
                    <a:satMod val="130000"/>
                  </a:schemeClr>
                </a:solidFill>
              </a:rPr>
              <a:t>Simple Instruction Format</a:t>
            </a:r>
          </a:p>
        </p:txBody>
      </p:sp>
      <p:pic>
        <p:nvPicPr>
          <p:cNvPr id="19459" name="Picture 4"/>
          <p:cNvPicPr>
            <a:picLocks noChangeAspect="1" noChangeArrowheads="1"/>
          </p:cNvPicPr>
          <p:nvPr/>
        </p:nvPicPr>
        <p:blipFill>
          <a:blip r:embed="rId2" cstate="print"/>
          <a:srcRect l="13094" t="27504" r="13094" b="50000"/>
          <a:stretch>
            <a:fillRect/>
          </a:stretch>
        </p:blipFill>
        <p:spPr bwMode="auto">
          <a:xfrm>
            <a:off x="1187450" y="1484313"/>
            <a:ext cx="7956550" cy="173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1258888" y="3357563"/>
            <a:ext cx="7675562" cy="289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en-US" sz="2800" dirty="0">
                <a:latin typeface="+mn-lt"/>
                <a:cs typeface="+mn-cs"/>
              </a:rPr>
              <a:t>Instructions are fetched into IR register.</a:t>
            </a:r>
          </a:p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en-US" sz="2800" dirty="0">
                <a:latin typeface="+mn-lt"/>
                <a:cs typeface="+mn-cs"/>
              </a:rPr>
              <a:t>Processor must be able to extract the data from the various instructions fields to perform the required operation.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Gill Sans MT" pitchFamily="34" charset="0"/>
            </a:endParaRP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Gill Sans MT" pitchFamily="34" charset="0"/>
            </a:endParaRP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Instruction Types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smtClean="0"/>
              <a:t>Imagine a high level language’s statement:</a:t>
            </a:r>
          </a:p>
          <a:p>
            <a:pPr lvl="1" eaLnBrk="1" hangingPunct="1"/>
            <a:r>
              <a:rPr lang="en-US" smtClean="0"/>
              <a:t>X = X + Y</a:t>
            </a:r>
          </a:p>
          <a:p>
            <a:pPr lvl="1" eaLnBrk="1" hangingPunct="1"/>
            <a:r>
              <a:rPr lang="en-US" sz="2000" smtClean="0"/>
              <a:t>Add the value at memory location Y (assume 514) to that in memory location X (513) and store the result in memory location X.</a:t>
            </a:r>
          </a:p>
          <a:p>
            <a:pPr eaLnBrk="1" hangingPunct="1"/>
            <a:r>
              <a:rPr lang="en-US" sz="2400" smtClean="0"/>
              <a:t>3 instructions:</a:t>
            </a:r>
          </a:p>
          <a:p>
            <a:pPr lvl="1" eaLnBrk="1" hangingPunct="1"/>
            <a:r>
              <a:rPr lang="en-US" sz="2000" smtClean="0"/>
              <a:t>Load a register with contents of memory location 513.</a:t>
            </a:r>
          </a:p>
          <a:p>
            <a:pPr lvl="1" eaLnBrk="1" hangingPunct="1"/>
            <a:r>
              <a:rPr lang="en-US" sz="2000" smtClean="0"/>
              <a:t>Add the contents of memory location 514 to register.</a:t>
            </a:r>
          </a:p>
          <a:p>
            <a:pPr lvl="1" eaLnBrk="1" hangingPunct="1"/>
            <a:r>
              <a:rPr lang="en-US" sz="2000" smtClean="0"/>
              <a:t>Store the contents of register in memory location 513.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Gill Sans MT" pitchFamily="34" charset="0"/>
            </a:endParaRP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Gill Sans MT" pitchFamily="34" charset="0"/>
            </a:endParaRP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7499350" cy="1143000"/>
          </a:xfrm>
        </p:spPr>
        <p:txBody>
          <a:bodyPr lIns="90488" tIns="44450" rIns="90488" bIns="4445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Instruction Types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800" b="1" smtClean="0"/>
              <a:t>Data processing:</a:t>
            </a:r>
          </a:p>
          <a:p>
            <a:pPr lvl="1" eaLnBrk="1" hangingPunct="1"/>
            <a:r>
              <a:rPr lang="en-US" sz="2000" smtClean="0"/>
              <a:t>Arithmetic: computational capabilities for processing numeric data</a:t>
            </a:r>
          </a:p>
          <a:p>
            <a:pPr lvl="1" eaLnBrk="1" hangingPunct="1"/>
            <a:r>
              <a:rPr lang="en-US" sz="2000" smtClean="0"/>
              <a:t>Logic: operates on bits of word as bits rather than as numbers</a:t>
            </a:r>
          </a:p>
          <a:p>
            <a:pPr eaLnBrk="1" hangingPunct="1"/>
            <a:r>
              <a:rPr lang="en-US" sz="2800" b="1" smtClean="0"/>
              <a:t>Data storage (main memory)</a:t>
            </a:r>
          </a:p>
          <a:p>
            <a:pPr lvl="1" eaLnBrk="1" hangingPunct="1"/>
            <a:r>
              <a:rPr lang="en-US" smtClean="0"/>
              <a:t>Memory instructions</a:t>
            </a:r>
          </a:p>
          <a:p>
            <a:pPr eaLnBrk="1" hangingPunct="1"/>
            <a:r>
              <a:rPr lang="en-US" sz="2800" b="1" smtClean="0"/>
              <a:t>Data movement (I/O)</a:t>
            </a:r>
          </a:p>
          <a:p>
            <a:pPr lvl="1" eaLnBrk="1" hangingPunct="1"/>
            <a:r>
              <a:rPr lang="en-US" sz="2000" smtClean="0">
                <a:solidFill>
                  <a:srgbClr val="FF0000"/>
                </a:solidFill>
              </a:rPr>
              <a:t>I/O instructions: transfer programs and data into memory and the results of computations back out to the user</a:t>
            </a:r>
          </a:p>
          <a:p>
            <a:pPr eaLnBrk="1" hangingPunct="1"/>
            <a:r>
              <a:rPr lang="en-US" sz="2800" b="1" smtClean="0"/>
              <a:t>Program flow control </a:t>
            </a:r>
          </a:p>
          <a:p>
            <a:pPr lvl="1" eaLnBrk="1" hangingPunct="1"/>
            <a:r>
              <a:rPr lang="en-US" sz="2000" smtClean="0"/>
              <a:t>Test: test the value of data word or status</a:t>
            </a:r>
          </a:p>
          <a:p>
            <a:pPr lvl="1" eaLnBrk="1" hangingPunct="1"/>
            <a:r>
              <a:rPr lang="en-US" sz="2000" smtClean="0"/>
              <a:t>Branch instructions: branch to different instructions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Gill Sans MT" pitchFamily="34" charset="0"/>
            </a:endParaRP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Gill Sans MT" pitchFamily="34" charset="0"/>
            </a:endParaRP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Number of Addresses (a)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258888" y="1447800"/>
            <a:ext cx="7675562" cy="48006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mtClean="0"/>
              <a:t>3 addresses</a:t>
            </a:r>
          </a:p>
          <a:p>
            <a:pPr lvl="1" eaLnBrk="1" hangingPunct="1"/>
            <a:r>
              <a:rPr lang="en-US" smtClean="0"/>
              <a:t>Operand 1, Operand 2, Result</a:t>
            </a:r>
          </a:p>
          <a:p>
            <a:pPr lvl="1" eaLnBrk="1" hangingPunct="1"/>
            <a:r>
              <a:rPr lang="en-US" smtClean="0"/>
              <a:t>a = b + c;</a:t>
            </a:r>
          </a:p>
          <a:p>
            <a:pPr lvl="1" eaLnBrk="1" hangingPunct="1"/>
            <a:r>
              <a:rPr lang="en-US" smtClean="0"/>
              <a:t>May be a forth - next instruction (usually implicit)</a:t>
            </a:r>
          </a:p>
          <a:p>
            <a:pPr lvl="1" eaLnBrk="1" hangingPunct="1"/>
            <a:r>
              <a:rPr lang="en-US" smtClean="0"/>
              <a:t>Not common</a:t>
            </a:r>
          </a:p>
          <a:p>
            <a:pPr lvl="1" eaLnBrk="1" hangingPunct="1"/>
            <a:r>
              <a:rPr lang="en-US" smtClean="0"/>
              <a:t>Needs very long words to hold everything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Gill Sans MT" pitchFamily="34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Gill Sans MT" pitchFamily="34" charset="0"/>
            </a:endParaRP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Number of Addresses (b)</a:t>
            </a: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smtClean="0"/>
              <a:t>2 addresses</a:t>
            </a:r>
          </a:p>
          <a:p>
            <a:pPr lvl="1" eaLnBrk="1" hangingPunct="1"/>
            <a:r>
              <a:rPr lang="en-US" smtClean="0"/>
              <a:t>One address doubles as operand and result</a:t>
            </a:r>
          </a:p>
          <a:p>
            <a:pPr lvl="1" eaLnBrk="1" hangingPunct="1"/>
            <a:r>
              <a:rPr lang="en-US" smtClean="0"/>
              <a:t>a = a + b</a:t>
            </a:r>
          </a:p>
          <a:p>
            <a:pPr lvl="1" eaLnBrk="1" hangingPunct="1"/>
            <a:r>
              <a:rPr lang="en-US" smtClean="0"/>
              <a:t>Reduces length of instruction</a:t>
            </a:r>
          </a:p>
          <a:p>
            <a:pPr lvl="1" eaLnBrk="1" hangingPunct="1"/>
            <a:r>
              <a:rPr lang="en-US" smtClean="0"/>
              <a:t>Requires some extra work</a:t>
            </a:r>
          </a:p>
          <a:p>
            <a:pPr lvl="2" eaLnBrk="1" hangingPunct="1"/>
            <a:r>
              <a:rPr lang="en-US" smtClean="0"/>
              <a:t>Temporary storage to hold some results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Gill Sans MT" pitchFamily="34" charset="0"/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Gill Sans MT" pitchFamily="34" charset="0"/>
            </a:endParaRP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Number of Addresses (c)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smtClean="0"/>
              <a:t>1 address</a:t>
            </a:r>
          </a:p>
          <a:p>
            <a:pPr lvl="1" eaLnBrk="1" hangingPunct="1"/>
            <a:r>
              <a:rPr lang="en-US" smtClean="0"/>
              <a:t>Usual in earlier machines.</a:t>
            </a:r>
          </a:p>
          <a:p>
            <a:pPr lvl="1" eaLnBrk="1" hangingPunct="1"/>
            <a:r>
              <a:rPr lang="en-US" smtClean="0"/>
              <a:t>Implicit second address</a:t>
            </a:r>
          </a:p>
          <a:p>
            <a:pPr lvl="1" eaLnBrk="1" hangingPunct="1"/>
            <a:r>
              <a:rPr lang="en-US" smtClean="0"/>
              <a:t>Usually a register (accumulator)</a:t>
            </a:r>
          </a:p>
          <a:p>
            <a:pPr lvl="2" eaLnBrk="1" hangingPunct="1"/>
            <a:r>
              <a:rPr lang="en-US" smtClean="0"/>
              <a:t>Contains one of the operands</a:t>
            </a:r>
          </a:p>
          <a:p>
            <a:pPr lvl="2" eaLnBrk="1" hangingPunct="1"/>
            <a:r>
              <a:rPr lang="en-US" smtClean="0"/>
              <a:t>Stores the result</a:t>
            </a:r>
          </a:p>
          <a:p>
            <a:pPr lvl="1" eaLnBrk="1" hangingPunct="1"/>
            <a:r>
              <a:rPr lang="en-US" smtClean="0"/>
              <a:t>Common on early machines</a:t>
            </a:r>
          </a:p>
          <a:p>
            <a:pPr eaLnBrk="1" hangingPunct="1">
              <a:buFont typeface="Monotype Sorts" pitchFamily="2" charset="2"/>
              <a:buChar char="y"/>
            </a:pPr>
            <a:endParaRPr lang="en-US" sz="2400" smtClean="0"/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Gill Sans MT" pitchFamily="34" charset="0"/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Gill Sans MT" pitchFamily="34" charset="0"/>
            </a:endParaRP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Number of Addresses (d)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0 (zero) addresses: </a:t>
            </a:r>
            <a:r>
              <a:rPr lang="en-US" sz="2400" smtClean="0"/>
              <a:t>All addresses implicit</a:t>
            </a:r>
          </a:p>
          <a:p>
            <a:pPr lvl="1" eaLnBrk="1" hangingPunct="1"/>
            <a:r>
              <a:rPr lang="en-US" b="1" smtClean="0"/>
              <a:t>Uses a stack</a:t>
            </a:r>
            <a:r>
              <a:rPr lang="en-US" smtClean="0"/>
              <a:t>: </a:t>
            </a:r>
            <a:r>
              <a:rPr lang="en-US" sz="2000" smtClean="0"/>
              <a:t>a special memory organization, is in a know location and often at least the two top elements are in processor registers</a:t>
            </a:r>
          </a:p>
          <a:p>
            <a:pPr lvl="1" eaLnBrk="1" hangingPunct="1"/>
            <a:r>
              <a:rPr lang="en-US" smtClean="0"/>
              <a:t>e.g. push a</a:t>
            </a:r>
          </a:p>
          <a:p>
            <a:pPr lvl="1" eaLnBrk="1" hangingPunct="1"/>
            <a:r>
              <a:rPr lang="en-US" smtClean="0"/>
              <a:t>      push b</a:t>
            </a:r>
          </a:p>
          <a:p>
            <a:pPr lvl="1" eaLnBrk="1" hangingPunct="1"/>
            <a:r>
              <a:rPr lang="en-US" smtClean="0"/>
              <a:t>      add</a:t>
            </a:r>
          </a:p>
          <a:p>
            <a:pPr lvl="1" eaLnBrk="1" hangingPunct="1"/>
            <a:r>
              <a:rPr lang="en-US" smtClean="0"/>
              <a:t>      pop c</a:t>
            </a:r>
          </a:p>
          <a:p>
            <a:pPr lvl="1" eaLnBrk="1" hangingPunct="1"/>
            <a:r>
              <a:rPr lang="en-US" smtClean="0"/>
              <a:t>c = a + b</a:t>
            </a:r>
          </a:p>
          <a:p>
            <a:pPr eaLnBrk="1" hangingPunct="1">
              <a:buFont typeface="Monotype Sorts" pitchFamily="2" charset="2"/>
              <a:buChar char="y"/>
            </a:pPr>
            <a:endParaRPr lang="en-US" sz="2400" smtClean="0"/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Gill Sans MT" pitchFamily="34" charset="0"/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Gill Sans MT" pitchFamily="34" charset="0"/>
            </a:endParaRP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How Many Addresses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331913" y="1447800"/>
            <a:ext cx="7602537" cy="48006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mtClean="0"/>
              <a:t>More addresses</a:t>
            </a:r>
          </a:p>
          <a:p>
            <a:pPr lvl="1" eaLnBrk="1" hangingPunct="1"/>
            <a:r>
              <a:rPr lang="en-US" smtClean="0"/>
              <a:t>More complex instructions</a:t>
            </a:r>
          </a:p>
          <a:p>
            <a:pPr lvl="1" eaLnBrk="1" hangingPunct="1"/>
            <a:r>
              <a:rPr lang="en-US" smtClean="0">
                <a:solidFill>
                  <a:srgbClr val="FF0000"/>
                </a:solidFill>
              </a:rPr>
              <a:t>More registers</a:t>
            </a:r>
          </a:p>
          <a:p>
            <a:pPr lvl="2" eaLnBrk="1" hangingPunct="1"/>
            <a:r>
              <a:rPr lang="en-US" smtClean="0">
                <a:solidFill>
                  <a:srgbClr val="FF0000"/>
                </a:solidFill>
              </a:rPr>
              <a:t>Inter-register operations are quicker</a:t>
            </a:r>
          </a:p>
          <a:p>
            <a:pPr lvl="1" eaLnBrk="1" hangingPunct="1"/>
            <a:r>
              <a:rPr lang="en-US" smtClean="0"/>
              <a:t>Fewer instructions per program</a:t>
            </a:r>
          </a:p>
          <a:p>
            <a:pPr eaLnBrk="1" hangingPunct="1"/>
            <a:r>
              <a:rPr lang="en-US" smtClean="0"/>
              <a:t>Fewer addresses</a:t>
            </a:r>
          </a:p>
          <a:p>
            <a:pPr lvl="1" eaLnBrk="1" hangingPunct="1"/>
            <a:r>
              <a:rPr lang="en-US" smtClean="0"/>
              <a:t>Less complex instructions</a:t>
            </a:r>
          </a:p>
          <a:p>
            <a:pPr lvl="1" eaLnBrk="1" hangingPunct="1"/>
            <a:r>
              <a:rPr lang="en-US" smtClean="0"/>
              <a:t>More instructions per program</a:t>
            </a:r>
          </a:p>
          <a:p>
            <a:pPr lvl="1" eaLnBrk="1" hangingPunct="1"/>
            <a:r>
              <a:rPr lang="en-US" smtClean="0"/>
              <a:t>Faster fetch/execution of instructions</a:t>
            </a:r>
          </a:p>
          <a:p>
            <a:pPr eaLnBrk="1" hangingPunct="1">
              <a:buFont typeface="Monotype Sorts" pitchFamily="2" charset="2"/>
              <a:buChar char="y"/>
            </a:pPr>
            <a:endParaRPr lang="en-US" sz="2400" smtClean="0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dirty="0" smtClean="0">
                <a:solidFill>
                  <a:schemeClr val="tx2">
                    <a:satMod val="130000"/>
                  </a:schemeClr>
                </a:solidFill>
              </a:rPr>
              <a:t>Lecture 7</a:t>
            </a:r>
            <a:endParaRPr lang="en-GB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Instruction Sets:</a:t>
            </a:r>
          </a:p>
          <a:p>
            <a:pPr eaLnBrk="1" hangingPunct="1"/>
            <a:r>
              <a:rPr lang="en-US" smtClean="0"/>
              <a:t>Characteristics and Functions</a:t>
            </a:r>
          </a:p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  <a:p>
            <a:pPr eaLnBrk="1" hangingPunct="1"/>
            <a:r>
              <a:rPr lang="en-GB" sz="2400" smtClean="0"/>
              <a:t>Chapter 9 of William Stallings's Book:  Computer Organization and Architecture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Gill Sans MT" pitchFamily="34" charset="0"/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Gill Sans MT" pitchFamily="34" charset="0"/>
            </a:endParaRP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Design Decisions (1)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800" smtClean="0"/>
              <a:t>Instruction set is programmer’s mean of controlling the processor</a:t>
            </a:r>
          </a:p>
          <a:p>
            <a:pPr eaLnBrk="1" hangingPunct="1"/>
            <a:r>
              <a:rPr lang="en-US" sz="2800" smtClean="0"/>
              <a:t>Operation repertoire</a:t>
            </a:r>
          </a:p>
          <a:p>
            <a:pPr lvl="1" eaLnBrk="1" hangingPunct="1"/>
            <a:r>
              <a:rPr lang="en-US" sz="2400" smtClean="0"/>
              <a:t>How many ops?</a:t>
            </a:r>
          </a:p>
          <a:p>
            <a:pPr lvl="1" eaLnBrk="1" hangingPunct="1"/>
            <a:r>
              <a:rPr lang="en-US" sz="2400" smtClean="0"/>
              <a:t>What can they do?</a:t>
            </a:r>
          </a:p>
          <a:p>
            <a:pPr lvl="1" eaLnBrk="1" hangingPunct="1"/>
            <a:r>
              <a:rPr lang="en-US" sz="2400" smtClean="0"/>
              <a:t>How complex are they?</a:t>
            </a:r>
          </a:p>
          <a:p>
            <a:pPr eaLnBrk="1" hangingPunct="1"/>
            <a:r>
              <a:rPr lang="en-US" sz="2800" smtClean="0">
                <a:solidFill>
                  <a:srgbClr val="FF0000"/>
                </a:solidFill>
              </a:rPr>
              <a:t>Data types: </a:t>
            </a:r>
          </a:p>
          <a:p>
            <a:pPr lvl="1" eaLnBrk="1" hangingPunct="1"/>
            <a:r>
              <a:rPr lang="en-US" sz="2400" smtClean="0">
                <a:solidFill>
                  <a:srgbClr val="FF0000"/>
                </a:solidFill>
              </a:rPr>
              <a:t>Various </a:t>
            </a:r>
            <a:r>
              <a:rPr lang="en-US" sz="2000" smtClean="0">
                <a:solidFill>
                  <a:srgbClr val="FF0000"/>
                </a:solidFill>
              </a:rPr>
              <a:t>types of data upon which operation can perform</a:t>
            </a:r>
            <a:endParaRPr lang="en-US" sz="2400" smtClean="0">
              <a:solidFill>
                <a:srgbClr val="FF0000"/>
              </a:solidFill>
            </a:endParaRPr>
          </a:p>
          <a:p>
            <a:pPr eaLnBrk="1" hangingPunct="1"/>
            <a:r>
              <a:rPr lang="en-US" sz="2800" smtClean="0"/>
              <a:t>Instruction formats</a:t>
            </a:r>
          </a:p>
          <a:p>
            <a:pPr lvl="1" eaLnBrk="1" hangingPunct="1"/>
            <a:r>
              <a:rPr lang="en-US" sz="2000" smtClean="0"/>
              <a:t>Length of op code field</a:t>
            </a:r>
          </a:p>
          <a:p>
            <a:pPr lvl="1" eaLnBrk="1" hangingPunct="1"/>
            <a:r>
              <a:rPr lang="en-US" sz="2000" smtClean="0"/>
              <a:t>Number of addresses</a:t>
            </a:r>
          </a:p>
          <a:p>
            <a:pPr lvl="1" eaLnBrk="1" hangingPunct="1"/>
            <a:r>
              <a:rPr lang="en-US" sz="2000" smtClean="0"/>
              <a:t>Size of various fields</a:t>
            </a:r>
          </a:p>
          <a:p>
            <a:pPr eaLnBrk="1" hangingPunct="1">
              <a:buFont typeface="Monotype Sorts" pitchFamily="2" charset="2"/>
              <a:buChar char="y"/>
            </a:pPr>
            <a:endParaRPr lang="en-US" sz="2000" smtClean="0"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Gill Sans MT" pitchFamily="34" charset="0"/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Gill Sans MT" pitchFamily="34" charset="0"/>
            </a:endParaRP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Design Decisions (2)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258888" y="1447800"/>
            <a:ext cx="7675562" cy="48006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mtClean="0"/>
              <a:t>Registers</a:t>
            </a:r>
          </a:p>
          <a:p>
            <a:pPr lvl="1" eaLnBrk="1" hangingPunct="1"/>
            <a:r>
              <a:rPr lang="en-US" smtClean="0"/>
              <a:t>Number of CPU registers available</a:t>
            </a:r>
          </a:p>
          <a:p>
            <a:pPr lvl="1" eaLnBrk="1" hangingPunct="1"/>
            <a:r>
              <a:rPr lang="en-US" smtClean="0">
                <a:solidFill>
                  <a:srgbClr val="FF0000"/>
                </a:solidFill>
              </a:rPr>
              <a:t>Which operations can be performed on which registers?</a:t>
            </a:r>
          </a:p>
          <a:p>
            <a:pPr eaLnBrk="1" hangingPunct="1"/>
            <a:r>
              <a:rPr lang="en-US" smtClean="0"/>
              <a:t>Addressing modes (later…)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Gill Sans MT" pitchFamily="34" charset="0"/>
            </a:endParaRP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Gill Sans MT" pitchFamily="34" charset="0"/>
            </a:endParaRP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Types of Operand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800" smtClean="0"/>
              <a:t>Machine instructions operate on </a:t>
            </a:r>
          </a:p>
          <a:p>
            <a:pPr eaLnBrk="1" hangingPunct="1"/>
            <a:r>
              <a:rPr lang="en-US" sz="2400" smtClean="0"/>
              <a:t>Addresses </a:t>
            </a:r>
          </a:p>
          <a:p>
            <a:pPr lvl="1" eaLnBrk="1" hangingPunct="1"/>
            <a:r>
              <a:rPr lang="en-US" sz="2000" smtClean="0"/>
              <a:t>(a form of data: explanation later)</a:t>
            </a:r>
          </a:p>
          <a:p>
            <a:pPr lvl="1" eaLnBrk="1" hangingPunct="1"/>
            <a:r>
              <a:rPr lang="en-US" sz="2000" smtClean="0"/>
              <a:t>Some calculation must be performed on operand reference in instruction to determine the main or virtual memory address. Addresses thus can be considered as unsigned integers.</a:t>
            </a:r>
          </a:p>
          <a:p>
            <a:pPr eaLnBrk="1" hangingPunct="1"/>
            <a:r>
              <a:rPr lang="en-US" sz="2400" smtClean="0"/>
              <a:t>Numbers</a:t>
            </a:r>
          </a:p>
          <a:p>
            <a:pPr lvl="1" eaLnBrk="1" hangingPunct="1"/>
            <a:r>
              <a:rPr lang="en-US" sz="2000" smtClean="0"/>
              <a:t>Integer/floating point</a:t>
            </a:r>
          </a:p>
          <a:p>
            <a:pPr eaLnBrk="1" hangingPunct="1"/>
            <a:r>
              <a:rPr lang="en-US" sz="2400" smtClean="0"/>
              <a:t>Characters</a:t>
            </a:r>
          </a:p>
          <a:p>
            <a:pPr lvl="1" eaLnBrk="1" hangingPunct="1"/>
            <a:r>
              <a:rPr lang="en-US" sz="2000" smtClean="0"/>
              <a:t>ASCII etc.</a:t>
            </a:r>
          </a:p>
          <a:p>
            <a:pPr eaLnBrk="1" hangingPunct="1"/>
            <a:r>
              <a:rPr lang="en-US" sz="2400" smtClean="0"/>
              <a:t>Logical Data</a:t>
            </a:r>
          </a:p>
          <a:p>
            <a:pPr lvl="1" eaLnBrk="1" hangingPunct="1"/>
            <a:r>
              <a:rPr lang="en-US" sz="2000" smtClean="0"/>
              <a:t>Bits or flags</a:t>
            </a:r>
          </a:p>
          <a:p>
            <a:pPr eaLnBrk="1" hangingPunct="1"/>
            <a:r>
              <a:rPr lang="en-US" sz="1600" smtClean="0">
                <a:solidFill>
                  <a:srgbClr val="FF0000"/>
                </a:solidFill>
              </a:rPr>
              <a:t>(Aside:  Is there any difference between numbers and characters?  Ask a C programmer!)</a:t>
            </a: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Gill Sans MT" pitchFamily="34" charset="0"/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Gill Sans MT" pitchFamily="34" charset="0"/>
            </a:endParaRP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Types of Operand (1)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800" smtClean="0"/>
              <a:t>Machine instructions operate on </a:t>
            </a:r>
          </a:p>
          <a:p>
            <a:pPr eaLnBrk="1" hangingPunct="1"/>
            <a:r>
              <a:rPr lang="en-US" sz="2400" smtClean="0"/>
              <a:t>Addresses </a:t>
            </a:r>
          </a:p>
          <a:p>
            <a:pPr lvl="1" eaLnBrk="1" hangingPunct="1"/>
            <a:r>
              <a:rPr lang="en-US" sz="2000" smtClean="0"/>
              <a:t>(a form of data: explanation later)</a:t>
            </a:r>
          </a:p>
          <a:p>
            <a:pPr lvl="1" eaLnBrk="1" hangingPunct="1"/>
            <a:r>
              <a:rPr lang="en-US" sz="2000" smtClean="0"/>
              <a:t>Some calculation must be performed on operand reference in instruction to determine the main or virtual memory address. Addresses thus can be considered as unsigned integers.</a:t>
            </a:r>
          </a:p>
          <a:p>
            <a:pPr eaLnBrk="1" hangingPunct="1"/>
            <a:r>
              <a:rPr lang="en-US" sz="2400" smtClean="0"/>
              <a:t>Numbers</a:t>
            </a:r>
          </a:p>
          <a:p>
            <a:pPr lvl="1" eaLnBrk="1" hangingPunct="1"/>
            <a:r>
              <a:rPr lang="en-US" sz="2000" smtClean="0"/>
              <a:t>Integer/floating point</a:t>
            </a:r>
          </a:p>
          <a:p>
            <a:pPr lvl="1" eaLnBrk="1" hangingPunct="1"/>
            <a:r>
              <a:rPr lang="en-US" sz="2000" smtClean="0"/>
              <a:t>Difference from real life: Limits to magnitude and precision.</a:t>
            </a:r>
          </a:p>
          <a:p>
            <a:pPr lvl="1" eaLnBrk="1" hangingPunct="1"/>
            <a:r>
              <a:rPr lang="en-US" sz="2000" smtClean="0"/>
              <a:t>Programmer must understand the consequences of rounding, overflow and underflow.</a:t>
            </a:r>
          </a:p>
          <a:p>
            <a:pPr lvl="2" eaLnBrk="1" hangingPunct="1"/>
            <a:r>
              <a:rPr lang="en-US" sz="1600" smtClean="0"/>
              <a:t>Integer or fixed point, floating point, decimal</a:t>
            </a: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Gill Sans MT" pitchFamily="34" charset="0"/>
            </a:endParaRP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Gill Sans MT" pitchFamily="34" charset="0"/>
            </a:endParaRP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Types of Operand (2)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400" smtClean="0"/>
              <a:t>Numbers (contd…)</a:t>
            </a:r>
          </a:p>
          <a:p>
            <a:pPr lvl="1" eaLnBrk="1" hangingPunct="1"/>
            <a:r>
              <a:rPr lang="en-US" sz="2000" smtClean="0"/>
              <a:t>Users interact with decimal numbers, thus where more I/O is involved,  </a:t>
            </a:r>
            <a:r>
              <a:rPr lang="en-US" sz="2000" b="1" smtClean="0"/>
              <a:t>packed decimal</a:t>
            </a:r>
            <a:r>
              <a:rPr lang="en-US" sz="2000" smtClean="0"/>
              <a:t> is used.</a:t>
            </a:r>
          </a:p>
          <a:p>
            <a:pPr lvl="1" eaLnBrk="1" hangingPunct="1"/>
            <a:r>
              <a:rPr lang="en-US" sz="1600" smtClean="0"/>
              <a:t>Each decimal digit is represented by a 4 bit code.</a:t>
            </a:r>
          </a:p>
          <a:p>
            <a:pPr lvl="1" eaLnBrk="1" hangingPunct="1"/>
            <a:r>
              <a:rPr lang="en-US" sz="1600" smtClean="0"/>
              <a:t>Two digits stored per byte.</a:t>
            </a:r>
          </a:p>
          <a:p>
            <a:pPr lvl="1" eaLnBrk="1" hangingPunct="1"/>
            <a:r>
              <a:rPr lang="en-US" sz="1600" smtClean="0"/>
              <a:t>Code for 246 is 0000  0010  0100  0110</a:t>
            </a:r>
          </a:p>
          <a:p>
            <a:pPr lvl="1" eaLnBrk="1" hangingPunct="1"/>
            <a:r>
              <a:rPr lang="en-US" sz="1600" smtClean="0"/>
              <a:t>-ve numbers can be represented by including a 4 bit sign digit.</a:t>
            </a:r>
          </a:p>
          <a:p>
            <a:pPr eaLnBrk="1" hangingPunct="1"/>
            <a:r>
              <a:rPr lang="en-US" sz="2000" smtClean="0"/>
              <a:t>Characters</a:t>
            </a:r>
          </a:p>
          <a:p>
            <a:pPr lvl="1" eaLnBrk="1" hangingPunct="1"/>
            <a:r>
              <a:rPr lang="en-US" sz="1600" smtClean="0"/>
              <a:t>Represented as code. E.g. ASCII (American Standard Code for Information Interchange)</a:t>
            </a:r>
          </a:p>
          <a:p>
            <a:pPr lvl="1" eaLnBrk="1" hangingPunct="1"/>
            <a:r>
              <a:rPr lang="en-US" sz="1600" smtClean="0"/>
              <a:t>Unique 7 bit pattern, 128 characters can be represented.</a:t>
            </a:r>
          </a:p>
          <a:p>
            <a:pPr lvl="1" eaLnBrk="1" hangingPunct="1"/>
            <a:r>
              <a:rPr lang="en-US" sz="1600" smtClean="0"/>
              <a:t>1 bit is either set to 0 or used for parity.</a:t>
            </a:r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Gill Sans MT" pitchFamily="34" charset="0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Gill Sans MT" pitchFamily="34" charset="0"/>
            </a:endParaRP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Logical Data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400" smtClean="0"/>
              <a:t>Normally each word or other addressable unit is treated as a single unit of data.</a:t>
            </a:r>
          </a:p>
          <a:p>
            <a:pPr eaLnBrk="1" hangingPunct="1"/>
            <a:r>
              <a:rPr lang="en-US" sz="2400" smtClean="0"/>
              <a:t>Sometimes, its useful to treat n-bit unit as consisting of n 1-bit items, each item having value 0 or 1.</a:t>
            </a:r>
          </a:p>
          <a:p>
            <a:pPr eaLnBrk="1" hangingPunct="1"/>
            <a:r>
              <a:rPr lang="en-US" sz="2400" smtClean="0"/>
              <a:t>Note: Same data is treated sometimes as numeric data and sometimes as logical data. Usage depends on type of operation.</a:t>
            </a:r>
            <a:endParaRPr lang="en-US" sz="1600" smtClean="0"/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350" y="2565400"/>
            <a:ext cx="7499350" cy="1143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GB" dirty="0" smtClean="0"/>
              <a:t>Lecture to be continued on next week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Gill Sans MT" pitchFamily="34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Gill Sans MT" pitchFamily="34" charset="0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What is an Instruction Set? (1)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87450" y="1447800"/>
            <a:ext cx="7747000" cy="32766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800" smtClean="0"/>
              <a:t>Operation of the processor is determined by the instruction it executes.</a:t>
            </a:r>
          </a:p>
          <a:p>
            <a:pPr lvl="1" eaLnBrk="1" hangingPunct="1"/>
            <a:r>
              <a:rPr lang="en-US" sz="2400" smtClean="0"/>
              <a:t>Functional requirements for processor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The complete collection of instructions that are understood by a CPU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Gill Sans MT" pitchFamily="34" charset="0"/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Gill Sans MT" pitchFamily="34" charset="0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What is an Instruction Set? (2)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87450" y="1447800"/>
            <a:ext cx="7747000" cy="32766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800" b="1" smtClean="0"/>
              <a:t>Boundary where computer programmer and computer designer can view the same machine.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Machine Code</a:t>
            </a:r>
          </a:p>
          <a:p>
            <a:pPr eaLnBrk="1" hangingPunct="1"/>
            <a:r>
              <a:rPr lang="en-US" smtClean="0"/>
              <a:t>Binary</a:t>
            </a:r>
          </a:p>
          <a:p>
            <a:pPr eaLnBrk="1" hangingPunct="1"/>
            <a:r>
              <a:rPr lang="en-US" smtClean="0"/>
              <a:t>Usually represented by assembly codes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>
                <a:solidFill>
                  <a:schemeClr val="tx1"/>
                </a:solidFill>
              </a:rPr>
              <a:t>Instruction Cycle State Diagram</a:t>
            </a:r>
          </a:p>
        </p:txBody>
      </p:sp>
      <p:pic>
        <p:nvPicPr>
          <p:cNvPr id="12291" name="Picture 5"/>
          <p:cNvPicPr>
            <a:picLocks noChangeAspect="1" noChangeArrowheads="1"/>
          </p:cNvPicPr>
          <p:nvPr/>
        </p:nvPicPr>
        <p:blipFill>
          <a:blip r:embed="rId2" cstate="print"/>
          <a:srcRect b="28612"/>
          <a:stretch>
            <a:fillRect/>
          </a:stretch>
        </p:blipFill>
        <p:spPr bwMode="auto">
          <a:xfrm>
            <a:off x="1055688" y="1700213"/>
            <a:ext cx="7837487" cy="407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Gill Sans MT" pitchFamily="34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Gill Sans MT" pitchFamily="34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Elements of an Instruction (1)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smtClean="0"/>
              <a:t>Operation code (Op code)</a:t>
            </a:r>
          </a:p>
          <a:p>
            <a:pPr lvl="1" eaLnBrk="1" hangingPunct="1"/>
            <a:r>
              <a:rPr lang="en-US" sz="2400" smtClean="0"/>
              <a:t>Specifies operation to be performed. E.g. Add, I/O</a:t>
            </a:r>
          </a:p>
          <a:p>
            <a:pPr lvl="1" eaLnBrk="1" hangingPunct="1"/>
            <a:r>
              <a:rPr lang="en-US" sz="2400" smtClean="0"/>
              <a:t>Specified by binary code known as </a:t>
            </a:r>
            <a:r>
              <a:rPr lang="en-US" sz="2400" b="1" smtClean="0"/>
              <a:t>opcode</a:t>
            </a:r>
          </a:p>
          <a:p>
            <a:pPr eaLnBrk="1" hangingPunct="1"/>
            <a:r>
              <a:rPr lang="en-US" smtClean="0"/>
              <a:t>Source and Destination Operand reference</a:t>
            </a:r>
          </a:p>
          <a:p>
            <a:pPr lvl="1" eaLnBrk="1" hangingPunct="1"/>
            <a:r>
              <a:rPr lang="en-US" sz="2400" smtClean="0"/>
              <a:t>Specify the inputs and outputs for the operation</a:t>
            </a:r>
          </a:p>
          <a:p>
            <a:pPr eaLnBrk="1" hangingPunct="1"/>
            <a:r>
              <a:rPr lang="en-US" smtClean="0"/>
              <a:t>Next instruction reference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Gill Sans MT" pitchFamily="34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Gill Sans MT" pitchFamily="34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Elements of an Instruction (2)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87450" y="1447800"/>
            <a:ext cx="7747000" cy="48006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mtClean="0"/>
              <a:t>Operation code (Op code)</a:t>
            </a:r>
          </a:p>
          <a:p>
            <a:pPr lvl="1" eaLnBrk="1" hangingPunct="1"/>
            <a:r>
              <a:rPr lang="en-US" smtClean="0"/>
              <a:t>Following are general categories.</a:t>
            </a:r>
          </a:p>
          <a:p>
            <a:pPr lvl="1" eaLnBrk="1" hangingPunct="1"/>
            <a:r>
              <a:rPr lang="en-US" smtClean="0"/>
              <a:t>Arithmetic and logic operations</a:t>
            </a:r>
          </a:p>
          <a:p>
            <a:pPr lvl="1" eaLnBrk="1" hangingPunct="1"/>
            <a:r>
              <a:rPr lang="en-US" smtClean="0"/>
              <a:t>Movement of data between two registers</a:t>
            </a:r>
          </a:p>
          <a:p>
            <a:pPr lvl="1" eaLnBrk="1" hangingPunct="1"/>
            <a:r>
              <a:rPr lang="en-US" smtClean="0"/>
              <a:t>Movement of data register and memory</a:t>
            </a:r>
          </a:p>
          <a:p>
            <a:pPr lvl="1" eaLnBrk="1" hangingPunct="1"/>
            <a:r>
              <a:rPr lang="en-US" smtClean="0"/>
              <a:t>Movement of data between two memory locations</a:t>
            </a:r>
          </a:p>
          <a:p>
            <a:pPr lvl="1" eaLnBrk="1" hangingPunct="1"/>
            <a:r>
              <a:rPr lang="en-US" smtClean="0"/>
              <a:t>I/O</a:t>
            </a:r>
          </a:p>
          <a:p>
            <a:pPr lvl="1" eaLnBrk="1" hangingPunct="1"/>
            <a:r>
              <a:rPr lang="en-US" smtClean="0"/>
              <a:t>Control</a:t>
            </a:r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Gill Sans MT" pitchFamily="34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Gill Sans MT" pitchFamily="34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Elements of an Instruction (3)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smtClean="0"/>
              <a:t>Source and Destination Operand reference</a:t>
            </a:r>
          </a:p>
          <a:p>
            <a:pPr lvl="1" eaLnBrk="1" hangingPunct="1"/>
            <a:r>
              <a:rPr lang="en-US" sz="2400" smtClean="0"/>
              <a:t>Can be in one of three areas:</a:t>
            </a:r>
          </a:p>
          <a:p>
            <a:pPr lvl="1" eaLnBrk="1" hangingPunct="1"/>
            <a:r>
              <a:rPr lang="en-US" sz="2400" b="1" smtClean="0"/>
              <a:t>Main or virtual memory</a:t>
            </a:r>
            <a:r>
              <a:rPr lang="en-US" sz="2400" smtClean="0"/>
              <a:t>: Main or virtual memory address must be supplied.</a:t>
            </a:r>
          </a:p>
          <a:p>
            <a:pPr lvl="1" eaLnBrk="1" hangingPunct="1"/>
            <a:r>
              <a:rPr lang="en-US" sz="2400" b="1" smtClean="0"/>
              <a:t>Processor Register</a:t>
            </a:r>
            <a:r>
              <a:rPr lang="en-US" sz="2400" smtClean="0"/>
              <a:t>: Processors contain one or more registers that may be referenced by machine instruction.</a:t>
            </a:r>
          </a:p>
          <a:p>
            <a:pPr lvl="1" eaLnBrk="1" hangingPunct="1"/>
            <a:r>
              <a:rPr lang="en-US" sz="2400" b="1" smtClean="0"/>
              <a:t>I/O device</a:t>
            </a:r>
            <a:r>
              <a:rPr lang="en-US" sz="2400" smtClean="0"/>
              <a:t>: Instruction must specify the I/O module and device for the operation..</a:t>
            </a:r>
          </a:p>
          <a:p>
            <a:pPr lvl="2" eaLnBrk="1" hangingPunct="1"/>
            <a:r>
              <a:rPr lang="en-US" smtClean="0">
                <a:solidFill>
                  <a:srgbClr val="FF0000"/>
                </a:solidFill>
              </a:rPr>
              <a:t>If memory-mapped I/O is used, this is just another main or virtual memory address (details later).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Gill Sans MT" pitchFamily="34" charset="0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Gill Sans MT" pitchFamily="34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Elements of an Instruction (4)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lvl="1" eaLnBrk="1" hangingPunct="1"/>
            <a:r>
              <a:rPr lang="en-US" b="1" smtClean="0"/>
              <a:t>Next Instruction Reference</a:t>
            </a:r>
          </a:p>
          <a:p>
            <a:pPr lvl="2" eaLnBrk="1" hangingPunct="1"/>
            <a:r>
              <a:rPr lang="en-US" smtClean="0"/>
              <a:t>Where to fetch the next instruction once the current instruction is completed.</a:t>
            </a:r>
          </a:p>
          <a:p>
            <a:pPr lvl="2" eaLnBrk="1" hangingPunct="1"/>
            <a:r>
              <a:rPr lang="en-US" smtClean="0"/>
              <a:t>It can be in memory or in virtual memory (secondary memory).</a:t>
            </a:r>
          </a:p>
          <a:p>
            <a:pPr lvl="2" eaLnBrk="1" hangingPunct="1"/>
            <a:r>
              <a:rPr lang="en-US" smtClean="0"/>
              <a:t>In most cases, the instruction that immediately follows existing one.</a:t>
            </a:r>
          </a:p>
          <a:p>
            <a:pPr lvl="2" eaLnBrk="1" hangingPunct="1"/>
            <a:endParaRPr lang="en-US" smtClean="0"/>
          </a:p>
        </p:txBody>
      </p:sp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237</TotalTime>
  <Words>1231</Words>
  <Application>Microsoft Office PowerPoint</Application>
  <PresentationFormat>On-screen Show (4:3)</PresentationFormat>
  <Paragraphs>201</Paragraphs>
  <Slides>26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Gill Sans MT</vt:lpstr>
      <vt:lpstr>Wingdings 2</vt:lpstr>
      <vt:lpstr>Verdana</vt:lpstr>
      <vt:lpstr>Calibri</vt:lpstr>
      <vt:lpstr>Monotype Sorts</vt:lpstr>
      <vt:lpstr>Solstice</vt:lpstr>
      <vt:lpstr>Computer Organization and Architecture  </vt:lpstr>
      <vt:lpstr>Lecture 7</vt:lpstr>
      <vt:lpstr>What is an Instruction Set? (1)</vt:lpstr>
      <vt:lpstr>What is an Instruction Set? (2)</vt:lpstr>
      <vt:lpstr>Instruction Cycle State Diagram</vt:lpstr>
      <vt:lpstr>Elements of an Instruction (1)</vt:lpstr>
      <vt:lpstr>Elements of an Instruction (2)</vt:lpstr>
      <vt:lpstr>Elements of an Instruction (3)</vt:lpstr>
      <vt:lpstr>Elements of an Instruction (4)</vt:lpstr>
      <vt:lpstr>Instruction Representation</vt:lpstr>
      <vt:lpstr>Instruction Representation</vt:lpstr>
      <vt:lpstr>Simple Instruction Format</vt:lpstr>
      <vt:lpstr>Instruction Types</vt:lpstr>
      <vt:lpstr>Instruction Types</vt:lpstr>
      <vt:lpstr>Number of Addresses (a)</vt:lpstr>
      <vt:lpstr>Number of Addresses (b)</vt:lpstr>
      <vt:lpstr>Number of Addresses (c)</vt:lpstr>
      <vt:lpstr>Number of Addresses (d)</vt:lpstr>
      <vt:lpstr>How Many Addresses</vt:lpstr>
      <vt:lpstr>Design Decisions (1)</vt:lpstr>
      <vt:lpstr>Design Decisions (2)</vt:lpstr>
      <vt:lpstr>Types of Operand</vt:lpstr>
      <vt:lpstr>Types of Operand (1)</vt:lpstr>
      <vt:lpstr>Types of Operand (2)</vt:lpstr>
      <vt:lpstr>Logical Data</vt:lpstr>
      <vt:lpstr>Lecture to be continued on next week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and Architecture</dc:title>
  <dc:creator>Hammad</dc:creator>
  <cp:lastModifiedBy>Hammad</cp:lastModifiedBy>
  <cp:revision>36</cp:revision>
  <dcterms:created xsi:type="dcterms:W3CDTF">2010-10-18T09:27:23Z</dcterms:created>
  <dcterms:modified xsi:type="dcterms:W3CDTF">2010-10-31T17:47:59Z</dcterms:modified>
</cp:coreProperties>
</file>