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78" r:id="rId4"/>
    <p:sldId id="279" r:id="rId5"/>
    <p:sldId id="308" r:id="rId6"/>
    <p:sldId id="280" r:id="rId7"/>
    <p:sldId id="281" r:id="rId8"/>
    <p:sldId id="309" r:id="rId9"/>
    <p:sldId id="283" r:id="rId10"/>
    <p:sldId id="284" r:id="rId11"/>
    <p:sldId id="285" r:id="rId12"/>
    <p:sldId id="286" r:id="rId13"/>
    <p:sldId id="310" r:id="rId14"/>
    <p:sldId id="311" r:id="rId15"/>
    <p:sldId id="312" r:id="rId16"/>
    <p:sldId id="287" r:id="rId17"/>
    <p:sldId id="313" r:id="rId18"/>
    <p:sldId id="288" r:id="rId19"/>
    <p:sldId id="289" r:id="rId20"/>
    <p:sldId id="290" r:id="rId21"/>
    <p:sldId id="314" r:id="rId22"/>
    <p:sldId id="315" r:id="rId23"/>
    <p:sldId id="316" r:id="rId24"/>
    <p:sldId id="292" r:id="rId25"/>
    <p:sldId id="293" r:id="rId26"/>
    <p:sldId id="294" r:id="rId27"/>
    <p:sldId id="295" r:id="rId28"/>
  </p:sldIdLst>
  <p:sldSz cx="9144000" cy="6858000" type="screen4x3"/>
  <p:notesSz cx="7102475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F44B68D3-D68B-4549-A5CE-111B91267FC1}" type="datetimeFigureOut">
              <a:rPr lang="en-GB" smtClean="0"/>
              <a:t>25/10/2010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EB64287F-9A34-4BF3-8D61-583D971C4762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8D63DBB2-1A1F-4A48-9A0C-31D3FBE8F21F}" type="datetimeFigureOut">
              <a:rPr lang="en-GB"/>
              <a:pPr>
                <a:defRPr/>
              </a:pPr>
              <a:t>25/10/2010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7DEE0D3E-B8D4-4593-BE23-C00F5F93097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4024736" y="0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4024736" y="9722882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8035" tIns="48157" rIns="98035" bIns="48157" anchor="b"/>
          <a:lstStyle/>
          <a:p>
            <a:pPr algn="r"/>
            <a:r>
              <a:rPr lang="en-US" sz="1300" dirty="0">
                <a:latin typeface="Calibri" pitchFamily="34" charset="0"/>
              </a:rPr>
              <a:t>18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9722882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368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71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4024736" y="0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4024736" y="9722882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8035" tIns="48157" rIns="98035" bIns="48157" anchor="b"/>
          <a:lstStyle/>
          <a:p>
            <a:pPr algn="r"/>
            <a:r>
              <a:rPr lang="en-US" sz="1300" dirty="0">
                <a:latin typeface="Calibri" pitchFamily="34" charset="0"/>
              </a:rPr>
              <a:t>25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9722882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460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7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4024736" y="0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4024736" y="9722882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8035" tIns="48157" rIns="98035" bIns="48157" anchor="b"/>
          <a:lstStyle/>
          <a:p>
            <a:pPr algn="r"/>
            <a:r>
              <a:rPr lang="en-US" sz="1300" dirty="0">
                <a:latin typeface="Calibri" pitchFamily="34" charset="0"/>
              </a:rPr>
              <a:t>25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9722882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471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11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4024736" y="0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4024736" y="9722882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8035" tIns="48157" rIns="98035" bIns="48157" anchor="b"/>
          <a:lstStyle/>
          <a:p>
            <a:pPr algn="r"/>
            <a:r>
              <a:rPr lang="en-US" sz="1300" dirty="0">
                <a:latin typeface="Calibri" pitchFamily="34" charset="0"/>
              </a:rPr>
              <a:t>25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9722882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0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481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5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Slide to be included after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657101-2695-44AE-B413-BA832E417E74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4024736" y="0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4024736" y="9722882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8035" tIns="48157" rIns="98035" bIns="48157" anchor="b"/>
          <a:lstStyle/>
          <a:p>
            <a:pPr algn="r"/>
            <a:r>
              <a:rPr lang="en-US" sz="1300" dirty="0">
                <a:latin typeface="Calibri" pitchFamily="34" charset="0"/>
              </a:rPr>
              <a:t>27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9722882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0" y="0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501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3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024736" y="0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4024736" y="9722882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8035" tIns="48157" rIns="98035" bIns="48157" anchor="b"/>
          <a:lstStyle/>
          <a:p>
            <a:pPr algn="r"/>
            <a:r>
              <a:rPr lang="en-US" sz="1300" dirty="0">
                <a:latin typeface="Calibri" pitchFamily="34" charset="0"/>
              </a:rPr>
              <a:t>28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9722882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0" y="0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512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7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4024736" y="0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4024736" y="9722882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8035" tIns="48157" rIns="98035" bIns="48157" anchor="b"/>
          <a:lstStyle/>
          <a:p>
            <a:pPr algn="r"/>
            <a:r>
              <a:rPr lang="en-US" sz="1300" dirty="0">
                <a:latin typeface="Calibri" pitchFamily="34" charset="0"/>
              </a:rPr>
              <a:t>29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9722882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522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31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4024736" y="0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4024736" y="9722882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8035" tIns="48157" rIns="98035" bIns="48157" anchor="b"/>
          <a:lstStyle/>
          <a:p>
            <a:pPr algn="r"/>
            <a:r>
              <a:rPr lang="en-US" sz="1300" dirty="0">
                <a:latin typeface="Calibri" pitchFamily="34" charset="0"/>
              </a:rPr>
              <a:t>19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9722882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378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5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4024736" y="0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4024736" y="9722882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8035" tIns="48157" rIns="98035" bIns="48157" anchor="b"/>
          <a:lstStyle/>
          <a:p>
            <a:pPr algn="r"/>
            <a:r>
              <a:rPr lang="en-US" sz="1300" dirty="0">
                <a:latin typeface="Calibri" pitchFamily="34" charset="0"/>
              </a:rPr>
              <a:t>19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9722882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389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9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4024736" y="0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4024736" y="9722882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8035" tIns="48157" rIns="98035" bIns="48157" anchor="b"/>
          <a:lstStyle/>
          <a:p>
            <a:pPr algn="r"/>
            <a:r>
              <a:rPr lang="en-US" sz="1300" dirty="0">
                <a:latin typeface="Calibri" pitchFamily="34" charset="0"/>
              </a:rPr>
              <a:t>20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9722882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399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3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4024736" y="0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4024736" y="9722882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8035" tIns="48157" rIns="98035" bIns="48157" anchor="b"/>
          <a:lstStyle/>
          <a:p>
            <a:pPr algn="r"/>
            <a:r>
              <a:rPr lang="en-US" sz="1300" dirty="0">
                <a:latin typeface="Calibri" pitchFamily="34" charset="0"/>
              </a:rPr>
              <a:t>22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9722882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409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7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4024736" y="0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4024736" y="9722882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8035" tIns="48157" rIns="98035" bIns="48157" anchor="b"/>
          <a:lstStyle/>
          <a:p>
            <a:pPr algn="r"/>
            <a:r>
              <a:rPr lang="en-US" sz="1300" dirty="0">
                <a:latin typeface="Calibri" pitchFamily="34" charset="0"/>
              </a:rPr>
              <a:t>23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9722882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419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91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4024736" y="0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4024736" y="9722882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8035" tIns="48157" rIns="98035" bIns="48157" anchor="b"/>
          <a:lstStyle/>
          <a:p>
            <a:pPr algn="r"/>
            <a:r>
              <a:rPr lang="en-US" sz="1300" dirty="0">
                <a:latin typeface="Calibri" pitchFamily="34" charset="0"/>
              </a:rPr>
              <a:t>24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9722882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430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5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4024736" y="0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4024736" y="9722882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8035" tIns="48157" rIns="98035" bIns="48157" anchor="b"/>
          <a:lstStyle/>
          <a:p>
            <a:pPr algn="r"/>
            <a:r>
              <a:rPr lang="en-US" sz="1300" dirty="0">
                <a:latin typeface="Calibri" pitchFamily="34" charset="0"/>
              </a:rPr>
              <a:t>25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9722882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440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9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4024736" y="0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4024736" y="9722882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8035" tIns="48157" rIns="98035" bIns="48157" anchor="b"/>
          <a:lstStyle/>
          <a:p>
            <a:pPr algn="r"/>
            <a:r>
              <a:rPr lang="en-US" sz="1300" dirty="0">
                <a:latin typeface="Calibri" pitchFamily="34" charset="0"/>
              </a:rPr>
              <a:t>25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9722882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3077739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9066" tIns="49533" rIns="99066" bIns="49533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450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1713" y="774700"/>
            <a:ext cx="5099050" cy="38242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3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E5C785A-2173-4E9F-8E18-B4CF98B9EDC1}" type="datetimeFigureOut">
              <a:rPr lang="en-GB"/>
              <a:pPr>
                <a:defRPr/>
              </a:pPr>
              <a:t>25/10/2010</a:t>
            </a:fld>
            <a:endParaRPr lang="en-GB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5A80FDF-1910-474D-8D14-604279BF5AB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E4719-1651-4FF9-932D-B05548DD8254}" type="datetimeFigureOut">
              <a:rPr lang="en-GB"/>
              <a:pPr>
                <a:defRPr/>
              </a:pPr>
              <a:t>25/10/2010</a:t>
            </a:fld>
            <a:endParaRPr lang="en-GB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FC360-DBBD-4827-8BD6-7C6FE403C2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E757B-5017-4732-ACB6-0972997F5690}" type="datetimeFigureOut">
              <a:rPr lang="en-GB"/>
              <a:pPr>
                <a:defRPr/>
              </a:pPr>
              <a:t>25/10/2010</a:t>
            </a:fld>
            <a:endParaRPr lang="en-GB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505A8-E9B4-4650-97CB-067E888484F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EA80D-C1DD-4FB8-8B07-4272E62E3C72}" type="datetimeFigureOut">
              <a:rPr lang="en-GB"/>
              <a:pPr>
                <a:defRPr/>
              </a:pPr>
              <a:t>25/10/2010</a:t>
            </a:fld>
            <a:endParaRPr lang="en-GB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27F62-0C6C-4C08-B4D6-4FBB516DF2E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43D2D86-8D4B-4ABE-88DB-3FBAF5F6B332}" type="datetimeFigureOut">
              <a:rPr lang="en-GB"/>
              <a:pPr>
                <a:defRPr/>
              </a:pPr>
              <a:t>25/10/2010</a:t>
            </a:fld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B26F26E-9053-462F-80FE-2CAF526BFE3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41242-EA84-4CC4-8118-C48A0E7201ED}" type="datetimeFigureOut">
              <a:rPr lang="en-GB"/>
              <a:pPr>
                <a:defRPr/>
              </a:pPr>
              <a:t>25/10/2010</a:t>
            </a:fld>
            <a:endParaRPr lang="en-GB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CAD16-B8F2-4F5D-AA7A-6C6FA94840B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86B0E92-EF7E-4F30-A149-380AF40118E9}" type="datetimeFigureOut">
              <a:rPr lang="en-GB"/>
              <a:pPr>
                <a:defRPr/>
              </a:pPr>
              <a:t>25/10/2010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73F4E0F-C7A7-4160-9CF3-BD044A29179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FD667-C48E-45B1-AD1A-5FBD715067FD}" type="datetimeFigureOut">
              <a:rPr lang="en-GB"/>
              <a:pPr>
                <a:defRPr/>
              </a:pPr>
              <a:t>25/10/2010</a:t>
            </a:fld>
            <a:endParaRPr lang="en-GB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AAC17-9FF7-4587-994B-A4B4FEAFCCA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3814D68-08EA-4168-9F72-B488C6689244}" type="datetimeFigureOut">
              <a:rPr lang="en-GB"/>
              <a:pPr>
                <a:defRPr/>
              </a:pPr>
              <a:t>25/10/2010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A882523-221F-4099-A69C-52914140CD0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A10F39-BB71-4CE6-94CC-4688A5F49A98}" type="datetimeFigureOut">
              <a:rPr lang="en-GB"/>
              <a:pPr>
                <a:defRPr/>
              </a:pPr>
              <a:t>25/10/2010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83A8ED8-8AE6-436D-8EB3-478C747D7AF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61E5DCE-7F42-4482-BE43-0DDEE3EDE5F4}" type="datetimeFigureOut">
              <a:rPr lang="en-GB"/>
              <a:pPr>
                <a:defRPr/>
              </a:pPr>
              <a:t>25/10/2010</a:t>
            </a:fld>
            <a:endParaRPr lang="en-GB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F319F93-A142-4C8D-80B3-F2F6BA720C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7658B036-5371-408A-8A40-4AE62B6E5CB1}" type="datetimeFigureOut">
              <a:rPr lang="en-GB"/>
              <a:pPr>
                <a:defRPr/>
              </a:pPr>
              <a:t>25/10/2010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BB0DBDF2-0676-4662-A676-FDF3A9F8B5A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5" r:id="rId2"/>
    <p:sldLayoutId id="2147483781" r:id="rId3"/>
    <p:sldLayoutId id="2147483776" r:id="rId4"/>
    <p:sldLayoutId id="2147483782" r:id="rId5"/>
    <p:sldLayoutId id="2147483777" r:id="rId6"/>
    <p:sldLayoutId id="2147483783" r:id="rId7"/>
    <p:sldLayoutId id="2147483784" r:id="rId8"/>
    <p:sldLayoutId id="2147483785" r:id="rId9"/>
    <p:sldLayoutId id="2147483778" r:id="rId10"/>
    <p:sldLayoutId id="214748377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1741488"/>
            <a:ext cx="7405688" cy="147161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tx2">
                    <a:satMod val="130000"/>
                  </a:schemeClr>
                </a:solidFill>
              </a:rPr>
              <a:t>Computer Organization and Architecture</a:t>
            </a:r>
            <a:br>
              <a:rPr lang="en-GB" b="1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GB" b="1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GB" b="1" dirty="0" smtClean="0">
                <a:solidFill>
                  <a:schemeClr val="tx2">
                    <a:satMod val="130000"/>
                  </a:schemeClr>
                </a:solidFill>
              </a:rPr>
            </a:br>
            <a:endParaRPr lang="en-GB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8888" y="4941888"/>
            <a:ext cx="7407275" cy="17526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GB" sz="4800" b="1" dirty="0" smtClean="0"/>
              <a:t>Dr. Hammad Afzal</a:t>
            </a:r>
          </a:p>
          <a:p>
            <a:pPr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GB" sz="4800" b="1" dirty="0" smtClean="0"/>
              <a:t>26</a:t>
            </a:r>
            <a:r>
              <a:rPr lang="en-GB" b="1" baseline="30000" dirty="0" smtClean="0"/>
              <a:t>th</a:t>
            </a:r>
            <a:r>
              <a:rPr lang="en-GB" b="1" dirty="0" smtClean="0"/>
              <a:t> Oct, 2010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Input/Output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58888" y="1447800"/>
            <a:ext cx="7675562" cy="4800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Variety of approaches.</a:t>
            </a:r>
          </a:p>
          <a:p>
            <a:pPr lvl="1" eaLnBrk="1" hangingPunct="1"/>
            <a:r>
              <a:rPr lang="en-US" smtClean="0"/>
              <a:t>Isolated programmed I/O</a:t>
            </a:r>
          </a:p>
          <a:p>
            <a:pPr lvl="1" eaLnBrk="1" hangingPunct="1"/>
            <a:r>
              <a:rPr lang="en-US" smtClean="0"/>
              <a:t>Memory mapped programmed I/O.</a:t>
            </a:r>
          </a:p>
          <a:p>
            <a:pPr lvl="1" eaLnBrk="1" hangingPunct="1"/>
            <a:r>
              <a:rPr lang="en-US" smtClean="0"/>
              <a:t>May be done by a separate controller (DMA)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b="1" smtClean="0"/>
              <a:t>Will be covered with Chapter 7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Systems Control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Privileged instructions</a:t>
            </a:r>
          </a:p>
          <a:p>
            <a:pPr eaLnBrk="1" hangingPunct="1"/>
            <a:r>
              <a:rPr lang="en-US" smtClean="0"/>
              <a:t>CPU needs to be in specific state </a:t>
            </a:r>
          </a:p>
          <a:p>
            <a:pPr eaLnBrk="1" hangingPunct="1"/>
            <a:r>
              <a:rPr lang="en-US" smtClean="0"/>
              <a:t>Processor in privileged state, or executing in privileged area of memory.</a:t>
            </a:r>
          </a:p>
          <a:p>
            <a:pPr lvl="1" eaLnBrk="1" hangingPunct="1"/>
            <a:r>
              <a:rPr lang="en-US" smtClean="0"/>
              <a:t>For operating systems use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Transfer of Control (1)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Update program counter to alter sequence of execution</a:t>
            </a:r>
          </a:p>
          <a:p>
            <a:pPr eaLnBrk="1" hangingPunct="1"/>
            <a:r>
              <a:rPr lang="en-US" smtClean="0"/>
              <a:t>Reasons</a:t>
            </a:r>
          </a:p>
          <a:p>
            <a:pPr lvl="1" eaLnBrk="1" hangingPunct="1"/>
            <a:r>
              <a:rPr lang="en-US" smtClean="0"/>
              <a:t>Iteration</a:t>
            </a:r>
          </a:p>
          <a:p>
            <a:pPr lvl="1" eaLnBrk="1" hangingPunct="1"/>
            <a:r>
              <a:rPr lang="en-US" smtClean="0"/>
              <a:t>Selection</a:t>
            </a:r>
          </a:p>
          <a:p>
            <a:pPr lvl="1" eaLnBrk="1" hangingPunct="1"/>
            <a:r>
              <a:rPr lang="en-US" smtClean="0"/>
              <a:t>Functions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Transfer of Control (2)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Branch (or jump):</a:t>
            </a:r>
          </a:p>
          <a:p>
            <a:pPr eaLnBrk="1" hangingPunct="1"/>
            <a:r>
              <a:rPr lang="en-US" smtClean="0"/>
              <a:t>Skip</a:t>
            </a:r>
          </a:p>
          <a:p>
            <a:pPr eaLnBrk="1" hangingPunct="1"/>
            <a:r>
              <a:rPr lang="en-US" smtClean="0"/>
              <a:t>Subroutine call</a:t>
            </a:r>
            <a:endParaRPr lang="en-US" sz="2800" smtClean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Transfer of Control (3)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800" b="1" smtClean="0"/>
              <a:t>Branch (or jump):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800" smtClean="0"/>
              <a:t>	has one of its operands as address of next instruction to be executed.</a:t>
            </a:r>
          </a:p>
          <a:p>
            <a:pPr lvl="1" eaLnBrk="1" hangingPunct="1"/>
            <a:r>
              <a:rPr lang="en-US" sz="2400" smtClean="0"/>
              <a:t>Conditional Branch. BRP X, BRN X, BRZ X, BRO X</a:t>
            </a:r>
          </a:p>
          <a:p>
            <a:pPr lvl="1" eaLnBrk="1" hangingPunct="1"/>
            <a:r>
              <a:rPr lang="en-US" sz="2400" smtClean="0"/>
              <a:t>Can be forward or backward</a:t>
            </a:r>
          </a:p>
          <a:p>
            <a:pPr lvl="1" eaLnBrk="1" hangingPunct="1"/>
            <a:r>
              <a:rPr lang="en-US" sz="2400" smtClean="0"/>
              <a:t>Unconditional branch.</a:t>
            </a:r>
          </a:p>
          <a:p>
            <a:pPr lvl="1" eaLnBrk="1" hangingPunct="1"/>
            <a:r>
              <a:rPr lang="en-US" sz="2400" smtClean="0"/>
              <a:t>e.g. branch to x if result is zero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Transfer of Control (2)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400" b="1" smtClean="0"/>
              <a:t>Skip</a:t>
            </a:r>
          </a:p>
          <a:p>
            <a:pPr lvl="1" eaLnBrk="1" hangingPunct="1"/>
            <a:r>
              <a:rPr lang="en-US" sz="2000" smtClean="0"/>
              <a:t>Skips the instruction and goes to the next instruction.</a:t>
            </a:r>
          </a:p>
          <a:p>
            <a:pPr lvl="1" eaLnBrk="1" hangingPunct="1"/>
            <a:r>
              <a:rPr lang="en-US" sz="2000" smtClean="0"/>
              <a:t>Address implied (next address)</a:t>
            </a:r>
          </a:p>
          <a:p>
            <a:pPr lvl="1" eaLnBrk="1" hangingPunct="1"/>
            <a:r>
              <a:rPr lang="en-US" sz="2000" smtClean="0"/>
              <a:t>Can perform other tasks.</a:t>
            </a:r>
          </a:p>
          <a:p>
            <a:pPr lvl="2" eaLnBrk="1" hangingPunct="1"/>
            <a:r>
              <a:rPr lang="en-US" sz="1600" smtClean="0"/>
              <a:t>e.g. increment and skip if zero</a:t>
            </a:r>
          </a:p>
          <a:p>
            <a:pPr lvl="2" eaLnBrk="1" hangingPunct="1"/>
            <a:r>
              <a:rPr lang="en-US" sz="1600" smtClean="0"/>
              <a:t>ISZ Register1</a:t>
            </a:r>
          </a:p>
          <a:p>
            <a:pPr lvl="2" eaLnBrk="1" hangingPunct="1"/>
            <a:r>
              <a:rPr lang="en-US" sz="1600" b="1" smtClean="0"/>
              <a:t>Example from Book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mtClean="0">
                <a:solidFill>
                  <a:schemeClr val="tx2">
                    <a:satMod val="130000"/>
                  </a:schemeClr>
                </a:solidFill>
              </a:rPr>
              <a:t>Branch Instruction</a:t>
            </a:r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2" cstate="print"/>
          <a:srcRect l="11951" t="20692" r="9842" b="36974"/>
          <a:stretch>
            <a:fillRect/>
          </a:stretch>
        </p:blipFill>
        <p:spPr bwMode="auto">
          <a:xfrm>
            <a:off x="1198563" y="1268413"/>
            <a:ext cx="733425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Procedure Call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000" smtClean="0"/>
              <a:t>A procedure is a self-contained computer program that is incorporated into a larger program.</a:t>
            </a:r>
          </a:p>
          <a:p>
            <a:pPr eaLnBrk="1" hangingPunct="1"/>
            <a:r>
              <a:rPr lang="en-US" sz="2000" smtClean="0"/>
              <a:t>The processor is asked to go and execute entire procedure and then return to the point from which the call took place</a:t>
            </a:r>
          </a:p>
          <a:p>
            <a:pPr eaLnBrk="1" hangingPunct="1"/>
            <a:r>
              <a:rPr lang="en-US" sz="2000" b="1" smtClean="0"/>
              <a:t>Economy and Modularity</a:t>
            </a:r>
            <a:endParaRPr lang="en-US" sz="2000" smtClean="0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46238" y="0"/>
            <a:ext cx="7497762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tx2">
                    <a:satMod val="130000"/>
                  </a:schemeClr>
                </a:solidFill>
              </a:rPr>
              <a:t>Nested Procedure Calls</a:t>
            </a:r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3" cstate="print"/>
          <a:srcRect l="5009" t="14178" r="9227" b="25034"/>
          <a:stretch>
            <a:fillRect/>
          </a:stretch>
        </p:blipFill>
        <p:spPr bwMode="auto">
          <a:xfrm>
            <a:off x="1524000" y="1066800"/>
            <a:ext cx="6248400" cy="573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tx1"/>
                </a:solidFill>
              </a:rPr>
              <a:t>Use of Stack</a:t>
            </a: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2" cstate="print"/>
          <a:srcRect l="5428" t="13152" r="7735" b="57820"/>
          <a:stretch>
            <a:fillRect/>
          </a:stretch>
        </p:blipFill>
        <p:spPr bwMode="auto">
          <a:xfrm>
            <a:off x="0" y="2176463"/>
            <a:ext cx="8991600" cy="231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tx2">
                    <a:satMod val="130000"/>
                  </a:schemeClr>
                </a:solidFill>
              </a:rPr>
              <a:t>Lecture 8</a:t>
            </a:r>
            <a:endParaRPr lang="en-GB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Instruction Sets (contd ..)</a:t>
            </a:r>
          </a:p>
          <a:p>
            <a:pPr eaLnBrk="1" hangingPunct="1"/>
            <a:r>
              <a:rPr lang="en-US" smtClean="0"/>
              <a:t>Characteristics and Functions</a:t>
            </a:r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r>
              <a:rPr lang="en-GB" sz="2400" smtClean="0"/>
              <a:t>Chapter 9 of William Stallings's Book:  Computer Organization and Architecture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tx2">
                    <a:satMod val="130000"/>
                  </a:schemeClr>
                </a:solidFill>
              </a:rPr>
              <a:t>Stack Frame Growth Using Sample Procedures P and Q</a:t>
            </a:r>
          </a:p>
        </p:txBody>
      </p:sp>
      <p:pic>
        <p:nvPicPr>
          <p:cNvPr id="27651" name="Picture 4"/>
          <p:cNvPicPr>
            <a:picLocks noChangeAspect="1" noChangeArrowheads="1"/>
          </p:cNvPicPr>
          <p:nvPr/>
        </p:nvPicPr>
        <p:blipFill>
          <a:blip r:embed="rId2" cstate="print"/>
          <a:srcRect b="11362"/>
          <a:stretch>
            <a:fillRect/>
          </a:stretch>
        </p:blipFill>
        <p:spPr bwMode="auto">
          <a:xfrm>
            <a:off x="955675" y="1628775"/>
            <a:ext cx="8153400" cy="496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 descr="ProgramCallStack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4338" y="0"/>
            <a:ext cx="57753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" descr="ProgramCallStack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4338" y="0"/>
            <a:ext cx="57753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3" descr="342px-Call_stack_layout.svg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908050"/>
            <a:ext cx="4608512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Byte Order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(A portion of chips?)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435100" y="1447800"/>
            <a:ext cx="7499350" cy="3709988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What order do we read numbers that occupy more than one byte</a:t>
            </a:r>
          </a:p>
          <a:p>
            <a:pPr eaLnBrk="1" hangingPunct="1"/>
            <a:r>
              <a:rPr lang="en-US" smtClean="0"/>
              <a:t>e.g. (numbers in hex to make it easy to read)</a:t>
            </a:r>
          </a:p>
          <a:p>
            <a:pPr eaLnBrk="1" hangingPunct="1"/>
            <a:r>
              <a:rPr lang="en-US" smtClean="0"/>
              <a:t>12345678 can be stored in 4x8bit locations as follows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Byte Order (example)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Address		Value (1)		Value(2)</a:t>
            </a:r>
          </a:p>
          <a:p>
            <a:pPr eaLnBrk="1" hangingPunct="1"/>
            <a:r>
              <a:rPr lang="en-US" smtClean="0"/>
              <a:t>184		12			78</a:t>
            </a:r>
          </a:p>
          <a:p>
            <a:pPr eaLnBrk="1" hangingPunct="1"/>
            <a:r>
              <a:rPr lang="en-US" smtClean="0"/>
              <a:t>185		34			56</a:t>
            </a:r>
          </a:p>
          <a:p>
            <a:pPr eaLnBrk="1" hangingPunct="1"/>
            <a:r>
              <a:rPr lang="en-US" smtClean="0"/>
              <a:t>186		56			34</a:t>
            </a:r>
          </a:p>
          <a:p>
            <a:pPr eaLnBrk="1" hangingPunct="1"/>
            <a:r>
              <a:rPr lang="en-US" smtClean="0"/>
              <a:t>186		78			12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i.e. read top down or bottom up?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Byte Order Names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The problem is called Endian</a:t>
            </a:r>
          </a:p>
          <a:p>
            <a:pPr eaLnBrk="1" hangingPunct="1"/>
            <a:r>
              <a:rPr lang="en-US" smtClean="0"/>
              <a:t>The system on the left has the least significant byte in the lowest address</a:t>
            </a:r>
          </a:p>
          <a:p>
            <a:pPr eaLnBrk="1" hangingPunct="1"/>
            <a:r>
              <a:rPr lang="en-US" smtClean="0"/>
              <a:t>This is called big-endian</a:t>
            </a:r>
          </a:p>
          <a:p>
            <a:pPr eaLnBrk="1" hangingPunct="1"/>
            <a:r>
              <a:rPr lang="en-US" smtClean="0"/>
              <a:t>The system on the right has the least  significant byte in the highest address</a:t>
            </a:r>
          </a:p>
          <a:p>
            <a:pPr eaLnBrk="1" hangingPunct="1"/>
            <a:r>
              <a:rPr lang="en-US" smtClean="0"/>
              <a:t>This is called little-endian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tx1"/>
                </a:solidFill>
              </a:rPr>
              <a:t>Example of C Data Structure</a:t>
            </a:r>
          </a:p>
        </p:txBody>
      </p:sp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2" cstate="print"/>
          <a:srcRect l="8684" t="7018" r="8820" b="24210"/>
          <a:stretch>
            <a:fillRect/>
          </a:stretch>
        </p:blipFill>
        <p:spPr bwMode="auto">
          <a:xfrm>
            <a:off x="152400" y="1268413"/>
            <a:ext cx="8915400" cy="556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Types of Operation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Data Transfer</a:t>
            </a:r>
          </a:p>
          <a:p>
            <a:pPr eaLnBrk="1" hangingPunct="1"/>
            <a:r>
              <a:rPr lang="en-US" smtClean="0"/>
              <a:t>Arithmetic</a:t>
            </a:r>
          </a:p>
          <a:p>
            <a:pPr eaLnBrk="1" hangingPunct="1"/>
            <a:r>
              <a:rPr lang="en-US" smtClean="0"/>
              <a:t>Logical</a:t>
            </a:r>
          </a:p>
          <a:p>
            <a:pPr eaLnBrk="1" hangingPunct="1"/>
            <a:r>
              <a:rPr lang="en-US" smtClean="0"/>
              <a:t>Conversion</a:t>
            </a:r>
          </a:p>
          <a:p>
            <a:pPr eaLnBrk="1" hangingPunct="1"/>
            <a:r>
              <a:rPr lang="en-US" smtClean="0"/>
              <a:t>I/O</a:t>
            </a:r>
          </a:p>
          <a:p>
            <a:pPr eaLnBrk="1" hangingPunct="1"/>
            <a:r>
              <a:rPr lang="en-US" smtClean="0"/>
              <a:t>System Control</a:t>
            </a:r>
          </a:p>
          <a:p>
            <a:pPr eaLnBrk="1" hangingPunct="1"/>
            <a:r>
              <a:rPr lang="en-US" smtClean="0"/>
              <a:t>Transfer of Control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Data Transfer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sz="2800" smtClean="0"/>
              <a:t>Most fundamental type of machine instruction.</a:t>
            </a:r>
          </a:p>
          <a:p>
            <a:pPr eaLnBrk="1" hangingPunct="1"/>
            <a:r>
              <a:rPr lang="en-US" sz="2800" smtClean="0"/>
              <a:t>Specify</a:t>
            </a:r>
          </a:p>
          <a:p>
            <a:pPr lvl="1" eaLnBrk="1" hangingPunct="1"/>
            <a:r>
              <a:rPr lang="en-US" sz="2400" smtClean="0"/>
              <a:t>Source and Destination (register, memory or top of the stack)</a:t>
            </a:r>
          </a:p>
          <a:p>
            <a:pPr lvl="1" eaLnBrk="1" hangingPunct="1"/>
            <a:r>
              <a:rPr lang="en-US" sz="2400" smtClean="0"/>
              <a:t>Amount of data</a:t>
            </a:r>
          </a:p>
          <a:p>
            <a:pPr lvl="1" eaLnBrk="1" hangingPunct="1"/>
            <a:r>
              <a:rPr lang="en-US" sz="2400" smtClean="0"/>
              <a:t>Mode of addressing of operand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Data Transfer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smtClean="0"/>
              <a:t>May be different instructions for different movements</a:t>
            </a:r>
          </a:p>
          <a:p>
            <a:pPr lvl="1" eaLnBrk="1" hangingPunct="1"/>
            <a:r>
              <a:rPr lang="en-US" smtClean="0"/>
              <a:t>e.g. IBM 370</a:t>
            </a:r>
          </a:p>
          <a:p>
            <a:pPr eaLnBrk="1" hangingPunct="1"/>
            <a:r>
              <a:rPr lang="en-US" smtClean="0"/>
              <a:t>Or one instruction and different addresses</a:t>
            </a:r>
          </a:p>
          <a:p>
            <a:pPr lvl="1" eaLnBrk="1" hangingPunct="1"/>
            <a:r>
              <a:rPr lang="en-US" smtClean="0"/>
              <a:t>e.g. VAX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Arithmetic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Add, Subtract, Multiply, Divide</a:t>
            </a:r>
          </a:p>
          <a:p>
            <a:pPr lvl="1" eaLnBrk="1" hangingPunct="1"/>
            <a:r>
              <a:rPr lang="en-US" smtClean="0"/>
              <a:t>Signed Integer, Floating point and packed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May include single operand instructions</a:t>
            </a:r>
          </a:p>
          <a:p>
            <a:pPr lvl="1" eaLnBrk="1" hangingPunct="1"/>
            <a:r>
              <a:rPr lang="en-US" smtClean="0"/>
              <a:t>Negate, Increment and Decrement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0"/>
            <a:ext cx="7497763" cy="9413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tx1"/>
                </a:solidFill>
              </a:rPr>
              <a:t>Shift and Rotate Operations</a:t>
            </a: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1403350" y="1125538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sz="3200" dirty="0">
                <a:latin typeface="+mn-lt"/>
                <a:cs typeface="+mn-cs"/>
              </a:rPr>
              <a:t>Operations performed on bits, also referred as “bit twiddling”.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sz="3200" dirty="0">
                <a:latin typeface="+mn-lt"/>
                <a:cs typeface="+mn-cs"/>
              </a:rPr>
              <a:t>Based on Boolean operations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sz="3200" dirty="0">
                <a:latin typeface="+mn-lt"/>
                <a:cs typeface="+mn-cs"/>
              </a:rPr>
              <a:t>Bitwise logical operations e.g. AND, OR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sz="3200" dirty="0">
                <a:latin typeface="+mn-lt"/>
                <a:cs typeface="+mn-cs"/>
              </a:rPr>
              <a:t>Shifting and rotating functions, 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sz="3200" dirty="0">
                <a:latin typeface="+mn-lt"/>
                <a:cs typeface="+mn-cs"/>
              </a:rPr>
              <a:t>Logical shift: </a:t>
            </a:r>
            <a:r>
              <a:rPr lang="en-US" sz="2400" dirty="0">
                <a:latin typeface="+mn-lt"/>
                <a:cs typeface="+mn-cs"/>
              </a:rPr>
              <a:t>On one end, bit is lost, on other end, 0 is added. (Example usage from book)</a:t>
            </a:r>
          </a:p>
          <a:p>
            <a:pPr marL="822325" lvl="1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sz="2800" dirty="0">
                <a:latin typeface="+mn-lt"/>
                <a:cs typeface="+mn-cs"/>
              </a:rPr>
              <a:t>Arithmetic shift: Signed bit is retained.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endParaRPr lang="en-US" sz="2800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0"/>
            <a:ext cx="7497763" cy="9413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tx1"/>
                </a:solidFill>
              </a:rPr>
              <a:t>Shift and Rotate Operations</a:t>
            </a:r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2" cstate="print"/>
          <a:srcRect l="19069" t="8751" r="20474" b="12009"/>
          <a:stretch>
            <a:fillRect/>
          </a:stretch>
        </p:blipFill>
        <p:spPr bwMode="auto">
          <a:xfrm>
            <a:off x="2124075" y="-153988"/>
            <a:ext cx="4824413" cy="701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639763" lvl="1" indent="-236538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/>
            </a:pPr>
            <a:endParaRPr lang="en-US" sz="2800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Gill Sans MT" pitchFamily="34" charset="0"/>
            </a:endParaRP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Conversion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Change the format of data</a:t>
            </a:r>
          </a:p>
          <a:p>
            <a:pPr lvl="1" eaLnBrk="1" hangingPunct="1"/>
            <a:r>
              <a:rPr lang="en-US" smtClean="0"/>
              <a:t>E.g. Binary to Decimal</a:t>
            </a:r>
          </a:p>
          <a:p>
            <a:pPr lvl="1" eaLnBrk="1" hangingPunct="1"/>
            <a:r>
              <a:rPr lang="en-US" smtClean="0"/>
              <a:t>Translate from EBCDIC to IRA (read details from book).</a:t>
            </a: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309</TotalTime>
  <Words>529</Words>
  <Application>Microsoft Office PowerPoint</Application>
  <PresentationFormat>On-screen Show (4:3)</PresentationFormat>
  <Paragraphs>128</Paragraphs>
  <Slides>27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Solstice</vt:lpstr>
      <vt:lpstr>Computer Organization and Architecture  </vt:lpstr>
      <vt:lpstr>Lecture 8</vt:lpstr>
      <vt:lpstr>Types of Operation</vt:lpstr>
      <vt:lpstr>Data Transfer</vt:lpstr>
      <vt:lpstr>Data Transfer</vt:lpstr>
      <vt:lpstr>Arithmetic</vt:lpstr>
      <vt:lpstr>Shift and Rotate Operations</vt:lpstr>
      <vt:lpstr>Shift and Rotate Operations</vt:lpstr>
      <vt:lpstr>Conversion</vt:lpstr>
      <vt:lpstr>Input/Output</vt:lpstr>
      <vt:lpstr>Systems Control</vt:lpstr>
      <vt:lpstr>Transfer of Control (1)</vt:lpstr>
      <vt:lpstr>Transfer of Control (2)</vt:lpstr>
      <vt:lpstr>Transfer of Control (3)</vt:lpstr>
      <vt:lpstr>Transfer of Control (2)</vt:lpstr>
      <vt:lpstr>Branch Instruction</vt:lpstr>
      <vt:lpstr>Procedure Call</vt:lpstr>
      <vt:lpstr>Nested Procedure Calls</vt:lpstr>
      <vt:lpstr>Use of Stack</vt:lpstr>
      <vt:lpstr>Stack Frame Growth Using Sample Procedures P and Q</vt:lpstr>
      <vt:lpstr>Slide 21</vt:lpstr>
      <vt:lpstr>Slide 22</vt:lpstr>
      <vt:lpstr>Slide 23</vt:lpstr>
      <vt:lpstr>Byte Order (A portion of chips?)</vt:lpstr>
      <vt:lpstr>Byte Order (example)</vt:lpstr>
      <vt:lpstr>Byte Order Names</vt:lpstr>
      <vt:lpstr>Example of C Data Structure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Architecture</dc:title>
  <dc:creator>Hammad</dc:creator>
  <cp:lastModifiedBy>Hammad</cp:lastModifiedBy>
  <cp:revision>43</cp:revision>
  <dcterms:created xsi:type="dcterms:W3CDTF">2010-10-18T09:27:23Z</dcterms:created>
  <dcterms:modified xsi:type="dcterms:W3CDTF">2010-10-25T09:34:17Z</dcterms:modified>
</cp:coreProperties>
</file>