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4" r:id="rId1"/>
  </p:sldMasterIdLst>
  <p:notesMasterIdLst>
    <p:notesMasterId r:id="rId19"/>
  </p:notesMasterIdLst>
  <p:handoutMasterIdLst>
    <p:handoutMasterId r:id="rId20"/>
  </p:handoutMasterIdLst>
  <p:sldIdLst>
    <p:sldId id="334" r:id="rId2"/>
    <p:sldId id="335" r:id="rId3"/>
    <p:sldId id="338" r:id="rId4"/>
    <p:sldId id="257" r:id="rId5"/>
    <p:sldId id="258" r:id="rId6"/>
    <p:sldId id="259" r:id="rId7"/>
    <p:sldId id="260" r:id="rId8"/>
    <p:sldId id="339" r:id="rId9"/>
    <p:sldId id="262" r:id="rId10"/>
    <p:sldId id="263" r:id="rId11"/>
    <p:sldId id="340" r:id="rId12"/>
    <p:sldId id="265" r:id="rId13"/>
    <p:sldId id="266" r:id="rId14"/>
    <p:sldId id="341" r:id="rId15"/>
    <p:sldId id="268" r:id="rId16"/>
    <p:sldId id="342" r:id="rId17"/>
    <p:sldId id="343" r:id="rId18"/>
  </p:sldIdLst>
  <p:sldSz cx="9144000" cy="6858000" type="screen4x3"/>
  <p:notesSz cx="7102475" cy="10234613"/>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36" autoAdjust="0"/>
    <p:restoredTop sz="90929"/>
  </p:normalViewPr>
  <p:slideViewPr>
    <p:cSldViewPr>
      <p:cViewPr varScale="1">
        <p:scale>
          <a:sx n="75" d="100"/>
          <a:sy n="75" d="100"/>
        </p:scale>
        <p:origin x="-936" y="-14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954"/>
    </p:cViewPr>
  </p:sorterViewPr>
  <p:notesViewPr>
    <p:cSldViewPr>
      <p:cViewPr varScale="1">
        <p:scale>
          <a:sx n="61" d="100"/>
          <a:sy n="61" d="100"/>
        </p:scale>
        <p:origin x="-1710" y="-78"/>
      </p:cViewPr>
      <p:guideLst>
        <p:guide orient="horz" pos="3224"/>
        <p:guide pos="2237"/>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3" Type="http://schemas.openxmlformats.org/officeDocument/2006/relationships/slide" Target="slides/slide7.xml"/><Relationship Id="rId7" Type="http://schemas.openxmlformats.org/officeDocument/2006/relationships/slide" Target="slides/slide13.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12.xml"/><Relationship Id="rId5" Type="http://schemas.openxmlformats.org/officeDocument/2006/relationships/slide" Target="slides/slide10.xml"/><Relationship Id="rId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idx="2"/>
          </p:nvPr>
        </p:nvSpPr>
        <p:spPr bwMode="auto">
          <a:xfrm>
            <a:off x="1001713" y="774700"/>
            <a:ext cx="5099050" cy="3824288"/>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946997" y="4861441"/>
            <a:ext cx="5208482" cy="4605576"/>
          </a:xfrm>
          <a:prstGeom prst="rect">
            <a:avLst/>
          </a:prstGeom>
          <a:noFill/>
          <a:ln w="12700">
            <a:noFill/>
            <a:miter lim="800000"/>
            <a:headEnd/>
            <a:tailEnd/>
          </a:ln>
          <a:effectLst/>
        </p:spPr>
        <p:txBody>
          <a:bodyPr vert="horz" wrap="square" lIns="98035" tIns="48157" rIns="98035" bIns="4815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4024736" y="0"/>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64515" name="Rectangle 3"/>
          <p:cNvSpPr>
            <a:spLocks noChangeArrowheads="1"/>
          </p:cNvSpPr>
          <p:nvPr/>
        </p:nvSpPr>
        <p:spPr bwMode="auto">
          <a:xfrm>
            <a:off x="4024736" y="9722882"/>
            <a:ext cx="3077739" cy="511731"/>
          </a:xfrm>
          <a:prstGeom prst="rect">
            <a:avLst/>
          </a:prstGeom>
          <a:noFill/>
          <a:ln w="12700">
            <a:noFill/>
            <a:miter lim="800000"/>
            <a:headEnd/>
            <a:tailEnd/>
          </a:ln>
        </p:spPr>
        <p:txBody>
          <a:bodyPr lIns="98035" tIns="48157" rIns="98035" bIns="48157" anchor="b"/>
          <a:lstStyle/>
          <a:p>
            <a:pPr algn="r"/>
            <a:r>
              <a:rPr lang="en-US" sz="1300" dirty="0"/>
              <a:t>2</a:t>
            </a:r>
          </a:p>
        </p:txBody>
      </p:sp>
      <p:sp>
        <p:nvSpPr>
          <p:cNvPr id="64516" name="Rectangle 4"/>
          <p:cNvSpPr>
            <a:spLocks noChangeArrowheads="1"/>
          </p:cNvSpPr>
          <p:nvPr/>
        </p:nvSpPr>
        <p:spPr bwMode="auto">
          <a:xfrm>
            <a:off x="0" y="9722882"/>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64517" name="Rectangle 5"/>
          <p:cNvSpPr>
            <a:spLocks noChangeArrowheads="1"/>
          </p:cNvSpPr>
          <p:nvPr/>
        </p:nvSpPr>
        <p:spPr bwMode="auto">
          <a:xfrm>
            <a:off x="0" y="0"/>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64518" name="Rectangle 6"/>
          <p:cNvSpPr>
            <a:spLocks noGrp="1" noRot="1" noChangeAspect="1" noChangeArrowheads="1" noTextEdit="1"/>
          </p:cNvSpPr>
          <p:nvPr>
            <p:ph type="sldImg"/>
          </p:nvPr>
        </p:nvSpPr>
        <p:spPr>
          <a:xfrm>
            <a:off x="1001713" y="774700"/>
            <a:ext cx="5099050" cy="3824288"/>
          </a:xfrm>
          <a:ln cap="flat"/>
        </p:spPr>
      </p:sp>
      <p:sp>
        <p:nvSpPr>
          <p:cNvPr id="64519" name="Rectangle 7"/>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024736" y="0"/>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65539" name="Rectangle 3"/>
          <p:cNvSpPr>
            <a:spLocks noChangeArrowheads="1"/>
          </p:cNvSpPr>
          <p:nvPr/>
        </p:nvSpPr>
        <p:spPr bwMode="auto">
          <a:xfrm>
            <a:off x="4024736" y="9722882"/>
            <a:ext cx="3077739" cy="511731"/>
          </a:xfrm>
          <a:prstGeom prst="rect">
            <a:avLst/>
          </a:prstGeom>
          <a:noFill/>
          <a:ln w="12700">
            <a:noFill/>
            <a:miter lim="800000"/>
            <a:headEnd/>
            <a:tailEnd/>
          </a:ln>
        </p:spPr>
        <p:txBody>
          <a:bodyPr lIns="98035" tIns="48157" rIns="98035" bIns="48157" anchor="b"/>
          <a:lstStyle/>
          <a:p>
            <a:pPr algn="r"/>
            <a:r>
              <a:rPr lang="en-US" sz="1300" dirty="0"/>
              <a:t>3</a:t>
            </a:r>
          </a:p>
        </p:txBody>
      </p:sp>
      <p:sp>
        <p:nvSpPr>
          <p:cNvPr id="65540" name="Rectangle 4"/>
          <p:cNvSpPr>
            <a:spLocks noChangeArrowheads="1"/>
          </p:cNvSpPr>
          <p:nvPr/>
        </p:nvSpPr>
        <p:spPr bwMode="auto">
          <a:xfrm>
            <a:off x="0" y="9722882"/>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65541" name="Rectangle 5"/>
          <p:cNvSpPr>
            <a:spLocks noChangeArrowheads="1"/>
          </p:cNvSpPr>
          <p:nvPr/>
        </p:nvSpPr>
        <p:spPr bwMode="auto">
          <a:xfrm>
            <a:off x="0" y="0"/>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65542" name="Rectangle 6"/>
          <p:cNvSpPr>
            <a:spLocks noGrp="1" noRot="1" noChangeAspect="1" noChangeArrowheads="1" noTextEdit="1"/>
          </p:cNvSpPr>
          <p:nvPr>
            <p:ph type="sldImg"/>
          </p:nvPr>
        </p:nvSpPr>
        <p:spPr>
          <a:xfrm>
            <a:off x="1001713" y="774700"/>
            <a:ext cx="5099050" cy="3824288"/>
          </a:xfrm>
          <a:ln cap="flat"/>
        </p:spPr>
      </p:sp>
      <p:sp>
        <p:nvSpPr>
          <p:cNvPr id="65543" name="Rectangle 7"/>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4024736" y="0"/>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66563" name="Rectangle 3"/>
          <p:cNvSpPr>
            <a:spLocks noChangeArrowheads="1"/>
          </p:cNvSpPr>
          <p:nvPr/>
        </p:nvSpPr>
        <p:spPr bwMode="auto">
          <a:xfrm>
            <a:off x="4024736" y="9722882"/>
            <a:ext cx="3077739" cy="511731"/>
          </a:xfrm>
          <a:prstGeom prst="rect">
            <a:avLst/>
          </a:prstGeom>
          <a:noFill/>
          <a:ln w="12700">
            <a:noFill/>
            <a:miter lim="800000"/>
            <a:headEnd/>
            <a:tailEnd/>
          </a:ln>
        </p:spPr>
        <p:txBody>
          <a:bodyPr lIns="98035" tIns="48157" rIns="98035" bIns="48157" anchor="b"/>
          <a:lstStyle/>
          <a:p>
            <a:pPr algn="r"/>
            <a:r>
              <a:rPr lang="en-US" sz="1300" dirty="0"/>
              <a:t>4</a:t>
            </a:r>
          </a:p>
        </p:txBody>
      </p:sp>
      <p:sp>
        <p:nvSpPr>
          <p:cNvPr id="66564" name="Rectangle 4"/>
          <p:cNvSpPr>
            <a:spLocks noChangeArrowheads="1"/>
          </p:cNvSpPr>
          <p:nvPr/>
        </p:nvSpPr>
        <p:spPr bwMode="auto">
          <a:xfrm>
            <a:off x="0" y="9722882"/>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66565" name="Rectangle 5"/>
          <p:cNvSpPr>
            <a:spLocks noChangeArrowheads="1"/>
          </p:cNvSpPr>
          <p:nvPr/>
        </p:nvSpPr>
        <p:spPr bwMode="auto">
          <a:xfrm>
            <a:off x="0" y="0"/>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66566" name="Rectangle 6"/>
          <p:cNvSpPr>
            <a:spLocks noGrp="1" noRot="1" noChangeAspect="1" noChangeArrowheads="1" noTextEdit="1"/>
          </p:cNvSpPr>
          <p:nvPr>
            <p:ph type="sldImg"/>
          </p:nvPr>
        </p:nvSpPr>
        <p:spPr>
          <a:xfrm>
            <a:off x="1001713" y="774700"/>
            <a:ext cx="5099050" cy="3824288"/>
          </a:xfrm>
          <a:ln cap="flat"/>
        </p:spPr>
      </p:sp>
      <p:sp>
        <p:nvSpPr>
          <p:cNvPr id="66567" name="Rectangle 7"/>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4024736" y="0"/>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67587" name="Rectangle 3"/>
          <p:cNvSpPr>
            <a:spLocks noChangeArrowheads="1"/>
          </p:cNvSpPr>
          <p:nvPr/>
        </p:nvSpPr>
        <p:spPr bwMode="auto">
          <a:xfrm>
            <a:off x="4024736" y="9722882"/>
            <a:ext cx="3077739" cy="511731"/>
          </a:xfrm>
          <a:prstGeom prst="rect">
            <a:avLst/>
          </a:prstGeom>
          <a:noFill/>
          <a:ln w="12700">
            <a:noFill/>
            <a:miter lim="800000"/>
            <a:headEnd/>
            <a:tailEnd/>
          </a:ln>
        </p:spPr>
        <p:txBody>
          <a:bodyPr lIns="98035" tIns="48157" rIns="98035" bIns="48157" anchor="b"/>
          <a:lstStyle/>
          <a:p>
            <a:pPr algn="r"/>
            <a:r>
              <a:rPr lang="en-US" sz="1300" dirty="0"/>
              <a:t>5</a:t>
            </a:r>
          </a:p>
        </p:txBody>
      </p:sp>
      <p:sp>
        <p:nvSpPr>
          <p:cNvPr id="67588" name="Rectangle 4"/>
          <p:cNvSpPr>
            <a:spLocks noChangeArrowheads="1"/>
          </p:cNvSpPr>
          <p:nvPr/>
        </p:nvSpPr>
        <p:spPr bwMode="auto">
          <a:xfrm>
            <a:off x="0" y="9722882"/>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67589" name="Rectangle 5"/>
          <p:cNvSpPr>
            <a:spLocks noChangeArrowheads="1"/>
          </p:cNvSpPr>
          <p:nvPr/>
        </p:nvSpPr>
        <p:spPr bwMode="auto">
          <a:xfrm>
            <a:off x="0" y="0"/>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67590" name="Rectangle 6"/>
          <p:cNvSpPr>
            <a:spLocks noGrp="1" noRot="1" noChangeAspect="1" noChangeArrowheads="1" noTextEdit="1"/>
          </p:cNvSpPr>
          <p:nvPr>
            <p:ph type="sldImg"/>
          </p:nvPr>
        </p:nvSpPr>
        <p:spPr>
          <a:xfrm>
            <a:off x="1001713" y="774700"/>
            <a:ext cx="5099050" cy="3824288"/>
          </a:xfrm>
          <a:ln cap="flat"/>
        </p:spPr>
      </p:sp>
      <p:sp>
        <p:nvSpPr>
          <p:cNvPr id="67591" name="Rectangle 7"/>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4024736" y="0"/>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69635" name="Rectangle 3"/>
          <p:cNvSpPr>
            <a:spLocks noChangeArrowheads="1"/>
          </p:cNvSpPr>
          <p:nvPr/>
        </p:nvSpPr>
        <p:spPr bwMode="auto">
          <a:xfrm>
            <a:off x="4024736" y="9722882"/>
            <a:ext cx="3077739" cy="511731"/>
          </a:xfrm>
          <a:prstGeom prst="rect">
            <a:avLst/>
          </a:prstGeom>
          <a:noFill/>
          <a:ln w="12700">
            <a:noFill/>
            <a:miter lim="800000"/>
            <a:headEnd/>
            <a:tailEnd/>
          </a:ln>
        </p:spPr>
        <p:txBody>
          <a:bodyPr lIns="98035" tIns="48157" rIns="98035" bIns="48157" anchor="b"/>
          <a:lstStyle/>
          <a:p>
            <a:pPr algn="r"/>
            <a:r>
              <a:rPr lang="en-US" sz="1300" dirty="0"/>
              <a:t>7</a:t>
            </a:r>
          </a:p>
        </p:txBody>
      </p:sp>
      <p:sp>
        <p:nvSpPr>
          <p:cNvPr id="69636" name="Rectangle 4"/>
          <p:cNvSpPr>
            <a:spLocks noChangeArrowheads="1"/>
          </p:cNvSpPr>
          <p:nvPr/>
        </p:nvSpPr>
        <p:spPr bwMode="auto">
          <a:xfrm>
            <a:off x="0" y="9722882"/>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69637" name="Rectangle 5"/>
          <p:cNvSpPr>
            <a:spLocks noChangeArrowheads="1"/>
          </p:cNvSpPr>
          <p:nvPr/>
        </p:nvSpPr>
        <p:spPr bwMode="auto">
          <a:xfrm>
            <a:off x="0" y="0"/>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69638" name="Rectangle 6"/>
          <p:cNvSpPr>
            <a:spLocks noGrp="1" noRot="1" noChangeAspect="1" noChangeArrowheads="1" noTextEdit="1"/>
          </p:cNvSpPr>
          <p:nvPr>
            <p:ph type="sldImg"/>
          </p:nvPr>
        </p:nvSpPr>
        <p:spPr>
          <a:xfrm>
            <a:off x="1001713" y="774700"/>
            <a:ext cx="5099050" cy="3824288"/>
          </a:xfrm>
          <a:ln cap="flat"/>
        </p:spPr>
      </p:sp>
      <p:sp>
        <p:nvSpPr>
          <p:cNvPr id="69639" name="Rectangle 7"/>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4024736" y="0"/>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70659" name="Rectangle 3"/>
          <p:cNvSpPr>
            <a:spLocks noChangeArrowheads="1"/>
          </p:cNvSpPr>
          <p:nvPr/>
        </p:nvSpPr>
        <p:spPr bwMode="auto">
          <a:xfrm>
            <a:off x="4024736" y="9722882"/>
            <a:ext cx="3077739" cy="511731"/>
          </a:xfrm>
          <a:prstGeom prst="rect">
            <a:avLst/>
          </a:prstGeom>
          <a:noFill/>
          <a:ln w="12700">
            <a:noFill/>
            <a:miter lim="800000"/>
            <a:headEnd/>
            <a:tailEnd/>
          </a:ln>
        </p:spPr>
        <p:txBody>
          <a:bodyPr lIns="98035" tIns="48157" rIns="98035" bIns="48157" anchor="b"/>
          <a:lstStyle/>
          <a:p>
            <a:pPr algn="r"/>
            <a:r>
              <a:rPr lang="en-US" sz="1300" dirty="0"/>
              <a:t>8</a:t>
            </a:r>
          </a:p>
        </p:txBody>
      </p:sp>
      <p:sp>
        <p:nvSpPr>
          <p:cNvPr id="70660" name="Rectangle 4"/>
          <p:cNvSpPr>
            <a:spLocks noChangeArrowheads="1"/>
          </p:cNvSpPr>
          <p:nvPr/>
        </p:nvSpPr>
        <p:spPr bwMode="auto">
          <a:xfrm>
            <a:off x="0" y="9722882"/>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70661" name="Rectangle 5"/>
          <p:cNvSpPr>
            <a:spLocks noChangeArrowheads="1"/>
          </p:cNvSpPr>
          <p:nvPr/>
        </p:nvSpPr>
        <p:spPr bwMode="auto">
          <a:xfrm>
            <a:off x="0" y="0"/>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70662" name="Rectangle 6"/>
          <p:cNvSpPr>
            <a:spLocks noGrp="1" noRot="1" noChangeAspect="1" noChangeArrowheads="1" noTextEdit="1"/>
          </p:cNvSpPr>
          <p:nvPr>
            <p:ph type="sldImg"/>
          </p:nvPr>
        </p:nvSpPr>
        <p:spPr>
          <a:xfrm>
            <a:off x="1001713" y="774700"/>
            <a:ext cx="5099050" cy="3824288"/>
          </a:xfrm>
          <a:ln cap="flat"/>
        </p:spPr>
      </p:sp>
      <p:sp>
        <p:nvSpPr>
          <p:cNvPr id="70663" name="Rectangle 7"/>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4024736" y="0"/>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72707" name="Rectangle 3"/>
          <p:cNvSpPr>
            <a:spLocks noChangeArrowheads="1"/>
          </p:cNvSpPr>
          <p:nvPr/>
        </p:nvSpPr>
        <p:spPr bwMode="auto">
          <a:xfrm>
            <a:off x="4024736" y="9722882"/>
            <a:ext cx="3077739" cy="511731"/>
          </a:xfrm>
          <a:prstGeom prst="rect">
            <a:avLst/>
          </a:prstGeom>
          <a:noFill/>
          <a:ln w="12700">
            <a:noFill/>
            <a:miter lim="800000"/>
            <a:headEnd/>
            <a:tailEnd/>
          </a:ln>
        </p:spPr>
        <p:txBody>
          <a:bodyPr lIns="98035" tIns="48157" rIns="98035" bIns="48157" anchor="b"/>
          <a:lstStyle/>
          <a:p>
            <a:pPr algn="r"/>
            <a:r>
              <a:rPr lang="en-US" sz="1300" dirty="0"/>
              <a:t>10</a:t>
            </a:r>
          </a:p>
        </p:txBody>
      </p:sp>
      <p:sp>
        <p:nvSpPr>
          <p:cNvPr id="72708" name="Rectangle 4"/>
          <p:cNvSpPr>
            <a:spLocks noChangeArrowheads="1"/>
          </p:cNvSpPr>
          <p:nvPr/>
        </p:nvSpPr>
        <p:spPr bwMode="auto">
          <a:xfrm>
            <a:off x="0" y="9722882"/>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72709" name="Rectangle 5"/>
          <p:cNvSpPr>
            <a:spLocks noChangeArrowheads="1"/>
          </p:cNvSpPr>
          <p:nvPr/>
        </p:nvSpPr>
        <p:spPr bwMode="auto">
          <a:xfrm>
            <a:off x="0" y="0"/>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72710" name="Rectangle 6"/>
          <p:cNvSpPr>
            <a:spLocks noGrp="1" noRot="1" noChangeAspect="1" noChangeArrowheads="1" noTextEdit="1"/>
          </p:cNvSpPr>
          <p:nvPr>
            <p:ph type="sldImg"/>
          </p:nvPr>
        </p:nvSpPr>
        <p:spPr>
          <a:xfrm>
            <a:off x="1001713" y="774700"/>
            <a:ext cx="5099050" cy="3824288"/>
          </a:xfrm>
          <a:ln cap="flat"/>
        </p:spPr>
      </p:sp>
      <p:sp>
        <p:nvSpPr>
          <p:cNvPr id="72711" name="Rectangle 7"/>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4024736" y="0"/>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73731" name="Rectangle 3"/>
          <p:cNvSpPr>
            <a:spLocks noChangeArrowheads="1"/>
          </p:cNvSpPr>
          <p:nvPr/>
        </p:nvSpPr>
        <p:spPr bwMode="auto">
          <a:xfrm>
            <a:off x="4024736" y="9722882"/>
            <a:ext cx="3077739" cy="511731"/>
          </a:xfrm>
          <a:prstGeom prst="rect">
            <a:avLst/>
          </a:prstGeom>
          <a:noFill/>
          <a:ln w="12700">
            <a:noFill/>
            <a:miter lim="800000"/>
            <a:headEnd/>
            <a:tailEnd/>
          </a:ln>
        </p:spPr>
        <p:txBody>
          <a:bodyPr lIns="98035" tIns="48157" rIns="98035" bIns="48157" anchor="b"/>
          <a:lstStyle/>
          <a:p>
            <a:pPr algn="r"/>
            <a:r>
              <a:rPr lang="en-US" sz="1300" dirty="0"/>
              <a:t>11</a:t>
            </a:r>
          </a:p>
        </p:txBody>
      </p:sp>
      <p:sp>
        <p:nvSpPr>
          <p:cNvPr id="73732" name="Rectangle 4"/>
          <p:cNvSpPr>
            <a:spLocks noChangeArrowheads="1"/>
          </p:cNvSpPr>
          <p:nvPr/>
        </p:nvSpPr>
        <p:spPr bwMode="auto">
          <a:xfrm>
            <a:off x="0" y="9722882"/>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73733" name="Rectangle 5"/>
          <p:cNvSpPr>
            <a:spLocks noChangeArrowheads="1"/>
          </p:cNvSpPr>
          <p:nvPr/>
        </p:nvSpPr>
        <p:spPr bwMode="auto">
          <a:xfrm>
            <a:off x="0" y="0"/>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73734" name="Rectangle 6"/>
          <p:cNvSpPr>
            <a:spLocks noGrp="1" noRot="1" noChangeAspect="1" noChangeArrowheads="1" noTextEdit="1"/>
          </p:cNvSpPr>
          <p:nvPr>
            <p:ph type="sldImg"/>
          </p:nvPr>
        </p:nvSpPr>
        <p:spPr>
          <a:xfrm>
            <a:off x="1001713" y="774700"/>
            <a:ext cx="5099050" cy="3824288"/>
          </a:xfrm>
          <a:ln cap="flat"/>
        </p:spPr>
      </p:sp>
      <p:sp>
        <p:nvSpPr>
          <p:cNvPr id="73735" name="Rectangle 7"/>
          <p:cNvSpPr>
            <a:spLocks noGrp="1" noChangeArrowheads="1"/>
          </p:cNvSpPr>
          <p:nvPr>
            <p:ph type="body" idx="1"/>
          </p:nvPr>
        </p:nvSpPr>
        <p:spPr>
          <a:noFill/>
          <a:ln w="9525"/>
        </p:spPr>
        <p:txBody>
          <a:bodyPr/>
          <a:lstStyle/>
          <a:p>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4024736" y="0"/>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75779" name="Rectangle 3"/>
          <p:cNvSpPr>
            <a:spLocks noChangeArrowheads="1"/>
          </p:cNvSpPr>
          <p:nvPr/>
        </p:nvSpPr>
        <p:spPr bwMode="auto">
          <a:xfrm>
            <a:off x="4024736" y="9722882"/>
            <a:ext cx="3077739" cy="511731"/>
          </a:xfrm>
          <a:prstGeom prst="rect">
            <a:avLst/>
          </a:prstGeom>
          <a:noFill/>
          <a:ln w="12700">
            <a:noFill/>
            <a:miter lim="800000"/>
            <a:headEnd/>
            <a:tailEnd/>
          </a:ln>
        </p:spPr>
        <p:txBody>
          <a:bodyPr lIns="98035" tIns="48157" rIns="98035" bIns="48157" anchor="b"/>
          <a:lstStyle/>
          <a:p>
            <a:pPr algn="r"/>
            <a:r>
              <a:rPr lang="en-US" sz="1300" dirty="0"/>
              <a:t>13</a:t>
            </a:r>
          </a:p>
        </p:txBody>
      </p:sp>
      <p:sp>
        <p:nvSpPr>
          <p:cNvPr id="75780" name="Rectangle 4"/>
          <p:cNvSpPr>
            <a:spLocks noChangeArrowheads="1"/>
          </p:cNvSpPr>
          <p:nvPr/>
        </p:nvSpPr>
        <p:spPr bwMode="auto">
          <a:xfrm>
            <a:off x="0" y="9722882"/>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75781" name="Rectangle 5"/>
          <p:cNvSpPr>
            <a:spLocks noChangeArrowheads="1"/>
          </p:cNvSpPr>
          <p:nvPr/>
        </p:nvSpPr>
        <p:spPr bwMode="auto">
          <a:xfrm>
            <a:off x="0" y="0"/>
            <a:ext cx="3077739" cy="511731"/>
          </a:xfrm>
          <a:prstGeom prst="rect">
            <a:avLst/>
          </a:prstGeom>
          <a:noFill/>
          <a:ln w="12700">
            <a:noFill/>
            <a:miter lim="800000"/>
            <a:headEnd/>
            <a:tailEnd/>
          </a:ln>
        </p:spPr>
        <p:txBody>
          <a:bodyPr wrap="none" lIns="99066" tIns="49533" rIns="99066" bIns="49533" anchor="ctr"/>
          <a:lstStyle/>
          <a:p>
            <a:endParaRPr lang="en-GB"/>
          </a:p>
        </p:txBody>
      </p:sp>
      <p:sp>
        <p:nvSpPr>
          <p:cNvPr id="75782" name="Rectangle 6"/>
          <p:cNvSpPr>
            <a:spLocks noGrp="1" noRot="1" noChangeAspect="1" noChangeArrowheads="1" noTextEdit="1"/>
          </p:cNvSpPr>
          <p:nvPr>
            <p:ph type="sldImg"/>
          </p:nvPr>
        </p:nvSpPr>
        <p:spPr>
          <a:xfrm>
            <a:off x="1001713" y="774700"/>
            <a:ext cx="5099050" cy="3824288"/>
          </a:xfrm>
          <a:ln cap="flat"/>
        </p:spPr>
      </p:sp>
      <p:sp>
        <p:nvSpPr>
          <p:cNvPr id="75783" name="Rectangle 7"/>
          <p:cNvSpPr>
            <a:spLocks noGrp="1" noChangeArrowheads="1"/>
          </p:cNvSpPr>
          <p:nvPr>
            <p:ph type="body" idx="1"/>
          </p:nvPr>
        </p:nvSpPr>
        <p:spPr>
          <a:noFill/>
          <a:ln w="9525"/>
        </p:spPr>
        <p:txBody>
          <a:bodyPr/>
          <a:lstStyle/>
          <a:p>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lgn="r">
              <a:defRPr/>
            </a:lvl1pPr>
            <a:extLst/>
          </a:lstStyle>
          <a:p>
            <a:pPr>
              <a:defRPr/>
            </a:pPr>
            <a:endParaRPr lang="en-GB"/>
          </a:p>
        </p:txBody>
      </p:sp>
      <p:sp>
        <p:nvSpPr>
          <p:cNvPr id="7" name="Footer Placeholder 19"/>
          <p:cNvSpPr>
            <a:spLocks noGrp="1"/>
          </p:cNvSpPr>
          <p:nvPr>
            <p:ph type="ftr" sz="quarter" idx="11"/>
          </p:nvPr>
        </p:nvSpPr>
        <p:spPr/>
        <p:txBody>
          <a:bodyPr/>
          <a:lstStyle>
            <a:lvl1pPr algn="l">
              <a:defRPr>
                <a:solidFill>
                  <a:schemeClr val="bg2">
                    <a:shade val="50000"/>
                    <a:satMod val="200000"/>
                  </a:schemeClr>
                </a:solidFill>
              </a:defRPr>
            </a:lvl1pPr>
            <a:extLst/>
          </a:lstStyle>
          <a:p>
            <a:pPr>
              <a:defRPr/>
            </a:pPr>
            <a:endParaRPr lang="en-GB"/>
          </a:p>
        </p:txBody>
      </p:sp>
      <p:sp>
        <p:nvSpPr>
          <p:cNvPr id="8" name="Slide Number Placeholder 9"/>
          <p:cNvSpPr>
            <a:spLocks noGrp="1"/>
          </p:cNvSpPr>
          <p:nvPr>
            <p:ph type="sldNum" sz="quarter" idx="12"/>
          </p:nvPr>
        </p:nvSpPr>
        <p:spPr/>
        <p:txBody>
          <a:bodyPr/>
          <a:lstStyle>
            <a:lvl1pPr>
              <a:defRPr/>
            </a:lvl1pPr>
            <a:extLst/>
          </a:lstStyle>
          <a:p>
            <a:pPr>
              <a:defRPr/>
            </a:pPr>
            <a:fld id="{1ABB5F78-5598-455A-9C04-84553164EFCA}"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lgn="r">
              <a:defRPr/>
            </a:lvl1pPr>
            <a:extLst/>
          </a:lstStyle>
          <a:p>
            <a:pPr>
              <a:defRPr/>
            </a:pPr>
            <a:fld id="{E1F7849A-F437-4743-AFEC-A0DCDDB5E7E4}" type="datetimeFigureOut">
              <a:rPr lang="en-US"/>
              <a:pPr>
                <a:defRPr/>
              </a:pPr>
              <a:t>11/1/2010</a:t>
            </a:fld>
            <a:endParaRPr lang="en-US"/>
          </a:p>
        </p:txBody>
      </p:sp>
      <p:sp>
        <p:nvSpPr>
          <p:cNvPr id="5" name="Footer Placeholder 4"/>
          <p:cNvSpPr>
            <a:spLocks noGrp="1"/>
          </p:cNvSpPr>
          <p:nvPr>
            <p:ph type="ftr" sz="quarter" idx="11"/>
          </p:nvPr>
        </p:nvSpPr>
        <p:spPr/>
        <p:txBody>
          <a:bodyPr/>
          <a:lstStyle>
            <a:lvl1pPr algn="l">
              <a:defRPr>
                <a:solidFill>
                  <a:schemeClr val="bg2">
                    <a:shade val="50000"/>
                    <a:satMod val="200000"/>
                  </a:schemeClr>
                </a:solidFill>
              </a:defRPr>
            </a:lvl1pPr>
            <a:extLst/>
          </a:lstStyle>
          <a:p>
            <a:pPr>
              <a:defRPr/>
            </a:pPr>
            <a:endParaRPr lang="en-US"/>
          </a:p>
        </p:txBody>
      </p:sp>
      <p:sp>
        <p:nvSpPr>
          <p:cNvPr id="6" name="Slide Number Placeholder 5"/>
          <p:cNvSpPr>
            <a:spLocks noGrp="1"/>
          </p:cNvSpPr>
          <p:nvPr>
            <p:ph type="sldNum" sz="quarter" idx="12"/>
          </p:nvPr>
        </p:nvSpPr>
        <p:spPr/>
        <p:txBody>
          <a:bodyPr/>
          <a:lstStyle>
            <a:lvl1pPr>
              <a:defRPr/>
            </a:lvl1pPr>
            <a:extLst/>
          </a:lstStyle>
          <a:p>
            <a:pPr>
              <a:defRPr/>
            </a:pPr>
            <a:fld id="{BAB2550F-6BDD-4BFB-8C8D-B7D3A73B23D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lgn="r">
              <a:defRPr/>
            </a:lvl1pPr>
            <a:extLst/>
          </a:lstStyle>
          <a:p>
            <a:pPr>
              <a:defRPr/>
            </a:pPr>
            <a:fld id="{106F42FE-3910-4098-A08B-8B14D14CB2F7}" type="datetimeFigureOut">
              <a:rPr lang="en-US"/>
              <a:pPr>
                <a:defRPr/>
              </a:pPr>
              <a:t>11/1/2010</a:t>
            </a:fld>
            <a:endParaRPr lang="en-US"/>
          </a:p>
        </p:txBody>
      </p:sp>
      <p:sp>
        <p:nvSpPr>
          <p:cNvPr id="5" name="Footer Placeholder 4"/>
          <p:cNvSpPr>
            <a:spLocks noGrp="1"/>
          </p:cNvSpPr>
          <p:nvPr>
            <p:ph type="ftr" sz="quarter" idx="11"/>
          </p:nvPr>
        </p:nvSpPr>
        <p:spPr/>
        <p:txBody>
          <a:bodyPr/>
          <a:lstStyle>
            <a:lvl1pPr algn="l">
              <a:defRPr>
                <a:solidFill>
                  <a:schemeClr val="bg2">
                    <a:shade val="50000"/>
                    <a:satMod val="200000"/>
                  </a:schemeClr>
                </a:solidFill>
              </a:defRPr>
            </a:lvl1pPr>
            <a:extLst/>
          </a:lstStyle>
          <a:p>
            <a:pPr>
              <a:defRPr/>
            </a:pPr>
            <a:endParaRPr lang="en-US"/>
          </a:p>
        </p:txBody>
      </p:sp>
      <p:sp>
        <p:nvSpPr>
          <p:cNvPr id="6" name="Slide Number Placeholder 5"/>
          <p:cNvSpPr>
            <a:spLocks noGrp="1"/>
          </p:cNvSpPr>
          <p:nvPr>
            <p:ph type="sldNum" sz="quarter" idx="12"/>
          </p:nvPr>
        </p:nvSpPr>
        <p:spPr/>
        <p:txBody>
          <a:bodyPr/>
          <a:lstStyle>
            <a:lvl1pPr>
              <a:defRPr/>
            </a:lvl1pPr>
            <a:extLst/>
          </a:lstStyle>
          <a:p>
            <a:pPr>
              <a:defRPr/>
            </a:pPr>
            <a:fld id="{BE396734-ECC9-48F4-B53F-C59119B7B0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lgn="r">
              <a:defRPr/>
            </a:lvl1pPr>
            <a:extLst/>
          </a:lstStyle>
          <a:p>
            <a:pPr>
              <a:defRPr/>
            </a:pPr>
            <a:fld id="{735E7DCD-F6A5-4F71-9126-6A7A9B37CA68}" type="datetimeFigureOut">
              <a:rPr lang="en-US"/>
              <a:pPr>
                <a:defRPr/>
              </a:pPr>
              <a:t>11/1/2010</a:t>
            </a:fld>
            <a:endParaRPr lang="en-US"/>
          </a:p>
        </p:txBody>
      </p:sp>
      <p:sp>
        <p:nvSpPr>
          <p:cNvPr id="5" name="Footer Placeholder 4"/>
          <p:cNvSpPr>
            <a:spLocks noGrp="1"/>
          </p:cNvSpPr>
          <p:nvPr>
            <p:ph type="ftr" sz="quarter" idx="11"/>
          </p:nvPr>
        </p:nvSpPr>
        <p:spPr/>
        <p:txBody>
          <a:bodyPr/>
          <a:lstStyle>
            <a:lvl1pPr algn="l">
              <a:defRPr>
                <a:solidFill>
                  <a:schemeClr val="bg2">
                    <a:shade val="50000"/>
                    <a:satMod val="200000"/>
                  </a:schemeClr>
                </a:solidFill>
              </a:defRPr>
            </a:lvl1pPr>
            <a:extLst/>
          </a:lstStyle>
          <a:p>
            <a:pPr>
              <a:defRPr/>
            </a:pPr>
            <a:endParaRPr lang="en-US"/>
          </a:p>
        </p:txBody>
      </p:sp>
      <p:sp>
        <p:nvSpPr>
          <p:cNvPr id="6" name="Slide Number Placeholder 5"/>
          <p:cNvSpPr>
            <a:spLocks noGrp="1"/>
          </p:cNvSpPr>
          <p:nvPr>
            <p:ph type="sldNum" sz="quarter" idx="12"/>
          </p:nvPr>
        </p:nvSpPr>
        <p:spPr/>
        <p:txBody>
          <a:bodyPr/>
          <a:lstStyle>
            <a:lvl1pPr>
              <a:defRPr/>
            </a:lvl1pPr>
            <a:extLst/>
          </a:lstStyle>
          <a:p>
            <a:pPr>
              <a:defRPr/>
            </a:pPr>
            <a:fld id="{6F16003B-4D1C-41DC-AD5B-58CFBF32E839}"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hangingPunct="1">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lgn="r">
              <a:defRPr/>
            </a:lvl1pPr>
            <a:extLst/>
          </a:lstStyle>
          <a:p>
            <a:pPr>
              <a:defRPr/>
            </a:pPr>
            <a:fld id="{FDBAF7F7-5E69-4C7A-9515-E44B428BC4D3}" type="datetimeFigureOut">
              <a:rPr lang="en-US"/>
              <a:pPr>
                <a:defRPr/>
              </a:pPr>
              <a:t>11/1/2010</a:t>
            </a:fld>
            <a:endParaRPr lang="en-US"/>
          </a:p>
        </p:txBody>
      </p:sp>
      <p:sp>
        <p:nvSpPr>
          <p:cNvPr id="9" name="Footer Placeholder 4"/>
          <p:cNvSpPr>
            <a:spLocks noGrp="1"/>
          </p:cNvSpPr>
          <p:nvPr>
            <p:ph type="ftr" sz="quarter" idx="11"/>
          </p:nvPr>
        </p:nvSpPr>
        <p:spPr/>
        <p:txBody>
          <a:bodyPr/>
          <a:lstStyle>
            <a:lvl1pPr algn="l">
              <a:defRPr>
                <a:solidFill>
                  <a:schemeClr val="bg2">
                    <a:shade val="50000"/>
                    <a:satMod val="200000"/>
                  </a:schemeClr>
                </a:solidFill>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4FC705B3-6CAC-412D-883C-7EDE01C5DF4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lgn="r">
              <a:defRPr/>
            </a:lvl1pPr>
            <a:extLst/>
          </a:lstStyle>
          <a:p>
            <a:pPr>
              <a:defRPr/>
            </a:pPr>
            <a:fld id="{984DDDC3-418F-41E3-867D-AE2272BF858D}" type="datetimeFigureOut">
              <a:rPr lang="en-US"/>
              <a:pPr>
                <a:defRPr/>
              </a:pPr>
              <a:t>11/1/2010</a:t>
            </a:fld>
            <a:endParaRPr lang="en-US"/>
          </a:p>
        </p:txBody>
      </p:sp>
      <p:sp>
        <p:nvSpPr>
          <p:cNvPr id="6" name="Footer Placeholder 5"/>
          <p:cNvSpPr>
            <a:spLocks noGrp="1"/>
          </p:cNvSpPr>
          <p:nvPr>
            <p:ph type="ftr" sz="quarter" idx="11"/>
          </p:nvPr>
        </p:nvSpPr>
        <p:spPr/>
        <p:txBody>
          <a:bodyPr/>
          <a:lstStyle>
            <a:lvl1pPr algn="l">
              <a:defRPr>
                <a:solidFill>
                  <a:schemeClr val="bg2">
                    <a:shade val="50000"/>
                    <a:satMod val="200000"/>
                  </a:schemeClr>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4A710EB8-30B2-4989-89B3-CE6F4FF986B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lgn="r">
              <a:defRPr/>
            </a:lvl1pPr>
            <a:extLst/>
          </a:lstStyle>
          <a:p>
            <a:pPr>
              <a:defRPr/>
            </a:pPr>
            <a:fld id="{E67356BB-7CEA-42E6-A3C1-DA7E65325317}" type="datetimeFigureOut">
              <a:rPr lang="en-US"/>
              <a:pPr>
                <a:defRPr/>
              </a:pPr>
              <a:t>11/1/2010</a:t>
            </a:fld>
            <a:endParaRPr lang="en-US"/>
          </a:p>
        </p:txBody>
      </p:sp>
      <p:sp>
        <p:nvSpPr>
          <p:cNvPr id="8" name="Footer Placeholder 7"/>
          <p:cNvSpPr>
            <a:spLocks noGrp="1"/>
          </p:cNvSpPr>
          <p:nvPr>
            <p:ph type="ftr" sz="quarter" idx="11"/>
          </p:nvPr>
        </p:nvSpPr>
        <p:spPr/>
        <p:txBody>
          <a:bodyPr/>
          <a:lstStyle>
            <a:lvl1pPr algn="l">
              <a:defRPr>
                <a:solidFill>
                  <a:schemeClr val="bg2">
                    <a:shade val="50000"/>
                    <a:satMod val="200000"/>
                  </a:schemeClr>
                </a:solidFill>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3A34EC83-ED3E-48D2-952C-8BD15CD75EB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lgn="r">
              <a:defRPr/>
            </a:lvl1pPr>
            <a:extLst/>
          </a:lstStyle>
          <a:p>
            <a:pPr>
              <a:defRPr/>
            </a:pPr>
            <a:fld id="{7E97B751-C156-419B-AE4C-34D5160E77EE}" type="datetimeFigureOut">
              <a:rPr lang="en-US"/>
              <a:pPr>
                <a:defRPr/>
              </a:pPr>
              <a:t>11/1/2010</a:t>
            </a:fld>
            <a:endParaRPr lang="en-US"/>
          </a:p>
        </p:txBody>
      </p:sp>
      <p:sp>
        <p:nvSpPr>
          <p:cNvPr id="4" name="Footer Placeholder 3"/>
          <p:cNvSpPr>
            <a:spLocks noGrp="1"/>
          </p:cNvSpPr>
          <p:nvPr>
            <p:ph type="ftr" sz="quarter" idx="11"/>
          </p:nvPr>
        </p:nvSpPr>
        <p:spPr/>
        <p:txBody>
          <a:bodyPr/>
          <a:lstStyle>
            <a:lvl1pPr algn="l">
              <a:defRPr>
                <a:solidFill>
                  <a:schemeClr val="bg2">
                    <a:shade val="50000"/>
                    <a:satMod val="200000"/>
                  </a:schemeClr>
                </a:solidFill>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6E906E95-1196-4883-87B5-D46F59F2D48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4" name="Date Placeholder 1"/>
          <p:cNvSpPr>
            <a:spLocks noGrp="1"/>
          </p:cNvSpPr>
          <p:nvPr>
            <p:ph type="dt" sz="half" idx="10"/>
          </p:nvPr>
        </p:nvSpPr>
        <p:spPr/>
        <p:txBody>
          <a:bodyPr/>
          <a:lstStyle>
            <a:lvl1pPr algn="r">
              <a:defRPr/>
            </a:lvl1pPr>
            <a:extLst/>
          </a:lstStyle>
          <a:p>
            <a:pPr>
              <a:defRPr/>
            </a:pPr>
            <a:fld id="{088D20CA-9177-4CC1-89CD-791F085B86E5}" type="datetimeFigureOut">
              <a:rPr lang="en-US"/>
              <a:pPr>
                <a:defRPr/>
              </a:pPr>
              <a:t>11/1/2010</a:t>
            </a:fld>
            <a:endParaRPr lang="en-US"/>
          </a:p>
        </p:txBody>
      </p:sp>
      <p:sp>
        <p:nvSpPr>
          <p:cNvPr id="5" name="Footer Placeholder 2"/>
          <p:cNvSpPr>
            <a:spLocks noGrp="1"/>
          </p:cNvSpPr>
          <p:nvPr>
            <p:ph type="ftr" sz="quarter" idx="11"/>
          </p:nvPr>
        </p:nvSpPr>
        <p:spPr/>
        <p:txBody>
          <a:bodyPr/>
          <a:lstStyle>
            <a:lvl1pPr algn="l">
              <a:defRPr>
                <a:solidFill>
                  <a:schemeClr val="bg2">
                    <a:shade val="50000"/>
                    <a:satMod val="200000"/>
                  </a:schemeClr>
                </a:solidFill>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32645C01-9D40-4741-826C-A8F16831832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lgn="r">
              <a:defRPr/>
            </a:lvl1pPr>
            <a:extLst/>
          </a:lstStyle>
          <a:p>
            <a:pPr>
              <a:defRPr/>
            </a:pPr>
            <a:fld id="{7EA06093-A590-44BA-9BE0-77C66AAD2D49}" type="datetimeFigureOut">
              <a:rPr lang="en-US"/>
              <a:pPr>
                <a:defRPr/>
              </a:pPr>
              <a:t>11/1/2010</a:t>
            </a:fld>
            <a:endParaRPr lang="en-US"/>
          </a:p>
        </p:txBody>
      </p:sp>
      <p:sp>
        <p:nvSpPr>
          <p:cNvPr id="6" name="Footer Placeholder 5"/>
          <p:cNvSpPr>
            <a:spLocks noGrp="1"/>
          </p:cNvSpPr>
          <p:nvPr>
            <p:ph type="ftr" sz="quarter" idx="11"/>
          </p:nvPr>
        </p:nvSpPr>
        <p:spPr/>
        <p:txBody>
          <a:bodyPr/>
          <a:lstStyle>
            <a:lvl1pPr algn="l">
              <a:defRPr>
                <a:solidFill>
                  <a:schemeClr val="bg2">
                    <a:shade val="50000"/>
                    <a:satMod val="200000"/>
                  </a:schemeClr>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51D429CE-8A56-4C3B-B93A-720797F71A6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eaLnBrk="1" hangingPunct="1">
              <a:lnSpc>
                <a:spcPts val="3000"/>
              </a:lnSpc>
              <a:spcBef>
                <a:spcPts val="600"/>
              </a:spcBef>
              <a:buClr>
                <a:schemeClr val="accent1"/>
              </a:buClr>
              <a:buSzPct val="80000"/>
              <a:buFont typeface="Wingdings 2"/>
              <a:buNone/>
              <a:defRPr/>
            </a:pPr>
            <a:endParaRPr lang="en-US" sz="3200">
              <a:latin typeface="+mn-lt"/>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lgn="r">
              <a:defRPr/>
            </a:lvl1pPr>
            <a:extLst/>
          </a:lstStyle>
          <a:p>
            <a:pPr>
              <a:defRPr/>
            </a:pPr>
            <a:fld id="{647BBAB1-F697-4ADE-B08B-3A26AEAB2AC9}" type="datetimeFigureOut">
              <a:rPr lang="en-US"/>
              <a:pPr>
                <a:defRPr/>
              </a:pPr>
              <a:t>11/1/2010</a:t>
            </a:fld>
            <a:endParaRPr lang="en-US"/>
          </a:p>
        </p:txBody>
      </p:sp>
      <p:sp>
        <p:nvSpPr>
          <p:cNvPr id="9" name="Footer Placeholder 5"/>
          <p:cNvSpPr>
            <a:spLocks noGrp="1"/>
          </p:cNvSpPr>
          <p:nvPr>
            <p:ph type="ftr" sz="quarter" idx="11"/>
          </p:nvPr>
        </p:nvSpPr>
        <p:spPr/>
        <p:txBody>
          <a:bodyPr/>
          <a:lstStyle>
            <a:lvl1pPr algn="l">
              <a:defRPr>
                <a:solidFill>
                  <a:schemeClr val="bg2">
                    <a:shade val="50000"/>
                    <a:satMod val="200000"/>
                  </a:schemeClr>
                </a:solidFill>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CB49C3E2-AB5C-4CA4-AEC6-347B6563B76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l" eaLnBrk="1" latinLnBrk="0" hangingPunct="1">
              <a:defRPr kumimoji="0" sz="1200" smtClean="0">
                <a:solidFill>
                  <a:schemeClr val="bg2">
                    <a:shade val="50000"/>
                    <a:satMod val="200000"/>
                  </a:schemeClr>
                </a:solidFill>
              </a:defRPr>
            </a:lvl1pPr>
            <a:extLst/>
          </a:lstStyle>
          <a:p>
            <a:pPr>
              <a:defRPr/>
            </a:pPr>
            <a:fld id="{CB9FC8B6-7407-468E-AF77-7F43A1683113}" type="datetimeFigureOut">
              <a:rPr lang="en-US"/>
              <a:pPr>
                <a:defRPr/>
              </a:pPr>
              <a:t>11/1/2010</a:t>
            </a:fld>
            <a:endParaRPr lang="en-US" dirty="0">
              <a:solidFill>
                <a:schemeClr val="accent1">
                  <a:shade val="75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algn="r" eaLnBrk="1" latinLnBrk="0" hangingPunct="1">
              <a:defRPr kumimoji="0" sz="1200" dirty="0">
                <a:solidFill>
                  <a:schemeClr val="accent1">
                    <a:shade val="75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latinLnBrk="0" hangingPunct="1">
              <a:defRPr kumimoji="0" sz="1200" smtClean="0">
                <a:solidFill>
                  <a:schemeClr val="bg2">
                    <a:shade val="50000"/>
                    <a:satMod val="200000"/>
                  </a:schemeClr>
                </a:solidFill>
                <a:effectLst/>
              </a:defRPr>
            </a:lvl1pPr>
            <a:extLst/>
          </a:lstStyle>
          <a:p>
            <a:pPr>
              <a:defRPr/>
            </a:pPr>
            <a:fld id="{BCBFA9AA-AC2C-42D1-AB72-575EF8B34B87}" type="slidenum">
              <a:rPr lang="en-US"/>
              <a:pPr>
                <a:defRPr/>
              </a:pPr>
              <a:t>‹#›</a:t>
            </a:fld>
            <a:endParaRPr lang="en-US" dirty="0">
              <a:solidFill>
                <a:schemeClr val="accent1">
                  <a:shade val="75000"/>
                </a:schemeClr>
              </a:solidFill>
            </a:endParaRPr>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defRPr/>
            </a:pPr>
            <a:endParaRPr lang="en-US"/>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fontAlgn="base">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1741488"/>
            <a:ext cx="7405688" cy="1471612"/>
          </a:xfrm>
        </p:spPr>
        <p:txBody>
          <a:bodyPr>
            <a:normAutofit fontScale="90000"/>
          </a:bodyPr>
          <a:lstStyle/>
          <a:p>
            <a:pPr algn="ctr" fontAlgn="auto">
              <a:spcAft>
                <a:spcPts val="0"/>
              </a:spcAft>
              <a:defRPr/>
            </a:pPr>
            <a:r>
              <a:rPr lang="en-GB" b="1" dirty="0" smtClean="0">
                <a:solidFill>
                  <a:schemeClr val="tx2">
                    <a:satMod val="130000"/>
                  </a:schemeClr>
                </a:solidFill>
              </a:rPr>
              <a:t>Computer Organization and Architecture</a:t>
            </a:r>
            <a:br>
              <a:rPr lang="en-GB" b="1" dirty="0" smtClean="0">
                <a:solidFill>
                  <a:schemeClr val="tx2">
                    <a:satMod val="130000"/>
                  </a:schemeClr>
                </a:solidFill>
              </a:rPr>
            </a:br>
            <a:r>
              <a:rPr lang="en-GB" b="1" dirty="0" smtClean="0">
                <a:solidFill>
                  <a:schemeClr val="tx2">
                    <a:satMod val="130000"/>
                  </a:schemeClr>
                </a:solidFill>
              </a:rPr>
              <a:t/>
            </a:r>
            <a:br>
              <a:rPr lang="en-GB" b="1" dirty="0" smtClean="0">
                <a:solidFill>
                  <a:schemeClr val="tx2">
                    <a:satMod val="130000"/>
                  </a:schemeClr>
                </a:solidFill>
              </a:rPr>
            </a:br>
            <a:endParaRPr lang="en-GB" dirty="0">
              <a:solidFill>
                <a:schemeClr val="tx2">
                  <a:satMod val="130000"/>
                </a:schemeClr>
              </a:solidFill>
            </a:endParaRPr>
          </a:p>
        </p:txBody>
      </p:sp>
      <p:sp>
        <p:nvSpPr>
          <p:cNvPr id="3" name="Subtitle 2"/>
          <p:cNvSpPr>
            <a:spLocks noGrp="1"/>
          </p:cNvSpPr>
          <p:nvPr>
            <p:ph type="subTitle" idx="1"/>
          </p:nvPr>
        </p:nvSpPr>
        <p:spPr>
          <a:xfrm>
            <a:off x="1331913" y="3933825"/>
            <a:ext cx="7407275" cy="1752600"/>
          </a:xfrm>
        </p:spPr>
        <p:txBody>
          <a:bodyPr>
            <a:normAutofit/>
          </a:bodyPr>
          <a:lstStyle/>
          <a:p>
            <a:pPr algn="ctr" fontAlgn="auto">
              <a:spcAft>
                <a:spcPts val="0"/>
              </a:spcAft>
              <a:buFont typeface="Wingdings 2"/>
              <a:buNone/>
              <a:defRPr/>
            </a:pPr>
            <a:r>
              <a:rPr lang="en-GB" sz="4800" b="1" dirty="0" smtClean="0"/>
              <a:t>Dr. Hammad Afzal</a:t>
            </a:r>
          </a:p>
          <a:p>
            <a:pPr algn="ctr" fontAlgn="auto">
              <a:spcAft>
                <a:spcPts val="0"/>
              </a:spcAft>
              <a:buFont typeface="Wingdings 2"/>
              <a:buNone/>
              <a:defRPr/>
            </a:pPr>
            <a:r>
              <a:rPr lang="en-GB" sz="4800" b="1" smtClean="0"/>
              <a:t>27</a:t>
            </a:r>
            <a:r>
              <a:rPr lang="en-GB" b="1" baseline="30000" smtClean="0"/>
              <a:t>th</a:t>
            </a:r>
            <a:r>
              <a:rPr lang="en-GB" b="1" smtClean="0"/>
              <a:t> </a:t>
            </a:r>
            <a:r>
              <a:rPr lang="en-GB" b="1" dirty="0" smtClean="0"/>
              <a:t>Oct, 2010</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31800" y="6229350"/>
            <a:ext cx="1905000" cy="457200"/>
          </a:xfrm>
          <a:prstGeom prst="rect">
            <a:avLst/>
          </a:prstGeom>
          <a:noFill/>
          <a:ln w="12700">
            <a:noFill/>
            <a:miter lim="800000"/>
            <a:headEnd/>
            <a:tailEnd/>
          </a:ln>
        </p:spPr>
        <p:txBody>
          <a:bodyPr wrap="none" anchor="ctr"/>
          <a:lstStyle/>
          <a:p>
            <a:endParaRPr lang="en-GB"/>
          </a:p>
        </p:txBody>
      </p:sp>
      <p:sp>
        <p:nvSpPr>
          <p:cNvPr id="22531" name="Rectangle 3"/>
          <p:cNvSpPr>
            <a:spLocks noChangeArrowheads="1"/>
          </p:cNvSpPr>
          <p:nvPr/>
        </p:nvSpPr>
        <p:spPr bwMode="auto">
          <a:xfrm>
            <a:off x="3124200" y="6229350"/>
            <a:ext cx="2895600" cy="457200"/>
          </a:xfrm>
          <a:prstGeom prst="rect">
            <a:avLst/>
          </a:prstGeom>
          <a:noFill/>
          <a:ln w="12700">
            <a:noFill/>
            <a:miter lim="800000"/>
            <a:headEnd/>
            <a:tailEnd/>
          </a:ln>
        </p:spPr>
        <p:txBody>
          <a:bodyPr wrap="none" anchor="ctr"/>
          <a:lstStyle/>
          <a:p>
            <a:endParaRPr lang="en-GB"/>
          </a:p>
        </p:txBody>
      </p:sp>
      <p:sp>
        <p:nvSpPr>
          <p:cNvPr id="10244" name="Rectangle 4"/>
          <p:cNvSpPr>
            <a:spLocks noGrp="1" noChangeArrowheads="1"/>
          </p:cNvSpPr>
          <p:nvPr>
            <p:ph type="title"/>
          </p:nvPr>
        </p:nvSpPr>
        <p:spPr/>
        <p:txBody>
          <a:bodyPr lIns="90488" tIns="44450" rIns="90488" bIns="44450"/>
          <a:lstStyle/>
          <a:p>
            <a:pPr fontAlgn="auto">
              <a:spcAft>
                <a:spcPts val="0"/>
              </a:spcAft>
              <a:defRPr/>
            </a:pPr>
            <a:r>
              <a:rPr lang="en-US" smtClean="0">
                <a:solidFill>
                  <a:schemeClr val="tx2">
                    <a:satMod val="130000"/>
                  </a:schemeClr>
                </a:solidFill>
              </a:rPr>
              <a:t>Indirect Addressing (2)</a:t>
            </a:r>
          </a:p>
        </p:txBody>
      </p:sp>
      <p:sp>
        <p:nvSpPr>
          <p:cNvPr id="22533" name="Rectangle 5"/>
          <p:cNvSpPr>
            <a:spLocks noGrp="1" noChangeArrowheads="1"/>
          </p:cNvSpPr>
          <p:nvPr>
            <p:ph idx="1"/>
          </p:nvPr>
        </p:nvSpPr>
        <p:spPr/>
        <p:txBody>
          <a:bodyPr lIns="90488" tIns="44450" rIns="90488" bIns="44450"/>
          <a:lstStyle/>
          <a:p>
            <a:r>
              <a:rPr lang="en-US" dirty="0" smtClean="0"/>
              <a:t>Large address space </a:t>
            </a:r>
          </a:p>
          <a:p>
            <a:r>
              <a:rPr lang="en-US" dirty="0" smtClean="0"/>
              <a:t>2</a:t>
            </a:r>
            <a:r>
              <a:rPr lang="en-US" baseline="30000" dirty="0" smtClean="0"/>
              <a:t>n</a:t>
            </a:r>
            <a:r>
              <a:rPr lang="en-US" dirty="0" smtClean="0"/>
              <a:t> where n = word length</a:t>
            </a:r>
          </a:p>
          <a:p>
            <a:r>
              <a:rPr lang="en-US" dirty="0" smtClean="0"/>
              <a:t>May be nested, multilevel, cascaded</a:t>
            </a:r>
          </a:p>
          <a:p>
            <a:pPr lvl="1"/>
            <a:r>
              <a:rPr lang="en-US" dirty="0" smtClean="0"/>
              <a:t>e.g. EA = (((A)))</a:t>
            </a:r>
          </a:p>
          <a:p>
            <a:r>
              <a:rPr lang="en-US" dirty="0" smtClean="0"/>
              <a:t>Multiple memory accesses to find operand</a:t>
            </a:r>
          </a:p>
          <a:p>
            <a:r>
              <a:rPr lang="en-US" dirty="0" smtClean="0"/>
              <a:t>Hence slower</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03648" y="0"/>
            <a:ext cx="7499350" cy="1143000"/>
          </a:xfrm>
        </p:spPr>
        <p:txBody>
          <a:bodyPr/>
          <a:lstStyle/>
          <a:p>
            <a:pPr algn="ctr"/>
            <a:r>
              <a:rPr lang="en-US" dirty="0">
                <a:solidFill>
                  <a:schemeClr val="tx1"/>
                </a:solidFill>
              </a:rPr>
              <a:t>Indirect mode</a:t>
            </a:r>
          </a:p>
        </p:txBody>
      </p:sp>
      <p:sp>
        <p:nvSpPr>
          <p:cNvPr id="32771" name="Rectangle 3"/>
          <p:cNvSpPr>
            <a:spLocks noGrp="1" noChangeArrowheads="1"/>
          </p:cNvSpPr>
          <p:nvPr>
            <p:ph type="body" idx="1"/>
          </p:nvPr>
        </p:nvSpPr>
        <p:spPr>
          <a:xfrm>
            <a:off x="0" y="3200400"/>
            <a:ext cx="5029200" cy="3352800"/>
          </a:xfrm>
        </p:spPr>
        <p:txBody>
          <a:bodyPr/>
          <a:lstStyle/>
          <a:p>
            <a:pPr>
              <a:lnSpc>
                <a:spcPct val="80000"/>
              </a:lnSpc>
            </a:pPr>
            <a:r>
              <a:rPr lang="en-US" sz="2000" dirty="0"/>
              <a:t>Starts like the direct mode, but it makes an extra memory access. The address specified in the instruction is not the address of the operand, it is the address of a memory location that contains the address of the operand.</a:t>
            </a:r>
          </a:p>
          <a:p>
            <a:pPr>
              <a:lnSpc>
                <a:spcPct val="80000"/>
              </a:lnSpc>
            </a:pPr>
            <a:endParaRPr lang="en-US" sz="1800" dirty="0" smtClean="0"/>
          </a:p>
          <a:p>
            <a:pPr>
              <a:lnSpc>
                <a:spcPct val="80000"/>
              </a:lnSpc>
            </a:pPr>
            <a:r>
              <a:rPr lang="en-US" sz="1800" dirty="0" smtClean="0"/>
              <a:t>LDAC </a:t>
            </a:r>
            <a:r>
              <a:rPr lang="en-US" sz="1800" dirty="0"/>
              <a:t>(5), first retrieves the content of memory location 5, say 10, and then CPU goes to location 10, reads the content (20) of that location and loads the data into the CPU (used for relocatable code and data by operating systems)</a:t>
            </a:r>
          </a:p>
        </p:txBody>
      </p:sp>
      <p:grpSp>
        <p:nvGrpSpPr>
          <p:cNvPr id="2" name="Group 4"/>
          <p:cNvGrpSpPr>
            <a:grpSpLocks/>
          </p:cNvGrpSpPr>
          <p:nvPr/>
        </p:nvGrpSpPr>
        <p:grpSpPr bwMode="auto">
          <a:xfrm>
            <a:off x="76200" y="1219200"/>
            <a:ext cx="4722813" cy="604838"/>
            <a:chOff x="913" y="1441"/>
            <a:chExt cx="2975" cy="381"/>
          </a:xfrm>
        </p:grpSpPr>
        <p:sp>
          <p:nvSpPr>
            <p:cNvPr id="32773" name="Rectangle 5"/>
            <p:cNvSpPr>
              <a:spLocks noChangeArrowheads="1"/>
            </p:cNvSpPr>
            <p:nvPr/>
          </p:nvSpPr>
          <p:spPr bwMode="auto">
            <a:xfrm>
              <a:off x="913" y="1441"/>
              <a:ext cx="2975" cy="381"/>
            </a:xfrm>
            <a:prstGeom prst="rect">
              <a:avLst/>
            </a:prstGeom>
            <a:noFill/>
            <a:ln w="12700">
              <a:solidFill>
                <a:schemeClr val="tx1"/>
              </a:solidFill>
              <a:miter lim="800000"/>
              <a:headEnd/>
              <a:tailEnd/>
            </a:ln>
            <a:effectLst/>
          </p:spPr>
          <p:txBody>
            <a:bodyPr wrap="none" anchor="ctr"/>
            <a:lstStyle/>
            <a:p>
              <a:endParaRPr lang="en-GB"/>
            </a:p>
          </p:txBody>
        </p:sp>
        <p:sp>
          <p:nvSpPr>
            <p:cNvPr id="32774" name="Line 6"/>
            <p:cNvSpPr>
              <a:spLocks noChangeShapeType="1"/>
            </p:cNvSpPr>
            <p:nvPr/>
          </p:nvSpPr>
          <p:spPr bwMode="auto">
            <a:xfrm>
              <a:off x="1537" y="1446"/>
              <a:ext cx="0" cy="375"/>
            </a:xfrm>
            <a:prstGeom prst="line">
              <a:avLst/>
            </a:prstGeom>
            <a:noFill/>
            <a:ln w="12700">
              <a:solidFill>
                <a:schemeClr val="tx1"/>
              </a:solidFill>
              <a:round/>
              <a:headEnd/>
              <a:tailEnd/>
            </a:ln>
            <a:effectLst/>
          </p:spPr>
          <p:txBody>
            <a:bodyPr wrap="none" anchor="ctr"/>
            <a:lstStyle/>
            <a:p>
              <a:endParaRPr lang="en-GB"/>
            </a:p>
          </p:txBody>
        </p:sp>
      </p:grpSp>
      <p:sp>
        <p:nvSpPr>
          <p:cNvPr id="32775" name="Rectangle 7"/>
          <p:cNvSpPr>
            <a:spLocks noChangeArrowheads="1"/>
          </p:cNvSpPr>
          <p:nvPr/>
        </p:nvSpPr>
        <p:spPr bwMode="auto">
          <a:xfrm>
            <a:off x="2209800" y="1295400"/>
            <a:ext cx="1477963" cy="454025"/>
          </a:xfrm>
          <a:prstGeom prst="rect">
            <a:avLst/>
          </a:prstGeom>
          <a:noFill/>
          <a:ln w="12700">
            <a:noFill/>
            <a:miter lim="800000"/>
            <a:headEnd/>
            <a:tailEnd/>
          </a:ln>
          <a:effectLst/>
        </p:spPr>
        <p:txBody>
          <a:bodyPr wrap="none" lIns="90488" tIns="44450" rIns="90488" bIns="44450">
            <a:spAutoFit/>
          </a:bodyPr>
          <a:lstStyle/>
          <a:p>
            <a:pPr eaLnBrk="0" hangingPunct="0"/>
            <a:r>
              <a:rPr lang="en-US"/>
              <a:t>Address A</a:t>
            </a:r>
          </a:p>
        </p:txBody>
      </p:sp>
      <p:sp>
        <p:nvSpPr>
          <p:cNvPr id="32776" name="Rectangle 8"/>
          <p:cNvSpPr>
            <a:spLocks noChangeArrowheads="1"/>
          </p:cNvSpPr>
          <p:nvPr/>
        </p:nvSpPr>
        <p:spPr bwMode="auto">
          <a:xfrm>
            <a:off x="0" y="1295400"/>
            <a:ext cx="1128713" cy="454025"/>
          </a:xfrm>
          <a:prstGeom prst="rect">
            <a:avLst/>
          </a:prstGeom>
          <a:noFill/>
          <a:ln w="12700">
            <a:noFill/>
            <a:miter lim="800000"/>
            <a:headEnd/>
            <a:tailEnd/>
          </a:ln>
          <a:effectLst/>
        </p:spPr>
        <p:txBody>
          <a:bodyPr wrap="none" lIns="90488" tIns="44450" rIns="90488" bIns="44450">
            <a:spAutoFit/>
          </a:bodyPr>
          <a:lstStyle/>
          <a:p>
            <a:pPr eaLnBrk="0" hangingPunct="0"/>
            <a:r>
              <a:rPr lang="en-US"/>
              <a:t>Opcode</a:t>
            </a:r>
          </a:p>
        </p:txBody>
      </p:sp>
      <p:sp>
        <p:nvSpPr>
          <p:cNvPr id="32777" name="Rectangle 9"/>
          <p:cNvSpPr>
            <a:spLocks noChangeArrowheads="1"/>
          </p:cNvSpPr>
          <p:nvPr/>
        </p:nvSpPr>
        <p:spPr bwMode="auto">
          <a:xfrm>
            <a:off x="1752600" y="762000"/>
            <a:ext cx="1500188" cy="454025"/>
          </a:xfrm>
          <a:prstGeom prst="rect">
            <a:avLst/>
          </a:prstGeom>
          <a:noFill/>
          <a:ln w="12700">
            <a:noFill/>
            <a:miter lim="800000"/>
            <a:headEnd/>
            <a:tailEnd/>
          </a:ln>
          <a:effectLst/>
        </p:spPr>
        <p:txBody>
          <a:bodyPr wrap="none" lIns="90488" tIns="44450" rIns="90488" bIns="44450">
            <a:spAutoFit/>
          </a:bodyPr>
          <a:lstStyle/>
          <a:p>
            <a:pPr eaLnBrk="0" hangingPunct="0"/>
            <a:r>
              <a:rPr lang="en-US"/>
              <a:t>Instruction</a:t>
            </a:r>
          </a:p>
        </p:txBody>
      </p:sp>
      <p:sp>
        <p:nvSpPr>
          <p:cNvPr id="32778" name="Rectangle 10"/>
          <p:cNvSpPr>
            <a:spLocks noChangeArrowheads="1"/>
          </p:cNvSpPr>
          <p:nvPr/>
        </p:nvSpPr>
        <p:spPr bwMode="auto">
          <a:xfrm>
            <a:off x="5257800" y="1219200"/>
            <a:ext cx="2587625" cy="682625"/>
          </a:xfrm>
          <a:prstGeom prst="rect">
            <a:avLst/>
          </a:prstGeom>
          <a:noFill/>
          <a:ln w="12700">
            <a:solidFill>
              <a:schemeClr val="tx1"/>
            </a:solidFill>
            <a:miter lim="800000"/>
            <a:headEnd/>
            <a:tailEnd/>
          </a:ln>
          <a:effectLst/>
        </p:spPr>
        <p:txBody>
          <a:bodyPr wrap="none" anchor="ctr"/>
          <a:lstStyle/>
          <a:p>
            <a:pPr algn="ctr"/>
            <a:endParaRPr lang="en-GB"/>
          </a:p>
        </p:txBody>
      </p:sp>
      <p:sp>
        <p:nvSpPr>
          <p:cNvPr id="32779" name="Rectangle 11"/>
          <p:cNvSpPr>
            <a:spLocks noChangeArrowheads="1"/>
          </p:cNvSpPr>
          <p:nvPr/>
        </p:nvSpPr>
        <p:spPr bwMode="auto">
          <a:xfrm>
            <a:off x="5257800" y="1905000"/>
            <a:ext cx="2587625" cy="682625"/>
          </a:xfrm>
          <a:prstGeom prst="rect">
            <a:avLst/>
          </a:prstGeom>
          <a:noFill/>
          <a:ln w="12700">
            <a:solidFill>
              <a:schemeClr val="tx1"/>
            </a:solidFill>
            <a:miter lim="800000"/>
            <a:headEnd/>
            <a:tailEnd/>
          </a:ln>
          <a:effectLst/>
        </p:spPr>
        <p:txBody>
          <a:bodyPr wrap="none" anchor="ctr"/>
          <a:lstStyle/>
          <a:p>
            <a:endParaRPr lang="en-GB"/>
          </a:p>
        </p:txBody>
      </p:sp>
      <p:sp>
        <p:nvSpPr>
          <p:cNvPr id="32780" name="Rectangle 12"/>
          <p:cNvSpPr>
            <a:spLocks noChangeArrowheads="1"/>
          </p:cNvSpPr>
          <p:nvPr/>
        </p:nvSpPr>
        <p:spPr bwMode="auto">
          <a:xfrm>
            <a:off x="5257800" y="2590800"/>
            <a:ext cx="2587625" cy="682625"/>
          </a:xfrm>
          <a:prstGeom prst="rect">
            <a:avLst/>
          </a:prstGeom>
          <a:noFill/>
          <a:ln w="12700">
            <a:solidFill>
              <a:schemeClr val="tx1"/>
            </a:solidFill>
            <a:miter lim="800000"/>
            <a:headEnd/>
            <a:tailEnd/>
          </a:ln>
          <a:effectLst/>
        </p:spPr>
        <p:txBody>
          <a:bodyPr wrap="none" anchor="ctr"/>
          <a:lstStyle/>
          <a:p>
            <a:endParaRPr lang="en-GB"/>
          </a:p>
        </p:txBody>
      </p:sp>
      <p:sp>
        <p:nvSpPr>
          <p:cNvPr id="32781" name="Rectangle 13"/>
          <p:cNvSpPr>
            <a:spLocks noChangeArrowheads="1"/>
          </p:cNvSpPr>
          <p:nvPr/>
        </p:nvSpPr>
        <p:spPr bwMode="auto">
          <a:xfrm>
            <a:off x="5257800" y="3276600"/>
            <a:ext cx="2587625" cy="682625"/>
          </a:xfrm>
          <a:prstGeom prst="rect">
            <a:avLst/>
          </a:prstGeom>
          <a:noFill/>
          <a:ln w="12700">
            <a:solidFill>
              <a:schemeClr val="tx1"/>
            </a:solidFill>
            <a:miter lim="800000"/>
            <a:headEnd/>
            <a:tailEnd/>
          </a:ln>
          <a:effectLst/>
        </p:spPr>
        <p:txBody>
          <a:bodyPr wrap="none" anchor="ctr"/>
          <a:lstStyle/>
          <a:p>
            <a:endParaRPr lang="en-GB"/>
          </a:p>
        </p:txBody>
      </p:sp>
      <p:sp>
        <p:nvSpPr>
          <p:cNvPr id="32782" name="Rectangle 14"/>
          <p:cNvSpPr>
            <a:spLocks noChangeArrowheads="1"/>
          </p:cNvSpPr>
          <p:nvPr/>
        </p:nvSpPr>
        <p:spPr bwMode="auto">
          <a:xfrm>
            <a:off x="5257800" y="3962400"/>
            <a:ext cx="2587625" cy="682625"/>
          </a:xfrm>
          <a:prstGeom prst="rect">
            <a:avLst/>
          </a:prstGeom>
          <a:noFill/>
          <a:ln w="12700">
            <a:solidFill>
              <a:schemeClr val="tx1"/>
            </a:solidFill>
            <a:miter lim="800000"/>
            <a:headEnd/>
            <a:tailEnd/>
          </a:ln>
          <a:effectLst/>
        </p:spPr>
        <p:txBody>
          <a:bodyPr wrap="none" anchor="ctr"/>
          <a:lstStyle/>
          <a:p>
            <a:endParaRPr lang="en-GB"/>
          </a:p>
        </p:txBody>
      </p:sp>
      <p:sp>
        <p:nvSpPr>
          <p:cNvPr id="32783" name="Rectangle 15"/>
          <p:cNvSpPr>
            <a:spLocks noChangeArrowheads="1"/>
          </p:cNvSpPr>
          <p:nvPr/>
        </p:nvSpPr>
        <p:spPr bwMode="auto">
          <a:xfrm>
            <a:off x="5867400" y="762000"/>
            <a:ext cx="1230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a:t>Memory</a:t>
            </a:r>
          </a:p>
        </p:txBody>
      </p:sp>
      <p:sp>
        <p:nvSpPr>
          <p:cNvPr id="32784" name="Rectangle 16"/>
          <p:cNvSpPr>
            <a:spLocks noChangeArrowheads="1"/>
          </p:cNvSpPr>
          <p:nvPr/>
        </p:nvSpPr>
        <p:spPr bwMode="auto">
          <a:xfrm>
            <a:off x="5334000" y="2743200"/>
            <a:ext cx="2430463" cy="454025"/>
          </a:xfrm>
          <a:prstGeom prst="rect">
            <a:avLst/>
          </a:prstGeom>
          <a:noFill/>
          <a:ln w="12700">
            <a:noFill/>
            <a:miter lim="800000"/>
            <a:headEnd/>
            <a:tailEnd/>
          </a:ln>
          <a:effectLst/>
        </p:spPr>
        <p:txBody>
          <a:bodyPr wrap="none" lIns="90488" tIns="44450" rIns="90488" bIns="44450">
            <a:spAutoFit/>
          </a:bodyPr>
          <a:lstStyle/>
          <a:p>
            <a:pPr eaLnBrk="0" hangingPunct="0"/>
            <a:r>
              <a:rPr lang="en-US"/>
              <a:t>Pointer to operand</a:t>
            </a:r>
          </a:p>
        </p:txBody>
      </p:sp>
      <p:sp>
        <p:nvSpPr>
          <p:cNvPr id="32785" name="Freeform 17"/>
          <p:cNvSpPr>
            <a:spLocks/>
          </p:cNvSpPr>
          <p:nvPr/>
        </p:nvSpPr>
        <p:spPr bwMode="auto">
          <a:xfrm>
            <a:off x="2667000" y="1828800"/>
            <a:ext cx="2590800" cy="1066800"/>
          </a:xfrm>
          <a:custGeom>
            <a:avLst/>
            <a:gdLst/>
            <a:ahLst/>
            <a:cxnLst>
              <a:cxn ang="0">
                <a:pos x="0" y="0"/>
              </a:cxn>
              <a:cxn ang="0">
                <a:pos x="0" y="1273"/>
              </a:cxn>
              <a:cxn ang="0">
                <a:pos x="1631" y="1273"/>
              </a:cxn>
            </a:cxnLst>
            <a:rect l="0" t="0" r="r" b="b"/>
            <a:pathLst>
              <a:path w="1632" h="1274">
                <a:moveTo>
                  <a:pt x="0" y="0"/>
                </a:moveTo>
                <a:lnTo>
                  <a:pt x="0" y="1273"/>
                </a:lnTo>
                <a:lnTo>
                  <a:pt x="1631" y="1273"/>
                </a:lnTo>
              </a:path>
            </a:pathLst>
          </a:custGeom>
          <a:noFill/>
          <a:ln w="12700" cap="rnd" cmpd="sng">
            <a:solidFill>
              <a:schemeClr val="tx1"/>
            </a:solidFill>
            <a:prstDash val="solid"/>
            <a:round/>
            <a:headEnd type="none" w="med" len="med"/>
            <a:tailEnd type="triangle" w="med" len="med"/>
          </a:ln>
          <a:effectLst/>
        </p:spPr>
        <p:txBody>
          <a:bodyPr/>
          <a:lstStyle/>
          <a:p>
            <a:endParaRPr lang="en-GB"/>
          </a:p>
        </p:txBody>
      </p:sp>
      <p:sp>
        <p:nvSpPr>
          <p:cNvPr id="32786" name="Line 18"/>
          <p:cNvSpPr>
            <a:spLocks noChangeShapeType="1"/>
          </p:cNvSpPr>
          <p:nvPr/>
        </p:nvSpPr>
        <p:spPr bwMode="auto">
          <a:xfrm>
            <a:off x="7848600" y="2971800"/>
            <a:ext cx="457200" cy="0"/>
          </a:xfrm>
          <a:prstGeom prst="line">
            <a:avLst/>
          </a:prstGeom>
          <a:noFill/>
          <a:ln w="9525">
            <a:solidFill>
              <a:schemeClr val="tx1"/>
            </a:solidFill>
            <a:round/>
            <a:headEnd/>
            <a:tailEnd/>
          </a:ln>
          <a:effectLst/>
        </p:spPr>
        <p:txBody>
          <a:bodyPr/>
          <a:lstStyle/>
          <a:p>
            <a:endParaRPr lang="en-GB"/>
          </a:p>
        </p:txBody>
      </p:sp>
      <p:sp>
        <p:nvSpPr>
          <p:cNvPr id="32787" name="Line 19"/>
          <p:cNvSpPr>
            <a:spLocks noChangeShapeType="1"/>
          </p:cNvSpPr>
          <p:nvPr/>
        </p:nvSpPr>
        <p:spPr bwMode="auto">
          <a:xfrm>
            <a:off x="8305800" y="2971800"/>
            <a:ext cx="0" cy="1447800"/>
          </a:xfrm>
          <a:prstGeom prst="line">
            <a:avLst/>
          </a:prstGeom>
          <a:noFill/>
          <a:ln w="9525">
            <a:solidFill>
              <a:schemeClr val="tx1"/>
            </a:solidFill>
            <a:round/>
            <a:headEnd/>
            <a:tailEnd/>
          </a:ln>
          <a:effectLst/>
        </p:spPr>
        <p:txBody>
          <a:bodyPr/>
          <a:lstStyle/>
          <a:p>
            <a:endParaRPr lang="en-GB"/>
          </a:p>
        </p:txBody>
      </p:sp>
      <p:sp>
        <p:nvSpPr>
          <p:cNvPr id="32788" name="Line 20"/>
          <p:cNvSpPr>
            <a:spLocks noChangeShapeType="1"/>
          </p:cNvSpPr>
          <p:nvPr/>
        </p:nvSpPr>
        <p:spPr bwMode="auto">
          <a:xfrm flipH="1">
            <a:off x="7848600" y="4419600"/>
            <a:ext cx="457200" cy="0"/>
          </a:xfrm>
          <a:prstGeom prst="line">
            <a:avLst/>
          </a:prstGeom>
          <a:noFill/>
          <a:ln w="9525">
            <a:solidFill>
              <a:schemeClr val="tx1"/>
            </a:solidFill>
            <a:round/>
            <a:headEnd/>
            <a:tailEnd type="triangle" w="med" len="med"/>
          </a:ln>
          <a:effectLst/>
        </p:spPr>
        <p:txBody>
          <a:bodyPr/>
          <a:lstStyle/>
          <a:p>
            <a:endParaRPr lang="en-GB"/>
          </a:p>
        </p:txBody>
      </p:sp>
      <p:sp>
        <p:nvSpPr>
          <p:cNvPr id="32789" name="Rectangle 21"/>
          <p:cNvSpPr>
            <a:spLocks noChangeArrowheads="1"/>
          </p:cNvSpPr>
          <p:nvPr/>
        </p:nvSpPr>
        <p:spPr bwMode="auto">
          <a:xfrm>
            <a:off x="6019800" y="4038600"/>
            <a:ext cx="1162050" cy="454025"/>
          </a:xfrm>
          <a:prstGeom prst="rect">
            <a:avLst/>
          </a:prstGeom>
          <a:noFill/>
          <a:ln w="12700">
            <a:noFill/>
            <a:miter lim="800000"/>
            <a:headEnd/>
            <a:tailEnd/>
          </a:ln>
          <a:effectLst/>
        </p:spPr>
        <p:txBody>
          <a:bodyPr wrap="none" lIns="90488" tIns="44450" rIns="90488" bIns="44450">
            <a:spAutoFit/>
          </a:bodyPr>
          <a:lstStyle/>
          <a:p>
            <a:pPr eaLnBrk="0" hangingPunct="0"/>
            <a:r>
              <a:rPr lang="en-US"/>
              <a:t>operand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431800" y="6229350"/>
            <a:ext cx="1905000" cy="457200"/>
          </a:xfrm>
          <a:prstGeom prst="rect">
            <a:avLst/>
          </a:prstGeom>
          <a:noFill/>
          <a:ln w="12700">
            <a:noFill/>
            <a:miter lim="800000"/>
            <a:headEnd/>
            <a:tailEnd/>
          </a:ln>
        </p:spPr>
        <p:txBody>
          <a:bodyPr wrap="none" anchor="ctr"/>
          <a:lstStyle/>
          <a:p>
            <a:endParaRPr lang="en-GB"/>
          </a:p>
        </p:txBody>
      </p:sp>
      <p:sp>
        <p:nvSpPr>
          <p:cNvPr id="24579" name="Rectangle 3"/>
          <p:cNvSpPr>
            <a:spLocks noChangeArrowheads="1"/>
          </p:cNvSpPr>
          <p:nvPr/>
        </p:nvSpPr>
        <p:spPr bwMode="auto">
          <a:xfrm>
            <a:off x="3124200" y="6229350"/>
            <a:ext cx="2895600" cy="457200"/>
          </a:xfrm>
          <a:prstGeom prst="rect">
            <a:avLst/>
          </a:prstGeom>
          <a:noFill/>
          <a:ln w="12700">
            <a:noFill/>
            <a:miter lim="800000"/>
            <a:headEnd/>
            <a:tailEnd/>
          </a:ln>
        </p:spPr>
        <p:txBody>
          <a:bodyPr wrap="none" anchor="ctr"/>
          <a:lstStyle/>
          <a:p>
            <a:endParaRPr lang="en-GB"/>
          </a:p>
        </p:txBody>
      </p:sp>
      <p:sp>
        <p:nvSpPr>
          <p:cNvPr id="12292" name="Rectangle 4"/>
          <p:cNvSpPr>
            <a:spLocks noGrp="1" noChangeArrowheads="1"/>
          </p:cNvSpPr>
          <p:nvPr>
            <p:ph type="title"/>
          </p:nvPr>
        </p:nvSpPr>
        <p:spPr/>
        <p:txBody>
          <a:bodyPr lIns="90488" tIns="44450" rIns="90488" bIns="44450"/>
          <a:lstStyle/>
          <a:p>
            <a:pPr algn="ctr" fontAlgn="auto">
              <a:spcAft>
                <a:spcPts val="0"/>
              </a:spcAft>
              <a:defRPr/>
            </a:pPr>
            <a:r>
              <a:rPr lang="en-US" dirty="0" smtClean="0">
                <a:solidFill>
                  <a:schemeClr val="tx2">
                    <a:satMod val="130000"/>
                  </a:schemeClr>
                </a:solidFill>
              </a:rPr>
              <a:t>Register Addressing (1)</a:t>
            </a:r>
          </a:p>
        </p:txBody>
      </p:sp>
      <p:sp>
        <p:nvSpPr>
          <p:cNvPr id="24581" name="Rectangle 5"/>
          <p:cNvSpPr>
            <a:spLocks noGrp="1" noChangeArrowheads="1"/>
          </p:cNvSpPr>
          <p:nvPr>
            <p:ph idx="1"/>
          </p:nvPr>
        </p:nvSpPr>
        <p:spPr>
          <a:xfrm>
            <a:off x="1435100" y="1447800"/>
            <a:ext cx="7499350" cy="4069432"/>
          </a:xfrm>
        </p:spPr>
        <p:txBody>
          <a:bodyPr lIns="90488" tIns="44450" rIns="90488" bIns="44450"/>
          <a:lstStyle/>
          <a:p>
            <a:r>
              <a:rPr lang="en-US" dirty="0" smtClean="0"/>
              <a:t>Operand is held in register named in address filed</a:t>
            </a:r>
          </a:p>
          <a:p>
            <a:r>
              <a:rPr lang="en-US" dirty="0" smtClean="0"/>
              <a:t>EA = R</a:t>
            </a:r>
          </a:p>
          <a:p>
            <a:r>
              <a:rPr lang="en-US" dirty="0" smtClean="0"/>
              <a:t>Limited number of registers</a:t>
            </a:r>
          </a:p>
          <a:p>
            <a:r>
              <a:rPr lang="en-US" dirty="0" smtClean="0"/>
              <a:t>Very small address field needed </a:t>
            </a:r>
          </a:p>
          <a:p>
            <a:pPr lvl="1"/>
            <a:r>
              <a:rPr lang="en-US" dirty="0" smtClean="0"/>
              <a:t>Shorter instructions</a:t>
            </a:r>
          </a:p>
          <a:p>
            <a:pPr lvl="1"/>
            <a:r>
              <a:rPr lang="en-US" dirty="0" smtClean="0"/>
              <a:t>Faster instruction fetch</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431800" y="6229350"/>
            <a:ext cx="1905000" cy="457200"/>
          </a:xfrm>
          <a:prstGeom prst="rect">
            <a:avLst/>
          </a:prstGeom>
          <a:noFill/>
          <a:ln w="12700">
            <a:noFill/>
            <a:miter lim="800000"/>
            <a:headEnd/>
            <a:tailEnd/>
          </a:ln>
        </p:spPr>
        <p:txBody>
          <a:bodyPr wrap="none" anchor="ctr"/>
          <a:lstStyle/>
          <a:p>
            <a:endParaRPr lang="en-GB"/>
          </a:p>
        </p:txBody>
      </p:sp>
      <p:sp>
        <p:nvSpPr>
          <p:cNvPr id="25603" name="Rectangle 3"/>
          <p:cNvSpPr>
            <a:spLocks noChangeArrowheads="1"/>
          </p:cNvSpPr>
          <p:nvPr/>
        </p:nvSpPr>
        <p:spPr bwMode="auto">
          <a:xfrm>
            <a:off x="3124200" y="6229350"/>
            <a:ext cx="2895600" cy="457200"/>
          </a:xfrm>
          <a:prstGeom prst="rect">
            <a:avLst/>
          </a:prstGeom>
          <a:noFill/>
          <a:ln w="12700">
            <a:noFill/>
            <a:miter lim="800000"/>
            <a:headEnd/>
            <a:tailEnd/>
          </a:ln>
        </p:spPr>
        <p:txBody>
          <a:bodyPr wrap="none" anchor="ctr"/>
          <a:lstStyle/>
          <a:p>
            <a:endParaRPr lang="en-GB"/>
          </a:p>
        </p:txBody>
      </p:sp>
      <p:sp>
        <p:nvSpPr>
          <p:cNvPr id="13316" name="Rectangle 6"/>
          <p:cNvSpPr>
            <a:spLocks noGrp="1" noChangeArrowheads="1"/>
          </p:cNvSpPr>
          <p:nvPr>
            <p:ph type="title"/>
          </p:nvPr>
        </p:nvSpPr>
        <p:spPr/>
        <p:txBody>
          <a:bodyPr/>
          <a:lstStyle/>
          <a:p>
            <a:pPr fontAlgn="auto">
              <a:spcAft>
                <a:spcPts val="0"/>
              </a:spcAft>
              <a:defRPr/>
            </a:pPr>
            <a:r>
              <a:rPr lang="en-US" smtClean="0">
                <a:solidFill>
                  <a:schemeClr val="tx2">
                    <a:satMod val="130000"/>
                  </a:schemeClr>
                </a:solidFill>
              </a:rPr>
              <a:t>Register Addressing (2)</a:t>
            </a:r>
          </a:p>
        </p:txBody>
      </p:sp>
      <p:sp>
        <p:nvSpPr>
          <p:cNvPr id="25605" name="Rectangle 7"/>
          <p:cNvSpPr>
            <a:spLocks noGrp="1" noChangeArrowheads="1"/>
          </p:cNvSpPr>
          <p:nvPr>
            <p:ph idx="1"/>
          </p:nvPr>
        </p:nvSpPr>
        <p:spPr/>
        <p:txBody>
          <a:bodyPr/>
          <a:lstStyle/>
          <a:p>
            <a:r>
              <a:rPr lang="en-US" dirty="0" smtClean="0"/>
              <a:t>No memory access</a:t>
            </a:r>
          </a:p>
          <a:p>
            <a:r>
              <a:rPr lang="en-US" dirty="0" smtClean="0"/>
              <a:t>Very fast execution</a:t>
            </a:r>
          </a:p>
          <a:p>
            <a:r>
              <a:rPr lang="en-US" dirty="0" smtClean="0"/>
              <a:t>Very limited address space</a:t>
            </a:r>
          </a:p>
          <a:p>
            <a:r>
              <a:rPr lang="en-US" dirty="0" smtClean="0"/>
              <a:t>Multiple registers helps performance</a:t>
            </a:r>
          </a:p>
          <a:p>
            <a:pPr lvl="1"/>
            <a:r>
              <a:rPr lang="en-US" dirty="0" smtClean="0"/>
              <a:t>Requires good assembly programming or compiler writing</a:t>
            </a:r>
          </a:p>
          <a:p>
            <a:r>
              <a:rPr lang="en-US" dirty="0" smtClean="0"/>
              <a:t>c.f. Direct addressing</a:t>
            </a:r>
          </a:p>
          <a:p>
            <a:endParaRPr lang="en-US" dirty="0" smtClean="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475656" y="0"/>
            <a:ext cx="7499350" cy="764704"/>
          </a:xfrm>
        </p:spPr>
        <p:txBody>
          <a:bodyPr/>
          <a:lstStyle/>
          <a:p>
            <a:r>
              <a:rPr lang="en-US" dirty="0"/>
              <a:t>Register direct mode</a:t>
            </a:r>
          </a:p>
        </p:txBody>
      </p:sp>
      <p:sp>
        <p:nvSpPr>
          <p:cNvPr id="35843" name="Rectangle 3"/>
          <p:cNvSpPr>
            <a:spLocks noGrp="1" noChangeArrowheads="1"/>
          </p:cNvSpPr>
          <p:nvPr>
            <p:ph type="body" idx="1"/>
          </p:nvPr>
        </p:nvSpPr>
        <p:spPr>
          <a:xfrm>
            <a:off x="971600" y="4077072"/>
            <a:ext cx="8028384" cy="2304256"/>
          </a:xfrm>
        </p:spPr>
        <p:txBody>
          <a:bodyPr/>
          <a:lstStyle/>
          <a:p>
            <a:pPr>
              <a:lnSpc>
                <a:spcPct val="90000"/>
              </a:lnSpc>
            </a:pPr>
            <a:r>
              <a:rPr lang="en-US" sz="2000" dirty="0"/>
              <a:t>It specifies a register instead a memory address</a:t>
            </a:r>
          </a:p>
          <a:p>
            <a:pPr>
              <a:lnSpc>
                <a:spcPct val="90000"/>
              </a:lnSpc>
            </a:pPr>
            <a:r>
              <a:rPr lang="en-US" sz="2000" dirty="0"/>
              <a:t>LDAC R – if register R contains </a:t>
            </a:r>
            <a:r>
              <a:rPr lang="en-US" sz="2000" dirty="0" smtClean="0"/>
              <a:t>a </a:t>
            </a:r>
            <a:r>
              <a:rPr lang="en-US" sz="2000" dirty="0"/>
              <a:t>value 5, then the value 5 is copied into the CPU’s accumulator</a:t>
            </a:r>
          </a:p>
          <a:p>
            <a:pPr>
              <a:lnSpc>
                <a:spcPct val="90000"/>
              </a:lnSpc>
            </a:pPr>
            <a:r>
              <a:rPr lang="en-US" sz="2000" dirty="0"/>
              <a:t>No memory access</a:t>
            </a:r>
          </a:p>
          <a:p>
            <a:pPr>
              <a:lnSpc>
                <a:spcPct val="90000"/>
              </a:lnSpc>
            </a:pPr>
            <a:r>
              <a:rPr lang="en-US" sz="2000" dirty="0"/>
              <a:t>Very fast execution</a:t>
            </a:r>
          </a:p>
          <a:p>
            <a:pPr>
              <a:lnSpc>
                <a:spcPct val="90000"/>
              </a:lnSpc>
            </a:pPr>
            <a:r>
              <a:rPr lang="en-US" sz="2000" dirty="0"/>
              <a:t>Very limited address space</a:t>
            </a:r>
          </a:p>
        </p:txBody>
      </p:sp>
      <p:grpSp>
        <p:nvGrpSpPr>
          <p:cNvPr id="2" name="Group 5"/>
          <p:cNvGrpSpPr>
            <a:grpSpLocks/>
          </p:cNvGrpSpPr>
          <p:nvPr/>
        </p:nvGrpSpPr>
        <p:grpSpPr bwMode="auto">
          <a:xfrm>
            <a:off x="1351855" y="1295400"/>
            <a:ext cx="4722813" cy="604838"/>
            <a:chOff x="913" y="1441"/>
            <a:chExt cx="2975" cy="381"/>
          </a:xfrm>
        </p:grpSpPr>
        <p:sp>
          <p:nvSpPr>
            <p:cNvPr id="35846" name="Rectangle 6"/>
            <p:cNvSpPr>
              <a:spLocks noChangeArrowheads="1"/>
            </p:cNvSpPr>
            <p:nvPr/>
          </p:nvSpPr>
          <p:spPr bwMode="auto">
            <a:xfrm>
              <a:off x="913" y="1441"/>
              <a:ext cx="2975" cy="381"/>
            </a:xfrm>
            <a:prstGeom prst="rect">
              <a:avLst/>
            </a:prstGeom>
            <a:noFill/>
            <a:ln w="12700">
              <a:solidFill>
                <a:schemeClr val="tx1"/>
              </a:solidFill>
              <a:miter lim="800000"/>
              <a:headEnd/>
              <a:tailEnd/>
            </a:ln>
            <a:effectLst/>
          </p:spPr>
          <p:txBody>
            <a:bodyPr wrap="none" anchor="ctr"/>
            <a:lstStyle/>
            <a:p>
              <a:endParaRPr lang="en-GB"/>
            </a:p>
          </p:txBody>
        </p:sp>
        <p:sp>
          <p:nvSpPr>
            <p:cNvPr id="35847" name="Line 7"/>
            <p:cNvSpPr>
              <a:spLocks noChangeShapeType="1"/>
            </p:cNvSpPr>
            <p:nvPr/>
          </p:nvSpPr>
          <p:spPr bwMode="auto">
            <a:xfrm>
              <a:off x="1537" y="1446"/>
              <a:ext cx="0" cy="375"/>
            </a:xfrm>
            <a:prstGeom prst="line">
              <a:avLst/>
            </a:prstGeom>
            <a:noFill/>
            <a:ln w="12700">
              <a:solidFill>
                <a:schemeClr val="tx1"/>
              </a:solidFill>
              <a:round/>
              <a:headEnd/>
              <a:tailEnd/>
            </a:ln>
            <a:effectLst/>
          </p:spPr>
          <p:txBody>
            <a:bodyPr wrap="none" anchor="ctr"/>
            <a:lstStyle/>
            <a:p>
              <a:endParaRPr lang="en-GB"/>
            </a:p>
          </p:txBody>
        </p:sp>
      </p:grpSp>
      <p:sp>
        <p:nvSpPr>
          <p:cNvPr id="35848" name="Rectangle 8"/>
          <p:cNvSpPr>
            <a:spLocks noChangeArrowheads="1"/>
          </p:cNvSpPr>
          <p:nvPr/>
        </p:nvSpPr>
        <p:spPr bwMode="auto">
          <a:xfrm>
            <a:off x="2647255" y="1371600"/>
            <a:ext cx="2551113" cy="454025"/>
          </a:xfrm>
          <a:prstGeom prst="rect">
            <a:avLst/>
          </a:prstGeom>
          <a:noFill/>
          <a:ln w="12700">
            <a:noFill/>
            <a:miter lim="800000"/>
            <a:headEnd/>
            <a:tailEnd/>
          </a:ln>
          <a:effectLst/>
        </p:spPr>
        <p:txBody>
          <a:bodyPr wrap="none" lIns="90488" tIns="44450" rIns="90488" bIns="44450">
            <a:spAutoFit/>
          </a:bodyPr>
          <a:lstStyle/>
          <a:p>
            <a:pPr eaLnBrk="0" hangingPunct="0"/>
            <a:r>
              <a:rPr lang="en-US"/>
              <a:t>Register Address R</a:t>
            </a:r>
          </a:p>
        </p:txBody>
      </p:sp>
      <p:sp>
        <p:nvSpPr>
          <p:cNvPr id="35849" name="Rectangle 9"/>
          <p:cNvSpPr>
            <a:spLocks noChangeArrowheads="1"/>
          </p:cNvSpPr>
          <p:nvPr/>
        </p:nvSpPr>
        <p:spPr bwMode="auto">
          <a:xfrm>
            <a:off x="1275655" y="1371600"/>
            <a:ext cx="1128713" cy="454025"/>
          </a:xfrm>
          <a:prstGeom prst="rect">
            <a:avLst/>
          </a:prstGeom>
          <a:noFill/>
          <a:ln w="12700">
            <a:noFill/>
            <a:miter lim="800000"/>
            <a:headEnd/>
            <a:tailEnd/>
          </a:ln>
          <a:effectLst/>
        </p:spPr>
        <p:txBody>
          <a:bodyPr wrap="none" lIns="90488" tIns="44450" rIns="90488" bIns="44450">
            <a:spAutoFit/>
          </a:bodyPr>
          <a:lstStyle/>
          <a:p>
            <a:pPr eaLnBrk="0" hangingPunct="0"/>
            <a:r>
              <a:rPr lang="en-US"/>
              <a:t>Opcode</a:t>
            </a:r>
          </a:p>
        </p:txBody>
      </p:sp>
      <p:sp>
        <p:nvSpPr>
          <p:cNvPr id="35850" name="Rectangle 10"/>
          <p:cNvSpPr>
            <a:spLocks noChangeArrowheads="1"/>
          </p:cNvSpPr>
          <p:nvPr/>
        </p:nvSpPr>
        <p:spPr bwMode="auto">
          <a:xfrm>
            <a:off x="3028255" y="838200"/>
            <a:ext cx="1500188" cy="454025"/>
          </a:xfrm>
          <a:prstGeom prst="rect">
            <a:avLst/>
          </a:prstGeom>
          <a:noFill/>
          <a:ln w="12700">
            <a:noFill/>
            <a:miter lim="800000"/>
            <a:headEnd/>
            <a:tailEnd/>
          </a:ln>
          <a:effectLst/>
        </p:spPr>
        <p:txBody>
          <a:bodyPr wrap="none" lIns="90488" tIns="44450" rIns="90488" bIns="44450">
            <a:spAutoFit/>
          </a:bodyPr>
          <a:lstStyle/>
          <a:p>
            <a:pPr eaLnBrk="0" hangingPunct="0"/>
            <a:r>
              <a:rPr lang="en-US"/>
              <a:t>Instruction</a:t>
            </a:r>
          </a:p>
        </p:txBody>
      </p:sp>
      <p:sp>
        <p:nvSpPr>
          <p:cNvPr id="35851" name="Rectangle 11"/>
          <p:cNvSpPr>
            <a:spLocks noChangeArrowheads="1"/>
          </p:cNvSpPr>
          <p:nvPr/>
        </p:nvSpPr>
        <p:spPr bwMode="auto">
          <a:xfrm>
            <a:off x="6304855" y="1295400"/>
            <a:ext cx="2587625" cy="682625"/>
          </a:xfrm>
          <a:prstGeom prst="rect">
            <a:avLst/>
          </a:prstGeom>
          <a:noFill/>
          <a:ln w="12700">
            <a:solidFill>
              <a:schemeClr val="tx1"/>
            </a:solidFill>
            <a:miter lim="800000"/>
            <a:headEnd/>
            <a:tailEnd/>
          </a:ln>
          <a:effectLst/>
        </p:spPr>
        <p:txBody>
          <a:bodyPr wrap="none" anchor="ctr"/>
          <a:lstStyle/>
          <a:p>
            <a:endParaRPr lang="en-GB"/>
          </a:p>
        </p:txBody>
      </p:sp>
      <p:sp>
        <p:nvSpPr>
          <p:cNvPr id="35852" name="Rectangle 12"/>
          <p:cNvSpPr>
            <a:spLocks noChangeArrowheads="1"/>
          </p:cNvSpPr>
          <p:nvPr/>
        </p:nvSpPr>
        <p:spPr bwMode="auto">
          <a:xfrm>
            <a:off x="6304855" y="1981200"/>
            <a:ext cx="2587625" cy="682625"/>
          </a:xfrm>
          <a:prstGeom prst="rect">
            <a:avLst/>
          </a:prstGeom>
          <a:noFill/>
          <a:ln w="12700">
            <a:solidFill>
              <a:schemeClr val="tx1"/>
            </a:solidFill>
            <a:miter lim="800000"/>
            <a:headEnd/>
            <a:tailEnd/>
          </a:ln>
          <a:effectLst/>
        </p:spPr>
        <p:txBody>
          <a:bodyPr wrap="none" anchor="ctr"/>
          <a:lstStyle/>
          <a:p>
            <a:endParaRPr lang="en-GB"/>
          </a:p>
        </p:txBody>
      </p:sp>
      <p:sp>
        <p:nvSpPr>
          <p:cNvPr id="35853" name="Rectangle 13"/>
          <p:cNvSpPr>
            <a:spLocks noChangeArrowheads="1"/>
          </p:cNvSpPr>
          <p:nvPr/>
        </p:nvSpPr>
        <p:spPr bwMode="auto">
          <a:xfrm>
            <a:off x="6304855" y="2667000"/>
            <a:ext cx="2587625" cy="682625"/>
          </a:xfrm>
          <a:prstGeom prst="rect">
            <a:avLst/>
          </a:prstGeom>
          <a:noFill/>
          <a:ln w="12700">
            <a:solidFill>
              <a:schemeClr val="tx1"/>
            </a:solidFill>
            <a:miter lim="800000"/>
            <a:headEnd/>
            <a:tailEnd/>
          </a:ln>
          <a:effectLst/>
        </p:spPr>
        <p:txBody>
          <a:bodyPr wrap="none" anchor="ctr"/>
          <a:lstStyle/>
          <a:p>
            <a:endParaRPr lang="en-GB"/>
          </a:p>
        </p:txBody>
      </p:sp>
      <p:sp>
        <p:nvSpPr>
          <p:cNvPr id="35854" name="Rectangle 14"/>
          <p:cNvSpPr>
            <a:spLocks noChangeArrowheads="1"/>
          </p:cNvSpPr>
          <p:nvPr/>
        </p:nvSpPr>
        <p:spPr bwMode="auto">
          <a:xfrm>
            <a:off x="6300192" y="3352800"/>
            <a:ext cx="2587625" cy="682625"/>
          </a:xfrm>
          <a:prstGeom prst="rect">
            <a:avLst/>
          </a:prstGeom>
          <a:noFill/>
          <a:ln w="12700">
            <a:solidFill>
              <a:schemeClr val="tx1"/>
            </a:solidFill>
            <a:miter lim="800000"/>
            <a:headEnd/>
            <a:tailEnd/>
          </a:ln>
          <a:effectLst/>
        </p:spPr>
        <p:txBody>
          <a:bodyPr wrap="none" anchor="ctr"/>
          <a:lstStyle/>
          <a:p>
            <a:endParaRPr lang="en-GB"/>
          </a:p>
        </p:txBody>
      </p:sp>
      <p:sp>
        <p:nvSpPr>
          <p:cNvPr id="35856" name="Rectangle 16"/>
          <p:cNvSpPr>
            <a:spLocks noChangeArrowheads="1"/>
          </p:cNvSpPr>
          <p:nvPr/>
        </p:nvSpPr>
        <p:spPr bwMode="auto">
          <a:xfrm>
            <a:off x="6838255" y="762000"/>
            <a:ext cx="1314450" cy="454025"/>
          </a:xfrm>
          <a:prstGeom prst="rect">
            <a:avLst/>
          </a:prstGeom>
          <a:noFill/>
          <a:ln w="12700">
            <a:noFill/>
            <a:miter lim="800000"/>
            <a:headEnd/>
            <a:tailEnd/>
          </a:ln>
          <a:effectLst/>
        </p:spPr>
        <p:txBody>
          <a:bodyPr wrap="none" lIns="90488" tIns="44450" rIns="90488" bIns="44450">
            <a:spAutoFit/>
          </a:bodyPr>
          <a:lstStyle/>
          <a:p>
            <a:pPr eaLnBrk="0" hangingPunct="0"/>
            <a:r>
              <a:rPr lang="en-US"/>
              <a:t>Registers</a:t>
            </a:r>
          </a:p>
        </p:txBody>
      </p:sp>
      <p:sp>
        <p:nvSpPr>
          <p:cNvPr id="35857" name="Rectangle 17"/>
          <p:cNvSpPr>
            <a:spLocks noChangeArrowheads="1"/>
          </p:cNvSpPr>
          <p:nvPr/>
        </p:nvSpPr>
        <p:spPr bwMode="auto">
          <a:xfrm>
            <a:off x="6990655" y="2819400"/>
            <a:ext cx="1230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a:t>Operand</a:t>
            </a:r>
          </a:p>
        </p:txBody>
      </p:sp>
      <p:sp>
        <p:nvSpPr>
          <p:cNvPr id="35858" name="Freeform 18"/>
          <p:cNvSpPr>
            <a:spLocks/>
          </p:cNvSpPr>
          <p:nvPr/>
        </p:nvSpPr>
        <p:spPr bwMode="auto">
          <a:xfrm>
            <a:off x="3714055" y="1901825"/>
            <a:ext cx="2590800" cy="1146175"/>
          </a:xfrm>
          <a:custGeom>
            <a:avLst/>
            <a:gdLst/>
            <a:ahLst/>
            <a:cxnLst>
              <a:cxn ang="0">
                <a:pos x="0" y="0"/>
              </a:cxn>
              <a:cxn ang="0">
                <a:pos x="0" y="1273"/>
              </a:cxn>
              <a:cxn ang="0">
                <a:pos x="1631" y="1273"/>
              </a:cxn>
            </a:cxnLst>
            <a:rect l="0" t="0" r="r" b="b"/>
            <a:pathLst>
              <a:path w="1632" h="1274">
                <a:moveTo>
                  <a:pt x="0" y="0"/>
                </a:moveTo>
                <a:lnTo>
                  <a:pt x="0" y="1273"/>
                </a:lnTo>
                <a:lnTo>
                  <a:pt x="1631" y="1273"/>
                </a:lnTo>
              </a:path>
            </a:pathLst>
          </a:custGeom>
          <a:noFill/>
          <a:ln w="12700" cap="rnd" cmpd="sng">
            <a:solidFill>
              <a:schemeClr val="tx1"/>
            </a:solidFill>
            <a:prstDash val="solid"/>
            <a:round/>
            <a:headEnd type="none" w="med" len="med"/>
            <a:tailEnd type="triangle" w="med" len="med"/>
          </a:ln>
          <a:effectLst/>
        </p:spPr>
        <p:txBody>
          <a:bodyPr/>
          <a:lstStyle/>
          <a:p>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31800" y="6229350"/>
            <a:ext cx="1905000" cy="457200"/>
          </a:xfrm>
          <a:prstGeom prst="rect">
            <a:avLst/>
          </a:prstGeom>
          <a:noFill/>
          <a:ln w="12700">
            <a:noFill/>
            <a:miter lim="800000"/>
            <a:headEnd/>
            <a:tailEnd/>
          </a:ln>
        </p:spPr>
        <p:txBody>
          <a:bodyPr wrap="none" anchor="ctr"/>
          <a:lstStyle/>
          <a:p>
            <a:endParaRPr lang="en-GB"/>
          </a:p>
        </p:txBody>
      </p:sp>
      <p:sp>
        <p:nvSpPr>
          <p:cNvPr id="27651" name="Rectangle 3"/>
          <p:cNvSpPr>
            <a:spLocks noChangeArrowheads="1"/>
          </p:cNvSpPr>
          <p:nvPr/>
        </p:nvSpPr>
        <p:spPr bwMode="auto">
          <a:xfrm>
            <a:off x="3124200" y="6229350"/>
            <a:ext cx="2895600" cy="457200"/>
          </a:xfrm>
          <a:prstGeom prst="rect">
            <a:avLst/>
          </a:prstGeom>
          <a:noFill/>
          <a:ln w="12700">
            <a:noFill/>
            <a:miter lim="800000"/>
            <a:headEnd/>
            <a:tailEnd/>
          </a:ln>
        </p:spPr>
        <p:txBody>
          <a:bodyPr wrap="none" anchor="ctr"/>
          <a:lstStyle/>
          <a:p>
            <a:endParaRPr lang="en-GB"/>
          </a:p>
        </p:txBody>
      </p:sp>
      <p:sp>
        <p:nvSpPr>
          <p:cNvPr id="15364" name="Rectangle 4"/>
          <p:cNvSpPr>
            <a:spLocks noGrp="1" noChangeArrowheads="1"/>
          </p:cNvSpPr>
          <p:nvPr>
            <p:ph type="title"/>
          </p:nvPr>
        </p:nvSpPr>
        <p:spPr/>
        <p:txBody>
          <a:bodyPr lIns="90488" tIns="44450" rIns="90488" bIns="44450"/>
          <a:lstStyle/>
          <a:p>
            <a:pPr fontAlgn="auto">
              <a:spcAft>
                <a:spcPts val="0"/>
              </a:spcAft>
              <a:defRPr/>
            </a:pPr>
            <a:r>
              <a:rPr lang="en-US" sz="2600" smtClean="0">
                <a:solidFill>
                  <a:schemeClr val="tx2">
                    <a:satMod val="130000"/>
                  </a:schemeClr>
                </a:solidFill>
              </a:rPr>
              <a:t>Register Indirect Addressing</a:t>
            </a:r>
          </a:p>
        </p:txBody>
      </p:sp>
      <p:sp>
        <p:nvSpPr>
          <p:cNvPr id="27653" name="Rectangle 5"/>
          <p:cNvSpPr>
            <a:spLocks noGrp="1" noChangeArrowheads="1"/>
          </p:cNvSpPr>
          <p:nvPr>
            <p:ph idx="1"/>
          </p:nvPr>
        </p:nvSpPr>
        <p:spPr/>
        <p:txBody>
          <a:bodyPr lIns="90488" tIns="44450" rIns="90488" bIns="44450"/>
          <a:lstStyle/>
          <a:p>
            <a:r>
              <a:rPr lang="en-US" dirty="0" smtClean="0"/>
              <a:t>C.f. indirect addressing</a:t>
            </a:r>
          </a:p>
          <a:p>
            <a:r>
              <a:rPr lang="en-US" dirty="0" smtClean="0"/>
              <a:t>EA = (R)</a:t>
            </a:r>
          </a:p>
          <a:p>
            <a:r>
              <a:rPr lang="en-US" dirty="0" smtClean="0"/>
              <a:t>Operand is in memory cell pointed to by contents of register R</a:t>
            </a:r>
          </a:p>
          <a:p>
            <a:r>
              <a:rPr lang="en-US" dirty="0" smtClean="0"/>
              <a:t>Large address space (2</a:t>
            </a:r>
            <a:r>
              <a:rPr lang="en-US" baseline="30000" dirty="0" smtClean="0"/>
              <a:t>n</a:t>
            </a:r>
            <a:r>
              <a:rPr lang="en-US" dirty="0" smtClean="0"/>
              <a:t>)</a:t>
            </a:r>
          </a:p>
          <a:p>
            <a:r>
              <a:rPr lang="en-US" dirty="0" smtClean="0"/>
              <a:t>One fewer memory access than indirect addressing</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03648" y="0"/>
            <a:ext cx="7499350" cy="764704"/>
          </a:xfrm>
        </p:spPr>
        <p:txBody>
          <a:bodyPr/>
          <a:lstStyle/>
          <a:p>
            <a:r>
              <a:rPr lang="en-US" dirty="0"/>
              <a:t>Register indirect mode</a:t>
            </a:r>
          </a:p>
        </p:txBody>
      </p:sp>
      <p:sp>
        <p:nvSpPr>
          <p:cNvPr id="36867" name="Rectangle 3"/>
          <p:cNvSpPr>
            <a:spLocks noGrp="1" noChangeArrowheads="1"/>
          </p:cNvSpPr>
          <p:nvPr>
            <p:ph type="body" idx="1"/>
          </p:nvPr>
        </p:nvSpPr>
        <p:spPr>
          <a:xfrm>
            <a:off x="0" y="3962400"/>
            <a:ext cx="9144000" cy="2895600"/>
          </a:xfrm>
        </p:spPr>
        <p:txBody>
          <a:bodyPr/>
          <a:lstStyle/>
          <a:p>
            <a:r>
              <a:rPr lang="en-US" sz="2800" dirty="0" smtClean="0"/>
              <a:t>LDAC </a:t>
            </a:r>
            <a:r>
              <a:rPr lang="en-US" sz="2800" dirty="0"/>
              <a:t>(R) – the register contains the address of the operand in the memory</a:t>
            </a:r>
          </a:p>
          <a:p>
            <a:r>
              <a:rPr lang="en-US" sz="2800" dirty="0"/>
              <a:t>Register R (selected by the operand), contains value 5 which represents the address of the operand in the memory (10)</a:t>
            </a:r>
          </a:p>
          <a:p>
            <a:r>
              <a:rPr lang="en-US" sz="2800" dirty="0"/>
              <a:t>One fewer memory access than indirect addressing</a:t>
            </a:r>
          </a:p>
        </p:txBody>
      </p:sp>
      <p:sp>
        <p:nvSpPr>
          <p:cNvPr id="36868" name="Rectangle 4"/>
          <p:cNvSpPr>
            <a:spLocks noChangeArrowheads="1"/>
          </p:cNvSpPr>
          <p:nvPr/>
        </p:nvSpPr>
        <p:spPr bwMode="auto">
          <a:xfrm>
            <a:off x="-407988" y="5160963"/>
            <a:ext cx="1905001" cy="457200"/>
          </a:xfrm>
          <a:prstGeom prst="rect">
            <a:avLst/>
          </a:prstGeom>
          <a:noFill/>
          <a:ln w="12700">
            <a:noFill/>
            <a:miter lim="800000"/>
            <a:headEnd/>
            <a:tailEnd/>
          </a:ln>
          <a:effectLst/>
        </p:spPr>
        <p:txBody>
          <a:bodyPr wrap="none" anchor="ctr"/>
          <a:lstStyle/>
          <a:p>
            <a:endParaRPr lang="en-GB"/>
          </a:p>
        </p:txBody>
      </p:sp>
      <p:sp>
        <p:nvSpPr>
          <p:cNvPr id="36869" name="Rectangle 5"/>
          <p:cNvSpPr>
            <a:spLocks noChangeArrowheads="1"/>
          </p:cNvSpPr>
          <p:nvPr/>
        </p:nvSpPr>
        <p:spPr bwMode="auto">
          <a:xfrm>
            <a:off x="2284413" y="5160963"/>
            <a:ext cx="2895600" cy="457200"/>
          </a:xfrm>
          <a:prstGeom prst="rect">
            <a:avLst/>
          </a:prstGeom>
          <a:noFill/>
          <a:ln w="12700">
            <a:noFill/>
            <a:miter lim="800000"/>
            <a:headEnd/>
            <a:tailEnd/>
          </a:ln>
          <a:effectLst/>
        </p:spPr>
        <p:txBody>
          <a:bodyPr wrap="none" anchor="ctr"/>
          <a:lstStyle/>
          <a:p>
            <a:endParaRPr lang="en-GB"/>
          </a:p>
        </p:txBody>
      </p:sp>
      <p:grpSp>
        <p:nvGrpSpPr>
          <p:cNvPr id="2" name="Group 6"/>
          <p:cNvGrpSpPr>
            <a:grpSpLocks/>
          </p:cNvGrpSpPr>
          <p:nvPr/>
        </p:nvGrpSpPr>
        <p:grpSpPr bwMode="auto">
          <a:xfrm>
            <a:off x="76200" y="1219200"/>
            <a:ext cx="4722813" cy="604838"/>
            <a:chOff x="913" y="1441"/>
            <a:chExt cx="2975" cy="381"/>
          </a:xfrm>
        </p:grpSpPr>
        <p:sp>
          <p:nvSpPr>
            <p:cNvPr id="36871" name="Rectangle 7"/>
            <p:cNvSpPr>
              <a:spLocks noChangeArrowheads="1"/>
            </p:cNvSpPr>
            <p:nvPr/>
          </p:nvSpPr>
          <p:spPr bwMode="auto">
            <a:xfrm>
              <a:off x="913" y="1441"/>
              <a:ext cx="2975" cy="381"/>
            </a:xfrm>
            <a:prstGeom prst="rect">
              <a:avLst/>
            </a:prstGeom>
            <a:noFill/>
            <a:ln w="12700">
              <a:solidFill>
                <a:schemeClr val="tx1"/>
              </a:solidFill>
              <a:miter lim="800000"/>
              <a:headEnd/>
              <a:tailEnd/>
            </a:ln>
            <a:effectLst/>
          </p:spPr>
          <p:txBody>
            <a:bodyPr wrap="none" anchor="ctr"/>
            <a:lstStyle/>
            <a:p>
              <a:endParaRPr lang="en-GB"/>
            </a:p>
          </p:txBody>
        </p:sp>
        <p:sp>
          <p:nvSpPr>
            <p:cNvPr id="36872" name="Line 8"/>
            <p:cNvSpPr>
              <a:spLocks noChangeShapeType="1"/>
            </p:cNvSpPr>
            <p:nvPr/>
          </p:nvSpPr>
          <p:spPr bwMode="auto">
            <a:xfrm>
              <a:off x="1537" y="1446"/>
              <a:ext cx="0" cy="375"/>
            </a:xfrm>
            <a:prstGeom prst="line">
              <a:avLst/>
            </a:prstGeom>
            <a:noFill/>
            <a:ln w="12700">
              <a:solidFill>
                <a:schemeClr val="tx1"/>
              </a:solidFill>
              <a:round/>
              <a:headEnd/>
              <a:tailEnd/>
            </a:ln>
            <a:effectLst/>
          </p:spPr>
          <p:txBody>
            <a:bodyPr wrap="none" anchor="ctr"/>
            <a:lstStyle/>
            <a:p>
              <a:endParaRPr lang="en-GB"/>
            </a:p>
          </p:txBody>
        </p:sp>
      </p:grpSp>
      <p:sp>
        <p:nvSpPr>
          <p:cNvPr id="36873" name="Rectangle 9"/>
          <p:cNvSpPr>
            <a:spLocks noChangeArrowheads="1"/>
          </p:cNvSpPr>
          <p:nvPr/>
        </p:nvSpPr>
        <p:spPr bwMode="auto">
          <a:xfrm>
            <a:off x="1636713" y="1295400"/>
            <a:ext cx="2551112" cy="454025"/>
          </a:xfrm>
          <a:prstGeom prst="rect">
            <a:avLst/>
          </a:prstGeom>
          <a:noFill/>
          <a:ln w="12700">
            <a:noFill/>
            <a:miter lim="800000"/>
            <a:headEnd/>
            <a:tailEnd/>
          </a:ln>
          <a:effectLst/>
        </p:spPr>
        <p:txBody>
          <a:bodyPr wrap="none" lIns="90488" tIns="44450" rIns="90488" bIns="44450">
            <a:spAutoFit/>
          </a:bodyPr>
          <a:lstStyle/>
          <a:p>
            <a:pPr eaLnBrk="0" hangingPunct="0"/>
            <a:r>
              <a:rPr lang="en-US"/>
              <a:t>Register Address R</a:t>
            </a:r>
          </a:p>
        </p:txBody>
      </p:sp>
      <p:sp>
        <p:nvSpPr>
          <p:cNvPr id="36874" name="Rectangle 10"/>
          <p:cNvSpPr>
            <a:spLocks noChangeArrowheads="1"/>
          </p:cNvSpPr>
          <p:nvPr/>
        </p:nvSpPr>
        <p:spPr bwMode="auto">
          <a:xfrm>
            <a:off x="0" y="1295400"/>
            <a:ext cx="1128713" cy="454025"/>
          </a:xfrm>
          <a:prstGeom prst="rect">
            <a:avLst/>
          </a:prstGeom>
          <a:noFill/>
          <a:ln w="12700">
            <a:noFill/>
            <a:miter lim="800000"/>
            <a:headEnd/>
            <a:tailEnd/>
          </a:ln>
          <a:effectLst/>
        </p:spPr>
        <p:txBody>
          <a:bodyPr wrap="none" lIns="90488" tIns="44450" rIns="90488" bIns="44450">
            <a:spAutoFit/>
          </a:bodyPr>
          <a:lstStyle/>
          <a:p>
            <a:pPr eaLnBrk="0" hangingPunct="0"/>
            <a:r>
              <a:rPr lang="en-US"/>
              <a:t>Opcode</a:t>
            </a:r>
          </a:p>
        </p:txBody>
      </p:sp>
      <p:sp>
        <p:nvSpPr>
          <p:cNvPr id="36875" name="Rectangle 11"/>
          <p:cNvSpPr>
            <a:spLocks noChangeArrowheads="1"/>
          </p:cNvSpPr>
          <p:nvPr/>
        </p:nvSpPr>
        <p:spPr bwMode="auto">
          <a:xfrm>
            <a:off x="2286000" y="762000"/>
            <a:ext cx="1500188" cy="454025"/>
          </a:xfrm>
          <a:prstGeom prst="rect">
            <a:avLst/>
          </a:prstGeom>
          <a:noFill/>
          <a:ln w="12700">
            <a:noFill/>
            <a:miter lim="800000"/>
            <a:headEnd/>
            <a:tailEnd/>
          </a:ln>
          <a:effectLst/>
        </p:spPr>
        <p:txBody>
          <a:bodyPr wrap="none" lIns="90488" tIns="44450" rIns="90488" bIns="44450">
            <a:spAutoFit/>
          </a:bodyPr>
          <a:lstStyle/>
          <a:p>
            <a:pPr eaLnBrk="0" hangingPunct="0"/>
            <a:r>
              <a:rPr lang="en-US" dirty="0"/>
              <a:t>Instruction</a:t>
            </a:r>
          </a:p>
        </p:txBody>
      </p:sp>
      <p:sp>
        <p:nvSpPr>
          <p:cNvPr id="36876" name="Rectangle 12"/>
          <p:cNvSpPr>
            <a:spLocks noChangeArrowheads="1"/>
          </p:cNvSpPr>
          <p:nvPr/>
        </p:nvSpPr>
        <p:spPr bwMode="auto">
          <a:xfrm>
            <a:off x="7239000" y="1143000"/>
            <a:ext cx="1597025" cy="682625"/>
          </a:xfrm>
          <a:prstGeom prst="rect">
            <a:avLst/>
          </a:prstGeom>
          <a:noFill/>
          <a:ln w="12700">
            <a:solidFill>
              <a:schemeClr val="tx1"/>
            </a:solidFill>
            <a:miter lim="800000"/>
            <a:headEnd/>
            <a:tailEnd/>
          </a:ln>
          <a:effectLst/>
        </p:spPr>
        <p:txBody>
          <a:bodyPr wrap="none" anchor="ctr"/>
          <a:lstStyle/>
          <a:p>
            <a:endParaRPr lang="en-GB"/>
          </a:p>
        </p:txBody>
      </p:sp>
      <p:sp>
        <p:nvSpPr>
          <p:cNvPr id="36877" name="Rectangle 13"/>
          <p:cNvSpPr>
            <a:spLocks noChangeArrowheads="1"/>
          </p:cNvSpPr>
          <p:nvPr/>
        </p:nvSpPr>
        <p:spPr bwMode="auto">
          <a:xfrm>
            <a:off x="7239000" y="1828800"/>
            <a:ext cx="1597025" cy="682625"/>
          </a:xfrm>
          <a:prstGeom prst="rect">
            <a:avLst/>
          </a:prstGeom>
          <a:noFill/>
          <a:ln w="12700">
            <a:solidFill>
              <a:schemeClr val="tx1"/>
            </a:solidFill>
            <a:miter lim="800000"/>
            <a:headEnd/>
            <a:tailEnd/>
          </a:ln>
          <a:effectLst/>
        </p:spPr>
        <p:txBody>
          <a:bodyPr wrap="none" anchor="ctr"/>
          <a:lstStyle/>
          <a:p>
            <a:endParaRPr lang="en-GB"/>
          </a:p>
        </p:txBody>
      </p:sp>
      <p:sp>
        <p:nvSpPr>
          <p:cNvPr id="36878" name="Rectangle 14"/>
          <p:cNvSpPr>
            <a:spLocks noChangeArrowheads="1"/>
          </p:cNvSpPr>
          <p:nvPr/>
        </p:nvSpPr>
        <p:spPr bwMode="auto">
          <a:xfrm>
            <a:off x="7239000" y="2514600"/>
            <a:ext cx="1597025" cy="682625"/>
          </a:xfrm>
          <a:prstGeom prst="rect">
            <a:avLst/>
          </a:prstGeom>
          <a:noFill/>
          <a:ln w="12700">
            <a:solidFill>
              <a:schemeClr val="tx1"/>
            </a:solidFill>
            <a:miter lim="800000"/>
            <a:headEnd/>
            <a:tailEnd/>
          </a:ln>
          <a:effectLst/>
        </p:spPr>
        <p:txBody>
          <a:bodyPr wrap="none" anchor="ctr"/>
          <a:lstStyle/>
          <a:p>
            <a:endParaRPr lang="en-GB"/>
          </a:p>
        </p:txBody>
      </p:sp>
      <p:sp>
        <p:nvSpPr>
          <p:cNvPr id="36879" name="Rectangle 15"/>
          <p:cNvSpPr>
            <a:spLocks noChangeArrowheads="1"/>
          </p:cNvSpPr>
          <p:nvPr/>
        </p:nvSpPr>
        <p:spPr bwMode="auto">
          <a:xfrm>
            <a:off x="7239000" y="3200400"/>
            <a:ext cx="1597025" cy="682625"/>
          </a:xfrm>
          <a:prstGeom prst="rect">
            <a:avLst/>
          </a:prstGeom>
          <a:noFill/>
          <a:ln w="12700">
            <a:solidFill>
              <a:schemeClr val="tx1"/>
            </a:solidFill>
            <a:miter lim="800000"/>
            <a:headEnd/>
            <a:tailEnd/>
          </a:ln>
          <a:effectLst/>
        </p:spPr>
        <p:txBody>
          <a:bodyPr wrap="none" anchor="ctr"/>
          <a:lstStyle/>
          <a:p>
            <a:endParaRPr lang="en-GB"/>
          </a:p>
        </p:txBody>
      </p:sp>
      <p:sp>
        <p:nvSpPr>
          <p:cNvPr id="36881" name="Rectangle 17"/>
          <p:cNvSpPr>
            <a:spLocks noChangeArrowheads="1"/>
          </p:cNvSpPr>
          <p:nvPr/>
        </p:nvSpPr>
        <p:spPr bwMode="auto">
          <a:xfrm>
            <a:off x="7467600" y="762000"/>
            <a:ext cx="1230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a:t>Memory</a:t>
            </a:r>
          </a:p>
        </p:txBody>
      </p:sp>
      <p:sp>
        <p:nvSpPr>
          <p:cNvPr id="36882" name="Rectangle 18"/>
          <p:cNvSpPr>
            <a:spLocks noChangeArrowheads="1"/>
          </p:cNvSpPr>
          <p:nvPr/>
        </p:nvSpPr>
        <p:spPr bwMode="auto">
          <a:xfrm>
            <a:off x="7405688" y="2667000"/>
            <a:ext cx="1230312" cy="454025"/>
          </a:xfrm>
          <a:prstGeom prst="rect">
            <a:avLst/>
          </a:prstGeom>
          <a:noFill/>
          <a:ln w="12700">
            <a:noFill/>
            <a:miter lim="800000"/>
            <a:headEnd/>
            <a:tailEnd/>
          </a:ln>
          <a:effectLst/>
        </p:spPr>
        <p:txBody>
          <a:bodyPr wrap="none" lIns="90488" tIns="44450" rIns="90488" bIns="44450">
            <a:spAutoFit/>
          </a:bodyPr>
          <a:lstStyle/>
          <a:p>
            <a:pPr eaLnBrk="0" hangingPunct="0"/>
            <a:r>
              <a:rPr lang="en-US"/>
              <a:t>Operand</a:t>
            </a:r>
          </a:p>
        </p:txBody>
      </p:sp>
      <p:sp>
        <p:nvSpPr>
          <p:cNvPr id="36890" name="Rectangle 26"/>
          <p:cNvSpPr>
            <a:spLocks noChangeArrowheads="1"/>
          </p:cNvSpPr>
          <p:nvPr/>
        </p:nvSpPr>
        <p:spPr bwMode="auto">
          <a:xfrm>
            <a:off x="5334000" y="685800"/>
            <a:ext cx="1314450" cy="454025"/>
          </a:xfrm>
          <a:prstGeom prst="rect">
            <a:avLst/>
          </a:prstGeom>
          <a:noFill/>
          <a:ln w="12700">
            <a:noFill/>
            <a:miter lim="800000"/>
            <a:headEnd/>
            <a:tailEnd/>
          </a:ln>
          <a:effectLst/>
        </p:spPr>
        <p:txBody>
          <a:bodyPr wrap="none" lIns="90488" tIns="44450" rIns="90488" bIns="44450">
            <a:spAutoFit/>
          </a:bodyPr>
          <a:lstStyle/>
          <a:p>
            <a:pPr eaLnBrk="0" hangingPunct="0"/>
            <a:r>
              <a:rPr lang="en-US"/>
              <a:t>Registers</a:t>
            </a:r>
          </a:p>
        </p:txBody>
      </p:sp>
      <p:sp>
        <p:nvSpPr>
          <p:cNvPr id="36891" name="Freeform 27"/>
          <p:cNvSpPr>
            <a:spLocks/>
          </p:cNvSpPr>
          <p:nvPr/>
        </p:nvSpPr>
        <p:spPr bwMode="auto">
          <a:xfrm>
            <a:off x="2743200" y="1828800"/>
            <a:ext cx="2362200" cy="381000"/>
          </a:xfrm>
          <a:custGeom>
            <a:avLst/>
            <a:gdLst/>
            <a:ahLst/>
            <a:cxnLst>
              <a:cxn ang="0">
                <a:pos x="0" y="0"/>
              </a:cxn>
              <a:cxn ang="0">
                <a:pos x="0" y="888"/>
              </a:cxn>
              <a:cxn ang="0">
                <a:pos x="480" y="888"/>
              </a:cxn>
            </a:cxnLst>
            <a:rect l="0" t="0" r="r" b="b"/>
            <a:pathLst>
              <a:path w="481" h="889">
                <a:moveTo>
                  <a:pt x="0" y="0"/>
                </a:moveTo>
                <a:lnTo>
                  <a:pt x="0" y="888"/>
                </a:lnTo>
                <a:lnTo>
                  <a:pt x="480" y="888"/>
                </a:lnTo>
              </a:path>
            </a:pathLst>
          </a:custGeom>
          <a:noFill/>
          <a:ln w="12700" cap="rnd" cmpd="sng">
            <a:solidFill>
              <a:schemeClr val="tx1"/>
            </a:solidFill>
            <a:prstDash val="solid"/>
            <a:round/>
            <a:headEnd type="none" w="med" len="med"/>
            <a:tailEnd type="triangle" w="med" len="med"/>
          </a:ln>
          <a:effectLst/>
        </p:spPr>
        <p:txBody>
          <a:bodyPr/>
          <a:lstStyle/>
          <a:p>
            <a:endParaRPr lang="en-GB"/>
          </a:p>
        </p:txBody>
      </p:sp>
      <p:sp>
        <p:nvSpPr>
          <p:cNvPr id="36892" name="Line 28"/>
          <p:cNvSpPr>
            <a:spLocks noChangeShapeType="1"/>
          </p:cNvSpPr>
          <p:nvPr/>
        </p:nvSpPr>
        <p:spPr bwMode="auto">
          <a:xfrm>
            <a:off x="6934200" y="2895600"/>
            <a:ext cx="304800" cy="0"/>
          </a:xfrm>
          <a:prstGeom prst="line">
            <a:avLst/>
          </a:prstGeom>
          <a:noFill/>
          <a:ln w="9525">
            <a:solidFill>
              <a:schemeClr val="tx1"/>
            </a:solidFill>
            <a:round/>
            <a:headEnd/>
            <a:tailEnd type="triangle" w="med" len="med"/>
          </a:ln>
          <a:effectLst/>
        </p:spPr>
        <p:txBody>
          <a:bodyPr wrap="none" lIns="90000" tIns="46800" rIns="90000" bIns="46800" anchor="ctr"/>
          <a:lstStyle/>
          <a:p>
            <a:endParaRPr lang="en-GB"/>
          </a:p>
        </p:txBody>
      </p:sp>
      <p:sp>
        <p:nvSpPr>
          <p:cNvPr id="36893" name="Rectangle 29"/>
          <p:cNvSpPr>
            <a:spLocks noChangeArrowheads="1"/>
          </p:cNvSpPr>
          <p:nvPr/>
        </p:nvSpPr>
        <p:spPr bwMode="auto">
          <a:xfrm>
            <a:off x="5105400" y="1143000"/>
            <a:ext cx="1597025" cy="682625"/>
          </a:xfrm>
          <a:prstGeom prst="rect">
            <a:avLst/>
          </a:prstGeom>
          <a:noFill/>
          <a:ln w="12700">
            <a:solidFill>
              <a:schemeClr val="tx1"/>
            </a:solidFill>
            <a:miter lim="800000"/>
            <a:headEnd/>
            <a:tailEnd/>
          </a:ln>
          <a:effectLst/>
        </p:spPr>
        <p:txBody>
          <a:bodyPr wrap="none" anchor="ctr"/>
          <a:lstStyle/>
          <a:p>
            <a:endParaRPr lang="en-GB"/>
          </a:p>
        </p:txBody>
      </p:sp>
      <p:sp>
        <p:nvSpPr>
          <p:cNvPr id="36894" name="Rectangle 30"/>
          <p:cNvSpPr>
            <a:spLocks noChangeArrowheads="1"/>
          </p:cNvSpPr>
          <p:nvPr/>
        </p:nvSpPr>
        <p:spPr bwMode="auto">
          <a:xfrm>
            <a:off x="5105400" y="1828800"/>
            <a:ext cx="1597025" cy="682625"/>
          </a:xfrm>
          <a:prstGeom prst="rect">
            <a:avLst/>
          </a:prstGeom>
          <a:noFill/>
          <a:ln w="12700">
            <a:solidFill>
              <a:schemeClr val="tx1"/>
            </a:solidFill>
            <a:miter lim="800000"/>
            <a:headEnd/>
            <a:tailEnd/>
          </a:ln>
          <a:effectLst/>
        </p:spPr>
        <p:txBody>
          <a:bodyPr wrap="none" anchor="ctr"/>
          <a:lstStyle/>
          <a:p>
            <a:endParaRPr lang="en-GB"/>
          </a:p>
        </p:txBody>
      </p:sp>
      <p:sp>
        <p:nvSpPr>
          <p:cNvPr id="36895" name="Rectangle 31"/>
          <p:cNvSpPr>
            <a:spLocks noChangeArrowheads="1"/>
          </p:cNvSpPr>
          <p:nvPr/>
        </p:nvSpPr>
        <p:spPr bwMode="auto">
          <a:xfrm>
            <a:off x="5105400" y="2514600"/>
            <a:ext cx="1597025" cy="682625"/>
          </a:xfrm>
          <a:prstGeom prst="rect">
            <a:avLst/>
          </a:prstGeom>
          <a:noFill/>
          <a:ln w="12700">
            <a:solidFill>
              <a:schemeClr val="tx1"/>
            </a:solidFill>
            <a:miter lim="800000"/>
            <a:headEnd/>
            <a:tailEnd/>
          </a:ln>
          <a:effectLst/>
        </p:spPr>
        <p:txBody>
          <a:bodyPr wrap="none" anchor="ctr"/>
          <a:lstStyle/>
          <a:p>
            <a:endParaRPr lang="en-GB"/>
          </a:p>
        </p:txBody>
      </p:sp>
      <p:sp>
        <p:nvSpPr>
          <p:cNvPr id="36896" name="Rectangle 32"/>
          <p:cNvSpPr>
            <a:spLocks noChangeArrowheads="1"/>
          </p:cNvSpPr>
          <p:nvPr/>
        </p:nvSpPr>
        <p:spPr bwMode="auto">
          <a:xfrm>
            <a:off x="5105400" y="3200400"/>
            <a:ext cx="1597025" cy="682625"/>
          </a:xfrm>
          <a:prstGeom prst="rect">
            <a:avLst/>
          </a:prstGeom>
          <a:noFill/>
          <a:ln w="12700">
            <a:solidFill>
              <a:schemeClr val="tx1"/>
            </a:solidFill>
            <a:miter lim="800000"/>
            <a:headEnd/>
            <a:tailEnd/>
          </a:ln>
          <a:effectLst/>
        </p:spPr>
        <p:txBody>
          <a:bodyPr wrap="none" anchor="ctr"/>
          <a:lstStyle/>
          <a:p>
            <a:endParaRPr lang="en-GB"/>
          </a:p>
        </p:txBody>
      </p:sp>
      <p:sp>
        <p:nvSpPr>
          <p:cNvPr id="36897" name="Rectangle 33"/>
          <p:cNvSpPr>
            <a:spLocks noChangeArrowheads="1"/>
          </p:cNvSpPr>
          <p:nvPr/>
        </p:nvSpPr>
        <p:spPr bwMode="auto">
          <a:xfrm>
            <a:off x="5181600" y="1828800"/>
            <a:ext cx="1524000" cy="577850"/>
          </a:xfrm>
          <a:prstGeom prst="rect">
            <a:avLst/>
          </a:prstGeom>
          <a:noFill/>
          <a:ln w="12700">
            <a:noFill/>
            <a:miter lim="800000"/>
            <a:headEnd/>
            <a:tailEnd/>
          </a:ln>
          <a:effectLst/>
        </p:spPr>
        <p:txBody>
          <a:bodyPr lIns="90488" tIns="44450" rIns="90488" bIns="44450">
            <a:spAutoFit/>
          </a:bodyPr>
          <a:lstStyle/>
          <a:p>
            <a:pPr algn="ctr" eaLnBrk="0" hangingPunct="0"/>
            <a:r>
              <a:rPr lang="en-US" sz="1600"/>
              <a:t>Pointer to</a:t>
            </a:r>
          </a:p>
          <a:p>
            <a:pPr algn="ctr" eaLnBrk="0" hangingPunct="0"/>
            <a:r>
              <a:rPr lang="en-US" sz="1600"/>
              <a:t>operand</a:t>
            </a:r>
          </a:p>
        </p:txBody>
      </p:sp>
      <p:sp>
        <p:nvSpPr>
          <p:cNvPr id="36898" name="Line 34"/>
          <p:cNvSpPr>
            <a:spLocks noChangeShapeType="1"/>
          </p:cNvSpPr>
          <p:nvPr/>
        </p:nvSpPr>
        <p:spPr bwMode="auto">
          <a:xfrm>
            <a:off x="6705600" y="2133600"/>
            <a:ext cx="228600" cy="0"/>
          </a:xfrm>
          <a:prstGeom prst="line">
            <a:avLst/>
          </a:prstGeom>
          <a:noFill/>
          <a:ln w="9525">
            <a:solidFill>
              <a:schemeClr val="tx1"/>
            </a:solidFill>
            <a:round/>
            <a:headEnd/>
            <a:tailEnd/>
          </a:ln>
          <a:effectLst/>
        </p:spPr>
        <p:txBody>
          <a:bodyPr/>
          <a:lstStyle/>
          <a:p>
            <a:endParaRPr lang="en-GB"/>
          </a:p>
        </p:txBody>
      </p:sp>
      <p:sp>
        <p:nvSpPr>
          <p:cNvPr id="36899" name="Line 35"/>
          <p:cNvSpPr>
            <a:spLocks noChangeShapeType="1"/>
          </p:cNvSpPr>
          <p:nvPr/>
        </p:nvSpPr>
        <p:spPr bwMode="auto">
          <a:xfrm>
            <a:off x="6934200" y="2133600"/>
            <a:ext cx="0" cy="762000"/>
          </a:xfrm>
          <a:prstGeom prst="line">
            <a:avLst/>
          </a:prstGeom>
          <a:noFill/>
          <a:ln w="9525">
            <a:solidFill>
              <a:schemeClr val="tx1"/>
            </a:solidFill>
            <a:round/>
            <a:headEnd/>
            <a:tailEnd/>
          </a:ln>
          <a:effectLst/>
        </p:spPr>
        <p:txBody>
          <a:bodyPr/>
          <a:lstStyle/>
          <a:p>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403648" y="0"/>
            <a:ext cx="7499350" cy="1143000"/>
          </a:xfrm>
        </p:spPr>
        <p:txBody>
          <a:bodyPr/>
          <a:lstStyle/>
          <a:p>
            <a:r>
              <a:rPr lang="en-US" dirty="0"/>
              <a:t>Implicit addressing mode</a:t>
            </a:r>
          </a:p>
        </p:txBody>
      </p:sp>
      <p:sp>
        <p:nvSpPr>
          <p:cNvPr id="34819" name="Rectangle 3"/>
          <p:cNvSpPr>
            <a:spLocks noGrp="1" noChangeArrowheads="1"/>
          </p:cNvSpPr>
          <p:nvPr>
            <p:ph type="body" idx="1"/>
          </p:nvPr>
        </p:nvSpPr>
        <p:spPr>
          <a:xfrm>
            <a:off x="1187624" y="1066800"/>
            <a:ext cx="7956376" cy="5791200"/>
          </a:xfrm>
        </p:spPr>
        <p:txBody>
          <a:bodyPr/>
          <a:lstStyle/>
          <a:p>
            <a:pPr>
              <a:lnSpc>
                <a:spcPct val="90000"/>
              </a:lnSpc>
            </a:pPr>
            <a:r>
              <a:rPr lang="en-US" sz="2400" dirty="0"/>
              <a:t>Doesn’t explicitly specify an </a:t>
            </a:r>
            <a:r>
              <a:rPr lang="en-US" sz="2400" dirty="0" smtClean="0"/>
              <a:t>operand</a:t>
            </a:r>
          </a:p>
          <a:p>
            <a:pPr>
              <a:lnSpc>
                <a:spcPct val="90000"/>
              </a:lnSpc>
            </a:pPr>
            <a:endParaRPr lang="en-US" sz="2400" dirty="0"/>
          </a:p>
          <a:p>
            <a:pPr>
              <a:lnSpc>
                <a:spcPct val="90000"/>
              </a:lnSpc>
            </a:pPr>
            <a:r>
              <a:rPr lang="en-US" sz="2400" dirty="0"/>
              <a:t>The instruction implicitly specifies the operand because always applies to a specific register</a:t>
            </a:r>
          </a:p>
          <a:p>
            <a:pPr>
              <a:lnSpc>
                <a:spcPct val="90000"/>
              </a:lnSpc>
            </a:pPr>
            <a:endParaRPr lang="en-US" sz="2400" dirty="0" smtClean="0"/>
          </a:p>
          <a:p>
            <a:pPr>
              <a:lnSpc>
                <a:spcPct val="90000"/>
              </a:lnSpc>
            </a:pPr>
            <a:r>
              <a:rPr lang="en-US" sz="2400" dirty="0" smtClean="0"/>
              <a:t>This </a:t>
            </a:r>
            <a:r>
              <a:rPr lang="en-US" sz="2400" dirty="0"/>
              <a:t>is not used for load instructions</a:t>
            </a:r>
          </a:p>
          <a:p>
            <a:pPr>
              <a:lnSpc>
                <a:spcPct val="90000"/>
              </a:lnSpc>
            </a:pPr>
            <a:endParaRPr lang="en-US" sz="2400" dirty="0" smtClean="0"/>
          </a:p>
          <a:p>
            <a:pPr>
              <a:lnSpc>
                <a:spcPct val="90000"/>
              </a:lnSpc>
            </a:pPr>
            <a:r>
              <a:rPr lang="en-US" sz="2400" dirty="0" smtClean="0"/>
              <a:t>This </a:t>
            </a:r>
            <a:r>
              <a:rPr lang="en-US" sz="2400" dirty="0"/>
              <a:t>mode is used also in CPUs that do use a stack to store data; they don’t specify an operand because it is implicit that the operand must come from the stack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GB" dirty="0" smtClean="0">
                <a:solidFill>
                  <a:schemeClr val="tx2">
                    <a:satMod val="130000"/>
                  </a:schemeClr>
                </a:solidFill>
              </a:rPr>
              <a:t>Lecture 9</a:t>
            </a:r>
            <a:endParaRPr lang="en-GB" dirty="0">
              <a:solidFill>
                <a:schemeClr val="tx2">
                  <a:satMod val="130000"/>
                </a:schemeClr>
              </a:solidFill>
            </a:endParaRPr>
          </a:p>
        </p:txBody>
      </p:sp>
      <p:sp>
        <p:nvSpPr>
          <p:cNvPr id="15363" name="Content Placeholder 2"/>
          <p:cNvSpPr>
            <a:spLocks noGrp="1"/>
          </p:cNvSpPr>
          <p:nvPr>
            <p:ph idx="1"/>
          </p:nvPr>
        </p:nvSpPr>
        <p:spPr/>
        <p:txBody>
          <a:bodyPr/>
          <a:lstStyle/>
          <a:p>
            <a:r>
              <a:rPr lang="en-US" dirty="0" smtClean="0"/>
              <a:t>Addressing Modes</a:t>
            </a:r>
          </a:p>
          <a:p>
            <a:endParaRPr lang="en-GB" dirty="0" smtClean="0"/>
          </a:p>
          <a:p>
            <a:endParaRPr lang="en-GB" dirty="0" smtClean="0"/>
          </a:p>
          <a:p>
            <a:endParaRPr lang="en-GB" dirty="0" smtClean="0"/>
          </a:p>
          <a:p>
            <a:pPr algn="ctr">
              <a:buFont typeface="Wingdings 2" pitchFamily="18" charset="2"/>
              <a:buNone/>
            </a:pPr>
            <a:r>
              <a:rPr lang="en-GB" sz="2400" smtClean="0"/>
              <a:t>Chapter 11 of William Stallings's Book:  </a:t>
            </a:r>
          </a:p>
          <a:p>
            <a:pPr algn="ctr">
              <a:buFont typeface="Wingdings 2" pitchFamily="18" charset="2"/>
              <a:buNone/>
            </a:pPr>
            <a:r>
              <a:rPr lang="en-GB" sz="2400" dirty="0" smtClean="0"/>
              <a:t>Computer Organization and Architecture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644650" y="0"/>
            <a:ext cx="7499350" cy="1143000"/>
          </a:xfrm>
        </p:spPr>
        <p:txBody>
          <a:bodyPr/>
          <a:lstStyle/>
          <a:p>
            <a:r>
              <a:rPr lang="en-US" dirty="0"/>
              <a:t>Addressing Modes</a:t>
            </a:r>
          </a:p>
        </p:txBody>
      </p:sp>
      <p:sp>
        <p:nvSpPr>
          <p:cNvPr id="25603" name="Rectangle 3"/>
          <p:cNvSpPr>
            <a:spLocks noGrp="1" noChangeArrowheads="1"/>
          </p:cNvSpPr>
          <p:nvPr>
            <p:ph type="body" idx="1"/>
          </p:nvPr>
        </p:nvSpPr>
        <p:spPr>
          <a:xfrm>
            <a:off x="1043608" y="980728"/>
            <a:ext cx="7499350" cy="4800600"/>
          </a:xfrm>
        </p:spPr>
        <p:txBody>
          <a:bodyPr/>
          <a:lstStyle/>
          <a:p>
            <a:pPr>
              <a:lnSpc>
                <a:spcPct val="80000"/>
              </a:lnSpc>
            </a:pPr>
            <a:r>
              <a:rPr lang="en-US" sz="2000" dirty="0"/>
              <a:t>An architecture addressing modes are the set of syntaxes and methods that instructions use to specify a memory address</a:t>
            </a:r>
          </a:p>
          <a:p>
            <a:pPr lvl="1">
              <a:lnSpc>
                <a:spcPct val="80000"/>
              </a:lnSpc>
            </a:pPr>
            <a:r>
              <a:rPr lang="en-US" sz="1800" dirty="0"/>
              <a:t>For operands or results</a:t>
            </a:r>
          </a:p>
          <a:p>
            <a:pPr lvl="1">
              <a:lnSpc>
                <a:spcPct val="80000"/>
              </a:lnSpc>
            </a:pPr>
            <a:r>
              <a:rPr lang="en-US" sz="1800" dirty="0"/>
              <a:t>As a target address for a branch instruction</a:t>
            </a:r>
          </a:p>
          <a:p>
            <a:pPr>
              <a:lnSpc>
                <a:spcPct val="80000"/>
              </a:lnSpc>
            </a:pPr>
            <a:endParaRPr lang="en-US" sz="2000" dirty="0" smtClean="0"/>
          </a:p>
          <a:p>
            <a:pPr>
              <a:lnSpc>
                <a:spcPct val="80000"/>
              </a:lnSpc>
            </a:pPr>
            <a:r>
              <a:rPr lang="en-US" sz="2000" dirty="0" smtClean="0"/>
              <a:t>When </a:t>
            </a:r>
            <a:r>
              <a:rPr lang="en-US" sz="2000" dirty="0"/>
              <a:t>a microprocessor accesses memory, to either read or write data, it must specify the memory address it needs to access</a:t>
            </a:r>
          </a:p>
          <a:p>
            <a:pPr>
              <a:lnSpc>
                <a:spcPct val="80000"/>
              </a:lnSpc>
            </a:pPr>
            <a:endParaRPr lang="en-US" sz="2000" dirty="0" smtClean="0"/>
          </a:p>
          <a:p>
            <a:pPr>
              <a:lnSpc>
                <a:spcPct val="80000"/>
              </a:lnSpc>
            </a:pPr>
            <a:r>
              <a:rPr lang="en-US" sz="2000" dirty="0" smtClean="0"/>
              <a:t>Several </a:t>
            </a:r>
            <a:r>
              <a:rPr lang="en-US" sz="2000" dirty="0"/>
              <a:t>addressing modes to generate this address are known, a microprocessor instruction set architecture may contain some or all of those modes, deepening on its design</a:t>
            </a:r>
          </a:p>
          <a:p>
            <a:pPr>
              <a:lnSpc>
                <a:spcPct val="80000"/>
              </a:lnSpc>
            </a:pP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1800" y="6229350"/>
            <a:ext cx="1905000" cy="457200"/>
          </a:xfrm>
          <a:prstGeom prst="rect">
            <a:avLst/>
          </a:prstGeom>
          <a:noFill/>
          <a:ln w="12700">
            <a:noFill/>
            <a:miter lim="800000"/>
            <a:headEnd/>
            <a:tailEnd/>
          </a:ln>
        </p:spPr>
        <p:txBody>
          <a:bodyPr wrap="none" anchor="ctr"/>
          <a:lstStyle/>
          <a:p>
            <a:endParaRPr lang="en-GB"/>
          </a:p>
        </p:txBody>
      </p:sp>
      <p:sp>
        <p:nvSpPr>
          <p:cNvPr id="16387" name="Rectangle 3"/>
          <p:cNvSpPr>
            <a:spLocks noChangeArrowheads="1"/>
          </p:cNvSpPr>
          <p:nvPr/>
        </p:nvSpPr>
        <p:spPr bwMode="auto">
          <a:xfrm>
            <a:off x="3124200" y="6229350"/>
            <a:ext cx="2895600" cy="457200"/>
          </a:xfrm>
          <a:prstGeom prst="rect">
            <a:avLst/>
          </a:prstGeom>
          <a:noFill/>
          <a:ln w="12700">
            <a:noFill/>
            <a:miter lim="800000"/>
            <a:headEnd/>
            <a:tailEnd/>
          </a:ln>
        </p:spPr>
        <p:txBody>
          <a:bodyPr wrap="none" anchor="ctr"/>
          <a:lstStyle/>
          <a:p>
            <a:endParaRPr lang="en-GB"/>
          </a:p>
        </p:txBody>
      </p:sp>
      <p:sp>
        <p:nvSpPr>
          <p:cNvPr id="4100" name="Rectangle 4"/>
          <p:cNvSpPr>
            <a:spLocks noGrp="1" noChangeArrowheads="1"/>
          </p:cNvSpPr>
          <p:nvPr>
            <p:ph type="title"/>
          </p:nvPr>
        </p:nvSpPr>
        <p:spPr>
          <a:xfrm>
            <a:off x="1403648" y="0"/>
            <a:ext cx="7499350" cy="764704"/>
          </a:xfrm>
        </p:spPr>
        <p:txBody>
          <a:bodyPr lIns="90488" tIns="44450" rIns="90488" bIns="44450"/>
          <a:lstStyle/>
          <a:p>
            <a:pPr algn="ctr" fontAlgn="auto">
              <a:spcAft>
                <a:spcPts val="0"/>
              </a:spcAft>
              <a:defRPr/>
            </a:pPr>
            <a:r>
              <a:rPr lang="en-US" dirty="0" smtClean="0">
                <a:solidFill>
                  <a:schemeClr val="tx2">
                    <a:satMod val="130000"/>
                  </a:schemeClr>
                </a:solidFill>
              </a:rPr>
              <a:t>Addressing Modes</a:t>
            </a:r>
          </a:p>
        </p:txBody>
      </p:sp>
      <p:sp>
        <p:nvSpPr>
          <p:cNvPr id="16389" name="Rectangle 5"/>
          <p:cNvSpPr>
            <a:spLocks noGrp="1" noChangeArrowheads="1"/>
          </p:cNvSpPr>
          <p:nvPr>
            <p:ph idx="1"/>
          </p:nvPr>
        </p:nvSpPr>
        <p:spPr/>
        <p:txBody>
          <a:bodyPr lIns="90488" tIns="44450" rIns="90488" bIns="44450"/>
          <a:lstStyle/>
          <a:p>
            <a:r>
              <a:rPr lang="en-US" dirty="0" smtClean="0"/>
              <a:t>Immediate</a:t>
            </a:r>
          </a:p>
          <a:p>
            <a:r>
              <a:rPr lang="en-US" dirty="0" smtClean="0"/>
              <a:t>Direct</a:t>
            </a:r>
          </a:p>
          <a:p>
            <a:r>
              <a:rPr lang="en-US" dirty="0" smtClean="0"/>
              <a:t>Indirect</a:t>
            </a:r>
          </a:p>
          <a:p>
            <a:r>
              <a:rPr lang="en-US" dirty="0" smtClean="0"/>
              <a:t>Register</a:t>
            </a:r>
          </a:p>
          <a:p>
            <a:r>
              <a:rPr lang="en-US" dirty="0" smtClean="0"/>
              <a:t>Register Indirect</a:t>
            </a:r>
          </a:p>
          <a:p>
            <a:r>
              <a:rPr lang="en-US" dirty="0" smtClean="0"/>
              <a:t>Displacement (Indexed) </a:t>
            </a:r>
          </a:p>
          <a:p>
            <a:r>
              <a:rPr lang="en-US" dirty="0" smtClean="0"/>
              <a:t>Stack</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31800" y="6229350"/>
            <a:ext cx="1905000" cy="457200"/>
          </a:xfrm>
          <a:prstGeom prst="rect">
            <a:avLst/>
          </a:prstGeom>
          <a:noFill/>
          <a:ln w="12700">
            <a:noFill/>
            <a:miter lim="800000"/>
            <a:headEnd/>
            <a:tailEnd/>
          </a:ln>
        </p:spPr>
        <p:txBody>
          <a:bodyPr wrap="none" anchor="ctr"/>
          <a:lstStyle/>
          <a:p>
            <a:endParaRPr lang="en-GB"/>
          </a:p>
        </p:txBody>
      </p:sp>
      <p:sp>
        <p:nvSpPr>
          <p:cNvPr id="17411" name="Rectangle 3"/>
          <p:cNvSpPr>
            <a:spLocks noChangeArrowheads="1"/>
          </p:cNvSpPr>
          <p:nvPr/>
        </p:nvSpPr>
        <p:spPr bwMode="auto">
          <a:xfrm>
            <a:off x="3124200" y="6229350"/>
            <a:ext cx="2895600" cy="457200"/>
          </a:xfrm>
          <a:prstGeom prst="rect">
            <a:avLst/>
          </a:prstGeom>
          <a:noFill/>
          <a:ln w="12700">
            <a:noFill/>
            <a:miter lim="800000"/>
            <a:headEnd/>
            <a:tailEnd/>
          </a:ln>
        </p:spPr>
        <p:txBody>
          <a:bodyPr wrap="none" anchor="ctr"/>
          <a:lstStyle/>
          <a:p>
            <a:endParaRPr lang="en-GB"/>
          </a:p>
        </p:txBody>
      </p:sp>
      <p:sp>
        <p:nvSpPr>
          <p:cNvPr id="5124" name="Rectangle 6"/>
          <p:cNvSpPr>
            <a:spLocks noGrp="1" noChangeArrowheads="1"/>
          </p:cNvSpPr>
          <p:nvPr>
            <p:ph type="title"/>
          </p:nvPr>
        </p:nvSpPr>
        <p:spPr/>
        <p:txBody>
          <a:bodyPr/>
          <a:lstStyle/>
          <a:p>
            <a:pPr fontAlgn="auto">
              <a:spcAft>
                <a:spcPts val="0"/>
              </a:spcAft>
              <a:defRPr/>
            </a:pPr>
            <a:r>
              <a:rPr lang="en-US" dirty="0" smtClean="0">
                <a:solidFill>
                  <a:schemeClr val="tx2">
                    <a:satMod val="130000"/>
                  </a:schemeClr>
                </a:solidFill>
              </a:rPr>
              <a:t>Immediate Addressing</a:t>
            </a:r>
          </a:p>
        </p:txBody>
      </p:sp>
      <p:sp>
        <p:nvSpPr>
          <p:cNvPr id="17413" name="Rectangle 7"/>
          <p:cNvSpPr>
            <a:spLocks noGrp="1" noChangeArrowheads="1"/>
          </p:cNvSpPr>
          <p:nvPr>
            <p:ph idx="1"/>
          </p:nvPr>
        </p:nvSpPr>
        <p:spPr/>
        <p:txBody>
          <a:bodyPr/>
          <a:lstStyle/>
          <a:p>
            <a:r>
              <a:rPr lang="en-US" dirty="0" smtClean="0"/>
              <a:t>Operand is part of instruction</a:t>
            </a:r>
          </a:p>
          <a:p>
            <a:r>
              <a:rPr lang="en-US" dirty="0" smtClean="0"/>
              <a:t>Operand = address field</a:t>
            </a:r>
          </a:p>
          <a:p>
            <a:r>
              <a:rPr lang="en-US" dirty="0" smtClean="0"/>
              <a:t>e.g. ADD 5</a:t>
            </a:r>
          </a:p>
          <a:p>
            <a:pPr lvl="1"/>
            <a:r>
              <a:rPr lang="en-US" dirty="0" smtClean="0"/>
              <a:t>Add 5 to contents of accumulator</a:t>
            </a:r>
          </a:p>
          <a:p>
            <a:pPr lvl="1"/>
            <a:r>
              <a:rPr lang="en-US" dirty="0" smtClean="0"/>
              <a:t>5 is operand</a:t>
            </a:r>
          </a:p>
          <a:p>
            <a:r>
              <a:rPr lang="en-US" dirty="0" smtClean="0"/>
              <a:t>No memory reference to fetch data</a:t>
            </a:r>
          </a:p>
          <a:p>
            <a:r>
              <a:rPr lang="en-US" dirty="0" smtClean="0"/>
              <a:t>Fast</a:t>
            </a:r>
          </a:p>
          <a:p>
            <a:r>
              <a:rPr lang="en-US" dirty="0" smtClean="0"/>
              <a:t>Limited range</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ChangeArrowheads="1"/>
          </p:cNvSpPr>
          <p:nvPr/>
        </p:nvSpPr>
        <p:spPr bwMode="auto">
          <a:xfrm>
            <a:off x="431800" y="6229350"/>
            <a:ext cx="1905000" cy="457200"/>
          </a:xfrm>
          <a:prstGeom prst="rect">
            <a:avLst/>
          </a:prstGeom>
          <a:noFill/>
          <a:ln w="12700">
            <a:noFill/>
            <a:miter lim="800000"/>
            <a:headEnd/>
            <a:tailEnd/>
          </a:ln>
        </p:spPr>
        <p:txBody>
          <a:bodyPr wrap="none" anchor="ctr"/>
          <a:lstStyle/>
          <a:p>
            <a:endParaRPr lang="en-GB"/>
          </a:p>
        </p:txBody>
      </p:sp>
      <p:sp>
        <p:nvSpPr>
          <p:cNvPr id="18435" name="Rectangle 1027"/>
          <p:cNvSpPr>
            <a:spLocks noChangeArrowheads="1"/>
          </p:cNvSpPr>
          <p:nvPr/>
        </p:nvSpPr>
        <p:spPr bwMode="auto">
          <a:xfrm>
            <a:off x="3124200" y="6229350"/>
            <a:ext cx="2895600" cy="457200"/>
          </a:xfrm>
          <a:prstGeom prst="rect">
            <a:avLst/>
          </a:prstGeom>
          <a:noFill/>
          <a:ln w="12700">
            <a:noFill/>
            <a:miter lim="800000"/>
            <a:headEnd/>
            <a:tailEnd/>
          </a:ln>
        </p:spPr>
        <p:txBody>
          <a:bodyPr wrap="none" anchor="ctr"/>
          <a:lstStyle/>
          <a:p>
            <a:endParaRPr lang="en-GB"/>
          </a:p>
        </p:txBody>
      </p:sp>
      <p:sp>
        <p:nvSpPr>
          <p:cNvPr id="6148" name="Rectangle 1028"/>
          <p:cNvSpPr>
            <a:spLocks noGrp="1" noChangeArrowheads="1"/>
          </p:cNvSpPr>
          <p:nvPr>
            <p:ph type="title"/>
          </p:nvPr>
        </p:nvSpPr>
        <p:spPr/>
        <p:txBody>
          <a:bodyPr lIns="90488" tIns="44450" rIns="90488" bIns="44450"/>
          <a:lstStyle/>
          <a:p>
            <a:pPr fontAlgn="auto">
              <a:spcAft>
                <a:spcPts val="0"/>
              </a:spcAft>
              <a:defRPr/>
            </a:pPr>
            <a:r>
              <a:rPr lang="en-US" smtClean="0">
                <a:solidFill>
                  <a:schemeClr val="tx2">
                    <a:satMod val="130000"/>
                  </a:schemeClr>
                </a:solidFill>
              </a:rPr>
              <a:t>Immediate Addressing Diagram</a:t>
            </a:r>
          </a:p>
        </p:txBody>
      </p:sp>
      <p:grpSp>
        <p:nvGrpSpPr>
          <p:cNvPr id="18437" name="Group 1031"/>
          <p:cNvGrpSpPr>
            <a:grpSpLocks/>
          </p:cNvGrpSpPr>
          <p:nvPr/>
        </p:nvGrpSpPr>
        <p:grpSpPr bwMode="auto">
          <a:xfrm>
            <a:off x="1754188" y="2287588"/>
            <a:ext cx="4722812" cy="604837"/>
            <a:chOff x="1105" y="1441"/>
            <a:chExt cx="2975" cy="381"/>
          </a:xfrm>
        </p:grpSpPr>
        <p:sp>
          <p:nvSpPr>
            <p:cNvPr id="18441" name="Rectangle 1029"/>
            <p:cNvSpPr>
              <a:spLocks noChangeArrowheads="1"/>
            </p:cNvSpPr>
            <p:nvPr/>
          </p:nvSpPr>
          <p:spPr bwMode="auto">
            <a:xfrm>
              <a:off x="1105" y="1441"/>
              <a:ext cx="2975" cy="381"/>
            </a:xfrm>
            <a:prstGeom prst="rect">
              <a:avLst/>
            </a:prstGeom>
            <a:noFill/>
            <a:ln w="12700">
              <a:solidFill>
                <a:schemeClr val="tx1"/>
              </a:solidFill>
              <a:miter lim="800000"/>
              <a:headEnd/>
              <a:tailEnd/>
            </a:ln>
          </p:spPr>
          <p:txBody>
            <a:bodyPr wrap="none" anchor="ctr"/>
            <a:lstStyle/>
            <a:p>
              <a:endParaRPr lang="en-GB"/>
            </a:p>
          </p:txBody>
        </p:sp>
        <p:sp>
          <p:nvSpPr>
            <p:cNvPr id="18442" name="Line 1030"/>
            <p:cNvSpPr>
              <a:spLocks noChangeShapeType="1"/>
            </p:cNvSpPr>
            <p:nvPr/>
          </p:nvSpPr>
          <p:spPr bwMode="auto">
            <a:xfrm>
              <a:off x="1729" y="1446"/>
              <a:ext cx="0" cy="375"/>
            </a:xfrm>
            <a:prstGeom prst="line">
              <a:avLst/>
            </a:prstGeom>
            <a:noFill/>
            <a:ln w="12700">
              <a:solidFill>
                <a:schemeClr val="tx1"/>
              </a:solidFill>
              <a:round/>
              <a:headEnd/>
              <a:tailEnd/>
            </a:ln>
          </p:spPr>
          <p:txBody>
            <a:bodyPr wrap="none" anchor="ctr"/>
            <a:lstStyle/>
            <a:p>
              <a:endParaRPr lang="en-GB"/>
            </a:p>
          </p:txBody>
        </p:sp>
      </p:grpSp>
      <p:sp>
        <p:nvSpPr>
          <p:cNvPr id="18438" name="Rectangle 1032"/>
          <p:cNvSpPr>
            <a:spLocks noChangeArrowheads="1"/>
          </p:cNvSpPr>
          <p:nvPr/>
        </p:nvSpPr>
        <p:spPr bwMode="auto">
          <a:xfrm>
            <a:off x="3887788" y="2363788"/>
            <a:ext cx="1230312" cy="454025"/>
          </a:xfrm>
          <a:prstGeom prst="rect">
            <a:avLst/>
          </a:prstGeom>
          <a:noFill/>
          <a:ln w="12700">
            <a:noFill/>
            <a:miter lim="800000"/>
            <a:headEnd/>
            <a:tailEnd/>
          </a:ln>
        </p:spPr>
        <p:txBody>
          <a:bodyPr wrap="none" lIns="90488" tIns="44450" rIns="90488" bIns="44450">
            <a:spAutoFit/>
          </a:bodyPr>
          <a:lstStyle/>
          <a:p>
            <a:r>
              <a:rPr lang="en-US"/>
              <a:t>Operand</a:t>
            </a:r>
          </a:p>
        </p:txBody>
      </p:sp>
      <p:sp>
        <p:nvSpPr>
          <p:cNvPr id="18439" name="Rectangle 1033"/>
          <p:cNvSpPr>
            <a:spLocks noChangeArrowheads="1"/>
          </p:cNvSpPr>
          <p:nvPr/>
        </p:nvSpPr>
        <p:spPr bwMode="auto">
          <a:xfrm>
            <a:off x="1677988" y="2363788"/>
            <a:ext cx="1128712" cy="454025"/>
          </a:xfrm>
          <a:prstGeom prst="rect">
            <a:avLst/>
          </a:prstGeom>
          <a:noFill/>
          <a:ln w="12700">
            <a:noFill/>
            <a:miter lim="800000"/>
            <a:headEnd/>
            <a:tailEnd/>
          </a:ln>
        </p:spPr>
        <p:txBody>
          <a:bodyPr wrap="none" lIns="90488" tIns="44450" rIns="90488" bIns="44450">
            <a:spAutoFit/>
          </a:bodyPr>
          <a:lstStyle/>
          <a:p>
            <a:r>
              <a:rPr lang="en-US"/>
              <a:t>Opcode</a:t>
            </a:r>
          </a:p>
        </p:txBody>
      </p:sp>
      <p:sp>
        <p:nvSpPr>
          <p:cNvPr id="18440" name="Rectangle 1034"/>
          <p:cNvSpPr>
            <a:spLocks noChangeArrowheads="1"/>
          </p:cNvSpPr>
          <p:nvPr/>
        </p:nvSpPr>
        <p:spPr bwMode="auto">
          <a:xfrm>
            <a:off x="3125788" y="1830388"/>
            <a:ext cx="1500187" cy="454025"/>
          </a:xfrm>
          <a:prstGeom prst="rect">
            <a:avLst/>
          </a:prstGeom>
          <a:noFill/>
          <a:ln w="12700">
            <a:noFill/>
            <a:miter lim="800000"/>
            <a:headEnd/>
            <a:tailEnd/>
          </a:ln>
        </p:spPr>
        <p:txBody>
          <a:bodyPr wrap="none" lIns="90488" tIns="44450" rIns="90488" bIns="44450">
            <a:spAutoFit/>
          </a:bodyPr>
          <a:lstStyle/>
          <a:p>
            <a:r>
              <a:rPr lang="en-US"/>
              <a:t>Instruction</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31800" y="6229350"/>
            <a:ext cx="1905000" cy="457200"/>
          </a:xfrm>
          <a:prstGeom prst="rect">
            <a:avLst/>
          </a:prstGeom>
          <a:noFill/>
          <a:ln w="12700">
            <a:noFill/>
            <a:miter lim="800000"/>
            <a:headEnd/>
            <a:tailEnd/>
          </a:ln>
        </p:spPr>
        <p:txBody>
          <a:bodyPr wrap="none" anchor="ctr"/>
          <a:lstStyle/>
          <a:p>
            <a:endParaRPr lang="en-GB"/>
          </a:p>
        </p:txBody>
      </p:sp>
      <p:sp>
        <p:nvSpPr>
          <p:cNvPr id="19459" name="Rectangle 3"/>
          <p:cNvSpPr>
            <a:spLocks noChangeArrowheads="1"/>
          </p:cNvSpPr>
          <p:nvPr/>
        </p:nvSpPr>
        <p:spPr bwMode="auto">
          <a:xfrm>
            <a:off x="3124200" y="6229350"/>
            <a:ext cx="2895600" cy="457200"/>
          </a:xfrm>
          <a:prstGeom prst="rect">
            <a:avLst/>
          </a:prstGeom>
          <a:noFill/>
          <a:ln w="12700">
            <a:noFill/>
            <a:miter lim="800000"/>
            <a:headEnd/>
            <a:tailEnd/>
          </a:ln>
        </p:spPr>
        <p:txBody>
          <a:bodyPr wrap="none" anchor="ctr"/>
          <a:lstStyle/>
          <a:p>
            <a:endParaRPr lang="en-GB"/>
          </a:p>
        </p:txBody>
      </p:sp>
      <p:sp>
        <p:nvSpPr>
          <p:cNvPr id="7172" name="Rectangle 6"/>
          <p:cNvSpPr>
            <a:spLocks noGrp="1" noChangeArrowheads="1"/>
          </p:cNvSpPr>
          <p:nvPr>
            <p:ph type="title"/>
          </p:nvPr>
        </p:nvSpPr>
        <p:spPr/>
        <p:txBody>
          <a:bodyPr/>
          <a:lstStyle/>
          <a:p>
            <a:pPr algn="ctr" fontAlgn="auto">
              <a:spcAft>
                <a:spcPts val="0"/>
              </a:spcAft>
              <a:defRPr/>
            </a:pPr>
            <a:r>
              <a:rPr lang="en-US" dirty="0" smtClean="0">
                <a:solidFill>
                  <a:schemeClr val="tx2">
                    <a:satMod val="130000"/>
                  </a:schemeClr>
                </a:solidFill>
              </a:rPr>
              <a:t>Direct Addressing</a:t>
            </a:r>
          </a:p>
        </p:txBody>
      </p:sp>
      <p:sp>
        <p:nvSpPr>
          <p:cNvPr id="7173" name="Rectangle 7"/>
          <p:cNvSpPr>
            <a:spLocks noGrp="1" noChangeArrowheads="1"/>
          </p:cNvSpPr>
          <p:nvPr>
            <p:ph idx="1"/>
          </p:nvPr>
        </p:nvSpPr>
        <p:spPr/>
        <p:txBody>
          <a:bodyPr>
            <a:normAutofit lnSpcReduction="10000"/>
          </a:bodyPr>
          <a:lstStyle/>
          <a:p>
            <a:pPr marL="365760" indent="-283464" fontAlgn="auto">
              <a:spcAft>
                <a:spcPts val="0"/>
              </a:spcAft>
              <a:buFont typeface="Wingdings 2"/>
              <a:buChar char=""/>
              <a:defRPr/>
            </a:pPr>
            <a:r>
              <a:rPr lang="en-US" dirty="0" smtClean="0"/>
              <a:t>Address field contains address of operand</a:t>
            </a:r>
          </a:p>
          <a:p>
            <a:pPr marL="365760" indent="-283464" fontAlgn="auto">
              <a:spcAft>
                <a:spcPts val="0"/>
              </a:spcAft>
              <a:buFont typeface="Wingdings 2"/>
              <a:buChar char=""/>
              <a:defRPr/>
            </a:pPr>
            <a:r>
              <a:rPr lang="en-US" dirty="0" smtClean="0"/>
              <a:t>Effective address (EA) = address field (A)</a:t>
            </a:r>
          </a:p>
          <a:p>
            <a:pPr marL="365760" indent="-283464" fontAlgn="auto">
              <a:spcAft>
                <a:spcPts val="0"/>
              </a:spcAft>
              <a:buFont typeface="Wingdings 2"/>
              <a:buChar char=""/>
              <a:defRPr/>
            </a:pPr>
            <a:r>
              <a:rPr lang="en-US" dirty="0" smtClean="0"/>
              <a:t>e.g.  ADD A</a:t>
            </a:r>
          </a:p>
          <a:p>
            <a:pPr marL="640080" lvl="1" indent="-237744" fontAlgn="auto">
              <a:spcAft>
                <a:spcPts val="0"/>
              </a:spcAft>
              <a:buFont typeface="Verdana"/>
              <a:buChar char="◦"/>
              <a:defRPr/>
            </a:pPr>
            <a:r>
              <a:rPr lang="en-US" dirty="0" smtClean="0"/>
              <a:t>Add contents of cell A to accumulator</a:t>
            </a:r>
          </a:p>
          <a:p>
            <a:pPr marL="640080" lvl="1" indent="-237744" fontAlgn="auto">
              <a:spcAft>
                <a:spcPts val="0"/>
              </a:spcAft>
              <a:buFont typeface="Verdana"/>
              <a:buChar char="◦"/>
              <a:defRPr/>
            </a:pPr>
            <a:r>
              <a:rPr lang="en-US" dirty="0" smtClean="0"/>
              <a:t>Look in memory at address A for operand</a:t>
            </a:r>
          </a:p>
          <a:p>
            <a:pPr marL="365760" indent="-283464" fontAlgn="auto">
              <a:spcAft>
                <a:spcPts val="0"/>
              </a:spcAft>
              <a:buFont typeface="Wingdings 2"/>
              <a:buChar char=""/>
              <a:defRPr/>
            </a:pPr>
            <a:r>
              <a:rPr lang="en-US" dirty="0" smtClean="0"/>
              <a:t>Single memory reference to access data</a:t>
            </a:r>
          </a:p>
          <a:p>
            <a:pPr marL="365760" indent="-283464" fontAlgn="auto">
              <a:spcAft>
                <a:spcPts val="0"/>
              </a:spcAft>
              <a:buFont typeface="Wingdings 2"/>
              <a:buChar char=""/>
              <a:defRPr/>
            </a:pPr>
            <a:r>
              <a:rPr lang="en-US" dirty="0" smtClean="0"/>
              <a:t>No additional calculations to work out effective address</a:t>
            </a:r>
          </a:p>
          <a:p>
            <a:pPr marL="365760" indent="-283464" fontAlgn="auto">
              <a:spcAft>
                <a:spcPts val="0"/>
              </a:spcAft>
              <a:buFont typeface="Wingdings 2"/>
              <a:buChar char=""/>
              <a:defRPr/>
            </a:pPr>
            <a:r>
              <a:rPr lang="en-US" dirty="0" smtClean="0"/>
              <a:t>Limited address space</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475656" y="0"/>
            <a:ext cx="7499350" cy="1143000"/>
          </a:xfrm>
        </p:spPr>
        <p:txBody>
          <a:bodyPr/>
          <a:lstStyle/>
          <a:p>
            <a:pPr algn="ctr"/>
            <a:r>
              <a:rPr lang="en-US" dirty="0">
                <a:solidFill>
                  <a:schemeClr val="tx1"/>
                </a:solidFill>
              </a:rPr>
              <a:t>Direct mode</a:t>
            </a:r>
          </a:p>
        </p:txBody>
      </p:sp>
      <p:sp>
        <p:nvSpPr>
          <p:cNvPr id="26627" name="Rectangle 3"/>
          <p:cNvSpPr>
            <a:spLocks noGrp="1" noChangeArrowheads="1"/>
          </p:cNvSpPr>
          <p:nvPr>
            <p:ph type="body" idx="1"/>
          </p:nvPr>
        </p:nvSpPr>
        <p:spPr>
          <a:xfrm>
            <a:off x="1043608" y="4800600"/>
            <a:ext cx="8100392" cy="2057400"/>
          </a:xfrm>
        </p:spPr>
        <p:txBody>
          <a:bodyPr/>
          <a:lstStyle/>
          <a:p>
            <a:pPr>
              <a:lnSpc>
                <a:spcPct val="80000"/>
              </a:lnSpc>
            </a:pPr>
            <a:r>
              <a:rPr lang="en-US" sz="2400" dirty="0"/>
              <a:t>Instruction includes the A memory address</a:t>
            </a:r>
          </a:p>
          <a:p>
            <a:pPr>
              <a:lnSpc>
                <a:spcPct val="80000"/>
              </a:lnSpc>
            </a:pPr>
            <a:r>
              <a:rPr lang="en-US" sz="2400" dirty="0"/>
              <a:t>LDAC 5 – accesses memory location 5, reads the data (10) and stores the data in the microprocessor’s accumulator</a:t>
            </a:r>
          </a:p>
          <a:p>
            <a:pPr>
              <a:lnSpc>
                <a:spcPct val="80000"/>
              </a:lnSpc>
            </a:pPr>
            <a:r>
              <a:rPr lang="en-US" sz="2400" dirty="0"/>
              <a:t>This mode is usually used to load variables and operands into the CPU</a:t>
            </a:r>
          </a:p>
        </p:txBody>
      </p:sp>
      <p:grpSp>
        <p:nvGrpSpPr>
          <p:cNvPr id="2" name="Group 6"/>
          <p:cNvGrpSpPr>
            <a:grpSpLocks/>
          </p:cNvGrpSpPr>
          <p:nvPr/>
        </p:nvGrpSpPr>
        <p:grpSpPr bwMode="auto">
          <a:xfrm>
            <a:off x="533400" y="1219200"/>
            <a:ext cx="4722813" cy="604838"/>
            <a:chOff x="913" y="1441"/>
            <a:chExt cx="2975" cy="381"/>
          </a:xfrm>
        </p:grpSpPr>
        <p:sp>
          <p:nvSpPr>
            <p:cNvPr id="26631" name="Rectangle 7"/>
            <p:cNvSpPr>
              <a:spLocks noChangeArrowheads="1"/>
            </p:cNvSpPr>
            <p:nvPr/>
          </p:nvSpPr>
          <p:spPr bwMode="auto">
            <a:xfrm>
              <a:off x="913" y="1441"/>
              <a:ext cx="2975" cy="381"/>
            </a:xfrm>
            <a:prstGeom prst="rect">
              <a:avLst/>
            </a:prstGeom>
            <a:noFill/>
            <a:ln w="12700">
              <a:solidFill>
                <a:schemeClr val="tx1"/>
              </a:solidFill>
              <a:miter lim="800000"/>
              <a:headEnd/>
              <a:tailEnd/>
            </a:ln>
            <a:effectLst/>
          </p:spPr>
          <p:txBody>
            <a:bodyPr wrap="none" anchor="ctr"/>
            <a:lstStyle/>
            <a:p>
              <a:endParaRPr lang="en-GB"/>
            </a:p>
          </p:txBody>
        </p:sp>
        <p:sp>
          <p:nvSpPr>
            <p:cNvPr id="26632" name="Line 8"/>
            <p:cNvSpPr>
              <a:spLocks noChangeShapeType="1"/>
            </p:cNvSpPr>
            <p:nvPr/>
          </p:nvSpPr>
          <p:spPr bwMode="auto">
            <a:xfrm>
              <a:off x="1537" y="1446"/>
              <a:ext cx="0" cy="375"/>
            </a:xfrm>
            <a:prstGeom prst="line">
              <a:avLst/>
            </a:prstGeom>
            <a:noFill/>
            <a:ln w="12700">
              <a:solidFill>
                <a:schemeClr val="tx1"/>
              </a:solidFill>
              <a:round/>
              <a:headEnd/>
              <a:tailEnd/>
            </a:ln>
            <a:effectLst/>
          </p:spPr>
          <p:txBody>
            <a:bodyPr wrap="none" anchor="ctr"/>
            <a:lstStyle/>
            <a:p>
              <a:endParaRPr lang="en-GB"/>
            </a:p>
          </p:txBody>
        </p:sp>
      </p:grpSp>
      <p:sp>
        <p:nvSpPr>
          <p:cNvPr id="26633" name="Rectangle 9"/>
          <p:cNvSpPr>
            <a:spLocks noChangeArrowheads="1"/>
          </p:cNvSpPr>
          <p:nvPr/>
        </p:nvSpPr>
        <p:spPr bwMode="auto">
          <a:xfrm>
            <a:off x="2667000" y="1295400"/>
            <a:ext cx="1477963" cy="454025"/>
          </a:xfrm>
          <a:prstGeom prst="rect">
            <a:avLst/>
          </a:prstGeom>
          <a:noFill/>
          <a:ln w="12700">
            <a:noFill/>
            <a:miter lim="800000"/>
            <a:headEnd/>
            <a:tailEnd/>
          </a:ln>
          <a:effectLst/>
        </p:spPr>
        <p:txBody>
          <a:bodyPr wrap="none" lIns="90488" tIns="44450" rIns="90488" bIns="44450">
            <a:spAutoFit/>
          </a:bodyPr>
          <a:lstStyle/>
          <a:p>
            <a:pPr eaLnBrk="0" hangingPunct="0"/>
            <a:r>
              <a:rPr lang="en-US"/>
              <a:t>Address A</a:t>
            </a:r>
          </a:p>
        </p:txBody>
      </p:sp>
      <p:sp>
        <p:nvSpPr>
          <p:cNvPr id="26634" name="Rectangle 10"/>
          <p:cNvSpPr>
            <a:spLocks noChangeArrowheads="1"/>
          </p:cNvSpPr>
          <p:nvPr/>
        </p:nvSpPr>
        <p:spPr bwMode="auto">
          <a:xfrm>
            <a:off x="457200" y="1295400"/>
            <a:ext cx="1128713" cy="454025"/>
          </a:xfrm>
          <a:prstGeom prst="rect">
            <a:avLst/>
          </a:prstGeom>
          <a:noFill/>
          <a:ln w="12700">
            <a:noFill/>
            <a:miter lim="800000"/>
            <a:headEnd/>
            <a:tailEnd/>
          </a:ln>
          <a:effectLst/>
        </p:spPr>
        <p:txBody>
          <a:bodyPr wrap="none" lIns="90488" tIns="44450" rIns="90488" bIns="44450">
            <a:spAutoFit/>
          </a:bodyPr>
          <a:lstStyle/>
          <a:p>
            <a:pPr eaLnBrk="0" hangingPunct="0"/>
            <a:r>
              <a:rPr lang="en-US"/>
              <a:t>Opcode</a:t>
            </a:r>
          </a:p>
        </p:txBody>
      </p:sp>
      <p:sp>
        <p:nvSpPr>
          <p:cNvPr id="26635" name="Rectangle 11"/>
          <p:cNvSpPr>
            <a:spLocks noChangeArrowheads="1"/>
          </p:cNvSpPr>
          <p:nvPr/>
        </p:nvSpPr>
        <p:spPr bwMode="auto">
          <a:xfrm>
            <a:off x="2209800" y="762000"/>
            <a:ext cx="1500188" cy="454025"/>
          </a:xfrm>
          <a:prstGeom prst="rect">
            <a:avLst/>
          </a:prstGeom>
          <a:noFill/>
          <a:ln w="12700">
            <a:noFill/>
            <a:miter lim="800000"/>
            <a:headEnd/>
            <a:tailEnd/>
          </a:ln>
          <a:effectLst/>
        </p:spPr>
        <p:txBody>
          <a:bodyPr wrap="none" lIns="90488" tIns="44450" rIns="90488" bIns="44450">
            <a:spAutoFit/>
          </a:bodyPr>
          <a:lstStyle/>
          <a:p>
            <a:pPr eaLnBrk="0" hangingPunct="0"/>
            <a:r>
              <a:rPr lang="en-US" dirty="0"/>
              <a:t>Instruction</a:t>
            </a:r>
          </a:p>
        </p:txBody>
      </p:sp>
      <p:sp>
        <p:nvSpPr>
          <p:cNvPr id="26636" name="Rectangle 12"/>
          <p:cNvSpPr>
            <a:spLocks noChangeArrowheads="1"/>
          </p:cNvSpPr>
          <p:nvPr/>
        </p:nvSpPr>
        <p:spPr bwMode="auto">
          <a:xfrm>
            <a:off x="5715000" y="1219200"/>
            <a:ext cx="2587625" cy="682625"/>
          </a:xfrm>
          <a:prstGeom prst="rect">
            <a:avLst/>
          </a:prstGeom>
          <a:noFill/>
          <a:ln w="12700">
            <a:solidFill>
              <a:schemeClr val="tx1"/>
            </a:solidFill>
            <a:miter lim="800000"/>
            <a:headEnd/>
            <a:tailEnd/>
          </a:ln>
          <a:effectLst/>
        </p:spPr>
        <p:txBody>
          <a:bodyPr wrap="none" anchor="ctr"/>
          <a:lstStyle/>
          <a:p>
            <a:pPr algn="ctr"/>
            <a:endParaRPr lang="en-GB"/>
          </a:p>
        </p:txBody>
      </p:sp>
      <p:sp>
        <p:nvSpPr>
          <p:cNvPr id="26637" name="Rectangle 13"/>
          <p:cNvSpPr>
            <a:spLocks noChangeArrowheads="1"/>
          </p:cNvSpPr>
          <p:nvPr/>
        </p:nvSpPr>
        <p:spPr bwMode="auto">
          <a:xfrm>
            <a:off x="5715000" y="1905000"/>
            <a:ext cx="2587625" cy="682625"/>
          </a:xfrm>
          <a:prstGeom prst="rect">
            <a:avLst/>
          </a:prstGeom>
          <a:noFill/>
          <a:ln w="12700">
            <a:solidFill>
              <a:schemeClr val="tx1"/>
            </a:solidFill>
            <a:miter lim="800000"/>
            <a:headEnd/>
            <a:tailEnd/>
          </a:ln>
          <a:effectLst/>
        </p:spPr>
        <p:txBody>
          <a:bodyPr wrap="none" anchor="ctr"/>
          <a:lstStyle/>
          <a:p>
            <a:endParaRPr lang="en-GB"/>
          </a:p>
        </p:txBody>
      </p:sp>
      <p:sp>
        <p:nvSpPr>
          <p:cNvPr id="26638" name="Rectangle 14"/>
          <p:cNvSpPr>
            <a:spLocks noChangeArrowheads="1"/>
          </p:cNvSpPr>
          <p:nvPr/>
        </p:nvSpPr>
        <p:spPr bwMode="auto">
          <a:xfrm>
            <a:off x="5715000" y="2590800"/>
            <a:ext cx="2587625" cy="682625"/>
          </a:xfrm>
          <a:prstGeom prst="rect">
            <a:avLst/>
          </a:prstGeom>
          <a:noFill/>
          <a:ln w="12700">
            <a:solidFill>
              <a:schemeClr val="tx1"/>
            </a:solidFill>
            <a:miter lim="800000"/>
            <a:headEnd/>
            <a:tailEnd/>
          </a:ln>
          <a:effectLst/>
        </p:spPr>
        <p:txBody>
          <a:bodyPr wrap="none" anchor="ctr"/>
          <a:lstStyle/>
          <a:p>
            <a:endParaRPr lang="en-GB"/>
          </a:p>
        </p:txBody>
      </p:sp>
      <p:sp>
        <p:nvSpPr>
          <p:cNvPr id="26639" name="Rectangle 15"/>
          <p:cNvSpPr>
            <a:spLocks noChangeArrowheads="1"/>
          </p:cNvSpPr>
          <p:nvPr/>
        </p:nvSpPr>
        <p:spPr bwMode="auto">
          <a:xfrm>
            <a:off x="5715000" y="3276600"/>
            <a:ext cx="2587625" cy="682625"/>
          </a:xfrm>
          <a:prstGeom prst="rect">
            <a:avLst/>
          </a:prstGeom>
          <a:noFill/>
          <a:ln w="12700">
            <a:solidFill>
              <a:schemeClr val="tx1"/>
            </a:solidFill>
            <a:miter lim="800000"/>
            <a:headEnd/>
            <a:tailEnd/>
          </a:ln>
          <a:effectLst/>
        </p:spPr>
        <p:txBody>
          <a:bodyPr wrap="none" anchor="ctr"/>
          <a:lstStyle/>
          <a:p>
            <a:endParaRPr lang="en-GB"/>
          </a:p>
        </p:txBody>
      </p:sp>
      <p:sp>
        <p:nvSpPr>
          <p:cNvPr id="26640" name="Rectangle 16"/>
          <p:cNvSpPr>
            <a:spLocks noChangeArrowheads="1"/>
          </p:cNvSpPr>
          <p:nvPr/>
        </p:nvSpPr>
        <p:spPr bwMode="auto">
          <a:xfrm>
            <a:off x="5715000" y="3962400"/>
            <a:ext cx="2587625" cy="682625"/>
          </a:xfrm>
          <a:prstGeom prst="rect">
            <a:avLst/>
          </a:prstGeom>
          <a:noFill/>
          <a:ln w="12700">
            <a:solidFill>
              <a:schemeClr val="tx1"/>
            </a:solidFill>
            <a:miter lim="800000"/>
            <a:headEnd/>
            <a:tailEnd/>
          </a:ln>
          <a:effectLst/>
        </p:spPr>
        <p:txBody>
          <a:bodyPr wrap="none" anchor="ctr"/>
          <a:lstStyle/>
          <a:p>
            <a:endParaRPr lang="en-GB"/>
          </a:p>
        </p:txBody>
      </p:sp>
      <p:sp>
        <p:nvSpPr>
          <p:cNvPr id="26641" name="Rectangle 17"/>
          <p:cNvSpPr>
            <a:spLocks noChangeArrowheads="1"/>
          </p:cNvSpPr>
          <p:nvPr/>
        </p:nvSpPr>
        <p:spPr bwMode="auto">
          <a:xfrm>
            <a:off x="6324600" y="762000"/>
            <a:ext cx="1230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a:t>Memory</a:t>
            </a:r>
          </a:p>
        </p:txBody>
      </p:sp>
      <p:sp>
        <p:nvSpPr>
          <p:cNvPr id="26642" name="Rectangle 18"/>
          <p:cNvSpPr>
            <a:spLocks noChangeArrowheads="1"/>
          </p:cNvSpPr>
          <p:nvPr/>
        </p:nvSpPr>
        <p:spPr bwMode="auto">
          <a:xfrm>
            <a:off x="6400800" y="2743200"/>
            <a:ext cx="1230313" cy="454025"/>
          </a:xfrm>
          <a:prstGeom prst="rect">
            <a:avLst/>
          </a:prstGeom>
          <a:noFill/>
          <a:ln w="12700">
            <a:noFill/>
            <a:miter lim="800000"/>
            <a:headEnd/>
            <a:tailEnd/>
          </a:ln>
          <a:effectLst/>
        </p:spPr>
        <p:txBody>
          <a:bodyPr wrap="none" lIns="90488" tIns="44450" rIns="90488" bIns="44450">
            <a:spAutoFit/>
          </a:bodyPr>
          <a:lstStyle/>
          <a:p>
            <a:pPr eaLnBrk="0" hangingPunct="0"/>
            <a:r>
              <a:rPr lang="en-US"/>
              <a:t>Operand</a:t>
            </a:r>
          </a:p>
        </p:txBody>
      </p:sp>
      <p:sp>
        <p:nvSpPr>
          <p:cNvPr id="26643" name="Freeform 19"/>
          <p:cNvSpPr>
            <a:spLocks/>
          </p:cNvSpPr>
          <p:nvPr/>
        </p:nvSpPr>
        <p:spPr bwMode="auto">
          <a:xfrm>
            <a:off x="3124200" y="1828800"/>
            <a:ext cx="2590800" cy="1066800"/>
          </a:xfrm>
          <a:custGeom>
            <a:avLst/>
            <a:gdLst/>
            <a:ahLst/>
            <a:cxnLst>
              <a:cxn ang="0">
                <a:pos x="0" y="0"/>
              </a:cxn>
              <a:cxn ang="0">
                <a:pos x="0" y="1273"/>
              </a:cxn>
              <a:cxn ang="0">
                <a:pos x="1631" y="1273"/>
              </a:cxn>
            </a:cxnLst>
            <a:rect l="0" t="0" r="r" b="b"/>
            <a:pathLst>
              <a:path w="1632" h="1274">
                <a:moveTo>
                  <a:pt x="0" y="0"/>
                </a:moveTo>
                <a:lnTo>
                  <a:pt x="0" y="1273"/>
                </a:lnTo>
                <a:lnTo>
                  <a:pt x="1631" y="1273"/>
                </a:lnTo>
              </a:path>
            </a:pathLst>
          </a:custGeom>
          <a:noFill/>
          <a:ln w="12700" cap="rnd" cmpd="sng">
            <a:solidFill>
              <a:schemeClr val="tx1"/>
            </a:solidFill>
            <a:prstDash val="solid"/>
            <a:round/>
            <a:headEnd type="none" w="med" len="med"/>
            <a:tailEnd type="triangle" w="med" len="med"/>
          </a:ln>
          <a:effectLst/>
        </p:spPr>
        <p:txBody>
          <a:bodyPr/>
          <a:lstStyle/>
          <a:p>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431800" y="6229350"/>
            <a:ext cx="1905000" cy="457200"/>
          </a:xfrm>
          <a:prstGeom prst="rect">
            <a:avLst/>
          </a:prstGeom>
          <a:noFill/>
          <a:ln w="12700">
            <a:noFill/>
            <a:miter lim="800000"/>
            <a:headEnd/>
            <a:tailEnd/>
          </a:ln>
        </p:spPr>
        <p:txBody>
          <a:bodyPr wrap="none" anchor="ctr"/>
          <a:lstStyle/>
          <a:p>
            <a:endParaRPr lang="en-GB"/>
          </a:p>
        </p:txBody>
      </p:sp>
      <p:sp>
        <p:nvSpPr>
          <p:cNvPr id="21507" name="Rectangle 3"/>
          <p:cNvSpPr>
            <a:spLocks noChangeArrowheads="1"/>
          </p:cNvSpPr>
          <p:nvPr/>
        </p:nvSpPr>
        <p:spPr bwMode="auto">
          <a:xfrm>
            <a:off x="3124200" y="6229350"/>
            <a:ext cx="2895600" cy="457200"/>
          </a:xfrm>
          <a:prstGeom prst="rect">
            <a:avLst/>
          </a:prstGeom>
          <a:noFill/>
          <a:ln w="12700">
            <a:noFill/>
            <a:miter lim="800000"/>
            <a:headEnd/>
            <a:tailEnd/>
          </a:ln>
        </p:spPr>
        <p:txBody>
          <a:bodyPr wrap="none" anchor="ctr"/>
          <a:lstStyle/>
          <a:p>
            <a:endParaRPr lang="en-GB"/>
          </a:p>
        </p:txBody>
      </p:sp>
      <p:sp>
        <p:nvSpPr>
          <p:cNvPr id="9220" name="Rectangle 4"/>
          <p:cNvSpPr>
            <a:spLocks noGrp="1" noChangeArrowheads="1"/>
          </p:cNvSpPr>
          <p:nvPr>
            <p:ph type="title"/>
          </p:nvPr>
        </p:nvSpPr>
        <p:spPr/>
        <p:txBody>
          <a:bodyPr lIns="90488" tIns="44450" rIns="90488" bIns="44450"/>
          <a:lstStyle/>
          <a:p>
            <a:pPr fontAlgn="auto">
              <a:spcAft>
                <a:spcPts val="0"/>
              </a:spcAft>
              <a:defRPr/>
            </a:pPr>
            <a:r>
              <a:rPr lang="en-US" smtClean="0">
                <a:solidFill>
                  <a:schemeClr val="tx2">
                    <a:satMod val="130000"/>
                  </a:schemeClr>
                </a:solidFill>
              </a:rPr>
              <a:t>Indirect Addressing (1)</a:t>
            </a:r>
          </a:p>
        </p:txBody>
      </p:sp>
      <p:sp>
        <p:nvSpPr>
          <p:cNvPr id="21509" name="Rectangle 5"/>
          <p:cNvSpPr>
            <a:spLocks noGrp="1" noChangeArrowheads="1"/>
          </p:cNvSpPr>
          <p:nvPr>
            <p:ph idx="1"/>
          </p:nvPr>
        </p:nvSpPr>
        <p:spPr/>
        <p:txBody>
          <a:bodyPr lIns="90488" tIns="44450" rIns="90488" bIns="44450"/>
          <a:lstStyle/>
          <a:p>
            <a:r>
              <a:rPr lang="en-US" dirty="0" smtClean="0"/>
              <a:t>Memory cell pointed to by address field contains the address of (pointer to) the operand</a:t>
            </a:r>
          </a:p>
          <a:p>
            <a:r>
              <a:rPr lang="en-US" dirty="0" smtClean="0"/>
              <a:t>EA = (A)</a:t>
            </a:r>
          </a:p>
          <a:p>
            <a:pPr lvl="1"/>
            <a:r>
              <a:rPr lang="en-US" dirty="0" smtClean="0"/>
              <a:t>Look in A, find address (A) and look there for operand</a:t>
            </a:r>
          </a:p>
          <a:p>
            <a:r>
              <a:rPr lang="en-US" sz="2400" dirty="0" smtClean="0"/>
              <a:t>e.g. ADD (A)</a:t>
            </a:r>
          </a:p>
          <a:p>
            <a:pPr lvl="1"/>
            <a:r>
              <a:rPr lang="en-US" dirty="0" smtClean="0"/>
              <a:t>Add contents of cell pointed to by contents of A to accumulator</a:t>
            </a: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655</TotalTime>
  <Words>746</Words>
  <Application>Microsoft Office PowerPoint</Application>
  <PresentationFormat>On-screen Show (4:3)</PresentationFormat>
  <Paragraphs>140</Paragraphs>
  <Slides>17</Slides>
  <Notes>9</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Solstice</vt:lpstr>
      <vt:lpstr>Computer Organization and Architecture  </vt:lpstr>
      <vt:lpstr>Lecture 9</vt:lpstr>
      <vt:lpstr>Addressing Modes</vt:lpstr>
      <vt:lpstr>Addressing Modes</vt:lpstr>
      <vt:lpstr>Immediate Addressing</vt:lpstr>
      <vt:lpstr>Immediate Addressing Diagram</vt:lpstr>
      <vt:lpstr>Direct Addressing</vt:lpstr>
      <vt:lpstr>Direct mode</vt:lpstr>
      <vt:lpstr>Indirect Addressing (1)</vt:lpstr>
      <vt:lpstr>Indirect Addressing (2)</vt:lpstr>
      <vt:lpstr>Indirect mode</vt:lpstr>
      <vt:lpstr>Register Addressing (1)</vt:lpstr>
      <vt:lpstr>Register Addressing (2)</vt:lpstr>
      <vt:lpstr>Register direct mode</vt:lpstr>
      <vt:lpstr>Register Indirect Addressing</vt:lpstr>
      <vt:lpstr>Register indirect mode</vt:lpstr>
      <vt:lpstr>Implicit addressing mode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Adrian &amp; Wendy</dc:creator>
  <cp:lastModifiedBy>Hammad</cp:lastModifiedBy>
  <cp:revision>80</cp:revision>
  <dcterms:created xsi:type="dcterms:W3CDTF">1998-10-18T09:28:37Z</dcterms:created>
  <dcterms:modified xsi:type="dcterms:W3CDTF">2010-11-01T09:01:44Z</dcterms:modified>
</cp:coreProperties>
</file>