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49"/>
  </p:notesMasterIdLst>
  <p:handoutMasterIdLst>
    <p:handoutMasterId r:id="rId50"/>
  </p:handoutMasterIdLst>
  <p:sldIdLst>
    <p:sldId id="257" r:id="rId2"/>
    <p:sldId id="258" r:id="rId3"/>
    <p:sldId id="259" r:id="rId4"/>
    <p:sldId id="260" r:id="rId5"/>
    <p:sldId id="262" r:id="rId6"/>
    <p:sldId id="263" r:id="rId7"/>
    <p:sldId id="264" r:id="rId8"/>
    <p:sldId id="329" r:id="rId9"/>
    <p:sldId id="265" r:id="rId10"/>
    <p:sldId id="352" r:id="rId11"/>
    <p:sldId id="266" r:id="rId12"/>
    <p:sldId id="353" r:id="rId13"/>
    <p:sldId id="354" r:id="rId14"/>
    <p:sldId id="269" r:id="rId15"/>
    <p:sldId id="270" r:id="rId16"/>
    <p:sldId id="355" r:id="rId17"/>
    <p:sldId id="271" r:id="rId18"/>
    <p:sldId id="356" r:id="rId19"/>
    <p:sldId id="330" r:id="rId20"/>
    <p:sldId id="360" r:id="rId21"/>
    <p:sldId id="361" r:id="rId22"/>
    <p:sldId id="369" r:id="rId23"/>
    <p:sldId id="372" r:id="rId24"/>
    <p:sldId id="370" r:id="rId25"/>
    <p:sldId id="371" r:id="rId26"/>
    <p:sldId id="384" r:id="rId27"/>
    <p:sldId id="275" r:id="rId28"/>
    <p:sldId id="276" r:id="rId29"/>
    <p:sldId id="277" r:id="rId30"/>
    <p:sldId id="278" r:id="rId31"/>
    <p:sldId id="373" r:id="rId32"/>
    <p:sldId id="279" r:id="rId33"/>
    <p:sldId id="280" r:id="rId34"/>
    <p:sldId id="333" r:id="rId35"/>
    <p:sldId id="281" r:id="rId36"/>
    <p:sldId id="282" r:id="rId37"/>
    <p:sldId id="377" r:id="rId38"/>
    <p:sldId id="376" r:id="rId39"/>
    <p:sldId id="378" r:id="rId40"/>
    <p:sldId id="383" r:id="rId41"/>
    <p:sldId id="380" r:id="rId42"/>
    <p:sldId id="381" r:id="rId43"/>
    <p:sldId id="385" r:id="rId44"/>
    <p:sldId id="386" r:id="rId45"/>
    <p:sldId id="379" r:id="rId46"/>
    <p:sldId id="387" r:id="rId47"/>
    <p:sldId id="359" r:id="rId48"/>
  </p:sldIdLst>
  <p:sldSz cx="9144000" cy="6858000" type="screen4x3"/>
  <p:notesSz cx="7102475" cy="10234613"/>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162" autoAdjust="0"/>
  </p:normalViewPr>
  <p:slideViewPr>
    <p:cSldViewPr>
      <p:cViewPr varScale="1">
        <p:scale>
          <a:sx n="56" d="100"/>
          <a:sy n="56" d="100"/>
        </p:scale>
        <p:origin x="-147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9066" tIns="49533" rIns="99066" bIns="49533" rtlCol="0"/>
          <a:lstStyle>
            <a:lvl1pPr algn="l">
              <a:defRPr sz="1300" smtClean="0"/>
            </a:lvl1pPr>
          </a:lstStyle>
          <a:p>
            <a:pPr>
              <a:defRPr/>
            </a:pPr>
            <a:endParaRPr lang="en-GB"/>
          </a:p>
        </p:txBody>
      </p:sp>
      <p:sp>
        <p:nvSpPr>
          <p:cNvPr id="3" name="Date Placeholder 2"/>
          <p:cNvSpPr>
            <a:spLocks noGrp="1"/>
          </p:cNvSpPr>
          <p:nvPr>
            <p:ph type="dt" sz="quarter" idx="1"/>
          </p:nvPr>
        </p:nvSpPr>
        <p:spPr>
          <a:xfrm>
            <a:off x="4022725" y="0"/>
            <a:ext cx="3078163" cy="511175"/>
          </a:xfrm>
          <a:prstGeom prst="rect">
            <a:avLst/>
          </a:prstGeom>
        </p:spPr>
        <p:txBody>
          <a:bodyPr vert="horz" lIns="99066" tIns="49533" rIns="99066" bIns="49533" rtlCol="0"/>
          <a:lstStyle>
            <a:lvl1pPr algn="r">
              <a:defRPr sz="1300" smtClean="0"/>
            </a:lvl1pPr>
          </a:lstStyle>
          <a:p>
            <a:pPr>
              <a:defRPr/>
            </a:pPr>
            <a:fld id="{8EE23635-A3CC-47DC-82C9-3DF99322EAE6}" type="datetimeFigureOut">
              <a:rPr lang="en-GB"/>
              <a:pPr>
                <a:defRPr/>
              </a:pPr>
              <a:t>25/02/2011</a:t>
            </a:fld>
            <a:endParaRPr lang="en-GB"/>
          </a:p>
        </p:txBody>
      </p:sp>
      <p:sp>
        <p:nvSpPr>
          <p:cNvPr id="4" name="Footer Placeholder 3"/>
          <p:cNvSpPr>
            <a:spLocks noGrp="1"/>
          </p:cNvSpPr>
          <p:nvPr>
            <p:ph type="ftr" sz="quarter" idx="2"/>
          </p:nvPr>
        </p:nvSpPr>
        <p:spPr>
          <a:xfrm>
            <a:off x="0" y="9721850"/>
            <a:ext cx="3078163" cy="511175"/>
          </a:xfrm>
          <a:prstGeom prst="rect">
            <a:avLst/>
          </a:prstGeom>
        </p:spPr>
        <p:txBody>
          <a:bodyPr vert="horz" lIns="99066" tIns="49533" rIns="99066" bIns="49533" rtlCol="0" anchor="b"/>
          <a:lstStyle>
            <a:lvl1pPr algn="l">
              <a:defRPr sz="1300" smtClean="0"/>
            </a:lvl1pPr>
          </a:lstStyle>
          <a:p>
            <a:pPr>
              <a:defRPr/>
            </a:pPr>
            <a:endParaRPr lang="en-GB"/>
          </a:p>
        </p:txBody>
      </p:sp>
      <p:sp>
        <p:nvSpPr>
          <p:cNvPr id="5" name="Slide Number Placeholder 4"/>
          <p:cNvSpPr>
            <a:spLocks noGrp="1"/>
          </p:cNvSpPr>
          <p:nvPr>
            <p:ph type="sldNum" sz="quarter" idx="3"/>
          </p:nvPr>
        </p:nvSpPr>
        <p:spPr>
          <a:xfrm>
            <a:off x="4022725" y="9721850"/>
            <a:ext cx="3078163" cy="511175"/>
          </a:xfrm>
          <a:prstGeom prst="rect">
            <a:avLst/>
          </a:prstGeom>
        </p:spPr>
        <p:txBody>
          <a:bodyPr vert="horz" lIns="99066" tIns="49533" rIns="99066" bIns="49533" rtlCol="0" anchor="b"/>
          <a:lstStyle>
            <a:lvl1pPr algn="r">
              <a:defRPr sz="1300" smtClean="0"/>
            </a:lvl1pPr>
          </a:lstStyle>
          <a:p>
            <a:pPr>
              <a:defRPr/>
            </a:pPr>
            <a:fld id="{9CEBDC95-F31D-4EAB-8AE6-20866E198EC4}" type="slidenum">
              <a:rPr lang="en-GB"/>
              <a:pPr>
                <a:defRPr/>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9066" tIns="49533" rIns="99066" bIns="49533" rtlCol="0"/>
          <a:lstStyle>
            <a:lvl1pPr algn="l" fontAlgn="auto">
              <a:spcBef>
                <a:spcPts val="0"/>
              </a:spcBef>
              <a:spcAft>
                <a:spcPts val="0"/>
              </a:spcAft>
              <a:defRPr sz="1300">
                <a:latin typeface="+mn-lt"/>
                <a:cs typeface="+mn-cs"/>
              </a:defRPr>
            </a:lvl1pPr>
          </a:lstStyle>
          <a:p>
            <a:pPr>
              <a:defRPr/>
            </a:pPr>
            <a:endParaRPr lang="en-GB"/>
          </a:p>
        </p:txBody>
      </p:sp>
      <p:sp>
        <p:nvSpPr>
          <p:cNvPr id="3" name="Date Placeholder 2"/>
          <p:cNvSpPr>
            <a:spLocks noGrp="1"/>
          </p:cNvSpPr>
          <p:nvPr>
            <p:ph type="dt" idx="1"/>
          </p:nvPr>
        </p:nvSpPr>
        <p:spPr>
          <a:xfrm>
            <a:off x="4022725" y="0"/>
            <a:ext cx="3078163" cy="511175"/>
          </a:xfrm>
          <a:prstGeom prst="rect">
            <a:avLst/>
          </a:prstGeom>
        </p:spPr>
        <p:txBody>
          <a:bodyPr vert="horz" lIns="99066" tIns="49533" rIns="99066" bIns="49533" rtlCol="0"/>
          <a:lstStyle>
            <a:lvl1pPr algn="r" fontAlgn="auto">
              <a:spcBef>
                <a:spcPts val="0"/>
              </a:spcBef>
              <a:spcAft>
                <a:spcPts val="0"/>
              </a:spcAft>
              <a:defRPr sz="1300">
                <a:latin typeface="+mn-lt"/>
                <a:cs typeface="+mn-cs"/>
              </a:defRPr>
            </a:lvl1pPr>
          </a:lstStyle>
          <a:p>
            <a:pPr>
              <a:defRPr/>
            </a:pPr>
            <a:fld id="{6774CA40-911C-4C4B-B331-4B09C8071C6D}" type="datetimeFigureOut">
              <a:rPr lang="en-GB"/>
              <a:pPr>
                <a:defRPr/>
              </a:pPr>
              <a:t>25/02/2011</a:t>
            </a:fld>
            <a:endParaRPr lang="en-GB"/>
          </a:p>
        </p:txBody>
      </p:sp>
      <p:sp>
        <p:nvSpPr>
          <p:cNvPr id="4" name="Slide Image Placeholder 3"/>
          <p:cNvSpPr>
            <a:spLocks noGrp="1" noRot="1" noChangeAspect="1"/>
          </p:cNvSpPr>
          <p:nvPr>
            <p:ph type="sldImg" idx="2"/>
          </p:nvPr>
        </p:nvSpPr>
        <p:spPr>
          <a:xfrm>
            <a:off x="993775" y="768350"/>
            <a:ext cx="5114925" cy="3836988"/>
          </a:xfrm>
          <a:prstGeom prst="rect">
            <a:avLst/>
          </a:prstGeom>
          <a:noFill/>
          <a:ln w="12700">
            <a:solidFill>
              <a:prstClr val="black"/>
            </a:solidFill>
          </a:ln>
        </p:spPr>
        <p:txBody>
          <a:bodyPr vert="horz" lIns="99066" tIns="49533" rIns="99066" bIns="49533" rtlCol="0" anchor="ctr"/>
          <a:lstStyle/>
          <a:p>
            <a:pPr lvl="0"/>
            <a:endParaRPr lang="en-GB" noProof="0" smtClean="0"/>
          </a:p>
        </p:txBody>
      </p:sp>
      <p:sp>
        <p:nvSpPr>
          <p:cNvPr id="5" name="Notes Placeholder 4"/>
          <p:cNvSpPr>
            <a:spLocks noGrp="1"/>
          </p:cNvSpPr>
          <p:nvPr>
            <p:ph type="body" sz="quarter" idx="3"/>
          </p:nvPr>
        </p:nvSpPr>
        <p:spPr>
          <a:xfrm>
            <a:off x="709613" y="4860925"/>
            <a:ext cx="5683250" cy="4605338"/>
          </a:xfrm>
          <a:prstGeom prst="rect">
            <a:avLst/>
          </a:prstGeom>
        </p:spPr>
        <p:txBody>
          <a:bodyPr vert="horz" lIns="99066" tIns="49533" rIns="99066" bIns="49533"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9721850"/>
            <a:ext cx="3078163" cy="511175"/>
          </a:xfrm>
          <a:prstGeom prst="rect">
            <a:avLst/>
          </a:prstGeom>
        </p:spPr>
        <p:txBody>
          <a:bodyPr vert="horz" lIns="99066" tIns="49533" rIns="99066" bIns="49533" rtlCol="0" anchor="b"/>
          <a:lstStyle>
            <a:lvl1pPr algn="l" fontAlgn="auto">
              <a:spcBef>
                <a:spcPts val="0"/>
              </a:spcBef>
              <a:spcAft>
                <a:spcPts val="0"/>
              </a:spcAft>
              <a:defRPr sz="1300">
                <a:latin typeface="+mn-lt"/>
                <a:cs typeface="+mn-cs"/>
              </a:defRPr>
            </a:lvl1pPr>
          </a:lstStyle>
          <a:p>
            <a:pPr>
              <a:defRPr/>
            </a:pPr>
            <a:endParaRPr lang="en-GB"/>
          </a:p>
        </p:txBody>
      </p:sp>
      <p:sp>
        <p:nvSpPr>
          <p:cNvPr id="7" name="Slide Number Placeholder 6"/>
          <p:cNvSpPr>
            <a:spLocks noGrp="1"/>
          </p:cNvSpPr>
          <p:nvPr>
            <p:ph type="sldNum" sz="quarter" idx="5"/>
          </p:nvPr>
        </p:nvSpPr>
        <p:spPr>
          <a:xfrm>
            <a:off x="4022725" y="9721850"/>
            <a:ext cx="3078163" cy="511175"/>
          </a:xfrm>
          <a:prstGeom prst="rect">
            <a:avLst/>
          </a:prstGeom>
        </p:spPr>
        <p:txBody>
          <a:bodyPr vert="horz" lIns="99066" tIns="49533" rIns="99066" bIns="49533" rtlCol="0" anchor="b"/>
          <a:lstStyle>
            <a:lvl1pPr algn="r" fontAlgn="auto">
              <a:spcBef>
                <a:spcPts val="0"/>
              </a:spcBef>
              <a:spcAft>
                <a:spcPts val="0"/>
              </a:spcAft>
              <a:defRPr sz="1300">
                <a:latin typeface="+mn-lt"/>
                <a:cs typeface="+mn-cs"/>
              </a:defRPr>
            </a:lvl1pPr>
          </a:lstStyle>
          <a:p>
            <a:pPr>
              <a:defRPr/>
            </a:pPr>
            <a:fld id="{AF214060-6CF0-4145-9A98-9CBDEE33E78B}"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p:spPr>
      </p:sp>
      <p:sp>
        <p:nvSpPr>
          <p:cNvPr id="931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65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B494CBA-5F7D-4260-8D60-FB8960E1CEA6}" type="slidenum">
              <a:rPr lang="en-GB" smtClean="0"/>
              <a:pPr fontAlgn="base">
                <a:spcBef>
                  <a:spcPct val="0"/>
                </a:spcBef>
                <a:spcAft>
                  <a:spcPct val="0"/>
                </a:spcAft>
                <a:defRPr/>
              </a:pPr>
              <a:t>1</a:t>
            </a:fld>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eaLnBrk="1" hangingPunct="1">
              <a:lnSpc>
                <a:spcPct val="90000"/>
              </a:lnSpc>
            </a:pPr>
            <a:r>
              <a:rPr lang="en-US" sz="1200" dirty="0" smtClean="0"/>
              <a:t>The portability of many of these devices, together with their ability to connect conveniently to networks in diff places, makes mobile computing possible.</a:t>
            </a:r>
          </a:p>
          <a:p>
            <a:pPr algn="just" eaLnBrk="1" hangingPunct="1">
              <a:lnSpc>
                <a:spcPct val="90000"/>
              </a:lnSpc>
            </a:pPr>
            <a:endParaRPr lang="en-US" sz="1200" i="1" dirty="0" smtClean="0">
              <a:solidFill>
                <a:srgbClr val="0000FF"/>
              </a:solidFill>
            </a:endParaRPr>
          </a:p>
          <a:p>
            <a:pPr algn="just" eaLnBrk="1" hangingPunct="1">
              <a:lnSpc>
                <a:spcPct val="90000"/>
              </a:lnSpc>
            </a:pPr>
            <a:r>
              <a:rPr lang="en-US" sz="1200" i="1" dirty="0" smtClean="0">
                <a:solidFill>
                  <a:srgbClr val="0000FF"/>
                </a:solidFill>
              </a:rPr>
              <a:t>Mobile computing</a:t>
            </a:r>
            <a:r>
              <a:rPr lang="en-US" sz="1200" i="1" dirty="0" smtClean="0"/>
              <a:t> is the performance of computing tasks while the user is on move or visiting places other than their usual environment.</a:t>
            </a:r>
          </a:p>
          <a:p>
            <a:pPr algn="just" eaLnBrk="1" hangingPunct="1">
              <a:lnSpc>
                <a:spcPct val="90000"/>
              </a:lnSpc>
            </a:pPr>
            <a:endParaRPr lang="en-US" sz="1200" dirty="0" smtClean="0"/>
          </a:p>
          <a:p>
            <a:pPr algn="just" eaLnBrk="1" hangingPunct="1">
              <a:lnSpc>
                <a:spcPct val="90000"/>
              </a:lnSpc>
            </a:pPr>
            <a:r>
              <a:rPr lang="en-US" sz="1200" dirty="0" smtClean="0"/>
              <a:t>User who are away from their home intranet  are still provided resources via the devices they carry with them </a:t>
            </a:r>
          </a:p>
          <a:p>
            <a:pPr algn="just" eaLnBrk="1" hangingPunct="1">
              <a:lnSpc>
                <a:spcPct val="90000"/>
              </a:lnSpc>
            </a:pPr>
            <a:endParaRPr lang="en-US" sz="1200" dirty="0" smtClean="0"/>
          </a:p>
          <a:p>
            <a:pPr algn="just" eaLnBrk="1" hangingPunct="1">
              <a:lnSpc>
                <a:spcPct val="90000"/>
              </a:lnSpc>
            </a:pPr>
            <a:r>
              <a:rPr lang="en-US" sz="1200" dirty="0" smtClean="0"/>
              <a:t>Provision to use to utilize resources such as printers that are conveniently nearby as they moved around (</a:t>
            </a:r>
            <a:r>
              <a:rPr lang="en-US" sz="1200" dirty="0" smtClean="0">
                <a:solidFill>
                  <a:srgbClr val="0000FF"/>
                </a:solidFill>
              </a:rPr>
              <a:t>location-aware computing</a:t>
            </a:r>
            <a:r>
              <a:rPr lang="en-US" sz="1200" dirty="0" smtClean="0"/>
              <a:t>) </a:t>
            </a:r>
          </a:p>
          <a:p>
            <a:endParaRPr lang="en-GB" dirty="0"/>
          </a:p>
        </p:txBody>
      </p:sp>
      <p:sp>
        <p:nvSpPr>
          <p:cNvPr id="4" name="Slide Number Placeholder 3"/>
          <p:cNvSpPr>
            <a:spLocks noGrp="1"/>
          </p:cNvSpPr>
          <p:nvPr>
            <p:ph type="sldNum" sz="quarter" idx="10"/>
          </p:nvPr>
        </p:nvSpPr>
        <p:spPr/>
        <p:txBody>
          <a:bodyPr/>
          <a:lstStyle/>
          <a:p>
            <a:pPr>
              <a:defRPr/>
            </a:pPr>
            <a:fld id="{AF214060-6CF0-4145-9A98-9CBDEE33E78B}" type="slidenum">
              <a:rPr lang="en-GB" smtClean="0"/>
              <a:pPr>
                <a:defRPr/>
              </a:pPr>
              <a:t>34</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eaLnBrk="1" hangingPunct="1"/>
            <a:endParaRPr lang="en-US" sz="1200" dirty="0" smtClean="0"/>
          </a:p>
          <a:p>
            <a:pPr algn="just" eaLnBrk="1" hangingPunct="1"/>
            <a:r>
              <a:rPr lang="en-US" sz="1200" b="1" dirty="0" smtClean="0"/>
              <a:t>Mobile phone net</a:t>
            </a:r>
            <a:r>
              <a:rPr lang="en-US" sz="1200" dirty="0" smtClean="0"/>
              <a:t>, </a:t>
            </a:r>
            <a:r>
              <a:rPr lang="en-US" sz="1200" b="1" dirty="0" smtClean="0"/>
              <a:t>campus net</a:t>
            </a:r>
            <a:r>
              <a:rPr lang="en-US" sz="1200" dirty="0" smtClean="0"/>
              <a:t>, </a:t>
            </a:r>
            <a:r>
              <a:rPr lang="en-US" sz="1200" b="1" dirty="0" smtClean="0"/>
              <a:t>home net</a:t>
            </a:r>
            <a:r>
              <a:rPr lang="en-US" sz="1200" dirty="0" smtClean="0"/>
              <a:t>, </a:t>
            </a:r>
            <a:r>
              <a:rPr lang="en-US" sz="1200" b="1" dirty="0" smtClean="0"/>
              <a:t>in-car net</a:t>
            </a:r>
            <a:r>
              <a:rPr lang="en-US" sz="1200" dirty="0" smtClean="0"/>
              <a:t>, all of these, both separately and in combination, share the essential characteristics that come under the distributed system. </a:t>
            </a:r>
          </a:p>
          <a:p>
            <a:pPr algn="just" eaLnBrk="1" hangingPunct="1"/>
            <a:endParaRPr lang="en-US" sz="1200" dirty="0" smtClean="0"/>
          </a:p>
          <a:p>
            <a:pPr algn="just" eaLnBrk="1" hangingPunct="1"/>
            <a:r>
              <a:rPr lang="en-US" sz="1200" dirty="0" smtClean="0"/>
              <a:t>Computers that are connected by a network </a:t>
            </a:r>
            <a:r>
              <a:rPr lang="en-US" sz="1200" b="1" i="1" u="sng" dirty="0" smtClean="0">
                <a:solidFill>
                  <a:srgbClr val="0070C0"/>
                </a:solidFill>
              </a:rPr>
              <a:t>may be</a:t>
            </a:r>
            <a:r>
              <a:rPr lang="en-US" sz="1200" b="1" i="1" dirty="0" smtClean="0">
                <a:solidFill>
                  <a:srgbClr val="0070C0"/>
                </a:solidFill>
              </a:rPr>
              <a:t> spatially separated by any distance. They may be on separate continents, in the same building or in the same room.</a:t>
            </a:r>
            <a:endParaRPr lang="en-US" sz="1200" b="1" i="1" smtClean="0">
              <a:solidFill>
                <a:srgbClr val="0070C0"/>
              </a:solidFill>
            </a:endParaRPr>
          </a:p>
          <a:p>
            <a:endParaRPr lang="en-GB"/>
          </a:p>
        </p:txBody>
      </p:sp>
      <p:sp>
        <p:nvSpPr>
          <p:cNvPr id="4" name="Slide Number Placeholder 3"/>
          <p:cNvSpPr>
            <a:spLocks noGrp="1"/>
          </p:cNvSpPr>
          <p:nvPr>
            <p:ph type="sldNum" sz="quarter" idx="10"/>
          </p:nvPr>
        </p:nvSpPr>
        <p:spPr/>
        <p:txBody>
          <a:bodyPr/>
          <a:lstStyle/>
          <a:p>
            <a:pPr>
              <a:defRPr/>
            </a:pPr>
            <a:fld id="{AF214060-6CF0-4145-9A98-9CBDEE33E78B}" type="slidenum">
              <a:rPr lang="en-GB" smtClean="0"/>
              <a:pPr>
                <a:defRPr/>
              </a:pPr>
              <a:t>35</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lgn="just" eaLnBrk="1" hangingPunct="1">
              <a:lnSpc>
                <a:spcPct val="90000"/>
              </a:lnSpc>
            </a:pPr>
            <a:endParaRPr lang="en-US" dirty="0" smtClean="0"/>
          </a:p>
          <a:p>
            <a:pPr algn="just" eaLnBrk="1" hangingPunct="1">
              <a:lnSpc>
                <a:spcPct val="90000"/>
              </a:lnSpc>
              <a:buFont typeface="Wingdings" pitchFamily="2" charset="2"/>
              <a:buNone/>
            </a:pPr>
            <a:r>
              <a:rPr lang="en-US" sz="2800" dirty="0" smtClean="0"/>
              <a:t>Mobile &amp; ubiquitous computing raise significant system issues:</a:t>
            </a:r>
          </a:p>
          <a:p>
            <a:pPr lvl="1" algn="just" eaLnBrk="1" hangingPunct="1">
              <a:lnSpc>
                <a:spcPct val="90000"/>
              </a:lnSpc>
            </a:pPr>
            <a:r>
              <a:rPr lang="en-US" dirty="0" smtClean="0"/>
              <a:t>How to </a:t>
            </a:r>
            <a:r>
              <a:rPr lang="en-US" dirty="0" smtClean="0">
                <a:solidFill>
                  <a:srgbClr val="0070C0"/>
                </a:solidFill>
              </a:rPr>
              <a:t>support the discovery of resources</a:t>
            </a:r>
            <a:r>
              <a:rPr lang="en-US" dirty="0" smtClean="0"/>
              <a:t> in the host environment?</a:t>
            </a:r>
          </a:p>
          <a:p>
            <a:pPr lvl="1" algn="just" eaLnBrk="1" hangingPunct="1">
              <a:lnSpc>
                <a:spcPct val="90000"/>
              </a:lnSpc>
            </a:pPr>
            <a:r>
              <a:rPr lang="en-US" dirty="0" smtClean="0"/>
              <a:t>Eliminating the need for users to reconfigure their mobile devices as they move around</a:t>
            </a:r>
          </a:p>
          <a:p>
            <a:pPr lvl="1" algn="just" eaLnBrk="1" hangingPunct="1">
              <a:lnSpc>
                <a:spcPct val="90000"/>
              </a:lnSpc>
            </a:pPr>
            <a:r>
              <a:rPr lang="en-US" dirty="0" smtClean="0"/>
              <a:t>Helping users to cope with limited connectivity as they travel</a:t>
            </a:r>
          </a:p>
          <a:p>
            <a:pPr lvl="1" algn="just" eaLnBrk="1" hangingPunct="1">
              <a:lnSpc>
                <a:spcPct val="90000"/>
              </a:lnSpc>
            </a:pPr>
            <a:r>
              <a:rPr lang="en-US" dirty="0" smtClean="0"/>
              <a:t>Providing </a:t>
            </a:r>
            <a:r>
              <a:rPr lang="en-US" dirty="0" smtClean="0">
                <a:solidFill>
                  <a:srgbClr val="0070C0"/>
                </a:solidFill>
              </a:rPr>
              <a:t>privacy &amp; other security guarantees </a:t>
            </a:r>
            <a:r>
              <a:rPr lang="en-US" dirty="0" smtClean="0"/>
              <a:t>to users &amp; the environment that they visit</a:t>
            </a:r>
          </a:p>
          <a:p>
            <a:pPr lvl="1" algn="just" eaLnBrk="1" hangingPunct="1">
              <a:lnSpc>
                <a:spcPct val="90000"/>
              </a:lnSpc>
            </a:pPr>
            <a:endParaRPr lang="en-US" dirty="0" smtClean="0"/>
          </a:p>
          <a:p>
            <a:endParaRPr lang="en-GB" dirty="0"/>
          </a:p>
        </p:txBody>
      </p:sp>
      <p:sp>
        <p:nvSpPr>
          <p:cNvPr id="4" name="Slide Number Placeholder 3"/>
          <p:cNvSpPr>
            <a:spLocks noGrp="1"/>
          </p:cNvSpPr>
          <p:nvPr>
            <p:ph type="sldNum" sz="quarter" idx="10"/>
          </p:nvPr>
        </p:nvSpPr>
        <p:spPr/>
        <p:txBody>
          <a:bodyPr/>
          <a:lstStyle/>
          <a:p>
            <a:pPr>
              <a:defRPr/>
            </a:pPr>
            <a:fld id="{AF214060-6CF0-4145-9A98-9CBDEE33E78B}" type="slidenum">
              <a:rPr lang="en-GB" smtClean="0"/>
              <a:pPr>
                <a:defRPr/>
              </a:pPr>
              <a:t>36</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AF214060-6CF0-4145-9A98-9CBDEE33E78B}" type="slidenum">
              <a:rPr lang="en-GB" smtClean="0"/>
              <a:pPr>
                <a:defRPr/>
              </a:pPr>
              <a:t>37</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AF214060-6CF0-4145-9A98-9CBDEE33E78B}" type="slidenum">
              <a:rPr lang="en-GB" smtClean="0"/>
              <a:pPr>
                <a:defRPr/>
              </a:pPr>
              <a:t>38</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AF214060-6CF0-4145-9A98-9CBDEE33E78B}" type="slidenum">
              <a:rPr lang="en-GB" smtClean="0"/>
              <a:pPr>
                <a:defRPr/>
              </a:pPr>
              <a:t>43</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AF214060-6CF0-4145-9A98-9CBDEE33E78B}" type="slidenum">
              <a:rPr lang="en-GB" smtClean="0"/>
              <a:pPr>
                <a:defRPr/>
              </a:pPr>
              <a:t>44</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B589EBD-2065-4339-8EB9-EC48784821EB}" type="slidenum">
              <a:rPr lang="en-US" smtClean="0"/>
              <a:pPr fontAlgn="base">
                <a:spcBef>
                  <a:spcPct val="0"/>
                </a:spcBef>
                <a:spcAft>
                  <a:spcPct val="0"/>
                </a:spcAft>
                <a:defRPr/>
              </a:pPr>
              <a:t>3</a:t>
            </a:fld>
            <a:endParaRPr lang="en-US" smtClean="0"/>
          </a:p>
        </p:txBody>
      </p:sp>
      <p:sp>
        <p:nvSpPr>
          <p:cNvPr id="94211" name="Rectangle 2"/>
          <p:cNvSpPr>
            <a:spLocks noGrp="1" noRot="1" noChangeAspect="1" noChangeArrowheads="1" noTextEdit="1"/>
          </p:cNvSpPr>
          <p:nvPr>
            <p:ph type="sldImg"/>
          </p:nvPr>
        </p:nvSpPr>
        <p:spPr bwMode="auto">
          <a:xfrm>
            <a:off x="1044575" y="801688"/>
            <a:ext cx="5032375" cy="3775075"/>
          </a:xfrm>
          <a:noFill/>
          <a:ln>
            <a:solidFill>
              <a:srgbClr val="000000"/>
            </a:solidFill>
            <a:miter lim="800000"/>
            <a:headEnd/>
            <a:tailEnd/>
          </a:ln>
        </p:spPr>
      </p:sp>
      <p:sp>
        <p:nvSpPr>
          <p:cNvPr id="94212" name="Rectangle 3"/>
          <p:cNvSpPr>
            <a:spLocks noGrp="1" noChangeArrowheads="1"/>
          </p:cNvSpPr>
          <p:nvPr>
            <p:ph type="body" idx="1"/>
          </p:nvPr>
        </p:nvSpPr>
        <p:spPr bwMode="auto">
          <a:xfrm>
            <a:off x="950913" y="4862513"/>
            <a:ext cx="5202237" cy="4606925"/>
          </a:xfrm>
          <a:noFill/>
        </p:spPr>
        <p:txBody>
          <a:bodyPr wrap="square" lIns="99345" tIns="48832" rIns="99345" bIns="48832"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p:spPr>
      </p:sp>
      <p:sp>
        <p:nvSpPr>
          <p:cNvPr id="9523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Lack of universal vocabulary</a:t>
            </a:r>
          </a:p>
          <a:p>
            <a:r>
              <a:rPr lang="en-US" dirty="0" smtClean="0"/>
              <a:t>Beware that some of the defined terms may not have the same definition in other contexts.</a:t>
            </a:r>
          </a:p>
          <a:p>
            <a:r>
              <a:rPr lang="en-US" dirty="0" smtClean="0"/>
              <a:t>Networks of computers are everywhere. Examples, company, office, mobile phone.</a:t>
            </a:r>
          </a:p>
          <a:p>
            <a:endParaRPr lang="en-US" dirty="0" smtClean="0"/>
          </a:p>
          <a:p>
            <a:r>
              <a:rPr lang="en-US" dirty="0" smtClean="0"/>
              <a:t>We aim to explain the characteristics of the networked computers and techniques that have been developed to help in the tasks of designing and implementing systems that are based on them.</a:t>
            </a:r>
          </a:p>
          <a:p>
            <a:endParaRPr lang="en-US" dirty="0" smtClean="0"/>
          </a:p>
        </p:txBody>
      </p:sp>
      <p:sp>
        <p:nvSpPr>
          <p:cNvPr id="55300" name="Slide Number Placeholder 3"/>
          <p:cNvSpPr>
            <a:spLocks noGrp="1"/>
          </p:cNvSpPr>
          <p:nvPr>
            <p:ph type="sldNum" sz="quarter" idx="5"/>
          </p:nvPr>
        </p:nvSpPr>
        <p:spPr/>
        <p:txBody>
          <a:bodyPr/>
          <a:lstStyle/>
          <a:p>
            <a:pPr>
              <a:defRPr/>
            </a:pPr>
            <a:fld id="{345C507A-8EB7-4B78-BE89-6AF81B2BD53A}" type="slidenum">
              <a:rPr lang="en-US" smtClean="0">
                <a:ea typeface="MS PGothic" pitchFamily="34" charset="-128"/>
              </a:rPr>
              <a:pPr>
                <a:defRPr/>
              </a:pPr>
              <a:t>8</a:t>
            </a:fld>
            <a:endParaRPr lang="en-US" smtClean="0">
              <a:ea typeface="MS PGothic"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65760" indent="-283464" algn="just" eaLnBrk="1" fontAlgn="auto" hangingPunct="1">
              <a:spcAft>
                <a:spcPts val="0"/>
              </a:spcAft>
              <a:buFont typeface="Wingdings 2"/>
              <a:buChar char=""/>
              <a:defRPr/>
            </a:pPr>
            <a:r>
              <a:rPr lang="en-US" sz="2400" b="1" dirty="0" smtClean="0"/>
              <a:t>Concurrency</a:t>
            </a:r>
            <a:r>
              <a:rPr lang="en-US" sz="2400" dirty="0" smtClean="0"/>
              <a:t>: </a:t>
            </a:r>
          </a:p>
          <a:p>
            <a:pPr marL="640080" lvl="1" indent="-237744" algn="just" eaLnBrk="1" fontAlgn="auto" hangingPunct="1">
              <a:spcAft>
                <a:spcPts val="0"/>
              </a:spcAft>
              <a:buFont typeface="Verdana"/>
              <a:buChar char="◦"/>
              <a:defRPr/>
            </a:pPr>
            <a:r>
              <a:rPr lang="en-US" dirty="0" smtClean="0"/>
              <a:t>Concurrent execution is the normal thing in distributed systems. </a:t>
            </a:r>
          </a:p>
          <a:p>
            <a:pPr marL="640080" lvl="1" indent="-237744" algn="just" eaLnBrk="1" fontAlgn="auto" hangingPunct="1">
              <a:spcAft>
                <a:spcPts val="0"/>
              </a:spcAft>
              <a:buFont typeface="Verdana"/>
              <a:buChar char="◦"/>
              <a:defRPr/>
            </a:pPr>
            <a:r>
              <a:rPr lang="en-US" dirty="0" smtClean="0"/>
              <a:t>I do my work on my computer and you do your work on yours, sharing resources such as web pages or files when necessary.</a:t>
            </a:r>
          </a:p>
          <a:p>
            <a:pPr marL="640080" lvl="1" indent="-237744" algn="just" eaLnBrk="1" fontAlgn="auto" hangingPunct="1">
              <a:spcAft>
                <a:spcPts val="0"/>
              </a:spcAft>
              <a:buFont typeface="Verdana"/>
              <a:buChar char="◦"/>
              <a:defRPr/>
            </a:pPr>
            <a:endParaRPr lang="en-US" dirty="0" smtClean="0"/>
          </a:p>
          <a:p>
            <a:pPr marL="640080" lvl="1" indent="-237744" algn="just" eaLnBrk="1" fontAlgn="auto" hangingPunct="1">
              <a:spcAft>
                <a:spcPts val="0"/>
              </a:spcAft>
              <a:buFont typeface="Verdana"/>
              <a:buChar char="◦"/>
              <a:defRPr/>
            </a:pPr>
            <a:r>
              <a:rPr lang="en-US" dirty="0" smtClean="0">
                <a:solidFill>
                  <a:srgbClr val="0070C0"/>
                </a:solidFill>
              </a:rPr>
              <a:t>Capacity of the system</a:t>
            </a:r>
            <a:r>
              <a:rPr lang="en-US" dirty="0" smtClean="0"/>
              <a:t> to handle the shared resources can be increased by adding more resources to the network.</a:t>
            </a:r>
          </a:p>
          <a:p>
            <a:pPr marL="640080" lvl="1" indent="-237744" algn="just" eaLnBrk="1" fontAlgn="auto" hangingPunct="1">
              <a:spcAft>
                <a:spcPts val="0"/>
              </a:spcAft>
              <a:buFont typeface="Verdana"/>
              <a:buChar char="◦"/>
              <a:defRPr/>
            </a:pPr>
            <a:r>
              <a:rPr lang="en-US" dirty="0" smtClean="0">
                <a:solidFill>
                  <a:srgbClr val="0070C0"/>
                </a:solidFill>
              </a:rPr>
              <a:t>The coordination of concurrently executing programs </a:t>
            </a:r>
            <a:r>
              <a:rPr lang="en-US" dirty="0" smtClean="0"/>
              <a:t>that share resources is also an important &amp; recurring topic.</a:t>
            </a:r>
          </a:p>
          <a:p>
            <a:pPr marL="365760" indent="-283464" algn="just" eaLnBrk="1" fontAlgn="auto" hangingPunct="1">
              <a:spcAft>
                <a:spcPts val="0"/>
              </a:spcAft>
              <a:buFont typeface="Wingdings 2"/>
              <a:buChar char=""/>
              <a:defRPr/>
            </a:pPr>
            <a:endParaRPr lang="en-US" sz="2800" dirty="0" smtClean="0"/>
          </a:p>
        </p:txBody>
      </p:sp>
      <p:sp>
        <p:nvSpPr>
          <p:cNvPr id="4" name="Slide Number Placeholder 3"/>
          <p:cNvSpPr>
            <a:spLocks noGrp="1"/>
          </p:cNvSpPr>
          <p:nvPr>
            <p:ph type="sldNum" sz="quarter" idx="10"/>
          </p:nvPr>
        </p:nvSpPr>
        <p:spPr/>
        <p:txBody>
          <a:bodyPr/>
          <a:lstStyle/>
          <a:p>
            <a:pPr>
              <a:defRPr/>
            </a:pPr>
            <a:fld id="{AF214060-6CF0-4145-9A98-9CBDEE33E78B}" type="slidenum">
              <a:rPr lang="en-GB" smtClean="0"/>
              <a:pPr>
                <a:defRPr/>
              </a:pPr>
              <a:t>15</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marL="640080" lvl="1" indent="-237744" algn="just" eaLnBrk="1" fontAlgn="auto" hangingPunct="1">
              <a:spcAft>
                <a:spcPts val="0"/>
              </a:spcAft>
              <a:buFont typeface="Verdana"/>
              <a:buChar char="◦"/>
              <a:defRPr/>
            </a:pPr>
            <a:r>
              <a:rPr lang="en-US" sz="2000" dirty="0" smtClean="0"/>
              <a:t>All computers system can fail &amp; it’s the responsibility of system designer to plan for the consequences of possible failures.</a:t>
            </a:r>
          </a:p>
          <a:p>
            <a:pPr marL="640080" lvl="1" indent="-237744" algn="just" eaLnBrk="1" fontAlgn="auto" hangingPunct="1">
              <a:spcAft>
                <a:spcPts val="0"/>
              </a:spcAft>
              <a:buFont typeface="Verdana"/>
              <a:buChar char="◦"/>
              <a:defRPr/>
            </a:pPr>
            <a:endParaRPr lang="en-US" sz="2000" dirty="0" smtClean="0"/>
          </a:p>
          <a:p>
            <a:pPr marL="640080" lvl="1" indent="-237744" algn="just" eaLnBrk="1" fontAlgn="auto" hangingPunct="1">
              <a:spcAft>
                <a:spcPts val="0"/>
              </a:spcAft>
              <a:buFont typeface="Verdana"/>
              <a:buChar char="◦"/>
              <a:defRPr/>
            </a:pPr>
            <a:r>
              <a:rPr lang="en-US" sz="2000" dirty="0" smtClean="0"/>
              <a:t>In dist sys, faults in the network result in the isolation of the computers that are connected to it, but that does not mean they stop running. </a:t>
            </a:r>
          </a:p>
          <a:p>
            <a:pPr marL="640080" lvl="1" indent="-237744" algn="just" eaLnBrk="1" fontAlgn="auto" hangingPunct="1">
              <a:spcAft>
                <a:spcPts val="0"/>
              </a:spcAft>
              <a:buFont typeface="Verdana"/>
              <a:buChar char="◦"/>
              <a:defRPr/>
            </a:pPr>
            <a:endParaRPr lang="en-US" sz="2000" dirty="0" smtClean="0"/>
          </a:p>
          <a:p>
            <a:pPr marL="640080" lvl="1" indent="-237744" algn="just" eaLnBrk="1" fontAlgn="auto" hangingPunct="1">
              <a:spcAft>
                <a:spcPts val="0"/>
              </a:spcAft>
              <a:buFont typeface="Verdana"/>
              <a:buChar char="◦"/>
              <a:defRPr/>
            </a:pPr>
            <a:r>
              <a:rPr lang="en-US" sz="2000" dirty="0" smtClean="0"/>
              <a:t>Programs may not be able to detect whether the network has failed  or has become unusually slow.</a:t>
            </a:r>
          </a:p>
          <a:p>
            <a:pPr marL="640080" lvl="1" indent="-237744" algn="just" eaLnBrk="1" fontAlgn="auto" hangingPunct="1">
              <a:spcAft>
                <a:spcPts val="0"/>
              </a:spcAft>
              <a:buFont typeface="Verdana"/>
              <a:buChar char="◦"/>
              <a:defRPr/>
            </a:pPr>
            <a:endParaRPr lang="en-US" sz="2000" dirty="0" smtClean="0"/>
          </a:p>
          <a:p>
            <a:pPr marL="640080" lvl="1" indent="-237744" algn="just" eaLnBrk="1" fontAlgn="auto" hangingPunct="1">
              <a:spcAft>
                <a:spcPts val="0"/>
              </a:spcAft>
              <a:buFont typeface="Verdana"/>
              <a:buChar char="◦"/>
              <a:defRPr/>
            </a:pPr>
            <a:r>
              <a:rPr lang="en-US" sz="2000" dirty="0" smtClean="0"/>
              <a:t>Similarly an unexpected termination of a program somewhere in the sys is not immediately made known to other components with which it communicates</a:t>
            </a:r>
          </a:p>
          <a:p>
            <a:pPr marL="640080" lvl="1" indent="-237744" algn="just" eaLnBrk="1" fontAlgn="auto" hangingPunct="1">
              <a:spcAft>
                <a:spcPts val="0"/>
              </a:spcAft>
              <a:buFont typeface="Verdana"/>
              <a:buChar char="◦"/>
              <a:defRPr/>
            </a:pPr>
            <a:r>
              <a:rPr lang="en-US" sz="2000" dirty="0" smtClean="0"/>
              <a:t>Each component can fail independently, leaving the others still running. </a:t>
            </a:r>
            <a:endParaRPr lang="en-GB" dirty="0"/>
          </a:p>
        </p:txBody>
      </p:sp>
      <p:sp>
        <p:nvSpPr>
          <p:cNvPr id="4" name="Slide Number Placeholder 3"/>
          <p:cNvSpPr>
            <a:spLocks noGrp="1"/>
          </p:cNvSpPr>
          <p:nvPr>
            <p:ph type="sldNum" sz="quarter" idx="10"/>
          </p:nvPr>
        </p:nvSpPr>
        <p:spPr/>
        <p:txBody>
          <a:bodyPr/>
          <a:lstStyle/>
          <a:p>
            <a:pPr>
              <a:defRPr/>
            </a:pPr>
            <a:fld id="{AF214060-6CF0-4145-9A98-9CBDEE33E78B}" type="slidenum">
              <a:rPr lang="en-GB" smtClean="0"/>
              <a:pPr>
                <a:defRPr/>
              </a:pPr>
              <a:t>17</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marL="640080" lvl="1" indent="-237744" algn="just" eaLnBrk="1" fontAlgn="auto" hangingPunct="1">
              <a:spcAft>
                <a:spcPts val="0"/>
              </a:spcAft>
              <a:buFont typeface="Verdana"/>
              <a:buChar char="◦"/>
              <a:defRPr/>
            </a:pPr>
            <a:r>
              <a:rPr lang="en-US" sz="2000" dirty="0" smtClean="0"/>
              <a:t>All computers system can fail &amp; it’s the responsibility of system designer to plan for the consequences of possible failures.</a:t>
            </a:r>
          </a:p>
          <a:p>
            <a:pPr marL="640080" lvl="1" indent="-237744" algn="just" eaLnBrk="1" fontAlgn="auto" hangingPunct="1">
              <a:spcAft>
                <a:spcPts val="0"/>
              </a:spcAft>
              <a:buFont typeface="Verdana"/>
              <a:buChar char="◦"/>
              <a:defRPr/>
            </a:pPr>
            <a:endParaRPr lang="en-US" sz="2000" dirty="0" smtClean="0"/>
          </a:p>
          <a:p>
            <a:pPr marL="640080" lvl="1" indent="-237744" algn="just" eaLnBrk="1" fontAlgn="auto" hangingPunct="1">
              <a:spcAft>
                <a:spcPts val="0"/>
              </a:spcAft>
              <a:buFont typeface="Verdana"/>
              <a:buChar char="◦"/>
              <a:defRPr/>
            </a:pPr>
            <a:r>
              <a:rPr lang="en-US" sz="2000" dirty="0" smtClean="0"/>
              <a:t>In dist sys, faults in the network result in the isolation of the computers that are connected to it, but that does not mean they stop running. </a:t>
            </a:r>
          </a:p>
          <a:p>
            <a:pPr marL="640080" lvl="1" indent="-237744" algn="just" eaLnBrk="1" fontAlgn="auto" hangingPunct="1">
              <a:spcAft>
                <a:spcPts val="0"/>
              </a:spcAft>
              <a:buFont typeface="Verdana"/>
              <a:buChar char="◦"/>
              <a:defRPr/>
            </a:pPr>
            <a:endParaRPr lang="en-US" sz="2000" dirty="0" smtClean="0"/>
          </a:p>
          <a:p>
            <a:pPr marL="640080" lvl="1" indent="-237744" algn="just" eaLnBrk="1" fontAlgn="auto" hangingPunct="1">
              <a:spcAft>
                <a:spcPts val="0"/>
              </a:spcAft>
              <a:buFont typeface="Verdana"/>
              <a:buChar char="◦"/>
              <a:defRPr/>
            </a:pPr>
            <a:r>
              <a:rPr lang="en-US" sz="2000" dirty="0" smtClean="0"/>
              <a:t>Programs may not be able to detect whether the network has failed  or has become unusually slow.</a:t>
            </a:r>
          </a:p>
          <a:p>
            <a:pPr marL="640080" lvl="1" indent="-237744" algn="just" eaLnBrk="1" fontAlgn="auto" hangingPunct="1">
              <a:spcAft>
                <a:spcPts val="0"/>
              </a:spcAft>
              <a:buFont typeface="Verdana"/>
              <a:buChar char="◦"/>
              <a:defRPr/>
            </a:pPr>
            <a:endParaRPr lang="en-US" sz="2000" dirty="0" smtClean="0"/>
          </a:p>
          <a:p>
            <a:pPr marL="640080" lvl="1" indent="-237744" algn="just" eaLnBrk="1" fontAlgn="auto" hangingPunct="1">
              <a:spcAft>
                <a:spcPts val="0"/>
              </a:spcAft>
              <a:buFont typeface="Verdana"/>
              <a:buChar char="◦"/>
              <a:defRPr/>
            </a:pPr>
            <a:r>
              <a:rPr lang="en-US" sz="2000" dirty="0" smtClean="0"/>
              <a:t>Similarly an unexpected termination of a program somewhere in the sys is not immediately made known to other components with which it communicates</a:t>
            </a:r>
          </a:p>
          <a:p>
            <a:pPr marL="640080" lvl="1" indent="-237744" algn="just" eaLnBrk="1" fontAlgn="auto" hangingPunct="1">
              <a:spcAft>
                <a:spcPts val="0"/>
              </a:spcAft>
              <a:buFont typeface="Verdana"/>
              <a:buChar char="◦"/>
              <a:defRPr/>
            </a:pPr>
            <a:r>
              <a:rPr lang="en-US" sz="2000" dirty="0" smtClean="0"/>
              <a:t>Each component can fail independently, leaving the others still running. </a:t>
            </a:r>
            <a:endParaRPr lang="en-GB" dirty="0"/>
          </a:p>
        </p:txBody>
      </p:sp>
      <p:sp>
        <p:nvSpPr>
          <p:cNvPr id="4" name="Slide Number Placeholder 3"/>
          <p:cNvSpPr>
            <a:spLocks noGrp="1"/>
          </p:cNvSpPr>
          <p:nvPr>
            <p:ph type="sldNum" sz="quarter" idx="10"/>
          </p:nvPr>
        </p:nvSpPr>
        <p:spPr/>
        <p:txBody>
          <a:bodyPr/>
          <a:lstStyle/>
          <a:p>
            <a:pPr>
              <a:defRPr/>
            </a:pPr>
            <a:fld id="{AF214060-6CF0-4145-9A98-9CBDEE33E78B}" type="slidenum">
              <a:rPr lang="en-GB" smtClean="0"/>
              <a:pPr>
                <a:defRPr/>
              </a:pPr>
              <a:t>18</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lgn="just" eaLnBrk="1" hangingPunct="1">
              <a:lnSpc>
                <a:spcPct val="90000"/>
              </a:lnSpc>
            </a:pPr>
            <a:r>
              <a:rPr lang="en-US" sz="2800" dirty="0" smtClean="0">
                <a:latin typeface="Times New Roman" pitchFamily="18" charset="0"/>
              </a:rPr>
              <a:t>Internet</a:t>
            </a:r>
          </a:p>
          <a:p>
            <a:pPr lvl="1" algn="just" eaLnBrk="1" hangingPunct="1">
              <a:lnSpc>
                <a:spcPct val="90000"/>
              </a:lnSpc>
            </a:pPr>
            <a:r>
              <a:rPr lang="en-US" sz="1800" dirty="0" smtClean="0"/>
              <a:t>World Wide Web offers a simple, consistent and uniform model of distributed documents. To see a document user may </a:t>
            </a:r>
            <a:r>
              <a:rPr lang="en-US" sz="1800" dirty="0" smtClean="0">
                <a:solidFill>
                  <a:srgbClr val="0070C0"/>
                </a:solidFill>
              </a:rPr>
              <a:t>activate a reference</a:t>
            </a:r>
            <a:r>
              <a:rPr lang="en-US" sz="1800" dirty="0" smtClean="0"/>
              <a:t> and document appears on the screen. </a:t>
            </a:r>
          </a:p>
          <a:p>
            <a:pPr algn="just" eaLnBrk="1" hangingPunct="1">
              <a:lnSpc>
                <a:spcPct val="90000"/>
              </a:lnSpc>
            </a:pPr>
            <a:endParaRPr lang="en-US" sz="2800" dirty="0" smtClean="0">
              <a:latin typeface="Times New Roman" pitchFamily="18" charset="0"/>
            </a:endParaRPr>
          </a:p>
          <a:p>
            <a:pPr algn="just" eaLnBrk="1" hangingPunct="1">
              <a:lnSpc>
                <a:spcPct val="90000"/>
              </a:lnSpc>
            </a:pPr>
            <a:r>
              <a:rPr lang="en-US" sz="2800" dirty="0" smtClean="0">
                <a:latin typeface="Times New Roman" pitchFamily="18" charset="0"/>
              </a:rPr>
              <a:t>Intranet (portion of internet managed by an org)</a:t>
            </a:r>
          </a:p>
          <a:p>
            <a:pPr lvl="1" algn="just" eaLnBrk="1" hangingPunct="1">
              <a:lnSpc>
                <a:spcPct val="90000"/>
              </a:lnSpc>
            </a:pPr>
            <a:r>
              <a:rPr lang="en-US" sz="1800" dirty="0" smtClean="0"/>
              <a:t>Network of stations are there in a university department. Every user has its own workstation. But in addition there may be a pool of processors in the machine room that are not assigned to these users. But are allocated dynamically as needed. </a:t>
            </a:r>
          </a:p>
          <a:p>
            <a:pPr lvl="1" algn="just" eaLnBrk="1" hangingPunct="1">
              <a:lnSpc>
                <a:spcPct val="90000"/>
              </a:lnSpc>
            </a:pPr>
            <a:endParaRPr lang="en-US" sz="1800" dirty="0" smtClean="0"/>
          </a:p>
          <a:p>
            <a:pPr lvl="1" algn="just" eaLnBrk="1" hangingPunct="1">
              <a:lnSpc>
                <a:spcPct val="90000"/>
              </a:lnSpc>
            </a:pPr>
            <a:r>
              <a:rPr lang="en-US" sz="1800" dirty="0" smtClean="0"/>
              <a:t>When user types a command the system could look for the best place to execute it. Either on the same workstation or somewhere else on the unassigned processors and at the end results are delivered back</a:t>
            </a:r>
            <a:r>
              <a:rPr lang="en-US" sz="2000" dirty="0" smtClean="0"/>
              <a:t>. </a:t>
            </a:r>
          </a:p>
          <a:p>
            <a:pPr algn="just" eaLnBrk="1" hangingPunct="1">
              <a:lnSpc>
                <a:spcPct val="90000"/>
              </a:lnSpc>
            </a:pPr>
            <a:endParaRPr lang="en-US" dirty="0" smtClean="0"/>
          </a:p>
          <a:p>
            <a:endParaRPr lang="en-GB" dirty="0"/>
          </a:p>
        </p:txBody>
      </p:sp>
      <p:sp>
        <p:nvSpPr>
          <p:cNvPr id="4" name="Slide Number Placeholder 3"/>
          <p:cNvSpPr>
            <a:spLocks noGrp="1"/>
          </p:cNvSpPr>
          <p:nvPr>
            <p:ph type="sldNum" sz="quarter" idx="10"/>
          </p:nvPr>
        </p:nvSpPr>
        <p:spPr/>
        <p:txBody>
          <a:bodyPr/>
          <a:lstStyle/>
          <a:p>
            <a:pPr>
              <a:defRPr/>
            </a:pPr>
            <a:fld id="{AF214060-6CF0-4145-9A98-9CBDEE33E78B}" type="slidenum">
              <a:rPr lang="en-GB" smtClean="0"/>
              <a:pPr>
                <a:defRPr/>
              </a:pPr>
              <a:t>27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65760" indent="-283464" algn="just" eaLnBrk="1" fontAlgn="auto" hangingPunct="1">
              <a:spcAft>
                <a:spcPts val="0"/>
              </a:spcAft>
              <a:buFont typeface="Wingdings 2"/>
              <a:buChar char=""/>
              <a:defRPr/>
            </a:pPr>
            <a:r>
              <a:rPr lang="en-US" sz="1200" dirty="0" smtClean="0">
                <a:solidFill>
                  <a:srgbClr val="0070C0"/>
                </a:solidFill>
              </a:rPr>
              <a:t>ISPs</a:t>
            </a:r>
            <a:r>
              <a:rPr lang="en-US" sz="1200" dirty="0" smtClean="0"/>
              <a:t> provide modem links &amp; other types of connection to individuals and small organizations enabling them to access services anywhere in the internet. </a:t>
            </a:r>
          </a:p>
          <a:p>
            <a:pPr marL="365760" indent="-283464" algn="just" eaLnBrk="1" fontAlgn="auto" hangingPunct="1">
              <a:spcAft>
                <a:spcPts val="0"/>
              </a:spcAft>
              <a:buFont typeface="Wingdings 2"/>
              <a:buChar char=""/>
              <a:defRPr/>
            </a:pPr>
            <a:endParaRPr lang="en-US" sz="1200" dirty="0" smtClean="0"/>
          </a:p>
          <a:p>
            <a:pPr marL="365760" indent="-283464" algn="just" eaLnBrk="1" fontAlgn="auto" hangingPunct="1">
              <a:spcAft>
                <a:spcPts val="0"/>
              </a:spcAft>
              <a:buFont typeface="Wingdings 2"/>
              <a:buChar char=""/>
              <a:defRPr/>
            </a:pPr>
            <a:r>
              <a:rPr lang="en-US" sz="1200" dirty="0" smtClean="0"/>
              <a:t>A </a:t>
            </a:r>
            <a:r>
              <a:rPr lang="en-US" sz="1200" dirty="0" smtClean="0">
                <a:solidFill>
                  <a:srgbClr val="0070C0"/>
                </a:solidFill>
              </a:rPr>
              <a:t>back bone </a:t>
            </a:r>
            <a:r>
              <a:rPr lang="en-US" sz="1200" dirty="0" smtClean="0"/>
              <a:t>is a network link with a high transmission capacity, employing satellite communications, fiber optics &amp; other high bandwidth etc.</a:t>
            </a:r>
          </a:p>
          <a:p>
            <a:pPr marL="365760" indent="-283464" algn="just" eaLnBrk="1" fontAlgn="auto" hangingPunct="1">
              <a:spcAft>
                <a:spcPts val="0"/>
              </a:spcAft>
              <a:buFont typeface="Wingdings 2"/>
              <a:buChar char=""/>
              <a:defRPr/>
            </a:pPr>
            <a:endParaRPr lang="en-US" sz="1200" dirty="0" smtClean="0"/>
          </a:p>
          <a:p>
            <a:pPr marL="365760" indent="-283464" algn="just" eaLnBrk="1" fontAlgn="auto" hangingPunct="1">
              <a:spcAft>
                <a:spcPts val="0"/>
              </a:spcAft>
              <a:buFont typeface="Wingdings 2"/>
              <a:buChar char=""/>
              <a:defRPr/>
            </a:pPr>
            <a:r>
              <a:rPr lang="en-US" sz="1200" dirty="0" smtClean="0"/>
              <a:t>Multimedia services are available in the internet, enabling user to access audio &amp; video data – limited facilities</a:t>
            </a:r>
          </a:p>
          <a:p>
            <a:endParaRPr lang="en-GB" dirty="0"/>
          </a:p>
        </p:txBody>
      </p:sp>
      <p:sp>
        <p:nvSpPr>
          <p:cNvPr id="4" name="Slide Number Placeholder 3"/>
          <p:cNvSpPr>
            <a:spLocks noGrp="1"/>
          </p:cNvSpPr>
          <p:nvPr>
            <p:ph type="sldNum" sz="quarter" idx="10"/>
          </p:nvPr>
        </p:nvSpPr>
        <p:spPr/>
        <p:txBody>
          <a:bodyPr/>
          <a:lstStyle/>
          <a:p>
            <a:pPr>
              <a:defRPr/>
            </a:pPr>
            <a:fld id="{AF214060-6CF0-4145-9A98-9CBDEE33E78B}" type="slidenum">
              <a:rPr lang="en-GB" smtClean="0"/>
              <a:pPr>
                <a:defRPr/>
              </a:pPr>
              <a:t>28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algn="just" eaLnBrk="1" hangingPunct="1">
              <a:lnSpc>
                <a:spcPct val="90000"/>
              </a:lnSpc>
            </a:pPr>
            <a:r>
              <a:rPr lang="en-US" sz="2400" b="1" dirty="0" smtClean="0"/>
              <a:t>Miniaturization of devices and wireless networking</a:t>
            </a:r>
          </a:p>
          <a:p>
            <a:pPr algn="just" eaLnBrk="1" hangingPunct="1">
              <a:lnSpc>
                <a:spcPct val="90000"/>
              </a:lnSpc>
            </a:pPr>
            <a:r>
              <a:rPr lang="en-US" sz="2400" dirty="0" smtClean="0"/>
              <a:t>Technology advances in device miniaturization &amp; wireless networking have led increasingly to the integration of small &amp; portable computing devices into dist sys. These devices include:</a:t>
            </a:r>
          </a:p>
          <a:p>
            <a:pPr lvl="1" algn="just" eaLnBrk="1" hangingPunct="1">
              <a:lnSpc>
                <a:spcPct val="90000"/>
              </a:lnSpc>
            </a:pPr>
            <a:r>
              <a:rPr lang="en-US" sz="2400" dirty="0" smtClean="0"/>
              <a:t>Laptop computers </a:t>
            </a:r>
          </a:p>
          <a:p>
            <a:pPr lvl="1" algn="just" eaLnBrk="1" hangingPunct="1">
              <a:lnSpc>
                <a:spcPct val="90000"/>
              </a:lnSpc>
            </a:pPr>
            <a:r>
              <a:rPr lang="en-US" sz="2400" dirty="0" smtClean="0"/>
              <a:t>Handheld devices, including personal digital assistants (PDAs), mobile phones, pagers, video cameras and digital cameras</a:t>
            </a:r>
          </a:p>
          <a:p>
            <a:pPr lvl="1" algn="just" eaLnBrk="1" hangingPunct="1">
              <a:lnSpc>
                <a:spcPct val="90000"/>
              </a:lnSpc>
            </a:pPr>
            <a:r>
              <a:rPr lang="en-US" sz="2400" dirty="0" smtClean="0"/>
              <a:t>Devices embedded in appliances such as washing machines, hi-fi sys, cars &amp; refrigerator</a:t>
            </a:r>
          </a:p>
          <a:p>
            <a:endParaRPr lang="en-GB" dirty="0"/>
          </a:p>
        </p:txBody>
      </p:sp>
      <p:sp>
        <p:nvSpPr>
          <p:cNvPr id="4" name="Slide Number Placeholder 3"/>
          <p:cNvSpPr>
            <a:spLocks noGrp="1"/>
          </p:cNvSpPr>
          <p:nvPr>
            <p:ph type="sldNum" sz="quarter" idx="10"/>
          </p:nvPr>
        </p:nvSpPr>
        <p:spPr/>
        <p:txBody>
          <a:bodyPr/>
          <a:lstStyle/>
          <a:p>
            <a:pPr>
              <a:defRPr/>
            </a:pPr>
            <a:fld id="{AF214060-6CF0-4145-9A98-9CBDEE33E78B}" type="slidenum">
              <a:rPr lang="en-GB" smtClean="0"/>
              <a:pPr>
                <a:defRPr/>
              </a:pPr>
              <a:t>33</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fld id="{62124517-2C05-44C1-9A03-0AB7CE196AC9}" type="datetime1">
              <a:rPr lang="en-GB"/>
              <a:pPr>
                <a:defRPr/>
              </a:pPr>
              <a:t>25/02/2011</a:t>
            </a:fld>
            <a:endParaRPr lang="en-GB"/>
          </a:p>
        </p:txBody>
      </p:sp>
      <p:sp>
        <p:nvSpPr>
          <p:cNvPr id="7" name="Footer Placeholder 19"/>
          <p:cNvSpPr>
            <a:spLocks noGrp="1"/>
          </p:cNvSpPr>
          <p:nvPr>
            <p:ph type="ftr" sz="quarter" idx="11"/>
          </p:nvPr>
        </p:nvSpPr>
        <p:spPr/>
        <p:txBody>
          <a:bodyPr/>
          <a:lstStyle>
            <a:lvl1pPr>
              <a:defRPr/>
            </a:lvl1pPr>
            <a:extLst/>
          </a:lstStyle>
          <a:p>
            <a:pPr>
              <a:defRPr/>
            </a:pPr>
            <a:r>
              <a:rPr lang="en-GB"/>
              <a:t>Dr: HammaD AfzaL - Fundamentals of Programming</a:t>
            </a:r>
          </a:p>
        </p:txBody>
      </p:sp>
      <p:sp>
        <p:nvSpPr>
          <p:cNvPr id="8" name="Slide Number Placeholder 9"/>
          <p:cNvSpPr>
            <a:spLocks noGrp="1"/>
          </p:cNvSpPr>
          <p:nvPr>
            <p:ph type="sldNum" sz="quarter" idx="12"/>
          </p:nvPr>
        </p:nvSpPr>
        <p:spPr/>
        <p:txBody>
          <a:bodyPr/>
          <a:lstStyle>
            <a:lvl1pPr>
              <a:defRPr/>
            </a:lvl1pPr>
            <a:extLst/>
          </a:lstStyle>
          <a:p>
            <a:pPr>
              <a:defRPr/>
            </a:pPr>
            <a:fld id="{5EC8B410-D880-4915-A197-CFB9F3F8B0C6}"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437A1FA4-5EAB-4DC2-9E1E-986A43F58C56}" type="datetime1">
              <a:rPr lang="en-GB"/>
              <a:pPr>
                <a:defRPr/>
              </a:pPr>
              <a:t>25/02/2011</a:t>
            </a:fld>
            <a:endParaRPr lang="en-GB"/>
          </a:p>
        </p:txBody>
      </p:sp>
      <p:sp>
        <p:nvSpPr>
          <p:cNvPr id="5" name="Footer Placeholder 9"/>
          <p:cNvSpPr>
            <a:spLocks noGrp="1"/>
          </p:cNvSpPr>
          <p:nvPr>
            <p:ph type="ftr" sz="quarter" idx="11"/>
          </p:nvPr>
        </p:nvSpPr>
        <p:spPr/>
        <p:txBody>
          <a:bodyPr/>
          <a:lstStyle>
            <a:lvl1pPr>
              <a:defRPr/>
            </a:lvl1pPr>
          </a:lstStyle>
          <a:p>
            <a:pPr>
              <a:defRPr/>
            </a:pPr>
            <a:r>
              <a:rPr lang="en-GB"/>
              <a:t>Dr: HammaD AfzaL - Fundamentals of Programming</a:t>
            </a:r>
          </a:p>
        </p:txBody>
      </p:sp>
      <p:sp>
        <p:nvSpPr>
          <p:cNvPr id="6" name="Slide Number Placeholder 21"/>
          <p:cNvSpPr>
            <a:spLocks noGrp="1"/>
          </p:cNvSpPr>
          <p:nvPr>
            <p:ph type="sldNum" sz="quarter" idx="12"/>
          </p:nvPr>
        </p:nvSpPr>
        <p:spPr/>
        <p:txBody>
          <a:bodyPr/>
          <a:lstStyle>
            <a:lvl1pPr>
              <a:defRPr/>
            </a:lvl1pPr>
          </a:lstStyle>
          <a:p>
            <a:pPr>
              <a:defRPr/>
            </a:pPr>
            <a:fld id="{18089963-57E0-4050-9E35-67F90C35F2CE}"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C464AA73-8FF7-4A56-8973-D22556B380BE}" type="datetime1">
              <a:rPr lang="en-GB"/>
              <a:pPr>
                <a:defRPr/>
              </a:pPr>
              <a:t>25/02/2011</a:t>
            </a:fld>
            <a:endParaRPr lang="en-GB"/>
          </a:p>
        </p:txBody>
      </p:sp>
      <p:sp>
        <p:nvSpPr>
          <p:cNvPr id="5" name="Footer Placeholder 9"/>
          <p:cNvSpPr>
            <a:spLocks noGrp="1"/>
          </p:cNvSpPr>
          <p:nvPr>
            <p:ph type="ftr" sz="quarter" idx="11"/>
          </p:nvPr>
        </p:nvSpPr>
        <p:spPr/>
        <p:txBody>
          <a:bodyPr/>
          <a:lstStyle>
            <a:lvl1pPr>
              <a:defRPr/>
            </a:lvl1pPr>
          </a:lstStyle>
          <a:p>
            <a:pPr>
              <a:defRPr/>
            </a:pPr>
            <a:r>
              <a:rPr lang="en-GB"/>
              <a:t>Dr: HammaD AfzaL - Fundamentals of Programming</a:t>
            </a:r>
          </a:p>
        </p:txBody>
      </p:sp>
      <p:sp>
        <p:nvSpPr>
          <p:cNvPr id="6" name="Slide Number Placeholder 21"/>
          <p:cNvSpPr>
            <a:spLocks noGrp="1"/>
          </p:cNvSpPr>
          <p:nvPr>
            <p:ph type="sldNum" sz="quarter" idx="12"/>
          </p:nvPr>
        </p:nvSpPr>
        <p:spPr/>
        <p:txBody>
          <a:bodyPr/>
          <a:lstStyle>
            <a:lvl1pPr>
              <a:defRPr/>
            </a:lvl1pPr>
          </a:lstStyle>
          <a:p>
            <a:pPr>
              <a:defRPr/>
            </a:pPr>
            <a:fld id="{75F05097-BED2-4B1A-86C3-7B629959D5B9}"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719263"/>
            <a:ext cx="4044462"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2338" y="1719263"/>
            <a:ext cx="4044462"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248400"/>
            <a:ext cx="2133600" cy="457200"/>
          </a:xfrm>
        </p:spPr>
        <p:txBody>
          <a:bodyPr/>
          <a:lstStyle>
            <a:lvl1pPr>
              <a:defRPr/>
            </a:lvl1pPr>
          </a:lstStyle>
          <a:p>
            <a:pPr>
              <a:defRPr/>
            </a:pPr>
            <a:fld id="{4AE20A7B-0147-4B61-93CD-4C33FC6D292E}" type="datetime1">
              <a:rPr lang="en-GB" altLang="en-US"/>
              <a:pPr>
                <a:defRPr/>
              </a:pPr>
              <a:t>25/02/2011</a:t>
            </a:fld>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r>
              <a:rPr lang="en-US" altLang="en-US"/>
              <a:t>Dr: HammaD AfzaL - Fundamentals of Programming</a:t>
            </a:r>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pPr>
              <a:defRPr/>
            </a:pPr>
            <a:fld id="{5D0A75DA-5178-46EF-BAFA-5779AC0BFB06}"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77B65587-DE3F-4461-A6EF-AC4643151B0B}" type="datetime1">
              <a:rPr lang="en-GB"/>
              <a:pPr>
                <a:defRPr/>
              </a:pPr>
              <a:t>25/02/2011</a:t>
            </a:fld>
            <a:endParaRPr lang="en-GB"/>
          </a:p>
        </p:txBody>
      </p:sp>
      <p:sp>
        <p:nvSpPr>
          <p:cNvPr id="5" name="Footer Placeholder 9"/>
          <p:cNvSpPr>
            <a:spLocks noGrp="1"/>
          </p:cNvSpPr>
          <p:nvPr>
            <p:ph type="ftr" sz="quarter" idx="11"/>
          </p:nvPr>
        </p:nvSpPr>
        <p:spPr/>
        <p:txBody>
          <a:bodyPr/>
          <a:lstStyle>
            <a:lvl1pPr>
              <a:defRPr/>
            </a:lvl1pPr>
          </a:lstStyle>
          <a:p>
            <a:pPr>
              <a:defRPr/>
            </a:pPr>
            <a:r>
              <a:rPr lang="en-GB"/>
              <a:t>Dr: HammaD AfzaL - Fundamentals of Programming</a:t>
            </a:r>
          </a:p>
        </p:txBody>
      </p:sp>
      <p:sp>
        <p:nvSpPr>
          <p:cNvPr id="6" name="Slide Number Placeholder 21"/>
          <p:cNvSpPr>
            <a:spLocks noGrp="1"/>
          </p:cNvSpPr>
          <p:nvPr>
            <p:ph type="sldNum" sz="quarter" idx="12"/>
          </p:nvPr>
        </p:nvSpPr>
        <p:spPr/>
        <p:txBody>
          <a:bodyPr/>
          <a:lstStyle>
            <a:lvl1pPr>
              <a:defRPr/>
            </a:lvl1pPr>
          </a:lstStyle>
          <a:p>
            <a:pPr>
              <a:defRPr/>
            </a:pPr>
            <a:fld id="{86719B3B-0203-46CA-A001-C16F78D5B180}"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E848831A-12DD-4B77-AB40-12F47E989B95}" type="datetime1">
              <a:rPr lang="en-GB"/>
              <a:pPr>
                <a:defRPr/>
              </a:pPr>
              <a:t>25/02/2011</a:t>
            </a:fld>
            <a:endParaRPr lang="en-GB"/>
          </a:p>
        </p:txBody>
      </p:sp>
      <p:sp>
        <p:nvSpPr>
          <p:cNvPr id="9" name="Footer Placeholder 4"/>
          <p:cNvSpPr>
            <a:spLocks noGrp="1"/>
          </p:cNvSpPr>
          <p:nvPr>
            <p:ph type="ftr" sz="quarter" idx="11"/>
          </p:nvPr>
        </p:nvSpPr>
        <p:spPr/>
        <p:txBody>
          <a:bodyPr/>
          <a:lstStyle>
            <a:lvl1pPr>
              <a:defRPr/>
            </a:lvl1pPr>
            <a:extLst/>
          </a:lstStyle>
          <a:p>
            <a:pPr>
              <a:defRPr/>
            </a:pPr>
            <a:r>
              <a:rPr lang="en-GB"/>
              <a:t>Dr: HammaD AfzaL - Fundamentals of Programming</a:t>
            </a:r>
          </a:p>
        </p:txBody>
      </p:sp>
      <p:sp>
        <p:nvSpPr>
          <p:cNvPr id="10" name="Slide Number Placeholder 5"/>
          <p:cNvSpPr>
            <a:spLocks noGrp="1"/>
          </p:cNvSpPr>
          <p:nvPr>
            <p:ph type="sldNum" sz="quarter" idx="12"/>
          </p:nvPr>
        </p:nvSpPr>
        <p:spPr/>
        <p:txBody>
          <a:bodyPr/>
          <a:lstStyle>
            <a:lvl1pPr>
              <a:defRPr/>
            </a:lvl1pPr>
            <a:extLst/>
          </a:lstStyle>
          <a:p>
            <a:pPr>
              <a:defRPr/>
            </a:pPr>
            <a:fld id="{5FBD608E-F65C-4DEA-B9E8-1F51F103B9DA}"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B31CCDC4-4200-407F-8431-DCE2E8A321B1}" type="datetime1">
              <a:rPr lang="en-GB"/>
              <a:pPr>
                <a:defRPr/>
              </a:pPr>
              <a:t>25/02/2011</a:t>
            </a:fld>
            <a:endParaRPr lang="en-GB"/>
          </a:p>
        </p:txBody>
      </p:sp>
      <p:sp>
        <p:nvSpPr>
          <p:cNvPr id="6" name="Footer Placeholder 9"/>
          <p:cNvSpPr>
            <a:spLocks noGrp="1"/>
          </p:cNvSpPr>
          <p:nvPr>
            <p:ph type="ftr" sz="quarter" idx="11"/>
          </p:nvPr>
        </p:nvSpPr>
        <p:spPr/>
        <p:txBody>
          <a:bodyPr/>
          <a:lstStyle>
            <a:lvl1pPr>
              <a:defRPr/>
            </a:lvl1pPr>
          </a:lstStyle>
          <a:p>
            <a:pPr>
              <a:defRPr/>
            </a:pPr>
            <a:r>
              <a:rPr lang="en-GB"/>
              <a:t>Dr: HammaD AfzaL - Fundamentals of Programming</a:t>
            </a:r>
          </a:p>
        </p:txBody>
      </p:sp>
      <p:sp>
        <p:nvSpPr>
          <p:cNvPr id="7" name="Slide Number Placeholder 21"/>
          <p:cNvSpPr>
            <a:spLocks noGrp="1"/>
          </p:cNvSpPr>
          <p:nvPr>
            <p:ph type="sldNum" sz="quarter" idx="12"/>
          </p:nvPr>
        </p:nvSpPr>
        <p:spPr/>
        <p:txBody>
          <a:bodyPr/>
          <a:lstStyle>
            <a:lvl1pPr>
              <a:defRPr/>
            </a:lvl1pPr>
          </a:lstStyle>
          <a:p>
            <a:pPr>
              <a:defRPr/>
            </a:pPr>
            <a:fld id="{4C29591F-F1EF-4891-A598-BF02A37AFB95}"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FC3A44E1-93FC-4932-9A3D-F0B1CE556098}" type="datetime1">
              <a:rPr lang="en-GB"/>
              <a:pPr>
                <a:defRPr/>
              </a:pPr>
              <a:t>25/02/2011</a:t>
            </a:fld>
            <a:endParaRPr lang="en-GB"/>
          </a:p>
        </p:txBody>
      </p:sp>
      <p:sp>
        <p:nvSpPr>
          <p:cNvPr id="8" name="Footer Placeholder 7"/>
          <p:cNvSpPr>
            <a:spLocks noGrp="1"/>
          </p:cNvSpPr>
          <p:nvPr>
            <p:ph type="ftr" sz="quarter" idx="11"/>
          </p:nvPr>
        </p:nvSpPr>
        <p:spPr/>
        <p:txBody>
          <a:bodyPr/>
          <a:lstStyle>
            <a:lvl1pPr>
              <a:defRPr/>
            </a:lvl1pPr>
            <a:extLst/>
          </a:lstStyle>
          <a:p>
            <a:pPr>
              <a:defRPr/>
            </a:pPr>
            <a:r>
              <a:rPr lang="en-GB"/>
              <a:t>Dr: HammaD AfzaL - Fundamentals of Programming</a:t>
            </a:r>
          </a:p>
        </p:txBody>
      </p:sp>
      <p:sp>
        <p:nvSpPr>
          <p:cNvPr id="9" name="Slide Number Placeholder 8"/>
          <p:cNvSpPr>
            <a:spLocks noGrp="1"/>
          </p:cNvSpPr>
          <p:nvPr>
            <p:ph type="sldNum" sz="quarter" idx="12"/>
          </p:nvPr>
        </p:nvSpPr>
        <p:spPr/>
        <p:txBody>
          <a:bodyPr/>
          <a:lstStyle>
            <a:lvl1pPr>
              <a:defRPr/>
            </a:lvl1pPr>
            <a:extLst/>
          </a:lstStyle>
          <a:p>
            <a:pPr>
              <a:defRPr/>
            </a:pPr>
            <a:fld id="{DDD081C3-1229-43B4-BB6A-CB212B57E599}"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D99BC2CD-571B-4E99-8760-4D3B77E45328}" type="datetime1">
              <a:rPr lang="en-GB"/>
              <a:pPr>
                <a:defRPr/>
              </a:pPr>
              <a:t>25/02/2011</a:t>
            </a:fld>
            <a:endParaRPr lang="en-GB"/>
          </a:p>
        </p:txBody>
      </p:sp>
      <p:sp>
        <p:nvSpPr>
          <p:cNvPr id="4" name="Footer Placeholder 9"/>
          <p:cNvSpPr>
            <a:spLocks noGrp="1"/>
          </p:cNvSpPr>
          <p:nvPr>
            <p:ph type="ftr" sz="quarter" idx="11"/>
          </p:nvPr>
        </p:nvSpPr>
        <p:spPr/>
        <p:txBody>
          <a:bodyPr/>
          <a:lstStyle>
            <a:lvl1pPr>
              <a:defRPr/>
            </a:lvl1pPr>
          </a:lstStyle>
          <a:p>
            <a:pPr>
              <a:defRPr/>
            </a:pPr>
            <a:r>
              <a:rPr lang="en-GB"/>
              <a:t>Dr: HammaD AfzaL - Fundamentals of Programming</a:t>
            </a:r>
          </a:p>
        </p:txBody>
      </p:sp>
      <p:sp>
        <p:nvSpPr>
          <p:cNvPr id="5" name="Slide Number Placeholder 21"/>
          <p:cNvSpPr>
            <a:spLocks noGrp="1"/>
          </p:cNvSpPr>
          <p:nvPr>
            <p:ph type="sldNum" sz="quarter" idx="12"/>
          </p:nvPr>
        </p:nvSpPr>
        <p:spPr/>
        <p:txBody>
          <a:bodyPr/>
          <a:lstStyle>
            <a:lvl1pPr>
              <a:defRPr/>
            </a:lvl1pPr>
          </a:lstStyle>
          <a:p>
            <a:pPr>
              <a:defRPr/>
            </a:pPr>
            <a:fld id="{FA38027A-4B54-4765-ACBF-A4AC398DD7D9}"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extLst/>
          </a:lstStyle>
          <a:p>
            <a:pPr>
              <a:defRPr/>
            </a:pPr>
            <a:fld id="{2D44FFE9-7C91-48CB-94EE-BE3802F8910A}" type="datetime1">
              <a:rPr lang="en-GB"/>
              <a:pPr>
                <a:defRPr/>
              </a:pPr>
              <a:t>25/02/2011</a:t>
            </a:fld>
            <a:endParaRPr lang="en-GB"/>
          </a:p>
        </p:txBody>
      </p:sp>
      <p:sp>
        <p:nvSpPr>
          <p:cNvPr id="5" name="Footer Placeholder 2"/>
          <p:cNvSpPr>
            <a:spLocks noGrp="1"/>
          </p:cNvSpPr>
          <p:nvPr>
            <p:ph type="ftr" sz="quarter" idx="11"/>
          </p:nvPr>
        </p:nvSpPr>
        <p:spPr/>
        <p:txBody>
          <a:bodyPr/>
          <a:lstStyle>
            <a:lvl1pPr>
              <a:defRPr/>
            </a:lvl1pPr>
            <a:extLst/>
          </a:lstStyle>
          <a:p>
            <a:pPr>
              <a:defRPr/>
            </a:pPr>
            <a:r>
              <a:rPr lang="en-GB"/>
              <a:t>Dr: HammaD AfzaL - Fundamentals of Programming</a:t>
            </a:r>
          </a:p>
        </p:txBody>
      </p:sp>
      <p:sp>
        <p:nvSpPr>
          <p:cNvPr id="6" name="Slide Number Placeholder 3"/>
          <p:cNvSpPr>
            <a:spLocks noGrp="1"/>
          </p:cNvSpPr>
          <p:nvPr>
            <p:ph type="sldNum" sz="quarter" idx="12"/>
          </p:nvPr>
        </p:nvSpPr>
        <p:spPr/>
        <p:txBody>
          <a:bodyPr/>
          <a:lstStyle>
            <a:lvl1pPr>
              <a:defRPr/>
            </a:lvl1pPr>
            <a:extLst/>
          </a:lstStyle>
          <a:p>
            <a:pPr>
              <a:defRPr/>
            </a:pPr>
            <a:fld id="{AB9A0D26-AEC9-43A2-B32B-5501240DA9D4}"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4AFDB675-3726-4413-8827-CFE051DC0F64}" type="datetime1">
              <a:rPr lang="en-GB"/>
              <a:pPr>
                <a:defRPr/>
              </a:pPr>
              <a:t>25/02/2011</a:t>
            </a:fld>
            <a:endParaRPr lang="en-GB"/>
          </a:p>
        </p:txBody>
      </p:sp>
      <p:sp>
        <p:nvSpPr>
          <p:cNvPr id="6" name="Footer Placeholder 5"/>
          <p:cNvSpPr>
            <a:spLocks noGrp="1"/>
          </p:cNvSpPr>
          <p:nvPr>
            <p:ph type="ftr" sz="quarter" idx="11"/>
          </p:nvPr>
        </p:nvSpPr>
        <p:spPr/>
        <p:txBody>
          <a:bodyPr/>
          <a:lstStyle>
            <a:lvl1pPr>
              <a:defRPr/>
            </a:lvl1pPr>
            <a:extLst/>
          </a:lstStyle>
          <a:p>
            <a:pPr>
              <a:defRPr/>
            </a:pPr>
            <a:r>
              <a:rPr lang="en-GB"/>
              <a:t>Dr: HammaD AfzaL - Fundamentals of Programming</a:t>
            </a:r>
          </a:p>
        </p:txBody>
      </p:sp>
      <p:sp>
        <p:nvSpPr>
          <p:cNvPr id="7" name="Slide Number Placeholder 6"/>
          <p:cNvSpPr>
            <a:spLocks noGrp="1"/>
          </p:cNvSpPr>
          <p:nvPr>
            <p:ph type="sldNum" sz="quarter" idx="12"/>
          </p:nvPr>
        </p:nvSpPr>
        <p:spPr/>
        <p:txBody>
          <a:bodyPr/>
          <a:lstStyle>
            <a:lvl1pPr>
              <a:defRPr/>
            </a:lvl1pPr>
            <a:extLst/>
          </a:lstStyle>
          <a:p>
            <a:pPr>
              <a:defRPr/>
            </a:pPr>
            <a:fld id="{508FCA2A-F07D-4CB0-9520-C7EDDC45BCA9}"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cs typeface="+mn-cs"/>
            </a:endParaRPr>
          </a:p>
        </p:txBody>
      </p:sp>
      <p:sp>
        <p:nvSpPr>
          <p:cNvPr id="6" name="Flowchart: Process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Flowchart: Process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BC46024C-2D89-456B-90D0-DED34789CF85}" type="datetime1">
              <a:rPr lang="en-GB"/>
              <a:pPr>
                <a:defRPr/>
              </a:pPr>
              <a:t>25/02/2011</a:t>
            </a:fld>
            <a:endParaRPr lang="en-GB"/>
          </a:p>
        </p:txBody>
      </p:sp>
      <p:sp>
        <p:nvSpPr>
          <p:cNvPr id="9" name="Footer Placeholder 5"/>
          <p:cNvSpPr>
            <a:spLocks noGrp="1"/>
          </p:cNvSpPr>
          <p:nvPr>
            <p:ph type="ftr" sz="quarter" idx="11"/>
          </p:nvPr>
        </p:nvSpPr>
        <p:spPr/>
        <p:txBody>
          <a:bodyPr/>
          <a:lstStyle>
            <a:lvl1pPr>
              <a:defRPr/>
            </a:lvl1pPr>
            <a:extLst/>
          </a:lstStyle>
          <a:p>
            <a:pPr>
              <a:defRPr/>
            </a:pPr>
            <a:r>
              <a:rPr lang="en-GB"/>
              <a:t>Dr: HammaD AfzaL - Fundamentals of Programming</a:t>
            </a:r>
          </a:p>
        </p:txBody>
      </p:sp>
      <p:sp>
        <p:nvSpPr>
          <p:cNvPr id="10" name="Slide Number Placeholder 6"/>
          <p:cNvSpPr>
            <a:spLocks noGrp="1"/>
          </p:cNvSpPr>
          <p:nvPr>
            <p:ph type="sldNum" sz="quarter" idx="12"/>
          </p:nvPr>
        </p:nvSpPr>
        <p:spPr/>
        <p:txBody>
          <a:bodyPr/>
          <a:lstStyle>
            <a:lvl1pPr>
              <a:defRPr/>
            </a:lvl1pPr>
            <a:extLst/>
          </a:lstStyle>
          <a:p>
            <a:pPr>
              <a:defRPr/>
            </a:pPr>
            <a:fld id="{B597091C-E69D-4917-B2B0-C1746CDEEBE7}"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cs typeface="+mn-cs"/>
              </a:defRPr>
            </a:lvl1pPr>
            <a:extLst/>
          </a:lstStyle>
          <a:p>
            <a:pPr>
              <a:defRPr/>
            </a:pPr>
            <a:fld id="{BDAF5324-CDB1-4A8F-B981-DE003DC03127}" type="datetime1">
              <a:rPr lang="en-GB"/>
              <a:pPr>
                <a:defRPr/>
              </a:pPr>
              <a:t>25/02/2011</a:t>
            </a:fld>
            <a:endParaRPr lang="en-GB"/>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cs typeface="+mn-cs"/>
              </a:defRPr>
            </a:lvl1pPr>
            <a:extLst/>
          </a:lstStyle>
          <a:p>
            <a:pPr>
              <a:defRPr/>
            </a:pPr>
            <a:r>
              <a:rPr lang="en-GB"/>
              <a:t>Dr: HammaD AfzaL - Fundamentals of Programming</a:t>
            </a:r>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a:solidFill>
                  <a:schemeClr val="bg2">
                    <a:shade val="50000"/>
                    <a:satMod val="200000"/>
                  </a:schemeClr>
                </a:solidFill>
                <a:effectLst/>
                <a:latin typeface="+mn-lt"/>
                <a:cs typeface="+mn-cs"/>
              </a:defRPr>
            </a:lvl1pPr>
            <a:extLst/>
          </a:lstStyle>
          <a:p>
            <a:pPr>
              <a:defRPr/>
            </a:pPr>
            <a:fld id="{4838D03F-43A4-435C-BF2C-999F6E24A14A}" type="slidenum">
              <a:rPr lang="en-GB"/>
              <a:pPr>
                <a:defRPr/>
              </a:pPr>
              <a:t>‹#›</a:t>
            </a:fld>
            <a:endParaRPr lang="en-GB"/>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807" r:id="rId1"/>
    <p:sldLayoutId id="2147483802" r:id="rId2"/>
    <p:sldLayoutId id="2147483808" r:id="rId3"/>
    <p:sldLayoutId id="2147483803" r:id="rId4"/>
    <p:sldLayoutId id="2147483809" r:id="rId5"/>
    <p:sldLayoutId id="2147483804" r:id="rId6"/>
    <p:sldLayoutId id="2147483810" r:id="rId7"/>
    <p:sldLayoutId id="2147483811" r:id="rId8"/>
    <p:sldLayoutId id="2147483812" r:id="rId9"/>
    <p:sldLayoutId id="2147483805" r:id="rId10"/>
    <p:sldLayoutId id="2147483806" r:id="rId11"/>
    <p:sldLayoutId id="2147483813" r:id="rId12"/>
  </p:sldLayoutIdLst>
  <p:hf hdr="0" ftr="0"/>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itchFamily="34" charset="0"/>
        </a:defRPr>
      </a:lvl2pPr>
      <a:lvl3pPr algn="l" rtl="0" eaLnBrk="0" fontAlgn="base" hangingPunct="0">
        <a:spcBef>
          <a:spcPct val="0"/>
        </a:spcBef>
        <a:spcAft>
          <a:spcPct val="0"/>
        </a:spcAft>
        <a:defRPr sz="4300">
          <a:solidFill>
            <a:srgbClr val="572314"/>
          </a:solidFill>
          <a:latin typeface="Gill Sans MT" pitchFamily="34" charset="0"/>
        </a:defRPr>
      </a:lvl3pPr>
      <a:lvl4pPr algn="l" rtl="0" eaLnBrk="0" fontAlgn="base" hangingPunct="0">
        <a:spcBef>
          <a:spcPct val="0"/>
        </a:spcBef>
        <a:spcAft>
          <a:spcPct val="0"/>
        </a:spcAft>
        <a:defRPr sz="4300">
          <a:solidFill>
            <a:srgbClr val="572314"/>
          </a:solidFill>
          <a:latin typeface="Gill Sans MT" pitchFamily="34" charset="0"/>
        </a:defRPr>
      </a:lvl4pPr>
      <a:lvl5pPr algn="l" rtl="0" eaLnBrk="0" fontAlgn="base" hangingPunct="0">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mmad.afzal@mcs.edu.pk"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www.ebi.ac.uk/services/" TargetMode="External"/><Relationship Id="rId2" Type="http://schemas.openxmlformats.org/officeDocument/2006/relationships/hyperlink" Target="http://www.ncbi.nlm.nih.gov/pubmed/" TargetMode="External"/><Relationship Id="rId1" Type="http://schemas.openxmlformats.org/officeDocument/2006/relationships/slideLayout" Target="../slideLayouts/slideLayout2.xml"/><Relationship Id="rId6" Type="http://schemas.openxmlformats.org/officeDocument/2006/relationships/hyperlink" Target="http://wiki.bioclipse.net/images/Taverna600.png" TargetMode="External"/><Relationship Id="rId5" Type="http://schemas.openxmlformats.org/officeDocument/2006/relationships/hyperlink" Target="http://taverna.sf.net/images/taverna-1.5.1.6.png" TargetMode="External"/><Relationship Id="rId4" Type="http://schemas.openxmlformats.org/officeDocument/2006/relationships/hyperlink" Target="http://www.ebi.ac.uk/Tools/sss/fasta/"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27088" y="1052513"/>
            <a:ext cx="7772400" cy="990600"/>
          </a:xfrm>
        </p:spPr>
        <p:txBody>
          <a:bodyPr>
            <a:normAutofit fontScale="90000"/>
          </a:bodyPr>
          <a:lstStyle/>
          <a:p>
            <a:pPr algn="ctr" eaLnBrk="1" fontAlgn="auto" hangingPunct="1">
              <a:spcAft>
                <a:spcPts val="0"/>
              </a:spcAft>
              <a:defRPr/>
            </a:pPr>
            <a:r>
              <a:rPr lang="en-GB" sz="4400" dirty="0" smtClean="0">
                <a:solidFill>
                  <a:schemeClr val="tx2">
                    <a:satMod val="130000"/>
                  </a:schemeClr>
                </a:solidFill>
              </a:rPr>
              <a:t>Parallel and Distributed Computing</a:t>
            </a:r>
          </a:p>
        </p:txBody>
      </p:sp>
      <p:sp>
        <p:nvSpPr>
          <p:cNvPr id="57347" name="Rectangle 3"/>
          <p:cNvSpPr>
            <a:spLocks noGrp="1" noChangeArrowheads="1"/>
          </p:cNvSpPr>
          <p:nvPr>
            <p:ph type="body" idx="1"/>
          </p:nvPr>
        </p:nvSpPr>
        <p:spPr>
          <a:xfrm>
            <a:off x="1514475" y="3113088"/>
            <a:ext cx="6945313" cy="2763837"/>
          </a:xfrm>
        </p:spPr>
        <p:txBody>
          <a:bodyPr>
            <a:normAutofit fontScale="77500" lnSpcReduction="20000"/>
          </a:bodyPr>
          <a:lstStyle/>
          <a:p>
            <a:pPr algn="ctr" eaLnBrk="1" fontAlgn="auto" hangingPunct="1">
              <a:lnSpc>
                <a:spcPct val="80000"/>
              </a:lnSpc>
              <a:spcBef>
                <a:spcPts val="580"/>
              </a:spcBef>
              <a:spcAft>
                <a:spcPts val="0"/>
              </a:spcAft>
              <a:buFont typeface="Wingdings"/>
              <a:buNone/>
              <a:defRPr/>
            </a:pPr>
            <a:endParaRPr lang="nl-NL" sz="3900" b="1" dirty="0" smtClean="0"/>
          </a:p>
          <a:p>
            <a:pPr algn="ctr" eaLnBrk="1" fontAlgn="auto" hangingPunct="1">
              <a:lnSpc>
                <a:spcPct val="80000"/>
              </a:lnSpc>
              <a:spcBef>
                <a:spcPts val="580"/>
              </a:spcBef>
              <a:spcAft>
                <a:spcPts val="0"/>
              </a:spcAft>
              <a:buFont typeface="Wingdings"/>
              <a:buNone/>
              <a:defRPr/>
            </a:pPr>
            <a:r>
              <a:rPr lang="nl-NL" sz="3900" b="1" dirty="0" smtClean="0"/>
              <a:t>Dr. Hammad Afzal</a:t>
            </a:r>
          </a:p>
          <a:p>
            <a:pPr eaLnBrk="1" fontAlgn="auto" hangingPunct="1">
              <a:lnSpc>
                <a:spcPct val="80000"/>
              </a:lnSpc>
              <a:spcBef>
                <a:spcPts val="580"/>
              </a:spcBef>
              <a:spcAft>
                <a:spcPts val="0"/>
              </a:spcAft>
              <a:buFont typeface="Wingdings"/>
              <a:buNone/>
              <a:defRPr/>
            </a:pPr>
            <a:endParaRPr lang="en-GB" dirty="0" smtClean="0"/>
          </a:p>
          <a:p>
            <a:pPr algn="ctr" eaLnBrk="1" fontAlgn="auto" hangingPunct="1">
              <a:lnSpc>
                <a:spcPct val="80000"/>
              </a:lnSpc>
              <a:spcBef>
                <a:spcPts val="580"/>
              </a:spcBef>
              <a:spcAft>
                <a:spcPts val="0"/>
              </a:spcAft>
              <a:buFont typeface="Wingdings"/>
              <a:buNone/>
              <a:defRPr/>
            </a:pPr>
            <a:r>
              <a:rPr lang="en-GB" sz="2600" dirty="0" smtClean="0"/>
              <a:t>Military College of Signals</a:t>
            </a:r>
          </a:p>
          <a:p>
            <a:pPr algn="ctr" eaLnBrk="1" fontAlgn="auto" hangingPunct="1">
              <a:lnSpc>
                <a:spcPct val="80000"/>
              </a:lnSpc>
              <a:spcBef>
                <a:spcPts val="580"/>
              </a:spcBef>
              <a:spcAft>
                <a:spcPts val="0"/>
              </a:spcAft>
              <a:buFont typeface="Wingdings"/>
              <a:buNone/>
              <a:defRPr/>
            </a:pPr>
            <a:r>
              <a:rPr lang="en-GB" sz="2600" dirty="0" smtClean="0"/>
              <a:t>National University of Sciences and Technology, Pakistan</a:t>
            </a:r>
          </a:p>
          <a:p>
            <a:pPr algn="ctr" eaLnBrk="1" fontAlgn="auto" hangingPunct="1">
              <a:lnSpc>
                <a:spcPct val="80000"/>
              </a:lnSpc>
              <a:spcBef>
                <a:spcPts val="580"/>
              </a:spcBef>
              <a:spcAft>
                <a:spcPts val="0"/>
              </a:spcAft>
              <a:buFont typeface="Wingdings"/>
              <a:buNone/>
              <a:defRPr/>
            </a:pPr>
            <a:endParaRPr lang="en-GB" sz="2600" b="1" dirty="0" smtClean="0"/>
          </a:p>
          <a:p>
            <a:pPr algn="ctr" eaLnBrk="1" fontAlgn="auto" hangingPunct="1">
              <a:lnSpc>
                <a:spcPct val="80000"/>
              </a:lnSpc>
              <a:spcBef>
                <a:spcPts val="580"/>
              </a:spcBef>
              <a:spcAft>
                <a:spcPts val="0"/>
              </a:spcAft>
              <a:buFont typeface="Wingdings"/>
              <a:buNone/>
              <a:defRPr/>
            </a:pPr>
            <a:r>
              <a:rPr lang="en-GB" sz="2600" b="1" dirty="0" smtClean="0"/>
              <a:t>Spring</a:t>
            </a:r>
            <a:r>
              <a:rPr lang="en-GB" sz="2600" b="1" smtClean="0"/>
              <a:t>, 2011</a:t>
            </a:r>
            <a:endParaRPr lang="en-GB" sz="2600" b="1" dirty="0" smtClean="0"/>
          </a:p>
          <a:p>
            <a:pPr algn="ctr" eaLnBrk="1" fontAlgn="auto" hangingPunct="1">
              <a:lnSpc>
                <a:spcPct val="80000"/>
              </a:lnSpc>
              <a:spcBef>
                <a:spcPts val="580"/>
              </a:spcBef>
              <a:spcAft>
                <a:spcPts val="0"/>
              </a:spcAft>
              <a:buFont typeface="Wingdings"/>
              <a:buNone/>
              <a:defRPr/>
            </a:pPr>
            <a:endParaRPr lang="en-GB" sz="2600" b="1" dirty="0" smtClean="0"/>
          </a:p>
          <a:p>
            <a:pPr algn="ctr" eaLnBrk="1" fontAlgn="auto" hangingPunct="1">
              <a:lnSpc>
                <a:spcPct val="80000"/>
              </a:lnSpc>
              <a:spcBef>
                <a:spcPts val="580"/>
              </a:spcBef>
              <a:spcAft>
                <a:spcPts val="0"/>
              </a:spcAft>
              <a:buFont typeface="Wingdings"/>
              <a:buNone/>
              <a:defRPr/>
            </a:pPr>
            <a:r>
              <a:rPr lang="en-GB" sz="2600" b="1" dirty="0" smtClean="0">
                <a:hlinkClick r:id="rId3"/>
              </a:rPr>
              <a:t>hammad.afzal@mcs.edu.pk</a:t>
            </a:r>
            <a:endParaRPr lang="en-GB" sz="2600" b="1" dirty="0" smtClean="0"/>
          </a:p>
          <a:p>
            <a:pPr algn="ctr" eaLnBrk="1" fontAlgn="auto" hangingPunct="1">
              <a:lnSpc>
                <a:spcPct val="80000"/>
              </a:lnSpc>
              <a:spcBef>
                <a:spcPts val="580"/>
              </a:spcBef>
              <a:spcAft>
                <a:spcPts val="0"/>
              </a:spcAft>
              <a:buFont typeface="Wingdings 2"/>
              <a:buNone/>
              <a:defRPr/>
            </a:pPr>
            <a:r>
              <a:rPr lang="en-GB" b="1" dirty="0" smtClean="0"/>
              <a:t>https://sites.google.com/a/mcs.edu.pk/codteem/</a:t>
            </a:r>
            <a:endParaRPr lang="en-GB" sz="2600" b="1" dirty="0" smtClean="0"/>
          </a:p>
          <a:p>
            <a:pPr algn="ctr" eaLnBrk="1" fontAlgn="auto" hangingPunct="1">
              <a:lnSpc>
                <a:spcPct val="80000"/>
              </a:lnSpc>
              <a:spcBef>
                <a:spcPts val="580"/>
              </a:spcBef>
              <a:spcAft>
                <a:spcPts val="0"/>
              </a:spcAft>
              <a:buFont typeface="Wingdings"/>
              <a:buNone/>
              <a:defRPr/>
            </a:pPr>
            <a:endParaRPr lang="en-GB" sz="2600" b="1" dirty="0" smtClean="0"/>
          </a:p>
          <a:p>
            <a:pPr algn="ctr" eaLnBrk="1" fontAlgn="auto" hangingPunct="1">
              <a:lnSpc>
                <a:spcPct val="80000"/>
              </a:lnSpc>
              <a:spcBef>
                <a:spcPts val="580"/>
              </a:spcBef>
              <a:spcAft>
                <a:spcPts val="0"/>
              </a:spcAft>
              <a:buFont typeface="Wingdings"/>
              <a:buNone/>
              <a:defRPr/>
            </a:pPr>
            <a:endParaRPr lang="en-GB" sz="2600" b="1" dirty="0" smtClean="0"/>
          </a:p>
        </p:txBody>
      </p:sp>
      <p:sp>
        <p:nvSpPr>
          <p:cNvPr id="7173" name="Date Placeholder 5"/>
          <p:cNvSpPr>
            <a:spLocks noGrp="1"/>
          </p:cNvSpPr>
          <p:nvPr>
            <p:ph type="dt" sz="quarter" idx="10"/>
          </p:nvPr>
        </p:nvSpPr>
        <p:spPr bwMode="auto">
          <a:xfrm>
            <a:off x="6199188" y="6265863"/>
            <a:ext cx="2476500" cy="476250"/>
          </a:xfrm>
          <a:ln>
            <a:miter lim="800000"/>
            <a:headEnd/>
            <a:tailEnd/>
          </a:ln>
        </p:spPr>
        <p:txBody>
          <a:bodyPr vert="horz" wrap="square" lIns="91440" tIns="45720" rIns="91440" bIns="45720" numCol="1" compatLnSpc="1">
            <a:prstTxWarp prst="textNoShape">
              <a:avLst/>
            </a:prstTxWarp>
          </a:bodyPr>
          <a:lstStyle/>
          <a:p>
            <a:pPr>
              <a:defRPr/>
            </a:pPr>
            <a:fld id="{08728702-D4EC-4A5C-85AA-B9A90EF4E8F2}" type="datetime1">
              <a:rPr lang="en-GB"/>
              <a:pPr>
                <a:defRPr/>
              </a:pPr>
              <a:t>25/02/2011</a:t>
            </a:fld>
            <a:endParaRPr lang="en-GB"/>
          </a:p>
        </p:txBody>
      </p:sp>
      <p:sp>
        <p:nvSpPr>
          <p:cNvPr id="7" name="Slide Number Placeholder 6"/>
          <p:cNvSpPr>
            <a:spLocks noGrp="1"/>
          </p:cNvSpPr>
          <p:nvPr>
            <p:ph type="sldNum" sz="quarter" idx="12"/>
          </p:nvPr>
        </p:nvSpPr>
        <p:spPr/>
        <p:txBody>
          <a:bodyPr/>
          <a:lstStyle/>
          <a:p>
            <a:pPr>
              <a:defRPr/>
            </a:pPr>
            <a:fld id="{1227AF27-278A-4EA9-AAAE-F891773112F6}" type="slidenum">
              <a:rPr lang="en-GB"/>
              <a:pPr>
                <a:defRPr/>
              </a:pPr>
              <a:t>1</a:t>
            </a:fld>
            <a:endParaRPr lang="en-GB" dirty="0"/>
          </a:p>
        </p:txBody>
      </p:sp>
      <p:sp>
        <p:nvSpPr>
          <p:cNvPr id="9222" name="Line 5"/>
          <p:cNvSpPr>
            <a:spLocks noChangeShapeType="1"/>
          </p:cNvSpPr>
          <p:nvPr/>
        </p:nvSpPr>
        <p:spPr bwMode="auto">
          <a:xfrm>
            <a:off x="0" y="6308725"/>
            <a:ext cx="9144000" cy="0"/>
          </a:xfrm>
          <a:prstGeom prst="line">
            <a:avLst/>
          </a:prstGeom>
          <a:noFill/>
          <a:ln w="28575">
            <a:solidFill>
              <a:srgbClr val="9900CC"/>
            </a:solidFill>
            <a:round/>
            <a:headEnd/>
            <a:tailEnd/>
          </a:ln>
        </p:spPr>
        <p:txBody>
          <a:bodyPr/>
          <a:lstStyle/>
          <a:p>
            <a:endParaRPr lang="en-GB"/>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idx="1"/>
          </p:nvPr>
        </p:nvSpPr>
        <p:spPr>
          <a:xfrm>
            <a:off x="1115616" y="1268412"/>
            <a:ext cx="7571184" cy="5589587"/>
          </a:xfrm>
        </p:spPr>
        <p:txBody>
          <a:bodyPr/>
          <a:lstStyle/>
          <a:p>
            <a:pPr algn="just" eaLnBrk="1" hangingPunct="1">
              <a:lnSpc>
                <a:spcPct val="80000"/>
              </a:lnSpc>
            </a:pPr>
            <a:r>
              <a:rPr lang="en-US" sz="2800" b="1" dirty="0" smtClean="0">
                <a:latin typeface="Times New Roman" pitchFamily="18" charset="0"/>
              </a:rPr>
              <a:t>Definition</a:t>
            </a:r>
          </a:p>
          <a:p>
            <a:pPr lvl="1" algn="just" eaLnBrk="1" hangingPunct="1">
              <a:lnSpc>
                <a:spcPct val="80000"/>
              </a:lnSpc>
            </a:pPr>
            <a:r>
              <a:rPr lang="en-US" dirty="0" smtClean="0">
                <a:latin typeface="Times New Roman" pitchFamily="18" charset="0"/>
              </a:rPr>
              <a:t>A distributed Systems is one in which components located at networked computers communicate &amp; coordinate their actions only by passing messages (No global clock).</a:t>
            </a:r>
          </a:p>
          <a:p>
            <a:pPr lvl="1" algn="just" eaLnBrk="1" hangingPunct="1">
              <a:lnSpc>
                <a:spcPct val="80000"/>
              </a:lnSpc>
            </a:pPr>
            <a:endParaRPr lang="en-US" dirty="0" smtClean="0">
              <a:latin typeface="Times New Roman" pitchFamily="18" charset="0"/>
            </a:endParaRPr>
          </a:p>
          <a:p>
            <a:pPr lvl="1" algn="just" eaLnBrk="1" hangingPunct="1">
              <a:lnSpc>
                <a:spcPct val="80000"/>
              </a:lnSpc>
            </a:pPr>
            <a:r>
              <a:rPr lang="en-US" dirty="0" smtClean="0">
                <a:latin typeface="Times New Roman" pitchFamily="18" charset="0"/>
              </a:rPr>
              <a:t>Entire Range of systems in which networked computers can be deployed.</a:t>
            </a:r>
          </a:p>
          <a:p>
            <a:pPr lvl="1" algn="just" eaLnBrk="1" hangingPunct="1">
              <a:lnSpc>
                <a:spcPct val="80000"/>
              </a:lnSpc>
            </a:pPr>
            <a:endParaRPr lang="en-US" dirty="0" smtClean="0">
              <a:latin typeface="Times New Roman" pitchFamily="18" charset="0"/>
            </a:endParaRPr>
          </a:p>
          <a:p>
            <a:pPr eaLnBrk="1" hangingPunct="1">
              <a:lnSpc>
                <a:spcPct val="90000"/>
              </a:lnSpc>
            </a:pPr>
            <a:r>
              <a:rPr lang="en-US" sz="2800" b="1" dirty="0" smtClean="0">
                <a:latin typeface="Times New Roman" pitchFamily="18" charset="0"/>
              </a:rPr>
              <a:t>Examples</a:t>
            </a:r>
          </a:p>
          <a:p>
            <a:pPr lvl="1" eaLnBrk="1" hangingPunct="1">
              <a:lnSpc>
                <a:spcPct val="90000"/>
              </a:lnSpc>
            </a:pPr>
            <a:r>
              <a:rPr lang="en-US" dirty="0" smtClean="0">
                <a:latin typeface="Times New Roman" pitchFamily="18" charset="0"/>
              </a:rPr>
              <a:t>Computer world: University computer network</a:t>
            </a:r>
          </a:p>
          <a:p>
            <a:pPr lvl="1" eaLnBrk="1" hangingPunct="1">
              <a:lnSpc>
                <a:spcPct val="90000"/>
              </a:lnSpc>
            </a:pPr>
            <a:r>
              <a:rPr lang="en-US" dirty="0" smtClean="0">
                <a:latin typeface="Times New Roman" pitchFamily="18" charset="0"/>
              </a:rPr>
              <a:t>Ordinary life:</a:t>
            </a:r>
          </a:p>
          <a:p>
            <a:pPr lvl="2" eaLnBrk="1" hangingPunct="1">
              <a:lnSpc>
                <a:spcPct val="90000"/>
              </a:lnSpc>
            </a:pPr>
            <a:r>
              <a:rPr lang="en-US" sz="2000" dirty="0" smtClean="0"/>
              <a:t>WWW, P2P systems (such as  Azureus etc)</a:t>
            </a:r>
          </a:p>
          <a:p>
            <a:pPr lvl="2" eaLnBrk="1" hangingPunct="1">
              <a:lnSpc>
                <a:spcPct val="90000"/>
              </a:lnSpc>
            </a:pPr>
            <a:r>
              <a:rPr lang="en-US" sz="2000" dirty="0" smtClean="0"/>
              <a:t>Banks (Cash machines)</a:t>
            </a:r>
          </a:p>
          <a:p>
            <a:pPr lvl="1" algn="just" eaLnBrk="1" hangingPunct="1">
              <a:lnSpc>
                <a:spcPct val="80000"/>
              </a:lnSpc>
            </a:pPr>
            <a:endParaRPr lang="en-US" dirty="0" smtClean="0">
              <a:latin typeface="Times New Roman" pitchFamily="18" charset="0"/>
            </a:endParaRPr>
          </a:p>
          <a:p>
            <a:pPr lvl="1" algn="just" eaLnBrk="1" hangingPunct="1">
              <a:lnSpc>
                <a:spcPct val="80000"/>
              </a:lnSpc>
            </a:pPr>
            <a:endParaRPr lang="en-US" dirty="0" smtClean="0">
              <a:latin typeface="Times New Roman" pitchFamily="18" charset="0"/>
            </a:endParaRPr>
          </a:p>
          <a:p>
            <a:pPr lvl="1" algn="just" eaLnBrk="1" hangingPunct="1">
              <a:lnSpc>
                <a:spcPct val="80000"/>
              </a:lnSpc>
            </a:pPr>
            <a:endParaRPr lang="en-US" dirty="0" smtClean="0">
              <a:latin typeface="Times New Roman" pitchFamily="18" charset="0"/>
            </a:endParaRPr>
          </a:p>
          <a:p>
            <a:pPr lvl="1" algn="just" eaLnBrk="1" hangingPunct="1">
              <a:lnSpc>
                <a:spcPct val="80000"/>
              </a:lnSpc>
              <a:buFont typeface="Wingdings" pitchFamily="2" charset="2"/>
              <a:buNone/>
            </a:pPr>
            <a:endParaRPr lang="en-US" sz="2000" dirty="0" smtClean="0">
              <a:latin typeface="Times New Roman" pitchFamily="18" charset="0"/>
            </a:endParaRPr>
          </a:p>
        </p:txBody>
      </p:sp>
      <p:sp>
        <p:nvSpPr>
          <p:cNvPr id="19459" name="Rectangle 6"/>
          <p:cNvSpPr>
            <a:spLocks noChangeArrowheads="1"/>
          </p:cNvSpPr>
          <p:nvPr/>
        </p:nvSpPr>
        <p:spPr bwMode="auto">
          <a:xfrm>
            <a:off x="600074" y="388938"/>
            <a:ext cx="8148389" cy="579437"/>
          </a:xfrm>
          <a:prstGeom prst="rect">
            <a:avLst/>
          </a:prstGeom>
          <a:noFill/>
          <a:ln w="9525">
            <a:noFill/>
            <a:miter lim="800000"/>
            <a:headEnd/>
            <a:tailEnd/>
          </a:ln>
        </p:spPr>
        <p:txBody>
          <a:bodyPr wrap="square">
            <a:spAutoFit/>
          </a:bodyPr>
          <a:lstStyle/>
          <a:p>
            <a:pPr algn="ctr" eaLnBrk="0" hangingPunct="0"/>
            <a:r>
              <a:rPr kumimoji="1" lang="en-US" sz="3200" b="1" dirty="0" smtClean="0">
                <a:latin typeface="Times"/>
              </a:rPr>
              <a:t>	Distributed </a:t>
            </a:r>
            <a:r>
              <a:rPr kumimoji="1" lang="en-US" sz="3200" b="1" dirty="0">
                <a:latin typeface="Times"/>
              </a:rPr>
              <a:t>System</a:t>
            </a:r>
          </a:p>
        </p:txBody>
      </p:sp>
      <p:sp>
        <p:nvSpPr>
          <p:cNvPr id="4" name="Date Placeholder 3"/>
          <p:cNvSpPr>
            <a:spLocks noGrp="1"/>
          </p:cNvSpPr>
          <p:nvPr>
            <p:ph type="dt" sz="quarter" idx="10"/>
          </p:nvPr>
        </p:nvSpPr>
        <p:spPr/>
        <p:txBody>
          <a:bodyPr/>
          <a:lstStyle/>
          <a:p>
            <a:pPr>
              <a:defRPr/>
            </a:pPr>
            <a:fld id="{760E58A5-B21D-4B26-8FB4-6676A671DE7E}" type="datetime1">
              <a:rPr lang="en-GB"/>
              <a:pPr>
                <a:defRPr/>
              </a:pPr>
              <a:t>25/02/2011</a:t>
            </a:fld>
            <a:endParaRPr lang="en-GB"/>
          </a:p>
        </p:txBody>
      </p:sp>
      <p:sp>
        <p:nvSpPr>
          <p:cNvPr id="5" name="Slide Number Placeholder 4"/>
          <p:cNvSpPr>
            <a:spLocks noGrp="1"/>
          </p:cNvSpPr>
          <p:nvPr>
            <p:ph type="sldNum" sz="quarter" idx="12"/>
          </p:nvPr>
        </p:nvSpPr>
        <p:spPr/>
        <p:txBody>
          <a:bodyPr/>
          <a:lstStyle/>
          <a:p>
            <a:pPr>
              <a:defRPr/>
            </a:pPr>
            <a:fld id="{DF70E74D-2443-44FF-8871-CB3CA6EF1A9F}" type="slidenum">
              <a:rPr lang="en-GB" smtClean="0"/>
              <a:pPr>
                <a:defRPr/>
              </a:pPr>
              <a:t>10</a:t>
            </a:fld>
            <a:endParaRPr lang="en-GB"/>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p:cNvSpPr>
            <a:spLocks noGrp="1" noChangeArrowheads="1"/>
          </p:cNvSpPr>
          <p:nvPr>
            <p:ph idx="1"/>
          </p:nvPr>
        </p:nvSpPr>
        <p:spPr>
          <a:xfrm>
            <a:off x="925513" y="908720"/>
            <a:ext cx="8218487" cy="7200800"/>
          </a:xfrm>
        </p:spPr>
        <p:txBody>
          <a:bodyPr/>
          <a:lstStyle/>
          <a:p>
            <a:pPr lvl="1" algn="just" eaLnBrk="1" hangingPunct="1">
              <a:lnSpc>
                <a:spcPct val="80000"/>
              </a:lnSpc>
              <a:buFont typeface="Wingdings" pitchFamily="2" charset="2"/>
              <a:buNone/>
            </a:pPr>
            <a:endParaRPr lang="en-US" sz="2000" dirty="0" smtClean="0">
              <a:latin typeface="Times New Roman" pitchFamily="18" charset="0"/>
            </a:endParaRPr>
          </a:p>
          <a:p>
            <a:pPr lvl="1" algn="just" eaLnBrk="1" hangingPunct="1">
              <a:lnSpc>
                <a:spcPct val="80000"/>
              </a:lnSpc>
            </a:pPr>
            <a:r>
              <a:rPr lang="en-US" b="1" dirty="0" smtClean="0">
                <a:latin typeface="Times New Roman" pitchFamily="18" charset="0"/>
              </a:rPr>
              <a:t>Challenges</a:t>
            </a:r>
          </a:p>
          <a:p>
            <a:pPr lvl="2" algn="just" eaLnBrk="1" hangingPunct="1">
              <a:lnSpc>
                <a:spcPct val="80000"/>
              </a:lnSpc>
            </a:pPr>
            <a:r>
              <a:rPr lang="en-US" dirty="0" smtClean="0">
                <a:latin typeface="Times New Roman" pitchFamily="18" charset="0"/>
              </a:rPr>
              <a:t>Heterogeneity</a:t>
            </a:r>
          </a:p>
          <a:p>
            <a:pPr lvl="3" algn="just" eaLnBrk="1" hangingPunct="1">
              <a:lnSpc>
                <a:spcPct val="80000"/>
              </a:lnSpc>
            </a:pPr>
            <a:r>
              <a:rPr lang="en-US" dirty="0" smtClean="0">
                <a:latin typeface="Times New Roman" pitchFamily="18" charset="0"/>
              </a:rPr>
              <a:t>Software</a:t>
            </a:r>
          </a:p>
          <a:p>
            <a:pPr lvl="3" algn="just" eaLnBrk="1" hangingPunct="1">
              <a:lnSpc>
                <a:spcPct val="80000"/>
              </a:lnSpc>
            </a:pPr>
            <a:r>
              <a:rPr lang="en-US" dirty="0" smtClean="0">
                <a:latin typeface="Times New Roman" pitchFamily="18" charset="0"/>
              </a:rPr>
              <a:t>Hardware</a:t>
            </a:r>
          </a:p>
          <a:p>
            <a:pPr lvl="3" algn="just" eaLnBrk="1" hangingPunct="1">
              <a:lnSpc>
                <a:spcPct val="80000"/>
              </a:lnSpc>
            </a:pPr>
            <a:endParaRPr lang="en-US" dirty="0" smtClean="0">
              <a:latin typeface="Times New Roman" pitchFamily="18" charset="0"/>
            </a:endParaRPr>
          </a:p>
          <a:p>
            <a:pPr lvl="1" algn="just" eaLnBrk="1" hangingPunct="1">
              <a:lnSpc>
                <a:spcPct val="80000"/>
              </a:lnSpc>
            </a:pPr>
            <a:r>
              <a:rPr lang="en-US" b="1" dirty="0" smtClean="0">
                <a:latin typeface="Times New Roman" pitchFamily="18" charset="0"/>
              </a:rPr>
              <a:t>Middleware</a:t>
            </a:r>
          </a:p>
          <a:p>
            <a:pPr lvl="2" algn="just" eaLnBrk="1" hangingPunct="1">
              <a:lnSpc>
                <a:spcPct val="80000"/>
              </a:lnSpc>
            </a:pPr>
            <a:r>
              <a:rPr lang="en-US" dirty="0" smtClean="0">
                <a:latin typeface="Times New Roman" pitchFamily="18" charset="0"/>
              </a:rPr>
              <a:t>Layer of software</a:t>
            </a:r>
          </a:p>
          <a:p>
            <a:pPr lvl="2" algn="just" eaLnBrk="1" hangingPunct="1">
              <a:lnSpc>
                <a:spcPct val="80000"/>
              </a:lnSpc>
            </a:pPr>
            <a:endParaRPr lang="en-US" dirty="0" smtClean="0">
              <a:latin typeface="Times New Roman" pitchFamily="18" charset="0"/>
            </a:endParaRPr>
          </a:p>
          <a:p>
            <a:pPr lvl="2" algn="just" eaLnBrk="1" hangingPunct="1">
              <a:lnSpc>
                <a:spcPct val="80000"/>
              </a:lnSpc>
            </a:pPr>
            <a:r>
              <a:rPr lang="en-US" dirty="0" smtClean="0">
                <a:latin typeface="Times New Roman" pitchFamily="18" charset="0"/>
              </a:rPr>
              <a:t>Logically placed between Application layer and operating system layer. </a:t>
            </a:r>
          </a:p>
          <a:p>
            <a:pPr lvl="2" algn="just" eaLnBrk="1" hangingPunct="1">
              <a:lnSpc>
                <a:spcPct val="80000"/>
              </a:lnSpc>
            </a:pPr>
            <a:endParaRPr lang="en-US" dirty="0" smtClean="0">
              <a:latin typeface="Times New Roman" pitchFamily="18" charset="0"/>
            </a:endParaRPr>
          </a:p>
          <a:p>
            <a:pPr lvl="2" algn="just" eaLnBrk="1" hangingPunct="1">
              <a:lnSpc>
                <a:spcPct val="80000"/>
              </a:lnSpc>
            </a:pPr>
            <a:r>
              <a:rPr lang="en-US" dirty="0" smtClean="0">
                <a:latin typeface="Times New Roman" pitchFamily="18" charset="0"/>
              </a:rPr>
              <a:t>Support Heterogeneity: </a:t>
            </a:r>
          </a:p>
          <a:p>
            <a:pPr lvl="3" algn="just" eaLnBrk="1" hangingPunct="1">
              <a:lnSpc>
                <a:spcPct val="80000"/>
              </a:lnSpc>
            </a:pPr>
            <a:r>
              <a:rPr lang="en-US" dirty="0" smtClean="0">
                <a:latin typeface="Times New Roman" pitchFamily="18" charset="0"/>
              </a:rPr>
              <a:t>Difference between the computers and the way they communicate with each other (hidden from the user).</a:t>
            </a:r>
          </a:p>
          <a:p>
            <a:pPr lvl="2" algn="just" eaLnBrk="1" hangingPunct="1">
              <a:lnSpc>
                <a:spcPct val="80000"/>
              </a:lnSpc>
            </a:pPr>
            <a:endParaRPr lang="en-US" b="1" dirty="0" smtClean="0">
              <a:latin typeface="Times New Roman" pitchFamily="18" charset="0"/>
            </a:endParaRPr>
          </a:p>
        </p:txBody>
      </p:sp>
      <p:sp>
        <p:nvSpPr>
          <p:cNvPr id="20483" name="Rectangle 6"/>
          <p:cNvSpPr>
            <a:spLocks noChangeArrowheads="1"/>
          </p:cNvSpPr>
          <p:nvPr/>
        </p:nvSpPr>
        <p:spPr bwMode="auto">
          <a:xfrm>
            <a:off x="899592" y="0"/>
            <a:ext cx="7932738" cy="584775"/>
          </a:xfrm>
          <a:prstGeom prst="rect">
            <a:avLst/>
          </a:prstGeom>
          <a:noFill/>
          <a:ln w="9525">
            <a:noFill/>
            <a:miter lim="800000"/>
            <a:headEnd/>
            <a:tailEnd/>
          </a:ln>
        </p:spPr>
        <p:txBody>
          <a:bodyPr wrap="square">
            <a:spAutoFit/>
          </a:bodyPr>
          <a:lstStyle/>
          <a:p>
            <a:pPr algn="ctr" eaLnBrk="0" hangingPunct="0"/>
            <a:r>
              <a:rPr kumimoji="1" lang="en-US" sz="3200" b="1" dirty="0">
                <a:latin typeface="Times"/>
              </a:rPr>
              <a:t>Distributed System</a:t>
            </a:r>
          </a:p>
        </p:txBody>
      </p:sp>
      <p:sp>
        <p:nvSpPr>
          <p:cNvPr id="4" name="Date Placeholder 3"/>
          <p:cNvSpPr>
            <a:spLocks noGrp="1"/>
          </p:cNvSpPr>
          <p:nvPr>
            <p:ph type="dt" sz="quarter" idx="10"/>
          </p:nvPr>
        </p:nvSpPr>
        <p:spPr/>
        <p:txBody>
          <a:bodyPr/>
          <a:lstStyle/>
          <a:p>
            <a:pPr>
              <a:defRPr/>
            </a:pPr>
            <a:fld id="{76029FE2-F354-4F70-8B6B-92142B5D8117}" type="datetime1">
              <a:rPr lang="en-GB"/>
              <a:pPr>
                <a:defRPr/>
              </a:pPr>
              <a:t>25/02/2011</a:t>
            </a:fld>
            <a:endParaRPr lang="en-GB" dirty="0"/>
          </a:p>
        </p:txBody>
      </p:sp>
      <p:sp>
        <p:nvSpPr>
          <p:cNvPr id="5" name="Slide Number Placeholder 4"/>
          <p:cNvSpPr>
            <a:spLocks noGrp="1"/>
          </p:cNvSpPr>
          <p:nvPr>
            <p:ph type="sldNum" sz="quarter" idx="12"/>
          </p:nvPr>
        </p:nvSpPr>
        <p:spPr/>
        <p:txBody>
          <a:bodyPr/>
          <a:lstStyle/>
          <a:p>
            <a:pPr>
              <a:defRPr/>
            </a:pPr>
            <a:fld id="{C1ED085C-104D-4858-BE23-F18C38B469DE}" type="slidenum">
              <a:rPr lang="en-GB" smtClean="0"/>
              <a:pPr>
                <a:defRPr/>
              </a:pPr>
              <a:t>11</a:t>
            </a:fld>
            <a:endParaRPr lang="en-GB"/>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p:cNvSpPr>
            <a:spLocks noGrp="1" noChangeArrowheads="1"/>
          </p:cNvSpPr>
          <p:nvPr>
            <p:ph idx="1"/>
          </p:nvPr>
        </p:nvSpPr>
        <p:spPr>
          <a:xfrm>
            <a:off x="925513" y="908720"/>
            <a:ext cx="8218487" cy="1512168"/>
          </a:xfrm>
        </p:spPr>
        <p:txBody>
          <a:bodyPr/>
          <a:lstStyle/>
          <a:p>
            <a:pPr lvl="1" algn="just" eaLnBrk="1" hangingPunct="1">
              <a:lnSpc>
                <a:spcPct val="80000"/>
              </a:lnSpc>
            </a:pPr>
            <a:r>
              <a:rPr lang="en-US" sz="3200" dirty="0" smtClean="0">
                <a:latin typeface="Times New Roman" pitchFamily="18" charset="0"/>
              </a:rPr>
              <a:t>Consistent interact regardless of where the interaction takes place.</a:t>
            </a:r>
          </a:p>
          <a:p>
            <a:pPr lvl="1" algn="just" eaLnBrk="1" hangingPunct="1">
              <a:lnSpc>
                <a:spcPct val="80000"/>
              </a:lnSpc>
            </a:pPr>
            <a:endParaRPr lang="en-US" sz="3200" dirty="0" smtClean="0">
              <a:latin typeface="Times New Roman" pitchFamily="18" charset="0"/>
            </a:endParaRPr>
          </a:p>
          <a:p>
            <a:pPr lvl="2" algn="just" eaLnBrk="1" hangingPunct="1">
              <a:lnSpc>
                <a:spcPct val="80000"/>
              </a:lnSpc>
            </a:pPr>
            <a:r>
              <a:rPr lang="en-US" sz="2800" dirty="0" smtClean="0">
                <a:latin typeface="Times New Roman" pitchFamily="18" charset="0"/>
              </a:rPr>
              <a:t>E.g. WinSCP</a:t>
            </a:r>
          </a:p>
          <a:p>
            <a:pPr lvl="1" algn="just" eaLnBrk="1" hangingPunct="1">
              <a:lnSpc>
                <a:spcPct val="80000"/>
              </a:lnSpc>
            </a:pPr>
            <a:endParaRPr lang="en-US" sz="3200" dirty="0" smtClean="0">
              <a:latin typeface="Times New Roman" pitchFamily="18" charset="0"/>
            </a:endParaRPr>
          </a:p>
        </p:txBody>
      </p:sp>
      <p:sp>
        <p:nvSpPr>
          <p:cNvPr id="20483" name="Rectangle 6"/>
          <p:cNvSpPr>
            <a:spLocks noChangeArrowheads="1"/>
          </p:cNvSpPr>
          <p:nvPr/>
        </p:nvSpPr>
        <p:spPr bwMode="auto">
          <a:xfrm>
            <a:off x="899592" y="0"/>
            <a:ext cx="7932738" cy="584775"/>
          </a:xfrm>
          <a:prstGeom prst="rect">
            <a:avLst/>
          </a:prstGeom>
          <a:noFill/>
          <a:ln w="9525">
            <a:noFill/>
            <a:miter lim="800000"/>
            <a:headEnd/>
            <a:tailEnd/>
          </a:ln>
        </p:spPr>
        <p:txBody>
          <a:bodyPr wrap="square">
            <a:spAutoFit/>
          </a:bodyPr>
          <a:lstStyle/>
          <a:p>
            <a:pPr algn="ctr" eaLnBrk="0" hangingPunct="0"/>
            <a:r>
              <a:rPr kumimoji="1" lang="en-US" sz="3200" b="1" dirty="0">
                <a:latin typeface="Times"/>
              </a:rPr>
              <a:t>Distributed System</a:t>
            </a:r>
          </a:p>
        </p:txBody>
      </p:sp>
      <p:sp>
        <p:nvSpPr>
          <p:cNvPr id="4" name="Date Placeholder 3"/>
          <p:cNvSpPr>
            <a:spLocks noGrp="1"/>
          </p:cNvSpPr>
          <p:nvPr>
            <p:ph type="dt" sz="quarter" idx="10"/>
          </p:nvPr>
        </p:nvSpPr>
        <p:spPr/>
        <p:txBody>
          <a:bodyPr/>
          <a:lstStyle/>
          <a:p>
            <a:pPr>
              <a:defRPr/>
            </a:pPr>
            <a:fld id="{76029FE2-F354-4F70-8B6B-92142B5D8117}" type="datetime1">
              <a:rPr lang="en-GB"/>
              <a:pPr>
                <a:defRPr/>
              </a:pPr>
              <a:t>25/02/2011</a:t>
            </a:fld>
            <a:endParaRPr lang="en-GB" dirty="0"/>
          </a:p>
        </p:txBody>
      </p:sp>
      <p:sp>
        <p:nvSpPr>
          <p:cNvPr id="5" name="Slide Number Placeholder 4"/>
          <p:cNvSpPr>
            <a:spLocks noGrp="1"/>
          </p:cNvSpPr>
          <p:nvPr>
            <p:ph type="sldNum" sz="quarter" idx="12"/>
          </p:nvPr>
        </p:nvSpPr>
        <p:spPr/>
        <p:txBody>
          <a:bodyPr/>
          <a:lstStyle/>
          <a:p>
            <a:pPr>
              <a:defRPr/>
            </a:pPr>
            <a:fld id="{C1ED085C-104D-4858-BE23-F18C38B469DE}" type="slidenum">
              <a:rPr lang="en-GB" smtClean="0"/>
              <a:pPr>
                <a:defRPr/>
              </a:pPr>
              <a:t>12</a:t>
            </a:fld>
            <a:endParaRPr lang="en-GB"/>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4650" y="0"/>
            <a:ext cx="7499350" cy="548680"/>
          </a:xfrm>
        </p:spPr>
        <p:txBody>
          <a:bodyPr>
            <a:normAutofit fontScale="90000"/>
          </a:bodyPr>
          <a:lstStyle/>
          <a:p>
            <a:pPr algn="ctr"/>
            <a:r>
              <a:rPr lang="en-GB" dirty="0" smtClean="0"/>
              <a:t>Distributed Systems</a:t>
            </a:r>
            <a:endParaRPr lang="en-GB" dirty="0"/>
          </a:p>
        </p:txBody>
      </p:sp>
      <p:sp>
        <p:nvSpPr>
          <p:cNvPr id="3" name="Content Placeholder 2"/>
          <p:cNvSpPr>
            <a:spLocks noGrp="1"/>
          </p:cNvSpPr>
          <p:nvPr>
            <p:ph idx="1"/>
          </p:nvPr>
        </p:nvSpPr>
        <p:spPr>
          <a:xfrm>
            <a:off x="1115616" y="620688"/>
            <a:ext cx="7818834" cy="6237312"/>
          </a:xfrm>
        </p:spPr>
        <p:txBody>
          <a:bodyPr/>
          <a:lstStyle/>
          <a:p>
            <a:r>
              <a:rPr lang="en-GB" dirty="0" smtClean="0"/>
              <a:t>Example: WinSCP</a:t>
            </a:r>
          </a:p>
          <a:p>
            <a:endParaRPr lang="en-GB" dirty="0"/>
          </a:p>
        </p:txBody>
      </p:sp>
      <p:sp>
        <p:nvSpPr>
          <p:cNvPr id="4" name="Date Placeholder 3"/>
          <p:cNvSpPr>
            <a:spLocks noGrp="1"/>
          </p:cNvSpPr>
          <p:nvPr>
            <p:ph type="dt" sz="half" idx="10"/>
          </p:nvPr>
        </p:nvSpPr>
        <p:spPr/>
        <p:txBody>
          <a:bodyPr/>
          <a:lstStyle/>
          <a:p>
            <a:pPr>
              <a:defRPr/>
            </a:pPr>
            <a:fld id="{77B65587-DE3F-4461-A6EF-AC4643151B0B}" type="datetime1">
              <a:rPr lang="en-GB" smtClean="0"/>
              <a:pPr>
                <a:defRPr/>
              </a:pPr>
              <a:t>25/02/2011</a:t>
            </a:fld>
            <a:endParaRPr lang="en-GB"/>
          </a:p>
        </p:txBody>
      </p:sp>
      <p:sp>
        <p:nvSpPr>
          <p:cNvPr id="5" name="Slide Number Placeholder 4"/>
          <p:cNvSpPr>
            <a:spLocks noGrp="1"/>
          </p:cNvSpPr>
          <p:nvPr>
            <p:ph type="sldNum" sz="quarter" idx="12"/>
          </p:nvPr>
        </p:nvSpPr>
        <p:spPr/>
        <p:txBody>
          <a:bodyPr/>
          <a:lstStyle/>
          <a:p>
            <a:pPr>
              <a:defRPr/>
            </a:pPr>
            <a:fld id="{86719B3B-0203-46CA-A001-C16F78D5B180}" type="slidenum">
              <a:rPr lang="en-GB" smtClean="0"/>
              <a:pPr>
                <a:defRPr/>
              </a:pPr>
              <a:t>13</a:t>
            </a:fld>
            <a:endParaRPr lang="en-GB"/>
          </a:p>
        </p:txBody>
      </p:sp>
      <p:pic>
        <p:nvPicPr>
          <p:cNvPr id="6" name="Picture 2"/>
          <p:cNvPicPr>
            <a:picLocks noChangeAspect="1" noChangeArrowheads="1"/>
          </p:cNvPicPr>
          <p:nvPr/>
        </p:nvPicPr>
        <p:blipFill>
          <a:blip r:embed="rId2" cstate="print"/>
          <a:srcRect/>
          <a:stretch>
            <a:fillRect/>
          </a:stretch>
        </p:blipFill>
        <p:spPr bwMode="auto">
          <a:xfrm>
            <a:off x="1366478" y="1340768"/>
            <a:ext cx="7598010" cy="51845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a:xfrm>
            <a:off x="1331640" y="1412776"/>
            <a:ext cx="7415485" cy="2447925"/>
          </a:xfrm>
        </p:spPr>
        <p:txBody>
          <a:bodyPr/>
          <a:lstStyle/>
          <a:p>
            <a:pPr marL="917575" lvl="1" indent="-514350" algn="just" eaLnBrk="1" hangingPunct="1">
              <a:lnSpc>
                <a:spcPct val="90000"/>
              </a:lnSpc>
              <a:buFont typeface="+mj-lt"/>
              <a:buAutoNum type="arabicPeriod"/>
            </a:pPr>
            <a:r>
              <a:rPr lang="en-US" dirty="0" smtClean="0">
                <a:latin typeface="Times New Roman" pitchFamily="18" charset="0"/>
              </a:rPr>
              <a:t>Concurrency of components</a:t>
            </a:r>
          </a:p>
          <a:p>
            <a:pPr marL="917575" lvl="1" indent="-514350" algn="just" eaLnBrk="1" hangingPunct="1">
              <a:lnSpc>
                <a:spcPct val="90000"/>
              </a:lnSpc>
              <a:buFont typeface="+mj-lt"/>
              <a:buAutoNum type="arabicPeriod"/>
            </a:pPr>
            <a:r>
              <a:rPr lang="en-US" dirty="0" smtClean="0">
                <a:latin typeface="Times New Roman" pitchFamily="18" charset="0"/>
              </a:rPr>
              <a:t>Lack of a global clock </a:t>
            </a:r>
          </a:p>
          <a:p>
            <a:pPr marL="917575" lvl="1" indent="-514350" algn="just" eaLnBrk="1" hangingPunct="1">
              <a:lnSpc>
                <a:spcPct val="90000"/>
              </a:lnSpc>
              <a:buFont typeface="+mj-lt"/>
              <a:buAutoNum type="arabicPeriod"/>
            </a:pPr>
            <a:r>
              <a:rPr lang="en-US" dirty="0" smtClean="0">
                <a:latin typeface="Times New Roman" pitchFamily="18" charset="0"/>
              </a:rPr>
              <a:t>Independent failures of components</a:t>
            </a:r>
          </a:p>
          <a:p>
            <a:pPr algn="just" eaLnBrk="1" hangingPunct="1">
              <a:lnSpc>
                <a:spcPct val="90000"/>
              </a:lnSpc>
            </a:pPr>
            <a:endParaRPr lang="en-US" sz="2800" dirty="0" smtClean="0">
              <a:latin typeface="Times New Roman" pitchFamily="18" charset="0"/>
            </a:endParaRPr>
          </a:p>
        </p:txBody>
      </p:sp>
      <p:sp>
        <p:nvSpPr>
          <p:cNvPr id="24579" name="Rectangle 6"/>
          <p:cNvSpPr>
            <a:spLocks noChangeArrowheads="1"/>
          </p:cNvSpPr>
          <p:nvPr/>
        </p:nvSpPr>
        <p:spPr bwMode="auto">
          <a:xfrm>
            <a:off x="1403648" y="0"/>
            <a:ext cx="7489825" cy="584200"/>
          </a:xfrm>
          <a:prstGeom prst="rect">
            <a:avLst/>
          </a:prstGeom>
          <a:noFill/>
          <a:ln w="9525">
            <a:noFill/>
            <a:miter lim="800000"/>
            <a:headEnd/>
            <a:tailEnd/>
          </a:ln>
        </p:spPr>
        <p:txBody>
          <a:bodyPr>
            <a:spAutoFit/>
          </a:bodyPr>
          <a:lstStyle/>
          <a:p>
            <a:pPr eaLnBrk="0" hangingPunct="0"/>
            <a:r>
              <a:rPr kumimoji="1" lang="en-US" sz="3200" b="1" dirty="0">
                <a:latin typeface="Times"/>
              </a:rPr>
              <a:t>Characteristics of Distributed System</a:t>
            </a:r>
          </a:p>
        </p:txBody>
      </p:sp>
      <p:sp>
        <p:nvSpPr>
          <p:cNvPr id="4" name="Date Placeholder 3"/>
          <p:cNvSpPr>
            <a:spLocks noGrp="1"/>
          </p:cNvSpPr>
          <p:nvPr>
            <p:ph type="dt" sz="quarter" idx="10"/>
          </p:nvPr>
        </p:nvSpPr>
        <p:spPr/>
        <p:txBody>
          <a:bodyPr/>
          <a:lstStyle/>
          <a:p>
            <a:pPr>
              <a:defRPr/>
            </a:pPr>
            <a:fld id="{FA3A8E2E-5C5A-4D31-BE2B-F9F952F3094A}" type="datetime1">
              <a:rPr lang="en-GB"/>
              <a:pPr>
                <a:defRPr/>
              </a:pPr>
              <a:t>25/02/2011</a:t>
            </a:fld>
            <a:endParaRPr lang="en-GB"/>
          </a:p>
        </p:txBody>
      </p:sp>
      <p:sp>
        <p:nvSpPr>
          <p:cNvPr id="5" name="Slide Number Placeholder 4"/>
          <p:cNvSpPr>
            <a:spLocks noGrp="1"/>
          </p:cNvSpPr>
          <p:nvPr>
            <p:ph type="sldNum" sz="quarter" idx="12"/>
          </p:nvPr>
        </p:nvSpPr>
        <p:spPr/>
        <p:txBody>
          <a:bodyPr/>
          <a:lstStyle/>
          <a:p>
            <a:pPr>
              <a:defRPr/>
            </a:pPr>
            <a:fld id="{79E7E225-D619-4ECC-998E-22B8CBDF975D}" type="slidenum">
              <a:rPr lang="en-GB" smtClean="0"/>
              <a:pPr>
                <a:defRPr/>
              </a:pPr>
              <a:t>14</a:t>
            </a:fld>
            <a:endParaRPr lang="en-GB"/>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914400" y="764704"/>
            <a:ext cx="7772400" cy="5616624"/>
          </a:xfrm>
        </p:spPr>
        <p:txBody>
          <a:bodyPr>
            <a:normAutofit/>
          </a:bodyPr>
          <a:lstStyle/>
          <a:p>
            <a:pPr marL="640080" lvl="1" indent="-237744" algn="just" eaLnBrk="1" fontAlgn="auto" hangingPunct="1">
              <a:spcAft>
                <a:spcPts val="0"/>
              </a:spcAft>
              <a:buFont typeface="Verdana"/>
              <a:buChar char="◦"/>
              <a:defRPr/>
            </a:pPr>
            <a:r>
              <a:rPr lang="en-US" dirty="0" smtClean="0"/>
              <a:t>Concurrent execution of tasks, a usual practice.</a:t>
            </a:r>
          </a:p>
          <a:p>
            <a:pPr marL="886142" lvl="2" indent="-237744" algn="just" eaLnBrk="1" fontAlgn="auto" hangingPunct="1">
              <a:spcAft>
                <a:spcPts val="0"/>
              </a:spcAft>
              <a:buFont typeface="Verdana"/>
              <a:buChar char="◦"/>
              <a:defRPr/>
            </a:pPr>
            <a:r>
              <a:rPr lang="en-US" dirty="0" smtClean="0"/>
              <a:t>In Lab, I do my work on my computer and you do your work on yours.</a:t>
            </a:r>
          </a:p>
          <a:p>
            <a:pPr marL="886142" lvl="2" indent="-237744" algn="just" eaLnBrk="1" fontAlgn="auto" hangingPunct="1">
              <a:spcAft>
                <a:spcPts val="0"/>
              </a:spcAft>
              <a:buFont typeface="Verdana"/>
              <a:buChar char="◦"/>
              <a:defRPr/>
            </a:pPr>
            <a:endParaRPr lang="en-US" dirty="0" smtClean="0"/>
          </a:p>
          <a:p>
            <a:pPr marL="886142" lvl="2" indent="-237744" algn="just" eaLnBrk="1" fontAlgn="auto" hangingPunct="1">
              <a:spcAft>
                <a:spcPts val="0"/>
              </a:spcAft>
              <a:buFont typeface="Verdana"/>
              <a:buChar char="◦"/>
              <a:defRPr/>
            </a:pPr>
            <a:r>
              <a:rPr lang="en-US" dirty="0" smtClean="0"/>
              <a:t>Also, you sharing resources as well, e.g. </a:t>
            </a:r>
          </a:p>
          <a:p>
            <a:pPr marL="1097280" lvl="3" indent="-237744" algn="just" eaLnBrk="1" fontAlgn="auto" hangingPunct="1">
              <a:spcAft>
                <a:spcPts val="0"/>
              </a:spcAft>
              <a:buFont typeface="Verdana"/>
              <a:buChar char="◦"/>
              <a:defRPr/>
            </a:pPr>
            <a:r>
              <a:rPr lang="en-US" dirty="0" smtClean="0"/>
              <a:t>Disks, Printers</a:t>
            </a:r>
          </a:p>
          <a:p>
            <a:pPr marL="1097280" lvl="3" indent="-237744" algn="just" eaLnBrk="1" fontAlgn="auto" hangingPunct="1">
              <a:spcAft>
                <a:spcPts val="0"/>
              </a:spcAft>
              <a:buFont typeface="Verdana"/>
              <a:buChar char="◦"/>
              <a:defRPr/>
            </a:pPr>
            <a:r>
              <a:rPr lang="en-US" dirty="0" smtClean="0"/>
              <a:t>Files, Web Pages</a:t>
            </a:r>
          </a:p>
          <a:p>
            <a:pPr marL="640080" lvl="1" indent="-237744" algn="just" eaLnBrk="1" fontAlgn="auto" hangingPunct="1">
              <a:spcAft>
                <a:spcPts val="0"/>
              </a:spcAft>
              <a:buFont typeface="Verdana"/>
              <a:buChar char="◦"/>
              <a:defRPr/>
            </a:pPr>
            <a:endParaRPr lang="en-US" dirty="0" smtClean="0">
              <a:solidFill>
                <a:srgbClr val="0070C0"/>
              </a:solidFill>
            </a:endParaRPr>
          </a:p>
          <a:p>
            <a:pPr marL="886142" lvl="2" indent="-237744" algn="just" eaLnBrk="1" fontAlgn="auto" hangingPunct="1">
              <a:spcAft>
                <a:spcPts val="0"/>
              </a:spcAft>
              <a:buFont typeface="Verdana"/>
              <a:buChar char="◦"/>
              <a:defRPr/>
            </a:pPr>
            <a:r>
              <a:rPr lang="en-US" dirty="0" smtClean="0"/>
              <a:t>Co-ordination required between concurrently executing programs that share resources.</a:t>
            </a:r>
          </a:p>
          <a:p>
            <a:pPr marL="886142" lvl="2" indent="-237744" algn="just" eaLnBrk="1" fontAlgn="auto" hangingPunct="1">
              <a:spcAft>
                <a:spcPts val="0"/>
              </a:spcAft>
              <a:buFont typeface="Verdana"/>
              <a:buChar char="◦"/>
              <a:defRPr/>
            </a:pPr>
            <a:endParaRPr lang="en-US" dirty="0" smtClean="0"/>
          </a:p>
        </p:txBody>
      </p:sp>
      <p:sp>
        <p:nvSpPr>
          <p:cNvPr id="25603" name="Rectangle 6"/>
          <p:cNvSpPr>
            <a:spLocks noChangeArrowheads="1"/>
          </p:cNvSpPr>
          <p:nvPr/>
        </p:nvSpPr>
        <p:spPr bwMode="auto">
          <a:xfrm>
            <a:off x="971600" y="0"/>
            <a:ext cx="7932738" cy="584200"/>
          </a:xfrm>
          <a:prstGeom prst="rect">
            <a:avLst/>
          </a:prstGeom>
          <a:noFill/>
          <a:ln w="9525">
            <a:noFill/>
            <a:miter lim="800000"/>
            <a:headEnd/>
            <a:tailEnd/>
          </a:ln>
        </p:spPr>
        <p:txBody>
          <a:bodyPr>
            <a:spAutoFit/>
          </a:bodyPr>
          <a:lstStyle/>
          <a:p>
            <a:pPr algn="ctr" eaLnBrk="0" hangingPunct="0"/>
            <a:r>
              <a:rPr kumimoji="1" lang="en-US" sz="3200" b="1" dirty="0" smtClean="0">
                <a:latin typeface="Times"/>
              </a:rPr>
              <a:t>Concurrency</a:t>
            </a:r>
            <a:endParaRPr kumimoji="1" lang="en-US" sz="3200" dirty="0">
              <a:latin typeface="Times"/>
            </a:endParaRPr>
          </a:p>
        </p:txBody>
      </p:sp>
      <p:sp>
        <p:nvSpPr>
          <p:cNvPr id="4" name="Date Placeholder 3"/>
          <p:cNvSpPr>
            <a:spLocks noGrp="1"/>
          </p:cNvSpPr>
          <p:nvPr>
            <p:ph type="dt" sz="quarter" idx="10"/>
          </p:nvPr>
        </p:nvSpPr>
        <p:spPr/>
        <p:txBody>
          <a:bodyPr/>
          <a:lstStyle/>
          <a:p>
            <a:pPr>
              <a:defRPr/>
            </a:pPr>
            <a:fld id="{4C0AC02A-1402-45DC-883D-5F2C6D27462F}" type="datetime1">
              <a:rPr lang="en-GB"/>
              <a:pPr>
                <a:defRPr/>
              </a:pPr>
              <a:t>25/02/2011</a:t>
            </a:fld>
            <a:endParaRPr lang="en-GB"/>
          </a:p>
        </p:txBody>
      </p:sp>
      <p:sp>
        <p:nvSpPr>
          <p:cNvPr id="5" name="Slide Number Placeholder 4"/>
          <p:cNvSpPr>
            <a:spLocks noGrp="1"/>
          </p:cNvSpPr>
          <p:nvPr>
            <p:ph type="sldNum" sz="quarter" idx="12"/>
          </p:nvPr>
        </p:nvSpPr>
        <p:spPr/>
        <p:txBody>
          <a:bodyPr/>
          <a:lstStyle/>
          <a:p>
            <a:pPr>
              <a:defRPr/>
            </a:pPr>
            <a:fld id="{7BFBC193-DE48-40BC-A3C8-2B6B6208DA92}" type="slidenum">
              <a:rPr lang="en-GB" smtClean="0"/>
              <a:pPr>
                <a:defRPr/>
              </a:pPr>
              <a:t>15</a:t>
            </a:fld>
            <a:endParaRPr lang="en-GB"/>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4650" y="0"/>
            <a:ext cx="7499350" cy="764704"/>
          </a:xfrm>
        </p:spPr>
        <p:txBody>
          <a:bodyPr/>
          <a:lstStyle/>
          <a:p>
            <a:pPr algn="ctr"/>
            <a:r>
              <a:rPr lang="en-GB" dirty="0" smtClean="0"/>
              <a:t>No Global Clock</a:t>
            </a:r>
            <a:endParaRPr lang="en-GB" dirty="0"/>
          </a:p>
        </p:txBody>
      </p:sp>
      <p:sp>
        <p:nvSpPr>
          <p:cNvPr id="3" name="Content Placeholder 2"/>
          <p:cNvSpPr>
            <a:spLocks noGrp="1"/>
          </p:cNvSpPr>
          <p:nvPr>
            <p:ph idx="1"/>
          </p:nvPr>
        </p:nvSpPr>
        <p:spPr/>
        <p:txBody>
          <a:bodyPr/>
          <a:lstStyle/>
          <a:p>
            <a:pPr marL="365760" indent="-283464" algn="just" eaLnBrk="1" fontAlgn="auto" hangingPunct="1">
              <a:spcAft>
                <a:spcPts val="0"/>
              </a:spcAft>
              <a:buFont typeface="Wingdings 2"/>
              <a:buChar char=""/>
              <a:defRPr/>
            </a:pPr>
            <a:r>
              <a:rPr lang="en-US" sz="2400" dirty="0" smtClean="0"/>
              <a:t>No Global Clock.</a:t>
            </a:r>
          </a:p>
          <a:p>
            <a:pPr marL="365760" indent="-283464" algn="just" eaLnBrk="1" fontAlgn="auto" hangingPunct="1">
              <a:spcAft>
                <a:spcPts val="0"/>
              </a:spcAft>
              <a:buFont typeface="Wingdings 2"/>
              <a:buChar char=""/>
              <a:defRPr/>
            </a:pPr>
            <a:endParaRPr lang="en-US" dirty="0" smtClean="0"/>
          </a:p>
          <a:p>
            <a:pPr marL="365760" indent="-283464" algn="just" eaLnBrk="1" fontAlgn="auto" hangingPunct="1">
              <a:spcAft>
                <a:spcPts val="0"/>
              </a:spcAft>
              <a:buFont typeface="Wingdings 2"/>
              <a:buChar char=""/>
              <a:defRPr/>
            </a:pPr>
            <a:r>
              <a:rPr lang="en-US" sz="2400" dirty="0" smtClean="0"/>
              <a:t>Only communication by passing messages.</a:t>
            </a:r>
          </a:p>
          <a:p>
            <a:pPr marL="365760" indent="-283464" algn="just" eaLnBrk="1" fontAlgn="auto" hangingPunct="1">
              <a:spcAft>
                <a:spcPts val="0"/>
              </a:spcAft>
              <a:buFont typeface="Wingdings 2"/>
              <a:buChar char=""/>
              <a:defRPr/>
            </a:pPr>
            <a:endParaRPr lang="en-US" dirty="0" smtClean="0"/>
          </a:p>
          <a:p>
            <a:pPr marL="365760" indent="-283464" algn="just" eaLnBrk="1" fontAlgn="auto" hangingPunct="1">
              <a:spcAft>
                <a:spcPts val="0"/>
              </a:spcAft>
              <a:buFont typeface="Wingdings 2"/>
              <a:buChar char=""/>
              <a:defRPr/>
            </a:pPr>
            <a:r>
              <a:rPr lang="en-US" sz="2400" dirty="0" smtClean="0"/>
              <a:t>Notion of Clock may be used in controlled environment</a:t>
            </a:r>
          </a:p>
          <a:p>
            <a:pPr marL="640398" lvl="1" indent="-283464" algn="just" eaLnBrk="1" fontAlgn="auto" hangingPunct="1">
              <a:spcAft>
                <a:spcPts val="0"/>
              </a:spcAft>
              <a:buFont typeface="Wingdings 2"/>
              <a:buChar char=""/>
              <a:defRPr/>
            </a:pPr>
            <a:r>
              <a:rPr lang="en-US" sz="2000" dirty="0" smtClean="0"/>
              <a:t>Applications running on Local Area Network</a:t>
            </a:r>
          </a:p>
          <a:p>
            <a:endParaRPr lang="en-GB" dirty="0"/>
          </a:p>
        </p:txBody>
      </p:sp>
      <p:sp>
        <p:nvSpPr>
          <p:cNvPr id="4" name="Date Placeholder 3"/>
          <p:cNvSpPr>
            <a:spLocks noGrp="1"/>
          </p:cNvSpPr>
          <p:nvPr>
            <p:ph type="dt" sz="half" idx="10"/>
          </p:nvPr>
        </p:nvSpPr>
        <p:spPr/>
        <p:txBody>
          <a:bodyPr/>
          <a:lstStyle/>
          <a:p>
            <a:pPr>
              <a:defRPr/>
            </a:pPr>
            <a:fld id="{77B65587-DE3F-4461-A6EF-AC4643151B0B}" type="datetime1">
              <a:rPr lang="en-GB" smtClean="0"/>
              <a:pPr>
                <a:defRPr/>
              </a:pPr>
              <a:t>25/02/2011</a:t>
            </a:fld>
            <a:endParaRPr lang="en-GB"/>
          </a:p>
        </p:txBody>
      </p:sp>
      <p:sp>
        <p:nvSpPr>
          <p:cNvPr id="5" name="Slide Number Placeholder 4"/>
          <p:cNvSpPr>
            <a:spLocks noGrp="1"/>
          </p:cNvSpPr>
          <p:nvPr>
            <p:ph type="sldNum" sz="quarter" idx="12"/>
          </p:nvPr>
        </p:nvSpPr>
        <p:spPr/>
        <p:txBody>
          <a:bodyPr/>
          <a:lstStyle/>
          <a:p>
            <a:pPr>
              <a:defRPr/>
            </a:pPr>
            <a:fld id="{86719B3B-0203-46CA-A001-C16F78D5B180}" type="slidenum">
              <a:rPr lang="en-GB" smtClean="0"/>
              <a:pPr>
                <a:defRPr/>
              </a:pPr>
              <a:t>16</a:t>
            </a:fld>
            <a:endParaRPr lang="en-GB"/>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a:xfrm>
            <a:off x="1116013" y="692696"/>
            <a:ext cx="7570787" cy="5544593"/>
          </a:xfrm>
        </p:spPr>
        <p:txBody>
          <a:bodyPr>
            <a:noAutofit/>
          </a:bodyPr>
          <a:lstStyle/>
          <a:p>
            <a:pPr marL="640080" lvl="1" indent="-237744" algn="just" eaLnBrk="1" fontAlgn="auto" hangingPunct="1">
              <a:spcAft>
                <a:spcPts val="0"/>
              </a:spcAft>
              <a:buFont typeface="Verdana"/>
              <a:buChar char="◦"/>
              <a:defRPr/>
            </a:pPr>
            <a:r>
              <a:rPr lang="en-US" sz="2400" dirty="0" smtClean="0"/>
              <a:t>Components of Distributed systems can fail.</a:t>
            </a:r>
          </a:p>
          <a:p>
            <a:pPr marL="886142" lvl="2" indent="-237744" algn="just" eaLnBrk="1" fontAlgn="auto" hangingPunct="1">
              <a:spcAft>
                <a:spcPts val="0"/>
              </a:spcAft>
              <a:buFont typeface="Verdana"/>
              <a:buChar char="◦"/>
              <a:defRPr/>
            </a:pPr>
            <a:r>
              <a:rPr lang="en-US" sz="2000" dirty="0" smtClean="0"/>
              <a:t>Networks (Communication)</a:t>
            </a:r>
          </a:p>
          <a:p>
            <a:pPr marL="886142" lvl="2" indent="-237744" algn="just" eaLnBrk="1" fontAlgn="auto" hangingPunct="1">
              <a:spcAft>
                <a:spcPts val="0"/>
              </a:spcAft>
              <a:buFont typeface="Verdana"/>
              <a:buChar char="◦"/>
              <a:defRPr/>
            </a:pPr>
            <a:r>
              <a:rPr lang="en-US" sz="2000" dirty="0" smtClean="0"/>
              <a:t>Computers (Devices)</a:t>
            </a:r>
          </a:p>
          <a:p>
            <a:pPr marL="886142" lvl="2" indent="-237744" algn="just" eaLnBrk="1" fontAlgn="auto" hangingPunct="1">
              <a:spcAft>
                <a:spcPts val="0"/>
              </a:spcAft>
              <a:buFont typeface="Verdana"/>
              <a:buChar char="◦"/>
              <a:defRPr/>
            </a:pPr>
            <a:endParaRPr lang="en-US" sz="2000" dirty="0" smtClean="0"/>
          </a:p>
          <a:p>
            <a:pPr marL="640080" lvl="1" indent="-237744" algn="just" eaLnBrk="1" fontAlgn="auto" hangingPunct="1">
              <a:spcAft>
                <a:spcPts val="0"/>
              </a:spcAft>
              <a:buFont typeface="Verdana"/>
              <a:buChar char="◦"/>
              <a:defRPr/>
            </a:pPr>
            <a:r>
              <a:rPr lang="en-US" sz="2400" dirty="0" smtClean="0"/>
              <a:t>Each component can fail independently, leaving the others still running. </a:t>
            </a:r>
          </a:p>
          <a:p>
            <a:pPr marL="886142" lvl="2" indent="-237744" algn="just" eaLnBrk="1" fontAlgn="auto" hangingPunct="1">
              <a:spcAft>
                <a:spcPts val="0"/>
              </a:spcAft>
              <a:buFont typeface="Verdana"/>
              <a:buChar char="◦"/>
              <a:defRPr/>
            </a:pPr>
            <a:endParaRPr lang="en-US" sz="2000" dirty="0" smtClean="0"/>
          </a:p>
          <a:p>
            <a:pPr marL="640080" lvl="1" indent="-237744" algn="just" eaLnBrk="1" fontAlgn="auto" hangingPunct="1">
              <a:spcAft>
                <a:spcPts val="0"/>
              </a:spcAft>
              <a:buFont typeface="Verdana"/>
              <a:buChar char="◦"/>
              <a:defRPr/>
            </a:pPr>
            <a:r>
              <a:rPr lang="en-US" sz="2400" dirty="0" smtClean="0"/>
              <a:t>System Designer to plan for the consequences of possible failures.</a:t>
            </a:r>
          </a:p>
          <a:p>
            <a:pPr marL="640080" lvl="1" indent="-237744" algn="just" eaLnBrk="1" fontAlgn="auto" hangingPunct="1">
              <a:spcAft>
                <a:spcPts val="0"/>
              </a:spcAft>
              <a:buFont typeface="Verdana"/>
              <a:buChar char="◦"/>
              <a:defRPr/>
            </a:pPr>
            <a:endParaRPr lang="en-US" sz="2000" dirty="0" smtClean="0"/>
          </a:p>
          <a:p>
            <a:pPr marL="640080" lvl="1" indent="-237744" algn="just" eaLnBrk="1" fontAlgn="auto" hangingPunct="1">
              <a:spcAft>
                <a:spcPts val="0"/>
              </a:spcAft>
              <a:buFont typeface="Verdana"/>
              <a:buChar char="◦"/>
              <a:defRPr/>
            </a:pPr>
            <a:r>
              <a:rPr lang="en-US" sz="2400" dirty="0" smtClean="0"/>
              <a:t>Network Failures</a:t>
            </a:r>
          </a:p>
          <a:p>
            <a:pPr marL="886142" lvl="2" indent="-237744" algn="just" eaLnBrk="1" fontAlgn="auto" hangingPunct="1">
              <a:spcAft>
                <a:spcPts val="0"/>
              </a:spcAft>
              <a:buFont typeface="Verdana"/>
              <a:buChar char="◦"/>
              <a:defRPr/>
            </a:pPr>
            <a:r>
              <a:rPr lang="en-US" sz="2000" dirty="0" smtClean="0"/>
              <a:t>Isolation of computers: Network failure doesn’t mean computer stop working.</a:t>
            </a:r>
          </a:p>
          <a:p>
            <a:pPr marL="886142" lvl="2" indent="-237744" algn="just" eaLnBrk="1" fontAlgn="auto" hangingPunct="1">
              <a:spcAft>
                <a:spcPts val="0"/>
              </a:spcAft>
              <a:buFont typeface="Verdana"/>
              <a:buChar char="◦"/>
              <a:defRPr/>
            </a:pPr>
            <a:r>
              <a:rPr lang="en-US" sz="2000" dirty="0" smtClean="0"/>
              <a:t>Programs may not be able to detect whether the network has failed  or has become unusually slow.</a:t>
            </a:r>
          </a:p>
        </p:txBody>
      </p:sp>
      <p:sp>
        <p:nvSpPr>
          <p:cNvPr id="26627" name="Rectangle 6"/>
          <p:cNvSpPr>
            <a:spLocks noChangeArrowheads="1"/>
          </p:cNvSpPr>
          <p:nvPr/>
        </p:nvSpPr>
        <p:spPr bwMode="auto">
          <a:xfrm>
            <a:off x="1211262" y="0"/>
            <a:ext cx="7932738" cy="584200"/>
          </a:xfrm>
          <a:prstGeom prst="rect">
            <a:avLst/>
          </a:prstGeom>
          <a:noFill/>
          <a:ln w="9525">
            <a:noFill/>
            <a:miter lim="800000"/>
            <a:headEnd/>
            <a:tailEnd/>
          </a:ln>
        </p:spPr>
        <p:txBody>
          <a:bodyPr>
            <a:spAutoFit/>
          </a:bodyPr>
          <a:lstStyle/>
          <a:p>
            <a:pPr eaLnBrk="0" hangingPunct="0"/>
            <a:r>
              <a:rPr kumimoji="1" lang="en-US" sz="3200" b="1" dirty="0" smtClean="0">
                <a:latin typeface="Times"/>
              </a:rPr>
              <a:t>Independent Failures</a:t>
            </a:r>
            <a:endParaRPr kumimoji="1" lang="en-US" sz="3200" dirty="0">
              <a:latin typeface="Times"/>
            </a:endParaRPr>
          </a:p>
        </p:txBody>
      </p:sp>
      <p:sp>
        <p:nvSpPr>
          <p:cNvPr id="4" name="Date Placeholder 3"/>
          <p:cNvSpPr>
            <a:spLocks noGrp="1"/>
          </p:cNvSpPr>
          <p:nvPr>
            <p:ph type="dt" sz="quarter" idx="10"/>
          </p:nvPr>
        </p:nvSpPr>
        <p:spPr/>
        <p:txBody>
          <a:bodyPr/>
          <a:lstStyle/>
          <a:p>
            <a:pPr>
              <a:defRPr/>
            </a:pPr>
            <a:fld id="{FE6E208D-F7C0-4643-BE28-5C350E8D86A1}" type="datetime1">
              <a:rPr lang="en-GB"/>
              <a:pPr>
                <a:defRPr/>
              </a:pPr>
              <a:t>25/02/2011</a:t>
            </a:fld>
            <a:endParaRPr lang="en-GB"/>
          </a:p>
        </p:txBody>
      </p:sp>
      <p:sp>
        <p:nvSpPr>
          <p:cNvPr id="5" name="Slide Number Placeholder 4"/>
          <p:cNvSpPr>
            <a:spLocks noGrp="1"/>
          </p:cNvSpPr>
          <p:nvPr>
            <p:ph type="sldNum" sz="quarter" idx="12"/>
          </p:nvPr>
        </p:nvSpPr>
        <p:spPr/>
        <p:txBody>
          <a:bodyPr/>
          <a:lstStyle/>
          <a:p>
            <a:pPr>
              <a:defRPr/>
            </a:pPr>
            <a:fld id="{496B4BC9-EC9D-4CF2-8805-C137CC0AD2EF}" type="slidenum">
              <a:rPr lang="en-GB" smtClean="0"/>
              <a:pPr>
                <a:defRPr/>
              </a:pPr>
              <a:t>17</a:t>
            </a:fld>
            <a:endParaRPr lang="en-GB"/>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a:xfrm>
            <a:off x="1116013" y="692696"/>
            <a:ext cx="7570787" cy="5544593"/>
          </a:xfrm>
        </p:spPr>
        <p:txBody>
          <a:bodyPr>
            <a:noAutofit/>
          </a:bodyPr>
          <a:lstStyle/>
          <a:p>
            <a:pPr marL="365442" indent="-237744" algn="just" eaLnBrk="1" fontAlgn="auto" hangingPunct="1">
              <a:spcAft>
                <a:spcPts val="0"/>
              </a:spcAft>
              <a:buFont typeface="Verdana"/>
              <a:buChar char="◦"/>
              <a:defRPr/>
            </a:pPr>
            <a:r>
              <a:rPr lang="en-US" dirty="0" smtClean="0"/>
              <a:t>Computer/Process Failures</a:t>
            </a:r>
          </a:p>
          <a:p>
            <a:pPr marL="640080" lvl="1" indent="-237744" algn="just" eaLnBrk="1" fontAlgn="auto" hangingPunct="1">
              <a:spcAft>
                <a:spcPts val="0"/>
              </a:spcAft>
              <a:buFont typeface="Verdana"/>
              <a:buChar char="◦"/>
              <a:defRPr/>
            </a:pPr>
            <a:r>
              <a:rPr lang="en-US" dirty="0" smtClean="0"/>
              <a:t>Unexpected termination of a program somewhere in the system is not immediately made known to other components with which it communicates</a:t>
            </a:r>
          </a:p>
          <a:p>
            <a:pPr marL="640080" lvl="1" indent="-237744" algn="just" eaLnBrk="1" fontAlgn="auto" hangingPunct="1">
              <a:spcAft>
                <a:spcPts val="0"/>
              </a:spcAft>
              <a:buFont typeface="Verdana"/>
              <a:buChar char="◦"/>
              <a:defRPr/>
            </a:pPr>
            <a:endParaRPr lang="en-US" sz="2400" dirty="0" smtClean="0"/>
          </a:p>
          <a:p>
            <a:pPr marL="640080" lvl="1" indent="-237744" algn="just" eaLnBrk="1" fontAlgn="auto" hangingPunct="1">
              <a:spcAft>
                <a:spcPts val="0"/>
              </a:spcAft>
              <a:buFont typeface="Verdana"/>
              <a:buChar char="◦"/>
              <a:defRPr/>
            </a:pPr>
            <a:r>
              <a:rPr lang="en-US" sz="2400" dirty="0" smtClean="0"/>
              <a:t>E.g. ?</a:t>
            </a:r>
          </a:p>
          <a:p>
            <a:pPr marL="640080" lvl="1" indent="-237744" algn="just" eaLnBrk="1" fontAlgn="auto" hangingPunct="1">
              <a:spcAft>
                <a:spcPts val="0"/>
              </a:spcAft>
              <a:buFont typeface="Verdana"/>
              <a:buChar char="◦"/>
              <a:defRPr/>
            </a:pPr>
            <a:endParaRPr lang="en-US" sz="2400" dirty="0" smtClean="0"/>
          </a:p>
          <a:p>
            <a:pPr marL="365760" indent="-283464" algn="just" eaLnBrk="1" fontAlgn="auto" hangingPunct="1">
              <a:spcAft>
                <a:spcPts val="0"/>
              </a:spcAft>
              <a:buFont typeface="Wingdings 2"/>
              <a:buChar char=""/>
              <a:defRPr/>
            </a:pPr>
            <a:endParaRPr lang="en-US" sz="2400" dirty="0" smtClean="0"/>
          </a:p>
        </p:txBody>
      </p:sp>
      <p:sp>
        <p:nvSpPr>
          <p:cNvPr id="26627" name="Rectangle 6"/>
          <p:cNvSpPr>
            <a:spLocks noChangeArrowheads="1"/>
          </p:cNvSpPr>
          <p:nvPr/>
        </p:nvSpPr>
        <p:spPr bwMode="auto">
          <a:xfrm>
            <a:off x="1211262" y="0"/>
            <a:ext cx="7932738" cy="584200"/>
          </a:xfrm>
          <a:prstGeom prst="rect">
            <a:avLst/>
          </a:prstGeom>
          <a:noFill/>
          <a:ln w="9525">
            <a:noFill/>
            <a:miter lim="800000"/>
            <a:headEnd/>
            <a:tailEnd/>
          </a:ln>
        </p:spPr>
        <p:txBody>
          <a:bodyPr>
            <a:spAutoFit/>
          </a:bodyPr>
          <a:lstStyle/>
          <a:p>
            <a:pPr eaLnBrk="0" hangingPunct="0"/>
            <a:r>
              <a:rPr kumimoji="1" lang="en-US" sz="3200" b="1" dirty="0" smtClean="0">
                <a:latin typeface="Times"/>
              </a:rPr>
              <a:t>Independent Failures</a:t>
            </a:r>
            <a:endParaRPr kumimoji="1" lang="en-US" sz="3200" dirty="0">
              <a:latin typeface="Times"/>
            </a:endParaRPr>
          </a:p>
        </p:txBody>
      </p:sp>
      <p:sp>
        <p:nvSpPr>
          <p:cNvPr id="4" name="Date Placeholder 3"/>
          <p:cNvSpPr>
            <a:spLocks noGrp="1"/>
          </p:cNvSpPr>
          <p:nvPr>
            <p:ph type="dt" sz="quarter" idx="10"/>
          </p:nvPr>
        </p:nvSpPr>
        <p:spPr/>
        <p:txBody>
          <a:bodyPr/>
          <a:lstStyle/>
          <a:p>
            <a:pPr>
              <a:defRPr/>
            </a:pPr>
            <a:fld id="{FE6E208D-F7C0-4643-BE28-5C350E8D86A1}" type="datetime1">
              <a:rPr lang="en-GB"/>
              <a:pPr>
                <a:defRPr/>
              </a:pPr>
              <a:t>25/02/2011</a:t>
            </a:fld>
            <a:endParaRPr lang="en-GB"/>
          </a:p>
        </p:txBody>
      </p:sp>
      <p:sp>
        <p:nvSpPr>
          <p:cNvPr id="5" name="Slide Number Placeholder 4"/>
          <p:cNvSpPr>
            <a:spLocks noGrp="1"/>
          </p:cNvSpPr>
          <p:nvPr>
            <p:ph type="sldNum" sz="quarter" idx="12"/>
          </p:nvPr>
        </p:nvSpPr>
        <p:spPr/>
        <p:txBody>
          <a:bodyPr/>
          <a:lstStyle/>
          <a:p>
            <a:pPr>
              <a:defRPr/>
            </a:pPr>
            <a:fld id="{496B4BC9-EC9D-4CF2-8805-C137CC0AD2EF}" type="slidenum">
              <a:rPr lang="en-GB" smtClean="0"/>
              <a:pPr>
                <a:defRPr/>
              </a:pPr>
              <a:t>18</a:t>
            </a:fld>
            <a:endParaRPr lang="en-GB"/>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p:txBody>
          <a:bodyPr/>
          <a:lstStyle/>
          <a:p>
            <a:pPr>
              <a:defRPr/>
            </a:pPr>
            <a:fld id="{038A9DD4-039C-4F6D-885B-A9DB8725B071}" type="slidenum">
              <a:rPr lang="en-US" smtClean="0">
                <a:ea typeface="MS PGothic" pitchFamily="34" charset="-128"/>
              </a:rPr>
              <a:pPr>
                <a:defRPr/>
              </a:pPr>
              <a:t>19</a:t>
            </a:fld>
            <a:endParaRPr lang="en-US" smtClean="0">
              <a:ea typeface="MS PGothic" pitchFamily="34" charset="-128"/>
            </a:endParaRPr>
          </a:p>
        </p:txBody>
      </p:sp>
      <p:sp>
        <p:nvSpPr>
          <p:cNvPr id="23555" name="Rectangle 2"/>
          <p:cNvSpPr>
            <a:spLocks noGrp="1" noChangeArrowheads="1"/>
          </p:cNvSpPr>
          <p:nvPr>
            <p:ph type="title"/>
          </p:nvPr>
        </p:nvSpPr>
        <p:spPr>
          <a:xfrm>
            <a:off x="1644650" y="0"/>
            <a:ext cx="7499350" cy="1143000"/>
          </a:xfrm>
        </p:spPr>
        <p:txBody>
          <a:bodyPr>
            <a:normAutofit fontScale="90000"/>
          </a:bodyPr>
          <a:lstStyle/>
          <a:p>
            <a:pPr algn="ctr" eaLnBrk="1" hangingPunct="1">
              <a:defRPr/>
            </a:pPr>
            <a:r>
              <a:rPr lang="en-US" dirty="0" smtClean="0">
                <a:solidFill>
                  <a:schemeClr val="tx1"/>
                </a:solidFill>
              </a:rPr>
              <a:t>Motivation for Distributed Systems</a:t>
            </a:r>
            <a:br>
              <a:rPr lang="en-US" dirty="0" smtClean="0">
                <a:solidFill>
                  <a:schemeClr val="tx1"/>
                </a:solidFill>
              </a:rPr>
            </a:br>
            <a:r>
              <a:rPr lang="en-US" sz="2700" dirty="0" smtClean="0">
                <a:solidFill>
                  <a:schemeClr val="tx1"/>
                </a:solidFill>
              </a:rPr>
              <a:t>(details from Book and slides at the end)</a:t>
            </a:r>
            <a:endParaRPr lang="en-US" dirty="0" smtClean="0">
              <a:solidFill>
                <a:schemeClr val="tx1"/>
              </a:solidFill>
            </a:endParaRPr>
          </a:p>
        </p:txBody>
      </p:sp>
      <p:sp>
        <p:nvSpPr>
          <p:cNvPr id="28676" name="Rectangle 3"/>
          <p:cNvSpPr>
            <a:spLocks noGrp="1" noChangeArrowheads="1"/>
          </p:cNvSpPr>
          <p:nvPr>
            <p:ph type="body" idx="1"/>
          </p:nvPr>
        </p:nvSpPr>
        <p:spPr>
          <a:xfrm>
            <a:off x="1475656" y="1341438"/>
            <a:ext cx="7134944" cy="5183906"/>
          </a:xfrm>
        </p:spPr>
        <p:txBody>
          <a:bodyPr/>
          <a:lstStyle/>
          <a:p>
            <a:pPr marL="860425" lvl="1" indent="-457200" eaLnBrk="1" hangingPunct="1">
              <a:lnSpc>
                <a:spcPct val="90000"/>
              </a:lnSpc>
            </a:pPr>
            <a:r>
              <a:rPr lang="en-US" dirty="0" smtClean="0"/>
              <a:t>Resource sharing</a:t>
            </a:r>
          </a:p>
          <a:p>
            <a:pPr marL="860425" lvl="1" indent="-457200" eaLnBrk="1" hangingPunct="1">
              <a:lnSpc>
                <a:spcPct val="90000"/>
              </a:lnSpc>
            </a:pPr>
            <a:r>
              <a:rPr lang="en-US" dirty="0" smtClean="0"/>
              <a:t>Communication</a:t>
            </a:r>
          </a:p>
          <a:p>
            <a:pPr marL="860425" lvl="1" indent="-457200" eaLnBrk="1" hangingPunct="1">
              <a:lnSpc>
                <a:spcPct val="90000"/>
              </a:lnSpc>
            </a:pPr>
            <a:r>
              <a:rPr lang="en-US" dirty="0" smtClean="0"/>
              <a:t>Speed</a:t>
            </a:r>
          </a:p>
          <a:p>
            <a:pPr marL="1106487" lvl="2" indent="-457200" eaLnBrk="1" hangingPunct="1">
              <a:lnSpc>
                <a:spcPct val="90000"/>
              </a:lnSpc>
            </a:pPr>
            <a:r>
              <a:rPr lang="en-US" sz="2400" dirty="0" smtClean="0"/>
              <a:t>10000 CPU running at speed of 50 MIPS </a:t>
            </a:r>
          </a:p>
          <a:p>
            <a:pPr marL="1106487" lvl="2" indent="-457200" eaLnBrk="1" hangingPunct="1">
              <a:lnSpc>
                <a:spcPct val="90000"/>
              </a:lnSpc>
            </a:pPr>
            <a:r>
              <a:rPr lang="en-US" sz="2800" dirty="0" smtClean="0"/>
              <a:t>500,000 MIPS</a:t>
            </a:r>
          </a:p>
          <a:p>
            <a:pPr marL="860425" lvl="1" indent="-457200" eaLnBrk="1" hangingPunct="1">
              <a:lnSpc>
                <a:spcPct val="90000"/>
              </a:lnSpc>
            </a:pPr>
            <a:r>
              <a:rPr lang="en-US" dirty="0" smtClean="0"/>
              <a:t>Economy</a:t>
            </a:r>
          </a:p>
          <a:p>
            <a:pPr marL="860425" lvl="1" indent="-457200" eaLnBrk="1" hangingPunct="1">
              <a:lnSpc>
                <a:spcPct val="90000"/>
              </a:lnSpc>
            </a:pPr>
            <a:r>
              <a:rPr lang="en-US" dirty="0" smtClean="0"/>
              <a:t>Incremental growth</a:t>
            </a:r>
          </a:p>
          <a:p>
            <a:pPr marL="860425" lvl="1" indent="-457200" eaLnBrk="1" hangingPunct="1">
              <a:lnSpc>
                <a:spcPct val="90000"/>
              </a:lnSpc>
            </a:pPr>
            <a:r>
              <a:rPr lang="en-US" dirty="0" smtClean="0"/>
              <a:t>Reliability</a:t>
            </a:r>
          </a:p>
          <a:p>
            <a:pPr lvl="2" eaLnBrk="1" hangingPunct="1">
              <a:lnSpc>
                <a:spcPct val="90000"/>
              </a:lnSpc>
            </a:pPr>
            <a:endParaRPr lang="en-US" sz="2800" dirty="0" smtClean="0"/>
          </a:p>
          <a:p>
            <a:pPr eaLnBrk="1" hangingPunct="1">
              <a:lnSpc>
                <a:spcPct val="90000"/>
              </a:lnSpc>
            </a:pP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8153400" cy="990600"/>
          </a:xfrm>
        </p:spPr>
        <p:txBody>
          <a:bodyPr/>
          <a:lstStyle/>
          <a:p>
            <a:pPr algn="ctr" eaLnBrk="1" fontAlgn="auto" hangingPunct="1">
              <a:spcAft>
                <a:spcPts val="0"/>
              </a:spcAft>
              <a:defRPr/>
            </a:pPr>
            <a:r>
              <a:rPr lang="en-GB" b="1" dirty="0" smtClean="0">
                <a:solidFill>
                  <a:schemeClr val="tx2">
                    <a:satMod val="130000"/>
                  </a:schemeClr>
                </a:solidFill>
              </a:rPr>
              <a:t>Agenda</a:t>
            </a:r>
          </a:p>
        </p:txBody>
      </p:sp>
      <p:sp>
        <p:nvSpPr>
          <p:cNvPr id="10243" name="Rectangle 3"/>
          <p:cNvSpPr>
            <a:spLocks noGrp="1" noChangeArrowheads="1"/>
          </p:cNvSpPr>
          <p:nvPr>
            <p:ph idx="1"/>
          </p:nvPr>
        </p:nvSpPr>
        <p:spPr>
          <a:xfrm>
            <a:off x="1042988" y="1700213"/>
            <a:ext cx="8643937" cy="1295400"/>
          </a:xfrm>
        </p:spPr>
        <p:txBody>
          <a:bodyPr/>
          <a:lstStyle/>
          <a:p>
            <a:pPr eaLnBrk="1" hangingPunct="1">
              <a:lnSpc>
                <a:spcPct val="90000"/>
              </a:lnSpc>
            </a:pPr>
            <a:r>
              <a:rPr lang="en-GB" sz="2800" dirty="0" smtClean="0"/>
              <a:t>Course Details</a:t>
            </a:r>
          </a:p>
          <a:p>
            <a:pPr eaLnBrk="1" hangingPunct="1">
              <a:lnSpc>
                <a:spcPct val="90000"/>
              </a:lnSpc>
            </a:pPr>
            <a:r>
              <a:rPr lang="en-GB" sz="2800" dirty="0" smtClean="0"/>
              <a:t>Assignment/Class Policy</a:t>
            </a:r>
          </a:p>
          <a:p>
            <a:pPr eaLnBrk="1" hangingPunct="1">
              <a:lnSpc>
                <a:spcPct val="90000"/>
              </a:lnSpc>
            </a:pPr>
            <a:endParaRPr lang="en-GB" sz="2800" dirty="0" smtClean="0"/>
          </a:p>
          <a:p>
            <a:pPr eaLnBrk="1" hangingPunct="1">
              <a:lnSpc>
                <a:spcPct val="90000"/>
              </a:lnSpc>
            </a:pPr>
            <a:endParaRPr lang="en-GB" sz="2800" dirty="0" smtClean="0"/>
          </a:p>
          <a:p>
            <a:pPr eaLnBrk="1" hangingPunct="1">
              <a:lnSpc>
                <a:spcPct val="90000"/>
              </a:lnSpc>
            </a:pPr>
            <a:r>
              <a:rPr lang="en-GB" sz="2800" dirty="0" smtClean="0"/>
              <a:t>Introduction to Distributed Systems</a:t>
            </a:r>
          </a:p>
        </p:txBody>
      </p:sp>
      <p:sp>
        <p:nvSpPr>
          <p:cNvPr id="8196" name="Date Placeholder 3"/>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a:defRPr/>
            </a:pPr>
            <a:fld id="{67727955-BDFE-4152-B9D6-EF50CE9FCC2D}" type="datetime1">
              <a:rPr lang="en-GB"/>
              <a:pPr>
                <a:defRPr/>
              </a:pPr>
              <a:t>25/02/2011</a:t>
            </a:fld>
            <a:endParaRPr lang="en-GB"/>
          </a:p>
        </p:txBody>
      </p:sp>
      <p:sp>
        <p:nvSpPr>
          <p:cNvPr id="5" name="Slide Number Placeholder 4"/>
          <p:cNvSpPr>
            <a:spLocks noGrp="1"/>
          </p:cNvSpPr>
          <p:nvPr>
            <p:ph type="sldNum" sz="quarter" idx="12"/>
          </p:nvPr>
        </p:nvSpPr>
        <p:spPr/>
        <p:txBody>
          <a:bodyPr/>
          <a:lstStyle/>
          <a:p>
            <a:pPr>
              <a:defRPr/>
            </a:pPr>
            <a:fld id="{41CBD58D-F0DF-4C8F-A813-0FA84324EA44}" type="slidenum">
              <a:rPr lang="en-GB"/>
              <a:pPr>
                <a:defRPr/>
              </a:pPr>
              <a:t>2</a:t>
            </a:fld>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a:xfrm>
            <a:off x="1042988" y="404664"/>
            <a:ext cx="7631112" cy="6043761"/>
          </a:xfrm>
        </p:spPr>
        <p:txBody>
          <a:bodyPr/>
          <a:lstStyle/>
          <a:p>
            <a:pPr algn="ctr" eaLnBrk="1" hangingPunct="1">
              <a:lnSpc>
                <a:spcPct val="90000"/>
              </a:lnSpc>
              <a:buFont typeface="Wingdings 2" pitchFamily="18" charset="2"/>
              <a:buNone/>
            </a:pPr>
            <a:r>
              <a:rPr lang="en-US" b="1" dirty="0" smtClean="0">
                <a:latin typeface="Times New Roman" pitchFamily="18" charset="0"/>
              </a:rPr>
              <a:t>Resource Sharing (1)</a:t>
            </a:r>
          </a:p>
          <a:p>
            <a:pPr algn="just" eaLnBrk="1" hangingPunct="1">
              <a:lnSpc>
                <a:spcPct val="90000"/>
              </a:lnSpc>
            </a:pPr>
            <a:endParaRPr lang="en-US" sz="2400" b="1" dirty="0" smtClean="0">
              <a:latin typeface="Times New Roman" pitchFamily="18" charset="0"/>
            </a:endParaRPr>
          </a:p>
          <a:p>
            <a:pPr algn="just" eaLnBrk="1" hangingPunct="1">
              <a:lnSpc>
                <a:spcPct val="90000"/>
              </a:lnSpc>
            </a:pPr>
            <a:r>
              <a:rPr lang="en-US" sz="2800" b="1" dirty="0" smtClean="0">
                <a:latin typeface="Times New Roman" pitchFamily="18" charset="0"/>
              </a:rPr>
              <a:t>Sharing of resources</a:t>
            </a:r>
            <a:r>
              <a:rPr lang="en-US" sz="2800" dirty="0" smtClean="0">
                <a:latin typeface="Times New Roman" pitchFamily="18" charset="0"/>
              </a:rPr>
              <a:t> is the main motivation for constructing  dist system</a:t>
            </a:r>
          </a:p>
          <a:p>
            <a:pPr marL="640398" lvl="1" indent="-283464" algn="just" eaLnBrk="1" fontAlgn="auto" hangingPunct="1">
              <a:spcAft>
                <a:spcPts val="0"/>
              </a:spcAft>
              <a:buFont typeface="Wingdings 2"/>
              <a:buChar char=""/>
              <a:defRPr/>
            </a:pPr>
            <a:r>
              <a:rPr lang="en-US" b="1" i="1" dirty="0" smtClean="0">
                <a:solidFill>
                  <a:schemeClr val="accent1"/>
                </a:solidFill>
              </a:rPr>
              <a:t>The term Resource is rather abstract one, but it best characterizes the range of things that can usefully be shared in a networked computer system</a:t>
            </a:r>
            <a:r>
              <a:rPr lang="en-US" dirty="0" smtClean="0"/>
              <a:t>.</a:t>
            </a:r>
          </a:p>
          <a:p>
            <a:pPr algn="just" eaLnBrk="1" hangingPunct="1">
              <a:lnSpc>
                <a:spcPct val="90000"/>
              </a:lnSpc>
            </a:pPr>
            <a:endParaRPr lang="en-US" sz="2800" dirty="0" smtClean="0">
              <a:latin typeface="Times New Roman" pitchFamily="18" charset="0"/>
            </a:endParaRPr>
          </a:p>
        </p:txBody>
      </p:sp>
      <p:sp>
        <p:nvSpPr>
          <p:cNvPr id="3" name="Date Placeholder 2"/>
          <p:cNvSpPr>
            <a:spLocks noGrp="1"/>
          </p:cNvSpPr>
          <p:nvPr>
            <p:ph type="dt" sz="quarter" idx="10"/>
          </p:nvPr>
        </p:nvSpPr>
        <p:spPr/>
        <p:txBody>
          <a:bodyPr/>
          <a:lstStyle/>
          <a:p>
            <a:pPr>
              <a:defRPr/>
            </a:pPr>
            <a:fld id="{F7C6AA8E-49CC-4A99-A58C-11EEC915FA80}" type="datetime1">
              <a:rPr lang="en-GB"/>
              <a:pPr>
                <a:defRPr/>
              </a:pPr>
              <a:t>25/02/2011</a:t>
            </a:fld>
            <a:endParaRPr lang="en-GB"/>
          </a:p>
        </p:txBody>
      </p:sp>
      <p:sp>
        <p:nvSpPr>
          <p:cNvPr id="4" name="Slide Number Placeholder 3"/>
          <p:cNvSpPr>
            <a:spLocks noGrp="1"/>
          </p:cNvSpPr>
          <p:nvPr>
            <p:ph type="sldNum" sz="quarter" idx="12"/>
          </p:nvPr>
        </p:nvSpPr>
        <p:spPr/>
        <p:txBody>
          <a:bodyPr/>
          <a:lstStyle/>
          <a:p>
            <a:pPr>
              <a:defRPr/>
            </a:pPr>
            <a:fld id="{359EAEF2-70B0-4B23-9765-616D4B5384CB}" type="slidenum">
              <a:rPr lang="en-GB" smtClean="0"/>
              <a:pPr>
                <a:defRPr/>
              </a:pPr>
              <a:t>20</a:t>
            </a:fld>
            <a:endParaRPr lang="en-GB"/>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a:xfrm>
            <a:off x="914400" y="1268413"/>
            <a:ext cx="7772400" cy="4751387"/>
          </a:xfrm>
        </p:spPr>
        <p:txBody>
          <a:bodyPr>
            <a:normAutofit/>
          </a:bodyPr>
          <a:lstStyle/>
          <a:p>
            <a:pPr marL="640080" lvl="1" indent="-237744" algn="just" eaLnBrk="1" fontAlgn="auto" hangingPunct="1">
              <a:spcAft>
                <a:spcPts val="0"/>
              </a:spcAft>
              <a:buFont typeface="Verdana"/>
              <a:buChar char="◦"/>
              <a:defRPr/>
            </a:pPr>
            <a:r>
              <a:rPr lang="en-US" dirty="0" smtClean="0"/>
              <a:t>Hardware: Disks &amp; printers </a:t>
            </a:r>
          </a:p>
          <a:p>
            <a:pPr marL="640080" lvl="1" indent="-237744" algn="just" eaLnBrk="1" fontAlgn="auto" hangingPunct="1">
              <a:spcAft>
                <a:spcPts val="0"/>
              </a:spcAft>
              <a:buFont typeface="Verdana"/>
              <a:buChar char="◦"/>
              <a:defRPr/>
            </a:pPr>
            <a:r>
              <a:rPr lang="en-US" dirty="0" smtClean="0"/>
              <a:t>Software-defined entities: files, databases &amp; data objects of all kinds.</a:t>
            </a:r>
          </a:p>
          <a:p>
            <a:pPr lvl="1" algn="just" eaLnBrk="1" hangingPunct="1">
              <a:lnSpc>
                <a:spcPct val="90000"/>
              </a:lnSpc>
            </a:pPr>
            <a:endParaRPr lang="en-US" dirty="0" smtClean="0">
              <a:solidFill>
                <a:srgbClr val="0070C0"/>
              </a:solidFill>
              <a:latin typeface="Times New Roman" pitchFamily="18" charset="0"/>
            </a:endParaRPr>
          </a:p>
          <a:p>
            <a:pPr lvl="1" algn="just" eaLnBrk="1" hangingPunct="1">
              <a:lnSpc>
                <a:spcPct val="90000"/>
              </a:lnSpc>
            </a:pPr>
            <a:r>
              <a:rPr lang="en-US" dirty="0" smtClean="0">
                <a:solidFill>
                  <a:srgbClr val="0070C0"/>
                </a:solidFill>
                <a:latin typeface="Times New Roman" pitchFamily="18" charset="0"/>
              </a:rPr>
              <a:t>Resources are managed by servers and accessed by clients </a:t>
            </a:r>
          </a:p>
          <a:p>
            <a:pPr lvl="1" algn="just" eaLnBrk="1" hangingPunct="1">
              <a:lnSpc>
                <a:spcPct val="90000"/>
              </a:lnSpc>
            </a:pPr>
            <a:endParaRPr lang="en-US" dirty="0" smtClean="0">
              <a:solidFill>
                <a:srgbClr val="0070C0"/>
              </a:solidFill>
              <a:latin typeface="Times New Roman" pitchFamily="18" charset="0"/>
            </a:endParaRPr>
          </a:p>
          <a:p>
            <a:pPr lvl="1" algn="just" eaLnBrk="1" hangingPunct="1">
              <a:lnSpc>
                <a:spcPct val="90000"/>
              </a:lnSpc>
            </a:pPr>
            <a:r>
              <a:rPr lang="en-US" dirty="0" smtClean="0">
                <a:solidFill>
                  <a:srgbClr val="0070C0"/>
                </a:solidFill>
                <a:latin typeface="Times New Roman" pitchFamily="18" charset="0"/>
              </a:rPr>
              <a:t>Resources are encapsulated as objects &amp; accessed by other client objects </a:t>
            </a:r>
          </a:p>
          <a:p>
            <a:pPr marL="365760" indent="-283464" algn="just" eaLnBrk="1" fontAlgn="auto" hangingPunct="1">
              <a:spcAft>
                <a:spcPts val="0"/>
              </a:spcAft>
              <a:buFont typeface="Wingdings 2"/>
              <a:buChar char=""/>
              <a:defRPr/>
            </a:pPr>
            <a:endParaRPr lang="en-US" dirty="0" smtClean="0"/>
          </a:p>
        </p:txBody>
      </p:sp>
      <p:sp>
        <p:nvSpPr>
          <p:cNvPr id="41987" name="Rectangle 6"/>
          <p:cNvSpPr>
            <a:spLocks noChangeArrowheads="1"/>
          </p:cNvSpPr>
          <p:nvPr/>
        </p:nvSpPr>
        <p:spPr bwMode="auto">
          <a:xfrm>
            <a:off x="971600" y="0"/>
            <a:ext cx="7932738" cy="584775"/>
          </a:xfrm>
          <a:prstGeom prst="rect">
            <a:avLst/>
          </a:prstGeom>
          <a:noFill/>
          <a:ln w="9525">
            <a:noFill/>
            <a:miter lim="800000"/>
            <a:headEnd/>
            <a:tailEnd/>
          </a:ln>
        </p:spPr>
        <p:txBody>
          <a:bodyPr wrap="square">
            <a:spAutoFit/>
          </a:bodyPr>
          <a:lstStyle/>
          <a:p>
            <a:pPr algn="ctr" eaLnBrk="0" hangingPunct="0"/>
            <a:r>
              <a:rPr kumimoji="1" lang="en-US" sz="3200" b="1" dirty="0">
                <a:latin typeface="Times"/>
              </a:rPr>
              <a:t>Resource </a:t>
            </a:r>
            <a:r>
              <a:rPr kumimoji="1" lang="en-US" sz="3200" b="1" dirty="0" smtClean="0">
                <a:latin typeface="Times"/>
              </a:rPr>
              <a:t>Sharing (2)</a:t>
            </a:r>
            <a:endParaRPr kumimoji="1" lang="en-US" sz="3200" b="1" dirty="0">
              <a:latin typeface="Times"/>
            </a:endParaRPr>
          </a:p>
        </p:txBody>
      </p:sp>
      <p:sp>
        <p:nvSpPr>
          <p:cNvPr id="4" name="Date Placeholder 3"/>
          <p:cNvSpPr>
            <a:spLocks noGrp="1"/>
          </p:cNvSpPr>
          <p:nvPr>
            <p:ph type="dt" sz="quarter" idx="10"/>
          </p:nvPr>
        </p:nvSpPr>
        <p:spPr/>
        <p:txBody>
          <a:bodyPr/>
          <a:lstStyle/>
          <a:p>
            <a:pPr>
              <a:defRPr/>
            </a:pPr>
            <a:fld id="{328FF270-24B1-4CA6-9FFC-237D9FB162C4}" type="datetime1">
              <a:rPr lang="en-GB"/>
              <a:pPr>
                <a:defRPr/>
              </a:pPr>
              <a:t>25/02/2011</a:t>
            </a:fld>
            <a:endParaRPr lang="en-GB"/>
          </a:p>
        </p:txBody>
      </p:sp>
      <p:sp>
        <p:nvSpPr>
          <p:cNvPr id="5" name="Slide Number Placeholder 4"/>
          <p:cNvSpPr>
            <a:spLocks noGrp="1"/>
          </p:cNvSpPr>
          <p:nvPr>
            <p:ph type="sldNum" sz="quarter" idx="12"/>
          </p:nvPr>
        </p:nvSpPr>
        <p:spPr/>
        <p:txBody>
          <a:bodyPr/>
          <a:lstStyle/>
          <a:p>
            <a:pPr>
              <a:defRPr/>
            </a:pPr>
            <a:fld id="{DC32F8C7-7E06-418C-940C-E8AA37521D42}" type="slidenum">
              <a:rPr lang="en-GB" smtClean="0"/>
              <a:pPr>
                <a:defRPr/>
              </a:pPr>
              <a:t>21</a:t>
            </a:fld>
            <a:endParaRPr lang="en-GB"/>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644650" y="0"/>
            <a:ext cx="7499350" cy="764704"/>
          </a:xfrm>
        </p:spPr>
        <p:txBody>
          <a:bodyPr>
            <a:normAutofit/>
          </a:bodyPr>
          <a:lstStyle/>
          <a:p>
            <a:pPr algn="ctr">
              <a:defRPr/>
            </a:pPr>
            <a:r>
              <a:rPr kumimoji="1" lang="en-US" sz="3200" b="1" dirty="0" smtClean="0">
                <a:solidFill>
                  <a:schemeClr val="tx1"/>
                </a:solidFill>
                <a:latin typeface="Times"/>
                <a:ea typeface="+mn-ea"/>
                <a:cs typeface="Arial" pitchFamily="34" charset="0"/>
              </a:rPr>
              <a:t>Resource sharing 		 (3)</a:t>
            </a:r>
          </a:p>
        </p:txBody>
      </p:sp>
      <p:sp>
        <p:nvSpPr>
          <p:cNvPr id="32771" name="Rectangle 3"/>
          <p:cNvSpPr>
            <a:spLocks noGrp="1" noChangeArrowheads="1"/>
          </p:cNvSpPr>
          <p:nvPr>
            <p:ph idx="1"/>
          </p:nvPr>
        </p:nvSpPr>
        <p:spPr>
          <a:xfrm>
            <a:off x="1042988" y="1427163"/>
            <a:ext cx="7672387" cy="4525962"/>
          </a:xfrm>
        </p:spPr>
        <p:txBody>
          <a:bodyPr>
            <a:normAutofit/>
          </a:bodyPr>
          <a:lstStyle/>
          <a:p>
            <a:pPr marL="365760" indent="-283464" algn="just" eaLnBrk="1" fontAlgn="auto" hangingPunct="1">
              <a:lnSpc>
                <a:spcPct val="90000"/>
              </a:lnSpc>
              <a:spcAft>
                <a:spcPts val="0"/>
              </a:spcAft>
              <a:buFont typeface="Wingdings 2"/>
              <a:buChar char=""/>
              <a:defRPr/>
            </a:pPr>
            <a:r>
              <a:rPr kumimoji="1" lang="en-US" b="1" dirty="0" smtClean="0">
                <a:latin typeface="Times"/>
                <a:cs typeface="Arial" pitchFamily="34" charset="0"/>
              </a:rPr>
              <a:t>Service:</a:t>
            </a:r>
            <a:r>
              <a:rPr lang="en-US" sz="3600" dirty="0" smtClean="0"/>
              <a:t>  </a:t>
            </a:r>
          </a:p>
          <a:p>
            <a:pPr marL="640398" lvl="1" indent="-283464" algn="just" eaLnBrk="1" fontAlgn="auto" hangingPunct="1">
              <a:lnSpc>
                <a:spcPct val="90000"/>
              </a:lnSpc>
              <a:spcAft>
                <a:spcPts val="0"/>
              </a:spcAft>
              <a:buFont typeface="Wingdings 2"/>
              <a:buChar char=""/>
              <a:defRPr/>
            </a:pPr>
            <a:r>
              <a:rPr lang="en-US" dirty="0" smtClean="0"/>
              <a:t>A distinct part of a computer sys that manages a collection of related resources</a:t>
            </a:r>
          </a:p>
          <a:p>
            <a:pPr marL="640398" lvl="1" indent="-283464" algn="just" eaLnBrk="1" fontAlgn="auto" hangingPunct="1">
              <a:lnSpc>
                <a:spcPct val="90000"/>
              </a:lnSpc>
              <a:spcAft>
                <a:spcPts val="0"/>
              </a:spcAft>
              <a:buFont typeface="Wingdings 2"/>
              <a:buChar char=""/>
              <a:defRPr/>
            </a:pPr>
            <a:endParaRPr lang="en-US" dirty="0" smtClean="0"/>
          </a:p>
          <a:p>
            <a:pPr marL="640398" lvl="1" indent="-283464" algn="just" eaLnBrk="1" fontAlgn="auto" hangingPunct="1">
              <a:lnSpc>
                <a:spcPct val="90000"/>
              </a:lnSpc>
              <a:spcAft>
                <a:spcPts val="0"/>
              </a:spcAft>
              <a:buFont typeface="Wingdings 2"/>
              <a:buChar char=""/>
              <a:defRPr/>
            </a:pPr>
            <a:r>
              <a:rPr lang="en-US" dirty="0" smtClean="0"/>
              <a:t>Presents their functionality to users</a:t>
            </a:r>
          </a:p>
          <a:p>
            <a:pPr marL="886142" lvl="2" indent="-237744" algn="just" eaLnBrk="1" fontAlgn="auto" hangingPunct="1">
              <a:lnSpc>
                <a:spcPct val="90000"/>
              </a:lnSpc>
              <a:spcAft>
                <a:spcPts val="0"/>
              </a:spcAft>
              <a:buFont typeface="Verdana"/>
              <a:buChar char="◦"/>
              <a:defRPr/>
            </a:pPr>
            <a:r>
              <a:rPr lang="en-US" dirty="0" smtClean="0"/>
              <a:t>File Services</a:t>
            </a:r>
          </a:p>
          <a:p>
            <a:pPr marL="886142" lvl="2" indent="-237744" algn="just" eaLnBrk="1" fontAlgn="auto" hangingPunct="1">
              <a:lnSpc>
                <a:spcPct val="90000"/>
              </a:lnSpc>
              <a:spcAft>
                <a:spcPts val="0"/>
              </a:spcAft>
              <a:buFont typeface="Verdana"/>
              <a:buChar char="◦"/>
              <a:defRPr/>
            </a:pPr>
            <a:r>
              <a:rPr lang="en-US" dirty="0" smtClean="0"/>
              <a:t>Printing Service</a:t>
            </a:r>
          </a:p>
          <a:p>
            <a:pPr marL="886142" lvl="2" indent="-237744" algn="just" eaLnBrk="1" fontAlgn="auto" hangingPunct="1">
              <a:lnSpc>
                <a:spcPct val="90000"/>
              </a:lnSpc>
              <a:spcAft>
                <a:spcPts val="0"/>
              </a:spcAft>
              <a:buFont typeface="Verdana"/>
              <a:buChar char="◦"/>
              <a:defRPr/>
            </a:pPr>
            <a:r>
              <a:rPr lang="en-US" dirty="0" smtClean="0"/>
              <a:t>E-payment Service</a:t>
            </a:r>
          </a:p>
          <a:p>
            <a:pPr marL="365760" indent="-283464" algn="just" eaLnBrk="1" fontAlgn="auto" hangingPunct="1">
              <a:lnSpc>
                <a:spcPct val="90000"/>
              </a:lnSpc>
              <a:spcAft>
                <a:spcPts val="0"/>
              </a:spcAft>
              <a:buFont typeface="Wingdings 2"/>
              <a:buChar char=""/>
              <a:defRPr/>
            </a:pPr>
            <a:endParaRPr lang="en-US" sz="3600" dirty="0" smtClean="0"/>
          </a:p>
        </p:txBody>
      </p:sp>
      <p:sp>
        <p:nvSpPr>
          <p:cNvPr id="4" name="Date Placeholder 3"/>
          <p:cNvSpPr>
            <a:spLocks noGrp="1"/>
          </p:cNvSpPr>
          <p:nvPr>
            <p:ph type="dt" sz="quarter" idx="10"/>
          </p:nvPr>
        </p:nvSpPr>
        <p:spPr/>
        <p:txBody>
          <a:bodyPr/>
          <a:lstStyle/>
          <a:p>
            <a:pPr>
              <a:defRPr/>
            </a:pPr>
            <a:fld id="{E26DC968-616D-4A7B-973E-C01B45086167}" type="datetime1">
              <a:rPr lang="en-GB"/>
              <a:pPr>
                <a:defRPr/>
              </a:pPr>
              <a:t>25/02/2011</a:t>
            </a:fld>
            <a:endParaRPr lang="en-GB"/>
          </a:p>
        </p:txBody>
      </p:sp>
      <p:sp>
        <p:nvSpPr>
          <p:cNvPr id="5" name="Slide Number Placeholder 4"/>
          <p:cNvSpPr>
            <a:spLocks noGrp="1"/>
          </p:cNvSpPr>
          <p:nvPr>
            <p:ph type="sldNum" sz="quarter" idx="12"/>
          </p:nvPr>
        </p:nvSpPr>
        <p:spPr/>
        <p:txBody>
          <a:bodyPr/>
          <a:lstStyle/>
          <a:p>
            <a:pPr>
              <a:defRPr/>
            </a:pPr>
            <a:fld id="{D2362CBB-9F16-49BC-9803-15BBD07A5720}" type="slidenum">
              <a:rPr lang="en-GB" smtClean="0"/>
              <a:pPr>
                <a:defRPr/>
              </a:pPr>
              <a:t>22</a:t>
            </a:fld>
            <a:endParaRPr lang="en-GB"/>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1042988" y="1427162"/>
            <a:ext cx="7672387" cy="5026173"/>
          </a:xfrm>
        </p:spPr>
        <p:txBody>
          <a:bodyPr>
            <a:normAutofit/>
          </a:bodyPr>
          <a:lstStyle/>
          <a:p>
            <a:pPr marL="365760" indent="-283464" algn="just" eaLnBrk="1" fontAlgn="auto" hangingPunct="1">
              <a:lnSpc>
                <a:spcPct val="90000"/>
              </a:lnSpc>
              <a:spcAft>
                <a:spcPts val="0"/>
              </a:spcAft>
              <a:buFont typeface="Wingdings 2"/>
              <a:buChar char=""/>
              <a:defRPr/>
            </a:pPr>
            <a:r>
              <a:rPr kumimoji="1" lang="en-US" b="1" dirty="0" smtClean="0">
                <a:latin typeface="Times"/>
                <a:cs typeface="Arial" pitchFamily="34" charset="0"/>
              </a:rPr>
              <a:t>Service</a:t>
            </a:r>
            <a:r>
              <a:rPr lang="en-US" dirty="0" smtClean="0"/>
              <a:t>:  </a:t>
            </a:r>
          </a:p>
          <a:p>
            <a:pPr marL="640398" lvl="1" indent="-283464" algn="just" eaLnBrk="1" fontAlgn="auto" hangingPunct="1">
              <a:lnSpc>
                <a:spcPct val="90000"/>
              </a:lnSpc>
              <a:spcAft>
                <a:spcPts val="0"/>
              </a:spcAft>
              <a:buFont typeface="Wingdings 2"/>
              <a:buChar char=""/>
              <a:defRPr/>
            </a:pPr>
            <a:r>
              <a:rPr lang="en-US" dirty="0" smtClean="0"/>
              <a:t>The only access to the service is via set of operations that it exports.</a:t>
            </a:r>
          </a:p>
          <a:p>
            <a:pPr marL="886142" lvl="2" indent="-237744" algn="just" eaLnBrk="1" fontAlgn="auto" hangingPunct="1">
              <a:lnSpc>
                <a:spcPct val="90000"/>
              </a:lnSpc>
              <a:spcAft>
                <a:spcPts val="0"/>
              </a:spcAft>
              <a:buFont typeface="Verdana"/>
              <a:buChar char="◦"/>
              <a:defRPr/>
            </a:pPr>
            <a:r>
              <a:rPr lang="en-US" b="1" dirty="0" smtClean="0"/>
              <a:t>File service  (</a:t>
            </a:r>
            <a:r>
              <a:rPr lang="en-US" dirty="0" smtClean="0"/>
              <a:t>Operations: read, write &amp; delete)</a:t>
            </a:r>
          </a:p>
          <a:p>
            <a:pPr marL="365760" indent="-283464" algn="just" eaLnBrk="1" fontAlgn="auto" hangingPunct="1">
              <a:lnSpc>
                <a:spcPct val="90000"/>
              </a:lnSpc>
              <a:spcAft>
                <a:spcPts val="0"/>
              </a:spcAft>
              <a:buFont typeface="Wingdings 2"/>
              <a:buChar char=""/>
              <a:defRPr/>
            </a:pPr>
            <a:endParaRPr lang="en-US" dirty="0" smtClean="0"/>
          </a:p>
          <a:p>
            <a:pPr marL="365760" indent="-283464" algn="just" eaLnBrk="1" fontAlgn="auto" hangingPunct="1">
              <a:lnSpc>
                <a:spcPct val="90000"/>
              </a:lnSpc>
              <a:spcAft>
                <a:spcPts val="0"/>
              </a:spcAft>
              <a:buFont typeface="Wingdings 2"/>
              <a:buChar char=""/>
              <a:defRPr/>
            </a:pPr>
            <a:r>
              <a:rPr lang="en-US" sz="2800" dirty="0" smtClean="0"/>
              <a:t>In Distributed Systems</a:t>
            </a:r>
          </a:p>
          <a:p>
            <a:pPr marL="640398" lvl="1" indent="-283464" algn="just" eaLnBrk="1" fontAlgn="auto" hangingPunct="1">
              <a:lnSpc>
                <a:spcPct val="90000"/>
              </a:lnSpc>
              <a:spcAft>
                <a:spcPts val="0"/>
              </a:spcAft>
              <a:buFont typeface="Wingdings 2"/>
              <a:buChar char=""/>
              <a:defRPr/>
            </a:pPr>
            <a:r>
              <a:rPr lang="en-US" sz="2400" dirty="0" smtClean="0"/>
              <a:t>Resources in distributed systems are physically encapsulated within computers.</a:t>
            </a:r>
          </a:p>
          <a:p>
            <a:pPr marL="640398" lvl="1" indent="-283464" algn="just" eaLnBrk="1" fontAlgn="auto" hangingPunct="1">
              <a:lnSpc>
                <a:spcPct val="90000"/>
              </a:lnSpc>
              <a:spcAft>
                <a:spcPts val="0"/>
              </a:spcAft>
              <a:buFont typeface="Wingdings 2"/>
              <a:buChar char=""/>
              <a:defRPr/>
            </a:pPr>
            <a:endParaRPr lang="en-US" sz="2400" dirty="0" smtClean="0"/>
          </a:p>
          <a:p>
            <a:pPr marL="640398" lvl="1" indent="-283464" algn="just" eaLnBrk="1" fontAlgn="auto" hangingPunct="1">
              <a:lnSpc>
                <a:spcPct val="90000"/>
              </a:lnSpc>
              <a:spcAft>
                <a:spcPts val="0"/>
              </a:spcAft>
              <a:buFont typeface="Wingdings 2"/>
              <a:buChar char=""/>
              <a:defRPr/>
            </a:pPr>
            <a:r>
              <a:rPr lang="en-US" sz="2400" dirty="0" smtClean="0"/>
              <a:t>Can only be accessed from other computers by communication.</a:t>
            </a:r>
          </a:p>
        </p:txBody>
      </p:sp>
      <p:sp>
        <p:nvSpPr>
          <p:cNvPr id="4" name="Date Placeholder 3"/>
          <p:cNvSpPr>
            <a:spLocks noGrp="1"/>
          </p:cNvSpPr>
          <p:nvPr>
            <p:ph type="dt" sz="quarter" idx="10"/>
          </p:nvPr>
        </p:nvSpPr>
        <p:spPr/>
        <p:txBody>
          <a:bodyPr/>
          <a:lstStyle/>
          <a:p>
            <a:pPr>
              <a:defRPr/>
            </a:pPr>
            <a:fld id="{E26DC968-616D-4A7B-973E-C01B45086167}" type="datetime1">
              <a:rPr lang="en-GB"/>
              <a:pPr>
                <a:defRPr/>
              </a:pPr>
              <a:t>25/02/2011</a:t>
            </a:fld>
            <a:endParaRPr lang="en-GB"/>
          </a:p>
        </p:txBody>
      </p:sp>
      <p:sp>
        <p:nvSpPr>
          <p:cNvPr id="5" name="Slide Number Placeholder 4"/>
          <p:cNvSpPr>
            <a:spLocks noGrp="1"/>
          </p:cNvSpPr>
          <p:nvPr>
            <p:ph type="sldNum" sz="quarter" idx="12"/>
          </p:nvPr>
        </p:nvSpPr>
        <p:spPr/>
        <p:txBody>
          <a:bodyPr/>
          <a:lstStyle/>
          <a:p>
            <a:pPr>
              <a:defRPr/>
            </a:pPr>
            <a:fld id="{D2362CBB-9F16-49BC-9803-15BBD07A5720}" type="slidenum">
              <a:rPr lang="en-GB" smtClean="0"/>
              <a:pPr>
                <a:defRPr/>
              </a:pPr>
              <a:t>23</a:t>
            </a:fld>
            <a:endParaRPr lang="en-GB"/>
          </a:p>
        </p:txBody>
      </p:sp>
      <p:sp>
        <p:nvSpPr>
          <p:cNvPr id="7" name="Rectangle 2"/>
          <p:cNvSpPr txBox="1">
            <a:spLocks noChangeArrowheads="1"/>
          </p:cNvSpPr>
          <p:nvPr/>
        </p:nvSpPr>
        <p:spPr>
          <a:xfrm>
            <a:off x="1331640" y="0"/>
            <a:ext cx="7499350" cy="836712"/>
          </a:xfrm>
          <a:prstGeom prst="rect">
            <a:avLst/>
          </a:prstGeom>
        </p:spPr>
        <p:txBody>
          <a:bodyPr anchor="ctr">
            <a:norm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sz="3200" b="1" i="0" u="none" strike="noStrike" kern="1200" cap="none" spc="0" normalizeH="0" baseline="0" noProof="0" dirty="0" smtClean="0">
                <a:ln>
                  <a:noFill/>
                </a:ln>
                <a:solidFill>
                  <a:schemeClr val="tx1"/>
                </a:solidFill>
                <a:effectLst>
                  <a:outerShdw blurRad="50000" dist="30000" dir="5400000" algn="tl" rotWithShape="0">
                    <a:srgbClr val="000000">
                      <a:alpha val="30000"/>
                    </a:srgbClr>
                  </a:outerShdw>
                </a:effectLst>
                <a:uLnTx/>
                <a:uFillTx/>
                <a:latin typeface="Times"/>
                <a:ea typeface="+mn-ea"/>
                <a:cs typeface="Arial" pitchFamily="34" charset="0"/>
              </a:rPr>
              <a:t>Resource sharing 		 (4)</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a:xfrm>
            <a:off x="1435100" y="1447800"/>
            <a:ext cx="7499350" cy="5149552"/>
          </a:xfrm>
        </p:spPr>
        <p:txBody>
          <a:bodyPr/>
          <a:lstStyle/>
          <a:p>
            <a:pPr algn="just" eaLnBrk="1" hangingPunct="1"/>
            <a:r>
              <a:rPr lang="en-US" dirty="0" smtClean="0"/>
              <a:t>Server, client and message</a:t>
            </a:r>
          </a:p>
          <a:p>
            <a:pPr algn="just" eaLnBrk="1" hangingPunct="1"/>
            <a:endParaRPr lang="en-US" b="1" dirty="0" smtClean="0"/>
          </a:p>
          <a:p>
            <a:pPr algn="just" eaLnBrk="1" hangingPunct="1"/>
            <a:r>
              <a:rPr lang="en-US" b="1" dirty="0" smtClean="0"/>
              <a:t>Remote Invocation</a:t>
            </a:r>
          </a:p>
          <a:p>
            <a:pPr lvl="1" algn="just" eaLnBrk="1" hangingPunct="1"/>
            <a:r>
              <a:rPr lang="en-US" dirty="0" smtClean="0"/>
              <a:t>A complete interaction between client &amp; a server from the point when the client sends its request to when it receives the server’s response, is called remote invocation.</a:t>
            </a:r>
          </a:p>
          <a:p>
            <a:pPr algn="just" eaLnBrk="1" hangingPunct="1"/>
            <a:endParaRPr lang="en-US" dirty="0" smtClean="0"/>
          </a:p>
          <a:p>
            <a:pPr algn="just" eaLnBrk="1" hangingPunct="1"/>
            <a:r>
              <a:rPr lang="en-US" dirty="0" smtClean="0"/>
              <a:t>The terms ‘client’ &amp; ‘server’ apply only to the roles played in a single request.</a:t>
            </a:r>
          </a:p>
        </p:txBody>
      </p:sp>
      <p:sp>
        <p:nvSpPr>
          <p:cNvPr id="4" name="Date Placeholder 3"/>
          <p:cNvSpPr>
            <a:spLocks noGrp="1"/>
          </p:cNvSpPr>
          <p:nvPr>
            <p:ph type="dt" sz="quarter" idx="10"/>
          </p:nvPr>
        </p:nvSpPr>
        <p:spPr/>
        <p:txBody>
          <a:bodyPr/>
          <a:lstStyle/>
          <a:p>
            <a:pPr>
              <a:defRPr/>
            </a:pPr>
            <a:fld id="{3F0C2199-DBCB-47FF-97EC-8E53EE23231B}" type="datetime1">
              <a:rPr lang="en-GB"/>
              <a:pPr>
                <a:defRPr/>
              </a:pPr>
              <a:t>25/02/2011</a:t>
            </a:fld>
            <a:endParaRPr lang="en-GB"/>
          </a:p>
        </p:txBody>
      </p:sp>
      <p:sp>
        <p:nvSpPr>
          <p:cNvPr id="5" name="Slide Number Placeholder 4"/>
          <p:cNvSpPr>
            <a:spLocks noGrp="1"/>
          </p:cNvSpPr>
          <p:nvPr>
            <p:ph type="sldNum" sz="quarter" idx="12"/>
          </p:nvPr>
        </p:nvSpPr>
        <p:spPr/>
        <p:txBody>
          <a:bodyPr/>
          <a:lstStyle/>
          <a:p>
            <a:pPr>
              <a:defRPr/>
            </a:pPr>
            <a:fld id="{3EBFFAD4-A155-4AB0-9C50-32C9E8A95143}" type="slidenum">
              <a:rPr lang="en-GB" smtClean="0"/>
              <a:pPr>
                <a:defRPr/>
              </a:pPr>
              <a:t>24</a:t>
            </a:fld>
            <a:endParaRPr lang="en-GB"/>
          </a:p>
        </p:txBody>
      </p:sp>
      <p:sp>
        <p:nvSpPr>
          <p:cNvPr id="7" name="Rectangle 2"/>
          <p:cNvSpPr>
            <a:spLocks noGrp="1" noChangeArrowheads="1"/>
          </p:cNvSpPr>
          <p:nvPr>
            <p:ph type="title"/>
          </p:nvPr>
        </p:nvSpPr>
        <p:spPr>
          <a:xfrm>
            <a:off x="1403648" y="0"/>
            <a:ext cx="7499350" cy="1143000"/>
          </a:xfrm>
        </p:spPr>
        <p:txBody>
          <a:bodyPr>
            <a:normAutofit/>
          </a:bodyPr>
          <a:lstStyle/>
          <a:p>
            <a:pPr algn="ctr">
              <a:defRPr/>
            </a:pPr>
            <a:r>
              <a:rPr kumimoji="1" lang="en-US" sz="3200" b="1" dirty="0" smtClean="0">
                <a:solidFill>
                  <a:schemeClr val="tx1"/>
                </a:solidFill>
                <a:latin typeface="Times"/>
                <a:ea typeface="+mn-ea"/>
                <a:cs typeface="Arial" pitchFamily="34" charset="0"/>
              </a:rPr>
              <a:t>Resource sharing 		 (5)</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1355899" y="1124744"/>
            <a:ext cx="7788101" cy="5329262"/>
          </a:xfrm>
        </p:spPr>
        <p:txBody>
          <a:bodyPr/>
          <a:lstStyle/>
          <a:p>
            <a:pPr algn="just" eaLnBrk="1" hangingPunct="1"/>
            <a:r>
              <a:rPr lang="en-US" sz="2400" dirty="0" smtClean="0"/>
              <a:t>By default the terms ‘client’ &amp; ‘server’ refer to processes rather than the computers that they execute upon.</a:t>
            </a:r>
          </a:p>
          <a:p>
            <a:pPr lvl="1" algn="just" eaLnBrk="1" hangingPunct="1"/>
            <a:r>
              <a:rPr lang="en-US" sz="2400" dirty="0" smtClean="0"/>
              <a:t>Servers run continuously </a:t>
            </a:r>
          </a:p>
          <a:p>
            <a:pPr lvl="1" algn="just" eaLnBrk="1" hangingPunct="1"/>
            <a:r>
              <a:rPr lang="en-US" sz="2400" dirty="0" smtClean="0"/>
              <a:t>Clients last as long as the application of they form a part </a:t>
            </a:r>
          </a:p>
          <a:p>
            <a:pPr lvl="1" algn="just" eaLnBrk="1" hangingPunct="1"/>
            <a:endParaRPr lang="en-US" sz="2400" dirty="0" smtClean="0"/>
          </a:p>
          <a:p>
            <a:pPr algn="just" eaLnBrk="1" hangingPunct="1"/>
            <a:r>
              <a:rPr lang="en-US" sz="2400" dirty="0" smtClean="0"/>
              <a:t>Many, but certainly not all, dist sys can be constructed entirely in the form of interacting clients &amp; servers.</a:t>
            </a:r>
          </a:p>
          <a:p>
            <a:pPr lvl="1" algn="just" eaLnBrk="1" hangingPunct="1"/>
            <a:r>
              <a:rPr lang="en-US" sz="2400" dirty="0" smtClean="0"/>
              <a:t>The World Wide Web, email &amp; networked printers all fit this model.</a:t>
            </a:r>
          </a:p>
        </p:txBody>
      </p:sp>
      <p:sp>
        <p:nvSpPr>
          <p:cNvPr id="4" name="Date Placeholder 3"/>
          <p:cNvSpPr>
            <a:spLocks noGrp="1"/>
          </p:cNvSpPr>
          <p:nvPr>
            <p:ph type="dt" sz="quarter" idx="10"/>
          </p:nvPr>
        </p:nvSpPr>
        <p:spPr/>
        <p:txBody>
          <a:bodyPr/>
          <a:lstStyle/>
          <a:p>
            <a:pPr>
              <a:defRPr/>
            </a:pPr>
            <a:fld id="{3F0C2199-DBCB-47FF-97EC-8E53EE23231B}" type="datetime1">
              <a:rPr lang="en-GB"/>
              <a:pPr>
                <a:defRPr/>
              </a:pPr>
              <a:t>25/02/2011</a:t>
            </a:fld>
            <a:endParaRPr lang="en-GB"/>
          </a:p>
        </p:txBody>
      </p:sp>
      <p:sp>
        <p:nvSpPr>
          <p:cNvPr id="5" name="Slide Number Placeholder 4"/>
          <p:cNvSpPr>
            <a:spLocks noGrp="1"/>
          </p:cNvSpPr>
          <p:nvPr>
            <p:ph type="sldNum" sz="quarter" idx="12"/>
          </p:nvPr>
        </p:nvSpPr>
        <p:spPr/>
        <p:txBody>
          <a:bodyPr/>
          <a:lstStyle/>
          <a:p>
            <a:pPr>
              <a:defRPr/>
            </a:pPr>
            <a:fld id="{D02EB06D-C329-4A6A-B209-79779275C05D}" type="slidenum">
              <a:rPr lang="en-GB" smtClean="0"/>
              <a:pPr>
                <a:defRPr/>
              </a:pPr>
              <a:t>25</a:t>
            </a:fld>
            <a:endParaRPr lang="en-GB"/>
          </a:p>
        </p:txBody>
      </p:sp>
      <p:sp>
        <p:nvSpPr>
          <p:cNvPr id="7" name="Rectangle 2"/>
          <p:cNvSpPr>
            <a:spLocks noGrp="1" noChangeArrowheads="1"/>
          </p:cNvSpPr>
          <p:nvPr>
            <p:ph type="title"/>
          </p:nvPr>
        </p:nvSpPr>
        <p:spPr>
          <a:xfrm>
            <a:off x="1403648" y="0"/>
            <a:ext cx="7499350" cy="1143000"/>
          </a:xfrm>
        </p:spPr>
        <p:txBody>
          <a:bodyPr>
            <a:normAutofit/>
          </a:bodyPr>
          <a:lstStyle/>
          <a:p>
            <a:pPr algn="ctr">
              <a:defRPr/>
            </a:pPr>
            <a:r>
              <a:rPr kumimoji="1" lang="en-US" sz="3200" b="1" dirty="0" smtClean="0">
                <a:solidFill>
                  <a:schemeClr val="tx1"/>
                </a:solidFill>
                <a:latin typeface="Times"/>
                <a:ea typeface="+mn-ea"/>
                <a:cs typeface="Arial" pitchFamily="34" charset="0"/>
              </a:rPr>
              <a:t>Resource sharing 		 (6)</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0"/>
            <a:ext cx="7499350" cy="836712"/>
          </a:xfrm>
        </p:spPr>
        <p:txBody>
          <a:bodyPr/>
          <a:lstStyle/>
          <a:p>
            <a:pPr algn="ctr"/>
            <a:r>
              <a:rPr lang="en-GB" dirty="0" smtClean="0"/>
              <a:t>Examples of Distributed Systems</a:t>
            </a:r>
            <a:endParaRPr lang="en-GB" dirty="0"/>
          </a:p>
        </p:txBody>
      </p:sp>
      <p:sp>
        <p:nvSpPr>
          <p:cNvPr id="3" name="Content Placeholder 2"/>
          <p:cNvSpPr>
            <a:spLocks noGrp="1"/>
          </p:cNvSpPr>
          <p:nvPr>
            <p:ph idx="1"/>
          </p:nvPr>
        </p:nvSpPr>
        <p:spPr/>
        <p:txBody>
          <a:bodyPr/>
          <a:lstStyle/>
          <a:p>
            <a:r>
              <a:rPr lang="en-GB" dirty="0" smtClean="0"/>
              <a:t>Internet</a:t>
            </a:r>
          </a:p>
          <a:p>
            <a:r>
              <a:rPr lang="en-GB" dirty="0" smtClean="0"/>
              <a:t>Intranet</a:t>
            </a:r>
          </a:p>
          <a:p>
            <a:r>
              <a:rPr lang="en-GB" dirty="0" smtClean="0"/>
              <a:t>Mobile and ubiquitous computing</a:t>
            </a:r>
          </a:p>
          <a:p>
            <a:endParaRPr lang="en-GB" dirty="0"/>
          </a:p>
        </p:txBody>
      </p:sp>
      <p:sp>
        <p:nvSpPr>
          <p:cNvPr id="4" name="Date Placeholder 3"/>
          <p:cNvSpPr>
            <a:spLocks noGrp="1"/>
          </p:cNvSpPr>
          <p:nvPr>
            <p:ph type="dt" sz="half" idx="10"/>
          </p:nvPr>
        </p:nvSpPr>
        <p:spPr/>
        <p:txBody>
          <a:bodyPr/>
          <a:lstStyle/>
          <a:p>
            <a:pPr>
              <a:defRPr/>
            </a:pPr>
            <a:fld id="{77B65587-DE3F-4461-A6EF-AC4643151B0B}" type="datetime1">
              <a:rPr lang="en-GB" smtClean="0"/>
              <a:pPr>
                <a:defRPr/>
              </a:pPr>
              <a:t>25/02/2011</a:t>
            </a:fld>
            <a:endParaRPr lang="en-GB"/>
          </a:p>
        </p:txBody>
      </p:sp>
      <p:sp>
        <p:nvSpPr>
          <p:cNvPr id="5" name="Slide Number Placeholder 4"/>
          <p:cNvSpPr>
            <a:spLocks noGrp="1"/>
          </p:cNvSpPr>
          <p:nvPr>
            <p:ph type="sldNum" sz="quarter" idx="12"/>
          </p:nvPr>
        </p:nvSpPr>
        <p:spPr/>
        <p:txBody>
          <a:bodyPr/>
          <a:lstStyle/>
          <a:p>
            <a:pPr>
              <a:defRPr/>
            </a:pPr>
            <a:fld id="{86719B3B-0203-46CA-A001-C16F78D5B180}" type="slidenum">
              <a:rPr lang="en-GB" smtClean="0"/>
              <a:pPr>
                <a:defRPr/>
              </a:pPr>
              <a:t>26</a:t>
            </a:fld>
            <a:endParaRPr lang="en-GB"/>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122238"/>
            <a:ext cx="7543800" cy="550862"/>
          </a:xfrm>
        </p:spPr>
        <p:txBody>
          <a:bodyPr>
            <a:normAutofit fontScale="90000"/>
          </a:bodyPr>
          <a:lstStyle/>
          <a:p>
            <a:pPr algn="ctr" eaLnBrk="1" fontAlgn="auto" hangingPunct="1">
              <a:spcAft>
                <a:spcPts val="0"/>
              </a:spcAft>
              <a:defRPr/>
            </a:pPr>
            <a:r>
              <a:rPr lang="en-US" sz="3500" b="1" smtClean="0">
                <a:solidFill>
                  <a:schemeClr val="tx2">
                    <a:satMod val="130000"/>
                  </a:schemeClr>
                </a:solidFill>
              </a:rPr>
              <a:t>Internet</a:t>
            </a:r>
          </a:p>
        </p:txBody>
      </p:sp>
      <p:sp>
        <p:nvSpPr>
          <p:cNvPr id="31747" name="Rectangle 3"/>
          <p:cNvSpPr>
            <a:spLocks noGrp="1" noChangeArrowheads="1"/>
          </p:cNvSpPr>
          <p:nvPr>
            <p:ph idx="1"/>
          </p:nvPr>
        </p:nvSpPr>
        <p:spPr>
          <a:xfrm>
            <a:off x="1116013" y="882650"/>
            <a:ext cx="7597775" cy="5257800"/>
          </a:xfrm>
        </p:spPr>
        <p:txBody>
          <a:bodyPr/>
          <a:lstStyle/>
          <a:p>
            <a:pPr algn="just" eaLnBrk="1" hangingPunct="1"/>
            <a:r>
              <a:rPr lang="en-US" sz="2800" b="1" u="sng" dirty="0" smtClean="0"/>
              <a:t>A very large distributed system</a:t>
            </a:r>
          </a:p>
          <a:p>
            <a:pPr algn="just" eaLnBrk="1" hangingPunct="1"/>
            <a:r>
              <a:rPr lang="en-US" sz="2800" dirty="0" smtClean="0"/>
              <a:t>A vast interconnection of computer networks of many different types.</a:t>
            </a:r>
          </a:p>
          <a:p>
            <a:pPr algn="just" eaLnBrk="1" hangingPunct="1"/>
            <a:endParaRPr lang="en-US" sz="2800" dirty="0" smtClean="0">
              <a:solidFill>
                <a:srgbClr val="FF0000"/>
              </a:solidFill>
            </a:endParaRPr>
          </a:p>
          <a:p>
            <a:pPr algn="just" eaLnBrk="1" hangingPunct="1"/>
            <a:r>
              <a:rPr lang="en-US" sz="2800" dirty="0" smtClean="0"/>
              <a:t>The set of services is </a:t>
            </a:r>
            <a:r>
              <a:rPr lang="en-US" sz="2800" dirty="0" smtClean="0">
                <a:solidFill>
                  <a:srgbClr val="0070C0"/>
                </a:solidFill>
              </a:rPr>
              <a:t>open-ended</a:t>
            </a:r>
            <a:r>
              <a:rPr lang="en-US" sz="2800" dirty="0" smtClean="0"/>
              <a:t> – it can be extended by the addition of server computers &amp; new types of services</a:t>
            </a:r>
          </a:p>
          <a:p>
            <a:pPr algn="just" eaLnBrk="1" hangingPunct="1"/>
            <a:endParaRPr lang="en-US" sz="2800" dirty="0" smtClean="0"/>
          </a:p>
          <a:p>
            <a:pPr algn="just" eaLnBrk="1" hangingPunct="1"/>
            <a:r>
              <a:rPr lang="en-US" sz="2800" dirty="0" smtClean="0"/>
              <a:t>Programs running on the computers interact by passing messages.</a:t>
            </a:r>
          </a:p>
          <a:p>
            <a:pPr algn="just" eaLnBrk="1" hangingPunct="1"/>
            <a:endParaRPr lang="en-US" sz="2800" dirty="0" smtClean="0"/>
          </a:p>
        </p:txBody>
      </p:sp>
      <p:sp>
        <p:nvSpPr>
          <p:cNvPr id="4" name="Date Placeholder 3"/>
          <p:cNvSpPr>
            <a:spLocks noGrp="1"/>
          </p:cNvSpPr>
          <p:nvPr>
            <p:ph type="dt" sz="quarter" idx="10"/>
          </p:nvPr>
        </p:nvSpPr>
        <p:spPr/>
        <p:txBody>
          <a:bodyPr/>
          <a:lstStyle/>
          <a:p>
            <a:pPr>
              <a:defRPr/>
            </a:pPr>
            <a:fld id="{4CA64879-8FEE-4CA1-8AA6-C4575CFD7E83}" type="datetime1">
              <a:rPr lang="en-GB"/>
              <a:pPr>
                <a:defRPr/>
              </a:pPr>
              <a:t>25/02/2011</a:t>
            </a:fld>
            <a:endParaRPr lang="en-GB"/>
          </a:p>
        </p:txBody>
      </p:sp>
      <p:sp>
        <p:nvSpPr>
          <p:cNvPr id="5" name="Slide Number Placeholder 4"/>
          <p:cNvSpPr>
            <a:spLocks noGrp="1"/>
          </p:cNvSpPr>
          <p:nvPr>
            <p:ph type="sldNum" sz="quarter" idx="12"/>
          </p:nvPr>
        </p:nvSpPr>
        <p:spPr/>
        <p:txBody>
          <a:bodyPr/>
          <a:lstStyle/>
          <a:p>
            <a:pPr>
              <a:defRPr/>
            </a:pPr>
            <a:fld id="{76A3E391-E7CE-4732-ABD6-F536515A8C4E}" type="slidenum">
              <a:rPr lang="en-GB" smtClean="0"/>
              <a:pPr>
                <a:defRPr/>
              </a:pPr>
              <a:t>27</a:t>
            </a:fld>
            <a:endParaRPr lang="en-GB"/>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122238"/>
            <a:ext cx="7543800" cy="550862"/>
          </a:xfrm>
        </p:spPr>
        <p:txBody>
          <a:bodyPr>
            <a:normAutofit fontScale="90000"/>
          </a:bodyPr>
          <a:lstStyle/>
          <a:p>
            <a:pPr algn="ctr" eaLnBrk="1" fontAlgn="auto" hangingPunct="1">
              <a:spcAft>
                <a:spcPts val="0"/>
              </a:spcAft>
              <a:defRPr/>
            </a:pPr>
            <a:r>
              <a:rPr lang="en-US" sz="3500" b="1" smtClean="0">
                <a:solidFill>
                  <a:schemeClr val="tx2">
                    <a:satMod val="130000"/>
                  </a:schemeClr>
                </a:solidFill>
              </a:rPr>
              <a:t>Internet</a:t>
            </a:r>
          </a:p>
        </p:txBody>
      </p:sp>
      <p:sp>
        <p:nvSpPr>
          <p:cNvPr id="25603" name="Rectangle 3"/>
          <p:cNvSpPr>
            <a:spLocks noGrp="1" noChangeArrowheads="1"/>
          </p:cNvSpPr>
          <p:nvPr>
            <p:ph idx="1"/>
          </p:nvPr>
        </p:nvSpPr>
        <p:spPr>
          <a:xfrm>
            <a:off x="1043608" y="882650"/>
            <a:ext cx="7670180" cy="5257800"/>
          </a:xfrm>
        </p:spPr>
        <p:txBody>
          <a:bodyPr>
            <a:normAutofit/>
          </a:bodyPr>
          <a:lstStyle/>
          <a:p>
            <a:pPr marL="365760" indent="-283464" algn="just" eaLnBrk="1" fontAlgn="auto" hangingPunct="1">
              <a:spcAft>
                <a:spcPts val="0"/>
              </a:spcAft>
              <a:buFont typeface="Wingdings 2"/>
              <a:buChar char=""/>
              <a:defRPr/>
            </a:pPr>
            <a:r>
              <a:rPr lang="en-US" dirty="0" smtClean="0">
                <a:solidFill>
                  <a:srgbClr val="0070C0"/>
                </a:solidFill>
              </a:rPr>
              <a:t>ISPs</a:t>
            </a:r>
            <a:r>
              <a:rPr lang="en-US" dirty="0" smtClean="0"/>
              <a:t> </a:t>
            </a:r>
          </a:p>
          <a:p>
            <a:pPr marL="640398" lvl="1" indent="-283464" algn="just" eaLnBrk="1" fontAlgn="auto" hangingPunct="1">
              <a:spcAft>
                <a:spcPts val="0"/>
              </a:spcAft>
              <a:buFont typeface="Wingdings 2"/>
              <a:buChar char=""/>
              <a:defRPr/>
            </a:pPr>
            <a:r>
              <a:rPr lang="en-US" dirty="0" smtClean="0"/>
              <a:t>provide modem links &amp; other types of connection.</a:t>
            </a:r>
          </a:p>
          <a:p>
            <a:pPr marL="640398" lvl="1" indent="-283464" algn="just" eaLnBrk="1" fontAlgn="auto" hangingPunct="1">
              <a:spcAft>
                <a:spcPts val="0"/>
              </a:spcAft>
              <a:buFont typeface="Wingdings 2"/>
              <a:buChar char=""/>
              <a:defRPr/>
            </a:pPr>
            <a:r>
              <a:rPr lang="en-US" dirty="0" smtClean="0"/>
              <a:t>To access services anywhere in the internet. </a:t>
            </a:r>
          </a:p>
          <a:p>
            <a:pPr marL="365760" indent="-283464" algn="just" eaLnBrk="1" fontAlgn="auto" hangingPunct="1">
              <a:spcAft>
                <a:spcPts val="0"/>
              </a:spcAft>
              <a:buFont typeface="Wingdings 2"/>
              <a:buChar char=""/>
              <a:defRPr/>
            </a:pPr>
            <a:endParaRPr lang="en-US" dirty="0" smtClean="0"/>
          </a:p>
          <a:p>
            <a:pPr marL="365760" indent="-283464" algn="just" eaLnBrk="1" fontAlgn="auto" hangingPunct="1">
              <a:spcAft>
                <a:spcPts val="0"/>
              </a:spcAft>
              <a:buFont typeface="Wingdings 2"/>
              <a:buChar char=""/>
              <a:defRPr/>
            </a:pPr>
            <a:r>
              <a:rPr lang="en-US" dirty="0" smtClean="0">
                <a:solidFill>
                  <a:srgbClr val="0070C0"/>
                </a:solidFill>
              </a:rPr>
              <a:t>Back bone </a:t>
            </a:r>
          </a:p>
          <a:p>
            <a:pPr marL="640398" lvl="1" indent="-283464" algn="just" eaLnBrk="1" fontAlgn="auto" hangingPunct="1">
              <a:spcAft>
                <a:spcPts val="0"/>
              </a:spcAft>
              <a:buFont typeface="Wingdings 2"/>
              <a:buChar char=""/>
              <a:defRPr/>
            </a:pPr>
            <a:r>
              <a:rPr lang="en-US" dirty="0" smtClean="0"/>
              <a:t>a network link with a high transmission capacity, employing satellite communications, fiber optics &amp; other high bandwidth etc.</a:t>
            </a:r>
          </a:p>
          <a:p>
            <a:pPr marL="365760" indent="-283464" algn="just" eaLnBrk="1" fontAlgn="auto" hangingPunct="1">
              <a:spcAft>
                <a:spcPts val="0"/>
              </a:spcAft>
              <a:buFont typeface="Wingdings 2"/>
              <a:buChar char=""/>
              <a:defRPr/>
            </a:pPr>
            <a:endParaRPr lang="en-US" dirty="0" smtClean="0"/>
          </a:p>
        </p:txBody>
      </p:sp>
      <p:sp>
        <p:nvSpPr>
          <p:cNvPr id="4" name="Date Placeholder 3"/>
          <p:cNvSpPr>
            <a:spLocks noGrp="1"/>
          </p:cNvSpPr>
          <p:nvPr>
            <p:ph type="dt" sz="quarter" idx="10"/>
          </p:nvPr>
        </p:nvSpPr>
        <p:spPr/>
        <p:txBody>
          <a:bodyPr/>
          <a:lstStyle/>
          <a:p>
            <a:pPr>
              <a:defRPr/>
            </a:pPr>
            <a:fld id="{63AA3C43-D9BE-4385-ACD0-1CF89BFAF6CB}" type="datetime1">
              <a:rPr lang="en-GB"/>
              <a:pPr>
                <a:defRPr/>
              </a:pPr>
              <a:t>25/02/2011</a:t>
            </a:fld>
            <a:endParaRPr lang="en-GB"/>
          </a:p>
        </p:txBody>
      </p:sp>
      <p:sp>
        <p:nvSpPr>
          <p:cNvPr id="5" name="Slide Number Placeholder 4"/>
          <p:cNvSpPr>
            <a:spLocks noGrp="1"/>
          </p:cNvSpPr>
          <p:nvPr>
            <p:ph type="sldNum" sz="quarter" idx="12"/>
          </p:nvPr>
        </p:nvSpPr>
        <p:spPr/>
        <p:txBody>
          <a:bodyPr/>
          <a:lstStyle/>
          <a:p>
            <a:pPr>
              <a:defRPr/>
            </a:pPr>
            <a:fld id="{ABDE894F-3960-4EA7-817A-833CB618223E}" type="slidenum">
              <a:rPr lang="en-GB" smtClean="0"/>
              <a:pPr>
                <a:defRPr/>
              </a:pPr>
              <a:t>28</a:t>
            </a:fld>
            <a:endParaRPr lang="en-GB"/>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Group 2187"/>
          <p:cNvGrpSpPr>
            <a:grpSpLocks/>
          </p:cNvGrpSpPr>
          <p:nvPr/>
        </p:nvGrpSpPr>
        <p:grpSpPr bwMode="auto">
          <a:xfrm>
            <a:off x="647700" y="1404938"/>
            <a:ext cx="7683500" cy="4314825"/>
            <a:chOff x="442" y="885"/>
            <a:chExt cx="5243" cy="2718"/>
          </a:xfrm>
        </p:grpSpPr>
        <p:grpSp>
          <p:nvGrpSpPr>
            <p:cNvPr id="33798" name="Group 854"/>
            <p:cNvGrpSpPr>
              <a:grpSpLocks/>
            </p:cNvGrpSpPr>
            <p:nvPr/>
          </p:nvGrpSpPr>
          <p:grpSpPr bwMode="auto">
            <a:xfrm>
              <a:off x="442" y="885"/>
              <a:ext cx="5243" cy="2525"/>
              <a:chOff x="442" y="885"/>
              <a:chExt cx="5243" cy="2525"/>
            </a:xfrm>
          </p:grpSpPr>
          <p:sp>
            <p:nvSpPr>
              <p:cNvPr id="34101" name="Freeform 654"/>
              <p:cNvSpPr>
                <a:spLocks/>
              </p:cNvSpPr>
              <p:nvPr/>
            </p:nvSpPr>
            <p:spPr bwMode="auto">
              <a:xfrm>
                <a:off x="470" y="1561"/>
                <a:ext cx="359" cy="207"/>
              </a:xfrm>
              <a:custGeom>
                <a:avLst/>
                <a:gdLst>
                  <a:gd name="T0" fmla="*/ 359 w 359"/>
                  <a:gd name="T1" fmla="*/ 0 h 207"/>
                  <a:gd name="T2" fmla="*/ 345 w 359"/>
                  <a:gd name="T3" fmla="*/ 41 h 207"/>
                  <a:gd name="T4" fmla="*/ 290 w 359"/>
                  <a:gd name="T5" fmla="*/ 83 h 207"/>
                  <a:gd name="T6" fmla="*/ 165 w 359"/>
                  <a:gd name="T7" fmla="*/ 138 h 207"/>
                  <a:gd name="T8" fmla="*/ 69 w 359"/>
                  <a:gd name="T9" fmla="*/ 193 h 207"/>
                  <a:gd name="T10" fmla="*/ 0 w 359"/>
                  <a:gd name="T11" fmla="*/ 207 h 207"/>
                  <a:gd name="T12" fmla="*/ 0 60000 65536"/>
                  <a:gd name="T13" fmla="*/ 0 60000 65536"/>
                  <a:gd name="T14" fmla="*/ 0 60000 65536"/>
                  <a:gd name="T15" fmla="*/ 0 60000 65536"/>
                  <a:gd name="T16" fmla="*/ 0 60000 65536"/>
                  <a:gd name="T17" fmla="*/ 0 60000 65536"/>
                  <a:gd name="T18" fmla="*/ 0 w 359"/>
                  <a:gd name="T19" fmla="*/ 0 h 207"/>
                  <a:gd name="T20" fmla="*/ 359 w 359"/>
                  <a:gd name="T21" fmla="*/ 207 h 207"/>
                </a:gdLst>
                <a:ahLst/>
                <a:cxnLst>
                  <a:cxn ang="T12">
                    <a:pos x="T0" y="T1"/>
                  </a:cxn>
                  <a:cxn ang="T13">
                    <a:pos x="T2" y="T3"/>
                  </a:cxn>
                  <a:cxn ang="T14">
                    <a:pos x="T4" y="T5"/>
                  </a:cxn>
                  <a:cxn ang="T15">
                    <a:pos x="T6" y="T7"/>
                  </a:cxn>
                  <a:cxn ang="T16">
                    <a:pos x="T8" y="T9"/>
                  </a:cxn>
                  <a:cxn ang="T17">
                    <a:pos x="T10" y="T11"/>
                  </a:cxn>
                </a:cxnLst>
                <a:rect l="T18" t="T19" r="T20" b="T21"/>
                <a:pathLst>
                  <a:path w="359" h="207">
                    <a:moveTo>
                      <a:pt x="359" y="0"/>
                    </a:moveTo>
                    <a:lnTo>
                      <a:pt x="345" y="41"/>
                    </a:lnTo>
                    <a:lnTo>
                      <a:pt x="290" y="83"/>
                    </a:lnTo>
                    <a:lnTo>
                      <a:pt x="165" y="138"/>
                    </a:lnTo>
                    <a:lnTo>
                      <a:pt x="69" y="193"/>
                    </a:lnTo>
                    <a:lnTo>
                      <a:pt x="0" y="207"/>
                    </a:lnTo>
                  </a:path>
                </a:pathLst>
              </a:custGeom>
              <a:noFill/>
              <a:ln w="31750">
                <a:solidFill>
                  <a:srgbClr val="000000"/>
                </a:solidFill>
                <a:prstDash val="solid"/>
                <a:round/>
                <a:headEnd/>
                <a:tailEnd/>
              </a:ln>
            </p:spPr>
            <p:txBody>
              <a:bodyPr/>
              <a:lstStyle/>
              <a:p>
                <a:endParaRPr lang="en-GB"/>
              </a:p>
            </p:txBody>
          </p:sp>
          <p:sp>
            <p:nvSpPr>
              <p:cNvPr id="34102" name="Freeform 655"/>
              <p:cNvSpPr>
                <a:spLocks/>
              </p:cNvSpPr>
              <p:nvPr/>
            </p:nvSpPr>
            <p:spPr bwMode="auto">
              <a:xfrm>
                <a:off x="635" y="1616"/>
                <a:ext cx="235" cy="442"/>
              </a:xfrm>
              <a:custGeom>
                <a:avLst/>
                <a:gdLst>
                  <a:gd name="T0" fmla="*/ 235 w 235"/>
                  <a:gd name="T1" fmla="*/ 0 h 442"/>
                  <a:gd name="T2" fmla="*/ 194 w 235"/>
                  <a:gd name="T3" fmla="*/ 166 h 442"/>
                  <a:gd name="T4" fmla="*/ 111 w 235"/>
                  <a:gd name="T5" fmla="*/ 290 h 442"/>
                  <a:gd name="T6" fmla="*/ 42 w 235"/>
                  <a:gd name="T7" fmla="*/ 400 h 442"/>
                  <a:gd name="T8" fmla="*/ 28 w 235"/>
                  <a:gd name="T9" fmla="*/ 442 h 442"/>
                  <a:gd name="T10" fmla="*/ 0 w 235"/>
                  <a:gd name="T11" fmla="*/ 414 h 442"/>
                  <a:gd name="T12" fmla="*/ 0 60000 65536"/>
                  <a:gd name="T13" fmla="*/ 0 60000 65536"/>
                  <a:gd name="T14" fmla="*/ 0 60000 65536"/>
                  <a:gd name="T15" fmla="*/ 0 60000 65536"/>
                  <a:gd name="T16" fmla="*/ 0 60000 65536"/>
                  <a:gd name="T17" fmla="*/ 0 60000 65536"/>
                  <a:gd name="T18" fmla="*/ 0 w 235"/>
                  <a:gd name="T19" fmla="*/ 0 h 442"/>
                  <a:gd name="T20" fmla="*/ 235 w 235"/>
                  <a:gd name="T21" fmla="*/ 442 h 442"/>
                </a:gdLst>
                <a:ahLst/>
                <a:cxnLst>
                  <a:cxn ang="T12">
                    <a:pos x="T0" y="T1"/>
                  </a:cxn>
                  <a:cxn ang="T13">
                    <a:pos x="T2" y="T3"/>
                  </a:cxn>
                  <a:cxn ang="T14">
                    <a:pos x="T4" y="T5"/>
                  </a:cxn>
                  <a:cxn ang="T15">
                    <a:pos x="T6" y="T7"/>
                  </a:cxn>
                  <a:cxn ang="T16">
                    <a:pos x="T8" y="T9"/>
                  </a:cxn>
                  <a:cxn ang="T17">
                    <a:pos x="T10" y="T11"/>
                  </a:cxn>
                </a:cxnLst>
                <a:rect l="T18" t="T19" r="T20" b="T21"/>
                <a:pathLst>
                  <a:path w="235" h="442">
                    <a:moveTo>
                      <a:pt x="235" y="0"/>
                    </a:moveTo>
                    <a:lnTo>
                      <a:pt x="194" y="166"/>
                    </a:lnTo>
                    <a:lnTo>
                      <a:pt x="111" y="290"/>
                    </a:lnTo>
                    <a:lnTo>
                      <a:pt x="42" y="400"/>
                    </a:lnTo>
                    <a:lnTo>
                      <a:pt x="28" y="442"/>
                    </a:lnTo>
                    <a:lnTo>
                      <a:pt x="0" y="414"/>
                    </a:lnTo>
                  </a:path>
                </a:pathLst>
              </a:custGeom>
              <a:noFill/>
              <a:ln w="31750">
                <a:solidFill>
                  <a:srgbClr val="000000"/>
                </a:solidFill>
                <a:prstDash val="solid"/>
                <a:round/>
                <a:headEnd/>
                <a:tailEnd/>
              </a:ln>
            </p:spPr>
            <p:txBody>
              <a:bodyPr/>
              <a:lstStyle/>
              <a:p>
                <a:endParaRPr lang="en-GB"/>
              </a:p>
            </p:txBody>
          </p:sp>
          <p:sp>
            <p:nvSpPr>
              <p:cNvPr id="34103" name="Freeform 656"/>
              <p:cNvSpPr>
                <a:spLocks/>
              </p:cNvSpPr>
              <p:nvPr/>
            </p:nvSpPr>
            <p:spPr bwMode="auto">
              <a:xfrm>
                <a:off x="1091" y="1520"/>
                <a:ext cx="69" cy="496"/>
              </a:xfrm>
              <a:custGeom>
                <a:avLst/>
                <a:gdLst>
                  <a:gd name="T0" fmla="*/ 0 w 69"/>
                  <a:gd name="T1" fmla="*/ 0 h 496"/>
                  <a:gd name="T2" fmla="*/ 13 w 69"/>
                  <a:gd name="T3" fmla="*/ 193 h 496"/>
                  <a:gd name="T4" fmla="*/ 41 w 69"/>
                  <a:gd name="T5" fmla="*/ 331 h 496"/>
                  <a:gd name="T6" fmla="*/ 55 w 69"/>
                  <a:gd name="T7" fmla="*/ 455 h 496"/>
                  <a:gd name="T8" fmla="*/ 69 w 69"/>
                  <a:gd name="T9" fmla="*/ 496 h 496"/>
                  <a:gd name="T10" fmla="*/ 69 w 69"/>
                  <a:gd name="T11" fmla="*/ 469 h 496"/>
                  <a:gd name="T12" fmla="*/ 0 60000 65536"/>
                  <a:gd name="T13" fmla="*/ 0 60000 65536"/>
                  <a:gd name="T14" fmla="*/ 0 60000 65536"/>
                  <a:gd name="T15" fmla="*/ 0 60000 65536"/>
                  <a:gd name="T16" fmla="*/ 0 60000 65536"/>
                  <a:gd name="T17" fmla="*/ 0 60000 65536"/>
                  <a:gd name="T18" fmla="*/ 0 w 69"/>
                  <a:gd name="T19" fmla="*/ 0 h 496"/>
                  <a:gd name="T20" fmla="*/ 69 w 69"/>
                  <a:gd name="T21" fmla="*/ 496 h 496"/>
                </a:gdLst>
                <a:ahLst/>
                <a:cxnLst>
                  <a:cxn ang="T12">
                    <a:pos x="T0" y="T1"/>
                  </a:cxn>
                  <a:cxn ang="T13">
                    <a:pos x="T2" y="T3"/>
                  </a:cxn>
                  <a:cxn ang="T14">
                    <a:pos x="T4" y="T5"/>
                  </a:cxn>
                  <a:cxn ang="T15">
                    <a:pos x="T6" y="T7"/>
                  </a:cxn>
                  <a:cxn ang="T16">
                    <a:pos x="T8" y="T9"/>
                  </a:cxn>
                  <a:cxn ang="T17">
                    <a:pos x="T10" y="T11"/>
                  </a:cxn>
                </a:cxnLst>
                <a:rect l="T18" t="T19" r="T20" b="T21"/>
                <a:pathLst>
                  <a:path w="69" h="496">
                    <a:moveTo>
                      <a:pt x="0" y="0"/>
                    </a:moveTo>
                    <a:lnTo>
                      <a:pt x="13" y="193"/>
                    </a:lnTo>
                    <a:lnTo>
                      <a:pt x="41" y="331"/>
                    </a:lnTo>
                    <a:lnTo>
                      <a:pt x="55" y="455"/>
                    </a:lnTo>
                    <a:lnTo>
                      <a:pt x="69" y="496"/>
                    </a:lnTo>
                    <a:lnTo>
                      <a:pt x="69" y="469"/>
                    </a:lnTo>
                  </a:path>
                </a:pathLst>
              </a:custGeom>
              <a:noFill/>
              <a:ln w="31750">
                <a:solidFill>
                  <a:srgbClr val="000000"/>
                </a:solidFill>
                <a:prstDash val="solid"/>
                <a:round/>
                <a:headEnd/>
                <a:tailEnd/>
              </a:ln>
            </p:spPr>
            <p:txBody>
              <a:bodyPr/>
              <a:lstStyle/>
              <a:p>
                <a:endParaRPr lang="en-GB"/>
              </a:p>
            </p:txBody>
          </p:sp>
          <p:sp>
            <p:nvSpPr>
              <p:cNvPr id="34104" name="Freeform 657"/>
              <p:cNvSpPr>
                <a:spLocks/>
              </p:cNvSpPr>
              <p:nvPr/>
            </p:nvSpPr>
            <p:spPr bwMode="auto">
              <a:xfrm>
                <a:off x="911" y="1588"/>
                <a:ext cx="97" cy="483"/>
              </a:xfrm>
              <a:custGeom>
                <a:avLst/>
                <a:gdLst>
                  <a:gd name="T0" fmla="*/ 97 w 97"/>
                  <a:gd name="T1" fmla="*/ 0 h 483"/>
                  <a:gd name="T2" fmla="*/ 69 w 97"/>
                  <a:gd name="T3" fmla="*/ 180 h 483"/>
                  <a:gd name="T4" fmla="*/ 42 w 97"/>
                  <a:gd name="T5" fmla="*/ 318 h 483"/>
                  <a:gd name="T6" fmla="*/ 14 w 97"/>
                  <a:gd name="T7" fmla="*/ 442 h 483"/>
                  <a:gd name="T8" fmla="*/ 14 w 97"/>
                  <a:gd name="T9" fmla="*/ 483 h 483"/>
                  <a:gd name="T10" fmla="*/ 0 w 97"/>
                  <a:gd name="T11" fmla="*/ 456 h 483"/>
                  <a:gd name="T12" fmla="*/ 0 60000 65536"/>
                  <a:gd name="T13" fmla="*/ 0 60000 65536"/>
                  <a:gd name="T14" fmla="*/ 0 60000 65536"/>
                  <a:gd name="T15" fmla="*/ 0 60000 65536"/>
                  <a:gd name="T16" fmla="*/ 0 60000 65536"/>
                  <a:gd name="T17" fmla="*/ 0 60000 65536"/>
                  <a:gd name="T18" fmla="*/ 0 w 97"/>
                  <a:gd name="T19" fmla="*/ 0 h 483"/>
                  <a:gd name="T20" fmla="*/ 97 w 97"/>
                  <a:gd name="T21" fmla="*/ 483 h 483"/>
                </a:gdLst>
                <a:ahLst/>
                <a:cxnLst>
                  <a:cxn ang="T12">
                    <a:pos x="T0" y="T1"/>
                  </a:cxn>
                  <a:cxn ang="T13">
                    <a:pos x="T2" y="T3"/>
                  </a:cxn>
                  <a:cxn ang="T14">
                    <a:pos x="T4" y="T5"/>
                  </a:cxn>
                  <a:cxn ang="T15">
                    <a:pos x="T6" y="T7"/>
                  </a:cxn>
                  <a:cxn ang="T16">
                    <a:pos x="T8" y="T9"/>
                  </a:cxn>
                  <a:cxn ang="T17">
                    <a:pos x="T10" y="T11"/>
                  </a:cxn>
                </a:cxnLst>
                <a:rect l="T18" t="T19" r="T20" b="T21"/>
                <a:pathLst>
                  <a:path w="97" h="483">
                    <a:moveTo>
                      <a:pt x="97" y="0"/>
                    </a:moveTo>
                    <a:lnTo>
                      <a:pt x="69" y="180"/>
                    </a:lnTo>
                    <a:lnTo>
                      <a:pt x="42" y="318"/>
                    </a:lnTo>
                    <a:lnTo>
                      <a:pt x="14" y="442"/>
                    </a:lnTo>
                    <a:lnTo>
                      <a:pt x="14" y="483"/>
                    </a:lnTo>
                    <a:lnTo>
                      <a:pt x="0" y="456"/>
                    </a:lnTo>
                  </a:path>
                </a:pathLst>
              </a:custGeom>
              <a:noFill/>
              <a:ln w="31750">
                <a:solidFill>
                  <a:srgbClr val="000000"/>
                </a:solidFill>
                <a:prstDash val="solid"/>
                <a:round/>
                <a:headEnd/>
                <a:tailEnd/>
              </a:ln>
            </p:spPr>
            <p:txBody>
              <a:bodyPr/>
              <a:lstStyle/>
              <a:p>
                <a:endParaRPr lang="en-GB"/>
              </a:p>
            </p:txBody>
          </p:sp>
          <p:sp>
            <p:nvSpPr>
              <p:cNvPr id="34105" name="Freeform 658"/>
              <p:cNvSpPr>
                <a:spLocks/>
              </p:cNvSpPr>
              <p:nvPr/>
            </p:nvSpPr>
            <p:spPr bwMode="auto">
              <a:xfrm>
                <a:off x="2264" y="1244"/>
                <a:ext cx="165" cy="496"/>
              </a:xfrm>
              <a:custGeom>
                <a:avLst/>
                <a:gdLst>
                  <a:gd name="T0" fmla="*/ 165 w 165"/>
                  <a:gd name="T1" fmla="*/ 0 h 496"/>
                  <a:gd name="T2" fmla="*/ 137 w 165"/>
                  <a:gd name="T3" fmla="*/ 193 h 496"/>
                  <a:gd name="T4" fmla="*/ 82 w 165"/>
                  <a:gd name="T5" fmla="*/ 331 h 496"/>
                  <a:gd name="T6" fmla="*/ 27 w 165"/>
                  <a:gd name="T7" fmla="*/ 455 h 496"/>
                  <a:gd name="T8" fmla="*/ 13 w 165"/>
                  <a:gd name="T9" fmla="*/ 496 h 496"/>
                  <a:gd name="T10" fmla="*/ 0 w 165"/>
                  <a:gd name="T11" fmla="*/ 469 h 496"/>
                  <a:gd name="T12" fmla="*/ 0 60000 65536"/>
                  <a:gd name="T13" fmla="*/ 0 60000 65536"/>
                  <a:gd name="T14" fmla="*/ 0 60000 65536"/>
                  <a:gd name="T15" fmla="*/ 0 60000 65536"/>
                  <a:gd name="T16" fmla="*/ 0 60000 65536"/>
                  <a:gd name="T17" fmla="*/ 0 60000 65536"/>
                  <a:gd name="T18" fmla="*/ 0 w 165"/>
                  <a:gd name="T19" fmla="*/ 0 h 496"/>
                  <a:gd name="T20" fmla="*/ 165 w 165"/>
                  <a:gd name="T21" fmla="*/ 496 h 496"/>
                </a:gdLst>
                <a:ahLst/>
                <a:cxnLst>
                  <a:cxn ang="T12">
                    <a:pos x="T0" y="T1"/>
                  </a:cxn>
                  <a:cxn ang="T13">
                    <a:pos x="T2" y="T3"/>
                  </a:cxn>
                  <a:cxn ang="T14">
                    <a:pos x="T4" y="T5"/>
                  </a:cxn>
                  <a:cxn ang="T15">
                    <a:pos x="T6" y="T7"/>
                  </a:cxn>
                  <a:cxn ang="T16">
                    <a:pos x="T8" y="T9"/>
                  </a:cxn>
                  <a:cxn ang="T17">
                    <a:pos x="T10" y="T11"/>
                  </a:cxn>
                </a:cxnLst>
                <a:rect l="T18" t="T19" r="T20" b="T21"/>
                <a:pathLst>
                  <a:path w="165" h="496">
                    <a:moveTo>
                      <a:pt x="165" y="0"/>
                    </a:moveTo>
                    <a:lnTo>
                      <a:pt x="137" y="193"/>
                    </a:lnTo>
                    <a:lnTo>
                      <a:pt x="82" y="331"/>
                    </a:lnTo>
                    <a:lnTo>
                      <a:pt x="27" y="455"/>
                    </a:lnTo>
                    <a:lnTo>
                      <a:pt x="13" y="496"/>
                    </a:lnTo>
                    <a:lnTo>
                      <a:pt x="0" y="469"/>
                    </a:lnTo>
                  </a:path>
                </a:pathLst>
              </a:custGeom>
              <a:noFill/>
              <a:ln w="31750">
                <a:solidFill>
                  <a:srgbClr val="000000"/>
                </a:solidFill>
                <a:prstDash val="solid"/>
                <a:round/>
                <a:headEnd/>
                <a:tailEnd/>
              </a:ln>
            </p:spPr>
            <p:txBody>
              <a:bodyPr/>
              <a:lstStyle/>
              <a:p>
                <a:endParaRPr lang="en-GB"/>
              </a:p>
            </p:txBody>
          </p:sp>
          <p:sp>
            <p:nvSpPr>
              <p:cNvPr id="34106" name="Freeform 659"/>
              <p:cNvSpPr>
                <a:spLocks/>
              </p:cNvSpPr>
              <p:nvPr/>
            </p:nvSpPr>
            <p:spPr bwMode="auto">
              <a:xfrm>
                <a:off x="2595" y="1257"/>
                <a:ext cx="165" cy="497"/>
              </a:xfrm>
              <a:custGeom>
                <a:avLst/>
                <a:gdLst>
                  <a:gd name="T0" fmla="*/ 165 w 165"/>
                  <a:gd name="T1" fmla="*/ 0 h 497"/>
                  <a:gd name="T2" fmla="*/ 138 w 165"/>
                  <a:gd name="T3" fmla="*/ 194 h 497"/>
                  <a:gd name="T4" fmla="*/ 82 w 165"/>
                  <a:gd name="T5" fmla="*/ 345 h 497"/>
                  <a:gd name="T6" fmla="*/ 27 w 165"/>
                  <a:gd name="T7" fmla="*/ 469 h 497"/>
                  <a:gd name="T8" fmla="*/ 13 w 165"/>
                  <a:gd name="T9" fmla="*/ 497 h 497"/>
                  <a:gd name="T10" fmla="*/ 0 w 165"/>
                  <a:gd name="T11" fmla="*/ 483 h 497"/>
                  <a:gd name="T12" fmla="*/ 0 60000 65536"/>
                  <a:gd name="T13" fmla="*/ 0 60000 65536"/>
                  <a:gd name="T14" fmla="*/ 0 60000 65536"/>
                  <a:gd name="T15" fmla="*/ 0 60000 65536"/>
                  <a:gd name="T16" fmla="*/ 0 60000 65536"/>
                  <a:gd name="T17" fmla="*/ 0 60000 65536"/>
                  <a:gd name="T18" fmla="*/ 0 w 165"/>
                  <a:gd name="T19" fmla="*/ 0 h 497"/>
                  <a:gd name="T20" fmla="*/ 165 w 165"/>
                  <a:gd name="T21" fmla="*/ 497 h 497"/>
                </a:gdLst>
                <a:ahLst/>
                <a:cxnLst>
                  <a:cxn ang="T12">
                    <a:pos x="T0" y="T1"/>
                  </a:cxn>
                  <a:cxn ang="T13">
                    <a:pos x="T2" y="T3"/>
                  </a:cxn>
                  <a:cxn ang="T14">
                    <a:pos x="T4" y="T5"/>
                  </a:cxn>
                  <a:cxn ang="T15">
                    <a:pos x="T6" y="T7"/>
                  </a:cxn>
                  <a:cxn ang="T16">
                    <a:pos x="T8" y="T9"/>
                  </a:cxn>
                  <a:cxn ang="T17">
                    <a:pos x="T10" y="T11"/>
                  </a:cxn>
                </a:cxnLst>
                <a:rect l="T18" t="T19" r="T20" b="T21"/>
                <a:pathLst>
                  <a:path w="165" h="497">
                    <a:moveTo>
                      <a:pt x="165" y="0"/>
                    </a:moveTo>
                    <a:lnTo>
                      <a:pt x="138" y="194"/>
                    </a:lnTo>
                    <a:lnTo>
                      <a:pt x="82" y="345"/>
                    </a:lnTo>
                    <a:lnTo>
                      <a:pt x="27" y="469"/>
                    </a:lnTo>
                    <a:lnTo>
                      <a:pt x="13" y="497"/>
                    </a:lnTo>
                    <a:lnTo>
                      <a:pt x="0" y="483"/>
                    </a:lnTo>
                  </a:path>
                </a:pathLst>
              </a:custGeom>
              <a:noFill/>
              <a:ln w="31750">
                <a:solidFill>
                  <a:srgbClr val="000000"/>
                </a:solidFill>
                <a:prstDash val="solid"/>
                <a:round/>
                <a:headEnd/>
                <a:tailEnd/>
              </a:ln>
            </p:spPr>
            <p:txBody>
              <a:bodyPr/>
              <a:lstStyle/>
              <a:p>
                <a:endParaRPr lang="en-GB"/>
              </a:p>
            </p:txBody>
          </p:sp>
          <p:sp>
            <p:nvSpPr>
              <p:cNvPr id="34107" name="Freeform 660"/>
              <p:cNvSpPr>
                <a:spLocks/>
              </p:cNvSpPr>
              <p:nvPr/>
            </p:nvSpPr>
            <p:spPr bwMode="auto">
              <a:xfrm>
                <a:off x="5133" y="2182"/>
                <a:ext cx="373" cy="69"/>
              </a:xfrm>
              <a:custGeom>
                <a:avLst/>
                <a:gdLst>
                  <a:gd name="T0" fmla="*/ 373 w 373"/>
                  <a:gd name="T1" fmla="*/ 0 h 69"/>
                  <a:gd name="T2" fmla="*/ 290 w 373"/>
                  <a:gd name="T3" fmla="*/ 27 h 69"/>
                  <a:gd name="T4" fmla="*/ 152 w 373"/>
                  <a:gd name="T5" fmla="*/ 55 h 69"/>
                  <a:gd name="T6" fmla="*/ 56 w 373"/>
                  <a:gd name="T7" fmla="*/ 69 h 69"/>
                  <a:gd name="T8" fmla="*/ 0 w 373"/>
                  <a:gd name="T9" fmla="*/ 69 h 69"/>
                  <a:gd name="T10" fmla="*/ 0 60000 65536"/>
                  <a:gd name="T11" fmla="*/ 0 60000 65536"/>
                  <a:gd name="T12" fmla="*/ 0 60000 65536"/>
                  <a:gd name="T13" fmla="*/ 0 60000 65536"/>
                  <a:gd name="T14" fmla="*/ 0 60000 65536"/>
                  <a:gd name="T15" fmla="*/ 0 w 373"/>
                  <a:gd name="T16" fmla="*/ 0 h 69"/>
                  <a:gd name="T17" fmla="*/ 373 w 373"/>
                  <a:gd name="T18" fmla="*/ 69 h 69"/>
                </a:gdLst>
                <a:ahLst/>
                <a:cxnLst>
                  <a:cxn ang="T10">
                    <a:pos x="T0" y="T1"/>
                  </a:cxn>
                  <a:cxn ang="T11">
                    <a:pos x="T2" y="T3"/>
                  </a:cxn>
                  <a:cxn ang="T12">
                    <a:pos x="T4" y="T5"/>
                  </a:cxn>
                  <a:cxn ang="T13">
                    <a:pos x="T6" y="T7"/>
                  </a:cxn>
                  <a:cxn ang="T14">
                    <a:pos x="T8" y="T9"/>
                  </a:cxn>
                </a:cxnLst>
                <a:rect l="T15" t="T16" r="T17" b="T18"/>
                <a:pathLst>
                  <a:path w="373" h="69">
                    <a:moveTo>
                      <a:pt x="373" y="0"/>
                    </a:moveTo>
                    <a:lnTo>
                      <a:pt x="290" y="27"/>
                    </a:lnTo>
                    <a:lnTo>
                      <a:pt x="152" y="55"/>
                    </a:lnTo>
                    <a:lnTo>
                      <a:pt x="56" y="69"/>
                    </a:lnTo>
                    <a:lnTo>
                      <a:pt x="0" y="69"/>
                    </a:lnTo>
                  </a:path>
                </a:pathLst>
              </a:custGeom>
              <a:noFill/>
              <a:ln w="31750">
                <a:solidFill>
                  <a:srgbClr val="000000"/>
                </a:solidFill>
                <a:prstDash val="solid"/>
                <a:round/>
                <a:headEnd/>
                <a:tailEnd/>
              </a:ln>
            </p:spPr>
            <p:txBody>
              <a:bodyPr/>
              <a:lstStyle/>
              <a:p>
                <a:endParaRPr lang="en-GB"/>
              </a:p>
            </p:txBody>
          </p:sp>
          <p:sp>
            <p:nvSpPr>
              <p:cNvPr id="34108" name="Freeform 661"/>
              <p:cNvSpPr>
                <a:spLocks/>
              </p:cNvSpPr>
              <p:nvPr/>
            </p:nvSpPr>
            <p:spPr bwMode="auto">
              <a:xfrm>
                <a:off x="5133" y="1864"/>
                <a:ext cx="373" cy="318"/>
              </a:xfrm>
              <a:custGeom>
                <a:avLst/>
                <a:gdLst>
                  <a:gd name="T0" fmla="*/ 373 w 373"/>
                  <a:gd name="T1" fmla="*/ 0 h 318"/>
                  <a:gd name="T2" fmla="*/ 345 w 373"/>
                  <a:gd name="T3" fmla="*/ 56 h 318"/>
                  <a:gd name="T4" fmla="*/ 304 w 373"/>
                  <a:gd name="T5" fmla="*/ 125 h 318"/>
                  <a:gd name="T6" fmla="*/ 166 w 373"/>
                  <a:gd name="T7" fmla="*/ 207 h 318"/>
                  <a:gd name="T8" fmla="*/ 69 w 373"/>
                  <a:gd name="T9" fmla="*/ 290 h 318"/>
                  <a:gd name="T10" fmla="*/ 28 w 373"/>
                  <a:gd name="T11" fmla="*/ 318 h 318"/>
                  <a:gd name="T12" fmla="*/ 0 w 373"/>
                  <a:gd name="T13" fmla="*/ 304 h 318"/>
                  <a:gd name="T14" fmla="*/ 0 60000 65536"/>
                  <a:gd name="T15" fmla="*/ 0 60000 65536"/>
                  <a:gd name="T16" fmla="*/ 0 60000 65536"/>
                  <a:gd name="T17" fmla="*/ 0 60000 65536"/>
                  <a:gd name="T18" fmla="*/ 0 60000 65536"/>
                  <a:gd name="T19" fmla="*/ 0 60000 65536"/>
                  <a:gd name="T20" fmla="*/ 0 60000 65536"/>
                  <a:gd name="T21" fmla="*/ 0 w 373"/>
                  <a:gd name="T22" fmla="*/ 0 h 318"/>
                  <a:gd name="T23" fmla="*/ 373 w 373"/>
                  <a:gd name="T24" fmla="*/ 318 h 3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3" h="318">
                    <a:moveTo>
                      <a:pt x="373" y="0"/>
                    </a:moveTo>
                    <a:lnTo>
                      <a:pt x="345" y="56"/>
                    </a:lnTo>
                    <a:lnTo>
                      <a:pt x="304" y="125"/>
                    </a:lnTo>
                    <a:lnTo>
                      <a:pt x="166" y="207"/>
                    </a:lnTo>
                    <a:lnTo>
                      <a:pt x="69" y="290"/>
                    </a:lnTo>
                    <a:lnTo>
                      <a:pt x="28" y="318"/>
                    </a:lnTo>
                    <a:lnTo>
                      <a:pt x="0" y="304"/>
                    </a:lnTo>
                  </a:path>
                </a:pathLst>
              </a:custGeom>
              <a:noFill/>
              <a:ln w="31750">
                <a:solidFill>
                  <a:srgbClr val="000000"/>
                </a:solidFill>
                <a:prstDash val="solid"/>
                <a:round/>
                <a:headEnd/>
                <a:tailEnd/>
              </a:ln>
            </p:spPr>
            <p:txBody>
              <a:bodyPr/>
              <a:lstStyle/>
              <a:p>
                <a:endParaRPr lang="en-GB"/>
              </a:p>
            </p:txBody>
          </p:sp>
          <p:sp>
            <p:nvSpPr>
              <p:cNvPr id="34109" name="Freeform 662"/>
              <p:cNvSpPr>
                <a:spLocks/>
              </p:cNvSpPr>
              <p:nvPr/>
            </p:nvSpPr>
            <p:spPr bwMode="auto">
              <a:xfrm>
                <a:off x="4968" y="1768"/>
                <a:ext cx="165" cy="497"/>
              </a:xfrm>
              <a:custGeom>
                <a:avLst/>
                <a:gdLst>
                  <a:gd name="T0" fmla="*/ 165 w 165"/>
                  <a:gd name="T1" fmla="*/ 0 h 497"/>
                  <a:gd name="T2" fmla="*/ 138 w 165"/>
                  <a:gd name="T3" fmla="*/ 193 h 497"/>
                  <a:gd name="T4" fmla="*/ 83 w 165"/>
                  <a:gd name="T5" fmla="*/ 331 h 497"/>
                  <a:gd name="T6" fmla="*/ 28 w 165"/>
                  <a:gd name="T7" fmla="*/ 455 h 497"/>
                  <a:gd name="T8" fmla="*/ 14 w 165"/>
                  <a:gd name="T9" fmla="*/ 497 h 497"/>
                  <a:gd name="T10" fmla="*/ 0 w 165"/>
                  <a:gd name="T11" fmla="*/ 469 h 497"/>
                  <a:gd name="T12" fmla="*/ 0 60000 65536"/>
                  <a:gd name="T13" fmla="*/ 0 60000 65536"/>
                  <a:gd name="T14" fmla="*/ 0 60000 65536"/>
                  <a:gd name="T15" fmla="*/ 0 60000 65536"/>
                  <a:gd name="T16" fmla="*/ 0 60000 65536"/>
                  <a:gd name="T17" fmla="*/ 0 60000 65536"/>
                  <a:gd name="T18" fmla="*/ 0 w 165"/>
                  <a:gd name="T19" fmla="*/ 0 h 497"/>
                  <a:gd name="T20" fmla="*/ 165 w 165"/>
                  <a:gd name="T21" fmla="*/ 497 h 497"/>
                </a:gdLst>
                <a:ahLst/>
                <a:cxnLst>
                  <a:cxn ang="T12">
                    <a:pos x="T0" y="T1"/>
                  </a:cxn>
                  <a:cxn ang="T13">
                    <a:pos x="T2" y="T3"/>
                  </a:cxn>
                  <a:cxn ang="T14">
                    <a:pos x="T4" y="T5"/>
                  </a:cxn>
                  <a:cxn ang="T15">
                    <a:pos x="T6" y="T7"/>
                  </a:cxn>
                  <a:cxn ang="T16">
                    <a:pos x="T8" y="T9"/>
                  </a:cxn>
                  <a:cxn ang="T17">
                    <a:pos x="T10" y="T11"/>
                  </a:cxn>
                </a:cxnLst>
                <a:rect l="T18" t="T19" r="T20" b="T21"/>
                <a:pathLst>
                  <a:path w="165" h="497">
                    <a:moveTo>
                      <a:pt x="165" y="0"/>
                    </a:moveTo>
                    <a:lnTo>
                      <a:pt x="138" y="193"/>
                    </a:lnTo>
                    <a:lnTo>
                      <a:pt x="83" y="331"/>
                    </a:lnTo>
                    <a:lnTo>
                      <a:pt x="28" y="455"/>
                    </a:lnTo>
                    <a:lnTo>
                      <a:pt x="14" y="497"/>
                    </a:lnTo>
                    <a:lnTo>
                      <a:pt x="0" y="469"/>
                    </a:lnTo>
                  </a:path>
                </a:pathLst>
              </a:custGeom>
              <a:noFill/>
              <a:ln w="31750">
                <a:solidFill>
                  <a:srgbClr val="000000"/>
                </a:solidFill>
                <a:prstDash val="solid"/>
                <a:round/>
                <a:headEnd/>
                <a:tailEnd/>
              </a:ln>
            </p:spPr>
            <p:txBody>
              <a:bodyPr/>
              <a:lstStyle/>
              <a:p>
                <a:endParaRPr lang="en-GB"/>
              </a:p>
            </p:txBody>
          </p:sp>
          <p:sp>
            <p:nvSpPr>
              <p:cNvPr id="34110" name="Freeform 663"/>
              <p:cNvSpPr>
                <a:spLocks/>
              </p:cNvSpPr>
              <p:nvPr/>
            </p:nvSpPr>
            <p:spPr bwMode="auto">
              <a:xfrm>
                <a:off x="1463" y="1009"/>
                <a:ext cx="663" cy="538"/>
              </a:xfrm>
              <a:custGeom>
                <a:avLst/>
                <a:gdLst>
                  <a:gd name="T0" fmla="*/ 28 w 663"/>
                  <a:gd name="T1" fmla="*/ 124 h 538"/>
                  <a:gd name="T2" fmla="*/ 28 w 663"/>
                  <a:gd name="T3" fmla="*/ 97 h 538"/>
                  <a:gd name="T4" fmla="*/ 69 w 663"/>
                  <a:gd name="T5" fmla="*/ 55 h 538"/>
                  <a:gd name="T6" fmla="*/ 111 w 663"/>
                  <a:gd name="T7" fmla="*/ 28 h 538"/>
                  <a:gd name="T8" fmla="*/ 138 w 663"/>
                  <a:gd name="T9" fmla="*/ 41 h 538"/>
                  <a:gd name="T10" fmla="*/ 152 w 663"/>
                  <a:gd name="T11" fmla="*/ 28 h 538"/>
                  <a:gd name="T12" fmla="*/ 193 w 663"/>
                  <a:gd name="T13" fmla="*/ 28 h 538"/>
                  <a:gd name="T14" fmla="*/ 249 w 663"/>
                  <a:gd name="T15" fmla="*/ 41 h 538"/>
                  <a:gd name="T16" fmla="*/ 304 w 663"/>
                  <a:gd name="T17" fmla="*/ 41 h 538"/>
                  <a:gd name="T18" fmla="*/ 345 w 663"/>
                  <a:gd name="T19" fmla="*/ 55 h 538"/>
                  <a:gd name="T20" fmla="*/ 373 w 663"/>
                  <a:gd name="T21" fmla="*/ 28 h 538"/>
                  <a:gd name="T22" fmla="*/ 400 w 663"/>
                  <a:gd name="T23" fmla="*/ 0 h 538"/>
                  <a:gd name="T24" fmla="*/ 442 w 663"/>
                  <a:gd name="T25" fmla="*/ 0 h 538"/>
                  <a:gd name="T26" fmla="*/ 469 w 663"/>
                  <a:gd name="T27" fmla="*/ 0 h 538"/>
                  <a:gd name="T28" fmla="*/ 511 w 663"/>
                  <a:gd name="T29" fmla="*/ 0 h 538"/>
                  <a:gd name="T30" fmla="*/ 538 w 663"/>
                  <a:gd name="T31" fmla="*/ 14 h 538"/>
                  <a:gd name="T32" fmla="*/ 552 w 663"/>
                  <a:gd name="T33" fmla="*/ 28 h 538"/>
                  <a:gd name="T34" fmla="*/ 580 w 663"/>
                  <a:gd name="T35" fmla="*/ 41 h 538"/>
                  <a:gd name="T36" fmla="*/ 607 w 663"/>
                  <a:gd name="T37" fmla="*/ 97 h 538"/>
                  <a:gd name="T38" fmla="*/ 649 w 663"/>
                  <a:gd name="T39" fmla="*/ 166 h 538"/>
                  <a:gd name="T40" fmla="*/ 663 w 663"/>
                  <a:gd name="T41" fmla="*/ 262 h 538"/>
                  <a:gd name="T42" fmla="*/ 663 w 663"/>
                  <a:gd name="T43" fmla="*/ 331 h 538"/>
                  <a:gd name="T44" fmla="*/ 649 w 663"/>
                  <a:gd name="T45" fmla="*/ 386 h 538"/>
                  <a:gd name="T46" fmla="*/ 635 w 663"/>
                  <a:gd name="T47" fmla="*/ 469 h 538"/>
                  <a:gd name="T48" fmla="*/ 607 w 663"/>
                  <a:gd name="T49" fmla="*/ 524 h 538"/>
                  <a:gd name="T50" fmla="*/ 552 w 663"/>
                  <a:gd name="T51" fmla="*/ 538 h 538"/>
                  <a:gd name="T52" fmla="*/ 511 w 663"/>
                  <a:gd name="T53" fmla="*/ 538 h 538"/>
                  <a:gd name="T54" fmla="*/ 456 w 663"/>
                  <a:gd name="T55" fmla="*/ 524 h 538"/>
                  <a:gd name="T56" fmla="*/ 414 w 663"/>
                  <a:gd name="T57" fmla="*/ 511 h 538"/>
                  <a:gd name="T58" fmla="*/ 373 w 663"/>
                  <a:gd name="T59" fmla="*/ 497 h 538"/>
                  <a:gd name="T60" fmla="*/ 331 w 663"/>
                  <a:gd name="T61" fmla="*/ 497 h 538"/>
                  <a:gd name="T62" fmla="*/ 290 w 663"/>
                  <a:gd name="T63" fmla="*/ 497 h 538"/>
                  <a:gd name="T64" fmla="*/ 262 w 663"/>
                  <a:gd name="T65" fmla="*/ 511 h 538"/>
                  <a:gd name="T66" fmla="*/ 221 w 663"/>
                  <a:gd name="T67" fmla="*/ 511 h 538"/>
                  <a:gd name="T68" fmla="*/ 193 w 663"/>
                  <a:gd name="T69" fmla="*/ 524 h 538"/>
                  <a:gd name="T70" fmla="*/ 166 w 663"/>
                  <a:gd name="T71" fmla="*/ 524 h 538"/>
                  <a:gd name="T72" fmla="*/ 124 w 663"/>
                  <a:gd name="T73" fmla="*/ 524 h 538"/>
                  <a:gd name="T74" fmla="*/ 97 w 663"/>
                  <a:gd name="T75" fmla="*/ 524 h 538"/>
                  <a:gd name="T76" fmla="*/ 83 w 663"/>
                  <a:gd name="T77" fmla="*/ 511 h 538"/>
                  <a:gd name="T78" fmla="*/ 55 w 663"/>
                  <a:gd name="T79" fmla="*/ 497 h 538"/>
                  <a:gd name="T80" fmla="*/ 55 w 663"/>
                  <a:gd name="T81" fmla="*/ 483 h 538"/>
                  <a:gd name="T82" fmla="*/ 42 w 663"/>
                  <a:gd name="T83" fmla="*/ 469 h 538"/>
                  <a:gd name="T84" fmla="*/ 28 w 663"/>
                  <a:gd name="T85" fmla="*/ 428 h 538"/>
                  <a:gd name="T86" fmla="*/ 14 w 663"/>
                  <a:gd name="T87" fmla="*/ 359 h 538"/>
                  <a:gd name="T88" fmla="*/ 0 w 663"/>
                  <a:gd name="T89" fmla="*/ 317 h 538"/>
                  <a:gd name="T90" fmla="*/ 0 w 663"/>
                  <a:gd name="T91" fmla="*/ 262 h 538"/>
                  <a:gd name="T92" fmla="*/ 14 w 663"/>
                  <a:gd name="T93" fmla="*/ 207 h 538"/>
                  <a:gd name="T94" fmla="*/ 14 w 663"/>
                  <a:gd name="T95" fmla="*/ 152 h 538"/>
                  <a:gd name="T96" fmla="*/ 28 w 663"/>
                  <a:gd name="T97" fmla="*/ 124 h 538"/>
                  <a:gd name="T98" fmla="*/ 28 w 663"/>
                  <a:gd name="T99" fmla="*/ 124 h 53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63"/>
                  <a:gd name="T151" fmla="*/ 0 h 538"/>
                  <a:gd name="T152" fmla="*/ 663 w 663"/>
                  <a:gd name="T153" fmla="*/ 538 h 53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63" h="538">
                    <a:moveTo>
                      <a:pt x="28" y="124"/>
                    </a:moveTo>
                    <a:lnTo>
                      <a:pt x="28" y="97"/>
                    </a:lnTo>
                    <a:lnTo>
                      <a:pt x="69" y="55"/>
                    </a:lnTo>
                    <a:lnTo>
                      <a:pt x="111" y="28"/>
                    </a:lnTo>
                    <a:lnTo>
                      <a:pt x="138" y="41"/>
                    </a:lnTo>
                    <a:lnTo>
                      <a:pt x="152" y="28"/>
                    </a:lnTo>
                    <a:lnTo>
                      <a:pt x="193" y="28"/>
                    </a:lnTo>
                    <a:lnTo>
                      <a:pt x="249" y="41"/>
                    </a:lnTo>
                    <a:lnTo>
                      <a:pt x="304" y="41"/>
                    </a:lnTo>
                    <a:lnTo>
                      <a:pt x="345" y="55"/>
                    </a:lnTo>
                    <a:lnTo>
                      <a:pt x="373" y="28"/>
                    </a:lnTo>
                    <a:lnTo>
                      <a:pt x="400" y="0"/>
                    </a:lnTo>
                    <a:lnTo>
                      <a:pt x="442" y="0"/>
                    </a:lnTo>
                    <a:lnTo>
                      <a:pt x="469" y="0"/>
                    </a:lnTo>
                    <a:lnTo>
                      <a:pt x="511" y="0"/>
                    </a:lnTo>
                    <a:lnTo>
                      <a:pt x="538" y="14"/>
                    </a:lnTo>
                    <a:lnTo>
                      <a:pt x="552" y="28"/>
                    </a:lnTo>
                    <a:lnTo>
                      <a:pt x="580" y="41"/>
                    </a:lnTo>
                    <a:lnTo>
                      <a:pt x="607" y="97"/>
                    </a:lnTo>
                    <a:lnTo>
                      <a:pt x="649" y="166"/>
                    </a:lnTo>
                    <a:lnTo>
                      <a:pt x="663" y="262"/>
                    </a:lnTo>
                    <a:lnTo>
                      <a:pt x="663" y="331"/>
                    </a:lnTo>
                    <a:lnTo>
                      <a:pt x="649" y="386"/>
                    </a:lnTo>
                    <a:lnTo>
                      <a:pt x="635" y="469"/>
                    </a:lnTo>
                    <a:lnTo>
                      <a:pt x="607" y="524"/>
                    </a:lnTo>
                    <a:lnTo>
                      <a:pt x="552" y="538"/>
                    </a:lnTo>
                    <a:lnTo>
                      <a:pt x="511" y="538"/>
                    </a:lnTo>
                    <a:lnTo>
                      <a:pt x="456" y="524"/>
                    </a:lnTo>
                    <a:lnTo>
                      <a:pt x="414" y="511"/>
                    </a:lnTo>
                    <a:lnTo>
                      <a:pt x="373" y="497"/>
                    </a:lnTo>
                    <a:lnTo>
                      <a:pt x="331" y="497"/>
                    </a:lnTo>
                    <a:lnTo>
                      <a:pt x="290" y="497"/>
                    </a:lnTo>
                    <a:lnTo>
                      <a:pt x="262" y="511"/>
                    </a:lnTo>
                    <a:lnTo>
                      <a:pt x="221" y="511"/>
                    </a:lnTo>
                    <a:lnTo>
                      <a:pt x="193" y="524"/>
                    </a:lnTo>
                    <a:lnTo>
                      <a:pt x="166" y="524"/>
                    </a:lnTo>
                    <a:lnTo>
                      <a:pt x="124" y="524"/>
                    </a:lnTo>
                    <a:lnTo>
                      <a:pt x="97" y="524"/>
                    </a:lnTo>
                    <a:lnTo>
                      <a:pt x="83" y="511"/>
                    </a:lnTo>
                    <a:lnTo>
                      <a:pt x="55" y="497"/>
                    </a:lnTo>
                    <a:lnTo>
                      <a:pt x="55" y="483"/>
                    </a:lnTo>
                    <a:lnTo>
                      <a:pt x="42" y="469"/>
                    </a:lnTo>
                    <a:lnTo>
                      <a:pt x="28" y="428"/>
                    </a:lnTo>
                    <a:lnTo>
                      <a:pt x="14" y="359"/>
                    </a:lnTo>
                    <a:lnTo>
                      <a:pt x="0" y="317"/>
                    </a:lnTo>
                    <a:lnTo>
                      <a:pt x="0" y="262"/>
                    </a:lnTo>
                    <a:lnTo>
                      <a:pt x="14" y="207"/>
                    </a:lnTo>
                    <a:lnTo>
                      <a:pt x="14" y="152"/>
                    </a:lnTo>
                    <a:lnTo>
                      <a:pt x="28" y="124"/>
                    </a:lnTo>
                    <a:close/>
                  </a:path>
                </a:pathLst>
              </a:custGeom>
              <a:solidFill>
                <a:srgbClr val="FFDC99"/>
              </a:solidFill>
              <a:ln w="31750">
                <a:solidFill>
                  <a:srgbClr val="FFDC99"/>
                </a:solidFill>
                <a:prstDash val="solid"/>
                <a:round/>
                <a:headEnd/>
                <a:tailEnd/>
              </a:ln>
            </p:spPr>
            <p:txBody>
              <a:bodyPr/>
              <a:lstStyle/>
              <a:p>
                <a:endParaRPr lang="en-GB"/>
              </a:p>
            </p:txBody>
          </p:sp>
          <p:sp>
            <p:nvSpPr>
              <p:cNvPr id="34111" name="Rectangle 664"/>
              <p:cNvSpPr>
                <a:spLocks noChangeArrowheads="1"/>
              </p:cNvSpPr>
              <p:nvPr/>
            </p:nvSpPr>
            <p:spPr bwMode="auto">
              <a:xfrm>
                <a:off x="1607" y="1291"/>
                <a:ext cx="482" cy="136"/>
              </a:xfrm>
              <a:prstGeom prst="rect">
                <a:avLst/>
              </a:prstGeom>
              <a:noFill/>
              <a:ln w="9525">
                <a:noFill/>
                <a:miter lim="800000"/>
                <a:headEnd/>
                <a:tailEnd/>
              </a:ln>
            </p:spPr>
            <p:txBody>
              <a:bodyPr wrap="none" lIns="0" tIns="0" rIns="0" bIns="0">
                <a:spAutoFit/>
              </a:bodyPr>
              <a:lstStyle/>
              <a:p>
                <a:pPr eaLnBrk="0" hangingPunct="0"/>
                <a:r>
                  <a:rPr lang="en-GB" sz="1400">
                    <a:solidFill>
                      <a:srgbClr val="000000"/>
                    </a:solidFill>
                    <a:latin typeface="Gill Sans MT" pitchFamily="34" charset="0"/>
                  </a:rPr>
                  <a:t>intranet</a:t>
                </a:r>
                <a:endParaRPr lang="en-GB" sz="2400">
                  <a:latin typeface="Times"/>
                </a:endParaRPr>
              </a:p>
            </p:txBody>
          </p:sp>
          <p:sp>
            <p:nvSpPr>
              <p:cNvPr id="34112" name="Freeform 665"/>
              <p:cNvSpPr>
                <a:spLocks/>
              </p:cNvSpPr>
              <p:nvPr/>
            </p:nvSpPr>
            <p:spPr bwMode="auto">
              <a:xfrm>
                <a:off x="2070" y="1382"/>
                <a:ext cx="359" cy="358"/>
              </a:xfrm>
              <a:custGeom>
                <a:avLst/>
                <a:gdLst>
                  <a:gd name="T0" fmla="*/ 359 w 359"/>
                  <a:gd name="T1" fmla="*/ 331 h 358"/>
                  <a:gd name="T2" fmla="*/ 331 w 359"/>
                  <a:gd name="T3" fmla="*/ 358 h 358"/>
                  <a:gd name="T4" fmla="*/ 0 w 359"/>
                  <a:gd name="T5" fmla="*/ 27 h 358"/>
                  <a:gd name="T6" fmla="*/ 28 w 359"/>
                  <a:gd name="T7" fmla="*/ 0 h 358"/>
                  <a:gd name="T8" fmla="*/ 359 w 359"/>
                  <a:gd name="T9" fmla="*/ 331 h 358"/>
                  <a:gd name="T10" fmla="*/ 0 60000 65536"/>
                  <a:gd name="T11" fmla="*/ 0 60000 65536"/>
                  <a:gd name="T12" fmla="*/ 0 60000 65536"/>
                  <a:gd name="T13" fmla="*/ 0 60000 65536"/>
                  <a:gd name="T14" fmla="*/ 0 60000 65536"/>
                  <a:gd name="T15" fmla="*/ 0 w 359"/>
                  <a:gd name="T16" fmla="*/ 0 h 358"/>
                  <a:gd name="T17" fmla="*/ 359 w 359"/>
                  <a:gd name="T18" fmla="*/ 358 h 358"/>
                </a:gdLst>
                <a:ahLst/>
                <a:cxnLst>
                  <a:cxn ang="T10">
                    <a:pos x="T0" y="T1"/>
                  </a:cxn>
                  <a:cxn ang="T11">
                    <a:pos x="T2" y="T3"/>
                  </a:cxn>
                  <a:cxn ang="T12">
                    <a:pos x="T4" y="T5"/>
                  </a:cxn>
                  <a:cxn ang="T13">
                    <a:pos x="T6" y="T7"/>
                  </a:cxn>
                  <a:cxn ang="T14">
                    <a:pos x="T8" y="T9"/>
                  </a:cxn>
                </a:cxnLst>
                <a:rect l="T15" t="T16" r="T17" b="T18"/>
                <a:pathLst>
                  <a:path w="359" h="358">
                    <a:moveTo>
                      <a:pt x="359" y="331"/>
                    </a:moveTo>
                    <a:lnTo>
                      <a:pt x="331" y="358"/>
                    </a:lnTo>
                    <a:lnTo>
                      <a:pt x="0" y="27"/>
                    </a:lnTo>
                    <a:lnTo>
                      <a:pt x="28" y="0"/>
                    </a:lnTo>
                    <a:lnTo>
                      <a:pt x="359" y="331"/>
                    </a:lnTo>
                    <a:close/>
                  </a:path>
                </a:pathLst>
              </a:custGeom>
              <a:solidFill>
                <a:srgbClr val="FFDC99"/>
              </a:solidFill>
              <a:ln w="31750">
                <a:solidFill>
                  <a:srgbClr val="FFDC99"/>
                </a:solidFill>
                <a:prstDash val="solid"/>
                <a:round/>
                <a:headEnd/>
                <a:tailEnd/>
              </a:ln>
            </p:spPr>
            <p:txBody>
              <a:bodyPr/>
              <a:lstStyle/>
              <a:p>
                <a:endParaRPr lang="en-GB"/>
              </a:p>
            </p:txBody>
          </p:sp>
          <p:sp>
            <p:nvSpPr>
              <p:cNvPr id="34113" name="Freeform 666"/>
              <p:cNvSpPr>
                <a:spLocks/>
              </p:cNvSpPr>
              <p:nvPr/>
            </p:nvSpPr>
            <p:spPr bwMode="auto">
              <a:xfrm>
                <a:off x="2733" y="1299"/>
                <a:ext cx="2469" cy="2083"/>
              </a:xfrm>
              <a:custGeom>
                <a:avLst/>
                <a:gdLst>
                  <a:gd name="T0" fmla="*/ 2428 w 2469"/>
                  <a:gd name="T1" fmla="*/ 0 h 2083"/>
                  <a:gd name="T2" fmla="*/ 2469 w 2469"/>
                  <a:gd name="T3" fmla="*/ 55 h 2083"/>
                  <a:gd name="T4" fmla="*/ 41 w 2469"/>
                  <a:gd name="T5" fmla="*/ 2083 h 2083"/>
                  <a:gd name="T6" fmla="*/ 0 w 2469"/>
                  <a:gd name="T7" fmla="*/ 2042 h 2083"/>
                  <a:gd name="T8" fmla="*/ 2428 w 2469"/>
                  <a:gd name="T9" fmla="*/ 0 h 2083"/>
                  <a:gd name="T10" fmla="*/ 0 60000 65536"/>
                  <a:gd name="T11" fmla="*/ 0 60000 65536"/>
                  <a:gd name="T12" fmla="*/ 0 60000 65536"/>
                  <a:gd name="T13" fmla="*/ 0 60000 65536"/>
                  <a:gd name="T14" fmla="*/ 0 60000 65536"/>
                  <a:gd name="T15" fmla="*/ 0 w 2469"/>
                  <a:gd name="T16" fmla="*/ 0 h 2083"/>
                  <a:gd name="T17" fmla="*/ 2469 w 2469"/>
                  <a:gd name="T18" fmla="*/ 2083 h 2083"/>
                </a:gdLst>
                <a:ahLst/>
                <a:cxnLst>
                  <a:cxn ang="T10">
                    <a:pos x="T0" y="T1"/>
                  </a:cxn>
                  <a:cxn ang="T11">
                    <a:pos x="T2" y="T3"/>
                  </a:cxn>
                  <a:cxn ang="T12">
                    <a:pos x="T4" y="T5"/>
                  </a:cxn>
                  <a:cxn ang="T13">
                    <a:pos x="T6" y="T7"/>
                  </a:cxn>
                  <a:cxn ang="T14">
                    <a:pos x="T8" y="T9"/>
                  </a:cxn>
                </a:cxnLst>
                <a:rect l="T15" t="T16" r="T17" b="T18"/>
                <a:pathLst>
                  <a:path w="2469" h="2083">
                    <a:moveTo>
                      <a:pt x="2428" y="0"/>
                    </a:moveTo>
                    <a:lnTo>
                      <a:pt x="2469" y="55"/>
                    </a:lnTo>
                    <a:lnTo>
                      <a:pt x="41" y="2083"/>
                    </a:lnTo>
                    <a:lnTo>
                      <a:pt x="0" y="2042"/>
                    </a:lnTo>
                    <a:lnTo>
                      <a:pt x="2428" y="0"/>
                    </a:lnTo>
                    <a:close/>
                  </a:path>
                </a:pathLst>
              </a:custGeom>
              <a:solidFill>
                <a:srgbClr val="FFDC99"/>
              </a:solidFill>
              <a:ln w="31750">
                <a:solidFill>
                  <a:srgbClr val="FFDC99"/>
                </a:solidFill>
                <a:prstDash val="solid"/>
                <a:round/>
                <a:headEnd/>
                <a:tailEnd/>
              </a:ln>
            </p:spPr>
            <p:txBody>
              <a:bodyPr/>
              <a:lstStyle/>
              <a:p>
                <a:endParaRPr lang="en-GB"/>
              </a:p>
            </p:txBody>
          </p:sp>
          <p:sp>
            <p:nvSpPr>
              <p:cNvPr id="34114" name="Freeform 667"/>
              <p:cNvSpPr>
                <a:spLocks/>
              </p:cNvSpPr>
              <p:nvPr/>
            </p:nvSpPr>
            <p:spPr bwMode="auto">
              <a:xfrm>
                <a:off x="4030" y="885"/>
                <a:ext cx="855" cy="510"/>
              </a:xfrm>
              <a:custGeom>
                <a:avLst/>
                <a:gdLst>
                  <a:gd name="T0" fmla="*/ 27 w 855"/>
                  <a:gd name="T1" fmla="*/ 124 h 510"/>
                  <a:gd name="T2" fmla="*/ 41 w 855"/>
                  <a:gd name="T3" fmla="*/ 83 h 510"/>
                  <a:gd name="T4" fmla="*/ 82 w 855"/>
                  <a:gd name="T5" fmla="*/ 55 h 510"/>
                  <a:gd name="T6" fmla="*/ 138 w 855"/>
                  <a:gd name="T7" fmla="*/ 27 h 510"/>
                  <a:gd name="T8" fmla="*/ 179 w 855"/>
                  <a:gd name="T9" fmla="*/ 41 h 510"/>
                  <a:gd name="T10" fmla="*/ 207 w 855"/>
                  <a:gd name="T11" fmla="*/ 27 h 510"/>
                  <a:gd name="T12" fmla="*/ 262 w 855"/>
                  <a:gd name="T13" fmla="*/ 27 h 510"/>
                  <a:gd name="T14" fmla="*/ 317 w 855"/>
                  <a:gd name="T15" fmla="*/ 41 h 510"/>
                  <a:gd name="T16" fmla="*/ 386 w 855"/>
                  <a:gd name="T17" fmla="*/ 41 h 510"/>
                  <a:gd name="T18" fmla="*/ 455 w 855"/>
                  <a:gd name="T19" fmla="*/ 41 h 510"/>
                  <a:gd name="T20" fmla="*/ 483 w 855"/>
                  <a:gd name="T21" fmla="*/ 27 h 510"/>
                  <a:gd name="T22" fmla="*/ 510 w 855"/>
                  <a:gd name="T23" fmla="*/ 14 h 510"/>
                  <a:gd name="T24" fmla="*/ 565 w 855"/>
                  <a:gd name="T25" fmla="*/ 0 h 510"/>
                  <a:gd name="T26" fmla="*/ 607 w 855"/>
                  <a:gd name="T27" fmla="*/ 0 h 510"/>
                  <a:gd name="T28" fmla="*/ 648 w 855"/>
                  <a:gd name="T29" fmla="*/ 0 h 510"/>
                  <a:gd name="T30" fmla="*/ 690 w 855"/>
                  <a:gd name="T31" fmla="*/ 14 h 510"/>
                  <a:gd name="T32" fmla="*/ 703 w 855"/>
                  <a:gd name="T33" fmla="*/ 27 h 510"/>
                  <a:gd name="T34" fmla="*/ 745 w 855"/>
                  <a:gd name="T35" fmla="*/ 41 h 510"/>
                  <a:gd name="T36" fmla="*/ 786 w 855"/>
                  <a:gd name="T37" fmla="*/ 83 h 510"/>
                  <a:gd name="T38" fmla="*/ 841 w 855"/>
                  <a:gd name="T39" fmla="*/ 165 h 510"/>
                  <a:gd name="T40" fmla="*/ 855 w 855"/>
                  <a:gd name="T41" fmla="*/ 248 h 510"/>
                  <a:gd name="T42" fmla="*/ 855 w 855"/>
                  <a:gd name="T43" fmla="*/ 317 h 510"/>
                  <a:gd name="T44" fmla="*/ 841 w 855"/>
                  <a:gd name="T45" fmla="*/ 359 h 510"/>
                  <a:gd name="T46" fmla="*/ 828 w 855"/>
                  <a:gd name="T47" fmla="*/ 455 h 510"/>
                  <a:gd name="T48" fmla="*/ 772 w 855"/>
                  <a:gd name="T49" fmla="*/ 497 h 510"/>
                  <a:gd name="T50" fmla="*/ 717 w 855"/>
                  <a:gd name="T51" fmla="*/ 510 h 510"/>
                  <a:gd name="T52" fmla="*/ 662 w 855"/>
                  <a:gd name="T53" fmla="*/ 497 h 510"/>
                  <a:gd name="T54" fmla="*/ 593 w 855"/>
                  <a:gd name="T55" fmla="*/ 497 h 510"/>
                  <a:gd name="T56" fmla="*/ 538 w 855"/>
                  <a:gd name="T57" fmla="*/ 483 h 510"/>
                  <a:gd name="T58" fmla="*/ 483 w 855"/>
                  <a:gd name="T59" fmla="*/ 469 h 510"/>
                  <a:gd name="T60" fmla="*/ 427 w 855"/>
                  <a:gd name="T61" fmla="*/ 469 h 510"/>
                  <a:gd name="T62" fmla="*/ 372 w 855"/>
                  <a:gd name="T63" fmla="*/ 469 h 510"/>
                  <a:gd name="T64" fmla="*/ 331 w 855"/>
                  <a:gd name="T65" fmla="*/ 483 h 510"/>
                  <a:gd name="T66" fmla="*/ 289 w 855"/>
                  <a:gd name="T67" fmla="*/ 483 h 510"/>
                  <a:gd name="T68" fmla="*/ 248 w 855"/>
                  <a:gd name="T69" fmla="*/ 497 h 510"/>
                  <a:gd name="T70" fmla="*/ 207 w 855"/>
                  <a:gd name="T71" fmla="*/ 497 h 510"/>
                  <a:gd name="T72" fmla="*/ 165 w 855"/>
                  <a:gd name="T73" fmla="*/ 497 h 510"/>
                  <a:gd name="T74" fmla="*/ 138 w 855"/>
                  <a:gd name="T75" fmla="*/ 497 h 510"/>
                  <a:gd name="T76" fmla="*/ 96 w 855"/>
                  <a:gd name="T77" fmla="*/ 483 h 510"/>
                  <a:gd name="T78" fmla="*/ 82 w 855"/>
                  <a:gd name="T79" fmla="*/ 469 h 510"/>
                  <a:gd name="T80" fmla="*/ 69 w 855"/>
                  <a:gd name="T81" fmla="*/ 455 h 510"/>
                  <a:gd name="T82" fmla="*/ 55 w 855"/>
                  <a:gd name="T83" fmla="*/ 441 h 510"/>
                  <a:gd name="T84" fmla="*/ 41 w 855"/>
                  <a:gd name="T85" fmla="*/ 400 h 510"/>
                  <a:gd name="T86" fmla="*/ 13 w 855"/>
                  <a:gd name="T87" fmla="*/ 345 h 510"/>
                  <a:gd name="T88" fmla="*/ 13 w 855"/>
                  <a:gd name="T89" fmla="*/ 290 h 510"/>
                  <a:gd name="T90" fmla="*/ 0 w 855"/>
                  <a:gd name="T91" fmla="*/ 248 h 510"/>
                  <a:gd name="T92" fmla="*/ 13 w 855"/>
                  <a:gd name="T93" fmla="*/ 193 h 510"/>
                  <a:gd name="T94" fmla="*/ 13 w 855"/>
                  <a:gd name="T95" fmla="*/ 152 h 510"/>
                  <a:gd name="T96" fmla="*/ 27 w 855"/>
                  <a:gd name="T97" fmla="*/ 124 h 510"/>
                  <a:gd name="T98" fmla="*/ 27 w 855"/>
                  <a:gd name="T99" fmla="*/ 124 h 51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55"/>
                  <a:gd name="T151" fmla="*/ 0 h 510"/>
                  <a:gd name="T152" fmla="*/ 855 w 855"/>
                  <a:gd name="T153" fmla="*/ 510 h 51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55" h="510">
                    <a:moveTo>
                      <a:pt x="27" y="124"/>
                    </a:moveTo>
                    <a:lnTo>
                      <a:pt x="41" y="83"/>
                    </a:lnTo>
                    <a:lnTo>
                      <a:pt x="82" y="55"/>
                    </a:lnTo>
                    <a:lnTo>
                      <a:pt x="138" y="27"/>
                    </a:lnTo>
                    <a:lnTo>
                      <a:pt x="179" y="41"/>
                    </a:lnTo>
                    <a:lnTo>
                      <a:pt x="207" y="27"/>
                    </a:lnTo>
                    <a:lnTo>
                      <a:pt x="262" y="27"/>
                    </a:lnTo>
                    <a:lnTo>
                      <a:pt x="317" y="41"/>
                    </a:lnTo>
                    <a:lnTo>
                      <a:pt x="386" y="41"/>
                    </a:lnTo>
                    <a:lnTo>
                      <a:pt x="455" y="41"/>
                    </a:lnTo>
                    <a:lnTo>
                      <a:pt x="483" y="27"/>
                    </a:lnTo>
                    <a:lnTo>
                      <a:pt x="510" y="14"/>
                    </a:lnTo>
                    <a:lnTo>
                      <a:pt x="565" y="0"/>
                    </a:lnTo>
                    <a:lnTo>
                      <a:pt x="607" y="0"/>
                    </a:lnTo>
                    <a:lnTo>
                      <a:pt x="648" y="0"/>
                    </a:lnTo>
                    <a:lnTo>
                      <a:pt x="690" y="14"/>
                    </a:lnTo>
                    <a:lnTo>
                      <a:pt x="703" y="27"/>
                    </a:lnTo>
                    <a:lnTo>
                      <a:pt x="745" y="41"/>
                    </a:lnTo>
                    <a:lnTo>
                      <a:pt x="786" y="83"/>
                    </a:lnTo>
                    <a:lnTo>
                      <a:pt x="841" y="165"/>
                    </a:lnTo>
                    <a:lnTo>
                      <a:pt x="855" y="248"/>
                    </a:lnTo>
                    <a:lnTo>
                      <a:pt x="855" y="317"/>
                    </a:lnTo>
                    <a:lnTo>
                      <a:pt x="841" y="359"/>
                    </a:lnTo>
                    <a:lnTo>
                      <a:pt x="828" y="455"/>
                    </a:lnTo>
                    <a:lnTo>
                      <a:pt x="772" y="497"/>
                    </a:lnTo>
                    <a:lnTo>
                      <a:pt x="717" y="510"/>
                    </a:lnTo>
                    <a:lnTo>
                      <a:pt x="662" y="497"/>
                    </a:lnTo>
                    <a:lnTo>
                      <a:pt x="593" y="497"/>
                    </a:lnTo>
                    <a:lnTo>
                      <a:pt x="538" y="483"/>
                    </a:lnTo>
                    <a:lnTo>
                      <a:pt x="483" y="469"/>
                    </a:lnTo>
                    <a:lnTo>
                      <a:pt x="427" y="469"/>
                    </a:lnTo>
                    <a:lnTo>
                      <a:pt x="372" y="469"/>
                    </a:lnTo>
                    <a:lnTo>
                      <a:pt x="331" y="483"/>
                    </a:lnTo>
                    <a:lnTo>
                      <a:pt x="289" y="483"/>
                    </a:lnTo>
                    <a:lnTo>
                      <a:pt x="248" y="497"/>
                    </a:lnTo>
                    <a:lnTo>
                      <a:pt x="207" y="497"/>
                    </a:lnTo>
                    <a:lnTo>
                      <a:pt x="165" y="497"/>
                    </a:lnTo>
                    <a:lnTo>
                      <a:pt x="138" y="497"/>
                    </a:lnTo>
                    <a:lnTo>
                      <a:pt x="96" y="483"/>
                    </a:lnTo>
                    <a:lnTo>
                      <a:pt x="82" y="469"/>
                    </a:lnTo>
                    <a:lnTo>
                      <a:pt x="69" y="455"/>
                    </a:lnTo>
                    <a:lnTo>
                      <a:pt x="55" y="441"/>
                    </a:lnTo>
                    <a:lnTo>
                      <a:pt x="41" y="400"/>
                    </a:lnTo>
                    <a:lnTo>
                      <a:pt x="13" y="345"/>
                    </a:lnTo>
                    <a:lnTo>
                      <a:pt x="13" y="290"/>
                    </a:lnTo>
                    <a:lnTo>
                      <a:pt x="0" y="248"/>
                    </a:lnTo>
                    <a:lnTo>
                      <a:pt x="13" y="193"/>
                    </a:lnTo>
                    <a:lnTo>
                      <a:pt x="13" y="152"/>
                    </a:lnTo>
                    <a:lnTo>
                      <a:pt x="27" y="124"/>
                    </a:lnTo>
                    <a:close/>
                  </a:path>
                </a:pathLst>
              </a:custGeom>
              <a:solidFill>
                <a:srgbClr val="FFDC99"/>
              </a:solidFill>
              <a:ln w="31750">
                <a:solidFill>
                  <a:srgbClr val="FFDC99"/>
                </a:solidFill>
                <a:prstDash val="solid"/>
                <a:round/>
                <a:headEnd/>
                <a:tailEnd/>
              </a:ln>
            </p:spPr>
            <p:txBody>
              <a:bodyPr/>
              <a:lstStyle/>
              <a:p>
                <a:endParaRPr lang="en-GB"/>
              </a:p>
            </p:txBody>
          </p:sp>
          <p:sp>
            <p:nvSpPr>
              <p:cNvPr id="34115" name="Freeform 668"/>
              <p:cNvSpPr>
                <a:spLocks/>
              </p:cNvSpPr>
              <p:nvPr/>
            </p:nvSpPr>
            <p:spPr bwMode="auto">
              <a:xfrm>
                <a:off x="2112" y="1561"/>
                <a:ext cx="662" cy="400"/>
              </a:xfrm>
              <a:custGeom>
                <a:avLst/>
                <a:gdLst>
                  <a:gd name="T0" fmla="*/ 27 w 662"/>
                  <a:gd name="T1" fmla="*/ 96 h 400"/>
                  <a:gd name="T2" fmla="*/ 41 w 662"/>
                  <a:gd name="T3" fmla="*/ 69 h 400"/>
                  <a:gd name="T4" fmla="*/ 69 w 662"/>
                  <a:gd name="T5" fmla="*/ 41 h 400"/>
                  <a:gd name="T6" fmla="*/ 110 w 662"/>
                  <a:gd name="T7" fmla="*/ 27 h 400"/>
                  <a:gd name="T8" fmla="*/ 138 w 662"/>
                  <a:gd name="T9" fmla="*/ 27 h 400"/>
                  <a:gd name="T10" fmla="*/ 165 w 662"/>
                  <a:gd name="T11" fmla="*/ 27 h 400"/>
                  <a:gd name="T12" fmla="*/ 193 w 662"/>
                  <a:gd name="T13" fmla="*/ 27 h 400"/>
                  <a:gd name="T14" fmla="*/ 248 w 662"/>
                  <a:gd name="T15" fmla="*/ 41 h 400"/>
                  <a:gd name="T16" fmla="*/ 303 w 662"/>
                  <a:gd name="T17" fmla="*/ 41 h 400"/>
                  <a:gd name="T18" fmla="*/ 345 w 662"/>
                  <a:gd name="T19" fmla="*/ 41 h 400"/>
                  <a:gd name="T20" fmla="*/ 372 w 662"/>
                  <a:gd name="T21" fmla="*/ 27 h 400"/>
                  <a:gd name="T22" fmla="*/ 400 w 662"/>
                  <a:gd name="T23" fmla="*/ 14 h 400"/>
                  <a:gd name="T24" fmla="*/ 441 w 662"/>
                  <a:gd name="T25" fmla="*/ 0 h 400"/>
                  <a:gd name="T26" fmla="*/ 483 w 662"/>
                  <a:gd name="T27" fmla="*/ 0 h 400"/>
                  <a:gd name="T28" fmla="*/ 510 w 662"/>
                  <a:gd name="T29" fmla="*/ 14 h 400"/>
                  <a:gd name="T30" fmla="*/ 538 w 662"/>
                  <a:gd name="T31" fmla="*/ 14 h 400"/>
                  <a:gd name="T32" fmla="*/ 552 w 662"/>
                  <a:gd name="T33" fmla="*/ 27 h 400"/>
                  <a:gd name="T34" fmla="*/ 579 w 662"/>
                  <a:gd name="T35" fmla="*/ 41 h 400"/>
                  <a:gd name="T36" fmla="*/ 621 w 662"/>
                  <a:gd name="T37" fmla="*/ 69 h 400"/>
                  <a:gd name="T38" fmla="*/ 648 w 662"/>
                  <a:gd name="T39" fmla="*/ 124 h 400"/>
                  <a:gd name="T40" fmla="*/ 662 w 662"/>
                  <a:gd name="T41" fmla="*/ 207 h 400"/>
                  <a:gd name="T42" fmla="*/ 662 w 662"/>
                  <a:gd name="T43" fmla="*/ 248 h 400"/>
                  <a:gd name="T44" fmla="*/ 662 w 662"/>
                  <a:gd name="T45" fmla="*/ 290 h 400"/>
                  <a:gd name="T46" fmla="*/ 634 w 662"/>
                  <a:gd name="T47" fmla="*/ 359 h 400"/>
                  <a:gd name="T48" fmla="*/ 607 w 662"/>
                  <a:gd name="T49" fmla="*/ 386 h 400"/>
                  <a:gd name="T50" fmla="*/ 565 w 662"/>
                  <a:gd name="T51" fmla="*/ 400 h 400"/>
                  <a:gd name="T52" fmla="*/ 510 w 662"/>
                  <a:gd name="T53" fmla="*/ 400 h 400"/>
                  <a:gd name="T54" fmla="*/ 469 w 662"/>
                  <a:gd name="T55" fmla="*/ 386 h 400"/>
                  <a:gd name="T56" fmla="*/ 414 w 662"/>
                  <a:gd name="T57" fmla="*/ 386 h 400"/>
                  <a:gd name="T58" fmla="*/ 372 w 662"/>
                  <a:gd name="T59" fmla="*/ 372 h 400"/>
                  <a:gd name="T60" fmla="*/ 331 w 662"/>
                  <a:gd name="T61" fmla="*/ 372 h 400"/>
                  <a:gd name="T62" fmla="*/ 289 w 662"/>
                  <a:gd name="T63" fmla="*/ 372 h 400"/>
                  <a:gd name="T64" fmla="*/ 262 w 662"/>
                  <a:gd name="T65" fmla="*/ 372 h 400"/>
                  <a:gd name="T66" fmla="*/ 221 w 662"/>
                  <a:gd name="T67" fmla="*/ 386 h 400"/>
                  <a:gd name="T68" fmla="*/ 193 w 662"/>
                  <a:gd name="T69" fmla="*/ 386 h 400"/>
                  <a:gd name="T70" fmla="*/ 165 w 662"/>
                  <a:gd name="T71" fmla="*/ 386 h 400"/>
                  <a:gd name="T72" fmla="*/ 138 w 662"/>
                  <a:gd name="T73" fmla="*/ 386 h 400"/>
                  <a:gd name="T74" fmla="*/ 110 w 662"/>
                  <a:gd name="T75" fmla="*/ 386 h 400"/>
                  <a:gd name="T76" fmla="*/ 83 w 662"/>
                  <a:gd name="T77" fmla="*/ 386 h 400"/>
                  <a:gd name="T78" fmla="*/ 55 w 662"/>
                  <a:gd name="T79" fmla="*/ 372 h 400"/>
                  <a:gd name="T80" fmla="*/ 55 w 662"/>
                  <a:gd name="T81" fmla="*/ 359 h 400"/>
                  <a:gd name="T82" fmla="*/ 41 w 662"/>
                  <a:gd name="T83" fmla="*/ 345 h 400"/>
                  <a:gd name="T84" fmla="*/ 27 w 662"/>
                  <a:gd name="T85" fmla="*/ 317 h 400"/>
                  <a:gd name="T86" fmla="*/ 14 w 662"/>
                  <a:gd name="T87" fmla="*/ 276 h 400"/>
                  <a:gd name="T88" fmla="*/ 14 w 662"/>
                  <a:gd name="T89" fmla="*/ 234 h 400"/>
                  <a:gd name="T90" fmla="*/ 0 w 662"/>
                  <a:gd name="T91" fmla="*/ 193 h 400"/>
                  <a:gd name="T92" fmla="*/ 14 w 662"/>
                  <a:gd name="T93" fmla="*/ 165 h 400"/>
                  <a:gd name="T94" fmla="*/ 14 w 662"/>
                  <a:gd name="T95" fmla="*/ 124 h 400"/>
                  <a:gd name="T96" fmla="*/ 27 w 662"/>
                  <a:gd name="T97" fmla="*/ 96 h 400"/>
                  <a:gd name="T98" fmla="*/ 27 w 662"/>
                  <a:gd name="T99" fmla="*/ 96 h 4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62"/>
                  <a:gd name="T151" fmla="*/ 0 h 400"/>
                  <a:gd name="T152" fmla="*/ 662 w 662"/>
                  <a:gd name="T153" fmla="*/ 400 h 4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62" h="400">
                    <a:moveTo>
                      <a:pt x="27" y="96"/>
                    </a:moveTo>
                    <a:lnTo>
                      <a:pt x="41" y="69"/>
                    </a:lnTo>
                    <a:lnTo>
                      <a:pt x="69" y="41"/>
                    </a:lnTo>
                    <a:lnTo>
                      <a:pt x="110" y="27"/>
                    </a:lnTo>
                    <a:lnTo>
                      <a:pt x="138" y="27"/>
                    </a:lnTo>
                    <a:lnTo>
                      <a:pt x="165" y="27"/>
                    </a:lnTo>
                    <a:lnTo>
                      <a:pt x="193" y="27"/>
                    </a:lnTo>
                    <a:lnTo>
                      <a:pt x="248" y="41"/>
                    </a:lnTo>
                    <a:lnTo>
                      <a:pt x="303" y="41"/>
                    </a:lnTo>
                    <a:lnTo>
                      <a:pt x="345" y="41"/>
                    </a:lnTo>
                    <a:lnTo>
                      <a:pt x="372" y="27"/>
                    </a:lnTo>
                    <a:lnTo>
                      <a:pt x="400" y="14"/>
                    </a:lnTo>
                    <a:lnTo>
                      <a:pt x="441" y="0"/>
                    </a:lnTo>
                    <a:lnTo>
                      <a:pt x="483" y="0"/>
                    </a:lnTo>
                    <a:lnTo>
                      <a:pt x="510" y="14"/>
                    </a:lnTo>
                    <a:lnTo>
                      <a:pt x="538" y="14"/>
                    </a:lnTo>
                    <a:lnTo>
                      <a:pt x="552" y="27"/>
                    </a:lnTo>
                    <a:lnTo>
                      <a:pt x="579" y="41"/>
                    </a:lnTo>
                    <a:lnTo>
                      <a:pt x="621" y="69"/>
                    </a:lnTo>
                    <a:lnTo>
                      <a:pt x="648" y="124"/>
                    </a:lnTo>
                    <a:lnTo>
                      <a:pt x="662" y="207"/>
                    </a:lnTo>
                    <a:lnTo>
                      <a:pt x="662" y="248"/>
                    </a:lnTo>
                    <a:lnTo>
                      <a:pt x="662" y="290"/>
                    </a:lnTo>
                    <a:lnTo>
                      <a:pt x="634" y="359"/>
                    </a:lnTo>
                    <a:lnTo>
                      <a:pt x="607" y="386"/>
                    </a:lnTo>
                    <a:lnTo>
                      <a:pt x="565" y="400"/>
                    </a:lnTo>
                    <a:lnTo>
                      <a:pt x="510" y="400"/>
                    </a:lnTo>
                    <a:lnTo>
                      <a:pt x="469" y="386"/>
                    </a:lnTo>
                    <a:lnTo>
                      <a:pt x="414" y="386"/>
                    </a:lnTo>
                    <a:lnTo>
                      <a:pt x="372" y="372"/>
                    </a:lnTo>
                    <a:lnTo>
                      <a:pt x="331" y="372"/>
                    </a:lnTo>
                    <a:lnTo>
                      <a:pt x="289" y="372"/>
                    </a:lnTo>
                    <a:lnTo>
                      <a:pt x="262" y="372"/>
                    </a:lnTo>
                    <a:lnTo>
                      <a:pt x="221" y="386"/>
                    </a:lnTo>
                    <a:lnTo>
                      <a:pt x="193" y="386"/>
                    </a:lnTo>
                    <a:lnTo>
                      <a:pt x="165" y="386"/>
                    </a:lnTo>
                    <a:lnTo>
                      <a:pt x="138" y="386"/>
                    </a:lnTo>
                    <a:lnTo>
                      <a:pt x="110" y="386"/>
                    </a:lnTo>
                    <a:lnTo>
                      <a:pt x="83" y="386"/>
                    </a:lnTo>
                    <a:lnTo>
                      <a:pt x="55" y="372"/>
                    </a:lnTo>
                    <a:lnTo>
                      <a:pt x="55" y="359"/>
                    </a:lnTo>
                    <a:lnTo>
                      <a:pt x="41" y="345"/>
                    </a:lnTo>
                    <a:lnTo>
                      <a:pt x="27" y="317"/>
                    </a:lnTo>
                    <a:lnTo>
                      <a:pt x="14" y="276"/>
                    </a:lnTo>
                    <a:lnTo>
                      <a:pt x="14" y="234"/>
                    </a:lnTo>
                    <a:lnTo>
                      <a:pt x="0" y="193"/>
                    </a:lnTo>
                    <a:lnTo>
                      <a:pt x="14" y="165"/>
                    </a:lnTo>
                    <a:lnTo>
                      <a:pt x="14" y="124"/>
                    </a:lnTo>
                    <a:lnTo>
                      <a:pt x="27" y="96"/>
                    </a:lnTo>
                    <a:close/>
                  </a:path>
                </a:pathLst>
              </a:custGeom>
              <a:solidFill>
                <a:srgbClr val="FFDC99"/>
              </a:solidFill>
              <a:ln w="31750">
                <a:solidFill>
                  <a:srgbClr val="FFDC99"/>
                </a:solidFill>
                <a:prstDash val="solid"/>
                <a:round/>
                <a:headEnd/>
                <a:tailEnd/>
              </a:ln>
            </p:spPr>
            <p:txBody>
              <a:bodyPr/>
              <a:lstStyle/>
              <a:p>
                <a:endParaRPr lang="en-GB"/>
              </a:p>
            </p:txBody>
          </p:sp>
          <p:sp>
            <p:nvSpPr>
              <p:cNvPr id="34116" name="Freeform 669"/>
              <p:cNvSpPr>
                <a:spLocks/>
              </p:cNvSpPr>
              <p:nvPr/>
            </p:nvSpPr>
            <p:spPr bwMode="auto">
              <a:xfrm>
                <a:off x="1463" y="2002"/>
                <a:ext cx="649" cy="401"/>
              </a:xfrm>
              <a:custGeom>
                <a:avLst/>
                <a:gdLst>
                  <a:gd name="T0" fmla="*/ 14 w 649"/>
                  <a:gd name="T1" fmla="*/ 97 h 401"/>
                  <a:gd name="T2" fmla="*/ 28 w 649"/>
                  <a:gd name="T3" fmla="*/ 69 h 401"/>
                  <a:gd name="T4" fmla="*/ 55 w 649"/>
                  <a:gd name="T5" fmla="*/ 42 h 401"/>
                  <a:gd name="T6" fmla="*/ 97 w 649"/>
                  <a:gd name="T7" fmla="*/ 28 h 401"/>
                  <a:gd name="T8" fmla="*/ 124 w 649"/>
                  <a:gd name="T9" fmla="*/ 28 h 401"/>
                  <a:gd name="T10" fmla="*/ 152 w 649"/>
                  <a:gd name="T11" fmla="*/ 28 h 401"/>
                  <a:gd name="T12" fmla="*/ 193 w 649"/>
                  <a:gd name="T13" fmla="*/ 28 h 401"/>
                  <a:gd name="T14" fmla="*/ 235 w 649"/>
                  <a:gd name="T15" fmla="*/ 28 h 401"/>
                  <a:gd name="T16" fmla="*/ 290 w 649"/>
                  <a:gd name="T17" fmla="*/ 42 h 401"/>
                  <a:gd name="T18" fmla="*/ 345 w 649"/>
                  <a:gd name="T19" fmla="*/ 42 h 401"/>
                  <a:gd name="T20" fmla="*/ 373 w 649"/>
                  <a:gd name="T21" fmla="*/ 28 h 401"/>
                  <a:gd name="T22" fmla="*/ 387 w 649"/>
                  <a:gd name="T23" fmla="*/ 0 h 401"/>
                  <a:gd name="T24" fmla="*/ 428 w 649"/>
                  <a:gd name="T25" fmla="*/ 0 h 401"/>
                  <a:gd name="T26" fmla="*/ 469 w 649"/>
                  <a:gd name="T27" fmla="*/ 0 h 401"/>
                  <a:gd name="T28" fmla="*/ 497 w 649"/>
                  <a:gd name="T29" fmla="*/ 0 h 401"/>
                  <a:gd name="T30" fmla="*/ 525 w 649"/>
                  <a:gd name="T31" fmla="*/ 14 h 401"/>
                  <a:gd name="T32" fmla="*/ 538 w 649"/>
                  <a:gd name="T33" fmla="*/ 28 h 401"/>
                  <a:gd name="T34" fmla="*/ 566 w 649"/>
                  <a:gd name="T35" fmla="*/ 42 h 401"/>
                  <a:gd name="T36" fmla="*/ 607 w 649"/>
                  <a:gd name="T37" fmla="*/ 69 h 401"/>
                  <a:gd name="T38" fmla="*/ 635 w 649"/>
                  <a:gd name="T39" fmla="*/ 125 h 401"/>
                  <a:gd name="T40" fmla="*/ 649 w 649"/>
                  <a:gd name="T41" fmla="*/ 194 h 401"/>
                  <a:gd name="T42" fmla="*/ 649 w 649"/>
                  <a:gd name="T43" fmla="*/ 249 h 401"/>
                  <a:gd name="T44" fmla="*/ 649 w 649"/>
                  <a:gd name="T45" fmla="*/ 276 h 401"/>
                  <a:gd name="T46" fmla="*/ 635 w 649"/>
                  <a:gd name="T47" fmla="*/ 345 h 401"/>
                  <a:gd name="T48" fmla="*/ 594 w 649"/>
                  <a:gd name="T49" fmla="*/ 387 h 401"/>
                  <a:gd name="T50" fmla="*/ 552 w 649"/>
                  <a:gd name="T51" fmla="*/ 401 h 401"/>
                  <a:gd name="T52" fmla="*/ 497 w 649"/>
                  <a:gd name="T53" fmla="*/ 387 h 401"/>
                  <a:gd name="T54" fmla="*/ 456 w 649"/>
                  <a:gd name="T55" fmla="*/ 387 h 401"/>
                  <a:gd name="T56" fmla="*/ 414 w 649"/>
                  <a:gd name="T57" fmla="*/ 373 h 401"/>
                  <a:gd name="T58" fmla="*/ 373 w 649"/>
                  <a:gd name="T59" fmla="*/ 373 h 401"/>
                  <a:gd name="T60" fmla="*/ 318 w 649"/>
                  <a:gd name="T61" fmla="*/ 373 h 401"/>
                  <a:gd name="T62" fmla="*/ 276 w 649"/>
                  <a:gd name="T63" fmla="*/ 373 h 401"/>
                  <a:gd name="T64" fmla="*/ 249 w 649"/>
                  <a:gd name="T65" fmla="*/ 373 h 401"/>
                  <a:gd name="T66" fmla="*/ 221 w 649"/>
                  <a:gd name="T67" fmla="*/ 373 h 401"/>
                  <a:gd name="T68" fmla="*/ 180 w 649"/>
                  <a:gd name="T69" fmla="*/ 387 h 401"/>
                  <a:gd name="T70" fmla="*/ 152 w 649"/>
                  <a:gd name="T71" fmla="*/ 387 h 401"/>
                  <a:gd name="T72" fmla="*/ 124 w 649"/>
                  <a:gd name="T73" fmla="*/ 387 h 401"/>
                  <a:gd name="T74" fmla="*/ 97 w 649"/>
                  <a:gd name="T75" fmla="*/ 387 h 401"/>
                  <a:gd name="T76" fmla="*/ 69 w 649"/>
                  <a:gd name="T77" fmla="*/ 373 h 401"/>
                  <a:gd name="T78" fmla="*/ 55 w 649"/>
                  <a:gd name="T79" fmla="*/ 373 h 401"/>
                  <a:gd name="T80" fmla="*/ 42 w 649"/>
                  <a:gd name="T81" fmla="*/ 359 h 401"/>
                  <a:gd name="T82" fmla="*/ 42 w 649"/>
                  <a:gd name="T83" fmla="*/ 345 h 401"/>
                  <a:gd name="T84" fmla="*/ 28 w 649"/>
                  <a:gd name="T85" fmla="*/ 318 h 401"/>
                  <a:gd name="T86" fmla="*/ 0 w 649"/>
                  <a:gd name="T87" fmla="*/ 263 h 401"/>
                  <a:gd name="T88" fmla="*/ 0 w 649"/>
                  <a:gd name="T89" fmla="*/ 235 h 401"/>
                  <a:gd name="T90" fmla="*/ 0 w 649"/>
                  <a:gd name="T91" fmla="*/ 194 h 401"/>
                  <a:gd name="T92" fmla="*/ 0 w 649"/>
                  <a:gd name="T93" fmla="*/ 152 h 401"/>
                  <a:gd name="T94" fmla="*/ 0 w 649"/>
                  <a:gd name="T95" fmla="*/ 111 h 401"/>
                  <a:gd name="T96" fmla="*/ 14 w 649"/>
                  <a:gd name="T97" fmla="*/ 97 h 401"/>
                  <a:gd name="T98" fmla="*/ 14 w 649"/>
                  <a:gd name="T99" fmla="*/ 97 h 40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49"/>
                  <a:gd name="T151" fmla="*/ 0 h 401"/>
                  <a:gd name="T152" fmla="*/ 649 w 649"/>
                  <a:gd name="T153" fmla="*/ 401 h 40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49" h="401">
                    <a:moveTo>
                      <a:pt x="14" y="97"/>
                    </a:moveTo>
                    <a:lnTo>
                      <a:pt x="28" y="69"/>
                    </a:lnTo>
                    <a:lnTo>
                      <a:pt x="55" y="42"/>
                    </a:lnTo>
                    <a:lnTo>
                      <a:pt x="97" y="28"/>
                    </a:lnTo>
                    <a:lnTo>
                      <a:pt x="124" y="28"/>
                    </a:lnTo>
                    <a:lnTo>
                      <a:pt x="152" y="28"/>
                    </a:lnTo>
                    <a:lnTo>
                      <a:pt x="193" y="28"/>
                    </a:lnTo>
                    <a:lnTo>
                      <a:pt x="235" y="28"/>
                    </a:lnTo>
                    <a:lnTo>
                      <a:pt x="290" y="42"/>
                    </a:lnTo>
                    <a:lnTo>
                      <a:pt x="345" y="42"/>
                    </a:lnTo>
                    <a:lnTo>
                      <a:pt x="373" y="28"/>
                    </a:lnTo>
                    <a:lnTo>
                      <a:pt x="387" y="0"/>
                    </a:lnTo>
                    <a:lnTo>
                      <a:pt x="428" y="0"/>
                    </a:lnTo>
                    <a:lnTo>
                      <a:pt x="469" y="0"/>
                    </a:lnTo>
                    <a:lnTo>
                      <a:pt x="497" y="0"/>
                    </a:lnTo>
                    <a:lnTo>
                      <a:pt x="525" y="14"/>
                    </a:lnTo>
                    <a:lnTo>
                      <a:pt x="538" y="28"/>
                    </a:lnTo>
                    <a:lnTo>
                      <a:pt x="566" y="42"/>
                    </a:lnTo>
                    <a:lnTo>
                      <a:pt x="607" y="69"/>
                    </a:lnTo>
                    <a:lnTo>
                      <a:pt x="635" y="125"/>
                    </a:lnTo>
                    <a:lnTo>
                      <a:pt x="649" y="194"/>
                    </a:lnTo>
                    <a:lnTo>
                      <a:pt x="649" y="249"/>
                    </a:lnTo>
                    <a:lnTo>
                      <a:pt x="649" y="276"/>
                    </a:lnTo>
                    <a:lnTo>
                      <a:pt x="635" y="345"/>
                    </a:lnTo>
                    <a:lnTo>
                      <a:pt x="594" y="387"/>
                    </a:lnTo>
                    <a:lnTo>
                      <a:pt x="552" y="401"/>
                    </a:lnTo>
                    <a:lnTo>
                      <a:pt x="497" y="387"/>
                    </a:lnTo>
                    <a:lnTo>
                      <a:pt x="456" y="387"/>
                    </a:lnTo>
                    <a:lnTo>
                      <a:pt x="414" y="373"/>
                    </a:lnTo>
                    <a:lnTo>
                      <a:pt x="373" y="373"/>
                    </a:lnTo>
                    <a:lnTo>
                      <a:pt x="318" y="373"/>
                    </a:lnTo>
                    <a:lnTo>
                      <a:pt x="276" y="373"/>
                    </a:lnTo>
                    <a:lnTo>
                      <a:pt x="249" y="373"/>
                    </a:lnTo>
                    <a:lnTo>
                      <a:pt x="221" y="373"/>
                    </a:lnTo>
                    <a:lnTo>
                      <a:pt x="180" y="387"/>
                    </a:lnTo>
                    <a:lnTo>
                      <a:pt x="152" y="387"/>
                    </a:lnTo>
                    <a:lnTo>
                      <a:pt x="124" y="387"/>
                    </a:lnTo>
                    <a:lnTo>
                      <a:pt x="97" y="387"/>
                    </a:lnTo>
                    <a:lnTo>
                      <a:pt x="69" y="373"/>
                    </a:lnTo>
                    <a:lnTo>
                      <a:pt x="55" y="373"/>
                    </a:lnTo>
                    <a:lnTo>
                      <a:pt x="42" y="359"/>
                    </a:lnTo>
                    <a:lnTo>
                      <a:pt x="42" y="345"/>
                    </a:lnTo>
                    <a:lnTo>
                      <a:pt x="28" y="318"/>
                    </a:lnTo>
                    <a:lnTo>
                      <a:pt x="0" y="263"/>
                    </a:lnTo>
                    <a:lnTo>
                      <a:pt x="0" y="235"/>
                    </a:lnTo>
                    <a:lnTo>
                      <a:pt x="0" y="194"/>
                    </a:lnTo>
                    <a:lnTo>
                      <a:pt x="0" y="152"/>
                    </a:lnTo>
                    <a:lnTo>
                      <a:pt x="0" y="111"/>
                    </a:lnTo>
                    <a:lnTo>
                      <a:pt x="14" y="97"/>
                    </a:lnTo>
                    <a:close/>
                  </a:path>
                </a:pathLst>
              </a:custGeom>
              <a:solidFill>
                <a:srgbClr val="FFDC99"/>
              </a:solidFill>
              <a:ln w="31750">
                <a:solidFill>
                  <a:srgbClr val="FFDC99"/>
                </a:solidFill>
                <a:prstDash val="solid"/>
                <a:round/>
                <a:headEnd/>
                <a:tailEnd/>
              </a:ln>
            </p:spPr>
            <p:txBody>
              <a:bodyPr/>
              <a:lstStyle/>
              <a:p>
                <a:endParaRPr lang="en-GB"/>
              </a:p>
            </p:txBody>
          </p:sp>
          <p:sp>
            <p:nvSpPr>
              <p:cNvPr id="34117" name="Freeform 670"/>
              <p:cNvSpPr>
                <a:spLocks/>
              </p:cNvSpPr>
              <p:nvPr/>
            </p:nvSpPr>
            <p:spPr bwMode="auto">
              <a:xfrm>
                <a:off x="4830" y="2651"/>
                <a:ext cx="855" cy="524"/>
              </a:xfrm>
              <a:custGeom>
                <a:avLst/>
                <a:gdLst>
                  <a:gd name="T0" fmla="*/ 28 w 855"/>
                  <a:gd name="T1" fmla="*/ 124 h 524"/>
                  <a:gd name="T2" fmla="*/ 41 w 855"/>
                  <a:gd name="T3" fmla="*/ 97 h 524"/>
                  <a:gd name="T4" fmla="*/ 97 w 855"/>
                  <a:gd name="T5" fmla="*/ 55 h 524"/>
                  <a:gd name="T6" fmla="*/ 138 w 855"/>
                  <a:gd name="T7" fmla="*/ 41 h 524"/>
                  <a:gd name="T8" fmla="*/ 179 w 855"/>
                  <a:gd name="T9" fmla="*/ 41 h 524"/>
                  <a:gd name="T10" fmla="*/ 207 w 855"/>
                  <a:gd name="T11" fmla="*/ 41 h 524"/>
                  <a:gd name="T12" fmla="*/ 262 w 855"/>
                  <a:gd name="T13" fmla="*/ 41 h 524"/>
                  <a:gd name="T14" fmla="*/ 317 w 855"/>
                  <a:gd name="T15" fmla="*/ 41 h 524"/>
                  <a:gd name="T16" fmla="*/ 386 w 855"/>
                  <a:gd name="T17" fmla="*/ 55 h 524"/>
                  <a:gd name="T18" fmla="*/ 455 w 855"/>
                  <a:gd name="T19" fmla="*/ 55 h 524"/>
                  <a:gd name="T20" fmla="*/ 483 w 855"/>
                  <a:gd name="T21" fmla="*/ 28 h 524"/>
                  <a:gd name="T22" fmla="*/ 510 w 855"/>
                  <a:gd name="T23" fmla="*/ 14 h 524"/>
                  <a:gd name="T24" fmla="*/ 566 w 855"/>
                  <a:gd name="T25" fmla="*/ 0 h 524"/>
                  <a:gd name="T26" fmla="*/ 621 w 855"/>
                  <a:gd name="T27" fmla="*/ 0 h 524"/>
                  <a:gd name="T28" fmla="*/ 648 w 855"/>
                  <a:gd name="T29" fmla="*/ 14 h 524"/>
                  <a:gd name="T30" fmla="*/ 690 w 855"/>
                  <a:gd name="T31" fmla="*/ 28 h 524"/>
                  <a:gd name="T32" fmla="*/ 704 w 855"/>
                  <a:gd name="T33" fmla="*/ 41 h 524"/>
                  <a:gd name="T34" fmla="*/ 745 w 855"/>
                  <a:gd name="T35" fmla="*/ 55 h 524"/>
                  <a:gd name="T36" fmla="*/ 786 w 855"/>
                  <a:gd name="T37" fmla="*/ 97 h 524"/>
                  <a:gd name="T38" fmla="*/ 842 w 855"/>
                  <a:gd name="T39" fmla="*/ 166 h 524"/>
                  <a:gd name="T40" fmla="*/ 855 w 855"/>
                  <a:gd name="T41" fmla="*/ 262 h 524"/>
                  <a:gd name="T42" fmla="*/ 855 w 855"/>
                  <a:gd name="T43" fmla="*/ 317 h 524"/>
                  <a:gd name="T44" fmla="*/ 842 w 855"/>
                  <a:gd name="T45" fmla="*/ 372 h 524"/>
                  <a:gd name="T46" fmla="*/ 828 w 855"/>
                  <a:gd name="T47" fmla="*/ 455 h 524"/>
                  <a:gd name="T48" fmla="*/ 773 w 855"/>
                  <a:gd name="T49" fmla="*/ 497 h 524"/>
                  <a:gd name="T50" fmla="*/ 717 w 855"/>
                  <a:gd name="T51" fmla="*/ 524 h 524"/>
                  <a:gd name="T52" fmla="*/ 662 w 855"/>
                  <a:gd name="T53" fmla="*/ 510 h 524"/>
                  <a:gd name="T54" fmla="*/ 593 w 855"/>
                  <a:gd name="T55" fmla="*/ 497 h 524"/>
                  <a:gd name="T56" fmla="*/ 538 w 855"/>
                  <a:gd name="T57" fmla="*/ 483 h 524"/>
                  <a:gd name="T58" fmla="*/ 483 w 855"/>
                  <a:gd name="T59" fmla="*/ 483 h 524"/>
                  <a:gd name="T60" fmla="*/ 428 w 855"/>
                  <a:gd name="T61" fmla="*/ 483 h 524"/>
                  <a:gd name="T62" fmla="*/ 372 w 855"/>
                  <a:gd name="T63" fmla="*/ 483 h 524"/>
                  <a:gd name="T64" fmla="*/ 331 w 855"/>
                  <a:gd name="T65" fmla="*/ 483 h 524"/>
                  <a:gd name="T66" fmla="*/ 290 w 855"/>
                  <a:gd name="T67" fmla="*/ 497 h 524"/>
                  <a:gd name="T68" fmla="*/ 248 w 855"/>
                  <a:gd name="T69" fmla="*/ 497 h 524"/>
                  <a:gd name="T70" fmla="*/ 207 w 855"/>
                  <a:gd name="T71" fmla="*/ 510 h 524"/>
                  <a:gd name="T72" fmla="*/ 166 w 855"/>
                  <a:gd name="T73" fmla="*/ 510 h 524"/>
                  <a:gd name="T74" fmla="*/ 138 w 855"/>
                  <a:gd name="T75" fmla="*/ 497 h 524"/>
                  <a:gd name="T76" fmla="*/ 110 w 855"/>
                  <a:gd name="T77" fmla="*/ 497 h 524"/>
                  <a:gd name="T78" fmla="*/ 83 w 855"/>
                  <a:gd name="T79" fmla="*/ 469 h 524"/>
                  <a:gd name="T80" fmla="*/ 69 w 855"/>
                  <a:gd name="T81" fmla="*/ 469 h 524"/>
                  <a:gd name="T82" fmla="*/ 55 w 855"/>
                  <a:gd name="T83" fmla="*/ 455 h 524"/>
                  <a:gd name="T84" fmla="*/ 41 w 855"/>
                  <a:gd name="T85" fmla="*/ 400 h 524"/>
                  <a:gd name="T86" fmla="*/ 14 w 855"/>
                  <a:gd name="T87" fmla="*/ 345 h 524"/>
                  <a:gd name="T88" fmla="*/ 14 w 855"/>
                  <a:gd name="T89" fmla="*/ 303 h 524"/>
                  <a:gd name="T90" fmla="*/ 0 w 855"/>
                  <a:gd name="T91" fmla="*/ 262 h 524"/>
                  <a:gd name="T92" fmla="*/ 14 w 855"/>
                  <a:gd name="T93" fmla="*/ 207 h 524"/>
                  <a:gd name="T94" fmla="*/ 14 w 855"/>
                  <a:gd name="T95" fmla="*/ 152 h 524"/>
                  <a:gd name="T96" fmla="*/ 28 w 855"/>
                  <a:gd name="T97" fmla="*/ 124 h 524"/>
                  <a:gd name="T98" fmla="*/ 28 w 855"/>
                  <a:gd name="T99" fmla="*/ 124 h 52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55"/>
                  <a:gd name="T151" fmla="*/ 0 h 524"/>
                  <a:gd name="T152" fmla="*/ 855 w 855"/>
                  <a:gd name="T153" fmla="*/ 524 h 52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55" h="524">
                    <a:moveTo>
                      <a:pt x="28" y="124"/>
                    </a:moveTo>
                    <a:lnTo>
                      <a:pt x="41" y="97"/>
                    </a:lnTo>
                    <a:lnTo>
                      <a:pt x="97" y="55"/>
                    </a:lnTo>
                    <a:lnTo>
                      <a:pt x="138" y="41"/>
                    </a:lnTo>
                    <a:lnTo>
                      <a:pt x="179" y="41"/>
                    </a:lnTo>
                    <a:lnTo>
                      <a:pt x="207" y="41"/>
                    </a:lnTo>
                    <a:lnTo>
                      <a:pt x="262" y="41"/>
                    </a:lnTo>
                    <a:lnTo>
                      <a:pt x="317" y="41"/>
                    </a:lnTo>
                    <a:lnTo>
                      <a:pt x="386" y="55"/>
                    </a:lnTo>
                    <a:lnTo>
                      <a:pt x="455" y="55"/>
                    </a:lnTo>
                    <a:lnTo>
                      <a:pt x="483" y="28"/>
                    </a:lnTo>
                    <a:lnTo>
                      <a:pt x="510" y="14"/>
                    </a:lnTo>
                    <a:lnTo>
                      <a:pt x="566" y="0"/>
                    </a:lnTo>
                    <a:lnTo>
                      <a:pt x="621" y="0"/>
                    </a:lnTo>
                    <a:lnTo>
                      <a:pt x="648" y="14"/>
                    </a:lnTo>
                    <a:lnTo>
                      <a:pt x="690" y="28"/>
                    </a:lnTo>
                    <a:lnTo>
                      <a:pt x="704" y="41"/>
                    </a:lnTo>
                    <a:lnTo>
                      <a:pt x="745" y="55"/>
                    </a:lnTo>
                    <a:lnTo>
                      <a:pt x="786" y="97"/>
                    </a:lnTo>
                    <a:lnTo>
                      <a:pt x="842" y="166"/>
                    </a:lnTo>
                    <a:lnTo>
                      <a:pt x="855" y="262"/>
                    </a:lnTo>
                    <a:lnTo>
                      <a:pt x="855" y="317"/>
                    </a:lnTo>
                    <a:lnTo>
                      <a:pt x="842" y="372"/>
                    </a:lnTo>
                    <a:lnTo>
                      <a:pt x="828" y="455"/>
                    </a:lnTo>
                    <a:lnTo>
                      <a:pt x="773" y="497"/>
                    </a:lnTo>
                    <a:lnTo>
                      <a:pt x="717" y="524"/>
                    </a:lnTo>
                    <a:lnTo>
                      <a:pt x="662" y="510"/>
                    </a:lnTo>
                    <a:lnTo>
                      <a:pt x="593" y="497"/>
                    </a:lnTo>
                    <a:lnTo>
                      <a:pt x="538" y="483"/>
                    </a:lnTo>
                    <a:lnTo>
                      <a:pt x="483" y="483"/>
                    </a:lnTo>
                    <a:lnTo>
                      <a:pt x="428" y="483"/>
                    </a:lnTo>
                    <a:lnTo>
                      <a:pt x="372" y="483"/>
                    </a:lnTo>
                    <a:lnTo>
                      <a:pt x="331" y="483"/>
                    </a:lnTo>
                    <a:lnTo>
                      <a:pt x="290" y="497"/>
                    </a:lnTo>
                    <a:lnTo>
                      <a:pt x="248" y="497"/>
                    </a:lnTo>
                    <a:lnTo>
                      <a:pt x="207" y="510"/>
                    </a:lnTo>
                    <a:lnTo>
                      <a:pt x="166" y="510"/>
                    </a:lnTo>
                    <a:lnTo>
                      <a:pt x="138" y="497"/>
                    </a:lnTo>
                    <a:lnTo>
                      <a:pt x="110" y="497"/>
                    </a:lnTo>
                    <a:lnTo>
                      <a:pt x="83" y="469"/>
                    </a:lnTo>
                    <a:lnTo>
                      <a:pt x="69" y="469"/>
                    </a:lnTo>
                    <a:lnTo>
                      <a:pt x="55" y="455"/>
                    </a:lnTo>
                    <a:lnTo>
                      <a:pt x="41" y="400"/>
                    </a:lnTo>
                    <a:lnTo>
                      <a:pt x="14" y="345"/>
                    </a:lnTo>
                    <a:lnTo>
                      <a:pt x="14" y="303"/>
                    </a:lnTo>
                    <a:lnTo>
                      <a:pt x="0" y="262"/>
                    </a:lnTo>
                    <a:lnTo>
                      <a:pt x="14" y="207"/>
                    </a:lnTo>
                    <a:lnTo>
                      <a:pt x="14" y="152"/>
                    </a:lnTo>
                    <a:lnTo>
                      <a:pt x="28" y="124"/>
                    </a:lnTo>
                    <a:close/>
                  </a:path>
                </a:pathLst>
              </a:custGeom>
              <a:solidFill>
                <a:srgbClr val="FFDC99"/>
              </a:solidFill>
              <a:ln w="31750">
                <a:solidFill>
                  <a:srgbClr val="FFDC99"/>
                </a:solidFill>
                <a:prstDash val="solid"/>
                <a:round/>
                <a:headEnd/>
                <a:tailEnd/>
              </a:ln>
            </p:spPr>
            <p:txBody>
              <a:bodyPr/>
              <a:lstStyle/>
              <a:p>
                <a:endParaRPr lang="en-GB"/>
              </a:p>
            </p:txBody>
          </p:sp>
          <p:sp>
            <p:nvSpPr>
              <p:cNvPr id="34118" name="Freeform 671"/>
              <p:cNvSpPr>
                <a:spLocks/>
              </p:cNvSpPr>
              <p:nvPr/>
            </p:nvSpPr>
            <p:spPr bwMode="auto">
              <a:xfrm>
                <a:off x="4789" y="2058"/>
                <a:ext cx="496" cy="427"/>
              </a:xfrm>
              <a:custGeom>
                <a:avLst/>
                <a:gdLst>
                  <a:gd name="T0" fmla="*/ 13 w 496"/>
                  <a:gd name="T1" fmla="*/ 96 h 427"/>
                  <a:gd name="T2" fmla="*/ 13 w 496"/>
                  <a:gd name="T3" fmla="*/ 82 h 427"/>
                  <a:gd name="T4" fmla="*/ 41 w 496"/>
                  <a:gd name="T5" fmla="*/ 41 h 427"/>
                  <a:gd name="T6" fmla="*/ 69 w 496"/>
                  <a:gd name="T7" fmla="*/ 27 h 427"/>
                  <a:gd name="T8" fmla="*/ 96 w 496"/>
                  <a:gd name="T9" fmla="*/ 27 h 427"/>
                  <a:gd name="T10" fmla="*/ 110 w 496"/>
                  <a:gd name="T11" fmla="*/ 27 h 427"/>
                  <a:gd name="T12" fmla="*/ 138 w 496"/>
                  <a:gd name="T13" fmla="*/ 27 h 427"/>
                  <a:gd name="T14" fmla="*/ 179 w 496"/>
                  <a:gd name="T15" fmla="*/ 41 h 427"/>
                  <a:gd name="T16" fmla="*/ 220 w 496"/>
                  <a:gd name="T17" fmla="*/ 41 h 427"/>
                  <a:gd name="T18" fmla="*/ 248 w 496"/>
                  <a:gd name="T19" fmla="*/ 41 h 427"/>
                  <a:gd name="T20" fmla="*/ 275 w 496"/>
                  <a:gd name="T21" fmla="*/ 27 h 427"/>
                  <a:gd name="T22" fmla="*/ 289 w 496"/>
                  <a:gd name="T23" fmla="*/ 13 h 427"/>
                  <a:gd name="T24" fmla="*/ 317 w 496"/>
                  <a:gd name="T25" fmla="*/ 0 h 427"/>
                  <a:gd name="T26" fmla="*/ 344 w 496"/>
                  <a:gd name="T27" fmla="*/ 0 h 427"/>
                  <a:gd name="T28" fmla="*/ 372 w 496"/>
                  <a:gd name="T29" fmla="*/ 0 h 427"/>
                  <a:gd name="T30" fmla="*/ 400 w 496"/>
                  <a:gd name="T31" fmla="*/ 13 h 427"/>
                  <a:gd name="T32" fmla="*/ 413 w 496"/>
                  <a:gd name="T33" fmla="*/ 27 h 427"/>
                  <a:gd name="T34" fmla="*/ 427 w 496"/>
                  <a:gd name="T35" fmla="*/ 41 h 427"/>
                  <a:gd name="T36" fmla="*/ 455 w 496"/>
                  <a:gd name="T37" fmla="*/ 82 h 427"/>
                  <a:gd name="T38" fmla="*/ 482 w 496"/>
                  <a:gd name="T39" fmla="*/ 138 h 427"/>
                  <a:gd name="T40" fmla="*/ 482 w 496"/>
                  <a:gd name="T41" fmla="*/ 220 h 427"/>
                  <a:gd name="T42" fmla="*/ 496 w 496"/>
                  <a:gd name="T43" fmla="*/ 262 h 427"/>
                  <a:gd name="T44" fmla="*/ 482 w 496"/>
                  <a:gd name="T45" fmla="*/ 303 h 427"/>
                  <a:gd name="T46" fmla="*/ 469 w 496"/>
                  <a:gd name="T47" fmla="*/ 372 h 427"/>
                  <a:gd name="T48" fmla="*/ 441 w 496"/>
                  <a:gd name="T49" fmla="*/ 414 h 427"/>
                  <a:gd name="T50" fmla="*/ 413 w 496"/>
                  <a:gd name="T51" fmla="*/ 427 h 427"/>
                  <a:gd name="T52" fmla="*/ 372 w 496"/>
                  <a:gd name="T53" fmla="*/ 427 h 427"/>
                  <a:gd name="T54" fmla="*/ 344 w 496"/>
                  <a:gd name="T55" fmla="*/ 414 h 427"/>
                  <a:gd name="T56" fmla="*/ 303 w 496"/>
                  <a:gd name="T57" fmla="*/ 400 h 427"/>
                  <a:gd name="T58" fmla="*/ 275 w 496"/>
                  <a:gd name="T59" fmla="*/ 400 h 427"/>
                  <a:gd name="T60" fmla="*/ 248 w 496"/>
                  <a:gd name="T61" fmla="*/ 400 h 427"/>
                  <a:gd name="T62" fmla="*/ 207 w 496"/>
                  <a:gd name="T63" fmla="*/ 400 h 427"/>
                  <a:gd name="T64" fmla="*/ 179 w 496"/>
                  <a:gd name="T65" fmla="*/ 400 h 427"/>
                  <a:gd name="T66" fmla="*/ 165 w 496"/>
                  <a:gd name="T67" fmla="*/ 414 h 427"/>
                  <a:gd name="T68" fmla="*/ 138 w 496"/>
                  <a:gd name="T69" fmla="*/ 414 h 427"/>
                  <a:gd name="T70" fmla="*/ 110 w 496"/>
                  <a:gd name="T71" fmla="*/ 414 h 427"/>
                  <a:gd name="T72" fmla="*/ 96 w 496"/>
                  <a:gd name="T73" fmla="*/ 414 h 427"/>
                  <a:gd name="T74" fmla="*/ 69 w 496"/>
                  <a:gd name="T75" fmla="*/ 414 h 427"/>
                  <a:gd name="T76" fmla="*/ 55 w 496"/>
                  <a:gd name="T77" fmla="*/ 414 h 427"/>
                  <a:gd name="T78" fmla="*/ 41 w 496"/>
                  <a:gd name="T79" fmla="*/ 400 h 427"/>
                  <a:gd name="T80" fmla="*/ 27 w 496"/>
                  <a:gd name="T81" fmla="*/ 386 h 427"/>
                  <a:gd name="T82" fmla="*/ 27 w 496"/>
                  <a:gd name="T83" fmla="*/ 372 h 427"/>
                  <a:gd name="T84" fmla="*/ 13 w 496"/>
                  <a:gd name="T85" fmla="*/ 345 h 427"/>
                  <a:gd name="T86" fmla="*/ 0 w 496"/>
                  <a:gd name="T87" fmla="*/ 289 h 427"/>
                  <a:gd name="T88" fmla="*/ 0 w 496"/>
                  <a:gd name="T89" fmla="*/ 248 h 427"/>
                  <a:gd name="T90" fmla="*/ 0 w 496"/>
                  <a:gd name="T91" fmla="*/ 207 h 427"/>
                  <a:gd name="T92" fmla="*/ 0 w 496"/>
                  <a:gd name="T93" fmla="*/ 165 h 427"/>
                  <a:gd name="T94" fmla="*/ 0 w 496"/>
                  <a:gd name="T95" fmla="*/ 124 h 427"/>
                  <a:gd name="T96" fmla="*/ 13 w 496"/>
                  <a:gd name="T97" fmla="*/ 96 h 427"/>
                  <a:gd name="T98" fmla="*/ 13 w 496"/>
                  <a:gd name="T99" fmla="*/ 96 h 42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96"/>
                  <a:gd name="T151" fmla="*/ 0 h 427"/>
                  <a:gd name="T152" fmla="*/ 496 w 496"/>
                  <a:gd name="T153" fmla="*/ 427 h 42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96" h="427">
                    <a:moveTo>
                      <a:pt x="13" y="96"/>
                    </a:moveTo>
                    <a:lnTo>
                      <a:pt x="13" y="82"/>
                    </a:lnTo>
                    <a:lnTo>
                      <a:pt x="41" y="41"/>
                    </a:lnTo>
                    <a:lnTo>
                      <a:pt x="69" y="27"/>
                    </a:lnTo>
                    <a:lnTo>
                      <a:pt x="96" y="27"/>
                    </a:lnTo>
                    <a:lnTo>
                      <a:pt x="110" y="27"/>
                    </a:lnTo>
                    <a:lnTo>
                      <a:pt x="138" y="27"/>
                    </a:lnTo>
                    <a:lnTo>
                      <a:pt x="179" y="41"/>
                    </a:lnTo>
                    <a:lnTo>
                      <a:pt x="220" y="41"/>
                    </a:lnTo>
                    <a:lnTo>
                      <a:pt x="248" y="41"/>
                    </a:lnTo>
                    <a:lnTo>
                      <a:pt x="275" y="27"/>
                    </a:lnTo>
                    <a:lnTo>
                      <a:pt x="289" y="13"/>
                    </a:lnTo>
                    <a:lnTo>
                      <a:pt x="317" y="0"/>
                    </a:lnTo>
                    <a:lnTo>
                      <a:pt x="344" y="0"/>
                    </a:lnTo>
                    <a:lnTo>
                      <a:pt x="372" y="0"/>
                    </a:lnTo>
                    <a:lnTo>
                      <a:pt x="400" y="13"/>
                    </a:lnTo>
                    <a:lnTo>
                      <a:pt x="413" y="27"/>
                    </a:lnTo>
                    <a:lnTo>
                      <a:pt x="427" y="41"/>
                    </a:lnTo>
                    <a:lnTo>
                      <a:pt x="455" y="82"/>
                    </a:lnTo>
                    <a:lnTo>
                      <a:pt x="482" y="138"/>
                    </a:lnTo>
                    <a:lnTo>
                      <a:pt x="482" y="220"/>
                    </a:lnTo>
                    <a:lnTo>
                      <a:pt x="496" y="262"/>
                    </a:lnTo>
                    <a:lnTo>
                      <a:pt x="482" y="303"/>
                    </a:lnTo>
                    <a:lnTo>
                      <a:pt x="469" y="372"/>
                    </a:lnTo>
                    <a:lnTo>
                      <a:pt x="441" y="414"/>
                    </a:lnTo>
                    <a:lnTo>
                      <a:pt x="413" y="427"/>
                    </a:lnTo>
                    <a:lnTo>
                      <a:pt x="372" y="427"/>
                    </a:lnTo>
                    <a:lnTo>
                      <a:pt x="344" y="414"/>
                    </a:lnTo>
                    <a:lnTo>
                      <a:pt x="303" y="400"/>
                    </a:lnTo>
                    <a:lnTo>
                      <a:pt x="275" y="400"/>
                    </a:lnTo>
                    <a:lnTo>
                      <a:pt x="248" y="400"/>
                    </a:lnTo>
                    <a:lnTo>
                      <a:pt x="207" y="400"/>
                    </a:lnTo>
                    <a:lnTo>
                      <a:pt x="179" y="400"/>
                    </a:lnTo>
                    <a:lnTo>
                      <a:pt x="165" y="414"/>
                    </a:lnTo>
                    <a:lnTo>
                      <a:pt x="138" y="414"/>
                    </a:lnTo>
                    <a:lnTo>
                      <a:pt x="110" y="414"/>
                    </a:lnTo>
                    <a:lnTo>
                      <a:pt x="96" y="414"/>
                    </a:lnTo>
                    <a:lnTo>
                      <a:pt x="69" y="414"/>
                    </a:lnTo>
                    <a:lnTo>
                      <a:pt x="55" y="414"/>
                    </a:lnTo>
                    <a:lnTo>
                      <a:pt x="41" y="400"/>
                    </a:lnTo>
                    <a:lnTo>
                      <a:pt x="27" y="386"/>
                    </a:lnTo>
                    <a:lnTo>
                      <a:pt x="27" y="372"/>
                    </a:lnTo>
                    <a:lnTo>
                      <a:pt x="13" y="345"/>
                    </a:lnTo>
                    <a:lnTo>
                      <a:pt x="0" y="289"/>
                    </a:lnTo>
                    <a:lnTo>
                      <a:pt x="0" y="248"/>
                    </a:lnTo>
                    <a:lnTo>
                      <a:pt x="0" y="207"/>
                    </a:lnTo>
                    <a:lnTo>
                      <a:pt x="0" y="165"/>
                    </a:lnTo>
                    <a:lnTo>
                      <a:pt x="0" y="124"/>
                    </a:lnTo>
                    <a:lnTo>
                      <a:pt x="13" y="96"/>
                    </a:lnTo>
                    <a:close/>
                  </a:path>
                </a:pathLst>
              </a:custGeom>
              <a:solidFill>
                <a:srgbClr val="FFDC99"/>
              </a:solidFill>
              <a:ln w="31750">
                <a:solidFill>
                  <a:srgbClr val="FFDC99"/>
                </a:solidFill>
                <a:prstDash val="solid"/>
                <a:round/>
                <a:headEnd/>
                <a:tailEnd/>
              </a:ln>
            </p:spPr>
            <p:txBody>
              <a:bodyPr/>
              <a:lstStyle/>
              <a:p>
                <a:endParaRPr lang="en-GB"/>
              </a:p>
            </p:txBody>
          </p:sp>
          <p:sp>
            <p:nvSpPr>
              <p:cNvPr id="34119" name="Freeform 672"/>
              <p:cNvSpPr>
                <a:spLocks/>
              </p:cNvSpPr>
              <p:nvPr/>
            </p:nvSpPr>
            <p:spPr bwMode="auto">
              <a:xfrm>
                <a:off x="787" y="1368"/>
                <a:ext cx="386" cy="331"/>
              </a:xfrm>
              <a:custGeom>
                <a:avLst/>
                <a:gdLst>
                  <a:gd name="T0" fmla="*/ 0 w 386"/>
                  <a:gd name="T1" fmla="*/ 83 h 331"/>
                  <a:gd name="T2" fmla="*/ 14 w 386"/>
                  <a:gd name="T3" fmla="*/ 55 h 331"/>
                  <a:gd name="T4" fmla="*/ 28 w 386"/>
                  <a:gd name="T5" fmla="*/ 27 h 331"/>
                  <a:gd name="T6" fmla="*/ 55 w 386"/>
                  <a:gd name="T7" fmla="*/ 27 h 331"/>
                  <a:gd name="T8" fmla="*/ 69 w 386"/>
                  <a:gd name="T9" fmla="*/ 27 h 331"/>
                  <a:gd name="T10" fmla="*/ 83 w 386"/>
                  <a:gd name="T11" fmla="*/ 27 h 331"/>
                  <a:gd name="T12" fmla="*/ 111 w 386"/>
                  <a:gd name="T13" fmla="*/ 27 h 331"/>
                  <a:gd name="T14" fmla="*/ 138 w 386"/>
                  <a:gd name="T15" fmla="*/ 27 h 331"/>
                  <a:gd name="T16" fmla="*/ 166 w 386"/>
                  <a:gd name="T17" fmla="*/ 27 h 331"/>
                  <a:gd name="T18" fmla="*/ 193 w 386"/>
                  <a:gd name="T19" fmla="*/ 27 h 331"/>
                  <a:gd name="T20" fmla="*/ 207 w 386"/>
                  <a:gd name="T21" fmla="*/ 14 h 331"/>
                  <a:gd name="T22" fmla="*/ 221 w 386"/>
                  <a:gd name="T23" fmla="*/ 0 h 331"/>
                  <a:gd name="T24" fmla="*/ 249 w 386"/>
                  <a:gd name="T25" fmla="*/ 0 h 331"/>
                  <a:gd name="T26" fmla="*/ 276 w 386"/>
                  <a:gd name="T27" fmla="*/ 0 h 331"/>
                  <a:gd name="T28" fmla="*/ 290 w 386"/>
                  <a:gd name="T29" fmla="*/ 0 h 331"/>
                  <a:gd name="T30" fmla="*/ 304 w 386"/>
                  <a:gd name="T31" fmla="*/ 14 h 331"/>
                  <a:gd name="T32" fmla="*/ 317 w 386"/>
                  <a:gd name="T33" fmla="*/ 14 h 331"/>
                  <a:gd name="T34" fmla="*/ 331 w 386"/>
                  <a:gd name="T35" fmla="*/ 27 h 331"/>
                  <a:gd name="T36" fmla="*/ 359 w 386"/>
                  <a:gd name="T37" fmla="*/ 55 h 331"/>
                  <a:gd name="T38" fmla="*/ 373 w 386"/>
                  <a:gd name="T39" fmla="*/ 110 h 331"/>
                  <a:gd name="T40" fmla="*/ 386 w 386"/>
                  <a:gd name="T41" fmla="*/ 165 h 331"/>
                  <a:gd name="T42" fmla="*/ 386 w 386"/>
                  <a:gd name="T43" fmla="*/ 207 h 331"/>
                  <a:gd name="T44" fmla="*/ 373 w 386"/>
                  <a:gd name="T45" fmla="*/ 234 h 331"/>
                  <a:gd name="T46" fmla="*/ 373 w 386"/>
                  <a:gd name="T47" fmla="*/ 289 h 331"/>
                  <a:gd name="T48" fmla="*/ 345 w 386"/>
                  <a:gd name="T49" fmla="*/ 317 h 331"/>
                  <a:gd name="T50" fmla="*/ 317 w 386"/>
                  <a:gd name="T51" fmla="*/ 331 h 331"/>
                  <a:gd name="T52" fmla="*/ 290 w 386"/>
                  <a:gd name="T53" fmla="*/ 331 h 331"/>
                  <a:gd name="T54" fmla="*/ 262 w 386"/>
                  <a:gd name="T55" fmla="*/ 317 h 331"/>
                  <a:gd name="T56" fmla="*/ 235 w 386"/>
                  <a:gd name="T57" fmla="*/ 317 h 331"/>
                  <a:gd name="T58" fmla="*/ 207 w 386"/>
                  <a:gd name="T59" fmla="*/ 303 h 331"/>
                  <a:gd name="T60" fmla="*/ 193 w 386"/>
                  <a:gd name="T61" fmla="*/ 303 h 331"/>
                  <a:gd name="T62" fmla="*/ 166 w 386"/>
                  <a:gd name="T63" fmla="*/ 303 h 331"/>
                  <a:gd name="T64" fmla="*/ 138 w 386"/>
                  <a:gd name="T65" fmla="*/ 317 h 331"/>
                  <a:gd name="T66" fmla="*/ 124 w 386"/>
                  <a:gd name="T67" fmla="*/ 317 h 331"/>
                  <a:gd name="T68" fmla="*/ 111 w 386"/>
                  <a:gd name="T69" fmla="*/ 317 h 331"/>
                  <a:gd name="T70" fmla="*/ 83 w 386"/>
                  <a:gd name="T71" fmla="*/ 317 h 331"/>
                  <a:gd name="T72" fmla="*/ 69 w 386"/>
                  <a:gd name="T73" fmla="*/ 331 h 331"/>
                  <a:gd name="T74" fmla="*/ 55 w 386"/>
                  <a:gd name="T75" fmla="*/ 317 h 331"/>
                  <a:gd name="T76" fmla="*/ 42 w 386"/>
                  <a:gd name="T77" fmla="*/ 317 h 331"/>
                  <a:gd name="T78" fmla="*/ 28 w 386"/>
                  <a:gd name="T79" fmla="*/ 303 h 331"/>
                  <a:gd name="T80" fmla="*/ 28 w 386"/>
                  <a:gd name="T81" fmla="*/ 303 h 331"/>
                  <a:gd name="T82" fmla="*/ 14 w 386"/>
                  <a:gd name="T83" fmla="*/ 289 h 331"/>
                  <a:gd name="T84" fmla="*/ 14 w 386"/>
                  <a:gd name="T85" fmla="*/ 262 h 331"/>
                  <a:gd name="T86" fmla="*/ 0 w 386"/>
                  <a:gd name="T87" fmla="*/ 220 h 331"/>
                  <a:gd name="T88" fmla="*/ 0 w 386"/>
                  <a:gd name="T89" fmla="*/ 193 h 331"/>
                  <a:gd name="T90" fmla="*/ 0 w 386"/>
                  <a:gd name="T91" fmla="*/ 165 h 331"/>
                  <a:gd name="T92" fmla="*/ 0 w 386"/>
                  <a:gd name="T93" fmla="*/ 124 h 331"/>
                  <a:gd name="T94" fmla="*/ 0 w 386"/>
                  <a:gd name="T95" fmla="*/ 96 h 331"/>
                  <a:gd name="T96" fmla="*/ 0 w 386"/>
                  <a:gd name="T97" fmla="*/ 83 h 331"/>
                  <a:gd name="T98" fmla="*/ 0 w 386"/>
                  <a:gd name="T99" fmla="*/ 83 h 33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86"/>
                  <a:gd name="T151" fmla="*/ 0 h 331"/>
                  <a:gd name="T152" fmla="*/ 386 w 386"/>
                  <a:gd name="T153" fmla="*/ 331 h 33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86" h="331">
                    <a:moveTo>
                      <a:pt x="0" y="83"/>
                    </a:moveTo>
                    <a:lnTo>
                      <a:pt x="14" y="55"/>
                    </a:lnTo>
                    <a:lnTo>
                      <a:pt x="28" y="27"/>
                    </a:lnTo>
                    <a:lnTo>
                      <a:pt x="55" y="27"/>
                    </a:lnTo>
                    <a:lnTo>
                      <a:pt x="69" y="27"/>
                    </a:lnTo>
                    <a:lnTo>
                      <a:pt x="83" y="27"/>
                    </a:lnTo>
                    <a:lnTo>
                      <a:pt x="111" y="27"/>
                    </a:lnTo>
                    <a:lnTo>
                      <a:pt x="138" y="27"/>
                    </a:lnTo>
                    <a:lnTo>
                      <a:pt x="166" y="27"/>
                    </a:lnTo>
                    <a:lnTo>
                      <a:pt x="193" y="27"/>
                    </a:lnTo>
                    <a:lnTo>
                      <a:pt x="207" y="14"/>
                    </a:lnTo>
                    <a:lnTo>
                      <a:pt x="221" y="0"/>
                    </a:lnTo>
                    <a:lnTo>
                      <a:pt x="249" y="0"/>
                    </a:lnTo>
                    <a:lnTo>
                      <a:pt x="276" y="0"/>
                    </a:lnTo>
                    <a:lnTo>
                      <a:pt x="290" y="0"/>
                    </a:lnTo>
                    <a:lnTo>
                      <a:pt x="304" y="14"/>
                    </a:lnTo>
                    <a:lnTo>
                      <a:pt x="317" y="14"/>
                    </a:lnTo>
                    <a:lnTo>
                      <a:pt x="331" y="27"/>
                    </a:lnTo>
                    <a:lnTo>
                      <a:pt x="359" y="55"/>
                    </a:lnTo>
                    <a:lnTo>
                      <a:pt x="373" y="110"/>
                    </a:lnTo>
                    <a:lnTo>
                      <a:pt x="386" y="165"/>
                    </a:lnTo>
                    <a:lnTo>
                      <a:pt x="386" y="207"/>
                    </a:lnTo>
                    <a:lnTo>
                      <a:pt x="373" y="234"/>
                    </a:lnTo>
                    <a:lnTo>
                      <a:pt x="373" y="289"/>
                    </a:lnTo>
                    <a:lnTo>
                      <a:pt x="345" y="317"/>
                    </a:lnTo>
                    <a:lnTo>
                      <a:pt x="317" y="331"/>
                    </a:lnTo>
                    <a:lnTo>
                      <a:pt x="290" y="331"/>
                    </a:lnTo>
                    <a:lnTo>
                      <a:pt x="262" y="317"/>
                    </a:lnTo>
                    <a:lnTo>
                      <a:pt x="235" y="317"/>
                    </a:lnTo>
                    <a:lnTo>
                      <a:pt x="207" y="303"/>
                    </a:lnTo>
                    <a:lnTo>
                      <a:pt x="193" y="303"/>
                    </a:lnTo>
                    <a:lnTo>
                      <a:pt x="166" y="303"/>
                    </a:lnTo>
                    <a:lnTo>
                      <a:pt x="138" y="317"/>
                    </a:lnTo>
                    <a:lnTo>
                      <a:pt x="124" y="317"/>
                    </a:lnTo>
                    <a:lnTo>
                      <a:pt x="111" y="317"/>
                    </a:lnTo>
                    <a:lnTo>
                      <a:pt x="83" y="317"/>
                    </a:lnTo>
                    <a:lnTo>
                      <a:pt x="69" y="331"/>
                    </a:lnTo>
                    <a:lnTo>
                      <a:pt x="55" y="317"/>
                    </a:lnTo>
                    <a:lnTo>
                      <a:pt x="42" y="317"/>
                    </a:lnTo>
                    <a:lnTo>
                      <a:pt x="28" y="303"/>
                    </a:lnTo>
                    <a:lnTo>
                      <a:pt x="14" y="289"/>
                    </a:lnTo>
                    <a:lnTo>
                      <a:pt x="14" y="262"/>
                    </a:lnTo>
                    <a:lnTo>
                      <a:pt x="0" y="220"/>
                    </a:lnTo>
                    <a:lnTo>
                      <a:pt x="0" y="193"/>
                    </a:lnTo>
                    <a:lnTo>
                      <a:pt x="0" y="165"/>
                    </a:lnTo>
                    <a:lnTo>
                      <a:pt x="0" y="124"/>
                    </a:lnTo>
                    <a:lnTo>
                      <a:pt x="0" y="96"/>
                    </a:lnTo>
                    <a:lnTo>
                      <a:pt x="0" y="83"/>
                    </a:lnTo>
                    <a:close/>
                  </a:path>
                </a:pathLst>
              </a:custGeom>
              <a:solidFill>
                <a:srgbClr val="FFDC99"/>
              </a:solidFill>
              <a:ln w="31750">
                <a:solidFill>
                  <a:srgbClr val="FFDC99"/>
                </a:solidFill>
                <a:prstDash val="solid"/>
                <a:round/>
                <a:headEnd/>
                <a:tailEnd/>
              </a:ln>
            </p:spPr>
            <p:txBody>
              <a:bodyPr/>
              <a:lstStyle/>
              <a:p>
                <a:endParaRPr lang="en-GB"/>
              </a:p>
            </p:txBody>
          </p:sp>
          <p:sp>
            <p:nvSpPr>
              <p:cNvPr id="34120" name="Rectangle 673"/>
              <p:cNvSpPr>
                <a:spLocks noChangeArrowheads="1"/>
              </p:cNvSpPr>
              <p:nvPr/>
            </p:nvSpPr>
            <p:spPr bwMode="auto">
              <a:xfrm>
                <a:off x="899" y="1498"/>
                <a:ext cx="210" cy="136"/>
              </a:xfrm>
              <a:prstGeom prst="rect">
                <a:avLst/>
              </a:prstGeom>
              <a:noFill/>
              <a:ln w="9525">
                <a:noFill/>
                <a:miter lim="800000"/>
                <a:headEnd/>
                <a:tailEnd/>
              </a:ln>
            </p:spPr>
            <p:txBody>
              <a:bodyPr wrap="none" lIns="0" tIns="0" rIns="0" bIns="0">
                <a:spAutoFit/>
              </a:bodyPr>
              <a:lstStyle/>
              <a:p>
                <a:pPr eaLnBrk="0" hangingPunct="0"/>
                <a:r>
                  <a:rPr lang="en-GB" sz="1400">
                    <a:solidFill>
                      <a:srgbClr val="000000"/>
                    </a:solidFill>
                    <a:latin typeface="Gill Sans MT" pitchFamily="34" charset="0"/>
                  </a:rPr>
                  <a:t>ISP</a:t>
                </a:r>
                <a:endParaRPr lang="en-GB" sz="2400">
                  <a:latin typeface="Times"/>
                </a:endParaRPr>
              </a:p>
            </p:txBody>
          </p:sp>
          <p:sp>
            <p:nvSpPr>
              <p:cNvPr id="34121" name="Rectangle 674"/>
              <p:cNvSpPr>
                <a:spLocks noChangeArrowheads="1"/>
              </p:cNvSpPr>
              <p:nvPr/>
            </p:nvSpPr>
            <p:spPr bwMode="auto">
              <a:xfrm>
                <a:off x="1725" y="1533"/>
                <a:ext cx="28" cy="594"/>
              </a:xfrm>
              <a:prstGeom prst="rect">
                <a:avLst/>
              </a:prstGeom>
              <a:solidFill>
                <a:srgbClr val="FFDC99"/>
              </a:solidFill>
              <a:ln w="9525">
                <a:noFill/>
                <a:miter lim="800000"/>
                <a:headEnd/>
                <a:tailEnd/>
              </a:ln>
            </p:spPr>
            <p:txBody>
              <a:bodyPr/>
              <a:lstStyle/>
              <a:p>
                <a:endParaRPr lang="en-US">
                  <a:latin typeface="Gill Sans MT" pitchFamily="34" charset="0"/>
                </a:endParaRPr>
              </a:p>
            </p:txBody>
          </p:sp>
          <p:sp>
            <p:nvSpPr>
              <p:cNvPr id="34122" name="Rectangle 675"/>
              <p:cNvSpPr>
                <a:spLocks noChangeArrowheads="1"/>
              </p:cNvSpPr>
              <p:nvPr/>
            </p:nvSpPr>
            <p:spPr bwMode="auto">
              <a:xfrm>
                <a:off x="1725" y="1533"/>
                <a:ext cx="42" cy="607"/>
              </a:xfrm>
              <a:prstGeom prst="rect">
                <a:avLst/>
              </a:prstGeom>
              <a:noFill/>
              <a:ln w="31750">
                <a:solidFill>
                  <a:srgbClr val="FFDC99"/>
                </a:solidFill>
                <a:miter lim="800000"/>
                <a:headEnd/>
                <a:tailEnd/>
              </a:ln>
            </p:spPr>
            <p:txBody>
              <a:bodyPr/>
              <a:lstStyle/>
              <a:p>
                <a:endParaRPr lang="en-US">
                  <a:latin typeface="Gill Sans MT" pitchFamily="34" charset="0"/>
                </a:endParaRPr>
              </a:p>
            </p:txBody>
          </p:sp>
          <p:sp>
            <p:nvSpPr>
              <p:cNvPr id="34123" name="Freeform 676"/>
              <p:cNvSpPr>
                <a:spLocks/>
              </p:cNvSpPr>
              <p:nvPr/>
            </p:nvSpPr>
            <p:spPr bwMode="auto">
              <a:xfrm>
                <a:off x="3823" y="2458"/>
                <a:ext cx="1021" cy="496"/>
              </a:xfrm>
              <a:custGeom>
                <a:avLst/>
                <a:gdLst>
                  <a:gd name="T0" fmla="*/ 1021 w 1021"/>
                  <a:gd name="T1" fmla="*/ 469 h 496"/>
                  <a:gd name="T2" fmla="*/ 1007 w 1021"/>
                  <a:gd name="T3" fmla="*/ 496 h 496"/>
                  <a:gd name="T4" fmla="*/ 0 w 1021"/>
                  <a:gd name="T5" fmla="*/ 27 h 496"/>
                  <a:gd name="T6" fmla="*/ 13 w 1021"/>
                  <a:gd name="T7" fmla="*/ 0 h 496"/>
                  <a:gd name="T8" fmla="*/ 1021 w 1021"/>
                  <a:gd name="T9" fmla="*/ 469 h 496"/>
                  <a:gd name="T10" fmla="*/ 0 60000 65536"/>
                  <a:gd name="T11" fmla="*/ 0 60000 65536"/>
                  <a:gd name="T12" fmla="*/ 0 60000 65536"/>
                  <a:gd name="T13" fmla="*/ 0 60000 65536"/>
                  <a:gd name="T14" fmla="*/ 0 60000 65536"/>
                  <a:gd name="T15" fmla="*/ 0 w 1021"/>
                  <a:gd name="T16" fmla="*/ 0 h 496"/>
                  <a:gd name="T17" fmla="*/ 1021 w 1021"/>
                  <a:gd name="T18" fmla="*/ 496 h 496"/>
                </a:gdLst>
                <a:ahLst/>
                <a:cxnLst>
                  <a:cxn ang="T10">
                    <a:pos x="T0" y="T1"/>
                  </a:cxn>
                  <a:cxn ang="T11">
                    <a:pos x="T2" y="T3"/>
                  </a:cxn>
                  <a:cxn ang="T12">
                    <a:pos x="T4" y="T5"/>
                  </a:cxn>
                  <a:cxn ang="T13">
                    <a:pos x="T6" y="T7"/>
                  </a:cxn>
                  <a:cxn ang="T14">
                    <a:pos x="T8" y="T9"/>
                  </a:cxn>
                </a:cxnLst>
                <a:rect l="T15" t="T16" r="T17" b="T18"/>
                <a:pathLst>
                  <a:path w="1021" h="496">
                    <a:moveTo>
                      <a:pt x="1021" y="469"/>
                    </a:moveTo>
                    <a:lnTo>
                      <a:pt x="1007" y="496"/>
                    </a:lnTo>
                    <a:lnTo>
                      <a:pt x="0" y="27"/>
                    </a:lnTo>
                    <a:lnTo>
                      <a:pt x="13" y="0"/>
                    </a:lnTo>
                    <a:lnTo>
                      <a:pt x="1021" y="469"/>
                    </a:lnTo>
                    <a:close/>
                  </a:path>
                </a:pathLst>
              </a:custGeom>
              <a:solidFill>
                <a:srgbClr val="FFDC99"/>
              </a:solidFill>
              <a:ln w="31750">
                <a:solidFill>
                  <a:srgbClr val="FFDC99"/>
                </a:solidFill>
                <a:prstDash val="solid"/>
                <a:round/>
                <a:headEnd/>
                <a:tailEnd/>
              </a:ln>
            </p:spPr>
            <p:txBody>
              <a:bodyPr/>
              <a:lstStyle/>
              <a:p>
                <a:endParaRPr lang="en-GB"/>
              </a:p>
            </p:txBody>
          </p:sp>
          <p:sp>
            <p:nvSpPr>
              <p:cNvPr id="34124" name="Freeform 677"/>
              <p:cNvSpPr>
                <a:spLocks/>
              </p:cNvSpPr>
              <p:nvPr/>
            </p:nvSpPr>
            <p:spPr bwMode="auto">
              <a:xfrm>
                <a:off x="4250" y="2044"/>
                <a:ext cx="663" cy="317"/>
              </a:xfrm>
              <a:custGeom>
                <a:avLst/>
                <a:gdLst>
                  <a:gd name="T0" fmla="*/ 663 w 663"/>
                  <a:gd name="T1" fmla="*/ 290 h 317"/>
                  <a:gd name="T2" fmla="*/ 649 w 663"/>
                  <a:gd name="T3" fmla="*/ 317 h 317"/>
                  <a:gd name="T4" fmla="*/ 0 w 663"/>
                  <a:gd name="T5" fmla="*/ 27 h 317"/>
                  <a:gd name="T6" fmla="*/ 28 w 663"/>
                  <a:gd name="T7" fmla="*/ 0 h 317"/>
                  <a:gd name="T8" fmla="*/ 663 w 663"/>
                  <a:gd name="T9" fmla="*/ 290 h 317"/>
                  <a:gd name="T10" fmla="*/ 0 60000 65536"/>
                  <a:gd name="T11" fmla="*/ 0 60000 65536"/>
                  <a:gd name="T12" fmla="*/ 0 60000 65536"/>
                  <a:gd name="T13" fmla="*/ 0 60000 65536"/>
                  <a:gd name="T14" fmla="*/ 0 60000 65536"/>
                  <a:gd name="T15" fmla="*/ 0 w 663"/>
                  <a:gd name="T16" fmla="*/ 0 h 317"/>
                  <a:gd name="T17" fmla="*/ 663 w 663"/>
                  <a:gd name="T18" fmla="*/ 317 h 317"/>
                </a:gdLst>
                <a:ahLst/>
                <a:cxnLst>
                  <a:cxn ang="T10">
                    <a:pos x="T0" y="T1"/>
                  </a:cxn>
                  <a:cxn ang="T11">
                    <a:pos x="T2" y="T3"/>
                  </a:cxn>
                  <a:cxn ang="T12">
                    <a:pos x="T4" y="T5"/>
                  </a:cxn>
                  <a:cxn ang="T13">
                    <a:pos x="T6" y="T7"/>
                  </a:cxn>
                  <a:cxn ang="T14">
                    <a:pos x="T8" y="T9"/>
                  </a:cxn>
                </a:cxnLst>
                <a:rect l="T15" t="T16" r="T17" b="T18"/>
                <a:pathLst>
                  <a:path w="663" h="317">
                    <a:moveTo>
                      <a:pt x="663" y="290"/>
                    </a:moveTo>
                    <a:lnTo>
                      <a:pt x="649" y="317"/>
                    </a:lnTo>
                    <a:lnTo>
                      <a:pt x="0" y="27"/>
                    </a:lnTo>
                    <a:lnTo>
                      <a:pt x="28" y="0"/>
                    </a:lnTo>
                    <a:lnTo>
                      <a:pt x="663" y="290"/>
                    </a:lnTo>
                    <a:close/>
                  </a:path>
                </a:pathLst>
              </a:custGeom>
              <a:solidFill>
                <a:srgbClr val="FFDC99"/>
              </a:solidFill>
              <a:ln w="31750">
                <a:solidFill>
                  <a:srgbClr val="FFDC99"/>
                </a:solidFill>
                <a:prstDash val="solid"/>
                <a:round/>
                <a:headEnd/>
                <a:tailEnd/>
              </a:ln>
            </p:spPr>
            <p:txBody>
              <a:bodyPr/>
              <a:lstStyle/>
              <a:p>
                <a:endParaRPr lang="en-GB"/>
              </a:p>
            </p:txBody>
          </p:sp>
          <p:sp>
            <p:nvSpPr>
              <p:cNvPr id="34125" name="Freeform 678"/>
              <p:cNvSpPr>
                <a:spLocks/>
              </p:cNvSpPr>
              <p:nvPr/>
            </p:nvSpPr>
            <p:spPr bwMode="auto">
              <a:xfrm>
                <a:off x="1891" y="2223"/>
                <a:ext cx="497" cy="262"/>
              </a:xfrm>
              <a:custGeom>
                <a:avLst/>
                <a:gdLst>
                  <a:gd name="T0" fmla="*/ 497 w 497"/>
                  <a:gd name="T1" fmla="*/ 235 h 262"/>
                  <a:gd name="T2" fmla="*/ 483 w 497"/>
                  <a:gd name="T3" fmla="*/ 262 h 262"/>
                  <a:gd name="T4" fmla="*/ 0 w 497"/>
                  <a:gd name="T5" fmla="*/ 28 h 262"/>
                  <a:gd name="T6" fmla="*/ 14 w 497"/>
                  <a:gd name="T7" fmla="*/ 0 h 262"/>
                  <a:gd name="T8" fmla="*/ 497 w 497"/>
                  <a:gd name="T9" fmla="*/ 235 h 262"/>
                  <a:gd name="T10" fmla="*/ 0 60000 65536"/>
                  <a:gd name="T11" fmla="*/ 0 60000 65536"/>
                  <a:gd name="T12" fmla="*/ 0 60000 65536"/>
                  <a:gd name="T13" fmla="*/ 0 60000 65536"/>
                  <a:gd name="T14" fmla="*/ 0 60000 65536"/>
                  <a:gd name="T15" fmla="*/ 0 w 497"/>
                  <a:gd name="T16" fmla="*/ 0 h 262"/>
                  <a:gd name="T17" fmla="*/ 497 w 497"/>
                  <a:gd name="T18" fmla="*/ 262 h 262"/>
                </a:gdLst>
                <a:ahLst/>
                <a:cxnLst>
                  <a:cxn ang="T10">
                    <a:pos x="T0" y="T1"/>
                  </a:cxn>
                  <a:cxn ang="T11">
                    <a:pos x="T2" y="T3"/>
                  </a:cxn>
                  <a:cxn ang="T12">
                    <a:pos x="T4" y="T5"/>
                  </a:cxn>
                  <a:cxn ang="T13">
                    <a:pos x="T6" y="T7"/>
                  </a:cxn>
                  <a:cxn ang="T14">
                    <a:pos x="T8" y="T9"/>
                  </a:cxn>
                </a:cxnLst>
                <a:rect l="T15" t="T16" r="T17" b="T18"/>
                <a:pathLst>
                  <a:path w="497" h="262">
                    <a:moveTo>
                      <a:pt x="497" y="235"/>
                    </a:moveTo>
                    <a:lnTo>
                      <a:pt x="483" y="262"/>
                    </a:lnTo>
                    <a:lnTo>
                      <a:pt x="0" y="28"/>
                    </a:lnTo>
                    <a:lnTo>
                      <a:pt x="14" y="0"/>
                    </a:lnTo>
                    <a:lnTo>
                      <a:pt x="497" y="235"/>
                    </a:lnTo>
                    <a:close/>
                  </a:path>
                </a:pathLst>
              </a:custGeom>
              <a:solidFill>
                <a:srgbClr val="FFDC99"/>
              </a:solidFill>
              <a:ln w="31750">
                <a:solidFill>
                  <a:srgbClr val="FFDC99"/>
                </a:solidFill>
                <a:prstDash val="solid"/>
                <a:round/>
                <a:headEnd/>
                <a:tailEnd/>
              </a:ln>
            </p:spPr>
            <p:txBody>
              <a:bodyPr/>
              <a:lstStyle/>
              <a:p>
                <a:endParaRPr lang="en-GB"/>
              </a:p>
            </p:txBody>
          </p:sp>
          <p:sp>
            <p:nvSpPr>
              <p:cNvPr id="34126" name="Freeform 679"/>
              <p:cNvSpPr>
                <a:spLocks/>
              </p:cNvSpPr>
              <p:nvPr/>
            </p:nvSpPr>
            <p:spPr bwMode="auto">
              <a:xfrm>
                <a:off x="1118" y="1533"/>
                <a:ext cx="621" cy="318"/>
              </a:xfrm>
              <a:custGeom>
                <a:avLst/>
                <a:gdLst>
                  <a:gd name="T0" fmla="*/ 621 w 621"/>
                  <a:gd name="T1" fmla="*/ 290 h 318"/>
                  <a:gd name="T2" fmla="*/ 621 w 621"/>
                  <a:gd name="T3" fmla="*/ 318 h 318"/>
                  <a:gd name="T4" fmla="*/ 0 w 621"/>
                  <a:gd name="T5" fmla="*/ 28 h 318"/>
                  <a:gd name="T6" fmla="*/ 14 w 621"/>
                  <a:gd name="T7" fmla="*/ 0 h 318"/>
                  <a:gd name="T8" fmla="*/ 621 w 621"/>
                  <a:gd name="T9" fmla="*/ 290 h 318"/>
                  <a:gd name="T10" fmla="*/ 0 60000 65536"/>
                  <a:gd name="T11" fmla="*/ 0 60000 65536"/>
                  <a:gd name="T12" fmla="*/ 0 60000 65536"/>
                  <a:gd name="T13" fmla="*/ 0 60000 65536"/>
                  <a:gd name="T14" fmla="*/ 0 60000 65536"/>
                  <a:gd name="T15" fmla="*/ 0 w 621"/>
                  <a:gd name="T16" fmla="*/ 0 h 318"/>
                  <a:gd name="T17" fmla="*/ 621 w 621"/>
                  <a:gd name="T18" fmla="*/ 318 h 318"/>
                </a:gdLst>
                <a:ahLst/>
                <a:cxnLst>
                  <a:cxn ang="T10">
                    <a:pos x="T0" y="T1"/>
                  </a:cxn>
                  <a:cxn ang="T11">
                    <a:pos x="T2" y="T3"/>
                  </a:cxn>
                  <a:cxn ang="T12">
                    <a:pos x="T4" y="T5"/>
                  </a:cxn>
                  <a:cxn ang="T13">
                    <a:pos x="T6" y="T7"/>
                  </a:cxn>
                  <a:cxn ang="T14">
                    <a:pos x="T8" y="T9"/>
                  </a:cxn>
                </a:cxnLst>
                <a:rect l="T15" t="T16" r="T17" b="T18"/>
                <a:pathLst>
                  <a:path w="621" h="318">
                    <a:moveTo>
                      <a:pt x="621" y="290"/>
                    </a:moveTo>
                    <a:lnTo>
                      <a:pt x="621" y="318"/>
                    </a:lnTo>
                    <a:lnTo>
                      <a:pt x="0" y="28"/>
                    </a:lnTo>
                    <a:lnTo>
                      <a:pt x="14" y="0"/>
                    </a:lnTo>
                    <a:lnTo>
                      <a:pt x="621" y="290"/>
                    </a:lnTo>
                    <a:close/>
                  </a:path>
                </a:pathLst>
              </a:custGeom>
              <a:solidFill>
                <a:srgbClr val="FFDC99"/>
              </a:solidFill>
              <a:ln w="31750">
                <a:solidFill>
                  <a:srgbClr val="FFDC99"/>
                </a:solidFill>
                <a:prstDash val="solid"/>
                <a:round/>
                <a:headEnd/>
                <a:tailEnd/>
              </a:ln>
            </p:spPr>
            <p:txBody>
              <a:bodyPr/>
              <a:lstStyle/>
              <a:p>
                <a:endParaRPr lang="en-GB"/>
              </a:p>
            </p:txBody>
          </p:sp>
          <p:sp>
            <p:nvSpPr>
              <p:cNvPr id="34127" name="Freeform 680"/>
              <p:cNvSpPr>
                <a:spLocks/>
              </p:cNvSpPr>
              <p:nvPr/>
            </p:nvSpPr>
            <p:spPr bwMode="auto">
              <a:xfrm>
                <a:off x="4306" y="1271"/>
                <a:ext cx="248" cy="593"/>
              </a:xfrm>
              <a:custGeom>
                <a:avLst/>
                <a:gdLst>
                  <a:gd name="T0" fmla="*/ 248 w 248"/>
                  <a:gd name="T1" fmla="*/ 580 h 593"/>
                  <a:gd name="T2" fmla="*/ 220 w 248"/>
                  <a:gd name="T3" fmla="*/ 593 h 593"/>
                  <a:gd name="T4" fmla="*/ 0 w 248"/>
                  <a:gd name="T5" fmla="*/ 14 h 593"/>
                  <a:gd name="T6" fmla="*/ 27 w 248"/>
                  <a:gd name="T7" fmla="*/ 0 h 593"/>
                  <a:gd name="T8" fmla="*/ 248 w 248"/>
                  <a:gd name="T9" fmla="*/ 580 h 593"/>
                  <a:gd name="T10" fmla="*/ 0 60000 65536"/>
                  <a:gd name="T11" fmla="*/ 0 60000 65536"/>
                  <a:gd name="T12" fmla="*/ 0 60000 65536"/>
                  <a:gd name="T13" fmla="*/ 0 60000 65536"/>
                  <a:gd name="T14" fmla="*/ 0 60000 65536"/>
                  <a:gd name="T15" fmla="*/ 0 w 248"/>
                  <a:gd name="T16" fmla="*/ 0 h 593"/>
                  <a:gd name="T17" fmla="*/ 248 w 248"/>
                  <a:gd name="T18" fmla="*/ 593 h 593"/>
                </a:gdLst>
                <a:ahLst/>
                <a:cxnLst>
                  <a:cxn ang="T10">
                    <a:pos x="T0" y="T1"/>
                  </a:cxn>
                  <a:cxn ang="T11">
                    <a:pos x="T2" y="T3"/>
                  </a:cxn>
                  <a:cxn ang="T12">
                    <a:pos x="T4" y="T5"/>
                  </a:cxn>
                  <a:cxn ang="T13">
                    <a:pos x="T6" y="T7"/>
                  </a:cxn>
                  <a:cxn ang="T14">
                    <a:pos x="T8" y="T9"/>
                  </a:cxn>
                </a:cxnLst>
                <a:rect l="T15" t="T16" r="T17" b="T18"/>
                <a:pathLst>
                  <a:path w="248" h="593">
                    <a:moveTo>
                      <a:pt x="248" y="580"/>
                    </a:moveTo>
                    <a:lnTo>
                      <a:pt x="220" y="593"/>
                    </a:lnTo>
                    <a:lnTo>
                      <a:pt x="0" y="14"/>
                    </a:lnTo>
                    <a:lnTo>
                      <a:pt x="27" y="0"/>
                    </a:lnTo>
                    <a:lnTo>
                      <a:pt x="248" y="580"/>
                    </a:lnTo>
                    <a:close/>
                  </a:path>
                </a:pathLst>
              </a:custGeom>
              <a:solidFill>
                <a:srgbClr val="FFDC99"/>
              </a:solidFill>
              <a:ln w="31750">
                <a:solidFill>
                  <a:srgbClr val="FFDC99"/>
                </a:solidFill>
                <a:prstDash val="solid"/>
                <a:round/>
                <a:headEnd/>
                <a:tailEnd/>
              </a:ln>
            </p:spPr>
            <p:txBody>
              <a:bodyPr/>
              <a:lstStyle/>
              <a:p>
                <a:endParaRPr lang="en-GB"/>
              </a:p>
            </p:txBody>
          </p:sp>
          <p:sp>
            <p:nvSpPr>
              <p:cNvPr id="34128" name="Rectangle 681"/>
              <p:cNvSpPr>
                <a:spLocks noChangeArrowheads="1"/>
              </p:cNvSpPr>
              <p:nvPr/>
            </p:nvSpPr>
            <p:spPr bwMode="auto">
              <a:xfrm>
                <a:off x="1122" y="3071"/>
                <a:ext cx="1168" cy="136"/>
              </a:xfrm>
              <a:prstGeom prst="rect">
                <a:avLst/>
              </a:prstGeom>
              <a:noFill/>
              <a:ln w="9525">
                <a:noFill/>
                <a:miter lim="800000"/>
                <a:headEnd/>
                <a:tailEnd/>
              </a:ln>
            </p:spPr>
            <p:txBody>
              <a:bodyPr wrap="none" lIns="0" tIns="0" rIns="0" bIns="0">
                <a:spAutoFit/>
              </a:bodyPr>
              <a:lstStyle/>
              <a:p>
                <a:pPr eaLnBrk="0" hangingPunct="0"/>
                <a:r>
                  <a:rPr lang="en-GB" sz="1400">
                    <a:solidFill>
                      <a:srgbClr val="000000"/>
                    </a:solidFill>
                    <a:latin typeface="Gill Sans MT" pitchFamily="34" charset="0"/>
                  </a:rPr>
                  <a:t>desktop computer:</a:t>
                </a:r>
                <a:endParaRPr lang="en-GB" sz="2400">
                  <a:latin typeface="Times"/>
                </a:endParaRPr>
              </a:p>
            </p:txBody>
          </p:sp>
          <p:sp>
            <p:nvSpPr>
              <p:cNvPr id="34129" name="Freeform 682"/>
              <p:cNvSpPr>
                <a:spLocks/>
              </p:cNvSpPr>
              <p:nvPr/>
            </p:nvSpPr>
            <p:spPr bwMode="auto">
              <a:xfrm>
                <a:off x="553" y="1782"/>
                <a:ext cx="41" cy="69"/>
              </a:xfrm>
              <a:custGeom>
                <a:avLst/>
                <a:gdLst>
                  <a:gd name="T0" fmla="*/ 0 w 41"/>
                  <a:gd name="T1" fmla="*/ 0 h 69"/>
                  <a:gd name="T2" fmla="*/ 41 w 41"/>
                  <a:gd name="T3" fmla="*/ 13 h 69"/>
                  <a:gd name="T4" fmla="*/ 41 w 41"/>
                  <a:gd name="T5" fmla="*/ 69 h 69"/>
                  <a:gd name="T6" fmla="*/ 0 60000 65536"/>
                  <a:gd name="T7" fmla="*/ 0 60000 65536"/>
                  <a:gd name="T8" fmla="*/ 0 60000 65536"/>
                  <a:gd name="T9" fmla="*/ 0 w 41"/>
                  <a:gd name="T10" fmla="*/ 0 h 69"/>
                  <a:gd name="T11" fmla="*/ 41 w 41"/>
                  <a:gd name="T12" fmla="*/ 69 h 69"/>
                </a:gdLst>
                <a:ahLst/>
                <a:cxnLst>
                  <a:cxn ang="T6">
                    <a:pos x="T0" y="T1"/>
                  </a:cxn>
                  <a:cxn ang="T7">
                    <a:pos x="T2" y="T3"/>
                  </a:cxn>
                  <a:cxn ang="T8">
                    <a:pos x="T4" y="T5"/>
                  </a:cxn>
                </a:cxnLst>
                <a:rect l="T9" t="T10" r="T11" b="T12"/>
                <a:pathLst>
                  <a:path w="41" h="69">
                    <a:moveTo>
                      <a:pt x="0" y="0"/>
                    </a:moveTo>
                    <a:lnTo>
                      <a:pt x="41" y="13"/>
                    </a:lnTo>
                    <a:lnTo>
                      <a:pt x="41" y="69"/>
                    </a:lnTo>
                  </a:path>
                </a:pathLst>
              </a:custGeom>
              <a:noFill/>
              <a:ln w="31750">
                <a:solidFill>
                  <a:srgbClr val="000000"/>
                </a:solidFill>
                <a:prstDash val="solid"/>
                <a:round/>
                <a:headEnd/>
                <a:tailEnd/>
              </a:ln>
            </p:spPr>
            <p:txBody>
              <a:bodyPr/>
              <a:lstStyle/>
              <a:p>
                <a:endParaRPr lang="en-GB"/>
              </a:p>
            </p:txBody>
          </p:sp>
          <p:sp>
            <p:nvSpPr>
              <p:cNvPr id="34130" name="AutoShape 683"/>
              <p:cNvSpPr>
                <a:spLocks noChangeArrowheads="1"/>
              </p:cNvSpPr>
              <p:nvPr/>
            </p:nvSpPr>
            <p:spPr bwMode="auto">
              <a:xfrm>
                <a:off x="456" y="1685"/>
                <a:ext cx="110" cy="83"/>
              </a:xfrm>
              <a:prstGeom prst="roundRect">
                <a:avLst>
                  <a:gd name="adj" fmla="val 50000"/>
                </a:avLst>
              </a:prstGeom>
              <a:solidFill>
                <a:srgbClr val="FFFFFF"/>
              </a:solidFill>
              <a:ln w="9525">
                <a:noFill/>
                <a:round/>
                <a:headEnd/>
                <a:tailEnd/>
              </a:ln>
            </p:spPr>
            <p:txBody>
              <a:bodyPr/>
              <a:lstStyle/>
              <a:p>
                <a:endParaRPr lang="en-US">
                  <a:latin typeface="Gill Sans MT" pitchFamily="34" charset="0"/>
                </a:endParaRPr>
              </a:p>
            </p:txBody>
          </p:sp>
          <p:sp>
            <p:nvSpPr>
              <p:cNvPr id="34131" name="AutoShape 684"/>
              <p:cNvSpPr>
                <a:spLocks noChangeArrowheads="1"/>
              </p:cNvSpPr>
              <p:nvPr/>
            </p:nvSpPr>
            <p:spPr bwMode="auto">
              <a:xfrm>
                <a:off x="442" y="1671"/>
                <a:ext cx="138" cy="111"/>
              </a:xfrm>
              <a:prstGeom prst="roundRect">
                <a:avLst>
                  <a:gd name="adj" fmla="val 40088"/>
                </a:avLst>
              </a:prstGeom>
              <a:noFill/>
              <a:ln w="53975">
                <a:solidFill>
                  <a:srgbClr val="999999"/>
                </a:solidFill>
                <a:round/>
                <a:headEnd/>
                <a:tailEnd/>
              </a:ln>
            </p:spPr>
            <p:txBody>
              <a:bodyPr/>
              <a:lstStyle/>
              <a:p>
                <a:endParaRPr lang="en-US">
                  <a:latin typeface="Gill Sans MT" pitchFamily="34" charset="0"/>
                </a:endParaRPr>
              </a:p>
            </p:txBody>
          </p:sp>
          <p:sp>
            <p:nvSpPr>
              <p:cNvPr id="34132" name="Rectangle 685"/>
              <p:cNvSpPr>
                <a:spLocks noChangeArrowheads="1"/>
              </p:cNvSpPr>
              <p:nvPr/>
            </p:nvSpPr>
            <p:spPr bwMode="auto">
              <a:xfrm>
                <a:off x="470" y="1713"/>
                <a:ext cx="83" cy="41"/>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34133" name="Rectangle 686"/>
              <p:cNvSpPr>
                <a:spLocks noChangeArrowheads="1"/>
              </p:cNvSpPr>
              <p:nvPr/>
            </p:nvSpPr>
            <p:spPr bwMode="auto">
              <a:xfrm>
                <a:off x="470" y="1713"/>
                <a:ext cx="96" cy="55"/>
              </a:xfrm>
              <a:prstGeom prst="rect">
                <a:avLst/>
              </a:prstGeom>
              <a:noFill/>
              <a:ln w="31750">
                <a:solidFill>
                  <a:srgbClr val="000000"/>
                </a:solidFill>
                <a:miter lim="800000"/>
                <a:headEnd/>
                <a:tailEnd/>
              </a:ln>
            </p:spPr>
            <p:txBody>
              <a:bodyPr/>
              <a:lstStyle/>
              <a:p>
                <a:endParaRPr lang="en-US">
                  <a:latin typeface="Gill Sans MT" pitchFamily="34" charset="0"/>
                </a:endParaRPr>
              </a:p>
            </p:txBody>
          </p:sp>
          <p:sp>
            <p:nvSpPr>
              <p:cNvPr id="34134" name="Freeform 687"/>
              <p:cNvSpPr>
                <a:spLocks/>
              </p:cNvSpPr>
              <p:nvPr/>
            </p:nvSpPr>
            <p:spPr bwMode="auto">
              <a:xfrm>
                <a:off x="580" y="1837"/>
                <a:ext cx="28" cy="27"/>
              </a:xfrm>
              <a:custGeom>
                <a:avLst/>
                <a:gdLst>
                  <a:gd name="T0" fmla="*/ 14 w 28"/>
                  <a:gd name="T1" fmla="*/ 0 h 27"/>
                  <a:gd name="T2" fmla="*/ 14 w 28"/>
                  <a:gd name="T3" fmla="*/ 0 h 27"/>
                  <a:gd name="T4" fmla="*/ 28 w 28"/>
                  <a:gd name="T5" fmla="*/ 14 h 27"/>
                  <a:gd name="T6" fmla="*/ 28 w 28"/>
                  <a:gd name="T7" fmla="*/ 27 h 27"/>
                  <a:gd name="T8" fmla="*/ 14 w 28"/>
                  <a:gd name="T9" fmla="*/ 27 h 27"/>
                  <a:gd name="T10" fmla="*/ 14 w 28"/>
                  <a:gd name="T11" fmla="*/ 27 h 27"/>
                  <a:gd name="T12" fmla="*/ 0 w 28"/>
                  <a:gd name="T13" fmla="*/ 27 h 27"/>
                  <a:gd name="T14" fmla="*/ 0 w 28"/>
                  <a:gd name="T15" fmla="*/ 14 h 27"/>
                  <a:gd name="T16" fmla="*/ 0 w 28"/>
                  <a:gd name="T17" fmla="*/ 0 h 27"/>
                  <a:gd name="T18" fmla="*/ 14 w 28"/>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27"/>
                  <a:gd name="T32" fmla="*/ 28 w 28"/>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27">
                    <a:moveTo>
                      <a:pt x="14" y="0"/>
                    </a:moveTo>
                    <a:lnTo>
                      <a:pt x="14" y="0"/>
                    </a:lnTo>
                    <a:lnTo>
                      <a:pt x="28" y="14"/>
                    </a:lnTo>
                    <a:lnTo>
                      <a:pt x="28" y="27"/>
                    </a:lnTo>
                    <a:lnTo>
                      <a:pt x="14" y="27"/>
                    </a:lnTo>
                    <a:lnTo>
                      <a:pt x="0" y="27"/>
                    </a:lnTo>
                    <a:lnTo>
                      <a:pt x="0" y="14"/>
                    </a:lnTo>
                    <a:lnTo>
                      <a:pt x="0" y="0"/>
                    </a:lnTo>
                    <a:lnTo>
                      <a:pt x="14" y="0"/>
                    </a:lnTo>
                    <a:close/>
                  </a:path>
                </a:pathLst>
              </a:custGeom>
              <a:solidFill>
                <a:srgbClr val="999999"/>
              </a:solidFill>
              <a:ln w="31750">
                <a:solidFill>
                  <a:srgbClr val="999999"/>
                </a:solidFill>
                <a:prstDash val="solid"/>
                <a:round/>
                <a:headEnd/>
                <a:tailEnd/>
              </a:ln>
            </p:spPr>
            <p:txBody>
              <a:bodyPr/>
              <a:lstStyle/>
              <a:p>
                <a:endParaRPr lang="en-GB"/>
              </a:p>
            </p:txBody>
          </p:sp>
          <p:pic>
            <p:nvPicPr>
              <p:cNvPr id="34135" name="Picture 688"/>
              <p:cNvPicPr>
                <a:picLocks noChangeAspect="1" noChangeArrowheads="1"/>
              </p:cNvPicPr>
              <p:nvPr/>
            </p:nvPicPr>
            <p:blipFill>
              <a:blip r:embed="rId2" cstate="print"/>
              <a:srcRect/>
              <a:stretch>
                <a:fillRect/>
              </a:stretch>
            </p:blipFill>
            <p:spPr bwMode="auto">
              <a:xfrm>
                <a:off x="470" y="1713"/>
                <a:ext cx="83" cy="41"/>
              </a:xfrm>
              <a:prstGeom prst="rect">
                <a:avLst/>
              </a:prstGeom>
              <a:noFill/>
              <a:ln w="9525">
                <a:noFill/>
                <a:miter lim="800000"/>
                <a:headEnd/>
                <a:tailEnd/>
              </a:ln>
            </p:spPr>
          </p:pic>
          <p:sp>
            <p:nvSpPr>
              <p:cNvPr id="34136" name="Freeform 689"/>
              <p:cNvSpPr>
                <a:spLocks/>
              </p:cNvSpPr>
              <p:nvPr/>
            </p:nvSpPr>
            <p:spPr bwMode="auto">
              <a:xfrm>
                <a:off x="594" y="1851"/>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31750">
                <a:solidFill>
                  <a:srgbClr val="000000"/>
                </a:solidFill>
                <a:prstDash val="solid"/>
                <a:round/>
                <a:headEnd/>
                <a:tailEnd/>
              </a:ln>
            </p:spPr>
            <p:txBody>
              <a:bodyPr/>
              <a:lstStyle/>
              <a:p>
                <a:endParaRPr lang="en-GB"/>
              </a:p>
            </p:txBody>
          </p:sp>
          <p:sp>
            <p:nvSpPr>
              <p:cNvPr id="34137" name="Line 690"/>
              <p:cNvSpPr>
                <a:spLocks noChangeShapeType="1"/>
              </p:cNvSpPr>
              <p:nvPr/>
            </p:nvSpPr>
            <p:spPr bwMode="auto">
              <a:xfrm>
                <a:off x="608" y="1851"/>
                <a:ext cx="1" cy="1"/>
              </a:xfrm>
              <a:prstGeom prst="line">
                <a:avLst/>
              </a:prstGeom>
              <a:noFill/>
              <a:ln w="31750">
                <a:solidFill>
                  <a:srgbClr val="000000"/>
                </a:solidFill>
                <a:round/>
                <a:headEnd/>
                <a:tailEnd/>
              </a:ln>
            </p:spPr>
            <p:txBody>
              <a:bodyPr/>
              <a:lstStyle/>
              <a:p>
                <a:endParaRPr lang="en-GB"/>
              </a:p>
            </p:txBody>
          </p:sp>
          <p:sp>
            <p:nvSpPr>
              <p:cNvPr id="34138" name="Rectangle 691"/>
              <p:cNvSpPr>
                <a:spLocks noChangeArrowheads="1"/>
              </p:cNvSpPr>
              <p:nvPr/>
            </p:nvSpPr>
            <p:spPr bwMode="auto">
              <a:xfrm>
                <a:off x="456" y="1768"/>
                <a:ext cx="97" cy="27"/>
              </a:xfrm>
              <a:prstGeom prst="rect">
                <a:avLst/>
              </a:prstGeom>
              <a:solidFill>
                <a:srgbClr val="D9AA73"/>
              </a:solidFill>
              <a:ln w="31750">
                <a:solidFill>
                  <a:srgbClr val="D9AA73"/>
                </a:solidFill>
                <a:miter lim="800000"/>
                <a:headEnd/>
                <a:tailEnd/>
              </a:ln>
            </p:spPr>
            <p:txBody>
              <a:bodyPr/>
              <a:lstStyle/>
              <a:p>
                <a:endParaRPr lang="en-US">
                  <a:latin typeface="Gill Sans MT" pitchFamily="34" charset="0"/>
                </a:endParaRPr>
              </a:p>
            </p:txBody>
          </p:sp>
          <p:sp>
            <p:nvSpPr>
              <p:cNvPr id="34139" name="Freeform 692"/>
              <p:cNvSpPr>
                <a:spLocks/>
              </p:cNvSpPr>
              <p:nvPr/>
            </p:nvSpPr>
            <p:spPr bwMode="auto">
              <a:xfrm>
                <a:off x="442" y="1795"/>
                <a:ext cx="138" cy="14"/>
              </a:xfrm>
              <a:custGeom>
                <a:avLst/>
                <a:gdLst>
                  <a:gd name="T0" fmla="*/ 14 w 138"/>
                  <a:gd name="T1" fmla="*/ 0 h 14"/>
                  <a:gd name="T2" fmla="*/ 0 w 138"/>
                  <a:gd name="T3" fmla="*/ 14 h 14"/>
                  <a:gd name="T4" fmla="*/ 138 w 138"/>
                  <a:gd name="T5" fmla="*/ 14 h 14"/>
                  <a:gd name="T6" fmla="*/ 124 w 138"/>
                  <a:gd name="T7" fmla="*/ 0 h 14"/>
                  <a:gd name="T8" fmla="*/ 14 w 138"/>
                  <a:gd name="T9" fmla="*/ 0 h 14"/>
                  <a:gd name="T10" fmla="*/ 0 60000 65536"/>
                  <a:gd name="T11" fmla="*/ 0 60000 65536"/>
                  <a:gd name="T12" fmla="*/ 0 60000 65536"/>
                  <a:gd name="T13" fmla="*/ 0 60000 65536"/>
                  <a:gd name="T14" fmla="*/ 0 60000 65536"/>
                  <a:gd name="T15" fmla="*/ 0 w 138"/>
                  <a:gd name="T16" fmla="*/ 0 h 14"/>
                  <a:gd name="T17" fmla="*/ 138 w 138"/>
                  <a:gd name="T18" fmla="*/ 14 h 14"/>
                </a:gdLst>
                <a:ahLst/>
                <a:cxnLst>
                  <a:cxn ang="T10">
                    <a:pos x="T0" y="T1"/>
                  </a:cxn>
                  <a:cxn ang="T11">
                    <a:pos x="T2" y="T3"/>
                  </a:cxn>
                  <a:cxn ang="T12">
                    <a:pos x="T4" y="T5"/>
                  </a:cxn>
                  <a:cxn ang="T13">
                    <a:pos x="T6" y="T7"/>
                  </a:cxn>
                  <a:cxn ang="T14">
                    <a:pos x="T8" y="T9"/>
                  </a:cxn>
                </a:cxnLst>
                <a:rect l="T15" t="T16" r="T17" b="T18"/>
                <a:pathLst>
                  <a:path w="138" h="14">
                    <a:moveTo>
                      <a:pt x="14" y="0"/>
                    </a:moveTo>
                    <a:lnTo>
                      <a:pt x="0" y="14"/>
                    </a:lnTo>
                    <a:lnTo>
                      <a:pt x="138" y="14"/>
                    </a:lnTo>
                    <a:lnTo>
                      <a:pt x="124" y="0"/>
                    </a:lnTo>
                    <a:lnTo>
                      <a:pt x="14" y="0"/>
                    </a:lnTo>
                    <a:close/>
                  </a:path>
                </a:pathLst>
              </a:custGeom>
              <a:noFill/>
              <a:ln w="31750">
                <a:solidFill>
                  <a:srgbClr val="D9AA73"/>
                </a:solidFill>
                <a:prstDash val="solid"/>
                <a:round/>
                <a:headEnd/>
                <a:tailEnd/>
              </a:ln>
            </p:spPr>
            <p:txBody>
              <a:bodyPr/>
              <a:lstStyle/>
              <a:p>
                <a:endParaRPr lang="en-GB"/>
              </a:p>
            </p:txBody>
          </p:sp>
          <p:sp>
            <p:nvSpPr>
              <p:cNvPr id="34140" name="Line 693"/>
              <p:cNvSpPr>
                <a:spLocks noChangeShapeType="1"/>
              </p:cNvSpPr>
              <p:nvPr/>
            </p:nvSpPr>
            <p:spPr bwMode="auto">
              <a:xfrm>
                <a:off x="456" y="1809"/>
                <a:ext cx="28" cy="1"/>
              </a:xfrm>
              <a:prstGeom prst="line">
                <a:avLst/>
              </a:prstGeom>
              <a:noFill/>
              <a:ln w="31750">
                <a:solidFill>
                  <a:srgbClr val="000000"/>
                </a:solidFill>
                <a:round/>
                <a:headEnd/>
                <a:tailEnd/>
              </a:ln>
            </p:spPr>
            <p:txBody>
              <a:bodyPr/>
              <a:lstStyle/>
              <a:p>
                <a:endParaRPr lang="en-GB"/>
              </a:p>
            </p:txBody>
          </p:sp>
          <p:sp>
            <p:nvSpPr>
              <p:cNvPr id="34141" name="Line 694"/>
              <p:cNvSpPr>
                <a:spLocks noChangeShapeType="1"/>
              </p:cNvSpPr>
              <p:nvPr/>
            </p:nvSpPr>
            <p:spPr bwMode="auto">
              <a:xfrm>
                <a:off x="470" y="1795"/>
                <a:ext cx="83" cy="1"/>
              </a:xfrm>
              <a:prstGeom prst="line">
                <a:avLst/>
              </a:prstGeom>
              <a:noFill/>
              <a:ln w="31750">
                <a:solidFill>
                  <a:srgbClr val="000000"/>
                </a:solidFill>
                <a:round/>
                <a:headEnd/>
                <a:tailEnd/>
              </a:ln>
            </p:spPr>
            <p:txBody>
              <a:bodyPr/>
              <a:lstStyle/>
              <a:p>
                <a:endParaRPr lang="en-GB"/>
              </a:p>
            </p:txBody>
          </p:sp>
          <p:sp>
            <p:nvSpPr>
              <p:cNvPr id="34142" name="Line 695"/>
              <p:cNvSpPr>
                <a:spLocks noChangeShapeType="1"/>
              </p:cNvSpPr>
              <p:nvPr/>
            </p:nvSpPr>
            <p:spPr bwMode="auto">
              <a:xfrm>
                <a:off x="456" y="1795"/>
                <a:ext cx="69" cy="1"/>
              </a:xfrm>
              <a:prstGeom prst="line">
                <a:avLst/>
              </a:prstGeom>
              <a:noFill/>
              <a:ln w="31750">
                <a:solidFill>
                  <a:srgbClr val="000000"/>
                </a:solidFill>
                <a:round/>
                <a:headEnd/>
                <a:tailEnd/>
              </a:ln>
            </p:spPr>
            <p:txBody>
              <a:bodyPr/>
              <a:lstStyle/>
              <a:p>
                <a:endParaRPr lang="en-GB"/>
              </a:p>
            </p:txBody>
          </p:sp>
          <p:sp>
            <p:nvSpPr>
              <p:cNvPr id="34143" name="Line 696"/>
              <p:cNvSpPr>
                <a:spLocks noChangeShapeType="1"/>
              </p:cNvSpPr>
              <p:nvPr/>
            </p:nvSpPr>
            <p:spPr bwMode="auto">
              <a:xfrm>
                <a:off x="484" y="1809"/>
                <a:ext cx="55" cy="1"/>
              </a:xfrm>
              <a:prstGeom prst="line">
                <a:avLst/>
              </a:prstGeom>
              <a:noFill/>
              <a:ln w="31750">
                <a:solidFill>
                  <a:srgbClr val="000000"/>
                </a:solidFill>
                <a:round/>
                <a:headEnd/>
                <a:tailEnd/>
              </a:ln>
            </p:spPr>
            <p:txBody>
              <a:bodyPr/>
              <a:lstStyle/>
              <a:p>
                <a:endParaRPr lang="en-GB"/>
              </a:p>
            </p:txBody>
          </p:sp>
          <p:sp>
            <p:nvSpPr>
              <p:cNvPr id="34144" name="Line 697"/>
              <p:cNvSpPr>
                <a:spLocks noChangeShapeType="1"/>
              </p:cNvSpPr>
              <p:nvPr/>
            </p:nvSpPr>
            <p:spPr bwMode="auto">
              <a:xfrm>
                <a:off x="539" y="1795"/>
                <a:ext cx="27" cy="1"/>
              </a:xfrm>
              <a:prstGeom prst="line">
                <a:avLst/>
              </a:prstGeom>
              <a:noFill/>
              <a:ln w="31750">
                <a:solidFill>
                  <a:srgbClr val="000000"/>
                </a:solidFill>
                <a:round/>
                <a:headEnd/>
                <a:tailEnd/>
              </a:ln>
            </p:spPr>
            <p:txBody>
              <a:bodyPr/>
              <a:lstStyle/>
              <a:p>
                <a:endParaRPr lang="en-GB"/>
              </a:p>
            </p:txBody>
          </p:sp>
          <p:sp>
            <p:nvSpPr>
              <p:cNvPr id="34145" name="Line 698"/>
              <p:cNvSpPr>
                <a:spLocks noChangeShapeType="1"/>
              </p:cNvSpPr>
              <p:nvPr/>
            </p:nvSpPr>
            <p:spPr bwMode="auto">
              <a:xfrm>
                <a:off x="553" y="1809"/>
                <a:ext cx="13" cy="1"/>
              </a:xfrm>
              <a:prstGeom prst="line">
                <a:avLst/>
              </a:prstGeom>
              <a:noFill/>
              <a:ln w="31750">
                <a:solidFill>
                  <a:srgbClr val="000000"/>
                </a:solidFill>
                <a:round/>
                <a:headEnd/>
                <a:tailEnd/>
              </a:ln>
            </p:spPr>
            <p:txBody>
              <a:bodyPr/>
              <a:lstStyle/>
              <a:p>
                <a:endParaRPr lang="en-GB"/>
              </a:p>
            </p:txBody>
          </p:sp>
          <p:sp>
            <p:nvSpPr>
              <p:cNvPr id="34146" name="Rectangle 699"/>
              <p:cNvSpPr>
                <a:spLocks noChangeArrowheads="1"/>
              </p:cNvSpPr>
              <p:nvPr/>
            </p:nvSpPr>
            <p:spPr bwMode="auto">
              <a:xfrm>
                <a:off x="497" y="1699"/>
                <a:ext cx="42" cy="41"/>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34147" name="Rectangle 700"/>
              <p:cNvSpPr>
                <a:spLocks noChangeArrowheads="1"/>
              </p:cNvSpPr>
              <p:nvPr/>
            </p:nvSpPr>
            <p:spPr bwMode="auto">
              <a:xfrm>
                <a:off x="497" y="1699"/>
                <a:ext cx="56" cy="55"/>
              </a:xfrm>
              <a:prstGeom prst="rect">
                <a:avLst/>
              </a:prstGeom>
              <a:noFill/>
              <a:ln w="31750">
                <a:solidFill>
                  <a:srgbClr val="000000"/>
                </a:solidFill>
                <a:miter lim="800000"/>
                <a:headEnd/>
                <a:tailEnd/>
              </a:ln>
            </p:spPr>
            <p:txBody>
              <a:bodyPr/>
              <a:lstStyle/>
              <a:p>
                <a:endParaRPr lang="en-US">
                  <a:latin typeface="Gill Sans MT" pitchFamily="34" charset="0"/>
                </a:endParaRPr>
              </a:p>
            </p:txBody>
          </p:sp>
          <p:sp>
            <p:nvSpPr>
              <p:cNvPr id="34148" name="Freeform 701"/>
              <p:cNvSpPr>
                <a:spLocks/>
              </p:cNvSpPr>
              <p:nvPr/>
            </p:nvSpPr>
            <p:spPr bwMode="auto">
              <a:xfrm>
                <a:off x="2043" y="1299"/>
                <a:ext cx="1738" cy="1476"/>
              </a:xfrm>
              <a:custGeom>
                <a:avLst/>
                <a:gdLst>
                  <a:gd name="T0" fmla="*/ 1683 w 1738"/>
                  <a:gd name="T1" fmla="*/ 0 h 1476"/>
                  <a:gd name="T2" fmla="*/ 1738 w 1738"/>
                  <a:gd name="T3" fmla="*/ 55 h 1476"/>
                  <a:gd name="T4" fmla="*/ 41 w 1738"/>
                  <a:gd name="T5" fmla="*/ 1476 h 1476"/>
                  <a:gd name="T6" fmla="*/ 0 w 1738"/>
                  <a:gd name="T7" fmla="*/ 1421 h 1476"/>
                  <a:gd name="T8" fmla="*/ 1683 w 1738"/>
                  <a:gd name="T9" fmla="*/ 0 h 1476"/>
                  <a:gd name="T10" fmla="*/ 0 60000 65536"/>
                  <a:gd name="T11" fmla="*/ 0 60000 65536"/>
                  <a:gd name="T12" fmla="*/ 0 60000 65536"/>
                  <a:gd name="T13" fmla="*/ 0 60000 65536"/>
                  <a:gd name="T14" fmla="*/ 0 60000 65536"/>
                  <a:gd name="T15" fmla="*/ 0 w 1738"/>
                  <a:gd name="T16" fmla="*/ 0 h 1476"/>
                  <a:gd name="T17" fmla="*/ 1738 w 1738"/>
                  <a:gd name="T18" fmla="*/ 1476 h 1476"/>
                </a:gdLst>
                <a:ahLst/>
                <a:cxnLst>
                  <a:cxn ang="T10">
                    <a:pos x="T0" y="T1"/>
                  </a:cxn>
                  <a:cxn ang="T11">
                    <a:pos x="T2" y="T3"/>
                  </a:cxn>
                  <a:cxn ang="T12">
                    <a:pos x="T4" y="T5"/>
                  </a:cxn>
                  <a:cxn ang="T13">
                    <a:pos x="T6" y="T7"/>
                  </a:cxn>
                  <a:cxn ang="T14">
                    <a:pos x="T8" y="T9"/>
                  </a:cxn>
                </a:cxnLst>
                <a:rect l="T15" t="T16" r="T17" b="T18"/>
                <a:pathLst>
                  <a:path w="1738" h="1476">
                    <a:moveTo>
                      <a:pt x="1683" y="0"/>
                    </a:moveTo>
                    <a:lnTo>
                      <a:pt x="1738" y="55"/>
                    </a:lnTo>
                    <a:lnTo>
                      <a:pt x="41" y="1476"/>
                    </a:lnTo>
                    <a:lnTo>
                      <a:pt x="0" y="1421"/>
                    </a:lnTo>
                    <a:lnTo>
                      <a:pt x="1683" y="0"/>
                    </a:lnTo>
                    <a:close/>
                  </a:path>
                </a:pathLst>
              </a:custGeom>
              <a:solidFill>
                <a:srgbClr val="FFDC99"/>
              </a:solidFill>
              <a:ln w="31750">
                <a:solidFill>
                  <a:srgbClr val="FFDC99"/>
                </a:solidFill>
                <a:prstDash val="solid"/>
                <a:round/>
                <a:headEnd/>
                <a:tailEnd/>
              </a:ln>
            </p:spPr>
            <p:txBody>
              <a:bodyPr/>
              <a:lstStyle/>
              <a:p>
                <a:endParaRPr lang="en-GB"/>
              </a:p>
            </p:txBody>
          </p:sp>
          <p:sp>
            <p:nvSpPr>
              <p:cNvPr id="34149" name="Freeform 702"/>
              <p:cNvSpPr>
                <a:spLocks/>
              </p:cNvSpPr>
              <p:nvPr/>
            </p:nvSpPr>
            <p:spPr bwMode="auto">
              <a:xfrm>
                <a:off x="2608" y="2237"/>
                <a:ext cx="649" cy="759"/>
              </a:xfrm>
              <a:custGeom>
                <a:avLst/>
                <a:gdLst>
                  <a:gd name="T0" fmla="*/ 649 w 649"/>
                  <a:gd name="T1" fmla="*/ 717 h 759"/>
                  <a:gd name="T2" fmla="*/ 594 w 649"/>
                  <a:gd name="T3" fmla="*/ 759 h 759"/>
                  <a:gd name="T4" fmla="*/ 0 w 649"/>
                  <a:gd name="T5" fmla="*/ 41 h 759"/>
                  <a:gd name="T6" fmla="*/ 42 w 649"/>
                  <a:gd name="T7" fmla="*/ 0 h 759"/>
                  <a:gd name="T8" fmla="*/ 649 w 649"/>
                  <a:gd name="T9" fmla="*/ 717 h 759"/>
                  <a:gd name="T10" fmla="*/ 0 60000 65536"/>
                  <a:gd name="T11" fmla="*/ 0 60000 65536"/>
                  <a:gd name="T12" fmla="*/ 0 60000 65536"/>
                  <a:gd name="T13" fmla="*/ 0 60000 65536"/>
                  <a:gd name="T14" fmla="*/ 0 60000 65536"/>
                  <a:gd name="T15" fmla="*/ 0 w 649"/>
                  <a:gd name="T16" fmla="*/ 0 h 759"/>
                  <a:gd name="T17" fmla="*/ 649 w 649"/>
                  <a:gd name="T18" fmla="*/ 759 h 759"/>
                </a:gdLst>
                <a:ahLst/>
                <a:cxnLst>
                  <a:cxn ang="T10">
                    <a:pos x="T0" y="T1"/>
                  </a:cxn>
                  <a:cxn ang="T11">
                    <a:pos x="T2" y="T3"/>
                  </a:cxn>
                  <a:cxn ang="T12">
                    <a:pos x="T4" y="T5"/>
                  </a:cxn>
                  <a:cxn ang="T13">
                    <a:pos x="T6" y="T7"/>
                  </a:cxn>
                  <a:cxn ang="T14">
                    <a:pos x="T8" y="T9"/>
                  </a:cxn>
                </a:cxnLst>
                <a:rect l="T15" t="T16" r="T17" b="T18"/>
                <a:pathLst>
                  <a:path w="649" h="759">
                    <a:moveTo>
                      <a:pt x="649" y="717"/>
                    </a:moveTo>
                    <a:lnTo>
                      <a:pt x="594" y="759"/>
                    </a:lnTo>
                    <a:lnTo>
                      <a:pt x="0" y="41"/>
                    </a:lnTo>
                    <a:lnTo>
                      <a:pt x="42" y="0"/>
                    </a:lnTo>
                    <a:lnTo>
                      <a:pt x="649" y="717"/>
                    </a:lnTo>
                    <a:close/>
                  </a:path>
                </a:pathLst>
              </a:custGeom>
              <a:solidFill>
                <a:srgbClr val="FFDC99"/>
              </a:solidFill>
              <a:ln w="31750">
                <a:solidFill>
                  <a:srgbClr val="FFDC99"/>
                </a:solidFill>
                <a:prstDash val="solid"/>
                <a:round/>
                <a:headEnd/>
                <a:tailEnd/>
              </a:ln>
            </p:spPr>
            <p:txBody>
              <a:bodyPr/>
              <a:lstStyle/>
              <a:p>
                <a:endParaRPr lang="en-GB"/>
              </a:p>
            </p:txBody>
          </p:sp>
          <p:sp>
            <p:nvSpPr>
              <p:cNvPr id="34150" name="Freeform 703"/>
              <p:cNvSpPr>
                <a:spLocks/>
              </p:cNvSpPr>
              <p:nvPr/>
            </p:nvSpPr>
            <p:spPr bwMode="auto">
              <a:xfrm>
                <a:off x="3091" y="3051"/>
                <a:ext cx="704" cy="359"/>
              </a:xfrm>
              <a:custGeom>
                <a:avLst/>
                <a:gdLst>
                  <a:gd name="T0" fmla="*/ 704 w 704"/>
                  <a:gd name="T1" fmla="*/ 317 h 359"/>
                  <a:gd name="T2" fmla="*/ 690 w 704"/>
                  <a:gd name="T3" fmla="*/ 359 h 359"/>
                  <a:gd name="T4" fmla="*/ 0 w 704"/>
                  <a:gd name="T5" fmla="*/ 28 h 359"/>
                  <a:gd name="T6" fmla="*/ 14 w 704"/>
                  <a:gd name="T7" fmla="*/ 0 h 359"/>
                  <a:gd name="T8" fmla="*/ 704 w 704"/>
                  <a:gd name="T9" fmla="*/ 317 h 359"/>
                  <a:gd name="T10" fmla="*/ 0 60000 65536"/>
                  <a:gd name="T11" fmla="*/ 0 60000 65536"/>
                  <a:gd name="T12" fmla="*/ 0 60000 65536"/>
                  <a:gd name="T13" fmla="*/ 0 60000 65536"/>
                  <a:gd name="T14" fmla="*/ 0 60000 65536"/>
                  <a:gd name="T15" fmla="*/ 0 w 704"/>
                  <a:gd name="T16" fmla="*/ 0 h 359"/>
                  <a:gd name="T17" fmla="*/ 704 w 704"/>
                  <a:gd name="T18" fmla="*/ 359 h 359"/>
                </a:gdLst>
                <a:ahLst/>
                <a:cxnLst>
                  <a:cxn ang="T10">
                    <a:pos x="T0" y="T1"/>
                  </a:cxn>
                  <a:cxn ang="T11">
                    <a:pos x="T2" y="T3"/>
                  </a:cxn>
                  <a:cxn ang="T12">
                    <a:pos x="T4" y="T5"/>
                  </a:cxn>
                  <a:cxn ang="T13">
                    <a:pos x="T6" y="T7"/>
                  </a:cxn>
                  <a:cxn ang="T14">
                    <a:pos x="T8" y="T9"/>
                  </a:cxn>
                </a:cxnLst>
                <a:rect l="T15" t="T16" r="T17" b="T18"/>
                <a:pathLst>
                  <a:path w="704" h="359">
                    <a:moveTo>
                      <a:pt x="704" y="317"/>
                    </a:moveTo>
                    <a:lnTo>
                      <a:pt x="690" y="359"/>
                    </a:lnTo>
                    <a:lnTo>
                      <a:pt x="0" y="28"/>
                    </a:lnTo>
                    <a:lnTo>
                      <a:pt x="14" y="0"/>
                    </a:lnTo>
                    <a:lnTo>
                      <a:pt x="704" y="317"/>
                    </a:lnTo>
                    <a:close/>
                  </a:path>
                </a:pathLst>
              </a:custGeom>
              <a:solidFill>
                <a:srgbClr val="FFDC99"/>
              </a:solidFill>
              <a:ln w="31750">
                <a:solidFill>
                  <a:srgbClr val="FFDC99"/>
                </a:solidFill>
                <a:prstDash val="solid"/>
                <a:round/>
                <a:headEnd/>
                <a:tailEnd/>
              </a:ln>
            </p:spPr>
            <p:txBody>
              <a:bodyPr/>
              <a:lstStyle/>
              <a:p>
                <a:endParaRPr lang="en-GB"/>
              </a:p>
            </p:txBody>
          </p:sp>
          <p:sp>
            <p:nvSpPr>
              <p:cNvPr id="34151" name="Freeform 704"/>
              <p:cNvSpPr>
                <a:spLocks/>
              </p:cNvSpPr>
              <p:nvPr/>
            </p:nvSpPr>
            <p:spPr bwMode="auto">
              <a:xfrm>
                <a:off x="2553" y="1699"/>
                <a:ext cx="359" cy="359"/>
              </a:xfrm>
              <a:custGeom>
                <a:avLst/>
                <a:gdLst>
                  <a:gd name="T0" fmla="*/ 359 w 359"/>
                  <a:gd name="T1" fmla="*/ 331 h 359"/>
                  <a:gd name="T2" fmla="*/ 331 w 359"/>
                  <a:gd name="T3" fmla="*/ 359 h 359"/>
                  <a:gd name="T4" fmla="*/ 0 w 359"/>
                  <a:gd name="T5" fmla="*/ 14 h 359"/>
                  <a:gd name="T6" fmla="*/ 14 w 359"/>
                  <a:gd name="T7" fmla="*/ 0 h 359"/>
                  <a:gd name="T8" fmla="*/ 359 w 359"/>
                  <a:gd name="T9" fmla="*/ 331 h 359"/>
                  <a:gd name="T10" fmla="*/ 0 60000 65536"/>
                  <a:gd name="T11" fmla="*/ 0 60000 65536"/>
                  <a:gd name="T12" fmla="*/ 0 60000 65536"/>
                  <a:gd name="T13" fmla="*/ 0 60000 65536"/>
                  <a:gd name="T14" fmla="*/ 0 60000 65536"/>
                  <a:gd name="T15" fmla="*/ 0 w 359"/>
                  <a:gd name="T16" fmla="*/ 0 h 359"/>
                  <a:gd name="T17" fmla="*/ 359 w 359"/>
                  <a:gd name="T18" fmla="*/ 359 h 359"/>
                </a:gdLst>
                <a:ahLst/>
                <a:cxnLst>
                  <a:cxn ang="T10">
                    <a:pos x="T0" y="T1"/>
                  </a:cxn>
                  <a:cxn ang="T11">
                    <a:pos x="T2" y="T3"/>
                  </a:cxn>
                  <a:cxn ang="T12">
                    <a:pos x="T4" y="T5"/>
                  </a:cxn>
                  <a:cxn ang="T13">
                    <a:pos x="T6" y="T7"/>
                  </a:cxn>
                  <a:cxn ang="T14">
                    <a:pos x="T8" y="T9"/>
                  </a:cxn>
                </a:cxnLst>
                <a:rect l="T15" t="T16" r="T17" b="T18"/>
                <a:pathLst>
                  <a:path w="359" h="359">
                    <a:moveTo>
                      <a:pt x="359" y="331"/>
                    </a:moveTo>
                    <a:lnTo>
                      <a:pt x="331" y="359"/>
                    </a:lnTo>
                    <a:lnTo>
                      <a:pt x="0" y="14"/>
                    </a:lnTo>
                    <a:lnTo>
                      <a:pt x="14" y="0"/>
                    </a:lnTo>
                    <a:lnTo>
                      <a:pt x="359" y="331"/>
                    </a:lnTo>
                    <a:close/>
                  </a:path>
                </a:pathLst>
              </a:custGeom>
              <a:solidFill>
                <a:srgbClr val="FFDC99"/>
              </a:solidFill>
              <a:ln w="31750">
                <a:solidFill>
                  <a:srgbClr val="FFDC99"/>
                </a:solidFill>
                <a:prstDash val="solid"/>
                <a:round/>
                <a:headEnd/>
                <a:tailEnd/>
              </a:ln>
            </p:spPr>
            <p:txBody>
              <a:bodyPr/>
              <a:lstStyle/>
              <a:p>
                <a:endParaRPr lang="en-GB"/>
              </a:p>
            </p:txBody>
          </p:sp>
          <p:sp>
            <p:nvSpPr>
              <p:cNvPr id="34152" name="Freeform 705"/>
              <p:cNvSpPr>
                <a:spLocks/>
              </p:cNvSpPr>
              <p:nvPr/>
            </p:nvSpPr>
            <p:spPr bwMode="auto">
              <a:xfrm>
                <a:off x="704" y="2016"/>
                <a:ext cx="42" cy="69"/>
              </a:xfrm>
              <a:custGeom>
                <a:avLst/>
                <a:gdLst>
                  <a:gd name="T0" fmla="*/ 0 w 42"/>
                  <a:gd name="T1" fmla="*/ 0 h 69"/>
                  <a:gd name="T2" fmla="*/ 42 w 42"/>
                  <a:gd name="T3" fmla="*/ 14 h 69"/>
                  <a:gd name="T4" fmla="*/ 42 w 42"/>
                  <a:gd name="T5" fmla="*/ 69 h 69"/>
                  <a:gd name="T6" fmla="*/ 0 60000 65536"/>
                  <a:gd name="T7" fmla="*/ 0 60000 65536"/>
                  <a:gd name="T8" fmla="*/ 0 60000 65536"/>
                  <a:gd name="T9" fmla="*/ 0 w 42"/>
                  <a:gd name="T10" fmla="*/ 0 h 69"/>
                  <a:gd name="T11" fmla="*/ 42 w 42"/>
                  <a:gd name="T12" fmla="*/ 69 h 69"/>
                </a:gdLst>
                <a:ahLst/>
                <a:cxnLst>
                  <a:cxn ang="T6">
                    <a:pos x="T0" y="T1"/>
                  </a:cxn>
                  <a:cxn ang="T7">
                    <a:pos x="T2" y="T3"/>
                  </a:cxn>
                  <a:cxn ang="T8">
                    <a:pos x="T4" y="T5"/>
                  </a:cxn>
                </a:cxnLst>
                <a:rect l="T9" t="T10" r="T11" b="T12"/>
                <a:pathLst>
                  <a:path w="42" h="69">
                    <a:moveTo>
                      <a:pt x="0" y="0"/>
                    </a:moveTo>
                    <a:lnTo>
                      <a:pt x="42" y="14"/>
                    </a:lnTo>
                    <a:lnTo>
                      <a:pt x="42" y="69"/>
                    </a:lnTo>
                  </a:path>
                </a:pathLst>
              </a:custGeom>
              <a:noFill/>
              <a:ln w="31750">
                <a:solidFill>
                  <a:srgbClr val="000000"/>
                </a:solidFill>
                <a:prstDash val="solid"/>
                <a:round/>
                <a:headEnd/>
                <a:tailEnd/>
              </a:ln>
            </p:spPr>
            <p:txBody>
              <a:bodyPr/>
              <a:lstStyle/>
              <a:p>
                <a:endParaRPr lang="en-GB"/>
              </a:p>
            </p:txBody>
          </p:sp>
          <p:sp>
            <p:nvSpPr>
              <p:cNvPr id="34153" name="AutoShape 706"/>
              <p:cNvSpPr>
                <a:spLocks noChangeArrowheads="1"/>
              </p:cNvSpPr>
              <p:nvPr/>
            </p:nvSpPr>
            <p:spPr bwMode="auto">
              <a:xfrm>
                <a:off x="594" y="1933"/>
                <a:ext cx="110" cy="83"/>
              </a:xfrm>
              <a:prstGeom prst="roundRect">
                <a:avLst>
                  <a:gd name="adj" fmla="val 50000"/>
                </a:avLst>
              </a:prstGeom>
              <a:solidFill>
                <a:srgbClr val="FFFFFF"/>
              </a:solidFill>
              <a:ln w="9525">
                <a:noFill/>
                <a:round/>
                <a:headEnd/>
                <a:tailEnd/>
              </a:ln>
            </p:spPr>
            <p:txBody>
              <a:bodyPr/>
              <a:lstStyle/>
              <a:p>
                <a:endParaRPr lang="en-US">
                  <a:latin typeface="Gill Sans MT" pitchFamily="34" charset="0"/>
                </a:endParaRPr>
              </a:p>
            </p:txBody>
          </p:sp>
          <p:sp>
            <p:nvSpPr>
              <p:cNvPr id="34154" name="AutoShape 707"/>
              <p:cNvSpPr>
                <a:spLocks noChangeArrowheads="1"/>
              </p:cNvSpPr>
              <p:nvPr/>
            </p:nvSpPr>
            <p:spPr bwMode="auto">
              <a:xfrm>
                <a:off x="580" y="1920"/>
                <a:ext cx="138" cy="110"/>
              </a:xfrm>
              <a:prstGeom prst="roundRect">
                <a:avLst>
                  <a:gd name="adj" fmla="val 40454"/>
                </a:avLst>
              </a:prstGeom>
              <a:noFill/>
              <a:ln w="53975">
                <a:solidFill>
                  <a:srgbClr val="999999"/>
                </a:solidFill>
                <a:round/>
                <a:headEnd/>
                <a:tailEnd/>
              </a:ln>
            </p:spPr>
            <p:txBody>
              <a:bodyPr/>
              <a:lstStyle/>
              <a:p>
                <a:endParaRPr lang="en-US">
                  <a:latin typeface="Gill Sans MT" pitchFamily="34" charset="0"/>
                </a:endParaRPr>
              </a:p>
            </p:txBody>
          </p:sp>
          <p:sp>
            <p:nvSpPr>
              <p:cNvPr id="34155" name="Rectangle 708"/>
              <p:cNvSpPr>
                <a:spLocks noChangeArrowheads="1"/>
              </p:cNvSpPr>
              <p:nvPr/>
            </p:nvSpPr>
            <p:spPr bwMode="auto">
              <a:xfrm>
                <a:off x="608" y="1947"/>
                <a:ext cx="83" cy="42"/>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34156" name="Rectangle 709"/>
              <p:cNvSpPr>
                <a:spLocks noChangeArrowheads="1"/>
              </p:cNvSpPr>
              <p:nvPr/>
            </p:nvSpPr>
            <p:spPr bwMode="auto">
              <a:xfrm>
                <a:off x="608" y="1947"/>
                <a:ext cx="96" cy="55"/>
              </a:xfrm>
              <a:prstGeom prst="rect">
                <a:avLst/>
              </a:prstGeom>
              <a:noFill/>
              <a:ln w="31750">
                <a:solidFill>
                  <a:srgbClr val="000000"/>
                </a:solidFill>
                <a:miter lim="800000"/>
                <a:headEnd/>
                <a:tailEnd/>
              </a:ln>
            </p:spPr>
            <p:txBody>
              <a:bodyPr/>
              <a:lstStyle/>
              <a:p>
                <a:endParaRPr lang="en-US">
                  <a:latin typeface="Gill Sans MT" pitchFamily="34" charset="0"/>
                </a:endParaRPr>
              </a:p>
            </p:txBody>
          </p:sp>
          <p:sp>
            <p:nvSpPr>
              <p:cNvPr id="34157" name="Freeform 710"/>
              <p:cNvSpPr>
                <a:spLocks/>
              </p:cNvSpPr>
              <p:nvPr/>
            </p:nvSpPr>
            <p:spPr bwMode="auto">
              <a:xfrm>
                <a:off x="732" y="2071"/>
                <a:ext cx="28" cy="42"/>
              </a:xfrm>
              <a:custGeom>
                <a:avLst/>
                <a:gdLst>
                  <a:gd name="T0" fmla="*/ 14 w 28"/>
                  <a:gd name="T1" fmla="*/ 0 h 42"/>
                  <a:gd name="T2" fmla="*/ 14 w 28"/>
                  <a:gd name="T3" fmla="*/ 0 h 42"/>
                  <a:gd name="T4" fmla="*/ 28 w 28"/>
                  <a:gd name="T5" fmla="*/ 14 h 42"/>
                  <a:gd name="T6" fmla="*/ 28 w 28"/>
                  <a:gd name="T7" fmla="*/ 28 h 42"/>
                  <a:gd name="T8" fmla="*/ 14 w 28"/>
                  <a:gd name="T9" fmla="*/ 42 h 42"/>
                  <a:gd name="T10" fmla="*/ 14 w 28"/>
                  <a:gd name="T11" fmla="*/ 42 h 42"/>
                  <a:gd name="T12" fmla="*/ 0 w 28"/>
                  <a:gd name="T13" fmla="*/ 28 h 42"/>
                  <a:gd name="T14" fmla="*/ 0 w 28"/>
                  <a:gd name="T15" fmla="*/ 14 h 42"/>
                  <a:gd name="T16" fmla="*/ 0 w 28"/>
                  <a:gd name="T17" fmla="*/ 0 h 42"/>
                  <a:gd name="T18" fmla="*/ 14 w 28"/>
                  <a:gd name="T19" fmla="*/ 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42"/>
                  <a:gd name="T32" fmla="*/ 28 w 28"/>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42">
                    <a:moveTo>
                      <a:pt x="14" y="0"/>
                    </a:moveTo>
                    <a:lnTo>
                      <a:pt x="14" y="0"/>
                    </a:lnTo>
                    <a:lnTo>
                      <a:pt x="28" y="14"/>
                    </a:lnTo>
                    <a:lnTo>
                      <a:pt x="28" y="28"/>
                    </a:lnTo>
                    <a:lnTo>
                      <a:pt x="14" y="42"/>
                    </a:lnTo>
                    <a:lnTo>
                      <a:pt x="0" y="28"/>
                    </a:lnTo>
                    <a:lnTo>
                      <a:pt x="0" y="14"/>
                    </a:lnTo>
                    <a:lnTo>
                      <a:pt x="0" y="0"/>
                    </a:lnTo>
                    <a:lnTo>
                      <a:pt x="14" y="0"/>
                    </a:lnTo>
                    <a:close/>
                  </a:path>
                </a:pathLst>
              </a:custGeom>
              <a:solidFill>
                <a:srgbClr val="999999"/>
              </a:solidFill>
              <a:ln w="31750">
                <a:solidFill>
                  <a:srgbClr val="999999"/>
                </a:solidFill>
                <a:prstDash val="solid"/>
                <a:round/>
                <a:headEnd/>
                <a:tailEnd/>
              </a:ln>
            </p:spPr>
            <p:txBody>
              <a:bodyPr/>
              <a:lstStyle/>
              <a:p>
                <a:endParaRPr lang="en-GB"/>
              </a:p>
            </p:txBody>
          </p:sp>
          <p:pic>
            <p:nvPicPr>
              <p:cNvPr id="34158" name="Picture 711"/>
              <p:cNvPicPr>
                <a:picLocks noChangeAspect="1" noChangeArrowheads="1"/>
              </p:cNvPicPr>
              <p:nvPr/>
            </p:nvPicPr>
            <p:blipFill>
              <a:blip r:embed="rId2" cstate="print"/>
              <a:srcRect/>
              <a:stretch>
                <a:fillRect/>
              </a:stretch>
            </p:blipFill>
            <p:spPr bwMode="auto">
              <a:xfrm>
                <a:off x="622" y="1961"/>
                <a:ext cx="69" cy="28"/>
              </a:xfrm>
              <a:prstGeom prst="rect">
                <a:avLst/>
              </a:prstGeom>
              <a:noFill/>
              <a:ln w="9525">
                <a:noFill/>
                <a:miter lim="800000"/>
                <a:headEnd/>
                <a:tailEnd/>
              </a:ln>
            </p:spPr>
          </p:pic>
          <p:sp>
            <p:nvSpPr>
              <p:cNvPr id="34159" name="Line 712"/>
              <p:cNvSpPr>
                <a:spLocks noChangeShapeType="1"/>
              </p:cNvSpPr>
              <p:nvPr/>
            </p:nvSpPr>
            <p:spPr bwMode="auto">
              <a:xfrm>
                <a:off x="732" y="2085"/>
                <a:ext cx="1" cy="14"/>
              </a:xfrm>
              <a:prstGeom prst="line">
                <a:avLst/>
              </a:prstGeom>
              <a:noFill/>
              <a:ln w="31750">
                <a:solidFill>
                  <a:srgbClr val="000000"/>
                </a:solidFill>
                <a:round/>
                <a:headEnd/>
                <a:tailEnd/>
              </a:ln>
            </p:spPr>
            <p:txBody>
              <a:bodyPr/>
              <a:lstStyle/>
              <a:p>
                <a:endParaRPr lang="en-GB"/>
              </a:p>
            </p:txBody>
          </p:sp>
          <p:sp>
            <p:nvSpPr>
              <p:cNvPr id="34160" name="Line 713"/>
              <p:cNvSpPr>
                <a:spLocks noChangeShapeType="1"/>
              </p:cNvSpPr>
              <p:nvPr/>
            </p:nvSpPr>
            <p:spPr bwMode="auto">
              <a:xfrm>
                <a:off x="746" y="2085"/>
                <a:ext cx="1" cy="14"/>
              </a:xfrm>
              <a:prstGeom prst="line">
                <a:avLst/>
              </a:prstGeom>
              <a:noFill/>
              <a:ln w="31750">
                <a:solidFill>
                  <a:srgbClr val="000000"/>
                </a:solidFill>
                <a:round/>
                <a:headEnd/>
                <a:tailEnd/>
              </a:ln>
            </p:spPr>
            <p:txBody>
              <a:bodyPr/>
              <a:lstStyle/>
              <a:p>
                <a:endParaRPr lang="en-GB"/>
              </a:p>
            </p:txBody>
          </p:sp>
          <p:sp>
            <p:nvSpPr>
              <p:cNvPr id="34161" name="Line 714"/>
              <p:cNvSpPr>
                <a:spLocks noChangeShapeType="1"/>
              </p:cNvSpPr>
              <p:nvPr/>
            </p:nvSpPr>
            <p:spPr bwMode="auto">
              <a:xfrm>
                <a:off x="746" y="2085"/>
                <a:ext cx="1" cy="14"/>
              </a:xfrm>
              <a:prstGeom prst="line">
                <a:avLst/>
              </a:prstGeom>
              <a:noFill/>
              <a:ln w="31750">
                <a:solidFill>
                  <a:srgbClr val="000000"/>
                </a:solidFill>
                <a:round/>
                <a:headEnd/>
                <a:tailEnd/>
              </a:ln>
            </p:spPr>
            <p:txBody>
              <a:bodyPr/>
              <a:lstStyle/>
              <a:p>
                <a:endParaRPr lang="en-GB"/>
              </a:p>
            </p:txBody>
          </p:sp>
          <p:sp>
            <p:nvSpPr>
              <p:cNvPr id="34162" name="Rectangle 715"/>
              <p:cNvSpPr>
                <a:spLocks noChangeArrowheads="1"/>
              </p:cNvSpPr>
              <p:nvPr/>
            </p:nvSpPr>
            <p:spPr bwMode="auto">
              <a:xfrm>
                <a:off x="608" y="2016"/>
                <a:ext cx="96" cy="14"/>
              </a:xfrm>
              <a:prstGeom prst="rect">
                <a:avLst/>
              </a:prstGeom>
              <a:solidFill>
                <a:srgbClr val="D9AA73"/>
              </a:solidFill>
              <a:ln w="31750">
                <a:solidFill>
                  <a:srgbClr val="D9AA73"/>
                </a:solidFill>
                <a:miter lim="800000"/>
                <a:headEnd/>
                <a:tailEnd/>
              </a:ln>
            </p:spPr>
            <p:txBody>
              <a:bodyPr/>
              <a:lstStyle/>
              <a:p>
                <a:endParaRPr lang="en-US">
                  <a:latin typeface="Gill Sans MT" pitchFamily="34" charset="0"/>
                </a:endParaRPr>
              </a:p>
            </p:txBody>
          </p:sp>
          <p:sp>
            <p:nvSpPr>
              <p:cNvPr id="34163" name="Freeform 716"/>
              <p:cNvSpPr>
                <a:spLocks/>
              </p:cNvSpPr>
              <p:nvPr/>
            </p:nvSpPr>
            <p:spPr bwMode="auto">
              <a:xfrm>
                <a:off x="594" y="2030"/>
                <a:ext cx="124" cy="28"/>
              </a:xfrm>
              <a:custGeom>
                <a:avLst/>
                <a:gdLst>
                  <a:gd name="T0" fmla="*/ 14 w 124"/>
                  <a:gd name="T1" fmla="*/ 0 h 28"/>
                  <a:gd name="T2" fmla="*/ 0 w 124"/>
                  <a:gd name="T3" fmla="*/ 28 h 28"/>
                  <a:gd name="T4" fmla="*/ 124 w 124"/>
                  <a:gd name="T5" fmla="*/ 28 h 28"/>
                  <a:gd name="T6" fmla="*/ 110 w 124"/>
                  <a:gd name="T7" fmla="*/ 0 h 28"/>
                  <a:gd name="T8" fmla="*/ 14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4" y="0"/>
                    </a:moveTo>
                    <a:lnTo>
                      <a:pt x="0" y="28"/>
                    </a:lnTo>
                    <a:lnTo>
                      <a:pt x="124" y="28"/>
                    </a:lnTo>
                    <a:lnTo>
                      <a:pt x="110" y="0"/>
                    </a:lnTo>
                    <a:lnTo>
                      <a:pt x="14" y="0"/>
                    </a:lnTo>
                    <a:close/>
                  </a:path>
                </a:pathLst>
              </a:custGeom>
              <a:noFill/>
              <a:ln w="31750">
                <a:solidFill>
                  <a:srgbClr val="D9AA73"/>
                </a:solidFill>
                <a:prstDash val="solid"/>
                <a:round/>
                <a:headEnd/>
                <a:tailEnd/>
              </a:ln>
            </p:spPr>
            <p:txBody>
              <a:bodyPr/>
              <a:lstStyle/>
              <a:p>
                <a:endParaRPr lang="en-GB"/>
              </a:p>
            </p:txBody>
          </p:sp>
          <p:sp>
            <p:nvSpPr>
              <p:cNvPr id="34164" name="Line 717"/>
              <p:cNvSpPr>
                <a:spLocks noChangeShapeType="1"/>
              </p:cNvSpPr>
              <p:nvPr/>
            </p:nvSpPr>
            <p:spPr bwMode="auto">
              <a:xfrm>
                <a:off x="608" y="2044"/>
                <a:ext cx="14" cy="1"/>
              </a:xfrm>
              <a:prstGeom prst="line">
                <a:avLst/>
              </a:prstGeom>
              <a:noFill/>
              <a:ln w="31750">
                <a:solidFill>
                  <a:srgbClr val="000000"/>
                </a:solidFill>
                <a:round/>
                <a:headEnd/>
                <a:tailEnd/>
              </a:ln>
            </p:spPr>
            <p:txBody>
              <a:bodyPr/>
              <a:lstStyle/>
              <a:p>
                <a:endParaRPr lang="en-GB"/>
              </a:p>
            </p:txBody>
          </p:sp>
          <p:sp>
            <p:nvSpPr>
              <p:cNvPr id="34165" name="Line 718"/>
              <p:cNvSpPr>
                <a:spLocks noChangeShapeType="1"/>
              </p:cNvSpPr>
              <p:nvPr/>
            </p:nvSpPr>
            <p:spPr bwMode="auto">
              <a:xfrm>
                <a:off x="608" y="2030"/>
                <a:ext cx="96" cy="1"/>
              </a:xfrm>
              <a:prstGeom prst="line">
                <a:avLst/>
              </a:prstGeom>
              <a:noFill/>
              <a:ln w="31750">
                <a:solidFill>
                  <a:srgbClr val="000000"/>
                </a:solidFill>
                <a:round/>
                <a:headEnd/>
                <a:tailEnd/>
              </a:ln>
            </p:spPr>
            <p:txBody>
              <a:bodyPr/>
              <a:lstStyle/>
              <a:p>
                <a:endParaRPr lang="en-GB"/>
              </a:p>
            </p:txBody>
          </p:sp>
          <p:sp>
            <p:nvSpPr>
              <p:cNvPr id="34166" name="Line 719"/>
              <p:cNvSpPr>
                <a:spLocks noChangeShapeType="1"/>
              </p:cNvSpPr>
              <p:nvPr/>
            </p:nvSpPr>
            <p:spPr bwMode="auto">
              <a:xfrm>
                <a:off x="608" y="2044"/>
                <a:ext cx="55" cy="1"/>
              </a:xfrm>
              <a:prstGeom prst="line">
                <a:avLst/>
              </a:prstGeom>
              <a:noFill/>
              <a:ln w="31750">
                <a:solidFill>
                  <a:srgbClr val="000000"/>
                </a:solidFill>
                <a:round/>
                <a:headEnd/>
                <a:tailEnd/>
              </a:ln>
            </p:spPr>
            <p:txBody>
              <a:bodyPr/>
              <a:lstStyle/>
              <a:p>
                <a:endParaRPr lang="en-GB"/>
              </a:p>
            </p:txBody>
          </p:sp>
          <p:sp>
            <p:nvSpPr>
              <p:cNvPr id="34167" name="Line 720"/>
              <p:cNvSpPr>
                <a:spLocks noChangeShapeType="1"/>
              </p:cNvSpPr>
              <p:nvPr/>
            </p:nvSpPr>
            <p:spPr bwMode="auto">
              <a:xfrm>
                <a:off x="635" y="2044"/>
                <a:ext cx="56" cy="1"/>
              </a:xfrm>
              <a:prstGeom prst="line">
                <a:avLst/>
              </a:prstGeom>
              <a:noFill/>
              <a:ln w="31750">
                <a:solidFill>
                  <a:srgbClr val="000000"/>
                </a:solidFill>
                <a:round/>
                <a:headEnd/>
                <a:tailEnd/>
              </a:ln>
            </p:spPr>
            <p:txBody>
              <a:bodyPr/>
              <a:lstStyle/>
              <a:p>
                <a:endParaRPr lang="en-GB"/>
              </a:p>
            </p:txBody>
          </p:sp>
          <p:sp>
            <p:nvSpPr>
              <p:cNvPr id="34168" name="Line 721"/>
              <p:cNvSpPr>
                <a:spLocks noChangeShapeType="1"/>
              </p:cNvSpPr>
              <p:nvPr/>
            </p:nvSpPr>
            <p:spPr bwMode="auto">
              <a:xfrm>
                <a:off x="677" y="2044"/>
                <a:ext cx="27" cy="1"/>
              </a:xfrm>
              <a:prstGeom prst="line">
                <a:avLst/>
              </a:prstGeom>
              <a:noFill/>
              <a:ln w="31750">
                <a:solidFill>
                  <a:srgbClr val="000000"/>
                </a:solidFill>
                <a:round/>
                <a:headEnd/>
                <a:tailEnd/>
              </a:ln>
            </p:spPr>
            <p:txBody>
              <a:bodyPr/>
              <a:lstStyle/>
              <a:p>
                <a:endParaRPr lang="en-GB"/>
              </a:p>
            </p:txBody>
          </p:sp>
          <p:sp>
            <p:nvSpPr>
              <p:cNvPr id="34169" name="Line 722"/>
              <p:cNvSpPr>
                <a:spLocks noChangeShapeType="1"/>
              </p:cNvSpPr>
              <p:nvPr/>
            </p:nvSpPr>
            <p:spPr bwMode="auto">
              <a:xfrm>
                <a:off x="691" y="2044"/>
                <a:ext cx="27" cy="1"/>
              </a:xfrm>
              <a:prstGeom prst="line">
                <a:avLst/>
              </a:prstGeom>
              <a:noFill/>
              <a:ln w="31750">
                <a:solidFill>
                  <a:srgbClr val="000000"/>
                </a:solidFill>
                <a:round/>
                <a:headEnd/>
                <a:tailEnd/>
              </a:ln>
            </p:spPr>
            <p:txBody>
              <a:bodyPr/>
              <a:lstStyle/>
              <a:p>
                <a:endParaRPr lang="en-GB"/>
              </a:p>
            </p:txBody>
          </p:sp>
          <p:sp>
            <p:nvSpPr>
              <p:cNvPr id="34170" name="Rectangle 723"/>
              <p:cNvSpPr>
                <a:spLocks noChangeArrowheads="1"/>
              </p:cNvSpPr>
              <p:nvPr/>
            </p:nvSpPr>
            <p:spPr bwMode="auto">
              <a:xfrm>
                <a:off x="649" y="1933"/>
                <a:ext cx="28" cy="42"/>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34171" name="Rectangle 724"/>
              <p:cNvSpPr>
                <a:spLocks noChangeArrowheads="1"/>
              </p:cNvSpPr>
              <p:nvPr/>
            </p:nvSpPr>
            <p:spPr bwMode="auto">
              <a:xfrm>
                <a:off x="649" y="1933"/>
                <a:ext cx="42" cy="56"/>
              </a:xfrm>
              <a:prstGeom prst="rect">
                <a:avLst/>
              </a:prstGeom>
              <a:noFill/>
              <a:ln w="31750">
                <a:solidFill>
                  <a:srgbClr val="000000"/>
                </a:solidFill>
                <a:miter lim="800000"/>
                <a:headEnd/>
                <a:tailEnd/>
              </a:ln>
            </p:spPr>
            <p:txBody>
              <a:bodyPr/>
              <a:lstStyle/>
              <a:p>
                <a:endParaRPr lang="en-US">
                  <a:latin typeface="Gill Sans MT" pitchFamily="34" charset="0"/>
                </a:endParaRPr>
              </a:p>
            </p:txBody>
          </p:sp>
          <p:sp>
            <p:nvSpPr>
              <p:cNvPr id="34172" name="Freeform 725"/>
              <p:cNvSpPr>
                <a:spLocks/>
              </p:cNvSpPr>
              <p:nvPr/>
            </p:nvSpPr>
            <p:spPr bwMode="auto">
              <a:xfrm>
                <a:off x="1256" y="1989"/>
                <a:ext cx="42" cy="69"/>
              </a:xfrm>
              <a:custGeom>
                <a:avLst/>
                <a:gdLst>
                  <a:gd name="T0" fmla="*/ 0 w 42"/>
                  <a:gd name="T1" fmla="*/ 0 h 69"/>
                  <a:gd name="T2" fmla="*/ 42 w 42"/>
                  <a:gd name="T3" fmla="*/ 13 h 69"/>
                  <a:gd name="T4" fmla="*/ 42 w 42"/>
                  <a:gd name="T5" fmla="*/ 69 h 69"/>
                  <a:gd name="T6" fmla="*/ 0 60000 65536"/>
                  <a:gd name="T7" fmla="*/ 0 60000 65536"/>
                  <a:gd name="T8" fmla="*/ 0 60000 65536"/>
                  <a:gd name="T9" fmla="*/ 0 w 42"/>
                  <a:gd name="T10" fmla="*/ 0 h 69"/>
                  <a:gd name="T11" fmla="*/ 42 w 42"/>
                  <a:gd name="T12" fmla="*/ 69 h 69"/>
                </a:gdLst>
                <a:ahLst/>
                <a:cxnLst>
                  <a:cxn ang="T6">
                    <a:pos x="T0" y="T1"/>
                  </a:cxn>
                  <a:cxn ang="T7">
                    <a:pos x="T2" y="T3"/>
                  </a:cxn>
                  <a:cxn ang="T8">
                    <a:pos x="T4" y="T5"/>
                  </a:cxn>
                </a:cxnLst>
                <a:rect l="T9" t="T10" r="T11" b="T12"/>
                <a:pathLst>
                  <a:path w="42" h="69">
                    <a:moveTo>
                      <a:pt x="0" y="0"/>
                    </a:moveTo>
                    <a:lnTo>
                      <a:pt x="42" y="13"/>
                    </a:lnTo>
                    <a:lnTo>
                      <a:pt x="42" y="69"/>
                    </a:lnTo>
                  </a:path>
                </a:pathLst>
              </a:custGeom>
              <a:noFill/>
              <a:ln w="31750">
                <a:solidFill>
                  <a:srgbClr val="000000"/>
                </a:solidFill>
                <a:prstDash val="solid"/>
                <a:round/>
                <a:headEnd/>
                <a:tailEnd/>
              </a:ln>
            </p:spPr>
            <p:txBody>
              <a:bodyPr/>
              <a:lstStyle/>
              <a:p>
                <a:endParaRPr lang="en-GB"/>
              </a:p>
            </p:txBody>
          </p:sp>
          <p:sp>
            <p:nvSpPr>
              <p:cNvPr id="34173" name="AutoShape 726"/>
              <p:cNvSpPr>
                <a:spLocks noChangeArrowheads="1"/>
              </p:cNvSpPr>
              <p:nvPr/>
            </p:nvSpPr>
            <p:spPr bwMode="auto">
              <a:xfrm>
                <a:off x="1146" y="1906"/>
                <a:ext cx="110" cy="83"/>
              </a:xfrm>
              <a:prstGeom prst="roundRect">
                <a:avLst>
                  <a:gd name="adj" fmla="val 50000"/>
                </a:avLst>
              </a:prstGeom>
              <a:solidFill>
                <a:srgbClr val="FFFFFF"/>
              </a:solidFill>
              <a:ln w="9525">
                <a:noFill/>
                <a:round/>
                <a:headEnd/>
                <a:tailEnd/>
              </a:ln>
            </p:spPr>
            <p:txBody>
              <a:bodyPr/>
              <a:lstStyle/>
              <a:p>
                <a:endParaRPr lang="en-US">
                  <a:latin typeface="Gill Sans MT" pitchFamily="34" charset="0"/>
                </a:endParaRPr>
              </a:p>
            </p:txBody>
          </p:sp>
          <p:sp>
            <p:nvSpPr>
              <p:cNvPr id="34174" name="AutoShape 727"/>
              <p:cNvSpPr>
                <a:spLocks noChangeArrowheads="1"/>
              </p:cNvSpPr>
              <p:nvPr/>
            </p:nvSpPr>
            <p:spPr bwMode="auto">
              <a:xfrm>
                <a:off x="1132" y="1892"/>
                <a:ext cx="138" cy="110"/>
              </a:xfrm>
              <a:prstGeom prst="roundRect">
                <a:avLst>
                  <a:gd name="adj" fmla="val 40454"/>
                </a:avLst>
              </a:prstGeom>
              <a:noFill/>
              <a:ln w="53975">
                <a:solidFill>
                  <a:srgbClr val="999999"/>
                </a:solidFill>
                <a:round/>
                <a:headEnd/>
                <a:tailEnd/>
              </a:ln>
            </p:spPr>
            <p:txBody>
              <a:bodyPr/>
              <a:lstStyle/>
              <a:p>
                <a:endParaRPr lang="en-US">
                  <a:latin typeface="Gill Sans MT" pitchFamily="34" charset="0"/>
                </a:endParaRPr>
              </a:p>
            </p:txBody>
          </p:sp>
          <p:sp>
            <p:nvSpPr>
              <p:cNvPr id="34175" name="Rectangle 728"/>
              <p:cNvSpPr>
                <a:spLocks noChangeArrowheads="1"/>
              </p:cNvSpPr>
              <p:nvPr/>
            </p:nvSpPr>
            <p:spPr bwMode="auto">
              <a:xfrm>
                <a:off x="1160" y="1920"/>
                <a:ext cx="82" cy="41"/>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34176" name="Rectangle 729"/>
              <p:cNvSpPr>
                <a:spLocks noChangeArrowheads="1"/>
              </p:cNvSpPr>
              <p:nvPr/>
            </p:nvSpPr>
            <p:spPr bwMode="auto">
              <a:xfrm>
                <a:off x="1160" y="1920"/>
                <a:ext cx="96" cy="55"/>
              </a:xfrm>
              <a:prstGeom prst="rect">
                <a:avLst/>
              </a:prstGeom>
              <a:noFill/>
              <a:ln w="31750">
                <a:solidFill>
                  <a:srgbClr val="000000"/>
                </a:solidFill>
                <a:miter lim="800000"/>
                <a:headEnd/>
                <a:tailEnd/>
              </a:ln>
            </p:spPr>
            <p:txBody>
              <a:bodyPr/>
              <a:lstStyle/>
              <a:p>
                <a:endParaRPr lang="en-US">
                  <a:latin typeface="Gill Sans MT" pitchFamily="34" charset="0"/>
                </a:endParaRPr>
              </a:p>
            </p:txBody>
          </p:sp>
          <p:sp>
            <p:nvSpPr>
              <p:cNvPr id="34177" name="Freeform 730"/>
              <p:cNvSpPr>
                <a:spLocks/>
              </p:cNvSpPr>
              <p:nvPr/>
            </p:nvSpPr>
            <p:spPr bwMode="auto">
              <a:xfrm>
                <a:off x="1284" y="2044"/>
                <a:ext cx="27" cy="41"/>
              </a:xfrm>
              <a:custGeom>
                <a:avLst/>
                <a:gdLst>
                  <a:gd name="T0" fmla="*/ 14 w 27"/>
                  <a:gd name="T1" fmla="*/ 0 h 41"/>
                  <a:gd name="T2" fmla="*/ 14 w 27"/>
                  <a:gd name="T3" fmla="*/ 0 h 41"/>
                  <a:gd name="T4" fmla="*/ 27 w 27"/>
                  <a:gd name="T5" fmla="*/ 14 h 41"/>
                  <a:gd name="T6" fmla="*/ 27 w 27"/>
                  <a:gd name="T7" fmla="*/ 27 h 41"/>
                  <a:gd name="T8" fmla="*/ 14 w 27"/>
                  <a:gd name="T9" fmla="*/ 41 h 41"/>
                  <a:gd name="T10" fmla="*/ 14 w 27"/>
                  <a:gd name="T11" fmla="*/ 41 h 41"/>
                  <a:gd name="T12" fmla="*/ 0 w 27"/>
                  <a:gd name="T13" fmla="*/ 27 h 41"/>
                  <a:gd name="T14" fmla="*/ 0 w 27"/>
                  <a:gd name="T15" fmla="*/ 14 h 41"/>
                  <a:gd name="T16" fmla="*/ 0 w 27"/>
                  <a:gd name="T17" fmla="*/ 0 h 41"/>
                  <a:gd name="T18" fmla="*/ 14 w 27"/>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41"/>
                  <a:gd name="T32" fmla="*/ 27 w 27"/>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41">
                    <a:moveTo>
                      <a:pt x="14" y="0"/>
                    </a:moveTo>
                    <a:lnTo>
                      <a:pt x="14" y="0"/>
                    </a:lnTo>
                    <a:lnTo>
                      <a:pt x="27" y="14"/>
                    </a:lnTo>
                    <a:lnTo>
                      <a:pt x="27" y="27"/>
                    </a:lnTo>
                    <a:lnTo>
                      <a:pt x="14" y="41"/>
                    </a:lnTo>
                    <a:lnTo>
                      <a:pt x="0" y="27"/>
                    </a:lnTo>
                    <a:lnTo>
                      <a:pt x="0" y="14"/>
                    </a:lnTo>
                    <a:lnTo>
                      <a:pt x="0" y="0"/>
                    </a:lnTo>
                    <a:lnTo>
                      <a:pt x="14" y="0"/>
                    </a:lnTo>
                    <a:close/>
                  </a:path>
                </a:pathLst>
              </a:custGeom>
              <a:solidFill>
                <a:srgbClr val="999999"/>
              </a:solidFill>
              <a:ln w="31750">
                <a:solidFill>
                  <a:srgbClr val="999999"/>
                </a:solidFill>
                <a:prstDash val="solid"/>
                <a:round/>
                <a:headEnd/>
                <a:tailEnd/>
              </a:ln>
            </p:spPr>
            <p:txBody>
              <a:bodyPr/>
              <a:lstStyle/>
              <a:p>
                <a:endParaRPr lang="en-GB"/>
              </a:p>
            </p:txBody>
          </p:sp>
          <p:pic>
            <p:nvPicPr>
              <p:cNvPr id="34178" name="Picture 731"/>
              <p:cNvPicPr>
                <a:picLocks noChangeAspect="1" noChangeArrowheads="1"/>
              </p:cNvPicPr>
              <p:nvPr/>
            </p:nvPicPr>
            <p:blipFill>
              <a:blip r:embed="rId2" cstate="print"/>
              <a:srcRect/>
              <a:stretch>
                <a:fillRect/>
              </a:stretch>
            </p:blipFill>
            <p:spPr bwMode="auto">
              <a:xfrm>
                <a:off x="1173" y="1933"/>
                <a:ext cx="69" cy="28"/>
              </a:xfrm>
              <a:prstGeom prst="rect">
                <a:avLst/>
              </a:prstGeom>
              <a:noFill/>
              <a:ln w="9525">
                <a:noFill/>
                <a:miter lim="800000"/>
                <a:headEnd/>
                <a:tailEnd/>
              </a:ln>
            </p:spPr>
          </p:pic>
          <p:sp>
            <p:nvSpPr>
              <p:cNvPr id="34179" name="Line 732"/>
              <p:cNvSpPr>
                <a:spLocks noChangeShapeType="1"/>
              </p:cNvSpPr>
              <p:nvPr/>
            </p:nvSpPr>
            <p:spPr bwMode="auto">
              <a:xfrm>
                <a:off x="1284" y="2058"/>
                <a:ext cx="1" cy="13"/>
              </a:xfrm>
              <a:prstGeom prst="line">
                <a:avLst/>
              </a:prstGeom>
              <a:noFill/>
              <a:ln w="31750">
                <a:solidFill>
                  <a:srgbClr val="000000"/>
                </a:solidFill>
                <a:round/>
                <a:headEnd/>
                <a:tailEnd/>
              </a:ln>
            </p:spPr>
            <p:txBody>
              <a:bodyPr/>
              <a:lstStyle/>
              <a:p>
                <a:endParaRPr lang="en-GB"/>
              </a:p>
            </p:txBody>
          </p:sp>
          <p:sp>
            <p:nvSpPr>
              <p:cNvPr id="34180" name="Line 733"/>
              <p:cNvSpPr>
                <a:spLocks noChangeShapeType="1"/>
              </p:cNvSpPr>
              <p:nvPr/>
            </p:nvSpPr>
            <p:spPr bwMode="auto">
              <a:xfrm>
                <a:off x="1298" y="2058"/>
                <a:ext cx="1" cy="13"/>
              </a:xfrm>
              <a:prstGeom prst="line">
                <a:avLst/>
              </a:prstGeom>
              <a:noFill/>
              <a:ln w="31750">
                <a:solidFill>
                  <a:srgbClr val="000000"/>
                </a:solidFill>
                <a:round/>
                <a:headEnd/>
                <a:tailEnd/>
              </a:ln>
            </p:spPr>
            <p:txBody>
              <a:bodyPr/>
              <a:lstStyle/>
              <a:p>
                <a:endParaRPr lang="en-GB"/>
              </a:p>
            </p:txBody>
          </p:sp>
          <p:sp>
            <p:nvSpPr>
              <p:cNvPr id="34181" name="Line 734"/>
              <p:cNvSpPr>
                <a:spLocks noChangeShapeType="1"/>
              </p:cNvSpPr>
              <p:nvPr/>
            </p:nvSpPr>
            <p:spPr bwMode="auto">
              <a:xfrm>
                <a:off x="1298" y="2058"/>
                <a:ext cx="1" cy="13"/>
              </a:xfrm>
              <a:prstGeom prst="line">
                <a:avLst/>
              </a:prstGeom>
              <a:noFill/>
              <a:ln w="31750">
                <a:solidFill>
                  <a:srgbClr val="000000"/>
                </a:solidFill>
                <a:round/>
                <a:headEnd/>
                <a:tailEnd/>
              </a:ln>
            </p:spPr>
            <p:txBody>
              <a:bodyPr/>
              <a:lstStyle/>
              <a:p>
                <a:endParaRPr lang="en-GB"/>
              </a:p>
            </p:txBody>
          </p:sp>
          <p:sp>
            <p:nvSpPr>
              <p:cNvPr id="34182" name="Rectangle 735"/>
              <p:cNvSpPr>
                <a:spLocks noChangeArrowheads="1"/>
              </p:cNvSpPr>
              <p:nvPr/>
            </p:nvSpPr>
            <p:spPr bwMode="auto">
              <a:xfrm>
                <a:off x="1160" y="1989"/>
                <a:ext cx="96" cy="13"/>
              </a:xfrm>
              <a:prstGeom prst="rect">
                <a:avLst/>
              </a:prstGeom>
              <a:solidFill>
                <a:srgbClr val="D9AA73"/>
              </a:solidFill>
              <a:ln w="31750">
                <a:solidFill>
                  <a:srgbClr val="D9AA73"/>
                </a:solidFill>
                <a:miter lim="800000"/>
                <a:headEnd/>
                <a:tailEnd/>
              </a:ln>
            </p:spPr>
            <p:txBody>
              <a:bodyPr/>
              <a:lstStyle/>
              <a:p>
                <a:endParaRPr lang="en-US">
                  <a:latin typeface="Gill Sans MT" pitchFamily="34" charset="0"/>
                </a:endParaRPr>
              </a:p>
            </p:txBody>
          </p:sp>
          <p:sp>
            <p:nvSpPr>
              <p:cNvPr id="34183" name="Freeform 736"/>
              <p:cNvSpPr>
                <a:spLocks/>
              </p:cNvSpPr>
              <p:nvPr/>
            </p:nvSpPr>
            <p:spPr bwMode="auto">
              <a:xfrm>
                <a:off x="1146" y="2002"/>
                <a:ext cx="124" cy="28"/>
              </a:xfrm>
              <a:custGeom>
                <a:avLst/>
                <a:gdLst>
                  <a:gd name="T0" fmla="*/ 14 w 124"/>
                  <a:gd name="T1" fmla="*/ 0 h 28"/>
                  <a:gd name="T2" fmla="*/ 0 w 124"/>
                  <a:gd name="T3" fmla="*/ 28 h 28"/>
                  <a:gd name="T4" fmla="*/ 124 w 124"/>
                  <a:gd name="T5" fmla="*/ 28 h 28"/>
                  <a:gd name="T6" fmla="*/ 110 w 124"/>
                  <a:gd name="T7" fmla="*/ 0 h 28"/>
                  <a:gd name="T8" fmla="*/ 14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4" y="0"/>
                    </a:moveTo>
                    <a:lnTo>
                      <a:pt x="0" y="28"/>
                    </a:lnTo>
                    <a:lnTo>
                      <a:pt x="124" y="28"/>
                    </a:lnTo>
                    <a:lnTo>
                      <a:pt x="110" y="0"/>
                    </a:lnTo>
                    <a:lnTo>
                      <a:pt x="14" y="0"/>
                    </a:lnTo>
                    <a:close/>
                  </a:path>
                </a:pathLst>
              </a:custGeom>
              <a:noFill/>
              <a:ln w="31750">
                <a:solidFill>
                  <a:srgbClr val="D9AA73"/>
                </a:solidFill>
                <a:prstDash val="solid"/>
                <a:round/>
                <a:headEnd/>
                <a:tailEnd/>
              </a:ln>
            </p:spPr>
            <p:txBody>
              <a:bodyPr/>
              <a:lstStyle/>
              <a:p>
                <a:endParaRPr lang="en-GB"/>
              </a:p>
            </p:txBody>
          </p:sp>
          <p:sp>
            <p:nvSpPr>
              <p:cNvPr id="34184" name="Line 737"/>
              <p:cNvSpPr>
                <a:spLocks noChangeShapeType="1"/>
              </p:cNvSpPr>
              <p:nvPr/>
            </p:nvSpPr>
            <p:spPr bwMode="auto">
              <a:xfrm>
                <a:off x="1160" y="2016"/>
                <a:ext cx="13" cy="1"/>
              </a:xfrm>
              <a:prstGeom prst="line">
                <a:avLst/>
              </a:prstGeom>
              <a:noFill/>
              <a:ln w="31750">
                <a:solidFill>
                  <a:srgbClr val="000000"/>
                </a:solidFill>
                <a:round/>
                <a:headEnd/>
                <a:tailEnd/>
              </a:ln>
            </p:spPr>
            <p:txBody>
              <a:bodyPr/>
              <a:lstStyle/>
              <a:p>
                <a:endParaRPr lang="en-GB"/>
              </a:p>
            </p:txBody>
          </p:sp>
          <p:sp>
            <p:nvSpPr>
              <p:cNvPr id="34185" name="Line 738"/>
              <p:cNvSpPr>
                <a:spLocks noChangeShapeType="1"/>
              </p:cNvSpPr>
              <p:nvPr/>
            </p:nvSpPr>
            <p:spPr bwMode="auto">
              <a:xfrm>
                <a:off x="1160" y="2002"/>
                <a:ext cx="96" cy="1"/>
              </a:xfrm>
              <a:prstGeom prst="line">
                <a:avLst/>
              </a:prstGeom>
              <a:noFill/>
              <a:ln w="31750">
                <a:solidFill>
                  <a:srgbClr val="000000"/>
                </a:solidFill>
                <a:round/>
                <a:headEnd/>
                <a:tailEnd/>
              </a:ln>
            </p:spPr>
            <p:txBody>
              <a:bodyPr/>
              <a:lstStyle/>
              <a:p>
                <a:endParaRPr lang="en-GB"/>
              </a:p>
            </p:txBody>
          </p:sp>
          <p:sp>
            <p:nvSpPr>
              <p:cNvPr id="34186" name="Line 739"/>
              <p:cNvSpPr>
                <a:spLocks noChangeShapeType="1"/>
              </p:cNvSpPr>
              <p:nvPr/>
            </p:nvSpPr>
            <p:spPr bwMode="auto">
              <a:xfrm>
                <a:off x="1160" y="2016"/>
                <a:ext cx="55" cy="1"/>
              </a:xfrm>
              <a:prstGeom prst="line">
                <a:avLst/>
              </a:prstGeom>
              <a:noFill/>
              <a:ln w="31750">
                <a:solidFill>
                  <a:srgbClr val="000000"/>
                </a:solidFill>
                <a:round/>
                <a:headEnd/>
                <a:tailEnd/>
              </a:ln>
            </p:spPr>
            <p:txBody>
              <a:bodyPr/>
              <a:lstStyle/>
              <a:p>
                <a:endParaRPr lang="en-GB"/>
              </a:p>
            </p:txBody>
          </p:sp>
          <p:sp>
            <p:nvSpPr>
              <p:cNvPr id="34187" name="Line 740"/>
              <p:cNvSpPr>
                <a:spLocks noChangeShapeType="1"/>
              </p:cNvSpPr>
              <p:nvPr/>
            </p:nvSpPr>
            <p:spPr bwMode="auto">
              <a:xfrm>
                <a:off x="1187" y="2016"/>
                <a:ext cx="55" cy="1"/>
              </a:xfrm>
              <a:prstGeom prst="line">
                <a:avLst/>
              </a:prstGeom>
              <a:noFill/>
              <a:ln w="31750">
                <a:solidFill>
                  <a:srgbClr val="000000"/>
                </a:solidFill>
                <a:round/>
                <a:headEnd/>
                <a:tailEnd/>
              </a:ln>
            </p:spPr>
            <p:txBody>
              <a:bodyPr/>
              <a:lstStyle/>
              <a:p>
                <a:endParaRPr lang="en-GB"/>
              </a:p>
            </p:txBody>
          </p:sp>
          <p:sp>
            <p:nvSpPr>
              <p:cNvPr id="34188" name="Line 741"/>
              <p:cNvSpPr>
                <a:spLocks noChangeShapeType="1"/>
              </p:cNvSpPr>
              <p:nvPr/>
            </p:nvSpPr>
            <p:spPr bwMode="auto">
              <a:xfrm>
                <a:off x="1229" y="2016"/>
                <a:ext cx="27" cy="1"/>
              </a:xfrm>
              <a:prstGeom prst="line">
                <a:avLst/>
              </a:prstGeom>
              <a:noFill/>
              <a:ln w="31750">
                <a:solidFill>
                  <a:srgbClr val="000000"/>
                </a:solidFill>
                <a:round/>
                <a:headEnd/>
                <a:tailEnd/>
              </a:ln>
            </p:spPr>
            <p:txBody>
              <a:bodyPr/>
              <a:lstStyle/>
              <a:p>
                <a:endParaRPr lang="en-GB"/>
              </a:p>
            </p:txBody>
          </p:sp>
          <p:sp>
            <p:nvSpPr>
              <p:cNvPr id="34189" name="Line 742"/>
              <p:cNvSpPr>
                <a:spLocks noChangeShapeType="1"/>
              </p:cNvSpPr>
              <p:nvPr/>
            </p:nvSpPr>
            <p:spPr bwMode="auto">
              <a:xfrm>
                <a:off x="1242" y="2016"/>
                <a:ext cx="28" cy="1"/>
              </a:xfrm>
              <a:prstGeom prst="line">
                <a:avLst/>
              </a:prstGeom>
              <a:noFill/>
              <a:ln w="31750">
                <a:solidFill>
                  <a:srgbClr val="000000"/>
                </a:solidFill>
                <a:round/>
                <a:headEnd/>
                <a:tailEnd/>
              </a:ln>
            </p:spPr>
            <p:txBody>
              <a:bodyPr/>
              <a:lstStyle/>
              <a:p>
                <a:endParaRPr lang="en-GB"/>
              </a:p>
            </p:txBody>
          </p:sp>
          <p:sp>
            <p:nvSpPr>
              <p:cNvPr id="34190" name="Rectangle 743"/>
              <p:cNvSpPr>
                <a:spLocks noChangeArrowheads="1"/>
              </p:cNvSpPr>
              <p:nvPr/>
            </p:nvSpPr>
            <p:spPr bwMode="auto">
              <a:xfrm>
                <a:off x="1201" y="1906"/>
                <a:ext cx="28" cy="41"/>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34191" name="Rectangle 744"/>
              <p:cNvSpPr>
                <a:spLocks noChangeArrowheads="1"/>
              </p:cNvSpPr>
              <p:nvPr/>
            </p:nvSpPr>
            <p:spPr bwMode="auto">
              <a:xfrm>
                <a:off x="1201" y="1906"/>
                <a:ext cx="41" cy="55"/>
              </a:xfrm>
              <a:prstGeom prst="rect">
                <a:avLst/>
              </a:prstGeom>
              <a:noFill/>
              <a:ln w="31750">
                <a:solidFill>
                  <a:srgbClr val="000000"/>
                </a:solidFill>
                <a:miter lim="800000"/>
                <a:headEnd/>
                <a:tailEnd/>
              </a:ln>
            </p:spPr>
            <p:txBody>
              <a:bodyPr/>
              <a:lstStyle/>
              <a:p>
                <a:endParaRPr lang="en-US">
                  <a:latin typeface="Gill Sans MT" pitchFamily="34" charset="0"/>
                </a:endParaRPr>
              </a:p>
            </p:txBody>
          </p:sp>
          <p:sp>
            <p:nvSpPr>
              <p:cNvPr id="34192" name="Freeform 745"/>
              <p:cNvSpPr>
                <a:spLocks/>
              </p:cNvSpPr>
              <p:nvPr/>
            </p:nvSpPr>
            <p:spPr bwMode="auto">
              <a:xfrm>
                <a:off x="980" y="2071"/>
                <a:ext cx="56" cy="69"/>
              </a:xfrm>
              <a:custGeom>
                <a:avLst/>
                <a:gdLst>
                  <a:gd name="T0" fmla="*/ 0 w 56"/>
                  <a:gd name="T1" fmla="*/ 0 h 69"/>
                  <a:gd name="T2" fmla="*/ 42 w 56"/>
                  <a:gd name="T3" fmla="*/ 14 h 69"/>
                  <a:gd name="T4" fmla="*/ 56 w 56"/>
                  <a:gd name="T5" fmla="*/ 69 h 69"/>
                  <a:gd name="T6" fmla="*/ 0 60000 65536"/>
                  <a:gd name="T7" fmla="*/ 0 60000 65536"/>
                  <a:gd name="T8" fmla="*/ 0 60000 65536"/>
                  <a:gd name="T9" fmla="*/ 0 w 56"/>
                  <a:gd name="T10" fmla="*/ 0 h 69"/>
                  <a:gd name="T11" fmla="*/ 56 w 56"/>
                  <a:gd name="T12" fmla="*/ 69 h 69"/>
                </a:gdLst>
                <a:ahLst/>
                <a:cxnLst>
                  <a:cxn ang="T6">
                    <a:pos x="T0" y="T1"/>
                  </a:cxn>
                  <a:cxn ang="T7">
                    <a:pos x="T2" y="T3"/>
                  </a:cxn>
                  <a:cxn ang="T8">
                    <a:pos x="T4" y="T5"/>
                  </a:cxn>
                </a:cxnLst>
                <a:rect l="T9" t="T10" r="T11" b="T12"/>
                <a:pathLst>
                  <a:path w="56" h="69">
                    <a:moveTo>
                      <a:pt x="0" y="0"/>
                    </a:moveTo>
                    <a:lnTo>
                      <a:pt x="42" y="14"/>
                    </a:lnTo>
                    <a:lnTo>
                      <a:pt x="56" y="69"/>
                    </a:lnTo>
                  </a:path>
                </a:pathLst>
              </a:custGeom>
              <a:noFill/>
              <a:ln w="31750">
                <a:solidFill>
                  <a:srgbClr val="000000"/>
                </a:solidFill>
                <a:prstDash val="solid"/>
                <a:round/>
                <a:headEnd/>
                <a:tailEnd/>
              </a:ln>
            </p:spPr>
            <p:txBody>
              <a:bodyPr/>
              <a:lstStyle/>
              <a:p>
                <a:endParaRPr lang="en-GB"/>
              </a:p>
            </p:txBody>
          </p:sp>
          <p:sp>
            <p:nvSpPr>
              <p:cNvPr id="34193" name="AutoShape 746"/>
              <p:cNvSpPr>
                <a:spLocks noChangeArrowheads="1"/>
              </p:cNvSpPr>
              <p:nvPr/>
            </p:nvSpPr>
            <p:spPr bwMode="auto">
              <a:xfrm>
                <a:off x="884" y="1989"/>
                <a:ext cx="110" cy="82"/>
              </a:xfrm>
              <a:prstGeom prst="roundRect">
                <a:avLst>
                  <a:gd name="adj" fmla="val 50000"/>
                </a:avLst>
              </a:prstGeom>
              <a:solidFill>
                <a:srgbClr val="FFFFFF"/>
              </a:solidFill>
              <a:ln w="9525">
                <a:noFill/>
                <a:round/>
                <a:headEnd/>
                <a:tailEnd/>
              </a:ln>
            </p:spPr>
            <p:txBody>
              <a:bodyPr/>
              <a:lstStyle/>
              <a:p>
                <a:endParaRPr lang="en-US">
                  <a:latin typeface="Gill Sans MT" pitchFamily="34" charset="0"/>
                </a:endParaRPr>
              </a:p>
            </p:txBody>
          </p:sp>
          <p:sp>
            <p:nvSpPr>
              <p:cNvPr id="34194" name="AutoShape 747"/>
              <p:cNvSpPr>
                <a:spLocks noChangeArrowheads="1"/>
              </p:cNvSpPr>
              <p:nvPr/>
            </p:nvSpPr>
            <p:spPr bwMode="auto">
              <a:xfrm>
                <a:off x="870" y="1975"/>
                <a:ext cx="138" cy="110"/>
              </a:xfrm>
              <a:prstGeom prst="roundRect">
                <a:avLst>
                  <a:gd name="adj" fmla="val 40454"/>
                </a:avLst>
              </a:prstGeom>
              <a:noFill/>
              <a:ln w="53975">
                <a:solidFill>
                  <a:srgbClr val="999999"/>
                </a:solidFill>
                <a:round/>
                <a:headEnd/>
                <a:tailEnd/>
              </a:ln>
            </p:spPr>
            <p:txBody>
              <a:bodyPr/>
              <a:lstStyle/>
              <a:p>
                <a:endParaRPr lang="en-US">
                  <a:latin typeface="Gill Sans MT" pitchFamily="34" charset="0"/>
                </a:endParaRPr>
              </a:p>
            </p:txBody>
          </p:sp>
          <p:sp>
            <p:nvSpPr>
              <p:cNvPr id="34195" name="Rectangle 748"/>
              <p:cNvSpPr>
                <a:spLocks noChangeArrowheads="1"/>
              </p:cNvSpPr>
              <p:nvPr/>
            </p:nvSpPr>
            <p:spPr bwMode="auto">
              <a:xfrm>
                <a:off x="898" y="2002"/>
                <a:ext cx="82" cy="42"/>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34196" name="Rectangle 749"/>
              <p:cNvSpPr>
                <a:spLocks noChangeArrowheads="1"/>
              </p:cNvSpPr>
              <p:nvPr/>
            </p:nvSpPr>
            <p:spPr bwMode="auto">
              <a:xfrm>
                <a:off x="898" y="2002"/>
                <a:ext cx="96" cy="56"/>
              </a:xfrm>
              <a:prstGeom prst="rect">
                <a:avLst/>
              </a:prstGeom>
              <a:noFill/>
              <a:ln w="31750">
                <a:solidFill>
                  <a:srgbClr val="000000"/>
                </a:solidFill>
                <a:miter lim="800000"/>
                <a:headEnd/>
                <a:tailEnd/>
              </a:ln>
            </p:spPr>
            <p:txBody>
              <a:bodyPr/>
              <a:lstStyle/>
              <a:p>
                <a:endParaRPr lang="en-US">
                  <a:latin typeface="Gill Sans MT" pitchFamily="34" charset="0"/>
                </a:endParaRPr>
              </a:p>
            </p:txBody>
          </p:sp>
          <p:sp>
            <p:nvSpPr>
              <p:cNvPr id="34197" name="Freeform 750"/>
              <p:cNvSpPr>
                <a:spLocks/>
              </p:cNvSpPr>
              <p:nvPr/>
            </p:nvSpPr>
            <p:spPr bwMode="auto">
              <a:xfrm>
                <a:off x="1022" y="2127"/>
                <a:ext cx="14" cy="41"/>
              </a:xfrm>
              <a:custGeom>
                <a:avLst/>
                <a:gdLst>
                  <a:gd name="T0" fmla="*/ 0 w 14"/>
                  <a:gd name="T1" fmla="*/ 0 h 41"/>
                  <a:gd name="T2" fmla="*/ 14 w 14"/>
                  <a:gd name="T3" fmla="*/ 0 h 41"/>
                  <a:gd name="T4" fmla="*/ 14 w 14"/>
                  <a:gd name="T5" fmla="*/ 13 h 41"/>
                  <a:gd name="T6" fmla="*/ 14 w 14"/>
                  <a:gd name="T7" fmla="*/ 27 h 41"/>
                  <a:gd name="T8" fmla="*/ 14 w 14"/>
                  <a:gd name="T9" fmla="*/ 41 h 41"/>
                  <a:gd name="T10" fmla="*/ 0 w 14"/>
                  <a:gd name="T11" fmla="*/ 41 h 41"/>
                  <a:gd name="T12" fmla="*/ 0 w 14"/>
                  <a:gd name="T13" fmla="*/ 27 h 41"/>
                  <a:gd name="T14" fmla="*/ 0 w 14"/>
                  <a:gd name="T15" fmla="*/ 13 h 41"/>
                  <a:gd name="T16" fmla="*/ 0 w 14"/>
                  <a:gd name="T17" fmla="*/ 0 h 41"/>
                  <a:gd name="T18" fmla="*/ 0 w 14"/>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41"/>
                  <a:gd name="T32" fmla="*/ 14 w 14"/>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41">
                    <a:moveTo>
                      <a:pt x="0" y="0"/>
                    </a:moveTo>
                    <a:lnTo>
                      <a:pt x="14" y="0"/>
                    </a:lnTo>
                    <a:lnTo>
                      <a:pt x="14" y="13"/>
                    </a:lnTo>
                    <a:lnTo>
                      <a:pt x="14" y="27"/>
                    </a:lnTo>
                    <a:lnTo>
                      <a:pt x="14" y="41"/>
                    </a:lnTo>
                    <a:lnTo>
                      <a:pt x="0" y="41"/>
                    </a:lnTo>
                    <a:lnTo>
                      <a:pt x="0" y="27"/>
                    </a:lnTo>
                    <a:lnTo>
                      <a:pt x="0" y="13"/>
                    </a:lnTo>
                    <a:lnTo>
                      <a:pt x="0" y="0"/>
                    </a:lnTo>
                    <a:close/>
                  </a:path>
                </a:pathLst>
              </a:custGeom>
              <a:solidFill>
                <a:srgbClr val="999999"/>
              </a:solidFill>
              <a:ln w="31750">
                <a:solidFill>
                  <a:srgbClr val="999999"/>
                </a:solidFill>
                <a:prstDash val="solid"/>
                <a:round/>
                <a:headEnd/>
                <a:tailEnd/>
              </a:ln>
            </p:spPr>
            <p:txBody>
              <a:bodyPr/>
              <a:lstStyle/>
              <a:p>
                <a:endParaRPr lang="en-GB"/>
              </a:p>
            </p:txBody>
          </p:sp>
          <p:pic>
            <p:nvPicPr>
              <p:cNvPr id="34198" name="Picture 751"/>
              <p:cNvPicPr>
                <a:picLocks noChangeAspect="1" noChangeArrowheads="1"/>
              </p:cNvPicPr>
              <p:nvPr/>
            </p:nvPicPr>
            <p:blipFill>
              <a:blip r:embed="rId2" cstate="print"/>
              <a:srcRect/>
              <a:stretch>
                <a:fillRect/>
              </a:stretch>
            </p:blipFill>
            <p:spPr bwMode="auto">
              <a:xfrm>
                <a:off x="911" y="2016"/>
                <a:ext cx="69" cy="28"/>
              </a:xfrm>
              <a:prstGeom prst="rect">
                <a:avLst/>
              </a:prstGeom>
              <a:noFill/>
              <a:ln w="9525">
                <a:noFill/>
                <a:miter lim="800000"/>
                <a:headEnd/>
                <a:tailEnd/>
              </a:ln>
            </p:spPr>
          </p:pic>
          <p:sp>
            <p:nvSpPr>
              <p:cNvPr id="34199" name="Line 752"/>
              <p:cNvSpPr>
                <a:spLocks noChangeShapeType="1"/>
              </p:cNvSpPr>
              <p:nvPr/>
            </p:nvSpPr>
            <p:spPr bwMode="auto">
              <a:xfrm>
                <a:off x="1022" y="2140"/>
                <a:ext cx="1" cy="14"/>
              </a:xfrm>
              <a:prstGeom prst="line">
                <a:avLst/>
              </a:prstGeom>
              <a:noFill/>
              <a:ln w="31750">
                <a:solidFill>
                  <a:srgbClr val="000000"/>
                </a:solidFill>
                <a:round/>
                <a:headEnd/>
                <a:tailEnd/>
              </a:ln>
            </p:spPr>
            <p:txBody>
              <a:bodyPr/>
              <a:lstStyle/>
              <a:p>
                <a:endParaRPr lang="en-GB"/>
              </a:p>
            </p:txBody>
          </p:sp>
          <p:sp>
            <p:nvSpPr>
              <p:cNvPr id="34200" name="Line 753"/>
              <p:cNvSpPr>
                <a:spLocks noChangeShapeType="1"/>
              </p:cNvSpPr>
              <p:nvPr/>
            </p:nvSpPr>
            <p:spPr bwMode="auto">
              <a:xfrm>
                <a:off x="1022" y="2140"/>
                <a:ext cx="1" cy="14"/>
              </a:xfrm>
              <a:prstGeom prst="line">
                <a:avLst/>
              </a:prstGeom>
              <a:noFill/>
              <a:ln w="31750">
                <a:solidFill>
                  <a:srgbClr val="000000"/>
                </a:solidFill>
                <a:round/>
                <a:headEnd/>
                <a:tailEnd/>
              </a:ln>
            </p:spPr>
            <p:txBody>
              <a:bodyPr/>
              <a:lstStyle/>
              <a:p>
                <a:endParaRPr lang="en-GB"/>
              </a:p>
            </p:txBody>
          </p:sp>
          <p:sp>
            <p:nvSpPr>
              <p:cNvPr id="34201" name="Line 754"/>
              <p:cNvSpPr>
                <a:spLocks noChangeShapeType="1"/>
              </p:cNvSpPr>
              <p:nvPr/>
            </p:nvSpPr>
            <p:spPr bwMode="auto">
              <a:xfrm>
                <a:off x="1036" y="2140"/>
                <a:ext cx="1" cy="14"/>
              </a:xfrm>
              <a:prstGeom prst="line">
                <a:avLst/>
              </a:prstGeom>
              <a:noFill/>
              <a:ln w="31750">
                <a:solidFill>
                  <a:srgbClr val="000000"/>
                </a:solidFill>
                <a:round/>
                <a:headEnd/>
                <a:tailEnd/>
              </a:ln>
            </p:spPr>
            <p:txBody>
              <a:bodyPr/>
              <a:lstStyle/>
              <a:p>
                <a:endParaRPr lang="en-GB"/>
              </a:p>
            </p:txBody>
          </p:sp>
          <p:sp>
            <p:nvSpPr>
              <p:cNvPr id="34202" name="Rectangle 755"/>
              <p:cNvSpPr>
                <a:spLocks noChangeArrowheads="1"/>
              </p:cNvSpPr>
              <p:nvPr/>
            </p:nvSpPr>
            <p:spPr bwMode="auto">
              <a:xfrm>
                <a:off x="884" y="2071"/>
                <a:ext cx="110" cy="14"/>
              </a:xfrm>
              <a:prstGeom prst="rect">
                <a:avLst/>
              </a:prstGeom>
              <a:solidFill>
                <a:srgbClr val="D9AA73"/>
              </a:solidFill>
              <a:ln w="31750">
                <a:solidFill>
                  <a:srgbClr val="D9AA73"/>
                </a:solidFill>
                <a:miter lim="800000"/>
                <a:headEnd/>
                <a:tailEnd/>
              </a:ln>
            </p:spPr>
            <p:txBody>
              <a:bodyPr/>
              <a:lstStyle/>
              <a:p>
                <a:endParaRPr lang="en-US">
                  <a:latin typeface="Gill Sans MT" pitchFamily="34" charset="0"/>
                </a:endParaRPr>
              </a:p>
            </p:txBody>
          </p:sp>
          <p:sp>
            <p:nvSpPr>
              <p:cNvPr id="34203" name="Freeform 756"/>
              <p:cNvSpPr>
                <a:spLocks/>
              </p:cNvSpPr>
              <p:nvPr/>
            </p:nvSpPr>
            <p:spPr bwMode="auto">
              <a:xfrm>
                <a:off x="870" y="2085"/>
                <a:ext cx="138" cy="28"/>
              </a:xfrm>
              <a:custGeom>
                <a:avLst/>
                <a:gdLst>
                  <a:gd name="T0" fmla="*/ 14 w 138"/>
                  <a:gd name="T1" fmla="*/ 0 h 28"/>
                  <a:gd name="T2" fmla="*/ 0 w 138"/>
                  <a:gd name="T3" fmla="*/ 28 h 28"/>
                  <a:gd name="T4" fmla="*/ 138 w 138"/>
                  <a:gd name="T5" fmla="*/ 28 h 28"/>
                  <a:gd name="T6" fmla="*/ 124 w 138"/>
                  <a:gd name="T7" fmla="*/ 0 h 28"/>
                  <a:gd name="T8" fmla="*/ 14 w 138"/>
                  <a:gd name="T9" fmla="*/ 0 h 28"/>
                  <a:gd name="T10" fmla="*/ 0 60000 65536"/>
                  <a:gd name="T11" fmla="*/ 0 60000 65536"/>
                  <a:gd name="T12" fmla="*/ 0 60000 65536"/>
                  <a:gd name="T13" fmla="*/ 0 60000 65536"/>
                  <a:gd name="T14" fmla="*/ 0 60000 65536"/>
                  <a:gd name="T15" fmla="*/ 0 w 138"/>
                  <a:gd name="T16" fmla="*/ 0 h 28"/>
                  <a:gd name="T17" fmla="*/ 138 w 138"/>
                  <a:gd name="T18" fmla="*/ 28 h 28"/>
                </a:gdLst>
                <a:ahLst/>
                <a:cxnLst>
                  <a:cxn ang="T10">
                    <a:pos x="T0" y="T1"/>
                  </a:cxn>
                  <a:cxn ang="T11">
                    <a:pos x="T2" y="T3"/>
                  </a:cxn>
                  <a:cxn ang="T12">
                    <a:pos x="T4" y="T5"/>
                  </a:cxn>
                  <a:cxn ang="T13">
                    <a:pos x="T6" y="T7"/>
                  </a:cxn>
                  <a:cxn ang="T14">
                    <a:pos x="T8" y="T9"/>
                  </a:cxn>
                </a:cxnLst>
                <a:rect l="T15" t="T16" r="T17" b="T18"/>
                <a:pathLst>
                  <a:path w="138" h="28">
                    <a:moveTo>
                      <a:pt x="14" y="0"/>
                    </a:moveTo>
                    <a:lnTo>
                      <a:pt x="0" y="28"/>
                    </a:lnTo>
                    <a:lnTo>
                      <a:pt x="138" y="28"/>
                    </a:lnTo>
                    <a:lnTo>
                      <a:pt x="124" y="0"/>
                    </a:lnTo>
                    <a:lnTo>
                      <a:pt x="14" y="0"/>
                    </a:lnTo>
                    <a:close/>
                  </a:path>
                </a:pathLst>
              </a:custGeom>
              <a:noFill/>
              <a:ln w="31750">
                <a:solidFill>
                  <a:srgbClr val="D9AA73"/>
                </a:solidFill>
                <a:prstDash val="solid"/>
                <a:round/>
                <a:headEnd/>
                <a:tailEnd/>
              </a:ln>
            </p:spPr>
            <p:txBody>
              <a:bodyPr/>
              <a:lstStyle/>
              <a:p>
                <a:endParaRPr lang="en-GB"/>
              </a:p>
            </p:txBody>
          </p:sp>
          <p:sp>
            <p:nvSpPr>
              <p:cNvPr id="34204" name="Line 757"/>
              <p:cNvSpPr>
                <a:spLocks noChangeShapeType="1"/>
              </p:cNvSpPr>
              <p:nvPr/>
            </p:nvSpPr>
            <p:spPr bwMode="auto">
              <a:xfrm>
                <a:off x="884" y="2099"/>
                <a:ext cx="27" cy="1"/>
              </a:xfrm>
              <a:prstGeom prst="line">
                <a:avLst/>
              </a:prstGeom>
              <a:noFill/>
              <a:ln w="31750">
                <a:solidFill>
                  <a:srgbClr val="000000"/>
                </a:solidFill>
                <a:round/>
                <a:headEnd/>
                <a:tailEnd/>
              </a:ln>
            </p:spPr>
            <p:txBody>
              <a:bodyPr/>
              <a:lstStyle/>
              <a:p>
                <a:endParaRPr lang="en-GB"/>
              </a:p>
            </p:txBody>
          </p:sp>
          <p:sp>
            <p:nvSpPr>
              <p:cNvPr id="34205" name="Line 758"/>
              <p:cNvSpPr>
                <a:spLocks noChangeShapeType="1"/>
              </p:cNvSpPr>
              <p:nvPr/>
            </p:nvSpPr>
            <p:spPr bwMode="auto">
              <a:xfrm>
                <a:off x="898" y="2085"/>
                <a:ext cx="82" cy="1"/>
              </a:xfrm>
              <a:prstGeom prst="line">
                <a:avLst/>
              </a:prstGeom>
              <a:noFill/>
              <a:ln w="31750">
                <a:solidFill>
                  <a:srgbClr val="000000"/>
                </a:solidFill>
                <a:round/>
                <a:headEnd/>
                <a:tailEnd/>
              </a:ln>
            </p:spPr>
            <p:txBody>
              <a:bodyPr/>
              <a:lstStyle/>
              <a:p>
                <a:endParaRPr lang="en-GB"/>
              </a:p>
            </p:txBody>
          </p:sp>
          <p:sp>
            <p:nvSpPr>
              <p:cNvPr id="34206" name="Line 759"/>
              <p:cNvSpPr>
                <a:spLocks noChangeShapeType="1"/>
              </p:cNvSpPr>
              <p:nvPr/>
            </p:nvSpPr>
            <p:spPr bwMode="auto">
              <a:xfrm>
                <a:off x="884" y="2099"/>
                <a:ext cx="69" cy="1"/>
              </a:xfrm>
              <a:prstGeom prst="line">
                <a:avLst/>
              </a:prstGeom>
              <a:noFill/>
              <a:ln w="31750">
                <a:solidFill>
                  <a:srgbClr val="000000"/>
                </a:solidFill>
                <a:round/>
                <a:headEnd/>
                <a:tailEnd/>
              </a:ln>
            </p:spPr>
            <p:txBody>
              <a:bodyPr/>
              <a:lstStyle/>
              <a:p>
                <a:endParaRPr lang="en-GB"/>
              </a:p>
            </p:txBody>
          </p:sp>
          <p:sp>
            <p:nvSpPr>
              <p:cNvPr id="34207" name="Freeform 760"/>
              <p:cNvSpPr>
                <a:spLocks/>
              </p:cNvSpPr>
              <p:nvPr/>
            </p:nvSpPr>
            <p:spPr bwMode="auto">
              <a:xfrm>
                <a:off x="925" y="2099"/>
                <a:ext cx="69" cy="1"/>
              </a:xfrm>
              <a:custGeom>
                <a:avLst/>
                <a:gdLst>
                  <a:gd name="T0" fmla="*/ 0 w 69"/>
                  <a:gd name="T1" fmla="*/ 0 h 1"/>
                  <a:gd name="T2" fmla="*/ 42 w 69"/>
                  <a:gd name="T3" fmla="*/ 0 h 1"/>
                  <a:gd name="T4" fmla="*/ 69 w 69"/>
                  <a:gd name="T5" fmla="*/ 0 h 1"/>
                  <a:gd name="T6" fmla="*/ 0 60000 65536"/>
                  <a:gd name="T7" fmla="*/ 0 60000 65536"/>
                  <a:gd name="T8" fmla="*/ 0 60000 65536"/>
                  <a:gd name="T9" fmla="*/ 0 w 69"/>
                  <a:gd name="T10" fmla="*/ 0 h 1"/>
                  <a:gd name="T11" fmla="*/ 69 w 69"/>
                  <a:gd name="T12" fmla="*/ 1 h 1"/>
                </a:gdLst>
                <a:ahLst/>
                <a:cxnLst>
                  <a:cxn ang="T6">
                    <a:pos x="T0" y="T1"/>
                  </a:cxn>
                  <a:cxn ang="T7">
                    <a:pos x="T2" y="T3"/>
                  </a:cxn>
                  <a:cxn ang="T8">
                    <a:pos x="T4" y="T5"/>
                  </a:cxn>
                </a:cxnLst>
                <a:rect l="T9" t="T10" r="T11" b="T12"/>
                <a:pathLst>
                  <a:path w="69" h="1">
                    <a:moveTo>
                      <a:pt x="0" y="0"/>
                    </a:moveTo>
                    <a:lnTo>
                      <a:pt x="42" y="0"/>
                    </a:lnTo>
                    <a:lnTo>
                      <a:pt x="69" y="0"/>
                    </a:lnTo>
                  </a:path>
                </a:pathLst>
              </a:custGeom>
              <a:noFill/>
              <a:ln w="31750">
                <a:solidFill>
                  <a:srgbClr val="000000"/>
                </a:solidFill>
                <a:prstDash val="solid"/>
                <a:round/>
                <a:headEnd/>
                <a:tailEnd/>
              </a:ln>
            </p:spPr>
            <p:txBody>
              <a:bodyPr/>
              <a:lstStyle/>
              <a:p>
                <a:endParaRPr lang="en-GB"/>
              </a:p>
            </p:txBody>
          </p:sp>
          <p:sp>
            <p:nvSpPr>
              <p:cNvPr id="34208" name="Line 761"/>
              <p:cNvSpPr>
                <a:spLocks noChangeShapeType="1"/>
              </p:cNvSpPr>
              <p:nvPr/>
            </p:nvSpPr>
            <p:spPr bwMode="auto">
              <a:xfrm>
                <a:off x="980" y="2099"/>
                <a:ext cx="14" cy="1"/>
              </a:xfrm>
              <a:prstGeom prst="line">
                <a:avLst/>
              </a:prstGeom>
              <a:noFill/>
              <a:ln w="31750">
                <a:solidFill>
                  <a:srgbClr val="000000"/>
                </a:solidFill>
                <a:round/>
                <a:headEnd/>
                <a:tailEnd/>
              </a:ln>
            </p:spPr>
            <p:txBody>
              <a:bodyPr/>
              <a:lstStyle/>
              <a:p>
                <a:endParaRPr lang="en-GB"/>
              </a:p>
            </p:txBody>
          </p:sp>
          <p:sp>
            <p:nvSpPr>
              <p:cNvPr id="34209" name="Rectangle 762"/>
              <p:cNvSpPr>
                <a:spLocks noChangeArrowheads="1"/>
              </p:cNvSpPr>
              <p:nvPr/>
            </p:nvSpPr>
            <p:spPr bwMode="auto">
              <a:xfrm>
                <a:off x="939" y="1989"/>
                <a:ext cx="28" cy="41"/>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34210" name="Rectangle 763"/>
              <p:cNvSpPr>
                <a:spLocks noChangeArrowheads="1"/>
              </p:cNvSpPr>
              <p:nvPr/>
            </p:nvSpPr>
            <p:spPr bwMode="auto">
              <a:xfrm>
                <a:off x="939" y="1989"/>
                <a:ext cx="41" cy="55"/>
              </a:xfrm>
              <a:prstGeom prst="rect">
                <a:avLst/>
              </a:prstGeom>
              <a:noFill/>
              <a:ln w="31750">
                <a:solidFill>
                  <a:srgbClr val="000000"/>
                </a:solidFill>
                <a:miter lim="800000"/>
                <a:headEnd/>
                <a:tailEnd/>
              </a:ln>
            </p:spPr>
            <p:txBody>
              <a:bodyPr/>
              <a:lstStyle/>
              <a:p>
                <a:endParaRPr lang="en-US">
                  <a:latin typeface="Gill Sans MT" pitchFamily="34" charset="0"/>
                </a:endParaRPr>
              </a:p>
            </p:txBody>
          </p:sp>
          <p:sp>
            <p:nvSpPr>
              <p:cNvPr id="34211" name="Freeform 764"/>
              <p:cNvSpPr>
                <a:spLocks/>
              </p:cNvSpPr>
              <p:nvPr/>
            </p:nvSpPr>
            <p:spPr bwMode="auto">
              <a:xfrm>
                <a:off x="2484" y="1244"/>
                <a:ext cx="42" cy="55"/>
              </a:xfrm>
              <a:custGeom>
                <a:avLst/>
                <a:gdLst>
                  <a:gd name="T0" fmla="*/ 0 w 42"/>
                  <a:gd name="T1" fmla="*/ 0 h 55"/>
                  <a:gd name="T2" fmla="*/ 42 w 42"/>
                  <a:gd name="T3" fmla="*/ 0 h 55"/>
                  <a:gd name="T4" fmla="*/ 42 w 42"/>
                  <a:gd name="T5" fmla="*/ 55 h 55"/>
                  <a:gd name="T6" fmla="*/ 0 60000 65536"/>
                  <a:gd name="T7" fmla="*/ 0 60000 65536"/>
                  <a:gd name="T8" fmla="*/ 0 60000 65536"/>
                  <a:gd name="T9" fmla="*/ 0 w 42"/>
                  <a:gd name="T10" fmla="*/ 0 h 55"/>
                  <a:gd name="T11" fmla="*/ 42 w 42"/>
                  <a:gd name="T12" fmla="*/ 55 h 55"/>
                </a:gdLst>
                <a:ahLst/>
                <a:cxnLst>
                  <a:cxn ang="T6">
                    <a:pos x="T0" y="T1"/>
                  </a:cxn>
                  <a:cxn ang="T7">
                    <a:pos x="T2" y="T3"/>
                  </a:cxn>
                  <a:cxn ang="T8">
                    <a:pos x="T4" y="T5"/>
                  </a:cxn>
                </a:cxnLst>
                <a:rect l="T9" t="T10" r="T11" b="T12"/>
                <a:pathLst>
                  <a:path w="42" h="55">
                    <a:moveTo>
                      <a:pt x="0" y="0"/>
                    </a:moveTo>
                    <a:lnTo>
                      <a:pt x="42" y="0"/>
                    </a:lnTo>
                    <a:lnTo>
                      <a:pt x="42" y="55"/>
                    </a:lnTo>
                  </a:path>
                </a:pathLst>
              </a:custGeom>
              <a:noFill/>
              <a:ln w="31750">
                <a:solidFill>
                  <a:srgbClr val="000000"/>
                </a:solidFill>
                <a:prstDash val="solid"/>
                <a:round/>
                <a:headEnd/>
                <a:tailEnd/>
              </a:ln>
            </p:spPr>
            <p:txBody>
              <a:bodyPr/>
              <a:lstStyle/>
              <a:p>
                <a:endParaRPr lang="en-GB"/>
              </a:p>
            </p:txBody>
          </p:sp>
          <p:sp>
            <p:nvSpPr>
              <p:cNvPr id="34212" name="AutoShape 765"/>
              <p:cNvSpPr>
                <a:spLocks noChangeArrowheads="1"/>
              </p:cNvSpPr>
              <p:nvPr/>
            </p:nvSpPr>
            <p:spPr bwMode="auto">
              <a:xfrm>
                <a:off x="2388" y="1147"/>
                <a:ext cx="110" cy="83"/>
              </a:xfrm>
              <a:prstGeom prst="roundRect">
                <a:avLst>
                  <a:gd name="adj" fmla="val 50000"/>
                </a:avLst>
              </a:prstGeom>
              <a:solidFill>
                <a:srgbClr val="FFFFFF"/>
              </a:solidFill>
              <a:ln w="9525">
                <a:noFill/>
                <a:round/>
                <a:headEnd/>
                <a:tailEnd/>
              </a:ln>
            </p:spPr>
            <p:txBody>
              <a:bodyPr/>
              <a:lstStyle/>
              <a:p>
                <a:endParaRPr lang="en-US">
                  <a:latin typeface="Gill Sans MT" pitchFamily="34" charset="0"/>
                </a:endParaRPr>
              </a:p>
            </p:txBody>
          </p:sp>
          <p:sp>
            <p:nvSpPr>
              <p:cNvPr id="34213" name="AutoShape 766"/>
              <p:cNvSpPr>
                <a:spLocks noChangeArrowheads="1"/>
              </p:cNvSpPr>
              <p:nvPr/>
            </p:nvSpPr>
            <p:spPr bwMode="auto">
              <a:xfrm>
                <a:off x="2374" y="1133"/>
                <a:ext cx="138" cy="111"/>
              </a:xfrm>
              <a:prstGeom prst="roundRect">
                <a:avLst>
                  <a:gd name="adj" fmla="val 40088"/>
                </a:avLst>
              </a:prstGeom>
              <a:noFill/>
              <a:ln w="53975">
                <a:solidFill>
                  <a:srgbClr val="999999"/>
                </a:solidFill>
                <a:round/>
                <a:headEnd/>
                <a:tailEnd/>
              </a:ln>
            </p:spPr>
            <p:txBody>
              <a:bodyPr/>
              <a:lstStyle/>
              <a:p>
                <a:endParaRPr lang="en-US">
                  <a:latin typeface="Gill Sans MT" pitchFamily="34" charset="0"/>
                </a:endParaRPr>
              </a:p>
            </p:txBody>
          </p:sp>
          <p:sp>
            <p:nvSpPr>
              <p:cNvPr id="34214" name="Rectangle 767"/>
              <p:cNvSpPr>
                <a:spLocks noChangeArrowheads="1"/>
              </p:cNvSpPr>
              <p:nvPr/>
            </p:nvSpPr>
            <p:spPr bwMode="auto">
              <a:xfrm>
                <a:off x="2401" y="1175"/>
                <a:ext cx="83" cy="41"/>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34215" name="Rectangle 768"/>
              <p:cNvSpPr>
                <a:spLocks noChangeArrowheads="1"/>
              </p:cNvSpPr>
              <p:nvPr/>
            </p:nvSpPr>
            <p:spPr bwMode="auto">
              <a:xfrm>
                <a:off x="2401" y="1175"/>
                <a:ext cx="97" cy="55"/>
              </a:xfrm>
              <a:prstGeom prst="rect">
                <a:avLst/>
              </a:prstGeom>
              <a:noFill/>
              <a:ln w="31750">
                <a:solidFill>
                  <a:srgbClr val="000000"/>
                </a:solidFill>
                <a:miter lim="800000"/>
                <a:headEnd/>
                <a:tailEnd/>
              </a:ln>
            </p:spPr>
            <p:txBody>
              <a:bodyPr/>
              <a:lstStyle/>
              <a:p>
                <a:endParaRPr lang="en-US">
                  <a:latin typeface="Gill Sans MT" pitchFamily="34" charset="0"/>
                </a:endParaRPr>
              </a:p>
            </p:txBody>
          </p:sp>
          <p:sp>
            <p:nvSpPr>
              <p:cNvPr id="34216" name="Freeform 769"/>
              <p:cNvSpPr>
                <a:spLocks/>
              </p:cNvSpPr>
              <p:nvPr/>
            </p:nvSpPr>
            <p:spPr bwMode="auto">
              <a:xfrm>
                <a:off x="2512" y="1299"/>
                <a:ext cx="27" cy="27"/>
              </a:xfrm>
              <a:custGeom>
                <a:avLst/>
                <a:gdLst>
                  <a:gd name="T0" fmla="*/ 14 w 27"/>
                  <a:gd name="T1" fmla="*/ 0 h 27"/>
                  <a:gd name="T2" fmla="*/ 14 w 27"/>
                  <a:gd name="T3" fmla="*/ 0 h 27"/>
                  <a:gd name="T4" fmla="*/ 27 w 27"/>
                  <a:gd name="T5" fmla="*/ 0 h 27"/>
                  <a:gd name="T6" fmla="*/ 27 w 27"/>
                  <a:gd name="T7" fmla="*/ 14 h 27"/>
                  <a:gd name="T8" fmla="*/ 14 w 27"/>
                  <a:gd name="T9" fmla="*/ 27 h 27"/>
                  <a:gd name="T10" fmla="*/ 14 w 27"/>
                  <a:gd name="T11" fmla="*/ 27 h 27"/>
                  <a:gd name="T12" fmla="*/ 0 w 27"/>
                  <a:gd name="T13" fmla="*/ 14 h 27"/>
                  <a:gd name="T14" fmla="*/ 0 w 27"/>
                  <a:gd name="T15" fmla="*/ 0 h 27"/>
                  <a:gd name="T16" fmla="*/ 0 w 27"/>
                  <a:gd name="T17" fmla="*/ 0 h 27"/>
                  <a:gd name="T18" fmla="*/ 14 w 27"/>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7"/>
                  <a:gd name="T32" fmla="*/ 27 w 27"/>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7">
                    <a:moveTo>
                      <a:pt x="14" y="0"/>
                    </a:moveTo>
                    <a:lnTo>
                      <a:pt x="14" y="0"/>
                    </a:lnTo>
                    <a:lnTo>
                      <a:pt x="27" y="0"/>
                    </a:lnTo>
                    <a:lnTo>
                      <a:pt x="27" y="14"/>
                    </a:lnTo>
                    <a:lnTo>
                      <a:pt x="14" y="27"/>
                    </a:lnTo>
                    <a:lnTo>
                      <a:pt x="0" y="14"/>
                    </a:lnTo>
                    <a:lnTo>
                      <a:pt x="0" y="0"/>
                    </a:lnTo>
                    <a:lnTo>
                      <a:pt x="14" y="0"/>
                    </a:lnTo>
                    <a:close/>
                  </a:path>
                </a:pathLst>
              </a:custGeom>
              <a:solidFill>
                <a:srgbClr val="999999"/>
              </a:solidFill>
              <a:ln w="31750">
                <a:solidFill>
                  <a:srgbClr val="999999"/>
                </a:solidFill>
                <a:prstDash val="solid"/>
                <a:round/>
                <a:headEnd/>
                <a:tailEnd/>
              </a:ln>
            </p:spPr>
            <p:txBody>
              <a:bodyPr/>
              <a:lstStyle/>
              <a:p>
                <a:endParaRPr lang="en-GB"/>
              </a:p>
            </p:txBody>
          </p:sp>
          <p:pic>
            <p:nvPicPr>
              <p:cNvPr id="34217" name="Picture 770"/>
              <p:cNvPicPr>
                <a:picLocks noChangeAspect="1" noChangeArrowheads="1"/>
              </p:cNvPicPr>
              <p:nvPr/>
            </p:nvPicPr>
            <p:blipFill>
              <a:blip r:embed="rId2" cstate="print"/>
              <a:srcRect/>
              <a:stretch>
                <a:fillRect/>
              </a:stretch>
            </p:blipFill>
            <p:spPr bwMode="auto">
              <a:xfrm>
                <a:off x="2401" y="1175"/>
                <a:ext cx="83" cy="27"/>
              </a:xfrm>
              <a:prstGeom prst="rect">
                <a:avLst/>
              </a:prstGeom>
              <a:noFill/>
              <a:ln w="9525">
                <a:noFill/>
                <a:miter lim="800000"/>
                <a:headEnd/>
                <a:tailEnd/>
              </a:ln>
            </p:spPr>
          </p:pic>
          <p:sp>
            <p:nvSpPr>
              <p:cNvPr id="34218" name="Line 771"/>
              <p:cNvSpPr>
                <a:spLocks noChangeShapeType="1"/>
              </p:cNvSpPr>
              <p:nvPr/>
            </p:nvSpPr>
            <p:spPr bwMode="auto">
              <a:xfrm>
                <a:off x="2526" y="1299"/>
                <a:ext cx="1" cy="14"/>
              </a:xfrm>
              <a:prstGeom prst="line">
                <a:avLst/>
              </a:prstGeom>
              <a:noFill/>
              <a:ln w="31750">
                <a:solidFill>
                  <a:srgbClr val="000000"/>
                </a:solidFill>
                <a:round/>
                <a:headEnd/>
                <a:tailEnd/>
              </a:ln>
            </p:spPr>
            <p:txBody>
              <a:bodyPr/>
              <a:lstStyle/>
              <a:p>
                <a:endParaRPr lang="en-GB"/>
              </a:p>
            </p:txBody>
          </p:sp>
          <p:sp>
            <p:nvSpPr>
              <p:cNvPr id="34219" name="Line 772"/>
              <p:cNvSpPr>
                <a:spLocks noChangeShapeType="1"/>
              </p:cNvSpPr>
              <p:nvPr/>
            </p:nvSpPr>
            <p:spPr bwMode="auto">
              <a:xfrm>
                <a:off x="2526" y="1299"/>
                <a:ext cx="1" cy="14"/>
              </a:xfrm>
              <a:prstGeom prst="line">
                <a:avLst/>
              </a:prstGeom>
              <a:noFill/>
              <a:ln w="31750">
                <a:solidFill>
                  <a:srgbClr val="000000"/>
                </a:solidFill>
                <a:round/>
                <a:headEnd/>
                <a:tailEnd/>
              </a:ln>
            </p:spPr>
            <p:txBody>
              <a:bodyPr/>
              <a:lstStyle/>
              <a:p>
                <a:endParaRPr lang="en-GB"/>
              </a:p>
            </p:txBody>
          </p:sp>
          <p:sp>
            <p:nvSpPr>
              <p:cNvPr id="34220" name="Line 773"/>
              <p:cNvSpPr>
                <a:spLocks noChangeShapeType="1"/>
              </p:cNvSpPr>
              <p:nvPr/>
            </p:nvSpPr>
            <p:spPr bwMode="auto">
              <a:xfrm>
                <a:off x="2539" y="1299"/>
                <a:ext cx="1" cy="14"/>
              </a:xfrm>
              <a:prstGeom prst="line">
                <a:avLst/>
              </a:prstGeom>
              <a:noFill/>
              <a:ln w="31750">
                <a:solidFill>
                  <a:srgbClr val="000000"/>
                </a:solidFill>
                <a:round/>
                <a:headEnd/>
                <a:tailEnd/>
              </a:ln>
            </p:spPr>
            <p:txBody>
              <a:bodyPr/>
              <a:lstStyle/>
              <a:p>
                <a:endParaRPr lang="en-GB"/>
              </a:p>
            </p:txBody>
          </p:sp>
          <p:sp>
            <p:nvSpPr>
              <p:cNvPr id="34221" name="Rectangle 774"/>
              <p:cNvSpPr>
                <a:spLocks noChangeArrowheads="1"/>
              </p:cNvSpPr>
              <p:nvPr/>
            </p:nvSpPr>
            <p:spPr bwMode="auto">
              <a:xfrm>
                <a:off x="2388" y="1230"/>
                <a:ext cx="96" cy="14"/>
              </a:xfrm>
              <a:prstGeom prst="rect">
                <a:avLst/>
              </a:prstGeom>
              <a:solidFill>
                <a:srgbClr val="D9AA73"/>
              </a:solidFill>
              <a:ln w="31750">
                <a:solidFill>
                  <a:srgbClr val="D9AA73"/>
                </a:solidFill>
                <a:miter lim="800000"/>
                <a:headEnd/>
                <a:tailEnd/>
              </a:ln>
            </p:spPr>
            <p:txBody>
              <a:bodyPr/>
              <a:lstStyle/>
              <a:p>
                <a:endParaRPr lang="en-US">
                  <a:latin typeface="Gill Sans MT" pitchFamily="34" charset="0"/>
                </a:endParaRPr>
              </a:p>
            </p:txBody>
          </p:sp>
          <p:sp>
            <p:nvSpPr>
              <p:cNvPr id="34222" name="Freeform 775"/>
              <p:cNvSpPr>
                <a:spLocks/>
              </p:cNvSpPr>
              <p:nvPr/>
            </p:nvSpPr>
            <p:spPr bwMode="auto">
              <a:xfrm>
                <a:off x="2374" y="1244"/>
                <a:ext cx="138" cy="27"/>
              </a:xfrm>
              <a:custGeom>
                <a:avLst/>
                <a:gdLst>
                  <a:gd name="T0" fmla="*/ 14 w 138"/>
                  <a:gd name="T1" fmla="*/ 0 h 27"/>
                  <a:gd name="T2" fmla="*/ 0 w 138"/>
                  <a:gd name="T3" fmla="*/ 27 h 27"/>
                  <a:gd name="T4" fmla="*/ 138 w 138"/>
                  <a:gd name="T5" fmla="*/ 27 h 27"/>
                  <a:gd name="T6" fmla="*/ 124 w 138"/>
                  <a:gd name="T7" fmla="*/ 0 h 27"/>
                  <a:gd name="T8" fmla="*/ 14 w 138"/>
                  <a:gd name="T9" fmla="*/ 0 h 27"/>
                  <a:gd name="T10" fmla="*/ 0 60000 65536"/>
                  <a:gd name="T11" fmla="*/ 0 60000 65536"/>
                  <a:gd name="T12" fmla="*/ 0 60000 65536"/>
                  <a:gd name="T13" fmla="*/ 0 60000 65536"/>
                  <a:gd name="T14" fmla="*/ 0 60000 65536"/>
                  <a:gd name="T15" fmla="*/ 0 w 138"/>
                  <a:gd name="T16" fmla="*/ 0 h 27"/>
                  <a:gd name="T17" fmla="*/ 138 w 138"/>
                  <a:gd name="T18" fmla="*/ 27 h 27"/>
                </a:gdLst>
                <a:ahLst/>
                <a:cxnLst>
                  <a:cxn ang="T10">
                    <a:pos x="T0" y="T1"/>
                  </a:cxn>
                  <a:cxn ang="T11">
                    <a:pos x="T2" y="T3"/>
                  </a:cxn>
                  <a:cxn ang="T12">
                    <a:pos x="T4" y="T5"/>
                  </a:cxn>
                  <a:cxn ang="T13">
                    <a:pos x="T6" y="T7"/>
                  </a:cxn>
                  <a:cxn ang="T14">
                    <a:pos x="T8" y="T9"/>
                  </a:cxn>
                </a:cxnLst>
                <a:rect l="T15" t="T16" r="T17" b="T18"/>
                <a:pathLst>
                  <a:path w="138" h="27">
                    <a:moveTo>
                      <a:pt x="14" y="0"/>
                    </a:moveTo>
                    <a:lnTo>
                      <a:pt x="0" y="27"/>
                    </a:lnTo>
                    <a:lnTo>
                      <a:pt x="138" y="27"/>
                    </a:lnTo>
                    <a:lnTo>
                      <a:pt x="124" y="0"/>
                    </a:lnTo>
                    <a:lnTo>
                      <a:pt x="14" y="0"/>
                    </a:lnTo>
                    <a:close/>
                  </a:path>
                </a:pathLst>
              </a:custGeom>
              <a:noFill/>
              <a:ln w="31750">
                <a:solidFill>
                  <a:srgbClr val="D9AA73"/>
                </a:solidFill>
                <a:prstDash val="solid"/>
                <a:round/>
                <a:headEnd/>
                <a:tailEnd/>
              </a:ln>
            </p:spPr>
            <p:txBody>
              <a:bodyPr/>
              <a:lstStyle/>
              <a:p>
                <a:endParaRPr lang="en-GB"/>
              </a:p>
            </p:txBody>
          </p:sp>
          <p:sp>
            <p:nvSpPr>
              <p:cNvPr id="34223" name="Line 776"/>
              <p:cNvSpPr>
                <a:spLocks noChangeShapeType="1"/>
              </p:cNvSpPr>
              <p:nvPr/>
            </p:nvSpPr>
            <p:spPr bwMode="auto">
              <a:xfrm>
                <a:off x="2388" y="1271"/>
                <a:ext cx="27" cy="1"/>
              </a:xfrm>
              <a:prstGeom prst="line">
                <a:avLst/>
              </a:prstGeom>
              <a:noFill/>
              <a:ln w="31750">
                <a:solidFill>
                  <a:srgbClr val="000000"/>
                </a:solidFill>
                <a:round/>
                <a:headEnd/>
                <a:tailEnd/>
              </a:ln>
            </p:spPr>
            <p:txBody>
              <a:bodyPr/>
              <a:lstStyle/>
              <a:p>
                <a:endParaRPr lang="en-GB"/>
              </a:p>
            </p:txBody>
          </p:sp>
          <p:sp>
            <p:nvSpPr>
              <p:cNvPr id="34224" name="Line 777"/>
              <p:cNvSpPr>
                <a:spLocks noChangeShapeType="1"/>
              </p:cNvSpPr>
              <p:nvPr/>
            </p:nvSpPr>
            <p:spPr bwMode="auto">
              <a:xfrm>
                <a:off x="2401" y="1257"/>
                <a:ext cx="83" cy="1"/>
              </a:xfrm>
              <a:prstGeom prst="line">
                <a:avLst/>
              </a:prstGeom>
              <a:noFill/>
              <a:ln w="31750">
                <a:solidFill>
                  <a:srgbClr val="000000"/>
                </a:solidFill>
                <a:round/>
                <a:headEnd/>
                <a:tailEnd/>
              </a:ln>
            </p:spPr>
            <p:txBody>
              <a:bodyPr/>
              <a:lstStyle/>
              <a:p>
                <a:endParaRPr lang="en-GB"/>
              </a:p>
            </p:txBody>
          </p:sp>
          <p:sp>
            <p:nvSpPr>
              <p:cNvPr id="34225" name="Line 778"/>
              <p:cNvSpPr>
                <a:spLocks noChangeShapeType="1"/>
              </p:cNvSpPr>
              <p:nvPr/>
            </p:nvSpPr>
            <p:spPr bwMode="auto">
              <a:xfrm>
                <a:off x="2388" y="1257"/>
                <a:ext cx="69" cy="1"/>
              </a:xfrm>
              <a:prstGeom prst="line">
                <a:avLst/>
              </a:prstGeom>
              <a:noFill/>
              <a:ln w="31750">
                <a:solidFill>
                  <a:srgbClr val="000000"/>
                </a:solidFill>
                <a:round/>
                <a:headEnd/>
                <a:tailEnd/>
              </a:ln>
            </p:spPr>
            <p:txBody>
              <a:bodyPr/>
              <a:lstStyle/>
              <a:p>
                <a:endParaRPr lang="en-GB"/>
              </a:p>
            </p:txBody>
          </p:sp>
          <p:sp>
            <p:nvSpPr>
              <p:cNvPr id="34226" name="Freeform 779"/>
              <p:cNvSpPr>
                <a:spLocks/>
              </p:cNvSpPr>
              <p:nvPr/>
            </p:nvSpPr>
            <p:spPr bwMode="auto">
              <a:xfrm>
                <a:off x="2415" y="1257"/>
                <a:ext cx="83" cy="1"/>
              </a:xfrm>
              <a:custGeom>
                <a:avLst/>
                <a:gdLst>
                  <a:gd name="T0" fmla="*/ 0 w 83"/>
                  <a:gd name="T1" fmla="*/ 0 h 1"/>
                  <a:gd name="T2" fmla="*/ 55 w 83"/>
                  <a:gd name="T3" fmla="*/ 0 h 1"/>
                  <a:gd name="T4" fmla="*/ 83 w 83"/>
                  <a:gd name="T5" fmla="*/ 0 h 1"/>
                  <a:gd name="T6" fmla="*/ 0 60000 65536"/>
                  <a:gd name="T7" fmla="*/ 0 60000 65536"/>
                  <a:gd name="T8" fmla="*/ 0 60000 65536"/>
                  <a:gd name="T9" fmla="*/ 0 w 83"/>
                  <a:gd name="T10" fmla="*/ 0 h 1"/>
                  <a:gd name="T11" fmla="*/ 83 w 83"/>
                  <a:gd name="T12" fmla="*/ 1 h 1"/>
                </a:gdLst>
                <a:ahLst/>
                <a:cxnLst>
                  <a:cxn ang="T6">
                    <a:pos x="T0" y="T1"/>
                  </a:cxn>
                  <a:cxn ang="T7">
                    <a:pos x="T2" y="T3"/>
                  </a:cxn>
                  <a:cxn ang="T8">
                    <a:pos x="T4" y="T5"/>
                  </a:cxn>
                </a:cxnLst>
                <a:rect l="T9" t="T10" r="T11" b="T12"/>
                <a:pathLst>
                  <a:path w="83" h="1">
                    <a:moveTo>
                      <a:pt x="0" y="0"/>
                    </a:moveTo>
                    <a:lnTo>
                      <a:pt x="55" y="0"/>
                    </a:lnTo>
                    <a:lnTo>
                      <a:pt x="83" y="0"/>
                    </a:lnTo>
                  </a:path>
                </a:pathLst>
              </a:custGeom>
              <a:noFill/>
              <a:ln w="31750">
                <a:solidFill>
                  <a:srgbClr val="000000"/>
                </a:solidFill>
                <a:prstDash val="solid"/>
                <a:round/>
                <a:headEnd/>
                <a:tailEnd/>
              </a:ln>
            </p:spPr>
            <p:txBody>
              <a:bodyPr/>
              <a:lstStyle/>
              <a:p>
                <a:endParaRPr lang="en-GB"/>
              </a:p>
            </p:txBody>
          </p:sp>
          <p:sp>
            <p:nvSpPr>
              <p:cNvPr id="34227" name="Line 780"/>
              <p:cNvSpPr>
                <a:spLocks noChangeShapeType="1"/>
              </p:cNvSpPr>
              <p:nvPr/>
            </p:nvSpPr>
            <p:spPr bwMode="auto">
              <a:xfrm>
                <a:off x="2484" y="1257"/>
                <a:ext cx="14" cy="1"/>
              </a:xfrm>
              <a:prstGeom prst="line">
                <a:avLst/>
              </a:prstGeom>
              <a:noFill/>
              <a:ln w="31750">
                <a:solidFill>
                  <a:srgbClr val="000000"/>
                </a:solidFill>
                <a:round/>
                <a:headEnd/>
                <a:tailEnd/>
              </a:ln>
            </p:spPr>
            <p:txBody>
              <a:bodyPr/>
              <a:lstStyle/>
              <a:p>
                <a:endParaRPr lang="en-GB"/>
              </a:p>
            </p:txBody>
          </p:sp>
          <p:sp>
            <p:nvSpPr>
              <p:cNvPr id="34228" name="Rectangle 781"/>
              <p:cNvSpPr>
                <a:spLocks noChangeArrowheads="1"/>
              </p:cNvSpPr>
              <p:nvPr/>
            </p:nvSpPr>
            <p:spPr bwMode="auto">
              <a:xfrm>
                <a:off x="2429" y="1161"/>
                <a:ext cx="41" cy="27"/>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34229" name="Rectangle 782"/>
              <p:cNvSpPr>
                <a:spLocks noChangeArrowheads="1"/>
              </p:cNvSpPr>
              <p:nvPr/>
            </p:nvSpPr>
            <p:spPr bwMode="auto">
              <a:xfrm>
                <a:off x="2429" y="1161"/>
                <a:ext cx="55" cy="41"/>
              </a:xfrm>
              <a:prstGeom prst="rect">
                <a:avLst/>
              </a:prstGeom>
              <a:noFill/>
              <a:ln w="31750">
                <a:solidFill>
                  <a:srgbClr val="000000"/>
                </a:solidFill>
                <a:miter lim="800000"/>
                <a:headEnd/>
                <a:tailEnd/>
              </a:ln>
            </p:spPr>
            <p:txBody>
              <a:bodyPr/>
              <a:lstStyle/>
              <a:p>
                <a:endParaRPr lang="en-US">
                  <a:latin typeface="Gill Sans MT" pitchFamily="34" charset="0"/>
                </a:endParaRPr>
              </a:p>
            </p:txBody>
          </p:sp>
          <p:sp>
            <p:nvSpPr>
              <p:cNvPr id="34230" name="Freeform 783"/>
              <p:cNvSpPr>
                <a:spLocks/>
              </p:cNvSpPr>
              <p:nvPr/>
            </p:nvSpPr>
            <p:spPr bwMode="auto">
              <a:xfrm>
                <a:off x="2815" y="1313"/>
                <a:ext cx="42" cy="69"/>
              </a:xfrm>
              <a:custGeom>
                <a:avLst/>
                <a:gdLst>
                  <a:gd name="T0" fmla="*/ 0 w 42"/>
                  <a:gd name="T1" fmla="*/ 0 h 69"/>
                  <a:gd name="T2" fmla="*/ 42 w 42"/>
                  <a:gd name="T3" fmla="*/ 13 h 69"/>
                  <a:gd name="T4" fmla="*/ 42 w 42"/>
                  <a:gd name="T5" fmla="*/ 69 h 69"/>
                  <a:gd name="T6" fmla="*/ 0 60000 65536"/>
                  <a:gd name="T7" fmla="*/ 0 60000 65536"/>
                  <a:gd name="T8" fmla="*/ 0 60000 65536"/>
                  <a:gd name="T9" fmla="*/ 0 w 42"/>
                  <a:gd name="T10" fmla="*/ 0 h 69"/>
                  <a:gd name="T11" fmla="*/ 42 w 42"/>
                  <a:gd name="T12" fmla="*/ 69 h 69"/>
                </a:gdLst>
                <a:ahLst/>
                <a:cxnLst>
                  <a:cxn ang="T6">
                    <a:pos x="T0" y="T1"/>
                  </a:cxn>
                  <a:cxn ang="T7">
                    <a:pos x="T2" y="T3"/>
                  </a:cxn>
                  <a:cxn ang="T8">
                    <a:pos x="T4" y="T5"/>
                  </a:cxn>
                </a:cxnLst>
                <a:rect l="T9" t="T10" r="T11" b="T12"/>
                <a:pathLst>
                  <a:path w="42" h="69">
                    <a:moveTo>
                      <a:pt x="0" y="0"/>
                    </a:moveTo>
                    <a:lnTo>
                      <a:pt x="42" y="13"/>
                    </a:lnTo>
                    <a:lnTo>
                      <a:pt x="42" y="69"/>
                    </a:lnTo>
                  </a:path>
                </a:pathLst>
              </a:custGeom>
              <a:noFill/>
              <a:ln w="31750">
                <a:solidFill>
                  <a:srgbClr val="000000"/>
                </a:solidFill>
                <a:prstDash val="solid"/>
                <a:round/>
                <a:headEnd/>
                <a:tailEnd/>
              </a:ln>
            </p:spPr>
            <p:txBody>
              <a:bodyPr/>
              <a:lstStyle/>
              <a:p>
                <a:endParaRPr lang="en-GB"/>
              </a:p>
            </p:txBody>
          </p:sp>
          <p:sp>
            <p:nvSpPr>
              <p:cNvPr id="34231" name="AutoShape 784"/>
              <p:cNvSpPr>
                <a:spLocks noChangeArrowheads="1"/>
              </p:cNvSpPr>
              <p:nvPr/>
            </p:nvSpPr>
            <p:spPr bwMode="auto">
              <a:xfrm>
                <a:off x="2719" y="1216"/>
                <a:ext cx="110" cy="83"/>
              </a:xfrm>
              <a:prstGeom prst="roundRect">
                <a:avLst>
                  <a:gd name="adj" fmla="val 50000"/>
                </a:avLst>
              </a:prstGeom>
              <a:solidFill>
                <a:srgbClr val="FFFFFF"/>
              </a:solidFill>
              <a:ln w="9525">
                <a:noFill/>
                <a:round/>
                <a:headEnd/>
                <a:tailEnd/>
              </a:ln>
            </p:spPr>
            <p:txBody>
              <a:bodyPr/>
              <a:lstStyle/>
              <a:p>
                <a:endParaRPr lang="en-US">
                  <a:latin typeface="Gill Sans MT" pitchFamily="34" charset="0"/>
                </a:endParaRPr>
              </a:p>
            </p:txBody>
          </p:sp>
          <p:sp>
            <p:nvSpPr>
              <p:cNvPr id="34232" name="AutoShape 785"/>
              <p:cNvSpPr>
                <a:spLocks noChangeArrowheads="1"/>
              </p:cNvSpPr>
              <p:nvPr/>
            </p:nvSpPr>
            <p:spPr bwMode="auto">
              <a:xfrm>
                <a:off x="2705" y="1202"/>
                <a:ext cx="138" cy="111"/>
              </a:xfrm>
              <a:prstGeom prst="roundRect">
                <a:avLst>
                  <a:gd name="adj" fmla="val 40088"/>
                </a:avLst>
              </a:prstGeom>
              <a:noFill/>
              <a:ln w="53975">
                <a:solidFill>
                  <a:srgbClr val="999999"/>
                </a:solidFill>
                <a:round/>
                <a:headEnd/>
                <a:tailEnd/>
              </a:ln>
            </p:spPr>
            <p:txBody>
              <a:bodyPr/>
              <a:lstStyle/>
              <a:p>
                <a:endParaRPr lang="en-US">
                  <a:latin typeface="Gill Sans MT" pitchFamily="34" charset="0"/>
                </a:endParaRPr>
              </a:p>
            </p:txBody>
          </p:sp>
          <p:sp>
            <p:nvSpPr>
              <p:cNvPr id="34233" name="Rectangle 786"/>
              <p:cNvSpPr>
                <a:spLocks noChangeArrowheads="1"/>
              </p:cNvSpPr>
              <p:nvPr/>
            </p:nvSpPr>
            <p:spPr bwMode="auto">
              <a:xfrm>
                <a:off x="2733" y="1244"/>
                <a:ext cx="82" cy="41"/>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34234" name="Rectangle 787"/>
              <p:cNvSpPr>
                <a:spLocks noChangeArrowheads="1"/>
              </p:cNvSpPr>
              <p:nvPr/>
            </p:nvSpPr>
            <p:spPr bwMode="auto">
              <a:xfrm>
                <a:off x="2733" y="1244"/>
                <a:ext cx="96" cy="55"/>
              </a:xfrm>
              <a:prstGeom prst="rect">
                <a:avLst/>
              </a:prstGeom>
              <a:noFill/>
              <a:ln w="31750">
                <a:solidFill>
                  <a:srgbClr val="000000"/>
                </a:solidFill>
                <a:miter lim="800000"/>
                <a:headEnd/>
                <a:tailEnd/>
              </a:ln>
            </p:spPr>
            <p:txBody>
              <a:bodyPr/>
              <a:lstStyle/>
              <a:p>
                <a:endParaRPr lang="en-US">
                  <a:latin typeface="Gill Sans MT" pitchFamily="34" charset="0"/>
                </a:endParaRPr>
              </a:p>
            </p:txBody>
          </p:sp>
          <p:sp>
            <p:nvSpPr>
              <p:cNvPr id="34235" name="Freeform 788"/>
              <p:cNvSpPr>
                <a:spLocks/>
              </p:cNvSpPr>
              <p:nvPr/>
            </p:nvSpPr>
            <p:spPr bwMode="auto">
              <a:xfrm>
                <a:off x="2843" y="1368"/>
                <a:ext cx="28" cy="27"/>
              </a:xfrm>
              <a:custGeom>
                <a:avLst/>
                <a:gdLst>
                  <a:gd name="T0" fmla="*/ 14 w 28"/>
                  <a:gd name="T1" fmla="*/ 0 h 27"/>
                  <a:gd name="T2" fmla="*/ 14 w 28"/>
                  <a:gd name="T3" fmla="*/ 0 h 27"/>
                  <a:gd name="T4" fmla="*/ 28 w 28"/>
                  <a:gd name="T5" fmla="*/ 14 h 27"/>
                  <a:gd name="T6" fmla="*/ 28 w 28"/>
                  <a:gd name="T7" fmla="*/ 27 h 27"/>
                  <a:gd name="T8" fmla="*/ 14 w 28"/>
                  <a:gd name="T9" fmla="*/ 27 h 27"/>
                  <a:gd name="T10" fmla="*/ 14 w 28"/>
                  <a:gd name="T11" fmla="*/ 27 h 27"/>
                  <a:gd name="T12" fmla="*/ 0 w 28"/>
                  <a:gd name="T13" fmla="*/ 27 h 27"/>
                  <a:gd name="T14" fmla="*/ 0 w 28"/>
                  <a:gd name="T15" fmla="*/ 14 h 27"/>
                  <a:gd name="T16" fmla="*/ 0 w 28"/>
                  <a:gd name="T17" fmla="*/ 0 h 27"/>
                  <a:gd name="T18" fmla="*/ 14 w 28"/>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27"/>
                  <a:gd name="T32" fmla="*/ 28 w 28"/>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27">
                    <a:moveTo>
                      <a:pt x="14" y="0"/>
                    </a:moveTo>
                    <a:lnTo>
                      <a:pt x="14" y="0"/>
                    </a:lnTo>
                    <a:lnTo>
                      <a:pt x="28" y="14"/>
                    </a:lnTo>
                    <a:lnTo>
                      <a:pt x="28" y="27"/>
                    </a:lnTo>
                    <a:lnTo>
                      <a:pt x="14" y="27"/>
                    </a:lnTo>
                    <a:lnTo>
                      <a:pt x="0" y="27"/>
                    </a:lnTo>
                    <a:lnTo>
                      <a:pt x="0" y="14"/>
                    </a:lnTo>
                    <a:lnTo>
                      <a:pt x="0" y="0"/>
                    </a:lnTo>
                    <a:lnTo>
                      <a:pt x="14" y="0"/>
                    </a:lnTo>
                    <a:close/>
                  </a:path>
                </a:pathLst>
              </a:custGeom>
              <a:solidFill>
                <a:srgbClr val="999999"/>
              </a:solidFill>
              <a:ln w="31750">
                <a:solidFill>
                  <a:srgbClr val="999999"/>
                </a:solidFill>
                <a:prstDash val="solid"/>
                <a:round/>
                <a:headEnd/>
                <a:tailEnd/>
              </a:ln>
            </p:spPr>
            <p:txBody>
              <a:bodyPr/>
              <a:lstStyle/>
              <a:p>
                <a:endParaRPr lang="en-GB"/>
              </a:p>
            </p:txBody>
          </p:sp>
          <p:pic>
            <p:nvPicPr>
              <p:cNvPr id="34236" name="Picture 789"/>
              <p:cNvPicPr>
                <a:picLocks noChangeAspect="1" noChangeArrowheads="1"/>
              </p:cNvPicPr>
              <p:nvPr/>
            </p:nvPicPr>
            <p:blipFill>
              <a:blip r:embed="rId2" cstate="print"/>
              <a:srcRect/>
              <a:stretch>
                <a:fillRect/>
              </a:stretch>
            </p:blipFill>
            <p:spPr bwMode="auto">
              <a:xfrm>
                <a:off x="2733" y="1244"/>
                <a:ext cx="82" cy="41"/>
              </a:xfrm>
              <a:prstGeom prst="rect">
                <a:avLst/>
              </a:prstGeom>
              <a:noFill/>
              <a:ln w="9525">
                <a:noFill/>
                <a:miter lim="800000"/>
                <a:headEnd/>
                <a:tailEnd/>
              </a:ln>
            </p:spPr>
          </p:pic>
          <p:sp>
            <p:nvSpPr>
              <p:cNvPr id="34237" name="Freeform 790"/>
              <p:cNvSpPr>
                <a:spLocks/>
              </p:cNvSpPr>
              <p:nvPr/>
            </p:nvSpPr>
            <p:spPr bwMode="auto">
              <a:xfrm>
                <a:off x="2857" y="1382"/>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31750">
                <a:solidFill>
                  <a:srgbClr val="000000"/>
                </a:solidFill>
                <a:prstDash val="solid"/>
                <a:round/>
                <a:headEnd/>
                <a:tailEnd/>
              </a:ln>
            </p:spPr>
            <p:txBody>
              <a:bodyPr/>
              <a:lstStyle/>
              <a:p>
                <a:endParaRPr lang="en-GB"/>
              </a:p>
            </p:txBody>
          </p:sp>
          <p:sp>
            <p:nvSpPr>
              <p:cNvPr id="34238" name="Line 791"/>
              <p:cNvSpPr>
                <a:spLocks noChangeShapeType="1"/>
              </p:cNvSpPr>
              <p:nvPr/>
            </p:nvSpPr>
            <p:spPr bwMode="auto">
              <a:xfrm>
                <a:off x="2871" y="1382"/>
                <a:ext cx="1" cy="1"/>
              </a:xfrm>
              <a:prstGeom prst="line">
                <a:avLst/>
              </a:prstGeom>
              <a:noFill/>
              <a:ln w="31750">
                <a:solidFill>
                  <a:srgbClr val="000000"/>
                </a:solidFill>
                <a:round/>
                <a:headEnd/>
                <a:tailEnd/>
              </a:ln>
            </p:spPr>
            <p:txBody>
              <a:bodyPr/>
              <a:lstStyle/>
              <a:p>
                <a:endParaRPr lang="en-GB"/>
              </a:p>
            </p:txBody>
          </p:sp>
          <p:sp>
            <p:nvSpPr>
              <p:cNvPr id="34239" name="Rectangle 792"/>
              <p:cNvSpPr>
                <a:spLocks noChangeArrowheads="1"/>
              </p:cNvSpPr>
              <p:nvPr/>
            </p:nvSpPr>
            <p:spPr bwMode="auto">
              <a:xfrm>
                <a:off x="2719" y="1299"/>
                <a:ext cx="96" cy="27"/>
              </a:xfrm>
              <a:prstGeom prst="rect">
                <a:avLst/>
              </a:prstGeom>
              <a:solidFill>
                <a:srgbClr val="D9AA73"/>
              </a:solidFill>
              <a:ln w="31750">
                <a:solidFill>
                  <a:srgbClr val="D9AA73"/>
                </a:solidFill>
                <a:miter lim="800000"/>
                <a:headEnd/>
                <a:tailEnd/>
              </a:ln>
            </p:spPr>
            <p:txBody>
              <a:bodyPr/>
              <a:lstStyle/>
              <a:p>
                <a:endParaRPr lang="en-US">
                  <a:latin typeface="Gill Sans MT" pitchFamily="34" charset="0"/>
                </a:endParaRPr>
              </a:p>
            </p:txBody>
          </p:sp>
          <p:sp>
            <p:nvSpPr>
              <p:cNvPr id="34240" name="Freeform 793"/>
              <p:cNvSpPr>
                <a:spLocks/>
              </p:cNvSpPr>
              <p:nvPr/>
            </p:nvSpPr>
            <p:spPr bwMode="auto">
              <a:xfrm>
                <a:off x="2705" y="1326"/>
                <a:ext cx="138" cy="14"/>
              </a:xfrm>
              <a:custGeom>
                <a:avLst/>
                <a:gdLst>
                  <a:gd name="T0" fmla="*/ 14 w 138"/>
                  <a:gd name="T1" fmla="*/ 0 h 14"/>
                  <a:gd name="T2" fmla="*/ 0 w 138"/>
                  <a:gd name="T3" fmla="*/ 14 h 14"/>
                  <a:gd name="T4" fmla="*/ 138 w 138"/>
                  <a:gd name="T5" fmla="*/ 14 h 14"/>
                  <a:gd name="T6" fmla="*/ 124 w 138"/>
                  <a:gd name="T7" fmla="*/ 0 h 14"/>
                  <a:gd name="T8" fmla="*/ 14 w 138"/>
                  <a:gd name="T9" fmla="*/ 0 h 14"/>
                  <a:gd name="T10" fmla="*/ 0 60000 65536"/>
                  <a:gd name="T11" fmla="*/ 0 60000 65536"/>
                  <a:gd name="T12" fmla="*/ 0 60000 65536"/>
                  <a:gd name="T13" fmla="*/ 0 60000 65536"/>
                  <a:gd name="T14" fmla="*/ 0 60000 65536"/>
                  <a:gd name="T15" fmla="*/ 0 w 138"/>
                  <a:gd name="T16" fmla="*/ 0 h 14"/>
                  <a:gd name="T17" fmla="*/ 138 w 138"/>
                  <a:gd name="T18" fmla="*/ 14 h 14"/>
                </a:gdLst>
                <a:ahLst/>
                <a:cxnLst>
                  <a:cxn ang="T10">
                    <a:pos x="T0" y="T1"/>
                  </a:cxn>
                  <a:cxn ang="T11">
                    <a:pos x="T2" y="T3"/>
                  </a:cxn>
                  <a:cxn ang="T12">
                    <a:pos x="T4" y="T5"/>
                  </a:cxn>
                  <a:cxn ang="T13">
                    <a:pos x="T6" y="T7"/>
                  </a:cxn>
                  <a:cxn ang="T14">
                    <a:pos x="T8" y="T9"/>
                  </a:cxn>
                </a:cxnLst>
                <a:rect l="T15" t="T16" r="T17" b="T18"/>
                <a:pathLst>
                  <a:path w="138" h="14">
                    <a:moveTo>
                      <a:pt x="14" y="0"/>
                    </a:moveTo>
                    <a:lnTo>
                      <a:pt x="0" y="14"/>
                    </a:lnTo>
                    <a:lnTo>
                      <a:pt x="138" y="14"/>
                    </a:lnTo>
                    <a:lnTo>
                      <a:pt x="124" y="0"/>
                    </a:lnTo>
                    <a:lnTo>
                      <a:pt x="14" y="0"/>
                    </a:lnTo>
                    <a:close/>
                  </a:path>
                </a:pathLst>
              </a:custGeom>
              <a:noFill/>
              <a:ln w="31750">
                <a:solidFill>
                  <a:srgbClr val="D9AA73"/>
                </a:solidFill>
                <a:prstDash val="solid"/>
                <a:round/>
                <a:headEnd/>
                <a:tailEnd/>
              </a:ln>
            </p:spPr>
            <p:txBody>
              <a:bodyPr/>
              <a:lstStyle/>
              <a:p>
                <a:endParaRPr lang="en-GB"/>
              </a:p>
            </p:txBody>
          </p:sp>
          <p:sp>
            <p:nvSpPr>
              <p:cNvPr id="34241" name="Line 794"/>
              <p:cNvSpPr>
                <a:spLocks noChangeShapeType="1"/>
              </p:cNvSpPr>
              <p:nvPr/>
            </p:nvSpPr>
            <p:spPr bwMode="auto">
              <a:xfrm>
                <a:off x="2719" y="1340"/>
                <a:ext cx="27" cy="1"/>
              </a:xfrm>
              <a:prstGeom prst="line">
                <a:avLst/>
              </a:prstGeom>
              <a:noFill/>
              <a:ln w="31750">
                <a:solidFill>
                  <a:srgbClr val="000000"/>
                </a:solidFill>
                <a:round/>
                <a:headEnd/>
                <a:tailEnd/>
              </a:ln>
            </p:spPr>
            <p:txBody>
              <a:bodyPr/>
              <a:lstStyle/>
              <a:p>
                <a:endParaRPr lang="en-GB"/>
              </a:p>
            </p:txBody>
          </p:sp>
          <p:sp>
            <p:nvSpPr>
              <p:cNvPr id="34242" name="Line 795"/>
              <p:cNvSpPr>
                <a:spLocks noChangeShapeType="1"/>
              </p:cNvSpPr>
              <p:nvPr/>
            </p:nvSpPr>
            <p:spPr bwMode="auto">
              <a:xfrm>
                <a:off x="2733" y="1326"/>
                <a:ext cx="82" cy="1"/>
              </a:xfrm>
              <a:prstGeom prst="line">
                <a:avLst/>
              </a:prstGeom>
              <a:noFill/>
              <a:ln w="31750">
                <a:solidFill>
                  <a:srgbClr val="000000"/>
                </a:solidFill>
                <a:round/>
                <a:headEnd/>
                <a:tailEnd/>
              </a:ln>
            </p:spPr>
            <p:txBody>
              <a:bodyPr/>
              <a:lstStyle/>
              <a:p>
                <a:endParaRPr lang="en-GB"/>
              </a:p>
            </p:txBody>
          </p:sp>
          <p:sp>
            <p:nvSpPr>
              <p:cNvPr id="34243" name="Line 796"/>
              <p:cNvSpPr>
                <a:spLocks noChangeShapeType="1"/>
              </p:cNvSpPr>
              <p:nvPr/>
            </p:nvSpPr>
            <p:spPr bwMode="auto">
              <a:xfrm>
                <a:off x="2719" y="1326"/>
                <a:ext cx="69" cy="1"/>
              </a:xfrm>
              <a:prstGeom prst="line">
                <a:avLst/>
              </a:prstGeom>
              <a:noFill/>
              <a:ln w="31750">
                <a:solidFill>
                  <a:srgbClr val="000000"/>
                </a:solidFill>
                <a:round/>
                <a:headEnd/>
                <a:tailEnd/>
              </a:ln>
            </p:spPr>
            <p:txBody>
              <a:bodyPr/>
              <a:lstStyle/>
              <a:p>
                <a:endParaRPr lang="en-GB"/>
              </a:p>
            </p:txBody>
          </p:sp>
          <p:sp>
            <p:nvSpPr>
              <p:cNvPr id="34244" name="Line 797"/>
              <p:cNvSpPr>
                <a:spLocks noChangeShapeType="1"/>
              </p:cNvSpPr>
              <p:nvPr/>
            </p:nvSpPr>
            <p:spPr bwMode="auto">
              <a:xfrm>
                <a:off x="2746" y="1340"/>
                <a:ext cx="56" cy="1"/>
              </a:xfrm>
              <a:prstGeom prst="line">
                <a:avLst/>
              </a:prstGeom>
              <a:noFill/>
              <a:ln w="31750">
                <a:solidFill>
                  <a:srgbClr val="000000"/>
                </a:solidFill>
                <a:round/>
                <a:headEnd/>
                <a:tailEnd/>
              </a:ln>
            </p:spPr>
            <p:txBody>
              <a:bodyPr/>
              <a:lstStyle/>
              <a:p>
                <a:endParaRPr lang="en-GB"/>
              </a:p>
            </p:txBody>
          </p:sp>
          <p:sp>
            <p:nvSpPr>
              <p:cNvPr id="34245" name="Line 798"/>
              <p:cNvSpPr>
                <a:spLocks noChangeShapeType="1"/>
              </p:cNvSpPr>
              <p:nvPr/>
            </p:nvSpPr>
            <p:spPr bwMode="auto">
              <a:xfrm>
                <a:off x="2802" y="1326"/>
                <a:ext cx="27" cy="1"/>
              </a:xfrm>
              <a:prstGeom prst="line">
                <a:avLst/>
              </a:prstGeom>
              <a:noFill/>
              <a:ln w="31750">
                <a:solidFill>
                  <a:srgbClr val="000000"/>
                </a:solidFill>
                <a:round/>
                <a:headEnd/>
                <a:tailEnd/>
              </a:ln>
            </p:spPr>
            <p:txBody>
              <a:bodyPr/>
              <a:lstStyle/>
              <a:p>
                <a:endParaRPr lang="en-GB"/>
              </a:p>
            </p:txBody>
          </p:sp>
          <p:sp>
            <p:nvSpPr>
              <p:cNvPr id="34246" name="Line 799"/>
              <p:cNvSpPr>
                <a:spLocks noChangeShapeType="1"/>
              </p:cNvSpPr>
              <p:nvPr/>
            </p:nvSpPr>
            <p:spPr bwMode="auto">
              <a:xfrm>
                <a:off x="2815" y="1340"/>
                <a:ext cx="14" cy="1"/>
              </a:xfrm>
              <a:prstGeom prst="line">
                <a:avLst/>
              </a:prstGeom>
              <a:noFill/>
              <a:ln w="31750">
                <a:solidFill>
                  <a:srgbClr val="000000"/>
                </a:solidFill>
                <a:round/>
                <a:headEnd/>
                <a:tailEnd/>
              </a:ln>
            </p:spPr>
            <p:txBody>
              <a:bodyPr/>
              <a:lstStyle/>
              <a:p>
                <a:endParaRPr lang="en-GB"/>
              </a:p>
            </p:txBody>
          </p:sp>
          <p:sp>
            <p:nvSpPr>
              <p:cNvPr id="34247" name="Rectangle 800"/>
              <p:cNvSpPr>
                <a:spLocks noChangeArrowheads="1"/>
              </p:cNvSpPr>
              <p:nvPr/>
            </p:nvSpPr>
            <p:spPr bwMode="auto">
              <a:xfrm>
                <a:off x="2760" y="1230"/>
                <a:ext cx="42" cy="41"/>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34248" name="Rectangle 801"/>
              <p:cNvSpPr>
                <a:spLocks noChangeArrowheads="1"/>
              </p:cNvSpPr>
              <p:nvPr/>
            </p:nvSpPr>
            <p:spPr bwMode="auto">
              <a:xfrm>
                <a:off x="2760" y="1230"/>
                <a:ext cx="55" cy="55"/>
              </a:xfrm>
              <a:prstGeom prst="rect">
                <a:avLst/>
              </a:prstGeom>
              <a:noFill/>
              <a:ln w="31750">
                <a:solidFill>
                  <a:srgbClr val="000000"/>
                </a:solidFill>
                <a:miter lim="800000"/>
                <a:headEnd/>
                <a:tailEnd/>
              </a:ln>
            </p:spPr>
            <p:txBody>
              <a:bodyPr/>
              <a:lstStyle/>
              <a:p>
                <a:endParaRPr lang="en-US">
                  <a:latin typeface="Gill Sans MT" pitchFamily="34" charset="0"/>
                </a:endParaRPr>
              </a:p>
            </p:txBody>
          </p:sp>
          <p:sp>
            <p:nvSpPr>
              <p:cNvPr id="34249" name="Rectangle 802"/>
              <p:cNvSpPr>
                <a:spLocks noChangeArrowheads="1"/>
              </p:cNvSpPr>
              <p:nvPr/>
            </p:nvSpPr>
            <p:spPr bwMode="auto">
              <a:xfrm>
                <a:off x="3153" y="2229"/>
                <a:ext cx="587" cy="136"/>
              </a:xfrm>
              <a:prstGeom prst="rect">
                <a:avLst/>
              </a:prstGeom>
              <a:noFill/>
              <a:ln w="9525">
                <a:noFill/>
                <a:miter lim="800000"/>
                <a:headEnd/>
                <a:tailEnd/>
              </a:ln>
            </p:spPr>
            <p:txBody>
              <a:bodyPr wrap="none" lIns="0" tIns="0" rIns="0" bIns="0">
                <a:spAutoFit/>
              </a:bodyPr>
              <a:lstStyle/>
              <a:p>
                <a:pPr eaLnBrk="0" hangingPunct="0"/>
                <a:r>
                  <a:rPr lang="en-GB" sz="1400">
                    <a:solidFill>
                      <a:srgbClr val="000000"/>
                    </a:solidFill>
                    <a:latin typeface="Gill Sans MT" pitchFamily="34" charset="0"/>
                  </a:rPr>
                  <a:t>backbone</a:t>
                </a:r>
                <a:endParaRPr lang="en-GB" sz="2400">
                  <a:latin typeface="Times"/>
                </a:endParaRPr>
              </a:p>
            </p:txBody>
          </p:sp>
          <p:sp>
            <p:nvSpPr>
              <p:cNvPr id="34250" name="Rectangle 803"/>
              <p:cNvSpPr>
                <a:spLocks noChangeArrowheads="1"/>
              </p:cNvSpPr>
              <p:nvPr/>
            </p:nvSpPr>
            <p:spPr bwMode="auto">
              <a:xfrm>
                <a:off x="2363" y="2809"/>
                <a:ext cx="742" cy="136"/>
              </a:xfrm>
              <a:prstGeom prst="rect">
                <a:avLst/>
              </a:prstGeom>
              <a:noFill/>
              <a:ln w="9525">
                <a:noFill/>
                <a:miter lim="800000"/>
                <a:headEnd/>
                <a:tailEnd/>
              </a:ln>
            </p:spPr>
            <p:txBody>
              <a:bodyPr wrap="none" lIns="0" tIns="0" rIns="0" bIns="0">
                <a:spAutoFit/>
              </a:bodyPr>
              <a:lstStyle/>
              <a:p>
                <a:pPr eaLnBrk="0" hangingPunct="0"/>
                <a:r>
                  <a:rPr lang="en-GB" sz="1400">
                    <a:solidFill>
                      <a:srgbClr val="000000"/>
                    </a:solidFill>
                    <a:latin typeface="Gill Sans MT" pitchFamily="34" charset="0"/>
                  </a:rPr>
                  <a:t>satellite link</a:t>
                </a:r>
                <a:endParaRPr lang="en-GB" sz="2400">
                  <a:latin typeface="Times"/>
                </a:endParaRPr>
              </a:p>
            </p:txBody>
          </p:sp>
          <p:sp>
            <p:nvSpPr>
              <p:cNvPr id="34251" name="Rectangle 804"/>
              <p:cNvSpPr>
                <a:spLocks noChangeArrowheads="1"/>
              </p:cNvSpPr>
              <p:nvPr/>
            </p:nvSpPr>
            <p:spPr bwMode="auto">
              <a:xfrm>
                <a:off x="2264" y="1671"/>
                <a:ext cx="82" cy="69"/>
              </a:xfrm>
              <a:prstGeom prst="rect">
                <a:avLst/>
              </a:prstGeom>
              <a:solidFill>
                <a:srgbClr val="CF924C"/>
              </a:solidFill>
              <a:ln w="9525">
                <a:noFill/>
                <a:miter lim="800000"/>
                <a:headEnd/>
                <a:tailEnd/>
              </a:ln>
            </p:spPr>
            <p:txBody>
              <a:bodyPr/>
              <a:lstStyle/>
              <a:p>
                <a:endParaRPr lang="en-US">
                  <a:latin typeface="Gill Sans MT" pitchFamily="34" charset="0"/>
                </a:endParaRPr>
              </a:p>
            </p:txBody>
          </p:sp>
          <p:sp>
            <p:nvSpPr>
              <p:cNvPr id="34252" name="Rectangle 805"/>
              <p:cNvSpPr>
                <a:spLocks noChangeArrowheads="1"/>
              </p:cNvSpPr>
              <p:nvPr/>
            </p:nvSpPr>
            <p:spPr bwMode="auto">
              <a:xfrm>
                <a:off x="2264" y="1671"/>
                <a:ext cx="96" cy="83"/>
              </a:xfrm>
              <a:prstGeom prst="rect">
                <a:avLst/>
              </a:prstGeom>
              <a:noFill/>
              <a:ln w="31750">
                <a:solidFill>
                  <a:srgbClr val="CF924C"/>
                </a:solidFill>
                <a:miter lim="800000"/>
                <a:headEnd/>
                <a:tailEnd/>
              </a:ln>
            </p:spPr>
            <p:txBody>
              <a:bodyPr/>
              <a:lstStyle/>
              <a:p>
                <a:endParaRPr lang="en-US">
                  <a:latin typeface="Gill Sans MT" pitchFamily="34" charset="0"/>
                </a:endParaRPr>
              </a:p>
            </p:txBody>
          </p:sp>
          <p:sp>
            <p:nvSpPr>
              <p:cNvPr id="34253" name="Rectangle 806"/>
              <p:cNvSpPr>
                <a:spLocks noChangeArrowheads="1"/>
              </p:cNvSpPr>
              <p:nvPr/>
            </p:nvSpPr>
            <p:spPr bwMode="auto">
              <a:xfrm>
                <a:off x="2567" y="1795"/>
                <a:ext cx="83" cy="83"/>
              </a:xfrm>
              <a:prstGeom prst="rect">
                <a:avLst/>
              </a:prstGeom>
              <a:solidFill>
                <a:srgbClr val="CF924C"/>
              </a:solidFill>
              <a:ln w="9525">
                <a:noFill/>
                <a:miter lim="800000"/>
                <a:headEnd/>
                <a:tailEnd/>
              </a:ln>
            </p:spPr>
            <p:txBody>
              <a:bodyPr/>
              <a:lstStyle/>
              <a:p>
                <a:endParaRPr lang="en-US">
                  <a:latin typeface="Gill Sans MT" pitchFamily="34" charset="0"/>
                </a:endParaRPr>
              </a:p>
            </p:txBody>
          </p:sp>
          <p:sp>
            <p:nvSpPr>
              <p:cNvPr id="34254" name="Rectangle 807"/>
              <p:cNvSpPr>
                <a:spLocks noChangeArrowheads="1"/>
              </p:cNvSpPr>
              <p:nvPr/>
            </p:nvSpPr>
            <p:spPr bwMode="auto">
              <a:xfrm>
                <a:off x="2567" y="1795"/>
                <a:ext cx="97" cy="97"/>
              </a:xfrm>
              <a:prstGeom prst="rect">
                <a:avLst/>
              </a:prstGeom>
              <a:noFill/>
              <a:ln w="31750">
                <a:solidFill>
                  <a:srgbClr val="CF924C"/>
                </a:solidFill>
                <a:miter lim="800000"/>
                <a:headEnd/>
                <a:tailEnd/>
              </a:ln>
            </p:spPr>
            <p:txBody>
              <a:bodyPr/>
              <a:lstStyle/>
              <a:p>
                <a:endParaRPr lang="en-US">
                  <a:latin typeface="Gill Sans MT" pitchFamily="34" charset="0"/>
                </a:endParaRPr>
              </a:p>
            </p:txBody>
          </p:sp>
          <p:sp>
            <p:nvSpPr>
              <p:cNvPr id="34255" name="Rectangle 808"/>
              <p:cNvSpPr>
                <a:spLocks noChangeArrowheads="1"/>
              </p:cNvSpPr>
              <p:nvPr/>
            </p:nvSpPr>
            <p:spPr bwMode="auto">
              <a:xfrm>
                <a:off x="2319" y="1795"/>
                <a:ext cx="82" cy="83"/>
              </a:xfrm>
              <a:prstGeom prst="rect">
                <a:avLst/>
              </a:prstGeom>
              <a:solidFill>
                <a:srgbClr val="CF924C"/>
              </a:solidFill>
              <a:ln w="9525">
                <a:noFill/>
                <a:miter lim="800000"/>
                <a:headEnd/>
                <a:tailEnd/>
              </a:ln>
            </p:spPr>
            <p:txBody>
              <a:bodyPr/>
              <a:lstStyle/>
              <a:p>
                <a:endParaRPr lang="en-US">
                  <a:latin typeface="Gill Sans MT" pitchFamily="34" charset="0"/>
                </a:endParaRPr>
              </a:p>
            </p:txBody>
          </p:sp>
          <p:sp>
            <p:nvSpPr>
              <p:cNvPr id="34256" name="Rectangle 809"/>
              <p:cNvSpPr>
                <a:spLocks noChangeArrowheads="1"/>
              </p:cNvSpPr>
              <p:nvPr/>
            </p:nvSpPr>
            <p:spPr bwMode="auto">
              <a:xfrm>
                <a:off x="2319" y="1795"/>
                <a:ext cx="96" cy="97"/>
              </a:xfrm>
              <a:prstGeom prst="rect">
                <a:avLst/>
              </a:prstGeom>
              <a:noFill/>
              <a:ln w="31750">
                <a:solidFill>
                  <a:srgbClr val="CF924C"/>
                </a:solidFill>
                <a:miter lim="800000"/>
                <a:headEnd/>
                <a:tailEnd/>
              </a:ln>
            </p:spPr>
            <p:txBody>
              <a:bodyPr/>
              <a:lstStyle/>
              <a:p>
                <a:endParaRPr lang="en-US">
                  <a:latin typeface="Gill Sans MT" pitchFamily="34" charset="0"/>
                </a:endParaRPr>
              </a:p>
            </p:txBody>
          </p:sp>
          <p:sp>
            <p:nvSpPr>
              <p:cNvPr id="34257" name="Rectangle 810"/>
              <p:cNvSpPr>
                <a:spLocks noChangeArrowheads="1"/>
              </p:cNvSpPr>
              <p:nvPr/>
            </p:nvSpPr>
            <p:spPr bwMode="auto">
              <a:xfrm>
                <a:off x="1587" y="1409"/>
                <a:ext cx="83" cy="69"/>
              </a:xfrm>
              <a:prstGeom prst="rect">
                <a:avLst/>
              </a:prstGeom>
              <a:solidFill>
                <a:srgbClr val="CF924C"/>
              </a:solidFill>
              <a:ln w="9525">
                <a:noFill/>
                <a:miter lim="800000"/>
                <a:headEnd/>
                <a:tailEnd/>
              </a:ln>
            </p:spPr>
            <p:txBody>
              <a:bodyPr/>
              <a:lstStyle/>
              <a:p>
                <a:endParaRPr lang="en-US">
                  <a:latin typeface="Gill Sans MT" pitchFamily="34" charset="0"/>
                </a:endParaRPr>
              </a:p>
            </p:txBody>
          </p:sp>
          <p:sp>
            <p:nvSpPr>
              <p:cNvPr id="34258" name="Rectangle 811"/>
              <p:cNvSpPr>
                <a:spLocks noChangeArrowheads="1"/>
              </p:cNvSpPr>
              <p:nvPr/>
            </p:nvSpPr>
            <p:spPr bwMode="auto">
              <a:xfrm>
                <a:off x="1587" y="1409"/>
                <a:ext cx="97" cy="83"/>
              </a:xfrm>
              <a:prstGeom prst="rect">
                <a:avLst/>
              </a:prstGeom>
              <a:noFill/>
              <a:ln w="31750">
                <a:solidFill>
                  <a:srgbClr val="CF924C"/>
                </a:solidFill>
                <a:miter lim="800000"/>
                <a:headEnd/>
                <a:tailEnd/>
              </a:ln>
            </p:spPr>
            <p:txBody>
              <a:bodyPr/>
              <a:lstStyle/>
              <a:p>
                <a:endParaRPr lang="en-US">
                  <a:latin typeface="Gill Sans MT" pitchFamily="34" charset="0"/>
                </a:endParaRPr>
              </a:p>
            </p:txBody>
          </p:sp>
          <p:sp>
            <p:nvSpPr>
              <p:cNvPr id="34259" name="Rectangle 812"/>
              <p:cNvSpPr>
                <a:spLocks noChangeArrowheads="1"/>
              </p:cNvSpPr>
              <p:nvPr/>
            </p:nvSpPr>
            <p:spPr bwMode="auto">
              <a:xfrm>
                <a:off x="1905" y="1409"/>
                <a:ext cx="83" cy="69"/>
              </a:xfrm>
              <a:prstGeom prst="rect">
                <a:avLst/>
              </a:prstGeom>
              <a:solidFill>
                <a:srgbClr val="CF924C"/>
              </a:solidFill>
              <a:ln w="9525">
                <a:noFill/>
                <a:miter lim="800000"/>
                <a:headEnd/>
                <a:tailEnd/>
              </a:ln>
            </p:spPr>
            <p:txBody>
              <a:bodyPr/>
              <a:lstStyle/>
              <a:p>
                <a:endParaRPr lang="en-US">
                  <a:latin typeface="Gill Sans MT" pitchFamily="34" charset="0"/>
                </a:endParaRPr>
              </a:p>
            </p:txBody>
          </p:sp>
          <p:sp>
            <p:nvSpPr>
              <p:cNvPr id="34260" name="Rectangle 813"/>
              <p:cNvSpPr>
                <a:spLocks noChangeArrowheads="1"/>
              </p:cNvSpPr>
              <p:nvPr/>
            </p:nvSpPr>
            <p:spPr bwMode="auto">
              <a:xfrm>
                <a:off x="1905" y="1409"/>
                <a:ext cx="96" cy="83"/>
              </a:xfrm>
              <a:prstGeom prst="rect">
                <a:avLst/>
              </a:prstGeom>
              <a:noFill/>
              <a:ln w="31750">
                <a:solidFill>
                  <a:srgbClr val="CF924C"/>
                </a:solidFill>
                <a:miter lim="800000"/>
                <a:headEnd/>
                <a:tailEnd/>
              </a:ln>
            </p:spPr>
            <p:txBody>
              <a:bodyPr/>
              <a:lstStyle/>
              <a:p>
                <a:endParaRPr lang="en-US">
                  <a:latin typeface="Gill Sans MT" pitchFamily="34" charset="0"/>
                </a:endParaRPr>
              </a:p>
            </p:txBody>
          </p:sp>
          <p:sp>
            <p:nvSpPr>
              <p:cNvPr id="34261" name="Freeform 814"/>
              <p:cNvSpPr>
                <a:spLocks/>
              </p:cNvSpPr>
              <p:nvPr/>
            </p:nvSpPr>
            <p:spPr bwMode="auto">
              <a:xfrm>
                <a:off x="5202" y="1754"/>
                <a:ext cx="56" cy="69"/>
              </a:xfrm>
              <a:custGeom>
                <a:avLst/>
                <a:gdLst>
                  <a:gd name="T0" fmla="*/ 0 w 56"/>
                  <a:gd name="T1" fmla="*/ 0 h 69"/>
                  <a:gd name="T2" fmla="*/ 42 w 56"/>
                  <a:gd name="T3" fmla="*/ 14 h 69"/>
                  <a:gd name="T4" fmla="*/ 56 w 56"/>
                  <a:gd name="T5" fmla="*/ 69 h 69"/>
                  <a:gd name="T6" fmla="*/ 0 60000 65536"/>
                  <a:gd name="T7" fmla="*/ 0 60000 65536"/>
                  <a:gd name="T8" fmla="*/ 0 60000 65536"/>
                  <a:gd name="T9" fmla="*/ 0 w 56"/>
                  <a:gd name="T10" fmla="*/ 0 h 69"/>
                  <a:gd name="T11" fmla="*/ 56 w 56"/>
                  <a:gd name="T12" fmla="*/ 69 h 69"/>
                </a:gdLst>
                <a:ahLst/>
                <a:cxnLst>
                  <a:cxn ang="T6">
                    <a:pos x="T0" y="T1"/>
                  </a:cxn>
                  <a:cxn ang="T7">
                    <a:pos x="T2" y="T3"/>
                  </a:cxn>
                  <a:cxn ang="T8">
                    <a:pos x="T4" y="T5"/>
                  </a:cxn>
                </a:cxnLst>
                <a:rect l="T9" t="T10" r="T11" b="T12"/>
                <a:pathLst>
                  <a:path w="56" h="69">
                    <a:moveTo>
                      <a:pt x="0" y="0"/>
                    </a:moveTo>
                    <a:lnTo>
                      <a:pt x="42" y="14"/>
                    </a:lnTo>
                    <a:lnTo>
                      <a:pt x="56" y="69"/>
                    </a:lnTo>
                  </a:path>
                </a:pathLst>
              </a:custGeom>
              <a:noFill/>
              <a:ln w="31750">
                <a:solidFill>
                  <a:srgbClr val="000000"/>
                </a:solidFill>
                <a:prstDash val="solid"/>
                <a:round/>
                <a:headEnd/>
                <a:tailEnd/>
              </a:ln>
            </p:spPr>
            <p:txBody>
              <a:bodyPr/>
              <a:lstStyle/>
              <a:p>
                <a:endParaRPr lang="en-GB"/>
              </a:p>
            </p:txBody>
          </p:sp>
          <p:sp>
            <p:nvSpPr>
              <p:cNvPr id="34262" name="AutoShape 815"/>
              <p:cNvSpPr>
                <a:spLocks noChangeArrowheads="1"/>
              </p:cNvSpPr>
              <p:nvPr/>
            </p:nvSpPr>
            <p:spPr bwMode="auto">
              <a:xfrm>
                <a:off x="5106" y="1657"/>
                <a:ext cx="110" cy="83"/>
              </a:xfrm>
              <a:prstGeom prst="roundRect">
                <a:avLst>
                  <a:gd name="adj" fmla="val 50000"/>
                </a:avLst>
              </a:prstGeom>
              <a:solidFill>
                <a:srgbClr val="FFFFFF"/>
              </a:solidFill>
              <a:ln w="9525">
                <a:noFill/>
                <a:round/>
                <a:headEnd/>
                <a:tailEnd/>
              </a:ln>
            </p:spPr>
            <p:txBody>
              <a:bodyPr/>
              <a:lstStyle/>
              <a:p>
                <a:endParaRPr lang="en-US">
                  <a:latin typeface="Gill Sans MT" pitchFamily="34" charset="0"/>
                </a:endParaRPr>
              </a:p>
            </p:txBody>
          </p:sp>
          <p:sp>
            <p:nvSpPr>
              <p:cNvPr id="34263" name="AutoShape 816"/>
              <p:cNvSpPr>
                <a:spLocks noChangeArrowheads="1"/>
              </p:cNvSpPr>
              <p:nvPr/>
            </p:nvSpPr>
            <p:spPr bwMode="auto">
              <a:xfrm>
                <a:off x="5092" y="1644"/>
                <a:ext cx="138" cy="110"/>
              </a:xfrm>
              <a:prstGeom prst="roundRect">
                <a:avLst>
                  <a:gd name="adj" fmla="val 40454"/>
                </a:avLst>
              </a:prstGeom>
              <a:noFill/>
              <a:ln w="53975">
                <a:solidFill>
                  <a:srgbClr val="999999"/>
                </a:solidFill>
                <a:round/>
                <a:headEnd/>
                <a:tailEnd/>
              </a:ln>
            </p:spPr>
            <p:txBody>
              <a:bodyPr/>
              <a:lstStyle/>
              <a:p>
                <a:endParaRPr lang="en-US">
                  <a:latin typeface="Gill Sans MT" pitchFamily="34" charset="0"/>
                </a:endParaRPr>
              </a:p>
            </p:txBody>
          </p:sp>
          <p:sp>
            <p:nvSpPr>
              <p:cNvPr id="34264" name="Rectangle 817"/>
              <p:cNvSpPr>
                <a:spLocks noChangeArrowheads="1"/>
              </p:cNvSpPr>
              <p:nvPr/>
            </p:nvSpPr>
            <p:spPr bwMode="auto">
              <a:xfrm>
                <a:off x="5120" y="1685"/>
                <a:ext cx="82" cy="41"/>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34265" name="Rectangle 818"/>
              <p:cNvSpPr>
                <a:spLocks noChangeArrowheads="1"/>
              </p:cNvSpPr>
              <p:nvPr/>
            </p:nvSpPr>
            <p:spPr bwMode="auto">
              <a:xfrm>
                <a:off x="5120" y="1685"/>
                <a:ext cx="96" cy="55"/>
              </a:xfrm>
              <a:prstGeom prst="rect">
                <a:avLst/>
              </a:prstGeom>
              <a:noFill/>
              <a:ln w="31750">
                <a:solidFill>
                  <a:srgbClr val="000000"/>
                </a:solidFill>
                <a:miter lim="800000"/>
                <a:headEnd/>
                <a:tailEnd/>
              </a:ln>
            </p:spPr>
            <p:txBody>
              <a:bodyPr/>
              <a:lstStyle/>
              <a:p>
                <a:endParaRPr lang="en-US">
                  <a:latin typeface="Gill Sans MT" pitchFamily="34" charset="0"/>
                </a:endParaRPr>
              </a:p>
            </p:txBody>
          </p:sp>
          <p:sp>
            <p:nvSpPr>
              <p:cNvPr id="34266" name="Freeform 819"/>
              <p:cNvSpPr>
                <a:spLocks/>
              </p:cNvSpPr>
              <p:nvPr/>
            </p:nvSpPr>
            <p:spPr bwMode="auto">
              <a:xfrm>
                <a:off x="5244" y="1809"/>
                <a:ext cx="14" cy="28"/>
              </a:xfrm>
              <a:custGeom>
                <a:avLst/>
                <a:gdLst>
                  <a:gd name="T0" fmla="*/ 0 w 14"/>
                  <a:gd name="T1" fmla="*/ 0 h 28"/>
                  <a:gd name="T2" fmla="*/ 14 w 14"/>
                  <a:gd name="T3" fmla="*/ 0 h 28"/>
                  <a:gd name="T4" fmla="*/ 14 w 14"/>
                  <a:gd name="T5" fmla="*/ 14 h 28"/>
                  <a:gd name="T6" fmla="*/ 14 w 14"/>
                  <a:gd name="T7" fmla="*/ 28 h 28"/>
                  <a:gd name="T8" fmla="*/ 14 w 14"/>
                  <a:gd name="T9" fmla="*/ 28 h 28"/>
                  <a:gd name="T10" fmla="*/ 0 w 14"/>
                  <a:gd name="T11" fmla="*/ 28 h 28"/>
                  <a:gd name="T12" fmla="*/ 0 w 14"/>
                  <a:gd name="T13" fmla="*/ 28 h 28"/>
                  <a:gd name="T14" fmla="*/ 0 w 14"/>
                  <a:gd name="T15" fmla="*/ 14 h 28"/>
                  <a:gd name="T16" fmla="*/ 0 w 14"/>
                  <a:gd name="T17" fmla="*/ 0 h 28"/>
                  <a:gd name="T18" fmla="*/ 0 w 14"/>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28"/>
                  <a:gd name="T32" fmla="*/ 14 w 14"/>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28">
                    <a:moveTo>
                      <a:pt x="0" y="0"/>
                    </a:moveTo>
                    <a:lnTo>
                      <a:pt x="14" y="0"/>
                    </a:lnTo>
                    <a:lnTo>
                      <a:pt x="14" y="14"/>
                    </a:lnTo>
                    <a:lnTo>
                      <a:pt x="14" y="28"/>
                    </a:lnTo>
                    <a:lnTo>
                      <a:pt x="0" y="28"/>
                    </a:lnTo>
                    <a:lnTo>
                      <a:pt x="0" y="14"/>
                    </a:lnTo>
                    <a:lnTo>
                      <a:pt x="0" y="0"/>
                    </a:lnTo>
                    <a:close/>
                  </a:path>
                </a:pathLst>
              </a:custGeom>
              <a:solidFill>
                <a:srgbClr val="999999"/>
              </a:solidFill>
              <a:ln w="31750">
                <a:solidFill>
                  <a:srgbClr val="999999"/>
                </a:solidFill>
                <a:prstDash val="solid"/>
                <a:round/>
                <a:headEnd/>
                <a:tailEnd/>
              </a:ln>
            </p:spPr>
            <p:txBody>
              <a:bodyPr/>
              <a:lstStyle/>
              <a:p>
                <a:endParaRPr lang="en-GB"/>
              </a:p>
            </p:txBody>
          </p:sp>
          <p:pic>
            <p:nvPicPr>
              <p:cNvPr id="34267" name="Picture 820"/>
              <p:cNvPicPr>
                <a:picLocks noChangeAspect="1" noChangeArrowheads="1"/>
              </p:cNvPicPr>
              <p:nvPr/>
            </p:nvPicPr>
            <p:blipFill>
              <a:blip r:embed="rId2" cstate="print"/>
              <a:srcRect/>
              <a:stretch>
                <a:fillRect/>
              </a:stretch>
            </p:blipFill>
            <p:spPr bwMode="auto">
              <a:xfrm>
                <a:off x="5133" y="1685"/>
                <a:ext cx="69" cy="41"/>
              </a:xfrm>
              <a:prstGeom prst="rect">
                <a:avLst/>
              </a:prstGeom>
              <a:noFill/>
              <a:ln w="9525">
                <a:noFill/>
                <a:miter lim="800000"/>
                <a:headEnd/>
                <a:tailEnd/>
              </a:ln>
            </p:spPr>
          </p:pic>
          <p:sp>
            <p:nvSpPr>
              <p:cNvPr id="34268" name="Freeform 821"/>
              <p:cNvSpPr>
                <a:spLocks/>
              </p:cNvSpPr>
              <p:nvPr/>
            </p:nvSpPr>
            <p:spPr bwMode="auto">
              <a:xfrm>
                <a:off x="5244" y="182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31750">
                <a:solidFill>
                  <a:srgbClr val="000000"/>
                </a:solidFill>
                <a:prstDash val="solid"/>
                <a:round/>
                <a:headEnd/>
                <a:tailEnd/>
              </a:ln>
            </p:spPr>
            <p:txBody>
              <a:bodyPr/>
              <a:lstStyle/>
              <a:p>
                <a:endParaRPr lang="en-GB"/>
              </a:p>
            </p:txBody>
          </p:sp>
          <p:sp>
            <p:nvSpPr>
              <p:cNvPr id="34269" name="Line 822"/>
              <p:cNvSpPr>
                <a:spLocks noChangeShapeType="1"/>
              </p:cNvSpPr>
              <p:nvPr/>
            </p:nvSpPr>
            <p:spPr bwMode="auto">
              <a:xfrm>
                <a:off x="5258" y="1823"/>
                <a:ext cx="1" cy="1"/>
              </a:xfrm>
              <a:prstGeom prst="line">
                <a:avLst/>
              </a:prstGeom>
              <a:noFill/>
              <a:ln w="31750">
                <a:solidFill>
                  <a:srgbClr val="000000"/>
                </a:solidFill>
                <a:round/>
                <a:headEnd/>
                <a:tailEnd/>
              </a:ln>
            </p:spPr>
            <p:txBody>
              <a:bodyPr/>
              <a:lstStyle/>
              <a:p>
                <a:endParaRPr lang="en-GB"/>
              </a:p>
            </p:txBody>
          </p:sp>
          <p:sp>
            <p:nvSpPr>
              <p:cNvPr id="34270" name="Rectangle 823"/>
              <p:cNvSpPr>
                <a:spLocks noChangeArrowheads="1"/>
              </p:cNvSpPr>
              <p:nvPr/>
            </p:nvSpPr>
            <p:spPr bwMode="auto">
              <a:xfrm>
                <a:off x="5106" y="1740"/>
                <a:ext cx="110" cy="28"/>
              </a:xfrm>
              <a:prstGeom prst="rect">
                <a:avLst/>
              </a:prstGeom>
              <a:solidFill>
                <a:srgbClr val="D9AA73"/>
              </a:solidFill>
              <a:ln w="31750">
                <a:solidFill>
                  <a:srgbClr val="D9AA73"/>
                </a:solidFill>
                <a:miter lim="800000"/>
                <a:headEnd/>
                <a:tailEnd/>
              </a:ln>
            </p:spPr>
            <p:txBody>
              <a:bodyPr/>
              <a:lstStyle/>
              <a:p>
                <a:endParaRPr lang="en-US">
                  <a:latin typeface="Gill Sans MT" pitchFamily="34" charset="0"/>
                </a:endParaRPr>
              </a:p>
            </p:txBody>
          </p:sp>
          <p:sp>
            <p:nvSpPr>
              <p:cNvPr id="34271" name="Freeform 824"/>
              <p:cNvSpPr>
                <a:spLocks/>
              </p:cNvSpPr>
              <p:nvPr/>
            </p:nvSpPr>
            <p:spPr bwMode="auto">
              <a:xfrm>
                <a:off x="5092" y="1768"/>
                <a:ext cx="138" cy="14"/>
              </a:xfrm>
              <a:custGeom>
                <a:avLst/>
                <a:gdLst>
                  <a:gd name="T0" fmla="*/ 14 w 138"/>
                  <a:gd name="T1" fmla="*/ 0 h 14"/>
                  <a:gd name="T2" fmla="*/ 0 w 138"/>
                  <a:gd name="T3" fmla="*/ 14 h 14"/>
                  <a:gd name="T4" fmla="*/ 138 w 138"/>
                  <a:gd name="T5" fmla="*/ 14 h 14"/>
                  <a:gd name="T6" fmla="*/ 124 w 138"/>
                  <a:gd name="T7" fmla="*/ 0 h 14"/>
                  <a:gd name="T8" fmla="*/ 14 w 138"/>
                  <a:gd name="T9" fmla="*/ 0 h 14"/>
                  <a:gd name="T10" fmla="*/ 0 60000 65536"/>
                  <a:gd name="T11" fmla="*/ 0 60000 65536"/>
                  <a:gd name="T12" fmla="*/ 0 60000 65536"/>
                  <a:gd name="T13" fmla="*/ 0 60000 65536"/>
                  <a:gd name="T14" fmla="*/ 0 60000 65536"/>
                  <a:gd name="T15" fmla="*/ 0 w 138"/>
                  <a:gd name="T16" fmla="*/ 0 h 14"/>
                  <a:gd name="T17" fmla="*/ 138 w 138"/>
                  <a:gd name="T18" fmla="*/ 14 h 14"/>
                </a:gdLst>
                <a:ahLst/>
                <a:cxnLst>
                  <a:cxn ang="T10">
                    <a:pos x="T0" y="T1"/>
                  </a:cxn>
                  <a:cxn ang="T11">
                    <a:pos x="T2" y="T3"/>
                  </a:cxn>
                  <a:cxn ang="T12">
                    <a:pos x="T4" y="T5"/>
                  </a:cxn>
                  <a:cxn ang="T13">
                    <a:pos x="T6" y="T7"/>
                  </a:cxn>
                  <a:cxn ang="T14">
                    <a:pos x="T8" y="T9"/>
                  </a:cxn>
                </a:cxnLst>
                <a:rect l="T15" t="T16" r="T17" b="T18"/>
                <a:pathLst>
                  <a:path w="138" h="14">
                    <a:moveTo>
                      <a:pt x="14" y="0"/>
                    </a:moveTo>
                    <a:lnTo>
                      <a:pt x="0" y="14"/>
                    </a:lnTo>
                    <a:lnTo>
                      <a:pt x="138" y="14"/>
                    </a:lnTo>
                    <a:lnTo>
                      <a:pt x="124" y="0"/>
                    </a:lnTo>
                    <a:lnTo>
                      <a:pt x="14" y="0"/>
                    </a:lnTo>
                    <a:close/>
                  </a:path>
                </a:pathLst>
              </a:custGeom>
              <a:noFill/>
              <a:ln w="31750">
                <a:solidFill>
                  <a:srgbClr val="D9AA73"/>
                </a:solidFill>
                <a:prstDash val="solid"/>
                <a:round/>
                <a:headEnd/>
                <a:tailEnd/>
              </a:ln>
            </p:spPr>
            <p:txBody>
              <a:bodyPr/>
              <a:lstStyle/>
              <a:p>
                <a:endParaRPr lang="en-GB"/>
              </a:p>
            </p:txBody>
          </p:sp>
          <p:sp>
            <p:nvSpPr>
              <p:cNvPr id="34272" name="Line 825"/>
              <p:cNvSpPr>
                <a:spLocks noChangeShapeType="1"/>
              </p:cNvSpPr>
              <p:nvPr/>
            </p:nvSpPr>
            <p:spPr bwMode="auto">
              <a:xfrm>
                <a:off x="5106" y="1782"/>
                <a:ext cx="27" cy="1"/>
              </a:xfrm>
              <a:prstGeom prst="line">
                <a:avLst/>
              </a:prstGeom>
              <a:noFill/>
              <a:ln w="31750">
                <a:solidFill>
                  <a:srgbClr val="000000"/>
                </a:solidFill>
                <a:round/>
                <a:headEnd/>
                <a:tailEnd/>
              </a:ln>
            </p:spPr>
            <p:txBody>
              <a:bodyPr/>
              <a:lstStyle/>
              <a:p>
                <a:endParaRPr lang="en-GB"/>
              </a:p>
            </p:txBody>
          </p:sp>
          <p:sp>
            <p:nvSpPr>
              <p:cNvPr id="34273" name="Line 826"/>
              <p:cNvSpPr>
                <a:spLocks noChangeShapeType="1"/>
              </p:cNvSpPr>
              <p:nvPr/>
            </p:nvSpPr>
            <p:spPr bwMode="auto">
              <a:xfrm>
                <a:off x="5120" y="1768"/>
                <a:ext cx="82" cy="1"/>
              </a:xfrm>
              <a:prstGeom prst="line">
                <a:avLst/>
              </a:prstGeom>
              <a:noFill/>
              <a:ln w="31750">
                <a:solidFill>
                  <a:srgbClr val="000000"/>
                </a:solidFill>
                <a:round/>
                <a:headEnd/>
                <a:tailEnd/>
              </a:ln>
            </p:spPr>
            <p:txBody>
              <a:bodyPr/>
              <a:lstStyle/>
              <a:p>
                <a:endParaRPr lang="en-GB"/>
              </a:p>
            </p:txBody>
          </p:sp>
          <p:sp>
            <p:nvSpPr>
              <p:cNvPr id="34274" name="Line 827"/>
              <p:cNvSpPr>
                <a:spLocks noChangeShapeType="1"/>
              </p:cNvSpPr>
              <p:nvPr/>
            </p:nvSpPr>
            <p:spPr bwMode="auto">
              <a:xfrm>
                <a:off x="5106" y="1768"/>
                <a:ext cx="69" cy="1"/>
              </a:xfrm>
              <a:prstGeom prst="line">
                <a:avLst/>
              </a:prstGeom>
              <a:noFill/>
              <a:ln w="31750">
                <a:solidFill>
                  <a:srgbClr val="000000"/>
                </a:solidFill>
                <a:round/>
                <a:headEnd/>
                <a:tailEnd/>
              </a:ln>
            </p:spPr>
            <p:txBody>
              <a:bodyPr/>
              <a:lstStyle/>
              <a:p>
                <a:endParaRPr lang="en-GB"/>
              </a:p>
            </p:txBody>
          </p:sp>
          <p:sp>
            <p:nvSpPr>
              <p:cNvPr id="34275" name="Line 828"/>
              <p:cNvSpPr>
                <a:spLocks noChangeShapeType="1"/>
              </p:cNvSpPr>
              <p:nvPr/>
            </p:nvSpPr>
            <p:spPr bwMode="auto">
              <a:xfrm>
                <a:off x="5147" y="1782"/>
                <a:ext cx="42" cy="1"/>
              </a:xfrm>
              <a:prstGeom prst="line">
                <a:avLst/>
              </a:prstGeom>
              <a:noFill/>
              <a:ln w="31750">
                <a:solidFill>
                  <a:srgbClr val="000000"/>
                </a:solidFill>
                <a:round/>
                <a:headEnd/>
                <a:tailEnd/>
              </a:ln>
            </p:spPr>
            <p:txBody>
              <a:bodyPr/>
              <a:lstStyle/>
              <a:p>
                <a:endParaRPr lang="en-GB"/>
              </a:p>
            </p:txBody>
          </p:sp>
          <p:sp>
            <p:nvSpPr>
              <p:cNvPr id="34276" name="Line 829"/>
              <p:cNvSpPr>
                <a:spLocks noChangeShapeType="1"/>
              </p:cNvSpPr>
              <p:nvPr/>
            </p:nvSpPr>
            <p:spPr bwMode="auto">
              <a:xfrm>
                <a:off x="5189" y="1768"/>
                <a:ext cx="27" cy="1"/>
              </a:xfrm>
              <a:prstGeom prst="line">
                <a:avLst/>
              </a:prstGeom>
              <a:noFill/>
              <a:ln w="31750">
                <a:solidFill>
                  <a:srgbClr val="000000"/>
                </a:solidFill>
                <a:round/>
                <a:headEnd/>
                <a:tailEnd/>
              </a:ln>
            </p:spPr>
            <p:txBody>
              <a:bodyPr/>
              <a:lstStyle/>
              <a:p>
                <a:endParaRPr lang="en-GB"/>
              </a:p>
            </p:txBody>
          </p:sp>
          <p:sp>
            <p:nvSpPr>
              <p:cNvPr id="34277" name="Line 830"/>
              <p:cNvSpPr>
                <a:spLocks noChangeShapeType="1"/>
              </p:cNvSpPr>
              <p:nvPr/>
            </p:nvSpPr>
            <p:spPr bwMode="auto">
              <a:xfrm>
                <a:off x="5202" y="1782"/>
                <a:ext cx="14" cy="1"/>
              </a:xfrm>
              <a:prstGeom prst="line">
                <a:avLst/>
              </a:prstGeom>
              <a:noFill/>
              <a:ln w="31750">
                <a:solidFill>
                  <a:srgbClr val="000000"/>
                </a:solidFill>
                <a:round/>
                <a:headEnd/>
                <a:tailEnd/>
              </a:ln>
            </p:spPr>
            <p:txBody>
              <a:bodyPr/>
              <a:lstStyle/>
              <a:p>
                <a:endParaRPr lang="en-GB"/>
              </a:p>
            </p:txBody>
          </p:sp>
          <p:sp>
            <p:nvSpPr>
              <p:cNvPr id="34278" name="Rectangle 831"/>
              <p:cNvSpPr>
                <a:spLocks noChangeArrowheads="1"/>
              </p:cNvSpPr>
              <p:nvPr/>
            </p:nvSpPr>
            <p:spPr bwMode="auto">
              <a:xfrm>
                <a:off x="5161" y="1671"/>
                <a:ext cx="28" cy="42"/>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34279" name="Rectangle 832"/>
              <p:cNvSpPr>
                <a:spLocks noChangeArrowheads="1"/>
              </p:cNvSpPr>
              <p:nvPr/>
            </p:nvSpPr>
            <p:spPr bwMode="auto">
              <a:xfrm>
                <a:off x="5161" y="1671"/>
                <a:ext cx="41" cy="55"/>
              </a:xfrm>
              <a:prstGeom prst="rect">
                <a:avLst/>
              </a:prstGeom>
              <a:noFill/>
              <a:ln w="31750">
                <a:solidFill>
                  <a:srgbClr val="000000"/>
                </a:solidFill>
                <a:miter lim="800000"/>
                <a:headEnd/>
                <a:tailEnd/>
              </a:ln>
            </p:spPr>
            <p:txBody>
              <a:bodyPr/>
              <a:lstStyle/>
              <a:p>
                <a:endParaRPr lang="en-US">
                  <a:latin typeface="Gill Sans MT" pitchFamily="34" charset="0"/>
                </a:endParaRPr>
              </a:p>
            </p:txBody>
          </p:sp>
          <p:sp>
            <p:nvSpPr>
              <p:cNvPr id="34280" name="Freeform 833"/>
              <p:cNvSpPr>
                <a:spLocks/>
              </p:cNvSpPr>
              <p:nvPr/>
            </p:nvSpPr>
            <p:spPr bwMode="auto">
              <a:xfrm>
                <a:off x="5589" y="1878"/>
                <a:ext cx="41" cy="69"/>
              </a:xfrm>
              <a:custGeom>
                <a:avLst/>
                <a:gdLst>
                  <a:gd name="T0" fmla="*/ 0 w 41"/>
                  <a:gd name="T1" fmla="*/ 0 h 69"/>
                  <a:gd name="T2" fmla="*/ 41 w 41"/>
                  <a:gd name="T3" fmla="*/ 14 h 69"/>
                  <a:gd name="T4" fmla="*/ 41 w 41"/>
                  <a:gd name="T5" fmla="*/ 69 h 69"/>
                  <a:gd name="T6" fmla="*/ 0 60000 65536"/>
                  <a:gd name="T7" fmla="*/ 0 60000 65536"/>
                  <a:gd name="T8" fmla="*/ 0 60000 65536"/>
                  <a:gd name="T9" fmla="*/ 0 w 41"/>
                  <a:gd name="T10" fmla="*/ 0 h 69"/>
                  <a:gd name="T11" fmla="*/ 41 w 41"/>
                  <a:gd name="T12" fmla="*/ 69 h 69"/>
                </a:gdLst>
                <a:ahLst/>
                <a:cxnLst>
                  <a:cxn ang="T6">
                    <a:pos x="T0" y="T1"/>
                  </a:cxn>
                  <a:cxn ang="T7">
                    <a:pos x="T2" y="T3"/>
                  </a:cxn>
                  <a:cxn ang="T8">
                    <a:pos x="T4" y="T5"/>
                  </a:cxn>
                </a:cxnLst>
                <a:rect l="T9" t="T10" r="T11" b="T12"/>
                <a:pathLst>
                  <a:path w="41" h="69">
                    <a:moveTo>
                      <a:pt x="0" y="0"/>
                    </a:moveTo>
                    <a:lnTo>
                      <a:pt x="41" y="14"/>
                    </a:lnTo>
                    <a:lnTo>
                      <a:pt x="41" y="69"/>
                    </a:lnTo>
                  </a:path>
                </a:pathLst>
              </a:custGeom>
              <a:noFill/>
              <a:ln w="31750">
                <a:solidFill>
                  <a:srgbClr val="000000"/>
                </a:solidFill>
                <a:prstDash val="solid"/>
                <a:round/>
                <a:headEnd/>
                <a:tailEnd/>
              </a:ln>
            </p:spPr>
            <p:txBody>
              <a:bodyPr/>
              <a:lstStyle/>
              <a:p>
                <a:endParaRPr lang="en-GB"/>
              </a:p>
            </p:txBody>
          </p:sp>
          <p:sp>
            <p:nvSpPr>
              <p:cNvPr id="34281" name="AutoShape 834"/>
              <p:cNvSpPr>
                <a:spLocks noChangeArrowheads="1"/>
              </p:cNvSpPr>
              <p:nvPr/>
            </p:nvSpPr>
            <p:spPr bwMode="auto">
              <a:xfrm>
                <a:off x="5478" y="1795"/>
                <a:ext cx="111" cy="83"/>
              </a:xfrm>
              <a:prstGeom prst="roundRect">
                <a:avLst>
                  <a:gd name="adj" fmla="val 50000"/>
                </a:avLst>
              </a:prstGeom>
              <a:solidFill>
                <a:srgbClr val="FFFFFF"/>
              </a:solidFill>
              <a:ln w="9525">
                <a:noFill/>
                <a:round/>
                <a:headEnd/>
                <a:tailEnd/>
              </a:ln>
            </p:spPr>
            <p:txBody>
              <a:bodyPr/>
              <a:lstStyle/>
              <a:p>
                <a:endParaRPr lang="en-US">
                  <a:latin typeface="Gill Sans MT" pitchFamily="34" charset="0"/>
                </a:endParaRPr>
              </a:p>
            </p:txBody>
          </p:sp>
          <p:sp>
            <p:nvSpPr>
              <p:cNvPr id="34282" name="AutoShape 835"/>
              <p:cNvSpPr>
                <a:spLocks noChangeArrowheads="1"/>
              </p:cNvSpPr>
              <p:nvPr/>
            </p:nvSpPr>
            <p:spPr bwMode="auto">
              <a:xfrm>
                <a:off x="5465" y="1782"/>
                <a:ext cx="138" cy="110"/>
              </a:xfrm>
              <a:prstGeom prst="roundRect">
                <a:avLst>
                  <a:gd name="adj" fmla="val 40454"/>
                </a:avLst>
              </a:prstGeom>
              <a:noFill/>
              <a:ln w="53975">
                <a:solidFill>
                  <a:srgbClr val="999999"/>
                </a:solidFill>
                <a:round/>
                <a:headEnd/>
                <a:tailEnd/>
              </a:ln>
            </p:spPr>
            <p:txBody>
              <a:bodyPr/>
              <a:lstStyle/>
              <a:p>
                <a:endParaRPr lang="en-US">
                  <a:latin typeface="Gill Sans MT" pitchFamily="34" charset="0"/>
                </a:endParaRPr>
              </a:p>
            </p:txBody>
          </p:sp>
          <p:sp>
            <p:nvSpPr>
              <p:cNvPr id="34283" name="Rectangle 836"/>
              <p:cNvSpPr>
                <a:spLocks noChangeArrowheads="1"/>
              </p:cNvSpPr>
              <p:nvPr/>
            </p:nvSpPr>
            <p:spPr bwMode="auto">
              <a:xfrm>
                <a:off x="5492" y="1809"/>
                <a:ext cx="83" cy="42"/>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34284" name="Rectangle 837"/>
              <p:cNvSpPr>
                <a:spLocks noChangeArrowheads="1"/>
              </p:cNvSpPr>
              <p:nvPr/>
            </p:nvSpPr>
            <p:spPr bwMode="auto">
              <a:xfrm>
                <a:off x="5492" y="1809"/>
                <a:ext cx="97" cy="55"/>
              </a:xfrm>
              <a:prstGeom prst="rect">
                <a:avLst/>
              </a:prstGeom>
              <a:noFill/>
              <a:ln w="31750">
                <a:solidFill>
                  <a:srgbClr val="000000"/>
                </a:solidFill>
                <a:miter lim="800000"/>
                <a:headEnd/>
                <a:tailEnd/>
              </a:ln>
            </p:spPr>
            <p:txBody>
              <a:bodyPr/>
              <a:lstStyle/>
              <a:p>
                <a:endParaRPr lang="en-US">
                  <a:latin typeface="Gill Sans MT" pitchFamily="34" charset="0"/>
                </a:endParaRPr>
              </a:p>
            </p:txBody>
          </p:sp>
          <p:sp>
            <p:nvSpPr>
              <p:cNvPr id="34285" name="Freeform 838"/>
              <p:cNvSpPr>
                <a:spLocks/>
              </p:cNvSpPr>
              <p:nvPr/>
            </p:nvSpPr>
            <p:spPr bwMode="auto">
              <a:xfrm>
                <a:off x="5616" y="1933"/>
                <a:ext cx="28" cy="42"/>
              </a:xfrm>
              <a:custGeom>
                <a:avLst/>
                <a:gdLst>
                  <a:gd name="T0" fmla="*/ 14 w 28"/>
                  <a:gd name="T1" fmla="*/ 0 h 42"/>
                  <a:gd name="T2" fmla="*/ 14 w 28"/>
                  <a:gd name="T3" fmla="*/ 0 h 42"/>
                  <a:gd name="T4" fmla="*/ 28 w 28"/>
                  <a:gd name="T5" fmla="*/ 14 h 42"/>
                  <a:gd name="T6" fmla="*/ 28 w 28"/>
                  <a:gd name="T7" fmla="*/ 28 h 42"/>
                  <a:gd name="T8" fmla="*/ 14 w 28"/>
                  <a:gd name="T9" fmla="*/ 42 h 42"/>
                  <a:gd name="T10" fmla="*/ 14 w 28"/>
                  <a:gd name="T11" fmla="*/ 42 h 42"/>
                  <a:gd name="T12" fmla="*/ 0 w 28"/>
                  <a:gd name="T13" fmla="*/ 28 h 42"/>
                  <a:gd name="T14" fmla="*/ 0 w 28"/>
                  <a:gd name="T15" fmla="*/ 14 h 42"/>
                  <a:gd name="T16" fmla="*/ 0 w 28"/>
                  <a:gd name="T17" fmla="*/ 0 h 42"/>
                  <a:gd name="T18" fmla="*/ 14 w 28"/>
                  <a:gd name="T19" fmla="*/ 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42"/>
                  <a:gd name="T32" fmla="*/ 28 w 28"/>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42">
                    <a:moveTo>
                      <a:pt x="14" y="0"/>
                    </a:moveTo>
                    <a:lnTo>
                      <a:pt x="14" y="0"/>
                    </a:lnTo>
                    <a:lnTo>
                      <a:pt x="28" y="14"/>
                    </a:lnTo>
                    <a:lnTo>
                      <a:pt x="28" y="28"/>
                    </a:lnTo>
                    <a:lnTo>
                      <a:pt x="14" y="42"/>
                    </a:lnTo>
                    <a:lnTo>
                      <a:pt x="0" y="28"/>
                    </a:lnTo>
                    <a:lnTo>
                      <a:pt x="0" y="14"/>
                    </a:lnTo>
                    <a:lnTo>
                      <a:pt x="0" y="0"/>
                    </a:lnTo>
                    <a:lnTo>
                      <a:pt x="14" y="0"/>
                    </a:lnTo>
                    <a:close/>
                  </a:path>
                </a:pathLst>
              </a:custGeom>
              <a:solidFill>
                <a:srgbClr val="999999"/>
              </a:solidFill>
              <a:ln w="31750">
                <a:solidFill>
                  <a:srgbClr val="999999"/>
                </a:solidFill>
                <a:prstDash val="solid"/>
                <a:round/>
                <a:headEnd/>
                <a:tailEnd/>
              </a:ln>
            </p:spPr>
            <p:txBody>
              <a:bodyPr/>
              <a:lstStyle/>
              <a:p>
                <a:endParaRPr lang="en-GB"/>
              </a:p>
            </p:txBody>
          </p:sp>
          <p:pic>
            <p:nvPicPr>
              <p:cNvPr id="34286" name="Picture 839"/>
              <p:cNvPicPr>
                <a:picLocks noChangeAspect="1" noChangeArrowheads="1"/>
              </p:cNvPicPr>
              <p:nvPr/>
            </p:nvPicPr>
            <p:blipFill>
              <a:blip r:embed="rId2" cstate="print"/>
              <a:srcRect/>
              <a:stretch>
                <a:fillRect/>
              </a:stretch>
            </p:blipFill>
            <p:spPr bwMode="auto">
              <a:xfrm>
                <a:off x="5506" y="1823"/>
                <a:ext cx="69" cy="28"/>
              </a:xfrm>
              <a:prstGeom prst="rect">
                <a:avLst/>
              </a:prstGeom>
              <a:noFill/>
              <a:ln w="9525">
                <a:noFill/>
                <a:miter lim="800000"/>
                <a:headEnd/>
                <a:tailEnd/>
              </a:ln>
            </p:spPr>
          </p:pic>
          <p:sp>
            <p:nvSpPr>
              <p:cNvPr id="34287" name="Line 840"/>
              <p:cNvSpPr>
                <a:spLocks noChangeShapeType="1"/>
              </p:cNvSpPr>
              <p:nvPr/>
            </p:nvSpPr>
            <p:spPr bwMode="auto">
              <a:xfrm>
                <a:off x="5616" y="1947"/>
                <a:ext cx="1" cy="14"/>
              </a:xfrm>
              <a:prstGeom prst="line">
                <a:avLst/>
              </a:prstGeom>
              <a:noFill/>
              <a:ln w="31750">
                <a:solidFill>
                  <a:srgbClr val="000000"/>
                </a:solidFill>
                <a:round/>
                <a:headEnd/>
                <a:tailEnd/>
              </a:ln>
            </p:spPr>
            <p:txBody>
              <a:bodyPr/>
              <a:lstStyle/>
              <a:p>
                <a:endParaRPr lang="en-GB"/>
              </a:p>
            </p:txBody>
          </p:sp>
          <p:sp>
            <p:nvSpPr>
              <p:cNvPr id="34288" name="Line 841"/>
              <p:cNvSpPr>
                <a:spLocks noChangeShapeType="1"/>
              </p:cNvSpPr>
              <p:nvPr/>
            </p:nvSpPr>
            <p:spPr bwMode="auto">
              <a:xfrm>
                <a:off x="5630" y="1947"/>
                <a:ext cx="1" cy="14"/>
              </a:xfrm>
              <a:prstGeom prst="line">
                <a:avLst/>
              </a:prstGeom>
              <a:noFill/>
              <a:ln w="31750">
                <a:solidFill>
                  <a:srgbClr val="000000"/>
                </a:solidFill>
                <a:round/>
                <a:headEnd/>
                <a:tailEnd/>
              </a:ln>
            </p:spPr>
            <p:txBody>
              <a:bodyPr/>
              <a:lstStyle/>
              <a:p>
                <a:endParaRPr lang="en-GB"/>
              </a:p>
            </p:txBody>
          </p:sp>
          <p:sp>
            <p:nvSpPr>
              <p:cNvPr id="34289" name="Line 842"/>
              <p:cNvSpPr>
                <a:spLocks noChangeShapeType="1"/>
              </p:cNvSpPr>
              <p:nvPr/>
            </p:nvSpPr>
            <p:spPr bwMode="auto">
              <a:xfrm>
                <a:off x="5630" y="1947"/>
                <a:ext cx="1" cy="14"/>
              </a:xfrm>
              <a:prstGeom prst="line">
                <a:avLst/>
              </a:prstGeom>
              <a:noFill/>
              <a:ln w="31750">
                <a:solidFill>
                  <a:srgbClr val="000000"/>
                </a:solidFill>
                <a:round/>
                <a:headEnd/>
                <a:tailEnd/>
              </a:ln>
            </p:spPr>
            <p:txBody>
              <a:bodyPr/>
              <a:lstStyle/>
              <a:p>
                <a:endParaRPr lang="en-GB"/>
              </a:p>
            </p:txBody>
          </p:sp>
          <p:sp>
            <p:nvSpPr>
              <p:cNvPr id="34290" name="Rectangle 843"/>
              <p:cNvSpPr>
                <a:spLocks noChangeArrowheads="1"/>
              </p:cNvSpPr>
              <p:nvPr/>
            </p:nvSpPr>
            <p:spPr bwMode="auto">
              <a:xfrm>
                <a:off x="5492" y="1878"/>
                <a:ext cx="97" cy="14"/>
              </a:xfrm>
              <a:prstGeom prst="rect">
                <a:avLst/>
              </a:prstGeom>
              <a:solidFill>
                <a:srgbClr val="D9AA73"/>
              </a:solidFill>
              <a:ln w="31750">
                <a:solidFill>
                  <a:srgbClr val="D9AA73"/>
                </a:solidFill>
                <a:miter lim="800000"/>
                <a:headEnd/>
                <a:tailEnd/>
              </a:ln>
            </p:spPr>
            <p:txBody>
              <a:bodyPr/>
              <a:lstStyle/>
              <a:p>
                <a:endParaRPr lang="en-US">
                  <a:latin typeface="Gill Sans MT" pitchFamily="34" charset="0"/>
                </a:endParaRPr>
              </a:p>
            </p:txBody>
          </p:sp>
          <p:sp>
            <p:nvSpPr>
              <p:cNvPr id="34291" name="Freeform 844"/>
              <p:cNvSpPr>
                <a:spLocks/>
              </p:cNvSpPr>
              <p:nvPr/>
            </p:nvSpPr>
            <p:spPr bwMode="auto">
              <a:xfrm>
                <a:off x="5478" y="1892"/>
                <a:ext cx="125" cy="28"/>
              </a:xfrm>
              <a:custGeom>
                <a:avLst/>
                <a:gdLst>
                  <a:gd name="T0" fmla="*/ 14 w 125"/>
                  <a:gd name="T1" fmla="*/ 0 h 28"/>
                  <a:gd name="T2" fmla="*/ 0 w 125"/>
                  <a:gd name="T3" fmla="*/ 28 h 28"/>
                  <a:gd name="T4" fmla="*/ 125 w 125"/>
                  <a:gd name="T5" fmla="*/ 28 h 28"/>
                  <a:gd name="T6" fmla="*/ 111 w 125"/>
                  <a:gd name="T7" fmla="*/ 0 h 28"/>
                  <a:gd name="T8" fmla="*/ 14 w 125"/>
                  <a:gd name="T9" fmla="*/ 0 h 28"/>
                  <a:gd name="T10" fmla="*/ 0 60000 65536"/>
                  <a:gd name="T11" fmla="*/ 0 60000 65536"/>
                  <a:gd name="T12" fmla="*/ 0 60000 65536"/>
                  <a:gd name="T13" fmla="*/ 0 60000 65536"/>
                  <a:gd name="T14" fmla="*/ 0 60000 65536"/>
                  <a:gd name="T15" fmla="*/ 0 w 125"/>
                  <a:gd name="T16" fmla="*/ 0 h 28"/>
                  <a:gd name="T17" fmla="*/ 125 w 125"/>
                  <a:gd name="T18" fmla="*/ 28 h 28"/>
                </a:gdLst>
                <a:ahLst/>
                <a:cxnLst>
                  <a:cxn ang="T10">
                    <a:pos x="T0" y="T1"/>
                  </a:cxn>
                  <a:cxn ang="T11">
                    <a:pos x="T2" y="T3"/>
                  </a:cxn>
                  <a:cxn ang="T12">
                    <a:pos x="T4" y="T5"/>
                  </a:cxn>
                  <a:cxn ang="T13">
                    <a:pos x="T6" y="T7"/>
                  </a:cxn>
                  <a:cxn ang="T14">
                    <a:pos x="T8" y="T9"/>
                  </a:cxn>
                </a:cxnLst>
                <a:rect l="T15" t="T16" r="T17" b="T18"/>
                <a:pathLst>
                  <a:path w="125" h="28">
                    <a:moveTo>
                      <a:pt x="14" y="0"/>
                    </a:moveTo>
                    <a:lnTo>
                      <a:pt x="0" y="28"/>
                    </a:lnTo>
                    <a:lnTo>
                      <a:pt x="125" y="28"/>
                    </a:lnTo>
                    <a:lnTo>
                      <a:pt x="111" y="0"/>
                    </a:lnTo>
                    <a:lnTo>
                      <a:pt x="14" y="0"/>
                    </a:lnTo>
                    <a:close/>
                  </a:path>
                </a:pathLst>
              </a:custGeom>
              <a:noFill/>
              <a:ln w="31750">
                <a:solidFill>
                  <a:srgbClr val="D9AA73"/>
                </a:solidFill>
                <a:prstDash val="solid"/>
                <a:round/>
                <a:headEnd/>
                <a:tailEnd/>
              </a:ln>
            </p:spPr>
            <p:txBody>
              <a:bodyPr/>
              <a:lstStyle/>
              <a:p>
                <a:endParaRPr lang="en-GB"/>
              </a:p>
            </p:txBody>
          </p:sp>
          <p:sp>
            <p:nvSpPr>
              <p:cNvPr id="34292" name="Line 845"/>
              <p:cNvSpPr>
                <a:spLocks noChangeShapeType="1"/>
              </p:cNvSpPr>
              <p:nvPr/>
            </p:nvSpPr>
            <p:spPr bwMode="auto">
              <a:xfrm>
                <a:off x="5492" y="1906"/>
                <a:ext cx="14" cy="1"/>
              </a:xfrm>
              <a:prstGeom prst="line">
                <a:avLst/>
              </a:prstGeom>
              <a:noFill/>
              <a:ln w="31750">
                <a:solidFill>
                  <a:srgbClr val="000000"/>
                </a:solidFill>
                <a:round/>
                <a:headEnd/>
                <a:tailEnd/>
              </a:ln>
            </p:spPr>
            <p:txBody>
              <a:bodyPr/>
              <a:lstStyle/>
              <a:p>
                <a:endParaRPr lang="en-GB"/>
              </a:p>
            </p:txBody>
          </p:sp>
          <p:sp>
            <p:nvSpPr>
              <p:cNvPr id="34293" name="Line 846"/>
              <p:cNvSpPr>
                <a:spLocks noChangeShapeType="1"/>
              </p:cNvSpPr>
              <p:nvPr/>
            </p:nvSpPr>
            <p:spPr bwMode="auto">
              <a:xfrm>
                <a:off x="5492" y="1892"/>
                <a:ext cx="97" cy="1"/>
              </a:xfrm>
              <a:prstGeom prst="line">
                <a:avLst/>
              </a:prstGeom>
              <a:noFill/>
              <a:ln w="31750">
                <a:solidFill>
                  <a:srgbClr val="000000"/>
                </a:solidFill>
                <a:round/>
                <a:headEnd/>
                <a:tailEnd/>
              </a:ln>
            </p:spPr>
            <p:txBody>
              <a:bodyPr/>
              <a:lstStyle/>
              <a:p>
                <a:endParaRPr lang="en-GB"/>
              </a:p>
            </p:txBody>
          </p:sp>
          <p:sp>
            <p:nvSpPr>
              <p:cNvPr id="34294" name="Line 847"/>
              <p:cNvSpPr>
                <a:spLocks noChangeShapeType="1"/>
              </p:cNvSpPr>
              <p:nvPr/>
            </p:nvSpPr>
            <p:spPr bwMode="auto">
              <a:xfrm>
                <a:off x="5492" y="1906"/>
                <a:ext cx="55" cy="1"/>
              </a:xfrm>
              <a:prstGeom prst="line">
                <a:avLst/>
              </a:prstGeom>
              <a:noFill/>
              <a:ln w="31750">
                <a:solidFill>
                  <a:srgbClr val="000000"/>
                </a:solidFill>
                <a:round/>
                <a:headEnd/>
                <a:tailEnd/>
              </a:ln>
            </p:spPr>
            <p:txBody>
              <a:bodyPr/>
              <a:lstStyle/>
              <a:p>
                <a:endParaRPr lang="en-GB"/>
              </a:p>
            </p:txBody>
          </p:sp>
          <p:sp>
            <p:nvSpPr>
              <p:cNvPr id="34295" name="Line 848"/>
              <p:cNvSpPr>
                <a:spLocks noChangeShapeType="1"/>
              </p:cNvSpPr>
              <p:nvPr/>
            </p:nvSpPr>
            <p:spPr bwMode="auto">
              <a:xfrm>
                <a:off x="5520" y="1906"/>
                <a:ext cx="55" cy="1"/>
              </a:xfrm>
              <a:prstGeom prst="line">
                <a:avLst/>
              </a:prstGeom>
              <a:noFill/>
              <a:ln w="31750">
                <a:solidFill>
                  <a:srgbClr val="000000"/>
                </a:solidFill>
                <a:round/>
                <a:headEnd/>
                <a:tailEnd/>
              </a:ln>
            </p:spPr>
            <p:txBody>
              <a:bodyPr/>
              <a:lstStyle/>
              <a:p>
                <a:endParaRPr lang="en-GB"/>
              </a:p>
            </p:txBody>
          </p:sp>
          <p:sp>
            <p:nvSpPr>
              <p:cNvPr id="34296" name="Line 849"/>
              <p:cNvSpPr>
                <a:spLocks noChangeShapeType="1"/>
              </p:cNvSpPr>
              <p:nvPr/>
            </p:nvSpPr>
            <p:spPr bwMode="auto">
              <a:xfrm>
                <a:off x="5561" y="1906"/>
                <a:ext cx="28" cy="1"/>
              </a:xfrm>
              <a:prstGeom prst="line">
                <a:avLst/>
              </a:prstGeom>
              <a:noFill/>
              <a:ln w="31750">
                <a:solidFill>
                  <a:srgbClr val="000000"/>
                </a:solidFill>
                <a:round/>
                <a:headEnd/>
                <a:tailEnd/>
              </a:ln>
            </p:spPr>
            <p:txBody>
              <a:bodyPr/>
              <a:lstStyle/>
              <a:p>
                <a:endParaRPr lang="en-GB"/>
              </a:p>
            </p:txBody>
          </p:sp>
          <p:sp>
            <p:nvSpPr>
              <p:cNvPr id="34297" name="Line 850"/>
              <p:cNvSpPr>
                <a:spLocks noChangeShapeType="1"/>
              </p:cNvSpPr>
              <p:nvPr/>
            </p:nvSpPr>
            <p:spPr bwMode="auto">
              <a:xfrm>
                <a:off x="5575" y="1906"/>
                <a:ext cx="28" cy="1"/>
              </a:xfrm>
              <a:prstGeom prst="line">
                <a:avLst/>
              </a:prstGeom>
              <a:noFill/>
              <a:ln w="31750">
                <a:solidFill>
                  <a:srgbClr val="000000"/>
                </a:solidFill>
                <a:round/>
                <a:headEnd/>
                <a:tailEnd/>
              </a:ln>
            </p:spPr>
            <p:txBody>
              <a:bodyPr/>
              <a:lstStyle/>
              <a:p>
                <a:endParaRPr lang="en-GB"/>
              </a:p>
            </p:txBody>
          </p:sp>
          <p:sp>
            <p:nvSpPr>
              <p:cNvPr id="34298" name="Rectangle 851"/>
              <p:cNvSpPr>
                <a:spLocks noChangeArrowheads="1"/>
              </p:cNvSpPr>
              <p:nvPr/>
            </p:nvSpPr>
            <p:spPr bwMode="auto">
              <a:xfrm>
                <a:off x="5534" y="1795"/>
                <a:ext cx="27" cy="42"/>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34299" name="Rectangle 852"/>
              <p:cNvSpPr>
                <a:spLocks noChangeArrowheads="1"/>
              </p:cNvSpPr>
              <p:nvPr/>
            </p:nvSpPr>
            <p:spPr bwMode="auto">
              <a:xfrm>
                <a:off x="5534" y="1795"/>
                <a:ext cx="41" cy="56"/>
              </a:xfrm>
              <a:prstGeom prst="rect">
                <a:avLst/>
              </a:prstGeom>
              <a:noFill/>
              <a:ln w="31750">
                <a:solidFill>
                  <a:srgbClr val="000000"/>
                </a:solidFill>
                <a:miter lim="800000"/>
                <a:headEnd/>
                <a:tailEnd/>
              </a:ln>
            </p:spPr>
            <p:txBody>
              <a:bodyPr/>
              <a:lstStyle/>
              <a:p>
                <a:endParaRPr lang="en-US">
                  <a:latin typeface="Gill Sans MT" pitchFamily="34" charset="0"/>
                </a:endParaRPr>
              </a:p>
            </p:txBody>
          </p:sp>
          <p:sp>
            <p:nvSpPr>
              <p:cNvPr id="34300" name="Freeform 853"/>
              <p:cNvSpPr>
                <a:spLocks/>
              </p:cNvSpPr>
              <p:nvPr/>
            </p:nvSpPr>
            <p:spPr bwMode="auto">
              <a:xfrm>
                <a:off x="5547" y="2237"/>
                <a:ext cx="42" cy="55"/>
              </a:xfrm>
              <a:custGeom>
                <a:avLst/>
                <a:gdLst>
                  <a:gd name="T0" fmla="*/ 0 w 42"/>
                  <a:gd name="T1" fmla="*/ 0 h 55"/>
                  <a:gd name="T2" fmla="*/ 42 w 42"/>
                  <a:gd name="T3" fmla="*/ 0 h 55"/>
                  <a:gd name="T4" fmla="*/ 42 w 42"/>
                  <a:gd name="T5" fmla="*/ 55 h 55"/>
                  <a:gd name="T6" fmla="*/ 0 60000 65536"/>
                  <a:gd name="T7" fmla="*/ 0 60000 65536"/>
                  <a:gd name="T8" fmla="*/ 0 60000 65536"/>
                  <a:gd name="T9" fmla="*/ 0 w 42"/>
                  <a:gd name="T10" fmla="*/ 0 h 55"/>
                  <a:gd name="T11" fmla="*/ 42 w 42"/>
                  <a:gd name="T12" fmla="*/ 55 h 55"/>
                </a:gdLst>
                <a:ahLst/>
                <a:cxnLst>
                  <a:cxn ang="T6">
                    <a:pos x="T0" y="T1"/>
                  </a:cxn>
                  <a:cxn ang="T7">
                    <a:pos x="T2" y="T3"/>
                  </a:cxn>
                  <a:cxn ang="T8">
                    <a:pos x="T4" y="T5"/>
                  </a:cxn>
                </a:cxnLst>
                <a:rect l="T9" t="T10" r="T11" b="T12"/>
                <a:pathLst>
                  <a:path w="42" h="55">
                    <a:moveTo>
                      <a:pt x="0" y="0"/>
                    </a:moveTo>
                    <a:lnTo>
                      <a:pt x="42" y="0"/>
                    </a:lnTo>
                    <a:lnTo>
                      <a:pt x="42" y="55"/>
                    </a:lnTo>
                  </a:path>
                </a:pathLst>
              </a:custGeom>
              <a:noFill/>
              <a:ln w="31750">
                <a:solidFill>
                  <a:srgbClr val="000000"/>
                </a:solidFill>
                <a:prstDash val="solid"/>
                <a:round/>
                <a:headEnd/>
                <a:tailEnd/>
              </a:ln>
            </p:spPr>
            <p:txBody>
              <a:bodyPr/>
              <a:lstStyle/>
              <a:p>
                <a:endParaRPr lang="en-GB"/>
              </a:p>
            </p:txBody>
          </p:sp>
        </p:grpSp>
        <p:sp>
          <p:nvSpPr>
            <p:cNvPr id="33799" name="AutoShape 855"/>
            <p:cNvSpPr>
              <a:spLocks noChangeArrowheads="1"/>
            </p:cNvSpPr>
            <p:nvPr/>
          </p:nvSpPr>
          <p:spPr bwMode="auto">
            <a:xfrm>
              <a:off x="5451" y="2140"/>
              <a:ext cx="110" cy="83"/>
            </a:xfrm>
            <a:prstGeom prst="roundRect">
              <a:avLst>
                <a:gd name="adj" fmla="val 50000"/>
              </a:avLst>
            </a:prstGeom>
            <a:solidFill>
              <a:srgbClr val="FFFFFF"/>
            </a:solidFill>
            <a:ln w="9525">
              <a:noFill/>
              <a:round/>
              <a:headEnd/>
              <a:tailEnd/>
            </a:ln>
          </p:spPr>
          <p:txBody>
            <a:bodyPr/>
            <a:lstStyle/>
            <a:p>
              <a:endParaRPr lang="en-US">
                <a:latin typeface="Gill Sans MT" pitchFamily="34" charset="0"/>
              </a:endParaRPr>
            </a:p>
          </p:txBody>
        </p:sp>
        <p:sp>
          <p:nvSpPr>
            <p:cNvPr id="33800" name="AutoShape 856"/>
            <p:cNvSpPr>
              <a:spLocks noChangeArrowheads="1"/>
            </p:cNvSpPr>
            <p:nvPr/>
          </p:nvSpPr>
          <p:spPr bwMode="auto">
            <a:xfrm>
              <a:off x="5437" y="2127"/>
              <a:ext cx="138" cy="110"/>
            </a:xfrm>
            <a:prstGeom prst="roundRect">
              <a:avLst>
                <a:gd name="adj" fmla="val 40454"/>
              </a:avLst>
            </a:prstGeom>
            <a:noFill/>
            <a:ln w="53975">
              <a:solidFill>
                <a:srgbClr val="999999"/>
              </a:solidFill>
              <a:round/>
              <a:headEnd/>
              <a:tailEnd/>
            </a:ln>
          </p:spPr>
          <p:txBody>
            <a:bodyPr/>
            <a:lstStyle/>
            <a:p>
              <a:endParaRPr lang="en-US">
                <a:latin typeface="Gill Sans MT" pitchFamily="34" charset="0"/>
              </a:endParaRPr>
            </a:p>
          </p:txBody>
        </p:sp>
        <p:sp>
          <p:nvSpPr>
            <p:cNvPr id="33801" name="Rectangle 857"/>
            <p:cNvSpPr>
              <a:spLocks noChangeArrowheads="1"/>
            </p:cNvSpPr>
            <p:nvPr/>
          </p:nvSpPr>
          <p:spPr bwMode="auto">
            <a:xfrm>
              <a:off x="5465" y="2168"/>
              <a:ext cx="82" cy="41"/>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33802" name="Rectangle 858"/>
            <p:cNvSpPr>
              <a:spLocks noChangeArrowheads="1"/>
            </p:cNvSpPr>
            <p:nvPr/>
          </p:nvSpPr>
          <p:spPr bwMode="auto">
            <a:xfrm>
              <a:off x="5465" y="2168"/>
              <a:ext cx="96" cy="55"/>
            </a:xfrm>
            <a:prstGeom prst="rect">
              <a:avLst/>
            </a:prstGeom>
            <a:noFill/>
            <a:ln w="31750">
              <a:solidFill>
                <a:srgbClr val="000000"/>
              </a:solidFill>
              <a:miter lim="800000"/>
              <a:headEnd/>
              <a:tailEnd/>
            </a:ln>
          </p:spPr>
          <p:txBody>
            <a:bodyPr/>
            <a:lstStyle/>
            <a:p>
              <a:endParaRPr lang="en-US">
                <a:latin typeface="Gill Sans MT" pitchFamily="34" charset="0"/>
              </a:endParaRPr>
            </a:p>
          </p:txBody>
        </p:sp>
        <p:sp>
          <p:nvSpPr>
            <p:cNvPr id="33803" name="Freeform 859"/>
            <p:cNvSpPr>
              <a:spLocks/>
            </p:cNvSpPr>
            <p:nvPr/>
          </p:nvSpPr>
          <p:spPr bwMode="auto">
            <a:xfrm>
              <a:off x="5575" y="2292"/>
              <a:ext cx="28" cy="28"/>
            </a:xfrm>
            <a:custGeom>
              <a:avLst/>
              <a:gdLst>
                <a:gd name="T0" fmla="*/ 14 w 28"/>
                <a:gd name="T1" fmla="*/ 0 h 28"/>
                <a:gd name="T2" fmla="*/ 14 w 28"/>
                <a:gd name="T3" fmla="*/ 0 h 28"/>
                <a:gd name="T4" fmla="*/ 28 w 28"/>
                <a:gd name="T5" fmla="*/ 0 h 28"/>
                <a:gd name="T6" fmla="*/ 28 w 28"/>
                <a:gd name="T7" fmla="*/ 14 h 28"/>
                <a:gd name="T8" fmla="*/ 14 w 28"/>
                <a:gd name="T9" fmla="*/ 28 h 28"/>
                <a:gd name="T10" fmla="*/ 14 w 28"/>
                <a:gd name="T11" fmla="*/ 28 h 28"/>
                <a:gd name="T12" fmla="*/ 0 w 28"/>
                <a:gd name="T13" fmla="*/ 14 h 28"/>
                <a:gd name="T14" fmla="*/ 0 w 28"/>
                <a:gd name="T15" fmla="*/ 0 h 28"/>
                <a:gd name="T16" fmla="*/ 0 w 28"/>
                <a:gd name="T17" fmla="*/ 0 h 28"/>
                <a:gd name="T18" fmla="*/ 14 w 28"/>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28"/>
                <a:gd name="T32" fmla="*/ 28 w 28"/>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28">
                  <a:moveTo>
                    <a:pt x="14" y="0"/>
                  </a:moveTo>
                  <a:lnTo>
                    <a:pt x="14" y="0"/>
                  </a:lnTo>
                  <a:lnTo>
                    <a:pt x="28" y="0"/>
                  </a:lnTo>
                  <a:lnTo>
                    <a:pt x="28" y="14"/>
                  </a:lnTo>
                  <a:lnTo>
                    <a:pt x="14" y="28"/>
                  </a:lnTo>
                  <a:lnTo>
                    <a:pt x="0" y="14"/>
                  </a:lnTo>
                  <a:lnTo>
                    <a:pt x="0" y="0"/>
                  </a:lnTo>
                  <a:lnTo>
                    <a:pt x="14" y="0"/>
                  </a:lnTo>
                  <a:close/>
                </a:path>
              </a:pathLst>
            </a:custGeom>
            <a:solidFill>
              <a:srgbClr val="999999"/>
            </a:solidFill>
            <a:ln w="31750">
              <a:solidFill>
                <a:srgbClr val="999999"/>
              </a:solidFill>
              <a:prstDash val="solid"/>
              <a:round/>
              <a:headEnd/>
              <a:tailEnd/>
            </a:ln>
          </p:spPr>
          <p:txBody>
            <a:bodyPr/>
            <a:lstStyle/>
            <a:p>
              <a:endParaRPr lang="en-GB"/>
            </a:p>
          </p:txBody>
        </p:sp>
        <p:pic>
          <p:nvPicPr>
            <p:cNvPr id="33804" name="Picture 860"/>
            <p:cNvPicPr>
              <a:picLocks noChangeAspect="1" noChangeArrowheads="1"/>
            </p:cNvPicPr>
            <p:nvPr/>
          </p:nvPicPr>
          <p:blipFill>
            <a:blip r:embed="rId2" cstate="print"/>
            <a:srcRect/>
            <a:stretch>
              <a:fillRect/>
            </a:stretch>
          </p:blipFill>
          <p:spPr bwMode="auto">
            <a:xfrm>
              <a:off x="5465" y="2168"/>
              <a:ext cx="82" cy="28"/>
            </a:xfrm>
            <a:prstGeom prst="rect">
              <a:avLst/>
            </a:prstGeom>
            <a:noFill/>
            <a:ln w="9525">
              <a:noFill/>
              <a:miter lim="800000"/>
              <a:headEnd/>
              <a:tailEnd/>
            </a:ln>
          </p:spPr>
        </p:pic>
        <p:sp>
          <p:nvSpPr>
            <p:cNvPr id="33805" name="Line 861"/>
            <p:cNvSpPr>
              <a:spLocks noChangeShapeType="1"/>
            </p:cNvSpPr>
            <p:nvPr/>
          </p:nvSpPr>
          <p:spPr bwMode="auto">
            <a:xfrm>
              <a:off x="5589" y="2292"/>
              <a:ext cx="1" cy="14"/>
            </a:xfrm>
            <a:prstGeom prst="line">
              <a:avLst/>
            </a:prstGeom>
            <a:noFill/>
            <a:ln w="31750">
              <a:solidFill>
                <a:srgbClr val="000000"/>
              </a:solidFill>
              <a:round/>
              <a:headEnd/>
              <a:tailEnd/>
            </a:ln>
          </p:spPr>
          <p:txBody>
            <a:bodyPr/>
            <a:lstStyle/>
            <a:p>
              <a:endParaRPr lang="en-GB"/>
            </a:p>
          </p:txBody>
        </p:sp>
        <p:sp>
          <p:nvSpPr>
            <p:cNvPr id="33806" name="Line 862"/>
            <p:cNvSpPr>
              <a:spLocks noChangeShapeType="1"/>
            </p:cNvSpPr>
            <p:nvPr/>
          </p:nvSpPr>
          <p:spPr bwMode="auto">
            <a:xfrm>
              <a:off x="5589" y="2292"/>
              <a:ext cx="1" cy="14"/>
            </a:xfrm>
            <a:prstGeom prst="line">
              <a:avLst/>
            </a:prstGeom>
            <a:noFill/>
            <a:ln w="31750">
              <a:solidFill>
                <a:srgbClr val="000000"/>
              </a:solidFill>
              <a:round/>
              <a:headEnd/>
              <a:tailEnd/>
            </a:ln>
          </p:spPr>
          <p:txBody>
            <a:bodyPr/>
            <a:lstStyle/>
            <a:p>
              <a:endParaRPr lang="en-GB"/>
            </a:p>
          </p:txBody>
        </p:sp>
        <p:sp>
          <p:nvSpPr>
            <p:cNvPr id="33807" name="Line 863"/>
            <p:cNvSpPr>
              <a:spLocks noChangeShapeType="1"/>
            </p:cNvSpPr>
            <p:nvPr/>
          </p:nvSpPr>
          <p:spPr bwMode="auto">
            <a:xfrm>
              <a:off x="5603" y="2292"/>
              <a:ext cx="1" cy="14"/>
            </a:xfrm>
            <a:prstGeom prst="line">
              <a:avLst/>
            </a:prstGeom>
            <a:noFill/>
            <a:ln w="31750">
              <a:solidFill>
                <a:srgbClr val="000000"/>
              </a:solidFill>
              <a:round/>
              <a:headEnd/>
              <a:tailEnd/>
            </a:ln>
          </p:spPr>
          <p:txBody>
            <a:bodyPr/>
            <a:lstStyle/>
            <a:p>
              <a:endParaRPr lang="en-GB"/>
            </a:p>
          </p:txBody>
        </p:sp>
        <p:sp>
          <p:nvSpPr>
            <p:cNvPr id="33808" name="Rectangle 864"/>
            <p:cNvSpPr>
              <a:spLocks noChangeArrowheads="1"/>
            </p:cNvSpPr>
            <p:nvPr/>
          </p:nvSpPr>
          <p:spPr bwMode="auto">
            <a:xfrm>
              <a:off x="5451" y="2223"/>
              <a:ext cx="96" cy="14"/>
            </a:xfrm>
            <a:prstGeom prst="rect">
              <a:avLst/>
            </a:prstGeom>
            <a:solidFill>
              <a:srgbClr val="D9AA73"/>
            </a:solidFill>
            <a:ln w="31750">
              <a:solidFill>
                <a:srgbClr val="D9AA73"/>
              </a:solidFill>
              <a:miter lim="800000"/>
              <a:headEnd/>
              <a:tailEnd/>
            </a:ln>
          </p:spPr>
          <p:txBody>
            <a:bodyPr/>
            <a:lstStyle/>
            <a:p>
              <a:endParaRPr lang="en-US">
                <a:latin typeface="Gill Sans MT" pitchFamily="34" charset="0"/>
              </a:endParaRPr>
            </a:p>
          </p:txBody>
        </p:sp>
        <p:sp>
          <p:nvSpPr>
            <p:cNvPr id="33809" name="Freeform 865"/>
            <p:cNvSpPr>
              <a:spLocks/>
            </p:cNvSpPr>
            <p:nvPr/>
          </p:nvSpPr>
          <p:spPr bwMode="auto">
            <a:xfrm>
              <a:off x="5437" y="2237"/>
              <a:ext cx="138" cy="28"/>
            </a:xfrm>
            <a:custGeom>
              <a:avLst/>
              <a:gdLst>
                <a:gd name="T0" fmla="*/ 14 w 138"/>
                <a:gd name="T1" fmla="*/ 0 h 28"/>
                <a:gd name="T2" fmla="*/ 0 w 138"/>
                <a:gd name="T3" fmla="*/ 28 h 28"/>
                <a:gd name="T4" fmla="*/ 138 w 138"/>
                <a:gd name="T5" fmla="*/ 28 h 28"/>
                <a:gd name="T6" fmla="*/ 124 w 138"/>
                <a:gd name="T7" fmla="*/ 0 h 28"/>
                <a:gd name="T8" fmla="*/ 14 w 138"/>
                <a:gd name="T9" fmla="*/ 0 h 28"/>
                <a:gd name="T10" fmla="*/ 0 60000 65536"/>
                <a:gd name="T11" fmla="*/ 0 60000 65536"/>
                <a:gd name="T12" fmla="*/ 0 60000 65536"/>
                <a:gd name="T13" fmla="*/ 0 60000 65536"/>
                <a:gd name="T14" fmla="*/ 0 60000 65536"/>
                <a:gd name="T15" fmla="*/ 0 w 138"/>
                <a:gd name="T16" fmla="*/ 0 h 28"/>
                <a:gd name="T17" fmla="*/ 138 w 138"/>
                <a:gd name="T18" fmla="*/ 28 h 28"/>
              </a:gdLst>
              <a:ahLst/>
              <a:cxnLst>
                <a:cxn ang="T10">
                  <a:pos x="T0" y="T1"/>
                </a:cxn>
                <a:cxn ang="T11">
                  <a:pos x="T2" y="T3"/>
                </a:cxn>
                <a:cxn ang="T12">
                  <a:pos x="T4" y="T5"/>
                </a:cxn>
                <a:cxn ang="T13">
                  <a:pos x="T6" y="T7"/>
                </a:cxn>
                <a:cxn ang="T14">
                  <a:pos x="T8" y="T9"/>
                </a:cxn>
              </a:cxnLst>
              <a:rect l="T15" t="T16" r="T17" b="T18"/>
              <a:pathLst>
                <a:path w="138" h="28">
                  <a:moveTo>
                    <a:pt x="14" y="0"/>
                  </a:moveTo>
                  <a:lnTo>
                    <a:pt x="0" y="28"/>
                  </a:lnTo>
                  <a:lnTo>
                    <a:pt x="138" y="28"/>
                  </a:lnTo>
                  <a:lnTo>
                    <a:pt x="124" y="0"/>
                  </a:lnTo>
                  <a:lnTo>
                    <a:pt x="14" y="0"/>
                  </a:lnTo>
                  <a:close/>
                </a:path>
              </a:pathLst>
            </a:custGeom>
            <a:noFill/>
            <a:ln w="31750">
              <a:solidFill>
                <a:srgbClr val="D9AA73"/>
              </a:solidFill>
              <a:prstDash val="solid"/>
              <a:round/>
              <a:headEnd/>
              <a:tailEnd/>
            </a:ln>
          </p:spPr>
          <p:txBody>
            <a:bodyPr/>
            <a:lstStyle/>
            <a:p>
              <a:endParaRPr lang="en-GB"/>
            </a:p>
          </p:txBody>
        </p:sp>
        <p:sp>
          <p:nvSpPr>
            <p:cNvPr id="33810" name="Line 866"/>
            <p:cNvSpPr>
              <a:spLocks noChangeShapeType="1"/>
            </p:cNvSpPr>
            <p:nvPr/>
          </p:nvSpPr>
          <p:spPr bwMode="auto">
            <a:xfrm>
              <a:off x="5451" y="2265"/>
              <a:ext cx="27" cy="1"/>
            </a:xfrm>
            <a:prstGeom prst="line">
              <a:avLst/>
            </a:prstGeom>
            <a:noFill/>
            <a:ln w="31750">
              <a:solidFill>
                <a:srgbClr val="000000"/>
              </a:solidFill>
              <a:round/>
              <a:headEnd/>
              <a:tailEnd/>
            </a:ln>
          </p:spPr>
          <p:txBody>
            <a:bodyPr/>
            <a:lstStyle/>
            <a:p>
              <a:endParaRPr lang="en-GB"/>
            </a:p>
          </p:txBody>
        </p:sp>
        <p:sp>
          <p:nvSpPr>
            <p:cNvPr id="33811" name="Line 867"/>
            <p:cNvSpPr>
              <a:spLocks noChangeShapeType="1"/>
            </p:cNvSpPr>
            <p:nvPr/>
          </p:nvSpPr>
          <p:spPr bwMode="auto">
            <a:xfrm>
              <a:off x="5465" y="2251"/>
              <a:ext cx="82" cy="1"/>
            </a:xfrm>
            <a:prstGeom prst="line">
              <a:avLst/>
            </a:prstGeom>
            <a:noFill/>
            <a:ln w="31750">
              <a:solidFill>
                <a:srgbClr val="000000"/>
              </a:solidFill>
              <a:round/>
              <a:headEnd/>
              <a:tailEnd/>
            </a:ln>
          </p:spPr>
          <p:txBody>
            <a:bodyPr/>
            <a:lstStyle/>
            <a:p>
              <a:endParaRPr lang="en-GB"/>
            </a:p>
          </p:txBody>
        </p:sp>
        <p:sp>
          <p:nvSpPr>
            <p:cNvPr id="33812" name="Line 868"/>
            <p:cNvSpPr>
              <a:spLocks noChangeShapeType="1"/>
            </p:cNvSpPr>
            <p:nvPr/>
          </p:nvSpPr>
          <p:spPr bwMode="auto">
            <a:xfrm>
              <a:off x="5451" y="2251"/>
              <a:ext cx="69" cy="1"/>
            </a:xfrm>
            <a:prstGeom prst="line">
              <a:avLst/>
            </a:prstGeom>
            <a:noFill/>
            <a:ln w="31750">
              <a:solidFill>
                <a:srgbClr val="000000"/>
              </a:solidFill>
              <a:round/>
              <a:headEnd/>
              <a:tailEnd/>
            </a:ln>
          </p:spPr>
          <p:txBody>
            <a:bodyPr/>
            <a:lstStyle/>
            <a:p>
              <a:endParaRPr lang="en-GB"/>
            </a:p>
          </p:txBody>
        </p:sp>
        <p:sp>
          <p:nvSpPr>
            <p:cNvPr id="33813" name="Freeform 869"/>
            <p:cNvSpPr>
              <a:spLocks/>
            </p:cNvSpPr>
            <p:nvPr/>
          </p:nvSpPr>
          <p:spPr bwMode="auto">
            <a:xfrm>
              <a:off x="5478" y="2251"/>
              <a:ext cx="83" cy="1"/>
            </a:xfrm>
            <a:custGeom>
              <a:avLst/>
              <a:gdLst>
                <a:gd name="T0" fmla="*/ 0 w 83"/>
                <a:gd name="T1" fmla="*/ 0 h 1"/>
                <a:gd name="T2" fmla="*/ 56 w 83"/>
                <a:gd name="T3" fmla="*/ 0 h 1"/>
                <a:gd name="T4" fmla="*/ 83 w 83"/>
                <a:gd name="T5" fmla="*/ 0 h 1"/>
                <a:gd name="T6" fmla="*/ 0 60000 65536"/>
                <a:gd name="T7" fmla="*/ 0 60000 65536"/>
                <a:gd name="T8" fmla="*/ 0 60000 65536"/>
                <a:gd name="T9" fmla="*/ 0 w 83"/>
                <a:gd name="T10" fmla="*/ 0 h 1"/>
                <a:gd name="T11" fmla="*/ 83 w 83"/>
                <a:gd name="T12" fmla="*/ 1 h 1"/>
              </a:gdLst>
              <a:ahLst/>
              <a:cxnLst>
                <a:cxn ang="T6">
                  <a:pos x="T0" y="T1"/>
                </a:cxn>
                <a:cxn ang="T7">
                  <a:pos x="T2" y="T3"/>
                </a:cxn>
                <a:cxn ang="T8">
                  <a:pos x="T4" y="T5"/>
                </a:cxn>
              </a:cxnLst>
              <a:rect l="T9" t="T10" r="T11" b="T12"/>
              <a:pathLst>
                <a:path w="83" h="1">
                  <a:moveTo>
                    <a:pt x="0" y="0"/>
                  </a:moveTo>
                  <a:lnTo>
                    <a:pt x="56" y="0"/>
                  </a:lnTo>
                  <a:lnTo>
                    <a:pt x="83" y="0"/>
                  </a:lnTo>
                </a:path>
              </a:pathLst>
            </a:custGeom>
            <a:noFill/>
            <a:ln w="31750">
              <a:solidFill>
                <a:srgbClr val="000000"/>
              </a:solidFill>
              <a:prstDash val="solid"/>
              <a:round/>
              <a:headEnd/>
              <a:tailEnd/>
            </a:ln>
          </p:spPr>
          <p:txBody>
            <a:bodyPr/>
            <a:lstStyle/>
            <a:p>
              <a:endParaRPr lang="en-GB"/>
            </a:p>
          </p:txBody>
        </p:sp>
        <p:sp>
          <p:nvSpPr>
            <p:cNvPr id="33814" name="Line 870"/>
            <p:cNvSpPr>
              <a:spLocks noChangeShapeType="1"/>
            </p:cNvSpPr>
            <p:nvPr/>
          </p:nvSpPr>
          <p:spPr bwMode="auto">
            <a:xfrm>
              <a:off x="5547" y="2251"/>
              <a:ext cx="14" cy="1"/>
            </a:xfrm>
            <a:prstGeom prst="line">
              <a:avLst/>
            </a:prstGeom>
            <a:noFill/>
            <a:ln w="31750">
              <a:solidFill>
                <a:srgbClr val="000000"/>
              </a:solidFill>
              <a:round/>
              <a:headEnd/>
              <a:tailEnd/>
            </a:ln>
          </p:spPr>
          <p:txBody>
            <a:bodyPr/>
            <a:lstStyle/>
            <a:p>
              <a:endParaRPr lang="en-GB"/>
            </a:p>
          </p:txBody>
        </p:sp>
        <p:sp>
          <p:nvSpPr>
            <p:cNvPr id="33815" name="Rectangle 871"/>
            <p:cNvSpPr>
              <a:spLocks noChangeArrowheads="1"/>
            </p:cNvSpPr>
            <p:nvPr/>
          </p:nvSpPr>
          <p:spPr bwMode="auto">
            <a:xfrm>
              <a:off x="5492" y="2154"/>
              <a:ext cx="42" cy="28"/>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33816" name="Rectangle 872"/>
            <p:cNvSpPr>
              <a:spLocks noChangeArrowheads="1"/>
            </p:cNvSpPr>
            <p:nvPr/>
          </p:nvSpPr>
          <p:spPr bwMode="auto">
            <a:xfrm>
              <a:off x="5492" y="2154"/>
              <a:ext cx="55" cy="42"/>
            </a:xfrm>
            <a:prstGeom prst="rect">
              <a:avLst/>
            </a:prstGeom>
            <a:noFill/>
            <a:ln w="31750">
              <a:solidFill>
                <a:srgbClr val="000000"/>
              </a:solidFill>
              <a:miter lim="800000"/>
              <a:headEnd/>
              <a:tailEnd/>
            </a:ln>
          </p:spPr>
          <p:txBody>
            <a:bodyPr/>
            <a:lstStyle/>
            <a:p>
              <a:endParaRPr lang="en-US">
                <a:latin typeface="Gill Sans MT" pitchFamily="34" charset="0"/>
              </a:endParaRPr>
            </a:p>
          </p:txBody>
        </p:sp>
        <p:sp>
          <p:nvSpPr>
            <p:cNvPr id="33817" name="Rectangle 873"/>
            <p:cNvSpPr>
              <a:spLocks noChangeArrowheads="1"/>
            </p:cNvSpPr>
            <p:nvPr/>
          </p:nvSpPr>
          <p:spPr bwMode="auto">
            <a:xfrm>
              <a:off x="4195" y="1188"/>
              <a:ext cx="83" cy="83"/>
            </a:xfrm>
            <a:prstGeom prst="rect">
              <a:avLst/>
            </a:prstGeom>
            <a:solidFill>
              <a:srgbClr val="CF924C"/>
            </a:solidFill>
            <a:ln w="9525">
              <a:noFill/>
              <a:miter lim="800000"/>
              <a:headEnd/>
              <a:tailEnd/>
            </a:ln>
          </p:spPr>
          <p:txBody>
            <a:bodyPr/>
            <a:lstStyle/>
            <a:p>
              <a:endParaRPr lang="en-US">
                <a:latin typeface="Gill Sans MT" pitchFamily="34" charset="0"/>
              </a:endParaRPr>
            </a:p>
          </p:txBody>
        </p:sp>
        <p:sp>
          <p:nvSpPr>
            <p:cNvPr id="33818" name="Rectangle 874"/>
            <p:cNvSpPr>
              <a:spLocks noChangeArrowheads="1"/>
            </p:cNvSpPr>
            <p:nvPr/>
          </p:nvSpPr>
          <p:spPr bwMode="auto">
            <a:xfrm>
              <a:off x="4195" y="1188"/>
              <a:ext cx="97" cy="97"/>
            </a:xfrm>
            <a:prstGeom prst="rect">
              <a:avLst/>
            </a:prstGeom>
            <a:noFill/>
            <a:ln w="31750">
              <a:solidFill>
                <a:srgbClr val="CF924C"/>
              </a:solidFill>
              <a:miter lim="800000"/>
              <a:headEnd/>
              <a:tailEnd/>
            </a:ln>
          </p:spPr>
          <p:txBody>
            <a:bodyPr/>
            <a:lstStyle/>
            <a:p>
              <a:endParaRPr lang="en-US">
                <a:latin typeface="Gill Sans MT" pitchFamily="34" charset="0"/>
              </a:endParaRPr>
            </a:p>
          </p:txBody>
        </p:sp>
        <p:sp>
          <p:nvSpPr>
            <p:cNvPr id="33819" name="Rectangle 875"/>
            <p:cNvSpPr>
              <a:spLocks noChangeArrowheads="1"/>
            </p:cNvSpPr>
            <p:nvPr/>
          </p:nvSpPr>
          <p:spPr bwMode="auto">
            <a:xfrm>
              <a:off x="4402" y="1216"/>
              <a:ext cx="83" cy="69"/>
            </a:xfrm>
            <a:prstGeom prst="rect">
              <a:avLst/>
            </a:prstGeom>
            <a:solidFill>
              <a:srgbClr val="CF924C"/>
            </a:solidFill>
            <a:ln w="9525">
              <a:noFill/>
              <a:miter lim="800000"/>
              <a:headEnd/>
              <a:tailEnd/>
            </a:ln>
          </p:spPr>
          <p:txBody>
            <a:bodyPr/>
            <a:lstStyle/>
            <a:p>
              <a:endParaRPr lang="en-US">
                <a:latin typeface="Gill Sans MT" pitchFamily="34" charset="0"/>
              </a:endParaRPr>
            </a:p>
          </p:txBody>
        </p:sp>
        <p:sp>
          <p:nvSpPr>
            <p:cNvPr id="33820" name="Rectangle 876"/>
            <p:cNvSpPr>
              <a:spLocks noChangeArrowheads="1"/>
            </p:cNvSpPr>
            <p:nvPr/>
          </p:nvSpPr>
          <p:spPr bwMode="auto">
            <a:xfrm>
              <a:off x="4402" y="1216"/>
              <a:ext cx="97" cy="83"/>
            </a:xfrm>
            <a:prstGeom prst="rect">
              <a:avLst/>
            </a:prstGeom>
            <a:noFill/>
            <a:ln w="31750">
              <a:solidFill>
                <a:srgbClr val="CF924C"/>
              </a:solidFill>
              <a:miter lim="800000"/>
              <a:headEnd/>
              <a:tailEnd/>
            </a:ln>
          </p:spPr>
          <p:txBody>
            <a:bodyPr/>
            <a:lstStyle/>
            <a:p>
              <a:endParaRPr lang="en-US">
                <a:latin typeface="Gill Sans MT" pitchFamily="34" charset="0"/>
              </a:endParaRPr>
            </a:p>
          </p:txBody>
        </p:sp>
        <p:sp>
          <p:nvSpPr>
            <p:cNvPr id="33821" name="Rectangle 877"/>
            <p:cNvSpPr>
              <a:spLocks noChangeArrowheads="1"/>
            </p:cNvSpPr>
            <p:nvPr/>
          </p:nvSpPr>
          <p:spPr bwMode="auto">
            <a:xfrm>
              <a:off x="4609" y="1230"/>
              <a:ext cx="83" cy="69"/>
            </a:xfrm>
            <a:prstGeom prst="rect">
              <a:avLst/>
            </a:prstGeom>
            <a:solidFill>
              <a:srgbClr val="CF924C"/>
            </a:solidFill>
            <a:ln w="9525">
              <a:noFill/>
              <a:miter lim="800000"/>
              <a:headEnd/>
              <a:tailEnd/>
            </a:ln>
          </p:spPr>
          <p:txBody>
            <a:bodyPr/>
            <a:lstStyle/>
            <a:p>
              <a:endParaRPr lang="en-US">
                <a:latin typeface="Gill Sans MT" pitchFamily="34" charset="0"/>
              </a:endParaRPr>
            </a:p>
          </p:txBody>
        </p:sp>
        <p:sp>
          <p:nvSpPr>
            <p:cNvPr id="33822" name="Rectangle 878"/>
            <p:cNvSpPr>
              <a:spLocks noChangeArrowheads="1"/>
            </p:cNvSpPr>
            <p:nvPr/>
          </p:nvSpPr>
          <p:spPr bwMode="auto">
            <a:xfrm>
              <a:off x="4609" y="1230"/>
              <a:ext cx="97" cy="83"/>
            </a:xfrm>
            <a:prstGeom prst="rect">
              <a:avLst/>
            </a:prstGeom>
            <a:noFill/>
            <a:ln w="31750">
              <a:solidFill>
                <a:srgbClr val="CF924C"/>
              </a:solidFill>
              <a:miter lim="800000"/>
              <a:headEnd/>
              <a:tailEnd/>
            </a:ln>
          </p:spPr>
          <p:txBody>
            <a:bodyPr/>
            <a:lstStyle/>
            <a:p>
              <a:endParaRPr lang="en-US">
                <a:latin typeface="Gill Sans MT" pitchFamily="34" charset="0"/>
              </a:endParaRPr>
            </a:p>
          </p:txBody>
        </p:sp>
        <p:sp>
          <p:nvSpPr>
            <p:cNvPr id="33823" name="Rectangle 879"/>
            <p:cNvSpPr>
              <a:spLocks noChangeArrowheads="1"/>
            </p:cNvSpPr>
            <p:nvPr/>
          </p:nvSpPr>
          <p:spPr bwMode="auto">
            <a:xfrm>
              <a:off x="4899" y="2265"/>
              <a:ext cx="83" cy="69"/>
            </a:xfrm>
            <a:prstGeom prst="rect">
              <a:avLst/>
            </a:prstGeom>
            <a:solidFill>
              <a:srgbClr val="CF924C"/>
            </a:solidFill>
            <a:ln w="9525">
              <a:noFill/>
              <a:miter lim="800000"/>
              <a:headEnd/>
              <a:tailEnd/>
            </a:ln>
          </p:spPr>
          <p:txBody>
            <a:bodyPr/>
            <a:lstStyle/>
            <a:p>
              <a:endParaRPr lang="en-US">
                <a:latin typeface="Gill Sans MT" pitchFamily="34" charset="0"/>
              </a:endParaRPr>
            </a:p>
          </p:txBody>
        </p:sp>
        <p:sp>
          <p:nvSpPr>
            <p:cNvPr id="33824" name="Rectangle 880"/>
            <p:cNvSpPr>
              <a:spLocks noChangeArrowheads="1"/>
            </p:cNvSpPr>
            <p:nvPr/>
          </p:nvSpPr>
          <p:spPr bwMode="auto">
            <a:xfrm>
              <a:off x="4899" y="2265"/>
              <a:ext cx="97" cy="82"/>
            </a:xfrm>
            <a:prstGeom prst="rect">
              <a:avLst/>
            </a:prstGeom>
            <a:noFill/>
            <a:ln w="31750">
              <a:solidFill>
                <a:srgbClr val="CF924C"/>
              </a:solidFill>
              <a:miter lim="800000"/>
              <a:headEnd/>
              <a:tailEnd/>
            </a:ln>
          </p:spPr>
          <p:txBody>
            <a:bodyPr/>
            <a:lstStyle/>
            <a:p>
              <a:endParaRPr lang="en-US">
                <a:latin typeface="Gill Sans MT" pitchFamily="34" charset="0"/>
              </a:endParaRPr>
            </a:p>
          </p:txBody>
        </p:sp>
        <p:sp>
          <p:nvSpPr>
            <p:cNvPr id="33825" name="Rectangle 881"/>
            <p:cNvSpPr>
              <a:spLocks noChangeArrowheads="1"/>
            </p:cNvSpPr>
            <p:nvPr/>
          </p:nvSpPr>
          <p:spPr bwMode="auto">
            <a:xfrm>
              <a:off x="5064" y="2265"/>
              <a:ext cx="83" cy="82"/>
            </a:xfrm>
            <a:prstGeom prst="rect">
              <a:avLst/>
            </a:prstGeom>
            <a:solidFill>
              <a:srgbClr val="CF924C"/>
            </a:solidFill>
            <a:ln w="9525">
              <a:noFill/>
              <a:miter lim="800000"/>
              <a:headEnd/>
              <a:tailEnd/>
            </a:ln>
          </p:spPr>
          <p:txBody>
            <a:bodyPr/>
            <a:lstStyle/>
            <a:p>
              <a:endParaRPr lang="en-US">
                <a:latin typeface="Gill Sans MT" pitchFamily="34" charset="0"/>
              </a:endParaRPr>
            </a:p>
          </p:txBody>
        </p:sp>
        <p:sp>
          <p:nvSpPr>
            <p:cNvPr id="33826" name="Rectangle 882"/>
            <p:cNvSpPr>
              <a:spLocks noChangeArrowheads="1"/>
            </p:cNvSpPr>
            <p:nvPr/>
          </p:nvSpPr>
          <p:spPr bwMode="auto">
            <a:xfrm>
              <a:off x="5064" y="2265"/>
              <a:ext cx="97" cy="96"/>
            </a:xfrm>
            <a:prstGeom prst="rect">
              <a:avLst/>
            </a:prstGeom>
            <a:noFill/>
            <a:ln w="31750">
              <a:solidFill>
                <a:srgbClr val="CF924C"/>
              </a:solidFill>
              <a:miter lim="800000"/>
              <a:headEnd/>
              <a:tailEnd/>
            </a:ln>
          </p:spPr>
          <p:txBody>
            <a:bodyPr/>
            <a:lstStyle/>
            <a:p>
              <a:endParaRPr lang="en-US">
                <a:latin typeface="Gill Sans MT" pitchFamily="34" charset="0"/>
              </a:endParaRPr>
            </a:p>
          </p:txBody>
        </p:sp>
        <p:sp>
          <p:nvSpPr>
            <p:cNvPr id="33827" name="Rectangle 883"/>
            <p:cNvSpPr>
              <a:spLocks noChangeArrowheads="1"/>
            </p:cNvSpPr>
            <p:nvPr/>
          </p:nvSpPr>
          <p:spPr bwMode="auto">
            <a:xfrm>
              <a:off x="5285" y="3010"/>
              <a:ext cx="83" cy="69"/>
            </a:xfrm>
            <a:prstGeom prst="rect">
              <a:avLst/>
            </a:prstGeom>
            <a:solidFill>
              <a:srgbClr val="CF924C"/>
            </a:solidFill>
            <a:ln w="9525">
              <a:noFill/>
              <a:miter lim="800000"/>
              <a:headEnd/>
              <a:tailEnd/>
            </a:ln>
          </p:spPr>
          <p:txBody>
            <a:bodyPr/>
            <a:lstStyle/>
            <a:p>
              <a:endParaRPr lang="en-US">
                <a:latin typeface="Gill Sans MT" pitchFamily="34" charset="0"/>
              </a:endParaRPr>
            </a:p>
          </p:txBody>
        </p:sp>
        <p:sp>
          <p:nvSpPr>
            <p:cNvPr id="33828" name="Rectangle 884"/>
            <p:cNvSpPr>
              <a:spLocks noChangeArrowheads="1"/>
            </p:cNvSpPr>
            <p:nvPr/>
          </p:nvSpPr>
          <p:spPr bwMode="auto">
            <a:xfrm>
              <a:off x="5285" y="3010"/>
              <a:ext cx="97" cy="82"/>
            </a:xfrm>
            <a:prstGeom prst="rect">
              <a:avLst/>
            </a:prstGeom>
            <a:noFill/>
            <a:ln w="31750">
              <a:solidFill>
                <a:srgbClr val="CF924C"/>
              </a:solidFill>
              <a:miter lim="800000"/>
              <a:headEnd/>
              <a:tailEnd/>
            </a:ln>
          </p:spPr>
          <p:txBody>
            <a:bodyPr/>
            <a:lstStyle/>
            <a:p>
              <a:endParaRPr lang="en-US">
                <a:latin typeface="Gill Sans MT" pitchFamily="34" charset="0"/>
              </a:endParaRPr>
            </a:p>
          </p:txBody>
        </p:sp>
        <p:sp>
          <p:nvSpPr>
            <p:cNvPr id="33829" name="Rectangle 885"/>
            <p:cNvSpPr>
              <a:spLocks noChangeArrowheads="1"/>
            </p:cNvSpPr>
            <p:nvPr/>
          </p:nvSpPr>
          <p:spPr bwMode="auto">
            <a:xfrm>
              <a:off x="5009" y="2982"/>
              <a:ext cx="83" cy="83"/>
            </a:xfrm>
            <a:prstGeom prst="rect">
              <a:avLst/>
            </a:prstGeom>
            <a:solidFill>
              <a:srgbClr val="CF924C"/>
            </a:solidFill>
            <a:ln w="9525">
              <a:noFill/>
              <a:miter lim="800000"/>
              <a:headEnd/>
              <a:tailEnd/>
            </a:ln>
          </p:spPr>
          <p:txBody>
            <a:bodyPr/>
            <a:lstStyle/>
            <a:p>
              <a:endParaRPr lang="en-US">
                <a:latin typeface="Gill Sans MT" pitchFamily="34" charset="0"/>
              </a:endParaRPr>
            </a:p>
          </p:txBody>
        </p:sp>
        <p:sp>
          <p:nvSpPr>
            <p:cNvPr id="33830" name="Rectangle 886"/>
            <p:cNvSpPr>
              <a:spLocks noChangeArrowheads="1"/>
            </p:cNvSpPr>
            <p:nvPr/>
          </p:nvSpPr>
          <p:spPr bwMode="auto">
            <a:xfrm>
              <a:off x="5009" y="2982"/>
              <a:ext cx="97" cy="97"/>
            </a:xfrm>
            <a:prstGeom prst="rect">
              <a:avLst/>
            </a:prstGeom>
            <a:noFill/>
            <a:ln w="31750">
              <a:solidFill>
                <a:srgbClr val="CF924C"/>
              </a:solidFill>
              <a:miter lim="800000"/>
              <a:headEnd/>
              <a:tailEnd/>
            </a:ln>
          </p:spPr>
          <p:txBody>
            <a:bodyPr/>
            <a:lstStyle/>
            <a:p>
              <a:endParaRPr lang="en-US">
                <a:latin typeface="Gill Sans MT" pitchFamily="34" charset="0"/>
              </a:endParaRPr>
            </a:p>
          </p:txBody>
        </p:sp>
        <p:sp>
          <p:nvSpPr>
            <p:cNvPr id="33831" name="Rectangle 887"/>
            <p:cNvSpPr>
              <a:spLocks noChangeArrowheads="1"/>
            </p:cNvSpPr>
            <p:nvPr/>
          </p:nvSpPr>
          <p:spPr bwMode="auto">
            <a:xfrm>
              <a:off x="5147" y="2954"/>
              <a:ext cx="83" cy="69"/>
            </a:xfrm>
            <a:prstGeom prst="rect">
              <a:avLst/>
            </a:prstGeom>
            <a:solidFill>
              <a:srgbClr val="CF924C"/>
            </a:solidFill>
            <a:ln w="9525">
              <a:noFill/>
              <a:miter lim="800000"/>
              <a:headEnd/>
              <a:tailEnd/>
            </a:ln>
          </p:spPr>
          <p:txBody>
            <a:bodyPr/>
            <a:lstStyle/>
            <a:p>
              <a:endParaRPr lang="en-US">
                <a:latin typeface="Gill Sans MT" pitchFamily="34" charset="0"/>
              </a:endParaRPr>
            </a:p>
          </p:txBody>
        </p:sp>
        <p:sp>
          <p:nvSpPr>
            <p:cNvPr id="33832" name="Rectangle 888"/>
            <p:cNvSpPr>
              <a:spLocks noChangeArrowheads="1"/>
            </p:cNvSpPr>
            <p:nvPr/>
          </p:nvSpPr>
          <p:spPr bwMode="auto">
            <a:xfrm>
              <a:off x="5147" y="2954"/>
              <a:ext cx="97" cy="83"/>
            </a:xfrm>
            <a:prstGeom prst="rect">
              <a:avLst/>
            </a:prstGeom>
            <a:noFill/>
            <a:ln w="31750">
              <a:solidFill>
                <a:srgbClr val="CF924C"/>
              </a:solidFill>
              <a:miter lim="800000"/>
              <a:headEnd/>
              <a:tailEnd/>
            </a:ln>
          </p:spPr>
          <p:txBody>
            <a:bodyPr/>
            <a:lstStyle/>
            <a:p>
              <a:endParaRPr lang="en-US">
                <a:latin typeface="Gill Sans MT" pitchFamily="34" charset="0"/>
              </a:endParaRPr>
            </a:p>
          </p:txBody>
        </p:sp>
        <p:sp>
          <p:nvSpPr>
            <p:cNvPr id="33833" name="Rectangle 889"/>
            <p:cNvSpPr>
              <a:spLocks noChangeArrowheads="1"/>
            </p:cNvSpPr>
            <p:nvPr/>
          </p:nvSpPr>
          <p:spPr bwMode="auto">
            <a:xfrm>
              <a:off x="5478" y="2982"/>
              <a:ext cx="83" cy="83"/>
            </a:xfrm>
            <a:prstGeom prst="rect">
              <a:avLst/>
            </a:prstGeom>
            <a:solidFill>
              <a:srgbClr val="CF924C"/>
            </a:solidFill>
            <a:ln w="9525">
              <a:noFill/>
              <a:miter lim="800000"/>
              <a:headEnd/>
              <a:tailEnd/>
            </a:ln>
          </p:spPr>
          <p:txBody>
            <a:bodyPr/>
            <a:lstStyle/>
            <a:p>
              <a:endParaRPr lang="en-US">
                <a:latin typeface="Gill Sans MT" pitchFamily="34" charset="0"/>
              </a:endParaRPr>
            </a:p>
          </p:txBody>
        </p:sp>
        <p:sp>
          <p:nvSpPr>
            <p:cNvPr id="33834" name="Rectangle 890"/>
            <p:cNvSpPr>
              <a:spLocks noChangeArrowheads="1"/>
            </p:cNvSpPr>
            <p:nvPr/>
          </p:nvSpPr>
          <p:spPr bwMode="auto">
            <a:xfrm>
              <a:off x="5478" y="2982"/>
              <a:ext cx="97" cy="97"/>
            </a:xfrm>
            <a:prstGeom prst="rect">
              <a:avLst/>
            </a:prstGeom>
            <a:noFill/>
            <a:ln w="31750">
              <a:solidFill>
                <a:srgbClr val="CF924C"/>
              </a:solidFill>
              <a:miter lim="800000"/>
              <a:headEnd/>
              <a:tailEnd/>
            </a:ln>
          </p:spPr>
          <p:txBody>
            <a:bodyPr/>
            <a:lstStyle/>
            <a:p>
              <a:endParaRPr lang="en-US">
                <a:latin typeface="Gill Sans MT" pitchFamily="34" charset="0"/>
              </a:endParaRPr>
            </a:p>
          </p:txBody>
        </p:sp>
        <p:sp>
          <p:nvSpPr>
            <p:cNvPr id="33835" name="Rectangle 891"/>
            <p:cNvSpPr>
              <a:spLocks noChangeArrowheads="1"/>
            </p:cNvSpPr>
            <p:nvPr/>
          </p:nvSpPr>
          <p:spPr bwMode="auto">
            <a:xfrm>
              <a:off x="1449" y="3250"/>
              <a:ext cx="442" cy="136"/>
            </a:xfrm>
            <a:prstGeom prst="rect">
              <a:avLst/>
            </a:prstGeom>
            <a:noFill/>
            <a:ln w="9525">
              <a:noFill/>
              <a:miter lim="800000"/>
              <a:headEnd/>
              <a:tailEnd/>
            </a:ln>
          </p:spPr>
          <p:txBody>
            <a:bodyPr wrap="none" lIns="0" tIns="0" rIns="0" bIns="0">
              <a:spAutoFit/>
            </a:bodyPr>
            <a:lstStyle/>
            <a:p>
              <a:pPr eaLnBrk="0" hangingPunct="0"/>
              <a:r>
                <a:rPr lang="en-GB" sz="1400">
                  <a:solidFill>
                    <a:srgbClr val="000000"/>
                  </a:solidFill>
                  <a:latin typeface="Gill Sans MT" pitchFamily="34" charset="0"/>
                </a:rPr>
                <a:t>server:</a:t>
              </a:r>
              <a:endParaRPr lang="en-GB" sz="2400">
                <a:latin typeface="Times"/>
              </a:endParaRPr>
            </a:p>
          </p:txBody>
        </p:sp>
        <p:sp>
          <p:nvSpPr>
            <p:cNvPr id="33836" name="Freeform 892"/>
            <p:cNvSpPr>
              <a:spLocks/>
            </p:cNvSpPr>
            <p:nvPr/>
          </p:nvSpPr>
          <p:spPr bwMode="auto">
            <a:xfrm>
              <a:off x="2167" y="3120"/>
              <a:ext cx="41" cy="69"/>
            </a:xfrm>
            <a:custGeom>
              <a:avLst/>
              <a:gdLst>
                <a:gd name="T0" fmla="*/ 0 w 41"/>
                <a:gd name="T1" fmla="*/ 0 h 69"/>
                <a:gd name="T2" fmla="*/ 41 w 41"/>
                <a:gd name="T3" fmla="*/ 14 h 69"/>
                <a:gd name="T4" fmla="*/ 41 w 41"/>
                <a:gd name="T5" fmla="*/ 69 h 69"/>
                <a:gd name="T6" fmla="*/ 0 60000 65536"/>
                <a:gd name="T7" fmla="*/ 0 60000 65536"/>
                <a:gd name="T8" fmla="*/ 0 60000 65536"/>
                <a:gd name="T9" fmla="*/ 0 w 41"/>
                <a:gd name="T10" fmla="*/ 0 h 69"/>
                <a:gd name="T11" fmla="*/ 41 w 41"/>
                <a:gd name="T12" fmla="*/ 69 h 69"/>
              </a:gdLst>
              <a:ahLst/>
              <a:cxnLst>
                <a:cxn ang="T6">
                  <a:pos x="T0" y="T1"/>
                </a:cxn>
                <a:cxn ang="T7">
                  <a:pos x="T2" y="T3"/>
                </a:cxn>
                <a:cxn ang="T8">
                  <a:pos x="T4" y="T5"/>
                </a:cxn>
              </a:cxnLst>
              <a:rect l="T9" t="T10" r="T11" b="T12"/>
              <a:pathLst>
                <a:path w="41" h="69">
                  <a:moveTo>
                    <a:pt x="0" y="0"/>
                  </a:moveTo>
                  <a:lnTo>
                    <a:pt x="41" y="14"/>
                  </a:lnTo>
                  <a:lnTo>
                    <a:pt x="41" y="69"/>
                  </a:lnTo>
                </a:path>
              </a:pathLst>
            </a:custGeom>
            <a:noFill/>
            <a:ln w="31750">
              <a:solidFill>
                <a:srgbClr val="000000"/>
              </a:solidFill>
              <a:prstDash val="solid"/>
              <a:round/>
              <a:headEnd/>
              <a:tailEnd/>
            </a:ln>
          </p:spPr>
          <p:txBody>
            <a:bodyPr/>
            <a:lstStyle/>
            <a:p>
              <a:endParaRPr lang="en-GB"/>
            </a:p>
          </p:txBody>
        </p:sp>
        <p:sp>
          <p:nvSpPr>
            <p:cNvPr id="33837" name="AutoShape 893"/>
            <p:cNvSpPr>
              <a:spLocks noChangeArrowheads="1"/>
            </p:cNvSpPr>
            <p:nvPr/>
          </p:nvSpPr>
          <p:spPr bwMode="auto">
            <a:xfrm>
              <a:off x="2070" y="3037"/>
              <a:ext cx="111" cy="83"/>
            </a:xfrm>
            <a:prstGeom prst="roundRect">
              <a:avLst>
                <a:gd name="adj" fmla="val 50000"/>
              </a:avLst>
            </a:prstGeom>
            <a:solidFill>
              <a:srgbClr val="FFFFFF"/>
            </a:solidFill>
            <a:ln w="9525">
              <a:noFill/>
              <a:round/>
              <a:headEnd/>
              <a:tailEnd/>
            </a:ln>
          </p:spPr>
          <p:txBody>
            <a:bodyPr/>
            <a:lstStyle/>
            <a:p>
              <a:endParaRPr lang="en-US">
                <a:latin typeface="Gill Sans MT" pitchFamily="34" charset="0"/>
              </a:endParaRPr>
            </a:p>
          </p:txBody>
        </p:sp>
        <p:sp>
          <p:nvSpPr>
            <p:cNvPr id="33838" name="AutoShape 894"/>
            <p:cNvSpPr>
              <a:spLocks noChangeArrowheads="1"/>
            </p:cNvSpPr>
            <p:nvPr/>
          </p:nvSpPr>
          <p:spPr bwMode="auto">
            <a:xfrm>
              <a:off x="2057" y="3023"/>
              <a:ext cx="138" cy="111"/>
            </a:xfrm>
            <a:prstGeom prst="roundRect">
              <a:avLst>
                <a:gd name="adj" fmla="val 40088"/>
              </a:avLst>
            </a:prstGeom>
            <a:noFill/>
            <a:ln w="53975">
              <a:solidFill>
                <a:srgbClr val="999999"/>
              </a:solidFill>
              <a:round/>
              <a:headEnd/>
              <a:tailEnd/>
            </a:ln>
          </p:spPr>
          <p:txBody>
            <a:bodyPr/>
            <a:lstStyle/>
            <a:p>
              <a:endParaRPr lang="en-US">
                <a:latin typeface="Gill Sans MT" pitchFamily="34" charset="0"/>
              </a:endParaRPr>
            </a:p>
          </p:txBody>
        </p:sp>
        <p:sp>
          <p:nvSpPr>
            <p:cNvPr id="33839" name="Rectangle 895"/>
            <p:cNvSpPr>
              <a:spLocks noChangeArrowheads="1"/>
            </p:cNvSpPr>
            <p:nvPr/>
          </p:nvSpPr>
          <p:spPr bwMode="auto">
            <a:xfrm>
              <a:off x="2084" y="3051"/>
              <a:ext cx="83" cy="41"/>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33840" name="Rectangle 896"/>
            <p:cNvSpPr>
              <a:spLocks noChangeArrowheads="1"/>
            </p:cNvSpPr>
            <p:nvPr/>
          </p:nvSpPr>
          <p:spPr bwMode="auto">
            <a:xfrm>
              <a:off x="2084" y="3051"/>
              <a:ext cx="97" cy="55"/>
            </a:xfrm>
            <a:prstGeom prst="rect">
              <a:avLst/>
            </a:prstGeom>
            <a:noFill/>
            <a:ln w="31750">
              <a:solidFill>
                <a:srgbClr val="000000"/>
              </a:solidFill>
              <a:miter lim="800000"/>
              <a:headEnd/>
              <a:tailEnd/>
            </a:ln>
          </p:spPr>
          <p:txBody>
            <a:bodyPr/>
            <a:lstStyle/>
            <a:p>
              <a:endParaRPr lang="en-US">
                <a:latin typeface="Gill Sans MT" pitchFamily="34" charset="0"/>
              </a:endParaRPr>
            </a:p>
          </p:txBody>
        </p:sp>
        <p:sp>
          <p:nvSpPr>
            <p:cNvPr id="33841" name="Freeform 897"/>
            <p:cNvSpPr>
              <a:spLocks/>
            </p:cNvSpPr>
            <p:nvPr/>
          </p:nvSpPr>
          <p:spPr bwMode="auto">
            <a:xfrm>
              <a:off x="2195" y="3189"/>
              <a:ext cx="27" cy="28"/>
            </a:xfrm>
            <a:custGeom>
              <a:avLst/>
              <a:gdLst>
                <a:gd name="T0" fmla="*/ 13 w 27"/>
                <a:gd name="T1" fmla="*/ 0 h 28"/>
                <a:gd name="T2" fmla="*/ 27 w 27"/>
                <a:gd name="T3" fmla="*/ 0 h 28"/>
                <a:gd name="T4" fmla="*/ 27 w 27"/>
                <a:gd name="T5" fmla="*/ 0 h 28"/>
                <a:gd name="T6" fmla="*/ 27 w 27"/>
                <a:gd name="T7" fmla="*/ 14 h 28"/>
                <a:gd name="T8" fmla="*/ 27 w 27"/>
                <a:gd name="T9" fmla="*/ 28 h 28"/>
                <a:gd name="T10" fmla="*/ 13 w 27"/>
                <a:gd name="T11" fmla="*/ 28 h 28"/>
                <a:gd name="T12" fmla="*/ 0 w 27"/>
                <a:gd name="T13" fmla="*/ 14 h 28"/>
                <a:gd name="T14" fmla="*/ 0 w 27"/>
                <a:gd name="T15" fmla="*/ 0 h 28"/>
                <a:gd name="T16" fmla="*/ 0 w 27"/>
                <a:gd name="T17" fmla="*/ 0 h 28"/>
                <a:gd name="T18" fmla="*/ 13 w 27"/>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8"/>
                <a:gd name="T32" fmla="*/ 27 w 27"/>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8">
                  <a:moveTo>
                    <a:pt x="13" y="0"/>
                  </a:moveTo>
                  <a:lnTo>
                    <a:pt x="27" y="0"/>
                  </a:lnTo>
                  <a:lnTo>
                    <a:pt x="27" y="14"/>
                  </a:lnTo>
                  <a:lnTo>
                    <a:pt x="27" y="28"/>
                  </a:lnTo>
                  <a:lnTo>
                    <a:pt x="13" y="28"/>
                  </a:lnTo>
                  <a:lnTo>
                    <a:pt x="0" y="14"/>
                  </a:lnTo>
                  <a:lnTo>
                    <a:pt x="0" y="0"/>
                  </a:lnTo>
                  <a:lnTo>
                    <a:pt x="13" y="0"/>
                  </a:lnTo>
                  <a:close/>
                </a:path>
              </a:pathLst>
            </a:custGeom>
            <a:solidFill>
              <a:srgbClr val="999999"/>
            </a:solidFill>
            <a:ln w="31750">
              <a:solidFill>
                <a:srgbClr val="999999"/>
              </a:solidFill>
              <a:prstDash val="solid"/>
              <a:round/>
              <a:headEnd/>
              <a:tailEnd/>
            </a:ln>
          </p:spPr>
          <p:txBody>
            <a:bodyPr/>
            <a:lstStyle/>
            <a:p>
              <a:endParaRPr lang="en-GB"/>
            </a:p>
          </p:txBody>
        </p:sp>
        <p:pic>
          <p:nvPicPr>
            <p:cNvPr id="33842" name="Picture 898"/>
            <p:cNvPicPr>
              <a:picLocks noChangeAspect="1" noChangeArrowheads="1"/>
            </p:cNvPicPr>
            <p:nvPr/>
          </p:nvPicPr>
          <p:blipFill>
            <a:blip r:embed="rId2" cstate="print"/>
            <a:srcRect/>
            <a:stretch>
              <a:fillRect/>
            </a:stretch>
          </p:blipFill>
          <p:spPr bwMode="auto">
            <a:xfrm>
              <a:off x="2447" y="3065"/>
              <a:ext cx="83" cy="27"/>
            </a:xfrm>
            <a:prstGeom prst="rect">
              <a:avLst/>
            </a:prstGeom>
            <a:noFill/>
            <a:ln w="9525">
              <a:noFill/>
              <a:miter lim="800000"/>
              <a:headEnd/>
              <a:tailEnd/>
            </a:ln>
          </p:spPr>
        </p:pic>
        <p:sp>
          <p:nvSpPr>
            <p:cNvPr id="33843" name="Line 899"/>
            <p:cNvSpPr>
              <a:spLocks noChangeShapeType="1"/>
            </p:cNvSpPr>
            <p:nvPr/>
          </p:nvSpPr>
          <p:spPr bwMode="auto">
            <a:xfrm>
              <a:off x="2208" y="3189"/>
              <a:ext cx="1" cy="14"/>
            </a:xfrm>
            <a:prstGeom prst="line">
              <a:avLst/>
            </a:prstGeom>
            <a:noFill/>
            <a:ln w="31750">
              <a:solidFill>
                <a:srgbClr val="000000"/>
              </a:solidFill>
              <a:round/>
              <a:headEnd/>
              <a:tailEnd/>
            </a:ln>
          </p:spPr>
          <p:txBody>
            <a:bodyPr/>
            <a:lstStyle/>
            <a:p>
              <a:endParaRPr lang="en-GB"/>
            </a:p>
          </p:txBody>
        </p:sp>
        <p:sp>
          <p:nvSpPr>
            <p:cNvPr id="33844" name="Line 900"/>
            <p:cNvSpPr>
              <a:spLocks noChangeShapeType="1"/>
            </p:cNvSpPr>
            <p:nvPr/>
          </p:nvSpPr>
          <p:spPr bwMode="auto">
            <a:xfrm>
              <a:off x="2208" y="3189"/>
              <a:ext cx="1" cy="14"/>
            </a:xfrm>
            <a:prstGeom prst="line">
              <a:avLst/>
            </a:prstGeom>
            <a:noFill/>
            <a:ln w="31750">
              <a:solidFill>
                <a:srgbClr val="000000"/>
              </a:solidFill>
              <a:round/>
              <a:headEnd/>
              <a:tailEnd/>
            </a:ln>
          </p:spPr>
          <p:txBody>
            <a:bodyPr/>
            <a:lstStyle/>
            <a:p>
              <a:endParaRPr lang="en-GB"/>
            </a:p>
          </p:txBody>
        </p:sp>
        <p:sp>
          <p:nvSpPr>
            <p:cNvPr id="33845" name="Line 901"/>
            <p:cNvSpPr>
              <a:spLocks noChangeShapeType="1"/>
            </p:cNvSpPr>
            <p:nvPr/>
          </p:nvSpPr>
          <p:spPr bwMode="auto">
            <a:xfrm>
              <a:off x="2222" y="3189"/>
              <a:ext cx="1" cy="14"/>
            </a:xfrm>
            <a:prstGeom prst="line">
              <a:avLst/>
            </a:prstGeom>
            <a:noFill/>
            <a:ln w="31750">
              <a:solidFill>
                <a:srgbClr val="000000"/>
              </a:solidFill>
              <a:round/>
              <a:headEnd/>
              <a:tailEnd/>
            </a:ln>
          </p:spPr>
          <p:txBody>
            <a:bodyPr/>
            <a:lstStyle/>
            <a:p>
              <a:endParaRPr lang="en-GB"/>
            </a:p>
          </p:txBody>
        </p:sp>
        <p:sp>
          <p:nvSpPr>
            <p:cNvPr id="33846" name="Rectangle 902"/>
            <p:cNvSpPr>
              <a:spLocks noChangeArrowheads="1"/>
            </p:cNvSpPr>
            <p:nvPr/>
          </p:nvSpPr>
          <p:spPr bwMode="auto">
            <a:xfrm>
              <a:off x="2070" y="3120"/>
              <a:ext cx="97" cy="14"/>
            </a:xfrm>
            <a:prstGeom prst="rect">
              <a:avLst/>
            </a:prstGeom>
            <a:solidFill>
              <a:srgbClr val="D9AA73"/>
            </a:solidFill>
            <a:ln w="31750">
              <a:solidFill>
                <a:srgbClr val="D9AA73"/>
              </a:solidFill>
              <a:miter lim="800000"/>
              <a:headEnd/>
              <a:tailEnd/>
            </a:ln>
          </p:spPr>
          <p:txBody>
            <a:bodyPr/>
            <a:lstStyle/>
            <a:p>
              <a:endParaRPr lang="en-US">
                <a:latin typeface="Gill Sans MT" pitchFamily="34" charset="0"/>
              </a:endParaRPr>
            </a:p>
          </p:txBody>
        </p:sp>
        <p:sp>
          <p:nvSpPr>
            <p:cNvPr id="33847" name="Freeform 903"/>
            <p:cNvSpPr>
              <a:spLocks/>
            </p:cNvSpPr>
            <p:nvPr/>
          </p:nvSpPr>
          <p:spPr bwMode="auto">
            <a:xfrm>
              <a:off x="2057" y="3134"/>
              <a:ext cx="138" cy="27"/>
            </a:xfrm>
            <a:custGeom>
              <a:avLst/>
              <a:gdLst>
                <a:gd name="T0" fmla="*/ 13 w 138"/>
                <a:gd name="T1" fmla="*/ 0 h 27"/>
                <a:gd name="T2" fmla="*/ 0 w 138"/>
                <a:gd name="T3" fmla="*/ 27 h 27"/>
                <a:gd name="T4" fmla="*/ 138 w 138"/>
                <a:gd name="T5" fmla="*/ 27 h 27"/>
                <a:gd name="T6" fmla="*/ 124 w 138"/>
                <a:gd name="T7" fmla="*/ 0 h 27"/>
                <a:gd name="T8" fmla="*/ 13 w 138"/>
                <a:gd name="T9" fmla="*/ 0 h 27"/>
                <a:gd name="T10" fmla="*/ 0 60000 65536"/>
                <a:gd name="T11" fmla="*/ 0 60000 65536"/>
                <a:gd name="T12" fmla="*/ 0 60000 65536"/>
                <a:gd name="T13" fmla="*/ 0 60000 65536"/>
                <a:gd name="T14" fmla="*/ 0 60000 65536"/>
                <a:gd name="T15" fmla="*/ 0 w 138"/>
                <a:gd name="T16" fmla="*/ 0 h 27"/>
                <a:gd name="T17" fmla="*/ 138 w 138"/>
                <a:gd name="T18" fmla="*/ 27 h 27"/>
              </a:gdLst>
              <a:ahLst/>
              <a:cxnLst>
                <a:cxn ang="T10">
                  <a:pos x="T0" y="T1"/>
                </a:cxn>
                <a:cxn ang="T11">
                  <a:pos x="T2" y="T3"/>
                </a:cxn>
                <a:cxn ang="T12">
                  <a:pos x="T4" y="T5"/>
                </a:cxn>
                <a:cxn ang="T13">
                  <a:pos x="T6" y="T7"/>
                </a:cxn>
                <a:cxn ang="T14">
                  <a:pos x="T8" y="T9"/>
                </a:cxn>
              </a:cxnLst>
              <a:rect l="T15" t="T16" r="T17" b="T18"/>
              <a:pathLst>
                <a:path w="138" h="27">
                  <a:moveTo>
                    <a:pt x="13" y="0"/>
                  </a:moveTo>
                  <a:lnTo>
                    <a:pt x="0" y="27"/>
                  </a:lnTo>
                  <a:lnTo>
                    <a:pt x="138" y="27"/>
                  </a:lnTo>
                  <a:lnTo>
                    <a:pt x="124" y="0"/>
                  </a:lnTo>
                  <a:lnTo>
                    <a:pt x="13" y="0"/>
                  </a:lnTo>
                  <a:close/>
                </a:path>
              </a:pathLst>
            </a:custGeom>
            <a:noFill/>
            <a:ln w="31750">
              <a:solidFill>
                <a:srgbClr val="D9AA73"/>
              </a:solidFill>
              <a:prstDash val="solid"/>
              <a:round/>
              <a:headEnd/>
              <a:tailEnd/>
            </a:ln>
          </p:spPr>
          <p:txBody>
            <a:bodyPr/>
            <a:lstStyle/>
            <a:p>
              <a:endParaRPr lang="en-GB"/>
            </a:p>
          </p:txBody>
        </p:sp>
        <p:sp>
          <p:nvSpPr>
            <p:cNvPr id="33848" name="Line 904"/>
            <p:cNvSpPr>
              <a:spLocks noChangeShapeType="1"/>
            </p:cNvSpPr>
            <p:nvPr/>
          </p:nvSpPr>
          <p:spPr bwMode="auto">
            <a:xfrm>
              <a:off x="2070" y="3148"/>
              <a:ext cx="28" cy="1"/>
            </a:xfrm>
            <a:prstGeom prst="line">
              <a:avLst/>
            </a:prstGeom>
            <a:noFill/>
            <a:ln w="31750">
              <a:solidFill>
                <a:srgbClr val="000000"/>
              </a:solidFill>
              <a:round/>
              <a:headEnd/>
              <a:tailEnd/>
            </a:ln>
          </p:spPr>
          <p:txBody>
            <a:bodyPr/>
            <a:lstStyle/>
            <a:p>
              <a:endParaRPr lang="en-GB"/>
            </a:p>
          </p:txBody>
        </p:sp>
        <p:sp>
          <p:nvSpPr>
            <p:cNvPr id="33849" name="Line 905"/>
            <p:cNvSpPr>
              <a:spLocks noChangeShapeType="1"/>
            </p:cNvSpPr>
            <p:nvPr/>
          </p:nvSpPr>
          <p:spPr bwMode="auto">
            <a:xfrm>
              <a:off x="2084" y="3134"/>
              <a:ext cx="83" cy="1"/>
            </a:xfrm>
            <a:prstGeom prst="line">
              <a:avLst/>
            </a:prstGeom>
            <a:noFill/>
            <a:ln w="31750">
              <a:solidFill>
                <a:srgbClr val="000000"/>
              </a:solidFill>
              <a:round/>
              <a:headEnd/>
              <a:tailEnd/>
            </a:ln>
          </p:spPr>
          <p:txBody>
            <a:bodyPr/>
            <a:lstStyle/>
            <a:p>
              <a:endParaRPr lang="en-GB"/>
            </a:p>
          </p:txBody>
        </p:sp>
        <p:sp>
          <p:nvSpPr>
            <p:cNvPr id="33850" name="Line 906"/>
            <p:cNvSpPr>
              <a:spLocks noChangeShapeType="1"/>
            </p:cNvSpPr>
            <p:nvPr/>
          </p:nvSpPr>
          <p:spPr bwMode="auto">
            <a:xfrm>
              <a:off x="2070" y="3148"/>
              <a:ext cx="69" cy="1"/>
            </a:xfrm>
            <a:prstGeom prst="line">
              <a:avLst/>
            </a:prstGeom>
            <a:noFill/>
            <a:ln w="31750">
              <a:solidFill>
                <a:srgbClr val="000000"/>
              </a:solidFill>
              <a:round/>
              <a:headEnd/>
              <a:tailEnd/>
            </a:ln>
          </p:spPr>
          <p:txBody>
            <a:bodyPr/>
            <a:lstStyle/>
            <a:p>
              <a:endParaRPr lang="en-GB"/>
            </a:p>
          </p:txBody>
        </p:sp>
        <p:sp>
          <p:nvSpPr>
            <p:cNvPr id="33851" name="Freeform 907"/>
            <p:cNvSpPr>
              <a:spLocks/>
            </p:cNvSpPr>
            <p:nvPr/>
          </p:nvSpPr>
          <p:spPr bwMode="auto">
            <a:xfrm>
              <a:off x="2098" y="3148"/>
              <a:ext cx="83" cy="1"/>
            </a:xfrm>
            <a:custGeom>
              <a:avLst/>
              <a:gdLst>
                <a:gd name="T0" fmla="*/ 0 w 83"/>
                <a:gd name="T1" fmla="*/ 0 h 1"/>
                <a:gd name="T2" fmla="*/ 55 w 83"/>
                <a:gd name="T3" fmla="*/ 0 h 1"/>
                <a:gd name="T4" fmla="*/ 83 w 83"/>
                <a:gd name="T5" fmla="*/ 0 h 1"/>
                <a:gd name="T6" fmla="*/ 0 60000 65536"/>
                <a:gd name="T7" fmla="*/ 0 60000 65536"/>
                <a:gd name="T8" fmla="*/ 0 60000 65536"/>
                <a:gd name="T9" fmla="*/ 0 w 83"/>
                <a:gd name="T10" fmla="*/ 0 h 1"/>
                <a:gd name="T11" fmla="*/ 83 w 83"/>
                <a:gd name="T12" fmla="*/ 1 h 1"/>
              </a:gdLst>
              <a:ahLst/>
              <a:cxnLst>
                <a:cxn ang="T6">
                  <a:pos x="T0" y="T1"/>
                </a:cxn>
                <a:cxn ang="T7">
                  <a:pos x="T2" y="T3"/>
                </a:cxn>
                <a:cxn ang="T8">
                  <a:pos x="T4" y="T5"/>
                </a:cxn>
              </a:cxnLst>
              <a:rect l="T9" t="T10" r="T11" b="T12"/>
              <a:pathLst>
                <a:path w="83" h="1">
                  <a:moveTo>
                    <a:pt x="0" y="0"/>
                  </a:moveTo>
                  <a:lnTo>
                    <a:pt x="55" y="0"/>
                  </a:lnTo>
                  <a:lnTo>
                    <a:pt x="83" y="0"/>
                  </a:lnTo>
                </a:path>
              </a:pathLst>
            </a:custGeom>
            <a:noFill/>
            <a:ln w="31750">
              <a:solidFill>
                <a:srgbClr val="000000"/>
              </a:solidFill>
              <a:prstDash val="solid"/>
              <a:round/>
              <a:headEnd/>
              <a:tailEnd/>
            </a:ln>
          </p:spPr>
          <p:txBody>
            <a:bodyPr/>
            <a:lstStyle/>
            <a:p>
              <a:endParaRPr lang="en-GB"/>
            </a:p>
          </p:txBody>
        </p:sp>
        <p:sp>
          <p:nvSpPr>
            <p:cNvPr id="33852" name="Line 908"/>
            <p:cNvSpPr>
              <a:spLocks noChangeShapeType="1"/>
            </p:cNvSpPr>
            <p:nvPr/>
          </p:nvSpPr>
          <p:spPr bwMode="auto">
            <a:xfrm>
              <a:off x="2167" y="3148"/>
              <a:ext cx="14" cy="1"/>
            </a:xfrm>
            <a:prstGeom prst="line">
              <a:avLst/>
            </a:prstGeom>
            <a:noFill/>
            <a:ln w="31750">
              <a:solidFill>
                <a:srgbClr val="000000"/>
              </a:solidFill>
              <a:round/>
              <a:headEnd/>
              <a:tailEnd/>
            </a:ln>
          </p:spPr>
          <p:txBody>
            <a:bodyPr/>
            <a:lstStyle/>
            <a:p>
              <a:endParaRPr lang="en-GB"/>
            </a:p>
          </p:txBody>
        </p:sp>
        <p:sp>
          <p:nvSpPr>
            <p:cNvPr id="33853" name="Rectangle 909"/>
            <p:cNvSpPr>
              <a:spLocks noChangeArrowheads="1"/>
            </p:cNvSpPr>
            <p:nvPr/>
          </p:nvSpPr>
          <p:spPr bwMode="auto">
            <a:xfrm>
              <a:off x="2503" y="3037"/>
              <a:ext cx="27" cy="42"/>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33854" name="Rectangle 910"/>
            <p:cNvSpPr>
              <a:spLocks noChangeArrowheads="1"/>
            </p:cNvSpPr>
            <p:nvPr/>
          </p:nvSpPr>
          <p:spPr bwMode="auto">
            <a:xfrm>
              <a:off x="2489" y="3037"/>
              <a:ext cx="41" cy="55"/>
            </a:xfrm>
            <a:prstGeom prst="rect">
              <a:avLst/>
            </a:prstGeom>
            <a:noFill/>
            <a:ln w="31750">
              <a:solidFill>
                <a:srgbClr val="000000"/>
              </a:solidFill>
              <a:miter lim="800000"/>
              <a:headEnd/>
              <a:tailEnd/>
            </a:ln>
          </p:spPr>
          <p:txBody>
            <a:bodyPr/>
            <a:lstStyle/>
            <a:p>
              <a:endParaRPr lang="en-US">
                <a:latin typeface="Gill Sans MT" pitchFamily="34" charset="0"/>
              </a:endParaRPr>
            </a:p>
          </p:txBody>
        </p:sp>
        <p:sp>
          <p:nvSpPr>
            <p:cNvPr id="33855" name="Rectangle 911"/>
            <p:cNvSpPr>
              <a:spLocks noChangeArrowheads="1"/>
            </p:cNvSpPr>
            <p:nvPr/>
          </p:nvSpPr>
          <p:spPr bwMode="auto">
            <a:xfrm>
              <a:off x="1919" y="2265"/>
              <a:ext cx="82" cy="82"/>
            </a:xfrm>
            <a:prstGeom prst="rect">
              <a:avLst/>
            </a:prstGeom>
            <a:solidFill>
              <a:srgbClr val="CF924C"/>
            </a:solidFill>
            <a:ln w="9525">
              <a:noFill/>
              <a:miter lim="800000"/>
              <a:headEnd/>
              <a:tailEnd/>
            </a:ln>
          </p:spPr>
          <p:txBody>
            <a:bodyPr/>
            <a:lstStyle/>
            <a:p>
              <a:endParaRPr lang="en-US">
                <a:latin typeface="Gill Sans MT" pitchFamily="34" charset="0"/>
              </a:endParaRPr>
            </a:p>
          </p:txBody>
        </p:sp>
        <p:sp>
          <p:nvSpPr>
            <p:cNvPr id="33856" name="Rectangle 912"/>
            <p:cNvSpPr>
              <a:spLocks noChangeArrowheads="1"/>
            </p:cNvSpPr>
            <p:nvPr/>
          </p:nvSpPr>
          <p:spPr bwMode="auto">
            <a:xfrm>
              <a:off x="1919" y="2265"/>
              <a:ext cx="96" cy="96"/>
            </a:xfrm>
            <a:prstGeom prst="rect">
              <a:avLst/>
            </a:prstGeom>
            <a:noFill/>
            <a:ln w="31750">
              <a:solidFill>
                <a:srgbClr val="CF924C"/>
              </a:solidFill>
              <a:miter lim="800000"/>
              <a:headEnd/>
              <a:tailEnd/>
            </a:ln>
          </p:spPr>
          <p:txBody>
            <a:bodyPr/>
            <a:lstStyle/>
            <a:p>
              <a:endParaRPr lang="en-US">
                <a:latin typeface="Gill Sans MT" pitchFamily="34" charset="0"/>
              </a:endParaRPr>
            </a:p>
          </p:txBody>
        </p:sp>
        <p:sp>
          <p:nvSpPr>
            <p:cNvPr id="33857" name="Rectangle 913"/>
            <p:cNvSpPr>
              <a:spLocks noChangeArrowheads="1"/>
            </p:cNvSpPr>
            <p:nvPr/>
          </p:nvSpPr>
          <p:spPr bwMode="auto">
            <a:xfrm>
              <a:off x="1560" y="2278"/>
              <a:ext cx="83" cy="69"/>
            </a:xfrm>
            <a:prstGeom prst="rect">
              <a:avLst/>
            </a:prstGeom>
            <a:solidFill>
              <a:srgbClr val="CF924C"/>
            </a:solidFill>
            <a:ln w="9525">
              <a:noFill/>
              <a:miter lim="800000"/>
              <a:headEnd/>
              <a:tailEnd/>
            </a:ln>
          </p:spPr>
          <p:txBody>
            <a:bodyPr/>
            <a:lstStyle/>
            <a:p>
              <a:endParaRPr lang="en-US">
                <a:latin typeface="Gill Sans MT" pitchFamily="34" charset="0"/>
              </a:endParaRPr>
            </a:p>
          </p:txBody>
        </p:sp>
        <p:sp>
          <p:nvSpPr>
            <p:cNvPr id="33858" name="Rectangle 914"/>
            <p:cNvSpPr>
              <a:spLocks noChangeArrowheads="1"/>
            </p:cNvSpPr>
            <p:nvPr/>
          </p:nvSpPr>
          <p:spPr bwMode="auto">
            <a:xfrm>
              <a:off x="1560" y="2278"/>
              <a:ext cx="96" cy="83"/>
            </a:xfrm>
            <a:prstGeom prst="rect">
              <a:avLst/>
            </a:prstGeom>
            <a:noFill/>
            <a:ln w="31750">
              <a:solidFill>
                <a:srgbClr val="CF924C"/>
              </a:solidFill>
              <a:miter lim="800000"/>
              <a:headEnd/>
              <a:tailEnd/>
            </a:ln>
          </p:spPr>
          <p:txBody>
            <a:bodyPr/>
            <a:lstStyle/>
            <a:p>
              <a:endParaRPr lang="en-US">
                <a:latin typeface="Gill Sans MT" pitchFamily="34" charset="0"/>
              </a:endParaRPr>
            </a:p>
          </p:txBody>
        </p:sp>
        <p:sp>
          <p:nvSpPr>
            <p:cNvPr id="33859" name="Rectangle 915"/>
            <p:cNvSpPr>
              <a:spLocks noChangeArrowheads="1"/>
            </p:cNvSpPr>
            <p:nvPr/>
          </p:nvSpPr>
          <p:spPr bwMode="auto">
            <a:xfrm>
              <a:off x="2070" y="3244"/>
              <a:ext cx="83" cy="83"/>
            </a:xfrm>
            <a:prstGeom prst="rect">
              <a:avLst/>
            </a:prstGeom>
            <a:solidFill>
              <a:srgbClr val="CF924C"/>
            </a:solidFill>
            <a:ln w="9525">
              <a:noFill/>
              <a:miter lim="800000"/>
              <a:headEnd/>
              <a:tailEnd/>
            </a:ln>
          </p:spPr>
          <p:txBody>
            <a:bodyPr/>
            <a:lstStyle/>
            <a:p>
              <a:endParaRPr lang="en-US">
                <a:latin typeface="Gill Sans MT" pitchFamily="34" charset="0"/>
              </a:endParaRPr>
            </a:p>
          </p:txBody>
        </p:sp>
        <p:sp>
          <p:nvSpPr>
            <p:cNvPr id="33860" name="Rectangle 916"/>
            <p:cNvSpPr>
              <a:spLocks noChangeArrowheads="1"/>
            </p:cNvSpPr>
            <p:nvPr/>
          </p:nvSpPr>
          <p:spPr bwMode="auto">
            <a:xfrm>
              <a:off x="2070" y="3244"/>
              <a:ext cx="97" cy="97"/>
            </a:xfrm>
            <a:prstGeom prst="rect">
              <a:avLst/>
            </a:prstGeom>
            <a:noFill/>
            <a:ln w="31750">
              <a:solidFill>
                <a:srgbClr val="CF924C"/>
              </a:solidFill>
              <a:miter lim="800000"/>
              <a:headEnd/>
              <a:tailEnd/>
            </a:ln>
          </p:spPr>
          <p:txBody>
            <a:bodyPr/>
            <a:lstStyle/>
            <a:p>
              <a:endParaRPr lang="en-US">
                <a:latin typeface="Gill Sans MT" pitchFamily="34" charset="0"/>
              </a:endParaRPr>
            </a:p>
          </p:txBody>
        </p:sp>
        <p:sp>
          <p:nvSpPr>
            <p:cNvPr id="33861" name="Rectangle 922"/>
            <p:cNvSpPr>
              <a:spLocks noChangeArrowheads="1"/>
            </p:cNvSpPr>
            <p:nvPr/>
          </p:nvSpPr>
          <p:spPr bwMode="auto">
            <a:xfrm>
              <a:off x="2612" y="1416"/>
              <a:ext cx="109" cy="136"/>
            </a:xfrm>
            <a:prstGeom prst="rect">
              <a:avLst/>
            </a:prstGeom>
            <a:noFill/>
            <a:ln w="9525">
              <a:noFill/>
              <a:miter lim="800000"/>
              <a:headEnd/>
              <a:tailEnd/>
            </a:ln>
          </p:spPr>
          <p:txBody>
            <a:bodyPr wrap="none" lIns="0" tIns="0" rIns="0" bIns="0">
              <a:spAutoFit/>
            </a:bodyPr>
            <a:lstStyle/>
            <a:p>
              <a:pPr eaLnBrk="0" hangingPunct="0"/>
              <a:r>
                <a:rPr lang="en-GB" sz="1400">
                  <a:solidFill>
                    <a:srgbClr val="000000"/>
                  </a:solidFill>
                  <a:latin typeface="Zapf Dingbats" charset="2"/>
                </a:rPr>
                <a:t>%</a:t>
              </a:r>
              <a:endParaRPr lang="en-GB" sz="2400">
                <a:latin typeface="Zapf Dingbats" charset="2"/>
              </a:endParaRPr>
            </a:p>
          </p:txBody>
        </p:sp>
        <p:sp>
          <p:nvSpPr>
            <p:cNvPr id="33862" name="Rectangle 923"/>
            <p:cNvSpPr>
              <a:spLocks noChangeArrowheads="1"/>
            </p:cNvSpPr>
            <p:nvPr/>
          </p:nvSpPr>
          <p:spPr bwMode="auto">
            <a:xfrm>
              <a:off x="1036" y="2996"/>
              <a:ext cx="1592" cy="607"/>
            </a:xfrm>
            <a:prstGeom prst="rect">
              <a:avLst/>
            </a:prstGeom>
            <a:noFill/>
            <a:ln w="31750">
              <a:solidFill>
                <a:srgbClr val="000000"/>
              </a:solidFill>
              <a:miter lim="800000"/>
              <a:headEnd/>
              <a:tailEnd/>
            </a:ln>
          </p:spPr>
          <p:txBody>
            <a:bodyPr/>
            <a:lstStyle/>
            <a:p>
              <a:endParaRPr lang="en-US">
                <a:latin typeface="Gill Sans MT" pitchFamily="34" charset="0"/>
              </a:endParaRPr>
            </a:p>
          </p:txBody>
        </p:sp>
        <p:sp>
          <p:nvSpPr>
            <p:cNvPr id="33863" name="Freeform 924"/>
            <p:cNvSpPr>
              <a:spLocks/>
            </p:cNvSpPr>
            <p:nvPr/>
          </p:nvSpPr>
          <p:spPr bwMode="auto">
            <a:xfrm>
              <a:off x="2650" y="1713"/>
              <a:ext cx="55" cy="55"/>
            </a:xfrm>
            <a:custGeom>
              <a:avLst/>
              <a:gdLst>
                <a:gd name="T0" fmla="*/ 0 w 55"/>
                <a:gd name="T1" fmla="*/ 0 h 55"/>
                <a:gd name="T2" fmla="*/ 41 w 55"/>
                <a:gd name="T3" fmla="*/ 13 h 55"/>
                <a:gd name="T4" fmla="*/ 55 w 55"/>
                <a:gd name="T5" fmla="*/ 55 h 55"/>
                <a:gd name="T6" fmla="*/ 0 60000 65536"/>
                <a:gd name="T7" fmla="*/ 0 60000 65536"/>
                <a:gd name="T8" fmla="*/ 0 60000 65536"/>
                <a:gd name="T9" fmla="*/ 0 w 55"/>
                <a:gd name="T10" fmla="*/ 0 h 55"/>
                <a:gd name="T11" fmla="*/ 55 w 55"/>
                <a:gd name="T12" fmla="*/ 55 h 55"/>
              </a:gdLst>
              <a:ahLst/>
              <a:cxnLst>
                <a:cxn ang="T6">
                  <a:pos x="T0" y="T1"/>
                </a:cxn>
                <a:cxn ang="T7">
                  <a:pos x="T2" y="T3"/>
                </a:cxn>
                <a:cxn ang="T8">
                  <a:pos x="T4" y="T5"/>
                </a:cxn>
              </a:cxnLst>
              <a:rect l="T9" t="T10" r="T11" b="T12"/>
              <a:pathLst>
                <a:path w="55" h="55">
                  <a:moveTo>
                    <a:pt x="0" y="0"/>
                  </a:moveTo>
                  <a:lnTo>
                    <a:pt x="41" y="13"/>
                  </a:lnTo>
                  <a:lnTo>
                    <a:pt x="55" y="55"/>
                  </a:lnTo>
                </a:path>
              </a:pathLst>
            </a:custGeom>
            <a:noFill/>
            <a:ln w="31750">
              <a:solidFill>
                <a:srgbClr val="000000"/>
              </a:solidFill>
              <a:prstDash val="solid"/>
              <a:round/>
              <a:headEnd/>
              <a:tailEnd/>
            </a:ln>
          </p:spPr>
          <p:txBody>
            <a:bodyPr/>
            <a:lstStyle/>
            <a:p>
              <a:endParaRPr lang="en-GB"/>
            </a:p>
          </p:txBody>
        </p:sp>
        <p:sp>
          <p:nvSpPr>
            <p:cNvPr id="33864" name="AutoShape 925"/>
            <p:cNvSpPr>
              <a:spLocks noChangeArrowheads="1"/>
            </p:cNvSpPr>
            <p:nvPr/>
          </p:nvSpPr>
          <p:spPr bwMode="auto">
            <a:xfrm>
              <a:off x="2553" y="1616"/>
              <a:ext cx="111" cy="83"/>
            </a:xfrm>
            <a:prstGeom prst="roundRect">
              <a:avLst>
                <a:gd name="adj" fmla="val 50000"/>
              </a:avLst>
            </a:prstGeom>
            <a:solidFill>
              <a:srgbClr val="CF924C"/>
            </a:solidFill>
            <a:ln w="9525">
              <a:noFill/>
              <a:round/>
              <a:headEnd/>
              <a:tailEnd/>
            </a:ln>
          </p:spPr>
          <p:txBody>
            <a:bodyPr/>
            <a:lstStyle/>
            <a:p>
              <a:endParaRPr lang="en-US">
                <a:latin typeface="Gill Sans MT" pitchFamily="34" charset="0"/>
              </a:endParaRPr>
            </a:p>
          </p:txBody>
        </p:sp>
        <p:sp>
          <p:nvSpPr>
            <p:cNvPr id="33865" name="AutoShape 926"/>
            <p:cNvSpPr>
              <a:spLocks noChangeArrowheads="1"/>
            </p:cNvSpPr>
            <p:nvPr/>
          </p:nvSpPr>
          <p:spPr bwMode="auto">
            <a:xfrm>
              <a:off x="2539" y="1602"/>
              <a:ext cx="138" cy="111"/>
            </a:xfrm>
            <a:prstGeom prst="roundRect">
              <a:avLst>
                <a:gd name="adj" fmla="val 40088"/>
              </a:avLst>
            </a:prstGeom>
            <a:noFill/>
            <a:ln w="53975">
              <a:solidFill>
                <a:srgbClr val="CF924C"/>
              </a:solidFill>
              <a:round/>
              <a:headEnd/>
              <a:tailEnd/>
            </a:ln>
          </p:spPr>
          <p:txBody>
            <a:bodyPr/>
            <a:lstStyle/>
            <a:p>
              <a:endParaRPr lang="en-US">
                <a:latin typeface="Gill Sans MT" pitchFamily="34" charset="0"/>
              </a:endParaRPr>
            </a:p>
          </p:txBody>
        </p:sp>
        <p:sp>
          <p:nvSpPr>
            <p:cNvPr id="33866" name="Rectangle 927"/>
            <p:cNvSpPr>
              <a:spLocks noChangeArrowheads="1"/>
            </p:cNvSpPr>
            <p:nvPr/>
          </p:nvSpPr>
          <p:spPr bwMode="auto">
            <a:xfrm>
              <a:off x="2567" y="1644"/>
              <a:ext cx="83" cy="41"/>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33867" name="Rectangle 928"/>
            <p:cNvSpPr>
              <a:spLocks noChangeArrowheads="1"/>
            </p:cNvSpPr>
            <p:nvPr/>
          </p:nvSpPr>
          <p:spPr bwMode="auto">
            <a:xfrm>
              <a:off x="2567" y="1644"/>
              <a:ext cx="97" cy="55"/>
            </a:xfrm>
            <a:prstGeom prst="rect">
              <a:avLst/>
            </a:prstGeom>
            <a:noFill/>
            <a:ln w="31750">
              <a:solidFill>
                <a:srgbClr val="CF924C"/>
              </a:solidFill>
              <a:miter lim="800000"/>
              <a:headEnd/>
              <a:tailEnd/>
            </a:ln>
          </p:spPr>
          <p:txBody>
            <a:bodyPr/>
            <a:lstStyle/>
            <a:p>
              <a:endParaRPr lang="en-US">
                <a:latin typeface="Gill Sans MT" pitchFamily="34" charset="0"/>
              </a:endParaRPr>
            </a:p>
          </p:txBody>
        </p:sp>
        <p:sp>
          <p:nvSpPr>
            <p:cNvPr id="33868" name="Freeform 929"/>
            <p:cNvSpPr>
              <a:spLocks/>
            </p:cNvSpPr>
            <p:nvPr/>
          </p:nvSpPr>
          <p:spPr bwMode="auto">
            <a:xfrm>
              <a:off x="2691" y="1768"/>
              <a:ext cx="14" cy="27"/>
            </a:xfrm>
            <a:custGeom>
              <a:avLst/>
              <a:gdLst>
                <a:gd name="T0" fmla="*/ 0 w 14"/>
                <a:gd name="T1" fmla="*/ 0 h 27"/>
                <a:gd name="T2" fmla="*/ 14 w 14"/>
                <a:gd name="T3" fmla="*/ 0 h 27"/>
                <a:gd name="T4" fmla="*/ 14 w 14"/>
                <a:gd name="T5" fmla="*/ 0 h 27"/>
                <a:gd name="T6" fmla="*/ 14 w 14"/>
                <a:gd name="T7" fmla="*/ 14 h 27"/>
                <a:gd name="T8" fmla="*/ 14 w 14"/>
                <a:gd name="T9" fmla="*/ 27 h 27"/>
                <a:gd name="T10" fmla="*/ 0 w 14"/>
                <a:gd name="T11" fmla="*/ 27 h 27"/>
                <a:gd name="T12" fmla="*/ 0 w 14"/>
                <a:gd name="T13" fmla="*/ 14 h 27"/>
                <a:gd name="T14" fmla="*/ 0 w 14"/>
                <a:gd name="T15" fmla="*/ 0 h 27"/>
                <a:gd name="T16" fmla="*/ 0 w 14"/>
                <a:gd name="T17" fmla="*/ 0 h 27"/>
                <a:gd name="T18" fmla="*/ 0 w 14"/>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27"/>
                <a:gd name="T32" fmla="*/ 14 w 14"/>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27">
                  <a:moveTo>
                    <a:pt x="0" y="0"/>
                  </a:moveTo>
                  <a:lnTo>
                    <a:pt x="14" y="0"/>
                  </a:lnTo>
                  <a:lnTo>
                    <a:pt x="14" y="14"/>
                  </a:lnTo>
                  <a:lnTo>
                    <a:pt x="14" y="27"/>
                  </a:lnTo>
                  <a:lnTo>
                    <a:pt x="0" y="27"/>
                  </a:lnTo>
                  <a:lnTo>
                    <a:pt x="0" y="14"/>
                  </a:lnTo>
                  <a:lnTo>
                    <a:pt x="0" y="0"/>
                  </a:lnTo>
                  <a:close/>
                </a:path>
              </a:pathLst>
            </a:custGeom>
            <a:solidFill>
              <a:srgbClr val="CF924C"/>
            </a:solidFill>
            <a:ln w="31750">
              <a:solidFill>
                <a:srgbClr val="CF924C"/>
              </a:solidFill>
              <a:prstDash val="solid"/>
              <a:round/>
              <a:headEnd/>
              <a:tailEnd/>
            </a:ln>
          </p:spPr>
          <p:txBody>
            <a:bodyPr/>
            <a:lstStyle/>
            <a:p>
              <a:endParaRPr lang="en-GB"/>
            </a:p>
          </p:txBody>
        </p:sp>
        <p:pic>
          <p:nvPicPr>
            <p:cNvPr id="33869" name="Picture 930"/>
            <p:cNvPicPr>
              <a:picLocks noChangeAspect="1" noChangeArrowheads="1"/>
            </p:cNvPicPr>
            <p:nvPr/>
          </p:nvPicPr>
          <p:blipFill>
            <a:blip r:embed="rId2" cstate="print"/>
            <a:srcRect/>
            <a:stretch>
              <a:fillRect/>
            </a:stretch>
          </p:blipFill>
          <p:spPr bwMode="auto">
            <a:xfrm>
              <a:off x="2581" y="1644"/>
              <a:ext cx="69" cy="27"/>
            </a:xfrm>
            <a:prstGeom prst="rect">
              <a:avLst/>
            </a:prstGeom>
            <a:noFill/>
            <a:ln w="9525">
              <a:noFill/>
              <a:miter lim="800000"/>
              <a:headEnd/>
              <a:tailEnd/>
            </a:ln>
          </p:spPr>
        </p:pic>
        <p:sp>
          <p:nvSpPr>
            <p:cNvPr id="33870" name="Line 931"/>
            <p:cNvSpPr>
              <a:spLocks noChangeShapeType="1"/>
            </p:cNvSpPr>
            <p:nvPr/>
          </p:nvSpPr>
          <p:spPr bwMode="auto">
            <a:xfrm>
              <a:off x="2691" y="1768"/>
              <a:ext cx="1" cy="14"/>
            </a:xfrm>
            <a:prstGeom prst="line">
              <a:avLst/>
            </a:prstGeom>
            <a:noFill/>
            <a:ln w="31750">
              <a:solidFill>
                <a:srgbClr val="000000"/>
              </a:solidFill>
              <a:round/>
              <a:headEnd/>
              <a:tailEnd/>
            </a:ln>
          </p:spPr>
          <p:txBody>
            <a:bodyPr/>
            <a:lstStyle/>
            <a:p>
              <a:endParaRPr lang="en-GB"/>
            </a:p>
          </p:txBody>
        </p:sp>
        <p:sp>
          <p:nvSpPr>
            <p:cNvPr id="33871" name="Line 932"/>
            <p:cNvSpPr>
              <a:spLocks noChangeShapeType="1"/>
            </p:cNvSpPr>
            <p:nvPr/>
          </p:nvSpPr>
          <p:spPr bwMode="auto">
            <a:xfrm>
              <a:off x="2691" y="1768"/>
              <a:ext cx="1" cy="14"/>
            </a:xfrm>
            <a:prstGeom prst="line">
              <a:avLst/>
            </a:prstGeom>
            <a:noFill/>
            <a:ln w="31750">
              <a:solidFill>
                <a:srgbClr val="000000"/>
              </a:solidFill>
              <a:round/>
              <a:headEnd/>
              <a:tailEnd/>
            </a:ln>
          </p:spPr>
          <p:txBody>
            <a:bodyPr/>
            <a:lstStyle/>
            <a:p>
              <a:endParaRPr lang="en-GB"/>
            </a:p>
          </p:txBody>
        </p:sp>
        <p:sp>
          <p:nvSpPr>
            <p:cNvPr id="33872" name="Line 933"/>
            <p:cNvSpPr>
              <a:spLocks noChangeShapeType="1"/>
            </p:cNvSpPr>
            <p:nvPr/>
          </p:nvSpPr>
          <p:spPr bwMode="auto">
            <a:xfrm>
              <a:off x="2705" y="1768"/>
              <a:ext cx="1" cy="14"/>
            </a:xfrm>
            <a:prstGeom prst="line">
              <a:avLst/>
            </a:prstGeom>
            <a:noFill/>
            <a:ln w="31750">
              <a:solidFill>
                <a:srgbClr val="000000"/>
              </a:solidFill>
              <a:round/>
              <a:headEnd/>
              <a:tailEnd/>
            </a:ln>
          </p:spPr>
          <p:txBody>
            <a:bodyPr/>
            <a:lstStyle/>
            <a:p>
              <a:endParaRPr lang="en-GB"/>
            </a:p>
          </p:txBody>
        </p:sp>
        <p:sp>
          <p:nvSpPr>
            <p:cNvPr id="33873" name="Rectangle 934"/>
            <p:cNvSpPr>
              <a:spLocks noChangeArrowheads="1"/>
            </p:cNvSpPr>
            <p:nvPr/>
          </p:nvSpPr>
          <p:spPr bwMode="auto">
            <a:xfrm>
              <a:off x="2553" y="1699"/>
              <a:ext cx="111" cy="14"/>
            </a:xfrm>
            <a:prstGeom prst="rect">
              <a:avLst/>
            </a:prstGeom>
            <a:solidFill>
              <a:srgbClr val="CF924C"/>
            </a:solidFill>
            <a:ln w="31750">
              <a:solidFill>
                <a:srgbClr val="CF924C"/>
              </a:solidFill>
              <a:miter lim="800000"/>
              <a:headEnd/>
              <a:tailEnd/>
            </a:ln>
          </p:spPr>
          <p:txBody>
            <a:bodyPr/>
            <a:lstStyle/>
            <a:p>
              <a:endParaRPr lang="en-US">
                <a:latin typeface="Gill Sans MT" pitchFamily="34" charset="0"/>
              </a:endParaRPr>
            </a:p>
          </p:txBody>
        </p:sp>
        <p:sp>
          <p:nvSpPr>
            <p:cNvPr id="33874" name="Freeform 935"/>
            <p:cNvSpPr>
              <a:spLocks/>
            </p:cNvSpPr>
            <p:nvPr/>
          </p:nvSpPr>
          <p:spPr bwMode="auto">
            <a:xfrm>
              <a:off x="2539" y="1726"/>
              <a:ext cx="138" cy="14"/>
            </a:xfrm>
            <a:custGeom>
              <a:avLst/>
              <a:gdLst>
                <a:gd name="T0" fmla="*/ 14 w 138"/>
                <a:gd name="T1" fmla="*/ 0 h 14"/>
                <a:gd name="T2" fmla="*/ 0 w 138"/>
                <a:gd name="T3" fmla="*/ 14 h 14"/>
                <a:gd name="T4" fmla="*/ 138 w 138"/>
                <a:gd name="T5" fmla="*/ 14 h 14"/>
                <a:gd name="T6" fmla="*/ 125 w 138"/>
                <a:gd name="T7" fmla="*/ 0 h 14"/>
                <a:gd name="T8" fmla="*/ 14 w 138"/>
                <a:gd name="T9" fmla="*/ 0 h 14"/>
                <a:gd name="T10" fmla="*/ 0 60000 65536"/>
                <a:gd name="T11" fmla="*/ 0 60000 65536"/>
                <a:gd name="T12" fmla="*/ 0 60000 65536"/>
                <a:gd name="T13" fmla="*/ 0 60000 65536"/>
                <a:gd name="T14" fmla="*/ 0 60000 65536"/>
                <a:gd name="T15" fmla="*/ 0 w 138"/>
                <a:gd name="T16" fmla="*/ 0 h 14"/>
                <a:gd name="T17" fmla="*/ 138 w 138"/>
                <a:gd name="T18" fmla="*/ 14 h 14"/>
              </a:gdLst>
              <a:ahLst/>
              <a:cxnLst>
                <a:cxn ang="T10">
                  <a:pos x="T0" y="T1"/>
                </a:cxn>
                <a:cxn ang="T11">
                  <a:pos x="T2" y="T3"/>
                </a:cxn>
                <a:cxn ang="T12">
                  <a:pos x="T4" y="T5"/>
                </a:cxn>
                <a:cxn ang="T13">
                  <a:pos x="T6" y="T7"/>
                </a:cxn>
                <a:cxn ang="T14">
                  <a:pos x="T8" y="T9"/>
                </a:cxn>
              </a:cxnLst>
              <a:rect l="T15" t="T16" r="T17" b="T18"/>
              <a:pathLst>
                <a:path w="138" h="14">
                  <a:moveTo>
                    <a:pt x="14" y="0"/>
                  </a:moveTo>
                  <a:lnTo>
                    <a:pt x="0" y="14"/>
                  </a:lnTo>
                  <a:lnTo>
                    <a:pt x="138" y="14"/>
                  </a:lnTo>
                  <a:lnTo>
                    <a:pt x="125" y="0"/>
                  </a:lnTo>
                  <a:lnTo>
                    <a:pt x="14" y="0"/>
                  </a:lnTo>
                  <a:close/>
                </a:path>
              </a:pathLst>
            </a:custGeom>
            <a:noFill/>
            <a:ln w="31750">
              <a:solidFill>
                <a:srgbClr val="D9AA73"/>
              </a:solidFill>
              <a:prstDash val="solid"/>
              <a:round/>
              <a:headEnd/>
              <a:tailEnd/>
            </a:ln>
          </p:spPr>
          <p:txBody>
            <a:bodyPr/>
            <a:lstStyle/>
            <a:p>
              <a:endParaRPr lang="en-GB"/>
            </a:p>
          </p:txBody>
        </p:sp>
        <p:sp>
          <p:nvSpPr>
            <p:cNvPr id="33875" name="Line 936"/>
            <p:cNvSpPr>
              <a:spLocks noChangeShapeType="1"/>
            </p:cNvSpPr>
            <p:nvPr/>
          </p:nvSpPr>
          <p:spPr bwMode="auto">
            <a:xfrm>
              <a:off x="2553" y="1740"/>
              <a:ext cx="28" cy="1"/>
            </a:xfrm>
            <a:prstGeom prst="line">
              <a:avLst/>
            </a:prstGeom>
            <a:noFill/>
            <a:ln w="31750">
              <a:solidFill>
                <a:srgbClr val="000000"/>
              </a:solidFill>
              <a:round/>
              <a:headEnd/>
              <a:tailEnd/>
            </a:ln>
          </p:spPr>
          <p:txBody>
            <a:bodyPr/>
            <a:lstStyle/>
            <a:p>
              <a:endParaRPr lang="en-GB"/>
            </a:p>
          </p:txBody>
        </p:sp>
        <p:sp>
          <p:nvSpPr>
            <p:cNvPr id="33876" name="Line 937"/>
            <p:cNvSpPr>
              <a:spLocks noChangeShapeType="1"/>
            </p:cNvSpPr>
            <p:nvPr/>
          </p:nvSpPr>
          <p:spPr bwMode="auto">
            <a:xfrm>
              <a:off x="2567" y="1726"/>
              <a:ext cx="83" cy="1"/>
            </a:xfrm>
            <a:prstGeom prst="line">
              <a:avLst/>
            </a:prstGeom>
            <a:noFill/>
            <a:ln w="31750">
              <a:solidFill>
                <a:srgbClr val="000000"/>
              </a:solidFill>
              <a:round/>
              <a:headEnd/>
              <a:tailEnd/>
            </a:ln>
          </p:spPr>
          <p:txBody>
            <a:bodyPr/>
            <a:lstStyle/>
            <a:p>
              <a:endParaRPr lang="en-GB"/>
            </a:p>
          </p:txBody>
        </p:sp>
        <p:sp>
          <p:nvSpPr>
            <p:cNvPr id="33877" name="Line 938"/>
            <p:cNvSpPr>
              <a:spLocks noChangeShapeType="1"/>
            </p:cNvSpPr>
            <p:nvPr/>
          </p:nvSpPr>
          <p:spPr bwMode="auto">
            <a:xfrm>
              <a:off x="2553" y="1726"/>
              <a:ext cx="69" cy="1"/>
            </a:xfrm>
            <a:prstGeom prst="line">
              <a:avLst/>
            </a:prstGeom>
            <a:noFill/>
            <a:ln w="31750">
              <a:solidFill>
                <a:srgbClr val="000000"/>
              </a:solidFill>
              <a:round/>
              <a:headEnd/>
              <a:tailEnd/>
            </a:ln>
          </p:spPr>
          <p:txBody>
            <a:bodyPr/>
            <a:lstStyle/>
            <a:p>
              <a:endParaRPr lang="en-GB"/>
            </a:p>
          </p:txBody>
        </p:sp>
        <p:sp>
          <p:nvSpPr>
            <p:cNvPr id="33878" name="Line 939"/>
            <p:cNvSpPr>
              <a:spLocks noChangeShapeType="1"/>
            </p:cNvSpPr>
            <p:nvPr/>
          </p:nvSpPr>
          <p:spPr bwMode="auto">
            <a:xfrm>
              <a:off x="2595" y="1740"/>
              <a:ext cx="41" cy="1"/>
            </a:xfrm>
            <a:prstGeom prst="line">
              <a:avLst/>
            </a:prstGeom>
            <a:noFill/>
            <a:ln w="31750">
              <a:solidFill>
                <a:srgbClr val="000000"/>
              </a:solidFill>
              <a:round/>
              <a:headEnd/>
              <a:tailEnd/>
            </a:ln>
          </p:spPr>
          <p:txBody>
            <a:bodyPr/>
            <a:lstStyle/>
            <a:p>
              <a:endParaRPr lang="en-GB"/>
            </a:p>
          </p:txBody>
        </p:sp>
        <p:sp>
          <p:nvSpPr>
            <p:cNvPr id="33879" name="Line 940"/>
            <p:cNvSpPr>
              <a:spLocks noChangeShapeType="1"/>
            </p:cNvSpPr>
            <p:nvPr/>
          </p:nvSpPr>
          <p:spPr bwMode="auto">
            <a:xfrm>
              <a:off x="2636" y="1726"/>
              <a:ext cx="28" cy="1"/>
            </a:xfrm>
            <a:prstGeom prst="line">
              <a:avLst/>
            </a:prstGeom>
            <a:noFill/>
            <a:ln w="31750">
              <a:solidFill>
                <a:srgbClr val="000000"/>
              </a:solidFill>
              <a:round/>
              <a:headEnd/>
              <a:tailEnd/>
            </a:ln>
          </p:spPr>
          <p:txBody>
            <a:bodyPr/>
            <a:lstStyle/>
            <a:p>
              <a:endParaRPr lang="en-GB"/>
            </a:p>
          </p:txBody>
        </p:sp>
        <p:sp>
          <p:nvSpPr>
            <p:cNvPr id="33880" name="Line 941"/>
            <p:cNvSpPr>
              <a:spLocks noChangeShapeType="1"/>
            </p:cNvSpPr>
            <p:nvPr/>
          </p:nvSpPr>
          <p:spPr bwMode="auto">
            <a:xfrm>
              <a:off x="2650" y="1740"/>
              <a:ext cx="14" cy="1"/>
            </a:xfrm>
            <a:prstGeom prst="line">
              <a:avLst/>
            </a:prstGeom>
            <a:noFill/>
            <a:ln w="31750">
              <a:solidFill>
                <a:srgbClr val="000000"/>
              </a:solidFill>
              <a:round/>
              <a:headEnd/>
              <a:tailEnd/>
            </a:ln>
          </p:spPr>
          <p:txBody>
            <a:bodyPr/>
            <a:lstStyle/>
            <a:p>
              <a:endParaRPr lang="en-GB"/>
            </a:p>
          </p:txBody>
        </p:sp>
        <p:sp>
          <p:nvSpPr>
            <p:cNvPr id="33881" name="Rectangle 942"/>
            <p:cNvSpPr>
              <a:spLocks noChangeArrowheads="1"/>
            </p:cNvSpPr>
            <p:nvPr/>
          </p:nvSpPr>
          <p:spPr bwMode="auto">
            <a:xfrm>
              <a:off x="2608" y="1630"/>
              <a:ext cx="28" cy="27"/>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33882" name="Rectangle 943"/>
            <p:cNvSpPr>
              <a:spLocks noChangeArrowheads="1"/>
            </p:cNvSpPr>
            <p:nvPr/>
          </p:nvSpPr>
          <p:spPr bwMode="auto">
            <a:xfrm>
              <a:off x="2608" y="1630"/>
              <a:ext cx="42" cy="41"/>
            </a:xfrm>
            <a:prstGeom prst="rect">
              <a:avLst/>
            </a:prstGeom>
            <a:noFill/>
            <a:ln w="31750">
              <a:solidFill>
                <a:srgbClr val="000000"/>
              </a:solidFill>
              <a:miter lim="800000"/>
              <a:headEnd/>
              <a:tailEnd/>
            </a:ln>
          </p:spPr>
          <p:txBody>
            <a:bodyPr/>
            <a:lstStyle/>
            <a:p>
              <a:endParaRPr lang="en-US">
                <a:latin typeface="Gill Sans MT" pitchFamily="34" charset="0"/>
              </a:endParaRPr>
            </a:p>
          </p:txBody>
        </p:sp>
        <p:sp>
          <p:nvSpPr>
            <p:cNvPr id="33883" name="Freeform 944"/>
            <p:cNvSpPr>
              <a:spLocks/>
            </p:cNvSpPr>
            <p:nvPr/>
          </p:nvSpPr>
          <p:spPr bwMode="auto">
            <a:xfrm>
              <a:off x="1656" y="1175"/>
              <a:ext cx="42" cy="69"/>
            </a:xfrm>
            <a:custGeom>
              <a:avLst/>
              <a:gdLst>
                <a:gd name="T0" fmla="*/ 0 w 42"/>
                <a:gd name="T1" fmla="*/ 0 h 69"/>
                <a:gd name="T2" fmla="*/ 42 w 42"/>
                <a:gd name="T3" fmla="*/ 13 h 69"/>
                <a:gd name="T4" fmla="*/ 42 w 42"/>
                <a:gd name="T5" fmla="*/ 69 h 69"/>
                <a:gd name="T6" fmla="*/ 0 60000 65536"/>
                <a:gd name="T7" fmla="*/ 0 60000 65536"/>
                <a:gd name="T8" fmla="*/ 0 60000 65536"/>
                <a:gd name="T9" fmla="*/ 0 w 42"/>
                <a:gd name="T10" fmla="*/ 0 h 69"/>
                <a:gd name="T11" fmla="*/ 42 w 42"/>
                <a:gd name="T12" fmla="*/ 69 h 69"/>
              </a:gdLst>
              <a:ahLst/>
              <a:cxnLst>
                <a:cxn ang="T6">
                  <a:pos x="T0" y="T1"/>
                </a:cxn>
                <a:cxn ang="T7">
                  <a:pos x="T2" y="T3"/>
                </a:cxn>
                <a:cxn ang="T8">
                  <a:pos x="T4" y="T5"/>
                </a:cxn>
              </a:cxnLst>
              <a:rect l="T9" t="T10" r="T11" b="T12"/>
              <a:pathLst>
                <a:path w="42" h="69">
                  <a:moveTo>
                    <a:pt x="0" y="0"/>
                  </a:moveTo>
                  <a:lnTo>
                    <a:pt x="42" y="13"/>
                  </a:lnTo>
                  <a:lnTo>
                    <a:pt x="42" y="69"/>
                  </a:lnTo>
                </a:path>
              </a:pathLst>
            </a:custGeom>
            <a:noFill/>
            <a:ln w="31750">
              <a:solidFill>
                <a:srgbClr val="000000"/>
              </a:solidFill>
              <a:prstDash val="solid"/>
              <a:round/>
              <a:headEnd/>
              <a:tailEnd/>
            </a:ln>
          </p:spPr>
          <p:txBody>
            <a:bodyPr/>
            <a:lstStyle/>
            <a:p>
              <a:endParaRPr lang="en-GB"/>
            </a:p>
          </p:txBody>
        </p:sp>
        <p:sp>
          <p:nvSpPr>
            <p:cNvPr id="33884" name="AutoShape 945"/>
            <p:cNvSpPr>
              <a:spLocks noChangeArrowheads="1"/>
            </p:cNvSpPr>
            <p:nvPr/>
          </p:nvSpPr>
          <p:spPr bwMode="auto">
            <a:xfrm>
              <a:off x="1546" y="1092"/>
              <a:ext cx="124" cy="69"/>
            </a:xfrm>
            <a:prstGeom prst="roundRect">
              <a:avLst>
                <a:gd name="adj" fmla="val 50000"/>
              </a:avLst>
            </a:prstGeom>
            <a:solidFill>
              <a:srgbClr val="CF924C"/>
            </a:solidFill>
            <a:ln w="9525">
              <a:noFill/>
              <a:round/>
              <a:headEnd/>
              <a:tailEnd/>
            </a:ln>
          </p:spPr>
          <p:txBody>
            <a:bodyPr/>
            <a:lstStyle/>
            <a:p>
              <a:endParaRPr lang="en-US">
                <a:latin typeface="Gill Sans MT" pitchFamily="34" charset="0"/>
              </a:endParaRPr>
            </a:p>
          </p:txBody>
        </p:sp>
        <p:sp>
          <p:nvSpPr>
            <p:cNvPr id="33885" name="AutoShape 946"/>
            <p:cNvSpPr>
              <a:spLocks noChangeArrowheads="1"/>
            </p:cNvSpPr>
            <p:nvPr/>
          </p:nvSpPr>
          <p:spPr bwMode="auto">
            <a:xfrm>
              <a:off x="1532" y="1078"/>
              <a:ext cx="152" cy="97"/>
            </a:xfrm>
            <a:prstGeom prst="roundRect">
              <a:avLst>
                <a:gd name="adj" fmla="val 38662"/>
              </a:avLst>
            </a:prstGeom>
            <a:noFill/>
            <a:ln w="53975">
              <a:solidFill>
                <a:srgbClr val="CF924C"/>
              </a:solidFill>
              <a:round/>
              <a:headEnd/>
              <a:tailEnd/>
            </a:ln>
          </p:spPr>
          <p:txBody>
            <a:bodyPr/>
            <a:lstStyle/>
            <a:p>
              <a:endParaRPr lang="en-US">
                <a:latin typeface="Gill Sans MT" pitchFamily="34" charset="0"/>
              </a:endParaRPr>
            </a:p>
          </p:txBody>
        </p:sp>
        <p:sp>
          <p:nvSpPr>
            <p:cNvPr id="33886" name="Rectangle 947"/>
            <p:cNvSpPr>
              <a:spLocks noChangeArrowheads="1"/>
            </p:cNvSpPr>
            <p:nvPr/>
          </p:nvSpPr>
          <p:spPr bwMode="auto">
            <a:xfrm>
              <a:off x="1574" y="1106"/>
              <a:ext cx="82" cy="41"/>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33887" name="Rectangle 948"/>
            <p:cNvSpPr>
              <a:spLocks noChangeArrowheads="1"/>
            </p:cNvSpPr>
            <p:nvPr/>
          </p:nvSpPr>
          <p:spPr bwMode="auto">
            <a:xfrm>
              <a:off x="1574" y="1106"/>
              <a:ext cx="96" cy="55"/>
            </a:xfrm>
            <a:prstGeom prst="rect">
              <a:avLst/>
            </a:prstGeom>
            <a:noFill/>
            <a:ln w="31750">
              <a:solidFill>
                <a:srgbClr val="CF924C"/>
              </a:solidFill>
              <a:miter lim="800000"/>
              <a:headEnd/>
              <a:tailEnd/>
            </a:ln>
          </p:spPr>
          <p:txBody>
            <a:bodyPr/>
            <a:lstStyle/>
            <a:p>
              <a:endParaRPr lang="en-US">
                <a:latin typeface="Gill Sans MT" pitchFamily="34" charset="0"/>
              </a:endParaRPr>
            </a:p>
          </p:txBody>
        </p:sp>
        <p:sp>
          <p:nvSpPr>
            <p:cNvPr id="33888" name="Freeform 949"/>
            <p:cNvSpPr>
              <a:spLocks/>
            </p:cNvSpPr>
            <p:nvPr/>
          </p:nvSpPr>
          <p:spPr bwMode="auto">
            <a:xfrm>
              <a:off x="1684" y="1230"/>
              <a:ext cx="28" cy="41"/>
            </a:xfrm>
            <a:custGeom>
              <a:avLst/>
              <a:gdLst>
                <a:gd name="T0" fmla="*/ 14 w 28"/>
                <a:gd name="T1" fmla="*/ 0 h 41"/>
                <a:gd name="T2" fmla="*/ 14 w 28"/>
                <a:gd name="T3" fmla="*/ 0 h 41"/>
                <a:gd name="T4" fmla="*/ 28 w 28"/>
                <a:gd name="T5" fmla="*/ 14 h 41"/>
                <a:gd name="T6" fmla="*/ 28 w 28"/>
                <a:gd name="T7" fmla="*/ 27 h 41"/>
                <a:gd name="T8" fmla="*/ 14 w 28"/>
                <a:gd name="T9" fmla="*/ 41 h 41"/>
                <a:gd name="T10" fmla="*/ 14 w 28"/>
                <a:gd name="T11" fmla="*/ 41 h 41"/>
                <a:gd name="T12" fmla="*/ 0 w 28"/>
                <a:gd name="T13" fmla="*/ 27 h 41"/>
                <a:gd name="T14" fmla="*/ 0 w 28"/>
                <a:gd name="T15" fmla="*/ 14 h 41"/>
                <a:gd name="T16" fmla="*/ 0 w 28"/>
                <a:gd name="T17" fmla="*/ 0 h 41"/>
                <a:gd name="T18" fmla="*/ 14 w 28"/>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41"/>
                <a:gd name="T32" fmla="*/ 28 w 28"/>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41">
                  <a:moveTo>
                    <a:pt x="14" y="0"/>
                  </a:moveTo>
                  <a:lnTo>
                    <a:pt x="14" y="0"/>
                  </a:lnTo>
                  <a:lnTo>
                    <a:pt x="28" y="14"/>
                  </a:lnTo>
                  <a:lnTo>
                    <a:pt x="28" y="27"/>
                  </a:lnTo>
                  <a:lnTo>
                    <a:pt x="14" y="41"/>
                  </a:lnTo>
                  <a:lnTo>
                    <a:pt x="0" y="27"/>
                  </a:lnTo>
                  <a:lnTo>
                    <a:pt x="0" y="14"/>
                  </a:lnTo>
                  <a:lnTo>
                    <a:pt x="0" y="0"/>
                  </a:lnTo>
                  <a:lnTo>
                    <a:pt x="14" y="0"/>
                  </a:lnTo>
                  <a:close/>
                </a:path>
              </a:pathLst>
            </a:custGeom>
            <a:solidFill>
              <a:srgbClr val="CF924C"/>
            </a:solidFill>
            <a:ln w="31750">
              <a:solidFill>
                <a:srgbClr val="CF924C"/>
              </a:solidFill>
              <a:prstDash val="solid"/>
              <a:round/>
              <a:headEnd/>
              <a:tailEnd/>
            </a:ln>
          </p:spPr>
          <p:txBody>
            <a:bodyPr/>
            <a:lstStyle/>
            <a:p>
              <a:endParaRPr lang="en-GB"/>
            </a:p>
          </p:txBody>
        </p:sp>
        <p:pic>
          <p:nvPicPr>
            <p:cNvPr id="33889" name="Picture 950"/>
            <p:cNvPicPr>
              <a:picLocks noChangeAspect="1" noChangeArrowheads="1"/>
            </p:cNvPicPr>
            <p:nvPr/>
          </p:nvPicPr>
          <p:blipFill>
            <a:blip r:embed="rId2" cstate="print"/>
            <a:srcRect/>
            <a:stretch>
              <a:fillRect/>
            </a:stretch>
          </p:blipFill>
          <p:spPr bwMode="auto">
            <a:xfrm>
              <a:off x="1574" y="1106"/>
              <a:ext cx="69" cy="41"/>
            </a:xfrm>
            <a:prstGeom prst="rect">
              <a:avLst/>
            </a:prstGeom>
            <a:noFill/>
            <a:ln w="9525">
              <a:noFill/>
              <a:miter lim="800000"/>
              <a:headEnd/>
              <a:tailEnd/>
            </a:ln>
          </p:spPr>
        </p:pic>
        <p:sp>
          <p:nvSpPr>
            <p:cNvPr id="33890" name="Line 951"/>
            <p:cNvSpPr>
              <a:spLocks noChangeShapeType="1"/>
            </p:cNvSpPr>
            <p:nvPr/>
          </p:nvSpPr>
          <p:spPr bwMode="auto">
            <a:xfrm>
              <a:off x="1684" y="1244"/>
              <a:ext cx="1" cy="1"/>
            </a:xfrm>
            <a:prstGeom prst="line">
              <a:avLst/>
            </a:prstGeom>
            <a:noFill/>
            <a:ln w="31750">
              <a:solidFill>
                <a:srgbClr val="000000"/>
              </a:solidFill>
              <a:round/>
              <a:headEnd/>
              <a:tailEnd/>
            </a:ln>
          </p:spPr>
          <p:txBody>
            <a:bodyPr/>
            <a:lstStyle/>
            <a:p>
              <a:endParaRPr lang="en-GB"/>
            </a:p>
          </p:txBody>
        </p:sp>
        <p:sp>
          <p:nvSpPr>
            <p:cNvPr id="33891" name="Freeform 952"/>
            <p:cNvSpPr>
              <a:spLocks/>
            </p:cNvSpPr>
            <p:nvPr/>
          </p:nvSpPr>
          <p:spPr bwMode="auto">
            <a:xfrm>
              <a:off x="1698" y="1244"/>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31750">
              <a:solidFill>
                <a:srgbClr val="000000"/>
              </a:solidFill>
              <a:prstDash val="solid"/>
              <a:round/>
              <a:headEnd/>
              <a:tailEnd/>
            </a:ln>
          </p:spPr>
          <p:txBody>
            <a:bodyPr/>
            <a:lstStyle/>
            <a:p>
              <a:endParaRPr lang="en-GB"/>
            </a:p>
          </p:txBody>
        </p:sp>
        <p:sp>
          <p:nvSpPr>
            <p:cNvPr id="33892" name="Rectangle 953"/>
            <p:cNvSpPr>
              <a:spLocks noChangeArrowheads="1"/>
            </p:cNvSpPr>
            <p:nvPr/>
          </p:nvSpPr>
          <p:spPr bwMode="auto">
            <a:xfrm>
              <a:off x="1560" y="1161"/>
              <a:ext cx="96" cy="27"/>
            </a:xfrm>
            <a:prstGeom prst="rect">
              <a:avLst/>
            </a:prstGeom>
            <a:solidFill>
              <a:srgbClr val="CF924C"/>
            </a:solidFill>
            <a:ln w="31750">
              <a:solidFill>
                <a:srgbClr val="CF924C"/>
              </a:solidFill>
              <a:miter lim="800000"/>
              <a:headEnd/>
              <a:tailEnd/>
            </a:ln>
          </p:spPr>
          <p:txBody>
            <a:bodyPr/>
            <a:lstStyle/>
            <a:p>
              <a:endParaRPr lang="en-US">
                <a:latin typeface="Gill Sans MT" pitchFamily="34" charset="0"/>
              </a:endParaRPr>
            </a:p>
          </p:txBody>
        </p:sp>
        <p:sp>
          <p:nvSpPr>
            <p:cNvPr id="33893" name="Freeform 954"/>
            <p:cNvSpPr>
              <a:spLocks/>
            </p:cNvSpPr>
            <p:nvPr/>
          </p:nvSpPr>
          <p:spPr bwMode="auto">
            <a:xfrm>
              <a:off x="1546" y="1188"/>
              <a:ext cx="124" cy="28"/>
            </a:xfrm>
            <a:custGeom>
              <a:avLst/>
              <a:gdLst>
                <a:gd name="T0" fmla="*/ 14 w 124"/>
                <a:gd name="T1" fmla="*/ 0 h 28"/>
                <a:gd name="T2" fmla="*/ 0 w 124"/>
                <a:gd name="T3" fmla="*/ 28 h 28"/>
                <a:gd name="T4" fmla="*/ 124 w 124"/>
                <a:gd name="T5" fmla="*/ 28 h 28"/>
                <a:gd name="T6" fmla="*/ 124 w 124"/>
                <a:gd name="T7" fmla="*/ 0 h 28"/>
                <a:gd name="T8" fmla="*/ 14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4" y="0"/>
                  </a:moveTo>
                  <a:lnTo>
                    <a:pt x="0" y="28"/>
                  </a:lnTo>
                  <a:lnTo>
                    <a:pt x="124" y="28"/>
                  </a:lnTo>
                  <a:lnTo>
                    <a:pt x="124" y="0"/>
                  </a:lnTo>
                  <a:lnTo>
                    <a:pt x="14" y="0"/>
                  </a:lnTo>
                  <a:close/>
                </a:path>
              </a:pathLst>
            </a:custGeom>
            <a:noFill/>
            <a:ln w="31750">
              <a:solidFill>
                <a:srgbClr val="D9AA73"/>
              </a:solidFill>
              <a:prstDash val="solid"/>
              <a:round/>
              <a:headEnd/>
              <a:tailEnd/>
            </a:ln>
          </p:spPr>
          <p:txBody>
            <a:bodyPr/>
            <a:lstStyle/>
            <a:p>
              <a:endParaRPr lang="en-GB"/>
            </a:p>
          </p:txBody>
        </p:sp>
        <p:sp>
          <p:nvSpPr>
            <p:cNvPr id="33894" name="Line 955"/>
            <p:cNvSpPr>
              <a:spLocks noChangeShapeType="1"/>
            </p:cNvSpPr>
            <p:nvPr/>
          </p:nvSpPr>
          <p:spPr bwMode="auto">
            <a:xfrm>
              <a:off x="1560" y="1202"/>
              <a:ext cx="14" cy="1"/>
            </a:xfrm>
            <a:prstGeom prst="line">
              <a:avLst/>
            </a:prstGeom>
            <a:noFill/>
            <a:ln w="31750">
              <a:solidFill>
                <a:srgbClr val="000000"/>
              </a:solidFill>
              <a:round/>
              <a:headEnd/>
              <a:tailEnd/>
            </a:ln>
          </p:spPr>
          <p:txBody>
            <a:bodyPr/>
            <a:lstStyle/>
            <a:p>
              <a:endParaRPr lang="en-GB"/>
            </a:p>
          </p:txBody>
        </p:sp>
        <p:sp>
          <p:nvSpPr>
            <p:cNvPr id="33895" name="Line 956"/>
            <p:cNvSpPr>
              <a:spLocks noChangeShapeType="1"/>
            </p:cNvSpPr>
            <p:nvPr/>
          </p:nvSpPr>
          <p:spPr bwMode="auto">
            <a:xfrm>
              <a:off x="1574" y="1188"/>
              <a:ext cx="82" cy="1"/>
            </a:xfrm>
            <a:prstGeom prst="line">
              <a:avLst/>
            </a:prstGeom>
            <a:noFill/>
            <a:ln w="31750">
              <a:solidFill>
                <a:srgbClr val="000000"/>
              </a:solidFill>
              <a:round/>
              <a:headEnd/>
              <a:tailEnd/>
            </a:ln>
          </p:spPr>
          <p:txBody>
            <a:bodyPr/>
            <a:lstStyle/>
            <a:p>
              <a:endParaRPr lang="en-GB"/>
            </a:p>
          </p:txBody>
        </p:sp>
        <p:sp>
          <p:nvSpPr>
            <p:cNvPr id="33896" name="Line 957"/>
            <p:cNvSpPr>
              <a:spLocks noChangeShapeType="1"/>
            </p:cNvSpPr>
            <p:nvPr/>
          </p:nvSpPr>
          <p:spPr bwMode="auto">
            <a:xfrm>
              <a:off x="1560" y="1202"/>
              <a:ext cx="69" cy="1"/>
            </a:xfrm>
            <a:prstGeom prst="line">
              <a:avLst/>
            </a:prstGeom>
            <a:noFill/>
            <a:ln w="31750">
              <a:solidFill>
                <a:srgbClr val="000000"/>
              </a:solidFill>
              <a:round/>
              <a:headEnd/>
              <a:tailEnd/>
            </a:ln>
          </p:spPr>
          <p:txBody>
            <a:bodyPr/>
            <a:lstStyle/>
            <a:p>
              <a:endParaRPr lang="en-GB"/>
            </a:p>
          </p:txBody>
        </p:sp>
        <p:sp>
          <p:nvSpPr>
            <p:cNvPr id="33897" name="Line 958"/>
            <p:cNvSpPr>
              <a:spLocks noChangeShapeType="1"/>
            </p:cNvSpPr>
            <p:nvPr/>
          </p:nvSpPr>
          <p:spPr bwMode="auto">
            <a:xfrm>
              <a:off x="1587" y="1202"/>
              <a:ext cx="56" cy="1"/>
            </a:xfrm>
            <a:prstGeom prst="line">
              <a:avLst/>
            </a:prstGeom>
            <a:noFill/>
            <a:ln w="31750">
              <a:solidFill>
                <a:srgbClr val="000000"/>
              </a:solidFill>
              <a:round/>
              <a:headEnd/>
              <a:tailEnd/>
            </a:ln>
          </p:spPr>
          <p:txBody>
            <a:bodyPr/>
            <a:lstStyle/>
            <a:p>
              <a:endParaRPr lang="en-GB"/>
            </a:p>
          </p:txBody>
        </p:sp>
        <p:sp>
          <p:nvSpPr>
            <p:cNvPr id="33898" name="Freeform 959"/>
            <p:cNvSpPr>
              <a:spLocks/>
            </p:cNvSpPr>
            <p:nvPr/>
          </p:nvSpPr>
          <p:spPr bwMode="auto">
            <a:xfrm>
              <a:off x="1629" y="1202"/>
              <a:ext cx="41" cy="1"/>
            </a:xfrm>
            <a:custGeom>
              <a:avLst/>
              <a:gdLst>
                <a:gd name="T0" fmla="*/ 0 w 41"/>
                <a:gd name="T1" fmla="*/ 0 h 1"/>
                <a:gd name="T2" fmla="*/ 27 w 41"/>
                <a:gd name="T3" fmla="*/ 0 h 1"/>
                <a:gd name="T4" fmla="*/ 41 w 41"/>
                <a:gd name="T5" fmla="*/ 0 h 1"/>
                <a:gd name="T6" fmla="*/ 0 60000 65536"/>
                <a:gd name="T7" fmla="*/ 0 60000 65536"/>
                <a:gd name="T8" fmla="*/ 0 60000 65536"/>
                <a:gd name="T9" fmla="*/ 0 w 41"/>
                <a:gd name="T10" fmla="*/ 0 h 1"/>
                <a:gd name="T11" fmla="*/ 41 w 41"/>
                <a:gd name="T12" fmla="*/ 1 h 1"/>
              </a:gdLst>
              <a:ahLst/>
              <a:cxnLst>
                <a:cxn ang="T6">
                  <a:pos x="T0" y="T1"/>
                </a:cxn>
                <a:cxn ang="T7">
                  <a:pos x="T2" y="T3"/>
                </a:cxn>
                <a:cxn ang="T8">
                  <a:pos x="T4" y="T5"/>
                </a:cxn>
              </a:cxnLst>
              <a:rect l="T9" t="T10" r="T11" b="T12"/>
              <a:pathLst>
                <a:path w="41" h="1">
                  <a:moveTo>
                    <a:pt x="0" y="0"/>
                  </a:moveTo>
                  <a:lnTo>
                    <a:pt x="27" y="0"/>
                  </a:lnTo>
                  <a:lnTo>
                    <a:pt x="41" y="0"/>
                  </a:lnTo>
                </a:path>
              </a:pathLst>
            </a:custGeom>
            <a:noFill/>
            <a:ln w="31750">
              <a:solidFill>
                <a:srgbClr val="000000"/>
              </a:solidFill>
              <a:prstDash val="solid"/>
              <a:round/>
              <a:headEnd/>
              <a:tailEnd/>
            </a:ln>
          </p:spPr>
          <p:txBody>
            <a:bodyPr/>
            <a:lstStyle/>
            <a:p>
              <a:endParaRPr lang="en-GB"/>
            </a:p>
          </p:txBody>
        </p:sp>
        <p:sp>
          <p:nvSpPr>
            <p:cNvPr id="33899" name="Rectangle 960"/>
            <p:cNvSpPr>
              <a:spLocks noChangeArrowheads="1"/>
            </p:cNvSpPr>
            <p:nvPr/>
          </p:nvSpPr>
          <p:spPr bwMode="auto">
            <a:xfrm>
              <a:off x="1601" y="1092"/>
              <a:ext cx="28" cy="41"/>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33900" name="Rectangle 961"/>
            <p:cNvSpPr>
              <a:spLocks noChangeArrowheads="1"/>
            </p:cNvSpPr>
            <p:nvPr/>
          </p:nvSpPr>
          <p:spPr bwMode="auto">
            <a:xfrm>
              <a:off x="1601" y="1092"/>
              <a:ext cx="42" cy="55"/>
            </a:xfrm>
            <a:prstGeom prst="rect">
              <a:avLst/>
            </a:prstGeom>
            <a:noFill/>
            <a:ln w="31750">
              <a:solidFill>
                <a:srgbClr val="000000"/>
              </a:solidFill>
              <a:miter lim="800000"/>
              <a:headEnd/>
              <a:tailEnd/>
            </a:ln>
          </p:spPr>
          <p:txBody>
            <a:bodyPr/>
            <a:lstStyle/>
            <a:p>
              <a:endParaRPr lang="en-US">
                <a:latin typeface="Gill Sans MT" pitchFamily="34" charset="0"/>
              </a:endParaRPr>
            </a:p>
          </p:txBody>
        </p:sp>
        <p:sp>
          <p:nvSpPr>
            <p:cNvPr id="33901" name="Freeform 962"/>
            <p:cNvSpPr>
              <a:spLocks/>
            </p:cNvSpPr>
            <p:nvPr/>
          </p:nvSpPr>
          <p:spPr bwMode="auto">
            <a:xfrm>
              <a:off x="1836" y="1175"/>
              <a:ext cx="41" cy="69"/>
            </a:xfrm>
            <a:custGeom>
              <a:avLst/>
              <a:gdLst>
                <a:gd name="T0" fmla="*/ 0 w 41"/>
                <a:gd name="T1" fmla="*/ 0 h 69"/>
                <a:gd name="T2" fmla="*/ 41 w 41"/>
                <a:gd name="T3" fmla="*/ 13 h 69"/>
                <a:gd name="T4" fmla="*/ 41 w 41"/>
                <a:gd name="T5" fmla="*/ 69 h 69"/>
                <a:gd name="T6" fmla="*/ 0 60000 65536"/>
                <a:gd name="T7" fmla="*/ 0 60000 65536"/>
                <a:gd name="T8" fmla="*/ 0 60000 65536"/>
                <a:gd name="T9" fmla="*/ 0 w 41"/>
                <a:gd name="T10" fmla="*/ 0 h 69"/>
                <a:gd name="T11" fmla="*/ 41 w 41"/>
                <a:gd name="T12" fmla="*/ 69 h 69"/>
              </a:gdLst>
              <a:ahLst/>
              <a:cxnLst>
                <a:cxn ang="T6">
                  <a:pos x="T0" y="T1"/>
                </a:cxn>
                <a:cxn ang="T7">
                  <a:pos x="T2" y="T3"/>
                </a:cxn>
                <a:cxn ang="T8">
                  <a:pos x="T4" y="T5"/>
                </a:cxn>
              </a:cxnLst>
              <a:rect l="T9" t="T10" r="T11" b="T12"/>
              <a:pathLst>
                <a:path w="41" h="69">
                  <a:moveTo>
                    <a:pt x="0" y="0"/>
                  </a:moveTo>
                  <a:lnTo>
                    <a:pt x="41" y="13"/>
                  </a:lnTo>
                  <a:lnTo>
                    <a:pt x="41" y="69"/>
                  </a:lnTo>
                </a:path>
              </a:pathLst>
            </a:custGeom>
            <a:noFill/>
            <a:ln w="31750">
              <a:solidFill>
                <a:srgbClr val="000000"/>
              </a:solidFill>
              <a:prstDash val="solid"/>
              <a:round/>
              <a:headEnd/>
              <a:tailEnd/>
            </a:ln>
          </p:spPr>
          <p:txBody>
            <a:bodyPr/>
            <a:lstStyle/>
            <a:p>
              <a:endParaRPr lang="en-GB"/>
            </a:p>
          </p:txBody>
        </p:sp>
        <p:sp>
          <p:nvSpPr>
            <p:cNvPr id="33902" name="AutoShape 963"/>
            <p:cNvSpPr>
              <a:spLocks noChangeArrowheads="1"/>
            </p:cNvSpPr>
            <p:nvPr/>
          </p:nvSpPr>
          <p:spPr bwMode="auto">
            <a:xfrm>
              <a:off x="1725" y="1092"/>
              <a:ext cx="125" cy="69"/>
            </a:xfrm>
            <a:prstGeom prst="roundRect">
              <a:avLst>
                <a:gd name="adj" fmla="val 50000"/>
              </a:avLst>
            </a:prstGeom>
            <a:solidFill>
              <a:srgbClr val="CF924C"/>
            </a:solidFill>
            <a:ln w="9525">
              <a:noFill/>
              <a:round/>
              <a:headEnd/>
              <a:tailEnd/>
            </a:ln>
          </p:spPr>
          <p:txBody>
            <a:bodyPr/>
            <a:lstStyle/>
            <a:p>
              <a:endParaRPr lang="en-US">
                <a:latin typeface="Gill Sans MT" pitchFamily="34" charset="0"/>
              </a:endParaRPr>
            </a:p>
          </p:txBody>
        </p:sp>
        <p:sp>
          <p:nvSpPr>
            <p:cNvPr id="33903" name="AutoShape 964"/>
            <p:cNvSpPr>
              <a:spLocks noChangeArrowheads="1"/>
            </p:cNvSpPr>
            <p:nvPr/>
          </p:nvSpPr>
          <p:spPr bwMode="auto">
            <a:xfrm>
              <a:off x="1712" y="1078"/>
              <a:ext cx="151" cy="97"/>
            </a:xfrm>
            <a:prstGeom prst="roundRect">
              <a:avLst>
                <a:gd name="adj" fmla="val 38662"/>
              </a:avLst>
            </a:prstGeom>
            <a:noFill/>
            <a:ln w="53975">
              <a:solidFill>
                <a:srgbClr val="CF924C"/>
              </a:solidFill>
              <a:round/>
              <a:headEnd/>
              <a:tailEnd/>
            </a:ln>
          </p:spPr>
          <p:txBody>
            <a:bodyPr/>
            <a:lstStyle/>
            <a:p>
              <a:endParaRPr lang="en-US">
                <a:latin typeface="Gill Sans MT" pitchFamily="34" charset="0"/>
              </a:endParaRPr>
            </a:p>
          </p:txBody>
        </p:sp>
        <p:sp>
          <p:nvSpPr>
            <p:cNvPr id="33904" name="Rectangle 965"/>
            <p:cNvSpPr>
              <a:spLocks noChangeArrowheads="1"/>
            </p:cNvSpPr>
            <p:nvPr/>
          </p:nvSpPr>
          <p:spPr bwMode="auto">
            <a:xfrm>
              <a:off x="1753" y="1106"/>
              <a:ext cx="83" cy="41"/>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33905" name="Rectangle 966"/>
            <p:cNvSpPr>
              <a:spLocks noChangeArrowheads="1"/>
            </p:cNvSpPr>
            <p:nvPr/>
          </p:nvSpPr>
          <p:spPr bwMode="auto">
            <a:xfrm>
              <a:off x="1753" y="1106"/>
              <a:ext cx="97" cy="55"/>
            </a:xfrm>
            <a:prstGeom prst="rect">
              <a:avLst/>
            </a:prstGeom>
            <a:noFill/>
            <a:ln w="31750">
              <a:solidFill>
                <a:srgbClr val="CF924C"/>
              </a:solidFill>
              <a:miter lim="800000"/>
              <a:headEnd/>
              <a:tailEnd/>
            </a:ln>
          </p:spPr>
          <p:txBody>
            <a:bodyPr/>
            <a:lstStyle/>
            <a:p>
              <a:endParaRPr lang="en-US">
                <a:latin typeface="Gill Sans MT" pitchFamily="34" charset="0"/>
              </a:endParaRPr>
            </a:p>
          </p:txBody>
        </p:sp>
        <p:sp>
          <p:nvSpPr>
            <p:cNvPr id="33906" name="Freeform 967"/>
            <p:cNvSpPr>
              <a:spLocks/>
            </p:cNvSpPr>
            <p:nvPr/>
          </p:nvSpPr>
          <p:spPr bwMode="auto">
            <a:xfrm>
              <a:off x="1863" y="1230"/>
              <a:ext cx="28" cy="41"/>
            </a:xfrm>
            <a:custGeom>
              <a:avLst/>
              <a:gdLst>
                <a:gd name="T0" fmla="*/ 14 w 28"/>
                <a:gd name="T1" fmla="*/ 0 h 41"/>
                <a:gd name="T2" fmla="*/ 14 w 28"/>
                <a:gd name="T3" fmla="*/ 0 h 41"/>
                <a:gd name="T4" fmla="*/ 28 w 28"/>
                <a:gd name="T5" fmla="*/ 14 h 41"/>
                <a:gd name="T6" fmla="*/ 28 w 28"/>
                <a:gd name="T7" fmla="*/ 27 h 41"/>
                <a:gd name="T8" fmla="*/ 14 w 28"/>
                <a:gd name="T9" fmla="*/ 41 h 41"/>
                <a:gd name="T10" fmla="*/ 14 w 28"/>
                <a:gd name="T11" fmla="*/ 41 h 41"/>
                <a:gd name="T12" fmla="*/ 0 w 28"/>
                <a:gd name="T13" fmla="*/ 27 h 41"/>
                <a:gd name="T14" fmla="*/ 0 w 28"/>
                <a:gd name="T15" fmla="*/ 14 h 41"/>
                <a:gd name="T16" fmla="*/ 0 w 28"/>
                <a:gd name="T17" fmla="*/ 0 h 41"/>
                <a:gd name="T18" fmla="*/ 14 w 28"/>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41"/>
                <a:gd name="T32" fmla="*/ 28 w 28"/>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41">
                  <a:moveTo>
                    <a:pt x="14" y="0"/>
                  </a:moveTo>
                  <a:lnTo>
                    <a:pt x="14" y="0"/>
                  </a:lnTo>
                  <a:lnTo>
                    <a:pt x="28" y="14"/>
                  </a:lnTo>
                  <a:lnTo>
                    <a:pt x="28" y="27"/>
                  </a:lnTo>
                  <a:lnTo>
                    <a:pt x="14" y="41"/>
                  </a:lnTo>
                  <a:lnTo>
                    <a:pt x="0" y="27"/>
                  </a:lnTo>
                  <a:lnTo>
                    <a:pt x="0" y="14"/>
                  </a:lnTo>
                  <a:lnTo>
                    <a:pt x="0" y="0"/>
                  </a:lnTo>
                  <a:lnTo>
                    <a:pt x="14" y="0"/>
                  </a:lnTo>
                  <a:close/>
                </a:path>
              </a:pathLst>
            </a:custGeom>
            <a:solidFill>
              <a:srgbClr val="CF924C"/>
            </a:solidFill>
            <a:ln w="31750">
              <a:solidFill>
                <a:srgbClr val="CF924C"/>
              </a:solidFill>
              <a:prstDash val="solid"/>
              <a:round/>
              <a:headEnd/>
              <a:tailEnd/>
            </a:ln>
          </p:spPr>
          <p:txBody>
            <a:bodyPr/>
            <a:lstStyle/>
            <a:p>
              <a:endParaRPr lang="en-GB"/>
            </a:p>
          </p:txBody>
        </p:sp>
        <p:pic>
          <p:nvPicPr>
            <p:cNvPr id="33907" name="Picture 968"/>
            <p:cNvPicPr>
              <a:picLocks noChangeAspect="1" noChangeArrowheads="1"/>
            </p:cNvPicPr>
            <p:nvPr/>
          </p:nvPicPr>
          <p:blipFill>
            <a:blip r:embed="rId2" cstate="print"/>
            <a:srcRect/>
            <a:stretch>
              <a:fillRect/>
            </a:stretch>
          </p:blipFill>
          <p:spPr bwMode="auto">
            <a:xfrm>
              <a:off x="1753" y="1106"/>
              <a:ext cx="69" cy="41"/>
            </a:xfrm>
            <a:prstGeom prst="rect">
              <a:avLst/>
            </a:prstGeom>
            <a:noFill/>
            <a:ln w="9525">
              <a:noFill/>
              <a:miter lim="800000"/>
              <a:headEnd/>
              <a:tailEnd/>
            </a:ln>
          </p:spPr>
        </p:pic>
        <p:sp>
          <p:nvSpPr>
            <p:cNvPr id="33908" name="Line 969"/>
            <p:cNvSpPr>
              <a:spLocks noChangeShapeType="1"/>
            </p:cNvSpPr>
            <p:nvPr/>
          </p:nvSpPr>
          <p:spPr bwMode="auto">
            <a:xfrm>
              <a:off x="1863" y="1244"/>
              <a:ext cx="1" cy="1"/>
            </a:xfrm>
            <a:prstGeom prst="line">
              <a:avLst/>
            </a:prstGeom>
            <a:noFill/>
            <a:ln w="31750">
              <a:solidFill>
                <a:srgbClr val="000000"/>
              </a:solidFill>
              <a:round/>
              <a:headEnd/>
              <a:tailEnd/>
            </a:ln>
          </p:spPr>
          <p:txBody>
            <a:bodyPr/>
            <a:lstStyle/>
            <a:p>
              <a:endParaRPr lang="en-GB"/>
            </a:p>
          </p:txBody>
        </p:sp>
        <p:sp>
          <p:nvSpPr>
            <p:cNvPr id="33909" name="Freeform 970"/>
            <p:cNvSpPr>
              <a:spLocks/>
            </p:cNvSpPr>
            <p:nvPr/>
          </p:nvSpPr>
          <p:spPr bwMode="auto">
            <a:xfrm>
              <a:off x="1877" y="1244"/>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31750">
              <a:solidFill>
                <a:srgbClr val="000000"/>
              </a:solidFill>
              <a:prstDash val="solid"/>
              <a:round/>
              <a:headEnd/>
              <a:tailEnd/>
            </a:ln>
          </p:spPr>
          <p:txBody>
            <a:bodyPr/>
            <a:lstStyle/>
            <a:p>
              <a:endParaRPr lang="en-GB"/>
            </a:p>
          </p:txBody>
        </p:sp>
        <p:sp>
          <p:nvSpPr>
            <p:cNvPr id="33910" name="Rectangle 971"/>
            <p:cNvSpPr>
              <a:spLocks noChangeArrowheads="1"/>
            </p:cNvSpPr>
            <p:nvPr/>
          </p:nvSpPr>
          <p:spPr bwMode="auto">
            <a:xfrm>
              <a:off x="1739" y="1161"/>
              <a:ext cx="97" cy="27"/>
            </a:xfrm>
            <a:prstGeom prst="rect">
              <a:avLst/>
            </a:prstGeom>
            <a:solidFill>
              <a:srgbClr val="CF924C"/>
            </a:solidFill>
            <a:ln w="31750">
              <a:solidFill>
                <a:srgbClr val="CF924C"/>
              </a:solidFill>
              <a:miter lim="800000"/>
              <a:headEnd/>
              <a:tailEnd/>
            </a:ln>
          </p:spPr>
          <p:txBody>
            <a:bodyPr/>
            <a:lstStyle/>
            <a:p>
              <a:endParaRPr lang="en-US">
                <a:latin typeface="Gill Sans MT" pitchFamily="34" charset="0"/>
              </a:endParaRPr>
            </a:p>
          </p:txBody>
        </p:sp>
        <p:sp>
          <p:nvSpPr>
            <p:cNvPr id="33911" name="Freeform 972"/>
            <p:cNvSpPr>
              <a:spLocks/>
            </p:cNvSpPr>
            <p:nvPr/>
          </p:nvSpPr>
          <p:spPr bwMode="auto">
            <a:xfrm>
              <a:off x="1725" y="1188"/>
              <a:ext cx="125" cy="28"/>
            </a:xfrm>
            <a:custGeom>
              <a:avLst/>
              <a:gdLst>
                <a:gd name="T0" fmla="*/ 14 w 125"/>
                <a:gd name="T1" fmla="*/ 0 h 28"/>
                <a:gd name="T2" fmla="*/ 0 w 125"/>
                <a:gd name="T3" fmla="*/ 28 h 28"/>
                <a:gd name="T4" fmla="*/ 125 w 125"/>
                <a:gd name="T5" fmla="*/ 28 h 28"/>
                <a:gd name="T6" fmla="*/ 125 w 125"/>
                <a:gd name="T7" fmla="*/ 0 h 28"/>
                <a:gd name="T8" fmla="*/ 14 w 125"/>
                <a:gd name="T9" fmla="*/ 0 h 28"/>
                <a:gd name="T10" fmla="*/ 0 60000 65536"/>
                <a:gd name="T11" fmla="*/ 0 60000 65536"/>
                <a:gd name="T12" fmla="*/ 0 60000 65536"/>
                <a:gd name="T13" fmla="*/ 0 60000 65536"/>
                <a:gd name="T14" fmla="*/ 0 60000 65536"/>
                <a:gd name="T15" fmla="*/ 0 w 125"/>
                <a:gd name="T16" fmla="*/ 0 h 28"/>
                <a:gd name="T17" fmla="*/ 125 w 125"/>
                <a:gd name="T18" fmla="*/ 28 h 28"/>
              </a:gdLst>
              <a:ahLst/>
              <a:cxnLst>
                <a:cxn ang="T10">
                  <a:pos x="T0" y="T1"/>
                </a:cxn>
                <a:cxn ang="T11">
                  <a:pos x="T2" y="T3"/>
                </a:cxn>
                <a:cxn ang="T12">
                  <a:pos x="T4" y="T5"/>
                </a:cxn>
                <a:cxn ang="T13">
                  <a:pos x="T6" y="T7"/>
                </a:cxn>
                <a:cxn ang="T14">
                  <a:pos x="T8" y="T9"/>
                </a:cxn>
              </a:cxnLst>
              <a:rect l="T15" t="T16" r="T17" b="T18"/>
              <a:pathLst>
                <a:path w="125" h="28">
                  <a:moveTo>
                    <a:pt x="14" y="0"/>
                  </a:moveTo>
                  <a:lnTo>
                    <a:pt x="0" y="28"/>
                  </a:lnTo>
                  <a:lnTo>
                    <a:pt x="125" y="28"/>
                  </a:lnTo>
                  <a:lnTo>
                    <a:pt x="125" y="0"/>
                  </a:lnTo>
                  <a:lnTo>
                    <a:pt x="14" y="0"/>
                  </a:lnTo>
                  <a:close/>
                </a:path>
              </a:pathLst>
            </a:custGeom>
            <a:noFill/>
            <a:ln w="31750">
              <a:solidFill>
                <a:srgbClr val="D9AA73"/>
              </a:solidFill>
              <a:prstDash val="solid"/>
              <a:round/>
              <a:headEnd/>
              <a:tailEnd/>
            </a:ln>
          </p:spPr>
          <p:txBody>
            <a:bodyPr/>
            <a:lstStyle/>
            <a:p>
              <a:endParaRPr lang="en-GB"/>
            </a:p>
          </p:txBody>
        </p:sp>
        <p:sp>
          <p:nvSpPr>
            <p:cNvPr id="33912" name="Line 973"/>
            <p:cNvSpPr>
              <a:spLocks noChangeShapeType="1"/>
            </p:cNvSpPr>
            <p:nvPr/>
          </p:nvSpPr>
          <p:spPr bwMode="auto">
            <a:xfrm>
              <a:off x="1739" y="1202"/>
              <a:ext cx="14" cy="1"/>
            </a:xfrm>
            <a:prstGeom prst="line">
              <a:avLst/>
            </a:prstGeom>
            <a:noFill/>
            <a:ln w="31750">
              <a:solidFill>
                <a:srgbClr val="000000"/>
              </a:solidFill>
              <a:round/>
              <a:headEnd/>
              <a:tailEnd/>
            </a:ln>
          </p:spPr>
          <p:txBody>
            <a:bodyPr/>
            <a:lstStyle/>
            <a:p>
              <a:endParaRPr lang="en-GB"/>
            </a:p>
          </p:txBody>
        </p:sp>
        <p:sp>
          <p:nvSpPr>
            <p:cNvPr id="33913" name="Line 974"/>
            <p:cNvSpPr>
              <a:spLocks noChangeShapeType="1"/>
            </p:cNvSpPr>
            <p:nvPr/>
          </p:nvSpPr>
          <p:spPr bwMode="auto">
            <a:xfrm>
              <a:off x="1753" y="1188"/>
              <a:ext cx="83" cy="1"/>
            </a:xfrm>
            <a:prstGeom prst="line">
              <a:avLst/>
            </a:prstGeom>
            <a:noFill/>
            <a:ln w="31750">
              <a:solidFill>
                <a:srgbClr val="000000"/>
              </a:solidFill>
              <a:round/>
              <a:headEnd/>
              <a:tailEnd/>
            </a:ln>
          </p:spPr>
          <p:txBody>
            <a:bodyPr/>
            <a:lstStyle/>
            <a:p>
              <a:endParaRPr lang="en-GB"/>
            </a:p>
          </p:txBody>
        </p:sp>
        <p:sp>
          <p:nvSpPr>
            <p:cNvPr id="33914" name="Line 975"/>
            <p:cNvSpPr>
              <a:spLocks noChangeShapeType="1"/>
            </p:cNvSpPr>
            <p:nvPr/>
          </p:nvSpPr>
          <p:spPr bwMode="auto">
            <a:xfrm>
              <a:off x="1739" y="1202"/>
              <a:ext cx="69" cy="1"/>
            </a:xfrm>
            <a:prstGeom prst="line">
              <a:avLst/>
            </a:prstGeom>
            <a:noFill/>
            <a:ln w="31750">
              <a:solidFill>
                <a:srgbClr val="000000"/>
              </a:solidFill>
              <a:round/>
              <a:headEnd/>
              <a:tailEnd/>
            </a:ln>
          </p:spPr>
          <p:txBody>
            <a:bodyPr/>
            <a:lstStyle/>
            <a:p>
              <a:endParaRPr lang="en-GB"/>
            </a:p>
          </p:txBody>
        </p:sp>
        <p:sp>
          <p:nvSpPr>
            <p:cNvPr id="33915" name="Line 976"/>
            <p:cNvSpPr>
              <a:spLocks noChangeShapeType="1"/>
            </p:cNvSpPr>
            <p:nvPr/>
          </p:nvSpPr>
          <p:spPr bwMode="auto">
            <a:xfrm>
              <a:off x="1767" y="1202"/>
              <a:ext cx="55" cy="1"/>
            </a:xfrm>
            <a:prstGeom prst="line">
              <a:avLst/>
            </a:prstGeom>
            <a:noFill/>
            <a:ln w="31750">
              <a:solidFill>
                <a:srgbClr val="000000"/>
              </a:solidFill>
              <a:round/>
              <a:headEnd/>
              <a:tailEnd/>
            </a:ln>
          </p:spPr>
          <p:txBody>
            <a:bodyPr/>
            <a:lstStyle/>
            <a:p>
              <a:endParaRPr lang="en-GB"/>
            </a:p>
          </p:txBody>
        </p:sp>
        <p:sp>
          <p:nvSpPr>
            <p:cNvPr id="33916" name="Freeform 977"/>
            <p:cNvSpPr>
              <a:spLocks/>
            </p:cNvSpPr>
            <p:nvPr/>
          </p:nvSpPr>
          <p:spPr bwMode="auto">
            <a:xfrm>
              <a:off x="1808" y="1202"/>
              <a:ext cx="42" cy="1"/>
            </a:xfrm>
            <a:custGeom>
              <a:avLst/>
              <a:gdLst>
                <a:gd name="T0" fmla="*/ 0 w 42"/>
                <a:gd name="T1" fmla="*/ 0 h 1"/>
                <a:gd name="T2" fmla="*/ 28 w 42"/>
                <a:gd name="T3" fmla="*/ 0 h 1"/>
                <a:gd name="T4" fmla="*/ 42 w 42"/>
                <a:gd name="T5" fmla="*/ 0 h 1"/>
                <a:gd name="T6" fmla="*/ 0 60000 65536"/>
                <a:gd name="T7" fmla="*/ 0 60000 65536"/>
                <a:gd name="T8" fmla="*/ 0 60000 65536"/>
                <a:gd name="T9" fmla="*/ 0 w 42"/>
                <a:gd name="T10" fmla="*/ 0 h 1"/>
                <a:gd name="T11" fmla="*/ 42 w 42"/>
                <a:gd name="T12" fmla="*/ 1 h 1"/>
              </a:gdLst>
              <a:ahLst/>
              <a:cxnLst>
                <a:cxn ang="T6">
                  <a:pos x="T0" y="T1"/>
                </a:cxn>
                <a:cxn ang="T7">
                  <a:pos x="T2" y="T3"/>
                </a:cxn>
                <a:cxn ang="T8">
                  <a:pos x="T4" y="T5"/>
                </a:cxn>
              </a:cxnLst>
              <a:rect l="T9" t="T10" r="T11" b="T12"/>
              <a:pathLst>
                <a:path w="42" h="1">
                  <a:moveTo>
                    <a:pt x="0" y="0"/>
                  </a:moveTo>
                  <a:lnTo>
                    <a:pt x="28" y="0"/>
                  </a:lnTo>
                  <a:lnTo>
                    <a:pt x="42" y="0"/>
                  </a:lnTo>
                </a:path>
              </a:pathLst>
            </a:custGeom>
            <a:noFill/>
            <a:ln w="31750">
              <a:solidFill>
                <a:srgbClr val="000000"/>
              </a:solidFill>
              <a:prstDash val="solid"/>
              <a:round/>
              <a:headEnd/>
              <a:tailEnd/>
            </a:ln>
          </p:spPr>
          <p:txBody>
            <a:bodyPr/>
            <a:lstStyle/>
            <a:p>
              <a:endParaRPr lang="en-GB"/>
            </a:p>
          </p:txBody>
        </p:sp>
        <p:sp>
          <p:nvSpPr>
            <p:cNvPr id="33917" name="Rectangle 978"/>
            <p:cNvSpPr>
              <a:spLocks noChangeArrowheads="1"/>
            </p:cNvSpPr>
            <p:nvPr/>
          </p:nvSpPr>
          <p:spPr bwMode="auto">
            <a:xfrm>
              <a:off x="1781" y="1092"/>
              <a:ext cx="27" cy="41"/>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33918" name="Rectangle 979"/>
            <p:cNvSpPr>
              <a:spLocks noChangeArrowheads="1"/>
            </p:cNvSpPr>
            <p:nvPr/>
          </p:nvSpPr>
          <p:spPr bwMode="auto">
            <a:xfrm>
              <a:off x="1781" y="1092"/>
              <a:ext cx="41" cy="55"/>
            </a:xfrm>
            <a:prstGeom prst="rect">
              <a:avLst/>
            </a:prstGeom>
            <a:noFill/>
            <a:ln w="31750">
              <a:solidFill>
                <a:srgbClr val="000000"/>
              </a:solidFill>
              <a:miter lim="800000"/>
              <a:headEnd/>
              <a:tailEnd/>
            </a:ln>
          </p:spPr>
          <p:txBody>
            <a:bodyPr/>
            <a:lstStyle/>
            <a:p>
              <a:endParaRPr lang="en-US">
                <a:latin typeface="Gill Sans MT" pitchFamily="34" charset="0"/>
              </a:endParaRPr>
            </a:p>
          </p:txBody>
        </p:sp>
        <p:sp>
          <p:nvSpPr>
            <p:cNvPr id="33919" name="Freeform 980"/>
            <p:cNvSpPr>
              <a:spLocks/>
            </p:cNvSpPr>
            <p:nvPr/>
          </p:nvSpPr>
          <p:spPr bwMode="auto">
            <a:xfrm>
              <a:off x="2015" y="1175"/>
              <a:ext cx="42" cy="69"/>
            </a:xfrm>
            <a:custGeom>
              <a:avLst/>
              <a:gdLst>
                <a:gd name="T0" fmla="*/ 0 w 42"/>
                <a:gd name="T1" fmla="*/ 0 h 69"/>
                <a:gd name="T2" fmla="*/ 42 w 42"/>
                <a:gd name="T3" fmla="*/ 13 h 69"/>
                <a:gd name="T4" fmla="*/ 42 w 42"/>
                <a:gd name="T5" fmla="*/ 69 h 69"/>
                <a:gd name="T6" fmla="*/ 0 60000 65536"/>
                <a:gd name="T7" fmla="*/ 0 60000 65536"/>
                <a:gd name="T8" fmla="*/ 0 60000 65536"/>
                <a:gd name="T9" fmla="*/ 0 w 42"/>
                <a:gd name="T10" fmla="*/ 0 h 69"/>
                <a:gd name="T11" fmla="*/ 42 w 42"/>
                <a:gd name="T12" fmla="*/ 69 h 69"/>
              </a:gdLst>
              <a:ahLst/>
              <a:cxnLst>
                <a:cxn ang="T6">
                  <a:pos x="T0" y="T1"/>
                </a:cxn>
                <a:cxn ang="T7">
                  <a:pos x="T2" y="T3"/>
                </a:cxn>
                <a:cxn ang="T8">
                  <a:pos x="T4" y="T5"/>
                </a:cxn>
              </a:cxnLst>
              <a:rect l="T9" t="T10" r="T11" b="T12"/>
              <a:pathLst>
                <a:path w="42" h="69">
                  <a:moveTo>
                    <a:pt x="0" y="0"/>
                  </a:moveTo>
                  <a:lnTo>
                    <a:pt x="42" y="13"/>
                  </a:lnTo>
                  <a:lnTo>
                    <a:pt x="42" y="69"/>
                  </a:lnTo>
                </a:path>
              </a:pathLst>
            </a:custGeom>
            <a:noFill/>
            <a:ln w="31750">
              <a:solidFill>
                <a:srgbClr val="000000"/>
              </a:solidFill>
              <a:prstDash val="solid"/>
              <a:round/>
              <a:headEnd/>
              <a:tailEnd/>
            </a:ln>
          </p:spPr>
          <p:txBody>
            <a:bodyPr/>
            <a:lstStyle/>
            <a:p>
              <a:endParaRPr lang="en-GB"/>
            </a:p>
          </p:txBody>
        </p:sp>
        <p:sp>
          <p:nvSpPr>
            <p:cNvPr id="33920" name="AutoShape 981"/>
            <p:cNvSpPr>
              <a:spLocks noChangeArrowheads="1"/>
            </p:cNvSpPr>
            <p:nvPr/>
          </p:nvSpPr>
          <p:spPr bwMode="auto">
            <a:xfrm>
              <a:off x="1905" y="1092"/>
              <a:ext cx="124" cy="69"/>
            </a:xfrm>
            <a:prstGeom prst="roundRect">
              <a:avLst>
                <a:gd name="adj" fmla="val 50000"/>
              </a:avLst>
            </a:prstGeom>
            <a:solidFill>
              <a:srgbClr val="CF924C"/>
            </a:solidFill>
            <a:ln w="9525">
              <a:noFill/>
              <a:round/>
              <a:headEnd/>
              <a:tailEnd/>
            </a:ln>
          </p:spPr>
          <p:txBody>
            <a:bodyPr/>
            <a:lstStyle/>
            <a:p>
              <a:endParaRPr lang="en-US">
                <a:latin typeface="Gill Sans MT" pitchFamily="34" charset="0"/>
              </a:endParaRPr>
            </a:p>
          </p:txBody>
        </p:sp>
        <p:sp>
          <p:nvSpPr>
            <p:cNvPr id="33921" name="AutoShape 982"/>
            <p:cNvSpPr>
              <a:spLocks noChangeArrowheads="1"/>
            </p:cNvSpPr>
            <p:nvPr/>
          </p:nvSpPr>
          <p:spPr bwMode="auto">
            <a:xfrm>
              <a:off x="1891" y="1078"/>
              <a:ext cx="152" cy="97"/>
            </a:xfrm>
            <a:prstGeom prst="roundRect">
              <a:avLst>
                <a:gd name="adj" fmla="val 38662"/>
              </a:avLst>
            </a:prstGeom>
            <a:noFill/>
            <a:ln w="53975">
              <a:solidFill>
                <a:srgbClr val="CF924C"/>
              </a:solidFill>
              <a:round/>
              <a:headEnd/>
              <a:tailEnd/>
            </a:ln>
          </p:spPr>
          <p:txBody>
            <a:bodyPr/>
            <a:lstStyle/>
            <a:p>
              <a:endParaRPr lang="en-US">
                <a:latin typeface="Gill Sans MT" pitchFamily="34" charset="0"/>
              </a:endParaRPr>
            </a:p>
          </p:txBody>
        </p:sp>
        <p:sp>
          <p:nvSpPr>
            <p:cNvPr id="33922" name="Rectangle 983"/>
            <p:cNvSpPr>
              <a:spLocks noChangeArrowheads="1"/>
            </p:cNvSpPr>
            <p:nvPr/>
          </p:nvSpPr>
          <p:spPr bwMode="auto">
            <a:xfrm>
              <a:off x="1932" y="1106"/>
              <a:ext cx="83" cy="41"/>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33923" name="Rectangle 984"/>
            <p:cNvSpPr>
              <a:spLocks noChangeArrowheads="1"/>
            </p:cNvSpPr>
            <p:nvPr/>
          </p:nvSpPr>
          <p:spPr bwMode="auto">
            <a:xfrm>
              <a:off x="1932" y="1106"/>
              <a:ext cx="97" cy="55"/>
            </a:xfrm>
            <a:prstGeom prst="rect">
              <a:avLst/>
            </a:prstGeom>
            <a:noFill/>
            <a:ln w="31750">
              <a:solidFill>
                <a:srgbClr val="CF924C"/>
              </a:solidFill>
              <a:miter lim="800000"/>
              <a:headEnd/>
              <a:tailEnd/>
            </a:ln>
          </p:spPr>
          <p:txBody>
            <a:bodyPr/>
            <a:lstStyle/>
            <a:p>
              <a:endParaRPr lang="en-US">
                <a:latin typeface="Gill Sans MT" pitchFamily="34" charset="0"/>
              </a:endParaRPr>
            </a:p>
          </p:txBody>
        </p:sp>
        <p:sp>
          <p:nvSpPr>
            <p:cNvPr id="33924" name="Freeform 985"/>
            <p:cNvSpPr>
              <a:spLocks/>
            </p:cNvSpPr>
            <p:nvPr/>
          </p:nvSpPr>
          <p:spPr bwMode="auto">
            <a:xfrm>
              <a:off x="2043" y="1230"/>
              <a:ext cx="27" cy="41"/>
            </a:xfrm>
            <a:custGeom>
              <a:avLst/>
              <a:gdLst>
                <a:gd name="T0" fmla="*/ 14 w 27"/>
                <a:gd name="T1" fmla="*/ 0 h 41"/>
                <a:gd name="T2" fmla="*/ 14 w 27"/>
                <a:gd name="T3" fmla="*/ 0 h 41"/>
                <a:gd name="T4" fmla="*/ 27 w 27"/>
                <a:gd name="T5" fmla="*/ 14 h 41"/>
                <a:gd name="T6" fmla="*/ 27 w 27"/>
                <a:gd name="T7" fmla="*/ 27 h 41"/>
                <a:gd name="T8" fmla="*/ 14 w 27"/>
                <a:gd name="T9" fmla="*/ 41 h 41"/>
                <a:gd name="T10" fmla="*/ 14 w 27"/>
                <a:gd name="T11" fmla="*/ 41 h 41"/>
                <a:gd name="T12" fmla="*/ 0 w 27"/>
                <a:gd name="T13" fmla="*/ 27 h 41"/>
                <a:gd name="T14" fmla="*/ 0 w 27"/>
                <a:gd name="T15" fmla="*/ 14 h 41"/>
                <a:gd name="T16" fmla="*/ 0 w 27"/>
                <a:gd name="T17" fmla="*/ 0 h 41"/>
                <a:gd name="T18" fmla="*/ 14 w 27"/>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41"/>
                <a:gd name="T32" fmla="*/ 27 w 27"/>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41">
                  <a:moveTo>
                    <a:pt x="14" y="0"/>
                  </a:moveTo>
                  <a:lnTo>
                    <a:pt x="14" y="0"/>
                  </a:lnTo>
                  <a:lnTo>
                    <a:pt x="27" y="14"/>
                  </a:lnTo>
                  <a:lnTo>
                    <a:pt x="27" y="27"/>
                  </a:lnTo>
                  <a:lnTo>
                    <a:pt x="14" y="41"/>
                  </a:lnTo>
                  <a:lnTo>
                    <a:pt x="0" y="27"/>
                  </a:lnTo>
                  <a:lnTo>
                    <a:pt x="0" y="14"/>
                  </a:lnTo>
                  <a:lnTo>
                    <a:pt x="0" y="0"/>
                  </a:lnTo>
                  <a:lnTo>
                    <a:pt x="14" y="0"/>
                  </a:lnTo>
                  <a:close/>
                </a:path>
              </a:pathLst>
            </a:custGeom>
            <a:solidFill>
              <a:srgbClr val="CF924C"/>
            </a:solidFill>
            <a:ln w="31750">
              <a:solidFill>
                <a:srgbClr val="CF924C"/>
              </a:solidFill>
              <a:prstDash val="solid"/>
              <a:round/>
              <a:headEnd/>
              <a:tailEnd/>
            </a:ln>
          </p:spPr>
          <p:txBody>
            <a:bodyPr/>
            <a:lstStyle/>
            <a:p>
              <a:endParaRPr lang="en-GB"/>
            </a:p>
          </p:txBody>
        </p:sp>
        <p:pic>
          <p:nvPicPr>
            <p:cNvPr id="33925" name="Picture 986"/>
            <p:cNvPicPr>
              <a:picLocks noChangeAspect="1" noChangeArrowheads="1"/>
            </p:cNvPicPr>
            <p:nvPr/>
          </p:nvPicPr>
          <p:blipFill>
            <a:blip r:embed="rId2" cstate="print"/>
            <a:srcRect/>
            <a:stretch>
              <a:fillRect/>
            </a:stretch>
          </p:blipFill>
          <p:spPr bwMode="auto">
            <a:xfrm>
              <a:off x="1932" y="1106"/>
              <a:ext cx="69" cy="41"/>
            </a:xfrm>
            <a:prstGeom prst="rect">
              <a:avLst/>
            </a:prstGeom>
            <a:noFill/>
            <a:ln w="9525">
              <a:noFill/>
              <a:miter lim="800000"/>
              <a:headEnd/>
              <a:tailEnd/>
            </a:ln>
          </p:spPr>
        </p:pic>
        <p:sp>
          <p:nvSpPr>
            <p:cNvPr id="33926" name="Line 987"/>
            <p:cNvSpPr>
              <a:spLocks noChangeShapeType="1"/>
            </p:cNvSpPr>
            <p:nvPr/>
          </p:nvSpPr>
          <p:spPr bwMode="auto">
            <a:xfrm>
              <a:off x="2043" y="1244"/>
              <a:ext cx="1" cy="1"/>
            </a:xfrm>
            <a:prstGeom prst="line">
              <a:avLst/>
            </a:prstGeom>
            <a:noFill/>
            <a:ln w="31750">
              <a:solidFill>
                <a:srgbClr val="000000"/>
              </a:solidFill>
              <a:round/>
              <a:headEnd/>
              <a:tailEnd/>
            </a:ln>
          </p:spPr>
          <p:txBody>
            <a:bodyPr/>
            <a:lstStyle/>
            <a:p>
              <a:endParaRPr lang="en-GB"/>
            </a:p>
          </p:txBody>
        </p:sp>
        <p:sp>
          <p:nvSpPr>
            <p:cNvPr id="33927" name="Freeform 988"/>
            <p:cNvSpPr>
              <a:spLocks/>
            </p:cNvSpPr>
            <p:nvPr/>
          </p:nvSpPr>
          <p:spPr bwMode="auto">
            <a:xfrm>
              <a:off x="2057" y="1244"/>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31750">
              <a:solidFill>
                <a:srgbClr val="000000"/>
              </a:solidFill>
              <a:prstDash val="solid"/>
              <a:round/>
              <a:headEnd/>
              <a:tailEnd/>
            </a:ln>
          </p:spPr>
          <p:txBody>
            <a:bodyPr/>
            <a:lstStyle/>
            <a:p>
              <a:endParaRPr lang="en-GB"/>
            </a:p>
          </p:txBody>
        </p:sp>
        <p:sp>
          <p:nvSpPr>
            <p:cNvPr id="33928" name="Rectangle 989"/>
            <p:cNvSpPr>
              <a:spLocks noChangeArrowheads="1"/>
            </p:cNvSpPr>
            <p:nvPr/>
          </p:nvSpPr>
          <p:spPr bwMode="auto">
            <a:xfrm>
              <a:off x="1919" y="1161"/>
              <a:ext cx="96" cy="27"/>
            </a:xfrm>
            <a:prstGeom prst="rect">
              <a:avLst/>
            </a:prstGeom>
            <a:solidFill>
              <a:srgbClr val="CF924C"/>
            </a:solidFill>
            <a:ln w="31750">
              <a:solidFill>
                <a:srgbClr val="CF924C"/>
              </a:solidFill>
              <a:miter lim="800000"/>
              <a:headEnd/>
              <a:tailEnd/>
            </a:ln>
          </p:spPr>
          <p:txBody>
            <a:bodyPr/>
            <a:lstStyle/>
            <a:p>
              <a:endParaRPr lang="en-US">
                <a:latin typeface="Gill Sans MT" pitchFamily="34" charset="0"/>
              </a:endParaRPr>
            </a:p>
          </p:txBody>
        </p:sp>
        <p:sp>
          <p:nvSpPr>
            <p:cNvPr id="33929" name="Freeform 990"/>
            <p:cNvSpPr>
              <a:spLocks/>
            </p:cNvSpPr>
            <p:nvPr/>
          </p:nvSpPr>
          <p:spPr bwMode="auto">
            <a:xfrm>
              <a:off x="1905" y="1188"/>
              <a:ext cx="124" cy="28"/>
            </a:xfrm>
            <a:custGeom>
              <a:avLst/>
              <a:gdLst>
                <a:gd name="T0" fmla="*/ 14 w 124"/>
                <a:gd name="T1" fmla="*/ 0 h 28"/>
                <a:gd name="T2" fmla="*/ 0 w 124"/>
                <a:gd name="T3" fmla="*/ 28 h 28"/>
                <a:gd name="T4" fmla="*/ 124 w 124"/>
                <a:gd name="T5" fmla="*/ 28 h 28"/>
                <a:gd name="T6" fmla="*/ 124 w 124"/>
                <a:gd name="T7" fmla="*/ 0 h 28"/>
                <a:gd name="T8" fmla="*/ 14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4" y="0"/>
                  </a:moveTo>
                  <a:lnTo>
                    <a:pt x="0" y="28"/>
                  </a:lnTo>
                  <a:lnTo>
                    <a:pt x="124" y="28"/>
                  </a:lnTo>
                  <a:lnTo>
                    <a:pt x="124" y="0"/>
                  </a:lnTo>
                  <a:lnTo>
                    <a:pt x="14" y="0"/>
                  </a:lnTo>
                  <a:close/>
                </a:path>
              </a:pathLst>
            </a:custGeom>
            <a:noFill/>
            <a:ln w="31750">
              <a:solidFill>
                <a:srgbClr val="D9AA73"/>
              </a:solidFill>
              <a:prstDash val="solid"/>
              <a:round/>
              <a:headEnd/>
              <a:tailEnd/>
            </a:ln>
          </p:spPr>
          <p:txBody>
            <a:bodyPr/>
            <a:lstStyle/>
            <a:p>
              <a:endParaRPr lang="en-GB"/>
            </a:p>
          </p:txBody>
        </p:sp>
        <p:sp>
          <p:nvSpPr>
            <p:cNvPr id="33930" name="Line 991"/>
            <p:cNvSpPr>
              <a:spLocks noChangeShapeType="1"/>
            </p:cNvSpPr>
            <p:nvPr/>
          </p:nvSpPr>
          <p:spPr bwMode="auto">
            <a:xfrm>
              <a:off x="1919" y="1202"/>
              <a:ext cx="13" cy="1"/>
            </a:xfrm>
            <a:prstGeom prst="line">
              <a:avLst/>
            </a:prstGeom>
            <a:noFill/>
            <a:ln w="31750">
              <a:solidFill>
                <a:srgbClr val="000000"/>
              </a:solidFill>
              <a:round/>
              <a:headEnd/>
              <a:tailEnd/>
            </a:ln>
          </p:spPr>
          <p:txBody>
            <a:bodyPr/>
            <a:lstStyle/>
            <a:p>
              <a:endParaRPr lang="en-GB"/>
            </a:p>
          </p:txBody>
        </p:sp>
        <p:sp>
          <p:nvSpPr>
            <p:cNvPr id="33931" name="Line 992"/>
            <p:cNvSpPr>
              <a:spLocks noChangeShapeType="1"/>
            </p:cNvSpPr>
            <p:nvPr/>
          </p:nvSpPr>
          <p:spPr bwMode="auto">
            <a:xfrm>
              <a:off x="1932" y="1188"/>
              <a:ext cx="83" cy="1"/>
            </a:xfrm>
            <a:prstGeom prst="line">
              <a:avLst/>
            </a:prstGeom>
            <a:noFill/>
            <a:ln w="31750">
              <a:solidFill>
                <a:srgbClr val="000000"/>
              </a:solidFill>
              <a:round/>
              <a:headEnd/>
              <a:tailEnd/>
            </a:ln>
          </p:spPr>
          <p:txBody>
            <a:bodyPr/>
            <a:lstStyle/>
            <a:p>
              <a:endParaRPr lang="en-GB"/>
            </a:p>
          </p:txBody>
        </p:sp>
        <p:sp>
          <p:nvSpPr>
            <p:cNvPr id="33932" name="Line 993"/>
            <p:cNvSpPr>
              <a:spLocks noChangeShapeType="1"/>
            </p:cNvSpPr>
            <p:nvPr/>
          </p:nvSpPr>
          <p:spPr bwMode="auto">
            <a:xfrm>
              <a:off x="1919" y="1202"/>
              <a:ext cx="69" cy="1"/>
            </a:xfrm>
            <a:prstGeom prst="line">
              <a:avLst/>
            </a:prstGeom>
            <a:noFill/>
            <a:ln w="31750">
              <a:solidFill>
                <a:srgbClr val="000000"/>
              </a:solidFill>
              <a:round/>
              <a:headEnd/>
              <a:tailEnd/>
            </a:ln>
          </p:spPr>
          <p:txBody>
            <a:bodyPr/>
            <a:lstStyle/>
            <a:p>
              <a:endParaRPr lang="en-GB"/>
            </a:p>
          </p:txBody>
        </p:sp>
        <p:sp>
          <p:nvSpPr>
            <p:cNvPr id="33933" name="Line 994"/>
            <p:cNvSpPr>
              <a:spLocks noChangeShapeType="1"/>
            </p:cNvSpPr>
            <p:nvPr/>
          </p:nvSpPr>
          <p:spPr bwMode="auto">
            <a:xfrm>
              <a:off x="1946" y="1202"/>
              <a:ext cx="55" cy="1"/>
            </a:xfrm>
            <a:prstGeom prst="line">
              <a:avLst/>
            </a:prstGeom>
            <a:noFill/>
            <a:ln w="31750">
              <a:solidFill>
                <a:srgbClr val="000000"/>
              </a:solidFill>
              <a:round/>
              <a:headEnd/>
              <a:tailEnd/>
            </a:ln>
          </p:spPr>
          <p:txBody>
            <a:bodyPr/>
            <a:lstStyle/>
            <a:p>
              <a:endParaRPr lang="en-GB"/>
            </a:p>
          </p:txBody>
        </p:sp>
        <p:sp>
          <p:nvSpPr>
            <p:cNvPr id="33934" name="Freeform 995"/>
            <p:cNvSpPr>
              <a:spLocks/>
            </p:cNvSpPr>
            <p:nvPr/>
          </p:nvSpPr>
          <p:spPr bwMode="auto">
            <a:xfrm>
              <a:off x="1988" y="1202"/>
              <a:ext cx="41" cy="1"/>
            </a:xfrm>
            <a:custGeom>
              <a:avLst/>
              <a:gdLst>
                <a:gd name="T0" fmla="*/ 0 w 41"/>
                <a:gd name="T1" fmla="*/ 0 h 1"/>
                <a:gd name="T2" fmla="*/ 27 w 41"/>
                <a:gd name="T3" fmla="*/ 0 h 1"/>
                <a:gd name="T4" fmla="*/ 41 w 41"/>
                <a:gd name="T5" fmla="*/ 0 h 1"/>
                <a:gd name="T6" fmla="*/ 0 60000 65536"/>
                <a:gd name="T7" fmla="*/ 0 60000 65536"/>
                <a:gd name="T8" fmla="*/ 0 60000 65536"/>
                <a:gd name="T9" fmla="*/ 0 w 41"/>
                <a:gd name="T10" fmla="*/ 0 h 1"/>
                <a:gd name="T11" fmla="*/ 41 w 41"/>
                <a:gd name="T12" fmla="*/ 1 h 1"/>
              </a:gdLst>
              <a:ahLst/>
              <a:cxnLst>
                <a:cxn ang="T6">
                  <a:pos x="T0" y="T1"/>
                </a:cxn>
                <a:cxn ang="T7">
                  <a:pos x="T2" y="T3"/>
                </a:cxn>
                <a:cxn ang="T8">
                  <a:pos x="T4" y="T5"/>
                </a:cxn>
              </a:cxnLst>
              <a:rect l="T9" t="T10" r="T11" b="T12"/>
              <a:pathLst>
                <a:path w="41" h="1">
                  <a:moveTo>
                    <a:pt x="0" y="0"/>
                  </a:moveTo>
                  <a:lnTo>
                    <a:pt x="27" y="0"/>
                  </a:lnTo>
                  <a:lnTo>
                    <a:pt x="41" y="0"/>
                  </a:lnTo>
                </a:path>
              </a:pathLst>
            </a:custGeom>
            <a:noFill/>
            <a:ln w="31750">
              <a:solidFill>
                <a:srgbClr val="000000"/>
              </a:solidFill>
              <a:prstDash val="solid"/>
              <a:round/>
              <a:headEnd/>
              <a:tailEnd/>
            </a:ln>
          </p:spPr>
          <p:txBody>
            <a:bodyPr/>
            <a:lstStyle/>
            <a:p>
              <a:endParaRPr lang="en-GB"/>
            </a:p>
          </p:txBody>
        </p:sp>
        <p:sp>
          <p:nvSpPr>
            <p:cNvPr id="33935" name="Rectangle 996"/>
            <p:cNvSpPr>
              <a:spLocks noChangeArrowheads="1"/>
            </p:cNvSpPr>
            <p:nvPr/>
          </p:nvSpPr>
          <p:spPr bwMode="auto">
            <a:xfrm>
              <a:off x="1960" y="1092"/>
              <a:ext cx="28" cy="41"/>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33936" name="Rectangle 997"/>
            <p:cNvSpPr>
              <a:spLocks noChangeArrowheads="1"/>
            </p:cNvSpPr>
            <p:nvPr/>
          </p:nvSpPr>
          <p:spPr bwMode="auto">
            <a:xfrm>
              <a:off x="1960" y="1092"/>
              <a:ext cx="41" cy="55"/>
            </a:xfrm>
            <a:prstGeom prst="rect">
              <a:avLst/>
            </a:prstGeom>
            <a:noFill/>
            <a:ln w="31750">
              <a:solidFill>
                <a:srgbClr val="000000"/>
              </a:solidFill>
              <a:miter lim="800000"/>
              <a:headEnd/>
              <a:tailEnd/>
            </a:ln>
          </p:spPr>
          <p:txBody>
            <a:bodyPr/>
            <a:lstStyle/>
            <a:p>
              <a:endParaRPr lang="en-US">
                <a:latin typeface="Gill Sans MT" pitchFamily="34" charset="0"/>
              </a:endParaRPr>
            </a:p>
          </p:txBody>
        </p:sp>
        <p:sp>
          <p:nvSpPr>
            <p:cNvPr id="33937" name="Freeform 998"/>
            <p:cNvSpPr>
              <a:spLocks/>
            </p:cNvSpPr>
            <p:nvPr/>
          </p:nvSpPr>
          <p:spPr bwMode="auto">
            <a:xfrm>
              <a:off x="1629" y="2168"/>
              <a:ext cx="41" cy="55"/>
            </a:xfrm>
            <a:custGeom>
              <a:avLst/>
              <a:gdLst>
                <a:gd name="T0" fmla="*/ 0 w 41"/>
                <a:gd name="T1" fmla="*/ 0 h 55"/>
                <a:gd name="T2" fmla="*/ 41 w 41"/>
                <a:gd name="T3" fmla="*/ 14 h 55"/>
                <a:gd name="T4" fmla="*/ 41 w 41"/>
                <a:gd name="T5" fmla="*/ 55 h 55"/>
                <a:gd name="T6" fmla="*/ 0 60000 65536"/>
                <a:gd name="T7" fmla="*/ 0 60000 65536"/>
                <a:gd name="T8" fmla="*/ 0 60000 65536"/>
                <a:gd name="T9" fmla="*/ 0 w 41"/>
                <a:gd name="T10" fmla="*/ 0 h 55"/>
                <a:gd name="T11" fmla="*/ 41 w 41"/>
                <a:gd name="T12" fmla="*/ 55 h 55"/>
              </a:gdLst>
              <a:ahLst/>
              <a:cxnLst>
                <a:cxn ang="T6">
                  <a:pos x="T0" y="T1"/>
                </a:cxn>
                <a:cxn ang="T7">
                  <a:pos x="T2" y="T3"/>
                </a:cxn>
                <a:cxn ang="T8">
                  <a:pos x="T4" y="T5"/>
                </a:cxn>
              </a:cxnLst>
              <a:rect l="T9" t="T10" r="T11" b="T12"/>
              <a:pathLst>
                <a:path w="41" h="55">
                  <a:moveTo>
                    <a:pt x="0" y="0"/>
                  </a:moveTo>
                  <a:lnTo>
                    <a:pt x="41" y="14"/>
                  </a:lnTo>
                  <a:lnTo>
                    <a:pt x="41" y="55"/>
                  </a:lnTo>
                </a:path>
              </a:pathLst>
            </a:custGeom>
            <a:noFill/>
            <a:ln w="31750">
              <a:solidFill>
                <a:srgbClr val="000000"/>
              </a:solidFill>
              <a:prstDash val="solid"/>
              <a:round/>
              <a:headEnd/>
              <a:tailEnd/>
            </a:ln>
          </p:spPr>
          <p:txBody>
            <a:bodyPr/>
            <a:lstStyle/>
            <a:p>
              <a:endParaRPr lang="en-GB"/>
            </a:p>
          </p:txBody>
        </p:sp>
        <p:sp>
          <p:nvSpPr>
            <p:cNvPr id="33938" name="AutoShape 999"/>
            <p:cNvSpPr>
              <a:spLocks noChangeArrowheads="1"/>
            </p:cNvSpPr>
            <p:nvPr/>
          </p:nvSpPr>
          <p:spPr bwMode="auto">
            <a:xfrm>
              <a:off x="1518" y="2071"/>
              <a:ext cx="125" cy="83"/>
            </a:xfrm>
            <a:prstGeom prst="roundRect">
              <a:avLst>
                <a:gd name="adj" fmla="val 50000"/>
              </a:avLst>
            </a:prstGeom>
            <a:solidFill>
              <a:srgbClr val="CF924C"/>
            </a:solidFill>
            <a:ln w="9525">
              <a:noFill/>
              <a:round/>
              <a:headEnd/>
              <a:tailEnd/>
            </a:ln>
          </p:spPr>
          <p:txBody>
            <a:bodyPr/>
            <a:lstStyle/>
            <a:p>
              <a:endParaRPr lang="en-US">
                <a:latin typeface="Gill Sans MT" pitchFamily="34" charset="0"/>
              </a:endParaRPr>
            </a:p>
          </p:txBody>
        </p:sp>
        <p:sp>
          <p:nvSpPr>
            <p:cNvPr id="33939" name="AutoShape 1000"/>
            <p:cNvSpPr>
              <a:spLocks noChangeArrowheads="1"/>
            </p:cNvSpPr>
            <p:nvPr/>
          </p:nvSpPr>
          <p:spPr bwMode="auto">
            <a:xfrm>
              <a:off x="1505" y="2058"/>
              <a:ext cx="151" cy="110"/>
            </a:xfrm>
            <a:prstGeom prst="roundRect">
              <a:avLst>
                <a:gd name="adj" fmla="val 40454"/>
              </a:avLst>
            </a:prstGeom>
            <a:noFill/>
            <a:ln w="53975">
              <a:solidFill>
                <a:srgbClr val="CF924C"/>
              </a:solidFill>
              <a:round/>
              <a:headEnd/>
              <a:tailEnd/>
            </a:ln>
          </p:spPr>
          <p:txBody>
            <a:bodyPr/>
            <a:lstStyle/>
            <a:p>
              <a:endParaRPr lang="en-US">
                <a:latin typeface="Gill Sans MT" pitchFamily="34" charset="0"/>
              </a:endParaRPr>
            </a:p>
          </p:txBody>
        </p:sp>
        <p:sp>
          <p:nvSpPr>
            <p:cNvPr id="33940" name="Rectangle 1001"/>
            <p:cNvSpPr>
              <a:spLocks noChangeArrowheads="1"/>
            </p:cNvSpPr>
            <p:nvPr/>
          </p:nvSpPr>
          <p:spPr bwMode="auto">
            <a:xfrm>
              <a:off x="1546" y="2099"/>
              <a:ext cx="83" cy="41"/>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33941" name="Rectangle 1002"/>
            <p:cNvSpPr>
              <a:spLocks noChangeArrowheads="1"/>
            </p:cNvSpPr>
            <p:nvPr/>
          </p:nvSpPr>
          <p:spPr bwMode="auto">
            <a:xfrm>
              <a:off x="1546" y="2099"/>
              <a:ext cx="97" cy="55"/>
            </a:xfrm>
            <a:prstGeom prst="rect">
              <a:avLst/>
            </a:prstGeom>
            <a:noFill/>
            <a:ln w="31750">
              <a:solidFill>
                <a:srgbClr val="CF924C"/>
              </a:solidFill>
              <a:miter lim="800000"/>
              <a:headEnd/>
              <a:tailEnd/>
            </a:ln>
          </p:spPr>
          <p:txBody>
            <a:bodyPr/>
            <a:lstStyle/>
            <a:p>
              <a:endParaRPr lang="en-US">
                <a:latin typeface="Gill Sans MT" pitchFamily="34" charset="0"/>
              </a:endParaRPr>
            </a:p>
          </p:txBody>
        </p:sp>
        <p:sp>
          <p:nvSpPr>
            <p:cNvPr id="33942" name="Freeform 1003"/>
            <p:cNvSpPr>
              <a:spLocks/>
            </p:cNvSpPr>
            <p:nvPr/>
          </p:nvSpPr>
          <p:spPr bwMode="auto">
            <a:xfrm>
              <a:off x="1656" y="2223"/>
              <a:ext cx="28" cy="28"/>
            </a:xfrm>
            <a:custGeom>
              <a:avLst/>
              <a:gdLst>
                <a:gd name="T0" fmla="*/ 14 w 28"/>
                <a:gd name="T1" fmla="*/ 0 h 28"/>
                <a:gd name="T2" fmla="*/ 14 w 28"/>
                <a:gd name="T3" fmla="*/ 0 h 28"/>
                <a:gd name="T4" fmla="*/ 28 w 28"/>
                <a:gd name="T5" fmla="*/ 0 h 28"/>
                <a:gd name="T6" fmla="*/ 28 w 28"/>
                <a:gd name="T7" fmla="*/ 14 h 28"/>
                <a:gd name="T8" fmla="*/ 14 w 28"/>
                <a:gd name="T9" fmla="*/ 28 h 28"/>
                <a:gd name="T10" fmla="*/ 14 w 28"/>
                <a:gd name="T11" fmla="*/ 28 h 28"/>
                <a:gd name="T12" fmla="*/ 0 w 28"/>
                <a:gd name="T13" fmla="*/ 14 h 28"/>
                <a:gd name="T14" fmla="*/ 0 w 28"/>
                <a:gd name="T15" fmla="*/ 0 h 28"/>
                <a:gd name="T16" fmla="*/ 0 w 28"/>
                <a:gd name="T17" fmla="*/ 0 h 28"/>
                <a:gd name="T18" fmla="*/ 14 w 28"/>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28"/>
                <a:gd name="T32" fmla="*/ 28 w 28"/>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28">
                  <a:moveTo>
                    <a:pt x="14" y="0"/>
                  </a:moveTo>
                  <a:lnTo>
                    <a:pt x="14" y="0"/>
                  </a:lnTo>
                  <a:lnTo>
                    <a:pt x="28" y="0"/>
                  </a:lnTo>
                  <a:lnTo>
                    <a:pt x="28" y="14"/>
                  </a:lnTo>
                  <a:lnTo>
                    <a:pt x="14" y="28"/>
                  </a:lnTo>
                  <a:lnTo>
                    <a:pt x="0" y="14"/>
                  </a:lnTo>
                  <a:lnTo>
                    <a:pt x="0" y="0"/>
                  </a:lnTo>
                  <a:lnTo>
                    <a:pt x="14" y="0"/>
                  </a:lnTo>
                  <a:close/>
                </a:path>
              </a:pathLst>
            </a:custGeom>
            <a:solidFill>
              <a:srgbClr val="CF924C"/>
            </a:solidFill>
            <a:ln w="31750">
              <a:solidFill>
                <a:srgbClr val="CF924C"/>
              </a:solidFill>
              <a:prstDash val="solid"/>
              <a:round/>
              <a:headEnd/>
              <a:tailEnd/>
            </a:ln>
          </p:spPr>
          <p:txBody>
            <a:bodyPr/>
            <a:lstStyle/>
            <a:p>
              <a:endParaRPr lang="en-GB"/>
            </a:p>
          </p:txBody>
        </p:sp>
        <p:pic>
          <p:nvPicPr>
            <p:cNvPr id="33943" name="Picture 1004"/>
            <p:cNvPicPr>
              <a:picLocks noChangeAspect="1" noChangeArrowheads="1"/>
            </p:cNvPicPr>
            <p:nvPr/>
          </p:nvPicPr>
          <p:blipFill>
            <a:blip r:embed="rId2" cstate="print"/>
            <a:srcRect/>
            <a:stretch>
              <a:fillRect/>
            </a:stretch>
          </p:blipFill>
          <p:spPr bwMode="auto">
            <a:xfrm>
              <a:off x="1546" y="2099"/>
              <a:ext cx="69" cy="28"/>
            </a:xfrm>
            <a:prstGeom prst="rect">
              <a:avLst/>
            </a:prstGeom>
            <a:noFill/>
            <a:ln w="9525">
              <a:noFill/>
              <a:miter lim="800000"/>
              <a:headEnd/>
              <a:tailEnd/>
            </a:ln>
          </p:spPr>
        </p:pic>
        <p:sp>
          <p:nvSpPr>
            <p:cNvPr id="33944" name="Line 1005"/>
            <p:cNvSpPr>
              <a:spLocks noChangeShapeType="1"/>
            </p:cNvSpPr>
            <p:nvPr/>
          </p:nvSpPr>
          <p:spPr bwMode="auto">
            <a:xfrm>
              <a:off x="1656" y="2223"/>
              <a:ext cx="1" cy="14"/>
            </a:xfrm>
            <a:prstGeom prst="line">
              <a:avLst/>
            </a:prstGeom>
            <a:noFill/>
            <a:ln w="31750">
              <a:solidFill>
                <a:srgbClr val="000000"/>
              </a:solidFill>
              <a:round/>
              <a:headEnd/>
              <a:tailEnd/>
            </a:ln>
          </p:spPr>
          <p:txBody>
            <a:bodyPr/>
            <a:lstStyle/>
            <a:p>
              <a:endParaRPr lang="en-GB"/>
            </a:p>
          </p:txBody>
        </p:sp>
        <p:sp>
          <p:nvSpPr>
            <p:cNvPr id="33945" name="Line 1006"/>
            <p:cNvSpPr>
              <a:spLocks noChangeShapeType="1"/>
            </p:cNvSpPr>
            <p:nvPr/>
          </p:nvSpPr>
          <p:spPr bwMode="auto">
            <a:xfrm>
              <a:off x="1670" y="2223"/>
              <a:ext cx="1" cy="14"/>
            </a:xfrm>
            <a:prstGeom prst="line">
              <a:avLst/>
            </a:prstGeom>
            <a:noFill/>
            <a:ln w="31750">
              <a:solidFill>
                <a:srgbClr val="000000"/>
              </a:solidFill>
              <a:round/>
              <a:headEnd/>
              <a:tailEnd/>
            </a:ln>
          </p:spPr>
          <p:txBody>
            <a:bodyPr/>
            <a:lstStyle/>
            <a:p>
              <a:endParaRPr lang="en-GB"/>
            </a:p>
          </p:txBody>
        </p:sp>
        <p:sp>
          <p:nvSpPr>
            <p:cNvPr id="33946" name="Line 1007"/>
            <p:cNvSpPr>
              <a:spLocks noChangeShapeType="1"/>
            </p:cNvSpPr>
            <p:nvPr/>
          </p:nvSpPr>
          <p:spPr bwMode="auto">
            <a:xfrm>
              <a:off x="1670" y="2223"/>
              <a:ext cx="1" cy="14"/>
            </a:xfrm>
            <a:prstGeom prst="line">
              <a:avLst/>
            </a:prstGeom>
            <a:noFill/>
            <a:ln w="31750">
              <a:solidFill>
                <a:srgbClr val="000000"/>
              </a:solidFill>
              <a:round/>
              <a:headEnd/>
              <a:tailEnd/>
            </a:ln>
          </p:spPr>
          <p:txBody>
            <a:bodyPr/>
            <a:lstStyle/>
            <a:p>
              <a:endParaRPr lang="en-GB"/>
            </a:p>
          </p:txBody>
        </p:sp>
        <p:sp>
          <p:nvSpPr>
            <p:cNvPr id="33947" name="Rectangle 1008"/>
            <p:cNvSpPr>
              <a:spLocks noChangeArrowheads="1"/>
            </p:cNvSpPr>
            <p:nvPr/>
          </p:nvSpPr>
          <p:spPr bwMode="auto">
            <a:xfrm>
              <a:off x="1532" y="2154"/>
              <a:ext cx="97" cy="14"/>
            </a:xfrm>
            <a:prstGeom prst="rect">
              <a:avLst/>
            </a:prstGeom>
            <a:solidFill>
              <a:srgbClr val="CF924C"/>
            </a:solidFill>
            <a:ln w="31750">
              <a:solidFill>
                <a:srgbClr val="CF924C"/>
              </a:solidFill>
              <a:miter lim="800000"/>
              <a:headEnd/>
              <a:tailEnd/>
            </a:ln>
          </p:spPr>
          <p:txBody>
            <a:bodyPr/>
            <a:lstStyle/>
            <a:p>
              <a:endParaRPr lang="en-US">
                <a:latin typeface="Gill Sans MT" pitchFamily="34" charset="0"/>
              </a:endParaRPr>
            </a:p>
          </p:txBody>
        </p:sp>
        <p:sp>
          <p:nvSpPr>
            <p:cNvPr id="33948" name="Freeform 1009"/>
            <p:cNvSpPr>
              <a:spLocks/>
            </p:cNvSpPr>
            <p:nvPr/>
          </p:nvSpPr>
          <p:spPr bwMode="auto">
            <a:xfrm>
              <a:off x="1518" y="2182"/>
              <a:ext cx="125" cy="14"/>
            </a:xfrm>
            <a:custGeom>
              <a:avLst/>
              <a:gdLst>
                <a:gd name="T0" fmla="*/ 14 w 125"/>
                <a:gd name="T1" fmla="*/ 0 h 14"/>
                <a:gd name="T2" fmla="*/ 0 w 125"/>
                <a:gd name="T3" fmla="*/ 14 h 14"/>
                <a:gd name="T4" fmla="*/ 125 w 125"/>
                <a:gd name="T5" fmla="*/ 14 h 14"/>
                <a:gd name="T6" fmla="*/ 125 w 125"/>
                <a:gd name="T7" fmla="*/ 0 h 14"/>
                <a:gd name="T8" fmla="*/ 14 w 125"/>
                <a:gd name="T9" fmla="*/ 0 h 14"/>
                <a:gd name="T10" fmla="*/ 0 60000 65536"/>
                <a:gd name="T11" fmla="*/ 0 60000 65536"/>
                <a:gd name="T12" fmla="*/ 0 60000 65536"/>
                <a:gd name="T13" fmla="*/ 0 60000 65536"/>
                <a:gd name="T14" fmla="*/ 0 60000 65536"/>
                <a:gd name="T15" fmla="*/ 0 w 125"/>
                <a:gd name="T16" fmla="*/ 0 h 14"/>
                <a:gd name="T17" fmla="*/ 125 w 125"/>
                <a:gd name="T18" fmla="*/ 14 h 14"/>
              </a:gdLst>
              <a:ahLst/>
              <a:cxnLst>
                <a:cxn ang="T10">
                  <a:pos x="T0" y="T1"/>
                </a:cxn>
                <a:cxn ang="T11">
                  <a:pos x="T2" y="T3"/>
                </a:cxn>
                <a:cxn ang="T12">
                  <a:pos x="T4" y="T5"/>
                </a:cxn>
                <a:cxn ang="T13">
                  <a:pos x="T6" y="T7"/>
                </a:cxn>
                <a:cxn ang="T14">
                  <a:pos x="T8" y="T9"/>
                </a:cxn>
              </a:cxnLst>
              <a:rect l="T15" t="T16" r="T17" b="T18"/>
              <a:pathLst>
                <a:path w="125" h="14">
                  <a:moveTo>
                    <a:pt x="14" y="0"/>
                  </a:moveTo>
                  <a:lnTo>
                    <a:pt x="0" y="14"/>
                  </a:lnTo>
                  <a:lnTo>
                    <a:pt x="125" y="14"/>
                  </a:lnTo>
                  <a:lnTo>
                    <a:pt x="125" y="0"/>
                  </a:lnTo>
                  <a:lnTo>
                    <a:pt x="14" y="0"/>
                  </a:lnTo>
                  <a:close/>
                </a:path>
              </a:pathLst>
            </a:custGeom>
            <a:noFill/>
            <a:ln w="31750">
              <a:solidFill>
                <a:srgbClr val="D9AA73"/>
              </a:solidFill>
              <a:prstDash val="solid"/>
              <a:round/>
              <a:headEnd/>
              <a:tailEnd/>
            </a:ln>
          </p:spPr>
          <p:txBody>
            <a:bodyPr/>
            <a:lstStyle/>
            <a:p>
              <a:endParaRPr lang="en-GB"/>
            </a:p>
          </p:txBody>
        </p:sp>
        <p:sp>
          <p:nvSpPr>
            <p:cNvPr id="33949" name="Line 1010"/>
            <p:cNvSpPr>
              <a:spLocks noChangeShapeType="1"/>
            </p:cNvSpPr>
            <p:nvPr/>
          </p:nvSpPr>
          <p:spPr bwMode="auto">
            <a:xfrm>
              <a:off x="1532" y="2196"/>
              <a:ext cx="14" cy="1"/>
            </a:xfrm>
            <a:prstGeom prst="line">
              <a:avLst/>
            </a:prstGeom>
            <a:noFill/>
            <a:ln w="31750">
              <a:solidFill>
                <a:srgbClr val="000000"/>
              </a:solidFill>
              <a:round/>
              <a:headEnd/>
              <a:tailEnd/>
            </a:ln>
          </p:spPr>
          <p:txBody>
            <a:bodyPr/>
            <a:lstStyle/>
            <a:p>
              <a:endParaRPr lang="en-GB"/>
            </a:p>
          </p:txBody>
        </p:sp>
        <p:sp>
          <p:nvSpPr>
            <p:cNvPr id="33950" name="Line 1011"/>
            <p:cNvSpPr>
              <a:spLocks noChangeShapeType="1"/>
            </p:cNvSpPr>
            <p:nvPr/>
          </p:nvSpPr>
          <p:spPr bwMode="auto">
            <a:xfrm>
              <a:off x="1546" y="2182"/>
              <a:ext cx="83" cy="1"/>
            </a:xfrm>
            <a:prstGeom prst="line">
              <a:avLst/>
            </a:prstGeom>
            <a:noFill/>
            <a:ln w="31750">
              <a:solidFill>
                <a:srgbClr val="000000"/>
              </a:solidFill>
              <a:round/>
              <a:headEnd/>
              <a:tailEnd/>
            </a:ln>
          </p:spPr>
          <p:txBody>
            <a:bodyPr/>
            <a:lstStyle/>
            <a:p>
              <a:endParaRPr lang="en-GB"/>
            </a:p>
          </p:txBody>
        </p:sp>
        <p:sp>
          <p:nvSpPr>
            <p:cNvPr id="33951" name="Line 1012"/>
            <p:cNvSpPr>
              <a:spLocks noChangeShapeType="1"/>
            </p:cNvSpPr>
            <p:nvPr/>
          </p:nvSpPr>
          <p:spPr bwMode="auto">
            <a:xfrm>
              <a:off x="1532" y="2182"/>
              <a:ext cx="69" cy="1"/>
            </a:xfrm>
            <a:prstGeom prst="line">
              <a:avLst/>
            </a:prstGeom>
            <a:noFill/>
            <a:ln w="31750">
              <a:solidFill>
                <a:srgbClr val="000000"/>
              </a:solidFill>
              <a:round/>
              <a:headEnd/>
              <a:tailEnd/>
            </a:ln>
          </p:spPr>
          <p:txBody>
            <a:bodyPr/>
            <a:lstStyle/>
            <a:p>
              <a:endParaRPr lang="en-GB"/>
            </a:p>
          </p:txBody>
        </p:sp>
        <p:sp>
          <p:nvSpPr>
            <p:cNvPr id="33952" name="Line 1013"/>
            <p:cNvSpPr>
              <a:spLocks noChangeShapeType="1"/>
            </p:cNvSpPr>
            <p:nvPr/>
          </p:nvSpPr>
          <p:spPr bwMode="auto">
            <a:xfrm>
              <a:off x="1560" y="2196"/>
              <a:ext cx="55" cy="1"/>
            </a:xfrm>
            <a:prstGeom prst="line">
              <a:avLst/>
            </a:prstGeom>
            <a:noFill/>
            <a:ln w="31750">
              <a:solidFill>
                <a:srgbClr val="000000"/>
              </a:solidFill>
              <a:round/>
              <a:headEnd/>
              <a:tailEnd/>
            </a:ln>
          </p:spPr>
          <p:txBody>
            <a:bodyPr/>
            <a:lstStyle/>
            <a:p>
              <a:endParaRPr lang="en-GB"/>
            </a:p>
          </p:txBody>
        </p:sp>
        <p:sp>
          <p:nvSpPr>
            <p:cNvPr id="33953" name="Line 1014"/>
            <p:cNvSpPr>
              <a:spLocks noChangeShapeType="1"/>
            </p:cNvSpPr>
            <p:nvPr/>
          </p:nvSpPr>
          <p:spPr bwMode="auto">
            <a:xfrm>
              <a:off x="1601" y="2182"/>
              <a:ext cx="28" cy="1"/>
            </a:xfrm>
            <a:prstGeom prst="line">
              <a:avLst/>
            </a:prstGeom>
            <a:noFill/>
            <a:ln w="31750">
              <a:solidFill>
                <a:srgbClr val="000000"/>
              </a:solidFill>
              <a:round/>
              <a:headEnd/>
              <a:tailEnd/>
            </a:ln>
          </p:spPr>
          <p:txBody>
            <a:bodyPr/>
            <a:lstStyle/>
            <a:p>
              <a:endParaRPr lang="en-GB"/>
            </a:p>
          </p:txBody>
        </p:sp>
        <p:sp>
          <p:nvSpPr>
            <p:cNvPr id="33954" name="Line 1015"/>
            <p:cNvSpPr>
              <a:spLocks noChangeShapeType="1"/>
            </p:cNvSpPr>
            <p:nvPr/>
          </p:nvSpPr>
          <p:spPr bwMode="auto">
            <a:xfrm>
              <a:off x="1629" y="2196"/>
              <a:ext cx="14" cy="1"/>
            </a:xfrm>
            <a:prstGeom prst="line">
              <a:avLst/>
            </a:prstGeom>
            <a:noFill/>
            <a:ln w="31750">
              <a:solidFill>
                <a:srgbClr val="000000"/>
              </a:solidFill>
              <a:round/>
              <a:headEnd/>
              <a:tailEnd/>
            </a:ln>
          </p:spPr>
          <p:txBody>
            <a:bodyPr/>
            <a:lstStyle/>
            <a:p>
              <a:endParaRPr lang="en-GB"/>
            </a:p>
          </p:txBody>
        </p:sp>
        <p:sp>
          <p:nvSpPr>
            <p:cNvPr id="33955" name="Rectangle 1016"/>
            <p:cNvSpPr>
              <a:spLocks noChangeArrowheads="1"/>
            </p:cNvSpPr>
            <p:nvPr/>
          </p:nvSpPr>
          <p:spPr bwMode="auto">
            <a:xfrm>
              <a:off x="1574" y="2085"/>
              <a:ext cx="27" cy="28"/>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33956" name="Rectangle 1017"/>
            <p:cNvSpPr>
              <a:spLocks noChangeArrowheads="1"/>
            </p:cNvSpPr>
            <p:nvPr/>
          </p:nvSpPr>
          <p:spPr bwMode="auto">
            <a:xfrm>
              <a:off x="1574" y="2085"/>
              <a:ext cx="41" cy="42"/>
            </a:xfrm>
            <a:prstGeom prst="rect">
              <a:avLst/>
            </a:prstGeom>
            <a:noFill/>
            <a:ln w="31750">
              <a:solidFill>
                <a:srgbClr val="000000"/>
              </a:solidFill>
              <a:miter lim="800000"/>
              <a:headEnd/>
              <a:tailEnd/>
            </a:ln>
          </p:spPr>
          <p:txBody>
            <a:bodyPr/>
            <a:lstStyle/>
            <a:p>
              <a:endParaRPr lang="en-US">
                <a:latin typeface="Gill Sans MT" pitchFamily="34" charset="0"/>
              </a:endParaRPr>
            </a:p>
          </p:txBody>
        </p:sp>
        <p:sp>
          <p:nvSpPr>
            <p:cNvPr id="33957" name="Freeform 1018"/>
            <p:cNvSpPr>
              <a:spLocks/>
            </p:cNvSpPr>
            <p:nvPr/>
          </p:nvSpPr>
          <p:spPr bwMode="auto">
            <a:xfrm>
              <a:off x="1808" y="2168"/>
              <a:ext cx="42" cy="55"/>
            </a:xfrm>
            <a:custGeom>
              <a:avLst/>
              <a:gdLst>
                <a:gd name="T0" fmla="*/ 0 w 42"/>
                <a:gd name="T1" fmla="*/ 0 h 55"/>
                <a:gd name="T2" fmla="*/ 42 w 42"/>
                <a:gd name="T3" fmla="*/ 14 h 55"/>
                <a:gd name="T4" fmla="*/ 42 w 42"/>
                <a:gd name="T5" fmla="*/ 55 h 55"/>
                <a:gd name="T6" fmla="*/ 0 60000 65536"/>
                <a:gd name="T7" fmla="*/ 0 60000 65536"/>
                <a:gd name="T8" fmla="*/ 0 60000 65536"/>
                <a:gd name="T9" fmla="*/ 0 w 42"/>
                <a:gd name="T10" fmla="*/ 0 h 55"/>
                <a:gd name="T11" fmla="*/ 42 w 42"/>
                <a:gd name="T12" fmla="*/ 55 h 55"/>
              </a:gdLst>
              <a:ahLst/>
              <a:cxnLst>
                <a:cxn ang="T6">
                  <a:pos x="T0" y="T1"/>
                </a:cxn>
                <a:cxn ang="T7">
                  <a:pos x="T2" y="T3"/>
                </a:cxn>
                <a:cxn ang="T8">
                  <a:pos x="T4" y="T5"/>
                </a:cxn>
              </a:cxnLst>
              <a:rect l="T9" t="T10" r="T11" b="T12"/>
              <a:pathLst>
                <a:path w="42" h="55">
                  <a:moveTo>
                    <a:pt x="0" y="0"/>
                  </a:moveTo>
                  <a:lnTo>
                    <a:pt x="42" y="14"/>
                  </a:lnTo>
                  <a:lnTo>
                    <a:pt x="42" y="55"/>
                  </a:lnTo>
                </a:path>
              </a:pathLst>
            </a:custGeom>
            <a:noFill/>
            <a:ln w="31750">
              <a:solidFill>
                <a:srgbClr val="000000"/>
              </a:solidFill>
              <a:prstDash val="solid"/>
              <a:round/>
              <a:headEnd/>
              <a:tailEnd/>
            </a:ln>
          </p:spPr>
          <p:txBody>
            <a:bodyPr/>
            <a:lstStyle/>
            <a:p>
              <a:endParaRPr lang="en-GB"/>
            </a:p>
          </p:txBody>
        </p:sp>
        <p:sp>
          <p:nvSpPr>
            <p:cNvPr id="33958" name="AutoShape 1019"/>
            <p:cNvSpPr>
              <a:spLocks noChangeArrowheads="1"/>
            </p:cNvSpPr>
            <p:nvPr/>
          </p:nvSpPr>
          <p:spPr bwMode="auto">
            <a:xfrm>
              <a:off x="1698" y="2071"/>
              <a:ext cx="124" cy="83"/>
            </a:xfrm>
            <a:prstGeom prst="roundRect">
              <a:avLst>
                <a:gd name="adj" fmla="val 50000"/>
              </a:avLst>
            </a:prstGeom>
            <a:solidFill>
              <a:srgbClr val="CF924C"/>
            </a:solidFill>
            <a:ln w="9525">
              <a:noFill/>
              <a:round/>
              <a:headEnd/>
              <a:tailEnd/>
            </a:ln>
          </p:spPr>
          <p:txBody>
            <a:bodyPr/>
            <a:lstStyle/>
            <a:p>
              <a:endParaRPr lang="en-US">
                <a:latin typeface="Gill Sans MT" pitchFamily="34" charset="0"/>
              </a:endParaRPr>
            </a:p>
          </p:txBody>
        </p:sp>
        <p:sp>
          <p:nvSpPr>
            <p:cNvPr id="33959" name="AutoShape 1020"/>
            <p:cNvSpPr>
              <a:spLocks noChangeArrowheads="1"/>
            </p:cNvSpPr>
            <p:nvPr/>
          </p:nvSpPr>
          <p:spPr bwMode="auto">
            <a:xfrm>
              <a:off x="1684" y="2058"/>
              <a:ext cx="152" cy="110"/>
            </a:xfrm>
            <a:prstGeom prst="roundRect">
              <a:avLst>
                <a:gd name="adj" fmla="val 40454"/>
              </a:avLst>
            </a:prstGeom>
            <a:noFill/>
            <a:ln w="53975">
              <a:solidFill>
                <a:srgbClr val="CF924C"/>
              </a:solidFill>
              <a:round/>
              <a:headEnd/>
              <a:tailEnd/>
            </a:ln>
          </p:spPr>
          <p:txBody>
            <a:bodyPr/>
            <a:lstStyle/>
            <a:p>
              <a:endParaRPr lang="en-US">
                <a:latin typeface="Gill Sans MT" pitchFamily="34" charset="0"/>
              </a:endParaRPr>
            </a:p>
          </p:txBody>
        </p:sp>
        <p:sp>
          <p:nvSpPr>
            <p:cNvPr id="33960" name="Rectangle 1021"/>
            <p:cNvSpPr>
              <a:spLocks noChangeArrowheads="1"/>
            </p:cNvSpPr>
            <p:nvPr/>
          </p:nvSpPr>
          <p:spPr bwMode="auto">
            <a:xfrm>
              <a:off x="1725" y="2099"/>
              <a:ext cx="83" cy="41"/>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33961" name="Rectangle 1022"/>
            <p:cNvSpPr>
              <a:spLocks noChangeArrowheads="1"/>
            </p:cNvSpPr>
            <p:nvPr/>
          </p:nvSpPr>
          <p:spPr bwMode="auto">
            <a:xfrm>
              <a:off x="1725" y="2099"/>
              <a:ext cx="97" cy="55"/>
            </a:xfrm>
            <a:prstGeom prst="rect">
              <a:avLst/>
            </a:prstGeom>
            <a:noFill/>
            <a:ln w="31750">
              <a:solidFill>
                <a:srgbClr val="CF924C"/>
              </a:solidFill>
              <a:miter lim="800000"/>
              <a:headEnd/>
              <a:tailEnd/>
            </a:ln>
          </p:spPr>
          <p:txBody>
            <a:bodyPr/>
            <a:lstStyle/>
            <a:p>
              <a:endParaRPr lang="en-US">
                <a:latin typeface="Gill Sans MT" pitchFamily="34" charset="0"/>
              </a:endParaRPr>
            </a:p>
          </p:txBody>
        </p:sp>
        <p:sp>
          <p:nvSpPr>
            <p:cNvPr id="33962" name="Freeform 1023"/>
            <p:cNvSpPr>
              <a:spLocks/>
            </p:cNvSpPr>
            <p:nvPr/>
          </p:nvSpPr>
          <p:spPr bwMode="auto">
            <a:xfrm>
              <a:off x="1836" y="2223"/>
              <a:ext cx="27" cy="28"/>
            </a:xfrm>
            <a:custGeom>
              <a:avLst/>
              <a:gdLst>
                <a:gd name="T0" fmla="*/ 14 w 27"/>
                <a:gd name="T1" fmla="*/ 0 h 28"/>
                <a:gd name="T2" fmla="*/ 14 w 27"/>
                <a:gd name="T3" fmla="*/ 0 h 28"/>
                <a:gd name="T4" fmla="*/ 27 w 27"/>
                <a:gd name="T5" fmla="*/ 0 h 28"/>
                <a:gd name="T6" fmla="*/ 27 w 27"/>
                <a:gd name="T7" fmla="*/ 14 h 28"/>
                <a:gd name="T8" fmla="*/ 14 w 27"/>
                <a:gd name="T9" fmla="*/ 28 h 28"/>
                <a:gd name="T10" fmla="*/ 14 w 27"/>
                <a:gd name="T11" fmla="*/ 28 h 28"/>
                <a:gd name="T12" fmla="*/ 0 w 27"/>
                <a:gd name="T13" fmla="*/ 14 h 28"/>
                <a:gd name="T14" fmla="*/ 0 w 27"/>
                <a:gd name="T15" fmla="*/ 0 h 28"/>
                <a:gd name="T16" fmla="*/ 0 w 27"/>
                <a:gd name="T17" fmla="*/ 0 h 28"/>
                <a:gd name="T18" fmla="*/ 14 w 27"/>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8"/>
                <a:gd name="T32" fmla="*/ 27 w 27"/>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8">
                  <a:moveTo>
                    <a:pt x="14" y="0"/>
                  </a:moveTo>
                  <a:lnTo>
                    <a:pt x="14" y="0"/>
                  </a:lnTo>
                  <a:lnTo>
                    <a:pt x="27" y="0"/>
                  </a:lnTo>
                  <a:lnTo>
                    <a:pt x="27" y="14"/>
                  </a:lnTo>
                  <a:lnTo>
                    <a:pt x="14" y="28"/>
                  </a:lnTo>
                  <a:lnTo>
                    <a:pt x="0" y="14"/>
                  </a:lnTo>
                  <a:lnTo>
                    <a:pt x="0" y="0"/>
                  </a:lnTo>
                  <a:lnTo>
                    <a:pt x="14" y="0"/>
                  </a:lnTo>
                  <a:close/>
                </a:path>
              </a:pathLst>
            </a:custGeom>
            <a:solidFill>
              <a:srgbClr val="CF924C"/>
            </a:solidFill>
            <a:ln w="31750">
              <a:solidFill>
                <a:srgbClr val="CF924C"/>
              </a:solidFill>
              <a:prstDash val="solid"/>
              <a:round/>
              <a:headEnd/>
              <a:tailEnd/>
            </a:ln>
          </p:spPr>
          <p:txBody>
            <a:bodyPr/>
            <a:lstStyle/>
            <a:p>
              <a:endParaRPr lang="en-GB"/>
            </a:p>
          </p:txBody>
        </p:sp>
        <p:pic>
          <p:nvPicPr>
            <p:cNvPr id="33963" name="Picture 2048"/>
            <p:cNvPicPr>
              <a:picLocks noChangeAspect="1" noChangeArrowheads="1"/>
            </p:cNvPicPr>
            <p:nvPr/>
          </p:nvPicPr>
          <p:blipFill>
            <a:blip r:embed="rId2" cstate="print"/>
            <a:srcRect/>
            <a:stretch>
              <a:fillRect/>
            </a:stretch>
          </p:blipFill>
          <p:spPr bwMode="auto">
            <a:xfrm>
              <a:off x="1725" y="2099"/>
              <a:ext cx="69" cy="28"/>
            </a:xfrm>
            <a:prstGeom prst="rect">
              <a:avLst/>
            </a:prstGeom>
            <a:noFill/>
            <a:ln w="9525">
              <a:noFill/>
              <a:miter lim="800000"/>
              <a:headEnd/>
              <a:tailEnd/>
            </a:ln>
          </p:spPr>
        </p:pic>
        <p:sp>
          <p:nvSpPr>
            <p:cNvPr id="33964" name="Line 2049"/>
            <p:cNvSpPr>
              <a:spLocks noChangeShapeType="1"/>
            </p:cNvSpPr>
            <p:nvPr/>
          </p:nvSpPr>
          <p:spPr bwMode="auto">
            <a:xfrm>
              <a:off x="1836" y="2223"/>
              <a:ext cx="1" cy="14"/>
            </a:xfrm>
            <a:prstGeom prst="line">
              <a:avLst/>
            </a:prstGeom>
            <a:noFill/>
            <a:ln w="31750">
              <a:solidFill>
                <a:srgbClr val="000000"/>
              </a:solidFill>
              <a:round/>
              <a:headEnd/>
              <a:tailEnd/>
            </a:ln>
          </p:spPr>
          <p:txBody>
            <a:bodyPr/>
            <a:lstStyle/>
            <a:p>
              <a:endParaRPr lang="en-GB"/>
            </a:p>
          </p:txBody>
        </p:sp>
        <p:sp>
          <p:nvSpPr>
            <p:cNvPr id="33965" name="Line 2050"/>
            <p:cNvSpPr>
              <a:spLocks noChangeShapeType="1"/>
            </p:cNvSpPr>
            <p:nvPr/>
          </p:nvSpPr>
          <p:spPr bwMode="auto">
            <a:xfrm>
              <a:off x="1850" y="2223"/>
              <a:ext cx="1" cy="14"/>
            </a:xfrm>
            <a:prstGeom prst="line">
              <a:avLst/>
            </a:prstGeom>
            <a:noFill/>
            <a:ln w="31750">
              <a:solidFill>
                <a:srgbClr val="000000"/>
              </a:solidFill>
              <a:round/>
              <a:headEnd/>
              <a:tailEnd/>
            </a:ln>
          </p:spPr>
          <p:txBody>
            <a:bodyPr/>
            <a:lstStyle/>
            <a:p>
              <a:endParaRPr lang="en-GB"/>
            </a:p>
          </p:txBody>
        </p:sp>
        <p:sp>
          <p:nvSpPr>
            <p:cNvPr id="33966" name="Line 2051"/>
            <p:cNvSpPr>
              <a:spLocks noChangeShapeType="1"/>
            </p:cNvSpPr>
            <p:nvPr/>
          </p:nvSpPr>
          <p:spPr bwMode="auto">
            <a:xfrm>
              <a:off x="1850" y="2223"/>
              <a:ext cx="1" cy="14"/>
            </a:xfrm>
            <a:prstGeom prst="line">
              <a:avLst/>
            </a:prstGeom>
            <a:noFill/>
            <a:ln w="31750">
              <a:solidFill>
                <a:srgbClr val="000000"/>
              </a:solidFill>
              <a:round/>
              <a:headEnd/>
              <a:tailEnd/>
            </a:ln>
          </p:spPr>
          <p:txBody>
            <a:bodyPr/>
            <a:lstStyle/>
            <a:p>
              <a:endParaRPr lang="en-GB"/>
            </a:p>
          </p:txBody>
        </p:sp>
        <p:sp>
          <p:nvSpPr>
            <p:cNvPr id="33967" name="Rectangle 2052"/>
            <p:cNvSpPr>
              <a:spLocks noChangeArrowheads="1"/>
            </p:cNvSpPr>
            <p:nvPr/>
          </p:nvSpPr>
          <p:spPr bwMode="auto">
            <a:xfrm>
              <a:off x="1712" y="2154"/>
              <a:ext cx="96" cy="14"/>
            </a:xfrm>
            <a:prstGeom prst="rect">
              <a:avLst/>
            </a:prstGeom>
            <a:solidFill>
              <a:srgbClr val="CF924C"/>
            </a:solidFill>
            <a:ln w="31750">
              <a:solidFill>
                <a:srgbClr val="CF924C"/>
              </a:solidFill>
              <a:miter lim="800000"/>
              <a:headEnd/>
              <a:tailEnd/>
            </a:ln>
          </p:spPr>
          <p:txBody>
            <a:bodyPr/>
            <a:lstStyle/>
            <a:p>
              <a:endParaRPr lang="en-US">
                <a:latin typeface="Gill Sans MT" pitchFamily="34" charset="0"/>
              </a:endParaRPr>
            </a:p>
          </p:txBody>
        </p:sp>
        <p:sp>
          <p:nvSpPr>
            <p:cNvPr id="33968" name="Freeform 2053"/>
            <p:cNvSpPr>
              <a:spLocks/>
            </p:cNvSpPr>
            <p:nvPr/>
          </p:nvSpPr>
          <p:spPr bwMode="auto">
            <a:xfrm>
              <a:off x="1698" y="2182"/>
              <a:ext cx="124" cy="14"/>
            </a:xfrm>
            <a:custGeom>
              <a:avLst/>
              <a:gdLst>
                <a:gd name="T0" fmla="*/ 14 w 124"/>
                <a:gd name="T1" fmla="*/ 0 h 14"/>
                <a:gd name="T2" fmla="*/ 0 w 124"/>
                <a:gd name="T3" fmla="*/ 14 h 14"/>
                <a:gd name="T4" fmla="*/ 124 w 124"/>
                <a:gd name="T5" fmla="*/ 14 h 14"/>
                <a:gd name="T6" fmla="*/ 124 w 124"/>
                <a:gd name="T7" fmla="*/ 0 h 14"/>
                <a:gd name="T8" fmla="*/ 14 w 124"/>
                <a:gd name="T9" fmla="*/ 0 h 14"/>
                <a:gd name="T10" fmla="*/ 0 60000 65536"/>
                <a:gd name="T11" fmla="*/ 0 60000 65536"/>
                <a:gd name="T12" fmla="*/ 0 60000 65536"/>
                <a:gd name="T13" fmla="*/ 0 60000 65536"/>
                <a:gd name="T14" fmla="*/ 0 60000 65536"/>
                <a:gd name="T15" fmla="*/ 0 w 124"/>
                <a:gd name="T16" fmla="*/ 0 h 14"/>
                <a:gd name="T17" fmla="*/ 124 w 124"/>
                <a:gd name="T18" fmla="*/ 14 h 14"/>
              </a:gdLst>
              <a:ahLst/>
              <a:cxnLst>
                <a:cxn ang="T10">
                  <a:pos x="T0" y="T1"/>
                </a:cxn>
                <a:cxn ang="T11">
                  <a:pos x="T2" y="T3"/>
                </a:cxn>
                <a:cxn ang="T12">
                  <a:pos x="T4" y="T5"/>
                </a:cxn>
                <a:cxn ang="T13">
                  <a:pos x="T6" y="T7"/>
                </a:cxn>
                <a:cxn ang="T14">
                  <a:pos x="T8" y="T9"/>
                </a:cxn>
              </a:cxnLst>
              <a:rect l="T15" t="T16" r="T17" b="T18"/>
              <a:pathLst>
                <a:path w="124" h="14">
                  <a:moveTo>
                    <a:pt x="14" y="0"/>
                  </a:moveTo>
                  <a:lnTo>
                    <a:pt x="0" y="14"/>
                  </a:lnTo>
                  <a:lnTo>
                    <a:pt x="124" y="14"/>
                  </a:lnTo>
                  <a:lnTo>
                    <a:pt x="124" y="0"/>
                  </a:lnTo>
                  <a:lnTo>
                    <a:pt x="14" y="0"/>
                  </a:lnTo>
                  <a:close/>
                </a:path>
              </a:pathLst>
            </a:custGeom>
            <a:noFill/>
            <a:ln w="31750">
              <a:solidFill>
                <a:srgbClr val="D9AA73"/>
              </a:solidFill>
              <a:prstDash val="solid"/>
              <a:round/>
              <a:headEnd/>
              <a:tailEnd/>
            </a:ln>
          </p:spPr>
          <p:txBody>
            <a:bodyPr/>
            <a:lstStyle/>
            <a:p>
              <a:endParaRPr lang="en-GB"/>
            </a:p>
          </p:txBody>
        </p:sp>
        <p:sp>
          <p:nvSpPr>
            <p:cNvPr id="33969" name="Line 2054"/>
            <p:cNvSpPr>
              <a:spLocks noChangeShapeType="1"/>
            </p:cNvSpPr>
            <p:nvPr/>
          </p:nvSpPr>
          <p:spPr bwMode="auto">
            <a:xfrm>
              <a:off x="1712" y="2196"/>
              <a:ext cx="13" cy="1"/>
            </a:xfrm>
            <a:prstGeom prst="line">
              <a:avLst/>
            </a:prstGeom>
            <a:noFill/>
            <a:ln w="31750">
              <a:solidFill>
                <a:srgbClr val="000000"/>
              </a:solidFill>
              <a:round/>
              <a:headEnd/>
              <a:tailEnd/>
            </a:ln>
          </p:spPr>
          <p:txBody>
            <a:bodyPr/>
            <a:lstStyle/>
            <a:p>
              <a:endParaRPr lang="en-GB"/>
            </a:p>
          </p:txBody>
        </p:sp>
        <p:sp>
          <p:nvSpPr>
            <p:cNvPr id="33970" name="Line 2055"/>
            <p:cNvSpPr>
              <a:spLocks noChangeShapeType="1"/>
            </p:cNvSpPr>
            <p:nvPr/>
          </p:nvSpPr>
          <p:spPr bwMode="auto">
            <a:xfrm>
              <a:off x="1725" y="2182"/>
              <a:ext cx="83" cy="1"/>
            </a:xfrm>
            <a:prstGeom prst="line">
              <a:avLst/>
            </a:prstGeom>
            <a:noFill/>
            <a:ln w="31750">
              <a:solidFill>
                <a:srgbClr val="000000"/>
              </a:solidFill>
              <a:round/>
              <a:headEnd/>
              <a:tailEnd/>
            </a:ln>
          </p:spPr>
          <p:txBody>
            <a:bodyPr/>
            <a:lstStyle/>
            <a:p>
              <a:endParaRPr lang="en-GB"/>
            </a:p>
          </p:txBody>
        </p:sp>
        <p:sp>
          <p:nvSpPr>
            <p:cNvPr id="33971" name="Line 2056"/>
            <p:cNvSpPr>
              <a:spLocks noChangeShapeType="1"/>
            </p:cNvSpPr>
            <p:nvPr/>
          </p:nvSpPr>
          <p:spPr bwMode="auto">
            <a:xfrm>
              <a:off x="1712" y="2182"/>
              <a:ext cx="69" cy="1"/>
            </a:xfrm>
            <a:prstGeom prst="line">
              <a:avLst/>
            </a:prstGeom>
            <a:noFill/>
            <a:ln w="31750">
              <a:solidFill>
                <a:srgbClr val="000000"/>
              </a:solidFill>
              <a:round/>
              <a:headEnd/>
              <a:tailEnd/>
            </a:ln>
          </p:spPr>
          <p:txBody>
            <a:bodyPr/>
            <a:lstStyle/>
            <a:p>
              <a:endParaRPr lang="en-GB"/>
            </a:p>
          </p:txBody>
        </p:sp>
        <p:sp>
          <p:nvSpPr>
            <p:cNvPr id="33972" name="Line 2057"/>
            <p:cNvSpPr>
              <a:spLocks noChangeShapeType="1"/>
            </p:cNvSpPr>
            <p:nvPr/>
          </p:nvSpPr>
          <p:spPr bwMode="auto">
            <a:xfrm>
              <a:off x="1739" y="2196"/>
              <a:ext cx="55" cy="1"/>
            </a:xfrm>
            <a:prstGeom prst="line">
              <a:avLst/>
            </a:prstGeom>
            <a:noFill/>
            <a:ln w="31750">
              <a:solidFill>
                <a:srgbClr val="000000"/>
              </a:solidFill>
              <a:round/>
              <a:headEnd/>
              <a:tailEnd/>
            </a:ln>
          </p:spPr>
          <p:txBody>
            <a:bodyPr/>
            <a:lstStyle/>
            <a:p>
              <a:endParaRPr lang="en-GB"/>
            </a:p>
          </p:txBody>
        </p:sp>
        <p:sp>
          <p:nvSpPr>
            <p:cNvPr id="33973" name="Line 2058"/>
            <p:cNvSpPr>
              <a:spLocks noChangeShapeType="1"/>
            </p:cNvSpPr>
            <p:nvPr/>
          </p:nvSpPr>
          <p:spPr bwMode="auto">
            <a:xfrm>
              <a:off x="1781" y="2182"/>
              <a:ext cx="27" cy="1"/>
            </a:xfrm>
            <a:prstGeom prst="line">
              <a:avLst/>
            </a:prstGeom>
            <a:noFill/>
            <a:ln w="31750">
              <a:solidFill>
                <a:srgbClr val="000000"/>
              </a:solidFill>
              <a:round/>
              <a:headEnd/>
              <a:tailEnd/>
            </a:ln>
          </p:spPr>
          <p:txBody>
            <a:bodyPr/>
            <a:lstStyle/>
            <a:p>
              <a:endParaRPr lang="en-GB"/>
            </a:p>
          </p:txBody>
        </p:sp>
        <p:sp>
          <p:nvSpPr>
            <p:cNvPr id="33974" name="Line 2059"/>
            <p:cNvSpPr>
              <a:spLocks noChangeShapeType="1"/>
            </p:cNvSpPr>
            <p:nvPr/>
          </p:nvSpPr>
          <p:spPr bwMode="auto">
            <a:xfrm>
              <a:off x="1808" y="2196"/>
              <a:ext cx="14" cy="1"/>
            </a:xfrm>
            <a:prstGeom prst="line">
              <a:avLst/>
            </a:prstGeom>
            <a:noFill/>
            <a:ln w="31750">
              <a:solidFill>
                <a:srgbClr val="000000"/>
              </a:solidFill>
              <a:round/>
              <a:headEnd/>
              <a:tailEnd/>
            </a:ln>
          </p:spPr>
          <p:txBody>
            <a:bodyPr/>
            <a:lstStyle/>
            <a:p>
              <a:endParaRPr lang="en-GB"/>
            </a:p>
          </p:txBody>
        </p:sp>
        <p:sp>
          <p:nvSpPr>
            <p:cNvPr id="33975" name="Rectangle 2060"/>
            <p:cNvSpPr>
              <a:spLocks noChangeArrowheads="1"/>
            </p:cNvSpPr>
            <p:nvPr/>
          </p:nvSpPr>
          <p:spPr bwMode="auto">
            <a:xfrm>
              <a:off x="1753" y="2085"/>
              <a:ext cx="28" cy="28"/>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33976" name="Rectangle 2061"/>
            <p:cNvSpPr>
              <a:spLocks noChangeArrowheads="1"/>
            </p:cNvSpPr>
            <p:nvPr/>
          </p:nvSpPr>
          <p:spPr bwMode="auto">
            <a:xfrm>
              <a:off x="1753" y="2085"/>
              <a:ext cx="41" cy="42"/>
            </a:xfrm>
            <a:prstGeom prst="rect">
              <a:avLst/>
            </a:prstGeom>
            <a:noFill/>
            <a:ln w="31750">
              <a:solidFill>
                <a:srgbClr val="000000"/>
              </a:solidFill>
              <a:miter lim="800000"/>
              <a:headEnd/>
              <a:tailEnd/>
            </a:ln>
          </p:spPr>
          <p:txBody>
            <a:bodyPr/>
            <a:lstStyle/>
            <a:p>
              <a:endParaRPr lang="en-US">
                <a:latin typeface="Gill Sans MT" pitchFamily="34" charset="0"/>
              </a:endParaRPr>
            </a:p>
          </p:txBody>
        </p:sp>
        <p:sp>
          <p:nvSpPr>
            <p:cNvPr id="33977" name="Freeform 2062"/>
            <p:cNvSpPr>
              <a:spLocks/>
            </p:cNvSpPr>
            <p:nvPr/>
          </p:nvSpPr>
          <p:spPr bwMode="auto">
            <a:xfrm>
              <a:off x="1988" y="2168"/>
              <a:ext cx="41" cy="55"/>
            </a:xfrm>
            <a:custGeom>
              <a:avLst/>
              <a:gdLst>
                <a:gd name="T0" fmla="*/ 0 w 41"/>
                <a:gd name="T1" fmla="*/ 0 h 55"/>
                <a:gd name="T2" fmla="*/ 41 w 41"/>
                <a:gd name="T3" fmla="*/ 14 h 55"/>
                <a:gd name="T4" fmla="*/ 41 w 41"/>
                <a:gd name="T5" fmla="*/ 55 h 55"/>
                <a:gd name="T6" fmla="*/ 0 60000 65536"/>
                <a:gd name="T7" fmla="*/ 0 60000 65536"/>
                <a:gd name="T8" fmla="*/ 0 60000 65536"/>
                <a:gd name="T9" fmla="*/ 0 w 41"/>
                <a:gd name="T10" fmla="*/ 0 h 55"/>
                <a:gd name="T11" fmla="*/ 41 w 41"/>
                <a:gd name="T12" fmla="*/ 55 h 55"/>
              </a:gdLst>
              <a:ahLst/>
              <a:cxnLst>
                <a:cxn ang="T6">
                  <a:pos x="T0" y="T1"/>
                </a:cxn>
                <a:cxn ang="T7">
                  <a:pos x="T2" y="T3"/>
                </a:cxn>
                <a:cxn ang="T8">
                  <a:pos x="T4" y="T5"/>
                </a:cxn>
              </a:cxnLst>
              <a:rect l="T9" t="T10" r="T11" b="T12"/>
              <a:pathLst>
                <a:path w="41" h="55">
                  <a:moveTo>
                    <a:pt x="0" y="0"/>
                  </a:moveTo>
                  <a:lnTo>
                    <a:pt x="41" y="14"/>
                  </a:lnTo>
                  <a:lnTo>
                    <a:pt x="41" y="55"/>
                  </a:lnTo>
                </a:path>
              </a:pathLst>
            </a:custGeom>
            <a:noFill/>
            <a:ln w="31750">
              <a:solidFill>
                <a:srgbClr val="000000"/>
              </a:solidFill>
              <a:prstDash val="solid"/>
              <a:round/>
              <a:headEnd/>
              <a:tailEnd/>
            </a:ln>
          </p:spPr>
          <p:txBody>
            <a:bodyPr/>
            <a:lstStyle/>
            <a:p>
              <a:endParaRPr lang="en-GB"/>
            </a:p>
          </p:txBody>
        </p:sp>
        <p:sp>
          <p:nvSpPr>
            <p:cNvPr id="33978" name="AutoShape 2063"/>
            <p:cNvSpPr>
              <a:spLocks noChangeArrowheads="1"/>
            </p:cNvSpPr>
            <p:nvPr/>
          </p:nvSpPr>
          <p:spPr bwMode="auto">
            <a:xfrm>
              <a:off x="1877" y="2071"/>
              <a:ext cx="124" cy="83"/>
            </a:xfrm>
            <a:prstGeom prst="roundRect">
              <a:avLst>
                <a:gd name="adj" fmla="val 50000"/>
              </a:avLst>
            </a:prstGeom>
            <a:solidFill>
              <a:srgbClr val="CF924C"/>
            </a:solidFill>
            <a:ln w="9525">
              <a:noFill/>
              <a:round/>
              <a:headEnd/>
              <a:tailEnd/>
            </a:ln>
          </p:spPr>
          <p:txBody>
            <a:bodyPr/>
            <a:lstStyle/>
            <a:p>
              <a:endParaRPr lang="en-US">
                <a:latin typeface="Gill Sans MT" pitchFamily="34" charset="0"/>
              </a:endParaRPr>
            </a:p>
          </p:txBody>
        </p:sp>
        <p:sp>
          <p:nvSpPr>
            <p:cNvPr id="33979" name="AutoShape 2064"/>
            <p:cNvSpPr>
              <a:spLocks noChangeArrowheads="1"/>
            </p:cNvSpPr>
            <p:nvPr/>
          </p:nvSpPr>
          <p:spPr bwMode="auto">
            <a:xfrm>
              <a:off x="1863" y="2058"/>
              <a:ext cx="152" cy="110"/>
            </a:xfrm>
            <a:prstGeom prst="roundRect">
              <a:avLst>
                <a:gd name="adj" fmla="val 40454"/>
              </a:avLst>
            </a:prstGeom>
            <a:noFill/>
            <a:ln w="53975">
              <a:solidFill>
                <a:srgbClr val="CF924C"/>
              </a:solidFill>
              <a:round/>
              <a:headEnd/>
              <a:tailEnd/>
            </a:ln>
          </p:spPr>
          <p:txBody>
            <a:bodyPr/>
            <a:lstStyle/>
            <a:p>
              <a:endParaRPr lang="en-US">
                <a:latin typeface="Gill Sans MT" pitchFamily="34" charset="0"/>
              </a:endParaRPr>
            </a:p>
          </p:txBody>
        </p:sp>
        <p:sp>
          <p:nvSpPr>
            <p:cNvPr id="33980" name="Rectangle 2065"/>
            <p:cNvSpPr>
              <a:spLocks noChangeArrowheads="1"/>
            </p:cNvSpPr>
            <p:nvPr/>
          </p:nvSpPr>
          <p:spPr bwMode="auto">
            <a:xfrm>
              <a:off x="1905" y="2099"/>
              <a:ext cx="83" cy="41"/>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33981" name="Rectangle 2066"/>
            <p:cNvSpPr>
              <a:spLocks noChangeArrowheads="1"/>
            </p:cNvSpPr>
            <p:nvPr/>
          </p:nvSpPr>
          <p:spPr bwMode="auto">
            <a:xfrm>
              <a:off x="1905" y="2099"/>
              <a:ext cx="96" cy="55"/>
            </a:xfrm>
            <a:prstGeom prst="rect">
              <a:avLst/>
            </a:prstGeom>
            <a:noFill/>
            <a:ln w="31750">
              <a:solidFill>
                <a:srgbClr val="CF924C"/>
              </a:solidFill>
              <a:miter lim="800000"/>
              <a:headEnd/>
              <a:tailEnd/>
            </a:ln>
          </p:spPr>
          <p:txBody>
            <a:bodyPr/>
            <a:lstStyle/>
            <a:p>
              <a:endParaRPr lang="en-US">
                <a:latin typeface="Gill Sans MT" pitchFamily="34" charset="0"/>
              </a:endParaRPr>
            </a:p>
          </p:txBody>
        </p:sp>
        <p:sp>
          <p:nvSpPr>
            <p:cNvPr id="33982" name="Freeform 2067"/>
            <p:cNvSpPr>
              <a:spLocks/>
            </p:cNvSpPr>
            <p:nvPr/>
          </p:nvSpPr>
          <p:spPr bwMode="auto">
            <a:xfrm>
              <a:off x="2015" y="2223"/>
              <a:ext cx="28" cy="28"/>
            </a:xfrm>
            <a:custGeom>
              <a:avLst/>
              <a:gdLst>
                <a:gd name="T0" fmla="*/ 14 w 28"/>
                <a:gd name="T1" fmla="*/ 0 h 28"/>
                <a:gd name="T2" fmla="*/ 14 w 28"/>
                <a:gd name="T3" fmla="*/ 0 h 28"/>
                <a:gd name="T4" fmla="*/ 28 w 28"/>
                <a:gd name="T5" fmla="*/ 0 h 28"/>
                <a:gd name="T6" fmla="*/ 28 w 28"/>
                <a:gd name="T7" fmla="*/ 14 h 28"/>
                <a:gd name="T8" fmla="*/ 14 w 28"/>
                <a:gd name="T9" fmla="*/ 28 h 28"/>
                <a:gd name="T10" fmla="*/ 14 w 28"/>
                <a:gd name="T11" fmla="*/ 28 h 28"/>
                <a:gd name="T12" fmla="*/ 0 w 28"/>
                <a:gd name="T13" fmla="*/ 14 h 28"/>
                <a:gd name="T14" fmla="*/ 0 w 28"/>
                <a:gd name="T15" fmla="*/ 0 h 28"/>
                <a:gd name="T16" fmla="*/ 0 w 28"/>
                <a:gd name="T17" fmla="*/ 0 h 28"/>
                <a:gd name="T18" fmla="*/ 14 w 28"/>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28"/>
                <a:gd name="T32" fmla="*/ 28 w 28"/>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28">
                  <a:moveTo>
                    <a:pt x="14" y="0"/>
                  </a:moveTo>
                  <a:lnTo>
                    <a:pt x="14" y="0"/>
                  </a:lnTo>
                  <a:lnTo>
                    <a:pt x="28" y="0"/>
                  </a:lnTo>
                  <a:lnTo>
                    <a:pt x="28" y="14"/>
                  </a:lnTo>
                  <a:lnTo>
                    <a:pt x="14" y="28"/>
                  </a:lnTo>
                  <a:lnTo>
                    <a:pt x="0" y="14"/>
                  </a:lnTo>
                  <a:lnTo>
                    <a:pt x="0" y="0"/>
                  </a:lnTo>
                  <a:lnTo>
                    <a:pt x="14" y="0"/>
                  </a:lnTo>
                  <a:close/>
                </a:path>
              </a:pathLst>
            </a:custGeom>
            <a:solidFill>
              <a:srgbClr val="CF924C"/>
            </a:solidFill>
            <a:ln w="31750">
              <a:solidFill>
                <a:srgbClr val="CF924C"/>
              </a:solidFill>
              <a:prstDash val="solid"/>
              <a:round/>
              <a:headEnd/>
              <a:tailEnd/>
            </a:ln>
          </p:spPr>
          <p:txBody>
            <a:bodyPr/>
            <a:lstStyle/>
            <a:p>
              <a:endParaRPr lang="en-GB"/>
            </a:p>
          </p:txBody>
        </p:sp>
        <p:pic>
          <p:nvPicPr>
            <p:cNvPr id="33983" name="Picture 2068"/>
            <p:cNvPicPr>
              <a:picLocks noChangeAspect="1" noChangeArrowheads="1"/>
            </p:cNvPicPr>
            <p:nvPr/>
          </p:nvPicPr>
          <p:blipFill>
            <a:blip r:embed="rId2" cstate="print"/>
            <a:srcRect/>
            <a:stretch>
              <a:fillRect/>
            </a:stretch>
          </p:blipFill>
          <p:spPr bwMode="auto">
            <a:xfrm>
              <a:off x="1905" y="2099"/>
              <a:ext cx="69" cy="28"/>
            </a:xfrm>
            <a:prstGeom prst="rect">
              <a:avLst/>
            </a:prstGeom>
            <a:noFill/>
            <a:ln w="9525">
              <a:noFill/>
              <a:miter lim="800000"/>
              <a:headEnd/>
              <a:tailEnd/>
            </a:ln>
          </p:spPr>
        </p:pic>
        <p:sp>
          <p:nvSpPr>
            <p:cNvPr id="33984" name="Line 2069"/>
            <p:cNvSpPr>
              <a:spLocks noChangeShapeType="1"/>
            </p:cNvSpPr>
            <p:nvPr/>
          </p:nvSpPr>
          <p:spPr bwMode="auto">
            <a:xfrm>
              <a:off x="2015" y="2223"/>
              <a:ext cx="1" cy="14"/>
            </a:xfrm>
            <a:prstGeom prst="line">
              <a:avLst/>
            </a:prstGeom>
            <a:noFill/>
            <a:ln w="31750">
              <a:solidFill>
                <a:srgbClr val="000000"/>
              </a:solidFill>
              <a:round/>
              <a:headEnd/>
              <a:tailEnd/>
            </a:ln>
          </p:spPr>
          <p:txBody>
            <a:bodyPr/>
            <a:lstStyle/>
            <a:p>
              <a:endParaRPr lang="en-GB"/>
            </a:p>
          </p:txBody>
        </p:sp>
        <p:sp>
          <p:nvSpPr>
            <p:cNvPr id="33985" name="Line 2070"/>
            <p:cNvSpPr>
              <a:spLocks noChangeShapeType="1"/>
            </p:cNvSpPr>
            <p:nvPr/>
          </p:nvSpPr>
          <p:spPr bwMode="auto">
            <a:xfrm>
              <a:off x="2029" y="2223"/>
              <a:ext cx="1" cy="14"/>
            </a:xfrm>
            <a:prstGeom prst="line">
              <a:avLst/>
            </a:prstGeom>
            <a:noFill/>
            <a:ln w="31750">
              <a:solidFill>
                <a:srgbClr val="000000"/>
              </a:solidFill>
              <a:round/>
              <a:headEnd/>
              <a:tailEnd/>
            </a:ln>
          </p:spPr>
          <p:txBody>
            <a:bodyPr/>
            <a:lstStyle/>
            <a:p>
              <a:endParaRPr lang="en-GB"/>
            </a:p>
          </p:txBody>
        </p:sp>
        <p:sp>
          <p:nvSpPr>
            <p:cNvPr id="33986" name="Line 2071"/>
            <p:cNvSpPr>
              <a:spLocks noChangeShapeType="1"/>
            </p:cNvSpPr>
            <p:nvPr/>
          </p:nvSpPr>
          <p:spPr bwMode="auto">
            <a:xfrm>
              <a:off x="2029" y="2223"/>
              <a:ext cx="1" cy="14"/>
            </a:xfrm>
            <a:prstGeom prst="line">
              <a:avLst/>
            </a:prstGeom>
            <a:noFill/>
            <a:ln w="31750">
              <a:solidFill>
                <a:srgbClr val="000000"/>
              </a:solidFill>
              <a:round/>
              <a:headEnd/>
              <a:tailEnd/>
            </a:ln>
          </p:spPr>
          <p:txBody>
            <a:bodyPr/>
            <a:lstStyle/>
            <a:p>
              <a:endParaRPr lang="en-GB"/>
            </a:p>
          </p:txBody>
        </p:sp>
        <p:sp>
          <p:nvSpPr>
            <p:cNvPr id="33987" name="Rectangle 2072"/>
            <p:cNvSpPr>
              <a:spLocks noChangeArrowheads="1"/>
            </p:cNvSpPr>
            <p:nvPr/>
          </p:nvSpPr>
          <p:spPr bwMode="auto">
            <a:xfrm>
              <a:off x="1891" y="2154"/>
              <a:ext cx="97" cy="14"/>
            </a:xfrm>
            <a:prstGeom prst="rect">
              <a:avLst/>
            </a:prstGeom>
            <a:solidFill>
              <a:srgbClr val="CF924C"/>
            </a:solidFill>
            <a:ln w="31750">
              <a:solidFill>
                <a:srgbClr val="CF924C"/>
              </a:solidFill>
              <a:miter lim="800000"/>
              <a:headEnd/>
              <a:tailEnd/>
            </a:ln>
          </p:spPr>
          <p:txBody>
            <a:bodyPr/>
            <a:lstStyle/>
            <a:p>
              <a:endParaRPr lang="en-US">
                <a:latin typeface="Gill Sans MT" pitchFamily="34" charset="0"/>
              </a:endParaRPr>
            </a:p>
          </p:txBody>
        </p:sp>
        <p:sp>
          <p:nvSpPr>
            <p:cNvPr id="33988" name="Freeform 2073"/>
            <p:cNvSpPr>
              <a:spLocks/>
            </p:cNvSpPr>
            <p:nvPr/>
          </p:nvSpPr>
          <p:spPr bwMode="auto">
            <a:xfrm>
              <a:off x="1877" y="2182"/>
              <a:ext cx="124" cy="14"/>
            </a:xfrm>
            <a:custGeom>
              <a:avLst/>
              <a:gdLst>
                <a:gd name="T0" fmla="*/ 14 w 124"/>
                <a:gd name="T1" fmla="*/ 0 h 14"/>
                <a:gd name="T2" fmla="*/ 0 w 124"/>
                <a:gd name="T3" fmla="*/ 14 h 14"/>
                <a:gd name="T4" fmla="*/ 124 w 124"/>
                <a:gd name="T5" fmla="*/ 14 h 14"/>
                <a:gd name="T6" fmla="*/ 124 w 124"/>
                <a:gd name="T7" fmla="*/ 0 h 14"/>
                <a:gd name="T8" fmla="*/ 14 w 124"/>
                <a:gd name="T9" fmla="*/ 0 h 14"/>
                <a:gd name="T10" fmla="*/ 0 60000 65536"/>
                <a:gd name="T11" fmla="*/ 0 60000 65536"/>
                <a:gd name="T12" fmla="*/ 0 60000 65536"/>
                <a:gd name="T13" fmla="*/ 0 60000 65536"/>
                <a:gd name="T14" fmla="*/ 0 60000 65536"/>
                <a:gd name="T15" fmla="*/ 0 w 124"/>
                <a:gd name="T16" fmla="*/ 0 h 14"/>
                <a:gd name="T17" fmla="*/ 124 w 124"/>
                <a:gd name="T18" fmla="*/ 14 h 14"/>
              </a:gdLst>
              <a:ahLst/>
              <a:cxnLst>
                <a:cxn ang="T10">
                  <a:pos x="T0" y="T1"/>
                </a:cxn>
                <a:cxn ang="T11">
                  <a:pos x="T2" y="T3"/>
                </a:cxn>
                <a:cxn ang="T12">
                  <a:pos x="T4" y="T5"/>
                </a:cxn>
                <a:cxn ang="T13">
                  <a:pos x="T6" y="T7"/>
                </a:cxn>
                <a:cxn ang="T14">
                  <a:pos x="T8" y="T9"/>
                </a:cxn>
              </a:cxnLst>
              <a:rect l="T15" t="T16" r="T17" b="T18"/>
              <a:pathLst>
                <a:path w="124" h="14">
                  <a:moveTo>
                    <a:pt x="14" y="0"/>
                  </a:moveTo>
                  <a:lnTo>
                    <a:pt x="0" y="14"/>
                  </a:lnTo>
                  <a:lnTo>
                    <a:pt x="124" y="14"/>
                  </a:lnTo>
                  <a:lnTo>
                    <a:pt x="124" y="0"/>
                  </a:lnTo>
                  <a:lnTo>
                    <a:pt x="14" y="0"/>
                  </a:lnTo>
                  <a:close/>
                </a:path>
              </a:pathLst>
            </a:custGeom>
            <a:noFill/>
            <a:ln w="31750">
              <a:solidFill>
                <a:srgbClr val="D9AA73"/>
              </a:solidFill>
              <a:prstDash val="solid"/>
              <a:round/>
              <a:headEnd/>
              <a:tailEnd/>
            </a:ln>
          </p:spPr>
          <p:txBody>
            <a:bodyPr/>
            <a:lstStyle/>
            <a:p>
              <a:endParaRPr lang="en-GB"/>
            </a:p>
          </p:txBody>
        </p:sp>
        <p:sp>
          <p:nvSpPr>
            <p:cNvPr id="33989" name="Line 2074"/>
            <p:cNvSpPr>
              <a:spLocks noChangeShapeType="1"/>
            </p:cNvSpPr>
            <p:nvPr/>
          </p:nvSpPr>
          <p:spPr bwMode="auto">
            <a:xfrm>
              <a:off x="1891" y="2196"/>
              <a:ext cx="14" cy="1"/>
            </a:xfrm>
            <a:prstGeom prst="line">
              <a:avLst/>
            </a:prstGeom>
            <a:noFill/>
            <a:ln w="31750">
              <a:solidFill>
                <a:srgbClr val="000000"/>
              </a:solidFill>
              <a:round/>
              <a:headEnd/>
              <a:tailEnd/>
            </a:ln>
          </p:spPr>
          <p:txBody>
            <a:bodyPr/>
            <a:lstStyle/>
            <a:p>
              <a:endParaRPr lang="en-GB"/>
            </a:p>
          </p:txBody>
        </p:sp>
        <p:sp>
          <p:nvSpPr>
            <p:cNvPr id="33990" name="Line 2075"/>
            <p:cNvSpPr>
              <a:spLocks noChangeShapeType="1"/>
            </p:cNvSpPr>
            <p:nvPr/>
          </p:nvSpPr>
          <p:spPr bwMode="auto">
            <a:xfrm>
              <a:off x="1905" y="2182"/>
              <a:ext cx="83" cy="1"/>
            </a:xfrm>
            <a:prstGeom prst="line">
              <a:avLst/>
            </a:prstGeom>
            <a:noFill/>
            <a:ln w="31750">
              <a:solidFill>
                <a:srgbClr val="000000"/>
              </a:solidFill>
              <a:round/>
              <a:headEnd/>
              <a:tailEnd/>
            </a:ln>
          </p:spPr>
          <p:txBody>
            <a:bodyPr/>
            <a:lstStyle/>
            <a:p>
              <a:endParaRPr lang="en-GB"/>
            </a:p>
          </p:txBody>
        </p:sp>
        <p:sp>
          <p:nvSpPr>
            <p:cNvPr id="33991" name="Line 2076"/>
            <p:cNvSpPr>
              <a:spLocks noChangeShapeType="1"/>
            </p:cNvSpPr>
            <p:nvPr/>
          </p:nvSpPr>
          <p:spPr bwMode="auto">
            <a:xfrm>
              <a:off x="1891" y="2182"/>
              <a:ext cx="69" cy="1"/>
            </a:xfrm>
            <a:prstGeom prst="line">
              <a:avLst/>
            </a:prstGeom>
            <a:noFill/>
            <a:ln w="31750">
              <a:solidFill>
                <a:srgbClr val="000000"/>
              </a:solidFill>
              <a:round/>
              <a:headEnd/>
              <a:tailEnd/>
            </a:ln>
          </p:spPr>
          <p:txBody>
            <a:bodyPr/>
            <a:lstStyle/>
            <a:p>
              <a:endParaRPr lang="en-GB"/>
            </a:p>
          </p:txBody>
        </p:sp>
        <p:sp>
          <p:nvSpPr>
            <p:cNvPr id="33992" name="Line 2077"/>
            <p:cNvSpPr>
              <a:spLocks noChangeShapeType="1"/>
            </p:cNvSpPr>
            <p:nvPr/>
          </p:nvSpPr>
          <p:spPr bwMode="auto">
            <a:xfrm>
              <a:off x="1919" y="2196"/>
              <a:ext cx="55" cy="1"/>
            </a:xfrm>
            <a:prstGeom prst="line">
              <a:avLst/>
            </a:prstGeom>
            <a:noFill/>
            <a:ln w="31750">
              <a:solidFill>
                <a:srgbClr val="000000"/>
              </a:solidFill>
              <a:round/>
              <a:headEnd/>
              <a:tailEnd/>
            </a:ln>
          </p:spPr>
          <p:txBody>
            <a:bodyPr/>
            <a:lstStyle/>
            <a:p>
              <a:endParaRPr lang="en-GB"/>
            </a:p>
          </p:txBody>
        </p:sp>
        <p:sp>
          <p:nvSpPr>
            <p:cNvPr id="33993" name="Line 2078"/>
            <p:cNvSpPr>
              <a:spLocks noChangeShapeType="1"/>
            </p:cNvSpPr>
            <p:nvPr/>
          </p:nvSpPr>
          <p:spPr bwMode="auto">
            <a:xfrm>
              <a:off x="1960" y="2182"/>
              <a:ext cx="28" cy="1"/>
            </a:xfrm>
            <a:prstGeom prst="line">
              <a:avLst/>
            </a:prstGeom>
            <a:noFill/>
            <a:ln w="31750">
              <a:solidFill>
                <a:srgbClr val="000000"/>
              </a:solidFill>
              <a:round/>
              <a:headEnd/>
              <a:tailEnd/>
            </a:ln>
          </p:spPr>
          <p:txBody>
            <a:bodyPr/>
            <a:lstStyle/>
            <a:p>
              <a:endParaRPr lang="en-GB"/>
            </a:p>
          </p:txBody>
        </p:sp>
        <p:sp>
          <p:nvSpPr>
            <p:cNvPr id="33994" name="Line 2080"/>
            <p:cNvSpPr>
              <a:spLocks noChangeShapeType="1"/>
            </p:cNvSpPr>
            <p:nvPr/>
          </p:nvSpPr>
          <p:spPr bwMode="auto">
            <a:xfrm>
              <a:off x="1988" y="2196"/>
              <a:ext cx="13" cy="1"/>
            </a:xfrm>
            <a:prstGeom prst="line">
              <a:avLst/>
            </a:prstGeom>
            <a:noFill/>
            <a:ln w="31750">
              <a:solidFill>
                <a:srgbClr val="000000"/>
              </a:solidFill>
              <a:round/>
              <a:headEnd/>
              <a:tailEnd/>
            </a:ln>
          </p:spPr>
          <p:txBody>
            <a:bodyPr/>
            <a:lstStyle/>
            <a:p>
              <a:endParaRPr lang="en-GB"/>
            </a:p>
          </p:txBody>
        </p:sp>
        <p:sp>
          <p:nvSpPr>
            <p:cNvPr id="33995" name="Rectangle 2081"/>
            <p:cNvSpPr>
              <a:spLocks noChangeArrowheads="1"/>
            </p:cNvSpPr>
            <p:nvPr/>
          </p:nvSpPr>
          <p:spPr bwMode="auto">
            <a:xfrm>
              <a:off x="1932" y="2085"/>
              <a:ext cx="28" cy="28"/>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33996" name="Rectangle 2082"/>
            <p:cNvSpPr>
              <a:spLocks noChangeArrowheads="1"/>
            </p:cNvSpPr>
            <p:nvPr/>
          </p:nvSpPr>
          <p:spPr bwMode="auto">
            <a:xfrm>
              <a:off x="1932" y="2085"/>
              <a:ext cx="42" cy="42"/>
            </a:xfrm>
            <a:prstGeom prst="rect">
              <a:avLst/>
            </a:prstGeom>
            <a:noFill/>
            <a:ln w="31750">
              <a:solidFill>
                <a:srgbClr val="000000"/>
              </a:solidFill>
              <a:miter lim="800000"/>
              <a:headEnd/>
              <a:tailEnd/>
            </a:ln>
          </p:spPr>
          <p:txBody>
            <a:bodyPr/>
            <a:lstStyle/>
            <a:p>
              <a:endParaRPr lang="en-US">
                <a:latin typeface="Gill Sans MT" pitchFamily="34" charset="0"/>
              </a:endParaRPr>
            </a:p>
          </p:txBody>
        </p:sp>
        <p:sp>
          <p:nvSpPr>
            <p:cNvPr id="33997" name="Freeform 2083"/>
            <p:cNvSpPr>
              <a:spLocks/>
            </p:cNvSpPr>
            <p:nvPr/>
          </p:nvSpPr>
          <p:spPr bwMode="auto">
            <a:xfrm>
              <a:off x="5120" y="2830"/>
              <a:ext cx="41" cy="69"/>
            </a:xfrm>
            <a:custGeom>
              <a:avLst/>
              <a:gdLst>
                <a:gd name="T0" fmla="*/ 0 w 41"/>
                <a:gd name="T1" fmla="*/ 0 h 69"/>
                <a:gd name="T2" fmla="*/ 41 w 41"/>
                <a:gd name="T3" fmla="*/ 14 h 69"/>
                <a:gd name="T4" fmla="*/ 41 w 41"/>
                <a:gd name="T5" fmla="*/ 69 h 69"/>
                <a:gd name="T6" fmla="*/ 0 60000 65536"/>
                <a:gd name="T7" fmla="*/ 0 60000 65536"/>
                <a:gd name="T8" fmla="*/ 0 60000 65536"/>
                <a:gd name="T9" fmla="*/ 0 w 41"/>
                <a:gd name="T10" fmla="*/ 0 h 69"/>
                <a:gd name="T11" fmla="*/ 41 w 41"/>
                <a:gd name="T12" fmla="*/ 69 h 69"/>
              </a:gdLst>
              <a:ahLst/>
              <a:cxnLst>
                <a:cxn ang="T6">
                  <a:pos x="T0" y="T1"/>
                </a:cxn>
                <a:cxn ang="T7">
                  <a:pos x="T2" y="T3"/>
                </a:cxn>
                <a:cxn ang="T8">
                  <a:pos x="T4" y="T5"/>
                </a:cxn>
              </a:cxnLst>
              <a:rect l="T9" t="T10" r="T11" b="T12"/>
              <a:pathLst>
                <a:path w="41" h="69">
                  <a:moveTo>
                    <a:pt x="0" y="0"/>
                  </a:moveTo>
                  <a:lnTo>
                    <a:pt x="41" y="14"/>
                  </a:lnTo>
                  <a:lnTo>
                    <a:pt x="41" y="69"/>
                  </a:lnTo>
                </a:path>
              </a:pathLst>
            </a:custGeom>
            <a:noFill/>
            <a:ln w="31750">
              <a:solidFill>
                <a:srgbClr val="000000"/>
              </a:solidFill>
              <a:prstDash val="solid"/>
              <a:round/>
              <a:headEnd/>
              <a:tailEnd/>
            </a:ln>
          </p:spPr>
          <p:txBody>
            <a:bodyPr/>
            <a:lstStyle/>
            <a:p>
              <a:endParaRPr lang="en-GB"/>
            </a:p>
          </p:txBody>
        </p:sp>
        <p:sp>
          <p:nvSpPr>
            <p:cNvPr id="33998" name="AutoShape 2084"/>
            <p:cNvSpPr>
              <a:spLocks noChangeArrowheads="1"/>
            </p:cNvSpPr>
            <p:nvPr/>
          </p:nvSpPr>
          <p:spPr bwMode="auto">
            <a:xfrm>
              <a:off x="5009" y="2748"/>
              <a:ext cx="124" cy="69"/>
            </a:xfrm>
            <a:prstGeom prst="roundRect">
              <a:avLst>
                <a:gd name="adj" fmla="val 50000"/>
              </a:avLst>
            </a:prstGeom>
            <a:solidFill>
              <a:srgbClr val="CF924C"/>
            </a:solidFill>
            <a:ln w="9525">
              <a:noFill/>
              <a:round/>
              <a:headEnd/>
              <a:tailEnd/>
            </a:ln>
          </p:spPr>
          <p:txBody>
            <a:bodyPr/>
            <a:lstStyle/>
            <a:p>
              <a:endParaRPr lang="en-US">
                <a:latin typeface="Gill Sans MT" pitchFamily="34" charset="0"/>
              </a:endParaRPr>
            </a:p>
          </p:txBody>
        </p:sp>
        <p:sp>
          <p:nvSpPr>
            <p:cNvPr id="33999" name="AutoShape 2085"/>
            <p:cNvSpPr>
              <a:spLocks noChangeArrowheads="1"/>
            </p:cNvSpPr>
            <p:nvPr/>
          </p:nvSpPr>
          <p:spPr bwMode="auto">
            <a:xfrm>
              <a:off x="4996" y="2734"/>
              <a:ext cx="151" cy="96"/>
            </a:xfrm>
            <a:prstGeom prst="roundRect">
              <a:avLst>
                <a:gd name="adj" fmla="val 39065"/>
              </a:avLst>
            </a:prstGeom>
            <a:noFill/>
            <a:ln w="53975">
              <a:solidFill>
                <a:srgbClr val="CF924C"/>
              </a:solidFill>
              <a:round/>
              <a:headEnd/>
              <a:tailEnd/>
            </a:ln>
          </p:spPr>
          <p:txBody>
            <a:bodyPr/>
            <a:lstStyle/>
            <a:p>
              <a:endParaRPr lang="en-US">
                <a:latin typeface="Gill Sans MT" pitchFamily="34" charset="0"/>
              </a:endParaRPr>
            </a:p>
          </p:txBody>
        </p:sp>
        <p:sp>
          <p:nvSpPr>
            <p:cNvPr id="34000" name="Rectangle 2086"/>
            <p:cNvSpPr>
              <a:spLocks noChangeArrowheads="1"/>
            </p:cNvSpPr>
            <p:nvPr/>
          </p:nvSpPr>
          <p:spPr bwMode="auto">
            <a:xfrm>
              <a:off x="5037" y="2761"/>
              <a:ext cx="83" cy="42"/>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34001" name="Rectangle 2087"/>
            <p:cNvSpPr>
              <a:spLocks noChangeArrowheads="1"/>
            </p:cNvSpPr>
            <p:nvPr/>
          </p:nvSpPr>
          <p:spPr bwMode="auto">
            <a:xfrm>
              <a:off x="5037" y="2761"/>
              <a:ext cx="96" cy="56"/>
            </a:xfrm>
            <a:prstGeom prst="rect">
              <a:avLst/>
            </a:prstGeom>
            <a:noFill/>
            <a:ln w="31750">
              <a:solidFill>
                <a:srgbClr val="CF924C"/>
              </a:solidFill>
              <a:miter lim="800000"/>
              <a:headEnd/>
              <a:tailEnd/>
            </a:ln>
          </p:spPr>
          <p:txBody>
            <a:bodyPr/>
            <a:lstStyle/>
            <a:p>
              <a:endParaRPr lang="en-US">
                <a:latin typeface="Gill Sans MT" pitchFamily="34" charset="0"/>
              </a:endParaRPr>
            </a:p>
          </p:txBody>
        </p:sp>
        <p:sp>
          <p:nvSpPr>
            <p:cNvPr id="34002" name="Freeform 2088"/>
            <p:cNvSpPr>
              <a:spLocks/>
            </p:cNvSpPr>
            <p:nvPr/>
          </p:nvSpPr>
          <p:spPr bwMode="auto">
            <a:xfrm>
              <a:off x="5147" y="2886"/>
              <a:ext cx="28" cy="41"/>
            </a:xfrm>
            <a:custGeom>
              <a:avLst/>
              <a:gdLst>
                <a:gd name="T0" fmla="*/ 14 w 28"/>
                <a:gd name="T1" fmla="*/ 0 h 41"/>
                <a:gd name="T2" fmla="*/ 14 w 28"/>
                <a:gd name="T3" fmla="*/ 0 h 41"/>
                <a:gd name="T4" fmla="*/ 28 w 28"/>
                <a:gd name="T5" fmla="*/ 13 h 41"/>
                <a:gd name="T6" fmla="*/ 28 w 28"/>
                <a:gd name="T7" fmla="*/ 27 h 41"/>
                <a:gd name="T8" fmla="*/ 14 w 28"/>
                <a:gd name="T9" fmla="*/ 41 h 41"/>
                <a:gd name="T10" fmla="*/ 14 w 28"/>
                <a:gd name="T11" fmla="*/ 41 h 41"/>
                <a:gd name="T12" fmla="*/ 0 w 28"/>
                <a:gd name="T13" fmla="*/ 27 h 41"/>
                <a:gd name="T14" fmla="*/ 0 w 28"/>
                <a:gd name="T15" fmla="*/ 13 h 41"/>
                <a:gd name="T16" fmla="*/ 0 w 28"/>
                <a:gd name="T17" fmla="*/ 0 h 41"/>
                <a:gd name="T18" fmla="*/ 14 w 28"/>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41"/>
                <a:gd name="T32" fmla="*/ 28 w 28"/>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41">
                  <a:moveTo>
                    <a:pt x="14" y="0"/>
                  </a:moveTo>
                  <a:lnTo>
                    <a:pt x="14" y="0"/>
                  </a:lnTo>
                  <a:lnTo>
                    <a:pt x="28" y="13"/>
                  </a:lnTo>
                  <a:lnTo>
                    <a:pt x="28" y="27"/>
                  </a:lnTo>
                  <a:lnTo>
                    <a:pt x="14" y="41"/>
                  </a:lnTo>
                  <a:lnTo>
                    <a:pt x="0" y="27"/>
                  </a:lnTo>
                  <a:lnTo>
                    <a:pt x="0" y="13"/>
                  </a:lnTo>
                  <a:lnTo>
                    <a:pt x="0" y="0"/>
                  </a:lnTo>
                  <a:lnTo>
                    <a:pt x="14" y="0"/>
                  </a:lnTo>
                  <a:close/>
                </a:path>
              </a:pathLst>
            </a:custGeom>
            <a:solidFill>
              <a:srgbClr val="CF924C"/>
            </a:solidFill>
            <a:ln w="31750">
              <a:solidFill>
                <a:srgbClr val="CF924C"/>
              </a:solidFill>
              <a:prstDash val="solid"/>
              <a:round/>
              <a:headEnd/>
              <a:tailEnd/>
            </a:ln>
          </p:spPr>
          <p:txBody>
            <a:bodyPr/>
            <a:lstStyle/>
            <a:p>
              <a:endParaRPr lang="en-GB"/>
            </a:p>
          </p:txBody>
        </p:sp>
        <p:pic>
          <p:nvPicPr>
            <p:cNvPr id="34003" name="Picture 2089"/>
            <p:cNvPicPr>
              <a:picLocks noChangeAspect="1" noChangeArrowheads="1"/>
            </p:cNvPicPr>
            <p:nvPr/>
          </p:nvPicPr>
          <p:blipFill>
            <a:blip r:embed="rId2" cstate="print"/>
            <a:srcRect/>
            <a:stretch>
              <a:fillRect/>
            </a:stretch>
          </p:blipFill>
          <p:spPr bwMode="auto">
            <a:xfrm>
              <a:off x="5037" y="2761"/>
              <a:ext cx="69" cy="42"/>
            </a:xfrm>
            <a:prstGeom prst="rect">
              <a:avLst/>
            </a:prstGeom>
            <a:noFill/>
            <a:ln w="9525">
              <a:noFill/>
              <a:miter lim="800000"/>
              <a:headEnd/>
              <a:tailEnd/>
            </a:ln>
          </p:spPr>
        </p:pic>
        <p:sp>
          <p:nvSpPr>
            <p:cNvPr id="34004" name="Line 2090"/>
            <p:cNvSpPr>
              <a:spLocks noChangeShapeType="1"/>
            </p:cNvSpPr>
            <p:nvPr/>
          </p:nvSpPr>
          <p:spPr bwMode="auto">
            <a:xfrm>
              <a:off x="5147" y="2899"/>
              <a:ext cx="1" cy="1"/>
            </a:xfrm>
            <a:prstGeom prst="line">
              <a:avLst/>
            </a:prstGeom>
            <a:noFill/>
            <a:ln w="31750">
              <a:solidFill>
                <a:srgbClr val="000000"/>
              </a:solidFill>
              <a:round/>
              <a:headEnd/>
              <a:tailEnd/>
            </a:ln>
          </p:spPr>
          <p:txBody>
            <a:bodyPr/>
            <a:lstStyle/>
            <a:p>
              <a:endParaRPr lang="en-GB"/>
            </a:p>
          </p:txBody>
        </p:sp>
        <p:sp>
          <p:nvSpPr>
            <p:cNvPr id="34005" name="Freeform 2091"/>
            <p:cNvSpPr>
              <a:spLocks/>
            </p:cNvSpPr>
            <p:nvPr/>
          </p:nvSpPr>
          <p:spPr bwMode="auto">
            <a:xfrm>
              <a:off x="5161" y="2899"/>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31750">
              <a:solidFill>
                <a:srgbClr val="000000"/>
              </a:solidFill>
              <a:prstDash val="solid"/>
              <a:round/>
              <a:headEnd/>
              <a:tailEnd/>
            </a:ln>
          </p:spPr>
          <p:txBody>
            <a:bodyPr/>
            <a:lstStyle/>
            <a:p>
              <a:endParaRPr lang="en-GB"/>
            </a:p>
          </p:txBody>
        </p:sp>
        <p:sp>
          <p:nvSpPr>
            <p:cNvPr id="34006" name="Rectangle 2092"/>
            <p:cNvSpPr>
              <a:spLocks noChangeArrowheads="1"/>
            </p:cNvSpPr>
            <p:nvPr/>
          </p:nvSpPr>
          <p:spPr bwMode="auto">
            <a:xfrm>
              <a:off x="5023" y="2817"/>
              <a:ext cx="97" cy="27"/>
            </a:xfrm>
            <a:prstGeom prst="rect">
              <a:avLst/>
            </a:prstGeom>
            <a:solidFill>
              <a:srgbClr val="CF924C"/>
            </a:solidFill>
            <a:ln w="31750">
              <a:solidFill>
                <a:srgbClr val="CF924C"/>
              </a:solidFill>
              <a:miter lim="800000"/>
              <a:headEnd/>
              <a:tailEnd/>
            </a:ln>
          </p:spPr>
          <p:txBody>
            <a:bodyPr/>
            <a:lstStyle/>
            <a:p>
              <a:endParaRPr lang="en-US">
                <a:latin typeface="Gill Sans MT" pitchFamily="34" charset="0"/>
              </a:endParaRPr>
            </a:p>
          </p:txBody>
        </p:sp>
        <p:sp>
          <p:nvSpPr>
            <p:cNvPr id="34007" name="Freeform 2093"/>
            <p:cNvSpPr>
              <a:spLocks/>
            </p:cNvSpPr>
            <p:nvPr/>
          </p:nvSpPr>
          <p:spPr bwMode="auto">
            <a:xfrm>
              <a:off x="5009" y="2844"/>
              <a:ext cx="124" cy="28"/>
            </a:xfrm>
            <a:custGeom>
              <a:avLst/>
              <a:gdLst>
                <a:gd name="T0" fmla="*/ 14 w 124"/>
                <a:gd name="T1" fmla="*/ 0 h 28"/>
                <a:gd name="T2" fmla="*/ 0 w 124"/>
                <a:gd name="T3" fmla="*/ 28 h 28"/>
                <a:gd name="T4" fmla="*/ 124 w 124"/>
                <a:gd name="T5" fmla="*/ 28 h 28"/>
                <a:gd name="T6" fmla="*/ 124 w 124"/>
                <a:gd name="T7" fmla="*/ 0 h 28"/>
                <a:gd name="T8" fmla="*/ 14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4" y="0"/>
                  </a:moveTo>
                  <a:lnTo>
                    <a:pt x="0" y="28"/>
                  </a:lnTo>
                  <a:lnTo>
                    <a:pt x="124" y="28"/>
                  </a:lnTo>
                  <a:lnTo>
                    <a:pt x="124" y="0"/>
                  </a:lnTo>
                  <a:lnTo>
                    <a:pt x="14" y="0"/>
                  </a:lnTo>
                  <a:close/>
                </a:path>
              </a:pathLst>
            </a:custGeom>
            <a:noFill/>
            <a:ln w="31750">
              <a:solidFill>
                <a:srgbClr val="D9AA73"/>
              </a:solidFill>
              <a:prstDash val="solid"/>
              <a:round/>
              <a:headEnd/>
              <a:tailEnd/>
            </a:ln>
          </p:spPr>
          <p:txBody>
            <a:bodyPr/>
            <a:lstStyle/>
            <a:p>
              <a:endParaRPr lang="en-GB"/>
            </a:p>
          </p:txBody>
        </p:sp>
        <p:sp>
          <p:nvSpPr>
            <p:cNvPr id="34008" name="Line 2094"/>
            <p:cNvSpPr>
              <a:spLocks noChangeShapeType="1"/>
            </p:cNvSpPr>
            <p:nvPr/>
          </p:nvSpPr>
          <p:spPr bwMode="auto">
            <a:xfrm>
              <a:off x="5023" y="2858"/>
              <a:ext cx="14" cy="1"/>
            </a:xfrm>
            <a:prstGeom prst="line">
              <a:avLst/>
            </a:prstGeom>
            <a:noFill/>
            <a:ln w="31750">
              <a:solidFill>
                <a:srgbClr val="000000"/>
              </a:solidFill>
              <a:round/>
              <a:headEnd/>
              <a:tailEnd/>
            </a:ln>
          </p:spPr>
          <p:txBody>
            <a:bodyPr/>
            <a:lstStyle/>
            <a:p>
              <a:endParaRPr lang="en-GB"/>
            </a:p>
          </p:txBody>
        </p:sp>
        <p:sp>
          <p:nvSpPr>
            <p:cNvPr id="34009" name="Line 2095"/>
            <p:cNvSpPr>
              <a:spLocks noChangeShapeType="1"/>
            </p:cNvSpPr>
            <p:nvPr/>
          </p:nvSpPr>
          <p:spPr bwMode="auto">
            <a:xfrm>
              <a:off x="5037" y="2844"/>
              <a:ext cx="83" cy="1"/>
            </a:xfrm>
            <a:prstGeom prst="line">
              <a:avLst/>
            </a:prstGeom>
            <a:noFill/>
            <a:ln w="31750">
              <a:solidFill>
                <a:srgbClr val="000000"/>
              </a:solidFill>
              <a:round/>
              <a:headEnd/>
              <a:tailEnd/>
            </a:ln>
          </p:spPr>
          <p:txBody>
            <a:bodyPr/>
            <a:lstStyle/>
            <a:p>
              <a:endParaRPr lang="en-GB"/>
            </a:p>
          </p:txBody>
        </p:sp>
        <p:sp>
          <p:nvSpPr>
            <p:cNvPr id="34010" name="Line 2096"/>
            <p:cNvSpPr>
              <a:spLocks noChangeShapeType="1"/>
            </p:cNvSpPr>
            <p:nvPr/>
          </p:nvSpPr>
          <p:spPr bwMode="auto">
            <a:xfrm>
              <a:off x="5023" y="2858"/>
              <a:ext cx="69" cy="1"/>
            </a:xfrm>
            <a:prstGeom prst="line">
              <a:avLst/>
            </a:prstGeom>
            <a:noFill/>
            <a:ln w="31750">
              <a:solidFill>
                <a:srgbClr val="000000"/>
              </a:solidFill>
              <a:round/>
              <a:headEnd/>
              <a:tailEnd/>
            </a:ln>
          </p:spPr>
          <p:txBody>
            <a:bodyPr/>
            <a:lstStyle/>
            <a:p>
              <a:endParaRPr lang="en-GB"/>
            </a:p>
          </p:txBody>
        </p:sp>
        <p:sp>
          <p:nvSpPr>
            <p:cNvPr id="34011" name="Line 2097"/>
            <p:cNvSpPr>
              <a:spLocks noChangeShapeType="1"/>
            </p:cNvSpPr>
            <p:nvPr/>
          </p:nvSpPr>
          <p:spPr bwMode="auto">
            <a:xfrm>
              <a:off x="5051" y="2858"/>
              <a:ext cx="55" cy="1"/>
            </a:xfrm>
            <a:prstGeom prst="line">
              <a:avLst/>
            </a:prstGeom>
            <a:noFill/>
            <a:ln w="31750">
              <a:solidFill>
                <a:srgbClr val="000000"/>
              </a:solidFill>
              <a:round/>
              <a:headEnd/>
              <a:tailEnd/>
            </a:ln>
          </p:spPr>
          <p:txBody>
            <a:bodyPr/>
            <a:lstStyle/>
            <a:p>
              <a:endParaRPr lang="en-GB"/>
            </a:p>
          </p:txBody>
        </p:sp>
        <p:sp>
          <p:nvSpPr>
            <p:cNvPr id="34012" name="Freeform 2098"/>
            <p:cNvSpPr>
              <a:spLocks/>
            </p:cNvSpPr>
            <p:nvPr/>
          </p:nvSpPr>
          <p:spPr bwMode="auto">
            <a:xfrm>
              <a:off x="5092" y="2858"/>
              <a:ext cx="41" cy="1"/>
            </a:xfrm>
            <a:custGeom>
              <a:avLst/>
              <a:gdLst>
                <a:gd name="T0" fmla="*/ 0 w 41"/>
                <a:gd name="T1" fmla="*/ 0 h 1"/>
                <a:gd name="T2" fmla="*/ 28 w 41"/>
                <a:gd name="T3" fmla="*/ 0 h 1"/>
                <a:gd name="T4" fmla="*/ 41 w 41"/>
                <a:gd name="T5" fmla="*/ 0 h 1"/>
                <a:gd name="T6" fmla="*/ 0 60000 65536"/>
                <a:gd name="T7" fmla="*/ 0 60000 65536"/>
                <a:gd name="T8" fmla="*/ 0 60000 65536"/>
                <a:gd name="T9" fmla="*/ 0 w 41"/>
                <a:gd name="T10" fmla="*/ 0 h 1"/>
                <a:gd name="T11" fmla="*/ 41 w 41"/>
                <a:gd name="T12" fmla="*/ 1 h 1"/>
              </a:gdLst>
              <a:ahLst/>
              <a:cxnLst>
                <a:cxn ang="T6">
                  <a:pos x="T0" y="T1"/>
                </a:cxn>
                <a:cxn ang="T7">
                  <a:pos x="T2" y="T3"/>
                </a:cxn>
                <a:cxn ang="T8">
                  <a:pos x="T4" y="T5"/>
                </a:cxn>
              </a:cxnLst>
              <a:rect l="T9" t="T10" r="T11" b="T12"/>
              <a:pathLst>
                <a:path w="41" h="1">
                  <a:moveTo>
                    <a:pt x="0" y="0"/>
                  </a:moveTo>
                  <a:lnTo>
                    <a:pt x="28" y="0"/>
                  </a:lnTo>
                  <a:lnTo>
                    <a:pt x="41" y="0"/>
                  </a:lnTo>
                </a:path>
              </a:pathLst>
            </a:custGeom>
            <a:noFill/>
            <a:ln w="31750">
              <a:solidFill>
                <a:srgbClr val="000000"/>
              </a:solidFill>
              <a:prstDash val="solid"/>
              <a:round/>
              <a:headEnd/>
              <a:tailEnd/>
            </a:ln>
          </p:spPr>
          <p:txBody>
            <a:bodyPr/>
            <a:lstStyle/>
            <a:p>
              <a:endParaRPr lang="en-GB"/>
            </a:p>
          </p:txBody>
        </p:sp>
        <p:sp>
          <p:nvSpPr>
            <p:cNvPr id="34013" name="Rectangle 2099"/>
            <p:cNvSpPr>
              <a:spLocks noChangeArrowheads="1"/>
            </p:cNvSpPr>
            <p:nvPr/>
          </p:nvSpPr>
          <p:spPr bwMode="auto">
            <a:xfrm>
              <a:off x="5064" y="2748"/>
              <a:ext cx="28" cy="41"/>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34014" name="Rectangle 2100"/>
            <p:cNvSpPr>
              <a:spLocks noChangeArrowheads="1"/>
            </p:cNvSpPr>
            <p:nvPr/>
          </p:nvSpPr>
          <p:spPr bwMode="auto">
            <a:xfrm>
              <a:off x="5064" y="2748"/>
              <a:ext cx="42" cy="55"/>
            </a:xfrm>
            <a:prstGeom prst="rect">
              <a:avLst/>
            </a:prstGeom>
            <a:noFill/>
            <a:ln w="31750">
              <a:solidFill>
                <a:srgbClr val="000000"/>
              </a:solidFill>
              <a:miter lim="800000"/>
              <a:headEnd/>
              <a:tailEnd/>
            </a:ln>
          </p:spPr>
          <p:txBody>
            <a:bodyPr/>
            <a:lstStyle/>
            <a:p>
              <a:endParaRPr lang="en-US">
                <a:latin typeface="Gill Sans MT" pitchFamily="34" charset="0"/>
              </a:endParaRPr>
            </a:p>
          </p:txBody>
        </p:sp>
        <p:sp>
          <p:nvSpPr>
            <p:cNvPr id="34015" name="Freeform 2101"/>
            <p:cNvSpPr>
              <a:spLocks/>
            </p:cNvSpPr>
            <p:nvPr/>
          </p:nvSpPr>
          <p:spPr bwMode="auto">
            <a:xfrm>
              <a:off x="5299" y="2830"/>
              <a:ext cx="41" cy="69"/>
            </a:xfrm>
            <a:custGeom>
              <a:avLst/>
              <a:gdLst>
                <a:gd name="T0" fmla="*/ 0 w 41"/>
                <a:gd name="T1" fmla="*/ 0 h 69"/>
                <a:gd name="T2" fmla="*/ 41 w 41"/>
                <a:gd name="T3" fmla="*/ 14 h 69"/>
                <a:gd name="T4" fmla="*/ 41 w 41"/>
                <a:gd name="T5" fmla="*/ 69 h 69"/>
                <a:gd name="T6" fmla="*/ 0 60000 65536"/>
                <a:gd name="T7" fmla="*/ 0 60000 65536"/>
                <a:gd name="T8" fmla="*/ 0 60000 65536"/>
                <a:gd name="T9" fmla="*/ 0 w 41"/>
                <a:gd name="T10" fmla="*/ 0 h 69"/>
                <a:gd name="T11" fmla="*/ 41 w 41"/>
                <a:gd name="T12" fmla="*/ 69 h 69"/>
              </a:gdLst>
              <a:ahLst/>
              <a:cxnLst>
                <a:cxn ang="T6">
                  <a:pos x="T0" y="T1"/>
                </a:cxn>
                <a:cxn ang="T7">
                  <a:pos x="T2" y="T3"/>
                </a:cxn>
                <a:cxn ang="T8">
                  <a:pos x="T4" y="T5"/>
                </a:cxn>
              </a:cxnLst>
              <a:rect l="T9" t="T10" r="T11" b="T12"/>
              <a:pathLst>
                <a:path w="41" h="69">
                  <a:moveTo>
                    <a:pt x="0" y="0"/>
                  </a:moveTo>
                  <a:lnTo>
                    <a:pt x="41" y="14"/>
                  </a:lnTo>
                  <a:lnTo>
                    <a:pt x="41" y="69"/>
                  </a:lnTo>
                </a:path>
              </a:pathLst>
            </a:custGeom>
            <a:noFill/>
            <a:ln w="31750">
              <a:solidFill>
                <a:srgbClr val="000000"/>
              </a:solidFill>
              <a:prstDash val="solid"/>
              <a:round/>
              <a:headEnd/>
              <a:tailEnd/>
            </a:ln>
          </p:spPr>
          <p:txBody>
            <a:bodyPr/>
            <a:lstStyle/>
            <a:p>
              <a:endParaRPr lang="en-GB"/>
            </a:p>
          </p:txBody>
        </p:sp>
        <p:sp>
          <p:nvSpPr>
            <p:cNvPr id="34016" name="AutoShape 2102"/>
            <p:cNvSpPr>
              <a:spLocks noChangeArrowheads="1"/>
            </p:cNvSpPr>
            <p:nvPr/>
          </p:nvSpPr>
          <p:spPr bwMode="auto">
            <a:xfrm>
              <a:off x="5189" y="2748"/>
              <a:ext cx="124" cy="69"/>
            </a:xfrm>
            <a:prstGeom prst="roundRect">
              <a:avLst>
                <a:gd name="adj" fmla="val 50000"/>
              </a:avLst>
            </a:prstGeom>
            <a:solidFill>
              <a:srgbClr val="CF924C"/>
            </a:solidFill>
            <a:ln w="9525">
              <a:noFill/>
              <a:round/>
              <a:headEnd/>
              <a:tailEnd/>
            </a:ln>
          </p:spPr>
          <p:txBody>
            <a:bodyPr/>
            <a:lstStyle/>
            <a:p>
              <a:endParaRPr lang="en-US">
                <a:latin typeface="Gill Sans MT" pitchFamily="34" charset="0"/>
              </a:endParaRPr>
            </a:p>
          </p:txBody>
        </p:sp>
        <p:sp>
          <p:nvSpPr>
            <p:cNvPr id="34017" name="AutoShape 2103"/>
            <p:cNvSpPr>
              <a:spLocks noChangeArrowheads="1"/>
            </p:cNvSpPr>
            <p:nvPr/>
          </p:nvSpPr>
          <p:spPr bwMode="auto">
            <a:xfrm>
              <a:off x="5175" y="2734"/>
              <a:ext cx="152" cy="96"/>
            </a:xfrm>
            <a:prstGeom prst="roundRect">
              <a:avLst>
                <a:gd name="adj" fmla="val 39065"/>
              </a:avLst>
            </a:prstGeom>
            <a:noFill/>
            <a:ln w="53975">
              <a:solidFill>
                <a:srgbClr val="CF924C"/>
              </a:solidFill>
              <a:round/>
              <a:headEnd/>
              <a:tailEnd/>
            </a:ln>
          </p:spPr>
          <p:txBody>
            <a:bodyPr/>
            <a:lstStyle/>
            <a:p>
              <a:endParaRPr lang="en-US">
                <a:latin typeface="Gill Sans MT" pitchFamily="34" charset="0"/>
              </a:endParaRPr>
            </a:p>
          </p:txBody>
        </p:sp>
        <p:sp>
          <p:nvSpPr>
            <p:cNvPr id="34018" name="Rectangle 2104"/>
            <p:cNvSpPr>
              <a:spLocks noChangeArrowheads="1"/>
            </p:cNvSpPr>
            <p:nvPr/>
          </p:nvSpPr>
          <p:spPr bwMode="auto">
            <a:xfrm>
              <a:off x="5216" y="2761"/>
              <a:ext cx="83" cy="42"/>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34019" name="Rectangle 2105"/>
            <p:cNvSpPr>
              <a:spLocks noChangeArrowheads="1"/>
            </p:cNvSpPr>
            <p:nvPr/>
          </p:nvSpPr>
          <p:spPr bwMode="auto">
            <a:xfrm>
              <a:off x="5216" y="2761"/>
              <a:ext cx="97" cy="56"/>
            </a:xfrm>
            <a:prstGeom prst="rect">
              <a:avLst/>
            </a:prstGeom>
            <a:noFill/>
            <a:ln w="31750">
              <a:solidFill>
                <a:srgbClr val="CF924C"/>
              </a:solidFill>
              <a:miter lim="800000"/>
              <a:headEnd/>
              <a:tailEnd/>
            </a:ln>
          </p:spPr>
          <p:txBody>
            <a:bodyPr/>
            <a:lstStyle/>
            <a:p>
              <a:endParaRPr lang="en-US">
                <a:latin typeface="Gill Sans MT" pitchFamily="34" charset="0"/>
              </a:endParaRPr>
            </a:p>
          </p:txBody>
        </p:sp>
        <p:sp>
          <p:nvSpPr>
            <p:cNvPr id="34020" name="Freeform 2106"/>
            <p:cNvSpPr>
              <a:spLocks/>
            </p:cNvSpPr>
            <p:nvPr/>
          </p:nvSpPr>
          <p:spPr bwMode="auto">
            <a:xfrm>
              <a:off x="5327" y="2886"/>
              <a:ext cx="27" cy="41"/>
            </a:xfrm>
            <a:custGeom>
              <a:avLst/>
              <a:gdLst>
                <a:gd name="T0" fmla="*/ 13 w 27"/>
                <a:gd name="T1" fmla="*/ 0 h 41"/>
                <a:gd name="T2" fmla="*/ 13 w 27"/>
                <a:gd name="T3" fmla="*/ 0 h 41"/>
                <a:gd name="T4" fmla="*/ 27 w 27"/>
                <a:gd name="T5" fmla="*/ 13 h 41"/>
                <a:gd name="T6" fmla="*/ 27 w 27"/>
                <a:gd name="T7" fmla="*/ 27 h 41"/>
                <a:gd name="T8" fmla="*/ 13 w 27"/>
                <a:gd name="T9" fmla="*/ 41 h 41"/>
                <a:gd name="T10" fmla="*/ 13 w 27"/>
                <a:gd name="T11" fmla="*/ 41 h 41"/>
                <a:gd name="T12" fmla="*/ 0 w 27"/>
                <a:gd name="T13" fmla="*/ 27 h 41"/>
                <a:gd name="T14" fmla="*/ 0 w 27"/>
                <a:gd name="T15" fmla="*/ 13 h 41"/>
                <a:gd name="T16" fmla="*/ 0 w 27"/>
                <a:gd name="T17" fmla="*/ 0 h 41"/>
                <a:gd name="T18" fmla="*/ 13 w 27"/>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41"/>
                <a:gd name="T32" fmla="*/ 27 w 27"/>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41">
                  <a:moveTo>
                    <a:pt x="13" y="0"/>
                  </a:moveTo>
                  <a:lnTo>
                    <a:pt x="13" y="0"/>
                  </a:lnTo>
                  <a:lnTo>
                    <a:pt x="27" y="13"/>
                  </a:lnTo>
                  <a:lnTo>
                    <a:pt x="27" y="27"/>
                  </a:lnTo>
                  <a:lnTo>
                    <a:pt x="13" y="41"/>
                  </a:lnTo>
                  <a:lnTo>
                    <a:pt x="0" y="27"/>
                  </a:lnTo>
                  <a:lnTo>
                    <a:pt x="0" y="13"/>
                  </a:lnTo>
                  <a:lnTo>
                    <a:pt x="0" y="0"/>
                  </a:lnTo>
                  <a:lnTo>
                    <a:pt x="13" y="0"/>
                  </a:lnTo>
                  <a:close/>
                </a:path>
              </a:pathLst>
            </a:custGeom>
            <a:solidFill>
              <a:srgbClr val="CF924C"/>
            </a:solidFill>
            <a:ln w="31750">
              <a:solidFill>
                <a:srgbClr val="CF924C"/>
              </a:solidFill>
              <a:prstDash val="solid"/>
              <a:round/>
              <a:headEnd/>
              <a:tailEnd/>
            </a:ln>
          </p:spPr>
          <p:txBody>
            <a:bodyPr/>
            <a:lstStyle/>
            <a:p>
              <a:endParaRPr lang="en-GB"/>
            </a:p>
          </p:txBody>
        </p:sp>
        <p:pic>
          <p:nvPicPr>
            <p:cNvPr id="34021" name="Picture 2107"/>
            <p:cNvPicPr>
              <a:picLocks noChangeAspect="1" noChangeArrowheads="1"/>
            </p:cNvPicPr>
            <p:nvPr/>
          </p:nvPicPr>
          <p:blipFill>
            <a:blip r:embed="rId2" cstate="print"/>
            <a:srcRect/>
            <a:stretch>
              <a:fillRect/>
            </a:stretch>
          </p:blipFill>
          <p:spPr bwMode="auto">
            <a:xfrm>
              <a:off x="5216" y="2761"/>
              <a:ext cx="69" cy="42"/>
            </a:xfrm>
            <a:prstGeom prst="rect">
              <a:avLst/>
            </a:prstGeom>
            <a:noFill/>
            <a:ln w="9525">
              <a:noFill/>
              <a:miter lim="800000"/>
              <a:headEnd/>
              <a:tailEnd/>
            </a:ln>
          </p:spPr>
        </p:pic>
        <p:sp>
          <p:nvSpPr>
            <p:cNvPr id="34022" name="Line 2108"/>
            <p:cNvSpPr>
              <a:spLocks noChangeShapeType="1"/>
            </p:cNvSpPr>
            <p:nvPr/>
          </p:nvSpPr>
          <p:spPr bwMode="auto">
            <a:xfrm>
              <a:off x="5327" y="2899"/>
              <a:ext cx="1" cy="1"/>
            </a:xfrm>
            <a:prstGeom prst="line">
              <a:avLst/>
            </a:prstGeom>
            <a:noFill/>
            <a:ln w="31750">
              <a:solidFill>
                <a:srgbClr val="000000"/>
              </a:solidFill>
              <a:round/>
              <a:headEnd/>
              <a:tailEnd/>
            </a:ln>
          </p:spPr>
          <p:txBody>
            <a:bodyPr/>
            <a:lstStyle/>
            <a:p>
              <a:endParaRPr lang="en-GB"/>
            </a:p>
          </p:txBody>
        </p:sp>
        <p:sp>
          <p:nvSpPr>
            <p:cNvPr id="34023" name="Freeform 2109"/>
            <p:cNvSpPr>
              <a:spLocks/>
            </p:cNvSpPr>
            <p:nvPr/>
          </p:nvSpPr>
          <p:spPr bwMode="auto">
            <a:xfrm>
              <a:off x="5340" y="2899"/>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31750">
              <a:solidFill>
                <a:srgbClr val="000000"/>
              </a:solidFill>
              <a:prstDash val="solid"/>
              <a:round/>
              <a:headEnd/>
              <a:tailEnd/>
            </a:ln>
          </p:spPr>
          <p:txBody>
            <a:bodyPr/>
            <a:lstStyle/>
            <a:p>
              <a:endParaRPr lang="en-GB"/>
            </a:p>
          </p:txBody>
        </p:sp>
        <p:sp>
          <p:nvSpPr>
            <p:cNvPr id="34024" name="Rectangle 2110"/>
            <p:cNvSpPr>
              <a:spLocks noChangeArrowheads="1"/>
            </p:cNvSpPr>
            <p:nvPr/>
          </p:nvSpPr>
          <p:spPr bwMode="auto">
            <a:xfrm>
              <a:off x="5202" y="2817"/>
              <a:ext cx="97" cy="27"/>
            </a:xfrm>
            <a:prstGeom prst="rect">
              <a:avLst/>
            </a:prstGeom>
            <a:solidFill>
              <a:srgbClr val="CF924C"/>
            </a:solidFill>
            <a:ln w="31750">
              <a:solidFill>
                <a:srgbClr val="CF924C"/>
              </a:solidFill>
              <a:miter lim="800000"/>
              <a:headEnd/>
              <a:tailEnd/>
            </a:ln>
          </p:spPr>
          <p:txBody>
            <a:bodyPr/>
            <a:lstStyle/>
            <a:p>
              <a:endParaRPr lang="en-US">
                <a:latin typeface="Gill Sans MT" pitchFamily="34" charset="0"/>
              </a:endParaRPr>
            </a:p>
          </p:txBody>
        </p:sp>
        <p:sp>
          <p:nvSpPr>
            <p:cNvPr id="34025" name="Freeform 2111"/>
            <p:cNvSpPr>
              <a:spLocks/>
            </p:cNvSpPr>
            <p:nvPr/>
          </p:nvSpPr>
          <p:spPr bwMode="auto">
            <a:xfrm>
              <a:off x="5189" y="2844"/>
              <a:ext cx="124" cy="28"/>
            </a:xfrm>
            <a:custGeom>
              <a:avLst/>
              <a:gdLst>
                <a:gd name="T0" fmla="*/ 13 w 124"/>
                <a:gd name="T1" fmla="*/ 0 h 28"/>
                <a:gd name="T2" fmla="*/ 0 w 124"/>
                <a:gd name="T3" fmla="*/ 28 h 28"/>
                <a:gd name="T4" fmla="*/ 124 w 124"/>
                <a:gd name="T5" fmla="*/ 28 h 28"/>
                <a:gd name="T6" fmla="*/ 124 w 124"/>
                <a:gd name="T7" fmla="*/ 0 h 28"/>
                <a:gd name="T8" fmla="*/ 13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3" y="0"/>
                  </a:moveTo>
                  <a:lnTo>
                    <a:pt x="0" y="28"/>
                  </a:lnTo>
                  <a:lnTo>
                    <a:pt x="124" y="28"/>
                  </a:lnTo>
                  <a:lnTo>
                    <a:pt x="124" y="0"/>
                  </a:lnTo>
                  <a:lnTo>
                    <a:pt x="13" y="0"/>
                  </a:lnTo>
                  <a:close/>
                </a:path>
              </a:pathLst>
            </a:custGeom>
            <a:noFill/>
            <a:ln w="31750">
              <a:solidFill>
                <a:srgbClr val="D9AA73"/>
              </a:solidFill>
              <a:prstDash val="solid"/>
              <a:round/>
              <a:headEnd/>
              <a:tailEnd/>
            </a:ln>
          </p:spPr>
          <p:txBody>
            <a:bodyPr/>
            <a:lstStyle/>
            <a:p>
              <a:endParaRPr lang="en-GB"/>
            </a:p>
          </p:txBody>
        </p:sp>
        <p:sp>
          <p:nvSpPr>
            <p:cNvPr id="34026" name="Line 2112"/>
            <p:cNvSpPr>
              <a:spLocks noChangeShapeType="1"/>
            </p:cNvSpPr>
            <p:nvPr/>
          </p:nvSpPr>
          <p:spPr bwMode="auto">
            <a:xfrm>
              <a:off x="5202" y="2858"/>
              <a:ext cx="14" cy="1"/>
            </a:xfrm>
            <a:prstGeom prst="line">
              <a:avLst/>
            </a:prstGeom>
            <a:noFill/>
            <a:ln w="31750">
              <a:solidFill>
                <a:srgbClr val="000000"/>
              </a:solidFill>
              <a:round/>
              <a:headEnd/>
              <a:tailEnd/>
            </a:ln>
          </p:spPr>
          <p:txBody>
            <a:bodyPr/>
            <a:lstStyle/>
            <a:p>
              <a:endParaRPr lang="en-GB"/>
            </a:p>
          </p:txBody>
        </p:sp>
        <p:sp>
          <p:nvSpPr>
            <p:cNvPr id="34027" name="Line 2113"/>
            <p:cNvSpPr>
              <a:spLocks noChangeShapeType="1"/>
            </p:cNvSpPr>
            <p:nvPr/>
          </p:nvSpPr>
          <p:spPr bwMode="auto">
            <a:xfrm>
              <a:off x="5216" y="2844"/>
              <a:ext cx="83" cy="1"/>
            </a:xfrm>
            <a:prstGeom prst="line">
              <a:avLst/>
            </a:prstGeom>
            <a:noFill/>
            <a:ln w="31750">
              <a:solidFill>
                <a:srgbClr val="000000"/>
              </a:solidFill>
              <a:round/>
              <a:headEnd/>
              <a:tailEnd/>
            </a:ln>
          </p:spPr>
          <p:txBody>
            <a:bodyPr/>
            <a:lstStyle/>
            <a:p>
              <a:endParaRPr lang="en-GB"/>
            </a:p>
          </p:txBody>
        </p:sp>
        <p:sp>
          <p:nvSpPr>
            <p:cNvPr id="34028" name="Line 2114"/>
            <p:cNvSpPr>
              <a:spLocks noChangeShapeType="1"/>
            </p:cNvSpPr>
            <p:nvPr/>
          </p:nvSpPr>
          <p:spPr bwMode="auto">
            <a:xfrm>
              <a:off x="5202" y="2858"/>
              <a:ext cx="69" cy="1"/>
            </a:xfrm>
            <a:prstGeom prst="line">
              <a:avLst/>
            </a:prstGeom>
            <a:noFill/>
            <a:ln w="31750">
              <a:solidFill>
                <a:srgbClr val="000000"/>
              </a:solidFill>
              <a:round/>
              <a:headEnd/>
              <a:tailEnd/>
            </a:ln>
          </p:spPr>
          <p:txBody>
            <a:bodyPr/>
            <a:lstStyle/>
            <a:p>
              <a:endParaRPr lang="en-GB"/>
            </a:p>
          </p:txBody>
        </p:sp>
        <p:sp>
          <p:nvSpPr>
            <p:cNvPr id="34029" name="Line 2115"/>
            <p:cNvSpPr>
              <a:spLocks noChangeShapeType="1"/>
            </p:cNvSpPr>
            <p:nvPr/>
          </p:nvSpPr>
          <p:spPr bwMode="auto">
            <a:xfrm>
              <a:off x="5230" y="2858"/>
              <a:ext cx="55" cy="1"/>
            </a:xfrm>
            <a:prstGeom prst="line">
              <a:avLst/>
            </a:prstGeom>
            <a:noFill/>
            <a:ln w="31750">
              <a:solidFill>
                <a:srgbClr val="000000"/>
              </a:solidFill>
              <a:round/>
              <a:headEnd/>
              <a:tailEnd/>
            </a:ln>
          </p:spPr>
          <p:txBody>
            <a:bodyPr/>
            <a:lstStyle/>
            <a:p>
              <a:endParaRPr lang="en-GB"/>
            </a:p>
          </p:txBody>
        </p:sp>
        <p:sp>
          <p:nvSpPr>
            <p:cNvPr id="34030" name="Freeform 2116"/>
            <p:cNvSpPr>
              <a:spLocks/>
            </p:cNvSpPr>
            <p:nvPr/>
          </p:nvSpPr>
          <p:spPr bwMode="auto">
            <a:xfrm>
              <a:off x="5271" y="2858"/>
              <a:ext cx="42" cy="1"/>
            </a:xfrm>
            <a:custGeom>
              <a:avLst/>
              <a:gdLst>
                <a:gd name="T0" fmla="*/ 0 w 42"/>
                <a:gd name="T1" fmla="*/ 0 h 1"/>
                <a:gd name="T2" fmla="*/ 28 w 42"/>
                <a:gd name="T3" fmla="*/ 0 h 1"/>
                <a:gd name="T4" fmla="*/ 42 w 42"/>
                <a:gd name="T5" fmla="*/ 0 h 1"/>
                <a:gd name="T6" fmla="*/ 0 60000 65536"/>
                <a:gd name="T7" fmla="*/ 0 60000 65536"/>
                <a:gd name="T8" fmla="*/ 0 60000 65536"/>
                <a:gd name="T9" fmla="*/ 0 w 42"/>
                <a:gd name="T10" fmla="*/ 0 h 1"/>
                <a:gd name="T11" fmla="*/ 42 w 42"/>
                <a:gd name="T12" fmla="*/ 1 h 1"/>
              </a:gdLst>
              <a:ahLst/>
              <a:cxnLst>
                <a:cxn ang="T6">
                  <a:pos x="T0" y="T1"/>
                </a:cxn>
                <a:cxn ang="T7">
                  <a:pos x="T2" y="T3"/>
                </a:cxn>
                <a:cxn ang="T8">
                  <a:pos x="T4" y="T5"/>
                </a:cxn>
              </a:cxnLst>
              <a:rect l="T9" t="T10" r="T11" b="T12"/>
              <a:pathLst>
                <a:path w="42" h="1">
                  <a:moveTo>
                    <a:pt x="0" y="0"/>
                  </a:moveTo>
                  <a:lnTo>
                    <a:pt x="28" y="0"/>
                  </a:lnTo>
                  <a:lnTo>
                    <a:pt x="42" y="0"/>
                  </a:lnTo>
                </a:path>
              </a:pathLst>
            </a:custGeom>
            <a:noFill/>
            <a:ln w="31750">
              <a:solidFill>
                <a:srgbClr val="000000"/>
              </a:solidFill>
              <a:prstDash val="solid"/>
              <a:round/>
              <a:headEnd/>
              <a:tailEnd/>
            </a:ln>
          </p:spPr>
          <p:txBody>
            <a:bodyPr/>
            <a:lstStyle/>
            <a:p>
              <a:endParaRPr lang="en-GB"/>
            </a:p>
          </p:txBody>
        </p:sp>
        <p:sp>
          <p:nvSpPr>
            <p:cNvPr id="34031" name="Rectangle 2117"/>
            <p:cNvSpPr>
              <a:spLocks noChangeArrowheads="1"/>
            </p:cNvSpPr>
            <p:nvPr/>
          </p:nvSpPr>
          <p:spPr bwMode="auto">
            <a:xfrm>
              <a:off x="5244" y="2748"/>
              <a:ext cx="27" cy="41"/>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34032" name="Rectangle 2118"/>
            <p:cNvSpPr>
              <a:spLocks noChangeArrowheads="1"/>
            </p:cNvSpPr>
            <p:nvPr/>
          </p:nvSpPr>
          <p:spPr bwMode="auto">
            <a:xfrm>
              <a:off x="5244" y="2748"/>
              <a:ext cx="41" cy="55"/>
            </a:xfrm>
            <a:prstGeom prst="rect">
              <a:avLst/>
            </a:prstGeom>
            <a:noFill/>
            <a:ln w="31750">
              <a:solidFill>
                <a:srgbClr val="000000"/>
              </a:solidFill>
              <a:miter lim="800000"/>
              <a:headEnd/>
              <a:tailEnd/>
            </a:ln>
          </p:spPr>
          <p:txBody>
            <a:bodyPr/>
            <a:lstStyle/>
            <a:p>
              <a:endParaRPr lang="en-US">
                <a:latin typeface="Gill Sans MT" pitchFamily="34" charset="0"/>
              </a:endParaRPr>
            </a:p>
          </p:txBody>
        </p:sp>
        <p:sp>
          <p:nvSpPr>
            <p:cNvPr id="34033" name="Freeform 2119"/>
            <p:cNvSpPr>
              <a:spLocks/>
            </p:cNvSpPr>
            <p:nvPr/>
          </p:nvSpPr>
          <p:spPr bwMode="auto">
            <a:xfrm>
              <a:off x="5478" y="2830"/>
              <a:ext cx="42" cy="69"/>
            </a:xfrm>
            <a:custGeom>
              <a:avLst/>
              <a:gdLst>
                <a:gd name="T0" fmla="*/ 0 w 42"/>
                <a:gd name="T1" fmla="*/ 0 h 69"/>
                <a:gd name="T2" fmla="*/ 42 w 42"/>
                <a:gd name="T3" fmla="*/ 14 h 69"/>
                <a:gd name="T4" fmla="*/ 42 w 42"/>
                <a:gd name="T5" fmla="*/ 69 h 69"/>
                <a:gd name="T6" fmla="*/ 0 60000 65536"/>
                <a:gd name="T7" fmla="*/ 0 60000 65536"/>
                <a:gd name="T8" fmla="*/ 0 60000 65536"/>
                <a:gd name="T9" fmla="*/ 0 w 42"/>
                <a:gd name="T10" fmla="*/ 0 h 69"/>
                <a:gd name="T11" fmla="*/ 42 w 42"/>
                <a:gd name="T12" fmla="*/ 69 h 69"/>
              </a:gdLst>
              <a:ahLst/>
              <a:cxnLst>
                <a:cxn ang="T6">
                  <a:pos x="T0" y="T1"/>
                </a:cxn>
                <a:cxn ang="T7">
                  <a:pos x="T2" y="T3"/>
                </a:cxn>
                <a:cxn ang="T8">
                  <a:pos x="T4" y="T5"/>
                </a:cxn>
              </a:cxnLst>
              <a:rect l="T9" t="T10" r="T11" b="T12"/>
              <a:pathLst>
                <a:path w="42" h="69">
                  <a:moveTo>
                    <a:pt x="0" y="0"/>
                  </a:moveTo>
                  <a:lnTo>
                    <a:pt x="42" y="14"/>
                  </a:lnTo>
                  <a:lnTo>
                    <a:pt x="42" y="69"/>
                  </a:lnTo>
                </a:path>
              </a:pathLst>
            </a:custGeom>
            <a:noFill/>
            <a:ln w="31750">
              <a:solidFill>
                <a:srgbClr val="000000"/>
              </a:solidFill>
              <a:prstDash val="solid"/>
              <a:round/>
              <a:headEnd/>
              <a:tailEnd/>
            </a:ln>
          </p:spPr>
          <p:txBody>
            <a:bodyPr/>
            <a:lstStyle/>
            <a:p>
              <a:endParaRPr lang="en-GB"/>
            </a:p>
          </p:txBody>
        </p:sp>
        <p:sp>
          <p:nvSpPr>
            <p:cNvPr id="34034" name="AutoShape 2120"/>
            <p:cNvSpPr>
              <a:spLocks noChangeArrowheads="1"/>
            </p:cNvSpPr>
            <p:nvPr/>
          </p:nvSpPr>
          <p:spPr bwMode="auto">
            <a:xfrm>
              <a:off x="5368" y="2748"/>
              <a:ext cx="124" cy="69"/>
            </a:xfrm>
            <a:prstGeom prst="roundRect">
              <a:avLst>
                <a:gd name="adj" fmla="val 50000"/>
              </a:avLst>
            </a:prstGeom>
            <a:solidFill>
              <a:srgbClr val="CF924C"/>
            </a:solidFill>
            <a:ln w="9525">
              <a:noFill/>
              <a:round/>
              <a:headEnd/>
              <a:tailEnd/>
            </a:ln>
          </p:spPr>
          <p:txBody>
            <a:bodyPr/>
            <a:lstStyle/>
            <a:p>
              <a:endParaRPr lang="en-US">
                <a:latin typeface="Gill Sans MT" pitchFamily="34" charset="0"/>
              </a:endParaRPr>
            </a:p>
          </p:txBody>
        </p:sp>
        <p:sp>
          <p:nvSpPr>
            <p:cNvPr id="34035" name="AutoShape 2121"/>
            <p:cNvSpPr>
              <a:spLocks noChangeArrowheads="1"/>
            </p:cNvSpPr>
            <p:nvPr/>
          </p:nvSpPr>
          <p:spPr bwMode="auto">
            <a:xfrm>
              <a:off x="5354" y="2734"/>
              <a:ext cx="152" cy="96"/>
            </a:xfrm>
            <a:prstGeom prst="roundRect">
              <a:avLst>
                <a:gd name="adj" fmla="val 39065"/>
              </a:avLst>
            </a:prstGeom>
            <a:noFill/>
            <a:ln w="53975">
              <a:solidFill>
                <a:srgbClr val="CF924C"/>
              </a:solidFill>
              <a:round/>
              <a:headEnd/>
              <a:tailEnd/>
            </a:ln>
          </p:spPr>
          <p:txBody>
            <a:bodyPr/>
            <a:lstStyle/>
            <a:p>
              <a:endParaRPr lang="en-US">
                <a:latin typeface="Gill Sans MT" pitchFamily="34" charset="0"/>
              </a:endParaRPr>
            </a:p>
          </p:txBody>
        </p:sp>
        <p:sp>
          <p:nvSpPr>
            <p:cNvPr id="34036" name="Rectangle 2122"/>
            <p:cNvSpPr>
              <a:spLocks noChangeArrowheads="1"/>
            </p:cNvSpPr>
            <p:nvPr/>
          </p:nvSpPr>
          <p:spPr bwMode="auto">
            <a:xfrm>
              <a:off x="5396" y="2761"/>
              <a:ext cx="82" cy="42"/>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34037" name="Rectangle 2123"/>
            <p:cNvSpPr>
              <a:spLocks noChangeArrowheads="1"/>
            </p:cNvSpPr>
            <p:nvPr/>
          </p:nvSpPr>
          <p:spPr bwMode="auto">
            <a:xfrm>
              <a:off x="5396" y="2761"/>
              <a:ext cx="96" cy="56"/>
            </a:xfrm>
            <a:prstGeom prst="rect">
              <a:avLst/>
            </a:prstGeom>
            <a:noFill/>
            <a:ln w="31750">
              <a:solidFill>
                <a:srgbClr val="CF924C"/>
              </a:solidFill>
              <a:miter lim="800000"/>
              <a:headEnd/>
              <a:tailEnd/>
            </a:ln>
          </p:spPr>
          <p:txBody>
            <a:bodyPr/>
            <a:lstStyle/>
            <a:p>
              <a:endParaRPr lang="en-US">
                <a:latin typeface="Gill Sans MT" pitchFamily="34" charset="0"/>
              </a:endParaRPr>
            </a:p>
          </p:txBody>
        </p:sp>
        <p:sp>
          <p:nvSpPr>
            <p:cNvPr id="34038" name="Freeform 2124"/>
            <p:cNvSpPr>
              <a:spLocks/>
            </p:cNvSpPr>
            <p:nvPr/>
          </p:nvSpPr>
          <p:spPr bwMode="auto">
            <a:xfrm>
              <a:off x="5506" y="2886"/>
              <a:ext cx="28" cy="41"/>
            </a:xfrm>
            <a:custGeom>
              <a:avLst/>
              <a:gdLst>
                <a:gd name="T0" fmla="*/ 14 w 28"/>
                <a:gd name="T1" fmla="*/ 0 h 41"/>
                <a:gd name="T2" fmla="*/ 14 w 28"/>
                <a:gd name="T3" fmla="*/ 0 h 41"/>
                <a:gd name="T4" fmla="*/ 28 w 28"/>
                <a:gd name="T5" fmla="*/ 13 h 41"/>
                <a:gd name="T6" fmla="*/ 28 w 28"/>
                <a:gd name="T7" fmla="*/ 27 h 41"/>
                <a:gd name="T8" fmla="*/ 14 w 28"/>
                <a:gd name="T9" fmla="*/ 41 h 41"/>
                <a:gd name="T10" fmla="*/ 14 w 28"/>
                <a:gd name="T11" fmla="*/ 41 h 41"/>
                <a:gd name="T12" fmla="*/ 0 w 28"/>
                <a:gd name="T13" fmla="*/ 27 h 41"/>
                <a:gd name="T14" fmla="*/ 0 w 28"/>
                <a:gd name="T15" fmla="*/ 13 h 41"/>
                <a:gd name="T16" fmla="*/ 0 w 28"/>
                <a:gd name="T17" fmla="*/ 0 h 41"/>
                <a:gd name="T18" fmla="*/ 14 w 28"/>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41"/>
                <a:gd name="T32" fmla="*/ 28 w 28"/>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41">
                  <a:moveTo>
                    <a:pt x="14" y="0"/>
                  </a:moveTo>
                  <a:lnTo>
                    <a:pt x="14" y="0"/>
                  </a:lnTo>
                  <a:lnTo>
                    <a:pt x="28" y="13"/>
                  </a:lnTo>
                  <a:lnTo>
                    <a:pt x="28" y="27"/>
                  </a:lnTo>
                  <a:lnTo>
                    <a:pt x="14" y="41"/>
                  </a:lnTo>
                  <a:lnTo>
                    <a:pt x="0" y="27"/>
                  </a:lnTo>
                  <a:lnTo>
                    <a:pt x="0" y="13"/>
                  </a:lnTo>
                  <a:lnTo>
                    <a:pt x="0" y="0"/>
                  </a:lnTo>
                  <a:lnTo>
                    <a:pt x="14" y="0"/>
                  </a:lnTo>
                  <a:close/>
                </a:path>
              </a:pathLst>
            </a:custGeom>
            <a:solidFill>
              <a:srgbClr val="CF924C"/>
            </a:solidFill>
            <a:ln w="31750">
              <a:solidFill>
                <a:srgbClr val="CF924C"/>
              </a:solidFill>
              <a:prstDash val="solid"/>
              <a:round/>
              <a:headEnd/>
              <a:tailEnd/>
            </a:ln>
          </p:spPr>
          <p:txBody>
            <a:bodyPr/>
            <a:lstStyle/>
            <a:p>
              <a:endParaRPr lang="en-GB"/>
            </a:p>
          </p:txBody>
        </p:sp>
        <p:pic>
          <p:nvPicPr>
            <p:cNvPr id="34039" name="Picture 2125"/>
            <p:cNvPicPr>
              <a:picLocks noChangeAspect="1" noChangeArrowheads="1"/>
            </p:cNvPicPr>
            <p:nvPr/>
          </p:nvPicPr>
          <p:blipFill>
            <a:blip r:embed="rId2" cstate="print"/>
            <a:srcRect/>
            <a:stretch>
              <a:fillRect/>
            </a:stretch>
          </p:blipFill>
          <p:spPr bwMode="auto">
            <a:xfrm>
              <a:off x="5396" y="2761"/>
              <a:ext cx="69" cy="42"/>
            </a:xfrm>
            <a:prstGeom prst="rect">
              <a:avLst/>
            </a:prstGeom>
            <a:noFill/>
            <a:ln w="9525">
              <a:noFill/>
              <a:miter lim="800000"/>
              <a:headEnd/>
              <a:tailEnd/>
            </a:ln>
          </p:spPr>
        </p:pic>
        <p:sp>
          <p:nvSpPr>
            <p:cNvPr id="34040" name="Line 2126"/>
            <p:cNvSpPr>
              <a:spLocks noChangeShapeType="1"/>
            </p:cNvSpPr>
            <p:nvPr/>
          </p:nvSpPr>
          <p:spPr bwMode="auto">
            <a:xfrm>
              <a:off x="5506" y="2899"/>
              <a:ext cx="1" cy="1"/>
            </a:xfrm>
            <a:prstGeom prst="line">
              <a:avLst/>
            </a:prstGeom>
            <a:noFill/>
            <a:ln w="31750">
              <a:solidFill>
                <a:srgbClr val="000000"/>
              </a:solidFill>
              <a:round/>
              <a:headEnd/>
              <a:tailEnd/>
            </a:ln>
          </p:spPr>
          <p:txBody>
            <a:bodyPr/>
            <a:lstStyle/>
            <a:p>
              <a:endParaRPr lang="en-GB"/>
            </a:p>
          </p:txBody>
        </p:sp>
        <p:sp>
          <p:nvSpPr>
            <p:cNvPr id="34041" name="Freeform 2127"/>
            <p:cNvSpPr>
              <a:spLocks/>
            </p:cNvSpPr>
            <p:nvPr/>
          </p:nvSpPr>
          <p:spPr bwMode="auto">
            <a:xfrm>
              <a:off x="5520" y="2899"/>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31750">
              <a:solidFill>
                <a:srgbClr val="000000"/>
              </a:solidFill>
              <a:prstDash val="solid"/>
              <a:round/>
              <a:headEnd/>
              <a:tailEnd/>
            </a:ln>
          </p:spPr>
          <p:txBody>
            <a:bodyPr/>
            <a:lstStyle/>
            <a:p>
              <a:endParaRPr lang="en-GB"/>
            </a:p>
          </p:txBody>
        </p:sp>
        <p:sp>
          <p:nvSpPr>
            <p:cNvPr id="34042" name="Rectangle 2128"/>
            <p:cNvSpPr>
              <a:spLocks noChangeArrowheads="1"/>
            </p:cNvSpPr>
            <p:nvPr/>
          </p:nvSpPr>
          <p:spPr bwMode="auto">
            <a:xfrm>
              <a:off x="5382" y="2817"/>
              <a:ext cx="96" cy="27"/>
            </a:xfrm>
            <a:prstGeom prst="rect">
              <a:avLst/>
            </a:prstGeom>
            <a:solidFill>
              <a:srgbClr val="CF924C"/>
            </a:solidFill>
            <a:ln w="31750">
              <a:solidFill>
                <a:srgbClr val="CF924C"/>
              </a:solidFill>
              <a:miter lim="800000"/>
              <a:headEnd/>
              <a:tailEnd/>
            </a:ln>
          </p:spPr>
          <p:txBody>
            <a:bodyPr/>
            <a:lstStyle/>
            <a:p>
              <a:endParaRPr lang="en-US">
                <a:latin typeface="Gill Sans MT" pitchFamily="34" charset="0"/>
              </a:endParaRPr>
            </a:p>
          </p:txBody>
        </p:sp>
        <p:sp>
          <p:nvSpPr>
            <p:cNvPr id="34043" name="Freeform 2129"/>
            <p:cNvSpPr>
              <a:spLocks/>
            </p:cNvSpPr>
            <p:nvPr/>
          </p:nvSpPr>
          <p:spPr bwMode="auto">
            <a:xfrm>
              <a:off x="5368" y="2844"/>
              <a:ext cx="124" cy="28"/>
            </a:xfrm>
            <a:custGeom>
              <a:avLst/>
              <a:gdLst>
                <a:gd name="T0" fmla="*/ 14 w 124"/>
                <a:gd name="T1" fmla="*/ 0 h 28"/>
                <a:gd name="T2" fmla="*/ 0 w 124"/>
                <a:gd name="T3" fmla="*/ 28 h 28"/>
                <a:gd name="T4" fmla="*/ 124 w 124"/>
                <a:gd name="T5" fmla="*/ 28 h 28"/>
                <a:gd name="T6" fmla="*/ 124 w 124"/>
                <a:gd name="T7" fmla="*/ 0 h 28"/>
                <a:gd name="T8" fmla="*/ 14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4" y="0"/>
                  </a:moveTo>
                  <a:lnTo>
                    <a:pt x="0" y="28"/>
                  </a:lnTo>
                  <a:lnTo>
                    <a:pt x="124" y="28"/>
                  </a:lnTo>
                  <a:lnTo>
                    <a:pt x="124" y="0"/>
                  </a:lnTo>
                  <a:lnTo>
                    <a:pt x="14" y="0"/>
                  </a:lnTo>
                  <a:close/>
                </a:path>
              </a:pathLst>
            </a:custGeom>
            <a:noFill/>
            <a:ln w="31750">
              <a:solidFill>
                <a:srgbClr val="D9AA73"/>
              </a:solidFill>
              <a:prstDash val="solid"/>
              <a:round/>
              <a:headEnd/>
              <a:tailEnd/>
            </a:ln>
          </p:spPr>
          <p:txBody>
            <a:bodyPr/>
            <a:lstStyle/>
            <a:p>
              <a:endParaRPr lang="en-GB"/>
            </a:p>
          </p:txBody>
        </p:sp>
        <p:sp>
          <p:nvSpPr>
            <p:cNvPr id="34044" name="Line 2130"/>
            <p:cNvSpPr>
              <a:spLocks noChangeShapeType="1"/>
            </p:cNvSpPr>
            <p:nvPr/>
          </p:nvSpPr>
          <p:spPr bwMode="auto">
            <a:xfrm>
              <a:off x="5382" y="2858"/>
              <a:ext cx="14" cy="1"/>
            </a:xfrm>
            <a:prstGeom prst="line">
              <a:avLst/>
            </a:prstGeom>
            <a:noFill/>
            <a:ln w="31750">
              <a:solidFill>
                <a:srgbClr val="000000"/>
              </a:solidFill>
              <a:round/>
              <a:headEnd/>
              <a:tailEnd/>
            </a:ln>
          </p:spPr>
          <p:txBody>
            <a:bodyPr/>
            <a:lstStyle/>
            <a:p>
              <a:endParaRPr lang="en-GB"/>
            </a:p>
          </p:txBody>
        </p:sp>
        <p:sp>
          <p:nvSpPr>
            <p:cNvPr id="34045" name="Line 2131"/>
            <p:cNvSpPr>
              <a:spLocks noChangeShapeType="1"/>
            </p:cNvSpPr>
            <p:nvPr/>
          </p:nvSpPr>
          <p:spPr bwMode="auto">
            <a:xfrm>
              <a:off x="5396" y="2844"/>
              <a:ext cx="82" cy="1"/>
            </a:xfrm>
            <a:prstGeom prst="line">
              <a:avLst/>
            </a:prstGeom>
            <a:noFill/>
            <a:ln w="31750">
              <a:solidFill>
                <a:srgbClr val="000000"/>
              </a:solidFill>
              <a:round/>
              <a:headEnd/>
              <a:tailEnd/>
            </a:ln>
          </p:spPr>
          <p:txBody>
            <a:bodyPr/>
            <a:lstStyle/>
            <a:p>
              <a:endParaRPr lang="en-GB"/>
            </a:p>
          </p:txBody>
        </p:sp>
        <p:sp>
          <p:nvSpPr>
            <p:cNvPr id="34046" name="Line 2132"/>
            <p:cNvSpPr>
              <a:spLocks noChangeShapeType="1"/>
            </p:cNvSpPr>
            <p:nvPr/>
          </p:nvSpPr>
          <p:spPr bwMode="auto">
            <a:xfrm>
              <a:off x="5382" y="2858"/>
              <a:ext cx="69" cy="1"/>
            </a:xfrm>
            <a:prstGeom prst="line">
              <a:avLst/>
            </a:prstGeom>
            <a:noFill/>
            <a:ln w="31750">
              <a:solidFill>
                <a:srgbClr val="000000"/>
              </a:solidFill>
              <a:round/>
              <a:headEnd/>
              <a:tailEnd/>
            </a:ln>
          </p:spPr>
          <p:txBody>
            <a:bodyPr/>
            <a:lstStyle/>
            <a:p>
              <a:endParaRPr lang="en-GB"/>
            </a:p>
          </p:txBody>
        </p:sp>
        <p:sp>
          <p:nvSpPr>
            <p:cNvPr id="34047" name="Line 2133"/>
            <p:cNvSpPr>
              <a:spLocks noChangeShapeType="1"/>
            </p:cNvSpPr>
            <p:nvPr/>
          </p:nvSpPr>
          <p:spPr bwMode="auto">
            <a:xfrm>
              <a:off x="5409" y="2858"/>
              <a:ext cx="56" cy="1"/>
            </a:xfrm>
            <a:prstGeom prst="line">
              <a:avLst/>
            </a:prstGeom>
            <a:noFill/>
            <a:ln w="31750">
              <a:solidFill>
                <a:srgbClr val="000000"/>
              </a:solidFill>
              <a:round/>
              <a:headEnd/>
              <a:tailEnd/>
            </a:ln>
          </p:spPr>
          <p:txBody>
            <a:bodyPr/>
            <a:lstStyle/>
            <a:p>
              <a:endParaRPr lang="en-GB"/>
            </a:p>
          </p:txBody>
        </p:sp>
        <p:sp>
          <p:nvSpPr>
            <p:cNvPr id="34048" name="Freeform 2134"/>
            <p:cNvSpPr>
              <a:spLocks/>
            </p:cNvSpPr>
            <p:nvPr/>
          </p:nvSpPr>
          <p:spPr bwMode="auto">
            <a:xfrm>
              <a:off x="5451" y="2858"/>
              <a:ext cx="41" cy="1"/>
            </a:xfrm>
            <a:custGeom>
              <a:avLst/>
              <a:gdLst>
                <a:gd name="T0" fmla="*/ 0 w 41"/>
                <a:gd name="T1" fmla="*/ 0 h 1"/>
                <a:gd name="T2" fmla="*/ 27 w 41"/>
                <a:gd name="T3" fmla="*/ 0 h 1"/>
                <a:gd name="T4" fmla="*/ 41 w 41"/>
                <a:gd name="T5" fmla="*/ 0 h 1"/>
                <a:gd name="T6" fmla="*/ 0 60000 65536"/>
                <a:gd name="T7" fmla="*/ 0 60000 65536"/>
                <a:gd name="T8" fmla="*/ 0 60000 65536"/>
                <a:gd name="T9" fmla="*/ 0 w 41"/>
                <a:gd name="T10" fmla="*/ 0 h 1"/>
                <a:gd name="T11" fmla="*/ 41 w 41"/>
                <a:gd name="T12" fmla="*/ 1 h 1"/>
              </a:gdLst>
              <a:ahLst/>
              <a:cxnLst>
                <a:cxn ang="T6">
                  <a:pos x="T0" y="T1"/>
                </a:cxn>
                <a:cxn ang="T7">
                  <a:pos x="T2" y="T3"/>
                </a:cxn>
                <a:cxn ang="T8">
                  <a:pos x="T4" y="T5"/>
                </a:cxn>
              </a:cxnLst>
              <a:rect l="T9" t="T10" r="T11" b="T12"/>
              <a:pathLst>
                <a:path w="41" h="1">
                  <a:moveTo>
                    <a:pt x="0" y="0"/>
                  </a:moveTo>
                  <a:lnTo>
                    <a:pt x="27" y="0"/>
                  </a:lnTo>
                  <a:lnTo>
                    <a:pt x="41" y="0"/>
                  </a:lnTo>
                </a:path>
              </a:pathLst>
            </a:custGeom>
            <a:noFill/>
            <a:ln w="31750">
              <a:solidFill>
                <a:srgbClr val="000000"/>
              </a:solidFill>
              <a:prstDash val="solid"/>
              <a:round/>
              <a:headEnd/>
              <a:tailEnd/>
            </a:ln>
          </p:spPr>
          <p:txBody>
            <a:bodyPr/>
            <a:lstStyle/>
            <a:p>
              <a:endParaRPr lang="en-GB"/>
            </a:p>
          </p:txBody>
        </p:sp>
        <p:sp>
          <p:nvSpPr>
            <p:cNvPr id="34049" name="Rectangle 2135"/>
            <p:cNvSpPr>
              <a:spLocks noChangeArrowheads="1"/>
            </p:cNvSpPr>
            <p:nvPr/>
          </p:nvSpPr>
          <p:spPr bwMode="auto">
            <a:xfrm>
              <a:off x="5423" y="2748"/>
              <a:ext cx="28" cy="41"/>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34050" name="Rectangle 2136"/>
            <p:cNvSpPr>
              <a:spLocks noChangeArrowheads="1"/>
            </p:cNvSpPr>
            <p:nvPr/>
          </p:nvSpPr>
          <p:spPr bwMode="auto">
            <a:xfrm>
              <a:off x="5423" y="2748"/>
              <a:ext cx="42" cy="55"/>
            </a:xfrm>
            <a:prstGeom prst="rect">
              <a:avLst/>
            </a:prstGeom>
            <a:noFill/>
            <a:ln w="31750">
              <a:solidFill>
                <a:srgbClr val="000000"/>
              </a:solidFill>
              <a:miter lim="800000"/>
              <a:headEnd/>
              <a:tailEnd/>
            </a:ln>
          </p:spPr>
          <p:txBody>
            <a:bodyPr/>
            <a:lstStyle/>
            <a:p>
              <a:endParaRPr lang="en-US">
                <a:latin typeface="Gill Sans MT" pitchFamily="34" charset="0"/>
              </a:endParaRPr>
            </a:p>
          </p:txBody>
        </p:sp>
        <p:sp>
          <p:nvSpPr>
            <p:cNvPr id="34051" name="Freeform 2137"/>
            <p:cNvSpPr>
              <a:spLocks/>
            </p:cNvSpPr>
            <p:nvPr/>
          </p:nvSpPr>
          <p:spPr bwMode="auto">
            <a:xfrm>
              <a:off x="4319" y="1064"/>
              <a:ext cx="42" cy="69"/>
            </a:xfrm>
            <a:custGeom>
              <a:avLst/>
              <a:gdLst>
                <a:gd name="T0" fmla="*/ 0 w 42"/>
                <a:gd name="T1" fmla="*/ 0 h 69"/>
                <a:gd name="T2" fmla="*/ 42 w 42"/>
                <a:gd name="T3" fmla="*/ 14 h 69"/>
                <a:gd name="T4" fmla="*/ 42 w 42"/>
                <a:gd name="T5" fmla="*/ 69 h 69"/>
                <a:gd name="T6" fmla="*/ 0 60000 65536"/>
                <a:gd name="T7" fmla="*/ 0 60000 65536"/>
                <a:gd name="T8" fmla="*/ 0 60000 65536"/>
                <a:gd name="T9" fmla="*/ 0 w 42"/>
                <a:gd name="T10" fmla="*/ 0 h 69"/>
                <a:gd name="T11" fmla="*/ 42 w 42"/>
                <a:gd name="T12" fmla="*/ 69 h 69"/>
              </a:gdLst>
              <a:ahLst/>
              <a:cxnLst>
                <a:cxn ang="T6">
                  <a:pos x="T0" y="T1"/>
                </a:cxn>
                <a:cxn ang="T7">
                  <a:pos x="T2" y="T3"/>
                </a:cxn>
                <a:cxn ang="T8">
                  <a:pos x="T4" y="T5"/>
                </a:cxn>
              </a:cxnLst>
              <a:rect l="T9" t="T10" r="T11" b="T12"/>
              <a:pathLst>
                <a:path w="42" h="69">
                  <a:moveTo>
                    <a:pt x="0" y="0"/>
                  </a:moveTo>
                  <a:lnTo>
                    <a:pt x="42" y="14"/>
                  </a:lnTo>
                  <a:lnTo>
                    <a:pt x="42" y="69"/>
                  </a:lnTo>
                </a:path>
              </a:pathLst>
            </a:custGeom>
            <a:noFill/>
            <a:ln w="31750">
              <a:solidFill>
                <a:srgbClr val="000000"/>
              </a:solidFill>
              <a:prstDash val="solid"/>
              <a:round/>
              <a:headEnd/>
              <a:tailEnd/>
            </a:ln>
          </p:spPr>
          <p:txBody>
            <a:bodyPr/>
            <a:lstStyle/>
            <a:p>
              <a:endParaRPr lang="en-GB"/>
            </a:p>
          </p:txBody>
        </p:sp>
        <p:sp>
          <p:nvSpPr>
            <p:cNvPr id="34052" name="AutoShape 2138"/>
            <p:cNvSpPr>
              <a:spLocks noChangeArrowheads="1"/>
            </p:cNvSpPr>
            <p:nvPr/>
          </p:nvSpPr>
          <p:spPr bwMode="auto">
            <a:xfrm>
              <a:off x="4209" y="981"/>
              <a:ext cx="124" cy="69"/>
            </a:xfrm>
            <a:prstGeom prst="roundRect">
              <a:avLst>
                <a:gd name="adj" fmla="val 50000"/>
              </a:avLst>
            </a:prstGeom>
            <a:solidFill>
              <a:srgbClr val="CF924C"/>
            </a:solidFill>
            <a:ln w="9525">
              <a:noFill/>
              <a:round/>
              <a:headEnd/>
              <a:tailEnd/>
            </a:ln>
          </p:spPr>
          <p:txBody>
            <a:bodyPr/>
            <a:lstStyle/>
            <a:p>
              <a:endParaRPr lang="en-US">
                <a:latin typeface="Gill Sans MT" pitchFamily="34" charset="0"/>
              </a:endParaRPr>
            </a:p>
          </p:txBody>
        </p:sp>
        <p:sp>
          <p:nvSpPr>
            <p:cNvPr id="34053" name="AutoShape 2139"/>
            <p:cNvSpPr>
              <a:spLocks noChangeArrowheads="1"/>
            </p:cNvSpPr>
            <p:nvPr/>
          </p:nvSpPr>
          <p:spPr bwMode="auto">
            <a:xfrm>
              <a:off x="4195" y="968"/>
              <a:ext cx="152" cy="96"/>
            </a:xfrm>
            <a:prstGeom prst="roundRect">
              <a:avLst>
                <a:gd name="adj" fmla="val 39065"/>
              </a:avLst>
            </a:prstGeom>
            <a:noFill/>
            <a:ln w="53975">
              <a:solidFill>
                <a:srgbClr val="CF924C"/>
              </a:solidFill>
              <a:round/>
              <a:headEnd/>
              <a:tailEnd/>
            </a:ln>
          </p:spPr>
          <p:txBody>
            <a:bodyPr/>
            <a:lstStyle/>
            <a:p>
              <a:endParaRPr lang="en-US">
                <a:latin typeface="Gill Sans MT" pitchFamily="34" charset="0"/>
              </a:endParaRPr>
            </a:p>
          </p:txBody>
        </p:sp>
        <p:sp>
          <p:nvSpPr>
            <p:cNvPr id="34054" name="Rectangle 2140"/>
            <p:cNvSpPr>
              <a:spLocks noChangeArrowheads="1"/>
            </p:cNvSpPr>
            <p:nvPr/>
          </p:nvSpPr>
          <p:spPr bwMode="auto">
            <a:xfrm>
              <a:off x="4237" y="995"/>
              <a:ext cx="82" cy="42"/>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34055" name="Rectangle 2141"/>
            <p:cNvSpPr>
              <a:spLocks noChangeArrowheads="1"/>
            </p:cNvSpPr>
            <p:nvPr/>
          </p:nvSpPr>
          <p:spPr bwMode="auto">
            <a:xfrm>
              <a:off x="4237" y="995"/>
              <a:ext cx="96" cy="55"/>
            </a:xfrm>
            <a:prstGeom prst="rect">
              <a:avLst/>
            </a:prstGeom>
            <a:noFill/>
            <a:ln w="31750">
              <a:solidFill>
                <a:srgbClr val="CF924C"/>
              </a:solidFill>
              <a:miter lim="800000"/>
              <a:headEnd/>
              <a:tailEnd/>
            </a:ln>
          </p:spPr>
          <p:txBody>
            <a:bodyPr/>
            <a:lstStyle/>
            <a:p>
              <a:endParaRPr lang="en-US">
                <a:latin typeface="Gill Sans MT" pitchFamily="34" charset="0"/>
              </a:endParaRPr>
            </a:p>
          </p:txBody>
        </p:sp>
        <p:sp>
          <p:nvSpPr>
            <p:cNvPr id="34056" name="Freeform 2142"/>
            <p:cNvSpPr>
              <a:spLocks/>
            </p:cNvSpPr>
            <p:nvPr/>
          </p:nvSpPr>
          <p:spPr bwMode="auto">
            <a:xfrm>
              <a:off x="4347" y="1119"/>
              <a:ext cx="28" cy="42"/>
            </a:xfrm>
            <a:custGeom>
              <a:avLst/>
              <a:gdLst>
                <a:gd name="T0" fmla="*/ 14 w 28"/>
                <a:gd name="T1" fmla="*/ 0 h 42"/>
                <a:gd name="T2" fmla="*/ 14 w 28"/>
                <a:gd name="T3" fmla="*/ 0 h 42"/>
                <a:gd name="T4" fmla="*/ 28 w 28"/>
                <a:gd name="T5" fmla="*/ 14 h 42"/>
                <a:gd name="T6" fmla="*/ 28 w 28"/>
                <a:gd name="T7" fmla="*/ 28 h 42"/>
                <a:gd name="T8" fmla="*/ 14 w 28"/>
                <a:gd name="T9" fmla="*/ 42 h 42"/>
                <a:gd name="T10" fmla="*/ 14 w 28"/>
                <a:gd name="T11" fmla="*/ 42 h 42"/>
                <a:gd name="T12" fmla="*/ 0 w 28"/>
                <a:gd name="T13" fmla="*/ 28 h 42"/>
                <a:gd name="T14" fmla="*/ 0 w 28"/>
                <a:gd name="T15" fmla="*/ 14 h 42"/>
                <a:gd name="T16" fmla="*/ 0 w 28"/>
                <a:gd name="T17" fmla="*/ 0 h 42"/>
                <a:gd name="T18" fmla="*/ 14 w 28"/>
                <a:gd name="T19" fmla="*/ 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42"/>
                <a:gd name="T32" fmla="*/ 28 w 28"/>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42">
                  <a:moveTo>
                    <a:pt x="14" y="0"/>
                  </a:moveTo>
                  <a:lnTo>
                    <a:pt x="14" y="0"/>
                  </a:lnTo>
                  <a:lnTo>
                    <a:pt x="28" y="14"/>
                  </a:lnTo>
                  <a:lnTo>
                    <a:pt x="28" y="28"/>
                  </a:lnTo>
                  <a:lnTo>
                    <a:pt x="14" y="42"/>
                  </a:lnTo>
                  <a:lnTo>
                    <a:pt x="0" y="28"/>
                  </a:lnTo>
                  <a:lnTo>
                    <a:pt x="0" y="14"/>
                  </a:lnTo>
                  <a:lnTo>
                    <a:pt x="0" y="0"/>
                  </a:lnTo>
                  <a:lnTo>
                    <a:pt x="14" y="0"/>
                  </a:lnTo>
                  <a:close/>
                </a:path>
              </a:pathLst>
            </a:custGeom>
            <a:solidFill>
              <a:srgbClr val="CF924C"/>
            </a:solidFill>
            <a:ln w="31750">
              <a:solidFill>
                <a:srgbClr val="CF924C"/>
              </a:solidFill>
              <a:prstDash val="solid"/>
              <a:round/>
              <a:headEnd/>
              <a:tailEnd/>
            </a:ln>
          </p:spPr>
          <p:txBody>
            <a:bodyPr/>
            <a:lstStyle/>
            <a:p>
              <a:endParaRPr lang="en-GB"/>
            </a:p>
          </p:txBody>
        </p:sp>
        <p:pic>
          <p:nvPicPr>
            <p:cNvPr id="34057" name="Picture 2143"/>
            <p:cNvPicPr>
              <a:picLocks noChangeAspect="1" noChangeArrowheads="1"/>
            </p:cNvPicPr>
            <p:nvPr/>
          </p:nvPicPr>
          <p:blipFill>
            <a:blip r:embed="rId2" cstate="print"/>
            <a:srcRect/>
            <a:stretch>
              <a:fillRect/>
            </a:stretch>
          </p:blipFill>
          <p:spPr bwMode="auto">
            <a:xfrm>
              <a:off x="4237" y="995"/>
              <a:ext cx="69" cy="42"/>
            </a:xfrm>
            <a:prstGeom prst="rect">
              <a:avLst/>
            </a:prstGeom>
            <a:noFill/>
            <a:ln w="9525">
              <a:noFill/>
              <a:miter lim="800000"/>
              <a:headEnd/>
              <a:tailEnd/>
            </a:ln>
          </p:spPr>
        </p:pic>
        <p:sp>
          <p:nvSpPr>
            <p:cNvPr id="34058" name="Line 2144"/>
            <p:cNvSpPr>
              <a:spLocks noChangeShapeType="1"/>
            </p:cNvSpPr>
            <p:nvPr/>
          </p:nvSpPr>
          <p:spPr bwMode="auto">
            <a:xfrm>
              <a:off x="4347" y="1133"/>
              <a:ext cx="1" cy="1"/>
            </a:xfrm>
            <a:prstGeom prst="line">
              <a:avLst/>
            </a:prstGeom>
            <a:noFill/>
            <a:ln w="31750">
              <a:solidFill>
                <a:srgbClr val="000000"/>
              </a:solidFill>
              <a:round/>
              <a:headEnd/>
              <a:tailEnd/>
            </a:ln>
          </p:spPr>
          <p:txBody>
            <a:bodyPr/>
            <a:lstStyle/>
            <a:p>
              <a:endParaRPr lang="en-GB"/>
            </a:p>
          </p:txBody>
        </p:sp>
        <p:sp>
          <p:nvSpPr>
            <p:cNvPr id="34059" name="Freeform 2145"/>
            <p:cNvSpPr>
              <a:spLocks/>
            </p:cNvSpPr>
            <p:nvPr/>
          </p:nvSpPr>
          <p:spPr bwMode="auto">
            <a:xfrm>
              <a:off x="4361" y="11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31750">
              <a:solidFill>
                <a:srgbClr val="000000"/>
              </a:solidFill>
              <a:prstDash val="solid"/>
              <a:round/>
              <a:headEnd/>
              <a:tailEnd/>
            </a:ln>
          </p:spPr>
          <p:txBody>
            <a:bodyPr/>
            <a:lstStyle/>
            <a:p>
              <a:endParaRPr lang="en-GB"/>
            </a:p>
          </p:txBody>
        </p:sp>
        <p:sp>
          <p:nvSpPr>
            <p:cNvPr id="34060" name="Rectangle 2146"/>
            <p:cNvSpPr>
              <a:spLocks noChangeArrowheads="1"/>
            </p:cNvSpPr>
            <p:nvPr/>
          </p:nvSpPr>
          <p:spPr bwMode="auto">
            <a:xfrm>
              <a:off x="4223" y="1050"/>
              <a:ext cx="96" cy="28"/>
            </a:xfrm>
            <a:prstGeom prst="rect">
              <a:avLst/>
            </a:prstGeom>
            <a:solidFill>
              <a:srgbClr val="CF924C"/>
            </a:solidFill>
            <a:ln w="31750">
              <a:solidFill>
                <a:srgbClr val="CF924C"/>
              </a:solidFill>
              <a:miter lim="800000"/>
              <a:headEnd/>
              <a:tailEnd/>
            </a:ln>
          </p:spPr>
          <p:txBody>
            <a:bodyPr/>
            <a:lstStyle/>
            <a:p>
              <a:endParaRPr lang="en-US">
                <a:latin typeface="Gill Sans MT" pitchFamily="34" charset="0"/>
              </a:endParaRPr>
            </a:p>
          </p:txBody>
        </p:sp>
        <p:sp>
          <p:nvSpPr>
            <p:cNvPr id="34061" name="Freeform 2147"/>
            <p:cNvSpPr>
              <a:spLocks/>
            </p:cNvSpPr>
            <p:nvPr/>
          </p:nvSpPr>
          <p:spPr bwMode="auto">
            <a:xfrm>
              <a:off x="4209" y="1078"/>
              <a:ext cx="124" cy="28"/>
            </a:xfrm>
            <a:custGeom>
              <a:avLst/>
              <a:gdLst>
                <a:gd name="T0" fmla="*/ 14 w 124"/>
                <a:gd name="T1" fmla="*/ 0 h 28"/>
                <a:gd name="T2" fmla="*/ 0 w 124"/>
                <a:gd name="T3" fmla="*/ 28 h 28"/>
                <a:gd name="T4" fmla="*/ 124 w 124"/>
                <a:gd name="T5" fmla="*/ 28 h 28"/>
                <a:gd name="T6" fmla="*/ 124 w 124"/>
                <a:gd name="T7" fmla="*/ 0 h 28"/>
                <a:gd name="T8" fmla="*/ 14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4" y="0"/>
                  </a:moveTo>
                  <a:lnTo>
                    <a:pt x="0" y="28"/>
                  </a:lnTo>
                  <a:lnTo>
                    <a:pt x="124" y="28"/>
                  </a:lnTo>
                  <a:lnTo>
                    <a:pt x="124" y="0"/>
                  </a:lnTo>
                  <a:lnTo>
                    <a:pt x="14" y="0"/>
                  </a:lnTo>
                  <a:close/>
                </a:path>
              </a:pathLst>
            </a:custGeom>
            <a:noFill/>
            <a:ln w="31750">
              <a:solidFill>
                <a:srgbClr val="D9AA73"/>
              </a:solidFill>
              <a:prstDash val="solid"/>
              <a:round/>
              <a:headEnd/>
              <a:tailEnd/>
            </a:ln>
          </p:spPr>
          <p:txBody>
            <a:bodyPr/>
            <a:lstStyle/>
            <a:p>
              <a:endParaRPr lang="en-GB"/>
            </a:p>
          </p:txBody>
        </p:sp>
        <p:sp>
          <p:nvSpPr>
            <p:cNvPr id="34062" name="Line 2148"/>
            <p:cNvSpPr>
              <a:spLocks noChangeShapeType="1"/>
            </p:cNvSpPr>
            <p:nvPr/>
          </p:nvSpPr>
          <p:spPr bwMode="auto">
            <a:xfrm>
              <a:off x="4223" y="1092"/>
              <a:ext cx="14" cy="1"/>
            </a:xfrm>
            <a:prstGeom prst="line">
              <a:avLst/>
            </a:prstGeom>
            <a:noFill/>
            <a:ln w="31750">
              <a:solidFill>
                <a:srgbClr val="000000"/>
              </a:solidFill>
              <a:round/>
              <a:headEnd/>
              <a:tailEnd/>
            </a:ln>
          </p:spPr>
          <p:txBody>
            <a:bodyPr/>
            <a:lstStyle/>
            <a:p>
              <a:endParaRPr lang="en-GB"/>
            </a:p>
          </p:txBody>
        </p:sp>
        <p:sp>
          <p:nvSpPr>
            <p:cNvPr id="34063" name="Line 2149"/>
            <p:cNvSpPr>
              <a:spLocks noChangeShapeType="1"/>
            </p:cNvSpPr>
            <p:nvPr/>
          </p:nvSpPr>
          <p:spPr bwMode="auto">
            <a:xfrm>
              <a:off x="4237" y="1078"/>
              <a:ext cx="82" cy="1"/>
            </a:xfrm>
            <a:prstGeom prst="line">
              <a:avLst/>
            </a:prstGeom>
            <a:noFill/>
            <a:ln w="31750">
              <a:solidFill>
                <a:srgbClr val="000000"/>
              </a:solidFill>
              <a:round/>
              <a:headEnd/>
              <a:tailEnd/>
            </a:ln>
          </p:spPr>
          <p:txBody>
            <a:bodyPr/>
            <a:lstStyle/>
            <a:p>
              <a:endParaRPr lang="en-GB"/>
            </a:p>
          </p:txBody>
        </p:sp>
        <p:sp>
          <p:nvSpPr>
            <p:cNvPr id="34064" name="Line 2150"/>
            <p:cNvSpPr>
              <a:spLocks noChangeShapeType="1"/>
            </p:cNvSpPr>
            <p:nvPr/>
          </p:nvSpPr>
          <p:spPr bwMode="auto">
            <a:xfrm>
              <a:off x="4223" y="1092"/>
              <a:ext cx="69" cy="1"/>
            </a:xfrm>
            <a:prstGeom prst="line">
              <a:avLst/>
            </a:prstGeom>
            <a:noFill/>
            <a:ln w="31750">
              <a:solidFill>
                <a:srgbClr val="000000"/>
              </a:solidFill>
              <a:round/>
              <a:headEnd/>
              <a:tailEnd/>
            </a:ln>
          </p:spPr>
          <p:txBody>
            <a:bodyPr/>
            <a:lstStyle/>
            <a:p>
              <a:endParaRPr lang="en-GB"/>
            </a:p>
          </p:txBody>
        </p:sp>
        <p:sp>
          <p:nvSpPr>
            <p:cNvPr id="34065" name="Line 2151"/>
            <p:cNvSpPr>
              <a:spLocks noChangeShapeType="1"/>
            </p:cNvSpPr>
            <p:nvPr/>
          </p:nvSpPr>
          <p:spPr bwMode="auto">
            <a:xfrm>
              <a:off x="4250" y="1092"/>
              <a:ext cx="56" cy="1"/>
            </a:xfrm>
            <a:prstGeom prst="line">
              <a:avLst/>
            </a:prstGeom>
            <a:noFill/>
            <a:ln w="31750">
              <a:solidFill>
                <a:srgbClr val="000000"/>
              </a:solidFill>
              <a:round/>
              <a:headEnd/>
              <a:tailEnd/>
            </a:ln>
          </p:spPr>
          <p:txBody>
            <a:bodyPr/>
            <a:lstStyle/>
            <a:p>
              <a:endParaRPr lang="en-GB"/>
            </a:p>
          </p:txBody>
        </p:sp>
        <p:sp>
          <p:nvSpPr>
            <p:cNvPr id="34066" name="Freeform 2152"/>
            <p:cNvSpPr>
              <a:spLocks/>
            </p:cNvSpPr>
            <p:nvPr/>
          </p:nvSpPr>
          <p:spPr bwMode="auto">
            <a:xfrm>
              <a:off x="4292" y="1092"/>
              <a:ext cx="41" cy="1"/>
            </a:xfrm>
            <a:custGeom>
              <a:avLst/>
              <a:gdLst>
                <a:gd name="T0" fmla="*/ 0 w 41"/>
                <a:gd name="T1" fmla="*/ 0 h 1"/>
                <a:gd name="T2" fmla="*/ 27 w 41"/>
                <a:gd name="T3" fmla="*/ 0 h 1"/>
                <a:gd name="T4" fmla="*/ 41 w 41"/>
                <a:gd name="T5" fmla="*/ 0 h 1"/>
                <a:gd name="T6" fmla="*/ 0 60000 65536"/>
                <a:gd name="T7" fmla="*/ 0 60000 65536"/>
                <a:gd name="T8" fmla="*/ 0 60000 65536"/>
                <a:gd name="T9" fmla="*/ 0 w 41"/>
                <a:gd name="T10" fmla="*/ 0 h 1"/>
                <a:gd name="T11" fmla="*/ 41 w 41"/>
                <a:gd name="T12" fmla="*/ 1 h 1"/>
              </a:gdLst>
              <a:ahLst/>
              <a:cxnLst>
                <a:cxn ang="T6">
                  <a:pos x="T0" y="T1"/>
                </a:cxn>
                <a:cxn ang="T7">
                  <a:pos x="T2" y="T3"/>
                </a:cxn>
                <a:cxn ang="T8">
                  <a:pos x="T4" y="T5"/>
                </a:cxn>
              </a:cxnLst>
              <a:rect l="T9" t="T10" r="T11" b="T12"/>
              <a:pathLst>
                <a:path w="41" h="1">
                  <a:moveTo>
                    <a:pt x="0" y="0"/>
                  </a:moveTo>
                  <a:lnTo>
                    <a:pt x="27" y="0"/>
                  </a:lnTo>
                  <a:lnTo>
                    <a:pt x="41" y="0"/>
                  </a:lnTo>
                </a:path>
              </a:pathLst>
            </a:custGeom>
            <a:noFill/>
            <a:ln w="31750">
              <a:solidFill>
                <a:srgbClr val="000000"/>
              </a:solidFill>
              <a:prstDash val="solid"/>
              <a:round/>
              <a:headEnd/>
              <a:tailEnd/>
            </a:ln>
          </p:spPr>
          <p:txBody>
            <a:bodyPr/>
            <a:lstStyle/>
            <a:p>
              <a:endParaRPr lang="en-GB"/>
            </a:p>
          </p:txBody>
        </p:sp>
        <p:sp>
          <p:nvSpPr>
            <p:cNvPr id="34067" name="Rectangle 2153"/>
            <p:cNvSpPr>
              <a:spLocks noChangeArrowheads="1"/>
            </p:cNvSpPr>
            <p:nvPr/>
          </p:nvSpPr>
          <p:spPr bwMode="auto">
            <a:xfrm>
              <a:off x="4264" y="981"/>
              <a:ext cx="28" cy="42"/>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34068" name="Rectangle 2154"/>
            <p:cNvSpPr>
              <a:spLocks noChangeArrowheads="1"/>
            </p:cNvSpPr>
            <p:nvPr/>
          </p:nvSpPr>
          <p:spPr bwMode="auto">
            <a:xfrm>
              <a:off x="4264" y="981"/>
              <a:ext cx="42" cy="56"/>
            </a:xfrm>
            <a:prstGeom prst="rect">
              <a:avLst/>
            </a:prstGeom>
            <a:noFill/>
            <a:ln w="31750">
              <a:solidFill>
                <a:srgbClr val="000000"/>
              </a:solidFill>
              <a:miter lim="800000"/>
              <a:headEnd/>
              <a:tailEnd/>
            </a:ln>
          </p:spPr>
          <p:txBody>
            <a:bodyPr/>
            <a:lstStyle/>
            <a:p>
              <a:endParaRPr lang="en-US">
                <a:latin typeface="Gill Sans MT" pitchFamily="34" charset="0"/>
              </a:endParaRPr>
            </a:p>
          </p:txBody>
        </p:sp>
        <p:sp>
          <p:nvSpPr>
            <p:cNvPr id="34069" name="Freeform 2155"/>
            <p:cNvSpPr>
              <a:spLocks/>
            </p:cNvSpPr>
            <p:nvPr/>
          </p:nvSpPr>
          <p:spPr bwMode="auto">
            <a:xfrm>
              <a:off x="4678" y="1064"/>
              <a:ext cx="42" cy="69"/>
            </a:xfrm>
            <a:custGeom>
              <a:avLst/>
              <a:gdLst>
                <a:gd name="T0" fmla="*/ 0 w 42"/>
                <a:gd name="T1" fmla="*/ 0 h 69"/>
                <a:gd name="T2" fmla="*/ 42 w 42"/>
                <a:gd name="T3" fmla="*/ 14 h 69"/>
                <a:gd name="T4" fmla="*/ 42 w 42"/>
                <a:gd name="T5" fmla="*/ 69 h 69"/>
                <a:gd name="T6" fmla="*/ 0 60000 65536"/>
                <a:gd name="T7" fmla="*/ 0 60000 65536"/>
                <a:gd name="T8" fmla="*/ 0 60000 65536"/>
                <a:gd name="T9" fmla="*/ 0 w 42"/>
                <a:gd name="T10" fmla="*/ 0 h 69"/>
                <a:gd name="T11" fmla="*/ 42 w 42"/>
                <a:gd name="T12" fmla="*/ 69 h 69"/>
              </a:gdLst>
              <a:ahLst/>
              <a:cxnLst>
                <a:cxn ang="T6">
                  <a:pos x="T0" y="T1"/>
                </a:cxn>
                <a:cxn ang="T7">
                  <a:pos x="T2" y="T3"/>
                </a:cxn>
                <a:cxn ang="T8">
                  <a:pos x="T4" y="T5"/>
                </a:cxn>
              </a:cxnLst>
              <a:rect l="T9" t="T10" r="T11" b="T12"/>
              <a:pathLst>
                <a:path w="42" h="69">
                  <a:moveTo>
                    <a:pt x="0" y="0"/>
                  </a:moveTo>
                  <a:lnTo>
                    <a:pt x="42" y="14"/>
                  </a:lnTo>
                  <a:lnTo>
                    <a:pt x="42" y="69"/>
                  </a:lnTo>
                </a:path>
              </a:pathLst>
            </a:custGeom>
            <a:noFill/>
            <a:ln w="31750">
              <a:solidFill>
                <a:srgbClr val="000000"/>
              </a:solidFill>
              <a:prstDash val="solid"/>
              <a:round/>
              <a:headEnd/>
              <a:tailEnd/>
            </a:ln>
          </p:spPr>
          <p:txBody>
            <a:bodyPr/>
            <a:lstStyle/>
            <a:p>
              <a:endParaRPr lang="en-GB"/>
            </a:p>
          </p:txBody>
        </p:sp>
        <p:sp>
          <p:nvSpPr>
            <p:cNvPr id="34070" name="AutoShape 2156"/>
            <p:cNvSpPr>
              <a:spLocks noChangeArrowheads="1"/>
            </p:cNvSpPr>
            <p:nvPr/>
          </p:nvSpPr>
          <p:spPr bwMode="auto">
            <a:xfrm>
              <a:off x="4568" y="981"/>
              <a:ext cx="124" cy="69"/>
            </a:xfrm>
            <a:prstGeom prst="roundRect">
              <a:avLst>
                <a:gd name="adj" fmla="val 50000"/>
              </a:avLst>
            </a:prstGeom>
            <a:solidFill>
              <a:srgbClr val="CF924C"/>
            </a:solidFill>
            <a:ln w="9525">
              <a:noFill/>
              <a:round/>
              <a:headEnd/>
              <a:tailEnd/>
            </a:ln>
          </p:spPr>
          <p:txBody>
            <a:bodyPr/>
            <a:lstStyle/>
            <a:p>
              <a:endParaRPr lang="en-US">
                <a:latin typeface="Gill Sans MT" pitchFamily="34" charset="0"/>
              </a:endParaRPr>
            </a:p>
          </p:txBody>
        </p:sp>
        <p:sp>
          <p:nvSpPr>
            <p:cNvPr id="34071" name="AutoShape 2157"/>
            <p:cNvSpPr>
              <a:spLocks noChangeArrowheads="1"/>
            </p:cNvSpPr>
            <p:nvPr/>
          </p:nvSpPr>
          <p:spPr bwMode="auto">
            <a:xfrm>
              <a:off x="4554" y="968"/>
              <a:ext cx="152" cy="96"/>
            </a:xfrm>
            <a:prstGeom prst="roundRect">
              <a:avLst>
                <a:gd name="adj" fmla="val 39065"/>
              </a:avLst>
            </a:prstGeom>
            <a:noFill/>
            <a:ln w="53975">
              <a:solidFill>
                <a:srgbClr val="CF924C"/>
              </a:solidFill>
              <a:round/>
              <a:headEnd/>
              <a:tailEnd/>
            </a:ln>
          </p:spPr>
          <p:txBody>
            <a:bodyPr/>
            <a:lstStyle/>
            <a:p>
              <a:endParaRPr lang="en-US">
                <a:latin typeface="Gill Sans MT" pitchFamily="34" charset="0"/>
              </a:endParaRPr>
            </a:p>
          </p:txBody>
        </p:sp>
        <p:sp>
          <p:nvSpPr>
            <p:cNvPr id="34072" name="Rectangle 2158"/>
            <p:cNvSpPr>
              <a:spLocks noChangeArrowheads="1"/>
            </p:cNvSpPr>
            <p:nvPr/>
          </p:nvSpPr>
          <p:spPr bwMode="auto">
            <a:xfrm>
              <a:off x="4595" y="995"/>
              <a:ext cx="83" cy="42"/>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34073" name="Rectangle 2159"/>
            <p:cNvSpPr>
              <a:spLocks noChangeArrowheads="1"/>
            </p:cNvSpPr>
            <p:nvPr/>
          </p:nvSpPr>
          <p:spPr bwMode="auto">
            <a:xfrm>
              <a:off x="4595" y="995"/>
              <a:ext cx="97" cy="55"/>
            </a:xfrm>
            <a:prstGeom prst="rect">
              <a:avLst/>
            </a:prstGeom>
            <a:noFill/>
            <a:ln w="31750">
              <a:solidFill>
                <a:srgbClr val="CF924C"/>
              </a:solidFill>
              <a:miter lim="800000"/>
              <a:headEnd/>
              <a:tailEnd/>
            </a:ln>
          </p:spPr>
          <p:txBody>
            <a:bodyPr/>
            <a:lstStyle/>
            <a:p>
              <a:endParaRPr lang="en-US">
                <a:latin typeface="Gill Sans MT" pitchFamily="34" charset="0"/>
              </a:endParaRPr>
            </a:p>
          </p:txBody>
        </p:sp>
        <p:sp>
          <p:nvSpPr>
            <p:cNvPr id="34074" name="Freeform 2160"/>
            <p:cNvSpPr>
              <a:spLocks/>
            </p:cNvSpPr>
            <p:nvPr/>
          </p:nvSpPr>
          <p:spPr bwMode="auto">
            <a:xfrm>
              <a:off x="4706" y="1119"/>
              <a:ext cx="27" cy="42"/>
            </a:xfrm>
            <a:custGeom>
              <a:avLst/>
              <a:gdLst>
                <a:gd name="T0" fmla="*/ 14 w 27"/>
                <a:gd name="T1" fmla="*/ 0 h 42"/>
                <a:gd name="T2" fmla="*/ 14 w 27"/>
                <a:gd name="T3" fmla="*/ 0 h 42"/>
                <a:gd name="T4" fmla="*/ 27 w 27"/>
                <a:gd name="T5" fmla="*/ 14 h 42"/>
                <a:gd name="T6" fmla="*/ 27 w 27"/>
                <a:gd name="T7" fmla="*/ 28 h 42"/>
                <a:gd name="T8" fmla="*/ 14 w 27"/>
                <a:gd name="T9" fmla="*/ 42 h 42"/>
                <a:gd name="T10" fmla="*/ 14 w 27"/>
                <a:gd name="T11" fmla="*/ 42 h 42"/>
                <a:gd name="T12" fmla="*/ 0 w 27"/>
                <a:gd name="T13" fmla="*/ 28 h 42"/>
                <a:gd name="T14" fmla="*/ 0 w 27"/>
                <a:gd name="T15" fmla="*/ 14 h 42"/>
                <a:gd name="T16" fmla="*/ 0 w 27"/>
                <a:gd name="T17" fmla="*/ 0 h 42"/>
                <a:gd name="T18" fmla="*/ 14 w 27"/>
                <a:gd name="T19" fmla="*/ 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42"/>
                <a:gd name="T32" fmla="*/ 27 w 27"/>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42">
                  <a:moveTo>
                    <a:pt x="14" y="0"/>
                  </a:moveTo>
                  <a:lnTo>
                    <a:pt x="14" y="0"/>
                  </a:lnTo>
                  <a:lnTo>
                    <a:pt x="27" y="14"/>
                  </a:lnTo>
                  <a:lnTo>
                    <a:pt x="27" y="28"/>
                  </a:lnTo>
                  <a:lnTo>
                    <a:pt x="14" y="42"/>
                  </a:lnTo>
                  <a:lnTo>
                    <a:pt x="0" y="28"/>
                  </a:lnTo>
                  <a:lnTo>
                    <a:pt x="0" y="14"/>
                  </a:lnTo>
                  <a:lnTo>
                    <a:pt x="0" y="0"/>
                  </a:lnTo>
                  <a:lnTo>
                    <a:pt x="14" y="0"/>
                  </a:lnTo>
                  <a:close/>
                </a:path>
              </a:pathLst>
            </a:custGeom>
            <a:solidFill>
              <a:srgbClr val="CF924C"/>
            </a:solidFill>
            <a:ln w="31750">
              <a:solidFill>
                <a:srgbClr val="CF924C"/>
              </a:solidFill>
              <a:prstDash val="solid"/>
              <a:round/>
              <a:headEnd/>
              <a:tailEnd/>
            </a:ln>
          </p:spPr>
          <p:txBody>
            <a:bodyPr/>
            <a:lstStyle/>
            <a:p>
              <a:endParaRPr lang="en-GB"/>
            </a:p>
          </p:txBody>
        </p:sp>
        <p:pic>
          <p:nvPicPr>
            <p:cNvPr id="34075" name="Picture 2161"/>
            <p:cNvPicPr>
              <a:picLocks noChangeAspect="1" noChangeArrowheads="1"/>
            </p:cNvPicPr>
            <p:nvPr/>
          </p:nvPicPr>
          <p:blipFill>
            <a:blip r:embed="rId2" cstate="print"/>
            <a:srcRect/>
            <a:stretch>
              <a:fillRect/>
            </a:stretch>
          </p:blipFill>
          <p:spPr bwMode="auto">
            <a:xfrm>
              <a:off x="4595" y="995"/>
              <a:ext cx="69" cy="42"/>
            </a:xfrm>
            <a:prstGeom prst="rect">
              <a:avLst/>
            </a:prstGeom>
            <a:noFill/>
            <a:ln w="9525">
              <a:noFill/>
              <a:miter lim="800000"/>
              <a:headEnd/>
              <a:tailEnd/>
            </a:ln>
          </p:spPr>
        </p:pic>
        <p:sp>
          <p:nvSpPr>
            <p:cNvPr id="34076" name="Line 2162"/>
            <p:cNvSpPr>
              <a:spLocks noChangeShapeType="1"/>
            </p:cNvSpPr>
            <p:nvPr/>
          </p:nvSpPr>
          <p:spPr bwMode="auto">
            <a:xfrm>
              <a:off x="4706" y="1133"/>
              <a:ext cx="1" cy="1"/>
            </a:xfrm>
            <a:prstGeom prst="line">
              <a:avLst/>
            </a:prstGeom>
            <a:noFill/>
            <a:ln w="31750">
              <a:solidFill>
                <a:srgbClr val="000000"/>
              </a:solidFill>
              <a:round/>
              <a:headEnd/>
              <a:tailEnd/>
            </a:ln>
          </p:spPr>
          <p:txBody>
            <a:bodyPr/>
            <a:lstStyle/>
            <a:p>
              <a:endParaRPr lang="en-GB"/>
            </a:p>
          </p:txBody>
        </p:sp>
        <p:sp>
          <p:nvSpPr>
            <p:cNvPr id="34077" name="Freeform 2163"/>
            <p:cNvSpPr>
              <a:spLocks/>
            </p:cNvSpPr>
            <p:nvPr/>
          </p:nvSpPr>
          <p:spPr bwMode="auto">
            <a:xfrm>
              <a:off x="4720" y="11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31750">
              <a:solidFill>
                <a:srgbClr val="000000"/>
              </a:solidFill>
              <a:prstDash val="solid"/>
              <a:round/>
              <a:headEnd/>
              <a:tailEnd/>
            </a:ln>
          </p:spPr>
          <p:txBody>
            <a:bodyPr/>
            <a:lstStyle/>
            <a:p>
              <a:endParaRPr lang="en-GB"/>
            </a:p>
          </p:txBody>
        </p:sp>
        <p:sp>
          <p:nvSpPr>
            <p:cNvPr id="34078" name="Rectangle 2164"/>
            <p:cNvSpPr>
              <a:spLocks noChangeArrowheads="1"/>
            </p:cNvSpPr>
            <p:nvPr/>
          </p:nvSpPr>
          <p:spPr bwMode="auto">
            <a:xfrm>
              <a:off x="4582" y="1050"/>
              <a:ext cx="96" cy="28"/>
            </a:xfrm>
            <a:prstGeom prst="rect">
              <a:avLst/>
            </a:prstGeom>
            <a:solidFill>
              <a:srgbClr val="CF924C"/>
            </a:solidFill>
            <a:ln w="31750">
              <a:solidFill>
                <a:srgbClr val="CF924C"/>
              </a:solidFill>
              <a:miter lim="800000"/>
              <a:headEnd/>
              <a:tailEnd/>
            </a:ln>
          </p:spPr>
          <p:txBody>
            <a:bodyPr/>
            <a:lstStyle/>
            <a:p>
              <a:endParaRPr lang="en-US">
                <a:latin typeface="Gill Sans MT" pitchFamily="34" charset="0"/>
              </a:endParaRPr>
            </a:p>
          </p:txBody>
        </p:sp>
        <p:sp>
          <p:nvSpPr>
            <p:cNvPr id="34079" name="Freeform 2165"/>
            <p:cNvSpPr>
              <a:spLocks/>
            </p:cNvSpPr>
            <p:nvPr/>
          </p:nvSpPr>
          <p:spPr bwMode="auto">
            <a:xfrm>
              <a:off x="4568" y="1078"/>
              <a:ext cx="124" cy="28"/>
            </a:xfrm>
            <a:custGeom>
              <a:avLst/>
              <a:gdLst>
                <a:gd name="T0" fmla="*/ 14 w 124"/>
                <a:gd name="T1" fmla="*/ 0 h 28"/>
                <a:gd name="T2" fmla="*/ 0 w 124"/>
                <a:gd name="T3" fmla="*/ 28 h 28"/>
                <a:gd name="T4" fmla="*/ 124 w 124"/>
                <a:gd name="T5" fmla="*/ 28 h 28"/>
                <a:gd name="T6" fmla="*/ 124 w 124"/>
                <a:gd name="T7" fmla="*/ 0 h 28"/>
                <a:gd name="T8" fmla="*/ 14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4" y="0"/>
                  </a:moveTo>
                  <a:lnTo>
                    <a:pt x="0" y="28"/>
                  </a:lnTo>
                  <a:lnTo>
                    <a:pt x="124" y="28"/>
                  </a:lnTo>
                  <a:lnTo>
                    <a:pt x="124" y="0"/>
                  </a:lnTo>
                  <a:lnTo>
                    <a:pt x="14" y="0"/>
                  </a:lnTo>
                  <a:close/>
                </a:path>
              </a:pathLst>
            </a:custGeom>
            <a:noFill/>
            <a:ln w="31750">
              <a:solidFill>
                <a:srgbClr val="D9AA73"/>
              </a:solidFill>
              <a:prstDash val="solid"/>
              <a:round/>
              <a:headEnd/>
              <a:tailEnd/>
            </a:ln>
          </p:spPr>
          <p:txBody>
            <a:bodyPr/>
            <a:lstStyle/>
            <a:p>
              <a:endParaRPr lang="en-GB"/>
            </a:p>
          </p:txBody>
        </p:sp>
        <p:sp>
          <p:nvSpPr>
            <p:cNvPr id="34080" name="Line 2166"/>
            <p:cNvSpPr>
              <a:spLocks noChangeShapeType="1"/>
            </p:cNvSpPr>
            <p:nvPr/>
          </p:nvSpPr>
          <p:spPr bwMode="auto">
            <a:xfrm>
              <a:off x="4582" y="1092"/>
              <a:ext cx="13" cy="1"/>
            </a:xfrm>
            <a:prstGeom prst="line">
              <a:avLst/>
            </a:prstGeom>
            <a:noFill/>
            <a:ln w="31750">
              <a:solidFill>
                <a:srgbClr val="000000"/>
              </a:solidFill>
              <a:round/>
              <a:headEnd/>
              <a:tailEnd/>
            </a:ln>
          </p:spPr>
          <p:txBody>
            <a:bodyPr/>
            <a:lstStyle/>
            <a:p>
              <a:endParaRPr lang="en-GB"/>
            </a:p>
          </p:txBody>
        </p:sp>
        <p:sp>
          <p:nvSpPr>
            <p:cNvPr id="34081" name="Line 2167"/>
            <p:cNvSpPr>
              <a:spLocks noChangeShapeType="1"/>
            </p:cNvSpPr>
            <p:nvPr/>
          </p:nvSpPr>
          <p:spPr bwMode="auto">
            <a:xfrm>
              <a:off x="4595" y="1078"/>
              <a:ext cx="83" cy="1"/>
            </a:xfrm>
            <a:prstGeom prst="line">
              <a:avLst/>
            </a:prstGeom>
            <a:noFill/>
            <a:ln w="31750">
              <a:solidFill>
                <a:srgbClr val="000000"/>
              </a:solidFill>
              <a:round/>
              <a:headEnd/>
              <a:tailEnd/>
            </a:ln>
          </p:spPr>
          <p:txBody>
            <a:bodyPr/>
            <a:lstStyle/>
            <a:p>
              <a:endParaRPr lang="en-GB"/>
            </a:p>
          </p:txBody>
        </p:sp>
        <p:sp>
          <p:nvSpPr>
            <p:cNvPr id="34082" name="Line 2168"/>
            <p:cNvSpPr>
              <a:spLocks noChangeShapeType="1"/>
            </p:cNvSpPr>
            <p:nvPr/>
          </p:nvSpPr>
          <p:spPr bwMode="auto">
            <a:xfrm>
              <a:off x="4582" y="1092"/>
              <a:ext cx="69" cy="1"/>
            </a:xfrm>
            <a:prstGeom prst="line">
              <a:avLst/>
            </a:prstGeom>
            <a:noFill/>
            <a:ln w="31750">
              <a:solidFill>
                <a:srgbClr val="000000"/>
              </a:solidFill>
              <a:round/>
              <a:headEnd/>
              <a:tailEnd/>
            </a:ln>
          </p:spPr>
          <p:txBody>
            <a:bodyPr/>
            <a:lstStyle/>
            <a:p>
              <a:endParaRPr lang="en-GB"/>
            </a:p>
          </p:txBody>
        </p:sp>
        <p:sp>
          <p:nvSpPr>
            <p:cNvPr id="34083" name="Line 2169"/>
            <p:cNvSpPr>
              <a:spLocks noChangeShapeType="1"/>
            </p:cNvSpPr>
            <p:nvPr/>
          </p:nvSpPr>
          <p:spPr bwMode="auto">
            <a:xfrm>
              <a:off x="4609" y="1092"/>
              <a:ext cx="55" cy="1"/>
            </a:xfrm>
            <a:prstGeom prst="line">
              <a:avLst/>
            </a:prstGeom>
            <a:noFill/>
            <a:ln w="31750">
              <a:solidFill>
                <a:srgbClr val="000000"/>
              </a:solidFill>
              <a:round/>
              <a:headEnd/>
              <a:tailEnd/>
            </a:ln>
          </p:spPr>
          <p:txBody>
            <a:bodyPr/>
            <a:lstStyle/>
            <a:p>
              <a:endParaRPr lang="en-GB"/>
            </a:p>
          </p:txBody>
        </p:sp>
        <p:sp>
          <p:nvSpPr>
            <p:cNvPr id="34084" name="Freeform 2170"/>
            <p:cNvSpPr>
              <a:spLocks/>
            </p:cNvSpPr>
            <p:nvPr/>
          </p:nvSpPr>
          <p:spPr bwMode="auto">
            <a:xfrm>
              <a:off x="4651" y="1092"/>
              <a:ext cx="41" cy="1"/>
            </a:xfrm>
            <a:custGeom>
              <a:avLst/>
              <a:gdLst>
                <a:gd name="T0" fmla="*/ 0 w 41"/>
                <a:gd name="T1" fmla="*/ 0 h 1"/>
                <a:gd name="T2" fmla="*/ 27 w 41"/>
                <a:gd name="T3" fmla="*/ 0 h 1"/>
                <a:gd name="T4" fmla="*/ 41 w 41"/>
                <a:gd name="T5" fmla="*/ 0 h 1"/>
                <a:gd name="T6" fmla="*/ 0 60000 65536"/>
                <a:gd name="T7" fmla="*/ 0 60000 65536"/>
                <a:gd name="T8" fmla="*/ 0 60000 65536"/>
                <a:gd name="T9" fmla="*/ 0 w 41"/>
                <a:gd name="T10" fmla="*/ 0 h 1"/>
                <a:gd name="T11" fmla="*/ 41 w 41"/>
                <a:gd name="T12" fmla="*/ 1 h 1"/>
              </a:gdLst>
              <a:ahLst/>
              <a:cxnLst>
                <a:cxn ang="T6">
                  <a:pos x="T0" y="T1"/>
                </a:cxn>
                <a:cxn ang="T7">
                  <a:pos x="T2" y="T3"/>
                </a:cxn>
                <a:cxn ang="T8">
                  <a:pos x="T4" y="T5"/>
                </a:cxn>
              </a:cxnLst>
              <a:rect l="T9" t="T10" r="T11" b="T12"/>
              <a:pathLst>
                <a:path w="41" h="1">
                  <a:moveTo>
                    <a:pt x="0" y="0"/>
                  </a:moveTo>
                  <a:lnTo>
                    <a:pt x="27" y="0"/>
                  </a:lnTo>
                  <a:lnTo>
                    <a:pt x="41" y="0"/>
                  </a:lnTo>
                </a:path>
              </a:pathLst>
            </a:custGeom>
            <a:noFill/>
            <a:ln w="31750">
              <a:solidFill>
                <a:srgbClr val="000000"/>
              </a:solidFill>
              <a:prstDash val="solid"/>
              <a:round/>
              <a:headEnd/>
              <a:tailEnd/>
            </a:ln>
          </p:spPr>
          <p:txBody>
            <a:bodyPr/>
            <a:lstStyle/>
            <a:p>
              <a:endParaRPr lang="en-GB"/>
            </a:p>
          </p:txBody>
        </p:sp>
        <p:sp>
          <p:nvSpPr>
            <p:cNvPr id="34085" name="Rectangle 2171"/>
            <p:cNvSpPr>
              <a:spLocks noChangeArrowheads="1"/>
            </p:cNvSpPr>
            <p:nvPr/>
          </p:nvSpPr>
          <p:spPr bwMode="auto">
            <a:xfrm>
              <a:off x="4623" y="981"/>
              <a:ext cx="28" cy="42"/>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34086" name="Rectangle 2172"/>
            <p:cNvSpPr>
              <a:spLocks noChangeArrowheads="1"/>
            </p:cNvSpPr>
            <p:nvPr/>
          </p:nvSpPr>
          <p:spPr bwMode="auto">
            <a:xfrm>
              <a:off x="4623" y="981"/>
              <a:ext cx="41" cy="56"/>
            </a:xfrm>
            <a:prstGeom prst="rect">
              <a:avLst/>
            </a:prstGeom>
            <a:noFill/>
            <a:ln w="31750">
              <a:solidFill>
                <a:srgbClr val="000000"/>
              </a:solidFill>
              <a:miter lim="800000"/>
              <a:headEnd/>
              <a:tailEnd/>
            </a:ln>
          </p:spPr>
          <p:txBody>
            <a:bodyPr/>
            <a:lstStyle/>
            <a:p>
              <a:endParaRPr lang="en-US">
                <a:latin typeface="Gill Sans MT" pitchFamily="34" charset="0"/>
              </a:endParaRPr>
            </a:p>
          </p:txBody>
        </p:sp>
        <p:sp>
          <p:nvSpPr>
            <p:cNvPr id="34087" name="Rectangle 2173"/>
            <p:cNvSpPr>
              <a:spLocks noChangeArrowheads="1"/>
            </p:cNvSpPr>
            <p:nvPr/>
          </p:nvSpPr>
          <p:spPr bwMode="auto">
            <a:xfrm>
              <a:off x="1417" y="3416"/>
              <a:ext cx="815" cy="136"/>
            </a:xfrm>
            <a:prstGeom prst="rect">
              <a:avLst/>
            </a:prstGeom>
            <a:noFill/>
            <a:ln w="9525">
              <a:noFill/>
              <a:miter lim="800000"/>
              <a:headEnd/>
              <a:tailEnd/>
            </a:ln>
          </p:spPr>
          <p:txBody>
            <a:bodyPr wrap="none" lIns="0" tIns="0" rIns="0" bIns="0">
              <a:spAutoFit/>
            </a:bodyPr>
            <a:lstStyle/>
            <a:p>
              <a:pPr eaLnBrk="0" hangingPunct="0"/>
              <a:r>
                <a:rPr lang="en-GB" sz="1400">
                  <a:solidFill>
                    <a:srgbClr val="000000"/>
                  </a:solidFill>
                  <a:latin typeface="Gill Sans MT" pitchFamily="34" charset="0"/>
                </a:rPr>
                <a:t>network link:</a:t>
              </a:r>
              <a:endParaRPr lang="en-GB" sz="2400">
                <a:latin typeface="Times"/>
              </a:endParaRPr>
            </a:p>
          </p:txBody>
        </p:sp>
        <p:sp>
          <p:nvSpPr>
            <p:cNvPr id="34088" name="Rectangle 2174"/>
            <p:cNvSpPr>
              <a:spLocks noChangeArrowheads="1"/>
            </p:cNvSpPr>
            <p:nvPr/>
          </p:nvSpPr>
          <p:spPr bwMode="auto">
            <a:xfrm>
              <a:off x="2070" y="3451"/>
              <a:ext cx="249" cy="28"/>
            </a:xfrm>
            <a:prstGeom prst="rect">
              <a:avLst/>
            </a:prstGeom>
            <a:solidFill>
              <a:srgbClr val="FFDC99"/>
            </a:solidFill>
            <a:ln w="9525">
              <a:noFill/>
              <a:miter lim="800000"/>
              <a:headEnd/>
              <a:tailEnd/>
            </a:ln>
          </p:spPr>
          <p:txBody>
            <a:bodyPr/>
            <a:lstStyle/>
            <a:p>
              <a:endParaRPr lang="en-US">
                <a:latin typeface="Gill Sans MT" pitchFamily="34" charset="0"/>
              </a:endParaRPr>
            </a:p>
          </p:txBody>
        </p:sp>
        <p:sp>
          <p:nvSpPr>
            <p:cNvPr id="34089" name="Rectangle 2175"/>
            <p:cNvSpPr>
              <a:spLocks noChangeArrowheads="1"/>
            </p:cNvSpPr>
            <p:nvPr/>
          </p:nvSpPr>
          <p:spPr bwMode="auto">
            <a:xfrm>
              <a:off x="2070" y="3451"/>
              <a:ext cx="263" cy="42"/>
            </a:xfrm>
            <a:prstGeom prst="rect">
              <a:avLst/>
            </a:prstGeom>
            <a:noFill/>
            <a:ln w="31750">
              <a:solidFill>
                <a:srgbClr val="FFDC99"/>
              </a:solidFill>
              <a:miter lim="800000"/>
              <a:headEnd/>
              <a:tailEnd/>
            </a:ln>
          </p:spPr>
          <p:txBody>
            <a:bodyPr/>
            <a:lstStyle/>
            <a:p>
              <a:endParaRPr lang="en-US">
                <a:latin typeface="Gill Sans MT" pitchFamily="34" charset="0"/>
              </a:endParaRPr>
            </a:p>
          </p:txBody>
        </p:sp>
        <p:sp>
          <p:nvSpPr>
            <p:cNvPr id="34090" name="Freeform 2176"/>
            <p:cNvSpPr>
              <a:spLocks/>
            </p:cNvSpPr>
            <p:nvPr/>
          </p:nvSpPr>
          <p:spPr bwMode="auto">
            <a:xfrm>
              <a:off x="3188" y="1837"/>
              <a:ext cx="69" cy="83"/>
            </a:xfrm>
            <a:custGeom>
              <a:avLst/>
              <a:gdLst>
                <a:gd name="T0" fmla="*/ 28 w 69"/>
                <a:gd name="T1" fmla="*/ 69 h 83"/>
                <a:gd name="T2" fmla="*/ 0 w 69"/>
                <a:gd name="T3" fmla="*/ 83 h 83"/>
                <a:gd name="T4" fmla="*/ 0 w 69"/>
                <a:gd name="T5" fmla="*/ 0 h 83"/>
                <a:gd name="T6" fmla="*/ 69 w 69"/>
                <a:gd name="T7" fmla="*/ 55 h 83"/>
                <a:gd name="T8" fmla="*/ 28 w 69"/>
                <a:gd name="T9" fmla="*/ 69 h 83"/>
                <a:gd name="T10" fmla="*/ 0 60000 65536"/>
                <a:gd name="T11" fmla="*/ 0 60000 65536"/>
                <a:gd name="T12" fmla="*/ 0 60000 65536"/>
                <a:gd name="T13" fmla="*/ 0 60000 65536"/>
                <a:gd name="T14" fmla="*/ 0 60000 65536"/>
                <a:gd name="T15" fmla="*/ 0 w 69"/>
                <a:gd name="T16" fmla="*/ 0 h 83"/>
                <a:gd name="T17" fmla="*/ 69 w 69"/>
                <a:gd name="T18" fmla="*/ 83 h 83"/>
              </a:gdLst>
              <a:ahLst/>
              <a:cxnLst>
                <a:cxn ang="T10">
                  <a:pos x="T0" y="T1"/>
                </a:cxn>
                <a:cxn ang="T11">
                  <a:pos x="T2" y="T3"/>
                </a:cxn>
                <a:cxn ang="T12">
                  <a:pos x="T4" y="T5"/>
                </a:cxn>
                <a:cxn ang="T13">
                  <a:pos x="T6" y="T7"/>
                </a:cxn>
                <a:cxn ang="T14">
                  <a:pos x="T8" y="T9"/>
                </a:cxn>
              </a:cxnLst>
              <a:rect l="T15" t="T16" r="T17" b="T18"/>
              <a:pathLst>
                <a:path w="69" h="83">
                  <a:moveTo>
                    <a:pt x="28" y="69"/>
                  </a:moveTo>
                  <a:lnTo>
                    <a:pt x="0" y="83"/>
                  </a:lnTo>
                  <a:lnTo>
                    <a:pt x="0" y="0"/>
                  </a:lnTo>
                  <a:lnTo>
                    <a:pt x="69" y="55"/>
                  </a:lnTo>
                  <a:lnTo>
                    <a:pt x="28" y="69"/>
                  </a:lnTo>
                  <a:close/>
                </a:path>
              </a:pathLst>
            </a:custGeom>
            <a:solidFill>
              <a:srgbClr val="000000"/>
            </a:solidFill>
            <a:ln w="31750">
              <a:solidFill>
                <a:srgbClr val="000000"/>
              </a:solidFill>
              <a:prstDash val="solid"/>
              <a:round/>
              <a:headEnd/>
              <a:tailEnd/>
            </a:ln>
          </p:spPr>
          <p:txBody>
            <a:bodyPr/>
            <a:lstStyle/>
            <a:p>
              <a:endParaRPr lang="en-GB"/>
            </a:p>
          </p:txBody>
        </p:sp>
        <p:sp>
          <p:nvSpPr>
            <p:cNvPr id="34091" name="Line 2177"/>
            <p:cNvSpPr>
              <a:spLocks noChangeShapeType="1"/>
            </p:cNvSpPr>
            <p:nvPr/>
          </p:nvSpPr>
          <p:spPr bwMode="auto">
            <a:xfrm flipH="1" flipV="1">
              <a:off x="3216" y="1906"/>
              <a:ext cx="110" cy="262"/>
            </a:xfrm>
            <a:prstGeom prst="line">
              <a:avLst/>
            </a:prstGeom>
            <a:noFill/>
            <a:ln w="31750">
              <a:solidFill>
                <a:srgbClr val="000000"/>
              </a:solidFill>
              <a:round/>
              <a:headEnd/>
              <a:tailEnd/>
            </a:ln>
          </p:spPr>
          <p:txBody>
            <a:bodyPr/>
            <a:lstStyle/>
            <a:p>
              <a:endParaRPr lang="en-GB"/>
            </a:p>
          </p:txBody>
        </p:sp>
        <p:sp>
          <p:nvSpPr>
            <p:cNvPr id="34092" name="Freeform 2178"/>
            <p:cNvSpPr>
              <a:spLocks/>
            </p:cNvSpPr>
            <p:nvPr/>
          </p:nvSpPr>
          <p:spPr bwMode="auto">
            <a:xfrm>
              <a:off x="3519" y="2527"/>
              <a:ext cx="69" cy="83"/>
            </a:xfrm>
            <a:custGeom>
              <a:avLst/>
              <a:gdLst>
                <a:gd name="T0" fmla="*/ 42 w 69"/>
                <a:gd name="T1" fmla="*/ 27 h 83"/>
                <a:gd name="T2" fmla="*/ 69 w 69"/>
                <a:gd name="T3" fmla="*/ 0 h 83"/>
                <a:gd name="T4" fmla="*/ 69 w 69"/>
                <a:gd name="T5" fmla="*/ 83 h 83"/>
                <a:gd name="T6" fmla="*/ 0 w 69"/>
                <a:gd name="T7" fmla="*/ 41 h 83"/>
                <a:gd name="T8" fmla="*/ 42 w 69"/>
                <a:gd name="T9" fmla="*/ 27 h 83"/>
                <a:gd name="T10" fmla="*/ 0 60000 65536"/>
                <a:gd name="T11" fmla="*/ 0 60000 65536"/>
                <a:gd name="T12" fmla="*/ 0 60000 65536"/>
                <a:gd name="T13" fmla="*/ 0 60000 65536"/>
                <a:gd name="T14" fmla="*/ 0 60000 65536"/>
                <a:gd name="T15" fmla="*/ 0 w 69"/>
                <a:gd name="T16" fmla="*/ 0 h 83"/>
                <a:gd name="T17" fmla="*/ 69 w 69"/>
                <a:gd name="T18" fmla="*/ 83 h 83"/>
              </a:gdLst>
              <a:ahLst/>
              <a:cxnLst>
                <a:cxn ang="T10">
                  <a:pos x="T0" y="T1"/>
                </a:cxn>
                <a:cxn ang="T11">
                  <a:pos x="T2" y="T3"/>
                </a:cxn>
                <a:cxn ang="T12">
                  <a:pos x="T4" y="T5"/>
                </a:cxn>
                <a:cxn ang="T13">
                  <a:pos x="T6" y="T7"/>
                </a:cxn>
                <a:cxn ang="T14">
                  <a:pos x="T8" y="T9"/>
                </a:cxn>
              </a:cxnLst>
              <a:rect l="T15" t="T16" r="T17" b="T18"/>
              <a:pathLst>
                <a:path w="69" h="83">
                  <a:moveTo>
                    <a:pt x="42" y="27"/>
                  </a:moveTo>
                  <a:lnTo>
                    <a:pt x="69" y="0"/>
                  </a:lnTo>
                  <a:lnTo>
                    <a:pt x="69" y="83"/>
                  </a:lnTo>
                  <a:lnTo>
                    <a:pt x="0" y="41"/>
                  </a:lnTo>
                  <a:lnTo>
                    <a:pt x="42" y="27"/>
                  </a:lnTo>
                  <a:close/>
                </a:path>
              </a:pathLst>
            </a:custGeom>
            <a:solidFill>
              <a:srgbClr val="000000"/>
            </a:solidFill>
            <a:ln w="31750">
              <a:solidFill>
                <a:srgbClr val="000000"/>
              </a:solidFill>
              <a:prstDash val="solid"/>
              <a:round/>
              <a:headEnd/>
              <a:tailEnd/>
            </a:ln>
          </p:spPr>
          <p:txBody>
            <a:bodyPr/>
            <a:lstStyle/>
            <a:p>
              <a:endParaRPr lang="en-GB"/>
            </a:p>
          </p:txBody>
        </p:sp>
        <p:sp>
          <p:nvSpPr>
            <p:cNvPr id="34093" name="Line 2179"/>
            <p:cNvSpPr>
              <a:spLocks noChangeShapeType="1"/>
            </p:cNvSpPr>
            <p:nvPr/>
          </p:nvSpPr>
          <p:spPr bwMode="auto">
            <a:xfrm>
              <a:off x="3423" y="2361"/>
              <a:ext cx="124" cy="180"/>
            </a:xfrm>
            <a:prstGeom prst="line">
              <a:avLst/>
            </a:prstGeom>
            <a:noFill/>
            <a:ln w="31750">
              <a:solidFill>
                <a:srgbClr val="000000"/>
              </a:solidFill>
              <a:round/>
              <a:headEnd/>
              <a:tailEnd/>
            </a:ln>
          </p:spPr>
          <p:txBody>
            <a:bodyPr/>
            <a:lstStyle/>
            <a:p>
              <a:endParaRPr lang="en-GB"/>
            </a:p>
          </p:txBody>
        </p:sp>
        <p:sp>
          <p:nvSpPr>
            <p:cNvPr id="34094" name="Freeform 2180"/>
            <p:cNvSpPr>
              <a:spLocks/>
            </p:cNvSpPr>
            <p:nvPr/>
          </p:nvSpPr>
          <p:spPr bwMode="auto">
            <a:xfrm>
              <a:off x="2953" y="2485"/>
              <a:ext cx="69" cy="69"/>
            </a:xfrm>
            <a:custGeom>
              <a:avLst/>
              <a:gdLst>
                <a:gd name="T0" fmla="*/ 42 w 69"/>
                <a:gd name="T1" fmla="*/ 28 h 69"/>
                <a:gd name="T2" fmla="*/ 69 w 69"/>
                <a:gd name="T3" fmla="*/ 56 h 69"/>
                <a:gd name="T4" fmla="*/ 0 w 69"/>
                <a:gd name="T5" fmla="*/ 69 h 69"/>
                <a:gd name="T6" fmla="*/ 28 w 69"/>
                <a:gd name="T7" fmla="*/ 0 h 69"/>
                <a:gd name="T8" fmla="*/ 42 w 69"/>
                <a:gd name="T9" fmla="*/ 28 h 69"/>
                <a:gd name="T10" fmla="*/ 0 60000 65536"/>
                <a:gd name="T11" fmla="*/ 0 60000 65536"/>
                <a:gd name="T12" fmla="*/ 0 60000 65536"/>
                <a:gd name="T13" fmla="*/ 0 60000 65536"/>
                <a:gd name="T14" fmla="*/ 0 60000 65536"/>
                <a:gd name="T15" fmla="*/ 0 w 69"/>
                <a:gd name="T16" fmla="*/ 0 h 69"/>
                <a:gd name="T17" fmla="*/ 69 w 69"/>
                <a:gd name="T18" fmla="*/ 69 h 69"/>
              </a:gdLst>
              <a:ahLst/>
              <a:cxnLst>
                <a:cxn ang="T10">
                  <a:pos x="T0" y="T1"/>
                </a:cxn>
                <a:cxn ang="T11">
                  <a:pos x="T2" y="T3"/>
                </a:cxn>
                <a:cxn ang="T12">
                  <a:pos x="T4" y="T5"/>
                </a:cxn>
                <a:cxn ang="T13">
                  <a:pos x="T6" y="T7"/>
                </a:cxn>
                <a:cxn ang="T14">
                  <a:pos x="T8" y="T9"/>
                </a:cxn>
              </a:cxnLst>
              <a:rect l="T15" t="T16" r="T17" b="T18"/>
              <a:pathLst>
                <a:path w="69" h="69">
                  <a:moveTo>
                    <a:pt x="42" y="28"/>
                  </a:moveTo>
                  <a:lnTo>
                    <a:pt x="69" y="56"/>
                  </a:lnTo>
                  <a:lnTo>
                    <a:pt x="0" y="69"/>
                  </a:lnTo>
                  <a:lnTo>
                    <a:pt x="28" y="0"/>
                  </a:lnTo>
                  <a:lnTo>
                    <a:pt x="42" y="28"/>
                  </a:lnTo>
                  <a:close/>
                </a:path>
              </a:pathLst>
            </a:custGeom>
            <a:solidFill>
              <a:srgbClr val="000000"/>
            </a:solidFill>
            <a:ln w="31750">
              <a:solidFill>
                <a:srgbClr val="000000"/>
              </a:solidFill>
              <a:prstDash val="solid"/>
              <a:round/>
              <a:headEnd/>
              <a:tailEnd/>
            </a:ln>
          </p:spPr>
          <p:txBody>
            <a:bodyPr/>
            <a:lstStyle/>
            <a:p>
              <a:endParaRPr lang="en-GB"/>
            </a:p>
          </p:txBody>
        </p:sp>
        <p:sp>
          <p:nvSpPr>
            <p:cNvPr id="34095" name="Line 2181"/>
            <p:cNvSpPr>
              <a:spLocks noChangeShapeType="1"/>
            </p:cNvSpPr>
            <p:nvPr/>
          </p:nvSpPr>
          <p:spPr bwMode="auto">
            <a:xfrm flipH="1">
              <a:off x="3009" y="2347"/>
              <a:ext cx="179" cy="152"/>
            </a:xfrm>
            <a:prstGeom prst="line">
              <a:avLst/>
            </a:prstGeom>
            <a:noFill/>
            <a:ln w="31750">
              <a:solidFill>
                <a:srgbClr val="000000"/>
              </a:solidFill>
              <a:round/>
              <a:headEnd/>
              <a:tailEnd/>
            </a:ln>
          </p:spPr>
          <p:txBody>
            <a:bodyPr/>
            <a:lstStyle/>
            <a:p>
              <a:endParaRPr lang="en-GB"/>
            </a:p>
          </p:txBody>
        </p:sp>
        <p:sp>
          <p:nvSpPr>
            <p:cNvPr id="34096" name="Freeform 2182"/>
            <p:cNvSpPr>
              <a:spLocks/>
            </p:cNvSpPr>
            <p:nvPr/>
          </p:nvSpPr>
          <p:spPr bwMode="auto">
            <a:xfrm>
              <a:off x="2746" y="2513"/>
              <a:ext cx="69" cy="83"/>
            </a:xfrm>
            <a:custGeom>
              <a:avLst/>
              <a:gdLst>
                <a:gd name="T0" fmla="*/ 42 w 69"/>
                <a:gd name="T1" fmla="*/ 55 h 83"/>
                <a:gd name="T2" fmla="*/ 0 w 69"/>
                <a:gd name="T3" fmla="*/ 41 h 83"/>
                <a:gd name="T4" fmla="*/ 69 w 69"/>
                <a:gd name="T5" fmla="*/ 0 h 83"/>
                <a:gd name="T6" fmla="*/ 69 w 69"/>
                <a:gd name="T7" fmla="*/ 83 h 83"/>
                <a:gd name="T8" fmla="*/ 42 w 69"/>
                <a:gd name="T9" fmla="*/ 55 h 83"/>
                <a:gd name="T10" fmla="*/ 0 60000 65536"/>
                <a:gd name="T11" fmla="*/ 0 60000 65536"/>
                <a:gd name="T12" fmla="*/ 0 60000 65536"/>
                <a:gd name="T13" fmla="*/ 0 60000 65536"/>
                <a:gd name="T14" fmla="*/ 0 60000 65536"/>
                <a:gd name="T15" fmla="*/ 0 w 69"/>
                <a:gd name="T16" fmla="*/ 0 h 83"/>
                <a:gd name="T17" fmla="*/ 69 w 69"/>
                <a:gd name="T18" fmla="*/ 83 h 83"/>
              </a:gdLst>
              <a:ahLst/>
              <a:cxnLst>
                <a:cxn ang="T10">
                  <a:pos x="T0" y="T1"/>
                </a:cxn>
                <a:cxn ang="T11">
                  <a:pos x="T2" y="T3"/>
                </a:cxn>
                <a:cxn ang="T12">
                  <a:pos x="T4" y="T5"/>
                </a:cxn>
                <a:cxn ang="T13">
                  <a:pos x="T6" y="T7"/>
                </a:cxn>
                <a:cxn ang="T14">
                  <a:pos x="T8" y="T9"/>
                </a:cxn>
              </a:cxnLst>
              <a:rect l="T15" t="T16" r="T17" b="T18"/>
              <a:pathLst>
                <a:path w="69" h="83">
                  <a:moveTo>
                    <a:pt x="42" y="55"/>
                  </a:moveTo>
                  <a:lnTo>
                    <a:pt x="0" y="41"/>
                  </a:lnTo>
                  <a:lnTo>
                    <a:pt x="69" y="0"/>
                  </a:lnTo>
                  <a:lnTo>
                    <a:pt x="69" y="83"/>
                  </a:lnTo>
                  <a:lnTo>
                    <a:pt x="42" y="55"/>
                  </a:lnTo>
                  <a:close/>
                </a:path>
              </a:pathLst>
            </a:custGeom>
            <a:solidFill>
              <a:srgbClr val="000000"/>
            </a:solidFill>
            <a:ln w="31750">
              <a:solidFill>
                <a:srgbClr val="000000"/>
              </a:solidFill>
              <a:prstDash val="solid"/>
              <a:round/>
              <a:headEnd/>
              <a:tailEnd/>
            </a:ln>
          </p:spPr>
          <p:txBody>
            <a:bodyPr/>
            <a:lstStyle/>
            <a:p>
              <a:endParaRPr lang="en-GB"/>
            </a:p>
          </p:txBody>
        </p:sp>
        <p:sp>
          <p:nvSpPr>
            <p:cNvPr id="34097" name="Line 2183"/>
            <p:cNvSpPr>
              <a:spLocks noChangeShapeType="1"/>
            </p:cNvSpPr>
            <p:nvPr/>
          </p:nvSpPr>
          <p:spPr bwMode="auto">
            <a:xfrm flipV="1">
              <a:off x="2664" y="2582"/>
              <a:ext cx="110" cy="221"/>
            </a:xfrm>
            <a:prstGeom prst="line">
              <a:avLst/>
            </a:prstGeom>
            <a:noFill/>
            <a:ln w="31750">
              <a:solidFill>
                <a:srgbClr val="000000"/>
              </a:solidFill>
              <a:round/>
              <a:headEnd/>
              <a:tailEnd/>
            </a:ln>
          </p:spPr>
          <p:txBody>
            <a:bodyPr/>
            <a:lstStyle/>
            <a:p>
              <a:endParaRPr lang="en-GB"/>
            </a:p>
          </p:txBody>
        </p:sp>
        <p:sp>
          <p:nvSpPr>
            <p:cNvPr id="34098" name="Rectangle 2184"/>
            <p:cNvSpPr>
              <a:spLocks noChangeArrowheads="1"/>
            </p:cNvSpPr>
            <p:nvPr/>
          </p:nvSpPr>
          <p:spPr bwMode="auto">
            <a:xfrm>
              <a:off x="2286" y="1333"/>
              <a:ext cx="109" cy="136"/>
            </a:xfrm>
            <a:prstGeom prst="rect">
              <a:avLst/>
            </a:prstGeom>
            <a:noFill/>
            <a:ln w="9525">
              <a:noFill/>
              <a:miter lim="800000"/>
              <a:headEnd/>
              <a:tailEnd/>
            </a:ln>
          </p:spPr>
          <p:txBody>
            <a:bodyPr wrap="none" lIns="0" tIns="0" rIns="0" bIns="0">
              <a:spAutoFit/>
            </a:bodyPr>
            <a:lstStyle/>
            <a:p>
              <a:pPr eaLnBrk="0" hangingPunct="0"/>
              <a:r>
                <a:rPr lang="en-GB" sz="1400">
                  <a:solidFill>
                    <a:srgbClr val="000000"/>
                  </a:solidFill>
                  <a:latin typeface="Zapf Dingbats" charset="2"/>
                </a:rPr>
                <a:t>%</a:t>
              </a:r>
              <a:endParaRPr lang="en-GB" sz="2400">
                <a:latin typeface="Zapf Dingbats" charset="2"/>
              </a:endParaRPr>
            </a:p>
          </p:txBody>
        </p:sp>
        <p:sp>
          <p:nvSpPr>
            <p:cNvPr id="34099" name="Rectangle 2185"/>
            <p:cNvSpPr>
              <a:spLocks noChangeArrowheads="1"/>
            </p:cNvSpPr>
            <p:nvPr/>
          </p:nvSpPr>
          <p:spPr bwMode="auto">
            <a:xfrm>
              <a:off x="696" y="1754"/>
              <a:ext cx="109" cy="136"/>
            </a:xfrm>
            <a:prstGeom prst="rect">
              <a:avLst/>
            </a:prstGeom>
            <a:noFill/>
            <a:ln w="9525">
              <a:noFill/>
              <a:miter lim="800000"/>
              <a:headEnd/>
              <a:tailEnd/>
            </a:ln>
          </p:spPr>
          <p:txBody>
            <a:bodyPr wrap="none" lIns="0" tIns="0" rIns="0" bIns="0">
              <a:spAutoFit/>
            </a:bodyPr>
            <a:lstStyle/>
            <a:p>
              <a:pPr eaLnBrk="0" hangingPunct="0"/>
              <a:r>
                <a:rPr lang="en-GB" sz="1400">
                  <a:solidFill>
                    <a:srgbClr val="000000"/>
                  </a:solidFill>
                  <a:latin typeface="Zapf Dingbats" charset="2"/>
                </a:rPr>
                <a:t>%</a:t>
              </a:r>
              <a:endParaRPr lang="en-GB" sz="2400">
                <a:latin typeface="Zapf Dingbats" charset="2"/>
              </a:endParaRPr>
            </a:p>
          </p:txBody>
        </p:sp>
        <p:sp>
          <p:nvSpPr>
            <p:cNvPr id="34100" name="Rectangle 2186"/>
            <p:cNvSpPr>
              <a:spLocks noChangeArrowheads="1"/>
            </p:cNvSpPr>
            <p:nvPr/>
          </p:nvSpPr>
          <p:spPr bwMode="auto">
            <a:xfrm>
              <a:off x="592" y="1534"/>
              <a:ext cx="109" cy="136"/>
            </a:xfrm>
            <a:prstGeom prst="rect">
              <a:avLst/>
            </a:prstGeom>
            <a:noFill/>
            <a:ln w="9525">
              <a:noFill/>
              <a:miter lim="800000"/>
              <a:headEnd/>
              <a:tailEnd/>
            </a:ln>
          </p:spPr>
          <p:txBody>
            <a:bodyPr wrap="none" lIns="0" tIns="0" rIns="0" bIns="0">
              <a:spAutoFit/>
            </a:bodyPr>
            <a:lstStyle/>
            <a:p>
              <a:pPr eaLnBrk="0" hangingPunct="0"/>
              <a:r>
                <a:rPr lang="en-GB" sz="1400">
                  <a:solidFill>
                    <a:srgbClr val="000000"/>
                  </a:solidFill>
                  <a:latin typeface="Zapf Dingbats" charset="2"/>
                </a:rPr>
                <a:t>%</a:t>
              </a:r>
              <a:endParaRPr lang="en-GB" sz="2400">
                <a:latin typeface="Zapf Dingbats" charset="2"/>
              </a:endParaRPr>
            </a:p>
          </p:txBody>
        </p:sp>
      </p:grpSp>
      <p:sp>
        <p:nvSpPr>
          <p:cNvPr id="26627" name="Rectangle 2188"/>
          <p:cNvSpPr>
            <a:spLocks noGrp="1" noChangeArrowheads="1"/>
          </p:cNvSpPr>
          <p:nvPr>
            <p:ph type="title"/>
          </p:nvPr>
        </p:nvSpPr>
        <p:spPr>
          <a:xfrm>
            <a:off x="539750" y="404813"/>
            <a:ext cx="7543800" cy="796925"/>
          </a:xfrm>
        </p:spPr>
        <p:txBody>
          <a:bodyPr>
            <a:normAutofit fontScale="90000"/>
          </a:bodyPr>
          <a:lstStyle/>
          <a:p>
            <a:pPr algn="ctr" eaLnBrk="1" fontAlgn="auto" hangingPunct="1">
              <a:spcAft>
                <a:spcPts val="0"/>
              </a:spcAft>
              <a:defRPr/>
            </a:pPr>
            <a:r>
              <a:rPr lang="en-GB" b="1" dirty="0" smtClean="0">
                <a:solidFill>
                  <a:schemeClr val="tx2">
                    <a:satMod val="130000"/>
                  </a:schemeClr>
                </a:solidFill>
              </a:rPr>
              <a:t>A typical portion of the Internet </a:t>
            </a:r>
          </a:p>
        </p:txBody>
      </p:sp>
      <p:sp>
        <p:nvSpPr>
          <p:cNvPr id="507" name="Date Placeholder 506"/>
          <p:cNvSpPr>
            <a:spLocks noGrp="1"/>
          </p:cNvSpPr>
          <p:nvPr>
            <p:ph type="dt" sz="quarter" idx="10"/>
          </p:nvPr>
        </p:nvSpPr>
        <p:spPr/>
        <p:txBody>
          <a:bodyPr/>
          <a:lstStyle/>
          <a:p>
            <a:pPr>
              <a:defRPr/>
            </a:pPr>
            <a:fld id="{C7904A72-1AF9-4C44-A2BD-D8B9D96901E2}" type="datetime1">
              <a:rPr lang="en-GB"/>
              <a:pPr>
                <a:defRPr/>
              </a:pPr>
              <a:t>25/02/2011</a:t>
            </a:fld>
            <a:endParaRPr lang="en-GB"/>
          </a:p>
        </p:txBody>
      </p:sp>
      <p:sp>
        <p:nvSpPr>
          <p:cNvPr id="508" name="Slide Number Placeholder 507"/>
          <p:cNvSpPr>
            <a:spLocks noGrp="1"/>
          </p:cNvSpPr>
          <p:nvPr>
            <p:ph type="sldNum" sz="quarter" idx="12"/>
          </p:nvPr>
        </p:nvSpPr>
        <p:spPr/>
        <p:txBody>
          <a:bodyPr/>
          <a:lstStyle/>
          <a:p>
            <a:pPr>
              <a:defRPr/>
            </a:pPr>
            <a:fld id="{52C7186F-657D-41E0-932A-59A0ACE9F4ED}" type="slidenum">
              <a:rPr lang="en-GB" smtClean="0"/>
              <a:pPr>
                <a:defRPr/>
              </a:pPr>
              <a:t>29</a:t>
            </a:fld>
            <a:endParaRPr lang="en-GB"/>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sz="half" idx="4294967295"/>
          </p:nvPr>
        </p:nvSpPr>
        <p:spPr>
          <a:xfrm>
            <a:off x="857250" y="1465263"/>
            <a:ext cx="8286750" cy="5392737"/>
          </a:xfrm>
        </p:spPr>
        <p:txBody>
          <a:bodyPr lIns="91411" tIns="45708" rIns="91411" bIns="45708">
            <a:normAutofit fontScale="92500" lnSpcReduction="10000"/>
          </a:bodyPr>
          <a:lstStyle/>
          <a:p>
            <a:pPr marL="365760" indent="-283464" algn="just" eaLnBrk="1" fontAlgn="auto" hangingPunct="1">
              <a:spcAft>
                <a:spcPts val="0"/>
              </a:spcAft>
              <a:buFont typeface="Wingdings 2"/>
              <a:buChar char=""/>
              <a:defRPr/>
            </a:pPr>
            <a:r>
              <a:rPr lang="en-US" sz="2400" b="1" dirty="0" smtClean="0">
                <a:latin typeface="Times New Roman" pitchFamily="18" charset="0"/>
              </a:rPr>
              <a:t>Text Book</a:t>
            </a:r>
          </a:p>
          <a:p>
            <a:pPr marL="640080" lvl="1" indent="-237744" algn="just" eaLnBrk="1" fontAlgn="auto" hangingPunct="1">
              <a:spcAft>
                <a:spcPts val="0"/>
              </a:spcAft>
              <a:buFont typeface="Verdana"/>
              <a:buChar char="◦"/>
              <a:defRPr/>
            </a:pPr>
            <a:r>
              <a:rPr lang="en-US" dirty="0" smtClean="0">
                <a:latin typeface="Times New Roman" pitchFamily="18" charset="0"/>
              </a:rPr>
              <a:t>Distributed Systems : Concepts and Design</a:t>
            </a:r>
          </a:p>
          <a:p>
            <a:pPr marL="640080" lvl="1" indent="-237744" algn="just" eaLnBrk="1" fontAlgn="auto" hangingPunct="1">
              <a:spcAft>
                <a:spcPts val="0"/>
              </a:spcAft>
              <a:buFont typeface="Wingdings 2" pitchFamily="18" charset="2"/>
              <a:buNone/>
              <a:defRPr/>
            </a:pPr>
            <a:r>
              <a:rPr lang="en-US" dirty="0" smtClean="0">
                <a:latin typeface="Times New Roman" pitchFamily="18" charset="0"/>
              </a:rPr>
              <a:t>	By: George Coulouris, Jean Dollimore and Tim Kindberg: 4</a:t>
            </a:r>
            <a:r>
              <a:rPr lang="en-US" baseline="30000" dirty="0" smtClean="0">
                <a:latin typeface="Times New Roman" pitchFamily="18" charset="0"/>
              </a:rPr>
              <a:t>th</a:t>
            </a:r>
            <a:r>
              <a:rPr lang="en-US" dirty="0" smtClean="0">
                <a:latin typeface="Times New Roman" pitchFamily="18" charset="0"/>
              </a:rPr>
              <a:t> Edition</a:t>
            </a:r>
          </a:p>
          <a:p>
            <a:pPr marL="365760" indent="-283464" algn="just" eaLnBrk="1" fontAlgn="auto" hangingPunct="1">
              <a:spcAft>
                <a:spcPts val="0"/>
              </a:spcAft>
              <a:buFont typeface="Wingdings 2"/>
              <a:buChar char=""/>
              <a:defRPr/>
            </a:pPr>
            <a:endParaRPr lang="en-US" sz="2400" dirty="0" smtClean="0">
              <a:latin typeface="Times New Roman" pitchFamily="18" charset="0"/>
            </a:endParaRPr>
          </a:p>
          <a:p>
            <a:pPr marL="365760" indent="-283464" algn="just" eaLnBrk="1" fontAlgn="auto" hangingPunct="1">
              <a:spcAft>
                <a:spcPts val="0"/>
              </a:spcAft>
              <a:buFont typeface="Wingdings 2"/>
              <a:buChar char=""/>
              <a:defRPr/>
            </a:pPr>
            <a:r>
              <a:rPr lang="en-US" sz="2400" b="1" dirty="0" smtClean="0">
                <a:latin typeface="Times New Roman" pitchFamily="18" charset="0"/>
              </a:rPr>
              <a:t>Reference</a:t>
            </a:r>
          </a:p>
          <a:p>
            <a:pPr marL="640080" lvl="1" indent="-237744" algn="just" eaLnBrk="1" fontAlgn="auto" hangingPunct="1">
              <a:spcAft>
                <a:spcPts val="0"/>
              </a:spcAft>
              <a:buFont typeface="Verdana"/>
              <a:buChar char="◦"/>
              <a:defRPr/>
            </a:pPr>
            <a:r>
              <a:rPr lang="en-US" dirty="0" smtClean="0">
                <a:latin typeface="Times New Roman" pitchFamily="18" charset="0"/>
              </a:rPr>
              <a:t>Tanenbaum, Andrew S and van Steen, Maarten, Distributed Systems, Principles and Paradigms, Prentice Hall</a:t>
            </a:r>
          </a:p>
          <a:p>
            <a:pPr marL="365760" indent="-283464" algn="just" eaLnBrk="1" fontAlgn="auto" hangingPunct="1">
              <a:spcAft>
                <a:spcPts val="0"/>
              </a:spcAft>
              <a:buFont typeface="Wingdings 2"/>
              <a:buChar char=""/>
              <a:defRPr/>
            </a:pPr>
            <a:endParaRPr lang="en-US" sz="2400" dirty="0" smtClean="0">
              <a:latin typeface="Times New Roman" pitchFamily="18" charset="0"/>
            </a:endParaRPr>
          </a:p>
          <a:p>
            <a:pPr marL="365760" indent="-283464" eaLnBrk="1" fontAlgn="auto" hangingPunct="1">
              <a:lnSpc>
                <a:spcPct val="90000"/>
              </a:lnSpc>
              <a:spcAft>
                <a:spcPts val="0"/>
              </a:spcAft>
              <a:buFont typeface="Wingdings 2"/>
              <a:buChar char=""/>
              <a:defRPr/>
            </a:pPr>
            <a:r>
              <a:rPr lang="en-US" sz="3000" b="1" dirty="0" smtClean="0"/>
              <a:t>Java Programming Books</a:t>
            </a:r>
          </a:p>
          <a:p>
            <a:pPr marL="365760" indent="-283464" eaLnBrk="1" fontAlgn="auto" hangingPunct="1">
              <a:lnSpc>
                <a:spcPct val="90000"/>
              </a:lnSpc>
              <a:spcAft>
                <a:spcPts val="0"/>
              </a:spcAft>
              <a:buFont typeface="Wingdings 2"/>
              <a:buChar char=""/>
              <a:defRPr/>
            </a:pPr>
            <a:r>
              <a:rPr lang="en-US" sz="3000" b="1" dirty="0" smtClean="0"/>
              <a:t>More references will be given after each lecture (if there are any)</a:t>
            </a:r>
          </a:p>
        </p:txBody>
      </p:sp>
      <p:sp>
        <p:nvSpPr>
          <p:cNvPr id="3" name="Date Placeholder 2"/>
          <p:cNvSpPr>
            <a:spLocks noGrp="1"/>
          </p:cNvSpPr>
          <p:nvPr>
            <p:ph type="dt" sz="quarter" idx="10"/>
          </p:nvPr>
        </p:nvSpPr>
        <p:spPr/>
        <p:txBody>
          <a:bodyPr/>
          <a:lstStyle/>
          <a:p>
            <a:pPr>
              <a:defRPr/>
            </a:pPr>
            <a:fld id="{335F7C2C-28E6-4FB5-99A9-DEC68ACFAAE8}" type="datetime1">
              <a:rPr lang="en-GB"/>
              <a:pPr>
                <a:defRPr/>
              </a:pPr>
              <a:t>25/02/2011</a:t>
            </a:fld>
            <a:endParaRPr lang="en-GB"/>
          </a:p>
        </p:txBody>
      </p:sp>
      <p:sp>
        <p:nvSpPr>
          <p:cNvPr id="4" name="Slide Number Placeholder 3"/>
          <p:cNvSpPr>
            <a:spLocks noGrp="1"/>
          </p:cNvSpPr>
          <p:nvPr>
            <p:ph type="sldNum" sz="quarter" idx="12"/>
          </p:nvPr>
        </p:nvSpPr>
        <p:spPr/>
        <p:txBody>
          <a:bodyPr/>
          <a:lstStyle/>
          <a:p>
            <a:pPr>
              <a:defRPr/>
            </a:pPr>
            <a:fld id="{23E68C6D-F1E8-4E7D-A228-A58CCE65DC9E}" type="slidenum">
              <a:rPr lang="en-GB" smtClean="0"/>
              <a:pPr>
                <a:defRPr/>
              </a:pPr>
              <a:t>3</a:t>
            </a:fld>
            <a:endParaRPr lang="en-GB"/>
          </a:p>
        </p:txBody>
      </p:sp>
      <p:sp>
        <p:nvSpPr>
          <p:cNvPr id="5" name="Rectangle 2"/>
          <p:cNvSpPr txBox="1">
            <a:spLocks noChangeArrowheads="1"/>
          </p:cNvSpPr>
          <p:nvPr/>
        </p:nvSpPr>
        <p:spPr>
          <a:xfrm>
            <a:off x="990600" y="0"/>
            <a:ext cx="8153400" cy="990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300" b="1"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Resources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14400" y="274638"/>
            <a:ext cx="7772400" cy="706437"/>
          </a:xfrm>
        </p:spPr>
        <p:txBody>
          <a:bodyPr>
            <a:normAutofit fontScale="90000"/>
          </a:bodyPr>
          <a:lstStyle/>
          <a:p>
            <a:pPr algn="ctr" eaLnBrk="1" fontAlgn="auto" hangingPunct="1">
              <a:spcAft>
                <a:spcPts val="0"/>
              </a:spcAft>
              <a:defRPr/>
            </a:pPr>
            <a:r>
              <a:rPr lang="en-US" b="1" smtClean="0">
                <a:solidFill>
                  <a:schemeClr val="tx2">
                    <a:satMod val="130000"/>
                  </a:schemeClr>
                </a:solidFill>
              </a:rPr>
              <a:t>Intranets</a:t>
            </a:r>
          </a:p>
        </p:txBody>
      </p:sp>
      <p:sp>
        <p:nvSpPr>
          <p:cNvPr id="27651" name="Rectangle 3"/>
          <p:cNvSpPr>
            <a:spLocks noGrp="1" noChangeArrowheads="1"/>
          </p:cNvSpPr>
          <p:nvPr>
            <p:ph idx="1"/>
          </p:nvPr>
        </p:nvSpPr>
        <p:spPr>
          <a:xfrm>
            <a:off x="1619672" y="1052513"/>
            <a:ext cx="7079828" cy="4878387"/>
          </a:xfrm>
        </p:spPr>
        <p:txBody>
          <a:bodyPr>
            <a:normAutofit/>
          </a:bodyPr>
          <a:lstStyle/>
          <a:p>
            <a:pPr marL="365760" indent="-283464" algn="just" eaLnBrk="1" fontAlgn="auto" hangingPunct="1">
              <a:spcAft>
                <a:spcPts val="0"/>
              </a:spcAft>
              <a:buFont typeface="Wingdings 2"/>
              <a:buChar char=""/>
              <a:defRPr/>
            </a:pPr>
            <a:r>
              <a:rPr lang="en-US" dirty="0" smtClean="0"/>
              <a:t>Portion of the Internet </a:t>
            </a:r>
          </a:p>
          <a:p>
            <a:pPr marL="640398" lvl="1" indent="-283464" algn="just" eaLnBrk="1" fontAlgn="auto" hangingPunct="1">
              <a:spcAft>
                <a:spcPts val="0"/>
              </a:spcAft>
              <a:buFont typeface="Wingdings 2"/>
              <a:buChar char=""/>
              <a:defRPr/>
            </a:pPr>
            <a:r>
              <a:rPr lang="en-US" dirty="0" smtClean="0">
                <a:solidFill>
                  <a:srgbClr val="0070C0"/>
                </a:solidFill>
              </a:rPr>
              <a:t>Separately administered</a:t>
            </a:r>
            <a:r>
              <a:rPr lang="en-US" dirty="0" smtClean="0"/>
              <a:t> </a:t>
            </a:r>
          </a:p>
          <a:p>
            <a:pPr marL="640398" lvl="1" indent="-283464" algn="just" eaLnBrk="1" fontAlgn="auto" hangingPunct="1">
              <a:spcAft>
                <a:spcPts val="0"/>
              </a:spcAft>
              <a:buFont typeface="Wingdings 2"/>
              <a:buChar char=""/>
              <a:defRPr/>
            </a:pPr>
            <a:r>
              <a:rPr lang="en-US" dirty="0" smtClean="0">
                <a:solidFill>
                  <a:srgbClr val="0070C0"/>
                </a:solidFill>
              </a:rPr>
              <a:t>Boundary that can be configured to enforce local security policies</a:t>
            </a:r>
            <a:r>
              <a:rPr lang="en-US" dirty="0" smtClean="0"/>
              <a:t>.</a:t>
            </a:r>
          </a:p>
          <a:p>
            <a:pPr marL="365760" indent="-283464" algn="just" eaLnBrk="1" fontAlgn="auto" hangingPunct="1">
              <a:spcAft>
                <a:spcPts val="0"/>
              </a:spcAft>
              <a:buFont typeface="Wingdings 2"/>
              <a:buChar char=""/>
              <a:defRPr/>
            </a:pPr>
            <a:endParaRPr lang="en-US" dirty="0" smtClean="0"/>
          </a:p>
          <a:p>
            <a:pPr marL="365760" indent="-283464" algn="just" eaLnBrk="1" fontAlgn="auto" hangingPunct="1">
              <a:spcAft>
                <a:spcPts val="0"/>
              </a:spcAft>
              <a:buFont typeface="Wingdings 2"/>
              <a:buChar char=""/>
              <a:defRPr/>
            </a:pPr>
            <a:r>
              <a:rPr lang="en-US" dirty="0" smtClean="0"/>
              <a:t>An intranet is connected to the internet via a router</a:t>
            </a:r>
          </a:p>
        </p:txBody>
      </p:sp>
      <p:sp>
        <p:nvSpPr>
          <p:cNvPr id="4" name="Date Placeholder 3"/>
          <p:cNvSpPr>
            <a:spLocks noGrp="1"/>
          </p:cNvSpPr>
          <p:nvPr>
            <p:ph type="dt" sz="quarter" idx="10"/>
          </p:nvPr>
        </p:nvSpPr>
        <p:spPr/>
        <p:txBody>
          <a:bodyPr/>
          <a:lstStyle/>
          <a:p>
            <a:pPr>
              <a:defRPr/>
            </a:pPr>
            <a:fld id="{209A400E-0C15-4F3D-BA4C-A742D69FA751}" type="datetime1">
              <a:rPr lang="en-GB"/>
              <a:pPr>
                <a:defRPr/>
              </a:pPr>
              <a:t>25/02/2011</a:t>
            </a:fld>
            <a:endParaRPr lang="en-GB"/>
          </a:p>
        </p:txBody>
      </p:sp>
      <p:sp>
        <p:nvSpPr>
          <p:cNvPr id="5" name="Slide Number Placeholder 4"/>
          <p:cNvSpPr>
            <a:spLocks noGrp="1"/>
          </p:cNvSpPr>
          <p:nvPr>
            <p:ph type="sldNum" sz="quarter" idx="12"/>
          </p:nvPr>
        </p:nvSpPr>
        <p:spPr/>
        <p:txBody>
          <a:bodyPr/>
          <a:lstStyle/>
          <a:p>
            <a:pPr>
              <a:defRPr/>
            </a:pPr>
            <a:fld id="{BCD11765-224D-475C-9210-B7C06D617705}" type="slidenum">
              <a:rPr lang="en-GB" smtClean="0"/>
              <a:pPr>
                <a:defRPr/>
              </a:pPr>
              <a:t>30</a:t>
            </a:fld>
            <a:endParaRPr lang="en-GB"/>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14400" y="274638"/>
            <a:ext cx="7772400" cy="706437"/>
          </a:xfrm>
        </p:spPr>
        <p:txBody>
          <a:bodyPr>
            <a:normAutofit fontScale="90000"/>
          </a:bodyPr>
          <a:lstStyle/>
          <a:p>
            <a:pPr algn="ctr" eaLnBrk="1" fontAlgn="auto" hangingPunct="1">
              <a:spcAft>
                <a:spcPts val="0"/>
              </a:spcAft>
              <a:defRPr/>
            </a:pPr>
            <a:r>
              <a:rPr lang="en-US" b="1" smtClean="0">
                <a:solidFill>
                  <a:schemeClr val="tx2">
                    <a:satMod val="130000"/>
                  </a:schemeClr>
                </a:solidFill>
              </a:rPr>
              <a:t>Intranets</a:t>
            </a:r>
          </a:p>
        </p:txBody>
      </p:sp>
      <p:sp>
        <p:nvSpPr>
          <p:cNvPr id="27651" name="Rectangle 3"/>
          <p:cNvSpPr>
            <a:spLocks noGrp="1" noChangeArrowheads="1"/>
          </p:cNvSpPr>
          <p:nvPr>
            <p:ph idx="1"/>
          </p:nvPr>
        </p:nvSpPr>
        <p:spPr>
          <a:xfrm>
            <a:off x="1619672" y="1052513"/>
            <a:ext cx="7079828" cy="4878387"/>
          </a:xfrm>
        </p:spPr>
        <p:txBody>
          <a:bodyPr>
            <a:normAutofit/>
          </a:bodyPr>
          <a:lstStyle/>
          <a:p>
            <a:pPr marL="365760" indent="-283464" algn="just" eaLnBrk="1" fontAlgn="auto" hangingPunct="1">
              <a:spcAft>
                <a:spcPts val="0"/>
              </a:spcAft>
              <a:buFont typeface="Wingdings 2"/>
              <a:buChar char=""/>
              <a:defRPr/>
            </a:pPr>
            <a:r>
              <a:rPr lang="en-US" sz="2800" b="1" dirty="0" smtClean="0"/>
              <a:t>Firewall</a:t>
            </a:r>
          </a:p>
          <a:p>
            <a:pPr marL="640080" lvl="1" indent="-237744" algn="just" eaLnBrk="1" fontAlgn="auto" hangingPunct="1">
              <a:spcAft>
                <a:spcPts val="0"/>
              </a:spcAft>
              <a:buFont typeface="Verdana"/>
              <a:buChar char="◦"/>
              <a:defRPr/>
            </a:pPr>
            <a:r>
              <a:rPr lang="en-US" dirty="0" smtClean="0"/>
              <a:t>To protect an intranet by preventing unauthorized messages leaving or entering</a:t>
            </a:r>
          </a:p>
          <a:p>
            <a:pPr marL="640080" lvl="1" indent="-237744" algn="just" eaLnBrk="1" fontAlgn="auto" hangingPunct="1">
              <a:spcAft>
                <a:spcPts val="0"/>
              </a:spcAft>
              <a:buFont typeface="Verdana"/>
              <a:buChar char="◦"/>
              <a:defRPr/>
            </a:pPr>
            <a:r>
              <a:rPr lang="en-US" dirty="0" smtClean="0"/>
              <a:t>Allow only those messages related to email &amp; web access to pass into or out of the intranet that it protects.</a:t>
            </a:r>
          </a:p>
          <a:p>
            <a:pPr marL="365760" indent="-283464" algn="just" eaLnBrk="1" fontAlgn="auto" hangingPunct="1">
              <a:spcAft>
                <a:spcPts val="0"/>
              </a:spcAft>
              <a:buFont typeface="Wingdings 2"/>
              <a:buChar char=""/>
              <a:defRPr/>
            </a:pPr>
            <a:endParaRPr lang="en-US" sz="2800" dirty="0" smtClean="0"/>
          </a:p>
          <a:p>
            <a:pPr marL="365760" indent="-283464" algn="just" eaLnBrk="1" fontAlgn="auto" hangingPunct="1">
              <a:spcAft>
                <a:spcPts val="0"/>
              </a:spcAft>
              <a:buFont typeface="Wingdings 2"/>
              <a:buChar char=""/>
              <a:defRPr/>
            </a:pPr>
            <a:r>
              <a:rPr lang="en-US" sz="2800" b="1" dirty="0" smtClean="0"/>
              <a:t>Perfect Firewall</a:t>
            </a:r>
          </a:p>
          <a:p>
            <a:pPr marL="640398" lvl="1" indent="-283464" algn="just" eaLnBrk="1" fontAlgn="auto" hangingPunct="1">
              <a:spcAft>
                <a:spcPts val="0"/>
              </a:spcAft>
              <a:buFont typeface="Wingdings 2"/>
              <a:buChar char=""/>
              <a:defRPr/>
            </a:pPr>
            <a:r>
              <a:rPr lang="en-US" sz="2400" dirty="0" smtClean="0"/>
              <a:t>Police, Ministry of Defense, Security organizations. </a:t>
            </a:r>
            <a:endParaRPr lang="en-US" sz="2000" dirty="0" smtClean="0"/>
          </a:p>
        </p:txBody>
      </p:sp>
      <p:sp>
        <p:nvSpPr>
          <p:cNvPr id="4" name="Date Placeholder 3"/>
          <p:cNvSpPr>
            <a:spLocks noGrp="1"/>
          </p:cNvSpPr>
          <p:nvPr>
            <p:ph type="dt" sz="quarter" idx="10"/>
          </p:nvPr>
        </p:nvSpPr>
        <p:spPr/>
        <p:txBody>
          <a:bodyPr/>
          <a:lstStyle/>
          <a:p>
            <a:pPr>
              <a:defRPr/>
            </a:pPr>
            <a:fld id="{209A400E-0C15-4F3D-BA4C-A742D69FA751}" type="datetime1">
              <a:rPr lang="en-GB"/>
              <a:pPr>
                <a:defRPr/>
              </a:pPr>
              <a:t>25/02/2011</a:t>
            </a:fld>
            <a:endParaRPr lang="en-GB"/>
          </a:p>
        </p:txBody>
      </p:sp>
      <p:sp>
        <p:nvSpPr>
          <p:cNvPr id="5" name="Slide Number Placeholder 4"/>
          <p:cNvSpPr>
            <a:spLocks noGrp="1"/>
          </p:cNvSpPr>
          <p:nvPr>
            <p:ph type="sldNum" sz="quarter" idx="12"/>
          </p:nvPr>
        </p:nvSpPr>
        <p:spPr/>
        <p:txBody>
          <a:bodyPr/>
          <a:lstStyle/>
          <a:p>
            <a:pPr>
              <a:defRPr/>
            </a:pPr>
            <a:fld id="{BCD11765-224D-475C-9210-B7C06D617705}" type="slidenum">
              <a:rPr lang="en-GB" smtClean="0"/>
              <a:pPr>
                <a:defRPr/>
              </a:pPr>
              <a:t>31</a:t>
            </a:fld>
            <a:endParaRPr lang="en-GB"/>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22238"/>
            <a:ext cx="7543800" cy="795337"/>
          </a:xfrm>
        </p:spPr>
        <p:txBody>
          <a:bodyPr/>
          <a:lstStyle/>
          <a:p>
            <a:pPr algn="ctr" eaLnBrk="1" fontAlgn="auto" hangingPunct="1">
              <a:spcAft>
                <a:spcPts val="0"/>
              </a:spcAft>
              <a:defRPr/>
            </a:pPr>
            <a:r>
              <a:rPr lang="en-GB" b="1" smtClean="0">
                <a:solidFill>
                  <a:schemeClr val="tx2">
                    <a:satMod val="130000"/>
                  </a:schemeClr>
                </a:solidFill>
              </a:rPr>
              <a:t>A typical intranet </a:t>
            </a:r>
          </a:p>
        </p:txBody>
      </p:sp>
      <p:pic>
        <p:nvPicPr>
          <p:cNvPr id="35843" name="Picture 3"/>
          <p:cNvPicPr>
            <a:picLocks noChangeAspect="1" noChangeArrowheads="1"/>
          </p:cNvPicPr>
          <p:nvPr/>
        </p:nvPicPr>
        <p:blipFill>
          <a:blip r:embed="rId2" cstate="print"/>
          <a:srcRect/>
          <a:stretch>
            <a:fillRect/>
          </a:stretch>
        </p:blipFill>
        <p:spPr bwMode="auto">
          <a:xfrm>
            <a:off x="1043608" y="1268760"/>
            <a:ext cx="7975600" cy="5041900"/>
          </a:xfrm>
          <a:prstGeom prst="rect">
            <a:avLst/>
          </a:prstGeom>
          <a:noFill/>
          <a:ln w="9525">
            <a:noFill/>
            <a:miter lim="800000"/>
            <a:headEnd/>
            <a:tailEnd/>
          </a:ln>
        </p:spPr>
      </p:pic>
      <p:sp>
        <p:nvSpPr>
          <p:cNvPr id="4" name="Date Placeholder 3"/>
          <p:cNvSpPr>
            <a:spLocks noGrp="1"/>
          </p:cNvSpPr>
          <p:nvPr>
            <p:ph type="dt" sz="quarter" idx="10"/>
          </p:nvPr>
        </p:nvSpPr>
        <p:spPr/>
        <p:txBody>
          <a:bodyPr/>
          <a:lstStyle/>
          <a:p>
            <a:pPr>
              <a:defRPr/>
            </a:pPr>
            <a:fld id="{4D845146-94DF-4300-BA6F-8127865416B1}" type="datetime1">
              <a:rPr lang="en-GB"/>
              <a:pPr>
                <a:defRPr/>
              </a:pPr>
              <a:t>25/02/2011</a:t>
            </a:fld>
            <a:endParaRPr lang="en-GB"/>
          </a:p>
        </p:txBody>
      </p:sp>
      <p:sp>
        <p:nvSpPr>
          <p:cNvPr id="5" name="Slide Number Placeholder 4"/>
          <p:cNvSpPr>
            <a:spLocks noGrp="1"/>
          </p:cNvSpPr>
          <p:nvPr>
            <p:ph type="sldNum" sz="quarter" idx="12"/>
          </p:nvPr>
        </p:nvSpPr>
        <p:spPr/>
        <p:txBody>
          <a:bodyPr/>
          <a:lstStyle/>
          <a:p>
            <a:pPr>
              <a:defRPr/>
            </a:pPr>
            <a:fld id="{57B77342-9DC9-46D7-B5F2-B61BDB4E8DC6}" type="slidenum">
              <a:rPr lang="en-GB" smtClean="0"/>
              <a:pPr>
                <a:defRPr/>
              </a:pPr>
              <a:t>32</a:t>
            </a:fld>
            <a:endParaRPr lang="en-GB"/>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122238"/>
            <a:ext cx="7543800" cy="623887"/>
          </a:xfrm>
        </p:spPr>
        <p:txBody>
          <a:bodyPr>
            <a:normAutofit fontScale="90000"/>
          </a:bodyPr>
          <a:lstStyle/>
          <a:p>
            <a:pPr algn="ctr" eaLnBrk="1" fontAlgn="auto" hangingPunct="1">
              <a:spcAft>
                <a:spcPts val="0"/>
              </a:spcAft>
              <a:defRPr/>
            </a:pPr>
            <a:r>
              <a:rPr lang="en-US" sz="3500" b="1" smtClean="0">
                <a:solidFill>
                  <a:schemeClr val="tx2">
                    <a:satMod val="130000"/>
                  </a:schemeClr>
                </a:solidFill>
              </a:rPr>
              <a:t>Mobile &amp; ubiquitous computing</a:t>
            </a:r>
          </a:p>
        </p:txBody>
      </p:sp>
      <p:sp>
        <p:nvSpPr>
          <p:cNvPr id="36867" name="Rectangle 3"/>
          <p:cNvSpPr>
            <a:spLocks noGrp="1" noChangeArrowheads="1"/>
          </p:cNvSpPr>
          <p:nvPr>
            <p:ph idx="1"/>
          </p:nvPr>
        </p:nvSpPr>
        <p:spPr>
          <a:xfrm>
            <a:off x="1116013" y="1004888"/>
            <a:ext cx="7650162" cy="5668962"/>
          </a:xfrm>
        </p:spPr>
        <p:txBody>
          <a:bodyPr/>
          <a:lstStyle/>
          <a:p>
            <a:pPr algn="just" eaLnBrk="1" hangingPunct="1">
              <a:lnSpc>
                <a:spcPct val="90000"/>
              </a:lnSpc>
            </a:pPr>
            <a:r>
              <a:rPr lang="en-US" b="1" dirty="0" smtClean="0"/>
              <a:t>Miniaturization of devices and wireless networking</a:t>
            </a:r>
          </a:p>
          <a:p>
            <a:pPr lvl="1" algn="just" eaLnBrk="1" hangingPunct="1">
              <a:lnSpc>
                <a:spcPct val="90000"/>
              </a:lnSpc>
            </a:pPr>
            <a:r>
              <a:rPr lang="en-US" dirty="0" smtClean="0"/>
              <a:t>Integration of small &amp; portable computing devices into dist sys. These devices include:</a:t>
            </a:r>
          </a:p>
          <a:p>
            <a:pPr lvl="1" algn="just" eaLnBrk="1" hangingPunct="1">
              <a:lnSpc>
                <a:spcPct val="90000"/>
              </a:lnSpc>
            </a:pPr>
            <a:endParaRPr lang="en-US" dirty="0" smtClean="0"/>
          </a:p>
          <a:p>
            <a:pPr lvl="1" algn="just" eaLnBrk="1" hangingPunct="1">
              <a:lnSpc>
                <a:spcPct val="90000"/>
              </a:lnSpc>
            </a:pPr>
            <a:r>
              <a:rPr lang="en-US" dirty="0" smtClean="0"/>
              <a:t>Laptop computers </a:t>
            </a:r>
          </a:p>
          <a:p>
            <a:pPr lvl="1" algn="just" eaLnBrk="1" hangingPunct="1">
              <a:lnSpc>
                <a:spcPct val="90000"/>
              </a:lnSpc>
            </a:pPr>
            <a:endParaRPr lang="en-US" dirty="0" smtClean="0"/>
          </a:p>
          <a:p>
            <a:pPr lvl="1" algn="just" eaLnBrk="1" hangingPunct="1">
              <a:lnSpc>
                <a:spcPct val="90000"/>
              </a:lnSpc>
            </a:pPr>
            <a:r>
              <a:rPr lang="en-US" dirty="0" smtClean="0"/>
              <a:t>Handheld devices, including personal digital assistants (PDAs), mobile phones, pagers, video cameras and digital cameras</a:t>
            </a:r>
          </a:p>
          <a:p>
            <a:pPr lvl="1" algn="just" eaLnBrk="1" hangingPunct="1">
              <a:lnSpc>
                <a:spcPct val="90000"/>
              </a:lnSpc>
            </a:pPr>
            <a:endParaRPr lang="en-US" dirty="0" smtClean="0"/>
          </a:p>
        </p:txBody>
      </p:sp>
      <p:sp>
        <p:nvSpPr>
          <p:cNvPr id="4" name="Date Placeholder 3"/>
          <p:cNvSpPr>
            <a:spLocks noGrp="1"/>
          </p:cNvSpPr>
          <p:nvPr>
            <p:ph type="dt" sz="quarter" idx="10"/>
          </p:nvPr>
        </p:nvSpPr>
        <p:spPr/>
        <p:txBody>
          <a:bodyPr/>
          <a:lstStyle/>
          <a:p>
            <a:pPr>
              <a:defRPr/>
            </a:pPr>
            <a:fld id="{A7211A60-6AF3-4801-B5E1-23B9B6812D7C}" type="datetime1">
              <a:rPr lang="en-GB"/>
              <a:pPr>
                <a:defRPr/>
              </a:pPr>
              <a:t>25/02/2011</a:t>
            </a:fld>
            <a:endParaRPr lang="en-GB"/>
          </a:p>
        </p:txBody>
      </p:sp>
      <p:sp>
        <p:nvSpPr>
          <p:cNvPr id="5" name="Slide Number Placeholder 4"/>
          <p:cNvSpPr>
            <a:spLocks noGrp="1"/>
          </p:cNvSpPr>
          <p:nvPr>
            <p:ph type="sldNum" sz="quarter" idx="12"/>
          </p:nvPr>
        </p:nvSpPr>
        <p:spPr/>
        <p:txBody>
          <a:bodyPr/>
          <a:lstStyle/>
          <a:p>
            <a:pPr>
              <a:defRPr/>
            </a:pPr>
            <a:fld id="{AD5B680B-A6DD-40D2-B540-ABDA663D56C0}" type="slidenum">
              <a:rPr lang="en-GB" smtClean="0"/>
              <a:pPr>
                <a:defRPr/>
              </a:pPr>
              <a:t>33</a:t>
            </a:fld>
            <a:endParaRPr lang="en-GB"/>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122238"/>
            <a:ext cx="7543800" cy="623887"/>
          </a:xfrm>
        </p:spPr>
        <p:txBody>
          <a:bodyPr>
            <a:normAutofit fontScale="90000"/>
          </a:bodyPr>
          <a:lstStyle/>
          <a:p>
            <a:pPr algn="ctr" eaLnBrk="1" fontAlgn="auto" hangingPunct="1">
              <a:spcAft>
                <a:spcPts val="0"/>
              </a:spcAft>
              <a:defRPr/>
            </a:pPr>
            <a:r>
              <a:rPr lang="en-US" sz="3500" b="1" dirty="0" smtClean="0">
                <a:solidFill>
                  <a:schemeClr val="tx2">
                    <a:satMod val="130000"/>
                  </a:schemeClr>
                </a:solidFill>
              </a:rPr>
              <a:t>Mobile Computing</a:t>
            </a:r>
          </a:p>
        </p:txBody>
      </p:sp>
      <p:sp>
        <p:nvSpPr>
          <p:cNvPr id="37891" name="Rectangle 3"/>
          <p:cNvSpPr>
            <a:spLocks noGrp="1" noChangeArrowheads="1"/>
          </p:cNvSpPr>
          <p:nvPr>
            <p:ph idx="1"/>
          </p:nvPr>
        </p:nvSpPr>
        <p:spPr>
          <a:xfrm>
            <a:off x="1187450" y="1004888"/>
            <a:ext cx="7578725" cy="5668962"/>
          </a:xfrm>
        </p:spPr>
        <p:txBody>
          <a:bodyPr/>
          <a:lstStyle/>
          <a:p>
            <a:pPr algn="just" eaLnBrk="1" hangingPunct="1">
              <a:lnSpc>
                <a:spcPct val="90000"/>
              </a:lnSpc>
            </a:pPr>
            <a:r>
              <a:rPr lang="en-US" i="1" dirty="0" smtClean="0">
                <a:solidFill>
                  <a:srgbClr val="0000FF"/>
                </a:solidFill>
              </a:rPr>
              <a:t>Mobile computing</a:t>
            </a:r>
            <a:r>
              <a:rPr lang="en-US" i="1" dirty="0" smtClean="0"/>
              <a:t> is the performance of computing tasks while the user is on move or visiting places other than their usual environment.</a:t>
            </a:r>
          </a:p>
          <a:p>
            <a:pPr algn="just" eaLnBrk="1" hangingPunct="1">
              <a:lnSpc>
                <a:spcPct val="90000"/>
              </a:lnSpc>
            </a:pPr>
            <a:endParaRPr lang="en-US" sz="2400" dirty="0" smtClean="0"/>
          </a:p>
          <a:p>
            <a:pPr algn="just" eaLnBrk="1" hangingPunct="1">
              <a:lnSpc>
                <a:spcPct val="90000"/>
              </a:lnSpc>
            </a:pPr>
            <a:r>
              <a:rPr lang="en-US" sz="2800" dirty="0" smtClean="0"/>
              <a:t>User who are away from their home intranet  are still provided resources via the devices they carry with them </a:t>
            </a:r>
          </a:p>
          <a:p>
            <a:pPr algn="just" eaLnBrk="1" hangingPunct="1">
              <a:lnSpc>
                <a:spcPct val="90000"/>
              </a:lnSpc>
            </a:pPr>
            <a:endParaRPr lang="en-US" sz="2400" dirty="0" smtClean="0"/>
          </a:p>
          <a:p>
            <a:pPr algn="just" eaLnBrk="1" hangingPunct="1">
              <a:lnSpc>
                <a:spcPct val="90000"/>
              </a:lnSpc>
            </a:pPr>
            <a:r>
              <a:rPr lang="en-US" sz="2800" dirty="0" smtClean="0"/>
              <a:t>Location-aware computing: </a:t>
            </a:r>
          </a:p>
          <a:p>
            <a:pPr lvl="1" algn="just" eaLnBrk="1" hangingPunct="1">
              <a:lnSpc>
                <a:spcPct val="90000"/>
              </a:lnSpc>
            </a:pPr>
            <a:r>
              <a:rPr lang="en-US" sz="2400" dirty="0" smtClean="0"/>
              <a:t>Utilize resources that are conveniently nearby.</a:t>
            </a:r>
          </a:p>
        </p:txBody>
      </p:sp>
      <p:sp>
        <p:nvSpPr>
          <p:cNvPr id="4" name="Date Placeholder 3"/>
          <p:cNvSpPr>
            <a:spLocks noGrp="1"/>
          </p:cNvSpPr>
          <p:nvPr>
            <p:ph type="dt" sz="quarter" idx="10"/>
          </p:nvPr>
        </p:nvSpPr>
        <p:spPr/>
        <p:txBody>
          <a:bodyPr/>
          <a:lstStyle/>
          <a:p>
            <a:pPr>
              <a:defRPr/>
            </a:pPr>
            <a:fld id="{A7211A60-6AF3-4801-B5E1-23B9B6812D7C}" type="datetime1">
              <a:rPr lang="en-GB"/>
              <a:pPr>
                <a:defRPr/>
              </a:pPr>
              <a:t>25/02/2011</a:t>
            </a:fld>
            <a:endParaRPr lang="en-GB"/>
          </a:p>
        </p:txBody>
      </p:sp>
      <p:sp>
        <p:nvSpPr>
          <p:cNvPr id="5" name="Slide Number Placeholder 4"/>
          <p:cNvSpPr>
            <a:spLocks noGrp="1"/>
          </p:cNvSpPr>
          <p:nvPr>
            <p:ph type="sldNum" sz="quarter" idx="12"/>
          </p:nvPr>
        </p:nvSpPr>
        <p:spPr/>
        <p:txBody>
          <a:bodyPr/>
          <a:lstStyle/>
          <a:p>
            <a:pPr>
              <a:defRPr/>
            </a:pPr>
            <a:fld id="{A5BECE35-E3A5-4A79-918E-56245CE8DB65}" type="slidenum">
              <a:rPr lang="en-GB" smtClean="0"/>
              <a:pPr>
                <a:defRPr/>
              </a:pPr>
              <a:t>34</a:t>
            </a:fld>
            <a:endParaRPr lang="en-GB"/>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331640" y="571500"/>
            <a:ext cx="7812360" cy="685800"/>
          </a:xfrm>
        </p:spPr>
        <p:txBody>
          <a:bodyPr>
            <a:normAutofit fontScale="90000"/>
          </a:bodyPr>
          <a:lstStyle/>
          <a:p>
            <a:pPr algn="ctr" eaLnBrk="1" fontAlgn="auto" hangingPunct="1">
              <a:spcAft>
                <a:spcPts val="0"/>
              </a:spcAft>
              <a:defRPr/>
            </a:pPr>
            <a:r>
              <a:rPr lang="en-GB" sz="3500" dirty="0" smtClean="0">
                <a:solidFill>
                  <a:schemeClr val="tx2">
                    <a:satMod val="130000"/>
                  </a:schemeClr>
                </a:solidFill>
              </a:rPr>
              <a:t>Portable and handheld devices in a distributed system</a:t>
            </a:r>
          </a:p>
        </p:txBody>
      </p:sp>
      <p:pic>
        <p:nvPicPr>
          <p:cNvPr id="38915" name="Picture 3"/>
          <p:cNvPicPr>
            <a:picLocks noChangeAspect="1" noChangeArrowheads="1"/>
          </p:cNvPicPr>
          <p:nvPr/>
        </p:nvPicPr>
        <p:blipFill>
          <a:blip r:embed="rId3" cstate="print"/>
          <a:srcRect/>
          <a:stretch>
            <a:fillRect/>
          </a:stretch>
        </p:blipFill>
        <p:spPr bwMode="auto">
          <a:xfrm>
            <a:off x="1403648" y="1556792"/>
            <a:ext cx="7348364" cy="3995737"/>
          </a:xfrm>
          <a:prstGeom prst="rect">
            <a:avLst/>
          </a:prstGeom>
          <a:noFill/>
          <a:ln w="9525">
            <a:noFill/>
            <a:miter lim="800000"/>
            <a:headEnd/>
            <a:tailEnd/>
          </a:ln>
        </p:spPr>
      </p:pic>
      <p:sp>
        <p:nvSpPr>
          <p:cNvPr id="4" name="Date Placeholder 3"/>
          <p:cNvSpPr>
            <a:spLocks noGrp="1"/>
          </p:cNvSpPr>
          <p:nvPr>
            <p:ph type="dt" sz="quarter" idx="10"/>
          </p:nvPr>
        </p:nvSpPr>
        <p:spPr/>
        <p:txBody>
          <a:bodyPr/>
          <a:lstStyle/>
          <a:p>
            <a:pPr>
              <a:defRPr/>
            </a:pPr>
            <a:fld id="{CBC1FD00-6E68-47B8-8B83-AB537AA64837}" type="datetime1">
              <a:rPr lang="en-GB"/>
              <a:pPr>
                <a:defRPr/>
              </a:pPr>
              <a:t>25/02/2011</a:t>
            </a:fld>
            <a:endParaRPr lang="en-GB"/>
          </a:p>
        </p:txBody>
      </p:sp>
      <p:sp>
        <p:nvSpPr>
          <p:cNvPr id="5" name="Slide Number Placeholder 4"/>
          <p:cNvSpPr>
            <a:spLocks noGrp="1"/>
          </p:cNvSpPr>
          <p:nvPr>
            <p:ph type="sldNum" sz="quarter" idx="12"/>
          </p:nvPr>
        </p:nvSpPr>
        <p:spPr/>
        <p:txBody>
          <a:bodyPr/>
          <a:lstStyle/>
          <a:p>
            <a:pPr>
              <a:defRPr/>
            </a:pPr>
            <a:fld id="{2BD69CBE-6611-4AB4-B058-57BD69481C80}" type="slidenum">
              <a:rPr lang="en-GB" smtClean="0"/>
              <a:pPr>
                <a:defRPr/>
              </a:pPr>
              <a:t>35</a:t>
            </a:fld>
            <a:endParaRPr lang="en-GB"/>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54038" y="17463"/>
            <a:ext cx="8229600" cy="785812"/>
          </a:xfrm>
        </p:spPr>
        <p:txBody>
          <a:bodyPr/>
          <a:lstStyle/>
          <a:p>
            <a:pPr algn="ctr" eaLnBrk="1" fontAlgn="auto" hangingPunct="1">
              <a:spcAft>
                <a:spcPts val="0"/>
              </a:spcAft>
              <a:defRPr/>
            </a:pPr>
            <a:r>
              <a:rPr lang="en-US" sz="3000" dirty="0" smtClean="0">
                <a:solidFill>
                  <a:schemeClr val="tx2">
                    <a:satMod val="130000"/>
                  </a:schemeClr>
                </a:solidFill>
              </a:rPr>
              <a:t>Ubiquitous computing (Being everywhere)</a:t>
            </a:r>
          </a:p>
        </p:txBody>
      </p:sp>
      <p:sp>
        <p:nvSpPr>
          <p:cNvPr id="39939" name="Rectangle 3"/>
          <p:cNvSpPr>
            <a:spLocks noGrp="1" noChangeArrowheads="1"/>
          </p:cNvSpPr>
          <p:nvPr>
            <p:ph type="body" sz="half" idx="1"/>
          </p:nvPr>
        </p:nvSpPr>
        <p:spPr>
          <a:xfrm>
            <a:off x="1116013" y="981075"/>
            <a:ext cx="7859712" cy="5543550"/>
          </a:xfrm>
        </p:spPr>
        <p:txBody>
          <a:bodyPr/>
          <a:lstStyle/>
          <a:p>
            <a:pPr marL="365125" lvl="1" indent="-282575" algn="just" eaLnBrk="1" hangingPunct="1">
              <a:lnSpc>
                <a:spcPct val="90000"/>
              </a:lnSpc>
              <a:spcBef>
                <a:spcPts val="600"/>
              </a:spcBef>
              <a:buSzPct val="80000"/>
              <a:buFont typeface="Wingdings 2" pitchFamily="18" charset="2"/>
              <a:buChar char=""/>
            </a:pPr>
            <a:r>
              <a:rPr lang="en-GB" sz="3600" i="1" dirty="0" smtClean="0">
                <a:solidFill>
                  <a:srgbClr val="00B0F0"/>
                </a:solidFill>
              </a:rPr>
              <a:t>The most profound technologies are those that disappear. They weave themselves into the fabric of everyday life until they are indistinguishable from it</a:t>
            </a:r>
            <a:r>
              <a:rPr lang="en-GB" sz="3600" dirty="0" smtClean="0">
                <a:solidFill>
                  <a:srgbClr val="00B0F0"/>
                </a:solidFill>
              </a:rPr>
              <a:t>”</a:t>
            </a:r>
          </a:p>
          <a:p>
            <a:pPr marL="365125" lvl="1" indent="-282575" algn="just" eaLnBrk="1" hangingPunct="1">
              <a:lnSpc>
                <a:spcPct val="90000"/>
              </a:lnSpc>
              <a:spcBef>
                <a:spcPts val="600"/>
              </a:spcBef>
              <a:buSzPct val="80000"/>
              <a:buFont typeface="Wingdings 2" pitchFamily="18" charset="2"/>
              <a:buChar char=""/>
            </a:pPr>
            <a:endParaRPr lang="en-GB" sz="3600" dirty="0" smtClean="0">
              <a:solidFill>
                <a:srgbClr val="00B0F0"/>
              </a:solidFill>
            </a:endParaRPr>
          </a:p>
          <a:p>
            <a:pPr marL="365125" lvl="1" indent="-282575" algn="r" eaLnBrk="1" hangingPunct="1">
              <a:lnSpc>
                <a:spcPct val="90000"/>
              </a:lnSpc>
              <a:spcBef>
                <a:spcPts val="600"/>
              </a:spcBef>
              <a:buSzPct val="80000"/>
              <a:buNone/>
            </a:pPr>
            <a:r>
              <a:rPr lang="en-GB" sz="2400" i="1" dirty="0" smtClean="0">
                <a:solidFill>
                  <a:srgbClr val="00B0F0"/>
                </a:solidFill>
              </a:rPr>
              <a:t>Mark Weiser</a:t>
            </a:r>
          </a:p>
          <a:p>
            <a:pPr marL="365125" lvl="1" indent="-282575" algn="r" eaLnBrk="1" hangingPunct="1">
              <a:lnSpc>
                <a:spcPct val="90000"/>
              </a:lnSpc>
              <a:spcBef>
                <a:spcPts val="600"/>
              </a:spcBef>
              <a:buSzPct val="80000"/>
              <a:buNone/>
            </a:pPr>
            <a:r>
              <a:rPr lang="en-GB" sz="2400" i="1" dirty="0" smtClean="0">
                <a:solidFill>
                  <a:srgbClr val="00B0F0"/>
                </a:solidFill>
              </a:rPr>
              <a:t>Chief Scientist at Xerox PARC</a:t>
            </a:r>
          </a:p>
          <a:p>
            <a:pPr marL="365125" lvl="1" indent="-282575" algn="r" eaLnBrk="1" hangingPunct="1">
              <a:lnSpc>
                <a:spcPct val="90000"/>
              </a:lnSpc>
              <a:spcBef>
                <a:spcPts val="600"/>
              </a:spcBef>
              <a:buSzPct val="80000"/>
              <a:buNone/>
            </a:pPr>
            <a:r>
              <a:rPr lang="en-GB" sz="2400" i="1" dirty="0" smtClean="0">
                <a:solidFill>
                  <a:srgbClr val="00B0F0"/>
                </a:solidFill>
              </a:rPr>
              <a:t>Father of Ubiquitous Computing</a:t>
            </a:r>
          </a:p>
          <a:p>
            <a:pPr marL="365125" lvl="1" indent="-282575" algn="r" eaLnBrk="1" hangingPunct="1">
              <a:lnSpc>
                <a:spcPct val="90000"/>
              </a:lnSpc>
              <a:spcBef>
                <a:spcPts val="600"/>
              </a:spcBef>
              <a:buSzPct val="80000"/>
              <a:buNone/>
            </a:pPr>
            <a:r>
              <a:rPr lang="en-GB" sz="2400" i="1" dirty="0" smtClean="0">
                <a:solidFill>
                  <a:srgbClr val="00B0F0"/>
                </a:solidFill>
              </a:rPr>
              <a:t>Coined this term in 1988.</a:t>
            </a:r>
            <a:endParaRPr lang="en-US" sz="2400" i="1" dirty="0" smtClean="0">
              <a:solidFill>
                <a:srgbClr val="00B0F0"/>
              </a:solidFill>
            </a:endParaRPr>
          </a:p>
          <a:p>
            <a:pPr algn="just" eaLnBrk="1" hangingPunct="1">
              <a:lnSpc>
                <a:spcPct val="90000"/>
              </a:lnSpc>
            </a:pPr>
            <a:endParaRPr lang="en-US" sz="3600" i="1" dirty="0" smtClean="0">
              <a:solidFill>
                <a:srgbClr val="00B0F0"/>
              </a:solidFill>
            </a:endParaRPr>
          </a:p>
        </p:txBody>
      </p:sp>
      <p:sp>
        <p:nvSpPr>
          <p:cNvPr id="4" name="Date Placeholder 3"/>
          <p:cNvSpPr>
            <a:spLocks noGrp="1"/>
          </p:cNvSpPr>
          <p:nvPr>
            <p:ph type="dt" sz="quarter" idx="10"/>
          </p:nvPr>
        </p:nvSpPr>
        <p:spPr/>
        <p:txBody>
          <a:bodyPr/>
          <a:lstStyle/>
          <a:p>
            <a:pPr>
              <a:defRPr/>
            </a:pPr>
            <a:fld id="{D982B4F1-F67B-424E-A462-D113C4C6BCC4}" type="datetime1">
              <a:rPr lang="en-GB" altLang="en-US"/>
              <a:pPr>
                <a:defRPr/>
              </a:pPr>
              <a:t>25/02/2011</a:t>
            </a:fld>
            <a:endParaRPr lang="en-US" altLang="en-US"/>
          </a:p>
        </p:txBody>
      </p:sp>
      <p:sp>
        <p:nvSpPr>
          <p:cNvPr id="5" name="Slide Number Placeholder 4"/>
          <p:cNvSpPr>
            <a:spLocks noGrp="1"/>
          </p:cNvSpPr>
          <p:nvPr>
            <p:ph type="sldNum" sz="quarter" idx="12"/>
          </p:nvPr>
        </p:nvSpPr>
        <p:spPr/>
        <p:txBody>
          <a:bodyPr/>
          <a:lstStyle/>
          <a:p>
            <a:pPr>
              <a:defRPr/>
            </a:pPr>
            <a:fld id="{A34F4AD0-2B70-4C2B-A4AC-947A5374C7CD}" type="slidenum">
              <a:rPr lang="en-US" altLang="en-US" smtClean="0"/>
              <a:pPr>
                <a:defRPr/>
              </a:pPr>
              <a:t>36</a:t>
            </a:fld>
            <a:endParaRPr lang="en-US"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14400" y="0"/>
            <a:ext cx="8229600" cy="785812"/>
          </a:xfrm>
        </p:spPr>
        <p:txBody>
          <a:bodyPr/>
          <a:lstStyle/>
          <a:p>
            <a:pPr algn="ctr" eaLnBrk="1" fontAlgn="auto" hangingPunct="1">
              <a:spcAft>
                <a:spcPts val="0"/>
              </a:spcAft>
              <a:defRPr/>
            </a:pPr>
            <a:r>
              <a:rPr lang="en-US" sz="3000" dirty="0" smtClean="0">
                <a:solidFill>
                  <a:schemeClr val="tx2">
                    <a:satMod val="130000"/>
                  </a:schemeClr>
                </a:solidFill>
              </a:rPr>
              <a:t>Ubiquitous computing (Being everywhere)</a:t>
            </a:r>
          </a:p>
        </p:txBody>
      </p:sp>
      <p:sp>
        <p:nvSpPr>
          <p:cNvPr id="39939" name="Rectangle 3"/>
          <p:cNvSpPr>
            <a:spLocks noGrp="1" noChangeArrowheads="1"/>
          </p:cNvSpPr>
          <p:nvPr>
            <p:ph type="body" sz="half" idx="1"/>
          </p:nvPr>
        </p:nvSpPr>
        <p:spPr>
          <a:xfrm>
            <a:off x="1116013" y="981075"/>
            <a:ext cx="7859712" cy="5543550"/>
          </a:xfrm>
        </p:spPr>
        <p:txBody>
          <a:bodyPr/>
          <a:lstStyle/>
          <a:p>
            <a:pPr algn="just" eaLnBrk="1" hangingPunct="1">
              <a:lnSpc>
                <a:spcPct val="90000"/>
              </a:lnSpc>
            </a:pPr>
            <a:endParaRPr lang="en-US" sz="4000" i="1" dirty="0" smtClean="0">
              <a:solidFill>
                <a:srgbClr val="0070C0"/>
              </a:solidFill>
            </a:endParaRPr>
          </a:p>
          <a:p>
            <a:pPr algn="just" eaLnBrk="1" hangingPunct="1">
              <a:lnSpc>
                <a:spcPct val="90000"/>
              </a:lnSpc>
            </a:pPr>
            <a:r>
              <a:rPr lang="en-US" sz="3600" i="1" dirty="0" smtClean="0">
                <a:solidFill>
                  <a:srgbClr val="0070C0"/>
                </a:solidFill>
              </a:rPr>
              <a:t>Ubiquitous computing</a:t>
            </a:r>
            <a:r>
              <a:rPr lang="en-US" sz="3600" i="1" dirty="0" smtClean="0"/>
              <a:t> is the harnessing of many small, cheap computational devices that are present in user’s physical environment.</a:t>
            </a:r>
          </a:p>
          <a:p>
            <a:pPr algn="just" eaLnBrk="1" hangingPunct="1">
              <a:lnSpc>
                <a:spcPct val="90000"/>
              </a:lnSpc>
            </a:pPr>
            <a:endParaRPr lang="en-US" sz="4000" i="1" dirty="0" smtClean="0"/>
          </a:p>
          <a:p>
            <a:pPr marL="361950" lvl="1" indent="-276225" algn="just" eaLnBrk="1" hangingPunct="1">
              <a:lnSpc>
                <a:spcPct val="90000"/>
              </a:lnSpc>
            </a:pPr>
            <a:endParaRPr lang="en-US" sz="4000" dirty="0" smtClean="0"/>
          </a:p>
          <a:p>
            <a:pPr marL="361950" lvl="1" indent="-276225" algn="just" eaLnBrk="1" hangingPunct="1">
              <a:lnSpc>
                <a:spcPct val="90000"/>
              </a:lnSpc>
            </a:pPr>
            <a:endParaRPr lang="en-GB" sz="4000" i="1" dirty="0" smtClean="0"/>
          </a:p>
          <a:p>
            <a:pPr marL="361950" lvl="1" indent="-276225" algn="just" eaLnBrk="1" hangingPunct="1">
              <a:lnSpc>
                <a:spcPct val="90000"/>
              </a:lnSpc>
            </a:pPr>
            <a:endParaRPr lang="en-US" sz="4000" dirty="0" smtClean="0"/>
          </a:p>
          <a:p>
            <a:pPr algn="just" eaLnBrk="1" hangingPunct="1">
              <a:lnSpc>
                <a:spcPct val="90000"/>
              </a:lnSpc>
            </a:pPr>
            <a:endParaRPr lang="en-US" sz="4000" i="1" dirty="0" smtClean="0"/>
          </a:p>
          <a:p>
            <a:pPr lvl="1" algn="just" eaLnBrk="1" hangingPunct="1">
              <a:lnSpc>
                <a:spcPct val="90000"/>
              </a:lnSpc>
            </a:pPr>
            <a:endParaRPr lang="en-US" sz="4000" dirty="0" smtClean="0"/>
          </a:p>
        </p:txBody>
      </p:sp>
      <p:sp>
        <p:nvSpPr>
          <p:cNvPr id="4" name="Date Placeholder 3"/>
          <p:cNvSpPr>
            <a:spLocks noGrp="1"/>
          </p:cNvSpPr>
          <p:nvPr>
            <p:ph type="dt" sz="quarter" idx="10"/>
          </p:nvPr>
        </p:nvSpPr>
        <p:spPr/>
        <p:txBody>
          <a:bodyPr/>
          <a:lstStyle/>
          <a:p>
            <a:pPr>
              <a:defRPr/>
            </a:pPr>
            <a:fld id="{D982B4F1-F67B-424E-A462-D113C4C6BCC4}" type="datetime1">
              <a:rPr lang="en-GB" altLang="en-US"/>
              <a:pPr>
                <a:defRPr/>
              </a:pPr>
              <a:t>25/02/2011</a:t>
            </a:fld>
            <a:endParaRPr lang="en-US" altLang="en-US"/>
          </a:p>
        </p:txBody>
      </p:sp>
      <p:sp>
        <p:nvSpPr>
          <p:cNvPr id="5" name="Slide Number Placeholder 4"/>
          <p:cNvSpPr>
            <a:spLocks noGrp="1"/>
          </p:cNvSpPr>
          <p:nvPr>
            <p:ph type="sldNum" sz="quarter" idx="12"/>
          </p:nvPr>
        </p:nvSpPr>
        <p:spPr/>
        <p:txBody>
          <a:bodyPr/>
          <a:lstStyle/>
          <a:p>
            <a:pPr>
              <a:defRPr/>
            </a:pPr>
            <a:fld id="{A34F4AD0-2B70-4C2B-A4AC-947A5374C7CD}" type="slidenum">
              <a:rPr lang="en-US" altLang="en-US" smtClean="0"/>
              <a:pPr>
                <a:defRPr/>
              </a:pPr>
              <a:t>37</a:t>
            </a:fld>
            <a:endParaRPr lang="en-US"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14400" y="0"/>
            <a:ext cx="8229600" cy="785812"/>
          </a:xfrm>
        </p:spPr>
        <p:txBody>
          <a:bodyPr/>
          <a:lstStyle/>
          <a:p>
            <a:pPr algn="ctr" eaLnBrk="1" fontAlgn="auto" hangingPunct="1">
              <a:spcAft>
                <a:spcPts val="0"/>
              </a:spcAft>
              <a:defRPr/>
            </a:pPr>
            <a:r>
              <a:rPr lang="en-US" sz="3000" dirty="0" smtClean="0">
                <a:solidFill>
                  <a:schemeClr val="tx2">
                    <a:satMod val="130000"/>
                  </a:schemeClr>
                </a:solidFill>
              </a:rPr>
              <a:t>Ubiquitous computing (Being everywhere)</a:t>
            </a:r>
          </a:p>
        </p:txBody>
      </p:sp>
      <p:sp>
        <p:nvSpPr>
          <p:cNvPr id="39939" name="Rectangle 3"/>
          <p:cNvSpPr>
            <a:spLocks noGrp="1" noChangeArrowheads="1"/>
          </p:cNvSpPr>
          <p:nvPr>
            <p:ph type="body" sz="half" idx="1"/>
          </p:nvPr>
        </p:nvSpPr>
        <p:spPr>
          <a:xfrm>
            <a:off x="1116013" y="981075"/>
            <a:ext cx="7859712" cy="5543550"/>
          </a:xfrm>
        </p:spPr>
        <p:txBody>
          <a:bodyPr/>
          <a:lstStyle/>
          <a:p>
            <a:pPr marL="361950" lvl="1" indent="-276225" algn="just" eaLnBrk="1" hangingPunct="1">
              <a:lnSpc>
                <a:spcPct val="90000"/>
              </a:lnSpc>
            </a:pPr>
            <a:r>
              <a:rPr lang="en-US" dirty="0" smtClean="0"/>
              <a:t>Could benefit users while they remain in a single environment such as home or a hospital</a:t>
            </a:r>
          </a:p>
          <a:p>
            <a:pPr marL="361950" lvl="1" indent="-276225" algn="just" eaLnBrk="1" hangingPunct="1">
              <a:lnSpc>
                <a:spcPct val="90000"/>
              </a:lnSpc>
            </a:pPr>
            <a:endParaRPr lang="en-US" dirty="0" smtClean="0"/>
          </a:p>
          <a:p>
            <a:pPr marL="361950" lvl="1" indent="-276225" algn="just" eaLnBrk="1" hangingPunct="1">
              <a:lnSpc>
                <a:spcPct val="90000"/>
              </a:lnSpc>
            </a:pPr>
            <a:r>
              <a:rPr lang="en-US" dirty="0" smtClean="0"/>
              <a:t>Devices embedded in appliances such as washing machines, refrigerator</a:t>
            </a:r>
          </a:p>
          <a:p>
            <a:pPr marL="361950" lvl="1" indent="-276225" algn="just" eaLnBrk="1" hangingPunct="1">
              <a:lnSpc>
                <a:spcPct val="90000"/>
              </a:lnSpc>
            </a:pPr>
            <a:endParaRPr lang="en-US" dirty="0" smtClean="0"/>
          </a:p>
          <a:p>
            <a:pPr marL="361950" lvl="1" indent="-276225" algn="just" eaLnBrk="1" hangingPunct="1">
              <a:lnSpc>
                <a:spcPct val="90000"/>
              </a:lnSpc>
            </a:pPr>
            <a:r>
              <a:rPr lang="en-US" dirty="0" smtClean="0"/>
              <a:t>E.g. Universal Remote Control ?</a:t>
            </a:r>
          </a:p>
          <a:p>
            <a:pPr marL="361950" lvl="1" indent="-276225" algn="just" eaLnBrk="1" hangingPunct="1">
              <a:lnSpc>
                <a:spcPct val="90000"/>
              </a:lnSpc>
            </a:pPr>
            <a:endParaRPr lang="en-US" dirty="0" smtClean="0"/>
          </a:p>
          <a:p>
            <a:pPr algn="ctr" eaLnBrk="1" hangingPunct="1">
              <a:lnSpc>
                <a:spcPct val="90000"/>
              </a:lnSpc>
            </a:pPr>
            <a:r>
              <a:rPr lang="en-US" dirty="0" smtClean="0"/>
              <a:t>The presence of computers everywhere only becomes useful when they can communicate with one another.</a:t>
            </a:r>
          </a:p>
          <a:p>
            <a:pPr lvl="1" algn="just" eaLnBrk="1" hangingPunct="1">
              <a:lnSpc>
                <a:spcPct val="90000"/>
              </a:lnSpc>
            </a:pPr>
            <a:endParaRPr lang="en-US" dirty="0" smtClean="0"/>
          </a:p>
          <a:p>
            <a:pPr marL="361950" lvl="1" indent="-276225" algn="just" eaLnBrk="1" hangingPunct="1">
              <a:lnSpc>
                <a:spcPct val="90000"/>
              </a:lnSpc>
            </a:pPr>
            <a:endParaRPr lang="en-US" dirty="0" smtClean="0"/>
          </a:p>
          <a:p>
            <a:pPr marL="361950" lvl="1" indent="-276225" algn="just" eaLnBrk="1" hangingPunct="1">
              <a:lnSpc>
                <a:spcPct val="90000"/>
              </a:lnSpc>
            </a:pPr>
            <a:endParaRPr lang="en-US" dirty="0" smtClean="0"/>
          </a:p>
          <a:p>
            <a:pPr marL="361950" lvl="1" indent="-276225" algn="just" eaLnBrk="1" hangingPunct="1">
              <a:lnSpc>
                <a:spcPct val="90000"/>
              </a:lnSpc>
            </a:pPr>
            <a:endParaRPr lang="en-GB" i="1" dirty="0" smtClean="0"/>
          </a:p>
          <a:p>
            <a:pPr marL="361950" lvl="1" indent="-276225" algn="just" eaLnBrk="1" hangingPunct="1">
              <a:lnSpc>
                <a:spcPct val="90000"/>
              </a:lnSpc>
            </a:pPr>
            <a:endParaRPr lang="en-US" dirty="0" smtClean="0"/>
          </a:p>
          <a:p>
            <a:pPr algn="just" eaLnBrk="1" hangingPunct="1">
              <a:lnSpc>
                <a:spcPct val="90000"/>
              </a:lnSpc>
            </a:pPr>
            <a:endParaRPr lang="en-US" sz="2800" i="1" dirty="0" smtClean="0"/>
          </a:p>
          <a:p>
            <a:pPr lvl="1" algn="just" eaLnBrk="1" hangingPunct="1">
              <a:lnSpc>
                <a:spcPct val="90000"/>
              </a:lnSpc>
            </a:pPr>
            <a:endParaRPr lang="en-US" dirty="0" smtClean="0"/>
          </a:p>
        </p:txBody>
      </p:sp>
      <p:sp>
        <p:nvSpPr>
          <p:cNvPr id="4" name="Date Placeholder 3"/>
          <p:cNvSpPr>
            <a:spLocks noGrp="1"/>
          </p:cNvSpPr>
          <p:nvPr>
            <p:ph type="dt" sz="quarter" idx="10"/>
          </p:nvPr>
        </p:nvSpPr>
        <p:spPr/>
        <p:txBody>
          <a:bodyPr/>
          <a:lstStyle/>
          <a:p>
            <a:pPr>
              <a:defRPr/>
            </a:pPr>
            <a:fld id="{D982B4F1-F67B-424E-A462-D113C4C6BCC4}" type="datetime1">
              <a:rPr lang="en-GB" altLang="en-US"/>
              <a:pPr>
                <a:defRPr/>
              </a:pPr>
              <a:t>25/02/2011</a:t>
            </a:fld>
            <a:endParaRPr lang="en-US" altLang="en-US"/>
          </a:p>
        </p:txBody>
      </p:sp>
      <p:sp>
        <p:nvSpPr>
          <p:cNvPr id="5" name="Slide Number Placeholder 4"/>
          <p:cNvSpPr>
            <a:spLocks noGrp="1"/>
          </p:cNvSpPr>
          <p:nvPr>
            <p:ph type="sldNum" sz="quarter" idx="12"/>
          </p:nvPr>
        </p:nvSpPr>
        <p:spPr/>
        <p:txBody>
          <a:bodyPr/>
          <a:lstStyle/>
          <a:p>
            <a:pPr>
              <a:defRPr/>
            </a:pPr>
            <a:fld id="{A34F4AD0-2B70-4C2B-A4AC-947A5374C7CD}" type="slidenum">
              <a:rPr lang="en-US" altLang="en-US" smtClean="0"/>
              <a:pPr>
                <a:defRPr/>
              </a:pPr>
              <a:t>38</a:t>
            </a:fld>
            <a:endParaRPr lang="en-US"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2708920"/>
            <a:ext cx="7543800" cy="1295400"/>
          </a:xfrm>
        </p:spPr>
        <p:txBody>
          <a:bodyPr/>
          <a:lstStyle/>
          <a:p>
            <a:pPr algn="ctr"/>
            <a:r>
              <a:rPr lang="en-GB" dirty="0" smtClean="0"/>
              <a:t>Additional References/Slides</a:t>
            </a:r>
            <a:endParaRPr lang="en-GB" dirty="0"/>
          </a:p>
        </p:txBody>
      </p:sp>
      <p:sp>
        <p:nvSpPr>
          <p:cNvPr id="5" name="Date Placeholder 4"/>
          <p:cNvSpPr>
            <a:spLocks noGrp="1"/>
          </p:cNvSpPr>
          <p:nvPr>
            <p:ph type="dt" sz="half" idx="10"/>
          </p:nvPr>
        </p:nvSpPr>
        <p:spPr/>
        <p:txBody>
          <a:bodyPr/>
          <a:lstStyle/>
          <a:p>
            <a:pPr>
              <a:defRPr/>
            </a:pPr>
            <a:fld id="{4AE20A7B-0147-4B61-93CD-4C33FC6D292E}" type="datetime1">
              <a:rPr lang="en-GB" altLang="en-US" smtClean="0"/>
              <a:pPr>
                <a:defRPr/>
              </a:pPr>
              <a:t>25/02/2011</a:t>
            </a:fld>
            <a:endParaRPr lang="en-US" altLang="en-US"/>
          </a:p>
        </p:txBody>
      </p:sp>
      <p:sp>
        <p:nvSpPr>
          <p:cNvPr id="6" name="Slide Number Placeholder 5"/>
          <p:cNvSpPr>
            <a:spLocks noGrp="1"/>
          </p:cNvSpPr>
          <p:nvPr>
            <p:ph type="sldNum" sz="quarter" idx="12"/>
          </p:nvPr>
        </p:nvSpPr>
        <p:spPr/>
        <p:txBody>
          <a:bodyPr/>
          <a:lstStyle/>
          <a:p>
            <a:pPr>
              <a:defRPr/>
            </a:pPr>
            <a:fld id="{5D0A75DA-5178-46EF-BAFA-5779AC0BFB06}" type="slidenum">
              <a:rPr lang="en-US" altLang="en-US" smtClean="0"/>
              <a:pPr>
                <a:defRPr/>
              </a:pPr>
              <a:t>39</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0"/>
            <a:ext cx="8153400" cy="990600"/>
          </a:xfrm>
        </p:spPr>
        <p:txBody>
          <a:bodyPr/>
          <a:lstStyle/>
          <a:p>
            <a:pPr algn="ctr" eaLnBrk="1" fontAlgn="auto" hangingPunct="1">
              <a:spcAft>
                <a:spcPts val="0"/>
              </a:spcAft>
              <a:defRPr/>
            </a:pPr>
            <a:r>
              <a:rPr lang="en-GB" b="1" smtClean="0">
                <a:solidFill>
                  <a:schemeClr val="tx2">
                    <a:satMod val="130000"/>
                  </a:schemeClr>
                </a:solidFill>
              </a:rPr>
              <a:t>Grading Policy</a:t>
            </a:r>
          </a:p>
        </p:txBody>
      </p:sp>
      <p:sp>
        <p:nvSpPr>
          <p:cNvPr id="12291" name="Rectangle 3"/>
          <p:cNvSpPr>
            <a:spLocks noGrp="1" noChangeArrowheads="1"/>
          </p:cNvSpPr>
          <p:nvPr>
            <p:ph idx="1"/>
          </p:nvPr>
        </p:nvSpPr>
        <p:spPr>
          <a:xfrm>
            <a:off x="969963" y="1412875"/>
            <a:ext cx="8174037" cy="3671888"/>
          </a:xfrm>
        </p:spPr>
        <p:txBody>
          <a:bodyPr/>
          <a:lstStyle/>
          <a:p>
            <a:pPr eaLnBrk="1" hangingPunct="1">
              <a:lnSpc>
                <a:spcPct val="90000"/>
              </a:lnSpc>
            </a:pPr>
            <a:r>
              <a:rPr lang="en-GB" sz="2400" dirty="0" smtClean="0"/>
              <a:t>Assignments/Case Studies 	10%</a:t>
            </a:r>
          </a:p>
          <a:p>
            <a:pPr eaLnBrk="1" hangingPunct="1">
              <a:lnSpc>
                <a:spcPct val="90000"/>
              </a:lnSpc>
            </a:pPr>
            <a:r>
              <a:rPr lang="en-GB" sz="2400" dirty="0" smtClean="0"/>
              <a:t>Quizzes			10%</a:t>
            </a:r>
          </a:p>
          <a:p>
            <a:pPr eaLnBrk="1" hangingPunct="1">
              <a:lnSpc>
                <a:spcPct val="90000"/>
              </a:lnSpc>
            </a:pPr>
            <a:r>
              <a:rPr lang="en-GB" sz="2400" dirty="0" smtClean="0"/>
              <a:t>Mid Terms 			30%</a:t>
            </a:r>
          </a:p>
          <a:p>
            <a:pPr eaLnBrk="1" hangingPunct="1">
              <a:lnSpc>
                <a:spcPct val="90000"/>
              </a:lnSpc>
            </a:pPr>
            <a:r>
              <a:rPr lang="en-GB" sz="2400" dirty="0" smtClean="0"/>
              <a:t>End-term			50%</a:t>
            </a:r>
          </a:p>
          <a:p>
            <a:pPr eaLnBrk="1" hangingPunct="1"/>
            <a:endParaRPr lang="en-GB" dirty="0" smtClean="0"/>
          </a:p>
          <a:p>
            <a:pPr eaLnBrk="1" hangingPunct="1"/>
            <a:r>
              <a:rPr lang="en-GB" dirty="0" smtClean="0"/>
              <a:t>Lectures &amp; Handouts</a:t>
            </a:r>
          </a:p>
          <a:p>
            <a:pPr lvl="1" eaLnBrk="1" hangingPunct="1"/>
            <a:r>
              <a:rPr lang="en-GB" dirty="0" smtClean="0"/>
              <a:t>Will be available on LMS</a:t>
            </a:r>
          </a:p>
          <a:p>
            <a:pPr eaLnBrk="1" hangingPunct="1">
              <a:lnSpc>
                <a:spcPct val="90000"/>
              </a:lnSpc>
            </a:pPr>
            <a:endParaRPr lang="en-GB" sz="2400" dirty="0" smtClean="0"/>
          </a:p>
        </p:txBody>
      </p:sp>
      <p:sp>
        <p:nvSpPr>
          <p:cNvPr id="10245" name="Date Placeholder 4"/>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a:defRPr/>
            </a:pPr>
            <a:fld id="{E12400C1-7E1D-4D76-8AB6-6B7C1386A522}" type="datetime1">
              <a:rPr lang="en-GB"/>
              <a:pPr>
                <a:defRPr/>
              </a:pPr>
              <a:t>25/02/2011</a:t>
            </a:fld>
            <a:endParaRPr lang="en-GB"/>
          </a:p>
        </p:txBody>
      </p:sp>
      <p:sp>
        <p:nvSpPr>
          <p:cNvPr id="6" name="Slide Number Placeholder 5"/>
          <p:cNvSpPr>
            <a:spLocks noGrp="1"/>
          </p:cNvSpPr>
          <p:nvPr>
            <p:ph type="sldNum" sz="quarter" idx="12"/>
          </p:nvPr>
        </p:nvSpPr>
        <p:spPr/>
        <p:txBody>
          <a:bodyPr/>
          <a:lstStyle/>
          <a:p>
            <a:pPr>
              <a:defRPr/>
            </a:pPr>
            <a:fld id="{290B25EE-C15E-4F84-91FE-0F1CAB7B243B}" type="slidenum">
              <a:rPr lang="en-GB"/>
              <a:pPr>
                <a:defRPr/>
              </a:pPr>
              <a:t>4</a:t>
            </a:fld>
            <a:endParaRPr lang="en-GB"/>
          </a:p>
        </p:txBody>
      </p:sp>
      <p:sp>
        <p:nvSpPr>
          <p:cNvPr id="12294" name="Rectangle 4"/>
          <p:cNvSpPr txBox="1">
            <a:spLocks noChangeArrowheads="1"/>
          </p:cNvSpPr>
          <p:nvPr/>
        </p:nvSpPr>
        <p:spPr bwMode="auto">
          <a:xfrm>
            <a:off x="971550" y="4941888"/>
            <a:ext cx="4038600" cy="1657350"/>
          </a:xfrm>
          <a:prstGeom prst="rect">
            <a:avLst/>
          </a:prstGeom>
          <a:noFill/>
          <a:ln w="9525">
            <a:noFill/>
            <a:miter lim="800000"/>
            <a:headEnd/>
            <a:tailEnd/>
          </a:ln>
        </p:spPr>
        <p:txBody>
          <a:bodyPr/>
          <a:lstStyle/>
          <a:p>
            <a:pPr marL="273050" indent="-273050">
              <a:lnSpc>
                <a:spcPct val="90000"/>
              </a:lnSpc>
              <a:spcBef>
                <a:spcPts val="575"/>
              </a:spcBef>
              <a:buClr>
                <a:schemeClr val="accent1"/>
              </a:buClr>
              <a:buSzPct val="85000"/>
              <a:buFont typeface="Wingdings 2" pitchFamily="18" charset="2"/>
              <a:buChar char=""/>
            </a:pPr>
            <a:r>
              <a:rPr lang="en-GB" sz="2600">
                <a:latin typeface="Gill Sans MT" pitchFamily="34" charset="0"/>
              </a:rPr>
              <a:t>Quizzes	</a:t>
            </a:r>
          </a:p>
          <a:p>
            <a:pPr marL="547688" lvl="1" indent="-228600">
              <a:lnSpc>
                <a:spcPct val="90000"/>
              </a:lnSpc>
              <a:spcBef>
                <a:spcPts val="375"/>
              </a:spcBef>
              <a:buClr>
                <a:schemeClr val="accent2"/>
              </a:buClr>
              <a:buSzPct val="85000"/>
              <a:buFont typeface="Wingdings 2" pitchFamily="18" charset="2"/>
              <a:buChar char=""/>
            </a:pPr>
            <a:r>
              <a:rPr lang="en-GB" sz="2400">
                <a:latin typeface="Gill Sans MT" pitchFamily="34" charset="0"/>
              </a:rPr>
              <a:t>Mostly unannounced</a:t>
            </a:r>
          </a:p>
          <a:p>
            <a:pPr marL="547688" lvl="1" indent="-228600">
              <a:lnSpc>
                <a:spcPct val="90000"/>
              </a:lnSpc>
              <a:spcBef>
                <a:spcPts val="375"/>
              </a:spcBef>
              <a:buClr>
                <a:schemeClr val="accent2"/>
              </a:buClr>
              <a:buSzPct val="85000"/>
              <a:buFont typeface="Wingdings 2" pitchFamily="18" charset="2"/>
              <a:buChar char=""/>
            </a:pPr>
            <a:r>
              <a:rPr lang="en-GB" sz="2400">
                <a:latin typeface="Gill Sans MT" pitchFamily="34" charset="0"/>
              </a:rPr>
              <a:t>Occasionally announced</a:t>
            </a:r>
          </a:p>
          <a:p>
            <a:pPr marL="273050" indent="-273050">
              <a:lnSpc>
                <a:spcPct val="90000"/>
              </a:lnSpc>
              <a:spcBef>
                <a:spcPts val="575"/>
              </a:spcBef>
              <a:buClr>
                <a:schemeClr val="accent1"/>
              </a:buClr>
              <a:buSzPct val="85000"/>
              <a:buFont typeface="Wingdings 2" pitchFamily="18" charset="2"/>
              <a:buChar char=""/>
            </a:pPr>
            <a:endParaRPr lang="en-US" sz="2600">
              <a:latin typeface="Gill Sans MT"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algn="ctr" eaLnBrk="1" hangingPunct="1">
              <a:defRPr/>
            </a:pPr>
            <a:r>
              <a:rPr lang="en-GB" sz="3600" dirty="0" smtClean="0"/>
              <a:t>Resource Sharing: E-science</a:t>
            </a:r>
          </a:p>
        </p:txBody>
      </p:sp>
      <p:sp>
        <p:nvSpPr>
          <p:cNvPr id="44035" name="Content Placeholder 2"/>
          <p:cNvSpPr>
            <a:spLocks noGrp="1"/>
          </p:cNvSpPr>
          <p:nvPr>
            <p:ph sz="quarter" idx="1"/>
          </p:nvPr>
        </p:nvSpPr>
        <p:spPr>
          <a:xfrm>
            <a:off x="1435100" y="1447800"/>
            <a:ext cx="7499350" cy="3349352"/>
          </a:xfrm>
        </p:spPr>
        <p:txBody>
          <a:bodyPr/>
          <a:lstStyle/>
          <a:p>
            <a:pPr eaLnBrk="1" hangingPunct="1">
              <a:buNone/>
            </a:pPr>
            <a:r>
              <a:rPr lang="en-GB" sz="2800" dirty="0" smtClean="0"/>
              <a:t>A</a:t>
            </a:r>
            <a:r>
              <a:rPr lang="en-GB" sz="2800" i="1" dirty="0" smtClean="0"/>
              <a:t>n infrastructure for </a:t>
            </a:r>
          </a:p>
          <a:p>
            <a:pPr eaLnBrk="1" hangingPunct="1"/>
            <a:r>
              <a:rPr lang="en-GB" sz="2800" i="1" dirty="0" smtClean="0"/>
              <a:t>systematic development of research methods that involve distributed resources (Web services, data and knowledge resources, and computational resources) </a:t>
            </a:r>
          </a:p>
          <a:p>
            <a:pPr eaLnBrk="1" hangingPunct="1"/>
            <a:r>
              <a:rPr lang="en-GB" sz="2800" i="1" dirty="0" smtClean="0"/>
              <a:t>and their application to research</a:t>
            </a:r>
            <a:endParaRPr lang="en-GB" sz="2800" dirty="0" smtClean="0"/>
          </a:p>
          <a:p>
            <a:pPr eaLnBrk="1" hangingPunct="1"/>
            <a:endParaRPr lang="en-GB" dirty="0" smtClean="0"/>
          </a:p>
        </p:txBody>
      </p:sp>
      <p:sp>
        <p:nvSpPr>
          <p:cNvPr id="11268" name="Date Placeholder 3"/>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a:defRPr/>
            </a:pPr>
            <a:fld id="{E9720EDD-984A-4E4A-99B2-E0195C6445E3}" type="datetime1">
              <a:rPr lang="en-GB"/>
              <a:pPr>
                <a:defRPr/>
              </a:pPr>
              <a:t>25/02/2011</a:t>
            </a:fld>
            <a:endParaRPr lang="en-GB"/>
          </a:p>
        </p:txBody>
      </p:sp>
      <p:sp>
        <p:nvSpPr>
          <p:cNvPr id="11269" name="Footer Placeholder 4"/>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a:defRPr/>
            </a:pPr>
            <a:r>
              <a:rPr lang="en-GB"/>
              <a:t>Dr: HammaD AfzaL - Fundamentals of Programming</a:t>
            </a:r>
          </a:p>
        </p:txBody>
      </p:sp>
      <p:sp>
        <p:nvSpPr>
          <p:cNvPr id="6" name="Slide Number Placeholder 5"/>
          <p:cNvSpPr>
            <a:spLocks noGrp="1"/>
          </p:cNvSpPr>
          <p:nvPr>
            <p:ph type="sldNum" sz="quarter" idx="12"/>
          </p:nvPr>
        </p:nvSpPr>
        <p:spPr/>
        <p:txBody>
          <a:bodyPr/>
          <a:lstStyle/>
          <a:p>
            <a:pPr>
              <a:defRPr/>
            </a:pPr>
            <a:fld id="{4BEA8C40-E12F-4EE8-AD1A-9B0FD7C97516}" type="slidenum">
              <a:rPr lang="en-GB" smtClean="0"/>
              <a:pPr>
                <a:defRPr/>
              </a:pPr>
              <a:t>40</a:t>
            </a:fld>
            <a:endParaRPr lang="en-GB"/>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8153400" cy="990600"/>
          </a:xfrm>
        </p:spPr>
        <p:txBody>
          <a:bodyPr/>
          <a:lstStyle/>
          <a:p>
            <a:pPr algn="ctr" eaLnBrk="1" hangingPunct="1">
              <a:defRPr/>
            </a:pPr>
            <a:r>
              <a:rPr lang="en-GB" dirty="0" smtClean="0"/>
              <a:t>e-Science Resources</a:t>
            </a:r>
          </a:p>
        </p:txBody>
      </p:sp>
      <p:sp>
        <p:nvSpPr>
          <p:cNvPr id="45059" name="Rectangle 3"/>
          <p:cNvSpPr>
            <a:spLocks noGrp="1" noChangeArrowheads="1"/>
          </p:cNvSpPr>
          <p:nvPr>
            <p:ph sz="quarter" idx="1"/>
          </p:nvPr>
        </p:nvSpPr>
        <p:spPr>
          <a:xfrm>
            <a:off x="1115616" y="1052736"/>
            <a:ext cx="7671197" cy="5400600"/>
          </a:xfrm>
        </p:spPr>
        <p:txBody>
          <a:bodyPr/>
          <a:lstStyle/>
          <a:p>
            <a:pPr eaLnBrk="1" hangingPunct="1">
              <a:lnSpc>
                <a:spcPct val="90000"/>
              </a:lnSpc>
            </a:pPr>
            <a:r>
              <a:rPr lang="en-GB" sz="2400" dirty="0" smtClean="0"/>
              <a:t>The resources involved in e-Science are known as e-Science resources, which can be</a:t>
            </a:r>
          </a:p>
          <a:p>
            <a:pPr eaLnBrk="1" hangingPunct="1">
              <a:lnSpc>
                <a:spcPct val="90000"/>
              </a:lnSpc>
            </a:pPr>
            <a:endParaRPr lang="en-GB" sz="2400" dirty="0" smtClean="0"/>
          </a:p>
          <a:p>
            <a:pPr lvl="1" eaLnBrk="1" hangingPunct="1"/>
            <a:r>
              <a:rPr lang="en-GB" sz="2400" dirty="0" smtClean="0"/>
              <a:t>Scientific literature databases (e.g. PubMed, PubChem etc).</a:t>
            </a:r>
          </a:p>
          <a:p>
            <a:pPr lvl="1" eaLnBrk="1" hangingPunct="1"/>
            <a:endParaRPr lang="en-GB" sz="2400" dirty="0" smtClean="0"/>
          </a:p>
          <a:p>
            <a:pPr lvl="1" eaLnBrk="1" hangingPunct="1"/>
            <a:r>
              <a:rPr lang="en-GB" sz="2400" dirty="0" smtClean="0"/>
              <a:t>Tool repositories (e.g. bioinformatics tools and services provided by the European Bioinformatics Institute (EBI) etc).</a:t>
            </a:r>
          </a:p>
          <a:p>
            <a:pPr lvl="1" eaLnBrk="1" hangingPunct="1"/>
            <a:endParaRPr lang="en-GB" sz="2400" dirty="0" smtClean="0"/>
          </a:p>
          <a:p>
            <a:pPr lvl="1" eaLnBrk="1" hangingPunct="1"/>
            <a:r>
              <a:rPr lang="en-GB" sz="2400" dirty="0" smtClean="0"/>
              <a:t>Social network like portals where scientists can exchange knowledge and comments etc (e.g. myExperiment, F1000 Biology). </a:t>
            </a:r>
            <a:r>
              <a:rPr lang="en-US" sz="2400" dirty="0" smtClean="0"/>
              <a:t>	</a:t>
            </a:r>
            <a:endParaRPr lang="en-GB" sz="24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Resource Sharing</a:t>
            </a:r>
            <a:endParaRPr lang="en-GB" dirty="0"/>
          </a:p>
        </p:txBody>
      </p:sp>
      <p:sp>
        <p:nvSpPr>
          <p:cNvPr id="3" name="Content Placeholder 2"/>
          <p:cNvSpPr>
            <a:spLocks noGrp="1"/>
          </p:cNvSpPr>
          <p:nvPr>
            <p:ph idx="1"/>
          </p:nvPr>
        </p:nvSpPr>
        <p:spPr/>
        <p:txBody>
          <a:bodyPr/>
          <a:lstStyle/>
          <a:p>
            <a:r>
              <a:rPr lang="en-GB" dirty="0" smtClean="0"/>
              <a:t>Example screenshots</a:t>
            </a:r>
          </a:p>
          <a:p>
            <a:r>
              <a:rPr lang="en-GB" dirty="0" smtClean="0">
                <a:hlinkClick r:id="rId2"/>
              </a:rPr>
              <a:t>http://www.ncbi.nlm.nih.gov/pubmed/</a:t>
            </a:r>
            <a:endParaRPr lang="en-GB" dirty="0" smtClean="0"/>
          </a:p>
          <a:p>
            <a:r>
              <a:rPr lang="en-GB" dirty="0" smtClean="0">
                <a:hlinkClick r:id="rId3"/>
              </a:rPr>
              <a:t>http://www.ebi.ac.uk/services/</a:t>
            </a:r>
            <a:endParaRPr lang="en-GB" dirty="0" smtClean="0"/>
          </a:p>
          <a:p>
            <a:r>
              <a:rPr lang="en-GB" dirty="0" smtClean="0">
                <a:hlinkClick r:id="rId4"/>
              </a:rPr>
              <a:t>http://www.ebi.ac.uk/Tools/sss/fasta/</a:t>
            </a:r>
            <a:endParaRPr lang="en-GB" dirty="0" smtClean="0"/>
          </a:p>
          <a:p>
            <a:r>
              <a:rPr lang="en-GB" dirty="0" smtClean="0">
                <a:hlinkClick r:id="rId5"/>
              </a:rPr>
              <a:t>http://taverna.sf.net/images/taverna-1.5.1.6.png</a:t>
            </a:r>
            <a:endParaRPr lang="en-GB" dirty="0" smtClean="0"/>
          </a:p>
          <a:p>
            <a:r>
              <a:rPr lang="en-GB" dirty="0" smtClean="0">
                <a:hlinkClick r:id="rId6"/>
              </a:rPr>
              <a:t>http://wiki.bioclipse.net/images/Taverna600.png</a:t>
            </a:r>
            <a:endParaRPr lang="en-GB" dirty="0" smtClean="0"/>
          </a:p>
          <a:p>
            <a:endParaRPr lang="en-GB" dirty="0" smtClean="0"/>
          </a:p>
          <a:p>
            <a:endParaRPr lang="en-GB" dirty="0" smtClean="0"/>
          </a:p>
          <a:p>
            <a:pPr>
              <a:buNone/>
            </a:pPr>
            <a:endParaRPr lang="en-GB" dirty="0"/>
          </a:p>
        </p:txBody>
      </p:sp>
      <p:sp>
        <p:nvSpPr>
          <p:cNvPr id="4" name="Date Placeholder 3"/>
          <p:cNvSpPr>
            <a:spLocks noGrp="1"/>
          </p:cNvSpPr>
          <p:nvPr>
            <p:ph type="dt" sz="half" idx="10"/>
          </p:nvPr>
        </p:nvSpPr>
        <p:spPr/>
        <p:txBody>
          <a:bodyPr/>
          <a:lstStyle/>
          <a:p>
            <a:pPr>
              <a:defRPr/>
            </a:pPr>
            <a:fld id="{77B65587-DE3F-4461-A6EF-AC4643151B0B}" type="datetime1">
              <a:rPr lang="en-GB" smtClean="0"/>
              <a:pPr>
                <a:defRPr/>
              </a:pPr>
              <a:t>25/02/2011</a:t>
            </a:fld>
            <a:endParaRPr lang="en-GB"/>
          </a:p>
        </p:txBody>
      </p:sp>
      <p:sp>
        <p:nvSpPr>
          <p:cNvPr id="5" name="Slide Number Placeholder 4"/>
          <p:cNvSpPr>
            <a:spLocks noGrp="1"/>
          </p:cNvSpPr>
          <p:nvPr>
            <p:ph type="sldNum" sz="quarter" idx="12"/>
          </p:nvPr>
        </p:nvSpPr>
        <p:spPr/>
        <p:txBody>
          <a:bodyPr/>
          <a:lstStyle/>
          <a:p>
            <a:pPr>
              <a:defRPr/>
            </a:pPr>
            <a:fld id="{86719B3B-0203-46CA-A001-C16F78D5B180}" type="slidenum">
              <a:rPr lang="en-GB" smtClean="0"/>
              <a:pPr>
                <a:defRPr/>
              </a:pPr>
              <a:t>42</a:t>
            </a:fld>
            <a:endParaRPr lang="en-GB"/>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54038" y="17463"/>
            <a:ext cx="8229600" cy="785812"/>
          </a:xfrm>
        </p:spPr>
        <p:txBody>
          <a:bodyPr/>
          <a:lstStyle/>
          <a:p>
            <a:pPr algn="ctr" eaLnBrk="1" fontAlgn="auto" hangingPunct="1">
              <a:spcAft>
                <a:spcPts val="0"/>
              </a:spcAft>
              <a:defRPr/>
            </a:pPr>
            <a:r>
              <a:rPr lang="en-US" sz="3000" dirty="0" smtClean="0">
                <a:solidFill>
                  <a:schemeClr val="tx2">
                    <a:satMod val="130000"/>
                  </a:schemeClr>
                </a:solidFill>
              </a:rPr>
              <a:t>Ubiquitous computing (Being everywhere)</a:t>
            </a:r>
          </a:p>
        </p:txBody>
      </p:sp>
      <p:sp>
        <p:nvSpPr>
          <p:cNvPr id="39939" name="Rectangle 3"/>
          <p:cNvSpPr>
            <a:spLocks noGrp="1" noChangeArrowheads="1"/>
          </p:cNvSpPr>
          <p:nvPr>
            <p:ph type="body" sz="half" idx="1"/>
          </p:nvPr>
        </p:nvSpPr>
        <p:spPr>
          <a:xfrm>
            <a:off x="1116013" y="981075"/>
            <a:ext cx="7859712" cy="5543550"/>
          </a:xfrm>
        </p:spPr>
        <p:txBody>
          <a:bodyPr/>
          <a:lstStyle/>
          <a:p>
            <a:pPr lvl="1" algn="just" eaLnBrk="1" hangingPunct="1">
              <a:lnSpc>
                <a:spcPct val="90000"/>
              </a:lnSpc>
            </a:pPr>
            <a:r>
              <a:rPr lang="en-US" dirty="0" smtClean="0"/>
              <a:t>Another term commonly used “Pervasive Computing” : means </a:t>
            </a:r>
            <a:r>
              <a:rPr lang="en-US" i="1" dirty="0" smtClean="0"/>
              <a:t>Spread throughout</a:t>
            </a:r>
          </a:p>
          <a:p>
            <a:pPr lvl="1" algn="just" eaLnBrk="1" hangingPunct="1">
              <a:lnSpc>
                <a:spcPct val="90000"/>
              </a:lnSpc>
            </a:pPr>
            <a:endParaRPr lang="en-US" dirty="0" smtClean="0"/>
          </a:p>
          <a:p>
            <a:pPr lvl="1" algn="just" eaLnBrk="1" hangingPunct="1">
              <a:lnSpc>
                <a:spcPct val="90000"/>
              </a:lnSpc>
            </a:pPr>
            <a:r>
              <a:rPr lang="en-US" dirty="0" smtClean="0"/>
              <a:t>Similar to Ubiquitous Computing</a:t>
            </a:r>
          </a:p>
          <a:p>
            <a:pPr lvl="1" algn="just" eaLnBrk="1" hangingPunct="1">
              <a:lnSpc>
                <a:spcPct val="90000"/>
              </a:lnSpc>
            </a:pPr>
            <a:endParaRPr lang="en-US" dirty="0" smtClean="0"/>
          </a:p>
          <a:p>
            <a:pPr lvl="1" algn="just" eaLnBrk="1" hangingPunct="1">
              <a:lnSpc>
                <a:spcPct val="90000"/>
              </a:lnSpc>
            </a:pPr>
            <a:r>
              <a:rPr lang="en-US" dirty="0" smtClean="0"/>
              <a:t>Example: </a:t>
            </a:r>
          </a:p>
          <a:p>
            <a:pPr lvl="2" algn="just" eaLnBrk="1" hangingPunct="1">
              <a:lnSpc>
                <a:spcPct val="90000"/>
              </a:lnSpc>
            </a:pPr>
            <a:r>
              <a:rPr lang="en-US" dirty="0" smtClean="0"/>
              <a:t>Body Area Network (BAN)</a:t>
            </a:r>
          </a:p>
          <a:p>
            <a:pPr lvl="2" algn="just" eaLnBrk="1" hangingPunct="1">
              <a:lnSpc>
                <a:spcPct val="90000"/>
              </a:lnSpc>
            </a:pPr>
            <a:r>
              <a:rPr lang="en-US" dirty="0" smtClean="0"/>
              <a:t>Sensor Networks</a:t>
            </a:r>
          </a:p>
          <a:p>
            <a:pPr lvl="2" algn="just" eaLnBrk="1" hangingPunct="1">
              <a:lnSpc>
                <a:spcPct val="90000"/>
              </a:lnSpc>
            </a:pPr>
            <a:endParaRPr lang="en-US" dirty="0" smtClean="0"/>
          </a:p>
          <a:p>
            <a:pPr lvl="1" algn="just" eaLnBrk="1" hangingPunct="1">
              <a:lnSpc>
                <a:spcPct val="90000"/>
              </a:lnSpc>
            </a:pPr>
            <a:endParaRPr lang="en-US" dirty="0" smtClean="0"/>
          </a:p>
        </p:txBody>
      </p:sp>
      <p:sp>
        <p:nvSpPr>
          <p:cNvPr id="4" name="Date Placeholder 3"/>
          <p:cNvSpPr>
            <a:spLocks noGrp="1"/>
          </p:cNvSpPr>
          <p:nvPr>
            <p:ph type="dt" sz="quarter" idx="10"/>
          </p:nvPr>
        </p:nvSpPr>
        <p:spPr/>
        <p:txBody>
          <a:bodyPr/>
          <a:lstStyle/>
          <a:p>
            <a:pPr>
              <a:defRPr/>
            </a:pPr>
            <a:fld id="{D982B4F1-F67B-424E-A462-D113C4C6BCC4}" type="datetime1">
              <a:rPr lang="en-GB" altLang="en-US"/>
              <a:pPr>
                <a:defRPr/>
              </a:pPr>
              <a:t>25/02/2011</a:t>
            </a:fld>
            <a:endParaRPr lang="en-US" altLang="en-US"/>
          </a:p>
        </p:txBody>
      </p:sp>
      <p:sp>
        <p:nvSpPr>
          <p:cNvPr id="5" name="Slide Number Placeholder 4"/>
          <p:cNvSpPr>
            <a:spLocks noGrp="1"/>
          </p:cNvSpPr>
          <p:nvPr>
            <p:ph type="sldNum" sz="quarter" idx="12"/>
          </p:nvPr>
        </p:nvSpPr>
        <p:spPr/>
        <p:txBody>
          <a:bodyPr/>
          <a:lstStyle/>
          <a:p>
            <a:pPr>
              <a:defRPr/>
            </a:pPr>
            <a:fld id="{A34F4AD0-2B70-4C2B-A4AC-947A5374C7CD}" type="slidenum">
              <a:rPr lang="en-US" altLang="en-US" smtClean="0"/>
              <a:pPr>
                <a:defRPr/>
              </a:pPr>
              <a:t>43</a:t>
            </a:fld>
            <a:endParaRPr lang="en-US"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54038" y="17463"/>
            <a:ext cx="8229600" cy="785812"/>
          </a:xfrm>
        </p:spPr>
        <p:txBody>
          <a:bodyPr/>
          <a:lstStyle/>
          <a:p>
            <a:pPr algn="ctr" eaLnBrk="1" fontAlgn="auto" hangingPunct="1">
              <a:spcAft>
                <a:spcPts val="0"/>
              </a:spcAft>
              <a:defRPr/>
            </a:pPr>
            <a:r>
              <a:rPr lang="en-US" sz="3000" dirty="0" smtClean="0">
                <a:solidFill>
                  <a:schemeClr val="tx2">
                    <a:satMod val="130000"/>
                  </a:schemeClr>
                </a:solidFill>
              </a:rPr>
              <a:t>Ubiquitous computing (Being everywhere)</a:t>
            </a:r>
          </a:p>
        </p:txBody>
      </p:sp>
      <p:sp>
        <p:nvSpPr>
          <p:cNvPr id="39939" name="Rectangle 3"/>
          <p:cNvSpPr>
            <a:spLocks noGrp="1" noChangeArrowheads="1"/>
          </p:cNvSpPr>
          <p:nvPr>
            <p:ph type="body" sz="half" idx="1"/>
          </p:nvPr>
        </p:nvSpPr>
        <p:spPr>
          <a:xfrm>
            <a:off x="1116013" y="981075"/>
            <a:ext cx="7859712" cy="719733"/>
          </a:xfrm>
        </p:spPr>
        <p:txBody>
          <a:bodyPr/>
          <a:lstStyle/>
          <a:p>
            <a:pPr lvl="1" algn="just" eaLnBrk="1" hangingPunct="1">
              <a:lnSpc>
                <a:spcPct val="90000"/>
              </a:lnSpc>
            </a:pPr>
            <a:r>
              <a:rPr lang="en-US" dirty="0" smtClean="0"/>
              <a:t>Body Area Network</a:t>
            </a:r>
          </a:p>
        </p:txBody>
      </p:sp>
      <p:sp>
        <p:nvSpPr>
          <p:cNvPr id="4" name="Date Placeholder 3"/>
          <p:cNvSpPr>
            <a:spLocks noGrp="1"/>
          </p:cNvSpPr>
          <p:nvPr>
            <p:ph type="dt" sz="quarter" idx="10"/>
          </p:nvPr>
        </p:nvSpPr>
        <p:spPr/>
        <p:txBody>
          <a:bodyPr/>
          <a:lstStyle/>
          <a:p>
            <a:pPr>
              <a:defRPr/>
            </a:pPr>
            <a:fld id="{D982B4F1-F67B-424E-A462-D113C4C6BCC4}" type="datetime1">
              <a:rPr lang="en-GB" altLang="en-US"/>
              <a:pPr>
                <a:defRPr/>
              </a:pPr>
              <a:t>25/02/2011</a:t>
            </a:fld>
            <a:endParaRPr lang="en-US" altLang="en-US"/>
          </a:p>
        </p:txBody>
      </p:sp>
      <p:sp>
        <p:nvSpPr>
          <p:cNvPr id="5" name="Slide Number Placeholder 4"/>
          <p:cNvSpPr>
            <a:spLocks noGrp="1"/>
          </p:cNvSpPr>
          <p:nvPr>
            <p:ph type="sldNum" sz="quarter" idx="12"/>
          </p:nvPr>
        </p:nvSpPr>
        <p:spPr/>
        <p:txBody>
          <a:bodyPr/>
          <a:lstStyle/>
          <a:p>
            <a:pPr>
              <a:defRPr/>
            </a:pPr>
            <a:fld id="{A34F4AD0-2B70-4C2B-A4AC-947A5374C7CD}" type="slidenum">
              <a:rPr lang="en-US" altLang="en-US" smtClean="0"/>
              <a:pPr>
                <a:defRPr/>
              </a:pPr>
              <a:t>44</a:t>
            </a:fld>
            <a:endParaRPr lang="en-US" altLang="en-US"/>
          </a:p>
        </p:txBody>
      </p:sp>
      <p:pic>
        <p:nvPicPr>
          <p:cNvPr id="6" name="Picture 5" descr="WBAN.img_assist_custom.jpg"/>
          <p:cNvPicPr>
            <a:picLocks noChangeAspect="1"/>
          </p:cNvPicPr>
          <p:nvPr/>
        </p:nvPicPr>
        <p:blipFill>
          <a:blip r:embed="rId3" cstate="print"/>
          <a:stretch>
            <a:fillRect/>
          </a:stretch>
        </p:blipFill>
        <p:spPr>
          <a:xfrm>
            <a:off x="1043608" y="1340768"/>
            <a:ext cx="7956376" cy="5445224"/>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7"/>
          <p:cNvSpPr>
            <a:spLocks noGrp="1" noChangeArrowheads="1"/>
          </p:cNvSpPr>
          <p:nvPr>
            <p:ph type="body" idx="1"/>
          </p:nvPr>
        </p:nvSpPr>
        <p:spPr>
          <a:xfrm>
            <a:off x="533400" y="1676400"/>
            <a:ext cx="8077200" cy="4876800"/>
          </a:xfrm>
          <a:noFill/>
        </p:spPr>
        <p:txBody>
          <a:bodyPr/>
          <a:lstStyle/>
          <a:p>
            <a:pPr algn="ctr">
              <a:lnSpc>
                <a:spcPct val="90000"/>
              </a:lnSpc>
              <a:buFont typeface="Monotype Sorts"/>
              <a:buNone/>
            </a:pPr>
            <a:r>
              <a:rPr lang="en-US" sz="4800" b="1" i="1" dirty="0" smtClean="0">
                <a:solidFill>
                  <a:srgbClr val="0000CC"/>
                </a:solidFill>
              </a:rPr>
              <a:t>"If you were plowing a field, what would you rather use, </a:t>
            </a:r>
          </a:p>
          <a:p>
            <a:pPr algn="ctr">
              <a:lnSpc>
                <a:spcPct val="90000"/>
              </a:lnSpc>
              <a:buFont typeface="Monotype Sorts"/>
              <a:buNone/>
            </a:pPr>
            <a:r>
              <a:rPr lang="en-US" sz="4800" b="1" i="1" dirty="0" smtClean="0">
                <a:solidFill>
                  <a:srgbClr val="0000CC"/>
                </a:solidFill>
              </a:rPr>
              <a:t>two strong oxen or 1024 chickens?" </a:t>
            </a:r>
          </a:p>
          <a:p>
            <a:pPr algn="ctr">
              <a:lnSpc>
                <a:spcPct val="90000"/>
              </a:lnSpc>
              <a:buFont typeface="Monotype Sorts"/>
              <a:buNone/>
            </a:pPr>
            <a:endParaRPr lang="en-US" sz="2800" b="1" i="1" dirty="0" smtClean="0">
              <a:solidFill>
                <a:srgbClr val="CC0000"/>
              </a:solidFill>
            </a:endParaRPr>
          </a:p>
          <a:p>
            <a:pPr algn="r">
              <a:lnSpc>
                <a:spcPct val="90000"/>
              </a:lnSpc>
              <a:buFont typeface="Monotype Sorts"/>
              <a:buNone/>
            </a:pPr>
            <a:r>
              <a:rPr lang="en-US" sz="2400" b="1" i="1" dirty="0" smtClean="0"/>
              <a:t>- Seymour Cray, Founder of Cray Research</a:t>
            </a:r>
            <a:r>
              <a:rPr lang="en-US" sz="2400" dirty="0" smtClean="0"/>
              <a:t>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Courtesy</a:t>
            </a:r>
            <a:endParaRPr lang="en-GB" dirty="0"/>
          </a:p>
        </p:txBody>
      </p:sp>
      <p:sp>
        <p:nvSpPr>
          <p:cNvPr id="3" name="Content Placeholder 2"/>
          <p:cNvSpPr>
            <a:spLocks noGrp="1"/>
          </p:cNvSpPr>
          <p:nvPr>
            <p:ph idx="1"/>
          </p:nvPr>
        </p:nvSpPr>
        <p:spPr/>
        <p:txBody>
          <a:bodyPr/>
          <a:lstStyle/>
          <a:p>
            <a:r>
              <a:rPr lang="en-GB" dirty="0" smtClean="0"/>
              <a:t>Following people’s lecture slides have also been consulted during the preparation of this lecture.</a:t>
            </a:r>
          </a:p>
          <a:p>
            <a:endParaRPr lang="en-GB" dirty="0" smtClean="0"/>
          </a:p>
          <a:p>
            <a:r>
              <a:rPr lang="en-GB" dirty="0" smtClean="0"/>
              <a:t>Dr. Rehan Rasool (SEECS)</a:t>
            </a:r>
          </a:p>
          <a:p>
            <a:r>
              <a:rPr lang="en-GB" dirty="0" smtClean="0"/>
              <a:t>Umar Kalim (Ex-SEECS)</a:t>
            </a:r>
          </a:p>
          <a:p>
            <a:r>
              <a:rPr lang="en-GB" dirty="0" smtClean="0"/>
              <a:t>Dr. Faisal Bashir (MCS)</a:t>
            </a:r>
          </a:p>
          <a:p>
            <a:endParaRPr lang="en-GB" dirty="0"/>
          </a:p>
        </p:txBody>
      </p:sp>
      <p:sp>
        <p:nvSpPr>
          <p:cNvPr id="4" name="Date Placeholder 3"/>
          <p:cNvSpPr>
            <a:spLocks noGrp="1"/>
          </p:cNvSpPr>
          <p:nvPr>
            <p:ph type="dt" sz="half" idx="10"/>
          </p:nvPr>
        </p:nvSpPr>
        <p:spPr/>
        <p:txBody>
          <a:bodyPr/>
          <a:lstStyle/>
          <a:p>
            <a:pPr>
              <a:defRPr/>
            </a:pPr>
            <a:fld id="{77B65587-DE3F-4461-A6EF-AC4643151B0B}" type="datetime1">
              <a:rPr lang="en-GB" smtClean="0"/>
              <a:pPr>
                <a:defRPr/>
              </a:pPr>
              <a:t>25/02/2011</a:t>
            </a:fld>
            <a:endParaRPr lang="en-GB"/>
          </a:p>
        </p:txBody>
      </p:sp>
      <p:sp>
        <p:nvSpPr>
          <p:cNvPr id="5" name="Slide Number Placeholder 4"/>
          <p:cNvSpPr>
            <a:spLocks noGrp="1"/>
          </p:cNvSpPr>
          <p:nvPr>
            <p:ph type="sldNum" sz="quarter" idx="12"/>
          </p:nvPr>
        </p:nvSpPr>
        <p:spPr/>
        <p:txBody>
          <a:bodyPr/>
          <a:lstStyle/>
          <a:p>
            <a:pPr>
              <a:defRPr/>
            </a:pPr>
            <a:fld id="{86719B3B-0203-46CA-A001-C16F78D5B180}" type="slidenum">
              <a:rPr lang="en-GB" smtClean="0"/>
              <a:pPr>
                <a:defRPr/>
              </a:pPr>
              <a:t>46</a:t>
            </a:fld>
            <a:endParaRPr lang="en-GB"/>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2636912"/>
            <a:ext cx="7543800" cy="1295400"/>
          </a:xfrm>
        </p:spPr>
        <p:txBody>
          <a:bodyPr/>
          <a:lstStyle/>
          <a:p>
            <a:pPr algn="ctr"/>
            <a:r>
              <a:rPr lang="en-GB" dirty="0" smtClean="0"/>
              <a:t>End of Week1</a:t>
            </a:r>
            <a:endParaRPr lang="en-GB" dirty="0"/>
          </a:p>
        </p:txBody>
      </p:sp>
      <p:sp>
        <p:nvSpPr>
          <p:cNvPr id="5" name="Date Placeholder 4"/>
          <p:cNvSpPr>
            <a:spLocks noGrp="1"/>
          </p:cNvSpPr>
          <p:nvPr>
            <p:ph type="dt" sz="half" idx="10"/>
          </p:nvPr>
        </p:nvSpPr>
        <p:spPr/>
        <p:txBody>
          <a:bodyPr/>
          <a:lstStyle/>
          <a:p>
            <a:pPr>
              <a:defRPr/>
            </a:pPr>
            <a:fld id="{4AE20A7B-0147-4B61-93CD-4C33FC6D292E}" type="datetime1">
              <a:rPr lang="en-GB" altLang="en-US" smtClean="0"/>
              <a:pPr>
                <a:defRPr/>
              </a:pPr>
              <a:t>25/02/2011</a:t>
            </a:fld>
            <a:endParaRPr lang="en-US" altLang="en-US"/>
          </a:p>
        </p:txBody>
      </p:sp>
      <p:sp>
        <p:nvSpPr>
          <p:cNvPr id="6" name="Slide Number Placeholder 5"/>
          <p:cNvSpPr>
            <a:spLocks noGrp="1"/>
          </p:cNvSpPr>
          <p:nvPr>
            <p:ph type="sldNum" sz="quarter" idx="12"/>
          </p:nvPr>
        </p:nvSpPr>
        <p:spPr/>
        <p:txBody>
          <a:bodyPr/>
          <a:lstStyle/>
          <a:p>
            <a:pPr>
              <a:defRPr/>
            </a:pPr>
            <a:fld id="{5D0A75DA-5178-46EF-BAFA-5779AC0BFB06}" type="slidenum">
              <a:rPr lang="en-US" altLang="en-US" smtClean="0"/>
              <a:pPr>
                <a:defRPr/>
              </a:pPr>
              <a:t>47</a:t>
            </a:fld>
            <a:endParaRPr lang="en-US"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ctr" eaLnBrk="1" fontAlgn="auto" hangingPunct="1">
              <a:spcAft>
                <a:spcPts val="0"/>
              </a:spcAft>
              <a:defRPr/>
            </a:pPr>
            <a:r>
              <a:rPr lang="en-US" altLang="zh-CN" b="1" smtClean="0">
                <a:solidFill>
                  <a:schemeClr val="tx2">
                    <a:satMod val="130000"/>
                  </a:schemeClr>
                </a:solidFill>
                <a:ea typeface="宋体" pitchFamily="2" charset="-122"/>
              </a:rPr>
              <a:t>Policies – Attendance</a:t>
            </a:r>
          </a:p>
        </p:txBody>
      </p:sp>
      <p:sp>
        <p:nvSpPr>
          <p:cNvPr id="12291" name="Rectangle 3"/>
          <p:cNvSpPr>
            <a:spLocks noGrp="1" noChangeArrowheads="1"/>
          </p:cNvSpPr>
          <p:nvPr>
            <p:ph idx="1"/>
          </p:nvPr>
        </p:nvSpPr>
        <p:spPr>
          <a:xfrm>
            <a:off x="609600" y="1600200"/>
            <a:ext cx="8283575" cy="820738"/>
          </a:xfrm>
        </p:spPr>
        <p:txBody>
          <a:bodyPr>
            <a:normAutofit fontScale="92500" lnSpcReduction="20000"/>
          </a:bodyPr>
          <a:lstStyle/>
          <a:p>
            <a:pPr marL="365760" indent="-283464" eaLnBrk="1" fontAlgn="auto" hangingPunct="1">
              <a:lnSpc>
                <a:spcPct val="90000"/>
              </a:lnSpc>
              <a:spcAft>
                <a:spcPts val="0"/>
              </a:spcAft>
              <a:buFont typeface="Wingdings 2"/>
              <a:buChar char=""/>
              <a:defRPr/>
            </a:pPr>
            <a:r>
              <a:rPr lang="en-US" altLang="zh-CN" dirty="0" smtClean="0"/>
              <a:t>Deficiency in attendance may lead to termination or relegation </a:t>
            </a:r>
          </a:p>
          <a:p>
            <a:pPr marL="365760" indent="-283464" eaLnBrk="1" fontAlgn="auto" hangingPunct="1">
              <a:lnSpc>
                <a:spcPct val="90000"/>
              </a:lnSpc>
              <a:spcAft>
                <a:spcPts val="0"/>
              </a:spcAft>
              <a:buFont typeface="Wingdings 2"/>
              <a:buChar char=""/>
              <a:defRPr/>
            </a:pPr>
            <a:endParaRPr lang="en-US" altLang="zh-CN" dirty="0" smtClean="0"/>
          </a:p>
          <a:p>
            <a:pPr marL="365760" indent="-283464" eaLnBrk="1" fontAlgn="auto" hangingPunct="1">
              <a:lnSpc>
                <a:spcPct val="90000"/>
              </a:lnSpc>
              <a:spcAft>
                <a:spcPts val="0"/>
              </a:spcAft>
              <a:buFont typeface="Wingdings 2"/>
              <a:buChar char=""/>
              <a:defRPr/>
            </a:pPr>
            <a:endParaRPr lang="en-US" altLang="zh-CN" dirty="0" smtClean="0"/>
          </a:p>
        </p:txBody>
      </p:sp>
      <p:sp>
        <p:nvSpPr>
          <p:cNvPr id="12292" name="Date Placeholder 3"/>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a:defRPr/>
            </a:pPr>
            <a:fld id="{AEE8A310-6ACB-4AF0-99F6-FD37E9325A65}" type="datetime1">
              <a:rPr lang="en-GB"/>
              <a:pPr>
                <a:defRPr/>
              </a:pPr>
              <a:t>25/02/2011</a:t>
            </a:fld>
            <a:endParaRPr lang="en-GB"/>
          </a:p>
        </p:txBody>
      </p:sp>
      <p:sp>
        <p:nvSpPr>
          <p:cNvPr id="5" name="Slide Number Placeholder 4"/>
          <p:cNvSpPr>
            <a:spLocks noGrp="1"/>
          </p:cNvSpPr>
          <p:nvPr>
            <p:ph type="sldNum" sz="quarter" idx="12"/>
          </p:nvPr>
        </p:nvSpPr>
        <p:spPr/>
        <p:txBody>
          <a:bodyPr/>
          <a:lstStyle/>
          <a:p>
            <a:pPr>
              <a:defRPr/>
            </a:pPr>
            <a:fld id="{3EFE2D43-038E-46FB-9E00-034B8730C837}" type="slidenum">
              <a:rPr lang="en-GB"/>
              <a:pPr>
                <a:defRPr/>
              </a:pPr>
              <a:t>5</a:t>
            </a:fld>
            <a:endParaRPr lang="en-GB"/>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fontAlgn="auto" hangingPunct="1">
              <a:spcAft>
                <a:spcPts val="0"/>
              </a:spcAft>
              <a:defRPr/>
            </a:pPr>
            <a:r>
              <a:rPr lang="en-US">
                <a:solidFill>
                  <a:schemeClr val="tx2">
                    <a:satMod val="130000"/>
                  </a:schemeClr>
                </a:solidFill>
              </a:rPr>
              <a:t>Course Outline</a:t>
            </a:r>
          </a:p>
        </p:txBody>
      </p:sp>
      <p:sp>
        <p:nvSpPr>
          <p:cNvPr id="16387" name="Rectangle 3"/>
          <p:cNvSpPr>
            <a:spLocks noGrp="1" noChangeArrowheads="1"/>
          </p:cNvSpPr>
          <p:nvPr>
            <p:ph idx="1"/>
          </p:nvPr>
        </p:nvSpPr>
        <p:spPr/>
        <p:txBody>
          <a:bodyPr/>
          <a:lstStyle/>
          <a:p>
            <a:pPr eaLnBrk="1" hangingPunct="1">
              <a:lnSpc>
                <a:spcPct val="90000"/>
              </a:lnSpc>
              <a:defRPr/>
            </a:pPr>
            <a:r>
              <a:rPr lang="en-US" sz="2600" dirty="0" smtClean="0"/>
              <a:t>Characterization of distributed systems </a:t>
            </a:r>
            <a:r>
              <a:rPr lang="en-US" sz="2000" dirty="0" smtClean="0"/>
              <a:t>(chap 1)</a:t>
            </a:r>
          </a:p>
          <a:p>
            <a:pPr eaLnBrk="1" hangingPunct="1">
              <a:lnSpc>
                <a:spcPct val="90000"/>
              </a:lnSpc>
              <a:defRPr/>
            </a:pPr>
            <a:r>
              <a:rPr lang="en-US" sz="2600" dirty="0" smtClean="0"/>
              <a:t>System Models</a:t>
            </a:r>
          </a:p>
          <a:p>
            <a:pPr eaLnBrk="1" hangingPunct="1">
              <a:lnSpc>
                <a:spcPct val="90000"/>
              </a:lnSpc>
              <a:defRPr/>
            </a:pPr>
            <a:r>
              <a:rPr lang="en-US" sz="2600" dirty="0" smtClean="0">
                <a:solidFill>
                  <a:schemeClr val="bg1">
                    <a:lumMod val="75000"/>
                  </a:schemeClr>
                </a:solidFill>
              </a:rPr>
              <a:t>Networking and Internet</a:t>
            </a:r>
          </a:p>
          <a:p>
            <a:pPr eaLnBrk="1" hangingPunct="1">
              <a:lnSpc>
                <a:spcPct val="90000"/>
              </a:lnSpc>
              <a:defRPr/>
            </a:pPr>
            <a:r>
              <a:rPr lang="en-US" sz="2600" b="1" dirty="0" smtClean="0"/>
              <a:t>Inter-process Communication</a:t>
            </a:r>
          </a:p>
          <a:p>
            <a:pPr eaLnBrk="1" hangingPunct="1">
              <a:lnSpc>
                <a:spcPct val="90000"/>
              </a:lnSpc>
              <a:defRPr/>
            </a:pPr>
            <a:r>
              <a:rPr lang="en-US" sz="2600" b="1" dirty="0" smtClean="0"/>
              <a:t>Distributed Objects and Remote Invocation</a:t>
            </a:r>
          </a:p>
          <a:p>
            <a:pPr eaLnBrk="1" hangingPunct="1">
              <a:lnSpc>
                <a:spcPct val="90000"/>
              </a:lnSpc>
              <a:defRPr/>
            </a:pPr>
            <a:r>
              <a:rPr lang="en-US" sz="2600" dirty="0" smtClean="0"/>
              <a:t>Operating system support</a:t>
            </a:r>
          </a:p>
          <a:p>
            <a:pPr eaLnBrk="1" hangingPunct="1">
              <a:lnSpc>
                <a:spcPct val="90000"/>
              </a:lnSpc>
              <a:defRPr/>
            </a:pPr>
            <a:r>
              <a:rPr lang="en-US" sz="2600" dirty="0" smtClean="0">
                <a:solidFill>
                  <a:schemeClr val="bg1">
                    <a:lumMod val="75000"/>
                  </a:schemeClr>
                </a:solidFill>
              </a:rPr>
              <a:t>Security</a:t>
            </a:r>
          </a:p>
          <a:p>
            <a:pPr eaLnBrk="1" hangingPunct="1">
              <a:lnSpc>
                <a:spcPct val="90000"/>
              </a:lnSpc>
              <a:defRPr/>
            </a:pPr>
            <a:r>
              <a:rPr lang="en-US" sz="2600" dirty="0" smtClean="0"/>
              <a:t>Distributed File system</a:t>
            </a:r>
          </a:p>
          <a:p>
            <a:pPr eaLnBrk="1" hangingPunct="1">
              <a:lnSpc>
                <a:spcPct val="90000"/>
              </a:lnSpc>
              <a:defRPr/>
            </a:pPr>
            <a:r>
              <a:rPr lang="en-US" sz="2600" b="1" dirty="0" smtClean="0"/>
              <a:t>Name service</a:t>
            </a:r>
          </a:p>
          <a:p>
            <a:pPr eaLnBrk="1" hangingPunct="1">
              <a:lnSpc>
                <a:spcPct val="90000"/>
              </a:lnSpc>
              <a:defRPr/>
            </a:pPr>
            <a:r>
              <a:rPr lang="en-US" sz="2600" b="1" dirty="0" smtClean="0"/>
              <a:t>Peer to peer systems</a:t>
            </a:r>
          </a:p>
        </p:txBody>
      </p:sp>
      <p:sp>
        <p:nvSpPr>
          <p:cNvPr id="4" name="Date Placeholder 3"/>
          <p:cNvSpPr>
            <a:spLocks noGrp="1"/>
          </p:cNvSpPr>
          <p:nvPr>
            <p:ph type="dt" sz="quarter" idx="10"/>
          </p:nvPr>
        </p:nvSpPr>
        <p:spPr/>
        <p:txBody>
          <a:bodyPr/>
          <a:lstStyle/>
          <a:p>
            <a:pPr>
              <a:defRPr/>
            </a:pPr>
            <a:fld id="{D95A9A91-EA3D-42F5-B71C-F91703395585}" type="datetime1">
              <a:rPr lang="en-GB"/>
              <a:pPr>
                <a:defRPr/>
              </a:pPr>
              <a:t>25/02/2011</a:t>
            </a:fld>
            <a:endParaRPr lang="en-GB"/>
          </a:p>
        </p:txBody>
      </p:sp>
      <p:sp>
        <p:nvSpPr>
          <p:cNvPr id="5" name="Slide Number Placeholder 4"/>
          <p:cNvSpPr>
            <a:spLocks noGrp="1"/>
          </p:cNvSpPr>
          <p:nvPr>
            <p:ph type="sldNum" sz="quarter" idx="12"/>
          </p:nvPr>
        </p:nvSpPr>
        <p:spPr/>
        <p:txBody>
          <a:bodyPr/>
          <a:lstStyle/>
          <a:p>
            <a:pPr>
              <a:defRPr/>
            </a:pPr>
            <a:fld id="{939E2FE8-2456-4C6C-A7DC-1A0618BDB165}" type="slidenum">
              <a:rPr lang="en-GB" smtClean="0"/>
              <a:pPr>
                <a:defRPr/>
              </a:pPr>
              <a:t>6</a:t>
            </a:fld>
            <a:endParaRPr lang="en-GB"/>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fontAlgn="auto" hangingPunct="1">
              <a:spcAft>
                <a:spcPts val="0"/>
              </a:spcAft>
              <a:defRPr/>
            </a:pPr>
            <a:r>
              <a:rPr lang="en-US" b="1" smtClean="0">
                <a:solidFill>
                  <a:schemeClr val="tx2">
                    <a:satMod val="130000"/>
                  </a:schemeClr>
                </a:solidFill>
              </a:rPr>
              <a:t>Course Outline</a:t>
            </a:r>
          </a:p>
        </p:txBody>
      </p:sp>
      <p:sp>
        <p:nvSpPr>
          <p:cNvPr id="17411" name="Rectangle 3"/>
          <p:cNvSpPr>
            <a:spLocks noGrp="1" noChangeArrowheads="1"/>
          </p:cNvSpPr>
          <p:nvPr>
            <p:ph idx="1"/>
          </p:nvPr>
        </p:nvSpPr>
        <p:spPr/>
        <p:txBody>
          <a:bodyPr/>
          <a:lstStyle/>
          <a:p>
            <a:pPr eaLnBrk="1" hangingPunct="1">
              <a:defRPr/>
            </a:pPr>
            <a:r>
              <a:rPr lang="en-US" dirty="0" smtClean="0">
                <a:solidFill>
                  <a:schemeClr val="bg1">
                    <a:lumMod val="75000"/>
                  </a:schemeClr>
                </a:solidFill>
              </a:rPr>
              <a:t>Coordination and agreement</a:t>
            </a:r>
          </a:p>
          <a:p>
            <a:pPr eaLnBrk="1" hangingPunct="1">
              <a:defRPr/>
            </a:pPr>
            <a:r>
              <a:rPr lang="en-US" sz="2800" b="1" dirty="0" smtClean="0"/>
              <a:t>Transaction and concurrency control</a:t>
            </a:r>
          </a:p>
          <a:p>
            <a:pPr eaLnBrk="1" hangingPunct="1">
              <a:defRPr/>
            </a:pPr>
            <a:r>
              <a:rPr lang="en-US" b="1" dirty="0" smtClean="0"/>
              <a:t>Distributed transactions</a:t>
            </a:r>
          </a:p>
          <a:p>
            <a:pPr eaLnBrk="1" hangingPunct="1">
              <a:defRPr/>
            </a:pPr>
            <a:r>
              <a:rPr lang="en-US" dirty="0" smtClean="0">
                <a:solidFill>
                  <a:schemeClr val="bg1">
                    <a:lumMod val="75000"/>
                  </a:schemeClr>
                </a:solidFill>
              </a:rPr>
              <a:t>Distributed shared memory</a:t>
            </a:r>
          </a:p>
          <a:p>
            <a:pPr eaLnBrk="1" hangingPunct="1">
              <a:defRPr/>
            </a:pPr>
            <a:r>
              <a:rPr lang="en-US" b="1" dirty="0" smtClean="0"/>
              <a:t>Web Services</a:t>
            </a:r>
          </a:p>
          <a:p>
            <a:pPr eaLnBrk="1" hangingPunct="1">
              <a:defRPr/>
            </a:pPr>
            <a:r>
              <a:rPr lang="en-US" dirty="0" smtClean="0">
                <a:solidFill>
                  <a:srgbClr val="00B0F0"/>
                </a:solidFill>
              </a:rPr>
              <a:t>Semantic Web Services</a:t>
            </a:r>
          </a:p>
          <a:p>
            <a:pPr eaLnBrk="1" hangingPunct="1">
              <a:defRPr/>
            </a:pPr>
            <a:r>
              <a:rPr lang="en-US" dirty="0" smtClean="0">
                <a:solidFill>
                  <a:srgbClr val="00B0F0"/>
                </a:solidFill>
              </a:rPr>
              <a:t>Cloud Computing</a:t>
            </a:r>
          </a:p>
        </p:txBody>
      </p:sp>
      <p:sp>
        <p:nvSpPr>
          <p:cNvPr id="4" name="Date Placeholder 3"/>
          <p:cNvSpPr>
            <a:spLocks noGrp="1"/>
          </p:cNvSpPr>
          <p:nvPr>
            <p:ph type="dt" sz="quarter" idx="10"/>
          </p:nvPr>
        </p:nvSpPr>
        <p:spPr/>
        <p:txBody>
          <a:bodyPr/>
          <a:lstStyle/>
          <a:p>
            <a:pPr>
              <a:defRPr/>
            </a:pPr>
            <a:fld id="{97A42E61-08DC-4752-ACD6-7A62826CF65E}" type="datetime1">
              <a:rPr lang="en-GB"/>
              <a:pPr>
                <a:defRPr/>
              </a:pPr>
              <a:t>25/02/2011</a:t>
            </a:fld>
            <a:endParaRPr lang="en-GB"/>
          </a:p>
        </p:txBody>
      </p:sp>
      <p:sp>
        <p:nvSpPr>
          <p:cNvPr id="5" name="Slide Number Placeholder 4"/>
          <p:cNvSpPr>
            <a:spLocks noGrp="1"/>
          </p:cNvSpPr>
          <p:nvPr>
            <p:ph type="sldNum" sz="quarter" idx="12"/>
          </p:nvPr>
        </p:nvSpPr>
        <p:spPr/>
        <p:txBody>
          <a:bodyPr/>
          <a:lstStyle/>
          <a:p>
            <a:pPr>
              <a:defRPr/>
            </a:pPr>
            <a:fld id="{4AB18B99-2EFC-48D3-836F-E2031C6989A1}" type="slidenum">
              <a:rPr lang="en-GB" smtClean="0"/>
              <a:pPr>
                <a:defRPr/>
              </a:pPr>
              <a:t>7</a:t>
            </a:fld>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971550" y="0"/>
            <a:ext cx="7499350" cy="633413"/>
          </a:xfrm>
        </p:spPr>
        <p:txBody>
          <a:bodyPr>
            <a:normAutofit fontScale="90000"/>
          </a:bodyPr>
          <a:lstStyle/>
          <a:p>
            <a:pPr>
              <a:defRPr/>
            </a:pPr>
            <a:r>
              <a:rPr lang="en-US" dirty="0" smtClean="0"/>
              <a:t>Today’s talk</a:t>
            </a:r>
          </a:p>
        </p:txBody>
      </p:sp>
      <p:sp>
        <p:nvSpPr>
          <p:cNvPr id="18435" name="Content Placeholder 2"/>
          <p:cNvSpPr>
            <a:spLocks noGrp="1"/>
          </p:cNvSpPr>
          <p:nvPr>
            <p:ph idx="1"/>
          </p:nvPr>
        </p:nvSpPr>
        <p:spPr>
          <a:xfrm>
            <a:off x="1042988" y="765175"/>
            <a:ext cx="7772400" cy="4267200"/>
          </a:xfrm>
        </p:spPr>
        <p:txBody>
          <a:bodyPr/>
          <a:lstStyle/>
          <a:p>
            <a:r>
              <a:rPr lang="en-US" dirty="0" smtClean="0"/>
              <a:t>Introduction and History</a:t>
            </a:r>
          </a:p>
          <a:p>
            <a:endParaRPr lang="en-US" dirty="0" smtClean="0"/>
          </a:p>
          <a:p>
            <a:r>
              <a:rPr lang="en-US" dirty="0" smtClean="0"/>
              <a:t>Examples of distributed systems</a:t>
            </a:r>
          </a:p>
          <a:p>
            <a:pPr lvl="1"/>
            <a:r>
              <a:rPr lang="en-US" dirty="0" smtClean="0"/>
              <a:t>The internet</a:t>
            </a:r>
          </a:p>
          <a:p>
            <a:pPr lvl="1"/>
            <a:r>
              <a:rPr lang="en-US" dirty="0" smtClean="0"/>
              <a:t>Interanets</a:t>
            </a:r>
          </a:p>
          <a:p>
            <a:pPr lvl="1"/>
            <a:r>
              <a:rPr lang="en-US" dirty="0" smtClean="0"/>
              <a:t>Moble and ubiquitous computing</a:t>
            </a:r>
          </a:p>
        </p:txBody>
      </p:sp>
      <p:sp>
        <p:nvSpPr>
          <p:cNvPr id="15364" name="Slide Number Placeholder 3"/>
          <p:cNvSpPr>
            <a:spLocks noGrp="1"/>
          </p:cNvSpPr>
          <p:nvPr>
            <p:ph type="sldNum" sz="quarter" idx="12"/>
          </p:nvPr>
        </p:nvSpPr>
        <p:spPr/>
        <p:txBody>
          <a:bodyPr/>
          <a:lstStyle/>
          <a:p>
            <a:pPr>
              <a:defRPr/>
            </a:pPr>
            <a:fld id="{1C861676-4064-4785-B3CE-0D426E6C297B}" type="slidenum">
              <a:rPr lang="en-US" smtClean="0">
                <a:ea typeface="MS PGothic" pitchFamily="34" charset="-128"/>
              </a:rPr>
              <a:pPr>
                <a:defRPr/>
              </a:pPr>
              <a:t>8</a:t>
            </a:fld>
            <a:endParaRPr lang="en-US" smtClean="0">
              <a:ea typeface="MS PGothic" pitchFamily="34" charset="-128"/>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idx="1"/>
          </p:nvPr>
        </p:nvSpPr>
        <p:spPr>
          <a:xfrm>
            <a:off x="468313" y="1268413"/>
            <a:ext cx="8218487" cy="5040312"/>
          </a:xfrm>
        </p:spPr>
        <p:txBody>
          <a:bodyPr/>
          <a:lstStyle/>
          <a:p>
            <a:pPr algn="just" eaLnBrk="1" hangingPunct="1">
              <a:lnSpc>
                <a:spcPct val="80000"/>
              </a:lnSpc>
            </a:pPr>
            <a:endParaRPr lang="en-US" sz="2800" b="1" dirty="0" smtClean="0">
              <a:latin typeface="Times New Roman" pitchFamily="18" charset="0"/>
            </a:endParaRPr>
          </a:p>
          <a:p>
            <a:pPr lvl="1" algn="just" eaLnBrk="1" hangingPunct="1">
              <a:lnSpc>
                <a:spcPct val="80000"/>
              </a:lnSpc>
            </a:pPr>
            <a:r>
              <a:rPr lang="en-US" sz="3200" b="1" dirty="0" smtClean="0">
                <a:latin typeface="Times New Roman" pitchFamily="18" charset="0"/>
              </a:rPr>
              <a:t>Definition</a:t>
            </a:r>
          </a:p>
          <a:p>
            <a:pPr lvl="1" algn="just" eaLnBrk="1" hangingPunct="1">
              <a:lnSpc>
                <a:spcPct val="80000"/>
              </a:lnSpc>
            </a:pPr>
            <a:endParaRPr lang="en-US" dirty="0" smtClean="0">
              <a:latin typeface="Times New Roman" pitchFamily="18" charset="0"/>
            </a:endParaRPr>
          </a:p>
          <a:p>
            <a:pPr lvl="1" algn="just" eaLnBrk="1" hangingPunct="1">
              <a:lnSpc>
                <a:spcPct val="80000"/>
              </a:lnSpc>
            </a:pPr>
            <a:r>
              <a:rPr lang="en-US" dirty="0" smtClean="0">
                <a:latin typeface="Times New Roman" pitchFamily="18" charset="0"/>
              </a:rPr>
              <a:t>A distributed system is a collection of independent computers that appears to its users as a single coherent system [Tanenbaum].</a:t>
            </a:r>
          </a:p>
          <a:p>
            <a:pPr lvl="1" algn="just" eaLnBrk="1" hangingPunct="1">
              <a:lnSpc>
                <a:spcPct val="80000"/>
              </a:lnSpc>
            </a:pPr>
            <a:endParaRPr lang="en-US" dirty="0" smtClean="0">
              <a:latin typeface="Times New Roman" pitchFamily="18" charset="0"/>
            </a:endParaRPr>
          </a:p>
          <a:p>
            <a:pPr lvl="1" algn="just" eaLnBrk="1" hangingPunct="1">
              <a:lnSpc>
                <a:spcPct val="80000"/>
              </a:lnSpc>
            </a:pPr>
            <a:endParaRPr lang="en-US" dirty="0" smtClean="0">
              <a:latin typeface="Times New Roman" pitchFamily="18" charset="0"/>
            </a:endParaRPr>
          </a:p>
          <a:p>
            <a:pPr lvl="1" algn="just" eaLnBrk="1" hangingPunct="1">
              <a:lnSpc>
                <a:spcPct val="80000"/>
              </a:lnSpc>
            </a:pPr>
            <a:endParaRPr lang="en-US" dirty="0" smtClean="0">
              <a:latin typeface="Times New Roman" pitchFamily="18" charset="0"/>
            </a:endParaRPr>
          </a:p>
          <a:p>
            <a:pPr lvl="1" algn="just" eaLnBrk="1" hangingPunct="1">
              <a:lnSpc>
                <a:spcPct val="80000"/>
              </a:lnSpc>
              <a:buFont typeface="Wingdings" pitchFamily="2" charset="2"/>
              <a:buNone/>
            </a:pPr>
            <a:endParaRPr lang="en-US" sz="2000" dirty="0" smtClean="0">
              <a:latin typeface="Times New Roman" pitchFamily="18" charset="0"/>
            </a:endParaRPr>
          </a:p>
        </p:txBody>
      </p:sp>
      <p:sp>
        <p:nvSpPr>
          <p:cNvPr id="4" name="Date Placeholder 3"/>
          <p:cNvSpPr>
            <a:spLocks noGrp="1"/>
          </p:cNvSpPr>
          <p:nvPr>
            <p:ph type="dt" sz="quarter" idx="10"/>
          </p:nvPr>
        </p:nvSpPr>
        <p:spPr/>
        <p:txBody>
          <a:bodyPr/>
          <a:lstStyle/>
          <a:p>
            <a:pPr>
              <a:defRPr/>
            </a:pPr>
            <a:fld id="{760E58A5-B21D-4B26-8FB4-6676A671DE7E}" type="datetime1">
              <a:rPr lang="en-GB"/>
              <a:pPr>
                <a:defRPr/>
              </a:pPr>
              <a:t>25/02/2011</a:t>
            </a:fld>
            <a:endParaRPr lang="en-GB"/>
          </a:p>
        </p:txBody>
      </p:sp>
      <p:sp>
        <p:nvSpPr>
          <p:cNvPr id="5" name="Slide Number Placeholder 4"/>
          <p:cNvSpPr>
            <a:spLocks noGrp="1"/>
          </p:cNvSpPr>
          <p:nvPr>
            <p:ph type="sldNum" sz="quarter" idx="12"/>
          </p:nvPr>
        </p:nvSpPr>
        <p:spPr/>
        <p:txBody>
          <a:bodyPr/>
          <a:lstStyle/>
          <a:p>
            <a:pPr>
              <a:defRPr/>
            </a:pPr>
            <a:fld id="{DF70E74D-2443-44FF-8871-CB3CA6EF1A9F}" type="slidenum">
              <a:rPr lang="en-GB" smtClean="0"/>
              <a:pPr>
                <a:defRPr/>
              </a:pPr>
              <a:t>9</a:t>
            </a:fld>
            <a:endParaRPr lang="en-GB"/>
          </a:p>
        </p:txBody>
      </p:sp>
      <p:sp>
        <p:nvSpPr>
          <p:cNvPr id="6" name="Rectangle 6"/>
          <p:cNvSpPr>
            <a:spLocks noChangeArrowheads="1"/>
          </p:cNvSpPr>
          <p:nvPr/>
        </p:nvSpPr>
        <p:spPr bwMode="auto">
          <a:xfrm>
            <a:off x="600074" y="388938"/>
            <a:ext cx="8148389" cy="579437"/>
          </a:xfrm>
          <a:prstGeom prst="rect">
            <a:avLst/>
          </a:prstGeom>
          <a:noFill/>
          <a:ln w="9525">
            <a:noFill/>
            <a:miter lim="800000"/>
            <a:headEnd/>
            <a:tailEnd/>
          </a:ln>
        </p:spPr>
        <p:txBody>
          <a:bodyPr wrap="square">
            <a:spAutoFit/>
          </a:bodyPr>
          <a:lstStyle/>
          <a:p>
            <a:pPr algn="ctr" eaLnBrk="0" hangingPunct="0"/>
            <a:r>
              <a:rPr kumimoji="1" lang="en-US" sz="3200" b="1" dirty="0" smtClean="0">
                <a:latin typeface="Times"/>
              </a:rPr>
              <a:t>	Distributed </a:t>
            </a:r>
            <a:r>
              <a:rPr kumimoji="1" lang="en-US" sz="3200" b="1" dirty="0">
                <a:latin typeface="Times"/>
              </a:rPr>
              <a:t>System</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455</TotalTime>
  <Words>2412</Words>
  <Application>Microsoft Office PowerPoint</Application>
  <PresentationFormat>On-screen Show (4:3)</PresentationFormat>
  <Paragraphs>488</Paragraphs>
  <Slides>47</Slides>
  <Notes>16</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Solstice</vt:lpstr>
      <vt:lpstr>Parallel and Distributed Computing</vt:lpstr>
      <vt:lpstr>Agenda</vt:lpstr>
      <vt:lpstr>Slide 3</vt:lpstr>
      <vt:lpstr>Grading Policy</vt:lpstr>
      <vt:lpstr>Policies – Attendance</vt:lpstr>
      <vt:lpstr>Course Outline</vt:lpstr>
      <vt:lpstr>Course Outline</vt:lpstr>
      <vt:lpstr>Today’s talk</vt:lpstr>
      <vt:lpstr>Slide 9</vt:lpstr>
      <vt:lpstr>Slide 10</vt:lpstr>
      <vt:lpstr>Slide 11</vt:lpstr>
      <vt:lpstr>Slide 12</vt:lpstr>
      <vt:lpstr>Distributed Systems</vt:lpstr>
      <vt:lpstr>Slide 14</vt:lpstr>
      <vt:lpstr>Slide 15</vt:lpstr>
      <vt:lpstr>No Global Clock</vt:lpstr>
      <vt:lpstr>Slide 17</vt:lpstr>
      <vt:lpstr>Slide 18</vt:lpstr>
      <vt:lpstr>Motivation for Distributed Systems (details from Book and slides at the end)</vt:lpstr>
      <vt:lpstr>Slide 20</vt:lpstr>
      <vt:lpstr>Slide 21</vt:lpstr>
      <vt:lpstr>Resource sharing    (3)</vt:lpstr>
      <vt:lpstr>Slide 23</vt:lpstr>
      <vt:lpstr>Resource sharing    (5)</vt:lpstr>
      <vt:lpstr>Resource sharing    (6)</vt:lpstr>
      <vt:lpstr>Examples of Distributed Systems</vt:lpstr>
      <vt:lpstr>Internet</vt:lpstr>
      <vt:lpstr>Internet</vt:lpstr>
      <vt:lpstr>A typical portion of the Internet </vt:lpstr>
      <vt:lpstr>Intranets</vt:lpstr>
      <vt:lpstr>Intranets</vt:lpstr>
      <vt:lpstr>A typical intranet </vt:lpstr>
      <vt:lpstr>Mobile &amp; ubiquitous computing</vt:lpstr>
      <vt:lpstr>Mobile Computing</vt:lpstr>
      <vt:lpstr>Portable and handheld devices in a distributed system</vt:lpstr>
      <vt:lpstr>Ubiquitous computing (Being everywhere)</vt:lpstr>
      <vt:lpstr>Ubiquitous computing (Being everywhere)</vt:lpstr>
      <vt:lpstr>Ubiquitous computing (Being everywhere)</vt:lpstr>
      <vt:lpstr>Additional References/Slides</vt:lpstr>
      <vt:lpstr>Resource Sharing: E-science</vt:lpstr>
      <vt:lpstr>e-Science Resources</vt:lpstr>
      <vt:lpstr>Resource Sharing</vt:lpstr>
      <vt:lpstr>Ubiquitous computing (Being everywhere)</vt:lpstr>
      <vt:lpstr>Ubiquitous computing (Being everywhere)</vt:lpstr>
      <vt:lpstr>Slide 45</vt:lpstr>
      <vt:lpstr>Courtesy</vt:lpstr>
      <vt:lpstr>End of Week1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and Distributed Computing</dc:title>
  <dc:creator>Hammad</dc:creator>
  <cp:lastModifiedBy>Hammad</cp:lastModifiedBy>
  <cp:revision>122</cp:revision>
  <dcterms:created xsi:type="dcterms:W3CDTF">2010-10-19T17:33:18Z</dcterms:created>
  <dcterms:modified xsi:type="dcterms:W3CDTF">2011-02-25T08:16:08Z</dcterms:modified>
</cp:coreProperties>
</file>