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4"/>
  </p:notesMasterIdLst>
  <p:handoutMasterIdLst>
    <p:handoutMasterId r:id="rId35"/>
  </p:handoutMasterIdLst>
  <p:sldIdLst>
    <p:sldId id="257" r:id="rId2"/>
    <p:sldId id="329" r:id="rId3"/>
    <p:sldId id="285" r:id="rId4"/>
    <p:sldId id="340" r:id="rId5"/>
    <p:sldId id="286" r:id="rId6"/>
    <p:sldId id="287" r:id="rId7"/>
    <p:sldId id="341" r:id="rId8"/>
    <p:sldId id="288" r:id="rId9"/>
    <p:sldId id="352" r:id="rId10"/>
    <p:sldId id="289" r:id="rId11"/>
    <p:sldId id="290" r:id="rId12"/>
    <p:sldId id="291" r:id="rId13"/>
    <p:sldId id="292" r:id="rId14"/>
    <p:sldId id="370" r:id="rId15"/>
    <p:sldId id="293" r:id="rId16"/>
    <p:sldId id="371" r:id="rId17"/>
    <p:sldId id="296" r:id="rId18"/>
    <p:sldId id="342" r:id="rId19"/>
    <p:sldId id="297" r:id="rId20"/>
    <p:sldId id="343" r:id="rId21"/>
    <p:sldId id="298" r:id="rId22"/>
    <p:sldId id="361" r:id="rId23"/>
    <p:sldId id="372" r:id="rId24"/>
    <p:sldId id="351" r:id="rId25"/>
    <p:sldId id="363" r:id="rId26"/>
    <p:sldId id="364" r:id="rId27"/>
    <p:sldId id="365" r:id="rId28"/>
    <p:sldId id="366" r:id="rId29"/>
    <p:sldId id="368" r:id="rId30"/>
    <p:sldId id="369" r:id="rId31"/>
    <p:sldId id="373" r:id="rId32"/>
    <p:sldId id="362" r:id="rId33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4" autoAdjust="0"/>
  </p:normalViewPr>
  <p:slideViewPr>
    <p:cSldViewPr>
      <p:cViewPr varScale="1">
        <p:scale>
          <a:sx n="60" d="100"/>
          <a:sy n="60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 smtClean="0"/>
            </a:lvl1pPr>
          </a:lstStyle>
          <a:p>
            <a:pPr>
              <a:defRPr/>
            </a:pPr>
            <a:fld id="{8EE23635-A3CC-47DC-82C9-3DF99322EAE6}" type="datetimeFigureOut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9CEBDC95-F31D-4EAB-8AE6-20866E198E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774CA40-911C-4C4B-B331-4B09C8071C6D}" type="datetimeFigureOut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F214060-6CF0-4145-9A98-9CBDEE33E7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494CBA-5F7D-4260-8D60-FB8960E1CEA6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Defines the ways in which the client and servers interact with each other to exchange information with each other. HTTP has different main features </a:t>
            </a:r>
            <a:r>
              <a:rPr lang="en-US" dirty="0" smtClean="0">
                <a:solidFill>
                  <a:srgbClr val="0070C0"/>
                </a:solidFill>
              </a:rPr>
              <a:t>(refer book)</a:t>
            </a:r>
            <a:r>
              <a:rPr lang="en-US" dirty="0" smtClean="0"/>
              <a:t>: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Request-reply interaction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Content types (MIME type: Multipurpose Internet Mail Extensions)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One resource per request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Simple access control—password protected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Publishing a resource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Request-reply interaction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Hyper Text Transfer Protocol (HTTP) is a  client-server protocol.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Whenever you surf the web, your browser will be sending HTTP </a:t>
            </a:r>
            <a:r>
              <a:rPr lang="en-US" sz="2400" i="1" dirty="0" smtClean="0"/>
              <a:t>request messages</a:t>
            </a:r>
            <a:r>
              <a:rPr lang="en-US" sz="2400" dirty="0" smtClean="0"/>
              <a:t> for HTML pages to the server.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Web servers handle these requests by returning </a:t>
            </a:r>
            <a:r>
              <a:rPr lang="en-US" sz="2400" i="1" dirty="0" smtClean="0"/>
              <a:t>response messages.</a:t>
            </a:r>
            <a:r>
              <a:rPr lang="en-US" sz="2400" dirty="0" smtClean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Client making an HTTP request is referred as </a:t>
            </a:r>
            <a:r>
              <a:rPr lang="en-US" sz="2400" dirty="0" smtClean="0">
                <a:solidFill>
                  <a:srgbClr val="111111"/>
                </a:solidFill>
              </a:rPr>
              <a:t>user agent</a:t>
            </a:r>
            <a:r>
              <a:rPr lang="en-US" sz="2400" dirty="0" smtClean="0"/>
              <a:t>. The responding server is called the </a:t>
            </a:r>
            <a:r>
              <a:rPr lang="en-US" sz="2400" dirty="0" smtClean="0">
                <a:solidFill>
                  <a:srgbClr val="111111"/>
                </a:solidFill>
              </a:rPr>
              <a:t>origin server</a:t>
            </a:r>
            <a:r>
              <a:rPr lang="en-US" sz="24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Request-reply interaction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Hyper Text Transfer Protocol (HTTP) is a  client-server protocol.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Whenever you surf the web, your browser will be sending HTTP </a:t>
            </a:r>
            <a:r>
              <a:rPr lang="en-US" sz="2400" i="1" dirty="0" smtClean="0"/>
              <a:t>request messages</a:t>
            </a:r>
            <a:r>
              <a:rPr lang="en-US" sz="2400" dirty="0" smtClean="0"/>
              <a:t> for HTML pages to the server.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Web servers handle these requests by returning </a:t>
            </a:r>
            <a:r>
              <a:rPr lang="en-US" sz="2400" i="1" dirty="0" smtClean="0"/>
              <a:t>response messages.</a:t>
            </a:r>
            <a:r>
              <a:rPr lang="en-US" sz="2400" dirty="0" smtClean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Client making an HTTP request is referred as </a:t>
            </a:r>
            <a:r>
              <a:rPr lang="en-US" sz="2400" dirty="0" smtClean="0">
                <a:solidFill>
                  <a:srgbClr val="111111"/>
                </a:solidFill>
              </a:rPr>
              <a:t>user agent</a:t>
            </a:r>
            <a:r>
              <a:rPr lang="en-US" sz="2400" dirty="0" smtClean="0"/>
              <a:t>. The responding server is called the </a:t>
            </a:r>
            <a:r>
              <a:rPr lang="en-US" sz="2400" dirty="0" smtClean="0">
                <a:solidFill>
                  <a:srgbClr val="111111"/>
                </a:solidFill>
              </a:rPr>
              <a:t>origin server</a:t>
            </a:r>
            <a:r>
              <a:rPr lang="en-US" sz="24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Static, Dynamic and Interactive web page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Dynamic HTML is a combination of technologies to make Web pages dynamic. To most people Dynamic HTML means a combination of HTML 4.0, Style Sheets and JavaScript 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HTML</a:t>
            </a:r>
            <a:r>
              <a:rPr lang="en-US" sz="1800" dirty="0" smtClean="0">
                <a:sym typeface="Wingdings" pitchFamily="2" charset="2"/>
              </a:rPr>
              <a:t> Contents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ym typeface="Wingdings" pitchFamily="2" charset="2"/>
              </a:rPr>
              <a:t>CSS  Appearance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ym typeface="Wingdings" pitchFamily="2" charset="2"/>
              </a:rPr>
              <a:t>Javascript  Interactivity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Send Request with Get and Post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Server (CGI or active pages) &amp; Client side execution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Static, Dynamic and Interactive web page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Dynamic HTML is a combination of technologies to make Web pages dynamic. To most people Dynamic HTML means a combination of HTML 4.0, Style Sheets and JavaScript 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HTML</a:t>
            </a:r>
            <a:r>
              <a:rPr lang="en-US" sz="1800" dirty="0" smtClean="0">
                <a:sym typeface="Wingdings" pitchFamily="2" charset="2"/>
              </a:rPr>
              <a:t> Contents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ym typeface="Wingdings" pitchFamily="2" charset="2"/>
              </a:rPr>
              <a:t>CSS  Appearance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ym typeface="Wingdings" pitchFamily="2" charset="2"/>
              </a:rPr>
              <a:t>Javascript  Interactivity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Send Request with Get and Post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Server (CGI or active pages) &amp; Client side execution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If resource is deleted or removed.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Dangling links, lost in hyperspace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Users following confusingly many disparate links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  <a:defRPr/>
            </a:pPr>
            <a:endParaRPr lang="en-US" sz="1800" dirty="0" smtClean="0"/>
          </a:p>
          <a:p>
            <a:pPr marL="355600" lvl="1" indent="-260350" eaLnBrk="1" hangingPunct="1">
              <a:lnSpc>
                <a:spcPct val="90000"/>
              </a:lnSpc>
              <a:defRPr/>
            </a:pPr>
            <a:r>
              <a:rPr lang="en-US" sz="2000" dirty="0" smtClean="0"/>
              <a:t>Search Engines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Search engines are a useful complement to link-following as a means of finding info on web-but imperfect at producing what the user specifically intends.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smtClean="0"/>
              <a:t>Resource Description Framework: Semantic Web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/>
              <a:t>As a system architecture the web faces </a:t>
            </a:r>
            <a:r>
              <a:rPr lang="en-US" sz="2100" dirty="0" smtClean="0">
                <a:solidFill>
                  <a:srgbClr val="00B0F0"/>
                </a:solidFill>
              </a:rPr>
              <a:t>problems of scale</a:t>
            </a:r>
            <a:r>
              <a:rPr lang="en-US" sz="2100" dirty="0" smtClean="0"/>
              <a:t>. Popular web servers may experience many hits per second and as a result the response to users is slow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B0F0"/>
                </a:solidFill>
              </a:rPr>
              <a:t>use of caching in browsers </a:t>
            </a:r>
            <a:r>
              <a:rPr lang="en-US" sz="2000" dirty="0" smtClean="0"/>
              <a:t> to alleviate these effects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/>
              <a:t>The web client-server architecture means that it has no efficient means of </a:t>
            </a:r>
            <a:r>
              <a:rPr lang="en-US" sz="2100" dirty="0" smtClean="0">
                <a:solidFill>
                  <a:srgbClr val="00B0F0"/>
                </a:solidFill>
              </a:rPr>
              <a:t>keeping users up to date with the latest versions of pages</a:t>
            </a:r>
            <a:r>
              <a:rPr lang="en-US" sz="2100" dirty="0" smtClean="0"/>
              <a:t>.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Browser reload buttons are to be clicked for latest information &amp; browsers are forced to communicate with servers to check whether a local copy of a resource is still valid.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/>
              <a:t>A web page is not always a satisfactory user interface </a:t>
            </a:r>
          </a:p>
          <a:p>
            <a:pPr marL="365442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Applets components are used with an increase in the download time.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/>
              <a:t>As a system architecture the web faces </a:t>
            </a:r>
            <a:r>
              <a:rPr lang="en-US" sz="2100" dirty="0" smtClean="0">
                <a:solidFill>
                  <a:srgbClr val="00B0F0"/>
                </a:solidFill>
              </a:rPr>
              <a:t>problems of scale</a:t>
            </a:r>
            <a:r>
              <a:rPr lang="en-US" sz="2100" dirty="0" smtClean="0"/>
              <a:t>. Popular web servers may experience many hits per second and as a result the response to users is slow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B0F0"/>
                </a:solidFill>
              </a:rPr>
              <a:t>use of caching in browsers </a:t>
            </a:r>
            <a:r>
              <a:rPr lang="en-US" sz="2000" dirty="0" smtClean="0"/>
              <a:t> to alleviate these effects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/>
              <a:t>The web client-server architecture means that it has no efficient means of </a:t>
            </a:r>
            <a:r>
              <a:rPr lang="en-US" sz="2100" dirty="0" smtClean="0">
                <a:solidFill>
                  <a:srgbClr val="00B0F0"/>
                </a:solidFill>
              </a:rPr>
              <a:t>keeping users up to date with the latest versions of pages</a:t>
            </a:r>
            <a:r>
              <a:rPr lang="en-US" sz="2100" dirty="0" smtClean="0"/>
              <a:t>.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Browser reload buttons are to be clicked for latest information &amp; browsers are forced to communicate with servers to check whether a local copy of a resource is still valid.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 smtClean="0"/>
              <a:t>A web page is not always a satisfactory user interface </a:t>
            </a:r>
          </a:p>
          <a:p>
            <a:pPr marL="365442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Applets components are used with an increase in the download time.</a:t>
            </a:r>
            <a:endParaRPr lang="en-US" sz="2400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If resource is deleted or removed.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Dangling links, lost in hyperspace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Users following confusingly many disparate links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  <a:defRPr/>
            </a:pPr>
            <a:endParaRPr lang="en-US" sz="1800" dirty="0" smtClean="0"/>
          </a:p>
          <a:p>
            <a:pPr marL="355600" lvl="1" indent="-260350" eaLnBrk="1" hangingPunct="1">
              <a:lnSpc>
                <a:spcPct val="90000"/>
              </a:lnSpc>
              <a:defRPr/>
            </a:pPr>
            <a:r>
              <a:rPr lang="en-US" sz="2000" dirty="0" smtClean="0"/>
              <a:t>Search Engines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Search engines are a useful complement to link-following as a means of finding info on web-but imperfect at producing what the user specifically intends.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smtClean="0"/>
              <a:t>Resource Description Framework: Semantic Web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40A70-0337-44B4-9D12-5FEE2B949E50}" type="slidenum">
              <a:rPr lang="fr-FR" smtClean="0">
                <a:latin typeface="Arial" pitchFamily="34" charset="0"/>
              </a:rPr>
              <a:pPr>
                <a:defRPr/>
              </a:pPr>
              <a:t>28</a:t>
            </a:fld>
            <a:endParaRPr lang="fr-FR" smtClean="0"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C507A-8EB7-4B78-BE89-6AF81B2BD53A}" type="slidenum">
              <a:rPr lang="en-US" smtClean="0">
                <a:ea typeface="MS PGothic" pitchFamily="34" charset="-128"/>
              </a:rPr>
              <a:pPr>
                <a:defRPr/>
              </a:pPr>
              <a:t>2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1200" dirty="0" smtClean="0"/>
              <a:t>This is an evolving sys for publishing &amp; accessing resources &amp; services across the internet </a:t>
            </a:r>
          </a:p>
          <a:p>
            <a:pPr algn="just" eaLnBrk="1" hangingPunct="1">
              <a:lnSpc>
                <a:spcPct val="80000"/>
              </a:lnSpc>
            </a:pPr>
            <a:endParaRPr lang="en-US" sz="12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1200" dirty="0" smtClean="0"/>
              <a:t>The web began life at the European centre for nuclear research (CERN), Switzerland, in 1989 as a vehicle for exchanging documents between community of physicists connected by the internet.</a:t>
            </a:r>
          </a:p>
          <a:p>
            <a:pPr algn="just" eaLnBrk="1" hangingPunct="1">
              <a:lnSpc>
                <a:spcPct val="80000"/>
              </a:lnSpc>
            </a:pPr>
            <a:endParaRPr lang="en-US" sz="12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1200" dirty="0" smtClean="0">
                <a:solidFill>
                  <a:srgbClr val="0070C0"/>
                </a:solidFill>
              </a:rPr>
              <a:t>Hypertext linked documents -- </a:t>
            </a:r>
            <a:r>
              <a:rPr lang="en-US" sz="1200" dirty="0" smtClean="0">
                <a:solidFill>
                  <a:srgbClr val="0070C0"/>
                </a:solidFill>
                <a:hlinkClick r:id="" action="ppaction://noaction"/>
              </a:rPr>
              <a:t>HTML</a:t>
            </a:r>
            <a:endParaRPr lang="en-US" sz="1200" dirty="0" smtClean="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endParaRPr lang="en-US" sz="12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1200" dirty="0" smtClean="0"/>
              <a:t>Require a browser to view documents of many types, listen audio and view video streams &amp; interact with an unlimited set of services.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400" b="1" u="sng" dirty="0" smtClean="0"/>
              <a:t>Open: Can be extended and implemented in new ways without disturbing</a:t>
            </a:r>
            <a:r>
              <a:rPr lang="en-US" sz="2400" b="1" u="sng" baseline="0" dirty="0" smtClean="0"/>
              <a:t> its existing functionality.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 u="sng" baseline="0" dirty="0" smtClean="0"/>
              <a:t>Based on Communication standard and document standard.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b="1" u="sng" baseline="0" dirty="0" smtClean="0"/>
              <a:t>Many types of browsers, many types of servers</a:t>
            </a:r>
            <a:endParaRPr lang="en-US" sz="2400" b="1" u="sng" dirty="0" smtClean="0"/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400" b="1" u="sng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The web is open w.r.t. the types of ‘resource’ that can be published &amp; shared on it.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 smtClean="0"/>
              <a:t>Browsers are designed to accommodate  new content-presentation functionality in the form of ‘helper’ app and ‘plug-ins’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 smtClean="0"/>
              <a:t>Browser reads HTML tags and renders page on client screen</a:t>
            </a:r>
          </a:p>
          <a:p>
            <a:pPr algn="just" eaLnBrk="1" hangingPunct="1">
              <a:lnSpc>
                <a:spcPct val="80000"/>
              </a:lnSpc>
            </a:pPr>
            <a:endParaRPr lang="en-U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The web has moved beyond simple data resources to encompass services, such as electronic purchasing of goods. It has evolved without changing its basic architecture.</a:t>
            </a:r>
          </a:p>
          <a:p>
            <a:pPr algn="just" eaLnBrk="1" hangingPunct="1">
              <a:lnSpc>
                <a:spcPct val="80000"/>
              </a:lnSpc>
            </a:pPr>
            <a:endParaRPr lang="en-US" sz="24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 eaLnBrk="1" hangingPunct="1"/>
            <a:r>
              <a:rPr lang="en-US" dirty="0" smtClean="0">
                <a:solidFill>
                  <a:srgbClr val="0070C0"/>
                </a:solidFill>
              </a:rPr>
              <a:t>HTML</a:t>
            </a:r>
            <a:r>
              <a:rPr lang="en-US" dirty="0" smtClean="0"/>
              <a:t>: A language for specifying the contents &amp; layout of pages on the web</a:t>
            </a:r>
          </a:p>
          <a:p>
            <a:pPr lvl="2" algn="just" eaLnBrk="1" hangingPunct="1"/>
            <a:r>
              <a:rPr lang="en-US" dirty="0" smtClean="0"/>
              <a:t>Tags based mark up language</a:t>
            </a:r>
          </a:p>
          <a:p>
            <a:pPr lvl="1" algn="just" eaLnBrk="1" hangingPunct="1"/>
            <a:r>
              <a:rPr lang="en-US" dirty="0" smtClean="0">
                <a:solidFill>
                  <a:srgbClr val="0070C0"/>
                </a:solidFill>
              </a:rPr>
              <a:t>URL</a:t>
            </a:r>
            <a:r>
              <a:rPr lang="en-US" dirty="0" smtClean="0"/>
              <a:t>: To identify documents &amp; other resources stored as part of web</a:t>
            </a:r>
          </a:p>
          <a:p>
            <a:pPr lvl="2" algn="just" eaLnBrk="1" hangingPunct="1"/>
            <a:r>
              <a:rPr lang="en-US" dirty="0" smtClean="0"/>
              <a:t>Scheme: scheme-specific-location</a:t>
            </a:r>
          </a:p>
          <a:p>
            <a:pPr lvl="1" algn="just" eaLnBrk="1" hangingPunct="1"/>
            <a:r>
              <a:rPr lang="en-US" dirty="0" smtClean="0">
                <a:solidFill>
                  <a:srgbClr val="0070C0"/>
                </a:solidFill>
              </a:rPr>
              <a:t>HTTP</a:t>
            </a:r>
            <a:r>
              <a:rPr lang="en-US" dirty="0" smtClean="0"/>
              <a:t>: Protocol by which browsers &amp; other clients fetch documents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HTML (Hyper Text Markup Language) is a standard language used to develop web documents. 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It uses tags to define certain directives. A tag is some directive or token enclosed in angle braces.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Hyper Text means text linked with some other document through a hyper link.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Markup means anything extra which is needed to present text. For example, to write a line of bold text, we write &lt;B&gt;Text&lt;/B&gt;. These tags is markup.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An HTML document need not to compile. Its source is parsed and displayed by a web browser.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Parsing means that we identify the given tags and display the data given in the tags according to there predefined meanings.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sz="1900" dirty="0" smtClean="0"/>
              <a:t>The purpose of a Uniform Resource locator is to identify a resource in such a way as to enable the browser to locate that resource. Browsers examine the URL’S in order to fetch the corresponding resources from the web servers. </a:t>
            </a:r>
          </a:p>
          <a:p>
            <a:pPr algn="just" eaLnBrk="1" hangingPunct="1"/>
            <a:endParaRPr lang="en-US" sz="1900" dirty="0" smtClean="0"/>
          </a:p>
          <a:p>
            <a:pPr algn="just" eaLnBrk="1" hangingPunct="1"/>
            <a:r>
              <a:rPr lang="en-US" sz="1900" dirty="0" smtClean="0"/>
              <a:t>Sometimes users type a url otherwise browsers look up the corresponding url when the user clicks on a link e.g. an image.</a:t>
            </a:r>
          </a:p>
          <a:p>
            <a:pPr algn="just" eaLnBrk="1" hangingPunct="1"/>
            <a:endParaRPr lang="en-US" sz="1900" dirty="0" smtClean="0"/>
          </a:p>
          <a:p>
            <a:pPr algn="just" eaLnBrk="1" hangingPunct="1"/>
            <a:r>
              <a:rPr lang="en-US" sz="1900" dirty="0" smtClean="0"/>
              <a:t>Every URL has two top level components.</a:t>
            </a:r>
          </a:p>
          <a:p>
            <a:pPr lvl="2" algn="just" eaLnBrk="1" hangingPunct="1"/>
            <a:r>
              <a:rPr lang="en-US" sz="1600" dirty="0" smtClean="0"/>
              <a:t>Scheme: scheme-specific-location</a:t>
            </a:r>
          </a:p>
          <a:p>
            <a:pPr lvl="3" algn="just" eaLnBrk="1" hangingPunct="1"/>
            <a:r>
              <a:rPr lang="en-US" sz="1400" dirty="0" smtClean="0"/>
              <a:t>First indicates which type of resource browser is going to deal with.</a:t>
            </a:r>
          </a:p>
          <a:p>
            <a:pPr lvl="3" algn="just" eaLnBrk="1" hangingPunct="1"/>
            <a:r>
              <a:rPr lang="en-US" sz="1400" dirty="0" smtClean="0"/>
              <a:t>Second indicates the location where the resource is present.</a:t>
            </a:r>
          </a:p>
          <a:p>
            <a:pPr lvl="3" algn="just" eaLnBrk="1" hangingPunct="1">
              <a:buFont typeface="Wingdings" pitchFamily="2" charset="2"/>
              <a:buNone/>
            </a:pPr>
            <a:endParaRPr lang="en-US" sz="1400" dirty="0" smtClean="0"/>
          </a:p>
          <a:p>
            <a:pPr algn="just" eaLnBrk="1" hangingPunct="1"/>
            <a:r>
              <a:rPr lang="en-US" sz="1900" dirty="0" smtClean="0"/>
              <a:t>World wide web is open w.r.t type of resources. </a:t>
            </a:r>
          </a:p>
          <a:p>
            <a:pPr algn="just" eaLnBrk="1" hangingPunct="1"/>
            <a:endParaRPr lang="en-US" sz="19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sz="1900" dirty="0" smtClean="0"/>
              <a:t>The purpose of a Uniform Resource locator is to identify a resource in such a way as to enable the browser to locate that resource. Browsers examine the URL’S in order to fetch the corresponding resources from the web servers. </a:t>
            </a:r>
          </a:p>
          <a:p>
            <a:pPr algn="just" eaLnBrk="1" hangingPunct="1"/>
            <a:endParaRPr lang="en-US" sz="1900" dirty="0" smtClean="0"/>
          </a:p>
          <a:p>
            <a:pPr algn="just" eaLnBrk="1" hangingPunct="1"/>
            <a:r>
              <a:rPr lang="en-US" sz="1900" dirty="0" smtClean="0"/>
              <a:t>Sometimes users type a url otherwise browsers look up the corresponding url when the user clicks on a link e.g. an image.</a:t>
            </a:r>
          </a:p>
          <a:p>
            <a:pPr algn="just" eaLnBrk="1" hangingPunct="1"/>
            <a:endParaRPr lang="en-US" sz="1900" dirty="0" smtClean="0"/>
          </a:p>
          <a:p>
            <a:pPr algn="just" eaLnBrk="1" hangingPunct="1"/>
            <a:r>
              <a:rPr lang="en-US" sz="1900" dirty="0" smtClean="0"/>
              <a:t>Every URL has two top level components.</a:t>
            </a:r>
          </a:p>
          <a:p>
            <a:pPr lvl="2" algn="just" eaLnBrk="1" hangingPunct="1"/>
            <a:r>
              <a:rPr lang="en-US" sz="1600" dirty="0" smtClean="0"/>
              <a:t>Scheme: scheme-specific-location</a:t>
            </a:r>
          </a:p>
          <a:p>
            <a:pPr lvl="3" algn="just" eaLnBrk="1" hangingPunct="1"/>
            <a:r>
              <a:rPr lang="en-US" sz="1400" dirty="0" smtClean="0"/>
              <a:t>First indicates which type of resource browser is going to deal with.</a:t>
            </a:r>
          </a:p>
          <a:p>
            <a:pPr lvl="3" algn="just" eaLnBrk="1" hangingPunct="1"/>
            <a:r>
              <a:rPr lang="en-US" sz="1400" dirty="0" smtClean="0"/>
              <a:t>Second indicates the location where the resource is present.</a:t>
            </a:r>
          </a:p>
          <a:p>
            <a:pPr lvl="3" algn="just" eaLnBrk="1" hangingPunct="1">
              <a:buFont typeface="Wingdings" pitchFamily="2" charset="2"/>
              <a:buNone/>
            </a:pPr>
            <a:endParaRPr lang="en-US" sz="1400" dirty="0" smtClean="0"/>
          </a:p>
          <a:p>
            <a:pPr algn="just" eaLnBrk="1" hangingPunct="1"/>
            <a:r>
              <a:rPr lang="en-US" sz="1900" dirty="0" smtClean="0"/>
              <a:t>World wide web is open w.r.t type of resources. </a:t>
            </a:r>
          </a:p>
          <a:p>
            <a:pPr algn="just" eaLnBrk="1" hangingPunct="1"/>
            <a:endParaRPr lang="en-US" sz="19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14060-6CF0-4145-9A98-9CBDEE33E78B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124517-2C05-44C1-9A03-0AB7CE196AC9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C8B410-D880-4915-A197-CFB9F3F8B0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A1FA4-5EAB-4DC2-9E1E-986A43F58C56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89963-57E0-4050-9E35-67F90C35F2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4AA73-8FF7-4A56-8973-D22556B380BE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05097-BED2-4B1A-86C3-7B629959D5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65587-DE3F-4461-A6EF-AC4643151B0B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19B3B-0203-46CA-A001-C16F78D5B1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48831A-12DD-4B77-AB40-12F47E989B95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BD608E-F65C-4DEA-B9E8-1F51F103B9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CCDC4-4200-407F-8431-DCE2E8A321B1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9591F-F1EF-4891-A598-BF02A37AFB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3A44E1-93FC-4932-9A3D-F0B1CE556098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D081C3-1229-43B4-BB6A-CB212B57E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BC2CD-571B-4E99-8760-4D3B77E45328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8027A-4B54-4765-ACBF-A4AC398DD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44FFE9-7C91-48CB-94EE-BE3802F8910A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9A0D26-AEC9-43A2-B32B-5501240DA9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FDB675-3726-4413-8827-CFE051DC0F64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8FCA2A-F07D-4CB0-9520-C7EDDC45BC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46024C-2D89-456B-90D0-DED34789CF85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97091C-E69D-4917-B2B0-C1746CDEEB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DAF5324-CDB1-4A8F-B981-DE003DC03127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GB"/>
              <a:t>Dr: HammaD AfzaL - Fundamentals of Programming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838D03F-43A4-435C-BF2C-999F6E24A1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2" r:id="rId2"/>
    <p:sldLayoutId id="2147483808" r:id="rId3"/>
    <p:sldLayoutId id="2147483803" r:id="rId4"/>
    <p:sldLayoutId id="2147483809" r:id="rId5"/>
    <p:sldLayoutId id="2147483804" r:id="rId6"/>
    <p:sldLayoutId id="2147483810" r:id="rId7"/>
    <p:sldLayoutId id="2147483811" r:id="rId8"/>
    <p:sldLayoutId id="2147483812" r:id="rId9"/>
    <p:sldLayoutId id="2147483805" r:id="rId10"/>
    <p:sldLayoutId id="214748380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mmad.afzal@m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carfinanc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ammad.afzal@mcs.edu.p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cs.edu.pk/" TargetMode="External"/><Relationship Id="rId4" Type="http://schemas.openxmlformats.org/officeDocument/2006/relationships/hyperlink" Target="ftp://ftp.download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052513"/>
            <a:ext cx="7772400" cy="990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400" dirty="0" smtClean="0">
                <a:solidFill>
                  <a:schemeClr val="tx2">
                    <a:satMod val="130000"/>
                  </a:schemeClr>
                </a:solidFill>
              </a:rPr>
              <a:t>Parallel and Distributed Computing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475" y="3113088"/>
            <a:ext cx="6945313" cy="2763837"/>
          </a:xfrm>
        </p:spPr>
        <p:txBody>
          <a:bodyPr>
            <a:normAutofit fontScale="77500" lnSpcReduction="20000"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nl-NL" sz="39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nl-NL" sz="3900" b="1" dirty="0" smtClean="0"/>
              <a:t>Dr. Hammad Afzal</a:t>
            </a:r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dirty="0" smtClean="0"/>
              <a:t>Military College of Signals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dirty="0" smtClean="0"/>
              <a:t>National University of Sciences and Technology, Pakistan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b="1" smtClean="0"/>
              <a:t>Spring, 2011</a:t>
            </a: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b="1" dirty="0" smtClean="0">
                <a:hlinkClick r:id="rId3"/>
              </a:rPr>
              <a:t>hammad.afzal@mcs.edu.pk</a:t>
            </a: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b="1" dirty="0" smtClean="0"/>
              <a:t>https://sites.google.com/a/mcs.edu.pk/codteem/</a:t>
            </a: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</p:txBody>
      </p:sp>
      <p:sp>
        <p:nvSpPr>
          <p:cNvPr id="7173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6199188" y="6265863"/>
            <a:ext cx="2476500" cy="47625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08728702-D4EC-4A5C-85AA-B9A90EF4E8F2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27AF27-278A-4EA9-AAAE-F891773112F6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dirty="0" smtClean="0"/>
              <a:t>HTTP URLS are the most widely used for fetching resources using the standard http protocol.</a:t>
            </a:r>
          </a:p>
          <a:p>
            <a:pPr lvl="2" eaLnBrk="1" hangingPunct="1"/>
            <a:r>
              <a:rPr lang="en-US" sz="2000" dirty="0" smtClean="0"/>
              <a:t>http://servername[:port][/pathNameOnServer][?arguments]</a:t>
            </a:r>
          </a:p>
          <a:p>
            <a:pPr lvl="1" algn="just" eaLnBrk="1" hangingPunct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511F2D-C160-4C93-B440-E3DAA722DDE1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8E03E-0424-48C8-B77A-D34C6BF726B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935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Uniform Resource Locator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URL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URLS (Web servers and web browsers)</a:t>
            </a:r>
          </a:p>
        </p:txBody>
      </p:sp>
      <p:grpSp>
        <p:nvGrpSpPr>
          <p:cNvPr id="56323" name="Group 93"/>
          <p:cNvGrpSpPr>
            <a:grpSpLocks/>
          </p:cNvGrpSpPr>
          <p:nvPr/>
        </p:nvGrpSpPr>
        <p:grpSpPr bwMode="auto">
          <a:xfrm>
            <a:off x="539750" y="1393825"/>
            <a:ext cx="8836025" cy="3232150"/>
            <a:chOff x="368" y="878"/>
            <a:chExt cx="6315" cy="2283"/>
          </a:xfrm>
        </p:grpSpPr>
        <p:sp>
          <p:nvSpPr>
            <p:cNvPr id="56327" name="Line 4"/>
            <p:cNvSpPr>
              <a:spLocks noChangeShapeType="1"/>
            </p:cNvSpPr>
            <p:nvPr/>
          </p:nvSpPr>
          <p:spPr bwMode="auto">
            <a:xfrm flipH="1">
              <a:off x="4202" y="1133"/>
              <a:ext cx="148" cy="1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28" name="Line 5"/>
            <p:cNvSpPr>
              <a:spLocks noChangeShapeType="1"/>
            </p:cNvSpPr>
            <p:nvPr/>
          </p:nvSpPr>
          <p:spPr bwMode="auto">
            <a:xfrm flipH="1" flipV="1">
              <a:off x="4399" y="1658"/>
              <a:ext cx="246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29" name="Line 6"/>
            <p:cNvSpPr>
              <a:spLocks noChangeShapeType="1"/>
            </p:cNvSpPr>
            <p:nvPr/>
          </p:nvSpPr>
          <p:spPr bwMode="auto">
            <a:xfrm flipH="1" flipV="1">
              <a:off x="4251" y="2117"/>
              <a:ext cx="279" cy="1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30" name="Line 7"/>
            <p:cNvSpPr>
              <a:spLocks noChangeShapeType="1"/>
            </p:cNvSpPr>
            <p:nvPr/>
          </p:nvSpPr>
          <p:spPr bwMode="auto">
            <a:xfrm flipH="1" flipV="1">
              <a:off x="2006" y="1084"/>
              <a:ext cx="459" cy="2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31" name="Line 8"/>
            <p:cNvSpPr>
              <a:spLocks noChangeShapeType="1"/>
            </p:cNvSpPr>
            <p:nvPr/>
          </p:nvSpPr>
          <p:spPr bwMode="auto">
            <a:xfrm flipH="1">
              <a:off x="1776" y="1740"/>
              <a:ext cx="492" cy="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32" name="Line 9"/>
            <p:cNvSpPr>
              <a:spLocks noChangeShapeType="1"/>
            </p:cNvSpPr>
            <p:nvPr/>
          </p:nvSpPr>
          <p:spPr bwMode="auto">
            <a:xfrm flipH="1">
              <a:off x="1973" y="2133"/>
              <a:ext cx="475" cy="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33" name="Freeform 10"/>
            <p:cNvSpPr>
              <a:spLocks/>
            </p:cNvSpPr>
            <p:nvPr/>
          </p:nvSpPr>
          <p:spPr bwMode="auto">
            <a:xfrm>
              <a:off x="2268" y="1035"/>
              <a:ext cx="2131" cy="1229"/>
            </a:xfrm>
            <a:custGeom>
              <a:avLst/>
              <a:gdLst>
                <a:gd name="T0" fmla="*/ 49 w 2131"/>
                <a:gd name="T1" fmla="*/ 278 h 1229"/>
                <a:gd name="T2" fmla="*/ 98 w 2131"/>
                <a:gd name="T3" fmla="*/ 213 h 1229"/>
                <a:gd name="T4" fmla="*/ 213 w 2131"/>
                <a:gd name="T5" fmla="*/ 131 h 1229"/>
                <a:gd name="T6" fmla="*/ 328 w 2131"/>
                <a:gd name="T7" fmla="*/ 82 h 1229"/>
                <a:gd name="T8" fmla="*/ 426 w 2131"/>
                <a:gd name="T9" fmla="*/ 82 h 1229"/>
                <a:gd name="T10" fmla="*/ 492 w 2131"/>
                <a:gd name="T11" fmla="*/ 82 h 1229"/>
                <a:gd name="T12" fmla="*/ 623 w 2131"/>
                <a:gd name="T13" fmla="*/ 82 h 1229"/>
                <a:gd name="T14" fmla="*/ 787 w 2131"/>
                <a:gd name="T15" fmla="*/ 98 h 1229"/>
                <a:gd name="T16" fmla="*/ 951 w 2131"/>
                <a:gd name="T17" fmla="*/ 114 h 1229"/>
                <a:gd name="T18" fmla="*/ 1114 w 2131"/>
                <a:gd name="T19" fmla="*/ 114 h 1229"/>
                <a:gd name="T20" fmla="*/ 1196 w 2131"/>
                <a:gd name="T21" fmla="*/ 65 h 1229"/>
                <a:gd name="T22" fmla="*/ 1278 w 2131"/>
                <a:gd name="T23" fmla="*/ 16 h 1229"/>
                <a:gd name="T24" fmla="*/ 1393 w 2131"/>
                <a:gd name="T25" fmla="*/ 0 h 1229"/>
                <a:gd name="T26" fmla="*/ 1524 w 2131"/>
                <a:gd name="T27" fmla="*/ 0 h 1229"/>
                <a:gd name="T28" fmla="*/ 1623 w 2131"/>
                <a:gd name="T29" fmla="*/ 16 h 1229"/>
                <a:gd name="T30" fmla="*/ 1705 w 2131"/>
                <a:gd name="T31" fmla="*/ 49 h 1229"/>
                <a:gd name="T32" fmla="*/ 1770 w 2131"/>
                <a:gd name="T33" fmla="*/ 82 h 1229"/>
                <a:gd name="T34" fmla="*/ 1852 w 2131"/>
                <a:gd name="T35" fmla="*/ 114 h 1229"/>
                <a:gd name="T36" fmla="*/ 1967 w 2131"/>
                <a:gd name="T37" fmla="*/ 213 h 1229"/>
                <a:gd name="T38" fmla="*/ 2032 w 2131"/>
                <a:gd name="T39" fmla="*/ 295 h 1229"/>
                <a:gd name="T40" fmla="*/ 2082 w 2131"/>
                <a:gd name="T41" fmla="*/ 393 h 1229"/>
                <a:gd name="T42" fmla="*/ 2114 w 2131"/>
                <a:gd name="T43" fmla="*/ 606 h 1229"/>
                <a:gd name="T44" fmla="*/ 2131 w 2131"/>
                <a:gd name="T45" fmla="*/ 737 h 1229"/>
                <a:gd name="T46" fmla="*/ 2098 w 2131"/>
                <a:gd name="T47" fmla="*/ 868 h 1229"/>
                <a:gd name="T48" fmla="*/ 2049 w 2131"/>
                <a:gd name="T49" fmla="*/ 1065 h 1229"/>
                <a:gd name="T50" fmla="*/ 1934 w 2131"/>
                <a:gd name="T51" fmla="*/ 1164 h 1229"/>
                <a:gd name="T52" fmla="*/ 1786 w 2131"/>
                <a:gd name="T53" fmla="*/ 1229 h 1229"/>
                <a:gd name="T54" fmla="*/ 1623 w 2131"/>
                <a:gd name="T55" fmla="*/ 1196 h 1229"/>
                <a:gd name="T56" fmla="*/ 1475 w 2131"/>
                <a:gd name="T57" fmla="*/ 1180 h 1229"/>
                <a:gd name="T58" fmla="*/ 1344 w 2131"/>
                <a:gd name="T59" fmla="*/ 1147 h 1229"/>
                <a:gd name="T60" fmla="*/ 1196 w 2131"/>
                <a:gd name="T61" fmla="*/ 1131 h 1229"/>
                <a:gd name="T62" fmla="*/ 1065 w 2131"/>
                <a:gd name="T63" fmla="*/ 1131 h 1229"/>
                <a:gd name="T64" fmla="*/ 918 w 2131"/>
                <a:gd name="T65" fmla="*/ 1131 h 1229"/>
                <a:gd name="T66" fmla="*/ 819 w 2131"/>
                <a:gd name="T67" fmla="*/ 1147 h 1229"/>
                <a:gd name="T68" fmla="*/ 705 w 2131"/>
                <a:gd name="T69" fmla="*/ 1164 h 1229"/>
                <a:gd name="T70" fmla="*/ 606 w 2131"/>
                <a:gd name="T71" fmla="*/ 1180 h 1229"/>
                <a:gd name="T72" fmla="*/ 508 w 2131"/>
                <a:gd name="T73" fmla="*/ 1196 h 1229"/>
                <a:gd name="T74" fmla="*/ 410 w 2131"/>
                <a:gd name="T75" fmla="*/ 1196 h 1229"/>
                <a:gd name="T76" fmla="*/ 311 w 2131"/>
                <a:gd name="T77" fmla="*/ 1180 h 1229"/>
                <a:gd name="T78" fmla="*/ 246 w 2131"/>
                <a:gd name="T79" fmla="*/ 1164 h 1229"/>
                <a:gd name="T80" fmla="*/ 180 w 2131"/>
                <a:gd name="T81" fmla="*/ 1114 h 1229"/>
                <a:gd name="T82" fmla="*/ 147 w 2131"/>
                <a:gd name="T83" fmla="*/ 1098 h 1229"/>
                <a:gd name="T84" fmla="*/ 131 w 2131"/>
                <a:gd name="T85" fmla="*/ 1065 h 1229"/>
                <a:gd name="T86" fmla="*/ 82 w 2131"/>
                <a:gd name="T87" fmla="*/ 950 h 1229"/>
                <a:gd name="T88" fmla="*/ 33 w 2131"/>
                <a:gd name="T89" fmla="*/ 819 h 1229"/>
                <a:gd name="T90" fmla="*/ 16 w 2131"/>
                <a:gd name="T91" fmla="*/ 705 h 1229"/>
                <a:gd name="T92" fmla="*/ 0 w 2131"/>
                <a:gd name="T93" fmla="*/ 606 h 1229"/>
                <a:gd name="T94" fmla="*/ 16 w 2131"/>
                <a:gd name="T95" fmla="*/ 475 h 1229"/>
                <a:gd name="T96" fmla="*/ 33 w 2131"/>
                <a:gd name="T97" fmla="*/ 360 h 1229"/>
                <a:gd name="T98" fmla="*/ 49 w 2131"/>
                <a:gd name="T99" fmla="*/ 278 h 1229"/>
                <a:gd name="T100" fmla="*/ 49 w 2131"/>
                <a:gd name="T101" fmla="*/ 278 h 1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131"/>
                <a:gd name="T154" fmla="*/ 0 h 1229"/>
                <a:gd name="T155" fmla="*/ 2131 w 2131"/>
                <a:gd name="T156" fmla="*/ 1229 h 1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131" h="1229">
                  <a:moveTo>
                    <a:pt x="49" y="278"/>
                  </a:moveTo>
                  <a:lnTo>
                    <a:pt x="98" y="213"/>
                  </a:lnTo>
                  <a:lnTo>
                    <a:pt x="213" y="131"/>
                  </a:lnTo>
                  <a:lnTo>
                    <a:pt x="328" y="82"/>
                  </a:lnTo>
                  <a:lnTo>
                    <a:pt x="426" y="82"/>
                  </a:lnTo>
                  <a:lnTo>
                    <a:pt x="492" y="82"/>
                  </a:lnTo>
                  <a:lnTo>
                    <a:pt x="623" y="82"/>
                  </a:lnTo>
                  <a:lnTo>
                    <a:pt x="787" y="98"/>
                  </a:lnTo>
                  <a:lnTo>
                    <a:pt x="951" y="114"/>
                  </a:lnTo>
                  <a:lnTo>
                    <a:pt x="1114" y="114"/>
                  </a:lnTo>
                  <a:lnTo>
                    <a:pt x="1196" y="65"/>
                  </a:lnTo>
                  <a:lnTo>
                    <a:pt x="1278" y="16"/>
                  </a:lnTo>
                  <a:lnTo>
                    <a:pt x="1393" y="0"/>
                  </a:lnTo>
                  <a:lnTo>
                    <a:pt x="1524" y="0"/>
                  </a:lnTo>
                  <a:lnTo>
                    <a:pt x="1623" y="16"/>
                  </a:lnTo>
                  <a:lnTo>
                    <a:pt x="1705" y="49"/>
                  </a:lnTo>
                  <a:lnTo>
                    <a:pt x="1770" y="82"/>
                  </a:lnTo>
                  <a:lnTo>
                    <a:pt x="1852" y="114"/>
                  </a:lnTo>
                  <a:lnTo>
                    <a:pt x="1967" y="213"/>
                  </a:lnTo>
                  <a:lnTo>
                    <a:pt x="2032" y="295"/>
                  </a:lnTo>
                  <a:lnTo>
                    <a:pt x="2082" y="393"/>
                  </a:lnTo>
                  <a:lnTo>
                    <a:pt x="2114" y="606"/>
                  </a:lnTo>
                  <a:lnTo>
                    <a:pt x="2131" y="737"/>
                  </a:lnTo>
                  <a:lnTo>
                    <a:pt x="2098" y="868"/>
                  </a:lnTo>
                  <a:lnTo>
                    <a:pt x="2049" y="1065"/>
                  </a:lnTo>
                  <a:lnTo>
                    <a:pt x="1934" y="1164"/>
                  </a:lnTo>
                  <a:lnTo>
                    <a:pt x="1786" y="1229"/>
                  </a:lnTo>
                  <a:lnTo>
                    <a:pt x="1623" y="1196"/>
                  </a:lnTo>
                  <a:lnTo>
                    <a:pt x="1475" y="1180"/>
                  </a:lnTo>
                  <a:lnTo>
                    <a:pt x="1344" y="1147"/>
                  </a:lnTo>
                  <a:lnTo>
                    <a:pt x="1196" y="1131"/>
                  </a:lnTo>
                  <a:lnTo>
                    <a:pt x="1065" y="1131"/>
                  </a:lnTo>
                  <a:lnTo>
                    <a:pt x="918" y="1131"/>
                  </a:lnTo>
                  <a:lnTo>
                    <a:pt x="819" y="1147"/>
                  </a:lnTo>
                  <a:lnTo>
                    <a:pt x="705" y="1164"/>
                  </a:lnTo>
                  <a:lnTo>
                    <a:pt x="606" y="1180"/>
                  </a:lnTo>
                  <a:lnTo>
                    <a:pt x="508" y="1196"/>
                  </a:lnTo>
                  <a:lnTo>
                    <a:pt x="410" y="1196"/>
                  </a:lnTo>
                  <a:lnTo>
                    <a:pt x="311" y="1180"/>
                  </a:lnTo>
                  <a:lnTo>
                    <a:pt x="246" y="1164"/>
                  </a:lnTo>
                  <a:lnTo>
                    <a:pt x="180" y="1114"/>
                  </a:lnTo>
                  <a:lnTo>
                    <a:pt x="147" y="1098"/>
                  </a:lnTo>
                  <a:lnTo>
                    <a:pt x="131" y="1065"/>
                  </a:lnTo>
                  <a:lnTo>
                    <a:pt x="82" y="950"/>
                  </a:lnTo>
                  <a:lnTo>
                    <a:pt x="33" y="819"/>
                  </a:lnTo>
                  <a:lnTo>
                    <a:pt x="16" y="705"/>
                  </a:lnTo>
                  <a:lnTo>
                    <a:pt x="0" y="606"/>
                  </a:lnTo>
                  <a:lnTo>
                    <a:pt x="16" y="475"/>
                  </a:lnTo>
                  <a:lnTo>
                    <a:pt x="33" y="360"/>
                  </a:lnTo>
                  <a:lnTo>
                    <a:pt x="49" y="278"/>
                  </a:lnTo>
                  <a:close/>
                </a:path>
              </a:pathLst>
            </a:custGeom>
            <a:solidFill>
              <a:srgbClr val="FFDC99"/>
            </a:solidFill>
            <a:ln w="25400">
              <a:solidFill>
                <a:srgbClr val="FFD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34" name="Rectangle 11"/>
            <p:cNvSpPr>
              <a:spLocks noChangeArrowheads="1"/>
            </p:cNvSpPr>
            <p:nvPr/>
          </p:nvSpPr>
          <p:spPr bwMode="auto">
            <a:xfrm>
              <a:off x="3112" y="1650"/>
              <a:ext cx="638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Internet</a:t>
              </a:r>
              <a:endParaRPr lang="en-GB" sz="2400">
                <a:latin typeface="Times"/>
              </a:endParaRPr>
            </a:p>
          </p:txBody>
        </p:sp>
        <p:sp>
          <p:nvSpPr>
            <p:cNvPr id="56335" name="Rectangle 12"/>
            <p:cNvSpPr>
              <a:spLocks noChangeArrowheads="1"/>
            </p:cNvSpPr>
            <p:nvPr/>
          </p:nvSpPr>
          <p:spPr bwMode="auto">
            <a:xfrm>
              <a:off x="4573" y="1288"/>
              <a:ext cx="71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Browsers</a:t>
              </a:r>
              <a:endParaRPr lang="en-GB" sz="2400">
                <a:latin typeface="Times"/>
              </a:endParaRPr>
            </a:p>
          </p:txBody>
        </p:sp>
        <p:sp>
          <p:nvSpPr>
            <p:cNvPr id="56336" name="Rectangle 13"/>
            <p:cNvSpPr>
              <a:spLocks noChangeArrowheads="1"/>
            </p:cNvSpPr>
            <p:nvPr/>
          </p:nvSpPr>
          <p:spPr bwMode="auto">
            <a:xfrm>
              <a:off x="1874" y="936"/>
              <a:ext cx="197" cy="230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337" name="Rectangle 14"/>
            <p:cNvSpPr>
              <a:spLocks noChangeArrowheads="1"/>
            </p:cNvSpPr>
            <p:nvPr/>
          </p:nvSpPr>
          <p:spPr bwMode="auto">
            <a:xfrm>
              <a:off x="1874" y="936"/>
              <a:ext cx="214" cy="246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338" name="Rectangle 15"/>
            <p:cNvSpPr>
              <a:spLocks noChangeArrowheads="1"/>
            </p:cNvSpPr>
            <p:nvPr/>
          </p:nvSpPr>
          <p:spPr bwMode="auto">
            <a:xfrm>
              <a:off x="1369" y="1353"/>
              <a:ext cx="962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Web servers</a:t>
              </a:r>
              <a:endParaRPr lang="en-GB" sz="2400">
                <a:latin typeface="Times"/>
              </a:endParaRPr>
            </a:p>
          </p:txBody>
        </p:sp>
        <p:sp>
          <p:nvSpPr>
            <p:cNvPr id="56339" name="Rectangle 16"/>
            <p:cNvSpPr>
              <a:spLocks noChangeArrowheads="1"/>
            </p:cNvSpPr>
            <p:nvPr/>
          </p:nvSpPr>
          <p:spPr bwMode="auto">
            <a:xfrm>
              <a:off x="832" y="977"/>
              <a:ext cx="133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www.google.com</a:t>
              </a:r>
              <a:endParaRPr lang="en-GB" sz="2400">
                <a:latin typeface="Times"/>
              </a:endParaRPr>
            </a:p>
          </p:txBody>
        </p:sp>
        <p:sp>
          <p:nvSpPr>
            <p:cNvPr id="56340" name="Rectangle 17"/>
            <p:cNvSpPr>
              <a:spLocks noChangeArrowheads="1"/>
            </p:cNvSpPr>
            <p:nvPr/>
          </p:nvSpPr>
          <p:spPr bwMode="auto">
            <a:xfrm>
              <a:off x="727" y="1698"/>
              <a:ext cx="111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www.cdk3.net</a:t>
              </a:r>
              <a:endParaRPr lang="en-GB" sz="2400">
                <a:latin typeface="Times"/>
              </a:endParaRPr>
            </a:p>
          </p:txBody>
        </p:sp>
        <p:sp>
          <p:nvSpPr>
            <p:cNvPr id="56341" name="Rectangle 18"/>
            <p:cNvSpPr>
              <a:spLocks noChangeArrowheads="1"/>
            </p:cNvSpPr>
            <p:nvPr/>
          </p:nvSpPr>
          <p:spPr bwMode="auto">
            <a:xfrm>
              <a:off x="981" y="2140"/>
              <a:ext cx="105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www.w3c.org</a:t>
              </a:r>
              <a:endParaRPr lang="en-GB" sz="2400">
                <a:latin typeface="Times"/>
              </a:endParaRPr>
            </a:p>
          </p:txBody>
        </p:sp>
        <p:sp>
          <p:nvSpPr>
            <p:cNvPr id="56342" name="Line 19"/>
            <p:cNvSpPr>
              <a:spLocks noChangeShapeType="1"/>
            </p:cNvSpPr>
            <p:nvPr/>
          </p:nvSpPr>
          <p:spPr bwMode="auto">
            <a:xfrm flipH="1">
              <a:off x="1891" y="2346"/>
              <a:ext cx="49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43" name="Rectangle 20"/>
            <p:cNvSpPr>
              <a:spLocks noChangeArrowheads="1"/>
            </p:cNvSpPr>
            <p:nvPr/>
          </p:nvSpPr>
          <p:spPr bwMode="auto">
            <a:xfrm>
              <a:off x="1610" y="2599"/>
              <a:ext cx="713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Protocols</a:t>
              </a:r>
              <a:endParaRPr lang="en-GB" sz="2400">
                <a:latin typeface="Times"/>
              </a:endParaRPr>
            </a:p>
          </p:txBody>
        </p:sp>
        <p:sp>
          <p:nvSpPr>
            <p:cNvPr id="56344" name="Line 21"/>
            <p:cNvSpPr>
              <a:spLocks noChangeShapeType="1"/>
            </p:cNvSpPr>
            <p:nvPr/>
          </p:nvSpPr>
          <p:spPr bwMode="auto">
            <a:xfrm flipH="1">
              <a:off x="1579" y="2723"/>
              <a:ext cx="295" cy="2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45" name="Rectangle 22"/>
            <p:cNvSpPr>
              <a:spLocks noChangeArrowheads="1"/>
            </p:cNvSpPr>
            <p:nvPr/>
          </p:nvSpPr>
          <p:spPr bwMode="auto">
            <a:xfrm>
              <a:off x="1166" y="2976"/>
              <a:ext cx="975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Activity.html</a:t>
              </a:r>
              <a:endParaRPr lang="en-GB" sz="2400">
                <a:latin typeface="Times"/>
              </a:endParaRPr>
            </a:p>
          </p:txBody>
        </p:sp>
        <p:sp>
          <p:nvSpPr>
            <p:cNvPr id="56346" name="Rectangle 23"/>
            <p:cNvSpPr>
              <a:spLocks noChangeArrowheads="1"/>
            </p:cNvSpPr>
            <p:nvPr/>
          </p:nvSpPr>
          <p:spPr bwMode="auto">
            <a:xfrm>
              <a:off x="3170" y="2452"/>
              <a:ext cx="341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http://www.w3c.org/Protocols/Activity.html</a:t>
              </a:r>
              <a:endParaRPr lang="en-GB" sz="2400">
                <a:latin typeface="Times"/>
              </a:endParaRPr>
            </a:p>
          </p:txBody>
        </p:sp>
        <p:sp>
          <p:nvSpPr>
            <p:cNvPr id="56347" name="Rectangle 24"/>
            <p:cNvSpPr>
              <a:spLocks noChangeArrowheads="1"/>
            </p:cNvSpPr>
            <p:nvPr/>
          </p:nvSpPr>
          <p:spPr bwMode="auto">
            <a:xfrm>
              <a:off x="3175" y="878"/>
              <a:ext cx="3508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http://www.google.comlsearch?q=distibuted</a:t>
              </a:r>
              <a:endParaRPr lang="en-GB" sz="2400">
                <a:latin typeface="Times"/>
              </a:endParaRPr>
            </a:p>
          </p:txBody>
        </p:sp>
        <p:sp>
          <p:nvSpPr>
            <p:cNvPr id="56348" name="Rectangle 25"/>
            <p:cNvSpPr>
              <a:spLocks noChangeArrowheads="1"/>
            </p:cNvSpPr>
            <p:nvPr/>
          </p:nvSpPr>
          <p:spPr bwMode="auto">
            <a:xfrm>
              <a:off x="4460" y="1813"/>
              <a:ext cx="171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http://www.cdk3.net/</a:t>
              </a:r>
              <a:endParaRPr lang="en-GB" sz="2400">
                <a:latin typeface="Times"/>
              </a:endParaRPr>
            </a:p>
          </p:txBody>
        </p:sp>
        <p:sp>
          <p:nvSpPr>
            <p:cNvPr id="56349" name="Freeform 26"/>
            <p:cNvSpPr>
              <a:spLocks/>
            </p:cNvSpPr>
            <p:nvPr/>
          </p:nvSpPr>
          <p:spPr bwMode="auto">
            <a:xfrm>
              <a:off x="1940" y="2330"/>
              <a:ext cx="16" cy="1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0 h 1"/>
                <a:gd name="T6" fmla="*/ 0 60000 65536"/>
                <a:gd name="T7" fmla="*/ 0 60000 65536"/>
                <a:gd name="T8" fmla="*/ 0 60000 65536"/>
                <a:gd name="T9" fmla="*/ 0 w 16"/>
                <a:gd name="T10" fmla="*/ 0 h 1"/>
                <a:gd name="T11" fmla="*/ 16 w 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0" name="Line 27"/>
            <p:cNvSpPr>
              <a:spLocks noChangeShapeType="1"/>
            </p:cNvSpPr>
            <p:nvPr/>
          </p:nvSpPr>
          <p:spPr bwMode="auto">
            <a:xfrm flipH="1">
              <a:off x="1858" y="2379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1" name="Line 28"/>
            <p:cNvSpPr>
              <a:spLocks noChangeShapeType="1"/>
            </p:cNvSpPr>
            <p:nvPr/>
          </p:nvSpPr>
          <p:spPr bwMode="auto">
            <a:xfrm flipH="1">
              <a:off x="1792" y="2428"/>
              <a:ext cx="17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2" name="Line 29"/>
            <p:cNvSpPr>
              <a:spLocks noChangeShapeType="1"/>
            </p:cNvSpPr>
            <p:nvPr/>
          </p:nvSpPr>
          <p:spPr bwMode="auto">
            <a:xfrm flipH="1">
              <a:off x="1711" y="2477"/>
              <a:ext cx="16" cy="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3" name="Line 30"/>
            <p:cNvSpPr>
              <a:spLocks noChangeShapeType="1"/>
            </p:cNvSpPr>
            <p:nvPr/>
          </p:nvSpPr>
          <p:spPr bwMode="auto">
            <a:xfrm flipH="1">
              <a:off x="1629" y="2543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4" name="Line 31"/>
            <p:cNvSpPr>
              <a:spLocks noChangeShapeType="1"/>
            </p:cNvSpPr>
            <p:nvPr/>
          </p:nvSpPr>
          <p:spPr bwMode="auto">
            <a:xfrm flipH="1">
              <a:off x="1547" y="2592"/>
              <a:ext cx="16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5" name="Line 32"/>
            <p:cNvSpPr>
              <a:spLocks noChangeShapeType="1"/>
            </p:cNvSpPr>
            <p:nvPr/>
          </p:nvSpPr>
          <p:spPr bwMode="auto">
            <a:xfrm flipH="1">
              <a:off x="1465" y="2641"/>
              <a:ext cx="16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6" name="Line 33"/>
            <p:cNvSpPr>
              <a:spLocks noChangeShapeType="1"/>
            </p:cNvSpPr>
            <p:nvPr/>
          </p:nvSpPr>
          <p:spPr bwMode="auto">
            <a:xfrm flipH="1">
              <a:off x="1383" y="2690"/>
              <a:ext cx="32" cy="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7" name="Line 34"/>
            <p:cNvSpPr>
              <a:spLocks noChangeShapeType="1"/>
            </p:cNvSpPr>
            <p:nvPr/>
          </p:nvSpPr>
          <p:spPr bwMode="auto">
            <a:xfrm flipH="1">
              <a:off x="1301" y="2756"/>
              <a:ext cx="32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8" name="Line 35"/>
            <p:cNvSpPr>
              <a:spLocks noChangeShapeType="1"/>
            </p:cNvSpPr>
            <p:nvPr/>
          </p:nvSpPr>
          <p:spPr bwMode="auto">
            <a:xfrm flipH="1">
              <a:off x="1235" y="2805"/>
              <a:ext cx="17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9" name="Line 36"/>
            <p:cNvSpPr>
              <a:spLocks noChangeShapeType="1"/>
            </p:cNvSpPr>
            <p:nvPr/>
          </p:nvSpPr>
          <p:spPr bwMode="auto">
            <a:xfrm flipH="1">
              <a:off x="1153" y="2854"/>
              <a:ext cx="17" cy="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0" name="Line 37"/>
            <p:cNvSpPr>
              <a:spLocks noChangeShapeType="1"/>
            </p:cNvSpPr>
            <p:nvPr/>
          </p:nvSpPr>
          <p:spPr bwMode="auto">
            <a:xfrm flipH="1">
              <a:off x="1071" y="2920"/>
              <a:ext cx="1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1" name="Line 38"/>
            <p:cNvSpPr>
              <a:spLocks noChangeShapeType="1"/>
            </p:cNvSpPr>
            <p:nvPr/>
          </p:nvSpPr>
          <p:spPr bwMode="auto">
            <a:xfrm flipH="1">
              <a:off x="989" y="2969"/>
              <a:ext cx="17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2" name="Line 39"/>
            <p:cNvSpPr>
              <a:spLocks noChangeShapeType="1"/>
            </p:cNvSpPr>
            <p:nvPr/>
          </p:nvSpPr>
          <p:spPr bwMode="auto">
            <a:xfrm flipH="1">
              <a:off x="907" y="3018"/>
              <a:ext cx="17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3" name="Line 40"/>
            <p:cNvSpPr>
              <a:spLocks noChangeShapeType="1"/>
            </p:cNvSpPr>
            <p:nvPr/>
          </p:nvSpPr>
          <p:spPr bwMode="auto">
            <a:xfrm flipH="1">
              <a:off x="825" y="3067"/>
              <a:ext cx="33" cy="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4" name="Freeform 41"/>
            <p:cNvSpPr>
              <a:spLocks/>
            </p:cNvSpPr>
            <p:nvPr/>
          </p:nvSpPr>
          <p:spPr bwMode="auto">
            <a:xfrm>
              <a:off x="760" y="3133"/>
              <a:ext cx="16" cy="1"/>
            </a:xfrm>
            <a:custGeom>
              <a:avLst/>
              <a:gdLst>
                <a:gd name="T0" fmla="*/ 16 w 16"/>
                <a:gd name="T1" fmla="*/ 0 h 1"/>
                <a:gd name="T2" fmla="*/ 0 w 16"/>
                <a:gd name="T3" fmla="*/ 0 h 1"/>
                <a:gd name="T4" fmla="*/ 16 w 16"/>
                <a:gd name="T5" fmla="*/ 0 h 1"/>
                <a:gd name="T6" fmla="*/ 0 60000 65536"/>
                <a:gd name="T7" fmla="*/ 0 60000 65536"/>
                <a:gd name="T8" fmla="*/ 0 60000 65536"/>
                <a:gd name="T9" fmla="*/ 0 w 16"/>
                <a:gd name="T10" fmla="*/ 0 h 1"/>
                <a:gd name="T11" fmla="*/ 16 w 1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1">
                  <a:moveTo>
                    <a:pt x="16" y="0"/>
                  </a:move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5" name="Line 42"/>
            <p:cNvSpPr>
              <a:spLocks noChangeShapeType="1"/>
            </p:cNvSpPr>
            <p:nvPr/>
          </p:nvSpPr>
          <p:spPr bwMode="auto">
            <a:xfrm>
              <a:off x="842" y="3133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6" name="Line 43"/>
            <p:cNvSpPr>
              <a:spLocks noChangeShapeType="1"/>
            </p:cNvSpPr>
            <p:nvPr/>
          </p:nvSpPr>
          <p:spPr bwMode="auto">
            <a:xfrm>
              <a:off x="940" y="3133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7" name="Line 44"/>
            <p:cNvSpPr>
              <a:spLocks noChangeShapeType="1"/>
            </p:cNvSpPr>
            <p:nvPr/>
          </p:nvSpPr>
          <p:spPr bwMode="auto">
            <a:xfrm>
              <a:off x="1038" y="3133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8" name="Line 45"/>
            <p:cNvSpPr>
              <a:spLocks noChangeShapeType="1"/>
            </p:cNvSpPr>
            <p:nvPr/>
          </p:nvSpPr>
          <p:spPr bwMode="auto">
            <a:xfrm>
              <a:off x="1137" y="3133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9" name="Line 46"/>
            <p:cNvSpPr>
              <a:spLocks noChangeShapeType="1"/>
            </p:cNvSpPr>
            <p:nvPr/>
          </p:nvSpPr>
          <p:spPr bwMode="auto">
            <a:xfrm>
              <a:off x="1235" y="3133"/>
              <a:ext cx="1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0" name="Line 47"/>
            <p:cNvSpPr>
              <a:spLocks noChangeShapeType="1"/>
            </p:cNvSpPr>
            <p:nvPr/>
          </p:nvSpPr>
          <p:spPr bwMode="auto">
            <a:xfrm>
              <a:off x="1333" y="3133"/>
              <a:ext cx="1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1" name="Line 48"/>
            <p:cNvSpPr>
              <a:spLocks noChangeShapeType="1"/>
            </p:cNvSpPr>
            <p:nvPr/>
          </p:nvSpPr>
          <p:spPr bwMode="auto">
            <a:xfrm>
              <a:off x="1432" y="3133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2" name="Line 49"/>
            <p:cNvSpPr>
              <a:spLocks noChangeShapeType="1"/>
            </p:cNvSpPr>
            <p:nvPr/>
          </p:nvSpPr>
          <p:spPr bwMode="auto">
            <a:xfrm>
              <a:off x="1530" y="3133"/>
              <a:ext cx="1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3" name="Line 50"/>
            <p:cNvSpPr>
              <a:spLocks noChangeShapeType="1"/>
            </p:cNvSpPr>
            <p:nvPr/>
          </p:nvSpPr>
          <p:spPr bwMode="auto">
            <a:xfrm>
              <a:off x="1612" y="3133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4" name="Line 51"/>
            <p:cNvSpPr>
              <a:spLocks noChangeShapeType="1"/>
            </p:cNvSpPr>
            <p:nvPr/>
          </p:nvSpPr>
          <p:spPr bwMode="auto">
            <a:xfrm>
              <a:off x="1711" y="3133"/>
              <a:ext cx="3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5" name="Line 52"/>
            <p:cNvSpPr>
              <a:spLocks noChangeShapeType="1"/>
            </p:cNvSpPr>
            <p:nvPr/>
          </p:nvSpPr>
          <p:spPr bwMode="auto">
            <a:xfrm>
              <a:off x="1809" y="3133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6" name="Line 53"/>
            <p:cNvSpPr>
              <a:spLocks noChangeShapeType="1"/>
            </p:cNvSpPr>
            <p:nvPr/>
          </p:nvSpPr>
          <p:spPr bwMode="auto">
            <a:xfrm>
              <a:off x="1907" y="3133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7" name="Line 54"/>
            <p:cNvSpPr>
              <a:spLocks noChangeShapeType="1"/>
            </p:cNvSpPr>
            <p:nvPr/>
          </p:nvSpPr>
          <p:spPr bwMode="auto">
            <a:xfrm>
              <a:off x="2006" y="3133"/>
              <a:ext cx="3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8" name="Line 55"/>
            <p:cNvSpPr>
              <a:spLocks noChangeShapeType="1"/>
            </p:cNvSpPr>
            <p:nvPr/>
          </p:nvSpPr>
          <p:spPr bwMode="auto">
            <a:xfrm>
              <a:off x="2104" y="3133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9" name="Line 56"/>
            <p:cNvSpPr>
              <a:spLocks noChangeShapeType="1"/>
            </p:cNvSpPr>
            <p:nvPr/>
          </p:nvSpPr>
          <p:spPr bwMode="auto">
            <a:xfrm>
              <a:off x="2202" y="3133"/>
              <a:ext cx="1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0" name="Line 57"/>
            <p:cNvSpPr>
              <a:spLocks noChangeShapeType="1"/>
            </p:cNvSpPr>
            <p:nvPr/>
          </p:nvSpPr>
          <p:spPr bwMode="auto">
            <a:xfrm>
              <a:off x="2301" y="3133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1" name="Line 58"/>
            <p:cNvSpPr>
              <a:spLocks noChangeShapeType="1"/>
            </p:cNvSpPr>
            <p:nvPr/>
          </p:nvSpPr>
          <p:spPr bwMode="auto">
            <a:xfrm>
              <a:off x="2399" y="3133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2" name="Line 59"/>
            <p:cNvSpPr>
              <a:spLocks noChangeShapeType="1"/>
            </p:cNvSpPr>
            <p:nvPr/>
          </p:nvSpPr>
          <p:spPr bwMode="auto">
            <a:xfrm>
              <a:off x="2481" y="3133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3" name="Line 60"/>
            <p:cNvSpPr>
              <a:spLocks noChangeShapeType="1"/>
            </p:cNvSpPr>
            <p:nvPr/>
          </p:nvSpPr>
          <p:spPr bwMode="auto">
            <a:xfrm>
              <a:off x="2579" y="3133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4" name="Line 61"/>
            <p:cNvSpPr>
              <a:spLocks noChangeShapeType="1"/>
            </p:cNvSpPr>
            <p:nvPr/>
          </p:nvSpPr>
          <p:spPr bwMode="auto">
            <a:xfrm>
              <a:off x="2678" y="3133"/>
              <a:ext cx="3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5" name="Line 62"/>
            <p:cNvSpPr>
              <a:spLocks noChangeShapeType="1"/>
            </p:cNvSpPr>
            <p:nvPr/>
          </p:nvSpPr>
          <p:spPr bwMode="auto">
            <a:xfrm>
              <a:off x="2776" y="3133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6" name="Line 63"/>
            <p:cNvSpPr>
              <a:spLocks noChangeShapeType="1"/>
            </p:cNvSpPr>
            <p:nvPr/>
          </p:nvSpPr>
          <p:spPr bwMode="auto">
            <a:xfrm>
              <a:off x="2874" y="3133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7" name="Line 64"/>
            <p:cNvSpPr>
              <a:spLocks noChangeShapeType="1"/>
            </p:cNvSpPr>
            <p:nvPr/>
          </p:nvSpPr>
          <p:spPr bwMode="auto">
            <a:xfrm>
              <a:off x="2973" y="3133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8" name="Line 65"/>
            <p:cNvSpPr>
              <a:spLocks noChangeShapeType="1"/>
            </p:cNvSpPr>
            <p:nvPr/>
          </p:nvSpPr>
          <p:spPr bwMode="auto">
            <a:xfrm>
              <a:off x="3071" y="3133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9" name="Freeform 66"/>
            <p:cNvSpPr>
              <a:spLocks/>
            </p:cNvSpPr>
            <p:nvPr/>
          </p:nvSpPr>
          <p:spPr bwMode="auto">
            <a:xfrm>
              <a:off x="3169" y="3133"/>
              <a:ext cx="17" cy="1"/>
            </a:xfrm>
            <a:custGeom>
              <a:avLst/>
              <a:gdLst>
                <a:gd name="T0" fmla="*/ 0 w 17"/>
                <a:gd name="T1" fmla="*/ 0 h 1"/>
                <a:gd name="T2" fmla="*/ 17 w 17"/>
                <a:gd name="T3" fmla="*/ 0 h 1"/>
                <a:gd name="T4" fmla="*/ 0 w 17"/>
                <a:gd name="T5" fmla="*/ 0 h 1"/>
                <a:gd name="T6" fmla="*/ 0 60000 65536"/>
                <a:gd name="T7" fmla="*/ 0 60000 65536"/>
                <a:gd name="T8" fmla="*/ 0 60000 65536"/>
                <a:gd name="T9" fmla="*/ 0 w 17"/>
                <a:gd name="T10" fmla="*/ 0 h 1"/>
                <a:gd name="T11" fmla="*/ 17 w 1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0" name="Line 67"/>
            <p:cNvSpPr>
              <a:spLocks noChangeShapeType="1"/>
            </p:cNvSpPr>
            <p:nvPr/>
          </p:nvSpPr>
          <p:spPr bwMode="auto">
            <a:xfrm flipH="1" flipV="1">
              <a:off x="3087" y="3067"/>
              <a:ext cx="17" cy="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1" name="Line 68"/>
            <p:cNvSpPr>
              <a:spLocks noChangeShapeType="1"/>
            </p:cNvSpPr>
            <p:nvPr/>
          </p:nvSpPr>
          <p:spPr bwMode="auto">
            <a:xfrm flipH="1" flipV="1">
              <a:off x="3005" y="3018"/>
              <a:ext cx="17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2" name="Line 69"/>
            <p:cNvSpPr>
              <a:spLocks noChangeShapeType="1"/>
            </p:cNvSpPr>
            <p:nvPr/>
          </p:nvSpPr>
          <p:spPr bwMode="auto">
            <a:xfrm flipH="1" flipV="1">
              <a:off x="2923" y="2969"/>
              <a:ext cx="17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3" name="Line 70"/>
            <p:cNvSpPr>
              <a:spLocks noChangeShapeType="1"/>
            </p:cNvSpPr>
            <p:nvPr/>
          </p:nvSpPr>
          <p:spPr bwMode="auto">
            <a:xfrm flipH="1">
              <a:off x="2842" y="2920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4" name="Line 71"/>
            <p:cNvSpPr>
              <a:spLocks noChangeShapeType="1"/>
            </p:cNvSpPr>
            <p:nvPr/>
          </p:nvSpPr>
          <p:spPr bwMode="auto">
            <a:xfrm flipH="1" flipV="1">
              <a:off x="2760" y="2854"/>
              <a:ext cx="16" cy="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5" name="Line 72"/>
            <p:cNvSpPr>
              <a:spLocks noChangeShapeType="1"/>
            </p:cNvSpPr>
            <p:nvPr/>
          </p:nvSpPr>
          <p:spPr bwMode="auto">
            <a:xfrm flipH="1" flipV="1">
              <a:off x="2678" y="2805"/>
              <a:ext cx="16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6" name="Line 73"/>
            <p:cNvSpPr>
              <a:spLocks noChangeShapeType="1"/>
            </p:cNvSpPr>
            <p:nvPr/>
          </p:nvSpPr>
          <p:spPr bwMode="auto">
            <a:xfrm flipH="1" flipV="1">
              <a:off x="2596" y="2756"/>
              <a:ext cx="16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7" name="Line 74"/>
            <p:cNvSpPr>
              <a:spLocks noChangeShapeType="1"/>
            </p:cNvSpPr>
            <p:nvPr/>
          </p:nvSpPr>
          <p:spPr bwMode="auto">
            <a:xfrm flipH="1" flipV="1">
              <a:off x="2514" y="2690"/>
              <a:ext cx="16" cy="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8" name="Line 75"/>
            <p:cNvSpPr>
              <a:spLocks noChangeShapeType="1"/>
            </p:cNvSpPr>
            <p:nvPr/>
          </p:nvSpPr>
          <p:spPr bwMode="auto">
            <a:xfrm flipH="1" flipV="1">
              <a:off x="2432" y="2641"/>
              <a:ext cx="16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9" name="Line 76"/>
            <p:cNvSpPr>
              <a:spLocks noChangeShapeType="1"/>
            </p:cNvSpPr>
            <p:nvPr/>
          </p:nvSpPr>
          <p:spPr bwMode="auto">
            <a:xfrm flipH="1" flipV="1">
              <a:off x="2350" y="2592"/>
              <a:ext cx="16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400" name="Line 77"/>
            <p:cNvSpPr>
              <a:spLocks noChangeShapeType="1"/>
            </p:cNvSpPr>
            <p:nvPr/>
          </p:nvSpPr>
          <p:spPr bwMode="auto">
            <a:xfrm flipH="1">
              <a:off x="2268" y="2543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401" name="Line 78"/>
            <p:cNvSpPr>
              <a:spLocks noChangeShapeType="1"/>
            </p:cNvSpPr>
            <p:nvPr/>
          </p:nvSpPr>
          <p:spPr bwMode="auto">
            <a:xfrm flipH="1" flipV="1">
              <a:off x="2186" y="2477"/>
              <a:ext cx="16" cy="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402" name="Line 79"/>
            <p:cNvSpPr>
              <a:spLocks noChangeShapeType="1"/>
            </p:cNvSpPr>
            <p:nvPr/>
          </p:nvSpPr>
          <p:spPr bwMode="auto">
            <a:xfrm flipH="1" flipV="1">
              <a:off x="2104" y="2428"/>
              <a:ext cx="16" cy="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403" name="Line 80"/>
            <p:cNvSpPr>
              <a:spLocks noChangeShapeType="1"/>
            </p:cNvSpPr>
            <p:nvPr/>
          </p:nvSpPr>
          <p:spPr bwMode="auto">
            <a:xfrm flipH="1">
              <a:off x="2022" y="2379"/>
              <a:ext cx="1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404" name="Rectangle 81"/>
            <p:cNvSpPr>
              <a:spLocks noChangeArrowheads="1"/>
            </p:cNvSpPr>
            <p:nvPr/>
          </p:nvSpPr>
          <p:spPr bwMode="auto">
            <a:xfrm>
              <a:off x="368" y="2500"/>
              <a:ext cx="108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File system of</a:t>
              </a:r>
              <a:endParaRPr lang="en-GB" sz="2400">
                <a:latin typeface="Times"/>
              </a:endParaRPr>
            </a:p>
          </p:txBody>
        </p:sp>
        <p:sp>
          <p:nvSpPr>
            <p:cNvPr id="56405" name="Rectangle 82"/>
            <p:cNvSpPr>
              <a:spLocks noChangeArrowheads="1"/>
            </p:cNvSpPr>
            <p:nvPr/>
          </p:nvSpPr>
          <p:spPr bwMode="auto">
            <a:xfrm>
              <a:off x="368" y="2648"/>
              <a:ext cx="105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700">
                  <a:solidFill>
                    <a:srgbClr val="000000"/>
                  </a:solidFill>
                  <a:latin typeface="Gill Sans MT" pitchFamily="34" charset="0"/>
                </a:rPr>
                <a:t>www.w3c.org</a:t>
              </a:r>
              <a:endParaRPr lang="en-GB" sz="2400">
                <a:latin typeface="Times"/>
              </a:endParaRPr>
            </a:p>
          </p:txBody>
        </p:sp>
        <p:sp>
          <p:nvSpPr>
            <p:cNvPr id="56406" name="Oval 83"/>
            <p:cNvSpPr>
              <a:spLocks noChangeArrowheads="1"/>
            </p:cNvSpPr>
            <p:nvPr/>
          </p:nvSpPr>
          <p:spPr bwMode="auto">
            <a:xfrm>
              <a:off x="1891" y="969"/>
              <a:ext cx="180" cy="16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407" name="Rectangle 84"/>
            <p:cNvSpPr>
              <a:spLocks noChangeArrowheads="1"/>
            </p:cNvSpPr>
            <p:nvPr/>
          </p:nvSpPr>
          <p:spPr bwMode="auto">
            <a:xfrm>
              <a:off x="1629" y="1658"/>
              <a:ext cx="196" cy="213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408" name="Rectangle 85"/>
            <p:cNvSpPr>
              <a:spLocks noChangeArrowheads="1"/>
            </p:cNvSpPr>
            <p:nvPr/>
          </p:nvSpPr>
          <p:spPr bwMode="auto">
            <a:xfrm>
              <a:off x="1629" y="1658"/>
              <a:ext cx="213" cy="229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409" name="Oval 86"/>
            <p:cNvSpPr>
              <a:spLocks noChangeArrowheads="1"/>
            </p:cNvSpPr>
            <p:nvPr/>
          </p:nvSpPr>
          <p:spPr bwMode="auto">
            <a:xfrm>
              <a:off x="1645" y="1674"/>
              <a:ext cx="180" cy="1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410" name="Rectangle 87"/>
            <p:cNvSpPr>
              <a:spLocks noChangeArrowheads="1"/>
            </p:cNvSpPr>
            <p:nvPr/>
          </p:nvSpPr>
          <p:spPr bwMode="auto">
            <a:xfrm>
              <a:off x="1858" y="2084"/>
              <a:ext cx="197" cy="229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411" name="Rectangle 88"/>
            <p:cNvSpPr>
              <a:spLocks noChangeArrowheads="1"/>
            </p:cNvSpPr>
            <p:nvPr/>
          </p:nvSpPr>
          <p:spPr bwMode="auto">
            <a:xfrm>
              <a:off x="1858" y="2084"/>
              <a:ext cx="213" cy="246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412" name="Oval 89"/>
            <p:cNvSpPr>
              <a:spLocks noChangeArrowheads="1"/>
            </p:cNvSpPr>
            <p:nvPr/>
          </p:nvSpPr>
          <p:spPr bwMode="auto">
            <a:xfrm>
              <a:off x="1874" y="2100"/>
              <a:ext cx="164" cy="1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413" name="Oval 90"/>
            <p:cNvSpPr>
              <a:spLocks noChangeArrowheads="1"/>
            </p:cNvSpPr>
            <p:nvPr/>
          </p:nvSpPr>
          <p:spPr bwMode="auto">
            <a:xfrm>
              <a:off x="4300" y="1018"/>
              <a:ext cx="181" cy="18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414" name="Oval 91"/>
            <p:cNvSpPr>
              <a:spLocks noChangeArrowheads="1"/>
            </p:cNvSpPr>
            <p:nvPr/>
          </p:nvSpPr>
          <p:spPr bwMode="auto">
            <a:xfrm>
              <a:off x="4612" y="1592"/>
              <a:ext cx="180" cy="1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6415" name="Oval 92"/>
            <p:cNvSpPr>
              <a:spLocks noChangeArrowheads="1"/>
            </p:cNvSpPr>
            <p:nvPr/>
          </p:nvSpPr>
          <p:spPr bwMode="auto">
            <a:xfrm>
              <a:off x="4497" y="2215"/>
              <a:ext cx="180" cy="1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sp>
        <p:nvSpPr>
          <p:cNvPr id="56324" name="Rectangle 0"/>
          <p:cNvSpPr>
            <a:spLocks noChangeArrowheads="1"/>
          </p:cNvSpPr>
          <p:nvPr/>
        </p:nvSpPr>
        <p:spPr bwMode="auto">
          <a:xfrm>
            <a:off x="177800" y="4827588"/>
            <a:ext cx="84994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>
                <a:solidFill>
                  <a:srgbClr val="0033CC"/>
                </a:solidFill>
                <a:latin typeface="Gill Sans MT" pitchFamily="34" charset="0"/>
              </a:rPr>
              <a:t>Web documents use the HTML representation instead of specifying a detailed  document format, HTML allows a document to contain general guidelines for display, and allows a browser to choose details. Consequently, two browsers may display an HTML document differently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b="1">
              <a:solidFill>
                <a:srgbClr val="0033CC"/>
              </a:solidFill>
              <a:latin typeface="Gill Sans MT" pitchFamily="34" charset="0"/>
            </a:endParaRPr>
          </a:p>
        </p:txBody>
      </p:sp>
      <p:sp>
        <p:nvSpPr>
          <p:cNvPr id="94" name="Date Placeholder 9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60BA83-EFA4-4DA6-9A8C-77B223454C0A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5CF3E-46B8-4D3C-BD8C-2F8710693E9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1447800"/>
            <a:ext cx="7675562" cy="2269232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Defines the ways in which the client and servers interact with each other to exchange information with each other. HTTP has different main features </a:t>
            </a:r>
            <a:r>
              <a:rPr lang="en-US" sz="2600" dirty="0" smtClean="0">
                <a:solidFill>
                  <a:srgbClr val="0070C0"/>
                </a:solidFill>
              </a:rPr>
              <a:t>(refer book)</a:t>
            </a:r>
            <a:r>
              <a:rPr lang="en-US" sz="2600" dirty="0" smtClean="0"/>
              <a:t>: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596646" indent="-51435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sz="22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BFC461-9E99-4EF2-9C03-2BEEC01F1EB3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48F17-3B95-42F6-86AA-6BC69356694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44650" y="0"/>
            <a:ext cx="7499350" cy="1143000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Hypertext Transfer Protocol (http)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3284985"/>
            <a:ext cx="698477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96646" indent="-51435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Request-reply interaction</a:t>
            </a:r>
          </a:p>
          <a:p>
            <a:pPr marL="596646" indent="-51435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Content types (MIME type: Multipurpose Internet Mail Extensions)</a:t>
            </a:r>
          </a:p>
          <a:p>
            <a:pPr marL="596646" indent="-514350" algn="ctr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(Details on Next Slides)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19672" y="4509120"/>
            <a:ext cx="698477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96646" indent="-51435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2000" dirty="0" smtClean="0"/>
              <a:t>One resource per request</a:t>
            </a:r>
          </a:p>
          <a:p>
            <a:pPr marL="596646" indent="-51435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2000" dirty="0" smtClean="0"/>
              <a:t>Simple access control—password protected</a:t>
            </a:r>
          </a:p>
          <a:p>
            <a:pPr marL="596646" indent="-51435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2000" dirty="0" smtClean="0"/>
              <a:t>Publishing a resource</a:t>
            </a:r>
          </a:p>
          <a:p>
            <a:pPr marL="596646" indent="-514350"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 smtClean="0"/>
              <a:t>(From Book)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Hypertext Transfer Protocol (http)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124744"/>
            <a:ext cx="7499350" cy="417646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Request-reply interaction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A  client-server protocol.</a:t>
            </a:r>
          </a:p>
          <a:p>
            <a:pPr lvl="1" algn="just" eaLnBrk="1" hangingPunct="1">
              <a:lnSpc>
                <a:spcPct val="90000"/>
              </a:lnSpc>
            </a:pPr>
            <a:endParaRPr lang="en-US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Browser sends HTTP </a:t>
            </a:r>
            <a:r>
              <a:rPr lang="en-US" sz="2400" i="1" dirty="0" smtClean="0"/>
              <a:t>request messages</a:t>
            </a:r>
            <a:r>
              <a:rPr lang="en-US" sz="2400" dirty="0" smtClean="0"/>
              <a:t> for HTML pages to the server. </a:t>
            </a:r>
          </a:p>
          <a:p>
            <a:pPr lvl="1" algn="just" eaLnBrk="1" hangingPunct="1">
              <a:lnSpc>
                <a:spcPct val="90000"/>
              </a:lnSpc>
            </a:pPr>
            <a:endParaRPr lang="en-US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Web servers handle these requests by returning </a:t>
            </a:r>
            <a:r>
              <a:rPr lang="en-US" sz="2400" i="1" dirty="0" smtClean="0"/>
              <a:t>response messages.</a:t>
            </a:r>
            <a:r>
              <a:rPr lang="en-US" sz="2400" dirty="0" smtClean="0"/>
              <a:t>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/>
              <a:t>If request is granted then along with the approval response message the contents of the webpage are also being sent.</a:t>
            </a:r>
          </a:p>
          <a:p>
            <a:pPr lvl="2" algn="just" eaLnBrk="1" hangingPunct="1">
              <a:lnSpc>
                <a:spcPct val="90000"/>
              </a:lnSpc>
            </a:pPr>
            <a:endParaRPr lang="en-US" sz="2000" dirty="0" smtClean="0"/>
          </a:p>
          <a:p>
            <a:pPr lvl="2" algn="just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7D372D-B62F-4444-8E36-A5308BFFCED8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2C453-6064-4686-A64F-B745AEF962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5301208"/>
            <a:ext cx="7128792" cy="12280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58775" indent="-277813" algn="just" eaLnBrk="1" hangingPunct="1">
              <a:lnSpc>
                <a:spcPct val="90000"/>
              </a:lnSpc>
            </a:pPr>
            <a:r>
              <a:rPr lang="en-US" sz="2400" dirty="0" smtClean="0"/>
              <a:t>Client uses domain names instead of IP address.</a:t>
            </a:r>
          </a:p>
          <a:p>
            <a:pPr marL="358775" lvl="1" indent="-277813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	    </a:t>
            </a:r>
            <a:r>
              <a:rPr lang="en-US" dirty="0" smtClean="0">
                <a:solidFill>
                  <a:schemeClr val="accent1"/>
                </a:solidFill>
                <a:hlinkClick r:id="rId3"/>
              </a:rPr>
              <a:t>www.yahoo.com/carfinance.html</a:t>
            </a:r>
            <a:endParaRPr lang="en-US" dirty="0" smtClean="0">
              <a:solidFill>
                <a:schemeClr val="accent1"/>
              </a:solidFill>
            </a:endParaRPr>
          </a:p>
          <a:p>
            <a:pPr marL="358775" lvl="1" indent="-277813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	Then is it converted to IP address at the back end?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Hypertext Transfer Protocol (http)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196752"/>
            <a:ext cx="7499350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Content Types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/>
              <a:t>MIME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/>
              <a:t>Browser sends its preferred content types to server.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/>
              <a:t>E.g. Maybe able to handle GIF but not JPG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Server considers request and returns accordingly if possible.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Server also tells content type in response.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24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Examples,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/>
              <a:t>if content type is image/GIF, browser renders and show the image.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/>
              <a:t>If content type is ‘application/zip’ browser may start an external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7D372D-B62F-4444-8E36-A5308BFFCED8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2C453-6064-4686-A64F-B745AEF962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752226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AFBC2A-2E60-48B0-981B-7EE85D8EE4F4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D7FD9-73F5-4454-AF83-FB0DEB307C5C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44650" y="0"/>
            <a:ext cx="7499350" cy="1143000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Hypertext Transfer Protocol (http)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543800" cy="852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World Wide Web (Advanced)</a:t>
            </a:r>
            <a:endParaRPr 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044574"/>
            <a:ext cx="7810500" cy="581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Dynamic and Interactive web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combination of technologies to make Web pages dynamic. 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many people: A combination of HTML 4.0, Style Sheets and JavaScript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HTML</a:t>
            </a:r>
            <a:r>
              <a:rPr lang="en-US" sz="2000" dirty="0" smtClean="0">
                <a:sym typeface="Wingdings" pitchFamily="2" charset="2"/>
              </a:rPr>
              <a:t> Contents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CSS  Appearance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Javascript  Interactivity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46D0A7-4CA4-43E3-AC8F-3F60E2CD20F7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FC1D2-F4D6-4E6E-8CC0-F367D6FF5F4D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543800" cy="852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World Wide Web (Advanced)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700" dirty="0" smtClean="0">
                <a:solidFill>
                  <a:schemeClr val="tx2">
                    <a:satMod val="130000"/>
                  </a:schemeClr>
                </a:solidFill>
              </a:rPr>
              <a:t>(Details from Book)</a:t>
            </a:r>
            <a:endParaRPr 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044574"/>
            <a:ext cx="7810500" cy="581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Dynamic and Interactive web page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Examples:</a:t>
            </a:r>
          </a:p>
          <a:p>
            <a:pPr marL="885825" lvl="1" indent="-228600" eaLnBrk="1" hangingPunct="1">
              <a:lnSpc>
                <a:spcPct val="90000"/>
              </a:lnSpc>
            </a:pPr>
            <a:r>
              <a:rPr lang="en-US" sz="2000" dirty="0" smtClean="0"/>
              <a:t>Server (CGI or active pages) &amp; Client side execution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Send Request with Get and Post methods</a:t>
            </a:r>
          </a:p>
          <a:p>
            <a:pPr marL="1131887" lvl="2" eaLnBrk="1" hangingPunct="1">
              <a:lnSpc>
                <a:spcPct val="90000"/>
              </a:lnSpc>
            </a:pPr>
            <a:r>
              <a:rPr lang="en-US" sz="2000" dirty="0" smtClean="0"/>
              <a:t>Search Engines</a:t>
            </a:r>
          </a:p>
          <a:p>
            <a:pPr marL="885825" lvl="1" indent="-228600" eaLnBrk="1" hangingPunct="1">
              <a:lnSpc>
                <a:spcPct val="90000"/>
              </a:lnSpc>
            </a:pPr>
            <a:endParaRPr lang="en-US" sz="2000" dirty="0" smtClean="0"/>
          </a:p>
          <a:p>
            <a:pPr marL="885825" lvl="1" indent="-228600" eaLnBrk="1" hangingPunct="1">
              <a:lnSpc>
                <a:spcPct val="90000"/>
              </a:lnSpc>
            </a:pPr>
            <a:r>
              <a:rPr lang="en-US" sz="2000" dirty="0" smtClean="0"/>
              <a:t>Downloaded Code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JavaScript, Applet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46D0A7-4CA4-43E3-AC8F-3F60E2CD20F7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FC1D2-F4D6-4E6E-8CC0-F367D6FF5F4D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88024" y="3861048"/>
            <a:ext cx="406794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CGI: Common Gateway Interface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543800" cy="852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World Wide Web (Advanced)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044575"/>
            <a:ext cx="7810500" cy="540876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Web Services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Programmatic access to Web resources.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algn="ctr" eaLnBrk="1" hangingPunct="1">
              <a:lnSpc>
                <a:spcPct val="90000"/>
              </a:lnSpc>
              <a:buNone/>
              <a:defRPr/>
            </a:pPr>
            <a:r>
              <a:rPr lang="en-US" dirty="0" smtClean="0"/>
              <a:t>(Details Later while studying Web Services)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46D0A7-4CA4-43E3-AC8F-3F60E2CD20F7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85412-6DFA-44C6-B679-AA7CB8728AE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656" y="122238"/>
            <a:ext cx="7543800" cy="852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Extensible Markup Language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XML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044575"/>
            <a:ext cx="7862267" cy="55927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There is an increase need to exchange many types of structured data on the web – HTML is limited; only for information browsing</a:t>
            </a:r>
          </a:p>
          <a:p>
            <a:pPr eaLnBrk="1" hangingPunct="1"/>
            <a:r>
              <a:rPr lang="en-US" sz="2800" dirty="0" smtClean="0"/>
              <a:t>XML has been designed as a way of representing data in standard, structured, application-specific form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95288" y="4149725"/>
            <a:ext cx="4891087" cy="15589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ko-KR" sz="1600" b="1">
                <a:latin typeface="Tahoma" pitchFamily="34" charset="0"/>
                <a:ea typeface="Gulim" pitchFamily="34" charset="-127"/>
              </a:rPr>
              <a:t>XML was designed to describe data and to focus on what data is.</a:t>
            </a:r>
          </a:p>
          <a:p>
            <a:pPr>
              <a:buFontTx/>
              <a:buChar char="•"/>
            </a:pPr>
            <a:r>
              <a:rPr lang="en-US" altLang="ko-KR" sz="1600" b="1">
                <a:latin typeface="Tahoma" pitchFamily="34" charset="0"/>
                <a:ea typeface="Gulim" pitchFamily="34" charset="-127"/>
              </a:rPr>
              <a:t>HTML was designed to display data and to focus on how data looks.</a:t>
            </a:r>
          </a:p>
          <a:p>
            <a:pPr>
              <a:buFontTx/>
              <a:buChar char="•"/>
            </a:pPr>
            <a:r>
              <a:rPr lang="en-US" altLang="ko-KR" sz="1600" b="1">
                <a:latin typeface="Tahoma" pitchFamily="34" charset="0"/>
                <a:ea typeface="Gulim" pitchFamily="34" charset="-127"/>
              </a:rPr>
              <a:t>HTML is about displaying information, while XML is about describing information </a:t>
            </a:r>
            <a:endParaRPr lang="en-US" sz="1600" b="1">
              <a:latin typeface="Tahoma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443538" y="4149725"/>
            <a:ext cx="3700462" cy="16621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  <a:latin typeface="Gill Sans MT" pitchFamily="34" charset="0"/>
              </a:rPr>
              <a:t>&lt;message&gt;</a:t>
            </a:r>
            <a:br>
              <a:rPr lang="en-US" sz="1200" b="1">
                <a:solidFill>
                  <a:srgbClr val="000000"/>
                </a:solidFill>
                <a:latin typeface="Gill Sans MT" pitchFamily="34" charset="0"/>
              </a:rPr>
            </a:br>
            <a:r>
              <a:rPr lang="en-US" sz="1200" b="1">
                <a:solidFill>
                  <a:srgbClr val="000000"/>
                </a:solidFill>
                <a:latin typeface="Gill Sans MT" pitchFamily="34" charset="0"/>
              </a:rPr>
              <a:t>  &lt;to&gt;Dave&lt;/to&gt;</a:t>
            </a:r>
            <a:br>
              <a:rPr lang="en-US" sz="1200" b="1">
                <a:solidFill>
                  <a:srgbClr val="000000"/>
                </a:solidFill>
                <a:latin typeface="Gill Sans MT" pitchFamily="34" charset="0"/>
              </a:rPr>
            </a:br>
            <a:r>
              <a:rPr lang="en-US" sz="1200" b="1">
                <a:solidFill>
                  <a:srgbClr val="000000"/>
                </a:solidFill>
                <a:latin typeface="Gill Sans MT" pitchFamily="34" charset="0"/>
              </a:rPr>
              <a:t>  &lt;from&gt;Susan&lt;/from&gt;</a:t>
            </a:r>
            <a:br>
              <a:rPr lang="en-US" sz="1200" b="1">
                <a:solidFill>
                  <a:srgbClr val="000000"/>
                </a:solidFill>
                <a:latin typeface="Gill Sans MT" pitchFamily="34" charset="0"/>
              </a:rPr>
            </a:br>
            <a:r>
              <a:rPr lang="en-US" sz="1200" b="1">
                <a:solidFill>
                  <a:srgbClr val="000000"/>
                </a:solidFill>
                <a:latin typeface="Gill Sans MT" pitchFamily="34" charset="0"/>
              </a:rPr>
              <a:t>  &lt;subject&gt;Reminder&lt;/subject&gt;</a:t>
            </a:r>
            <a:br>
              <a:rPr lang="en-US" sz="1200" b="1">
                <a:solidFill>
                  <a:srgbClr val="000000"/>
                </a:solidFill>
                <a:latin typeface="Gill Sans MT" pitchFamily="34" charset="0"/>
              </a:rPr>
            </a:br>
            <a:r>
              <a:rPr lang="en-US" sz="1200" b="1">
                <a:solidFill>
                  <a:srgbClr val="000000"/>
                </a:solidFill>
                <a:latin typeface="Gill Sans MT" pitchFamily="34" charset="0"/>
              </a:rPr>
              <a:t>  &lt;text&gt;Buy milk on the way home.&lt;/text&gt;</a:t>
            </a:r>
            <a:br>
              <a:rPr lang="en-US" sz="1200" b="1">
                <a:solidFill>
                  <a:srgbClr val="000000"/>
                </a:solidFill>
                <a:latin typeface="Gill Sans MT" pitchFamily="34" charset="0"/>
              </a:rPr>
            </a:br>
            <a:r>
              <a:rPr lang="en-US" sz="1200" b="1">
                <a:solidFill>
                  <a:srgbClr val="000000"/>
                </a:solidFill>
                <a:latin typeface="Gill Sans MT" pitchFamily="34" charset="0"/>
              </a:rPr>
              <a:t>&lt;/message&gt; </a:t>
            </a:r>
          </a:p>
          <a:p>
            <a:pPr>
              <a:spcBef>
                <a:spcPct val="50000"/>
              </a:spcBef>
            </a:pPr>
            <a:endParaRPr lang="en-US" sz="1200" b="1">
              <a:latin typeface="Tahom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6DECC0-84EB-413C-942C-15AFD06A6A4B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D8FE9-E471-4E35-9F10-D51D47F16AE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71550" y="0"/>
            <a:ext cx="7499350" cy="63341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Today’s talk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71600" y="1052736"/>
            <a:ext cx="7772400" cy="5275312"/>
          </a:xfrm>
        </p:spPr>
        <p:txBody>
          <a:bodyPr/>
          <a:lstStyle/>
          <a:p>
            <a:r>
              <a:rPr lang="en-US" dirty="0" smtClean="0"/>
              <a:t>Chapter 1 (Contd…)</a:t>
            </a:r>
          </a:p>
          <a:p>
            <a:endParaRPr lang="en-US" dirty="0" smtClean="0"/>
          </a:p>
          <a:p>
            <a:r>
              <a:rPr lang="en-US" dirty="0" smtClean="0"/>
              <a:t>Resource sharing and the web</a:t>
            </a:r>
          </a:p>
          <a:p>
            <a:pPr lvl="1"/>
            <a:r>
              <a:rPr lang="en-US" dirty="0" smtClean="0"/>
              <a:t>The World Wide Web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URL</a:t>
            </a:r>
          </a:p>
          <a:p>
            <a:pPr lvl="2"/>
            <a:r>
              <a:rPr lang="en-US" dirty="0" smtClean="0"/>
              <a:t>HTTP</a:t>
            </a:r>
          </a:p>
          <a:p>
            <a:pPr lvl="2"/>
            <a:r>
              <a:rPr lang="en-US" dirty="0" smtClean="0"/>
              <a:t>Dynamic Pages</a:t>
            </a:r>
          </a:p>
          <a:p>
            <a:pPr lvl="2"/>
            <a:r>
              <a:rPr lang="en-US" dirty="0" smtClean="0"/>
              <a:t>Web Services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61676-4064-4785-B3CE-0D426E6C297B}" type="slidenum">
              <a:rPr lang="en-US" smtClean="0">
                <a:ea typeface="MS PGothic" pitchFamily="34" charset="-128"/>
              </a:rPr>
              <a:pPr>
                <a:defRPr/>
              </a:pPr>
              <a:t>2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044575"/>
            <a:ext cx="7862267" cy="55927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XML: a meta-language for describing data</a:t>
            </a:r>
          </a:p>
          <a:p>
            <a:pPr lvl="1" eaLnBrk="1" hangingPunct="1"/>
            <a:r>
              <a:rPr lang="en-US" altLang="ko-KR" sz="2400" dirty="0" smtClean="0">
                <a:ea typeface="Gulim" pitchFamily="34" charset="-127"/>
              </a:rPr>
              <a:t>XML stands for Extensible </a:t>
            </a:r>
            <a:r>
              <a:rPr lang="en-US" altLang="ko-KR" sz="2400" b="1" dirty="0" smtClean="0">
                <a:ea typeface="Gulim" pitchFamily="34" charset="-127"/>
              </a:rPr>
              <a:t>M</a:t>
            </a:r>
            <a:r>
              <a:rPr lang="en-US" altLang="ko-KR" sz="2400" dirty="0" smtClean="0">
                <a:ea typeface="Gulim" pitchFamily="34" charset="-127"/>
              </a:rPr>
              <a:t>arkup </a:t>
            </a:r>
            <a:r>
              <a:rPr lang="en-US" altLang="ko-KR" sz="2400" b="1" dirty="0" smtClean="0">
                <a:ea typeface="Gulim" pitchFamily="34" charset="-127"/>
              </a:rPr>
              <a:t>L</a:t>
            </a:r>
            <a:r>
              <a:rPr lang="en-US" altLang="ko-KR" sz="2400" dirty="0" smtClean="0">
                <a:ea typeface="Gulim" pitchFamily="34" charset="-127"/>
              </a:rPr>
              <a:t>anguage </a:t>
            </a:r>
          </a:p>
          <a:p>
            <a:pPr lvl="1" eaLnBrk="1" hangingPunct="1"/>
            <a:r>
              <a:rPr lang="en-US" altLang="ko-KR" sz="2400" dirty="0" smtClean="0">
                <a:ea typeface="Gulim" pitchFamily="34" charset="-127"/>
              </a:rPr>
              <a:t>XML is a </a:t>
            </a:r>
            <a:r>
              <a:rPr lang="en-US" altLang="ko-KR" sz="2400" b="1" dirty="0" smtClean="0">
                <a:ea typeface="Gulim" pitchFamily="34" charset="-127"/>
              </a:rPr>
              <a:t>markup language</a:t>
            </a:r>
            <a:r>
              <a:rPr lang="en-US" altLang="ko-KR" sz="2400" dirty="0" smtClean="0">
                <a:ea typeface="Gulim" pitchFamily="34" charset="-127"/>
              </a:rPr>
              <a:t> much like HTML </a:t>
            </a:r>
          </a:p>
          <a:p>
            <a:pPr lvl="1" eaLnBrk="1" hangingPunct="1"/>
            <a:r>
              <a:rPr lang="en-US" altLang="ko-KR" sz="2400" dirty="0" smtClean="0">
                <a:ea typeface="Gulim" pitchFamily="34" charset="-127"/>
              </a:rPr>
              <a:t>XML was designed to </a:t>
            </a:r>
            <a:r>
              <a:rPr lang="en-US" altLang="ko-KR" sz="2400" b="1" dirty="0" smtClean="0">
                <a:ea typeface="Gulim" pitchFamily="34" charset="-127"/>
              </a:rPr>
              <a:t>describe data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</a:p>
          <a:p>
            <a:pPr lvl="1" eaLnBrk="1" hangingPunct="1"/>
            <a:r>
              <a:rPr lang="en-US" altLang="ko-KR" sz="2400" dirty="0" smtClean="0">
                <a:ea typeface="Gulim" pitchFamily="34" charset="-127"/>
              </a:rPr>
              <a:t>XML tags are not predefined in XML. You must </a:t>
            </a:r>
            <a:r>
              <a:rPr lang="en-US" altLang="ko-KR" sz="2400" b="1" dirty="0" smtClean="0">
                <a:ea typeface="Gulim" pitchFamily="34" charset="-127"/>
              </a:rPr>
              <a:t>define your own tags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</a:p>
          <a:p>
            <a:pPr lvl="1" eaLnBrk="1" hangingPunct="1"/>
            <a:r>
              <a:rPr lang="en-US" altLang="ko-KR" sz="2400" dirty="0" smtClean="0">
                <a:ea typeface="Gulim" pitchFamily="34" charset="-127"/>
              </a:rPr>
              <a:t>XML uses a </a:t>
            </a:r>
            <a:r>
              <a:rPr lang="en-US" altLang="ko-KR" sz="2400" b="1" dirty="0" smtClean="0">
                <a:ea typeface="Gulim" pitchFamily="34" charset="-127"/>
              </a:rPr>
              <a:t>Document Type Definition</a:t>
            </a:r>
            <a:r>
              <a:rPr lang="en-US" altLang="ko-KR" sz="2400" dirty="0" smtClean="0">
                <a:ea typeface="Gulim" pitchFamily="34" charset="-127"/>
              </a:rPr>
              <a:t> (DTD) or an </a:t>
            </a:r>
            <a:r>
              <a:rPr lang="en-US" altLang="ko-KR" sz="2400" b="1" dirty="0" smtClean="0">
                <a:ea typeface="Gulim" pitchFamily="34" charset="-127"/>
              </a:rPr>
              <a:t>XML Schema</a:t>
            </a:r>
            <a:r>
              <a:rPr lang="en-US" altLang="ko-KR" sz="2400" dirty="0" smtClean="0">
                <a:ea typeface="Gulim" pitchFamily="34" charset="-127"/>
              </a:rPr>
              <a:t> to describe the data </a:t>
            </a:r>
          </a:p>
          <a:p>
            <a:pPr lvl="1" eaLnBrk="1" hangingPunct="1"/>
            <a:r>
              <a:rPr lang="en-US" altLang="ko-KR" sz="2400" dirty="0" smtClean="0">
                <a:ea typeface="Gulim" pitchFamily="34" charset="-127"/>
              </a:rPr>
              <a:t>XML with a DTD or XML Schema is designed to be </a:t>
            </a:r>
            <a:r>
              <a:rPr lang="en-US" altLang="ko-KR" sz="2400" b="1" dirty="0" smtClean="0">
                <a:ea typeface="Gulim" pitchFamily="34" charset="-127"/>
              </a:rPr>
              <a:t>self-descriptive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6DECC0-84EB-413C-942C-15AFD06A6A4B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E4ACA-D3AC-4949-A964-93F847661EEE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656" y="122238"/>
            <a:ext cx="7543800" cy="852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Extensible Markup Language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74993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Web Problems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908720"/>
            <a:ext cx="8100392" cy="5949280"/>
          </a:xfrm>
        </p:spPr>
        <p:txBody>
          <a:bodyPr>
            <a:no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Scaling Problems</a:t>
            </a:r>
          </a:p>
          <a:p>
            <a:pPr marL="640398" lvl="1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Many hits per second for popular Web servers </a:t>
            </a:r>
          </a:p>
          <a:p>
            <a:pPr marL="640398" lvl="1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Response to users is slow</a:t>
            </a:r>
          </a:p>
          <a:p>
            <a:pPr marL="640398" lvl="1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398" lvl="1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Solution:</a:t>
            </a:r>
          </a:p>
          <a:p>
            <a:pPr marL="886142" lvl="2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800" dirty="0" smtClean="0"/>
              <a:t>Caching: in browsers to alleviate these effects</a:t>
            </a:r>
          </a:p>
          <a:p>
            <a:pPr marL="886142" lvl="2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800" dirty="0" smtClean="0"/>
              <a:t>Proxy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5FB279-AD78-4769-A0FD-22978B756CF2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2CBE6-5064-4330-B4A1-97FB88ADAC3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749935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Web Problems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908720"/>
            <a:ext cx="7632848" cy="5544616"/>
          </a:xfrm>
        </p:spPr>
        <p:txBody>
          <a:bodyPr>
            <a:normAutofit/>
          </a:bodyPr>
          <a:lstStyle/>
          <a:p>
            <a:pPr marL="441325" indent="-2682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The Web Client-Server Architecture means that it has no efficient means of </a:t>
            </a:r>
            <a:r>
              <a:rPr lang="en-US" sz="2400" dirty="0" smtClean="0">
                <a:solidFill>
                  <a:srgbClr val="00B0F0"/>
                </a:solidFill>
              </a:rPr>
              <a:t>keeping users up to date with the latest versions of pages</a:t>
            </a:r>
            <a:r>
              <a:rPr lang="en-US" sz="2400" dirty="0" smtClean="0"/>
              <a:t>.</a:t>
            </a:r>
          </a:p>
          <a:p>
            <a:pPr marL="441325" indent="-2682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441325" indent="-2682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Pull Vs Push</a:t>
            </a:r>
          </a:p>
          <a:p>
            <a:pPr marL="441325" indent="-2682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Pull: Browser reload buttons are to be clicked for latest information &amp; browsers are forced to communicate with servers to check whether a local copy of a resource is still valid.</a:t>
            </a:r>
          </a:p>
          <a:p>
            <a:pPr marL="441325" indent="-2682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441325" indent="-2682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Push Model </a:t>
            </a:r>
          </a:p>
          <a:p>
            <a:pPr marL="687387" lvl="2" indent="-268288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(anyone with smart-phones?)</a:t>
            </a:r>
          </a:p>
          <a:p>
            <a:pPr marL="365442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36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5FB279-AD78-4769-A0FD-22978B756CF2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2CBE6-5064-4330-B4A1-97FB88ADAC3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543800" cy="85248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Web Problems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044575"/>
            <a:ext cx="7810500" cy="42566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If resource is deleted or removed.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Dangling links, lost in hyperspace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Users following confusingly many disparate links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  <a:defRPr/>
            </a:pPr>
            <a:endParaRPr lang="en-US" sz="2400" dirty="0" smtClean="0"/>
          </a:p>
          <a:p>
            <a:pPr marL="355600" lvl="1" indent="-260350" eaLnBrk="1" hangingPunct="1">
              <a:lnSpc>
                <a:spcPct val="90000"/>
              </a:lnSpc>
              <a:defRPr/>
            </a:pPr>
            <a:r>
              <a:rPr lang="en-US" dirty="0" smtClean="0"/>
              <a:t>Search Engines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Search engines are a useful complement to link-following as a means of finding info on web-but imperfect at producing what the user specifically intends.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46D0A7-4CA4-43E3-AC8F-3F60E2CD20F7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85412-6DFA-44C6-B679-AA7CB8728AE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47664" y="5301208"/>
            <a:ext cx="676875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ctr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Resource Description Framework: Semantic Web</a:t>
            </a:r>
          </a:p>
          <a:p>
            <a:pPr lvl="1" algn="ctr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Web of linked metadata resources is Semantic Web</a:t>
            </a:r>
          </a:p>
          <a:p>
            <a:pPr algn="ctr"/>
            <a:endParaRPr lang="en-GB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7499350" cy="1143000"/>
          </a:xfrm>
        </p:spPr>
        <p:txBody>
          <a:bodyPr/>
          <a:lstStyle/>
          <a:p>
            <a:pPr algn="ctr"/>
            <a:r>
              <a:rPr lang="en-GB" dirty="0" smtClean="0"/>
              <a:t>Additional References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B65587-DE3F-4461-A6EF-AC4643151B0B}" type="datetime1">
              <a:rPr lang="en-GB" smtClean="0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19B3B-0203-46CA-A001-C16F78D5B180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00113" y="2420938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GB" b="1" smtClean="0"/>
              <a:t>TAGS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1AAC9700-0E6A-4909-98CD-F4F1DB70C0EB}" type="datetime1">
              <a:rPr lang="en-GB" smtClean="0"/>
              <a:pPr>
                <a:defRPr/>
              </a:pPr>
              <a:t>25/02/2011</a:t>
            </a:fld>
            <a:endParaRPr lang="en-GB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smtClean="0"/>
              <a:t>Dr: HammaD AfzaL - Fundamentals of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39A423-A6BC-4F4F-9907-AC8B824B80E7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D:\NOSAVE\images\1708pages.jpg"/>
          <p:cNvPicPr>
            <a:picLocks noChangeAspect="1" noChangeArrowheads="1"/>
          </p:cNvPicPr>
          <p:nvPr/>
        </p:nvPicPr>
        <p:blipFill>
          <a:blip r:embed="rId2" cstate="print"/>
          <a:srcRect l="1073" t="2435" r="3571" b="3815"/>
          <a:stretch>
            <a:fillRect/>
          </a:stretch>
        </p:blipFill>
        <p:spPr bwMode="auto">
          <a:xfrm>
            <a:off x="0" y="1928813"/>
            <a:ext cx="5500688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3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b="1" smtClean="0"/>
              <a:t>a tag</a:t>
            </a:r>
          </a:p>
        </p:txBody>
      </p:sp>
      <p:sp>
        <p:nvSpPr>
          <p:cNvPr id="59396" name="Espace réservé du contenu 2"/>
          <p:cNvSpPr>
            <a:spLocks noGrp="1"/>
          </p:cNvSpPr>
          <p:nvPr>
            <p:ph idx="1"/>
          </p:nvPr>
        </p:nvSpPr>
        <p:spPr>
          <a:xfrm>
            <a:off x="0" y="1341438"/>
            <a:ext cx="8643938" cy="642937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smtClean="0"/>
              <a:t>a data attached to an object</a:t>
            </a:r>
          </a:p>
        </p:txBody>
      </p:sp>
      <p:sp>
        <p:nvSpPr>
          <p:cNvPr id="29701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fld id="{B38DEAA8-8A65-41D6-9A32-9C9C7976FD32}" type="slidenum">
              <a:rPr lang="fr-FR" smtClean="0">
                <a:solidFill>
                  <a:schemeClr val="tx2"/>
                </a:solidFill>
                <a:latin typeface="Verdana" pitchFamily="34" charset="0"/>
              </a:rPr>
              <a:pPr algn="l">
                <a:defRPr/>
              </a:pPr>
              <a:t>26</a:t>
            </a:fld>
            <a:endParaRPr lang="fr-FR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798882" y="4643446"/>
            <a:ext cx="714380" cy="107157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4500563" y="4572000"/>
            <a:ext cx="1000125" cy="642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500688" y="4286250"/>
            <a:ext cx="428625" cy="285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857875" y="4000500"/>
            <a:ext cx="3108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origins of geometry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:\Documents and Settings\fgandon\Bureau\postit.jpg"/>
          <p:cNvPicPr>
            <a:picLocks noChangeAspect="1" noChangeArrowheads="1"/>
          </p:cNvPicPr>
          <p:nvPr/>
        </p:nvPicPr>
        <p:blipFill>
          <a:blip r:embed="rId2" cstate="print"/>
          <a:srcRect l="23941" t="12958" r="26315" b="12292"/>
          <a:stretch>
            <a:fillRect/>
          </a:stretch>
        </p:blipFill>
        <p:spPr bwMode="auto">
          <a:xfrm>
            <a:off x="71438" y="1571625"/>
            <a:ext cx="5572125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re 1"/>
          <p:cNvSpPr>
            <a:spLocks noGrp="1"/>
          </p:cNvSpPr>
          <p:nvPr>
            <p:ph type="title"/>
          </p:nvPr>
        </p:nvSpPr>
        <p:spPr>
          <a:xfrm>
            <a:off x="1285875" y="3500438"/>
            <a:ext cx="4143375" cy="1752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9600" i="1" smtClean="0">
                <a:latin typeface="Freestyle Script" pitchFamily="66" charset="0"/>
              </a:rPr>
              <a:t>tagging</a:t>
            </a:r>
          </a:p>
        </p:txBody>
      </p:sp>
      <p:sp>
        <p:nvSpPr>
          <p:cNvPr id="60420" name="Espace réservé du contenu 2"/>
          <p:cNvSpPr>
            <a:spLocks noGrp="1"/>
          </p:cNvSpPr>
          <p:nvPr>
            <p:ph idx="1"/>
          </p:nvPr>
        </p:nvSpPr>
        <p:spPr>
          <a:xfrm>
            <a:off x="214313" y="4638675"/>
            <a:ext cx="5143500" cy="1576388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sz="7200" i="1" smtClean="0">
                <a:latin typeface="Freestyle Script" pitchFamily="66" charset="0"/>
              </a:rPr>
              <a:t>is not a new activity</a:t>
            </a:r>
          </a:p>
        </p:txBody>
      </p:sp>
      <p:sp>
        <p:nvSpPr>
          <p:cNvPr id="3072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fld id="{8E44FE16-288D-49F8-AA3E-E1548A035BC6}" type="slidenum">
              <a:rPr lang="fr-FR" smtClean="0">
                <a:solidFill>
                  <a:schemeClr val="tx2"/>
                </a:solidFill>
                <a:latin typeface="Verdana" pitchFamily="34" charset="0"/>
              </a:rPr>
              <a:pPr algn="l">
                <a:defRPr/>
              </a:pPr>
              <a:t>27</a:t>
            </a:fld>
            <a:endParaRPr lang="fr-FR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084888" y="214313"/>
            <a:ext cx="3059112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8288">
              <a:buFont typeface="Arial" pitchFamily="34" charset="0"/>
              <a:buChar char="•"/>
              <a:defRPr/>
            </a:pPr>
            <a:r>
              <a:rPr lang="en-US" sz="3600" dirty="0"/>
              <a:t>mark</a:t>
            </a:r>
          </a:p>
          <a:p>
            <a:pPr indent="268288">
              <a:buFont typeface="Arial" pitchFamily="34" charset="0"/>
              <a:buChar char="•"/>
              <a:defRPr/>
            </a:pPr>
            <a:r>
              <a:rPr lang="en-US" sz="3600" dirty="0"/>
              <a:t>describe</a:t>
            </a:r>
          </a:p>
          <a:p>
            <a:pPr indent="268288">
              <a:buFont typeface="Arial" pitchFamily="34" charset="0"/>
              <a:buChar char="•"/>
              <a:defRPr/>
            </a:pPr>
            <a:r>
              <a:rPr lang="en-US" sz="3600" dirty="0"/>
              <a:t>comment</a:t>
            </a:r>
          </a:p>
          <a:p>
            <a:pPr indent="268288">
              <a:buFont typeface="Arial" pitchFamily="34" charset="0"/>
              <a:buChar char="•"/>
              <a:defRPr/>
            </a:pPr>
            <a:r>
              <a:rPr lang="en-US" sz="3600" dirty="0"/>
              <a:t>group</a:t>
            </a:r>
          </a:p>
          <a:p>
            <a:pPr indent="268288">
              <a:buFont typeface="Arial" pitchFamily="34" charset="0"/>
              <a:buChar char="•"/>
              <a:defRPr/>
            </a:pPr>
            <a:r>
              <a:rPr lang="en-US" sz="3600" i="1" dirty="0"/>
              <a:t>etc.</a:t>
            </a:r>
          </a:p>
          <a:p>
            <a:pPr>
              <a:buFont typeface="Arial" pitchFamily="34" charset="0"/>
              <a:buChar char="•"/>
              <a:defRPr/>
            </a:pPr>
            <a:endParaRPr lang="en-US" sz="3600" dirty="0"/>
          </a:p>
          <a:p>
            <a:pPr>
              <a:buFont typeface="Arial" pitchFamily="34" charset="0"/>
              <a:buChar char="•"/>
              <a:defRPr/>
            </a:pPr>
            <a:endParaRPr lang="en-US" sz="3600" dirty="0"/>
          </a:p>
          <a:p>
            <a:pPr>
              <a:buFont typeface="Arial" pitchFamily="34" charset="0"/>
              <a:buChar char="•"/>
              <a:defRPr/>
            </a:pP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xfrm>
            <a:off x="914400" y="6172200"/>
            <a:ext cx="3962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fld id="{3D26237F-CA08-44F6-9380-D7DC647A40BD}" type="slidenum">
              <a:rPr lang="fr-FR" smtClean="0">
                <a:solidFill>
                  <a:schemeClr val="tx2"/>
                </a:solidFill>
                <a:latin typeface="Verdana" pitchFamily="34" charset="0"/>
              </a:rPr>
              <a:pPr algn="l">
                <a:defRPr/>
              </a:pPr>
              <a:t>28</a:t>
            </a:fld>
            <a:endParaRPr lang="fr-FR" smtClean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843463" y="214313"/>
            <a:ext cx="4014787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another tag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6438" y="857250"/>
            <a:ext cx="2857500" cy="642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in the web?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14500" y="2787650"/>
            <a:ext cx="2724150" cy="178435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&lt;a&gt;</a:t>
            </a: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2401888"/>
            <a:ext cx="23812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1818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200" b="1" dirty="0" smtClean="0">
                <a:solidFill>
                  <a:schemeClr val="tx1"/>
                </a:solidFill>
              </a:rPr>
              <a:t>Semantic Web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3608" y="1643063"/>
            <a:ext cx="810039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800" dirty="0">
                <a:latin typeface="+mn-lt"/>
              </a:rPr>
              <a:t>Provides </a:t>
            </a:r>
            <a:r>
              <a:rPr lang="en-GB" sz="2800" u="sng" dirty="0">
                <a:latin typeface="+mn-lt"/>
              </a:rPr>
              <a:t>machine understandability</a:t>
            </a:r>
            <a:r>
              <a:rPr lang="en-GB" sz="2800" dirty="0">
                <a:latin typeface="+mn-lt"/>
              </a:rPr>
              <a:t> by adding machine processable semantics to conventional Web infrastructure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endParaRPr lang="en-GB" sz="2800" dirty="0">
              <a:latin typeface="+mn-lt"/>
            </a:endParaRP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GB" sz="2800" dirty="0" smtClean="0">
                <a:latin typeface="+mn-lt"/>
              </a:rPr>
              <a:t>Revolutionised </a:t>
            </a:r>
            <a:r>
              <a:rPr lang="en-GB" sz="2800" dirty="0">
                <a:latin typeface="+mn-lt"/>
              </a:rPr>
              <a:t>the paradigms of resource sharing and service provision by adding meaning to resources (services, data) through associated semantics (formal descriptions of their meaning).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6729412" cy="84931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The World Wide Web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908050"/>
            <a:ext cx="7489576" cy="568930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An evolving system for publishing and accessing resources and services on Internet.</a:t>
            </a:r>
          </a:p>
          <a:p>
            <a:pPr lvl="1" algn="just" eaLnBrk="1" hangingPunct="1">
              <a:lnSpc>
                <a:spcPct val="80000"/>
              </a:lnSpc>
            </a:pPr>
            <a:endParaRPr lang="en-US" sz="2400" b="1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en-US" sz="2400" b="1" dirty="0" smtClean="0"/>
              <a:t>Require a Browser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000" dirty="0" smtClean="0"/>
              <a:t>View documents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000" dirty="0" smtClean="0"/>
              <a:t>Listen audio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000" dirty="0" smtClean="0"/>
              <a:t>View video streams &amp;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000" dirty="0" smtClean="0"/>
              <a:t>interact with an unlimited set of services.</a:t>
            </a:r>
          </a:p>
          <a:p>
            <a:pPr algn="just" eaLnBrk="1" hangingPunct="1">
              <a:lnSpc>
                <a:spcPct val="80000"/>
              </a:lnSpc>
            </a:pPr>
            <a:endParaRPr lang="en-U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Born at CERN: European Centre for Nuclear Research in 1989.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400" dirty="0" smtClean="0"/>
              <a:t>Primarily for exchanging documents between scientists.</a:t>
            </a:r>
          </a:p>
          <a:p>
            <a:pPr marL="444500" indent="-368300" algn="just" eaLnBrk="1" hangingPunct="1">
              <a:lnSpc>
                <a:spcPct val="80000"/>
              </a:lnSpc>
            </a:pPr>
            <a:endParaRPr lang="en-US" sz="2400" dirty="0" smtClean="0"/>
          </a:p>
          <a:p>
            <a:pPr marL="444500" indent="-368300" algn="just" eaLnBrk="1" hangingPunct="1">
              <a:lnSpc>
                <a:spcPct val="80000"/>
              </a:lnSpc>
            </a:pPr>
            <a:r>
              <a:rPr lang="en-US" sz="2400" dirty="0" smtClean="0"/>
              <a:t>Have standards for Communication and Document</a:t>
            </a:r>
          </a:p>
          <a:p>
            <a:pPr marL="719138" lvl="1" indent="-368300" algn="just" eaLnBrk="1" hangingPunct="1">
              <a:lnSpc>
                <a:spcPct val="80000"/>
              </a:lnSpc>
            </a:pPr>
            <a:r>
              <a:rPr lang="en-US" sz="2000" dirty="0" smtClean="0"/>
              <a:t>For example:  HTTP , HTML</a:t>
            </a:r>
          </a:p>
          <a:p>
            <a:pPr lvl="1" algn="just" eaLnBrk="1" hangingPunct="1">
              <a:lnSpc>
                <a:spcPct val="80000"/>
              </a:lnSpc>
            </a:pPr>
            <a:endParaRPr lang="en-US" sz="2400" dirty="0" smtClean="0"/>
          </a:p>
          <a:p>
            <a:pPr algn="just" eaLnBrk="1" hangingPunct="1">
              <a:lnSpc>
                <a:spcPct val="80000"/>
              </a:lnSpc>
            </a:pPr>
            <a:endParaRPr lang="en-US" sz="2400" dirty="0" smtClean="0"/>
          </a:p>
          <a:p>
            <a:pPr algn="just"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47FAED-4CA4-4C28-9FE6-E93E07132895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BDC0B-16D6-4A1F-B380-C9710C93E52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5" descr="Gene Ontolog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2571750"/>
            <a:ext cx="300037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200" b="1" dirty="0" smtClean="0">
                <a:solidFill>
                  <a:schemeClr val="tx1"/>
                </a:solidFill>
              </a:rPr>
              <a:t>Semantic Web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71600" y="1052513"/>
            <a:ext cx="4814838" cy="3429000"/>
          </a:xfrm>
        </p:spPr>
        <p:txBody>
          <a:bodyPr/>
          <a:lstStyle/>
          <a:p>
            <a:pPr eaLnBrk="1" hangingPunct="1"/>
            <a:r>
              <a:rPr lang="en-GB" sz="2400" b="1" dirty="0" smtClean="0"/>
              <a:t>Ontologies</a:t>
            </a:r>
            <a:endParaRPr lang="en-GB" sz="2400" dirty="0" smtClean="0"/>
          </a:p>
          <a:p>
            <a:pPr lvl="1" eaLnBrk="1" hangingPunct="1"/>
            <a:r>
              <a:rPr lang="en-GB" sz="2400" dirty="0" smtClean="0"/>
              <a:t>Integral part of Semantic Web.</a:t>
            </a:r>
          </a:p>
          <a:p>
            <a:pPr lvl="1" eaLnBrk="1" hangingPunct="1"/>
            <a:r>
              <a:rPr lang="en-GB" sz="2400" i="1" dirty="0" smtClean="0"/>
              <a:t>The specification of conceptualisations, used to help programs and humans share knowledge (Gruber, 1995).</a:t>
            </a:r>
          </a:p>
          <a:p>
            <a:pPr lvl="1" eaLnBrk="1" hangingPunct="1"/>
            <a:r>
              <a:rPr lang="en-GB" sz="2400" dirty="0" smtClean="0"/>
              <a:t>Capture and computationally present knowledge shared by people in a certain community (Hadzic and Chang, 2004).</a:t>
            </a:r>
          </a:p>
          <a:p>
            <a:pPr lvl="1" eaLnBrk="1" hangingPunct="1"/>
            <a:r>
              <a:rPr lang="en-GB" sz="2400" dirty="0" smtClean="0"/>
              <a:t>Represents a set of concepts (typically with precise definitions), which are mutually linked through a number of relationships.</a:t>
            </a:r>
          </a:p>
        </p:txBody>
      </p:sp>
      <p:pic>
        <p:nvPicPr>
          <p:cNvPr id="7" name="Picture 6" descr="myGrid Ont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38" y="3724275"/>
            <a:ext cx="2786062" cy="313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66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13" y="3429000"/>
            <a:ext cx="1500187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3" name="TextBox 7"/>
          <p:cNvSpPr txBox="1">
            <a:spLocks noChangeArrowheads="1"/>
          </p:cNvSpPr>
          <p:nvPr/>
        </p:nvSpPr>
        <p:spPr bwMode="auto">
          <a:xfrm>
            <a:off x="6357938" y="1500188"/>
            <a:ext cx="2214562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GB" sz="2400" b="1"/>
              <a:t>Examples</a:t>
            </a:r>
            <a:r>
              <a:rPr lang="en-GB" sz="2400"/>
              <a:t>: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Courtesy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Following people’s lecture slides have also been consulted during the preparation of this lecture.</a:t>
            </a:r>
          </a:p>
          <a:p>
            <a:endParaRPr lang="en-GB" dirty="0" smtClean="0"/>
          </a:p>
          <a:p>
            <a:r>
              <a:rPr lang="en-GB" dirty="0" smtClean="0"/>
              <a:t>Dr. Rehan Rasool (SEECS)</a:t>
            </a:r>
          </a:p>
          <a:p>
            <a:r>
              <a:rPr lang="en-GB" dirty="0" smtClean="0"/>
              <a:t>Umar Kalim (Ex-SEECS)</a:t>
            </a:r>
          </a:p>
          <a:p>
            <a:r>
              <a:rPr lang="en-GB" dirty="0" smtClean="0"/>
              <a:t>Dr. Faisal Bashir (MCS)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B65587-DE3F-4461-A6EF-AC4643151B0B}" type="datetime1">
              <a:rPr lang="en-GB" smtClean="0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19B3B-0203-46CA-A001-C16F78D5B180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7499350" cy="1143000"/>
          </a:xfrm>
        </p:spPr>
        <p:txBody>
          <a:bodyPr/>
          <a:lstStyle/>
          <a:p>
            <a:pPr algn="ctr"/>
            <a:r>
              <a:rPr lang="en-GB" dirty="0" smtClean="0"/>
              <a:t>Enough for Today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B65587-DE3F-4461-A6EF-AC4643151B0B}" type="datetime1">
              <a:rPr lang="en-GB" smtClean="0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19B3B-0203-46CA-A001-C16F78D5B180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8101012" cy="84931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The World Wide Web </a:t>
            </a:r>
            <a:r>
              <a:rPr lang="en-US" sz="2800" b="1" dirty="0" smtClean="0">
                <a:solidFill>
                  <a:schemeClr val="tx2">
                    <a:satMod val="130000"/>
                  </a:schemeClr>
                </a:solidFill>
              </a:rPr>
              <a:t>(2)</a:t>
            </a:r>
            <a:endParaRPr lang="en-US" b="1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908050"/>
            <a:ext cx="7633592" cy="568930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800" b="1" u="sng" dirty="0" smtClean="0"/>
              <a:t>Web is an Open System</a:t>
            </a:r>
            <a:endParaRPr lang="en-US" sz="2800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 smtClean="0"/>
              <a:t>Can be extended and implemented in new ways without disturbing its existing functionality. </a:t>
            </a:r>
          </a:p>
          <a:p>
            <a:pPr lvl="1" algn="just" eaLnBrk="1" hangingPunct="1">
              <a:lnSpc>
                <a:spcPct val="80000"/>
              </a:lnSpc>
            </a:pPr>
            <a:endParaRPr lang="en-US" sz="20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b="1" dirty="0" smtClean="0"/>
              <a:t>Open with respect to</a:t>
            </a:r>
          </a:p>
          <a:p>
            <a:pPr marL="860425" lvl="1" indent="-457200" algn="just" eaLnBrk="1" hangingPunct="1">
              <a:lnSpc>
                <a:spcPct val="80000"/>
              </a:lnSpc>
              <a:buNone/>
            </a:pPr>
            <a:r>
              <a:rPr lang="en-US" sz="2000" dirty="0" smtClean="0"/>
              <a:t>1.	Given standards for document and communication and </a:t>
            </a:r>
            <a:r>
              <a:rPr lang="en-US" sz="2000" u="sng" dirty="0" smtClean="0"/>
              <a:t>many  implementations of Browsers and Web servers</a:t>
            </a:r>
            <a:r>
              <a:rPr lang="en-US" sz="2000" dirty="0" smtClean="0"/>
              <a:t>; on different platforms.</a:t>
            </a:r>
          </a:p>
          <a:p>
            <a:pPr lvl="1" algn="just" eaLnBrk="1" hangingPunct="1">
              <a:lnSpc>
                <a:spcPct val="80000"/>
              </a:lnSpc>
            </a:pPr>
            <a:endParaRPr lang="en-US" sz="2000" dirty="0" smtClean="0"/>
          </a:p>
          <a:p>
            <a:pPr marL="808038" lvl="1" indent="-457200" algn="just" eaLnBrk="1" hangingPunct="1">
              <a:lnSpc>
                <a:spcPct val="80000"/>
              </a:lnSpc>
              <a:buNone/>
            </a:pPr>
            <a:r>
              <a:rPr lang="en-US" sz="2400" dirty="0" smtClean="0"/>
              <a:t>2.	</a:t>
            </a:r>
            <a:r>
              <a:rPr lang="en-US" sz="2000" u="sng" dirty="0" smtClean="0"/>
              <a:t>Many types of resources</a:t>
            </a:r>
            <a:r>
              <a:rPr lang="en-US" sz="2000" dirty="0" smtClean="0"/>
              <a:t> can be published and shared on it.</a:t>
            </a:r>
          </a:p>
          <a:p>
            <a:pPr marL="808038" lvl="1" indent="-457200" algn="just" eaLnBrk="1" hangingPunct="1">
              <a:lnSpc>
                <a:spcPct val="80000"/>
              </a:lnSpc>
              <a:buNone/>
            </a:pPr>
            <a:r>
              <a:rPr lang="en-US" sz="2000" dirty="0" smtClean="0"/>
              <a:t>	Files, Images, Videos.</a:t>
            </a:r>
          </a:p>
          <a:p>
            <a:pPr marL="808038" lvl="1" indent="-457200" algn="just" eaLnBrk="1" hangingPunct="1">
              <a:lnSpc>
                <a:spcPct val="80000"/>
              </a:lnSpc>
              <a:buNone/>
            </a:pPr>
            <a:r>
              <a:rPr lang="en-US" sz="2000" dirty="0" smtClean="0"/>
              <a:t>	Browser reads HTML tags and renders page on client screen.</a:t>
            </a:r>
          </a:p>
          <a:p>
            <a:pPr marL="808038" lvl="1" indent="-457200" algn="just" eaLnBrk="1" hangingPunct="1">
              <a:lnSpc>
                <a:spcPct val="80000"/>
              </a:lnSpc>
              <a:buNone/>
            </a:pPr>
            <a:r>
              <a:rPr lang="en-US" sz="2000" dirty="0" smtClean="0"/>
              <a:t>	Browsers are designed to accommodate  new content-presentation functionality in the form of ‘helper’ app and ‘plug-ins’</a:t>
            </a:r>
          </a:p>
          <a:p>
            <a:pPr marL="808038" lvl="1" indent="-457200" algn="just"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marL="719138" indent="-368300" algn="just" eaLnBrk="1" hangingPunct="1">
              <a:lnSpc>
                <a:spcPct val="80000"/>
              </a:lnSpc>
              <a:buNone/>
            </a:pPr>
            <a:r>
              <a:rPr lang="en-US" sz="2400" dirty="0" smtClean="0"/>
              <a:t>3.	</a:t>
            </a:r>
            <a:r>
              <a:rPr lang="en-US" sz="2000" dirty="0" smtClean="0"/>
              <a:t>Encompass </a:t>
            </a:r>
            <a:r>
              <a:rPr lang="en-US" sz="2000" u="sng" dirty="0" smtClean="0"/>
              <a:t>new services</a:t>
            </a:r>
            <a:r>
              <a:rPr lang="en-US" sz="2000" dirty="0" smtClean="0"/>
              <a:t> without changing its basic architecture</a:t>
            </a:r>
          </a:p>
          <a:p>
            <a:pPr marL="719138" lvl="1" indent="-368300" algn="just" eaLnBrk="1" hangingPunct="1">
              <a:lnSpc>
                <a:spcPct val="80000"/>
              </a:lnSpc>
            </a:pPr>
            <a:r>
              <a:rPr lang="en-US" sz="2000" dirty="0" smtClean="0"/>
              <a:t>Electronic purchasing of goods. </a:t>
            </a:r>
          </a:p>
          <a:p>
            <a:pPr marL="444500" lvl="1" indent="-368300" algn="just" eaLnBrk="1" hangingPunct="1">
              <a:lnSpc>
                <a:spcPct val="80000"/>
              </a:lnSpc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endParaRPr lang="en-US" sz="2400" dirty="0" smtClean="0"/>
          </a:p>
          <a:p>
            <a:pPr marL="444500" indent="-368300" algn="just" eaLnBrk="1" hangingPunct="1">
              <a:lnSpc>
                <a:spcPct val="80000"/>
              </a:lnSpc>
            </a:pPr>
            <a:endParaRPr lang="en-US" sz="2400" dirty="0" smtClean="0"/>
          </a:p>
          <a:p>
            <a:pPr marL="719138" lvl="1" indent="-368300" algn="just" eaLnBrk="1" hangingPunct="1">
              <a:lnSpc>
                <a:spcPct val="80000"/>
              </a:lnSpc>
            </a:pPr>
            <a:endParaRPr lang="en-US" sz="2400" dirty="0" smtClean="0"/>
          </a:p>
          <a:p>
            <a:pPr marL="719138" lvl="1" indent="-368300" algn="just" eaLnBrk="1" hangingPunct="1">
              <a:lnSpc>
                <a:spcPct val="80000"/>
              </a:lnSpc>
            </a:pPr>
            <a:endParaRPr lang="en-US" sz="2400" dirty="0" smtClean="0"/>
          </a:p>
          <a:p>
            <a:pPr marL="719138" lvl="1" indent="-368300" algn="just" eaLnBrk="1" hangingPunct="1">
              <a:lnSpc>
                <a:spcPct val="80000"/>
              </a:lnSpc>
            </a:pPr>
            <a:endParaRPr lang="en-US" sz="2400" dirty="0" smtClean="0"/>
          </a:p>
          <a:p>
            <a:pPr marL="719138" lvl="1" indent="-368300" algn="just"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47FAED-4CA4-4C28-9FE6-E93E07132895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FD8F2-C185-4F46-A452-7B1228F42A1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980728"/>
            <a:ext cx="7675562" cy="5472608"/>
          </a:xfrm>
        </p:spPr>
        <p:txBody>
          <a:bodyPr/>
          <a:lstStyle/>
          <a:p>
            <a:pPr marL="358775" lvl="1" indent="-179388" algn="just" eaLnBrk="1" hangingPunct="1"/>
            <a:r>
              <a:rPr lang="en-US" dirty="0" smtClean="0"/>
              <a:t>The web is based on three main standard technological components.</a:t>
            </a:r>
          </a:p>
          <a:p>
            <a:pPr marL="569913" lvl="1" indent="-179388" algn="just" eaLnBrk="1" hangingPunct="1"/>
            <a:r>
              <a:rPr lang="en-US" dirty="0" smtClean="0">
                <a:solidFill>
                  <a:srgbClr val="0070C0"/>
                </a:solidFill>
              </a:rPr>
              <a:t>HTML</a:t>
            </a:r>
            <a:endParaRPr lang="en-US" dirty="0" smtClean="0"/>
          </a:p>
          <a:p>
            <a:pPr marL="569913" lvl="3" indent="-179388" algn="just" eaLnBrk="1" hangingPunct="1"/>
            <a:r>
              <a:rPr lang="en-US" dirty="0" smtClean="0"/>
              <a:t>A language for specifying the contents &amp; layout of pages on the web</a:t>
            </a:r>
          </a:p>
          <a:p>
            <a:pPr marL="569913" lvl="4" indent="-179388" algn="just" eaLnBrk="1" hangingPunct="1"/>
            <a:r>
              <a:rPr lang="en-US" dirty="0" smtClean="0"/>
              <a:t>Tags based mark up language</a:t>
            </a:r>
          </a:p>
          <a:p>
            <a:pPr marL="569913" lvl="1" indent="-179388" algn="just" eaLnBrk="1" hangingPunct="1"/>
            <a:r>
              <a:rPr lang="en-US" dirty="0" smtClean="0">
                <a:solidFill>
                  <a:srgbClr val="0070C0"/>
                </a:solidFill>
              </a:rPr>
              <a:t>URL</a:t>
            </a:r>
            <a:endParaRPr lang="en-US" dirty="0" smtClean="0"/>
          </a:p>
          <a:p>
            <a:pPr marL="569913" lvl="3" indent="-179388" algn="just" eaLnBrk="1" hangingPunct="1"/>
            <a:r>
              <a:rPr lang="en-US" dirty="0" smtClean="0"/>
              <a:t>To identify documents &amp; other resources stored as part of web</a:t>
            </a:r>
          </a:p>
          <a:p>
            <a:pPr marL="569913" lvl="4" indent="-179388" algn="just" eaLnBrk="1" hangingPunct="1"/>
            <a:r>
              <a:rPr lang="en-US" dirty="0" smtClean="0"/>
              <a:t>Scheme: scheme-specific-location</a:t>
            </a:r>
          </a:p>
          <a:p>
            <a:pPr marL="569913" lvl="1" indent="-179388" algn="just" eaLnBrk="1" hangingPunct="1"/>
            <a:r>
              <a:rPr lang="en-US" dirty="0" smtClean="0">
                <a:solidFill>
                  <a:srgbClr val="0070C0"/>
                </a:solidFill>
              </a:rPr>
              <a:t>HTTP</a:t>
            </a:r>
            <a:endParaRPr lang="en-US" dirty="0" smtClean="0"/>
          </a:p>
          <a:p>
            <a:pPr marL="569913" lvl="3" indent="-179388" algn="just" eaLnBrk="1" hangingPunct="1"/>
            <a:r>
              <a:rPr lang="en-US" dirty="0" smtClean="0"/>
              <a:t>Protocol by which browsers &amp; other clients fetch documents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A9E9C1-D095-4E77-A873-77BB9BDD2406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FB60A-C053-4EBD-AB90-757E544A94A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2988" y="0"/>
            <a:ext cx="8101012" cy="8493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World Wide Web	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499350" cy="7778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satMod val="130000"/>
                  </a:schemeClr>
                </a:solidFill>
              </a:rPr>
              <a:t>Hyper Text Markup Language</a:t>
            </a:r>
            <a:br>
              <a:rPr lang="en-US" sz="48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HTML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268412"/>
            <a:ext cx="7956375" cy="504090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HTML is a standard language used to develop web documents.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Tags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directive or token enclosed in angle braces.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 define certain directives. Paragraphs, headings, anchors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Hyper Text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Text linked with some other document through a hyper link.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Markup means anything extra which is needed to present text.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For example, to write a line of bold text, we write &lt;B&gt;Text&lt;/B&gt;. These tags is markup.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91107A-1D47-4154-B7FC-B7AD44DF397A}" type="datetime1">
              <a:rPr lang="en-GB" sz="1600"/>
              <a:pPr>
                <a:defRPr/>
              </a:pPr>
              <a:t>25/02/2011</a:t>
            </a:fld>
            <a:endParaRPr lang="en-GB" sz="1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47222-6102-4732-BF3C-D1BCFE19963D}" type="slidenum">
              <a:rPr lang="en-GB" sz="1600" smtClean="0"/>
              <a:pPr>
                <a:defRPr/>
              </a:pPr>
              <a:t>6</a:t>
            </a:fld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331913" y="1268413"/>
            <a:ext cx="7351712" cy="2089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No compilation: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Its source is parsed and displayed by a web browser.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Parsing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Identify the given tags and display the data given in the tags according to there predefined meanings.	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180013" y="4959350"/>
            <a:ext cx="3790950" cy="1600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>
                <a:latin typeface="Times"/>
              </a:rPr>
              <a:t>&lt;HTML&gt;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400" b="1">
                <a:latin typeface="Times"/>
              </a:rPr>
              <a:t>&lt;Head&gt;&lt;Title&gt;This is first page&lt;/title&gt;&lt;/head&gt;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400" b="1">
                <a:latin typeface="Times"/>
              </a:rPr>
              <a:t>&lt;Body&gt;&lt;p&gt;Hello World!</a:t>
            </a:r>
          </a:p>
          <a:p>
            <a:pPr eaLnBrk="0" hangingPunct="0">
              <a:spcBef>
                <a:spcPct val="50000"/>
              </a:spcBef>
            </a:pPr>
            <a:r>
              <a:rPr lang="en-US" sz="1400" b="1">
                <a:latin typeface="Times"/>
              </a:rPr>
              <a:t>&lt;img src=earth.jpg&gt;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400" b="1">
                <a:latin typeface="Times"/>
              </a:rPr>
              <a:t>&lt;/body&gt;&lt;/html&gt;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12750" y="4716463"/>
            <a:ext cx="4702175" cy="20812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5613" indent="-455613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300">
                <a:latin typeface="Gill Sans MT" pitchFamily="34" charset="0"/>
              </a:rPr>
              <a:t>Hyperlinks</a:t>
            </a:r>
          </a:p>
          <a:p>
            <a:pPr marL="455613" indent="-455613">
              <a:spcBef>
                <a:spcPct val="50000"/>
              </a:spcBef>
              <a:buClr>
                <a:srgbClr val="0033CC"/>
              </a:buClr>
              <a:buSzPct val="70000"/>
              <a:buFont typeface="Wingdings" pitchFamily="2" charset="2"/>
              <a:buChar char="l"/>
            </a:pPr>
            <a:r>
              <a:rPr lang="en-US" sz="1300">
                <a:latin typeface="Gill Sans MT" pitchFamily="34" charset="0"/>
              </a:rPr>
              <a:t>&lt;A HREF=http://cnn.com&gt;Go to CNN&lt;/A&gt; hyperlinks the specified text with the location mentioned in HREF attribute.</a:t>
            </a:r>
          </a:p>
          <a:p>
            <a:pPr marL="455613" indent="-455613">
              <a:spcBef>
                <a:spcPct val="50000"/>
              </a:spcBef>
              <a:buClr>
                <a:srgbClr val="0033CC"/>
              </a:buClr>
              <a:buSzPct val="70000"/>
              <a:buFont typeface="Wingdings" pitchFamily="2" charset="2"/>
              <a:buNone/>
            </a:pPr>
            <a:r>
              <a:rPr lang="en-US" sz="1300">
                <a:latin typeface="Gill Sans MT" pitchFamily="34" charset="0"/>
              </a:rPr>
              <a:t>If you want to jump to a particular location within the displayed page then we define &lt;A Name=“Tag”&gt;Text to go&lt;/A&gt; where we want to jump to. At FROM location, we write &lt;A HREF=“#Tag”&gt;GO&lt;/A&gt;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91107A-1D47-4154-B7FC-B7AD44DF397A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E64CD-69C8-4424-A773-2C4E2B48FCB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499350" cy="7778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satMod val="130000"/>
                  </a:schemeClr>
                </a:solidFill>
              </a:rPr>
              <a:t>Hyper Text Markup Language</a:t>
            </a:r>
            <a:br>
              <a:rPr lang="en-US" sz="48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749935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Uniform Resource Locator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URL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124744"/>
            <a:ext cx="8100392" cy="396044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To identify a resource </a:t>
            </a:r>
          </a:p>
          <a:p>
            <a:pPr lvl="1" algn="just" eaLnBrk="1" hangingPunct="1"/>
            <a:r>
              <a:rPr lang="en-US" sz="2000" dirty="0" smtClean="0"/>
              <a:t>To enable the browser to locate that resource. </a:t>
            </a:r>
          </a:p>
          <a:p>
            <a:pPr lvl="1" algn="just" eaLnBrk="1" hangingPunct="1"/>
            <a:r>
              <a:rPr lang="en-US" sz="2000" dirty="0" smtClean="0"/>
              <a:t>Browsers examine the URL’S in order to fetch the corresponding resources from the web servers. </a:t>
            </a:r>
          </a:p>
          <a:p>
            <a:pPr algn="just" eaLnBrk="1" hangingPunct="1"/>
            <a:endParaRPr lang="en-US" sz="2800" dirty="0" smtClean="0"/>
          </a:p>
          <a:p>
            <a:pPr algn="just" eaLnBrk="1" hangingPunct="1"/>
            <a:r>
              <a:rPr lang="en-US" sz="2800" dirty="0" smtClean="0"/>
              <a:t>URL Entry:</a:t>
            </a:r>
          </a:p>
          <a:p>
            <a:pPr lvl="1" algn="just" eaLnBrk="1" hangingPunct="1"/>
            <a:r>
              <a:rPr lang="en-US" sz="2000" dirty="0" smtClean="0"/>
              <a:t>User types</a:t>
            </a:r>
          </a:p>
          <a:p>
            <a:pPr lvl="1" algn="just" eaLnBrk="1" hangingPunct="1"/>
            <a:r>
              <a:rPr lang="en-US" sz="2000" dirty="0" smtClean="0"/>
              <a:t>Clicks on a URL of a link or image etc.</a:t>
            </a:r>
          </a:p>
          <a:p>
            <a:pPr algn="just" eaLnBrk="1" hangingPunct="1"/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0DC9AA-BB6E-4D35-87F2-CBA79F112CD4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96E0B-151D-4948-B371-8F26B03AD98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dirty="0" smtClean="0"/>
              <a:t>Every URL has two top level components.</a:t>
            </a:r>
          </a:p>
          <a:p>
            <a:pPr lvl="1" algn="just" eaLnBrk="1" hangingPunct="1"/>
            <a:r>
              <a:rPr lang="en-US" dirty="0" smtClean="0"/>
              <a:t>Scheme: scheme-specific-location</a:t>
            </a:r>
          </a:p>
          <a:p>
            <a:pPr lvl="2" algn="just" eaLnBrk="1" hangingPunct="1"/>
            <a:r>
              <a:rPr lang="en-US" dirty="0" smtClean="0"/>
              <a:t>First indicates which type of resource browser is going to deal with.</a:t>
            </a:r>
          </a:p>
          <a:p>
            <a:pPr lvl="2" algn="just" eaLnBrk="1" hangingPunct="1"/>
            <a:r>
              <a:rPr lang="en-US" dirty="0" smtClean="0"/>
              <a:t>Second indicates the location where the resource is present.</a:t>
            </a:r>
          </a:p>
          <a:p>
            <a:pPr lvl="3" algn="just" eaLnBrk="1" hangingPunct="1"/>
            <a:endParaRPr lang="en-US" dirty="0" smtClean="0"/>
          </a:p>
          <a:p>
            <a:pPr algn="just" eaLnBrk="1" hangingPunct="1"/>
            <a:r>
              <a:rPr lang="en-US" dirty="0" smtClean="0"/>
              <a:t>Examples</a:t>
            </a:r>
          </a:p>
          <a:p>
            <a:pPr lvl="3" algn="just" eaLnBrk="1" hangingPunct="1"/>
            <a:r>
              <a:rPr lang="en-US" dirty="0" smtClean="0">
                <a:hlinkClick r:id="rId3"/>
              </a:rPr>
              <a:t>mailto:hammad.afzal@mcs.edu.pk</a:t>
            </a:r>
            <a:endParaRPr lang="en-US" dirty="0" smtClean="0"/>
          </a:p>
          <a:p>
            <a:pPr lvl="3" algn="just" eaLnBrk="1" hangingPunct="1"/>
            <a:r>
              <a:rPr lang="en-US" dirty="0" smtClean="0">
                <a:hlinkClick r:id="rId4"/>
              </a:rPr>
              <a:t>ftp://ftp.downloadIt.com</a:t>
            </a:r>
            <a:endParaRPr lang="en-US" dirty="0" smtClean="0"/>
          </a:p>
          <a:p>
            <a:pPr lvl="3" algn="just" eaLnBrk="1" hangingPunct="1"/>
            <a:r>
              <a:rPr lang="en-US" dirty="0" smtClean="0">
                <a:hlinkClick r:id="rId5"/>
              </a:rPr>
              <a:t>http://www.mcs.edu.pk/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0DC9AA-BB6E-4D35-87F2-CBA79F112CD4}" type="datetime1">
              <a:rPr lang="en-GB"/>
              <a:pPr>
                <a:defRPr/>
              </a:pPr>
              <a:t>25/02/2011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96E0B-151D-4948-B371-8F26B03AD98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31640" y="0"/>
            <a:ext cx="7499350" cy="11430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Uniform Resource Locator</a:t>
            </a:r>
            <a:b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URL</a:t>
            </a:r>
            <a:endParaRPr kumimoji="0" lang="en-US" sz="43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643</TotalTime>
  <Words>2771</Words>
  <Application>Microsoft Office PowerPoint</Application>
  <PresentationFormat>On-screen Show (4:3)</PresentationFormat>
  <Paragraphs>456</Paragraphs>
  <Slides>32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Parallel and Distributed Computing</vt:lpstr>
      <vt:lpstr>Today’s talk</vt:lpstr>
      <vt:lpstr>The World Wide Web</vt:lpstr>
      <vt:lpstr>The World Wide Web (2)</vt:lpstr>
      <vt:lpstr>Slide 5</vt:lpstr>
      <vt:lpstr>Hyper Text Markup Language HTML</vt:lpstr>
      <vt:lpstr>Hyper Text Markup Language HTML</vt:lpstr>
      <vt:lpstr>Uniform Resource Locator URL</vt:lpstr>
      <vt:lpstr>Slide 9</vt:lpstr>
      <vt:lpstr>Uniform Resource Locator URL</vt:lpstr>
      <vt:lpstr>URLS (Web servers and web browsers)</vt:lpstr>
      <vt:lpstr>Slide 12</vt:lpstr>
      <vt:lpstr>Hypertext Transfer Protocol (http)</vt:lpstr>
      <vt:lpstr>Hypertext Transfer Protocol (http)</vt:lpstr>
      <vt:lpstr>Slide 15</vt:lpstr>
      <vt:lpstr>The World Wide Web (Advanced)</vt:lpstr>
      <vt:lpstr>The World Wide Web (Advanced) (Details from Book)</vt:lpstr>
      <vt:lpstr>The World Wide Web (Advanced)</vt:lpstr>
      <vt:lpstr>Extensible Markup Language XML</vt:lpstr>
      <vt:lpstr>Extensible Markup Language XML</vt:lpstr>
      <vt:lpstr>Web Problems</vt:lpstr>
      <vt:lpstr>Web Problems</vt:lpstr>
      <vt:lpstr>Web Problems</vt:lpstr>
      <vt:lpstr>Additional References</vt:lpstr>
      <vt:lpstr>TAGS</vt:lpstr>
      <vt:lpstr>a tag</vt:lpstr>
      <vt:lpstr>tagging</vt:lpstr>
      <vt:lpstr>another tag</vt:lpstr>
      <vt:lpstr>Semantic Web</vt:lpstr>
      <vt:lpstr>Semantic Web</vt:lpstr>
      <vt:lpstr>Courtesy</vt:lpstr>
      <vt:lpstr>Enough for Today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Hammad</dc:creator>
  <cp:lastModifiedBy>Hammad</cp:lastModifiedBy>
  <cp:revision>202</cp:revision>
  <dcterms:created xsi:type="dcterms:W3CDTF">2010-10-19T17:33:18Z</dcterms:created>
  <dcterms:modified xsi:type="dcterms:W3CDTF">2011-02-25T08:15:54Z</dcterms:modified>
</cp:coreProperties>
</file>