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1"/>
  </p:notesMasterIdLst>
  <p:handoutMasterIdLst>
    <p:handoutMasterId r:id="rId32"/>
  </p:handoutMasterIdLst>
  <p:sldIdLst>
    <p:sldId id="257" r:id="rId2"/>
    <p:sldId id="299" r:id="rId3"/>
    <p:sldId id="300" r:id="rId4"/>
    <p:sldId id="351" r:id="rId5"/>
    <p:sldId id="356" r:id="rId6"/>
    <p:sldId id="301" r:id="rId7"/>
    <p:sldId id="302" r:id="rId8"/>
    <p:sldId id="315" r:id="rId9"/>
    <p:sldId id="352" r:id="rId10"/>
    <p:sldId id="304" r:id="rId11"/>
    <p:sldId id="355" r:id="rId12"/>
    <p:sldId id="305" r:id="rId13"/>
    <p:sldId id="306" r:id="rId14"/>
    <p:sldId id="357" r:id="rId15"/>
    <p:sldId id="358" r:id="rId16"/>
    <p:sldId id="318" r:id="rId17"/>
    <p:sldId id="319" r:id="rId18"/>
    <p:sldId id="320" r:id="rId19"/>
    <p:sldId id="321" r:id="rId20"/>
    <p:sldId id="308" r:id="rId21"/>
    <p:sldId id="360" r:id="rId22"/>
    <p:sldId id="361" r:id="rId23"/>
    <p:sldId id="309" r:id="rId24"/>
    <p:sldId id="310" r:id="rId25"/>
    <p:sldId id="359" r:id="rId26"/>
    <p:sldId id="363" r:id="rId27"/>
    <p:sldId id="330" r:id="rId28"/>
    <p:sldId id="353" r:id="rId29"/>
    <p:sldId id="349" r:id="rId30"/>
  </p:sldIdLst>
  <p:sldSz cx="9144000" cy="6858000" type="screen4x3"/>
  <p:notesSz cx="7102475"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54" autoAdjust="0"/>
  </p:normalViewPr>
  <p:slideViewPr>
    <p:cSldViewPr>
      <p:cViewPr varScale="1">
        <p:scale>
          <a:sx n="55" d="100"/>
          <a:sy n="55" d="100"/>
        </p:scale>
        <p:origin x="-1500"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a:defRPr sz="1300" smtClean="0"/>
            </a:lvl1pPr>
          </a:lstStyle>
          <a:p>
            <a:pPr>
              <a:defRPr/>
            </a:pPr>
            <a:endParaRPr lang="en-GB"/>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a:defRPr sz="1300" smtClean="0"/>
            </a:lvl1pPr>
          </a:lstStyle>
          <a:p>
            <a:pPr>
              <a:defRPr/>
            </a:pPr>
            <a:fld id="{8EE23635-A3CC-47DC-82C9-3DF99322EAE6}" type="datetimeFigureOut">
              <a:rPr lang="en-GB"/>
              <a:pPr>
                <a:defRPr/>
              </a:pPr>
              <a:t>01/03/2011</a:t>
            </a:fld>
            <a:endParaRPr lang="en-GB"/>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a:defRPr sz="1300" smtClean="0"/>
            </a:lvl1pPr>
          </a:lstStyle>
          <a:p>
            <a:pPr>
              <a:defRPr/>
            </a:pPr>
            <a:endParaRPr lang="en-GB"/>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a:defRPr sz="1300" smtClean="0"/>
            </a:lvl1pPr>
          </a:lstStyle>
          <a:p>
            <a:pPr>
              <a:defRPr/>
            </a:pPr>
            <a:fld id="{9CEBDC95-F31D-4EAB-8AE6-20866E198EC4}"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cs typeface="+mn-cs"/>
              </a:defRPr>
            </a:lvl1pPr>
          </a:lstStyle>
          <a:p>
            <a:pPr>
              <a:defRPr/>
            </a:pPr>
            <a:endParaRPr lang="en-GB"/>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a:latin typeface="+mn-lt"/>
                <a:cs typeface="+mn-cs"/>
              </a:defRPr>
            </a:lvl1pPr>
          </a:lstStyle>
          <a:p>
            <a:pPr>
              <a:defRPr/>
            </a:pPr>
            <a:fld id="{6774CA40-911C-4C4B-B331-4B09C8071C6D}" type="datetimeFigureOut">
              <a:rPr lang="en-GB"/>
              <a:pPr>
                <a:defRPr/>
              </a:pPr>
              <a:t>01/03/2011</a:t>
            </a:fld>
            <a:endParaRPr lang="en-GB"/>
          </a:p>
        </p:txBody>
      </p:sp>
      <p:sp>
        <p:nvSpPr>
          <p:cNvPr id="4" name="Slide Image Placehold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pPr lvl="0"/>
            <a:endParaRPr lang="en-GB" noProof="0" smtClean="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a:latin typeface="+mn-lt"/>
                <a:cs typeface="+mn-cs"/>
              </a:defRPr>
            </a:lvl1pPr>
          </a:lstStyle>
          <a:p>
            <a:pPr>
              <a:defRPr/>
            </a:pPr>
            <a:fld id="{AF214060-6CF0-4145-9A98-9CBDEE33E78B}"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494CBA-5F7D-4260-8D60-FB8960E1CEA6}" type="slidenum">
              <a:rPr lang="en-GB" smtClean="0"/>
              <a:pPr fontAlgn="base">
                <a:spcBef>
                  <a:spcPct val="0"/>
                </a:spcBef>
                <a:spcAft>
                  <a:spcPct val="0"/>
                </a:spcAft>
                <a:defRPr/>
              </a:pPr>
              <a:t>1</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just" eaLnBrk="1" hangingPunct="1"/>
            <a:r>
              <a:rPr lang="en-US" sz="2100" dirty="0" smtClean="0"/>
              <a:t>DS provide us the sharing of resources. The development of distributed systems is a challenging task. There are number of issues or challenges which arise during the development of a distributed system. Most of the challenges have already been met however we must know about them.</a:t>
            </a:r>
          </a:p>
          <a:p>
            <a:pPr algn="just" eaLnBrk="1" hangingPunct="1"/>
            <a:endParaRPr lang="en-US" sz="2100" dirty="0" smtClean="0"/>
          </a:p>
          <a:p>
            <a:pPr lvl="1" algn="just" eaLnBrk="1" hangingPunct="1"/>
            <a:r>
              <a:rPr lang="en-US" sz="2000" dirty="0" smtClean="0"/>
              <a:t>Heterogeneity</a:t>
            </a:r>
          </a:p>
          <a:p>
            <a:pPr lvl="1" algn="just" eaLnBrk="1" hangingPunct="1"/>
            <a:r>
              <a:rPr lang="en-US" sz="2000" dirty="0" smtClean="0"/>
              <a:t>Openness</a:t>
            </a:r>
          </a:p>
          <a:p>
            <a:pPr lvl="1" algn="just" eaLnBrk="1" hangingPunct="1"/>
            <a:r>
              <a:rPr lang="en-US" sz="2000" dirty="0" smtClean="0"/>
              <a:t>Security</a:t>
            </a:r>
          </a:p>
          <a:p>
            <a:pPr lvl="1" algn="just" eaLnBrk="1" hangingPunct="1"/>
            <a:r>
              <a:rPr lang="en-US" sz="2000" dirty="0" smtClean="0"/>
              <a:t>Scalability</a:t>
            </a:r>
          </a:p>
          <a:p>
            <a:pPr lvl="1" algn="just" eaLnBrk="1" hangingPunct="1"/>
            <a:r>
              <a:rPr lang="en-US" sz="2000" dirty="0" smtClean="0"/>
              <a:t>Failure Handling</a:t>
            </a:r>
          </a:p>
          <a:p>
            <a:pPr lvl="1" algn="just" eaLnBrk="1" hangingPunct="1"/>
            <a:r>
              <a:rPr lang="en-US" sz="2000" dirty="0" smtClean="0"/>
              <a:t>Concurrency</a:t>
            </a:r>
          </a:p>
          <a:p>
            <a:pPr lvl="1" algn="just" eaLnBrk="1" hangingPunct="1"/>
            <a:r>
              <a:rPr lang="en-US" sz="2000" dirty="0" smtClean="0"/>
              <a:t>Transparency</a:t>
            </a:r>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r>
              <a:rPr lang="en-US" sz="2400" dirty="0" smtClean="0"/>
              <a:t>But problem may arise between the programs running on two different machines when messages are exchanged between them. e.g. integers may be represented differently on different computers.</a:t>
            </a:r>
          </a:p>
          <a:p>
            <a:pPr algn="just" eaLnBrk="1" hangingPunct="1"/>
            <a:endParaRPr lang="en-US" sz="2400" dirty="0" smtClean="0"/>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r>
              <a:rPr lang="en-US" sz="1200" dirty="0" smtClean="0"/>
              <a:t>Internet protocols are responsible for the transmission of data between the two computers. But what when the data reaches within the computer. E.g. I had made a program in java on 1 PC. Now when program starts then it sends the request to other program made in C++ on PC 2. The problem will arise as Java uses different style for storing the integers. </a:t>
            </a:r>
          </a:p>
          <a:p>
            <a:pPr algn="just" eaLnBrk="1" hangingPunct="1"/>
            <a:endParaRPr lang="en-US" sz="1200" dirty="0" smtClean="0"/>
          </a:p>
          <a:p>
            <a:pPr algn="just" eaLnBrk="1" hangingPunct="1"/>
            <a:r>
              <a:rPr lang="en-US" sz="1200" dirty="0" smtClean="0"/>
              <a:t>Middleware: The term refers to a software layer that provides the abstraction thus masking the heterogeneity. CORBA is an example which will be discussed in the later chapters. </a:t>
            </a:r>
          </a:p>
          <a:p>
            <a:pPr algn="just" eaLnBrk="1" hangingPunct="1"/>
            <a:endParaRPr lang="en-US" sz="1200" dirty="0" smtClean="0"/>
          </a:p>
          <a:p>
            <a:pPr algn="just" eaLnBrk="1" hangingPunct="1"/>
            <a:r>
              <a:rPr lang="en-US" sz="1200" dirty="0" smtClean="0"/>
              <a:t>Mobile Code: Mobile code is the one that can be sent from one computer to the other. E.g. Java Applets.</a:t>
            </a:r>
          </a:p>
          <a:p>
            <a:pPr algn="just" eaLnBrk="1" hangingPunct="1"/>
            <a:endParaRPr lang="en-US" sz="1200" dirty="0" smtClean="0"/>
          </a:p>
          <a:p>
            <a:pPr algn="just" eaLnBrk="1" hangingPunct="1"/>
            <a:r>
              <a:rPr lang="en-US" sz="1200" dirty="0" smtClean="0"/>
              <a:t>Virtual Machine: Its allows the code to be executed on any particular machine. The compiler generates code for the virtual machine which in turn generates the code for the underlying hardware.</a:t>
            </a:r>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65760" indent="-283464" algn="just" eaLnBrk="1" fontAlgn="auto" hangingPunct="1">
              <a:spcAft>
                <a:spcPts val="0"/>
              </a:spcAft>
              <a:buFont typeface="Wingdings 2"/>
              <a:buChar char=""/>
              <a:defRPr/>
            </a:pPr>
            <a:r>
              <a:rPr lang="en-US" sz="1900" dirty="0" smtClean="0"/>
              <a:t>Openness: </a:t>
            </a:r>
          </a:p>
          <a:p>
            <a:pPr marL="640398" lvl="1" indent="-283464" algn="just" eaLnBrk="1" fontAlgn="auto" hangingPunct="1">
              <a:spcAft>
                <a:spcPts val="0"/>
              </a:spcAft>
              <a:buFont typeface="Wingdings 2"/>
              <a:buChar char=""/>
              <a:defRPr/>
            </a:pPr>
            <a:r>
              <a:rPr lang="en-US" sz="1500" dirty="0" smtClean="0"/>
              <a:t>C</a:t>
            </a:r>
            <a:r>
              <a:rPr lang="en-US" sz="1500" dirty="0" smtClean="0">
                <a:solidFill>
                  <a:srgbClr val="00B0F0"/>
                </a:solidFill>
              </a:rPr>
              <a:t>omputer system can be extended or not</a:t>
            </a:r>
            <a:r>
              <a:rPr lang="en-US" sz="1500" dirty="0" smtClean="0"/>
              <a:t> ? </a:t>
            </a:r>
          </a:p>
          <a:p>
            <a:pPr marL="640398" lvl="1" indent="-283464" algn="just" eaLnBrk="1" fontAlgn="auto" hangingPunct="1">
              <a:spcAft>
                <a:spcPts val="0"/>
              </a:spcAft>
              <a:buFont typeface="Wingdings 2"/>
              <a:buChar char=""/>
              <a:defRPr/>
            </a:pPr>
            <a:r>
              <a:rPr lang="en-US" sz="1500" dirty="0" smtClean="0"/>
              <a:t>E.g. I have 1 GB ram in the computer. Can I extend it ? and so on.  </a:t>
            </a:r>
          </a:p>
          <a:p>
            <a:pPr marL="640398" lvl="1" indent="-283464" algn="just" eaLnBrk="1" fontAlgn="auto" hangingPunct="1">
              <a:spcAft>
                <a:spcPts val="0"/>
              </a:spcAft>
              <a:buFont typeface="Wingdings 2"/>
              <a:buChar char=""/>
              <a:defRPr/>
            </a:pPr>
            <a:r>
              <a:rPr lang="en-US" sz="1500" dirty="0" smtClean="0"/>
              <a:t>While openness of a distributed system mean the degree to which the new resource and services can be added and made available for use by a variety of client programs.</a:t>
            </a:r>
          </a:p>
          <a:p>
            <a:pPr marL="365760" indent="-283464" algn="just" eaLnBrk="1" fontAlgn="auto" hangingPunct="1">
              <a:spcAft>
                <a:spcPts val="0"/>
              </a:spcAft>
              <a:buFont typeface="Wingdings 2"/>
              <a:buChar char=""/>
              <a:defRPr/>
            </a:pPr>
            <a:endParaRPr lang="en-US" sz="1900" dirty="0" smtClean="0"/>
          </a:p>
          <a:p>
            <a:pPr marL="365760" indent="-283464" algn="just" eaLnBrk="1" fontAlgn="auto" hangingPunct="1">
              <a:spcAft>
                <a:spcPts val="0"/>
              </a:spcAft>
              <a:buFont typeface="Wingdings 2"/>
              <a:buChar char=""/>
              <a:defRPr/>
            </a:pPr>
            <a:r>
              <a:rPr lang="en-US" sz="1900" dirty="0" smtClean="0"/>
              <a:t>In distributed system on every system there are different programs or components which are running. In order to use these components we should be able to utilize their functionality. </a:t>
            </a:r>
            <a:r>
              <a:rPr lang="en-US" sz="1900" dirty="0" smtClean="0">
                <a:solidFill>
                  <a:srgbClr val="00B0F0"/>
                </a:solidFill>
              </a:rPr>
              <a:t>Every component has key interfaces via which we can use its functions and hence the functionality.</a:t>
            </a:r>
            <a:r>
              <a:rPr lang="en-US" sz="1900" dirty="0" smtClean="0"/>
              <a:t> So these interfaces must be published i.e. developers can use them.  </a:t>
            </a:r>
          </a:p>
          <a:p>
            <a:pPr marL="365760" indent="-283464" algn="just" eaLnBrk="1" fontAlgn="auto" hangingPunct="1">
              <a:spcAft>
                <a:spcPts val="0"/>
              </a:spcAft>
              <a:buFont typeface="Wingdings 2"/>
              <a:buChar char=""/>
              <a:defRPr/>
            </a:pPr>
            <a:endParaRPr lang="en-US" sz="1900" dirty="0" smtClean="0"/>
          </a:p>
          <a:p>
            <a:pPr marL="365760" indent="-283464" algn="just" eaLnBrk="1" fontAlgn="auto" hangingPunct="1">
              <a:spcAft>
                <a:spcPts val="0"/>
              </a:spcAft>
              <a:buFont typeface="Wingdings 2"/>
              <a:buChar char=""/>
              <a:defRPr/>
            </a:pPr>
            <a:r>
              <a:rPr lang="en-US" sz="1900" dirty="0" smtClean="0"/>
              <a:t>Publishing is the only starting point. So that component or program can be updated but it will be difficult to update if different developers are working on the came component.</a:t>
            </a:r>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65760" indent="-283464" eaLnBrk="1" fontAlgn="auto" hangingPunct="1">
              <a:spcAft>
                <a:spcPts val="0"/>
              </a:spcAft>
              <a:buFont typeface="Wingdings 2"/>
              <a:buChar char=""/>
              <a:defRPr/>
            </a:pPr>
            <a:r>
              <a:rPr lang="en-US" sz="1900" dirty="0" smtClean="0"/>
              <a:t>Firewalls </a:t>
            </a:r>
          </a:p>
          <a:p>
            <a:pPr marL="365760" indent="-283464" eaLnBrk="1" fontAlgn="auto" hangingPunct="1">
              <a:spcAft>
                <a:spcPts val="0"/>
              </a:spcAft>
              <a:buFont typeface="Wingdings 2"/>
              <a:buChar char=""/>
              <a:defRPr/>
            </a:pPr>
            <a:r>
              <a:rPr lang="en-US" sz="1900" dirty="0" smtClean="0"/>
              <a:t>In a DS client may send request to server to perform a specific operation.</a:t>
            </a:r>
          </a:p>
          <a:p>
            <a:pPr marL="640080" lvl="1" indent="-237744" eaLnBrk="1" fontAlgn="auto" hangingPunct="1">
              <a:spcAft>
                <a:spcPts val="0"/>
              </a:spcAft>
              <a:buFont typeface="Verdana"/>
              <a:buChar char="◦"/>
              <a:defRPr/>
            </a:pPr>
            <a:r>
              <a:rPr lang="en-US" sz="1700" dirty="0" smtClean="0"/>
              <a:t>Now server must check the identity of the individual. Then it must make sure that request had been made by the authentic individual.</a:t>
            </a:r>
          </a:p>
          <a:p>
            <a:pPr marL="640080" lvl="1" indent="-237744" eaLnBrk="1" fontAlgn="auto" hangingPunct="1">
              <a:spcAft>
                <a:spcPts val="0"/>
              </a:spcAft>
              <a:buFont typeface="Verdana"/>
              <a:buChar char="◦"/>
              <a:defRPr/>
            </a:pPr>
            <a:endParaRPr lang="en-US" sz="1700" dirty="0" smtClean="0"/>
          </a:p>
          <a:p>
            <a:pPr marL="640080" lvl="1" indent="-237744" eaLnBrk="1" fontAlgn="auto" hangingPunct="1">
              <a:spcAft>
                <a:spcPts val="0"/>
              </a:spcAft>
              <a:buFont typeface="Verdana"/>
              <a:buChar char="◦"/>
              <a:defRPr/>
            </a:pPr>
            <a:r>
              <a:rPr lang="en-US" sz="1700" dirty="0" smtClean="0"/>
              <a:t>How we can solve this thing ?</a:t>
            </a:r>
          </a:p>
          <a:p>
            <a:pPr marL="886968" lvl="2" eaLnBrk="1" fontAlgn="auto" hangingPunct="1">
              <a:spcAft>
                <a:spcPts val="0"/>
              </a:spcAft>
              <a:buFont typeface="Wingdings 2"/>
              <a:buChar char=""/>
              <a:defRPr/>
            </a:pPr>
            <a:r>
              <a:rPr lang="en-US" sz="1600" dirty="0" smtClean="0"/>
              <a:t>Encryption</a:t>
            </a:r>
          </a:p>
          <a:p>
            <a:pPr marL="640080" lvl="1" indent="-237744" eaLnBrk="1" fontAlgn="auto" hangingPunct="1">
              <a:spcAft>
                <a:spcPts val="0"/>
              </a:spcAft>
              <a:buFont typeface="Verdana"/>
              <a:buChar char="◦"/>
              <a:defRPr/>
            </a:pPr>
            <a:endParaRPr lang="en-US" sz="1700" dirty="0" smtClean="0"/>
          </a:p>
          <a:p>
            <a:endParaRPr lang="en-GB" dirty="0"/>
          </a:p>
        </p:txBody>
      </p:sp>
      <p:sp>
        <p:nvSpPr>
          <p:cNvPr id="4" name="Slide Number Placeholder 3"/>
          <p:cNvSpPr>
            <a:spLocks noGrp="1"/>
          </p:cNvSpPr>
          <p:nvPr>
            <p:ph type="sldNum" sz="quarter" idx="10"/>
          </p:nvPr>
        </p:nvSpPr>
        <p:spPr/>
        <p:txBody>
          <a:bodyPr/>
          <a:lstStyle/>
          <a:p>
            <a:pPr>
              <a:defRPr/>
            </a:pPr>
            <a:fld id="{AF214060-6CF0-4145-9A98-9CBDEE33E78B}" type="slidenum">
              <a:rPr lang="en-GB" smtClean="0"/>
              <a:pPr>
                <a:defRPr/>
              </a:pPr>
              <a:t>11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70660" name="Slide Number Placeholder 3"/>
          <p:cNvSpPr>
            <a:spLocks noGrp="1"/>
          </p:cNvSpPr>
          <p:nvPr>
            <p:ph type="sldNum" sz="quarter" idx="5"/>
          </p:nvPr>
        </p:nvSpPr>
        <p:spPr>
          <a:noFill/>
        </p:spPr>
        <p:txBody>
          <a:bodyPr/>
          <a:lstStyle/>
          <a:p>
            <a:fld id="{449AE0F4-7057-4020-A244-21E88EA0119F}" type="slidenum">
              <a:rPr lang="en-US" smtClean="0">
                <a:ea typeface="ＭＳ Ｐゴシック" pitchFamily="34" charset="-128"/>
              </a:rPr>
              <a:pPr/>
              <a:t>21</a:t>
            </a:fld>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62124517-2C05-44C1-9A03-0AB7CE196AC9}" type="datetime1">
              <a:rPr lang="en-GB"/>
              <a:pPr>
                <a:defRPr/>
              </a:pPr>
              <a:t>01/03/2011</a:t>
            </a:fld>
            <a:endParaRPr lang="en-GB"/>
          </a:p>
        </p:txBody>
      </p:sp>
      <p:sp>
        <p:nvSpPr>
          <p:cNvPr id="7" name="Footer Placeholder 19"/>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8" name="Slide Number Placeholder 9"/>
          <p:cNvSpPr>
            <a:spLocks noGrp="1"/>
          </p:cNvSpPr>
          <p:nvPr>
            <p:ph type="sldNum" sz="quarter" idx="12"/>
          </p:nvPr>
        </p:nvSpPr>
        <p:spPr/>
        <p:txBody>
          <a:bodyPr/>
          <a:lstStyle>
            <a:lvl1pPr>
              <a:defRPr/>
            </a:lvl1pPr>
            <a:extLst/>
          </a:lstStyle>
          <a:p>
            <a:pPr>
              <a:defRPr/>
            </a:pPr>
            <a:fld id="{5EC8B410-D880-4915-A197-CFB9F3F8B0C6}"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37A1FA4-5EAB-4DC2-9E1E-986A43F58C56}" type="datetime1">
              <a:rPr lang="en-GB"/>
              <a:pPr>
                <a:defRPr/>
              </a:pPr>
              <a:t>01/03/2011</a:t>
            </a:fld>
            <a:endParaRPr lang="en-GB"/>
          </a:p>
        </p:txBody>
      </p:sp>
      <p:sp>
        <p:nvSpPr>
          <p:cNvPr id="5"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6" name="Slide Number Placeholder 21"/>
          <p:cNvSpPr>
            <a:spLocks noGrp="1"/>
          </p:cNvSpPr>
          <p:nvPr>
            <p:ph type="sldNum" sz="quarter" idx="12"/>
          </p:nvPr>
        </p:nvSpPr>
        <p:spPr/>
        <p:txBody>
          <a:bodyPr/>
          <a:lstStyle>
            <a:lvl1pPr>
              <a:defRPr/>
            </a:lvl1pPr>
          </a:lstStyle>
          <a:p>
            <a:pPr>
              <a:defRPr/>
            </a:pPr>
            <a:fld id="{18089963-57E0-4050-9E35-67F90C35F2C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C464AA73-8FF7-4A56-8973-D22556B380BE}" type="datetime1">
              <a:rPr lang="en-GB"/>
              <a:pPr>
                <a:defRPr/>
              </a:pPr>
              <a:t>01/03/2011</a:t>
            </a:fld>
            <a:endParaRPr lang="en-GB"/>
          </a:p>
        </p:txBody>
      </p:sp>
      <p:sp>
        <p:nvSpPr>
          <p:cNvPr id="5"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6" name="Slide Number Placeholder 21"/>
          <p:cNvSpPr>
            <a:spLocks noGrp="1"/>
          </p:cNvSpPr>
          <p:nvPr>
            <p:ph type="sldNum" sz="quarter" idx="12"/>
          </p:nvPr>
        </p:nvSpPr>
        <p:spPr/>
        <p:txBody>
          <a:bodyPr/>
          <a:lstStyle>
            <a:lvl1pPr>
              <a:defRPr/>
            </a:lvl1pPr>
          </a:lstStyle>
          <a:p>
            <a:pPr>
              <a:defRPr/>
            </a:pPr>
            <a:fld id="{75F05097-BED2-4B1A-86C3-7B629959D5B9}"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7B65587-DE3F-4461-A6EF-AC4643151B0B}" type="datetime1">
              <a:rPr lang="en-GB"/>
              <a:pPr>
                <a:defRPr/>
              </a:pPr>
              <a:t>01/03/2011</a:t>
            </a:fld>
            <a:endParaRPr lang="en-GB"/>
          </a:p>
        </p:txBody>
      </p:sp>
      <p:sp>
        <p:nvSpPr>
          <p:cNvPr id="5"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6" name="Slide Number Placeholder 21"/>
          <p:cNvSpPr>
            <a:spLocks noGrp="1"/>
          </p:cNvSpPr>
          <p:nvPr>
            <p:ph type="sldNum" sz="quarter" idx="12"/>
          </p:nvPr>
        </p:nvSpPr>
        <p:spPr/>
        <p:txBody>
          <a:bodyPr/>
          <a:lstStyle>
            <a:lvl1pPr>
              <a:defRPr/>
            </a:lvl1pPr>
          </a:lstStyle>
          <a:p>
            <a:pPr>
              <a:defRPr/>
            </a:pPr>
            <a:fld id="{86719B3B-0203-46CA-A001-C16F78D5B180}"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848831A-12DD-4B77-AB40-12F47E989B95}" type="datetime1">
              <a:rPr lang="en-GB"/>
              <a:pPr>
                <a:defRPr/>
              </a:pPr>
              <a:t>01/03/2011</a:t>
            </a:fld>
            <a:endParaRPr lang="en-GB"/>
          </a:p>
        </p:txBody>
      </p:sp>
      <p:sp>
        <p:nvSpPr>
          <p:cNvPr id="9" name="Footer Placeholder 4"/>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10" name="Slide Number Placeholder 5"/>
          <p:cNvSpPr>
            <a:spLocks noGrp="1"/>
          </p:cNvSpPr>
          <p:nvPr>
            <p:ph type="sldNum" sz="quarter" idx="12"/>
          </p:nvPr>
        </p:nvSpPr>
        <p:spPr/>
        <p:txBody>
          <a:bodyPr/>
          <a:lstStyle>
            <a:lvl1pPr>
              <a:defRPr/>
            </a:lvl1pPr>
            <a:extLst/>
          </a:lstStyle>
          <a:p>
            <a:pPr>
              <a:defRPr/>
            </a:pPr>
            <a:fld id="{5FBD608E-F65C-4DEA-B9E8-1F51F103B9DA}"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B31CCDC4-4200-407F-8431-DCE2E8A321B1}" type="datetime1">
              <a:rPr lang="en-GB"/>
              <a:pPr>
                <a:defRPr/>
              </a:pPr>
              <a:t>01/03/2011</a:t>
            </a:fld>
            <a:endParaRPr lang="en-GB"/>
          </a:p>
        </p:txBody>
      </p:sp>
      <p:sp>
        <p:nvSpPr>
          <p:cNvPr id="6"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7" name="Slide Number Placeholder 21"/>
          <p:cNvSpPr>
            <a:spLocks noGrp="1"/>
          </p:cNvSpPr>
          <p:nvPr>
            <p:ph type="sldNum" sz="quarter" idx="12"/>
          </p:nvPr>
        </p:nvSpPr>
        <p:spPr/>
        <p:txBody>
          <a:bodyPr/>
          <a:lstStyle>
            <a:lvl1pPr>
              <a:defRPr/>
            </a:lvl1pPr>
          </a:lstStyle>
          <a:p>
            <a:pPr>
              <a:defRPr/>
            </a:pPr>
            <a:fld id="{4C29591F-F1EF-4891-A598-BF02A37AFB9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FC3A44E1-93FC-4932-9A3D-F0B1CE556098}" type="datetime1">
              <a:rPr lang="en-GB"/>
              <a:pPr>
                <a:defRPr/>
              </a:pPr>
              <a:t>01/03/2011</a:t>
            </a:fld>
            <a:endParaRPr lang="en-GB"/>
          </a:p>
        </p:txBody>
      </p:sp>
      <p:sp>
        <p:nvSpPr>
          <p:cNvPr id="8" name="Footer Placeholder 7"/>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9" name="Slide Number Placeholder 8"/>
          <p:cNvSpPr>
            <a:spLocks noGrp="1"/>
          </p:cNvSpPr>
          <p:nvPr>
            <p:ph type="sldNum" sz="quarter" idx="12"/>
          </p:nvPr>
        </p:nvSpPr>
        <p:spPr/>
        <p:txBody>
          <a:bodyPr/>
          <a:lstStyle>
            <a:lvl1pPr>
              <a:defRPr/>
            </a:lvl1pPr>
            <a:extLst/>
          </a:lstStyle>
          <a:p>
            <a:pPr>
              <a:defRPr/>
            </a:pPr>
            <a:fld id="{DDD081C3-1229-43B4-BB6A-CB212B57E599}"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D99BC2CD-571B-4E99-8760-4D3B77E45328}" type="datetime1">
              <a:rPr lang="en-GB"/>
              <a:pPr>
                <a:defRPr/>
              </a:pPr>
              <a:t>01/03/2011</a:t>
            </a:fld>
            <a:endParaRPr lang="en-GB"/>
          </a:p>
        </p:txBody>
      </p:sp>
      <p:sp>
        <p:nvSpPr>
          <p:cNvPr id="4" name="Footer Placeholder 9"/>
          <p:cNvSpPr>
            <a:spLocks noGrp="1"/>
          </p:cNvSpPr>
          <p:nvPr>
            <p:ph type="ftr" sz="quarter" idx="11"/>
          </p:nvPr>
        </p:nvSpPr>
        <p:spPr/>
        <p:txBody>
          <a:bodyPr/>
          <a:lstStyle>
            <a:lvl1pPr>
              <a:defRPr/>
            </a:lvl1pPr>
          </a:lstStyle>
          <a:p>
            <a:pPr>
              <a:defRPr/>
            </a:pPr>
            <a:r>
              <a:rPr lang="en-GB"/>
              <a:t>Dr: HammaD AfzaL - Fundamentals of Programming</a:t>
            </a:r>
          </a:p>
        </p:txBody>
      </p:sp>
      <p:sp>
        <p:nvSpPr>
          <p:cNvPr id="5" name="Slide Number Placeholder 21"/>
          <p:cNvSpPr>
            <a:spLocks noGrp="1"/>
          </p:cNvSpPr>
          <p:nvPr>
            <p:ph type="sldNum" sz="quarter" idx="12"/>
          </p:nvPr>
        </p:nvSpPr>
        <p:spPr/>
        <p:txBody>
          <a:bodyPr/>
          <a:lstStyle>
            <a:lvl1pPr>
              <a:defRPr/>
            </a:lvl1pPr>
          </a:lstStyle>
          <a:p>
            <a:pPr>
              <a:defRPr/>
            </a:pPr>
            <a:fld id="{FA38027A-4B54-4765-ACBF-A4AC398DD7D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2D44FFE9-7C91-48CB-94EE-BE3802F8910A}" type="datetime1">
              <a:rPr lang="en-GB"/>
              <a:pPr>
                <a:defRPr/>
              </a:pPr>
              <a:t>01/03/2011</a:t>
            </a:fld>
            <a:endParaRPr lang="en-GB"/>
          </a:p>
        </p:txBody>
      </p:sp>
      <p:sp>
        <p:nvSpPr>
          <p:cNvPr id="5" name="Footer Placeholder 2"/>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6" name="Slide Number Placeholder 3"/>
          <p:cNvSpPr>
            <a:spLocks noGrp="1"/>
          </p:cNvSpPr>
          <p:nvPr>
            <p:ph type="sldNum" sz="quarter" idx="12"/>
          </p:nvPr>
        </p:nvSpPr>
        <p:spPr/>
        <p:txBody>
          <a:bodyPr/>
          <a:lstStyle>
            <a:lvl1pPr>
              <a:defRPr/>
            </a:lvl1pPr>
            <a:extLst/>
          </a:lstStyle>
          <a:p>
            <a:pPr>
              <a:defRPr/>
            </a:pPr>
            <a:fld id="{AB9A0D26-AEC9-43A2-B32B-5501240DA9D4}"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AFDB675-3726-4413-8827-CFE051DC0F64}" type="datetime1">
              <a:rPr lang="en-GB"/>
              <a:pPr>
                <a:defRPr/>
              </a:pPr>
              <a:t>01/03/2011</a:t>
            </a:fld>
            <a:endParaRPr lang="en-GB"/>
          </a:p>
        </p:txBody>
      </p:sp>
      <p:sp>
        <p:nvSpPr>
          <p:cNvPr id="6" name="Footer Placeholder 5"/>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7" name="Slide Number Placeholder 6"/>
          <p:cNvSpPr>
            <a:spLocks noGrp="1"/>
          </p:cNvSpPr>
          <p:nvPr>
            <p:ph type="sldNum" sz="quarter" idx="12"/>
          </p:nvPr>
        </p:nvSpPr>
        <p:spPr/>
        <p:txBody>
          <a:bodyPr/>
          <a:lstStyle>
            <a:lvl1pPr>
              <a:defRPr/>
            </a:lvl1pPr>
            <a:extLst/>
          </a:lstStyle>
          <a:p>
            <a:pPr>
              <a:defRPr/>
            </a:pPr>
            <a:fld id="{508FCA2A-F07D-4CB0-9520-C7EDDC45BCA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BC46024C-2D89-456B-90D0-DED34789CF85}" type="datetime1">
              <a:rPr lang="en-GB"/>
              <a:pPr>
                <a:defRPr/>
              </a:pPr>
              <a:t>01/03/2011</a:t>
            </a:fld>
            <a:endParaRPr lang="en-GB"/>
          </a:p>
        </p:txBody>
      </p:sp>
      <p:sp>
        <p:nvSpPr>
          <p:cNvPr id="9" name="Footer Placeholder 5"/>
          <p:cNvSpPr>
            <a:spLocks noGrp="1"/>
          </p:cNvSpPr>
          <p:nvPr>
            <p:ph type="ftr" sz="quarter" idx="11"/>
          </p:nvPr>
        </p:nvSpPr>
        <p:spPr/>
        <p:txBody>
          <a:bodyPr/>
          <a:lstStyle>
            <a:lvl1pPr>
              <a:defRPr/>
            </a:lvl1pPr>
            <a:extLst/>
          </a:lstStyle>
          <a:p>
            <a:pPr>
              <a:defRPr/>
            </a:pPr>
            <a:r>
              <a:rPr lang="en-GB"/>
              <a:t>Dr: HammaD AfzaL - Fundamentals of Programming</a:t>
            </a:r>
          </a:p>
        </p:txBody>
      </p:sp>
      <p:sp>
        <p:nvSpPr>
          <p:cNvPr id="10" name="Slide Number Placeholder 6"/>
          <p:cNvSpPr>
            <a:spLocks noGrp="1"/>
          </p:cNvSpPr>
          <p:nvPr>
            <p:ph type="sldNum" sz="quarter" idx="12"/>
          </p:nvPr>
        </p:nvSpPr>
        <p:spPr/>
        <p:txBody>
          <a:bodyPr/>
          <a:lstStyle>
            <a:lvl1pPr>
              <a:defRPr/>
            </a:lvl1pPr>
            <a:extLst/>
          </a:lstStyle>
          <a:p>
            <a:pPr>
              <a:defRPr/>
            </a:pPr>
            <a:fld id="{B597091C-E69D-4917-B2B0-C1746CDEEBE7}"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BDAF5324-CDB1-4A8F-B981-DE003DC03127}" type="datetime1">
              <a:rPr lang="en-GB"/>
              <a:pPr>
                <a:defRPr/>
              </a:pPr>
              <a:t>01/03/2011</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r>
              <a:rPr lang="en-GB"/>
              <a:t>Dr: HammaD AfzaL - Fundamentals of Programming</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4838D03F-43A4-435C-BF2C-999F6E24A14A}" type="slidenum">
              <a:rPr lang="en-GB"/>
              <a:pPr>
                <a:defRPr/>
              </a:pPr>
              <a:t>‹#›</a:t>
            </a:fld>
            <a:endParaRPr lang="en-GB"/>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07" r:id="rId1"/>
    <p:sldLayoutId id="2147483802" r:id="rId2"/>
    <p:sldLayoutId id="2147483808" r:id="rId3"/>
    <p:sldLayoutId id="2147483803" r:id="rId4"/>
    <p:sldLayoutId id="2147483809" r:id="rId5"/>
    <p:sldLayoutId id="2147483804" r:id="rId6"/>
    <p:sldLayoutId id="2147483810" r:id="rId7"/>
    <p:sldLayoutId id="2147483811" r:id="rId8"/>
    <p:sldLayoutId id="2147483812" r:id="rId9"/>
    <p:sldLayoutId id="2147483805" r:id="rId10"/>
    <p:sldLayoutId id="2147483806" r:id="rId11"/>
  </p:sldLayoutIdLst>
  <p:hf hdr="0" ft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mmad.afzal@mcs.edu.p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1052513"/>
            <a:ext cx="7772400" cy="990600"/>
          </a:xfrm>
        </p:spPr>
        <p:txBody>
          <a:bodyPr>
            <a:normAutofit fontScale="90000"/>
          </a:bodyPr>
          <a:lstStyle/>
          <a:p>
            <a:pPr algn="ctr" eaLnBrk="1" fontAlgn="auto" hangingPunct="1">
              <a:spcAft>
                <a:spcPts val="0"/>
              </a:spcAft>
              <a:defRPr/>
            </a:pPr>
            <a:r>
              <a:rPr lang="en-GB" sz="4400" dirty="0" smtClean="0">
                <a:solidFill>
                  <a:schemeClr val="tx2">
                    <a:satMod val="130000"/>
                  </a:schemeClr>
                </a:solidFill>
              </a:rPr>
              <a:t>Parallel and Distributed Computing</a:t>
            </a:r>
          </a:p>
        </p:txBody>
      </p:sp>
      <p:sp>
        <p:nvSpPr>
          <p:cNvPr id="57347" name="Rectangle 3"/>
          <p:cNvSpPr>
            <a:spLocks noGrp="1" noChangeArrowheads="1"/>
          </p:cNvSpPr>
          <p:nvPr>
            <p:ph type="body" idx="1"/>
          </p:nvPr>
        </p:nvSpPr>
        <p:spPr>
          <a:xfrm>
            <a:off x="1514475" y="3113088"/>
            <a:ext cx="6945313" cy="2763837"/>
          </a:xfrm>
        </p:spPr>
        <p:txBody>
          <a:bodyPr>
            <a:noAutofit/>
          </a:bodyPr>
          <a:lstStyle/>
          <a:p>
            <a:pPr algn="ctr" eaLnBrk="1" fontAlgn="auto" hangingPunct="1">
              <a:lnSpc>
                <a:spcPct val="80000"/>
              </a:lnSpc>
              <a:spcBef>
                <a:spcPts val="580"/>
              </a:spcBef>
              <a:spcAft>
                <a:spcPts val="0"/>
              </a:spcAft>
              <a:buFont typeface="Wingdings"/>
              <a:buNone/>
              <a:defRPr/>
            </a:pPr>
            <a:endParaRPr lang="nl-NL" sz="3200" b="1" dirty="0" smtClean="0"/>
          </a:p>
          <a:p>
            <a:pPr algn="ctr" eaLnBrk="1" fontAlgn="auto" hangingPunct="1">
              <a:lnSpc>
                <a:spcPct val="80000"/>
              </a:lnSpc>
              <a:spcBef>
                <a:spcPts val="580"/>
              </a:spcBef>
              <a:spcAft>
                <a:spcPts val="0"/>
              </a:spcAft>
              <a:buFont typeface="Wingdings"/>
              <a:buNone/>
              <a:defRPr/>
            </a:pPr>
            <a:endParaRPr lang="nl-NL" sz="3200" b="1" dirty="0" smtClean="0"/>
          </a:p>
          <a:p>
            <a:pPr algn="ctr" eaLnBrk="1" fontAlgn="auto" hangingPunct="1">
              <a:lnSpc>
                <a:spcPct val="80000"/>
              </a:lnSpc>
              <a:spcBef>
                <a:spcPts val="580"/>
              </a:spcBef>
              <a:spcAft>
                <a:spcPts val="0"/>
              </a:spcAft>
              <a:buFont typeface="Wingdings"/>
              <a:buNone/>
              <a:defRPr/>
            </a:pPr>
            <a:r>
              <a:rPr lang="nl-NL" sz="3200" b="1" dirty="0" smtClean="0"/>
              <a:t>Dr. Hammad Afzal</a:t>
            </a:r>
          </a:p>
          <a:p>
            <a:pPr eaLnBrk="1" fontAlgn="auto" hangingPunct="1">
              <a:lnSpc>
                <a:spcPct val="80000"/>
              </a:lnSpc>
              <a:spcBef>
                <a:spcPts val="580"/>
              </a:spcBef>
              <a:spcAft>
                <a:spcPts val="0"/>
              </a:spcAft>
              <a:buFont typeface="Wingdings"/>
              <a:buNone/>
              <a:defRPr/>
            </a:pPr>
            <a:endParaRPr lang="en-GB" sz="1600" dirty="0" smtClean="0"/>
          </a:p>
          <a:p>
            <a:pPr algn="ctr" eaLnBrk="1" fontAlgn="auto" hangingPunct="1">
              <a:lnSpc>
                <a:spcPct val="80000"/>
              </a:lnSpc>
              <a:spcBef>
                <a:spcPts val="580"/>
              </a:spcBef>
              <a:spcAft>
                <a:spcPts val="0"/>
              </a:spcAft>
              <a:buFont typeface="Wingdings"/>
              <a:buNone/>
              <a:defRPr/>
            </a:pPr>
            <a:r>
              <a:rPr lang="en-GB" dirty="0" smtClean="0"/>
              <a:t>Military College of Signals</a:t>
            </a:r>
          </a:p>
          <a:p>
            <a:pPr algn="ctr" eaLnBrk="1" fontAlgn="auto" hangingPunct="1">
              <a:lnSpc>
                <a:spcPct val="80000"/>
              </a:lnSpc>
              <a:spcBef>
                <a:spcPts val="580"/>
              </a:spcBef>
              <a:spcAft>
                <a:spcPts val="0"/>
              </a:spcAft>
              <a:buFont typeface="Wingdings"/>
              <a:buNone/>
              <a:defRPr/>
            </a:pPr>
            <a:r>
              <a:rPr lang="en-GB" dirty="0" smtClean="0"/>
              <a:t>National University of Sciences and Technology, Pakistan</a:t>
            </a:r>
          </a:p>
          <a:p>
            <a:pPr algn="ctr" eaLnBrk="1" fontAlgn="auto" hangingPunct="1">
              <a:lnSpc>
                <a:spcPct val="80000"/>
              </a:lnSpc>
              <a:spcBef>
                <a:spcPts val="580"/>
              </a:spcBef>
              <a:spcAft>
                <a:spcPts val="0"/>
              </a:spcAft>
              <a:buFont typeface="Wingdings"/>
              <a:buNone/>
              <a:defRPr/>
            </a:pPr>
            <a:endParaRPr lang="en-GB" b="1" dirty="0" smtClean="0"/>
          </a:p>
          <a:p>
            <a:pPr algn="ctr" eaLnBrk="1" fontAlgn="auto" hangingPunct="1">
              <a:lnSpc>
                <a:spcPct val="80000"/>
              </a:lnSpc>
              <a:spcBef>
                <a:spcPts val="580"/>
              </a:spcBef>
              <a:spcAft>
                <a:spcPts val="0"/>
              </a:spcAft>
              <a:buFont typeface="Wingdings"/>
              <a:buNone/>
              <a:defRPr/>
            </a:pPr>
            <a:r>
              <a:rPr lang="en-GB" b="1" dirty="0" smtClean="0"/>
              <a:t>Spring, 2011</a:t>
            </a:r>
            <a:endParaRPr lang="en-GB" b="1" dirty="0" smtClean="0"/>
          </a:p>
          <a:p>
            <a:pPr algn="ctr" eaLnBrk="1" fontAlgn="auto" hangingPunct="1">
              <a:lnSpc>
                <a:spcPct val="80000"/>
              </a:lnSpc>
              <a:spcBef>
                <a:spcPts val="580"/>
              </a:spcBef>
              <a:spcAft>
                <a:spcPts val="0"/>
              </a:spcAft>
              <a:buFont typeface="Wingdings"/>
              <a:buNone/>
              <a:defRPr/>
            </a:pPr>
            <a:endParaRPr lang="en-GB" b="1" dirty="0" smtClean="0"/>
          </a:p>
          <a:p>
            <a:pPr algn="ctr" eaLnBrk="1" fontAlgn="auto" hangingPunct="1">
              <a:lnSpc>
                <a:spcPct val="80000"/>
              </a:lnSpc>
              <a:spcBef>
                <a:spcPts val="580"/>
              </a:spcBef>
              <a:spcAft>
                <a:spcPts val="0"/>
              </a:spcAft>
              <a:buFont typeface="Wingdings"/>
              <a:buNone/>
              <a:defRPr/>
            </a:pPr>
            <a:r>
              <a:rPr lang="en-GB" b="1" dirty="0" smtClean="0">
                <a:hlinkClick r:id="rId3"/>
              </a:rPr>
              <a:t>hammad.afzal@mcs.edu.pk</a:t>
            </a:r>
            <a:endParaRPr lang="en-GB" b="1" dirty="0" smtClean="0"/>
          </a:p>
        </p:txBody>
      </p:sp>
      <p:sp>
        <p:nvSpPr>
          <p:cNvPr id="7173" name="Date Placeholder 5"/>
          <p:cNvSpPr>
            <a:spLocks noGrp="1"/>
          </p:cNvSpPr>
          <p:nvPr>
            <p:ph type="dt" sz="quarter" idx="10"/>
          </p:nvPr>
        </p:nvSpPr>
        <p:spPr bwMode="auto">
          <a:xfrm>
            <a:off x="6199188" y="6265863"/>
            <a:ext cx="2476500" cy="476250"/>
          </a:xfrm>
          <a:ln>
            <a:miter lim="800000"/>
            <a:headEnd/>
            <a:tailEnd/>
          </a:ln>
        </p:spPr>
        <p:txBody>
          <a:bodyPr vert="horz" wrap="square" lIns="91440" tIns="45720" rIns="91440" bIns="45720" numCol="1" compatLnSpc="1">
            <a:prstTxWarp prst="textNoShape">
              <a:avLst/>
            </a:prstTxWarp>
          </a:bodyPr>
          <a:lstStyle/>
          <a:p>
            <a:pPr>
              <a:defRPr/>
            </a:pPr>
            <a:fld id="{08728702-D4EC-4A5C-85AA-B9A90EF4E8F2}" type="datetime1">
              <a:rPr lang="en-GB"/>
              <a:pPr>
                <a:defRPr/>
              </a:pPr>
              <a:t>01/03/2011</a:t>
            </a:fld>
            <a:endParaRPr lang="en-GB"/>
          </a:p>
        </p:txBody>
      </p:sp>
      <p:sp>
        <p:nvSpPr>
          <p:cNvPr id="7" name="Slide Number Placeholder 6"/>
          <p:cNvSpPr>
            <a:spLocks noGrp="1"/>
          </p:cNvSpPr>
          <p:nvPr>
            <p:ph type="sldNum" sz="quarter" idx="12"/>
          </p:nvPr>
        </p:nvSpPr>
        <p:spPr/>
        <p:txBody>
          <a:bodyPr/>
          <a:lstStyle/>
          <a:p>
            <a:pPr>
              <a:defRPr/>
            </a:pPr>
            <a:fld id="{1227AF27-278A-4EA9-AAAE-F891773112F6}" type="slidenum">
              <a:rPr lang="en-GB"/>
              <a:pPr>
                <a:defRPr/>
              </a:pPr>
              <a:t>1</a:t>
            </a:fld>
            <a:endParaRPr lang="en-GB" dirty="0"/>
          </a:p>
        </p:txBody>
      </p:sp>
      <p:sp>
        <p:nvSpPr>
          <p:cNvPr id="9222" name="Line 5"/>
          <p:cNvSpPr>
            <a:spLocks noChangeShapeType="1"/>
          </p:cNvSpPr>
          <p:nvPr/>
        </p:nvSpPr>
        <p:spPr bwMode="auto">
          <a:xfrm>
            <a:off x="0" y="6308725"/>
            <a:ext cx="9144000" cy="0"/>
          </a:xfrm>
          <a:prstGeom prst="line">
            <a:avLst/>
          </a:prstGeom>
          <a:noFill/>
          <a:ln w="28575">
            <a:solidFill>
              <a:srgbClr val="9900CC"/>
            </a:solidFill>
            <a:round/>
            <a:headEnd/>
            <a:tailEnd/>
          </a:ln>
        </p:spPr>
        <p:txBody>
          <a:bodyPr/>
          <a:lstStyle/>
          <a:p>
            <a:endParaRPr lang="en-GB"/>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03648" y="0"/>
            <a:ext cx="7499350" cy="1143000"/>
          </a:xfrm>
        </p:spPr>
        <p:txBody>
          <a:bodyPr/>
          <a:lstStyle/>
          <a:p>
            <a:pPr algn="ctr" eaLnBrk="1" fontAlgn="auto" hangingPunct="1">
              <a:spcAft>
                <a:spcPts val="0"/>
              </a:spcAft>
              <a:defRPr/>
            </a:pPr>
            <a:r>
              <a:rPr lang="en-US" dirty="0" smtClean="0">
                <a:solidFill>
                  <a:schemeClr val="tx2">
                    <a:satMod val="130000"/>
                  </a:schemeClr>
                </a:solidFill>
              </a:rPr>
              <a:t>Security</a:t>
            </a:r>
          </a:p>
        </p:txBody>
      </p:sp>
      <p:sp>
        <p:nvSpPr>
          <p:cNvPr id="89091" name="Rectangle 3"/>
          <p:cNvSpPr>
            <a:spLocks noGrp="1" noChangeArrowheads="1"/>
          </p:cNvSpPr>
          <p:nvPr>
            <p:ph idx="1"/>
          </p:nvPr>
        </p:nvSpPr>
        <p:spPr>
          <a:xfrm>
            <a:off x="1187624" y="1052736"/>
            <a:ext cx="7746826" cy="5400600"/>
          </a:xfrm>
        </p:spPr>
        <p:txBody>
          <a:bodyPr>
            <a:normAutofit fontScale="92500" lnSpcReduction="10000"/>
          </a:bodyPr>
          <a:lstStyle/>
          <a:p>
            <a:pPr marL="365760" indent="-283464" eaLnBrk="1" fontAlgn="auto" hangingPunct="1">
              <a:spcAft>
                <a:spcPts val="0"/>
              </a:spcAft>
              <a:buFont typeface="Wingdings 2"/>
              <a:buChar char=""/>
              <a:defRPr/>
            </a:pPr>
            <a:r>
              <a:rPr lang="en-US" sz="2800" dirty="0" smtClean="0"/>
              <a:t>DS maintain the information resources for the users. </a:t>
            </a:r>
          </a:p>
          <a:p>
            <a:pPr marL="365760" indent="-283464" eaLnBrk="1" fontAlgn="auto" hangingPunct="1">
              <a:spcAft>
                <a:spcPts val="0"/>
              </a:spcAft>
              <a:buFont typeface="Wingdings 2"/>
              <a:buChar char=""/>
              <a:defRPr/>
            </a:pPr>
            <a:r>
              <a:rPr lang="en-US" sz="2800" dirty="0" smtClean="0"/>
              <a:t>The security of such resources is important.</a:t>
            </a:r>
          </a:p>
          <a:p>
            <a:pPr marL="365760" indent="-283464" eaLnBrk="1" fontAlgn="auto" hangingPunct="1">
              <a:spcAft>
                <a:spcPts val="0"/>
              </a:spcAft>
              <a:buFont typeface="Wingdings 2"/>
              <a:buChar char=""/>
              <a:defRPr/>
            </a:pPr>
            <a:endParaRPr lang="en-US" sz="2400" dirty="0" smtClean="0"/>
          </a:p>
          <a:p>
            <a:pPr marL="449263" lvl="1" indent="-266700" algn="just" eaLnBrk="1" fontAlgn="auto" hangingPunct="1">
              <a:spcAft>
                <a:spcPts val="0"/>
              </a:spcAft>
              <a:buFont typeface="+mj-lt"/>
              <a:buAutoNum type="arabicPeriod"/>
              <a:defRPr/>
            </a:pPr>
            <a:r>
              <a:rPr lang="en-US" b="1" dirty="0" smtClean="0"/>
              <a:t>Confidentiality</a:t>
            </a:r>
            <a:r>
              <a:rPr lang="en-US" sz="2000" dirty="0" smtClean="0"/>
              <a:t>: </a:t>
            </a:r>
          </a:p>
          <a:p>
            <a:pPr marL="695325" lvl="2" indent="-266700" algn="just" eaLnBrk="1" fontAlgn="auto" hangingPunct="1">
              <a:spcAft>
                <a:spcPts val="0"/>
              </a:spcAft>
              <a:buNone/>
              <a:defRPr/>
            </a:pPr>
            <a:r>
              <a:rPr lang="en-US" sz="2200" dirty="0" smtClean="0"/>
              <a:t>	Protection against disclosure to the unauthorized individuals. </a:t>
            </a:r>
            <a:endParaRPr lang="en-US" sz="2200" b="1" dirty="0" smtClean="0"/>
          </a:p>
          <a:p>
            <a:pPr marL="449263" lvl="1" indent="-266700" algn="just" eaLnBrk="1" fontAlgn="auto" hangingPunct="1">
              <a:spcAft>
                <a:spcPts val="0"/>
              </a:spcAft>
              <a:buFont typeface="+mj-lt"/>
              <a:buAutoNum type="arabicPeriod"/>
              <a:defRPr/>
            </a:pPr>
            <a:endParaRPr lang="en-US" sz="2000" dirty="0" smtClean="0"/>
          </a:p>
          <a:p>
            <a:pPr marL="449263" lvl="1" indent="-266700" algn="just" eaLnBrk="1" fontAlgn="auto" hangingPunct="1">
              <a:spcAft>
                <a:spcPts val="0"/>
              </a:spcAft>
              <a:buFont typeface="+mj-lt"/>
              <a:buAutoNum type="arabicPeriod"/>
              <a:defRPr/>
            </a:pPr>
            <a:r>
              <a:rPr lang="en-US" b="1" dirty="0" smtClean="0"/>
              <a:t>Integrity</a:t>
            </a:r>
            <a:r>
              <a:rPr lang="en-US" sz="2000" i="1" dirty="0" smtClean="0"/>
              <a:t>: </a:t>
            </a:r>
          </a:p>
          <a:p>
            <a:pPr marL="695325" lvl="2" indent="-266700" algn="just" eaLnBrk="1" fontAlgn="auto" hangingPunct="1">
              <a:spcAft>
                <a:spcPts val="0"/>
              </a:spcAft>
              <a:buNone/>
              <a:defRPr/>
            </a:pPr>
            <a:r>
              <a:rPr lang="en-US" sz="1600" i="1" dirty="0" smtClean="0"/>
              <a:t>	</a:t>
            </a:r>
            <a:r>
              <a:rPr lang="en-US" sz="2200" dirty="0" smtClean="0"/>
              <a:t>Protection against the alteration or corruption.</a:t>
            </a:r>
          </a:p>
          <a:p>
            <a:pPr marL="449263" lvl="1" indent="-266700" algn="just" eaLnBrk="1" fontAlgn="auto" hangingPunct="1">
              <a:spcAft>
                <a:spcPts val="0"/>
              </a:spcAft>
              <a:buNone/>
              <a:defRPr/>
            </a:pPr>
            <a:endParaRPr lang="en-US" sz="2000" dirty="0" smtClean="0"/>
          </a:p>
          <a:p>
            <a:pPr marL="449263" lvl="1" indent="-266700" algn="just" eaLnBrk="1" fontAlgn="auto" hangingPunct="1">
              <a:spcAft>
                <a:spcPts val="0"/>
              </a:spcAft>
              <a:buNone/>
              <a:defRPr/>
            </a:pPr>
            <a:r>
              <a:rPr lang="en-US" sz="2000" dirty="0" smtClean="0"/>
              <a:t>	</a:t>
            </a:r>
            <a:r>
              <a:rPr lang="en-US" b="1" dirty="0" smtClean="0"/>
              <a:t>Examples</a:t>
            </a:r>
            <a:r>
              <a:rPr lang="en-US" sz="2000" dirty="0" smtClean="0"/>
              <a:t> </a:t>
            </a:r>
          </a:p>
          <a:p>
            <a:pPr marL="449263" lvl="2" indent="-266700" algn="just" eaLnBrk="1" fontAlgn="auto" hangingPunct="1">
              <a:spcAft>
                <a:spcPts val="0"/>
              </a:spcAft>
              <a:defRPr/>
            </a:pPr>
            <a:r>
              <a:rPr lang="en-US" sz="2600" dirty="0" smtClean="0"/>
              <a:t>A doctor might request access to hospital patient data </a:t>
            </a:r>
          </a:p>
          <a:p>
            <a:pPr marL="449263" lvl="2" indent="-266700" algn="just" eaLnBrk="1" fontAlgn="auto" hangingPunct="1">
              <a:spcAft>
                <a:spcPts val="0"/>
              </a:spcAft>
              <a:defRPr/>
            </a:pPr>
            <a:r>
              <a:rPr lang="en-US" sz="2600" dirty="0" smtClean="0"/>
              <a:t>In electronic commerce and banking, users send their credit card numbers across the internet</a:t>
            </a:r>
          </a:p>
          <a:p>
            <a:pPr marL="449263" lvl="1" indent="-266700" algn="just" eaLnBrk="1" fontAlgn="auto" hangingPunct="1">
              <a:spcAft>
                <a:spcPts val="0"/>
              </a:spcAft>
              <a:buFont typeface="+mj-lt"/>
              <a:buAutoNum type="arabicPeriod"/>
              <a:defRPr/>
            </a:pPr>
            <a:endParaRPr lang="en-US" sz="2000" dirty="0" smtClean="0"/>
          </a:p>
        </p:txBody>
      </p:sp>
      <p:sp>
        <p:nvSpPr>
          <p:cNvPr id="4" name="Date Placeholder 3"/>
          <p:cNvSpPr>
            <a:spLocks noGrp="1"/>
          </p:cNvSpPr>
          <p:nvPr>
            <p:ph type="dt" sz="quarter" idx="10"/>
          </p:nvPr>
        </p:nvSpPr>
        <p:spPr/>
        <p:txBody>
          <a:bodyPr/>
          <a:lstStyle/>
          <a:p>
            <a:pPr>
              <a:defRPr/>
            </a:pPr>
            <a:fld id="{CAB73A35-5CD0-4EC0-9341-E3EABD014891}"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4014054B-0634-4632-B19E-1C65CA02E2B6}" type="slidenum">
              <a:rPr lang="en-GB" smtClean="0"/>
              <a:pPr>
                <a:defRPr/>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44650" y="0"/>
            <a:ext cx="7499350" cy="1143000"/>
          </a:xfrm>
        </p:spPr>
        <p:txBody>
          <a:bodyPr/>
          <a:lstStyle/>
          <a:p>
            <a:pPr algn="ctr" eaLnBrk="1" fontAlgn="auto" hangingPunct="1">
              <a:spcAft>
                <a:spcPts val="0"/>
              </a:spcAft>
              <a:defRPr/>
            </a:pPr>
            <a:r>
              <a:rPr lang="en-US" dirty="0" smtClean="0">
                <a:solidFill>
                  <a:schemeClr val="tx2">
                    <a:satMod val="130000"/>
                  </a:schemeClr>
                </a:solidFill>
              </a:rPr>
              <a:t>Security</a:t>
            </a:r>
          </a:p>
        </p:txBody>
      </p:sp>
      <p:sp>
        <p:nvSpPr>
          <p:cNvPr id="89091" name="Rectangle 3"/>
          <p:cNvSpPr>
            <a:spLocks noGrp="1" noChangeArrowheads="1"/>
          </p:cNvSpPr>
          <p:nvPr>
            <p:ph idx="1"/>
          </p:nvPr>
        </p:nvSpPr>
        <p:spPr/>
        <p:txBody>
          <a:bodyPr>
            <a:normAutofit/>
          </a:bodyPr>
          <a:lstStyle/>
          <a:p>
            <a:pPr marL="539496" lvl="1" indent="-457200" eaLnBrk="1" fontAlgn="auto" hangingPunct="1">
              <a:spcBef>
                <a:spcPts val="600"/>
              </a:spcBef>
              <a:spcAft>
                <a:spcPts val="0"/>
              </a:spcAft>
              <a:buSzPct val="80000"/>
              <a:buFont typeface="+mj-lt"/>
              <a:buAutoNum type="arabicPeriod" startAt="3"/>
              <a:defRPr/>
            </a:pPr>
            <a:r>
              <a:rPr lang="en-US" sz="2400" b="1" dirty="0" smtClean="0"/>
              <a:t>Availability: </a:t>
            </a:r>
          </a:p>
          <a:p>
            <a:pPr marL="611822" lvl="2" indent="-283464" eaLnBrk="1" fontAlgn="auto" hangingPunct="1">
              <a:spcBef>
                <a:spcPts val="600"/>
              </a:spcBef>
              <a:spcAft>
                <a:spcPts val="0"/>
              </a:spcAft>
              <a:buSzPct val="80000"/>
              <a:buFont typeface="Wingdings 2"/>
              <a:buChar char=""/>
              <a:defRPr/>
            </a:pPr>
            <a:r>
              <a:rPr lang="en-US" sz="2000" dirty="0" smtClean="0"/>
              <a:t>Genuine users should be given immediate access to the resource.</a:t>
            </a:r>
          </a:p>
          <a:p>
            <a:pPr eaLnBrk="1" hangingPunct="1">
              <a:lnSpc>
                <a:spcPct val="90000"/>
              </a:lnSpc>
            </a:pPr>
            <a:endParaRPr lang="en-US" sz="2400" b="1" dirty="0" smtClean="0">
              <a:solidFill>
                <a:srgbClr val="FF00FF"/>
              </a:solidFill>
            </a:endParaRPr>
          </a:p>
          <a:p>
            <a:pPr eaLnBrk="1" hangingPunct="1">
              <a:lnSpc>
                <a:spcPct val="90000"/>
              </a:lnSpc>
            </a:pPr>
            <a:r>
              <a:rPr lang="en-US" sz="2400" b="1" dirty="0" smtClean="0"/>
              <a:t>Solutions</a:t>
            </a:r>
          </a:p>
          <a:p>
            <a:pPr lvl="1" eaLnBrk="1" hangingPunct="1">
              <a:lnSpc>
                <a:spcPct val="90000"/>
              </a:lnSpc>
            </a:pPr>
            <a:r>
              <a:rPr lang="en-US" sz="2000" dirty="0" smtClean="0"/>
              <a:t>Firewall</a:t>
            </a:r>
          </a:p>
          <a:p>
            <a:pPr lvl="1" eaLnBrk="1" hangingPunct="1">
              <a:lnSpc>
                <a:spcPct val="90000"/>
              </a:lnSpc>
            </a:pPr>
            <a:r>
              <a:rPr lang="en-US" sz="2000" dirty="0" smtClean="0"/>
              <a:t>Encryption (more comprehensive security approach than firewall)</a:t>
            </a:r>
          </a:p>
          <a:p>
            <a:pPr lvl="1" eaLnBrk="1" hangingPunct="1">
              <a:lnSpc>
                <a:spcPct val="90000"/>
              </a:lnSpc>
            </a:pPr>
            <a:endParaRPr lang="en-US" sz="2000" b="1" dirty="0" smtClean="0">
              <a:solidFill>
                <a:srgbClr val="FF00FF"/>
              </a:solidFill>
            </a:endParaRPr>
          </a:p>
          <a:p>
            <a:pPr eaLnBrk="1" hangingPunct="1">
              <a:lnSpc>
                <a:spcPct val="90000"/>
              </a:lnSpc>
            </a:pPr>
            <a:r>
              <a:rPr lang="en-US" sz="2400" b="1" dirty="0" smtClean="0"/>
              <a:t>Current security challenges</a:t>
            </a:r>
          </a:p>
          <a:p>
            <a:pPr lvl="1" eaLnBrk="1" hangingPunct="1">
              <a:lnSpc>
                <a:spcPct val="90000"/>
              </a:lnSpc>
            </a:pPr>
            <a:r>
              <a:rPr lang="en-US" sz="2000" dirty="0" smtClean="0"/>
              <a:t>Denial of service attack</a:t>
            </a:r>
          </a:p>
          <a:p>
            <a:pPr marL="365760" indent="-283464" eaLnBrk="1" fontAlgn="auto" hangingPunct="1">
              <a:spcAft>
                <a:spcPts val="0"/>
              </a:spcAft>
              <a:buFont typeface="Wingdings 2"/>
              <a:buChar char=""/>
              <a:defRPr/>
            </a:pPr>
            <a:endParaRPr lang="en-US" sz="1900" dirty="0" smtClean="0"/>
          </a:p>
        </p:txBody>
      </p:sp>
      <p:sp>
        <p:nvSpPr>
          <p:cNvPr id="4" name="Date Placeholder 3"/>
          <p:cNvSpPr>
            <a:spLocks noGrp="1"/>
          </p:cNvSpPr>
          <p:nvPr>
            <p:ph type="dt" sz="quarter" idx="10"/>
          </p:nvPr>
        </p:nvSpPr>
        <p:spPr/>
        <p:txBody>
          <a:bodyPr/>
          <a:lstStyle/>
          <a:p>
            <a:pPr>
              <a:defRPr/>
            </a:pPr>
            <a:fld id="{CAB73A35-5CD0-4EC0-9341-E3EABD014891}"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4014054B-0634-4632-B19E-1C65CA02E2B6}" type="slidenum">
              <a:rPr lang="en-GB" smtClean="0"/>
              <a:pPr>
                <a:defRPr/>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eaLnBrk="1" fontAlgn="auto" hangingPunct="1">
              <a:spcAft>
                <a:spcPts val="0"/>
              </a:spcAft>
              <a:defRPr/>
            </a:pPr>
            <a:r>
              <a:rPr lang="en-US" dirty="0" smtClean="0">
                <a:solidFill>
                  <a:schemeClr val="tx2">
                    <a:satMod val="130000"/>
                  </a:schemeClr>
                </a:solidFill>
              </a:rPr>
              <a:t>Scalability</a:t>
            </a:r>
          </a:p>
        </p:txBody>
      </p:sp>
      <p:sp>
        <p:nvSpPr>
          <p:cNvPr id="81923" name="Rectangle 3"/>
          <p:cNvSpPr>
            <a:spLocks noGrp="1" noChangeArrowheads="1"/>
          </p:cNvSpPr>
          <p:nvPr>
            <p:ph idx="1"/>
          </p:nvPr>
        </p:nvSpPr>
        <p:spPr/>
        <p:txBody>
          <a:bodyPr/>
          <a:lstStyle/>
          <a:p>
            <a:pPr algn="just" eaLnBrk="1" hangingPunct="1"/>
            <a:r>
              <a:rPr lang="en-US" sz="2100" dirty="0" smtClean="0"/>
              <a:t>DS is said to be scalable if it remains effective when there is a significant increase in the number of resources and number of users. </a:t>
            </a:r>
          </a:p>
          <a:p>
            <a:pPr algn="just" eaLnBrk="1" hangingPunct="1"/>
            <a:r>
              <a:rPr lang="en-US" sz="2100" dirty="0" smtClean="0"/>
              <a:t>Internet provides an illustration of the DS in which number of computers and services have increased dramatically</a:t>
            </a:r>
          </a:p>
        </p:txBody>
      </p:sp>
      <p:grpSp>
        <p:nvGrpSpPr>
          <p:cNvPr id="81924" name="Group 4"/>
          <p:cNvGrpSpPr>
            <a:grpSpLocks/>
          </p:cNvGrpSpPr>
          <p:nvPr/>
        </p:nvGrpSpPr>
        <p:grpSpPr bwMode="auto">
          <a:xfrm>
            <a:off x="1589088" y="4171950"/>
            <a:ext cx="5557837" cy="2262188"/>
            <a:chOff x="1194" y="1548"/>
            <a:chExt cx="3793" cy="1425"/>
          </a:xfrm>
        </p:grpSpPr>
        <p:sp>
          <p:nvSpPr>
            <p:cNvPr id="81928" name="Rectangle 5"/>
            <p:cNvSpPr>
              <a:spLocks noChangeArrowheads="1"/>
            </p:cNvSpPr>
            <p:nvPr/>
          </p:nvSpPr>
          <p:spPr bwMode="auto">
            <a:xfrm>
              <a:off x="1249" y="1574"/>
              <a:ext cx="374" cy="213"/>
            </a:xfrm>
            <a:prstGeom prst="rect">
              <a:avLst/>
            </a:prstGeom>
            <a:noFill/>
            <a:ln w="9525">
              <a:noFill/>
              <a:miter lim="800000"/>
              <a:headEnd/>
              <a:tailEnd/>
            </a:ln>
          </p:spPr>
          <p:txBody>
            <a:bodyPr wrap="none" lIns="0" tIns="0" rIns="0" bIns="0">
              <a:spAutoFit/>
            </a:bodyPr>
            <a:lstStyle/>
            <a:p>
              <a:pPr eaLnBrk="0" hangingPunct="0"/>
              <a:r>
                <a:rPr lang="en-GB" sz="2200" i="1">
                  <a:solidFill>
                    <a:srgbClr val="000000"/>
                  </a:solidFill>
                  <a:latin typeface="Times"/>
                </a:rPr>
                <a:t>Date</a:t>
              </a:r>
              <a:endParaRPr lang="en-GB" sz="2400">
                <a:latin typeface="Times"/>
              </a:endParaRPr>
            </a:p>
          </p:txBody>
        </p:sp>
        <p:sp>
          <p:nvSpPr>
            <p:cNvPr id="81929" name="Rectangle 6"/>
            <p:cNvSpPr>
              <a:spLocks noChangeArrowheads="1"/>
            </p:cNvSpPr>
            <p:nvPr/>
          </p:nvSpPr>
          <p:spPr bwMode="auto">
            <a:xfrm>
              <a:off x="2591" y="1569"/>
              <a:ext cx="1022" cy="213"/>
            </a:xfrm>
            <a:prstGeom prst="rect">
              <a:avLst/>
            </a:prstGeom>
            <a:noFill/>
            <a:ln w="9525">
              <a:noFill/>
              <a:miter lim="800000"/>
              <a:headEnd/>
              <a:tailEnd/>
            </a:ln>
          </p:spPr>
          <p:txBody>
            <a:bodyPr wrap="square" lIns="0" tIns="0" rIns="0" bIns="0">
              <a:spAutoFit/>
            </a:bodyPr>
            <a:lstStyle/>
            <a:p>
              <a:pPr eaLnBrk="0" hangingPunct="0"/>
              <a:r>
                <a:rPr lang="en-GB" sz="2200" i="1" dirty="0">
                  <a:solidFill>
                    <a:srgbClr val="000000"/>
                  </a:solidFill>
                  <a:latin typeface="Times"/>
                </a:rPr>
                <a:t>Computers</a:t>
              </a:r>
              <a:endParaRPr lang="en-GB" sz="2400" dirty="0">
                <a:latin typeface="Times"/>
              </a:endParaRPr>
            </a:p>
          </p:txBody>
        </p:sp>
        <p:sp>
          <p:nvSpPr>
            <p:cNvPr id="81930" name="Rectangle 7"/>
            <p:cNvSpPr>
              <a:spLocks noChangeArrowheads="1"/>
            </p:cNvSpPr>
            <p:nvPr/>
          </p:nvSpPr>
          <p:spPr bwMode="auto">
            <a:xfrm>
              <a:off x="3982" y="1574"/>
              <a:ext cx="926" cy="213"/>
            </a:xfrm>
            <a:prstGeom prst="rect">
              <a:avLst/>
            </a:prstGeom>
            <a:noFill/>
            <a:ln w="9525">
              <a:noFill/>
              <a:miter lim="800000"/>
              <a:headEnd/>
              <a:tailEnd/>
            </a:ln>
          </p:spPr>
          <p:txBody>
            <a:bodyPr wrap="none" lIns="0" tIns="0" rIns="0" bIns="0">
              <a:spAutoFit/>
            </a:bodyPr>
            <a:lstStyle/>
            <a:p>
              <a:pPr eaLnBrk="0" hangingPunct="0"/>
              <a:r>
                <a:rPr lang="en-GB" sz="2200" i="1">
                  <a:solidFill>
                    <a:srgbClr val="000000"/>
                  </a:solidFill>
                  <a:latin typeface="Times"/>
                </a:rPr>
                <a:t>Web servers</a:t>
              </a:r>
              <a:endParaRPr lang="en-GB" sz="2400">
                <a:latin typeface="Times"/>
              </a:endParaRPr>
            </a:p>
          </p:txBody>
        </p:sp>
        <p:sp>
          <p:nvSpPr>
            <p:cNvPr id="81931" name="Line 8"/>
            <p:cNvSpPr>
              <a:spLocks noChangeShapeType="1"/>
            </p:cNvSpPr>
            <p:nvPr/>
          </p:nvSpPr>
          <p:spPr bwMode="auto">
            <a:xfrm>
              <a:off x="2365" y="1548"/>
              <a:ext cx="1" cy="1"/>
            </a:xfrm>
            <a:prstGeom prst="line">
              <a:avLst/>
            </a:prstGeom>
            <a:noFill/>
            <a:ln w="41275">
              <a:solidFill>
                <a:srgbClr val="000000"/>
              </a:solidFill>
              <a:round/>
              <a:headEnd/>
              <a:tailEnd/>
            </a:ln>
          </p:spPr>
          <p:txBody>
            <a:bodyPr/>
            <a:lstStyle/>
            <a:p>
              <a:endParaRPr lang="en-GB"/>
            </a:p>
          </p:txBody>
        </p:sp>
        <p:sp>
          <p:nvSpPr>
            <p:cNvPr id="81932" name="Line 9"/>
            <p:cNvSpPr>
              <a:spLocks noChangeShapeType="1"/>
            </p:cNvSpPr>
            <p:nvPr/>
          </p:nvSpPr>
          <p:spPr bwMode="auto">
            <a:xfrm>
              <a:off x="3576" y="1548"/>
              <a:ext cx="1" cy="1"/>
            </a:xfrm>
            <a:prstGeom prst="line">
              <a:avLst/>
            </a:prstGeom>
            <a:noFill/>
            <a:ln w="41275">
              <a:solidFill>
                <a:srgbClr val="000000"/>
              </a:solidFill>
              <a:round/>
              <a:headEnd/>
              <a:tailEnd/>
            </a:ln>
          </p:spPr>
          <p:txBody>
            <a:bodyPr/>
            <a:lstStyle/>
            <a:p>
              <a:endParaRPr lang="en-GB"/>
            </a:p>
          </p:txBody>
        </p:sp>
        <p:sp>
          <p:nvSpPr>
            <p:cNvPr id="81933" name="Rectangle 10"/>
            <p:cNvSpPr>
              <a:spLocks noChangeArrowheads="1"/>
            </p:cNvSpPr>
            <p:nvPr/>
          </p:nvSpPr>
          <p:spPr bwMode="auto">
            <a:xfrm>
              <a:off x="2365" y="1566"/>
              <a:ext cx="17" cy="263"/>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81934" name="Rectangle 11"/>
            <p:cNvSpPr>
              <a:spLocks noChangeArrowheads="1"/>
            </p:cNvSpPr>
            <p:nvPr/>
          </p:nvSpPr>
          <p:spPr bwMode="auto">
            <a:xfrm>
              <a:off x="3576" y="1566"/>
              <a:ext cx="18" cy="263"/>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81935" name="Rectangle 12"/>
            <p:cNvSpPr>
              <a:spLocks noChangeArrowheads="1"/>
            </p:cNvSpPr>
            <p:nvPr/>
          </p:nvSpPr>
          <p:spPr bwMode="auto">
            <a:xfrm>
              <a:off x="1249" y="1960"/>
              <a:ext cx="839"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1979, Dec.</a:t>
              </a:r>
              <a:endParaRPr lang="en-GB" sz="2400">
                <a:latin typeface="Times"/>
              </a:endParaRPr>
            </a:p>
          </p:txBody>
        </p:sp>
        <p:sp>
          <p:nvSpPr>
            <p:cNvPr id="81936" name="Rectangle 13"/>
            <p:cNvSpPr>
              <a:spLocks noChangeArrowheads="1"/>
            </p:cNvSpPr>
            <p:nvPr/>
          </p:nvSpPr>
          <p:spPr bwMode="auto">
            <a:xfrm>
              <a:off x="3321" y="1907"/>
              <a:ext cx="289"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188</a:t>
              </a:r>
              <a:endParaRPr lang="en-GB" sz="2400">
                <a:latin typeface="Times"/>
              </a:endParaRPr>
            </a:p>
          </p:txBody>
        </p:sp>
        <p:sp>
          <p:nvSpPr>
            <p:cNvPr id="81937" name="Rectangle 14"/>
            <p:cNvSpPr>
              <a:spLocks noChangeArrowheads="1"/>
            </p:cNvSpPr>
            <p:nvPr/>
          </p:nvSpPr>
          <p:spPr bwMode="auto">
            <a:xfrm>
              <a:off x="4849" y="1907"/>
              <a:ext cx="96"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0</a:t>
              </a:r>
              <a:endParaRPr lang="en-GB" sz="2400">
                <a:latin typeface="Times"/>
              </a:endParaRPr>
            </a:p>
          </p:txBody>
        </p:sp>
        <p:sp>
          <p:nvSpPr>
            <p:cNvPr id="81938" name="Line 15"/>
            <p:cNvSpPr>
              <a:spLocks noChangeShapeType="1"/>
            </p:cNvSpPr>
            <p:nvPr/>
          </p:nvSpPr>
          <p:spPr bwMode="auto">
            <a:xfrm>
              <a:off x="2365" y="1829"/>
              <a:ext cx="1" cy="1"/>
            </a:xfrm>
            <a:prstGeom prst="line">
              <a:avLst/>
            </a:prstGeom>
            <a:noFill/>
            <a:ln w="41275">
              <a:solidFill>
                <a:srgbClr val="000000"/>
              </a:solidFill>
              <a:round/>
              <a:headEnd/>
              <a:tailEnd/>
            </a:ln>
          </p:spPr>
          <p:txBody>
            <a:bodyPr/>
            <a:lstStyle/>
            <a:p>
              <a:endParaRPr lang="en-GB"/>
            </a:p>
          </p:txBody>
        </p:sp>
        <p:sp>
          <p:nvSpPr>
            <p:cNvPr id="81939" name="Line 16"/>
            <p:cNvSpPr>
              <a:spLocks noChangeShapeType="1"/>
            </p:cNvSpPr>
            <p:nvPr/>
          </p:nvSpPr>
          <p:spPr bwMode="auto">
            <a:xfrm>
              <a:off x="3576" y="1829"/>
              <a:ext cx="1" cy="1"/>
            </a:xfrm>
            <a:prstGeom prst="line">
              <a:avLst/>
            </a:prstGeom>
            <a:noFill/>
            <a:ln w="41275">
              <a:solidFill>
                <a:srgbClr val="000000"/>
              </a:solidFill>
              <a:round/>
              <a:headEnd/>
              <a:tailEnd/>
            </a:ln>
          </p:spPr>
          <p:txBody>
            <a:bodyPr/>
            <a:lstStyle/>
            <a:p>
              <a:endParaRPr lang="en-GB"/>
            </a:p>
          </p:txBody>
        </p:sp>
        <p:sp>
          <p:nvSpPr>
            <p:cNvPr id="81940" name="Rectangle 17"/>
            <p:cNvSpPr>
              <a:spLocks noChangeArrowheads="1"/>
            </p:cNvSpPr>
            <p:nvPr/>
          </p:nvSpPr>
          <p:spPr bwMode="auto">
            <a:xfrm>
              <a:off x="2365" y="1846"/>
              <a:ext cx="17" cy="299"/>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81941" name="Rectangle 18"/>
            <p:cNvSpPr>
              <a:spLocks noChangeArrowheads="1"/>
            </p:cNvSpPr>
            <p:nvPr/>
          </p:nvSpPr>
          <p:spPr bwMode="auto">
            <a:xfrm>
              <a:off x="3576" y="1846"/>
              <a:ext cx="18" cy="299"/>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81942" name="Rectangle 19"/>
            <p:cNvSpPr>
              <a:spLocks noChangeArrowheads="1"/>
            </p:cNvSpPr>
            <p:nvPr/>
          </p:nvSpPr>
          <p:spPr bwMode="auto">
            <a:xfrm>
              <a:off x="1249" y="2206"/>
              <a:ext cx="802"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1989, July</a:t>
              </a:r>
              <a:endParaRPr lang="en-GB" sz="2400">
                <a:latin typeface="Times"/>
              </a:endParaRPr>
            </a:p>
          </p:txBody>
        </p:sp>
        <p:sp>
          <p:nvSpPr>
            <p:cNvPr id="81943" name="Rectangle 20"/>
            <p:cNvSpPr>
              <a:spLocks noChangeArrowheads="1"/>
            </p:cNvSpPr>
            <p:nvPr/>
          </p:nvSpPr>
          <p:spPr bwMode="auto">
            <a:xfrm>
              <a:off x="3005" y="2206"/>
              <a:ext cx="626" cy="213"/>
            </a:xfrm>
            <a:prstGeom prst="rect">
              <a:avLst/>
            </a:prstGeom>
            <a:noFill/>
            <a:ln w="9525">
              <a:noFill/>
              <a:miter lim="800000"/>
              <a:headEnd/>
              <a:tailEnd/>
            </a:ln>
          </p:spPr>
          <p:txBody>
            <a:bodyPr wrap="none" lIns="0" tIns="0" rIns="0" bIns="0">
              <a:spAutoFit/>
            </a:bodyPr>
            <a:lstStyle/>
            <a:p>
              <a:pPr eaLnBrk="0" hangingPunct="0"/>
              <a:r>
                <a:rPr lang="en-GB" sz="2200" dirty="0">
                  <a:solidFill>
                    <a:srgbClr val="000000"/>
                  </a:solidFill>
                  <a:latin typeface="Times"/>
                </a:rPr>
                <a:t>130,000</a:t>
              </a:r>
              <a:endParaRPr lang="en-GB" sz="2400" dirty="0">
                <a:latin typeface="Times"/>
              </a:endParaRPr>
            </a:p>
          </p:txBody>
        </p:sp>
        <p:sp>
          <p:nvSpPr>
            <p:cNvPr id="81944" name="Rectangle 21"/>
            <p:cNvSpPr>
              <a:spLocks noChangeArrowheads="1"/>
            </p:cNvSpPr>
            <p:nvPr/>
          </p:nvSpPr>
          <p:spPr bwMode="auto">
            <a:xfrm>
              <a:off x="4849" y="2206"/>
              <a:ext cx="96"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0</a:t>
              </a:r>
              <a:endParaRPr lang="en-GB" sz="2400">
                <a:latin typeface="Times"/>
              </a:endParaRPr>
            </a:p>
          </p:txBody>
        </p:sp>
        <p:sp>
          <p:nvSpPr>
            <p:cNvPr id="81945" name="Rectangle 22"/>
            <p:cNvSpPr>
              <a:spLocks noChangeArrowheads="1"/>
            </p:cNvSpPr>
            <p:nvPr/>
          </p:nvSpPr>
          <p:spPr bwMode="auto">
            <a:xfrm>
              <a:off x="2365" y="2145"/>
              <a:ext cx="17" cy="246"/>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81946" name="Rectangle 23"/>
            <p:cNvSpPr>
              <a:spLocks noChangeArrowheads="1"/>
            </p:cNvSpPr>
            <p:nvPr/>
          </p:nvSpPr>
          <p:spPr bwMode="auto">
            <a:xfrm>
              <a:off x="3576" y="2145"/>
              <a:ext cx="18" cy="246"/>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81947" name="Rectangle 24"/>
            <p:cNvSpPr>
              <a:spLocks noChangeArrowheads="1"/>
            </p:cNvSpPr>
            <p:nvPr/>
          </p:nvSpPr>
          <p:spPr bwMode="auto">
            <a:xfrm>
              <a:off x="1249" y="2452"/>
              <a:ext cx="802"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1999, July</a:t>
              </a:r>
              <a:endParaRPr lang="en-GB" sz="2400">
                <a:latin typeface="Times"/>
              </a:endParaRPr>
            </a:p>
          </p:txBody>
        </p:sp>
        <p:sp>
          <p:nvSpPr>
            <p:cNvPr id="81948" name="Rectangle 25"/>
            <p:cNvSpPr>
              <a:spLocks noChangeArrowheads="1"/>
            </p:cNvSpPr>
            <p:nvPr/>
          </p:nvSpPr>
          <p:spPr bwMode="auto">
            <a:xfrm>
              <a:off x="2777" y="2452"/>
              <a:ext cx="866" cy="213"/>
            </a:xfrm>
            <a:prstGeom prst="rect">
              <a:avLst/>
            </a:prstGeom>
            <a:noFill/>
            <a:ln w="9525">
              <a:noFill/>
              <a:miter lim="800000"/>
              <a:headEnd/>
              <a:tailEnd/>
            </a:ln>
          </p:spPr>
          <p:txBody>
            <a:bodyPr wrap="none" lIns="0" tIns="0" rIns="0" bIns="0">
              <a:spAutoFit/>
            </a:bodyPr>
            <a:lstStyle/>
            <a:p>
              <a:pPr eaLnBrk="0" hangingPunct="0"/>
              <a:r>
                <a:rPr lang="en-GB" sz="2200" dirty="0">
                  <a:solidFill>
                    <a:srgbClr val="000000"/>
                  </a:solidFill>
                  <a:latin typeface="Times"/>
                </a:rPr>
                <a:t>56,218,000</a:t>
              </a:r>
              <a:endParaRPr lang="en-GB" sz="2400" dirty="0">
                <a:latin typeface="Times"/>
              </a:endParaRPr>
            </a:p>
          </p:txBody>
        </p:sp>
        <p:sp>
          <p:nvSpPr>
            <p:cNvPr id="81949" name="Rectangle 26"/>
            <p:cNvSpPr>
              <a:spLocks noChangeArrowheads="1"/>
            </p:cNvSpPr>
            <p:nvPr/>
          </p:nvSpPr>
          <p:spPr bwMode="auto">
            <a:xfrm>
              <a:off x="4217" y="2452"/>
              <a:ext cx="770"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5,560,866</a:t>
              </a:r>
              <a:endParaRPr lang="en-GB" sz="2400">
                <a:latin typeface="Times"/>
              </a:endParaRPr>
            </a:p>
          </p:txBody>
        </p:sp>
        <p:sp>
          <p:nvSpPr>
            <p:cNvPr id="81950" name="Rectangle 27"/>
            <p:cNvSpPr>
              <a:spLocks noChangeArrowheads="1"/>
            </p:cNvSpPr>
            <p:nvPr/>
          </p:nvSpPr>
          <p:spPr bwMode="auto">
            <a:xfrm>
              <a:off x="2365" y="2391"/>
              <a:ext cx="17" cy="245"/>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81951" name="Line 28"/>
            <p:cNvSpPr>
              <a:spLocks noChangeShapeType="1"/>
            </p:cNvSpPr>
            <p:nvPr/>
          </p:nvSpPr>
          <p:spPr bwMode="auto">
            <a:xfrm>
              <a:off x="2365" y="2668"/>
              <a:ext cx="1" cy="1"/>
            </a:xfrm>
            <a:prstGeom prst="line">
              <a:avLst/>
            </a:prstGeom>
            <a:noFill/>
            <a:ln w="41275">
              <a:solidFill>
                <a:srgbClr val="000000"/>
              </a:solidFill>
              <a:round/>
              <a:headEnd/>
              <a:tailEnd/>
            </a:ln>
          </p:spPr>
          <p:txBody>
            <a:bodyPr/>
            <a:lstStyle/>
            <a:p>
              <a:endParaRPr lang="en-GB"/>
            </a:p>
          </p:txBody>
        </p:sp>
        <p:sp>
          <p:nvSpPr>
            <p:cNvPr id="81952" name="Rectangle 29"/>
            <p:cNvSpPr>
              <a:spLocks noChangeArrowheads="1"/>
            </p:cNvSpPr>
            <p:nvPr/>
          </p:nvSpPr>
          <p:spPr bwMode="auto">
            <a:xfrm>
              <a:off x="3576" y="2391"/>
              <a:ext cx="18" cy="245"/>
            </a:xfrm>
            <a:prstGeom prst="rect">
              <a:avLst/>
            </a:prstGeom>
            <a:solidFill>
              <a:srgbClr val="FFFFFF"/>
            </a:solidFill>
            <a:ln w="9525">
              <a:noFill/>
              <a:miter lim="800000"/>
              <a:headEnd/>
              <a:tailEnd/>
            </a:ln>
          </p:spPr>
          <p:txBody>
            <a:bodyPr/>
            <a:lstStyle/>
            <a:p>
              <a:endParaRPr lang="en-US">
                <a:latin typeface="Gill Sans MT" pitchFamily="34" charset="0"/>
              </a:endParaRPr>
            </a:p>
          </p:txBody>
        </p:sp>
        <p:sp>
          <p:nvSpPr>
            <p:cNvPr id="81953" name="Line 30"/>
            <p:cNvSpPr>
              <a:spLocks noChangeShapeType="1"/>
            </p:cNvSpPr>
            <p:nvPr/>
          </p:nvSpPr>
          <p:spPr bwMode="auto">
            <a:xfrm>
              <a:off x="3576" y="2668"/>
              <a:ext cx="1" cy="1"/>
            </a:xfrm>
            <a:prstGeom prst="line">
              <a:avLst/>
            </a:prstGeom>
            <a:noFill/>
            <a:ln w="41275">
              <a:solidFill>
                <a:srgbClr val="000000"/>
              </a:solidFill>
              <a:round/>
              <a:headEnd/>
              <a:tailEnd/>
            </a:ln>
          </p:spPr>
          <p:txBody>
            <a:bodyPr/>
            <a:lstStyle/>
            <a:p>
              <a:endParaRPr lang="en-GB"/>
            </a:p>
          </p:txBody>
        </p:sp>
        <p:grpSp>
          <p:nvGrpSpPr>
            <p:cNvPr id="81954" name="Group 31"/>
            <p:cNvGrpSpPr>
              <a:grpSpLocks/>
            </p:cNvGrpSpPr>
            <p:nvPr/>
          </p:nvGrpSpPr>
          <p:grpSpPr bwMode="auto">
            <a:xfrm>
              <a:off x="1194" y="1548"/>
              <a:ext cx="3768" cy="1425"/>
              <a:chOff x="1224" y="1678"/>
              <a:chExt cx="3717" cy="1425"/>
            </a:xfrm>
          </p:grpSpPr>
          <p:sp>
            <p:nvSpPr>
              <p:cNvPr id="81958" name="Line 32"/>
              <p:cNvSpPr>
                <a:spLocks noChangeShapeType="1"/>
              </p:cNvSpPr>
              <p:nvPr/>
            </p:nvSpPr>
            <p:spPr bwMode="auto">
              <a:xfrm>
                <a:off x="1224" y="1678"/>
                <a:ext cx="3717" cy="1"/>
              </a:xfrm>
              <a:prstGeom prst="line">
                <a:avLst/>
              </a:prstGeom>
              <a:noFill/>
              <a:ln w="12700">
                <a:solidFill>
                  <a:srgbClr val="000000"/>
                </a:solidFill>
                <a:round/>
                <a:headEnd/>
                <a:tailEnd/>
              </a:ln>
            </p:spPr>
            <p:txBody>
              <a:bodyPr/>
              <a:lstStyle/>
              <a:p>
                <a:endParaRPr lang="en-GB"/>
              </a:p>
            </p:txBody>
          </p:sp>
          <p:sp>
            <p:nvSpPr>
              <p:cNvPr id="81959" name="Line 33"/>
              <p:cNvSpPr>
                <a:spLocks noChangeShapeType="1"/>
              </p:cNvSpPr>
              <p:nvPr/>
            </p:nvSpPr>
            <p:spPr bwMode="auto">
              <a:xfrm>
                <a:off x="1224" y="1959"/>
                <a:ext cx="3717" cy="1"/>
              </a:xfrm>
              <a:prstGeom prst="line">
                <a:avLst/>
              </a:prstGeom>
              <a:noFill/>
              <a:ln w="12700">
                <a:solidFill>
                  <a:srgbClr val="000000"/>
                </a:solidFill>
                <a:round/>
                <a:headEnd/>
                <a:tailEnd/>
              </a:ln>
            </p:spPr>
            <p:txBody>
              <a:bodyPr/>
              <a:lstStyle/>
              <a:p>
                <a:endParaRPr lang="en-GB"/>
              </a:p>
            </p:txBody>
          </p:sp>
          <p:sp>
            <p:nvSpPr>
              <p:cNvPr id="81960" name="Line 34"/>
              <p:cNvSpPr>
                <a:spLocks noChangeShapeType="1"/>
              </p:cNvSpPr>
              <p:nvPr/>
            </p:nvSpPr>
            <p:spPr bwMode="auto">
              <a:xfrm>
                <a:off x="1224" y="3102"/>
                <a:ext cx="3717" cy="1"/>
              </a:xfrm>
              <a:prstGeom prst="line">
                <a:avLst/>
              </a:prstGeom>
              <a:noFill/>
              <a:ln w="12700">
                <a:solidFill>
                  <a:srgbClr val="000000"/>
                </a:solidFill>
                <a:round/>
                <a:headEnd/>
                <a:tailEnd/>
              </a:ln>
            </p:spPr>
            <p:txBody>
              <a:bodyPr/>
              <a:lstStyle/>
              <a:p>
                <a:endParaRPr lang="en-GB"/>
              </a:p>
            </p:txBody>
          </p:sp>
        </p:grpSp>
        <p:sp>
          <p:nvSpPr>
            <p:cNvPr id="81955" name="Rectangle 35"/>
            <p:cNvSpPr>
              <a:spLocks noChangeArrowheads="1"/>
            </p:cNvSpPr>
            <p:nvPr/>
          </p:nvSpPr>
          <p:spPr bwMode="auto">
            <a:xfrm>
              <a:off x="1253" y="2700"/>
              <a:ext cx="785"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2003, Jan.</a:t>
              </a:r>
              <a:endParaRPr lang="en-GB" sz="2400">
                <a:latin typeface="Times"/>
              </a:endParaRPr>
            </a:p>
          </p:txBody>
        </p:sp>
        <p:sp>
          <p:nvSpPr>
            <p:cNvPr id="81956" name="Rectangle 36"/>
            <p:cNvSpPr>
              <a:spLocks noChangeArrowheads="1"/>
            </p:cNvSpPr>
            <p:nvPr/>
          </p:nvSpPr>
          <p:spPr bwMode="auto">
            <a:xfrm>
              <a:off x="2681" y="2700"/>
              <a:ext cx="963" cy="213"/>
            </a:xfrm>
            <a:prstGeom prst="rect">
              <a:avLst/>
            </a:prstGeom>
            <a:noFill/>
            <a:ln w="9525">
              <a:noFill/>
              <a:miter lim="800000"/>
              <a:headEnd/>
              <a:tailEnd/>
            </a:ln>
          </p:spPr>
          <p:txBody>
            <a:bodyPr wrap="none" lIns="0" tIns="0" rIns="0" bIns="0">
              <a:spAutoFit/>
            </a:bodyPr>
            <a:lstStyle/>
            <a:p>
              <a:pPr eaLnBrk="0" hangingPunct="0"/>
              <a:r>
                <a:rPr lang="en-GB" sz="2200">
                  <a:solidFill>
                    <a:srgbClr val="000000"/>
                  </a:solidFill>
                  <a:latin typeface="Times"/>
                </a:rPr>
                <a:t>171,638,297</a:t>
              </a:r>
              <a:endParaRPr lang="en-GB" sz="2400">
                <a:latin typeface="Times"/>
              </a:endParaRPr>
            </a:p>
          </p:txBody>
        </p:sp>
        <p:sp>
          <p:nvSpPr>
            <p:cNvPr id="81957" name="Rectangle 37"/>
            <p:cNvSpPr>
              <a:spLocks noChangeArrowheads="1"/>
            </p:cNvSpPr>
            <p:nvPr/>
          </p:nvSpPr>
          <p:spPr bwMode="auto">
            <a:xfrm>
              <a:off x="4059" y="2700"/>
              <a:ext cx="866" cy="213"/>
            </a:xfrm>
            <a:prstGeom prst="rect">
              <a:avLst/>
            </a:prstGeom>
            <a:noFill/>
            <a:ln w="9525">
              <a:noFill/>
              <a:miter lim="800000"/>
              <a:headEnd/>
              <a:tailEnd/>
            </a:ln>
          </p:spPr>
          <p:txBody>
            <a:bodyPr wrap="none" lIns="0" tIns="0" rIns="0" bIns="0">
              <a:spAutoFit/>
            </a:bodyPr>
            <a:lstStyle/>
            <a:p>
              <a:pPr algn="r" eaLnBrk="0" hangingPunct="0"/>
              <a:r>
                <a:rPr lang="en-GB" sz="2200">
                  <a:solidFill>
                    <a:srgbClr val="000000"/>
                  </a:solidFill>
                  <a:latin typeface="Times"/>
                </a:rPr>
                <a:t>35,424,956</a:t>
              </a:r>
              <a:endParaRPr lang="en-GB" sz="2400">
                <a:latin typeface="Times"/>
              </a:endParaRPr>
            </a:p>
          </p:txBody>
        </p:sp>
      </p:grpSp>
      <p:sp>
        <p:nvSpPr>
          <p:cNvPr id="81925" name="Rectangle 38"/>
          <p:cNvSpPr>
            <a:spLocks noChangeArrowheads="1"/>
          </p:cNvSpPr>
          <p:nvPr/>
        </p:nvSpPr>
        <p:spPr bwMode="auto">
          <a:xfrm>
            <a:off x="1187450" y="3292475"/>
            <a:ext cx="7246938" cy="685800"/>
          </a:xfrm>
          <a:prstGeom prst="rect">
            <a:avLst/>
          </a:prstGeom>
          <a:noFill/>
          <a:ln w="9525">
            <a:noFill/>
            <a:miter lim="800000"/>
            <a:headEnd/>
            <a:tailEnd/>
          </a:ln>
        </p:spPr>
        <p:txBody>
          <a:bodyPr anchor="b"/>
          <a:lstStyle/>
          <a:p>
            <a:pPr algn="ctr"/>
            <a:r>
              <a:rPr lang="en-GB" sz="1700" b="1" dirty="0" smtClean="0">
                <a:solidFill>
                  <a:schemeClr val="tx2"/>
                </a:solidFill>
                <a:latin typeface="Gill Sans MT" pitchFamily="34" charset="0"/>
              </a:rPr>
              <a:t>Computers </a:t>
            </a:r>
            <a:r>
              <a:rPr lang="en-GB" sz="1700" b="1" dirty="0">
                <a:solidFill>
                  <a:schemeClr val="tx2"/>
                </a:solidFill>
                <a:latin typeface="Gill Sans MT" pitchFamily="34" charset="0"/>
              </a:rPr>
              <a:t>in the Internet</a:t>
            </a:r>
          </a:p>
        </p:txBody>
      </p:sp>
      <p:sp>
        <p:nvSpPr>
          <p:cNvPr id="39" name="Date Placeholder 38"/>
          <p:cNvSpPr>
            <a:spLocks noGrp="1"/>
          </p:cNvSpPr>
          <p:nvPr>
            <p:ph type="dt" sz="quarter" idx="10"/>
          </p:nvPr>
        </p:nvSpPr>
        <p:spPr/>
        <p:txBody>
          <a:bodyPr/>
          <a:lstStyle/>
          <a:p>
            <a:pPr>
              <a:defRPr/>
            </a:pPr>
            <a:fld id="{7F41EC37-230E-45D8-9169-F68EFE6A8441}" type="datetime1">
              <a:rPr lang="en-GB"/>
              <a:pPr>
                <a:defRPr/>
              </a:pPr>
              <a:t>01/03/2011</a:t>
            </a:fld>
            <a:endParaRPr lang="en-GB"/>
          </a:p>
        </p:txBody>
      </p:sp>
      <p:sp>
        <p:nvSpPr>
          <p:cNvPr id="40" name="Slide Number Placeholder 39"/>
          <p:cNvSpPr>
            <a:spLocks noGrp="1"/>
          </p:cNvSpPr>
          <p:nvPr>
            <p:ph type="sldNum" sz="quarter" idx="12"/>
          </p:nvPr>
        </p:nvSpPr>
        <p:spPr/>
        <p:txBody>
          <a:bodyPr/>
          <a:lstStyle/>
          <a:p>
            <a:pPr>
              <a:defRPr/>
            </a:pPr>
            <a:fld id="{268D4477-B474-482D-8F27-BB3735ACF375}" type="slidenum">
              <a:rPr lang="en-GB" smtClean="0"/>
              <a:pPr>
                <a:defRPr/>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eaLnBrk="1" fontAlgn="auto" hangingPunct="1">
              <a:spcAft>
                <a:spcPts val="0"/>
              </a:spcAft>
              <a:defRPr/>
            </a:pPr>
            <a:r>
              <a:rPr lang="en-US" dirty="0" smtClean="0">
                <a:solidFill>
                  <a:schemeClr val="tx2">
                    <a:satMod val="130000"/>
                  </a:schemeClr>
                </a:solidFill>
              </a:rPr>
              <a:t>Scalability (contd.)</a:t>
            </a:r>
          </a:p>
        </p:txBody>
      </p:sp>
      <p:sp>
        <p:nvSpPr>
          <p:cNvPr id="82947" name="Rectangle 3"/>
          <p:cNvSpPr>
            <a:spLocks noGrp="1" noChangeArrowheads="1"/>
          </p:cNvSpPr>
          <p:nvPr>
            <p:ph idx="1"/>
          </p:nvPr>
        </p:nvSpPr>
        <p:spPr>
          <a:xfrm>
            <a:off x="1115616" y="1412776"/>
            <a:ext cx="7499350" cy="4800600"/>
          </a:xfrm>
        </p:spPr>
        <p:txBody>
          <a:bodyPr/>
          <a:lstStyle/>
          <a:p>
            <a:pPr indent="-280988" algn="just" eaLnBrk="1" hangingPunct="1"/>
            <a:r>
              <a:rPr lang="en-US" sz="1900" dirty="0" smtClean="0"/>
              <a:t>Following Issues should be Focused</a:t>
            </a:r>
          </a:p>
          <a:p>
            <a:pPr marL="365125" lvl="1" indent="-280988" algn="just" eaLnBrk="1" hangingPunct="1">
              <a:buNone/>
            </a:pPr>
            <a:r>
              <a:rPr lang="en-US" dirty="0" smtClean="0"/>
              <a:t>1.	  Controlling the cost of physical resources</a:t>
            </a:r>
          </a:p>
          <a:p>
            <a:pPr marL="365125" lvl="2" indent="-280988" algn="just" eaLnBrk="1" hangingPunct="1"/>
            <a:endParaRPr lang="en-US" sz="1600" dirty="0" smtClean="0"/>
          </a:p>
          <a:p>
            <a:pPr marL="576263" lvl="3" indent="-280988" algn="just" eaLnBrk="1" hangingPunct="1"/>
            <a:r>
              <a:rPr lang="en-US" dirty="0" smtClean="0"/>
              <a:t>As demand for resource grows we can extend the system via adding more resources at a reasonable cost. </a:t>
            </a:r>
          </a:p>
          <a:p>
            <a:pPr marL="576263" lvl="3" indent="-280988" algn="just" eaLnBrk="1" hangingPunct="1"/>
            <a:r>
              <a:rPr lang="en-US" dirty="0" smtClean="0"/>
              <a:t>E.g. the frequency with which the files are accessed may increase with the increase in no of users. So we can purchase another file server to avoid the bottleneck and improve the performance.</a:t>
            </a:r>
          </a:p>
          <a:p>
            <a:pPr marL="365125" lvl="2" indent="-280988" algn="just" eaLnBrk="1" hangingPunct="1"/>
            <a:endParaRPr lang="en-US" sz="1600" dirty="0" smtClean="0"/>
          </a:p>
        </p:txBody>
      </p:sp>
      <p:sp>
        <p:nvSpPr>
          <p:cNvPr id="4" name="Date Placeholder 3"/>
          <p:cNvSpPr>
            <a:spLocks noGrp="1"/>
          </p:cNvSpPr>
          <p:nvPr>
            <p:ph type="dt" sz="quarter" idx="10"/>
          </p:nvPr>
        </p:nvSpPr>
        <p:spPr/>
        <p:txBody>
          <a:bodyPr/>
          <a:lstStyle/>
          <a:p>
            <a:pPr>
              <a:defRPr/>
            </a:pPr>
            <a:fld id="{680D9C02-702A-4B70-B809-5DA65BAF813D}"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1DB53C35-6033-460C-AFAF-73316A691C1A}" type="slidenum">
              <a:rPr lang="en-GB" smtClean="0"/>
              <a:pPr>
                <a:defRPr/>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eaLnBrk="1" fontAlgn="auto" hangingPunct="1">
              <a:spcAft>
                <a:spcPts val="0"/>
              </a:spcAft>
              <a:defRPr/>
            </a:pPr>
            <a:r>
              <a:rPr lang="en-US" dirty="0" smtClean="0">
                <a:solidFill>
                  <a:schemeClr val="tx2">
                    <a:satMod val="130000"/>
                  </a:schemeClr>
                </a:solidFill>
              </a:rPr>
              <a:t>Scalability (contd.)</a:t>
            </a:r>
          </a:p>
        </p:txBody>
      </p:sp>
      <p:sp>
        <p:nvSpPr>
          <p:cNvPr id="82947" name="Rectangle 3"/>
          <p:cNvSpPr>
            <a:spLocks noGrp="1" noChangeArrowheads="1"/>
          </p:cNvSpPr>
          <p:nvPr>
            <p:ph idx="1"/>
          </p:nvPr>
        </p:nvSpPr>
        <p:spPr>
          <a:xfrm>
            <a:off x="1115616" y="1412776"/>
            <a:ext cx="7499350" cy="4800600"/>
          </a:xfrm>
        </p:spPr>
        <p:txBody>
          <a:bodyPr/>
          <a:lstStyle/>
          <a:p>
            <a:pPr marL="365125" lvl="1" indent="-280988" algn="just" eaLnBrk="1" hangingPunct="1">
              <a:buNone/>
            </a:pPr>
            <a:r>
              <a:rPr lang="en-US" dirty="0" smtClean="0"/>
              <a:t>2.	Controlling the performance loss </a:t>
            </a:r>
          </a:p>
          <a:p>
            <a:pPr marL="576263" lvl="3" indent="-280988" algn="just" eaLnBrk="1" hangingPunct="1"/>
            <a:endParaRPr lang="en-US" dirty="0" smtClean="0"/>
          </a:p>
          <a:p>
            <a:pPr marL="576263" lvl="3" indent="-280988" algn="just" eaLnBrk="1" hangingPunct="1"/>
            <a:r>
              <a:rPr lang="en-US" dirty="0" smtClean="0"/>
              <a:t>Consider set of data, whose size is proportional to number of users or resources. E.g. DNS  (a distributed Database)</a:t>
            </a:r>
          </a:p>
          <a:p>
            <a:pPr marL="576263" lvl="3" indent="-280988" algn="just" eaLnBrk="1" hangingPunct="1"/>
            <a:endParaRPr lang="en-US" dirty="0" smtClean="0"/>
          </a:p>
          <a:p>
            <a:pPr marL="576263" lvl="3" indent="-280988" algn="just" eaLnBrk="1" hangingPunct="1"/>
            <a:r>
              <a:rPr lang="en-US" dirty="0" smtClean="0"/>
              <a:t>When we make a query then specific algorithm runs on the back end to find the data. </a:t>
            </a:r>
          </a:p>
          <a:p>
            <a:pPr marL="576263" lvl="3" indent="-280988" algn="just" eaLnBrk="1" hangingPunct="1"/>
            <a:endParaRPr lang="en-US" dirty="0" smtClean="0"/>
          </a:p>
          <a:p>
            <a:pPr marL="576263" lvl="3" indent="-280988" algn="just" eaLnBrk="1" hangingPunct="1"/>
            <a:r>
              <a:rPr lang="en-US" dirty="0" smtClean="0"/>
              <a:t>Instead of linear we should use appropriate (hierarchically) algorithms which work better in case of scalability.</a:t>
            </a:r>
          </a:p>
          <a:p>
            <a:pPr marL="365125" lvl="2" indent="-280988" algn="just" eaLnBrk="1" hangingPunct="1">
              <a:buFont typeface="Wingdings" pitchFamily="2" charset="2"/>
              <a:buNone/>
            </a:pPr>
            <a:r>
              <a:rPr lang="en-US" sz="1600" dirty="0" smtClean="0"/>
              <a:t> </a:t>
            </a:r>
          </a:p>
          <a:p>
            <a:pPr marL="365125" lvl="2" indent="-280988" algn="just" eaLnBrk="1" hangingPunct="1">
              <a:buFont typeface="Wingdings" pitchFamily="2" charset="2"/>
              <a:buNone/>
            </a:pPr>
            <a:endParaRPr lang="en-US" sz="1600" dirty="0" smtClean="0"/>
          </a:p>
        </p:txBody>
      </p:sp>
      <p:sp>
        <p:nvSpPr>
          <p:cNvPr id="4" name="Date Placeholder 3"/>
          <p:cNvSpPr>
            <a:spLocks noGrp="1"/>
          </p:cNvSpPr>
          <p:nvPr>
            <p:ph type="dt" sz="quarter" idx="10"/>
          </p:nvPr>
        </p:nvSpPr>
        <p:spPr/>
        <p:txBody>
          <a:bodyPr/>
          <a:lstStyle/>
          <a:p>
            <a:pPr>
              <a:defRPr/>
            </a:pPr>
            <a:fld id="{680D9C02-702A-4B70-B809-5DA65BAF813D}"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1DB53C35-6033-460C-AFAF-73316A691C1A}" type="slidenum">
              <a:rPr lang="en-GB" smtClean="0"/>
              <a:pPr>
                <a:defRPr/>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eaLnBrk="1" fontAlgn="auto" hangingPunct="1">
              <a:spcAft>
                <a:spcPts val="0"/>
              </a:spcAft>
              <a:defRPr/>
            </a:pPr>
            <a:r>
              <a:rPr lang="en-US" dirty="0" smtClean="0">
                <a:solidFill>
                  <a:schemeClr val="tx2">
                    <a:satMod val="130000"/>
                  </a:schemeClr>
                </a:solidFill>
              </a:rPr>
              <a:t>Scalability (contd.)</a:t>
            </a:r>
          </a:p>
        </p:txBody>
      </p:sp>
      <p:sp>
        <p:nvSpPr>
          <p:cNvPr id="82947" name="Rectangle 3"/>
          <p:cNvSpPr>
            <a:spLocks noGrp="1" noChangeArrowheads="1"/>
          </p:cNvSpPr>
          <p:nvPr>
            <p:ph idx="1"/>
          </p:nvPr>
        </p:nvSpPr>
        <p:spPr>
          <a:xfrm>
            <a:off x="1115616" y="1412776"/>
            <a:ext cx="7499350" cy="4800600"/>
          </a:xfrm>
        </p:spPr>
        <p:txBody>
          <a:bodyPr/>
          <a:lstStyle/>
          <a:p>
            <a:pPr marL="365125" lvl="1" indent="-280988" algn="just" eaLnBrk="1" hangingPunct="1"/>
            <a:r>
              <a:rPr lang="en-US" dirty="0" smtClean="0"/>
              <a:t>Preventing software's resources running out</a:t>
            </a:r>
          </a:p>
          <a:p>
            <a:pPr marL="576263" lvl="3" indent="-280988" algn="just" eaLnBrk="1" hangingPunct="1"/>
            <a:endParaRPr lang="en-US" sz="2400" dirty="0" smtClean="0"/>
          </a:p>
          <a:p>
            <a:pPr marL="576263" lvl="3" indent="-280988" algn="just" eaLnBrk="1" hangingPunct="1"/>
            <a:r>
              <a:rPr lang="en-US" sz="2400" dirty="0" smtClean="0"/>
              <a:t>An example of lack of scalability</a:t>
            </a:r>
          </a:p>
          <a:p>
            <a:pPr marL="776288" lvl="4" indent="-280988" algn="just" eaLnBrk="1" hangingPunct="1"/>
            <a:r>
              <a:rPr lang="en-US" sz="2400" dirty="0" smtClean="0"/>
              <a:t>An example is IP addresses. </a:t>
            </a:r>
          </a:p>
          <a:p>
            <a:pPr marL="576263" lvl="3" indent="-280988" algn="just" eaLnBrk="1" hangingPunct="1"/>
            <a:r>
              <a:rPr lang="en-US" sz="2400" dirty="0" smtClean="0"/>
              <a:t>First 32 bits were used and now 128 bit has been provided. </a:t>
            </a:r>
          </a:p>
          <a:p>
            <a:pPr marL="576263" lvl="3" indent="-280988" algn="just" eaLnBrk="1" hangingPunct="1"/>
            <a:r>
              <a:rPr lang="en-US" sz="2400" dirty="0" smtClean="0"/>
              <a:t>So in the future if this issue raised then other problem will arise and components will be required to be updated. </a:t>
            </a:r>
          </a:p>
        </p:txBody>
      </p:sp>
      <p:sp>
        <p:nvSpPr>
          <p:cNvPr id="4" name="Date Placeholder 3"/>
          <p:cNvSpPr>
            <a:spLocks noGrp="1"/>
          </p:cNvSpPr>
          <p:nvPr>
            <p:ph type="dt" sz="quarter" idx="10"/>
          </p:nvPr>
        </p:nvSpPr>
        <p:spPr/>
        <p:txBody>
          <a:bodyPr/>
          <a:lstStyle/>
          <a:p>
            <a:pPr>
              <a:defRPr/>
            </a:pPr>
            <a:fld id="{680D9C02-702A-4B70-B809-5DA65BAF813D}"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1DB53C35-6033-460C-AFAF-73316A691C1A}" type="slidenum">
              <a:rPr lang="en-GB" smtClean="0"/>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6833EAF7-C7DE-47D1-9F2F-91651795DB89}" type="slidenum">
              <a:rPr lang="en-US"/>
              <a:pPr>
                <a:defRPr/>
              </a:pPr>
              <a:t>16</a:t>
            </a:fld>
            <a:endParaRPr lang="en-US"/>
          </a:p>
        </p:txBody>
      </p:sp>
      <p:sp>
        <p:nvSpPr>
          <p:cNvPr id="20485" name="Rectangle 2"/>
          <p:cNvSpPr>
            <a:spLocks noGrp="1" noChangeArrowheads="1"/>
          </p:cNvSpPr>
          <p:nvPr>
            <p:ph type="title"/>
          </p:nvPr>
        </p:nvSpPr>
        <p:spPr/>
        <p:txBody>
          <a:bodyPr/>
          <a:lstStyle/>
          <a:p>
            <a:pPr eaLnBrk="1" hangingPunct="1">
              <a:defRPr/>
            </a:pPr>
            <a:r>
              <a:rPr lang="en-US" dirty="0" smtClean="0">
                <a:solidFill>
                  <a:schemeClr val="tx1"/>
                </a:solidFill>
              </a:rPr>
              <a:t>Scaling Techniques</a:t>
            </a:r>
          </a:p>
        </p:txBody>
      </p:sp>
      <p:sp>
        <p:nvSpPr>
          <p:cNvPr id="83974" name="Rectangle 3"/>
          <p:cNvSpPr>
            <a:spLocks noGrp="1" noChangeArrowheads="1"/>
          </p:cNvSpPr>
          <p:nvPr>
            <p:ph type="body" idx="1"/>
          </p:nvPr>
        </p:nvSpPr>
        <p:spPr/>
        <p:txBody>
          <a:bodyPr/>
          <a:lstStyle/>
          <a:p>
            <a:pPr eaLnBrk="1" hangingPunct="1"/>
            <a:r>
              <a:rPr lang="en-US" dirty="0" smtClean="0"/>
              <a:t>Three techniques:</a:t>
            </a:r>
          </a:p>
          <a:p>
            <a:pPr lvl="1" eaLnBrk="1" hangingPunct="1"/>
            <a:r>
              <a:rPr lang="en-US" dirty="0" smtClean="0"/>
              <a:t>Hiding communication latencies</a:t>
            </a:r>
          </a:p>
          <a:p>
            <a:pPr lvl="2" eaLnBrk="1" hangingPunct="1"/>
            <a:r>
              <a:rPr lang="en-US" dirty="0" smtClean="0"/>
              <a:t>Try to avoid waiting for responses to remote service requests as much as possible</a:t>
            </a:r>
          </a:p>
          <a:p>
            <a:pPr lvl="1" eaLnBrk="1" hangingPunct="1"/>
            <a:r>
              <a:rPr lang="en-US" dirty="0" smtClean="0"/>
              <a:t>Distribution</a:t>
            </a:r>
          </a:p>
          <a:p>
            <a:pPr lvl="1" eaLnBrk="1" hangingPunct="1"/>
            <a:r>
              <a:rPr lang="en-US" dirty="0" smtClean="0"/>
              <a:t>Replication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en-GB"/>
              <a:t>Fall 2007</a:t>
            </a:r>
            <a:endParaRPr lang="en-US"/>
          </a:p>
        </p:txBody>
      </p:sp>
      <p:sp>
        <p:nvSpPr>
          <p:cNvPr id="7" name="Footer Placeholder 3"/>
          <p:cNvSpPr>
            <a:spLocks noGrp="1"/>
          </p:cNvSpPr>
          <p:nvPr>
            <p:ph type="ftr" sz="quarter" idx="11"/>
          </p:nvPr>
        </p:nvSpPr>
        <p:spPr/>
        <p:txBody>
          <a:bodyPr/>
          <a:lstStyle/>
          <a:p>
            <a:pPr>
              <a:defRPr/>
            </a:pPr>
            <a:r>
              <a:rPr lang="en-US"/>
              <a:t>cs425</a:t>
            </a:r>
          </a:p>
        </p:txBody>
      </p:sp>
      <p:sp>
        <p:nvSpPr>
          <p:cNvPr id="8" name="Slide Number Placeholder 4"/>
          <p:cNvSpPr>
            <a:spLocks noGrp="1"/>
          </p:cNvSpPr>
          <p:nvPr>
            <p:ph type="sldNum" sz="quarter" idx="12"/>
          </p:nvPr>
        </p:nvSpPr>
        <p:spPr/>
        <p:txBody>
          <a:bodyPr/>
          <a:lstStyle/>
          <a:p>
            <a:pPr>
              <a:defRPr/>
            </a:pPr>
            <a:fld id="{1609055D-8F47-4F84-8C56-09CCA7225CC8}" type="slidenum">
              <a:rPr lang="en-US"/>
              <a:pPr>
                <a:defRPr/>
              </a:pPr>
              <a:t>17</a:t>
            </a:fld>
            <a:endParaRPr lang="en-US"/>
          </a:p>
        </p:txBody>
      </p:sp>
      <p:sp>
        <p:nvSpPr>
          <p:cNvPr id="21509" name="Rectangle 2"/>
          <p:cNvSpPr>
            <a:spLocks noGrp="1" noChangeArrowheads="1"/>
          </p:cNvSpPr>
          <p:nvPr>
            <p:ph type="title"/>
          </p:nvPr>
        </p:nvSpPr>
        <p:spPr>
          <a:xfrm>
            <a:off x="1435100" y="274638"/>
            <a:ext cx="7499350" cy="1143000"/>
          </a:xfrm>
        </p:spPr>
        <p:txBody>
          <a:bodyPr/>
          <a:lstStyle/>
          <a:p>
            <a:pPr eaLnBrk="1" hangingPunct="1">
              <a:defRPr/>
            </a:pPr>
            <a:r>
              <a:rPr lang="en-US" dirty="0" smtClean="0">
                <a:solidFill>
                  <a:schemeClr val="tx1"/>
                </a:solidFill>
              </a:rPr>
              <a:t>Scaling Techniques (1)</a:t>
            </a:r>
          </a:p>
        </p:txBody>
      </p:sp>
      <p:sp>
        <p:nvSpPr>
          <p:cNvPr id="84998" name="Text Box 3"/>
          <p:cNvSpPr txBox="1">
            <a:spLocks noChangeArrowheads="1"/>
          </p:cNvSpPr>
          <p:nvPr/>
        </p:nvSpPr>
        <p:spPr bwMode="auto">
          <a:xfrm>
            <a:off x="2971800" y="3352800"/>
            <a:ext cx="15240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1.4</a:t>
            </a:r>
          </a:p>
        </p:txBody>
      </p:sp>
      <p:sp>
        <p:nvSpPr>
          <p:cNvPr id="84999" name="Text Box 4"/>
          <p:cNvSpPr txBox="1">
            <a:spLocks noChangeArrowheads="1"/>
          </p:cNvSpPr>
          <p:nvPr/>
        </p:nvSpPr>
        <p:spPr bwMode="auto">
          <a:xfrm>
            <a:off x="685800" y="5029200"/>
            <a:ext cx="7620000" cy="1187450"/>
          </a:xfrm>
          <a:prstGeom prst="rect">
            <a:avLst/>
          </a:prstGeom>
          <a:noFill/>
          <a:ln w="9525">
            <a:noFill/>
            <a:miter lim="800000"/>
            <a:headEnd/>
            <a:tailEnd/>
          </a:ln>
        </p:spPr>
        <p:txBody>
          <a:bodyPr>
            <a:spAutoFit/>
          </a:bodyPr>
          <a:lstStyle/>
          <a:p>
            <a:pPr marL="457200" indent="-457200">
              <a:spcBef>
                <a:spcPct val="50000"/>
              </a:spcBef>
            </a:pPr>
            <a:r>
              <a:rPr lang="en-US" sz="2400">
                <a:latin typeface="Times New Roman" pitchFamily="18" charset="0"/>
              </a:rPr>
              <a:t>The difference between letting:</a:t>
            </a:r>
          </a:p>
          <a:p>
            <a:pPr marL="457200" indent="-457200">
              <a:buClr>
                <a:schemeClr val="accent2"/>
              </a:buClr>
              <a:buFontTx/>
              <a:buAutoNum type="alphaLcParenR"/>
            </a:pPr>
            <a:r>
              <a:rPr lang="en-US" sz="2400">
                <a:latin typeface="Times New Roman" pitchFamily="18" charset="0"/>
              </a:rPr>
              <a:t>a server or </a:t>
            </a:r>
          </a:p>
          <a:p>
            <a:pPr marL="457200" indent="-457200">
              <a:buClr>
                <a:schemeClr val="accent2"/>
              </a:buClr>
              <a:buFontTx/>
              <a:buAutoNum type="alphaLcParenR"/>
            </a:pPr>
            <a:r>
              <a:rPr lang="en-US" sz="2400">
                <a:latin typeface="Times New Roman" pitchFamily="18" charset="0"/>
              </a:rPr>
              <a:t>a client check forms as they are being filled</a:t>
            </a:r>
          </a:p>
        </p:txBody>
      </p:sp>
      <p:pic>
        <p:nvPicPr>
          <p:cNvPr id="85000" name="Picture 5"/>
          <p:cNvPicPr>
            <a:picLocks noChangeAspect="1" noChangeArrowheads="1"/>
          </p:cNvPicPr>
          <p:nvPr/>
        </p:nvPicPr>
        <p:blipFill>
          <a:blip r:embed="rId2" cstate="print"/>
          <a:srcRect l="19044" t="37749" r="16615" b="33511"/>
          <a:stretch>
            <a:fillRect/>
          </a:stretch>
        </p:blipFill>
        <p:spPr bwMode="auto">
          <a:xfrm>
            <a:off x="990600" y="1158875"/>
            <a:ext cx="7086600" cy="394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en-GB"/>
              <a:t>Fall 2007</a:t>
            </a:r>
            <a:endParaRPr lang="en-US"/>
          </a:p>
        </p:txBody>
      </p:sp>
      <p:sp>
        <p:nvSpPr>
          <p:cNvPr id="7" name="Footer Placeholder 3"/>
          <p:cNvSpPr>
            <a:spLocks noGrp="1"/>
          </p:cNvSpPr>
          <p:nvPr>
            <p:ph type="ftr" sz="quarter" idx="11"/>
          </p:nvPr>
        </p:nvSpPr>
        <p:spPr/>
        <p:txBody>
          <a:bodyPr/>
          <a:lstStyle/>
          <a:p>
            <a:pPr>
              <a:defRPr/>
            </a:pPr>
            <a:r>
              <a:rPr lang="en-US"/>
              <a:t>cs425</a:t>
            </a:r>
          </a:p>
        </p:txBody>
      </p:sp>
      <p:sp>
        <p:nvSpPr>
          <p:cNvPr id="8" name="Slide Number Placeholder 4"/>
          <p:cNvSpPr>
            <a:spLocks noGrp="1"/>
          </p:cNvSpPr>
          <p:nvPr>
            <p:ph type="sldNum" sz="quarter" idx="12"/>
          </p:nvPr>
        </p:nvSpPr>
        <p:spPr/>
        <p:txBody>
          <a:bodyPr/>
          <a:lstStyle/>
          <a:p>
            <a:pPr>
              <a:defRPr/>
            </a:pPr>
            <a:fld id="{130408EB-F3DA-4363-AD13-1B7D3FD1DEA6}" type="slidenum">
              <a:rPr lang="en-US"/>
              <a:pPr>
                <a:defRPr/>
              </a:pPr>
              <a:t>18</a:t>
            </a:fld>
            <a:endParaRPr lang="en-US"/>
          </a:p>
        </p:txBody>
      </p:sp>
      <p:sp>
        <p:nvSpPr>
          <p:cNvPr id="22533" name="Rectangle 2"/>
          <p:cNvSpPr>
            <a:spLocks noGrp="1" noChangeArrowheads="1"/>
          </p:cNvSpPr>
          <p:nvPr>
            <p:ph type="title"/>
          </p:nvPr>
        </p:nvSpPr>
        <p:spPr>
          <a:xfrm>
            <a:off x="1435100" y="274638"/>
            <a:ext cx="7499350" cy="1143000"/>
          </a:xfrm>
        </p:spPr>
        <p:txBody>
          <a:bodyPr/>
          <a:lstStyle/>
          <a:p>
            <a:pPr eaLnBrk="1" hangingPunct="1">
              <a:defRPr/>
            </a:pPr>
            <a:r>
              <a:rPr lang="en-US" dirty="0" smtClean="0">
                <a:solidFill>
                  <a:schemeClr val="tx1"/>
                </a:solidFill>
              </a:rPr>
              <a:t>Scaling Techniques (2)</a:t>
            </a:r>
          </a:p>
        </p:txBody>
      </p:sp>
      <p:sp>
        <p:nvSpPr>
          <p:cNvPr id="86022" name="Text Box 3"/>
          <p:cNvSpPr txBox="1">
            <a:spLocks noChangeArrowheads="1"/>
          </p:cNvSpPr>
          <p:nvPr/>
        </p:nvSpPr>
        <p:spPr bwMode="auto">
          <a:xfrm>
            <a:off x="3429000" y="3048000"/>
            <a:ext cx="914400" cy="457200"/>
          </a:xfrm>
          <a:prstGeom prst="rect">
            <a:avLst/>
          </a:prstGeom>
          <a:noFill/>
          <a:ln w="9525">
            <a:noFill/>
            <a:miter lim="800000"/>
            <a:headEnd/>
            <a:tailEnd/>
          </a:ln>
        </p:spPr>
        <p:txBody>
          <a:bodyPr>
            <a:spAutoFit/>
          </a:bodyPr>
          <a:lstStyle/>
          <a:p>
            <a:pPr algn="ctr">
              <a:spcBef>
                <a:spcPct val="50000"/>
              </a:spcBef>
            </a:pPr>
            <a:r>
              <a:rPr lang="en-US" sz="2400">
                <a:latin typeface="Times New Roman" pitchFamily="18" charset="0"/>
              </a:rPr>
              <a:t>1.5</a:t>
            </a:r>
          </a:p>
        </p:txBody>
      </p:sp>
      <p:sp>
        <p:nvSpPr>
          <p:cNvPr id="86023" name="Text Box 4"/>
          <p:cNvSpPr txBox="1">
            <a:spLocks noChangeArrowheads="1"/>
          </p:cNvSpPr>
          <p:nvPr/>
        </p:nvSpPr>
        <p:spPr bwMode="auto">
          <a:xfrm>
            <a:off x="914400" y="5715000"/>
            <a:ext cx="7772400" cy="457200"/>
          </a:xfrm>
          <a:prstGeom prst="rect">
            <a:avLst/>
          </a:prstGeom>
          <a:noFill/>
          <a:ln w="9525">
            <a:noFill/>
            <a:miter lim="800000"/>
            <a:headEnd/>
            <a:tailEnd/>
          </a:ln>
        </p:spPr>
        <p:txBody>
          <a:bodyPr>
            <a:spAutoFit/>
          </a:bodyPr>
          <a:lstStyle/>
          <a:p>
            <a:pPr algn="ctr">
              <a:spcBef>
                <a:spcPct val="50000"/>
              </a:spcBef>
            </a:pPr>
            <a:r>
              <a:rPr lang="en-US" sz="2400" dirty="0">
                <a:latin typeface="Times New Roman" pitchFamily="18" charset="0"/>
              </a:rPr>
              <a:t>An example of dividing the DNS name space into zones.</a:t>
            </a:r>
          </a:p>
        </p:txBody>
      </p:sp>
      <p:pic>
        <p:nvPicPr>
          <p:cNvPr id="86024" name="Picture 5"/>
          <p:cNvPicPr>
            <a:picLocks noChangeAspect="1" noChangeArrowheads="1"/>
          </p:cNvPicPr>
          <p:nvPr/>
        </p:nvPicPr>
        <p:blipFill>
          <a:blip r:embed="rId2" cstate="print"/>
          <a:srcRect l="18437" t="40857" r="16844" b="36676"/>
          <a:stretch>
            <a:fillRect/>
          </a:stretch>
        </p:blipFill>
        <p:spPr bwMode="auto">
          <a:xfrm>
            <a:off x="1115616" y="1433513"/>
            <a:ext cx="7776864" cy="399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34B6DD9A-653E-48D8-9482-F89F6F20118D}" type="slidenum">
              <a:rPr lang="en-US"/>
              <a:pPr>
                <a:defRPr/>
              </a:pPr>
              <a:t>19</a:t>
            </a:fld>
            <a:endParaRPr lang="en-US"/>
          </a:p>
        </p:txBody>
      </p:sp>
      <p:sp>
        <p:nvSpPr>
          <p:cNvPr id="23557" name="Rectangle 2"/>
          <p:cNvSpPr>
            <a:spLocks noGrp="1" noChangeArrowheads="1"/>
          </p:cNvSpPr>
          <p:nvPr>
            <p:ph type="title"/>
          </p:nvPr>
        </p:nvSpPr>
        <p:spPr/>
        <p:txBody>
          <a:bodyPr/>
          <a:lstStyle/>
          <a:p>
            <a:pPr eaLnBrk="1" hangingPunct="1">
              <a:defRPr/>
            </a:pPr>
            <a:r>
              <a:rPr lang="en-US" dirty="0" smtClean="0">
                <a:solidFill>
                  <a:schemeClr val="tx1"/>
                </a:solidFill>
              </a:rPr>
              <a:t>Scaling Techniques (3)</a:t>
            </a:r>
          </a:p>
        </p:txBody>
      </p:sp>
      <p:sp>
        <p:nvSpPr>
          <p:cNvPr id="87046" name="Rectangle 3"/>
          <p:cNvSpPr>
            <a:spLocks noGrp="1" noChangeArrowheads="1"/>
          </p:cNvSpPr>
          <p:nvPr>
            <p:ph type="body" idx="1"/>
          </p:nvPr>
        </p:nvSpPr>
        <p:spPr/>
        <p:txBody>
          <a:bodyPr/>
          <a:lstStyle/>
          <a:p>
            <a:pPr eaLnBrk="1" hangingPunct="1"/>
            <a:r>
              <a:rPr lang="en-US" dirty="0" smtClean="0"/>
              <a:t>Replication</a:t>
            </a:r>
          </a:p>
          <a:p>
            <a:pPr lvl="1" eaLnBrk="1" hangingPunct="1"/>
            <a:r>
              <a:rPr lang="en-US" dirty="0" smtClean="0"/>
              <a:t>Increases availability</a:t>
            </a:r>
          </a:p>
          <a:p>
            <a:pPr lvl="1" eaLnBrk="1" hangingPunct="1"/>
            <a:r>
              <a:rPr lang="en-US" dirty="0" smtClean="0"/>
              <a:t>Reduces communication latency</a:t>
            </a:r>
          </a:p>
          <a:p>
            <a:pPr lvl="1" eaLnBrk="1" hangingPunct="1"/>
            <a:r>
              <a:rPr lang="en-US" i="1" dirty="0" smtClean="0"/>
              <a:t>But </a:t>
            </a:r>
            <a:r>
              <a:rPr lang="en-US" dirty="0" smtClean="0"/>
              <a:t>causes </a:t>
            </a:r>
            <a:r>
              <a:rPr lang="en-US" b="1" dirty="0" smtClean="0"/>
              <a:t>consistency problems</a:t>
            </a:r>
          </a:p>
          <a:p>
            <a:pPr eaLnBrk="1" hangingPunct="1"/>
            <a:endParaRPr lang="en-US" dirty="0" smtClean="0"/>
          </a:p>
          <a:p>
            <a:pPr eaLnBrk="1" hangingPunct="1"/>
            <a:r>
              <a:rPr lang="en-US" dirty="0" smtClean="0"/>
              <a:t>Caching (client-driven)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03648" y="0"/>
            <a:ext cx="7499350" cy="1143000"/>
          </a:xfrm>
        </p:spPr>
        <p:txBody>
          <a:bodyPr/>
          <a:lstStyle/>
          <a:p>
            <a:pPr eaLnBrk="1" fontAlgn="auto" hangingPunct="1">
              <a:spcAft>
                <a:spcPts val="0"/>
              </a:spcAft>
              <a:defRPr/>
            </a:pPr>
            <a:r>
              <a:rPr lang="en-US" dirty="0" smtClean="0">
                <a:solidFill>
                  <a:schemeClr val="tx2">
                    <a:satMod val="130000"/>
                  </a:schemeClr>
                </a:solidFill>
              </a:rPr>
              <a:t>Challenges in Distributed System</a:t>
            </a:r>
          </a:p>
        </p:txBody>
      </p:sp>
      <p:sp>
        <p:nvSpPr>
          <p:cNvPr id="74755" name="Rectangle 3"/>
          <p:cNvSpPr>
            <a:spLocks noGrp="1" noChangeArrowheads="1"/>
          </p:cNvSpPr>
          <p:nvPr>
            <p:ph idx="1"/>
          </p:nvPr>
        </p:nvSpPr>
        <p:spPr>
          <a:xfrm>
            <a:off x="1115616" y="1052736"/>
            <a:ext cx="7499350" cy="4248472"/>
          </a:xfrm>
        </p:spPr>
        <p:txBody>
          <a:bodyPr/>
          <a:lstStyle/>
          <a:p>
            <a:pPr algn="just" eaLnBrk="1" hangingPunct="1"/>
            <a:r>
              <a:rPr lang="en-US" sz="2100" dirty="0" smtClean="0"/>
              <a:t>The development of distributed systems is a challenging task. </a:t>
            </a:r>
          </a:p>
          <a:p>
            <a:pPr algn="just" eaLnBrk="1" hangingPunct="1"/>
            <a:r>
              <a:rPr lang="en-US" sz="2100" dirty="0" smtClean="0"/>
              <a:t>Number of issues or challenges </a:t>
            </a:r>
          </a:p>
          <a:p>
            <a:pPr marL="860425" lvl="1" indent="-457200" algn="just" eaLnBrk="1" hangingPunct="1">
              <a:buFont typeface="+mj-lt"/>
              <a:buAutoNum type="arabicPeriod"/>
            </a:pPr>
            <a:r>
              <a:rPr lang="en-US" sz="2400" dirty="0" smtClean="0"/>
              <a:t>Heterogeneity</a:t>
            </a:r>
          </a:p>
          <a:p>
            <a:pPr marL="860425" lvl="1" indent="-457200" algn="just" eaLnBrk="1" hangingPunct="1">
              <a:buFont typeface="+mj-lt"/>
              <a:buAutoNum type="arabicPeriod"/>
            </a:pPr>
            <a:r>
              <a:rPr lang="en-US" sz="2400" dirty="0" smtClean="0"/>
              <a:t>Openness</a:t>
            </a:r>
          </a:p>
          <a:p>
            <a:pPr marL="860425" lvl="1" indent="-457200" algn="just" eaLnBrk="1" hangingPunct="1">
              <a:buFont typeface="+mj-lt"/>
              <a:buAutoNum type="arabicPeriod"/>
            </a:pPr>
            <a:r>
              <a:rPr lang="en-US" sz="2400" dirty="0" smtClean="0"/>
              <a:t>Security</a:t>
            </a:r>
          </a:p>
          <a:p>
            <a:pPr marL="860425" lvl="1" indent="-457200" algn="just" eaLnBrk="1" hangingPunct="1">
              <a:buFont typeface="+mj-lt"/>
              <a:buAutoNum type="arabicPeriod"/>
            </a:pPr>
            <a:r>
              <a:rPr lang="en-US" sz="2400" dirty="0" smtClean="0"/>
              <a:t>Scalability</a:t>
            </a:r>
          </a:p>
          <a:p>
            <a:pPr marL="860425" lvl="1" indent="-457200" algn="just" eaLnBrk="1" hangingPunct="1">
              <a:buFont typeface="+mj-lt"/>
              <a:buAutoNum type="arabicPeriod"/>
            </a:pPr>
            <a:r>
              <a:rPr lang="en-US" sz="2400" dirty="0" smtClean="0"/>
              <a:t>Failure Handling</a:t>
            </a:r>
          </a:p>
          <a:p>
            <a:pPr marL="860425" lvl="1" indent="-457200" algn="just" eaLnBrk="1" hangingPunct="1">
              <a:buFont typeface="+mj-lt"/>
              <a:buAutoNum type="arabicPeriod"/>
            </a:pPr>
            <a:r>
              <a:rPr lang="en-US" sz="2400" dirty="0" smtClean="0"/>
              <a:t>Concurrency</a:t>
            </a:r>
          </a:p>
          <a:p>
            <a:pPr marL="860425" lvl="1" indent="-457200" algn="just" eaLnBrk="1" hangingPunct="1">
              <a:buFont typeface="+mj-lt"/>
              <a:buAutoNum type="arabicPeriod"/>
            </a:pPr>
            <a:r>
              <a:rPr lang="en-US" sz="2400" dirty="0" smtClean="0"/>
              <a:t>Transparency</a:t>
            </a:r>
            <a:endParaRPr lang="en-US" sz="2100" dirty="0" smtClean="0"/>
          </a:p>
          <a:p>
            <a:pPr marL="860425" lvl="1" indent="-457200" algn="just" eaLnBrk="1" hangingPunct="1">
              <a:buFont typeface="+mj-lt"/>
              <a:buAutoNum type="arabicPeriod"/>
            </a:pPr>
            <a:endParaRPr lang="en-US" sz="2000" dirty="0" smtClean="0"/>
          </a:p>
          <a:p>
            <a:pPr lvl="1" algn="just" eaLnBrk="1" hangingPunct="1"/>
            <a:endParaRPr lang="en-US" sz="2000" dirty="0" smtClean="0"/>
          </a:p>
        </p:txBody>
      </p:sp>
      <p:sp>
        <p:nvSpPr>
          <p:cNvPr id="5" name="Slide Number Placeholder 4"/>
          <p:cNvSpPr>
            <a:spLocks noGrp="1"/>
          </p:cNvSpPr>
          <p:nvPr>
            <p:ph type="sldNum" sz="quarter" idx="12"/>
          </p:nvPr>
        </p:nvSpPr>
        <p:spPr/>
        <p:txBody>
          <a:bodyPr/>
          <a:lstStyle/>
          <a:p>
            <a:pPr>
              <a:defRPr/>
            </a:pPr>
            <a:fld id="{6D49C38E-C9D0-4CB9-B198-13C54633A6AB}" type="slidenum">
              <a:rPr lang="en-GB" smtClean="0"/>
              <a:pPr>
                <a:defRPr/>
              </a:pPr>
              <a:t>2</a:t>
            </a:fld>
            <a:endParaRPr lang="en-GB"/>
          </a:p>
        </p:txBody>
      </p:sp>
      <p:sp>
        <p:nvSpPr>
          <p:cNvPr id="6" name="TextBox 5"/>
          <p:cNvSpPr txBox="1"/>
          <p:nvPr/>
        </p:nvSpPr>
        <p:spPr>
          <a:xfrm>
            <a:off x="1187624" y="5517232"/>
            <a:ext cx="7560840" cy="1107996"/>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smtClean="0"/>
              <a:t>Most of the challenges have already been met however we must know about them.</a:t>
            </a:r>
          </a:p>
          <a:p>
            <a:pPr algn="ct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eaLnBrk="1" fontAlgn="auto" hangingPunct="1">
              <a:spcAft>
                <a:spcPts val="0"/>
              </a:spcAft>
              <a:defRPr/>
            </a:pPr>
            <a:r>
              <a:rPr lang="en-US" dirty="0" smtClean="0">
                <a:solidFill>
                  <a:schemeClr val="tx2">
                    <a:satMod val="130000"/>
                  </a:schemeClr>
                </a:solidFill>
              </a:rPr>
              <a:t>Failure Handling</a:t>
            </a:r>
          </a:p>
        </p:txBody>
      </p:sp>
      <p:sp>
        <p:nvSpPr>
          <p:cNvPr id="88067" name="Rectangle 3"/>
          <p:cNvSpPr>
            <a:spLocks noGrp="1" noChangeArrowheads="1"/>
          </p:cNvSpPr>
          <p:nvPr>
            <p:ph idx="1"/>
          </p:nvPr>
        </p:nvSpPr>
        <p:spPr/>
        <p:txBody>
          <a:bodyPr/>
          <a:lstStyle/>
          <a:p>
            <a:pPr algn="just" eaLnBrk="1" hangingPunct="1"/>
            <a:r>
              <a:rPr lang="en-US" dirty="0" smtClean="0"/>
              <a:t>Independent Failures</a:t>
            </a:r>
          </a:p>
          <a:p>
            <a:pPr algn="just" eaLnBrk="1" hangingPunct="1">
              <a:buNone/>
            </a:pPr>
            <a:r>
              <a:rPr lang="en-US" sz="2400" dirty="0" smtClean="0"/>
              <a:t>	Failures may occur in different ways. Failures in a DS are partial i.e. some components may fail while others will keep on working. </a:t>
            </a:r>
          </a:p>
        </p:txBody>
      </p:sp>
      <p:sp>
        <p:nvSpPr>
          <p:cNvPr id="4" name="Date Placeholder 3"/>
          <p:cNvSpPr>
            <a:spLocks noGrp="1"/>
          </p:cNvSpPr>
          <p:nvPr>
            <p:ph type="dt" sz="quarter" idx="10"/>
          </p:nvPr>
        </p:nvSpPr>
        <p:spPr/>
        <p:txBody>
          <a:bodyPr/>
          <a:lstStyle/>
          <a:p>
            <a:pPr>
              <a:defRPr/>
            </a:pPr>
            <a:fld id="{DA822334-3791-4AAA-87B1-F7EEF35D1DD6}"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40AD547F-2A31-4610-8FF8-15C6847BD281}" type="slidenum">
              <a:rPr lang="en-GB" smtClean="0"/>
              <a:pPr>
                <a:defRPr/>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37ECD92A-39D8-439C-8E1B-815A1A5991AF}" type="slidenum">
              <a:rPr lang="en-US" smtClean="0">
                <a:ea typeface="ＭＳ Ｐゴシック" pitchFamily="34" charset="-128"/>
              </a:rPr>
              <a:pPr/>
              <a:t>21</a:t>
            </a:fld>
            <a:endParaRPr lang="en-US" smtClean="0">
              <a:ea typeface="ＭＳ Ｐゴシック" pitchFamily="34" charset="-128"/>
            </a:endParaRPr>
          </a:p>
        </p:txBody>
      </p:sp>
      <p:sp>
        <p:nvSpPr>
          <p:cNvPr id="39940" name="Rectangle 3"/>
          <p:cNvSpPr>
            <a:spLocks noGrp="1" noChangeArrowheads="1"/>
          </p:cNvSpPr>
          <p:nvPr>
            <p:ph type="body" idx="1"/>
          </p:nvPr>
        </p:nvSpPr>
        <p:spPr>
          <a:xfrm>
            <a:off x="1187624" y="1676400"/>
            <a:ext cx="7194376" cy="4920952"/>
          </a:xfrm>
        </p:spPr>
        <p:txBody>
          <a:bodyPr/>
          <a:lstStyle/>
          <a:p>
            <a:pPr lvl="1" eaLnBrk="1" hangingPunct="1">
              <a:lnSpc>
                <a:spcPct val="90000"/>
              </a:lnSpc>
            </a:pPr>
            <a:r>
              <a:rPr lang="en-US" dirty="0" smtClean="0">
                <a:solidFill>
                  <a:srgbClr val="000000"/>
                </a:solidFill>
              </a:rPr>
              <a:t>Detecting failure</a:t>
            </a:r>
          </a:p>
          <a:p>
            <a:pPr lvl="2" eaLnBrk="1" hangingPunct="1">
              <a:lnSpc>
                <a:spcPct val="90000"/>
              </a:lnSpc>
            </a:pPr>
            <a:r>
              <a:rPr lang="en-US" dirty="0" smtClean="0">
                <a:solidFill>
                  <a:srgbClr val="000000"/>
                </a:solidFill>
              </a:rPr>
              <a:t>Checksum can be used to detect corrupted data</a:t>
            </a:r>
          </a:p>
          <a:p>
            <a:pPr lvl="2" eaLnBrk="1" hangingPunct="1">
              <a:lnSpc>
                <a:spcPct val="90000"/>
              </a:lnSpc>
            </a:pPr>
            <a:r>
              <a:rPr lang="en-US" dirty="0" smtClean="0">
                <a:solidFill>
                  <a:srgbClr val="000000"/>
                </a:solidFill>
              </a:rPr>
              <a:t>System crash </a:t>
            </a:r>
          </a:p>
          <a:p>
            <a:pPr lvl="1" eaLnBrk="1" hangingPunct="1">
              <a:lnSpc>
                <a:spcPct val="90000"/>
              </a:lnSpc>
            </a:pPr>
            <a:endParaRPr lang="en-US" dirty="0" smtClean="0">
              <a:solidFill>
                <a:srgbClr val="000000"/>
              </a:solidFill>
            </a:endParaRPr>
          </a:p>
          <a:p>
            <a:pPr lvl="1" eaLnBrk="1" hangingPunct="1">
              <a:lnSpc>
                <a:spcPct val="90000"/>
              </a:lnSpc>
            </a:pPr>
            <a:r>
              <a:rPr lang="en-US" dirty="0" smtClean="0">
                <a:solidFill>
                  <a:srgbClr val="000000"/>
                </a:solidFill>
              </a:rPr>
              <a:t>Masking/Hiding</a:t>
            </a:r>
          </a:p>
          <a:p>
            <a:pPr lvl="2" eaLnBrk="1" hangingPunct="1">
              <a:lnSpc>
                <a:spcPct val="90000"/>
              </a:lnSpc>
            </a:pPr>
            <a:r>
              <a:rPr lang="en-US" dirty="0" smtClean="0">
                <a:solidFill>
                  <a:srgbClr val="000000"/>
                </a:solidFill>
              </a:rPr>
              <a:t>Retransmission</a:t>
            </a:r>
          </a:p>
          <a:p>
            <a:pPr lvl="2" eaLnBrk="1" hangingPunct="1">
              <a:lnSpc>
                <a:spcPct val="90000"/>
              </a:lnSpc>
            </a:pPr>
            <a:r>
              <a:rPr lang="en-US" dirty="0" smtClean="0">
                <a:solidFill>
                  <a:srgbClr val="000000"/>
                </a:solidFill>
              </a:rPr>
              <a:t>Redundant storage</a:t>
            </a:r>
          </a:p>
          <a:p>
            <a:pPr lvl="1" eaLnBrk="1" hangingPunct="1">
              <a:lnSpc>
                <a:spcPct val="90000"/>
              </a:lnSpc>
            </a:pPr>
            <a:endParaRPr lang="en-US" dirty="0" smtClean="0">
              <a:solidFill>
                <a:srgbClr val="000000"/>
              </a:solidFill>
            </a:endParaRPr>
          </a:p>
          <a:p>
            <a:pPr lvl="1" eaLnBrk="1" hangingPunct="1">
              <a:lnSpc>
                <a:spcPct val="90000"/>
              </a:lnSpc>
            </a:pPr>
            <a:r>
              <a:rPr lang="en-US" dirty="0" smtClean="0">
                <a:solidFill>
                  <a:srgbClr val="000000"/>
                </a:solidFill>
              </a:rPr>
              <a:t>Tolerating failure</a:t>
            </a:r>
          </a:p>
          <a:p>
            <a:pPr lvl="2" eaLnBrk="1" hangingPunct="1">
              <a:lnSpc>
                <a:spcPct val="90000"/>
              </a:lnSpc>
            </a:pPr>
            <a:r>
              <a:rPr lang="en-US" dirty="0" smtClean="0">
                <a:solidFill>
                  <a:srgbClr val="000000"/>
                </a:solidFill>
              </a:rPr>
              <a:t>Timeout when waiting for  web sources</a:t>
            </a:r>
          </a:p>
        </p:txBody>
      </p:sp>
      <p:sp>
        <p:nvSpPr>
          <p:cNvPr id="6" name="Rectangle 2"/>
          <p:cNvSpPr>
            <a:spLocks noGrp="1" noChangeArrowheads="1"/>
          </p:cNvSpPr>
          <p:nvPr>
            <p:ph type="title"/>
          </p:nvPr>
        </p:nvSpPr>
        <p:spPr>
          <a:xfrm>
            <a:off x="1435100" y="274638"/>
            <a:ext cx="7499350" cy="1143000"/>
          </a:xfrm>
        </p:spPr>
        <p:txBody>
          <a:bodyPr/>
          <a:lstStyle/>
          <a:p>
            <a:pPr algn="ctr" eaLnBrk="1" fontAlgn="auto" hangingPunct="1">
              <a:spcAft>
                <a:spcPts val="0"/>
              </a:spcAft>
              <a:defRPr/>
            </a:pPr>
            <a:r>
              <a:rPr lang="en-US" dirty="0" smtClean="0">
                <a:solidFill>
                  <a:schemeClr val="tx2">
                    <a:satMod val="130000"/>
                  </a:schemeClr>
                </a:solidFill>
              </a:rPr>
              <a:t>Failure Handling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C189420E-9163-424B-9671-584DA9FF9D46}" type="slidenum">
              <a:rPr lang="en-US" smtClean="0">
                <a:ea typeface="ＭＳ Ｐゴシック" pitchFamily="34" charset="-128"/>
              </a:rPr>
              <a:pPr/>
              <a:t>22</a:t>
            </a:fld>
            <a:endParaRPr lang="en-US" smtClean="0">
              <a:ea typeface="ＭＳ Ｐゴシック" pitchFamily="34" charset="-128"/>
            </a:endParaRPr>
          </a:p>
        </p:txBody>
      </p:sp>
      <p:sp>
        <p:nvSpPr>
          <p:cNvPr id="40964" name="Rectangle 3"/>
          <p:cNvSpPr>
            <a:spLocks noGrp="1" noChangeArrowheads="1"/>
          </p:cNvSpPr>
          <p:nvPr>
            <p:ph type="body" idx="1"/>
          </p:nvPr>
        </p:nvSpPr>
        <p:spPr>
          <a:xfrm>
            <a:off x="685800" y="1371600"/>
            <a:ext cx="7772400" cy="5486400"/>
          </a:xfrm>
        </p:spPr>
        <p:txBody>
          <a:bodyPr/>
          <a:lstStyle/>
          <a:p>
            <a:pPr lvl="1" eaLnBrk="1" hangingPunct="1">
              <a:lnSpc>
                <a:spcPct val="90000"/>
              </a:lnSpc>
            </a:pPr>
            <a:r>
              <a:rPr lang="en-US" dirty="0" smtClean="0">
                <a:solidFill>
                  <a:srgbClr val="000000"/>
                </a:solidFill>
              </a:rPr>
              <a:t>Recovery from failure</a:t>
            </a:r>
          </a:p>
          <a:p>
            <a:pPr lvl="2" eaLnBrk="1" hangingPunct="1">
              <a:lnSpc>
                <a:spcPct val="90000"/>
              </a:lnSpc>
            </a:pPr>
            <a:r>
              <a:rPr lang="en-US" dirty="0" smtClean="0">
                <a:solidFill>
                  <a:srgbClr val="000000"/>
                </a:solidFill>
              </a:rPr>
              <a:t>Roll back</a:t>
            </a:r>
          </a:p>
          <a:p>
            <a:pPr lvl="1" eaLnBrk="1" hangingPunct="1">
              <a:lnSpc>
                <a:spcPct val="90000"/>
              </a:lnSpc>
            </a:pPr>
            <a:endParaRPr lang="en-US" dirty="0" smtClean="0">
              <a:solidFill>
                <a:srgbClr val="000000"/>
              </a:solidFill>
            </a:endParaRPr>
          </a:p>
          <a:p>
            <a:pPr lvl="1" eaLnBrk="1" hangingPunct="1">
              <a:lnSpc>
                <a:spcPct val="90000"/>
              </a:lnSpc>
            </a:pPr>
            <a:r>
              <a:rPr lang="en-US" dirty="0" smtClean="0">
                <a:solidFill>
                  <a:srgbClr val="000000"/>
                </a:solidFill>
              </a:rPr>
              <a:t>Redundancy </a:t>
            </a:r>
            <a:r>
              <a:rPr lang="en-US" sz="1800" i="1" dirty="0" smtClean="0">
                <a:solidFill>
                  <a:srgbClr val="000000"/>
                </a:solidFill>
              </a:rPr>
              <a:t>(services can be made tolerate failures)</a:t>
            </a:r>
            <a:endParaRPr lang="en-US" i="1" dirty="0" smtClean="0">
              <a:solidFill>
                <a:srgbClr val="000000"/>
              </a:solidFill>
            </a:endParaRPr>
          </a:p>
          <a:p>
            <a:pPr lvl="2" eaLnBrk="1" hangingPunct="1">
              <a:lnSpc>
                <a:spcPct val="90000"/>
              </a:lnSpc>
            </a:pPr>
            <a:r>
              <a:rPr lang="en-US" dirty="0" smtClean="0">
                <a:solidFill>
                  <a:srgbClr val="000000"/>
                </a:solidFill>
              </a:rPr>
              <a:t>Redundant routes in network</a:t>
            </a:r>
          </a:p>
          <a:p>
            <a:pPr lvl="2" eaLnBrk="1" hangingPunct="1">
              <a:lnSpc>
                <a:spcPct val="90000"/>
              </a:lnSpc>
            </a:pPr>
            <a:r>
              <a:rPr lang="en-US" dirty="0" smtClean="0">
                <a:solidFill>
                  <a:srgbClr val="000000"/>
                </a:solidFill>
              </a:rPr>
              <a:t>Replication of DNS tables in multiple domain name servers</a:t>
            </a:r>
          </a:p>
          <a:p>
            <a:pPr lvl="1" eaLnBrk="1" hangingPunct="1">
              <a:lnSpc>
                <a:spcPct val="90000"/>
              </a:lnSpc>
            </a:pPr>
            <a:endParaRPr lang="en-US" dirty="0" smtClean="0">
              <a:solidFill>
                <a:srgbClr val="000000"/>
              </a:solidFill>
            </a:endParaRPr>
          </a:p>
          <a:p>
            <a:pPr lvl="1" eaLnBrk="1" hangingPunct="1">
              <a:lnSpc>
                <a:spcPct val="90000"/>
              </a:lnSpc>
            </a:pPr>
            <a:r>
              <a:rPr lang="en-US" dirty="0" smtClean="0">
                <a:solidFill>
                  <a:srgbClr val="000000"/>
                </a:solidFill>
              </a:rPr>
              <a:t>Availability </a:t>
            </a:r>
            <a:endParaRPr lang="en-US" dirty="0" smtClean="0">
              <a:solidFill>
                <a:srgbClr val="000000"/>
              </a:solidFill>
            </a:endParaRPr>
          </a:p>
          <a:p>
            <a:pPr lvl="2" eaLnBrk="1" hangingPunct="1">
              <a:lnSpc>
                <a:spcPct val="90000"/>
              </a:lnSpc>
            </a:pPr>
            <a:r>
              <a:rPr lang="en-US" dirty="0" smtClean="0">
                <a:solidFill>
                  <a:srgbClr val="000000"/>
                </a:solidFill>
              </a:rPr>
              <a:t>Measure of the proportion of the time a server is available</a:t>
            </a:r>
          </a:p>
          <a:p>
            <a:pPr lvl="2" eaLnBrk="1" hangingPunct="1">
              <a:lnSpc>
                <a:spcPct val="90000"/>
              </a:lnSpc>
            </a:pPr>
            <a:r>
              <a:rPr lang="en-US" dirty="0" smtClean="0">
                <a:solidFill>
                  <a:srgbClr val="000000"/>
                </a:solidFill>
              </a:rPr>
              <a:t>User may move to another computer if the one they were using fails</a:t>
            </a:r>
          </a:p>
          <a:p>
            <a:pPr eaLnBrk="1" hangingPunct="1">
              <a:lnSpc>
                <a:spcPct val="90000"/>
              </a:lnSpc>
            </a:pPr>
            <a:endParaRPr lang="en-US" dirty="0" smtClean="0"/>
          </a:p>
        </p:txBody>
      </p:sp>
      <p:sp>
        <p:nvSpPr>
          <p:cNvPr id="6" name="Rectangle 2"/>
          <p:cNvSpPr>
            <a:spLocks noGrp="1" noChangeArrowheads="1"/>
          </p:cNvSpPr>
          <p:nvPr>
            <p:ph type="title"/>
          </p:nvPr>
        </p:nvSpPr>
        <p:spPr>
          <a:xfrm>
            <a:off x="1259632" y="116632"/>
            <a:ext cx="7499350" cy="1143000"/>
          </a:xfrm>
        </p:spPr>
        <p:txBody>
          <a:bodyPr/>
          <a:lstStyle/>
          <a:p>
            <a:pPr algn="ctr" eaLnBrk="1" fontAlgn="auto" hangingPunct="1">
              <a:spcAft>
                <a:spcPts val="0"/>
              </a:spcAft>
              <a:defRPr/>
            </a:pPr>
            <a:r>
              <a:rPr lang="en-US" dirty="0" smtClean="0">
                <a:solidFill>
                  <a:schemeClr val="tx2">
                    <a:satMod val="130000"/>
                  </a:schemeClr>
                </a:solidFill>
              </a:rPr>
              <a:t>Failure Handling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Concurrency</a:t>
            </a:r>
          </a:p>
        </p:txBody>
      </p:sp>
      <p:sp>
        <p:nvSpPr>
          <p:cNvPr id="89091" name="Rectangle 3"/>
          <p:cNvSpPr>
            <a:spLocks noGrp="1" noChangeArrowheads="1"/>
          </p:cNvSpPr>
          <p:nvPr>
            <p:ph idx="1"/>
          </p:nvPr>
        </p:nvSpPr>
        <p:spPr>
          <a:xfrm>
            <a:off x="1187624" y="1447800"/>
            <a:ext cx="7746826" cy="4800600"/>
          </a:xfrm>
        </p:spPr>
        <p:txBody>
          <a:bodyPr/>
          <a:lstStyle/>
          <a:p>
            <a:pPr algn="just" eaLnBrk="1" hangingPunct="1"/>
            <a:r>
              <a:rPr lang="en-US" sz="1900" dirty="0" smtClean="0"/>
              <a:t>M</a:t>
            </a:r>
            <a:r>
              <a:rPr lang="en-US" sz="1900" dirty="0" smtClean="0">
                <a:solidFill>
                  <a:srgbClr val="00B0F0"/>
                </a:solidFill>
              </a:rPr>
              <a:t>ultiple clients may use the same resource at the same time </a:t>
            </a:r>
          </a:p>
          <a:p>
            <a:pPr algn="just" eaLnBrk="1" hangingPunct="1"/>
            <a:r>
              <a:rPr lang="en-US" sz="1900" dirty="0" smtClean="0"/>
              <a:t>E.g. a data structure that records online bids may be accessed frequently when the deadline is near to end.</a:t>
            </a:r>
          </a:p>
          <a:p>
            <a:pPr algn="just" eaLnBrk="1" hangingPunct="1"/>
            <a:endParaRPr lang="en-US" sz="1900" dirty="0" smtClean="0"/>
          </a:p>
          <a:p>
            <a:pPr algn="just" eaLnBrk="1" hangingPunct="1"/>
            <a:r>
              <a:rPr lang="en-US" sz="1900" dirty="0" smtClean="0"/>
              <a:t>Process manages resource and it should allow multiple users to access it. </a:t>
            </a:r>
          </a:p>
          <a:p>
            <a:pPr algn="just" eaLnBrk="1" hangingPunct="1"/>
            <a:r>
              <a:rPr lang="en-US" sz="1900" dirty="0" smtClean="0"/>
              <a:t>E.g. resource is encapsulated as an object and that invocations are executed in concurrent threads. </a:t>
            </a:r>
          </a:p>
          <a:p>
            <a:pPr algn="just" eaLnBrk="1" hangingPunct="1"/>
            <a:r>
              <a:rPr lang="en-US" sz="1900" dirty="0" smtClean="0"/>
              <a:t>In this case several threads are executing concurrently with in an object and the operations should not conflict with each other and should provide the consistent results. </a:t>
            </a:r>
          </a:p>
          <a:p>
            <a:pPr algn="just" eaLnBrk="1" hangingPunct="1"/>
            <a:endParaRPr lang="en-US" sz="1900" dirty="0" smtClean="0"/>
          </a:p>
          <a:p>
            <a:pPr algn="just" eaLnBrk="1" hangingPunct="1"/>
            <a:r>
              <a:rPr lang="en-US" sz="1900" dirty="0" smtClean="0"/>
              <a:t>For an object to be safe in a concurrent environment its operations must be synchronized in such a way that its data remains consistent.  </a:t>
            </a:r>
          </a:p>
        </p:txBody>
      </p:sp>
      <p:sp>
        <p:nvSpPr>
          <p:cNvPr id="4" name="Date Placeholder 3"/>
          <p:cNvSpPr>
            <a:spLocks noGrp="1"/>
          </p:cNvSpPr>
          <p:nvPr>
            <p:ph type="dt" sz="quarter" idx="10"/>
          </p:nvPr>
        </p:nvSpPr>
        <p:spPr/>
        <p:txBody>
          <a:bodyPr/>
          <a:lstStyle/>
          <a:p>
            <a:pPr>
              <a:defRPr/>
            </a:pPr>
            <a:fld id="{C905C9B3-3032-436F-978D-FB690F47ED84}"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769FC23A-85EE-4446-A17F-709D69F8C0D0}" type="slidenum">
              <a:rPr lang="en-GB" smtClean="0"/>
              <a:pPr>
                <a:defRPr/>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Transparency</a:t>
            </a:r>
          </a:p>
        </p:txBody>
      </p:sp>
      <p:sp>
        <p:nvSpPr>
          <p:cNvPr id="90115" name="Rectangle 3"/>
          <p:cNvSpPr>
            <a:spLocks noGrp="1" noChangeArrowheads="1"/>
          </p:cNvSpPr>
          <p:nvPr>
            <p:ph idx="1"/>
          </p:nvPr>
        </p:nvSpPr>
        <p:spPr>
          <a:xfrm>
            <a:off x="1258888" y="1330325"/>
            <a:ext cx="7427912" cy="5123011"/>
          </a:xfrm>
        </p:spPr>
        <p:txBody>
          <a:bodyPr/>
          <a:lstStyle/>
          <a:p>
            <a:pPr algn="just" eaLnBrk="1" hangingPunct="1">
              <a:lnSpc>
                <a:spcPct val="80000"/>
              </a:lnSpc>
            </a:pPr>
            <a:endParaRPr lang="en-US" sz="2400" dirty="0" smtClean="0"/>
          </a:p>
          <a:p>
            <a:pPr algn="just" eaLnBrk="1" hangingPunct="1">
              <a:lnSpc>
                <a:spcPct val="80000"/>
              </a:lnSpc>
            </a:pPr>
            <a:r>
              <a:rPr lang="en-US" sz="2400" dirty="0" smtClean="0"/>
              <a:t>Concealment of different and separation of components from the users and </a:t>
            </a:r>
            <a:r>
              <a:rPr lang="en-US" sz="2400" i="1" dirty="0" smtClean="0"/>
              <a:t>application programmers</a:t>
            </a:r>
            <a:r>
              <a:rPr lang="en-US" sz="2400" dirty="0" smtClean="0"/>
              <a:t>. </a:t>
            </a:r>
          </a:p>
          <a:p>
            <a:pPr algn="just" eaLnBrk="1" hangingPunct="1">
              <a:lnSpc>
                <a:spcPct val="80000"/>
              </a:lnSpc>
            </a:pPr>
            <a:endParaRPr lang="en-US" sz="2400" dirty="0" smtClean="0"/>
          </a:p>
          <a:p>
            <a:pPr algn="just" eaLnBrk="1" hangingPunct="1">
              <a:lnSpc>
                <a:spcPct val="80000"/>
              </a:lnSpc>
            </a:pPr>
            <a:r>
              <a:rPr lang="en-US" sz="2400" dirty="0" smtClean="0"/>
              <a:t>They will always perceive that there is a single system who is performing their requests.</a:t>
            </a:r>
          </a:p>
          <a:p>
            <a:pPr algn="just" eaLnBrk="1" hangingPunct="1">
              <a:lnSpc>
                <a:spcPct val="80000"/>
              </a:lnSpc>
            </a:pPr>
            <a:endParaRPr lang="en-US" sz="2400" dirty="0" smtClean="0"/>
          </a:p>
          <a:p>
            <a:pPr lvl="1" algn="just" eaLnBrk="1" hangingPunct="1">
              <a:lnSpc>
                <a:spcPct val="80000"/>
              </a:lnSpc>
            </a:pPr>
            <a:r>
              <a:rPr lang="en-US" sz="2000" b="1" dirty="0" smtClean="0"/>
              <a:t>Access Transparency</a:t>
            </a:r>
            <a:r>
              <a:rPr lang="en-US" sz="2000" dirty="0" smtClean="0"/>
              <a:t>: Enables local and remote resources to be accessed using identical operations </a:t>
            </a:r>
          </a:p>
          <a:p>
            <a:pPr lvl="1" algn="just" eaLnBrk="1" hangingPunct="1">
              <a:lnSpc>
                <a:spcPct val="80000"/>
              </a:lnSpc>
              <a:buNone/>
            </a:pPr>
            <a:r>
              <a:rPr lang="en-US" sz="2000" dirty="0" smtClean="0"/>
              <a:t>	E.g. streams read write in same way.</a:t>
            </a:r>
          </a:p>
          <a:p>
            <a:pPr lvl="1" algn="just" eaLnBrk="1" hangingPunct="1">
              <a:lnSpc>
                <a:spcPct val="80000"/>
              </a:lnSpc>
              <a:buFont typeface="Wingdings" pitchFamily="2" charset="2"/>
              <a:buNone/>
            </a:pPr>
            <a:endParaRPr lang="en-US" sz="2000" dirty="0" smtClean="0"/>
          </a:p>
          <a:p>
            <a:pPr lvl="1" algn="just" eaLnBrk="1" hangingPunct="1">
              <a:lnSpc>
                <a:spcPct val="80000"/>
              </a:lnSpc>
            </a:pPr>
            <a:r>
              <a:rPr lang="en-US" sz="2000" b="1" dirty="0" smtClean="0"/>
              <a:t>Location Transparency:</a:t>
            </a:r>
            <a:r>
              <a:rPr lang="en-US" sz="2000" dirty="0" smtClean="0"/>
              <a:t> Enable resources to be accessed without knowledge of their physical or network location.</a:t>
            </a:r>
          </a:p>
          <a:p>
            <a:pPr lvl="1" algn="just" eaLnBrk="1" hangingPunct="1">
              <a:lnSpc>
                <a:spcPct val="80000"/>
              </a:lnSpc>
            </a:pPr>
            <a:r>
              <a:rPr lang="en-US" sz="2000" dirty="0" smtClean="0"/>
              <a:t>E.g. URL’S is location transparent.</a:t>
            </a:r>
          </a:p>
          <a:p>
            <a:pPr lvl="1" algn="just" eaLnBrk="1" hangingPunct="1">
              <a:lnSpc>
                <a:spcPct val="80000"/>
              </a:lnSpc>
            </a:pPr>
            <a:endParaRPr lang="en-US" sz="2000" dirty="0" smtClean="0"/>
          </a:p>
        </p:txBody>
      </p:sp>
      <p:sp>
        <p:nvSpPr>
          <p:cNvPr id="4" name="Date Placeholder 3"/>
          <p:cNvSpPr>
            <a:spLocks noGrp="1"/>
          </p:cNvSpPr>
          <p:nvPr>
            <p:ph type="dt" sz="quarter" idx="10"/>
          </p:nvPr>
        </p:nvSpPr>
        <p:spPr/>
        <p:txBody>
          <a:bodyPr/>
          <a:lstStyle/>
          <a:p>
            <a:pPr>
              <a:defRPr/>
            </a:pPr>
            <a:fld id="{C036518E-444E-4349-8003-B54B05D91EEB}"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2DB12F56-B6FC-4953-8746-D247E0F116BB}" type="slidenum">
              <a:rPr lang="en-GB" smtClean="0"/>
              <a:pPr>
                <a:defRPr/>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fontAlgn="auto" hangingPunct="1">
              <a:spcAft>
                <a:spcPts val="0"/>
              </a:spcAft>
              <a:defRPr/>
            </a:pPr>
            <a:r>
              <a:rPr lang="en-US" smtClean="0">
                <a:solidFill>
                  <a:schemeClr val="tx2">
                    <a:satMod val="130000"/>
                  </a:schemeClr>
                </a:solidFill>
              </a:rPr>
              <a:t>Transparency</a:t>
            </a:r>
          </a:p>
        </p:txBody>
      </p:sp>
      <p:sp>
        <p:nvSpPr>
          <p:cNvPr id="90115" name="Rectangle 3"/>
          <p:cNvSpPr>
            <a:spLocks noGrp="1" noChangeArrowheads="1"/>
          </p:cNvSpPr>
          <p:nvPr>
            <p:ph idx="1"/>
          </p:nvPr>
        </p:nvSpPr>
        <p:spPr>
          <a:xfrm>
            <a:off x="1258888" y="1330325"/>
            <a:ext cx="7427912" cy="5527675"/>
          </a:xfrm>
        </p:spPr>
        <p:txBody>
          <a:bodyPr/>
          <a:lstStyle/>
          <a:p>
            <a:pPr lvl="1" algn="just" eaLnBrk="1" hangingPunct="1">
              <a:lnSpc>
                <a:spcPct val="80000"/>
              </a:lnSpc>
            </a:pPr>
            <a:endParaRPr lang="en-US" sz="2400" dirty="0" smtClean="0"/>
          </a:p>
          <a:p>
            <a:pPr lvl="1" algn="just" eaLnBrk="1" hangingPunct="1">
              <a:lnSpc>
                <a:spcPct val="80000"/>
              </a:lnSpc>
            </a:pPr>
            <a:r>
              <a:rPr lang="en-US" sz="2400" b="1" dirty="0" smtClean="0"/>
              <a:t>Failure Transparency</a:t>
            </a:r>
            <a:r>
              <a:rPr lang="en-US" sz="2400" dirty="0" smtClean="0"/>
              <a:t>:</a:t>
            </a:r>
          </a:p>
          <a:p>
            <a:pPr lvl="1" algn="just" eaLnBrk="1" hangingPunct="1">
              <a:lnSpc>
                <a:spcPct val="80000"/>
              </a:lnSpc>
              <a:buNone/>
            </a:pPr>
            <a:r>
              <a:rPr lang="en-US" sz="2400" dirty="0" smtClean="0"/>
              <a:t>	E</a:t>
            </a:r>
            <a:r>
              <a:rPr lang="en-GB" sz="2400" dirty="0" err="1" smtClean="0">
                <a:solidFill>
                  <a:srgbClr val="000000"/>
                </a:solidFill>
              </a:rPr>
              <a:t>nables</a:t>
            </a:r>
            <a:r>
              <a:rPr lang="en-GB" sz="2400" dirty="0" smtClean="0">
                <a:solidFill>
                  <a:srgbClr val="000000"/>
                </a:solidFill>
              </a:rPr>
              <a:t> the concealment of faults, allowing users and application programs to complete their tasks despite the failure of hardware or software components.</a:t>
            </a:r>
            <a:r>
              <a:rPr lang="en-US" sz="2400" dirty="0" smtClean="0"/>
              <a:t> e.g. retransmission etc.</a:t>
            </a:r>
          </a:p>
          <a:p>
            <a:pPr lvl="1" algn="just" eaLnBrk="1" hangingPunct="1">
              <a:lnSpc>
                <a:spcPct val="80000"/>
              </a:lnSpc>
            </a:pPr>
            <a:endParaRPr lang="en-US" sz="2400" dirty="0" smtClean="0"/>
          </a:p>
          <a:p>
            <a:pPr lvl="1" algn="just" eaLnBrk="1" hangingPunct="1">
              <a:lnSpc>
                <a:spcPct val="80000"/>
              </a:lnSpc>
            </a:pPr>
            <a:r>
              <a:rPr lang="en-US" sz="2400" b="1" dirty="0" smtClean="0"/>
              <a:t>Mobility transparency</a:t>
            </a:r>
          </a:p>
          <a:p>
            <a:pPr lvl="1" algn="just" eaLnBrk="1" hangingPunct="1">
              <a:lnSpc>
                <a:spcPct val="80000"/>
              </a:lnSpc>
              <a:buNone/>
            </a:pPr>
            <a:r>
              <a:rPr lang="en-US" sz="2400" dirty="0" smtClean="0"/>
              <a:t>   Allows the movement of resources and clients with in a system without affecting the operation of users. E.g. mobile phone. </a:t>
            </a:r>
          </a:p>
          <a:p>
            <a:pPr lvl="1" algn="just" eaLnBrk="1" hangingPunct="1">
              <a:lnSpc>
                <a:spcPct val="80000"/>
              </a:lnSpc>
              <a:buNone/>
            </a:pPr>
            <a:r>
              <a:rPr lang="en-US" sz="2400" dirty="0" smtClean="0"/>
              <a:t>	Both caller (client) and </a:t>
            </a:r>
            <a:r>
              <a:rPr lang="en-US" sz="2400" dirty="0" err="1" smtClean="0"/>
              <a:t>callee</a:t>
            </a:r>
            <a:r>
              <a:rPr lang="en-US" sz="2400" dirty="0" smtClean="0"/>
              <a:t> (resource) are traveling to different places.    </a:t>
            </a:r>
          </a:p>
          <a:p>
            <a:pPr lvl="1" algn="just" eaLnBrk="1" hangingPunct="1">
              <a:lnSpc>
                <a:spcPct val="80000"/>
              </a:lnSpc>
            </a:pPr>
            <a:endParaRPr lang="en-US" sz="2400" dirty="0" smtClean="0"/>
          </a:p>
        </p:txBody>
      </p:sp>
      <p:sp>
        <p:nvSpPr>
          <p:cNvPr id="4" name="Date Placeholder 3"/>
          <p:cNvSpPr>
            <a:spLocks noGrp="1"/>
          </p:cNvSpPr>
          <p:nvPr>
            <p:ph type="dt" sz="quarter" idx="10"/>
          </p:nvPr>
        </p:nvSpPr>
        <p:spPr/>
        <p:txBody>
          <a:bodyPr/>
          <a:lstStyle/>
          <a:p>
            <a:pPr>
              <a:defRPr/>
            </a:pPr>
            <a:fld id="{C036518E-444E-4349-8003-B54B05D91EEB}"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2DB12F56-B6FC-4953-8746-D247E0F116BB}" type="slidenum">
              <a:rPr lang="en-GB" smtClean="0"/>
              <a:pPr>
                <a:defRPr/>
              </a:pPr>
              <a:t>25</a:t>
            </a:fld>
            <a:endParaRPr lang="en-GB"/>
          </a:p>
        </p:txBody>
      </p:sp>
      <p:sp>
        <p:nvSpPr>
          <p:cNvPr id="6" name="TextBox 5"/>
          <p:cNvSpPr txBox="1"/>
          <p:nvPr/>
        </p:nvSpPr>
        <p:spPr>
          <a:xfrm>
            <a:off x="2771800" y="5805264"/>
            <a:ext cx="5981317" cy="64633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GB" dirty="0" smtClean="0"/>
              <a:t>Two Most Important : Access and Location Transparency</a:t>
            </a:r>
          </a:p>
          <a:p>
            <a:pPr algn="ctr"/>
            <a:r>
              <a:rPr lang="en-GB" dirty="0" smtClean="0"/>
              <a:t>Network Transparency</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4CD872BF-C7D5-4A49-AD21-1BBCF1A57F82}" type="slidenum">
              <a:rPr lang="en-US" smtClean="0">
                <a:ea typeface="ＭＳ Ｐゴシック" pitchFamily="34" charset="-128"/>
              </a:rPr>
              <a:pPr/>
              <a:t>26</a:t>
            </a:fld>
            <a:endParaRPr lang="en-US" smtClean="0">
              <a:ea typeface="ＭＳ Ｐゴシック" pitchFamily="34" charset="-128"/>
            </a:endParaRPr>
          </a:p>
        </p:txBody>
      </p:sp>
      <p:sp>
        <p:nvSpPr>
          <p:cNvPr id="43011" name="Rectangle 2"/>
          <p:cNvSpPr>
            <a:spLocks noGrp="1" noChangeArrowheads="1"/>
          </p:cNvSpPr>
          <p:nvPr>
            <p:ph type="title"/>
          </p:nvPr>
        </p:nvSpPr>
        <p:spPr/>
        <p:txBody>
          <a:bodyPr/>
          <a:lstStyle/>
          <a:p>
            <a:pPr eaLnBrk="1" hangingPunct="1"/>
            <a:r>
              <a:rPr lang="en-US" smtClean="0"/>
              <a:t>Challenges :</a:t>
            </a:r>
            <a:r>
              <a:rPr lang="en-US" sz="3800" smtClean="0">
                <a:solidFill>
                  <a:srgbClr val="993300"/>
                </a:solidFill>
              </a:rPr>
              <a:t>Transparency</a:t>
            </a:r>
          </a:p>
        </p:txBody>
      </p:sp>
      <p:sp>
        <p:nvSpPr>
          <p:cNvPr id="43012" name="Rectangle 3"/>
          <p:cNvSpPr>
            <a:spLocks noGrp="1" noChangeArrowheads="1"/>
          </p:cNvSpPr>
          <p:nvPr>
            <p:ph type="body" idx="1"/>
          </p:nvPr>
        </p:nvSpPr>
        <p:spPr>
          <a:xfrm>
            <a:off x="838200" y="1600200"/>
            <a:ext cx="7772400" cy="4876800"/>
          </a:xfrm>
        </p:spPr>
        <p:txBody>
          <a:bodyPr/>
          <a:lstStyle/>
          <a:p>
            <a:pPr eaLnBrk="1" hangingPunct="1">
              <a:lnSpc>
                <a:spcPct val="80000"/>
              </a:lnSpc>
            </a:pPr>
            <a:r>
              <a:rPr lang="en-GB" sz="2400" i="1" dirty="0" smtClean="0">
                <a:solidFill>
                  <a:srgbClr val="003399"/>
                </a:solidFill>
              </a:rPr>
              <a:t>Concurrency transparency</a:t>
            </a:r>
            <a:r>
              <a:rPr lang="en-GB" sz="2400" dirty="0" smtClean="0">
                <a:solidFill>
                  <a:srgbClr val="003399"/>
                </a:solidFill>
              </a:rPr>
              <a:t>:</a:t>
            </a:r>
            <a:r>
              <a:rPr lang="en-GB" sz="2400" dirty="0" smtClean="0">
                <a:solidFill>
                  <a:srgbClr val="000000"/>
                </a:solidFill>
              </a:rPr>
              <a:t> enables several processes to operate concurrently using shared resources without interference between them</a:t>
            </a:r>
            <a:r>
              <a:rPr lang="en-GB" sz="2400" dirty="0" smtClean="0">
                <a:solidFill>
                  <a:srgbClr val="000000"/>
                </a:solidFill>
              </a:rPr>
              <a:t>.</a:t>
            </a:r>
          </a:p>
          <a:p>
            <a:pPr eaLnBrk="1" hangingPunct="1">
              <a:lnSpc>
                <a:spcPct val="80000"/>
              </a:lnSpc>
            </a:pPr>
            <a:endParaRPr lang="en-GB" sz="2400" dirty="0" smtClean="0">
              <a:solidFill>
                <a:srgbClr val="000000"/>
              </a:solidFill>
            </a:endParaRPr>
          </a:p>
          <a:p>
            <a:pPr eaLnBrk="1" hangingPunct="1">
              <a:lnSpc>
                <a:spcPct val="80000"/>
              </a:lnSpc>
            </a:pPr>
            <a:r>
              <a:rPr lang="en-GB" sz="2400" i="1" dirty="0" smtClean="0">
                <a:solidFill>
                  <a:srgbClr val="003399"/>
                </a:solidFill>
              </a:rPr>
              <a:t>Scaling transparency</a:t>
            </a:r>
            <a:r>
              <a:rPr lang="en-GB" sz="2400" dirty="0" smtClean="0">
                <a:solidFill>
                  <a:srgbClr val="003399"/>
                </a:solidFill>
              </a:rPr>
              <a:t>:</a:t>
            </a:r>
            <a:r>
              <a:rPr lang="en-GB" sz="2400" dirty="0" smtClean="0">
                <a:solidFill>
                  <a:srgbClr val="000000"/>
                </a:solidFill>
              </a:rPr>
              <a:t> allows the system and applications to expand in scale without change to the system structure or the application algorithms.</a:t>
            </a:r>
            <a:endParaRPr lang="en-GB" sz="2400" dirty="0" smtClean="0"/>
          </a:p>
          <a:p>
            <a:pPr eaLnBrk="1" hangingPunct="1">
              <a:lnSpc>
                <a:spcPct val="80000"/>
              </a:lnSpc>
            </a:pPr>
            <a:endParaRPr lang="en-GB" sz="2400" dirty="0" smtClean="0">
              <a:solidFill>
                <a:srgbClr val="000000"/>
              </a:solidFill>
            </a:endParaRPr>
          </a:p>
          <a:p>
            <a:pPr eaLnBrk="1" hangingPunct="1">
              <a:lnSpc>
                <a:spcPct val="80000"/>
              </a:lnSpc>
            </a:pPr>
            <a:endParaRPr lang="en-GB" sz="2400" dirty="0" smtClean="0">
              <a:solidFill>
                <a:srgbClr val="000000"/>
              </a:solidFill>
            </a:endParaRPr>
          </a:p>
          <a:p>
            <a:pPr eaLnBrk="1" hangingPunct="1">
              <a:lnSpc>
                <a:spcPct val="80000"/>
              </a:lnSpc>
            </a:pPr>
            <a:endParaRPr lang="en-GB" sz="2400" i="1" dirty="0" smtClean="0">
              <a:solidFill>
                <a:srgbClr val="003399"/>
              </a:solidFill>
            </a:endParaRPr>
          </a:p>
          <a:p>
            <a:pPr eaLnBrk="1" hangingPunct="1">
              <a:lnSpc>
                <a:spcPct val="80000"/>
              </a:lnSpc>
            </a:pPr>
            <a:endParaRPr lang="en-US" sz="2400" b="1" dirty="0" smtClean="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GB"/>
              <a:t>Fall 2007</a:t>
            </a:r>
            <a:endParaRPr lang="en-US"/>
          </a:p>
        </p:txBody>
      </p:sp>
      <p:sp>
        <p:nvSpPr>
          <p:cNvPr id="5" name="Footer Placeholder 4"/>
          <p:cNvSpPr>
            <a:spLocks noGrp="1"/>
          </p:cNvSpPr>
          <p:nvPr>
            <p:ph type="ftr" sz="quarter" idx="11"/>
          </p:nvPr>
        </p:nvSpPr>
        <p:spPr/>
        <p:txBody>
          <a:bodyPr/>
          <a:lstStyle/>
          <a:p>
            <a:pPr>
              <a:defRPr/>
            </a:pPr>
            <a:r>
              <a:rPr lang="en-US"/>
              <a:t>cs425</a:t>
            </a:r>
          </a:p>
        </p:txBody>
      </p:sp>
      <p:sp>
        <p:nvSpPr>
          <p:cNvPr id="6" name="Slide Number Placeholder 5"/>
          <p:cNvSpPr>
            <a:spLocks noGrp="1"/>
          </p:cNvSpPr>
          <p:nvPr>
            <p:ph type="sldNum" sz="quarter" idx="12"/>
          </p:nvPr>
        </p:nvSpPr>
        <p:spPr/>
        <p:txBody>
          <a:bodyPr/>
          <a:lstStyle/>
          <a:p>
            <a:pPr>
              <a:defRPr/>
            </a:pPr>
            <a:fld id="{F395BB55-2DB4-45EF-96D2-0604F7891BB6}" type="slidenum">
              <a:rPr lang="en-US"/>
              <a:pPr>
                <a:defRPr/>
              </a:pPr>
              <a:t>27</a:t>
            </a:fld>
            <a:endParaRPr lang="en-US"/>
          </a:p>
        </p:txBody>
      </p:sp>
      <p:sp>
        <p:nvSpPr>
          <p:cNvPr id="16389" name="Rectangle 2"/>
          <p:cNvSpPr>
            <a:spLocks noGrp="1" noChangeArrowheads="1"/>
          </p:cNvSpPr>
          <p:nvPr>
            <p:ph type="title"/>
          </p:nvPr>
        </p:nvSpPr>
        <p:spPr>
          <a:xfrm>
            <a:off x="1644650" y="0"/>
            <a:ext cx="7499350" cy="908720"/>
          </a:xfrm>
        </p:spPr>
        <p:txBody>
          <a:bodyPr/>
          <a:lstStyle/>
          <a:p>
            <a:pPr algn="ctr" eaLnBrk="1" hangingPunct="1">
              <a:defRPr/>
            </a:pPr>
            <a:r>
              <a:rPr lang="en-US" dirty="0" smtClean="0">
                <a:solidFill>
                  <a:schemeClr val="tx1"/>
                </a:solidFill>
              </a:rPr>
              <a:t>Degree of transparency</a:t>
            </a:r>
          </a:p>
        </p:txBody>
      </p:sp>
      <p:sp>
        <p:nvSpPr>
          <p:cNvPr id="29702" name="Rectangle 3"/>
          <p:cNvSpPr>
            <a:spLocks noGrp="1" noChangeArrowheads="1"/>
          </p:cNvSpPr>
          <p:nvPr>
            <p:ph type="body" idx="1"/>
          </p:nvPr>
        </p:nvSpPr>
        <p:spPr>
          <a:xfrm>
            <a:off x="1116013" y="1600200"/>
            <a:ext cx="7570787" cy="4997152"/>
          </a:xfrm>
        </p:spPr>
        <p:txBody>
          <a:bodyPr/>
          <a:lstStyle/>
          <a:p>
            <a:pPr eaLnBrk="1" hangingPunct="1"/>
            <a:r>
              <a:rPr lang="en-US" dirty="0" smtClean="0"/>
              <a:t>Transparency is</a:t>
            </a:r>
          </a:p>
          <a:p>
            <a:pPr lvl="1" eaLnBrk="1" hangingPunct="1"/>
            <a:r>
              <a:rPr lang="en-US" dirty="0" smtClean="0"/>
              <a:t>Not always desirable</a:t>
            </a:r>
          </a:p>
          <a:p>
            <a:pPr lvl="2" eaLnBrk="1" hangingPunct="1"/>
            <a:r>
              <a:rPr lang="en-US" dirty="0" smtClean="0"/>
              <a:t>Users located in different continents (restricted websites/contents)</a:t>
            </a:r>
          </a:p>
          <a:p>
            <a:pPr lvl="2" eaLnBrk="1" hangingPunct="1"/>
            <a:r>
              <a:rPr lang="en-US" dirty="0" smtClean="0"/>
              <a:t>Users trying to access local resources (Printers etc)</a:t>
            </a:r>
          </a:p>
          <a:p>
            <a:pPr lvl="1" eaLnBrk="1" hangingPunct="1"/>
            <a:endParaRPr lang="en-US" dirty="0" smtClean="0"/>
          </a:p>
          <a:p>
            <a:pPr lvl="1" eaLnBrk="1" hangingPunct="1"/>
            <a:r>
              <a:rPr lang="en-US" dirty="0" smtClean="0"/>
              <a:t>Not always possible</a:t>
            </a:r>
          </a:p>
          <a:p>
            <a:pPr lvl="2" eaLnBrk="1" hangingPunct="1"/>
            <a:r>
              <a:rPr lang="en-US" dirty="0" smtClean="0"/>
              <a:t>Hiding failures </a:t>
            </a:r>
          </a:p>
          <a:p>
            <a:pPr lvl="2" eaLnBrk="1" hangingPunct="1"/>
            <a:r>
              <a:rPr lang="en-US" dirty="0" smtClean="0"/>
              <a:t>(you can’t distinguish a slow computer from a failing one)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852936"/>
            <a:ext cx="7499350" cy="1143000"/>
          </a:xfrm>
        </p:spPr>
        <p:txBody>
          <a:bodyPr/>
          <a:lstStyle/>
          <a:p>
            <a:pPr algn="ctr"/>
            <a:r>
              <a:rPr lang="en-GB" dirty="0" smtClean="0"/>
              <a:t>End of Chapter 1</a:t>
            </a:r>
            <a:endParaRPr lang="en-GB" dirty="0"/>
          </a:p>
        </p:txBody>
      </p:sp>
      <p:sp>
        <p:nvSpPr>
          <p:cNvPr id="4" name="Date Placeholder 3"/>
          <p:cNvSpPr>
            <a:spLocks noGrp="1"/>
          </p:cNvSpPr>
          <p:nvPr>
            <p:ph type="dt" sz="half" idx="10"/>
          </p:nvPr>
        </p:nvSpPr>
        <p:spPr/>
        <p:txBody>
          <a:bodyPr/>
          <a:lstStyle/>
          <a:p>
            <a:pPr>
              <a:defRPr/>
            </a:pPr>
            <a:fld id="{77B65587-DE3F-4461-A6EF-AC4643151B0B}" type="datetime1">
              <a:rPr lang="en-GB" smtClean="0"/>
              <a:pPr>
                <a:defRPr/>
              </a:pPr>
              <a:t>01/03/2011</a:t>
            </a:fld>
            <a:endParaRPr lang="en-GB"/>
          </a:p>
        </p:txBody>
      </p:sp>
      <p:sp>
        <p:nvSpPr>
          <p:cNvPr id="5" name="Slide Number Placeholder 4"/>
          <p:cNvSpPr>
            <a:spLocks noGrp="1"/>
          </p:cNvSpPr>
          <p:nvPr>
            <p:ph type="sldNum" sz="quarter" idx="12"/>
          </p:nvPr>
        </p:nvSpPr>
        <p:spPr/>
        <p:txBody>
          <a:bodyPr/>
          <a:lstStyle/>
          <a:p>
            <a:pPr>
              <a:defRPr/>
            </a:pPr>
            <a:fld id="{86719B3B-0203-46CA-A001-C16F78D5B180}" type="slidenum">
              <a:rPr lang="en-GB" smtClean="0"/>
              <a:pPr>
                <a:defRPr/>
              </a:pPr>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Courtesy</a:t>
            </a:r>
            <a:endParaRPr lang="en-GB" dirty="0"/>
          </a:p>
        </p:txBody>
      </p:sp>
      <p:sp>
        <p:nvSpPr>
          <p:cNvPr id="3" name="Content Placeholder 2"/>
          <p:cNvSpPr>
            <a:spLocks noGrp="1"/>
          </p:cNvSpPr>
          <p:nvPr>
            <p:ph idx="1"/>
          </p:nvPr>
        </p:nvSpPr>
        <p:spPr>
          <a:xfrm>
            <a:off x="1435100" y="1447800"/>
            <a:ext cx="7499350" cy="4789512"/>
          </a:xfrm>
        </p:spPr>
        <p:txBody>
          <a:bodyPr/>
          <a:lstStyle/>
          <a:p>
            <a:r>
              <a:rPr lang="en-GB" dirty="0" smtClean="0"/>
              <a:t>Following people’s lecture slides have also been consulted during the preparation of this lecture.</a:t>
            </a:r>
          </a:p>
          <a:p>
            <a:endParaRPr lang="en-GB" dirty="0" smtClean="0"/>
          </a:p>
          <a:p>
            <a:r>
              <a:rPr lang="en-GB" dirty="0" smtClean="0"/>
              <a:t>Dr. Rehan Rasool (SEECS)</a:t>
            </a:r>
          </a:p>
          <a:p>
            <a:r>
              <a:rPr lang="en-GB" dirty="0" smtClean="0"/>
              <a:t>Umar Kalim (Ex-SEECS)</a:t>
            </a:r>
          </a:p>
          <a:p>
            <a:r>
              <a:rPr lang="en-GB" dirty="0" smtClean="0"/>
              <a:t>Dr. Faisal Bashir (MCS)</a:t>
            </a:r>
          </a:p>
          <a:p>
            <a:endParaRPr lang="en-GB" dirty="0" smtClean="0"/>
          </a:p>
          <a:p>
            <a:pPr algn="r">
              <a:buNone/>
            </a:pPr>
            <a:r>
              <a:rPr lang="en-GB" sz="2000" dirty="0" smtClean="0"/>
              <a:t>Dr. Hammad Afzal</a:t>
            </a:r>
          </a:p>
          <a:p>
            <a:endParaRPr lang="en-GB" dirty="0"/>
          </a:p>
        </p:txBody>
      </p:sp>
      <p:sp>
        <p:nvSpPr>
          <p:cNvPr id="4" name="Date Placeholder 3"/>
          <p:cNvSpPr>
            <a:spLocks noGrp="1"/>
          </p:cNvSpPr>
          <p:nvPr>
            <p:ph type="dt" sz="half" idx="10"/>
          </p:nvPr>
        </p:nvSpPr>
        <p:spPr/>
        <p:txBody>
          <a:bodyPr/>
          <a:lstStyle/>
          <a:p>
            <a:pPr>
              <a:defRPr/>
            </a:pPr>
            <a:fld id="{77B65587-DE3F-4461-A6EF-AC4643151B0B}" type="datetime1">
              <a:rPr lang="en-GB" smtClean="0"/>
              <a:pPr>
                <a:defRPr/>
              </a:pPr>
              <a:t>01/03/2011</a:t>
            </a:fld>
            <a:endParaRPr lang="en-GB"/>
          </a:p>
        </p:txBody>
      </p:sp>
      <p:sp>
        <p:nvSpPr>
          <p:cNvPr id="5" name="Slide Number Placeholder 4"/>
          <p:cNvSpPr>
            <a:spLocks noGrp="1"/>
          </p:cNvSpPr>
          <p:nvPr>
            <p:ph type="sldNum" sz="quarter" idx="12"/>
          </p:nvPr>
        </p:nvSpPr>
        <p:spPr/>
        <p:txBody>
          <a:bodyPr/>
          <a:lstStyle/>
          <a:p>
            <a:pPr>
              <a:defRPr/>
            </a:pPr>
            <a:fld id="{86719B3B-0203-46CA-A001-C16F78D5B180}" type="slidenum">
              <a:rPr lang="en-GB" smtClean="0"/>
              <a:pPr>
                <a:defRPr/>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03648" y="0"/>
            <a:ext cx="7499350" cy="1143000"/>
          </a:xfrm>
        </p:spPr>
        <p:txBody>
          <a:bodyPr/>
          <a:lstStyle/>
          <a:p>
            <a:pPr algn="ctr" eaLnBrk="1" fontAlgn="auto" hangingPunct="1">
              <a:spcAft>
                <a:spcPts val="0"/>
              </a:spcAft>
              <a:defRPr/>
            </a:pPr>
            <a:r>
              <a:rPr lang="en-US" dirty="0" smtClean="0">
                <a:solidFill>
                  <a:schemeClr val="tx2">
                    <a:satMod val="130000"/>
                  </a:schemeClr>
                </a:solidFill>
              </a:rPr>
              <a:t>Heterogeneity</a:t>
            </a:r>
          </a:p>
        </p:txBody>
      </p:sp>
      <p:sp>
        <p:nvSpPr>
          <p:cNvPr id="75779" name="Rectangle 3"/>
          <p:cNvSpPr>
            <a:spLocks noGrp="1" noChangeArrowheads="1"/>
          </p:cNvSpPr>
          <p:nvPr>
            <p:ph idx="1"/>
          </p:nvPr>
        </p:nvSpPr>
        <p:spPr>
          <a:xfrm>
            <a:off x="1115616" y="1447800"/>
            <a:ext cx="7818834" cy="4800600"/>
          </a:xfrm>
        </p:spPr>
        <p:txBody>
          <a:bodyPr/>
          <a:lstStyle/>
          <a:p>
            <a:pPr algn="just" eaLnBrk="1" hangingPunct="1"/>
            <a:r>
              <a:rPr lang="en-US" sz="2400" dirty="0" smtClean="0"/>
              <a:t>World Wide Web is a distributed system which allows the users to share different resources. </a:t>
            </a:r>
          </a:p>
          <a:p>
            <a:pPr algn="just" eaLnBrk="1" hangingPunct="1"/>
            <a:endParaRPr lang="en-US" sz="2400" dirty="0" smtClean="0"/>
          </a:p>
          <a:p>
            <a:pPr algn="just" eaLnBrk="1" hangingPunct="1"/>
            <a:r>
              <a:rPr lang="en-US" sz="2400" dirty="0" smtClean="0"/>
              <a:t>The WWW users may access services over heterogeneous collection of computers and networks.</a:t>
            </a:r>
          </a:p>
          <a:p>
            <a:pPr algn="just" eaLnBrk="1" hangingPunct="1"/>
            <a:endParaRPr lang="en-US" sz="2400" dirty="0" smtClean="0"/>
          </a:p>
          <a:p>
            <a:pPr algn="just" eaLnBrk="1" hangingPunct="1"/>
            <a:r>
              <a:rPr lang="en-US" sz="2400" dirty="0" smtClean="0"/>
              <a:t> The term heterogeneity applies to the following</a:t>
            </a:r>
          </a:p>
          <a:p>
            <a:pPr marL="860425" lvl="1" indent="-457200" algn="just" eaLnBrk="1" hangingPunct="1"/>
            <a:r>
              <a:rPr lang="en-US" sz="2400" b="1" dirty="0" smtClean="0"/>
              <a:t>Computers</a:t>
            </a:r>
          </a:p>
          <a:p>
            <a:pPr marL="860425" lvl="1" indent="-457200" algn="just" eaLnBrk="1" hangingPunct="1"/>
            <a:r>
              <a:rPr lang="en-US" sz="2400" b="1" dirty="0" smtClean="0"/>
              <a:t>Network</a:t>
            </a:r>
          </a:p>
          <a:p>
            <a:pPr marL="860425" lvl="1" indent="-457200" algn="just" eaLnBrk="1" hangingPunct="1"/>
            <a:r>
              <a:rPr lang="en-US" sz="2400" b="1" dirty="0" smtClean="0"/>
              <a:t>Operating Systems …..</a:t>
            </a:r>
          </a:p>
          <a:p>
            <a:pPr marL="860425" lvl="1" indent="-457200" algn="just" eaLnBrk="1" hangingPunct="1"/>
            <a:r>
              <a:rPr lang="en-US" sz="2400" b="1" dirty="0" smtClean="0">
                <a:solidFill>
                  <a:srgbClr val="FF0000"/>
                </a:solidFill>
              </a:rPr>
              <a:t>Programming Languages</a:t>
            </a:r>
            <a:endParaRPr lang="en-US" sz="2000" dirty="0" smtClean="0">
              <a:solidFill>
                <a:srgbClr val="FF0000"/>
              </a:solidFill>
            </a:endParaRPr>
          </a:p>
        </p:txBody>
      </p:sp>
      <p:sp>
        <p:nvSpPr>
          <p:cNvPr id="5" name="Slide Number Placeholder 4"/>
          <p:cNvSpPr>
            <a:spLocks noGrp="1"/>
          </p:cNvSpPr>
          <p:nvPr>
            <p:ph type="sldNum" sz="quarter" idx="12"/>
          </p:nvPr>
        </p:nvSpPr>
        <p:spPr/>
        <p:txBody>
          <a:bodyPr/>
          <a:lstStyle/>
          <a:p>
            <a:pPr>
              <a:defRPr/>
            </a:pPr>
            <a:fld id="{9C129836-147A-4F9A-BA0E-A02D1FA0931D}" type="slidenum">
              <a:rPr lang="en-GB" smtClean="0"/>
              <a:pPr>
                <a:defRPr/>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03648" y="0"/>
            <a:ext cx="7499350" cy="980728"/>
          </a:xfrm>
        </p:spPr>
        <p:txBody>
          <a:bodyPr/>
          <a:lstStyle/>
          <a:p>
            <a:pPr algn="ctr" eaLnBrk="1" fontAlgn="auto" hangingPunct="1">
              <a:spcAft>
                <a:spcPts val="0"/>
              </a:spcAft>
              <a:defRPr/>
            </a:pPr>
            <a:r>
              <a:rPr lang="en-US" dirty="0" smtClean="0">
                <a:solidFill>
                  <a:schemeClr val="tx2">
                    <a:satMod val="130000"/>
                  </a:schemeClr>
                </a:solidFill>
              </a:rPr>
              <a:t>Heterogeneity</a:t>
            </a:r>
          </a:p>
        </p:txBody>
      </p:sp>
      <p:sp>
        <p:nvSpPr>
          <p:cNvPr id="75779" name="Rectangle 3"/>
          <p:cNvSpPr>
            <a:spLocks noGrp="1" noChangeArrowheads="1"/>
          </p:cNvSpPr>
          <p:nvPr>
            <p:ph idx="1"/>
          </p:nvPr>
        </p:nvSpPr>
        <p:spPr>
          <a:xfrm>
            <a:off x="1115616" y="1124744"/>
            <a:ext cx="7818834" cy="5472608"/>
          </a:xfrm>
        </p:spPr>
        <p:txBody>
          <a:bodyPr/>
          <a:lstStyle/>
          <a:p>
            <a:pPr lvl="1" algn="just" eaLnBrk="1" hangingPunct="1"/>
            <a:endParaRPr lang="en-US" sz="2000" dirty="0" smtClean="0"/>
          </a:p>
          <a:p>
            <a:pPr algn="just" eaLnBrk="1" hangingPunct="1"/>
            <a:r>
              <a:rPr lang="en-US" sz="2400" dirty="0" smtClean="0"/>
              <a:t>Mask the heterogeneity due to different networks.</a:t>
            </a:r>
          </a:p>
          <a:p>
            <a:pPr lvl="1" algn="just" eaLnBrk="1" hangingPunct="1"/>
            <a:r>
              <a:rPr lang="en-US" sz="2000" dirty="0" smtClean="0"/>
              <a:t>Network protocols (TCP/IP) used for the communication. </a:t>
            </a:r>
          </a:p>
          <a:p>
            <a:pPr algn="just" eaLnBrk="1" hangingPunct="1"/>
            <a:endParaRPr lang="en-US" sz="2400" dirty="0" smtClean="0"/>
          </a:p>
          <a:p>
            <a:pPr algn="just" eaLnBrk="1" hangingPunct="1"/>
            <a:r>
              <a:rPr lang="en-US" sz="2400" dirty="0" smtClean="0"/>
              <a:t>Problem still exists</a:t>
            </a:r>
          </a:p>
          <a:p>
            <a:pPr lvl="1" algn="just" eaLnBrk="1" hangingPunct="1"/>
            <a:r>
              <a:rPr lang="en-US" sz="2000" dirty="0" smtClean="0"/>
              <a:t>Difference in the representation of Programming Languages</a:t>
            </a:r>
          </a:p>
          <a:p>
            <a:pPr lvl="1" algn="just" eaLnBrk="1" hangingPunct="1"/>
            <a:r>
              <a:rPr lang="en-US" sz="2000" dirty="0" smtClean="0"/>
              <a:t>Difference in Data types representation/ byte order.</a:t>
            </a:r>
          </a:p>
          <a:p>
            <a:pPr lvl="1" algn="just" eaLnBrk="1" hangingPunct="1"/>
            <a:r>
              <a:rPr lang="en-US" sz="2000" dirty="0" smtClean="0"/>
              <a:t>E.g. </a:t>
            </a:r>
            <a:r>
              <a:rPr lang="en-US" sz="2000" dirty="0" smtClean="0"/>
              <a:t>Big Endian/Little Endian: integers </a:t>
            </a:r>
            <a:r>
              <a:rPr lang="en-US" sz="2000" dirty="0" smtClean="0"/>
              <a:t>may be represented differently on different computers.</a:t>
            </a:r>
          </a:p>
          <a:p>
            <a:pPr algn="just" eaLnBrk="1" hangingPunct="1"/>
            <a:endParaRPr lang="en-US" dirty="0" smtClean="0"/>
          </a:p>
          <a:p>
            <a:pPr algn="just" eaLnBrk="1" hangingPunct="1"/>
            <a:r>
              <a:rPr lang="en-US" dirty="0" smtClean="0"/>
              <a:t>Solution</a:t>
            </a:r>
          </a:p>
          <a:p>
            <a:pPr lvl="1" algn="just" eaLnBrk="1" hangingPunct="1"/>
            <a:r>
              <a:rPr lang="en-US" sz="2000" dirty="0" smtClean="0"/>
              <a:t>Middleware: A software layer that provides the abstraction thus masking the heterogeneity. </a:t>
            </a:r>
          </a:p>
          <a:p>
            <a:pPr lvl="1" algn="just" eaLnBrk="1" hangingPunct="1"/>
            <a:r>
              <a:rPr lang="en-US" sz="2000" dirty="0" smtClean="0"/>
              <a:t>E.g. Java RMI, CORBA</a:t>
            </a:r>
          </a:p>
        </p:txBody>
      </p:sp>
      <p:sp>
        <p:nvSpPr>
          <p:cNvPr id="4" name="Date Placeholder 3"/>
          <p:cNvSpPr>
            <a:spLocks noGrp="1"/>
          </p:cNvSpPr>
          <p:nvPr>
            <p:ph type="dt" sz="quarter" idx="10"/>
          </p:nvPr>
        </p:nvSpPr>
        <p:spPr/>
        <p:txBody>
          <a:bodyPr/>
          <a:lstStyle/>
          <a:p>
            <a:pPr>
              <a:defRPr/>
            </a:pPr>
            <a:fld id="{67C93C67-011E-4D69-8220-C4C6905584EB}"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9C129836-147A-4F9A-BA0E-A02D1FA0931D}" type="slidenum">
              <a:rPr lang="en-GB" smtClean="0"/>
              <a:pPr>
                <a:defRPr/>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6E3502CA-7968-43D6-815D-F5A84EC361A3}" type="slidenum">
              <a:rPr lang="en-US" smtClean="0">
                <a:ea typeface="ＭＳ Ｐゴシック" pitchFamily="34" charset="-128"/>
              </a:rPr>
              <a:pPr/>
              <a:t>5</a:t>
            </a:fld>
            <a:endParaRPr lang="en-US" smtClean="0">
              <a:ea typeface="ＭＳ Ｐゴシック" pitchFamily="34" charset="-128"/>
            </a:endParaRPr>
          </a:p>
        </p:txBody>
      </p:sp>
      <p:sp>
        <p:nvSpPr>
          <p:cNvPr id="34819" name="Rectangle 2"/>
          <p:cNvSpPr>
            <a:spLocks noGrp="1" noChangeArrowheads="1"/>
          </p:cNvSpPr>
          <p:nvPr>
            <p:ph type="title"/>
          </p:nvPr>
        </p:nvSpPr>
        <p:spPr>
          <a:xfrm>
            <a:off x="1043608" y="0"/>
            <a:ext cx="7772400" cy="838200"/>
          </a:xfrm>
        </p:spPr>
        <p:txBody>
          <a:bodyPr/>
          <a:lstStyle/>
          <a:p>
            <a:pPr algn="ctr" eaLnBrk="1" hangingPunct="1"/>
            <a:r>
              <a:rPr lang="en-US" dirty="0" smtClean="0"/>
              <a:t>Distributed System</a:t>
            </a:r>
          </a:p>
        </p:txBody>
      </p:sp>
      <p:pic>
        <p:nvPicPr>
          <p:cNvPr id="34820" name="Picture 5"/>
          <p:cNvPicPr>
            <a:picLocks noChangeAspect="1" noChangeArrowheads="1"/>
          </p:cNvPicPr>
          <p:nvPr/>
        </p:nvPicPr>
        <p:blipFill>
          <a:blip r:embed="rId2" cstate="print"/>
          <a:srcRect l="28149" t="42708" r="25113" b="37561"/>
          <a:stretch>
            <a:fillRect/>
          </a:stretch>
        </p:blipFill>
        <p:spPr bwMode="auto">
          <a:xfrm>
            <a:off x="1447800" y="1600200"/>
            <a:ext cx="6324600" cy="3778250"/>
          </a:xfrm>
          <a:prstGeom prst="rect">
            <a:avLst/>
          </a:prstGeom>
          <a:noFill/>
          <a:ln w="9525">
            <a:noFill/>
            <a:miter lim="800000"/>
            <a:headEnd/>
            <a:tailEnd/>
          </a:ln>
        </p:spPr>
      </p:pic>
      <p:sp>
        <p:nvSpPr>
          <p:cNvPr id="34821" name="Text Box 3"/>
          <p:cNvSpPr txBox="1">
            <a:spLocks noChangeArrowheads="1"/>
          </p:cNvSpPr>
          <p:nvPr/>
        </p:nvSpPr>
        <p:spPr bwMode="auto">
          <a:xfrm>
            <a:off x="0" y="5410200"/>
            <a:ext cx="9144000" cy="830263"/>
          </a:xfrm>
          <a:prstGeom prst="rect">
            <a:avLst/>
          </a:prstGeom>
          <a:noFill/>
          <a:ln w="9525">
            <a:noFill/>
            <a:miter lim="800000"/>
            <a:headEnd/>
            <a:tailEnd/>
          </a:ln>
        </p:spPr>
        <p:txBody>
          <a:bodyPr>
            <a:spAutoFit/>
          </a:bodyPr>
          <a:lstStyle/>
          <a:p>
            <a:pPr algn="ctr">
              <a:spcBef>
                <a:spcPct val="50000"/>
              </a:spcBef>
            </a:pPr>
            <a:r>
              <a:rPr lang="en-US"/>
              <a:t>A distributed system organized as middleware.</a:t>
            </a:r>
            <a:br>
              <a:rPr lang="en-US"/>
            </a:br>
            <a:r>
              <a:rPr lang="en-US"/>
              <a:t>Note that the middleware layer extends over multiple machines.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1043608" y="1124744"/>
            <a:ext cx="7890842" cy="5733256"/>
          </a:xfrm>
        </p:spPr>
        <p:txBody>
          <a:bodyPr/>
          <a:lstStyle/>
          <a:p>
            <a:pPr algn="just" eaLnBrk="1" hangingPunct="1"/>
            <a:endParaRPr lang="en-US" sz="1700" dirty="0" smtClean="0"/>
          </a:p>
          <a:p>
            <a:pPr algn="just" eaLnBrk="1" hangingPunct="1"/>
            <a:r>
              <a:rPr lang="en-US" sz="2400" b="1" dirty="0" smtClean="0"/>
              <a:t>Mobile Code and Heterogeneity</a:t>
            </a:r>
          </a:p>
          <a:p>
            <a:pPr lvl="1" algn="just" eaLnBrk="1" hangingPunct="1"/>
            <a:r>
              <a:rPr lang="en-US" sz="2000" dirty="0" smtClean="0"/>
              <a:t>Mobile code is the one that can be sent from one computer to the other. </a:t>
            </a:r>
          </a:p>
          <a:p>
            <a:pPr lvl="1" algn="just" eaLnBrk="1" hangingPunct="1"/>
            <a:r>
              <a:rPr lang="en-US" sz="2000" dirty="0" smtClean="0"/>
              <a:t>Machines may be different, and code for one application might not run on other.</a:t>
            </a:r>
          </a:p>
          <a:p>
            <a:pPr lvl="1" algn="just" eaLnBrk="1" hangingPunct="1"/>
            <a:r>
              <a:rPr lang="en-US" sz="2000" dirty="0" smtClean="0"/>
              <a:t>Example:  Java Applets.</a:t>
            </a:r>
          </a:p>
          <a:p>
            <a:pPr lvl="1" algn="just" eaLnBrk="1" hangingPunct="1">
              <a:buNone/>
            </a:pPr>
            <a:endParaRPr lang="en-US" sz="2000" dirty="0" smtClean="0"/>
          </a:p>
          <a:p>
            <a:pPr algn="just" eaLnBrk="1" hangingPunct="1"/>
            <a:endParaRPr lang="en-US" sz="1700" dirty="0" smtClean="0"/>
          </a:p>
          <a:p>
            <a:pPr algn="just" eaLnBrk="1" hangingPunct="1"/>
            <a:r>
              <a:rPr lang="en-US" sz="2400" b="1" dirty="0" smtClean="0"/>
              <a:t>Virtual Machine: Solution for Mobile Code</a:t>
            </a:r>
          </a:p>
          <a:p>
            <a:pPr lvl="1" algn="just" eaLnBrk="1" hangingPunct="1"/>
            <a:r>
              <a:rPr lang="en-US" sz="2000" dirty="0" smtClean="0"/>
              <a:t>Its allows the code to be executed on any particular machine. </a:t>
            </a:r>
          </a:p>
          <a:p>
            <a:pPr lvl="1" algn="just" eaLnBrk="1" hangingPunct="1"/>
            <a:r>
              <a:rPr lang="en-US" sz="2000" dirty="0" smtClean="0"/>
              <a:t>The compiler generates code for the virtual machine which in turn generates the code for the underlying hardware.</a:t>
            </a:r>
          </a:p>
        </p:txBody>
      </p:sp>
      <p:sp>
        <p:nvSpPr>
          <p:cNvPr id="4" name="Date Placeholder 3"/>
          <p:cNvSpPr>
            <a:spLocks noGrp="1"/>
          </p:cNvSpPr>
          <p:nvPr>
            <p:ph type="dt" sz="quarter" idx="10"/>
          </p:nvPr>
        </p:nvSpPr>
        <p:spPr/>
        <p:txBody>
          <a:bodyPr/>
          <a:lstStyle/>
          <a:p>
            <a:pPr>
              <a:defRPr/>
            </a:pPr>
            <a:fld id="{4FD3A2F6-B3B0-4E52-A4D7-D2DB747E6C29}"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EC084E69-3D52-46D2-BBE8-6AED8B68A316}" type="slidenum">
              <a:rPr lang="en-GB" smtClean="0"/>
              <a:pPr>
                <a:defRPr/>
              </a:pPr>
              <a:t>6</a:t>
            </a:fld>
            <a:endParaRPr lang="en-GB"/>
          </a:p>
        </p:txBody>
      </p:sp>
      <p:sp>
        <p:nvSpPr>
          <p:cNvPr id="7" name="Rectangle 2"/>
          <p:cNvSpPr>
            <a:spLocks noGrp="1" noChangeArrowheads="1"/>
          </p:cNvSpPr>
          <p:nvPr>
            <p:ph type="title"/>
          </p:nvPr>
        </p:nvSpPr>
        <p:spPr>
          <a:xfrm>
            <a:off x="1403648" y="0"/>
            <a:ext cx="7499350" cy="1143000"/>
          </a:xfrm>
        </p:spPr>
        <p:txBody>
          <a:bodyPr/>
          <a:lstStyle/>
          <a:p>
            <a:pPr algn="ctr" eaLnBrk="1" fontAlgn="auto" hangingPunct="1">
              <a:spcAft>
                <a:spcPts val="0"/>
              </a:spcAft>
              <a:defRPr/>
            </a:pPr>
            <a:r>
              <a:rPr lang="en-US" dirty="0" smtClean="0">
                <a:solidFill>
                  <a:schemeClr val="tx2">
                    <a:satMod val="130000"/>
                  </a:schemeClr>
                </a:solidFill>
              </a:rPr>
              <a:t>Heterogeneity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03648" y="0"/>
            <a:ext cx="7499350" cy="836712"/>
          </a:xfrm>
        </p:spPr>
        <p:txBody>
          <a:bodyPr/>
          <a:lstStyle/>
          <a:p>
            <a:pPr algn="ctr" eaLnBrk="1" fontAlgn="auto" hangingPunct="1">
              <a:spcAft>
                <a:spcPts val="0"/>
              </a:spcAft>
              <a:defRPr/>
            </a:pPr>
            <a:r>
              <a:rPr lang="en-US" dirty="0" smtClean="0">
                <a:solidFill>
                  <a:schemeClr val="tx2">
                    <a:satMod val="130000"/>
                  </a:schemeClr>
                </a:solidFill>
              </a:rPr>
              <a:t>Openness</a:t>
            </a:r>
          </a:p>
        </p:txBody>
      </p:sp>
      <p:sp>
        <p:nvSpPr>
          <p:cNvPr id="52227" name="Rectangle 3"/>
          <p:cNvSpPr>
            <a:spLocks noGrp="1" noChangeArrowheads="1"/>
          </p:cNvSpPr>
          <p:nvPr>
            <p:ph idx="1"/>
          </p:nvPr>
        </p:nvSpPr>
        <p:spPr>
          <a:xfrm>
            <a:off x="971600" y="836712"/>
            <a:ext cx="8172400" cy="6021288"/>
          </a:xfrm>
        </p:spPr>
        <p:txBody>
          <a:bodyPr>
            <a:normAutofit/>
          </a:bodyPr>
          <a:lstStyle/>
          <a:p>
            <a:pPr marL="365760" indent="-283464" algn="just" eaLnBrk="1" fontAlgn="auto" hangingPunct="1">
              <a:spcAft>
                <a:spcPts val="0"/>
              </a:spcAft>
              <a:buFont typeface="Wingdings 2"/>
              <a:buChar char=""/>
              <a:defRPr/>
            </a:pPr>
            <a:r>
              <a:rPr lang="en-US" sz="2600" dirty="0" smtClean="0"/>
              <a:t>Openness</a:t>
            </a:r>
            <a:r>
              <a:rPr lang="en-US" sz="2400" dirty="0" smtClean="0"/>
              <a:t>: </a:t>
            </a:r>
          </a:p>
          <a:p>
            <a:pPr marL="640398" lvl="1" indent="-283464" algn="just" eaLnBrk="1" fontAlgn="auto" hangingPunct="1">
              <a:spcAft>
                <a:spcPts val="0"/>
              </a:spcAft>
              <a:buFont typeface="Wingdings 2"/>
              <a:buChar char=""/>
              <a:defRPr/>
            </a:pPr>
            <a:r>
              <a:rPr lang="en-US" sz="2200" dirty="0" smtClean="0">
                <a:solidFill>
                  <a:srgbClr val="0070C0"/>
                </a:solidFill>
              </a:rPr>
              <a:t>Computer system can be extended or not ? </a:t>
            </a:r>
          </a:p>
          <a:p>
            <a:pPr marL="640398" lvl="1" indent="-283464" algn="just" eaLnBrk="1" fontAlgn="auto" hangingPunct="1">
              <a:spcAft>
                <a:spcPts val="0"/>
              </a:spcAft>
              <a:buFont typeface="Wingdings 2"/>
              <a:buChar char=""/>
              <a:defRPr/>
            </a:pPr>
            <a:r>
              <a:rPr lang="en-US" sz="2200" dirty="0" smtClean="0"/>
              <a:t>The degree to which the new resource and services can be added and made available for use by a variety of client programs.</a:t>
            </a:r>
          </a:p>
          <a:p>
            <a:pPr marL="365760" indent="-283464" algn="just" eaLnBrk="1" fontAlgn="auto" hangingPunct="1">
              <a:spcAft>
                <a:spcPts val="0"/>
              </a:spcAft>
              <a:buFont typeface="Wingdings 2"/>
              <a:buChar char=""/>
              <a:defRPr/>
            </a:pPr>
            <a:endParaRPr lang="en-US" sz="1900" dirty="0" smtClean="0"/>
          </a:p>
          <a:p>
            <a:pPr marL="365760" indent="-283464" algn="just" eaLnBrk="1" fontAlgn="auto" hangingPunct="1">
              <a:spcAft>
                <a:spcPts val="0"/>
              </a:spcAft>
              <a:buFont typeface="Wingdings 2"/>
              <a:buChar char=""/>
              <a:defRPr/>
            </a:pPr>
            <a:r>
              <a:rPr lang="en-US" sz="2600" dirty="0" smtClean="0"/>
              <a:t>Can be achieved with published </a:t>
            </a:r>
            <a:r>
              <a:rPr lang="en-US" sz="2600" dirty="0" smtClean="0">
                <a:solidFill>
                  <a:srgbClr val="0070C0"/>
                </a:solidFill>
              </a:rPr>
              <a:t>Interfaces</a:t>
            </a:r>
          </a:p>
          <a:p>
            <a:pPr marL="714375" indent="-349250" algn="just" eaLnBrk="1" fontAlgn="auto" hangingPunct="1">
              <a:spcAft>
                <a:spcPts val="0"/>
              </a:spcAft>
              <a:buFont typeface="Wingdings 2"/>
              <a:buChar char=""/>
              <a:defRPr/>
            </a:pPr>
            <a:r>
              <a:rPr lang="en-US" sz="2200" dirty="0" smtClean="0"/>
              <a:t>On every system in DS, there are different programs or components which are running. </a:t>
            </a:r>
          </a:p>
          <a:p>
            <a:pPr marL="714375" indent="-349250" algn="just" eaLnBrk="1" fontAlgn="auto" hangingPunct="1">
              <a:spcAft>
                <a:spcPts val="0"/>
              </a:spcAft>
              <a:buFont typeface="Wingdings 2"/>
              <a:buChar char=""/>
              <a:defRPr/>
            </a:pPr>
            <a:r>
              <a:rPr lang="en-US" sz="2200" dirty="0" smtClean="0"/>
              <a:t>In order to use these components we should be able to utilize their functionality. </a:t>
            </a:r>
          </a:p>
          <a:p>
            <a:pPr marL="714375" indent="-349250" algn="just" eaLnBrk="1" fontAlgn="auto" hangingPunct="1">
              <a:spcAft>
                <a:spcPts val="0"/>
              </a:spcAft>
              <a:buFont typeface="Wingdings 2"/>
              <a:buChar char=""/>
              <a:defRPr/>
            </a:pPr>
            <a:r>
              <a:rPr lang="en-US" sz="2200" dirty="0" smtClean="0">
                <a:solidFill>
                  <a:srgbClr val="00B0F0"/>
                </a:solidFill>
              </a:rPr>
              <a:t>Every component has key interfaces via which we can use its functions and hence the functionality.</a:t>
            </a:r>
            <a:r>
              <a:rPr lang="en-US" sz="2200" dirty="0" smtClean="0"/>
              <a:t> </a:t>
            </a:r>
          </a:p>
          <a:p>
            <a:pPr marL="714375" indent="-349250" algn="just" eaLnBrk="1" fontAlgn="auto" hangingPunct="1">
              <a:spcAft>
                <a:spcPts val="0"/>
              </a:spcAft>
              <a:buFont typeface="Wingdings 2"/>
              <a:buChar char=""/>
              <a:defRPr/>
            </a:pPr>
            <a:r>
              <a:rPr lang="en-US" sz="2200" dirty="0" smtClean="0"/>
              <a:t>So these interfaces must be published i.e. developers can use them.  </a:t>
            </a:r>
          </a:p>
          <a:p>
            <a:pPr marL="365760" indent="-283464" algn="just" eaLnBrk="1" fontAlgn="auto" hangingPunct="1">
              <a:spcAft>
                <a:spcPts val="0"/>
              </a:spcAft>
              <a:buFont typeface="Wingdings 2"/>
              <a:buChar char=""/>
              <a:defRPr/>
            </a:pPr>
            <a:endParaRPr lang="en-US" sz="1900" dirty="0" smtClean="0"/>
          </a:p>
        </p:txBody>
      </p:sp>
      <p:sp>
        <p:nvSpPr>
          <p:cNvPr id="4" name="Date Placeholder 3"/>
          <p:cNvSpPr>
            <a:spLocks noGrp="1"/>
          </p:cNvSpPr>
          <p:nvPr>
            <p:ph type="dt" sz="quarter" idx="10"/>
          </p:nvPr>
        </p:nvSpPr>
        <p:spPr/>
        <p:txBody>
          <a:bodyPr/>
          <a:lstStyle/>
          <a:p>
            <a:pPr>
              <a:defRPr/>
            </a:pPr>
            <a:fld id="{D13E15C1-0D06-4C52-89D7-FC677F864DF5}" type="datetime1">
              <a:rPr lang="en-GB"/>
              <a:pPr>
                <a:defRPr/>
              </a:pPr>
              <a:t>01/03/2011</a:t>
            </a:fld>
            <a:endParaRPr lang="en-GB"/>
          </a:p>
        </p:txBody>
      </p:sp>
      <p:sp>
        <p:nvSpPr>
          <p:cNvPr id="5" name="Slide Number Placeholder 4"/>
          <p:cNvSpPr>
            <a:spLocks noGrp="1"/>
          </p:cNvSpPr>
          <p:nvPr>
            <p:ph type="sldNum" sz="quarter" idx="12"/>
          </p:nvPr>
        </p:nvSpPr>
        <p:spPr/>
        <p:txBody>
          <a:bodyPr/>
          <a:lstStyle/>
          <a:p>
            <a:pPr>
              <a:defRPr/>
            </a:pPr>
            <a:fld id="{B0E63EF3-A962-4F1F-B6A9-C79B173B588A}" type="slidenum">
              <a:rPr lang="en-GB" smtClean="0"/>
              <a:pPr>
                <a:defRPr/>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6FDE613-DF49-4811-84FB-9D6D0B91DF1F}" type="slidenum">
              <a:rPr lang="en-US"/>
              <a:pPr>
                <a:defRPr/>
              </a:pPr>
              <a:t>8</a:t>
            </a:fld>
            <a:endParaRPr lang="en-US"/>
          </a:p>
        </p:txBody>
      </p:sp>
      <p:sp>
        <p:nvSpPr>
          <p:cNvPr id="17413" name="Rectangle 2"/>
          <p:cNvSpPr>
            <a:spLocks noGrp="1" noChangeArrowheads="1"/>
          </p:cNvSpPr>
          <p:nvPr>
            <p:ph type="title"/>
          </p:nvPr>
        </p:nvSpPr>
        <p:spPr/>
        <p:txBody>
          <a:bodyPr/>
          <a:lstStyle/>
          <a:p>
            <a:pPr algn="ctr" eaLnBrk="1" hangingPunct="1">
              <a:defRPr/>
            </a:pPr>
            <a:r>
              <a:rPr lang="en-US" dirty="0" smtClean="0">
                <a:solidFill>
                  <a:schemeClr val="tx1"/>
                </a:solidFill>
              </a:rPr>
              <a:t>Openness</a:t>
            </a:r>
          </a:p>
        </p:txBody>
      </p:sp>
      <p:sp>
        <p:nvSpPr>
          <p:cNvPr id="79878" name="Rectangle 3"/>
          <p:cNvSpPr>
            <a:spLocks noGrp="1" noChangeArrowheads="1"/>
          </p:cNvSpPr>
          <p:nvPr>
            <p:ph type="body" idx="1"/>
          </p:nvPr>
        </p:nvSpPr>
        <p:spPr>
          <a:xfrm>
            <a:off x="1259632" y="1447800"/>
            <a:ext cx="7674818" cy="4141440"/>
          </a:xfrm>
        </p:spPr>
        <p:txBody>
          <a:bodyPr/>
          <a:lstStyle/>
          <a:p>
            <a:pPr eaLnBrk="1" hangingPunct="1">
              <a:lnSpc>
                <a:spcPct val="80000"/>
              </a:lnSpc>
            </a:pPr>
            <a:r>
              <a:rPr lang="en-US" sz="2800" dirty="0" smtClean="0"/>
              <a:t>Open systems</a:t>
            </a:r>
          </a:p>
          <a:p>
            <a:pPr lvl="1" eaLnBrk="1" hangingPunct="1">
              <a:lnSpc>
                <a:spcPct val="80000"/>
              </a:lnSpc>
            </a:pPr>
            <a:endParaRPr lang="en-US" sz="2400" dirty="0" smtClean="0"/>
          </a:p>
          <a:p>
            <a:pPr lvl="1" eaLnBrk="1" hangingPunct="1">
              <a:lnSpc>
                <a:spcPct val="80000"/>
              </a:lnSpc>
            </a:pPr>
            <a:r>
              <a:rPr lang="en-US" sz="2400" dirty="0" smtClean="0"/>
              <a:t>Offer services according to standard rules that describe these services.</a:t>
            </a:r>
          </a:p>
          <a:p>
            <a:pPr lvl="1" eaLnBrk="1" hangingPunct="1">
              <a:lnSpc>
                <a:spcPct val="80000"/>
              </a:lnSpc>
            </a:pPr>
            <a:endParaRPr lang="en-US" dirty="0" smtClean="0"/>
          </a:p>
          <a:p>
            <a:pPr lvl="1" eaLnBrk="1" hangingPunct="1">
              <a:lnSpc>
                <a:spcPct val="80000"/>
              </a:lnSpc>
            </a:pPr>
            <a:r>
              <a:rPr lang="en-US" sz="2400" dirty="0" smtClean="0"/>
              <a:t>The documentation and specifications are made available to the developers</a:t>
            </a:r>
          </a:p>
          <a:p>
            <a:pPr lvl="1" eaLnBrk="1" hangingPunct="1">
              <a:lnSpc>
                <a:spcPct val="80000"/>
              </a:lnSpc>
            </a:pPr>
            <a:endParaRPr lang="en-US" dirty="0" smtClean="0"/>
          </a:p>
          <a:p>
            <a:pPr lvl="1" eaLnBrk="1" hangingPunct="1">
              <a:lnSpc>
                <a:spcPct val="80000"/>
              </a:lnSpc>
            </a:pPr>
            <a:r>
              <a:rPr lang="en-US" sz="2400" dirty="0" smtClean="0"/>
              <a:t>Neutral and complete specifications</a:t>
            </a:r>
          </a:p>
          <a:p>
            <a:pPr lvl="2" eaLnBrk="1" hangingPunct="1">
              <a:lnSpc>
                <a:spcPct val="80000"/>
              </a:lnSpc>
            </a:pPr>
            <a:r>
              <a:rPr lang="en-US" dirty="0" smtClean="0"/>
              <a:t>RFCs for Network protocols</a:t>
            </a:r>
          </a:p>
          <a:p>
            <a:pPr lvl="2" eaLnBrk="1" hangingPunct="1">
              <a:lnSpc>
                <a:spcPct val="80000"/>
              </a:lnSpc>
            </a:pPr>
            <a:endParaRPr lang="en-US" b="1" u="sng" dirty="0" smtClean="0"/>
          </a:p>
          <a:p>
            <a:pPr lvl="2" eaLnBrk="1" hangingPunct="1">
              <a:lnSpc>
                <a:spcPct val="80000"/>
              </a:lnSpc>
            </a:pPr>
            <a:r>
              <a:rPr lang="en-US" b="1" u="sng" dirty="0" smtClean="0"/>
              <a:t>Self Study: Read RFC-791 for IPv4</a:t>
            </a:r>
          </a:p>
          <a:p>
            <a:pPr eaLnBrk="1" hangingPunct="1">
              <a:lnSpc>
                <a:spcPct val="80000"/>
              </a:lnSpc>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6FDE613-DF49-4811-84FB-9D6D0B91DF1F}" type="slidenum">
              <a:rPr lang="en-US"/>
              <a:pPr>
                <a:defRPr/>
              </a:pPr>
              <a:t>9</a:t>
            </a:fld>
            <a:endParaRPr lang="en-US"/>
          </a:p>
        </p:txBody>
      </p:sp>
      <p:sp>
        <p:nvSpPr>
          <p:cNvPr id="17413" name="Rectangle 2"/>
          <p:cNvSpPr>
            <a:spLocks noGrp="1" noChangeArrowheads="1"/>
          </p:cNvSpPr>
          <p:nvPr>
            <p:ph type="title"/>
          </p:nvPr>
        </p:nvSpPr>
        <p:spPr/>
        <p:txBody>
          <a:bodyPr/>
          <a:lstStyle/>
          <a:p>
            <a:pPr algn="ctr" eaLnBrk="1" hangingPunct="1">
              <a:defRPr/>
            </a:pPr>
            <a:r>
              <a:rPr lang="en-US" dirty="0" smtClean="0">
                <a:solidFill>
                  <a:schemeClr val="tx1"/>
                </a:solidFill>
              </a:rPr>
              <a:t>Openness</a:t>
            </a:r>
          </a:p>
        </p:txBody>
      </p:sp>
      <p:sp>
        <p:nvSpPr>
          <p:cNvPr id="79878" name="Rectangle 3"/>
          <p:cNvSpPr>
            <a:spLocks noGrp="1" noChangeArrowheads="1"/>
          </p:cNvSpPr>
          <p:nvPr>
            <p:ph type="body" idx="1"/>
          </p:nvPr>
        </p:nvSpPr>
        <p:spPr>
          <a:xfrm>
            <a:off x="971600" y="1447800"/>
            <a:ext cx="7962850" cy="4429472"/>
          </a:xfrm>
        </p:spPr>
        <p:txBody>
          <a:bodyPr/>
          <a:lstStyle/>
          <a:p>
            <a:pPr marL="182563" indent="-182563" eaLnBrk="1" hangingPunct="1">
              <a:lnSpc>
                <a:spcPct val="80000"/>
              </a:lnSpc>
            </a:pPr>
            <a:r>
              <a:rPr lang="en-US" dirty="0" smtClean="0"/>
              <a:t>Advantages of being open:</a:t>
            </a:r>
          </a:p>
          <a:p>
            <a:pPr marL="182563" lvl="1" indent="-182563" eaLnBrk="1" hangingPunct="1">
              <a:lnSpc>
                <a:spcPct val="80000"/>
              </a:lnSpc>
            </a:pPr>
            <a:endParaRPr lang="en-US" sz="2400" dirty="0" smtClean="0"/>
          </a:p>
          <a:p>
            <a:pPr marL="182563" lvl="1" indent="-182563" eaLnBrk="1" hangingPunct="1">
              <a:lnSpc>
                <a:spcPct val="80000"/>
              </a:lnSpc>
            </a:pPr>
            <a:r>
              <a:rPr lang="en-US" dirty="0" smtClean="0"/>
              <a:t>Interoperability</a:t>
            </a:r>
          </a:p>
          <a:p>
            <a:pPr marL="393701" lvl="3" indent="-182563" eaLnBrk="1" hangingPunct="1">
              <a:lnSpc>
                <a:spcPct val="80000"/>
              </a:lnSpc>
            </a:pPr>
            <a:endParaRPr lang="en-US" dirty="0" smtClean="0"/>
          </a:p>
          <a:p>
            <a:pPr marL="393701" lvl="3" indent="-182563" eaLnBrk="1" hangingPunct="1">
              <a:lnSpc>
                <a:spcPct val="80000"/>
              </a:lnSpc>
            </a:pPr>
            <a:r>
              <a:rPr lang="en-US" dirty="0" smtClean="0"/>
              <a:t>Extent by which two implementations of systems or components from different manufacturers can co-exist and work together.</a:t>
            </a:r>
            <a:endParaRPr lang="en-US" sz="1600" dirty="0" smtClean="0"/>
          </a:p>
          <a:p>
            <a:pPr marL="182563" lvl="1" indent="-182563" eaLnBrk="1" hangingPunct="1">
              <a:lnSpc>
                <a:spcPct val="80000"/>
              </a:lnSpc>
            </a:pPr>
            <a:endParaRPr lang="en-US" sz="2400" dirty="0" smtClean="0"/>
          </a:p>
          <a:p>
            <a:pPr marL="182563" lvl="1" indent="-182563" eaLnBrk="1" hangingPunct="1">
              <a:lnSpc>
                <a:spcPct val="80000"/>
              </a:lnSpc>
            </a:pPr>
            <a:endParaRPr lang="en-US" dirty="0" smtClean="0"/>
          </a:p>
          <a:p>
            <a:pPr marL="182563" lvl="1" indent="-182563" eaLnBrk="1" hangingPunct="1">
              <a:lnSpc>
                <a:spcPct val="80000"/>
              </a:lnSpc>
            </a:pPr>
            <a:r>
              <a:rPr lang="en-US" dirty="0" smtClean="0"/>
              <a:t>Portability</a:t>
            </a:r>
          </a:p>
          <a:p>
            <a:pPr marL="182563" lvl="1" indent="-182563" eaLnBrk="1" hangingPunct="1">
              <a:lnSpc>
                <a:spcPct val="80000"/>
              </a:lnSpc>
            </a:pPr>
            <a:endParaRPr lang="en-US" dirty="0" smtClean="0"/>
          </a:p>
          <a:p>
            <a:pPr marL="428625" lvl="2" indent="-182563" eaLnBrk="1" hangingPunct="1">
              <a:lnSpc>
                <a:spcPct val="80000"/>
              </a:lnSpc>
            </a:pPr>
            <a:r>
              <a:rPr lang="en-US" dirty="0" smtClean="0"/>
              <a:t>An application developed for DS-A can be executed without modification on DS-B.</a:t>
            </a:r>
          </a:p>
        </p:txBody>
      </p:sp>
      <p:sp>
        <p:nvSpPr>
          <p:cNvPr id="7" name="TextBox 6"/>
          <p:cNvSpPr txBox="1"/>
          <p:nvPr/>
        </p:nvSpPr>
        <p:spPr>
          <a:xfrm>
            <a:off x="4823520" y="2204864"/>
            <a:ext cx="432048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lvl="2" algn="ctr"/>
            <a:r>
              <a:rPr lang="en-US" b="1" dirty="0" smtClean="0"/>
              <a:t>Open systems can work together;</a:t>
            </a:r>
          </a:p>
          <a:p>
            <a:endParaRPr lang="en-GB" dirty="0"/>
          </a:p>
        </p:txBody>
      </p:sp>
      <p:sp>
        <p:nvSpPr>
          <p:cNvPr id="8" name="TextBox 7"/>
          <p:cNvSpPr txBox="1"/>
          <p:nvPr/>
        </p:nvSpPr>
        <p:spPr>
          <a:xfrm>
            <a:off x="2987825" y="4077072"/>
            <a:ext cx="615617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lvl="2" algn="ctr"/>
            <a:r>
              <a:rPr lang="en-US" b="1" dirty="0" smtClean="0"/>
              <a:t>Ability to </a:t>
            </a:r>
            <a:r>
              <a:rPr lang="en-US" b="1" dirty="0" smtClean="0"/>
              <a:t>transfer an </a:t>
            </a:r>
            <a:r>
              <a:rPr lang="en-US" b="1" dirty="0" smtClean="0"/>
              <a:t>application from one software </a:t>
            </a:r>
          </a:p>
          <a:p>
            <a:pPr marL="0" lvl="2" algn="ctr"/>
            <a:r>
              <a:rPr lang="en-US" b="1" dirty="0" smtClean="0"/>
              <a:t>or hardware platform to another</a:t>
            </a:r>
          </a:p>
          <a:p>
            <a:endParaRPr lang="en-GB"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693</TotalTime>
  <Words>1663</Words>
  <Application>Microsoft Office PowerPoint</Application>
  <PresentationFormat>On-screen Show (4:3)</PresentationFormat>
  <Paragraphs>350</Paragraphs>
  <Slides>29</Slides>
  <Notes>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Solstice</vt:lpstr>
      <vt:lpstr>Parallel and Distributed Computing</vt:lpstr>
      <vt:lpstr>Challenges in Distributed System</vt:lpstr>
      <vt:lpstr>Heterogeneity</vt:lpstr>
      <vt:lpstr>Heterogeneity</vt:lpstr>
      <vt:lpstr>Distributed System</vt:lpstr>
      <vt:lpstr>Heterogeneity</vt:lpstr>
      <vt:lpstr>Openness</vt:lpstr>
      <vt:lpstr>Openness</vt:lpstr>
      <vt:lpstr>Openness</vt:lpstr>
      <vt:lpstr>Security</vt:lpstr>
      <vt:lpstr>Security</vt:lpstr>
      <vt:lpstr>Scalability</vt:lpstr>
      <vt:lpstr>Scalability (contd.)</vt:lpstr>
      <vt:lpstr>Scalability (contd.)</vt:lpstr>
      <vt:lpstr>Scalability (contd.)</vt:lpstr>
      <vt:lpstr>Scaling Techniques</vt:lpstr>
      <vt:lpstr>Scaling Techniques (1)</vt:lpstr>
      <vt:lpstr>Scaling Techniques (2)</vt:lpstr>
      <vt:lpstr>Scaling Techniques (3)</vt:lpstr>
      <vt:lpstr>Failure Handling</vt:lpstr>
      <vt:lpstr>Failure Handling</vt:lpstr>
      <vt:lpstr>Failure Handling</vt:lpstr>
      <vt:lpstr>Concurrency</vt:lpstr>
      <vt:lpstr>Transparency</vt:lpstr>
      <vt:lpstr>Transparency</vt:lpstr>
      <vt:lpstr>Challenges :Transparency</vt:lpstr>
      <vt:lpstr>Degree of transparency</vt:lpstr>
      <vt:lpstr>End of Chapter 1</vt:lpstr>
      <vt:lpstr>Courtesy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Hammad</dc:creator>
  <cp:lastModifiedBy>Hammad</cp:lastModifiedBy>
  <cp:revision>199</cp:revision>
  <dcterms:created xsi:type="dcterms:W3CDTF">2010-10-19T17:33:18Z</dcterms:created>
  <dcterms:modified xsi:type="dcterms:W3CDTF">2011-03-01T08:31:17Z</dcterms:modified>
</cp:coreProperties>
</file>