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52"/>
  </p:notesMasterIdLst>
  <p:handoutMasterIdLst>
    <p:handoutMasterId r:id="rId53"/>
  </p:handoutMasterIdLst>
  <p:sldIdLst>
    <p:sldId id="312" r:id="rId2"/>
    <p:sldId id="313" r:id="rId3"/>
    <p:sldId id="371" r:id="rId4"/>
    <p:sldId id="372" r:id="rId5"/>
    <p:sldId id="314" r:id="rId6"/>
    <p:sldId id="315" r:id="rId7"/>
    <p:sldId id="317" r:id="rId8"/>
    <p:sldId id="277" r:id="rId9"/>
    <p:sldId id="278" r:id="rId10"/>
    <p:sldId id="373" r:id="rId11"/>
    <p:sldId id="261" r:id="rId12"/>
    <p:sldId id="318" r:id="rId13"/>
    <p:sldId id="374" r:id="rId14"/>
    <p:sldId id="332" r:id="rId15"/>
    <p:sldId id="333" r:id="rId16"/>
    <p:sldId id="375" r:id="rId17"/>
    <p:sldId id="381" r:id="rId18"/>
    <p:sldId id="262" r:id="rId19"/>
    <p:sldId id="320" r:id="rId20"/>
    <p:sldId id="335" r:id="rId21"/>
    <p:sldId id="294" r:id="rId22"/>
    <p:sldId id="321" r:id="rId23"/>
    <p:sldId id="337" r:id="rId24"/>
    <p:sldId id="295" r:id="rId25"/>
    <p:sldId id="280" r:id="rId26"/>
    <p:sldId id="263" r:id="rId27"/>
    <p:sldId id="376" r:id="rId28"/>
    <p:sldId id="297" r:id="rId29"/>
    <p:sldId id="264" r:id="rId30"/>
    <p:sldId id="322" r:id="rId31"/>
    <p:sldId id="266" r:id="rId32"/>
    <p:sldId id="323" r:id="rId33"/>
    <p:sldId id="281" r:id="rId34"/>
    <p:sldId id="324" r:id="rId35"/>
    <p:sldId id="282" r:id="rId36"/>
    <p:sldId id="325" r:id="rId37"/>
    <p:sldId id="326" r:id="rId38"/>
    <p:sldId id="267" r:id="rId39"/>
    <p:sldId id="377" r:id="rId40"/>
    <p:sldId id="327" r:id="rId41"/>
    <p:sldId id="382" r:id="rId42"/>
    <p:sldId id="338" r:id="rId43"/>
    <p:sldId id="378" r:id="rId44"/>
    <p:sldId id="339" r:id="rId45"/>
    <p:sldId id="340" r:id="rId46"/>
    <p:sldId id="379" r:id="rId47"/>
    <p:sldId id="329" r:id="rId48"/>
    <p:sldId id="328" r:id="rId49"/>
    <p:sldId id="370" r:id="rId50"/>
    <p:sldId id="330" r:id="rId51"/>
  </p:sldIdLst>
  <p:sldSz cx="9906000" cy="6858000" type="A4"/>
  <p:notesSz cx="10234613" cy="7102475"/>
  <p:defaultTextStyle>
    <a:defPPr>
      <a:defRPr lang="en-GB"/>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00" autoAdjust="0"/>
  </p:normalViewPr>
  <p:slideViewPr>
    <p:cSldViewPr snapToGrid="0">
      <p:cViewPr varScale="1">
        <p:scale>
          <a:sx n="54" d="100"/>
          <a:sy n="54" d="100"/>
        </p:scale>
        <p:origin x="-1404" y="-96"/>
      </p:cViewPr>
      <p:guideLst>
        <p:guide orient="horz" pos="2160"/>
        <p:guide pos="312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1" y="0"/>
            <a:ext cx="4435357" cy="35512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lvl1pPr eaLnBrk="0" hangingPunct="0">
              <a:defRPr sz="1300">
                <a:latin typeface="Times" charset="0"/>
              </a:defRPr>
            </a:lvl1pPr>
          </a:lstStyle>
          <a:p>
            <a:pPr>
              <a:defRPr/>
            </a:pPr>
            <a:endParaRPr lang="en-US"/>
          </a:p>
        </p:txBody>
      </p:sp>
      <p:sp>
        <p:nvSpPr>
          <p:cNvPr id="77827" name="Rectangle 3"/>
          <p:cNvSpPr>
            <a:spLocks noGrp="1" noChangeArrowheads="1"/>
          </p:cNvSpPr>
          <p:nvPr>
            <p:ph type="dt" sz="quarter" idx="1"/>
          </p:nvPr>
        </p:nvSpPr>
        <p:spPr bwMode="auto">
          <a:xfrm>
            <a:off x="5797467" y="0"/>
            <a:ext cx="4435357" cy="35512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lvl1pPr algn="r" eaLnBrk="0" hangingPunct="0">
              <a:defRPr sz="1300">
                <a:latin typeface="Times" charset="0"/>
              </a:defRPr>
            </a:lvl1pPr>
          </a:lstStyle>
          <a:p>
            <a:pPr>
              <a:defRPr/>
            </a:pPr>
            <a:endParaRPr lang="en-US"/>
          </a:p>
        </p:txBody>
      </p:sp>
      <p:sp>
        <p:nvSpPr>
          <p:cNvPr id="77828" name="Rectangle 4"/>
          <p:cNvSpPr>
            <a:spLocks noGrp="1" noChangeArrowheads="1"/>
          </p:cNvSpPr>
          <p:nvPr>
            <p:ph type="ftr" sz="quarter" idx="2"/>
          </p:nvPr>
        </p:nvSpPr>
        <p:spPr bwMode="auto">
          <a:xfrm>
            <a:off x="1" y="6745708"/>
            <a:ext cx="4435357" cy="355124"/>
          </a:xfrm>
          <a:prstGeom prst="rect">
            <a:avLst/>
          </a:prstGeom>
          <a:noFill/>
          <a:ln w="9525">
            <a:noFill/>
            <a:miter lim="800000"/>
            <a:headEnd/>
            <a:tailEnd/>
          </a:ln>
          <a:effectLst/>
        </p:spPr>
        <p:txBody>
          <a:bodyPr vert="horz" wrap="square" lIns="99478" tIns="49739" rIns="99478" bIns="49739" numCol="1" anchor="b" anchorCtr="0" compatLnSpc="1">
            <a:prstTxWarp prst="textNoShape">
              <a:avLst/>
            </a:prstTxWarp>
          </a:bodyPr>
          <a:lstStyle>
            <a:lvl1pPr eaLnBrk="0" hangingPunct="0">
              <a:defRPr sz="1300">
                <a:latin typeface="Times" charset="0"/>
              </a:defRPr>
            </a:lvl1pPr>
          </a:lstStyle>
          <a:p>
            <a:pPr>
              <a:defRPr/>
            </a:pPr>
            <a:endParaRPr lang="en-US"/>
          </a:p>
        </p:txBody>
      </p:sp>
      <p:sp>
        <p:nvSpPr>
          <p:cNvPr id="77829" name="Rectangle 5"/>
          <p:cNvSpPr>
            <a:spLocks noGrp="1" noChangeArrowheads="1"/>
          </p:cNvSpPr>
          <p:nvPr>
            <p:ph type="sldNum" sz="quarter" idx="3"/>
          </p:nvPr>
        </p:nvSpPr>
        <p:spPr bwMode="auto">
          <a:xfrm>
            <a:off x="5797467" y="6745708"/>
            <a:ext cx="4435357" cy="355124"/>
          </a:xfrm>
          <a:prstGeom prst="rect">
            <a:avLst/>
          </a:prstGeom>
          <a:noFill/>
          <a:ln w="9525">
            <a:noFill/>
            <a:miter lim="800000"/>
            <a:headEnd/>
            <a:tailEnd/>
          </a:ln>
          <a:effectLst/>
        </p:spPr>
        <p:txBody>
          <a:bodyPr vert="horz" wrap="square" lIns="99478" tIns="49739" rIns="99478" bIns="49739" numCol="1" anchor="b" anchorCtr="0" compatLnSpc="1">
            <a:prstTxWarp prst="textNoShape">
              <a:avLst/>
            </a:prstTxWarp>
          </a:bodyPr>
          <a:lstStyle>
            <a:lvl1pPr algn="r" eaLnBrk="0" hangingPunct="0">
              <a:defRPr sz="1300">
                <a:latin typeface="Times" charset="0"/>
              </a:defRPr>
            </a:lvl1pPr>
          </a:lstStyle>
          <a:p>
            <a:pPr>
              <a:defRPr/>
            </a:pPr>
            <a:fld id="{DABB4F8C-77B2-4B22-B1F0-E933E4F79704}" type="slidenum">
              <a:rPr lang="ar-SA"/>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1" y="0"/>
            <a:ext cx="4435357" cy="35512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lvl1pPr eaLnBrk="0" hangingPunct="0">
              <a:defRPr sz="1300">
                <a:latin typeface="Times" charset="0"/>
              </a:defRPr>
            </a:lvl1pPr>
          </a:lstStyle>
          <a:p>
            <a:pPr>
              <a:defRPr/>
            </a:pPr>
            <a:endParaRPr lang="en-US"/>
          </a:p>
        </p:txBody>
      </p:sp>
      <p:sp>
        <p:nvSpPr>
          <p:cNvPr id="68611" name="Rectangle 3"/>
          <p:cNvSpPr>
            <a:spLocks noGrp="1" noChangeArrowheads="1"/>
          </p:cNvSpPr>
          <p:nvPr>
            <p:ph type="dt" idx="1"/>
          </p:nvPr>
        </p:nvSpPr>
        <p:spPr bwMode="auto">
          <a:xfrm>
            <a:off x="5797467" y="0"/>
            <a:ext cx="4435357" cy="35512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lvl1pPr algn="r" eaLnBrk="0" hangingPunct="0">
              <a:defRPr sz="1300">
                <a:latin typeface="Times" charset="0"/>
              </a:defRPr>
            </a:lvl1pPr>
          </a:lstStyle>
          <a:p>
            <a:pPr>
              <a:defRPr/>
            </a:pPr>
            <a:endParaRPr lang="en-US"/>
          </a:p>
        </p:txBody>
      </p:sp>
      <p:sp>
        <p:nvSpPr>
          <p:cNvPr id="61444" name="Rectangle 4"/>
          <p:cNvSpPr>
            <a:spLocks noGrp="1" noRot="1" noChangeAspect="1" noChangeArrowheads="1" noTextEdit="1"/>
          </p:cNvSpPr>
          <p:nvPr>
            <p:ph type="sldImg" idx="2"/>
          </p:nvPr>
        </p:nvSpPr>
        <p:spPr bwMode="auto">
          <a:xfrm>
            <a:off x="3194050" y="533400"/>
            <a:ext cx="3846513" cy="2662238"/>
          </a:xfrm>
          <a:prstGeom prst="rect">
            <a:avLst/>
          </a:prstGeom>
          <a:noFill/>
          <a:ln w="9525">
            <a:solidFill>
              <a:srgbClr val="000000"/>
            </a:solidFill>
            <a:miter lim="800000"/>
            <a:headEnd/>
            <a:tailEnd/>
          </a:ln>
        </p:spPr>
      </p:sp>
      <p:sp>
        <p:nvSpPr>
          <p:cNvPr id="68613" name="Rectangle 5"/>
          <p:cNvSpPr>
            <a:spLocks noGrp="1" noChangeArrowheads="1"/>
          </p:cNvSpPr>
          <p:nvPr>
            <p:ph type="body" sz="quarter" idx="3"/>
          </p:nvPr>
        </p:nvSpPr>
        <p:spPr bwMode="auto">
          <a:xfrm>
            <a:off x="1023820" y="3373676"/>
            <a:ext cx="8186974" cy="319611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14" name="Rectangle 6"/>
          <p:cNvSpPr>
            <a:spLocks noGrp="1" noChangeArrowheads="1"/>
          </p:cNvSpPr>
          <p:nvPr>
            <p:ph type="ftr" sz="quarter" idx="4"/>
          </p:nvPr>
        </p:nvSpPr>
        <p:spPr bwMode="auto">
          <a:xfrm>
            <a:off x="1" y="6745708"/>
            <a:ext cx="4435357" cy="355124"/>
          </a:xfrm>
          <a:prstGeom prst="rect">
            <a:avLst/>
          </a:prstGeom>
          <a:noFill/>
          <a:ln w="9525">
            <a:noFill/>
            <a:miter lim="800000"/>
            <a:headEnd/>
            <a:tailEnd/>
          </a:ln>
          <a:effectLst/>
        </p:spPr>
        <p:txBody>
          <a:bodyPr vert="horz" wrap="square" lIns="99478" tIns="49739" rIns="99478" bIns="49739" numCol="1" anchor="b" anchorCtr="0" compatLnSpc="1">
            <a:prstTxWarp prst="textNoShape">
              <a:avLst/>
            </a:prstTxWarp>
          </a:bodyPr>
          <a:lstStyle>
            <a:lvl1pPr eaLnBrk="0" hangingPunct="0">
              <a:defRPr sz="1300">
                <a:latin typeface="Times" charset="0"/>
              </a:defRPr>
            </a:lvl1pPr>
          </a:lstStyle>
          <a:p>
            <a:pPr>
              <a:defRPr/>
            </a:pPr>
            <a:endParaRPr lang="en-US"/>
          </a:p>
        </p:txBody>
      </p:sp>
      <p:sp>
        <p:nvSpPr>
          <p:cNvPr id="68615" name="Rectangle 7"/>
          <p:cNvSpPr>
            <a:spLocks noGrp="1" noChangeArrowheads="1"/>
          </p:cNvSpPr>
          <p:nvPr>
            <p:ph type="sldNum" sz="quarter" idx="5"/>
          </p:nvPr>
        </p:nvSpPr>
        <p:spPr bwMode="auto">
          <a:xfrm>
            <a:off x="5797467" y="6745708"/>
            <a:ext cx="4435357" cy="355124"/>
          </a:xfrm>
          <a:prstGeom prst="rect">
            <a:avLst/>
          </a:prstGeom>
          <a:noFill/>
          <a:ln w="9525">
            <a:noFill/>
            <a:miter lim="800000"/>
            <a:headEnd/>
            <a:tailEnd/>
          </a:ln>
          <a:effectLst/>
        </p:spPr>
        <p:txBody>
          <a:bodyPr vert="horz" wrap="square" lIns="99478" tIns="49739" rIns="99478" bIns="49739" numCol="1" anchor="b" anchorCtr="0" compatLnSpc="1">
            <a:prstTxWarp prst="textNoShape">
              <a:avLst/>
            </a:prstTxWarp>
          </a:bodyPr>
          <a:lstStyle>
            <a:lvl1pPr algn="r" eaLnBrk="0" hangingPunct="0">
              <a:defRPr sz="1300">
                <a:latin typeface="Times" charset="0"/>
              </a:defRPr>
            </a:lvl1pPr>
          </a:lstStyle>
          <a:p>
            <a:pPr>
              <a:defRPr/>
            </a:pPr>
            <a:fld id="{D6AF07AD-CF8B-4933-98FC-ECC987391AC9}" type="slidenum">
              <a:rPr lang="ar-SA"/>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spcBef>
                <a:spcPct val="0"/>
              </a:spcBef>
            </a:pPr>
            <a:endParaRPr lang="en-US" smtClean="0"/>
          </a:p>
        </p:txBody>
      </p:sp>
      <p:sp>
        <p:nvSpPr>
          <p:cNvPr id="62468" name="Slide Number Placeholder 3"/>
          <p:cNvSpPr>
            <a:spLocks noGrp="1"/>
          </p:cNvSpPr>
          <p:nvPr>
            <p:ph type="sldNum" sz="quarter" idx="5"/>
          </p:nvPr>
        </p:nvSpPr>
        <p:spPr>
          <a:noFill/>
        </p:spPr>
        <p:txBody>
          <a:bodyPr/>
          <a:lstStyle/>
          <a:p>
            <a:fld id="{02DABBC6-B856-4103-8C54-AF7EA21310D0}" type="slidenum">
              <a:rPr lang="en-GB" smtClean="0"/>
              <a:pPr/>
              <a:t>1</a:t>
            </a:fld>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69636" name="Slide Number Placeholder 3"/>
          <p:cNvSpPr>
            <a:spLocks noGrp="1"/>
          </p:cNvSpPr>
          <p:nvPr>
            <p:ph type="sldNum" sz="quarter" idx="5"/>
          </p:nvPr>
        </p:nvSpPr>
        <p:spPr>
          <a:noFill/>
        </p:spPr>
        <p:txBody>
          <a:bodyPr/>
          <a:lstStyle/>
          <a:p>
            <a:fld id="{D1B278CF-14BB-4C81-A36B-7FAEB66013A2}" type="slidenum">
              <a:rPr lang="en-US" smtClean="0">
                <a:latin typeface="Arial" pitchFamily="34" charset="0"/>
                <a:ea typeface="MS PGothic" pitchFamily="34" charset="-128"/>
              </a:rPr>
              <a:pPr/>
              <a:t>14</a:t>
            </a:fld>
            <a:endParaRPr lang="en-US" smtClean="0">
              <a:latin typeface="Arial" pitchFamily="34" charset="0"/>
              <a:ea typeface="MS PGothic"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p>
        </p:txBody>
      </p:sp>
      <p:sp>
        <p:nvSpPr>
          <p:cNvPr id="70660" name="Slide Number Placeholder 3"/>
          <p:cNvSpPr>
            <a:spLocks noGrp="1"/>
          </p:cNvSpPr>
          <p:nvPr>
            <p:ph type="sldNum" sz="quarter" idx="5"/>
          </p:nvPr>
        </p:nvSpPr>
        <p:spPr>
          <a:noFill/>
        </p:spPr>
        <p:txBody>
          <a:bodyPr/>
          <a:lstStyle/>
          <a:p>
            <a:fld id="{F90BF99D-F525-4C97-9F95-6E397D005621}" type="slidenum">
              <a:rPr lang="en-US" smtClean="0">
                <a:latin typeface="Arial" pitchFamily="34" charset="0"/>
                <a:ea typeface="MS PGothic" pitchFamily="34" charset="-128"/>
              </a:rPr>
              <a:pPr/>
              <a:t>15</a:t>
            </a:fld>
            <a:endParaRPr lang="en-US" smtClean="0">
              <a:latin typeface="Arial" pitchFamily="34" charset="0"/>
              <a:ea typeface="MS PGothic"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p>
        </p:txBody>
      </p:sp>
      <p:sp>
        <p:nvSpPr>
          <p:cNvPr id="70660" name="Slide Number Placeholder 3"/>
          <p:cNvSpPr>
            <a:spLocks noGrp="1"/>
          </p:cNvSpPr>
          <p:nvPr>
            <p:ph type="sldNum" sz="quarter" idx="5"/>
          </p:nvPr>
        </p:nvSpPr>
        <p:spPr>
          <a:noFill/>
        </p:spPr>
        <p:txBody>
          <a:bodyPr/>
          <a:lstStyle/>
          <a:p>
            <a:fld id="{F90BF99D-F525-4C97-9F95-6E397D005621}" type="slidenum">
              <a:rPr lang="en-US" smtClean="0">
                <a:latin typeface="Arial" pitchFamily="34" charset="0"/>
                <a:ea typeface="MS PGothic" pitchFamily="34" charset="-128"/>
              </a:rPr>
              <a:pPr/>
              <a:t>16</a:t>
            </a:fld>
            <a:endParaRPr lang="en-US" smtClean="0">
              <a:latin typeface="Arial" pitchFamily="34" charset="0"/>
              <a:ea typeface="MS PGothic"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p>
        </p:txBody>
      </p:sp>
      <p:sp>
        <p:nvSpPr>
          <p:cNvPr id="70660" name="Slide Number Placeholder 3"/>
          <p:cNvSpPr>
            <a:spLocks noGrp="1"/>
          </p:cNvSpPr>
          <p:nvPr>
            <p:ph type="sldNum" sz="quarter" idx="5"/>
          </p:nvPr>
        </p:nvSpPr>
        <p:spPr>
          <a:noFill/>
        </p:spPr>
        <p:txBody>
          <a:bodyPr/>
          <a:lstStyle/>
          <a:p>
            <a:fld id="{F90BF99D-F525-4C97-9F95-6E397D005621}" type="slidenum">
              <a:rPr lang="en-US" smtClean="0">
                <a:latin typeface="Arial" pitchFamily="34" charset="0"/>
                <a:ea typeface="MS PGothic" pitchFamily="34" charset="-128"/>
              </a:rPr>
              <a:pPr/>
              <a:t>17</a:t>
            </a:fld>
            <a:endParaRPr lang="en-US" smtClean="0">
              <a:latin typeface="Arial" pitchFamily="34" charset="0"/>
              <a:ea typeface="MS PGothic"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373041" indent="-373041" algn="just">
              <a:spcBef>
                <a:spcPct val="20000"/>
              </a:spcBef>
              <a:buFontTx/>
              <a:buChar char="•"/>
              <a:defRPr/>
            </a:pPr>
            <a:r>
              <a:rPr lang="en-US" sz="900" dirty="0" smtClean="0"/>
              <a:t>Services may be implemented as several server processes in separate host computers interacting with each other to provide the service to the clients.</a:t>
            </a:r>
          </a:p>
          <a:p>
            <a:pPr marL="373041" indent="-373041" algn="just">
              <a:spcBef>
                <a:spcPct val="20000"/>
              </a:spcBef>
              <a:buFontTx/>
              <a:buChar char="•"/>
              <a:defRPr/>
            </a:pPr>
            <a:endParaRPr lang="en-US" sz="900" dirty="0" smtClean="0"/>
          </a:p>
          <a:p>
            <a:pPr marL="373041" indent="-373041" algn="just">
              <a:spcBef>
                <a:spcPct val="20000"/>
              </a:spcBef>
              <a:buFontTx/>
              <a:buChar char="•"/>
              <a:defRPr/>
            </a:pPr>
            <a:r>
              <a:rPr lang="en-US" sz="900" dirty="0" smtClean="0"/>
              <a:t>The servers may partition the set of objects on which the service is based &amp; distribute them b/w themselves or they may maintain replicated copies of them on several hosts.</a:t>
            </a:r>
          </a:p>
          <a:p>
            <a:pPr marL="373041" indent="-373041" algn="just">
              <a:spcBef>
                <a:spcPct val="20000"/>
              </a:spcBef>
              <a:buFontTx/>
              <a:buChar char="•"/>
              <a:defRPr/>
            </a:pPr>
            <a:endParaRPr lang="en-US" sz="900" dirty="0" smtClean="0"/>
          </a:p>
          <a:p>
            <a:pPr marL="808255" lvl="1" indent="-310867" algn="just">
              <a:spcBef>
                <a:spcPct val="20000"/>
              </a:spcBef>
              <a:buFontTx/>
              <a:buChar char="–"/>
              <a:defRPr/>
            </a:pPr>
            <a:r>
              <a:rPr lang="en-US" sz="900" dirty="0" smtClean="0"/>
              <a:t>The web provides a common example of portioned  data in which each servers manages its own resources. Replication is used to increase performance &amp; availability &amp; to improve fault tolerance.</a:t>
            </a:r>
          </a:p>
          <a:p>
            <a:pPr marL="808255" lvl="1" indent="-310867" algn="just">
              <a:spcBef>
                <a:spcPct val="20000"/>
              </a:spcBef>
              <a:buFontTx/>
              <a:buChar char="–"/>
              <a:defRPr/>
            </a:pPr>
            <a:endParaRPr lang="en-US" sz="900" dirty="0" smtClean="0"/>
          </a:p>
          <a:p>
            <a:pPr marL="373041" indent="-373041" algn="just">
              <a:spcBef>
                <a:spcPct val="20000"/>
              </a:spcBef>
              <a:buFontTx/>
              <a:buChar char="•"/>
              <a:defRPr/>
            </a:pPr>
            <a:endParaRPr lang="en-US" sz="900" dirty="0" smtClean="0"/>
          </a:p>
          <a:p>
            <a:pPr>
              <a:defRPr/>
            </a:pPr>
            <a:endParaRPr lang="en-GB" sz="900" dirty="0"/>
          </a:p>
        </p:txBody>
      </p:sp>
      <p:sp>
        <p:nvSpPr>
          <p:cNvPr id="73732" name="Slide Number Placeholder 3"/>
          <p:cNvSpPr>
            <a:spLocks noGrp="1"/>
          </p:cNvSpPr>
          <p:nvPr>
            <p:ph type="sldNum" sz="quarter" idx="5"/>
          </p:nvPr>
        </p:nvSpPr>
        <p:spPr>
          <a:noFill/>
        </p:spPr>
        <p:txBody>
          <a:bodyPr/>
          <a:lstStyle/>
          <a:p>
            <a:fld id="{CD342847-14A6-48D2-8457-8A49C6C0FC74}" type="slidenum">
              <a:rPr lang="ar-SA" smtClean="0"/>
              <a:pPr/>
              <a:t>26</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373041" indent="-373041" algn="just">
              <a:spcBef>
                <a:spcPct val="20000"/>
              </a:spcBef>
              <a:buFontTx/>
              <a:buChar char="•"/>
              <a:defRPr/>
            </a:pPr>
            <a:r>
              <a:rPr lang="en-US" sz="900" dirty="0" smtClean="0"/>
              <a:t>Services may be implemented as several server processes in separate host computers interacting with each other to provide the service to the clients.</a:t>
            </a:r>
          </a:p>
          <a:p>
            <a:pPr marL="373041" indent="-373041" algn="just">
              <a:spcBef>
                <a:spcPct val="20000"/>
              </a:spcBef>
              <a:buFontTx/>
              <a:buChar char="•"/>
              <a:defRPr/>
            </a:pPr>
            <a:endParaRPr lang="en-US" sz="900" dirty="0" smtClean="0"/>
          </a:p>
          <a:p>
            <a:pPr marL="373041" indent="-373041" algn="just">
              <a:spcBef>
                <a:spcPct val="20000"/>
              </a:spcBef>
              <a:buFontTx/>
              <a:buChar char="•"/>
              <a:defRPr/>
            </a:pPr>
            <a:r>
              <a:rPr lang="en-US" sz="900" dirty="0" smtClean="0"/>
              <a:t>The servers may partition the set of objects on which the service is based &amp; distribute them b/w themselves or they may maintain replicated copies of them on several hosts.</a:t>
            </a:r>
          </a:p>
          <a:p>
            <a:pPr marL="373041" indent="-373041" algn="just">
              <a:spcBef>
                <a:spcPct val="20000"/>
              </a:spcBef>
              <a:buFontTx/>
              <a:buChar char="•"/>
              <a:defRPr/>
            </a:pPr>
            <a:endParaRPr lang="en-US" sz="900" dirty="0" smtClean="0"/>
          </a:p>
          <a:p>
            <a:pPr marL="808255" lvl="1" indent="-310867" algn="just">
              <a:spcBef>
                <a:spcPct val="20000"/>
              </a:spcBef>
              <a:buFontTx/>
              <a:buChar char="–"/>
              <a:defRPr/>
            </a:pPr>
            <a:r>
              <a:rPr lang="en-US" sz="900" dirty="0" smtClean="0"/>
              <a:t>The web provides a common example of portioned  data in which each servers manages its own resources. Replication is used to increase performance &amp; availability &amp; to improve fault tolerance.</a:t>
            </a:r>
          </a:p>
          <a:p>
            <a:pPr marL="808255" lvl="1" indent="-310867" algn="just">
              <a:spcBef>
                <a:spcPct val="20000"/>
              </a:spcBef>
              <a:buFontTx/>
              <a:buChar char="–"/>
              <a:defRPr/>
            </a:pPr>
            <a:endParaRPr lang="en-US" sz="900" dirty="0" smtClean="0"/>
          </a:p>
          <a:p>
            <a:pPr marL="373041" indent="-373041" algn="just">
              <a:spcBef>
                <a:spcPct val="20000"/>
              </a:spcBef>
              <a:buFontTx/>
              <a:buChar char="•"/>
              <a:defRPr/>
            </a:pPr>
            <a:endParaRPr lang="en-US" sz="900" dirty="0" smtClean="0"/>
          </a:p>
          <a:p>
            <a:pPr>
              <a:defRPr/>
            </a:pPr>
            <a:endParaRPr lang="en-GB" sz="900" dirty="0"/>
          </a:p>
        </p:txBody>
      </p:sp>
      <p:sp>
        <p:nvSpPr>
          <p:cNvPr id="73732" name="Slide Number Placeholder 3"/>
          <p:cNvSpPr>
            <a:spLocks noGrp="1"/>
          </p:cNvSpPr>
          <p:nvPr>
            <p:ph type="sldNum" sz="quarter" idx="5"/>
          </p:nvPr>
        </p:nvSpPr>
        <p:spPr>
          <a:noFill/>
        </p:spPr>
        <p:txBody>
          <a:bodyPr/>
          <a:lstStyle/>
          <a:p>
            <a:fld id="{CD342847-14A6-48D2-8457-8A49C6C0FC74}" type="slidenum">
              <a:rPr lang="ar-SA" smtClean="0"/>
              <a:pPr/>
              <a:t>27</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GB" dirty="0" smtClean="0"/>
              <a:t>See the link for details on server’s cache responses.</a:t>
            </a:r>
          </a:p>
          <a:p>
            <a:r>
              <a:rPr lang="en-GB" dirty="0" smtClean="0"/>
              <a:t>http://www.httpwatch.com/httpgallery/caching/</a:t>
            </a:r>
          </a:p>
        </p:txBody>
      </p:sp>
      <p:sp>
        <p:nvSpPr>
          <p:cNvPr id="74756" name="Slide Number Placeholder 3"/>
          <p:cNvSpPr>
            <a:spLocks noGrp="1"/>
          </p:cNvSpPr>
          <p:nvPr>
            <p:ph type="sldNum" sz="quarter" idx="5"/>
          </p:nvPr>
        </p:nvSpPr>
        <p:spPr>
          <a:noFill/>
        </p:spPr>
        <p:txBody>
          <a:bodyPr/>
          <a:lstStyle/>
          <a:p>
            <a:fld id="{819FAFD3-9D4D-48D5-9807-FCF042745FCF}" type="slidenum">
              <a:rPr lang="ar-SA" smtClean="0"/>
              <a:pPr/>
              <a:t>29</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GB" dirty="0" smtClean="0"/>
              <a:t>Some commercial examples in Book.</a:t>
            </a:r>
          </a:p>
          <a:p>
            <a:pPr eaLnBrk="0" hangingPunct="0">
              <a:spcBef>
                <a:spcPct val="50000"/>
              </a:spcBef>
              <a:buFontTx/>
              <a:buChar char="•"/>
            </a:pPr>
            <a:r>
              <a:rPr lang="en-US" sz="2600" dirty="0" smtClean="0"/>
              <a:t>Supports a window-based user interface on a computer that is local to user and executes application programs on a remote computer.</a:t>
            </a:r>
          </a:p>
          <a:p>
            <a:pPr eaLnBrk="0" hangingPunct="0">
              <a:spcBef>
                <a:spcPct val="50000"/>
              </a:spcBef>
              <a:buFontTx/>
              <a:buChar char="•"/>
            </a:pPr>
            <a:r>
              <a:rPr lang="en-US" sz="2600" dirty="0" smtClean="0"/>
              <a:t>Low management &amp; h/w cost as the network computer scheme</a:t>
            </a:r>
          </a:p>
          <a:p>
            <a:pPr eaLnBrk="0" hangingPunct="0">
              <a:spcBef>
                <a:spcPct val="50000"/>
              </a:spcBef>
              <a:buFontTx/>
              <a:buChar char="•"/>
            </a:pPr>
            <a:r>
              <a:rPr lang="en-US" sz="2600" dirty="0" smtClean="0"/>
              <a:t>Instead of downloading the code of applications into the user’s computer, it runs them on a compute server</a:t>
            </a:r>
          </a:p>
          <a:p>
            <a:pPr eaLnBrk="0" hangingPunct="0">
              <a:spcBef>
                <a:spcPct val="50000"/>
              </a:spcBef>
              <a:buFontTx/>
              <a:buChar char="•"/>
            </a:pPr>
            <a:r>
              <a:rPr lang="en-US" sz="2600" dirty="0" smtClean="0"/>
              <a:t>The compute server must be fast machine or cluster.</a:t>
            </a:r>
          </a:p>
          <a:p>
            <a:pPr eaLnBrk="0" hangingPunct="0">
              <a:spcBef>
                <a:spcPct val="50000"/>
              </a:spcBef>
              <a:buFontTx/>
              <a:buChar char="•"/>
            </a:pPr>
            <a:endParaRPr lang="en-US" sz="2600" dirty="0" smtClean="0"/>
          </a:p>
          <a:p>
            <a:pPr eaLnBrk="0" hangingPunct="0">
              <a:spcBef>
                <a:spcPct val="50000"/>
              </a:spcBef>
              <a:buFontTx/>
              <a:buChar char="•"/>
            </a:pPr>
            <a:r>
              <a:rPr lang="en-US" sz="2600" b="1" dirty="0" smtClean="0"/>
              <a:t>Drawback</a:t>
            </a:r>
          </a:p>
          <a:p>
            <a:pPr lvl="1" eaLnBrk="0" hangingPunct="0">
              <a:spcBef>
                <a:spcPct val="50000"/>
              </a:spcBef>
              <a:buFontTx/>
              <a:buChar char="•"/>
            </a:pPr>
            <a:r>
              <a:rPr lang="en-US" sz="2600" dirty="0" smtClean="0"/>
              <a:t> DO NOT work well with highly interactive graphical activities such as CAD &amp; image processing</a:t>
            </a:r>
          </a:p>
          <a:p>
            <a:pPr lvl="1" algn="ctr" eaLnBrk="0" hangingPunct="0">
              <a:spcBef>
                <a:spcPct val="50000"/>
              </a:spcBef>
            </a:pPr>
            <a:r>
              <a:rPr lang="en-US" sz="2600" b="1" dirty="0" smtClean="0">
                <a:solidFill>
                  <a:srgbClr val="FF0000"/>
                </a:solidFill>
              </a:rPr>
              <a:t>See some commercial examples from book</a:t>
            </a:r>
          </a:p>
          <a:p>
            <a:endParaRPr lang="en-GB" dirty="0" smtClean="0"/>
          </a:p>
        </p:txBody>
      </p:sp>
      <p:sp>
        <p:nvSpPr>
          <p:cNvPr id="75780" name="Slide Number Placeholder 3"/>
          <p:cNvSpPr>
            <a:spLocks noGrp="1"/>
          </p:cNvSpPr>
          <p:nvPr>
            <p:ph type="sldNum" sz="quarter" idx="5"/>
          </p:nvPr>
        </p:nvSpPr>
        <p:spPr>
          <a:noFill/>
        </p:spPr>
        <p:txBody>
          <a:bodyPr/>
          <a:lstStyle/>
          <a:p>
            <a:fld id="{372F92AE-E1A6-4D9A-ACF5-D06ADEFCC1F4}" type="slidenum">
              <a:rPr lang="ar-SA" smtClean="0"/>
              <a:pPr/>
              <a:t>38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GB" dirty="0" smtClean="0"/>
              <a:t>Some commercial examples in Book.</a:t>
            </a:r>
          </a:p>
          <a:p>
            <a:pPr eaLnBrk="0" hangingPunct="0">
              <a:spcBef>
                <a:spcPct val="50000"/>
              </a:spcBef>
              <a:buFontTx/>
              <a:buChar char="•"/>
            </a:pPr>
            <a:r>
              <a:rPr lang="en-US" sz="2600" dirty="0" smtClean="0"/>
              <a:t>Supports a window-based user interface on a computer that is local to user and executes application programs on a remote computer.</a:t>
            </a:r>
          </a:p>
          <a:p>
            <a:pPr eaLnBrk="0" hangingPunct="0">
              <a:spcBef>
                <a:spcPct val="50000"/>
              </a:spcBef>
              <a:buFontTx/>
              <a:buChar char="•"/>
            </a:pPr>
            <a:r>
              <a:rPr lang="en-US" sz="2600" dirty="0" smtClean="0"/>
              <a:t>Low management &amp; h/w cost as the network computer scheme</a:t>
            </a:r>
          </a:p>
          <a:p>
            <a:pPr eaLnBrk="0" hangingPunct="0">
              <a:spcBef>
                <a:spcPct val="50000"/>
              </a:spcBef>
              <a:buFontTx/>
              <a:buChar char="•"/>
            </a:pPr>
            <a:r>
              <a:rPr lang="en-US" sz="2600" dirty="0" smtClean="0"/>
              <a:t>Instead of downloading the code of applications into the user’s computer, it runs them on a compute server</a:t>
            </a:r>
          </a:p>
          <a:p>
            <a:pPr eaLnBrk="0" hangingPunct="0">
              <a:spcBef>
                <a:spcPct val="50000"/>
              </a:spcBef>
              <a:buFontTx/>
              <a:buChar char="•"/>
            </a:pPr>
            <a:r>
              <a:rPr lang="en-US" sz="2600" dirty="0" smtClean="0"/>
              <a:t>The compute server must be fast machine or cluster.</a:t>
            </a:r>
          </a:p>
          <a:p>
            <a:pPr eaLnBrk="0" hangingPunct="0">
              <a:spcBef>
                <a:spcPct val="50000"/>
              </a:spcBef>
              <a:buFontTx/>
              <a:buChar char="•"/>
            </a:pPr>
            <a:endParaRPr lang="en-US" sz="2600" dirty="0" smtClean="0"/>
          </a:p>
          <a:p>
            <a:pPr eaLnBrk="0" hangingPunct="0">
              <a:spcBef>
                <a:spcPct val="50000"/>
              </a:spcBef>
              <a:buFontTx/>
              <a:buChar char="•"/>
            </a:pPr>
            <a:r>
              <a:rPr lang="en-US" sz="2600" b="1" dirty="0" smtClean="0"/>
              <a:t>Drawback</a:t>
            </a:r>
          </a:p>
          <a:p>
            <a:pPr lvl="1" eaLnBrk="0" hangingPunct="0">
              <a:spcBef>
                <a:spcPct val="50000"/>
              </a:spcBef>
              <a:buFontTx/>
              <a:buChar char="•"/>
            </a:pPr>
            <a:r>
              <a:rPr lang="en-US" sz="2600" dirty="0" smtClean="0"/>
              <a:t> DO NOT work well with highly interactive graphical activities such as CAD &amp; image processing</a:t>
            </a:r>
          </a:p>
          <a:p>
            <a:pPr lvl="1" algn="ctr" eaLnBrk="0" hangingPunct="0">
              <a:spcBef>
                <a:spcPct val="50000"/>
              </a:spcBef>
            </a:pPr>
            <a:r>
              <a:rPr lang="en-US" sz="2600" b="1" dirty="0" smtClean="0">
                <a:solidFill>
                  <a:srgbClr val="FF0000"/>
                </a:solidFill>
              </a:rPr>
              <a:t>See some commercial examples from book</a:t>
            </a:r>
          </a:p>
          <a:p>
            <a:endParaRPr lang="en-GB" dirty="0" smtClean="0"/>
          </a:p>
        </p:txBody>
      </p:sp>
      <p:sp>
        <p:nvSpPr>
          <p:cNvPr id="75780" name="Slide Number Placeholder 3"/>
          <p:cNvSpPr>
            <a:spLocks noGrp="1"/>
          </p:cNvSpPr>
          <p:nvPr>
            <p:ph type="sldNum" sz="quarter" idx="5"/>
          </p:nvPr>
        </p:nvSpPr>
        <p:spPr>
          <a:noFill/>
        </p:spPr>
        <p:txBody>
          <a:bodyPr/>
          <a:lstStyle/>
          <a:p>
            <a:fld id="{372F92AE-E1A6-4D9A-ACF5-D06ADEFCC1F4}" type="slidenum">
              <a:rPr lang="ar-SA" smtClean="0"/>
              <a:pPr/>
              <a:t>39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p>
        </p:txBody>
      </p:sp>
      <p:sp>
        <p:nvSpPr>
          <p:cNvPr id="76804" name="Slide Number Placeholder 3"/>
          <p:cNvSpPr>
            <a:spLocks noGrp="1"/>
          </p:cNvSpPr>
          <p:nvPr>
            <p:ph type="sldNum" sz="quarter" idx="5"/>
          </p:nvPr>
        </p:nvSpPr>
        <p:spPr>
          <a:noFill/>
        </p:spPr>
        <p:txBody>
          <a:bodyPr/>
          <a:lstStyle/>
          <a:p>
            <a:fld id="{D518A98D-8E0F-42BC-8465-3B53F5B2176A}" type="slidenum">
              <a:rPr lang="en-US" smtClean="0">
                <a:latin typeface="Arial" pitchFamily="34" charset="0"/>
                <a:ea typeface="MS PGothic" pitchFamily="34" charset="-128"/>
              </a:rPr>
              <a:pPr/>
              <a:t>42</a:t>
            </a:fld>
            <a:endParaRPr lang="en-US" smtClean="0">
              <a:latin typeface="Arial" pitchFamily="34" charset="0"/>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3ECD603-AAC8-4209-8EFF-58229A90D1DD}" type="slidenum">
              <a:rPr lang="en-US" smtClean="0">
                <a:latin typeface="Arial" pitchFamily="34" charset="0"/>
                <a:ea typeface="MS PGothic" pitchFamily="34" charset="-128"/>
              </a:rPr>
              <a:pPr/>
              <a:t>3</a:t>
            </a:fld>
            <a:endParaRPr lang="en-US" smtClean="0">
              <a:latin typeface="Arial" pitchFamily="34" charset="0"/>
              <a:ea typeface="MS PGothic" pitchFamily="34" charset="-128"/>
            </a:endParaRPr>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90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latin typeface="Arial" pitchFamily="34" charset="0"/>
              </a:rPr>
              <a:t>A model contains only the essential ingredients that we need to consider in order to understand and reason about some aspects of a system’s behavior.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p>
        </p:txBody>
      </p:sp>
      <p:sp>
        <p:nvSpPr>
          <p:cNvPr id="76804" name="Slide Number Placeholder 3"/>
          <p:cNvSpPr>
            <a:spLocks noGrp="1"/>
          </p:cNvSpPr>
          <p:nvPr>
            <p:ph type="sldNum" sz="quarter" idx="5"/>
          </p:nvPr>
        </p:nvSpPr>
        <p:spPr>
          <a:noFill/>
        </p:spPr>
        <p:txBody>
          <a:bodyPr/>
          <a:lstStyle/>
          <a:p>
            <a:fld id="{D518A98D-8E0F-42BC-8465-3B53F5B2176A}" type="slidenum">
              <a:rPr lang="en-US" smtClean="0">
                <a:latin typeface="Arial" pitchFamily="34" charset="0"/>
                <a:ea typeface="MS PGothic" pitchFamily="34" charset="-128"/>
              </a:rPr>
              <a:pPr/>
              <a:t>43</a:t>
            </a:fld>
            <a:endParaRPr lang="en-US" smtClean="0">
              <a:latin typeface="Arial" pitchFamily="34" charset="0"/>
              <a:ea typeface="MS PGothic"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6AF07AD-CF8B-4933-98FC-ECC987391AC9}" type="slidenum">
              <a:rPr lang="ar-SA" smtClean="0"/>
              <a:pPr>
                <a:defRPr/>
              </a:pPr>
              <a:t>44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en-US" smtClean="0"/>
              <a:t>Mobile devices are hardware computing components that move between physical locations and thus networks, carrying software components with them.</a:t>
            </a:r>
          </a:p>
        </p:txBody>
      </p:sp>
      <p:sp>
        <p:nvSpPr>
          <p:cNvPr id="77828" name="Slide Number Placeholder 3"/>
          <p:cNvSpPr>
            <a:spLocks noGrp="1"/>
          </p:cNvSpPr>
          <p:nvPr>
            <p:ph type="sldNum" sz="quarter" idx="5"/>
          </p:nvPr>
        </p:nvSpPr>
        <p:spPr>
          <a:noFill/>
        </p:spPr>
        <p:txBody>
          <a:bodyPr/>
          <a:lstStyle/>
          <a:p>
            <a:fld id="{D6F1A6EB-B0AB-4CE0-B53F-69F8C3FB3E85}" type="slidenum">
              <a:rPr lang="en-US" smtClean="0">
                <a:latin typeface="Arial" pitchFamily="34" charset="0"/>
                <a:ea typeface="MS PGothic" pitchFamily="34" charset="-128"/>
              </a:rPr>
              <a:pPr/>
              <a:t>45</a:t>
            </a:fld>
            <a:endParaRPr lang="en-US" smtClean="0">
              <a:latin typeface="Arial" pitchFamily="34" charset="0"/>
              <a:ea typeface="MS PGothic"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en-US" smtClean="0"/>
              <a:t>Mobile devices are hardware computing components that move between physical locations and thus networks, carrying software components with them.</a:t>
            </a:r>
          </a:p>
        </p:txBody>
      </p:sp>
      <p:sp>
        <p:nvSpPr>
          <p:cNvPr id="77828" name="Slide Number Placeholder 3"/>
          <p:cNvSpPr>
            <a:spLocks noGrp="1"/>
          </p:cNvSpPr>
          <p:nvPr>
            <p:ph type="sldNum" sz="quarter" idx="5"/>
          </p:nvPr>
        </p:nvSpPr>
        <p:spPr>
          <a:noFill/>
        </p:spPr>
        <p:txBody>
          <a:bodyPr/>
          <a:lstStyle/>
          <a:p>
            <a:fld id="{D6F1A6EB-B0AB-4CE0-B53F-69F8C3FB3E85}" type="slidenum">
              <a:rPr lang="en-US" smtClean="0">
                <a:latin typeface="Arial" pitchFamily="34" charset="0"/>
                <a:ea typeface="MS PGothic" pitchFamily="34" charset="-128"/>
              </a:rPr>
              <a:pPr/>
              <a:t>46</a:t>
            </a:fld>
            <a:endParaRPr lang="en-US" smtClean="0">
              <a:latin typeface="Arial" pitchFamily="34" charset="0"/>
              <a:ea typeface="MS PGothic"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rtl="0"/>
            <a:r>
              <a:rPr lang="en-GB" dirty="0" smtClean="0"/>
              <a:t>Performance</a:t>
            </a:r>
            <a:r>
              <a:rPr lang="en-GB" baseline="0" dirty="0" smtClean="0"/>
              <a:t> issues arise due to limited processing and communicating abilities. </a:t>
            </a:r>
          </a:p>
          <a:p>
            <a:r>
              <a:rPr lang="en-GB" b="1" dirty="0" smtClean="0"/>
              <a:t>Responsiveness</a:t>
            </a:r>
            <a:r>
              <a:rPr lang="en-GB" dirty="0" smtClean="0"/>
              <a:t>: Not only load on server</a:t>
            </a:r>
            <a:r>
              <a:rPr lang="en-GB" baseline="0" dirty="0" smtClean="0"/>
              <a:t> and communication but a</a:t>
            </a:r>
            <a:r>
              <a:rPr lang="en-GB" dirty="0" smtClean="0"/>
              <a:t>lso by interacting processes even on same computer.</a:t>
            </a:r>
          </a:p>
          <a:p>
            <a:r>
              <a:rPr lang="en-GB" dirty="0" smtClean="0"/>
              <a:t>E.g. Fastest response when cache is involved. Web</a:t>
            </a:r>
          </a:p>
          <a:p>
            <a:r>
              <a:rPr lang="en-GB" b="1" dirty="0" smtClean="0"/>
              <a:t>Throughput</a:t>
            </a:r>
            <a:r>
              <a:rPr lang="en-GB" dirty="0" smtClean="0"/>
              <a:t>: Traditional measure of performance. Rate at which computational work is done</a:t>
            </a:r>
          </a:p>
          <a:p>
            <a:r>
              <a:rPr lang="en-GB" dirty="0" smtClean="0"/>
              <a:t>Includes</a:t>
            </a:r>
            <a:r>
              <a:rPr lang="en-GB" baseline="0" dirty="0" smtClean="0"/>
              <a:t> the data processing speeds at server and clients and by data transfer rate. </a:t>
            </a:r>
          </a:p>
          <a:p>
            <a:r>
              <a:rPr lang="en-GB" baseline="0" dirty="0" smtClean="0"/>
              <a:t>Throughput of software layers is also important.</a:t>
            </a:r>
            <a:endParaRPr lang="en-GB" dirty="0" smtClean="0"/>
          </a:p>
          <a:p>
            <a:r>
              <a:rPr lang="en-GB" b="1" dirty="0" smtClean="0"/>
              <a:t>Balancing</a:t>
            </a:r>
            <a:r>
              <a:rPr lang="en-GB" dirty="0" smtClean="0"/>
              <a:t>: Exploit available resources and less competition for same resource</a:t>
            </a:r>
            <a:r>
              <a:rPr lang="en-GB" baseline="0" dirty="0" smtClean="0"/>
              <a:t> (processor, memory and network). Hosting a service on multiple server</a:t>
            </a:r>
            <a:endParaRPr lang="en-GB" dirty="0" smtClean="0"/>
          </a:p>
        </p:txBody>
      </p:sp>
      <p:sp>
        <p:nvSpPr>
          <p:cNvPr id="78852" name="Slide Number Placeholder 3"/>
          <p:cNvSpPr>
            <a:spLocks noGrp="1"/>
          </p:cNvSpPr>
          <p:nvPr>
            <p:ph type="sldNum" sz="quarter" idx="5"/>
          </p:nvPr>
        </p:nvSpPr>
        <p:spPr>
          <a:noFill/>
        </p:spPr>
        <p:txBody>
          <a:bodyPr/>
          <a:lstStyle/>
          <a:p>
            <a:fld id="{1E467D70-D006-4249-AA8C-8FF19D2705B9}" type="slidenum">
              <a:rPr lang="ar-SA" smtClean="0"/>
              <a:pPr/>
              <a:t>48</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rtl="0"/>
            <a:r>
              <a:rPr lang="en-GB" dirty="0" smtClean="0"/>
              <a:t>Performance</a:t>
            </a:r>
            <a:r>
              <a:rPr lang="en-GB" baseline="0" dirty="0" smtClean="0"/>
              <a:t> issues arise due to limited processing and communicating abilities. </a:t>
            </a:r>
          </a:p>
          <a:p>
            <a:r>
              <a:rPr lang="en-GB" b="1" dirty="0" smtClean="0"/>
              <a:t>Responsiveness</a:t>
            </a:r>
            <a:r>
              <a:rPr lang="en-GB" dirty="0" smtClean="0"/>
              <a:t>: Not only load on server</a:t>
            </a:r>
            <a:r>
              <a:rPr lang="en-GB" baseline="0" dirty="0" smtClean="0"/>
              <a:t> and communication but a</a:t>
            </a:r>
            <a:r>
              <a:rPr lang="en-GB" dirty="0" smtClean="0"/>
              <a:t>lso by interacting processes even on same computer.</a:t>
            </a:r>
          </a:p>
          <a:p>
            <a:r>
              <a:rPr lang="en-GB" dirty="0" smtClean="0"/>
              <a:t>E.g. Fastest response when cache is involved. Web</a:t>
            </a:r>
          </a:p>
          <a:p>
            <a:r>
              <a:rPr lang="en-GB" b="1" dirty="0" smtClean="0"/>
              <a:t>Throughput</a:t>
            </a:r>
            <a:r>
              <a:rPr lang="en-GB" dirty="0" smtClean="0"/>
              <a:t>: Traditional measure of performance. Rate at which computational work is done</a:t>
            </a:r>
          </a:p>
          <a:p>
            <a:r>
              <a:rPr lang="en-GB" dirty="0" smtClean="0"/>
              <a:t>Includes</a:t>
            </a:r>
            <a:r>
              <a:rPr lang="en-GB" baseline="0" dirty="0" smtClean="0"/>
              <a:t> the data processing speeds at server and clients and by data transfer rate. </a:t>
            </a:r>
          </a:p>
          <a:p>
            <a:r>
              <a:rPr lang="en-GB" baseline="0" dirty="0" smtClean="0"/>
              <a:t>Throughput of software layers is also important.</a:t>
            </a:r>
            <a:endParaRPr lang="en-GB" dirty="0" smtClean="0"/>
          </a:p>
          <a:p>
            <a:r>
              <a:rPr lang="en-GB" b="1" dirty="0" smtClean="0"/>
              <a:t>Balancing</a:t>
            </a:r>
            <a:r>
              <a:rPr lang="en-GB" dirty="0" smtClean="0"/>
              <a:t>: Exploit available resources and less competition for same resource</a:t>
            </a:r>
            <a:r>
              <a:rPr lang="en-GB" baseline="0" dirty="0" smtClean="0"/>
              <a:t> (processor, memory and network). Hosting a service on multiple server</a:t>
            </a:r>
            <a:endParaRPr lang="en-GB" dirty="0" smtClean="0"/>
          </a:p>
        </p:txBody>
      </p:sp>
      <p:sp>
        <p:nvSpPr>
          <p:cNvPr id="78852" name="Slide Number Placeholder 3"/>
          <p:cNvSpPr>
            <a:spLocks noGrp="1"/>
          </p:cNvSpPr>
          <p:nvPr>
            <p:ph type="sldNum" sz="quarter" idx="5"/>
          </p:nvPr>
        </p:nvSpPr>
        <p:spPr>
          <a:noFill/>
        </p:spPr>
        <p:txBody>
          <a:bodyPr/>
          <a:lstStyle/>
          <a:p>
            <a:fld id="{1E467D70-D006-4249-AA8C-8FF19D2705B9}" type="slidenum">
              <a:rPr lang="ar-SA" smtClean="0"/>
              <a:pPr/>
              <a:t>49</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rtl="0"/>
            <a:endParaRPr lang="en-GB" dirty="0" smtClean="0"/>
          </a:p>
        </p:txBody>
      </p:sp>
      <p:sp>
        <p:nvSpPr>
          <p:cNvPr id="79876" name="Slide Number Placeholder 3"/>
          <p:cNvSpPr>
            <a:spLocks noGrp="1"/>
          </p:cNvSpPr>
          <p:nvPr>
            <p:ph type="sldNum" sz="quarter" idx="5"/>
          </p:nvPr>
        </p:nvSpPr>
        <p:spPr>
          <a:noFill/>
        </p:spPr>
        <p:txBody>
          <a:bodyPr/>
          <a:lstStyle/>
          <a:p>
            <a:fld id="{6B2FECD0-E1F9-4A03-98F3-DC49C13EA9A9}" type="slidenum">
              <a:rPr lang="ar-SA" smtClean="0"/>
              <a:pPr/>
              <a:t>50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99F16C56-A866-4CC6-AA87-B959071F56F5}" type="slidenum">
              <a:rPr lang="en-US" smtClean="0">
                <a:latin typeface="Arial" pitchFamily="34" charset="0"/>
                <a:ea typeface="MS PGothic" pitchFamily="34" charset="-128"/>
              </a:rPr>
              <a:pPr/>
              <a:t>4</a:t>
            </a:fld>
            <a:endParaRPr lang="en-US" smtClean="0">
              <a:latin typeface="Arial" pitchFamily="34" charset="0"/>
              <a:ea typeface="MS PGothic"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99F16C56-A866-4CC6-AA87-B959071F56F5}" type="slidenum">
              <a:rPr lang="en-US" smtClean="0">
                <a:latin typeface="Arial" pitchFamily="34" charset="0"/>
                <a:ea typeface="MS PGothic" pitchFamily="34" charset="-128"/>
              </a:rPr>
              <a:pPr/>
              <a:t>5</a:t>
            </a:fld>
            <a:endParaRPr lang="en-US" smtClean="0">
              <a:latin typeface="Arial" pitchFamily="34" charset="0"/>
              <a:ea typeface="MS PGothic"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dirty="0" smtClean="0"/>
          </a:p>
        </p:txBody>
      </p:sp>
      <p:sp>
        <p:nvSpPr>
          <p:cNvPr id="64516" name="Slide Number Placeholder 3"/>
          <p:cNvSpPr>
            <a:spLocks noGrp="1"/>
          </p:cNvSpPr>
          <p:nvPr>
            <p:ph type="sldNum" sz="quarter" idx="5"/>
          </p:nvPr>
        </p:nvSpPr>
        <p:spPr>
          <a:noFill/>
        </p:spPr>
        <p:txBody>
          <a:bodyPr/>
          <a:lstStyle/>
          <a:p>
            <a:fld id="{8B0B23C4-5F73-4C64-B5CE-4C1081697665}" type="slidenum">
              <a:rPr lang="en-US" smtClean="0">
                <a:latin typeface="Arial" pitchFamily="34" charset="0"/>
                <a:ea typeface="MS PGothic" pitchFamily="34" charset="-128"/>
              </a:rPr>
              <a:pPr/>
              <a:t>6</a:t>
            </a:fld>
            <a:endParaRPr lang="en-US" smtClean="0">
              <a:latin typeface="Arial" pitchFamily="34" charset="0"/>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lang="en-GB" b="1" smtClean="0"/>
              <a:t>Network Time Protocol (NTN)</a:t>
            </a:r>
          </a:p>
        </p:txBody>
      </p:sp>
      <p:sp>
        <p:nvSpPr>
          <p:cNvPr id="66564" name="Slide Number Placeholder 3"/>
          <p:cNvSpPr>
            <a:spLocks noGrp="1"/>
          </p:cNvSpPr>
          <p:nvPr>
            <p:ph type="sldNum" sz="quarter" idx="5"/>
          </p:nvPr>
        </p:nvSpPr>
        <p:spPr>
          <a:noFill/>
        </p:spPr>
        <p:txBody>
          <a:bodyPr/>
          <a:lstStyle/>
          <a:p>
            <a:fld id="{32CC0DE0-72C6-40C2-A619-3CD7BFFC2B94}" type="slidenum">
              <a:rPr lang="ar-SA" smtClean="0"/>
              <a:pPr/>
              <a:t>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lang="en-GB" b="1" smtClean="0"/>
              <a:t>Network Time Protocol (NTN)</a:t>
            </a:r>
          </a:p>
        </p:txBody>
      </p:sp>
      <p:sp>
        <p:nvSpPr>
          <p:cNvPr id="66564" name="Slide Number Placeholder 3"/>
          <p:cNvSpPr>
            <a:spLocks noGrp="1"/>
          </p:cNvSpPr>
          <p:nvPr>
            <p:ph type="sldNum" sz="quarter" idx="5"/>
          </p:nvPr>
        </p:nvSpPr>
        <p:spPr>
          <a:noFill/>
        </p:spPr>
        <p:txBody>
          <a:bodyPr/>
          <a:lstStyle/>
          <a:p>
            <a:fld id="{32CC0DE0-72C6-40C2-A619-3CD7BFFC2B94}" type="slidenum">
              <a:rPr lang="ar-SA" smtClean="0"/>
              <a:pPr/>
              <a:t>10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GB" b="1" dirty="0" smtClean="0"/>
              <a:t>Network Time Protocol (NTN)</a:t>
            </a:r>
          </a:p>
          <a:p>
            <a:r>
              <a:rPr lang="en-GB" b="1" dirty="0" smtClean="0"/>
              <a:t>Page 30</a:t>
            </a:r>
          </a:p>
        </p:txBody>
      </p:sp>
      <p:sp>
        <p:nvSpPr>
          <p:cNvPr id="67588" name="Slide Number Placeholder 3"/>
          <p:cNvSpPr>
            <a:spLocks noGrp="1"/>
          </p:cNvSpPr>
          <p:nvPr>
            <p:ph type="sldNum" sz="quarter" idx="5"/>
          </p:nvPr>
        </p:nvSpPr>
        <p:spPr>
          <a:noFill/>
        </p:spPr>
        <p:txBody>
          <a:bodyPr/>
          <a:lstStyle/>
          <a:p>
            <a:fld id="{9551F71E-B38F-4E30-8F67-9803B042879C}" type="slidenum">
              <a:rPr lang="ar-SA" smtClean="0"/>
              <a:pPr/>
              <a:t>12</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GB" b="1" dirty="0" smtClean="0"/>
              <a:t>Network Time Protocol (NTN)</a:t>
            </a:r>
          </a:p>
          <a:p>
            <a:r>
              <a:rPr lang="en-GB" b="1" dirty="0" smtClean="0"/>
              <a:t>Page 30</a:t>
            </a:r>
          </a:p>
        </p:txBody>
      </p:sp>
      <p:sp>
        <p:nvSpPr>
          <p:cNvPr id="67588" name="Slide Number Placeholder 3"/>
          <p:cNvSpPr>
            <a:spLocks noGrp="1"/>
          </p:cNvSpPr>
          <p:nvPr>
            <p:ph type="sldNum" sz="quarter" idx="5"/>
          </p:nvPr>
        </p:nvSpPr>
        <p:spPr>
          <a:noFill/>
        </p:spPr>
        <p:txBody>
          <a:bodyPr/>
          <a:lstStyle/>
          <a:p>
            <a:fld id="{9551F71E-B38F-4E30-8F67-9803B042879C}" type="slidenum">
              <a:rPr lang="ar-SA" smtClean="0"/>
              <a:pPr/>
              <a:t>13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98219" y="1413802"/>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5" name="Oval 4"/>
          <p:cNvSpPr/>
          <p:nvPr/>
        </p:nvSpPr>
        <p:spPr>
          <a:xfrm>
            <a:off x="1254125" y="1344613"/>
            <a:ext cx="68263"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14" name="Title 13"/>
          <p:cNvSpPr>
            <a:spLocks noGrp="1"/>
          </p:cNvSpPr>
          <p:nvPr>
            <p:ph type="ctrTitle"/>
          </p:nvPr>
        </p:nvSpPr>
        <p:spPr>
          <a:xfrm>
            <a:off x="1551940" y="359898"/>
            <a:ext cx="802386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551940" y="1850064"/>
            <a:ext cx="802386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376E2DCB-D133-4676-8955-A513185137BD}" type="datetime1">
              <a:rPr lang="ar-SA"/>
              <a:pPr>
                <a:defRPr/>
              </a:pPr>
              <a:t>10/04/1432</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B1796FE4-D54E-4228-8290-1A2E48FF6774}"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1B9BC73-5938-459F-99D6-8ADB280A8A70}" type="datetime1">
              <a:rPr lang="ar-SA"/>
              <a:pPr>
                <a:defRPr/>
              </a:pPr>
              <a:t>10/04/1432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0D0F4925-5379-4E2E-9844-F046C8BC1FC0}"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9500" y="274640"/>
            <a:ext cx="19812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238250" y="274641"/>
            <a:ext cx="602615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5EAFD3F-BAC6-431D-919D-EFB079C46006}" type="datetime1">
              <a:rPr lang="ar-SA"/>
              <a:pPr>
                <a:defRPr/>
              </a:pPr>
              <a:t>10/04/1432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BA6EC39A-4949-442A-950B-625F2FBFB4F1}"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666C18E-90B3-4861-8669-C93AE69D528C}" type="datetime1">
              <a:rPr lang="ar-SA"/>
              <a:pPr>
                <a:defRPr/>
              </a:pPr>
              <a:t>10/04/1432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80CD0D0E-834B-45C5-B7BA-3CB42A70640D}"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473325" y="0"/>
            <a:ext cx="74295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2476500" y="0"/>
            <a:ext cx="8255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Oval 5"/>
          <p:cNvSpPr/>
          <p:nvPr/>
        </p:nvSpPr>
        <p:spPr>
          <a:xfrm>
            <a:off x="2353348" y="2814656"/>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7" name="Oval 6"/>
          <p:cNvSpPr/>
          <p:nvPr/>
        </p:nvSpPr>
        <p:spPr>
          <a:xfrm>
            <a:off x="2608263" y="2746375"/>
            <a:ext cx="6985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2" name="Title 1"/>
          <p:cNvSpPr>
            <a:spLocks noGrp="1"/>
          </p:cNvSpPr>
          <p:nvPr>
            <p:ph type="title"/>
          </p:nvPr>
        </p:nvSpPr>
        <p:spPr>
          <a:xfrm>
            <a:off x="2793258" y="2600325"/>
            <a:ext cx="69342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793258" y="1066800"/>
            <a:ext cx="69342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DDA6F2BA-938F-4965-8D33-88FC7BDEEAE5}" type="datetime1">
              <a:rPr lang="ar-SA"/>
              <a:pPr>
                <a:defRPr/>
              </a:pPr>
              <a:t>10/04/1432</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C19FFE6A-964A-4C13-BBB6-DDDBE24FEB66}"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0"/>
            <a:ext cx="812292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555242" y="1524000"/>
            <a:ext cx="39624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15762" y="1524000"/>
            <a:ext cx="39624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734C588B-D9F3-4920-A1BE-3A2DA301A232}" type="datetime1">
              <a:rPr lang="ar-SA"/>
              <a:pPr>
                <a:defRPr/>
              </a:pPr>
              <a:t>10/04/1432</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4A7C3A21-94D3-46C6-8FC6-6FBC79CA5980}"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5160336"/>
            <a:ext cx="89154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95300" y="328278"/>
            <a:ext cx="435864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5052060" y="328278"/>
            <a:ext cx="435864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95300" y="969336"/>
            <a:ext cx="435864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052060" y="969336"/>
            <a:ext cx="435864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ECE2E182-0163-4AFD-944C-730419049316}" type="datetime1">
              <a:rPr lang="ar-SA"/>
              <a:pPr>
                <a:defRPr/>
              </a:pPr>
              <a:t>10/04/1432</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41604D2-3AC0-4530-852F-616C39888F8E}"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0"/>
            <a:ext cx="812292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C303FF7F-6891-46CE-9378-264F0D3250D2}" type="datetime1">
              <a:rPr lang="ar-SA"/>
              <a:pPr>
                <a:defRPr/>
              </a:pPr>
              <a:t>10/04/1432</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C42150B3-8023-489D-96FC-B502C6FE065E}"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100138" y="0"/>
            <a:ext cx="8805862"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Rectangle 2"/>
          <p:cNvSpPr/>
          <p:nvPr/>
        </p:nvSpPr>
        <p:spPr bwMode="invGray">
          <a:xfrm>
            <a:off x="1100138" y="0"/>
            <a:ext cx="7937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4" name="Date Placeholder 1"/>
          <p:cNvSpPr>
            <a:spLocks noGrp="1"/>
          </p:cNvSpPr>
          <p:nvPr>
            <p:ph type="dt" sz="half" idx="10"/>
          </p:nvPr>
        </p:nvSpPr>
        <p:spPr/>
        <p:txBody>
          <a:bodyPr/>
          <a:lstStyle>
            <a:lvl1pPr>
              <a:defRPr/>
            </a:lvl1pPr>
            <a:extLst/>
          </a:lstStyle>
          <a:p>
            <a:pPr>
              <a:defRPr/>
            </a:pPr>
            <a:fld id="{F08F381D-D3E2-4204-9E2E-C83E74E104D0}" type="datetime1">
              <a:rPr lang="ar-SA"/>
              <a:pPr>
                <a:defRPr/>
              </a:pPr>
              <a:t>10/04/1432</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6CB11EA9-AA9E-4D1F-95C9-10EDBB54F546}"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16778"/>
            <a:ext cx="41275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95300" y="1406964"/>
            <a:ext cx="41275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95300" y="2133601"/>
            <a:ext cx="883285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1D545C73-697D-4F90-AF7B-9AD71267EEBE}" type="datetime1">
              <a:rPr lang="ar-SA"/>
              <a:pPr>
                <a:defRPr/>
              </a:pPr>
              <a:t>10/04/1432</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93063AD0-D181-40C5-B4EB-0B69035C814B}"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825500" y="1066800"/>
            <a:ext cx="4953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a:lnSpc>
                <a:spcPts val="3000"/>
              </a:lnSpc>
              <a:spcBef>
                <a:spcPts val="600"/>
              </a:spcBef>
              <a:buClr>
                <a:schemeClr val="accent1"/>
              </a:buClr>
              <a:buSzPct val="80000"/>
              <a:buFont typeface="Wingdings 2"/>
              <a:buNone/>
              <a:defRPr/>
            </a:pPr>
            <a:endParaRPr lang="en-US" sz="3200">
              <a:latin typeface="+mn-lt"/>
            </a:endParaRPr>
          </a:p>
        </p:txBody>
      </p:sp>
      <p:sp>
        <p:nvSpPr>
          <p:cNvPr id="6" name="Flowchart: Process 5"/>
          <p:cNvSpPr/>
          <p:nvPr/>
        </p:nvSpPr>
        <p:spPr>
          <a:xfrm rot="19468671">
            <a:off x="430213" y="954088"/>
            <a:ext cx="74295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7" name="Flowchart: Process 6"/>
          <p:cNvSpPr/>
          <p:nvPr/>
        </p:nvSpPr>
        <p:spPr>
          <a:xfrm rot="2103354" flipH="1">
            <a:off x="5421313" y="936625"/>
            <a:ext cx="703262"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 name="Title 1"/>
          <p:cNvSpPr>
            <a:spLocks noGrp="1"/>
          </p:cNvSpPr>
          <p:nvPr>
            <p:ph type="title"/>
          </p:nvPr>
        </p:nvSpPr>
        <p:spPr>
          <a:xfrm>
            <a:off x="6377471" y="1066800"/>
            <a:ext cx="29718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908050" y="1143004"/>
            <a:ext cx="47879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08050" y="4800600"/>
            <a:ext cx="47879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07E9EC73-931A-4557-87F9-17559EA19E20}" type="datetime1">
              <a:rPr lang="ar-SA"/>
              <a:pPr>
                <a:defRPr/>
              </a:pPr>
              <a:t>10/04/1432</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ACE69AAD-F3D1-4659-9396-506B95DC3361}"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84238" y="-815975"/>
            <a:ext cx="1776413"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Oval 7"/>
          <p:cNvSpPr/>
          <p:nvPr/>
        </p:nvSpPr>
        <p:spPr>
          <a:xfrm>
            <a:off x="182563" y="20638"/>
            <a:ext cx="1844675"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Donut 10"/>
          <p:cNvSpPr/>
          <p:nvPr/>
        </p:nvSpPr>
        <p:spPr>
          <a:xfrm rot="2315675">
            <a:off x="198122" y="1055077"/>
            <a:ext cx="121952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2" name="Rectangle 11"/>
          <p:cNvSpPr/>
          <p:nvPr/>
        </p:nvSpPr>
        <p:spPr>
          <a:xfrm>
            <a:off x="1096963" y="0"/>
            <a:ext cx="8809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Title Placeholder 4"/>
          <p:cNvSpPr>
            <a:spLocks noGrp="1"/>
          </p:cNvSpPr>
          <p:nvPr>
            <p:ph type="title"/>
          </p:nvPr>
        </p:nvSpPr>
        <p:spPr>
          <a:xfrm>
            <a:off x="1555750" y="274638"/>
            <a:ext cx="81216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555750" y="1447800"/>
            <a:ext cx="81216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879850" y="6305550"/>
            <a:ext cx="2311400" cy="476250"/>
          </a:xfrm>
          <a:prstGeom prst="rect">
            <a:avLst/>
          </a:prstGeom>
        </p:spPr>
        <p:txBody>
          <a:bodyPr anchor="b"/>
          <a:lstStyle>
            <a:lvl1pPr algn="r" eaLnBrk="1" latinLnBrk="0" hangingPunct="1">
              <a:defRPr kumimoji="0" sz="1200">
                <a:solidFill>
                  <a:schemeClr val="bg2">
                    <a:shade val="50000"/>
                    <a:satMod val="200000"/>
                  </a:schemeClr>
                </a:solidFill>
                <a:latin typeface="Arial" charset="0"/>
              </a:defRPr>
            </a:lvl1pPr>
            <a:extLst/>
          </a:lstStyle>
          <a:p>
            <a:pPr>
              <a:defRPr/>
            </a:pPr>
            <a:fld id="{0A5FACE3-43AD-42B2-84B8-D70725C7C8B6}" type="datetime1">
              <a:rPr lang="ar-SA"/>
              <a:pPr>
                <a:defRPr/>
              </a:pPr>
              <a:t>10/04/1432</a:t>
            </a:fld>
            <a:endParaRPr lang="en-US"/>
          </a:p>
        </p:txBody>
      </p:sp>
      <p:sp>
        <p:nvSpPr>
          <p:cNvPr id="10" name="Footer Placeholder 9"/>
          <p:cNvSpPr>
            <a:spLocks noGrp="1"/>
          </p:cNvSpPr>
          <p:nvPr>
            <p:ph type="ftr" sz="quarter" idx="3"/>
          </p:nvPr>
        </p:nvSpPr>
        <p:spPr>
          <a:xfrm>
            <a:off x="6191250" y="6305550"/>
            <a:ext cx="3136900" cy="476250"/>
          </a:xfrm>
          <a:prstGeom prst="rect">
            <a:avLst/>
          </a:prstGeom>
        </p:spPr>
        <p:txBody>
          <a:bodyPr anchor="b"/>
          <a:lstStyle>
            <a:lvl1pPr eaLnBrk="1" latinLnBrk="0" hangingPunct="1">
              <a:defRPr kumimoji="0" sz="1200">
                <a:solidFill>
                  <a:schemeClr val="bg2">
                    <a:shade val="50000"/>
                    <a:satMod val="200000"/>
                  </a:schemeClr>
                </a:solidFill>
                <a:effectLst/>
                <a:latin typeface="Arial" charset="0"/>
              </a:defRPr>
            </a:lvl1pPr>
            <a:extLst/>
          </a:lstStyle>
          <a:p>
            <a:pPr>
              <a:defRPr/>
            </a:pPr>
            <a:endParaRPr lang="en-US"/>
          </a:p>
        </p:txBody>
      </p:sp>
      <p:sp>
        <p:nvSpPr>
          <p:cNvPr id="22" name="Slide Number Placeholder 21"/>
          <p:cNvSpPr>
            <a:spLocks noGrp="1"/>
          </p:cNvSpPr>
          <p:nvPr>
            <p:ph type="sldNum" sz="quarter" idx="4"/>
          </p:nvPr>
        </p:nvSpPr>
        <p:spPr>
          <a:xfrm>
            <a:off x="9331325" y="6305550"/>
            <a:ext cx="495300" cy="476250"/>
          </a:xfrm>
          <a:prstGeom prst="rect">
            <a:avLst/>
          </a:prstGeom>
        </p:spPr>
        <p:txBody>
          <a:bodyPr anchor="b"/>
          <a:lstStyle>
            <a:lvl1pPr algn="ctr" eaLnBrk="1" latinLnBrk="0" hangingPunct="1">
              <a:defRPr kumimoji="0" sz="1200">
                <a:solidFill>
                  <a:schemeClr val="bg2">
                    <a:shade val="50000"/>
                    <a:satMod val="200000"/>
                  </a:schemeClr>
                </a:solidFill>
                <a:effectLst/>
                <a:latin typeface="Arial" charset="0"/>
              </a:defRPr>
            </a:lvl1pPr>
            <a:extLst/>
          </a:lstStyle>
          <a:p>
            <a:pPr>
              <a:defRPr/>
            </a:pPr>
            <a:fld id="{0D55C26C-3658-4A9B-A184-D5F6FADD03F0}" type="slidenum">
              <a:rPr lang="ar-SA"/>
              <a:pPr>
                <a:defRPr/>
              </a:pPr>
              <a:t>‹#›</a:t>
            </a:fld>
            <a:endParaRPr lang="en-US"/>
          </a:p>
        </p:txBody>
      </p:sp>
      <p:sp>
        <p:nvSpPr>
          <p:cNvPr id="15" name="Rectangle 14"/>
          <p:cNvSpPr/>
          <p:nvPr/>
        </p:nvSpPr>
        <p:spPr bwMode="invGray">
          <a:xfrm>
            <a:off x="1100138" y="0"/>
            <a:ext cx="7937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734" r:id="rId1"/>
    <p:sldLayoutId id="2147483729" r:id="rId2"/>
    <p:sldLayoutId id="2147483735" r:id="rId3"/>
    <p:sldLayoutId id="2147483730" r:id="rId4"/>
    <p:sldLayoutId id="2147483736" r:id="rId5"/>
    <p:sldLayoutId id="2147483731" r:id="rId6"/>
    <p:sldLayoutId id="2147483737" r:id="rId7"/>
    <p:sldLayoutId id="2147483738" r:id="rId8"/>
    <p:sldLayoutId id="2147483739" r:id="rId9"/>
    <p:sldLayoutId id="2147483732" r:id="rId10"/>
    <p:sldLayoutId id="2147483733" r:id="rId11"/>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mmad.afzal@mcs.edu.pk"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95350" y="263770"/>
            <a:ext cx="8420100" cy="1547446"/>
          </a:xfrm>
        </p:spPr>
        <p:txBody>
          <a:bodyPr>
            <a:normAutofit fontScale="90000"/>
          </a:bodyPr>
          <a:lstStyle/>
          <a:p>
            <a:pPr algn="ctr" eaLnBrk="1" fontAlgn="auto" hangingPunct="1">
              <a:spcAft>
                <a:spcPts val="0"/>
              </a:spcAft>
              <a:defRPr/>
            </a:pPr>
            <a:r>
              <a:rPr lang="en-GB" sz="4400" dirty="0" smtClean="0">
                <a:solidFill>
                  <a:schemeClr val="tx2">
                    <a:satMod val="130000"/>
                  </a:schemeClr>
                </a:solidFill>
              </a:rPr>
              <a:t>Parallel </a:t>
            </a:r>
            <a:br>
              <a:rPr lang="en-GB" sz="4400" dirty="0" smtClean="0">
                <a:solidFill>
                  <a:schemeClr val="tx2">
                    <a:satMod val="130000"/>
                  </a:schemeClr>
                </a:solidFill>
              </a:rPr>
            </a:br>
            <a:r>
              <a:rPr lang="en-GB" sz="4400" dirty="0" smtClean="0">
                <a:solidFill>
                  <a:schemeClr val="tx2">
                    <a:satMod val="130000"/>
                  </a:schemeClr>
                </a:solidFill>
              </a:rPr>
              <a:t>and </a:t>
            </a:r>
            <a:br>
              <a:rPr lang="en-GB" sz="4400" dirty="0" smtClean="0">
                <a:solidFill>
                  <a:schemeClr val="tx2">
                    <a:satMod val="130000"/>
                  </a:schemeClr>
                </a:solidFill>
              </a:rPr>
            </a:br>
            <a:r>
              <a:rPr lang="en-GB" sz="4400" dirty="0" smtClean="0">
                <a:solidFill>
                  <a:schemeClr val="tx2">
                    <a:satMod val="130000"/>
                  </a:schemeClr>
                </a:solidFill>
              </a:rPr>
              <a:t>Distributed Computing</a:t>
            </a:r>
          </a:p>
        </p:txBody>
      </p:sp>
      <p:sp>
        <p:nvSpPr>
          <p:cNvPr id="57347" name="Rectangle 3"/>
          <p:cNvSpPr>
            <a:spLocks noGrp="1" noChangeArrowheads="1"/>
          </p:cNvSpPr>
          <p:nvPr>
            <p:ph type="body" idx="1"/>
          </p:nvPr>
        </p:nvSpPr>
        <p:spPr>
          <a:xfrm>
            <a:off x="1641475" y="3113088"/>
            <a:ext cx="7523163" cy="2763837"/>
          </a:xfrm>
        </p:spPr>
        <p:txBody>
          <a:bodyPr>
            <a:normAutofit fontScale="77500" lnSpcReduction="20000"/>
          </a:bodyPr>
          <a:lstStyle/>
          <a:p>
            <a:pPr algn="ctr" eaLnBrk="1" fontAlgn="auto" hangingPunct="1">
              <a:lnSpc>
                <a:spcPct val="80000"/>
              </a:lnSpc>
              <a:spcBef>
                <a:spcPts val="580"/>
              </a:spcBef>
              <a:spcAft>
                <a:spcPts val="0"/>
              </a:spcAft>
              <a:buFont typeface="Wingdings"/>
              <a:buNone/>
              <a:defRPr/>
            </a:pPr>
            <a:endParaRPr lang="nl-NL" sz="3900" b="1" dirty="0" smtClean="0"/>
          </a:p>
          <a:p>
            <a:pPr algn="ctr" eaLnBrk="1" fontAlgn="auto" hangingPunct="1">
              <a:lnSpc>
                <a:spcPct val="80000"/>
              </a:lnSpc>
              <a:spcBef>
                <a:spcPts val="580"/>
              </a:spcBef>
              <a:spcAft>
                <a:spcPts val="0"/>
              </a:spcAft>
              <a:buFont typeface="Wingdings"/>
              <a:buNone/>
              <a:defRPr/>
            </a:pPr>
            <a:r>
              <a:rPr lang="nl-NL" sz="3900" b="1" dirty="0" smtClean="0"/>
              <a:t>Dr. Hammad Afzal</a:t>
            </a:r>
          </a:p>
          <a:p>
            <a:pPr eaLnBrk="1" fontAlgn="auto" hangingPunct="1">
              <a:lnSpc>
                <a:spcPct val="80000"/>
              </a:lnSpc>
              <a:spcBef>
                <a:spcPts val="580"/>
              </a:spcBef>
              <a:spcAft>
                <a:spcPts val="0"/>
              </a:spcAft>
              <a:buFont typeface="Wingdings"/>
              <a:buNone/>
              <a:defRPr/>
            </a:pPr>
            <a:endParaRPr lang="en-GB" dirty="0" smtClean="0"/>
          </a:p>
          <a:p>
            <a:pPr algn="ctr" eaLnBrk="1" fontAlgn="auto" hangingPunct="1">
              <a:lnSpc>
                <a:spcPct val="80000"/>
              </a:lnSpc>
              <a:spcBef>
                <a:spcPts val="580"/>
              </a:spcBef>
              <a:spcAft>
                <a:spcPts val="0"/>
              </a:spcAft>
              <a:buFont typeface="Wingdings"/>
              <a:buNone/>
              <a:defRPr/>
            </a:pPr>
            <a:r>
              <a:rPr lang="en-GB" sz="2600" dirty="0" smtClean="0"/>
              <a:t>Military College of Signals</a:t>
            </a:r>
          </a:p>
          <a:p>
            <a:pPr algn="ctr" eaLnBrk="1" fontAlgn="auto" hangingPunct="1">
              <a:lnSpc>
                <a:spcPct val="80000"/>
              </a:lnSpc>
              <a:spcBef>
                <a:spcPts val="580"/>
              </a:spcBef>
              <a:spcAft>
                <a:spcPts val="0"/>
              </a:spcAft>
              <a:buFont typeface="Wingdings"/>
              <a:buNone/>
              <a:defRPr/>
            </a:pPr>
            <a:r>
              <a:rPr lang="en-GB" sz="2600" dirty="0" smtClean="0"/>
              <a:t>National University of Sciences and Technology, Pakistan</a:t>
            </a:r>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dirty="0" smtClean="0"/>
              <a:t>Spring, 2011</a:t>
            </a:r>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dirty="0" smtClean="0">
                <a:hlinkClick r:id="rId3"/>
              </a:rPr>
              <a:t>hammad.afzal@mcs.edu.pk</a:t>
            </a:r>
            <a:endParaRPr lang="en-GB" sz="2600" b="1" dirty="0" smtClean="0"/>
          </a:p>
          <a:p>
            <a:pPr algn="ctr" eaLnBrk="1" fontAlgn="auto" hangingPunct="1">
              <a:lnSpc>
                <a:spcPct val="80000"/>
              </a:lnSpc>
              <a:spcBef>
                <a:spcPts val="580"/>
              </a:spcBef>
              <a:spcAft>
                <a:spcPts val="0"/>
              </a:spcAft>
              <a:buFont typeface="Wingdings 2"/>
              <a:buNone/>
              <a:defRPr/>
            </a:pPr>
            <a:r>
              <a:rPr lang="en-GB" b="1" dirty="0" smtClean="0"/>
              <a:t>https://sites.google.com/a/mcs.edu.pk/codteem/teaching/pdc</a:t>
            </a:r>
            <a:endParaRPr lang="en-GB" sz="2600" b="1" dirty="0" smtClean="0"/>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endParaRPr lang="en-GB" sz="2600" b="1" dirty="0" smtClean="0"/>
          </a:p>
        </p:txBody>
      </p:sp>
      <p:sp>
        <p:nvSpPr>
          <p:cNvPr id="7173" name="Date Placeholder 5"/>
          <p:cNvSpPr>
            <a:spLocks noGrp="1"/>
          </p:cNvSpPr>
          <p:nvPr>
            <p:ph type="dt" sz="quarter" idx="10"/>
          </p:nvPr>
        </p:nvSpPr>
        <p:spPr bwMode="auto">
          <a:xfrm>
            <a:off x="6715125" y="6265863"/>
            <a:ext cx="2682875" cy="476250"/>
          </a:xfrm>
          <a:ln>
            <a:miter lim="800000"/>
            <a:headEnd/>
            <a:tailEnd/>
          </a:ln>
        </p:spPr>
        <p:txBody>
          <a:bodyPr vert="horz" wrap="square" lIns="91440" tIns="45720" rIns="91440" bIns="45720" numCol="1" compatLnSpc="1">
            <a:prstTxWarp prst="textNoShape">
              <a:avLst/>
            </a:prstTxWarp>
          </a:bodyPr>
          <a:lstStyle/>
          <a:p>
            <a:pPr>
              <a:defRPr/>
            </a:pPr>
            <a:fld id="{08728702-D4EC-4A5C-85AA-B9A90EF4E8F2}" type="datetime1">
              <a:rPr lang="en-GB"/>
              <a:pPr>
                <a:defRPr/>
              </a:pPr>
              <a:t>15/03/2011</a:t>
            </a:fld>
            <a:endParaRPr lang="en-GB" dirty="0"/>
          </a:p>
        </p:txBody>
      </p:sp>
      <p:sp>
        <p:nvSpPr>
          <p:cNvPr id="7" name="Slide Number Placeholder 6"/>
          <p:cNvSpPr>
            <a:spLocks noGrp="1"/>
          </p:cNvSpPr>
          <p:nvPr>
            <p:ph type="sldNum" sz="quarter" idx="12"/>
          </p:nvPr>
        </p:nvSpPr>
        <p:spPr/>
        <p:txBody>
          <a:bodyPr/>
          <a:lstStyle/>
          <a:p>
            <a:pPr>
              <a:defRPr/>
            </a:pPr>
            <a:fld id="{3CD2AC37-156D-476A-87DF-6A89AC56F0EB}" type="slidenum">
              <a:rPr lang="en-GB"/>
              <a:pPr>
                <a:defRPr/>
              </a:pPr>
              <a:t>1</a:t>
            </a:fld>
            <a:endParaRPr lang="en-GB" dirty="0"/>
          </a:p>
        </p:txBody>
      </p:sp>
      <p:sp>
        <p:nvSpPr>
          <p:cNvPr id="8198" name="Line 5"/>
          <p:cNvSpPr>
            <a:spLocks noChangeShapeType="1"/>
          </p:cNvSpPr>
          <p:nvPr/>
        </p:nvSpPr>
        <p:spPr bwMode="auto">
          <a:xfrm>
            <a:off x="0" y="6308725"/>
            <a:ext cx="9906000" cy="0"/>
          </a:xfrm>
          <a:prstGeom prst="line">
            <a:avLst/>
          </a:prstGeom>
          <a:noFill/>
          <a:ln w="28575">
            <a:solidFill>
              <a:srgbClr val="9900CC"/>
            </a:solidFill>
            <a:round/>
            <a:headEnd/>
            <a:tailEnd/>
          </a:ln>
        </p:spPr>
        <p:txBody>
          <a:bodyPr/>
          <a:lstStyle/>
          <a:p>
            <a:endParaRPr lang="en-GB"/>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55750" y="0"/>
            <a:ext cx="8121650" cy="854075"/>
          </a:xfrm>
        </p:spPr>
        <p:txBody>
          <a:bodyPr>
            <a:normAutofit/>
          </a:bodyPr>
          <a:lstStyle/>
          <a:p>
            <a:pPr algn="ctr" eaLnBrk="1" fontAlgn="auto" hangingPunct="1">
              <a:spcAft>
                <a:spcPts val="0"/>
              </a:spcAft>
              <a:defRPr/>
            </a:pPr>
            <a:r>
              <a:rPr lang="en-US" sz="4000" dirty="0" smtClean="0">
                <a:solidFill>
                  <a:schemeClr val="accent2"/>
                </a:solidFill>
              </a:rPr>
              <a:t>2.2.1	Software Layers (II)</a:t>
            </a:r>
            <a:endParaRPr lang="en-US" sz="4000" dirty="0">
              <a:solidFill>
                <a:schemeClr val="accent2"/>
              </a:solidFill>
            </a:endParaRPr>
          </a:p>
        </p:txBody>
      </p:sp>
      <p:sp>
        <p:nvSpPr>
          <p:cNvPr id="16387" name="Rectangle 3"/>
          <p:cNvSpPr>
            <a:spLocks noGrp="1" noChangeArrowheads="1"/>
          </p:cNvSpPr>
          <p:nvPr>
            <p:ph idx="1"/>
          </p:nvPr>
        </p:nvSpPr>
        <p:spPr>
          <a:xfrm>
            <a:off x="1311275" y="884238"/>
            <a:ext cx="8121650" cy="4800600"/>
          </a:xfrm>
        </p:spPr>
        <p:txBody>
          <a:bodyPr/>
          <a:lstStyle/>
          <a:p>
            <a:pPr algn="just" eaLnBrk="1" hangingPunct="1">
              <a:buNone/>
            </a:pPr>
            <a:r>
              <a:rPr lang="en-US" b="1" dirty="0" smtClean="0"/>
              <a:t>Distributed Service</a:t>
            </a:r>
          </a:p>
          <a:p>
            <a:pPr algn="just" eaLnBrk="1" hangingPunct="1"/>
            <a:r>
              <a:rPr lang="en-US" sz="2400" dirty="0" smtClean="0"/>
              <a:t>A </a:t>
            </a:r>
            <a:r>
              <a:rPr lang="en-US" sz="2400" dirty="0" smtClean="0">
                <a:solidFill>
                  <a:srgbClr val="0000FF"/>
                </a:solidFill>
              </a:rPr>
              <a:t>distributed Service</a:t>
            </a:r>
            <a:r>
              <a:rPr lang="en-US" sz="2400" dirty="0" smtClean="0"/>
              <a:t> can be provided by </a:t>
            </a:r>
            <a:r>
              <a:rPr lang="en-US" sz="2400" u="sng" dirty="0" smtClean="0"/>
              <a:t>one or more server</a:t>
            </a:r>
            <a:r>
              <a:rPr lang="en-US" sz="2400" dirty="0" smtClean="0"/>
              <a:t> processes interacting with each other and with other client processes in order to maintain the consistent system wide view of the service resources. </a:t>
            </a:r>
          </a:p>
          <a:p>
            <a:pPr algn="just" eaLnBrk="1" hangingPunct="1"/>
            <a:endParaRPr lang="en-US" sz="2400" dirty="0" smtClean="0"/>
          </a:p>
          <a:p>
            <a:pPr algn="just" eaLnBrk="1" hangingPunct="1"/>
            <a:r>
              <a:rPr lang="en-US" sz="2400" dirty="0" smtClean="0"/>
              <a:t>E.g. Network Time Service. </a:t>
            </a:r>
          </a:p>
        </p:txBody>
      </p:sp>
      <p:sp>
        <p:nvSpPr>
          <p:cNvPr id="4" name="Slide Number Placeholder 5"/>
          <p:cNvSpPr>
            <a:spLocks noGrp="1"/>
          </p:cNvSpPr>
          <p:nvPr>
            <p:ph type="sldNum" sz="quarter" idx="12"/>
          </p:nvPr>
        </p:nvSpPr>
        <p:spPr/>
        <p:txBody>
          <a:bodyPr/>
          <a:lstStyle/>
          <a:p>
            <a:pPr>
              <a:defRPr/>
            </a:pPr>
            <a:fld id="{01A98ABD-12E3-4CDB-8DD5-75F40DDD82FF}" type="slidenum">
              <a:rPr lang="ar-SA"/>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7" name="Rectangle 149"/>
          <p:cNvSpPr>
            <a:spLocks noGrp="1" noChangeArrowheads="1"/>
          </p:cNvSpPr>
          <p:nvPr>
            <p:ph type="title"/>
          </p:nvPr>
        </p:nvSpPr>
        <p:spPr>
          <a:xfrm>
            <a:off x="293810" y="6292850"/>
            <a:ext cx="9353550" cy="565150"/>
          </a:xfrm>
        </p:spPr>
        <p:txBody>
          <a:bodyPr>
            <a:noAutofit/>
          </a:bodyPr>
          <a:lstStyle/>
          <a:p>
            <a:pPr algn="ctr" eaLnBrk="1" fontAlgn="auto" hangingPunct="1">
              <a:spcAft>
                <a:spcPts val="0"/>
              </a:spcAft>
              <a:defRPr/>
            </a:pPr>
            <a:r>
              <a:rPr lang="en-GB" sz="2800" dirty="0">
                <a:solidFill>
                  <a:schemeClr val="tx1"/>
                </a:solidFill>
              </a:rPr>
              <a:t>Software and hardware service layers in DS</a:t>
            </a:r>
          </a:p>
        </p:txBody>
      </p:sp>
      <p:sp>
        <p:nvSpPr>
          <p:cNvPr id="9" name="Slide Number Placeholder 4"/>
          <p:cNvSpPr>
            <a:spLocks noGrp="1"/>
          </p:cNvSpPr>
          <p:nvPr>
            <p:ph type="sldNum" sz="quarter" idx="12"/>
          </p:nvPr>
        </p:nvSpPr>
        <p:spPr/>
        <p:txBody>
          <a:bodyPr/>
          <a:lstStyle/>
          <a:p>
            <a:pPr>
              <a:defRPr/>
            </a:pPr>
            <a:fld id="{0F2BCDE2-47B0-4B11-9AC4-86760B8CFCE3}" type="slidenum">
              <a:rPr lang="ar-SA"/>
              <a:pPr>
                <a:defRPr/>
              </a:pPr>
              <a:t>11</a:t>
            </a:fld>
            <a:endParaRPr lang="en-US"/>
          </a:p>
        </p:txBody>
      </p:sp>
      <p:pic>
        <p:nvPicPr>
          <p:cNvPr id="17412" name="Picture 151"/>
          <p:cNvPicPr>
            <a:picLocks noChangeAspect="1" noChangeArrowheads="1"/>
          </p:cNvPicPr>
          <p:nvPr/>
        </p:nvPicPr>
        <p:blipFill>
          <a:blip r:embed="rId2" cstate="print"/>
          <a:srcRect/>
          <a:stretch>
            <a:fillRect/>
          </a:stretch>
        </p:blipFill>
        <p:spPr bwMode="auto">
          <a:xfrm>
            <a:off x="1477108" y="869950"/>
            <a:ext cx="8241567" cy="4668838"/>
          </a:xfrm>
          <a:prstGeom prst="rect">
            <a:avLst/>
          </a:prstGeom>
          <a:noFill/>
          <a:ln w="9525">
            <a:noFill/>
            <a:miter lim="800000"/>
            <a:headEnd/>
            <a:tailEnd/>
          </a:ln>
        </p:spPr>
      </p:pic>
      <p:sp>
        <p:nvSpPr>
          <p:cNvPr id="17413" name="Text Box 154"/>
          <p:cNvSpPr txBox="1">
            <a:spLocks noChangeArrowheads="1"/>
          </p:cNvSpPr>
          <p:nvPr/>
        </p:nvSpPr>
        <p:spPr bwMode="auto">
          <a:xfrm>
            <a:off x="8339137" y="4996351"/>
            <a:ext cx="1566863" cy="954107"/>
          </a:xfrm>
          <a:prstGeom prst="rect">
            <a:avLst/>
          </a:prstGeom>
          <a:solidFill>
            <a:srgbClr val="00CC99"/>
          </a:solidFill>
          <a:ln w="9525">
            <a:noFill/>
            <a:miter lim="800000"/>
            <a:headEnd/>
            <a:tailEnd/>
          </a:ln>
        </p:spPr>
        <p:txBody>
          <a:bodyPr>
            <a:spAutoFit/>
          </a:bodyPr>
          <a:lstStyle/>
          <a:p>
            <a:pPr eaLnBrk="0" hangingPunct="0">
              <a:spcBef>
                <a:spcPct val="50000"/>
              </a:spcBef>
            </a:pPr>
            <a:r>
              <a:rPr lang="en-US" sz="1400" b="1" dirty="0">
                <a:latin typeface="Times" charset="0"/>
              </a:rPr>
              <a:t>Intel x86/windows</a:t>
            </a:r>
          </a:p>
          <a:p>
            <a:pPr eaLnBrk="0" hangingPunct="0">
              <a:spcBef>
                <a:spcPct val="50000"/>
              </a:spcBef>
            </a:pPr>
            <a:r>
              <a:rPr lang="en-US" sz="1400" b="1" dirty="0">
                <a:latin typeface="Times" charset="0"/>
              </a:rPr>
              <a:t>Sun Sparc/SunOS</a:t>
            </a:r>
          </a:p>
          <a:p>
            <a:pPr eaLnBrk="0" hangingPunct="0">
              <a:spcBef>
                <a:spcPct val="50000"/>
              </a:spcBef>
            </a:pPr>
            <a:r>
              <a:rPr lang="en-US" sz="1400" b="1" dirty="0">
                <a:latin typeface="Times" charset="0"/>
              </a:rPr>
              <a:t>Intel </a:t>
            </a:r>
            <a:r>
              <a:rPr lang="en-US" sz="1400" b="1" dirty="0" smtClean="0">
                <a:latin typeface="Times" charset="0"/>
              </a:rPr>
              <a:t>x86/Solaris</a:t>
            </a:r>
            <a:endParaRPr lang="en-US" sz="1400" b="1" dirty="0">
              <a:latin typeface="Times" charset="0"/>
            </a:endParaRPr>
          </a:p>
        </p:txBody>
      </p:sp>
      <p:sp>
        <p:nvSpPr>
          <p:cNvPr id="17414" name="Text Box 157"/>
          <p:cNvSpPr txBox="1">
            <a:spLocks noChangeArrowheads="1"/>
          </p:cNvSpPr>
          <p:nvPr/>
        </p:nvSpPr>
        <p:spPr bwMode="auto">
          <a:xfrm>
            <a:off x="7789985" y="2546110"/>
            <a:ext cx="2116015" cy="523220"/>
          </a:xfrm>
          <a:prstGeom prst="rect">
            <a:avLst/>
          </a:prstGeom>
          <a:solidFill>
            <a:srgbClr val="00CC99"/>
          </a:solidFill>
          <a:ln w="9525">
            <a:noFill/>
            <a:miter lim="800000"/>
            <a:headEnd/>
            <a:tailEnd/>
          </a:ln>
        </p:spPr>
        <p:txBody>
          <a:bodyPr wrap="square">
            <a:spAutoFit/>
          </a:bodyPr>
          <a:lstStyle/>
          <a:p>
            <a:pPr eaLnBrk="0" hangingPunct="0">
              <a:spcBef>
                <a:spcPct val="50000"/>
              </a:spcBef>
            </a:pPr>
            <a:r>
              <a:rPr lang="en-US" sz="1400" b="1" dirty="0">
                <a:latin typeface="Times" charset="0"/>
              </a:rPr>
              <a:t>Sun RPC, </a:t>
            </a:r>
            <a:r>
              <a:rPr lang="en-US" sz="1400" b="1" dirty="0" smtClean="0">
                <a:latin typeface="Times" charset="0"/>
              </a:rPr>
              <a:t>CORBA</a:t>
            </a:r>
            <a:r>
              <a:rPr lang="en-US" sz="1400" b="1" dirty="0">
                <a:latin typeface="Times" charset="0"/>
              </a:rPr>
              <a:t>, java RMI, Microsoft DCOM</a:t>
            </a:r>
          </a:p>
        </p:txBody>
      </p:sp>
      <p:sp>
        <p:nvSpPr>
          <p:cNvPr id="17415" name="Text Box 158"/>
          <p:cNvSpPr txBox="1">
            <a:spLocks noChangeArrowheads="1"/>
          </p:cNvSpPr>
          <p:nvPr/>
        </p:nvSpPr>
        <p:spPr bwMode="auto">
          <a:xfrm>
            <a:off x="0" y="1283676"/>
            <a:ext cx="2255715" cy="523220"/>
          </a:xfrm>
          <a:prstGeom prst="rect">
            <a:avLst/>
          </a:prstGeom>
          <a:solidFill>
            <a:srgbClr val="00CC99"/>
          </a:solidFill>
          <a:ln w="9525">
            <a:noFill/>
            <a:miter lim="800000"/>
            <a:headEnd/>
            <a:tailEnd/>
          </a:ln>
        </p:spPr>
        <p:txBody>
          <a:bodyPr wrap="square">
            <a:spAutoFit/>
          </a:bodyPr>
          <a:lstStyle/>
          <a:p>
            <a:pPr eaLnBrk="0" hangingPunct="0">
              <a:spcBef>
                <a:spcPct val="50000"/>
              </a:spcBef>
            </a:pPr>
            <a:r>
              <a:rPr lang="en-US" sz="1400" b="1" dirty="0">
                <a:latin typeface="Times" charset="0"/>
              </a:rPr>
              <a:t>Domain-specific services that uses the M/W</a:t>
            </a:r>
          </a:p>
        </p:txBody>
      </p:sp>
      <p:sp>
        <p:nvSpPr>
          <p:cNvPr id="8" name="Rectangle 2"/>
          <p:cNvSpPr txBox="1">
            <a:spLocks noChangeArrowheads="1"/>
          </p:cNvSpPr>
          <p:nvPr/>
        </p:nvSpPr>
        <p:spPr>
          <a:xfrm>
            <a:off x="1555750" y="0"/>
            <a:ext cx="8121650" cy="854075"/>
          </a:xfrm>
          <a:prstGeom prst="rect">
            <a:avLst/>
          </a:prstGeom>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accent2"/>
                </a:solidFill>
                <a:effectLst>
                  <a:outerShdw blurRad="50000" dist="30000" dir="5400000" algn="tl" rotWithShape="0">
                    <a:srgbClr val="000000">
                      <a:alpha val="30000"/>
                    </a:srgbClr>
                  </a:outerShdw>
                </a:effectLst>
                <a:uLnTx/>
                <a:uFillTx/>
                <a:latin typeface="+mj-lt"/>
                <a:ea typeface="+mj-ea"/>
                <a:cs typeface="+mj-cs"/>
              </a:rPr>
              <a:t>2.2.1	Software Layers (III)</a:t>
            </a:r>
            <a:endParaRPr kumimoji="0" lang="en-US" sz="4000" b="0" i="0" u="none" strike="noStrike" kern="1200" cap="none" spc="0" normalizeH="0" baseline="0" noProof="0" dirty="0">
              <a:ln>
                <a:noFill/>
              </a:ln>
              <a:solidFill>
                <a:schemeClr val="accent2"/>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73335" y="0"/>
            <a:ext cx="8121650" cy="1090246"/>
          </a:xfrm>
        </p:spPr>
        <p:txBody>
          <a:bodyPr>
            <a:normAutofit/>
          </a:bodyPr>
          <a:lstStyle/>
          <a:p>
            <a:pPr algn="ctr" eaLnBrk="1" fontAlgn="auto" hangingPunct="1">
              <a:spcAft>
                <a:spcPts val="0"/>
              </a:spcAft>
              <a:defRPr/>
            </a:pPr>
            <a:r>
              <a:rPr lang="en-US" sz="4000" dirty="0" smtClean="0">
                <a:solidFill>
                  <a:srgbClr val="FFC000"/>
                </a:solidFill>
              </a:rPr>
              <a:t>2.2.1	Software Layers (IV)</a:t>
            </a:r>
            <a:endParaRPr lang="en-US" sz="4000" dirty="0">
              <a:solidFill>
                <a:srgbClr val="FFC000"/>
              </a:solidFill>
            </a:endParaRPr>
          </a:p>
        </p:txBody>
      </p:sp>
      <p:sp>
        <p:nvSpPr>
          <p:cNvPr id="18435" name="Rectangle 3"/>
          <p:cNvSpPr>
            <a:spLocks noGrp="1" noChangeArrowheads="1"/>
          </p:cNvSpPr>
          <p:nvPr>
            <p:ph idx="1"/>
          </p:nvPr>
        </p:nvSpPr>
        <p:spPr>
          <a:xfrm>
            <a:off x="1191986" y="1203324"/>
            <a:ext cx="8501289" cy="5197475"/>
          </a:xfrm>
        </p:spPr>
        <p:txBody>
          <a:bodyPr/>
          <a:lstStyle/>
          <a:p>
            <a:pPr algn="just" eaLnBrk="1" hangingPunct="1">
              <a:buNone/>
            </a:pPr>
            <a:r>
              <a:rPr lang="en-US" b="1" dirty="0" smtClean="0">
                <a:solidFill>
                  <a:srgbClr val="0000FF"/>
                </a:solidFill>
              </a:rPr>
              <a:t>Platform</a:t>
            </a:r>
          </a:p>
          <a:p>
            <a:pPr algn="just" eaLnBrk="1" hangingPunct="1"/>
            <a:r>
              <a:rPr lang="en-US" sz="2800" dirty="0" smtClean="0"/>
              <a:t>Operating System, Hardware</a:t>
            </a:r>
          </a:p>
          <a:p>
            <a:pPr algn="just" eaLnBrk="1" hangingPunct="1"/>
            <a:r>
              <a:rPr lang="en-US" sz="2800" dirty="0" smtClean="0"/>
              <a:t>Provides services to above layers.</a:t>
            </a:r>
          </a:p>
          <a:p>
            <a:pPr algn="just" eaLnBrk="1" hangingPunct="1"/>
            <a:endParaRPr lang="en-US" sz="2800" dirty="0" smtClean="0"/>
          </a:p>
          <a:p>
            <a:pPr algn="just" eaLnBrk="1" hangingPunct="1"/>
            <a:endParaRPr lang="en-US" sz="2800" dirty="0" smtClean="0"/>
          </a:p>
          <a:p>
            <a:pPr algn="just" eaLnBrk="1" hangingPunct="1"/>
            <a:r>
              <a:rPr lang="en-US" sz="2800" dirty="0" smtClean="0"/>
              <a:t>Facilitate communication and coordination among processes.</a:t>
            </a:r>
          </a:p>
        </p:txBody>
      </p:sp>
      <p:sp>
        <p:nvSpPr>
          <p:cNvPr id="4" name="Slide Number Placeholder 5"/>
          <p:cNvSpPr>
            <a:spLocks noGrp="1"/>
          </p:cNvSpPr>
          <p:nvPr>
            <p:ph type="sldNum" sz="quarter" idx="12"/>
          </p:nvPr>
        </p:nvSpPr>
        <p:spPr/>
        <p:txBody>
          <a:bodyPr/>
          <a:lstStyle/>
          <a:p>
            <a:pPr>
              <a:defRPr/>
            </a:pPr>
            <a:fld id="{B36E06A3-9CF0-4964-A2E0-59D3F545CD07}" type="slidenum">
              <a:rPr lang="ar-SA"/>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73335" y="0"/>
            <a:ext cx="8121650" cy="1090246"/>
          </a:xfrm>
        </p:spPr>
        <p:txBody>
          <a:bodyPr>
            <a:normAutofit/>
          </a:bodyPr>
          <a:lstStyle/>
          <a:p>
            <a:pPr algn="ctr" eaLnBrk="1" fontAlgn="auto" hangingPunct="1">
              <a:spcAft>
                <a:spcPts val="0"/>
              </a:spcAft>
              <a:defRPr/>
            </a:pPr>
            <a:r>
              <a:rPr lang="en-US" sz="2400" dirty="0" smtClean="0">
                <a:solidFill>
                  <a:srgbClr val="FFC000"/>
                </a:solidFill>
              </a:rPr>
              <a:t>2.2.1</a:t>
            </a:r>
            <a:r>
              <a:rPr lang="en-US" sz="4000" dirty="0" smtClean="0">
                <a:solidFill>
                  <a:srgbClr val="FFC000"/>
                </a:solidFill>
              </a:rPr>
              <a:t>	Software Layers (V)</a:t>
            </a:r>
            <a:endParaRPr lang="en-US" sz="4000" dirty="0">
              <a:solidFill>
                <a:srgbClr val="FFC000"/>
              </a:solidFill>
            </a:endParaRPr>
          </a:p>
        </p:txBody>
      </p:sp>
      <p:sp>
        <p:nvSpPr>
          <p:cNvPr id="18435" name="Rectangle 3"/>
          <p:cNvSpPr>
            <a:spLocks noGrp="1" noChangeArrowheads="1"/>
          </p:cNvSpPr>
          <p:nvPr>
            <p:ph idx="1"/>
          </p:nvPr>
        </p:nvSpPr>
        <p:spPr>
          <a:xfrm>
            <a:off x="1191986" y="1203324"/>
            <a:ext cx="8501289" cy="5197475"/>
          </a:xfrm>
        </p:spPr>
        <p:txBody>
          <a:bodyPr/>
          <a:lstStyle/>
          <a:p>
            <a:pPr algn="just" eaLnBrk="1" hangingPunct="1">
              <a:buNone/>
            </a:pPr>
            <a:r>
              <a:rPr lang="en-US" sz="3600" b="1" dirty="0" smtClean="0">
                <a:solidFill>
                  <a:srgbClr val="0000FF"/>
                </a:solidFill>
              </a:rPr>
              <a:t>Middleware</a:t>
            </a:r>
          </a:p>
          <a:p>
            <a:pPr algn="just" eaLnBrk="1" hangingPunct="1"/>
            <a:r>
              <a:rPr lang="en-US" sz="2400" dirty="0" smtClean="0"/>
              <a:t>To mask heterogeneity and to provide a convenient programming model to application programmers.</a:t>
            </a:r>
          </a:p>
          <a:p>
            <a:pPr algn="just" eaLnBrk="1" hangingPunct="1"/>
            <a:endParaRPr lang="en-US" sz="2400" dirty="0" smtClean="0"/>
          </a:p>
          <a:p>
            <a:pPr algn="just" eaLnBrk="1" hangingPunct="1"/>
            <a:r>
              <a:rPr lang="en-US" sz="2400" dirty="0" smtClean="0"/>
              <a:t>Middleware is represented by processes or objects in a set of computers that interact with each other to implement communication &amp; resource sharing support for distributed application.</a:t>
            </a:r>
          </a:p>
          <a:p>
            <a:pPr algn="just" eaLnBrk="1" hangingPunct="1"/>
            <a:endParaRPr lang="en-US" sz="2400" dirty="0" smtClean="0"/>
          </a:p>
        </p:txBody>
      </p:sp>
      <p:sp>
        <p:nvSpPr>
          <p:cNvPr id="4" name="Slide Number Placeholder 5"/>
          <p:cNvSpPr>
            <a:spLocks noGrp="1"/>
          </p:cNvSpPr>
          <p:nvPr>
            <p:ph type="sldNum" sz="quarter" idx="12"/>
          </p:nvPr>
        </p:nvSpPr>
        <p:spPr/>
        <p:txBody>
          <a:bodyPr/>
          <a:lstStyle/>
          <a:p>
            <a:pPr>
              <a:defRPr/>
            </a:pPr>
            <a:fld id="{B36E06A3-9CF0-4964-A2E0-59D3F545CD07}" type="slidenum">
              <a:rPr lang="ar-SA"/>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1371600" y="1447800"/>
            <a:ext cx="8305800" cy="4800600"/>
          </a:xfrm>
        </p:spPr>
        <p:txBody>
          <a:bodyPr/>
          <a:lstStyle/>
          <a:p>
            <a:pPr eaLnBrk="1" hangingPunct="1"/>
            <a:r>
              <a:rPr lang="en-US" b="1" dirty="0" smtClean="0">
                <a:solidFill>
                  <a:srgbClr val="0000FF"/>
                </a:solidFill>
              </a:rPr>
              <a:t>Middleware </a:t>
            </a:r>
            <a:r>
              <a:rPr lang="en-US" sz="2400" dirty="0" smtClean="0">
                <a:solidFill>
                  <a:srgbClr val="0000FF"/>
                </a:solidFill>
              </a:rPr>
              <a:t>provides</a:t>
            </a:r>
            <a:endParaRPr lang="en-US" dirty="0" smtClean="0">
              <a:solidFill>
                <a:srgbClr val="0000FF"/>
              </a:solidFill>
            </a:endParaRPr>
          </a:p>
          <a:p>
            <a:pPr lvl="2" eaLnBrk="1" hangingPunct="1"/>
            <a:r>
              <a:rPr lang="en-GB" dirty="0" smtClean="0">
                <a:solidFill>
                  <a:srgbClr val="000000"/>
                </a:solidFill>
              </a:rPr>
              <a:t>Building blocks for software components that can work with one another in a DS.</a:t>
            </a:r>
          </a:p>
          <a:p>
            <a:pPr lvl="2" eaLnBrk="1" hangingPunct="1"/>
            <a:endParaRPr lang="en-GB" dirty="0" smtClean="0">
              <a:solidFill>
                <a:srgbClr val="000000"/>
              </a:solidFill>
            </a:endParaRPr>
          </a:p>
          <a:p>
            <a:pPr lvl="2" eaLnBrk="1" hangingPunct="1"/>
            <a:r>
              <a:rPr lang="en-GB" dirty="0" smtClean="0">
                <a:solidFill>
                  <a:srgbClr val="000000"/>
                </a:solidFill>
              </a:rPr>
              <a:t>Infrastructural services for application programs: raises level of communication activities of application programs through the support of abstraction such as </a:t>
            </a:r>
          </a:p>
          <a:p>
            <a:pPr lvl="3" eaLnBrk="1" hangingPunct="1"/>
            <a:r>
              <a:rPr lang="en-GB" dirty="0" smtClean="0">
                <a:solidFill>
                  <a:srgbClr val="000000"/>
                </a:solidFill>
              </a:rPr>
              <a:t>RMI, </a:t>
            </a:r>
          </a:p>
          <a:p>
            <a:pPr lvl="3" eaLnBrk="1" hangingPunct="1"/>
            <a:r>
              <a:rPr lang="en-GB" dirty="0" smtClean="0">
                <a:solidFill>
                  <a:srgbClr val="000000"/>
                </a:solidFill>
              </a:rPr>
              <a:t>Communication between a group of processes, </a:t>
            </a:r>
          </a:p>
          <a:p>
            <a:pPr lvl="3" eaLnBrk="1" hangingPunct="1"/>
            <a:r>
              <a:rPr lang="en-GB" dirty="0" smtClean="0">
                <a:solidFill>
                  <a:srgbClr val="000000"/>
                </a:solidFill>
              </a:rPr>
              <a:t>Event notification, </a:t>
            </a:r>
          </a:p>
          <a:p>
            <a:pPr lvl="3" eaLnBrk="1" hangingPunct="1"/>
            <a:r>
              <a:rPr lang="en-GB" dirty="0" smtClean="0">
                <a:solidFill>
                  <a:srgbClr val="000000"/>
                </a:solidFill>
              </a:rPr>
              <a:t>Placement and retrieval of shared objects</a:t>
            </a:r>
          </a:p>
        </p:txBody>
      </p:sp>
      <p:sp>
        <p:nvSpPr>
          <p:cNvPr id="26627" name="Rectangle 2"/>
          <p:cNvSpPr>
            <a:spLocks noGrp="1" noChangeArrowheads="1"/>
          </p:cNvSpPr>
          <p:nvPr>
            <p:ph type="title"/>
          </p:nvPr>
        </p:nvSpPr>
        <p:spPr>
          <a:xfrm>
            <a:off x="1052286" y="0"/>
            <a:ext cx="8420100" cy="1143000"/>
          </a:xfrm>
        </p:spPr>
        <p:txBody>
          <a:bodyPr>
            <a:normAutofit/>
          </a:bodyPr>
          <a:lstStyle/>
          <a:p>
            <a:pPr algn="ctr" eaLnBrk="1" hangingPunct="1">
              <a:defRPr/>
            </a:pPr>
            <a:r>
              <a:rPr lang="en-US" sz="2400" dirty="0" smtClean="0">
                <a:solidFill>
                  <a:srgbClr val="FFC000"/>
                </a:solidFill>
              </a:rPr>
              <a:t>2.2.1</a:t>
            </a:r>
            <a:r>
              <a:rPr lang="en-US" sz="4000" dirty="0" smtClean="0">
                <a:solidFill>
                  <a:srgbClr val="FFC000"/>
                </a:solidFill>
              </a:rPr>
              <a:t>	Software Layers (VI)</a:t>
            </a:r>
          </a:p>
        </p:txBody>
      </p:sp>
      <p:sp>
        <p:nvSpPr>
          <p:cNvPr id="26628" name="Slide Number Placeholder 3"/>
          <p:cNvSpPr>
            <a:spLocks noGrp="1"/>
          </p:cNvSpPr>
          <p:nvPr>
            <p:ph type="sldNum" sz="quarter" idx="12"/>
          </p:nvPr>
        </p:nvSpPr>
        <p:spPr/>
        <p:txBody>
          <a:bodyPr/>
          <a:lstStyle/>
          <a:p>
            <a:pPr>
              <a:defRPr/>
            </a:pPr>
            <a:fld id="{0DE9F1D2-318A-4082-B9B4-7FC38B132100}" type="slidenum">
              <a:rPr lang="en-US" smtClean="0">
                <a:latin typeface="Arial" pitchFamily="34" charset="0"/>
                <a:ea typeface="MS PGothic" pitchFamily="34" charset="-128"/>
              </a:rPr>
              <a:pPr>
                <a:defRPr/>
              </a:pPr>
              <a:t>14</a:t>
            </a:fld>
            <a:endParaRPr lang="en-US" smtClean="0">
              <a:latin typeface="Arial" pitchFamily="34" charset="0"/>
              <a:ea typeface="MS PGothic" pitchFamily="34" charset="-128"/>
            </a:endParaRPr>
          </a:p>
        </p:txBody>
      </p:sp>
      <p:sp>
        <p:nvSpPr>
          <p:cNvPr id="5" name="TextBox 4"/>
          <p:cNvSpPr txBox="1"/>
          <p:nvPr/>
        </p:nvSpPr>
        <p:spPr>
          <a:xfrm>
            <a:off x="7566898" y="5380892"/>
            <a:ext cx="233910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b="1" dirty="0" smtClean="0"/>
              <a:t>Details in Chapter 5</a:t>
            </a:r>
            <a:endParaRPr lang="en-GB"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230993" y="963385"/>
            <a:ext cx="8420100" cy="5176158"/>
          </a:xfrm>
        </p:spPr>
        <p:txBody>
          <a:bodyPr/>
          <a:lstStyle/>
          <a:p>
            <a:pPr eaLnBrk="1" hangingPunct="1"/>
            <a:r>
              <a:rPr lang="en-US" b="1" dirty="0" smtClean="0">
                <a:solidFill>
                  <a:srgbClr val="0000FF"/>
                </a:solidFill>
              </a:rPr>
              <a:t>Middleware </a:t>
            </a:r>
          </a:p>
          <a:p>
            <a:pPr lvl="1" eaLnBrk="1" hangingPunct="1"/>
            <a:r>
              <a:rPr lang="en-GB" sz="2200" dirty="0" smtClean="0">
                <a:solidFill>
                  <a:srgbClr val="000000"/>
                </a:solidFill>
              </a:rPr>
              <a:t>Examples:</a:t>
            </a:r>
          </a:p>
          <a:p>
            <a:pPr lvl="2" eaLnBrk="1" hangingPunct="1"/>
            <a:r>
              <a:rPr lang="en-GB" dirty="0" smtClean="0">
                <a:solidFill>
                  <a:srgbClr val="000000"/>
                </a:solidFill>
              </a:rPr>
              <a:t>Sun RPC</a:t>
            </a:r>
          </a:p>
          <a:p>
            <a:pPr lvl="3" eaLnBrk="1" hangingPunct="1"/>
            <a:r>
              <a:rPr lang="en-GB" dirty="0" smtClean="0">
                <a:solidFill>
                  <a:srgbClr val="000000"/>
                </a:solidFill>
              </a:rPr>
              <a:t>Simple, remote procedure calling package</a:t>
            </a:r>
          </a:p>
          <a:p>
            <a:pPr lvl="2" eaLnBrk="1" hangingPunct="1"/>
            <a:r>
              <a:rPr lang="en-GB" dirty="0" smtClean="0">
                <a:solidFill>
                  <a:srgbClr val="000000"/>
                </a:solidFill>
              </a:rPr>
              <a:t>CORBA</a:t>
            </a:r>
          </a:p>
          <a:p>
            <a:pPr lvl="2" eaLnBrk="1" hangingPunct="1"/>
            <a:r>
              <a:rPr lang="en-GB" dirty="0" smtClean="0">
                <a:solidFill>
                  <a:srgbClr val="000000"/>
                </a:solidFill>
              </a:rPr>
              <a:t>Java RMI</a:t>
            </a:r>
          </a:p>
          <a:p>
            <a:pPr eaLnBrk="1" hangingPunct="1"/>
            <a:endParaRPr lang="en-US" dirty="0" smtClean="0"/>
          </a:p>
        </p:txBody>
      </p:sp>
      <p:sp>
        <p:nvSpPr>
          <p:cNvPr id="27651" name="Rectangle 2"/>
          <p:cNvSpPr>
            <a:spLocks noGrp="1" noChangeArrowheads="1"/>
          </p:cNvSpPr>
          <p:nvPr>
            <p:ph type="title"/>
          </p:nvPr>
        </p:nvSpPr>
        <p:spPr>
          <a:xfrm>
            <a:off x="1036864" y="0"/>
            <a:ext cx="8420100" cy="914400"/>
          </a:xfrm>
        </p:spPr>
        <p:txBody>
          <a:bodyPr/>
          <a:lstStyle/>
          <a:p>
            <a:pPr algn="ctr" eaLnBrk="1" hangingPunct="1">
              <a:defRPr/>
            </a:pPr>
            <a:r>
              <a:rPr lang="en-US" sz="2400" dirty="0" smtClean="0">
                <a:solidFill>
                  <a:srgbClr val="FFC000"/>
                </a:solidFill>
              </a:rPr>
              <a:t>2.2.1</a:t>
            </a:r>
            <a:r>
              <a:rPr lang="en-US" sz="3800" dirty="0" smtClean="0">
                <a:solidFill>
                  <a:srgbClr val="FFC000"/>
                </a:solidFill>
              </a:rPr>
              <a:t>	Software Layers (VII)</a:t>
            </a:r>
          </a:p>
        </p:txBody>
      </p:sp>
      <p:sp>
        <p:nvSpPr>
          <p:cNvPr id="27652" name="Slide Number Placeholder 3"/>
          <p:cNvSpPr>
            <a:spLocks noGrp="1"/>
          </p:cNvSpPr>
          <p:nvPr>
            <p:ph type="sldNum" sz="quarter" idx="12"/>
          </p:nvPr>
        </p:nvSpPr>
        <p:spPr/>
        <p:txBody>
          <a:bodyPr/>
          <a:lstStyle/>
          <a:p>
            <a:pPr>
              <a:defRPr/>
            </a:pPr>
            <a:fld id="{182D36E0-D9AA-48B6-BCA4-E307624FAABA}" type="slidenum">
              <a:rPr lang="en-US" smtClean="0">
                <a:latin typeface="Arial" pitchFamily="34" charset="0"/>
                <a:ea typeface="MS PGothic" pitchFamily="34" charset="-128"/>
              </a:rPr>
              <a:pPr>
                <a:defRPr/>
              </a:pPr>
              <a:t>15</a:t>
            </a:fld>
            <a:endParaRPr lang="en-US" smtClean="0">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230992" y="963384"/>
            <a:ext cx="8440545" cy="5525339"/>
          </a:xfrm>
        </p:spPr>
        <p:txBody>
          <a:bodyPr/>
          <a:lstStyle/>
          <a:p>
            <a:pPr eaLnBrk="1" hangingPunct="1"/>
            <a:r>
              <a:rPr lang="en-GB" b="1" dirty="0" smtClean="0">
                <a:solidFill>
                  <a:srgbClr val="000000"/>
                </a:solidFill>
              </a:rPr>
              <a:t>Middleware</a:t>
            </a:r>
          </a:p>
          <a:p>
            <a:pPr lvl="1" eaLnBrk="1" hangingPunct="1"/>
            <a:r>
              <a:rPr lang="en-GB" b="1" dirty="0" smtClean="0">
                <a:solidFill>
                  <a:srgbClr val="000000"/>
                </a:solidFill>
              </a:rPr>
              <a:t>Limitations</a:t>
            </a:r>
          </a:p>
          <a:p>
            <a:pPr lvl="2" eaLnBrk="1" hangingPunct="1"/>
            <a:r>
              <a:rPr lang="en-GB" dirty="0" smtClean="0">
                <a:solidFill>
                  <a:srgbClr val="000000"/>
                </a:solidFill>
              </a:rPr>
              <a:t>Many distributed applications rely entirely on services provided by the available middleware to support their needs for communication and data sharing, but Some functions can only be correctly implemented with the help of application level information</a:t>
            </a:r>
            <a:endParaRPr lang="en-US" dirty="0" smtClean="0"/>
          </a:p>
          <a:p>
            <a:pPr lvl="2" eaLnBrk="1" hangingPunct="1"/>
            <a:endParaRPr lang="en-GB" dirty="0" smtClean="0">
              <a:solidFill>
                <a:srgbClr val="000000"/>
              </a:solidFill>
            </a:endParaRPr>
          </a:p>
          <a:p>
            <a:pPr lvl="1" eaLnBrk="1" hangingPunct="1"/>
            <a:r>
              <a:rPr lang="en-GB" dirty="0" smtClean="0">
                <a:solidFill>
                  <a:srgbClr val="000000"/>
                </a:solidFill>
              </a:rPr>
              <a:t>Example: </a:t>
            </a:r>
          </a:p>
          <a:p>
            <a:pPr lvl="2" eaLnBrk="1" hangingPunct="1"/>
            <a:r>
              <a:rPr lang="en-GB" dirty="0" smtClean="0">
                <a:solidFill>
                  <a:srgbClr val="000000"/>
                </a:solidFill>
              </a:rPr>
              <a:t>TCP is reliable for packets (basic error correction and detection</a:t>
            </a:r>
            <a:r>
              <a:rPr lang="en-GB" dirty="0" smtClean="0">
                <a:solidFill>
                  <a:srgbClr val="000000"/>
                </a:solidFill>
              </a:rPr>
              <a:t>) but cannot perform in unreliable network.</a:t>
            </a:r>
            <a:endParaRPr lang="en-GB" dirty="0" smtClean="0">
              <a:solidFill>
                <a:srgbClr val="000000"/>
              </a:solidFill>
            </a:endParaRPr>
          </a:p>
          <a:p>
            <a:pPr lvl="2" eaLnBrk="1" hangingPunct="1"/>
            <a:r>
              <a:rPr lang="en-GB" dirty="0" smtClean="0">
                <a:solidFill>
                  <a:srgbClr val="000000"/>
                </a:solidFill>
              </a:rPr>
              <a:t>In such cases, the applications developed over TCP, such as Mail </a:t>
            </a:r>
            <a:r>
              <a:rPr lang="en-GB" dirty="0" smtClean="0">
                <a:solidFill>
                  <a:srgbClr val="000000"/>
                </a:solidFill>
              </a:rPr>
              <a:t>transfer service increases fault tolerance (maintain record of progress)</a:t>
            </a:r>
          </a:p>
        </p:txBody>
      </p:sp>
      <p:sp>
        <p:nvSpPr>
          <p:cNvPr id="27651" name="Rectangle 2"/>
          <p:cNvSpPr>
            <a:spLocks noGrp="1" noChangeArrowheads="1"/>
          </p:cNvSpPr>
          <p:nvPr>
            <p:ph type="title"/>
          </p:nvPr>
        </p:nvSpPr>
        <p:spPr>
          <a:xfrm>
            <a:off x="1036864" y="0"/>
            <a:ext cx="8420100" cy="914400"/>
          </a:xfrm>
        </p:spPr>
        <p:txBody>
          <a:bodyPr/>
          <a:lstStyle/>
          <a:p>
            <a:pPr algn="ctr" eaLnBrk="1" hangingPunct="1">
              <a:defRPr/>
            </a:pPr>
            <a:r>
              <a:rPr lang="en-US" sz="2400" dirty="0" smtClean="0">
                <a:solidFill>
                  <a:srgbClr val="FFC000"/>
                </a:solidFill>
              </a:rPr>
              <a:t>2.2.1</a:t>
            </a:r>
            <a:r>
              <a:rPr lang="en-US" sz="3800" dirty="0" smtClean="0">
                <a:solidFill>
                  <a:srgbClr val="FFC000"/>
                </a:solidFill>
              </a:rPr>
              <a:t>	Software Layers (VIII)</a:t>
            </a:r>
          </a:p>
        </p:txBody>
      </p:sp>
      <p:sp>
        <p:nvSpPr>
          <p:cNvPr id="27652" name="Slide Number Placeholder 3"/>
          <p:cNvSpPr>
            <a:spLocks noGrp="1"/>
          </p:cNvSpPr>
          <p:nvPr>
            <p:ph type="sldNum" sz="quarter" idx="12"/>
          </p:nvPr>
        </p:nvSpPr>
        <p:spPr/>
        <p:txBody>
          <a:bodyPr/>
          <a:lstStyle/>
          <a:p>
            <a:pPr>
              <a:defRPr/>
            </a:pPr>
            <a:fld id="{182D36E0-D9AA-48B6-BCA4-E307624FAABA}" type="slidenum">
              <a:rPr lang="en-US" smtClean="0">
                <a:latin typeface="Arial" pitchFamily="34" charset="0"/>
                <a:ea typeface="MS PGothic" pitchFamily="34" charset="-128"/>
              </a:rPr>
              <a:pPr>
                <a:defRPr/>
              </a:pPr>
              <a:t>16</a:t>
            </a:fld>
            <a:endParaRPr lang="en-US" smtClean="0">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230992" y="963384"/>
            <a:ext cx="8440545" cy="5525339"/>
          </a:xfrm>
        </p:spPr>
        <p:txBody>
          <a:bodyPr/>
          <a:lstStyle/>
          <a:p>
            <a:pPr eaLnBrk="1" hangingPunct="1"/>
            <a:r>
              <a:rPr lang="en-GB" dirty="0" smtClean="0">
                <a:solidFill>
                  <a:srgbClr val="000000"/>
                </a:solidFill>
              </a:rPr>
              <a:t>Placement of processes (components) on computers in the network.</a:t>
            </a:r>
          </a:p>
          <a:p>
            <a:pPr lvl="1" eaLnBrk="1" hangingPunct="1"/>
            <a:r>
              <a:rPr lang="en-GB" dirty="0" smtClean="0">
                <a:solidFill>
                  <a:srgbClr val="000000"/>
                </a:solidFill>
              </a:rPr>
              <a:t>Client-Server Model</a:t>
            </a:r>
          </a:p>
          <a:p>
            <a:pPr lvl="1" eaLnBrk="1" hangingPunct="1"/>
            <a:r>
              <a:rPr lang="en-GB" dirty="0" smtClean="0">
                <a:solidFill>
                  <a:srgbClr val="000000"/>
                </a:solidFill>
              </a:rPr>
              <a:t>Peer-to-peer</a:t>
            </a:r>
            <a:endParaRPr lang="en-US" dirty="0" smtClean="0"/>
          </a:p>
        </p:txBody>
      </p:sp>
      <p:sp>
        <p:nvSpPr>
          <p:cNvPr id="27651" name="Rectangle 2"/>
          <p:cNvSpPr>
            <a:spLocks noGrp="1" noChangeArrowheads="1"/>
          </p:cNvSpPr>
          <p:nvPr>
            <p:ph type="title"/>
          </p:nvPr>
        </p:nvSpPr>
        <p:spPr>
          <a:xfrm>
            <a:off x="1036864" y="0"/>
            <a:ext cx="8420100" cy="914400"/>
          </a:xfrm>
        </p:spPr>
        <p:txBody>
          <a:bodyPr/>
          <a:lstStyle/>
          <a:p>
            <a:pPr algn="ctr" eaLnBrk="1" hangingPunct="1">
              <a:defRPr/>
            </a:pPr>
            <a:r>
              <a:rPr lang="en-US" sz="2400" dirty="0" smtClean="0">
                <a:solidFill>
                  <a:srgbClr val="FFC000"/>
                </a:solidFill>
              </a:rPr>
              <a:t>2.2.2</a:t>
            </a:r>
            <a:r>
              <a:rPr lang="en-US" sz="3800" dirty="0" smtClean="0">
                <a:solidFill>
                  <a:srgbClr val="FFC000"/>
                </a:solidFill>
              </a:rPr>
              <a:t>	System Architectures</a:t>
            </a:r>
          </a:p>
        </p:txBody>
      </p:sp>
      <p:sp>
        <p:nvSpPr>
          <p:cNvPr id="27652" name="Slide Number Placeholder 3"/>
          <p:cNvSpPr>
            <a:spLocks noGrp="1"/>
          </p:cNvSpPr>
          <p:nvPr>
            <p:ph type="sldNum" sz="quarter" idx="12"/>
          </p:nvPr>
        </p:nvSpPr>
        <p:spPr/>
        <p:txBody>
          <a:bodyPr/>
          <a:lstStyle/>
          <a:p>
            <a:pPr>
              <a:defRPr/>
            </a:pPr>
            <a:fld id="{182D36E0-D9AA-48B6-BCA4-E307624FAABA}" type="slidenum">
              <a:rPr lang="en-US" smtClean="0">
                <a:latin typeface="Arial" pitchFamily="34" charset="0"/>
                <a:ea typeface="MS PGothic" pitchFamily="34" charset="-128"/>
              </a:rPr>
              <a:pPr>
                <a:defRPr/>
              </a:pPr>
              <a:t>17</a:t>
            </a:fld>
            <a:endParaRPr lang="en-US" smtClean="0">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0"/>
            <a:ext cx="8915400" cy="1143000"/>
          </a:xfrm>
        </p:spPr>
        <p:txBody>
          <a:bodyPr>
            <a:normAutofit/>
          </a:bodyPr>
          <a:lstStyle/>
          <a:p>
            <a:pPr algn="ctr" eaLnBrk="1" fontAlgn="auto" hangingPunct="1">
              <a:spcAft>
                <a:spcPts val="0"/>
              </a:spcAft>
              <a:defRPr/>
            </a:pPr>
            <a:r>
              <a:rPr lang="en-GB" sz="2400" dirty="0" smtClean="0">
                <a:solidFill>
                  <a:schemeClr val="accent2"/>
                </a:solidFill>
              </a:rPr>
              <a:t>2.2.2(a)</a:t>
            </a:r>
            <a:r>
              <a:rPr lang="en-GB" sz="4000" dirty="0" smtClean="0">
                <a:solidFill>
                  <a:schemeClr val="accent2"/>
                </a:solidFill>
              </a:rPr>
              <a:t>	Clients Server (1)</a:t>
            </a:r>
            <a:endParaRPr lang="en-GB" sz="4000" dirty="0">
              <a:solidFill>
                <a:schemeClr val="accent2"/>
              </a:solidFill>
            </a:endParaRPr>
          </a:p>
        </p:txBody>
      </p:sp>
      <p:sp>
        <p:nvSpPr>
          <p:cNvPr id="7" name="Slide Number Placeholder 4"/>
          <p:cNvSpPr>
            <a:spLocks noGrp="1"/>
          </p:cNvSpPr>
          <p:nvPr>
            <p:ph type="sldNum" sz="quarter" idx="12"/>
          </p:nvPr>
        </p:nvSpPr>
        <p:spPr/>
        <p:txBody>
          <a:bodyPr/>
          <a:lstStyle/>
          <a:p>
            <a:pPr>
              <a:defRPr/>
            </a:pPr>
            <a:fld id="{AC7738D1-C99A-400E-A3A7-6D2CEB906F6A}" type="slidenum">
              <a:rPr lang="ar-SA"/>
              <a:pPr>
                <a:defRPr/>
              </a:pPr>
              <a:t>18</a:t>
            </a:fld>
            <a:endParaRPr lang="en-US"/>
          </a:p>
        </p:txBody>
      </p:sp>
      <p:sp>
        <p:nvSpPr>
          <p:cNvPr id="17415" name="Rectangle 11"/>
          <p:cNvSpPr>
            <a:spLocks noChangeArrowheads="1"/>
          </p:cNvSpPr>
          <p:nvPr/>
        </p:nvSpPr>
        <p:spPr bwMode="auto">
          <a:xfrm>
            <a:off x="1343025" y="1208088"/>
            <a:ext cx="8562975" cy="2173287"/>
          </a:xfrm>
          <a:prstGeom prst="rect">
            <a:avLst/>
          </a:prstGeom>
          <a:noFill/>
          <a:ln w="9525">
            <a:noFill/>
            <a:miter lim="800000"/>
            <a:headEnd/>
            <a:tailEnd/>
          </a:ln>
        </p:spPr>
        <p:txBody>
          <a:bodyPr/>
          <a:lstStyle/>
          <a:p>
            <a:pPr marL="342900" indent="-342900">
              <a:buFontTx/>
              <a:buChar char="•"/>
              <a:defRPr/>
            </a:pPr>
            <a:r>
              <a:rPr lang="en-US" sz="2400" dirty="0"/>
              <a:t>Historically the most important &amp; remains most widely employed model</a:t>
            </a:r>
          </a:p>
          <a:p>
            <a:pPr marL="342900" indent="-342900">
              <a:buFontTx/>
              <a:buChar char="•"/>
              <a:defRPr/>
            </a:pPr>
            <a:endParaRPr lang="en-US" sz="2400" dirty="0"/>
          </a:p>
          <a:p>
            <a:pPr marL="342900" indent="-342900">
              <a:buFontTx/>
              <a:buChar char="•"/>
              <a:defRPr/>
            </a:pPr>
            <a:r>
              <a:rPr lang="en-US" sz="2400" dirty="0"/>
              <a:t>Servers may in turn be clients of other servers</a:t>
            </a:r>
          </a:p>
          <a:p>
            <a:pPr marL="742950" lvl="1" indent="-285750">
              <a:buFontTx/>
              <a:buChar char="•"/>
              <a:defRPr/>
            </a:pPr>
            <a:r>
              <a:rPr lang="en-US" sz="2400" dirty="0"/>
              <a:t>For example, a </a:t>
            </a:r>
            <a:r>
              <a:rPr lang="en-US" sz="2400" dirty="0">
                <a:solidFill>
                  <a:srgbClr val="0000FF"/>
                </a:solidFill>
              </a:rPr>
              <a:t>web server</a:t>
            </a:r>
            <a:r>
              <a:rPr lang="en-US" sz="2400" dirty="0"/>
              <a:t> is often a client of local </a:t>
            </a:r>
            <a:r>
              <a:rPr lang="en-US" sz="2400" dirty="0">
                <a:solidFill>
                  <a:srgbClr val="0000FF"/>
                </a:solidFill>
              </a:rPr>
              <a:t>file server</a:t>
            </a:r>
            <a:r>
              <a:rPr lang="en-US" sz="2400" dirty="0"/>
              <a:t> which manages the local files where web pages are stored</a:t>
            </a:r>
          </a:p>
          <a:p>
            <a:pPr marL="742950" lvl="1" indent="-285750">
              <a:buFontTx/>
              <a:buChar char="•"/>
              <a:defRPr/>
            </a:pPr>
            <a:endParaRPr lang="en-US" sz="2400" dirty="0" smtClean="0"/>
          </a:p>
          <a:p>
            <a:pPr marL="742950" lvl="1" indent="-285750">
              <a:buFontTx/>
              <a:buChar char="•"/>
              <a:defRPr/>
            </a:pPr>
            <a:r>
              <a:rPr lang="en-US" sz="2400" dirty="0" smtClean="0"/>
              <a:t>Web </a:t>
            </a:r>
            <a:r>
              <a:rPr lang="en-US" sz="2400" dirty="0"/>
              <a:t>services are clients of the DNS service.</a:t>
            </a:r>
          </a:p>
          <a:p>
            <a:pPr marL="742950" lvl="1" indent="-285750">
              <a:buFontTx/>
              <a:buChar char="•"/>
              <a:defRPr/>
            </a:pPr>
            <a:endParaRPr lang="en-US" sz="2400" dirty="0" smtClean="0"/>
          </a:p>
          <a:p>
            <a:pPr marL="742950" lvl="1" indent="-285750">
              <a:buFontTx/>
              <a:buChar char="•"/>
              <a:defRPr/>
            </a:pPr>
            <a:r>
              <a:rPr lang="en-US" sz="2400" dirty="0" smtClean="0"/>
              <a:t>Search </a:t>
            </a:r>
            <a:r>
              <a:rPr lang="en-US" sz="2400" dirty="0"/>
              <a:t>engines.</a:t>
            </a:r>
          </a:p>
          <a:p>
            <a:pPr marL="1200150" lvl="2" indent="-285750">
              <a:buFontTx/>
              <a:buChar char="•"/>
              <a:defRPr/>
            </a:pPr>
            <a:r>
              <a:rPr lang="en-US" sz="2400" dirty="0"/>
              <a:t>A typical search engine is server or client ?</a:t>
            </a:r>
          </a:p>
          <a:p>
            <a:pPr marL="1143000" lvl="2" indent="-228600">
              <a:buFontTx/>
              <a:buChar char="•"/>
              <a:defRPr/>
            </a:pPr>
            <a:r>
              <a:rPr lang="en-US" sz="2400" dirty="0"/>
              <a:t>Search engine is both a server and a client</a:t>
            </a:r>
          </a:p>
          <a:p>
            <a:pPr marL="1143000" lvl="2" indent="-228600">
              <a:buFontTx/>
              <a:buChar char="•"/>
              <a:defRPr/>
            </a:pPr>
            <a:r>
              <a:rPr lang="en-US" sz="2400" dirty="0"/>
              <a:t>Client: Web crawler.</a:t>
            </a:r>
          </a:p>
          <a:p>
            <a:pPr marL="342900" indent="-342900">
              <a:spcBef>
                <a:spcPct val="20000"/>
              </a:spcBef>
              <a:buFontTx/>
              <a:buChar char="•"/>
              <a:defRP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5">
                                            <p:txEl>
                                              <p:pRg st="9" end="9"/>
                                            </p:txEl>
                                          </p:spTgt>
                                        </p:tgtEl>
                                        <p:attrNameLst>
                                          <p:attrName>style.visibility</p:attrName>
                                        </p:attrNameLst>
                                      </p:cBhvr>
                                      <p:to>
                                        <p:strVal val="visible"/>
                                      </p:to>
                                    </p:set>
                                    <p:animEffect transition="in" filter="box(in)">
                                      <p:cBhvr>
                                        <p:cTn id="7" dur="500"/>
                                        <p:tgtEl>
                                          <p:spTgt spid="1741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5">
                                            <p:txEl>
                                              <p:pRg st="10" end="10"/>
                                            </p:txEl>
                                          </p:spTgt>
                                        </p:tgtEl>
                                        <p:attrNameLst>
                                          <p:attrName>style.visibility</p:attrName>
                                        </p:attrNameLst>
                                      </p:cBhvr>
                                      <p:to>
                                        <p:strVal val="visible"/>
                                      </p:to>
                                    </p:set>
                                    <p:animEffect transition="in" filter="box(in)">
                                      <p:cBhvr>
                                        <p:cTn id="12" dur="500"/>
                                        <p:tgtEl>
                                          <p:spTgt spid="174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58800" y="84138"/>
            <a:ext cx="8915400" cy="754062"/>
          </a:xfrm>
        </p:spPr>
        <p:txBody>
          <a:bodyPr/>
          <a:lstStyle/>
          <a:p>
            <a:pPr algn="ctr" eaLnBrk="1" fontAlgn="auto" hangingPunct="1">
              <a:spcAft>
                <a:spcPts val="0"/>
              </a:spcAft>
              <a:defRPr/>
            </a:pPr>
            <a:r>
              <a:rPr lang="en-GB" sz="2400" dirty="0" smtClean="0">
                <a:solidFill>
                  <a:schemeClr val="accent2"/>
                </a:solidFill>
              </a:rPr>
              <a:t>2.2.2(a)</a:t>
            </a:r>
            <a:r>
              <a:rPr lang="en-GB" dirty="0" smtClean="0">
                <a:solidFill>
                  <a:schemeClr val="accent2"/>
                </a:solidFill>
              </a:rPr>
              <a:t>	Clients Server (II)</a:t>
            </a:r>
            <a:endParaRPr lang="en-GB" dirty="0">
              <a:solidFill>
                <a:schemeClr val="accent2"/>
              </a:solidFill>
            </a:endParaRPr>
          </a:p>
        </p:txBody>
      </p:sp>
      <p:sp>
        <p:nvSpPr>
          <p:cNvPr id="7" name="Slide Number Placeholder 4"/>
          <p:cNvSpPr>
            <a:spLocks noGrp="1"/>
          </p:cNvSpPr>
          <p:nvPr>
            <p:ph type="sldNum" sz="quarter" idx="12"/>
          </p:nvPr>
        </p:nvSpPr>
        <p:spPr/>
        <p:txBody>
          <a:bodyPr/>
          <a:lstStyle/>
          <a:p>
            <a:pPr>
              <a:defRPr/>
            </a:pPr>
            <a:fld id="{AAE617BB-40E3-429E-A7B5-D694F1BE34AA}" type="slidenum">
              <a:rPr lang="ar-SA"/>
              <a:pPr>
                <a:defRPr/>
              </a:pPr>
              <a:t>19</a:t>
            </a:fld>
            <a:endParaRPr lang="en-US"/>
          </a:p>
        </p:txBody>
      </p:sp>
      <p:sp>
        <p:nvSpPr>
          <p:cNvPr id="24580" name="AutoShape 8"/>
          <p:cNvSpPr>
            <a:spLocks noChangeAspect="1" noChangeArrowheads="1" noTextEdit="1"/>
          </p:cNvSpPr>
          <p:nvPr/>
        </p:nvSpPr>
        <p:spPr bwMode="auto">
          <a:xfrm>
            <a:off x="1009650" y="1603375"/>
            <a:ext cx="8896350" cy="4141788"/>
          </a:xfrm>
          <a:prstGeom prst="rect">
            <a:avLst/>
          </a:prstGeom>
          <a:noFill/>
          <a:ln w="9525">
            <a:noFill/>
            <a:miter lim="800000"/>
            <a:headEnd/>
            <a:tailEnd/>
          </a:ln>
        </p:spPr>
        <p:txBody>
          <a:bodyPr/>
          <a:lstStyle/>
          <a:p>
            <a:endParaRPr lang="en-GB"/>
          </a:p>
        </p:txBody>
      </p:sp>
      <p:grpSp>
        <p:nvGrpSpPr>
          <p:cNvPr id="24581" name="Group 53"/>
          <p:cNvGrpSpPr>
            <a:grpSpLocks/>
          </p:cNvGrpSpPr>
          <p:nvPr/>
        </p:nvGrpSpPr>
        <p:grpSpPr bwMode="auto">
          <a:xfrm>
            <a:off x="1279525" y="974725"/>
            <a:ext cx="8351838" cy="4389438"/>
            <a:chOff x="2243138" y="1785938"/>
            <a:chExt cx="6500812" cy="2770505"/>
          </a:xfrm>
        </p:grpSpPr>
        <p:sp>
          <p:nvSpPr>
            <p:cNvPr id="24582" name="Rectangle 10"/>
            <p:cNvSpPr>
              <a:spLocks noChangeArrowheads="1"/>
            </p:cNvSpPr>
            <p:nvPr/>
          </p:nvSpPr>
          <p:spPr bwMode="auto">
            <a:xfrm>
              <a:off x="4854575" y="2581276"/>
              <a:ext cx="1277937" cy="998538"/>
            </a:xfrm>
            <a:prstGeom prst="rect">
              <a:avLst/>
            </a:prstGeom>
            <a:solidFill>
              <a:srgbClr val="FFDC99"/>
            </a:solidFill>
            <a:ln w="9525">
              <a:noFill/>
              <a:miter lim="800000"/>
              <a:headEnd/>
              <a:tailEnd/>
            </a:ln>
          </p:spPr>
          <p:txBody>
            <a:bodyPr/>
            <a:lstStyle/>
            <a:p>
              <a:endParaRPr lang="en-US"/>
            </a:p>
          </p:txBody>
        </p:sp>
        <p:sp>
          <p:nvSpPr>
            <p:cNvPr id="24583" name="Rectangle 11"/>
            <p:cNvSpPr>
              <a:spLocks noChangeArrowheads="1"/>
            </p:cNvSpPr>
            <p:nvPr/>
          </p:nvSpPr>
          <p:spPr bwMode="auto">
            <a:xfrm>
              <a:off x="4854575" y="2581276"/>
              <a:ext cx="1295400" cy="1022350"/>
            </a:xfrm>
            <a:prstGeom prst="rect">
              <a:avLst/>
            </a:prstGeom>
            <a:noFill/>
            <a:ln w="12">
              <a:solidFill>
                <a:srgbClr val="FFDC99"/>
              </a:solidFill>
              <a:miter lim="800000"/>
              <a:headEnd/>
              <a:tailEnd/>
            </a:ln>
          </p:spPr>
          <p:txBody>
            <a:bodyPr/>
            <a:lstStyle/>
            <a:p>
              <a:endParaRPr lang="en-US"/>
            </a:p>
          </p:txBody>
        </p:sp>
        <p:sp>
          <p:nvSpPr>
            <p:cNvPr id="24584" name="Rectangle 12"/>
            <p:cNvSpPr>
              <a:spLocks noChangeArrowheads="1"/>
            </p:cNvSpPr>
            <p:nvPr/>
          </p:nvSpPr>
          <p:spPr bwMode="auto">
            <a:xfrm>
              <a:off x="2243138" y="1785938"/>
              <a:ext cx="1277937" cy="1022350"/>
            </a:xfrm>
            <a:prstGeom prst="rect">
              <a:avLst/>
            </a:prstGeom>
            <a:solidFill>
              <a:srgbClr val="FFDC99"/>
            </a:solidFill>
            <a:ln w="9525">
              <a:noFill/>
              <a:miter lim="800000"/>
              <a:headEnd/>
              <a:tailEnd/>
            </a:ln>
          </p:spPr>
          <p:txBody>
            <a:bodyPr/>
            <a:lstStyle/>
            <a:p>
              <a:endParaRPr lang="en-US"/>
            </a:p>
          </p:txBody>
        </p:sp>
        <p:sp>
          <p:nvSpPr>
            <p:cNvPr id="24585" name="Rectangle 13"/>
            <p:cNvSpPr>
              <a:spLocks noChangeArrowheads="1"/>
            </p:cNvSpPr>
            <p:nvPr/>
          </p:nvSpPr>
          <p:spPr bwMode="auto">
            <a:xfrm>
              <a:off x="2243138" y="1785938"/>
              <a:ext cx="1295400" cy="1044575"/>
            </a:xfrm>
            <a:prstGeom prst="rect">
              <a:avLst/>
            </a:prstGeom>
            <a:noFill/>
            <a:ln w="12">
              <a:solidFill>
                <a:srgbClr val="FFDC99"/>
              </a:solidFill>
              <a:miter lim="800000"/>
              <a:headEnd/>
              <a:tailEnd/>
            </a:ln>
          </p:spPr>
          <p:txBody>
            <a:bodyPr/>
            <a:lstStyle/>
            <a:p>
              <a:endParaRPr lang="en-US"/>
            </a:p>
          </p:txBody>
        </p:sp>
        <p:sp>
          <p:nvSpPr>
            <p:cNvPr id="24586" name="Oval 14"/>
            <p:cNvSpPr>
              <a:spLocks noChangeArrowheads="1"/>
            </p:cNvSpPr>
            <p:nvPr/>
          </p:nvSpPr>
          <p:spPr bwMode="auto">
            <a:xfrm>
              <a:off x="5060950" y="2784476"/>
              <a:ext cx="863600" cy="590550"/>
            </a:xfrm>
            <a:prstGeom prst="ellipse">
              <a:avLst/>
            </a:prstGeom>
            <a:solidFill>
              <a:srgbClr val="FFFFFF"/>
            </a:solidFill>
            <a:ln w="12">
              <a:solidFill>
                <a:srgbClr val="000000"/>
              </a:solidFill>
              <a:round/>
              <a:headEnd/>
              <a:tailEnd/>
            </a:ln>
          </p:spPr>
          <p:txBody>
            <a:bodyPr/>
            <a:lstStyle/>
            <a:p>
              <a:endParaRPr lang="en-US"/>
            </a:p>
          </p:txBody>
        </p:sp>
        <p:sp>
          <p:nvSpPr>
            <p:cNvPr id="24587" name="Rectangle 15"/>
            <p:cNvSpPr>
              <a:spLocks noChangeArrowheads="1"/>
            </p:cNvSpPr>
            <p:nvPr/>
          </p:nvSpPr>
          <p:spPr bwMode="auto">
            <a:xfrm>
              <a:off x="5267325" y="2990851"/>
              <a:ext cx="488950" cy="273050"/>
            </a:xfrm>
            <a:prstGeom prst="rect">
              <a:avLst/>
            </a:prstGeom>
            <a:noFill/>
            <a:ln w="9525">
              <a:noFill/>
              <a:miter lim="800000"/>
              <a:headEnd/>
              <a:tailEnd/>
            </a:ln>
          </p:spPr>
          <p:txBody>
            <a:bodyPr wrap="none" lIns="0" tIns="0" rIns="0" bIns="0">
              <a:spAutoFit/>
            </a:bodyPr>
            <a:lstStyle/>
            <a:p>
              <a:r>
                <a:rPr lang="en-US" sz="1400">
                  <a:solidFill>
                    <a:srgbClr val="000000"/>
                  </a:solidFill>
                </a:rPr>
                <a:t>Server</a:t>
              </a:r>
              <a:endParaRPr lang="en-US"/>
            </a:p>
          </p:txBody>
        </p:sp>
        <p:sp>
          <p:nvSpPr>
            <p:cNvPr id="24588" name="Oval 16"/>
            <p:cNvSpPr>
              <a:spLocks noChangeArrowheads="1"/>
            </p:cNvSpPr>
            <p:nvPr/>
          </p:nvSpPr>
          <p:spPr bwMode="auto">
            <a:xfrm>
              <a:off x="2449513" y="2012951"/>
              <a:ext cx="863600" cy="568325"/>
            </a:xfrm>
            <a:prstGeom prst="ellipse">
              <a:avLst/>
            </a:prstGeom>
            <a:solidFill>
              <a:srgbClr val="FFFFFF"/>
            </a:solidFill>
            <a:ln w="12">
              <a:solidFill>
                <a:srgbClr val="000000"/>
              </a:solidFill>
              <a:round/>
              <a:headEnd/>
              <a:tailEnd/>
            </a:ln>
          </p:spPr>
          <p:txBody>
            <a:bodyPr/>
            <a:lstStyle/>
            <a:p>
              <a:endParaRPr lang="en-US"/>
            </a:p>
          </p:txBody>
        </p:sp>
        <p:sp>
          <p:nvSpPr>
            <p:cNvPr id="24589" name="Rectangle 17"/>
            <p:cNvSpPr>
              <a:spLocks noChangeArrowheads="1"/>
            </p:cNvSpPr>
            <p:nvPr/>
          </p:nvSpPr>
          <p:spPr bwMode="auto">
            <a:xfrm>
              <a:off x="2693988" y="2217738"/>
              <a:ext cx="450850" cy="273050"/>
            </a:xfrm>
            <a:prstGeom prst="rect">
              <a:avLst/>
            </a:prstGeom>
            <a:noFill/>
            <a:ln w="9525">
              <a:noFill/>
              <a:miter lim="800000"/>
              <a:headEnd/>
              <a:tailEnd/>
            </a:ln>
          </p:spPr>
          <p:txBody>
            <a:bodyPr wrap="none" lIns="0" tIns="0" rIns="0" bIns="0">
              <a:spAutoFit/>
            </a:bodyPr>
            <a:lstStyle/>
            <a:p>
              <a:r>
                <a:rPr lang="en-US" sz="1400">
                  <a:solidFill>
                    <a:srgbClr val="000000"/>
                  </a:solidFill>
                </a:rPr>
                <a:t>Client</a:t>
              </a:r>
              <a:endParaRPr lang="en-US"/>
            </a:p>
          </p:txBody>
        </p:sp>
        <p:sp>
          <p:nvSpPr>
            <p:cNvPr id="24590" name="Rectangle 18"/>
            <p:cNvSpPr>
              <a:spLocks noChangeArrowheads="1"/>
            </p:cNvSpPr>
            <p:nvPr/>
          </p:nvSpPr>
          <p:spPr bwMode="auto">
            <a:xfrm>
              <a:off x="2262188" y="3330576"/>
              <a:ext cx="1276350" cy="1022350"/>
            </a:xfrm>
            <a:prstGeom prst="rect">
              <a:avLst/>
            </a:prstGeom>
            <a:solidFill>
              <a:srgbClr val="FFDC99"/>
            </a:solidFill>
            <a:ln w="9525">
              <a:noFill/>
              <a:miter lim="800000"/>
              <a:headEnd/>
              <a:tailEnd/>
            </a:ln>
          </p:spPr>
          <p:txBody>
            <a:bodyPr/>
            <a:lstStyle/>
            <a:p>
              <a:endParaRPr lang="en-US"/>
            </a:p>
          </p:txBody>
        </p:sp>
        <p:sp>
          <p:nvSpPr>
            <p:cNvPr id="24591" name="Rectangle 19"/>
            <p:cNvSpPr>
              <a:spLocks noChangeArrowheads="1"/>
            </p:cNvSpPr>
            <p:nvPr/>
          </p:nvSpPr>
          <p:spPr bwMode="auto">
            <a:xfrm>
              <a:off x="2262188" y="3330576"/>
              <a:ext cx="1295400" cy="1044575"/>
            </a:xfrm>
            <a:prstGeom prst="rect">
              <a:avLst/>
            </a:prstGeom>
            <a:noFill/>
            <a:ln w="12">
              <a:solidFill>
                <a:srgbClr val="FFDC99"/>
              </a:solidFill>
              <a:miter lim="800000"/>
              <a:headEnd/>
              <a:tailEnd/>
            </a:ln>
          </p:spPr>
          <p:txBody>
            <a:bodyPr/>
            <a:lstStyle/>
            <a:p>
              <a:endParaRPr lang="en-US"/>
            </a:p>
          </p:txBody>
        </p:sp>
        <p:sp>
          <p:nvSpPr>
            <p:cNvPr id="24592" name="Oval 20"/>
            <p:cNvSpPr>
              <a:spLocks noChangeArrowheads="1"/>
            </p:cNvSpPr>
            <p:nvPr/>
          </p:nvSpPr>
          <p:spPr bwMode="auto">
            <a:xfrm>
              <a:off x="2468563" y="3557588"/>
              <a:ext cx="863600" cy="568325"/>
            </a:xfrm>
            <a:prstGeom prst="ellipse">
              <a:avLst/>
            </a:prstGeom>
            <a:solidFill>
              <a:srgbClr val="FFFFFF"/>
            </a:solidFill>
            <a:ln w="12">
              <a:solidFill>
                <a:srgbClr val="000000"/>
              </a:solidFill>
              <a:round/>
              <a:headEnd/>
              <a:tailEnd/>
            </a:ln>
          </p:spPr>
          <p:txBody>
            <a:bodyPr/>
            <a:lstStyle/>
            <a:p>
              <a:endParaRPr lang="en-US"/>
            </a:p>
          </p:txBody>
        </p:sp>
        <p:sp>
          <p:nvSpPr>
            <p:cNvPr id="24593" name="Rectangle 21"/>
            <p:cNvSpPr>
              <a:spLocks noChangeArrowheads="1"/>
            </p:cNvSpPr>
            <p:nvPr/>
          </p:nvSpPr>
          <p:spPr bwMode="auto">
            <a:xfrm>
              <a:off x="2713038" y="3762376"/>
              <a:ext cx="450850" cy="273050"/>
            </a:xfrm>
            <a:prstGeom prst="rect">
              <a:avLst/>
            </a:prstGeom>
            <a:noFill/>
            <a:ln w="9525">
              <a:noFill/>
              <a:miter lim="800000"/>
              <a:headEnd/>
              <a:tailEnd/>
            </a:ln>
          </p:spPr>
          <p:txBody>
            <a:bodyPr wrap="none" lIns="0" tIns="0" rIns="0" bIns="0">
              <a:spAutoFit/>
            </a:bodyPr>
            <a:lstStyle/>
            <a:p>
              <a:r>
                <a:rPr lang="en-US" sz="1400">
                  <a:solidFill>
                    <a:srgbClr val="000000"/>
                  </a:solidFill>
                </a:rPr>
                <a:t>Client</a:t>
              </a:r>
              <a:endParaRPr lang="en-US"/>
            </a:p>
          </p:txBody>
        </p:sp>
        <p:sp>
          <p:nvSpPr>
            <p:cNvPr id="24594" name="Freeform 22"/>
            <p:cNvSpPr>
              <a:spLocks/>
            </p:cNvSpPr>
            <p:nvPr/>
          </p:nvSpPr>
          <p:spPr bwMode="auto">
            <a:xfrm>
              <a:off x="3295650" y="2376488"/>
              <a:ext cx="93662" cy="90488"/>
            </a:xfrm>
            <a:custGeom>
              <a:avLst/>
              <a:gdLst>
                <a:gd name="T0" fmla="*/ 35 w 59"/>
                <a:gd name="T1" fmla="*/ 29 h 57"/>
                <a:gd name="T2" fmla="*/ 23 w 59"/>
                <a:gd name="T3" fmla="*/ 57 h 57"/>
                <a:gd name="T4" fmla="*/ 0 w 59"/>
                <a:gd name="T5" fmla="*/ 0 h 57"/>
                <a:gd name="T6" fmla="*/ 59 w 59"/>
                <a:gd name="T7" fmla="*/ 0 h 57"/>
                <a:gd name="T8" fmla="*/ 35 w 59"/>
                <a:gd name="T9" fmla="*/ 29 h 57"/>
                <a:gd name="T10" fmla="*/ 0 60000 65536"/>
                <a:gd name="T11" fmla="*/ 0 60000 65536"/>
                <a:gd name="T12" fmla="*/ 0 60000 65536"/>
                <a:gd name="T13" fmla="*/ 0 60000 65536"/>
                <a:gd name="T14" fmla="*/ 0 60000 65536"/>
                <a:gd name="T15" fmla="*/ 0 w 59"/>
                <a:gd name="T16" fmla="*/ 0 h 57"/>
                <a:gd name="T17" fmla="*/ 59 w 59"/>
                <a:gd name="T18" fmla="*/ 57 h 57"/>
              </a:gdLst>
              <a:ahLst/>
              <a:cxnLst>
                <a:cxn ang="T10">
                  <a:pos x="T0" y="T1"/>
                </a:cxn>
                <a:cxn ang="T11">
                  <a:pos x="T2" y="T3"/>
                </a:cxn>
                <a:cxn ang="T12">
                  <a:pos x="T4" y="T5"/>
                </a:cxn>
                <a:cxn ang="T13">
                  <a:pos x="T6" y="T7"/>
                </a:cxn>
                <a:cxn ang="T14">
                  <a:pos x="T8" y="T9"/>
                </a:cxn>
              </a:cxnLst>
              <a:rect l="T15" t="T16" r="T17" b="T18"/>
              <a:pathLst>
                <a:path w="59" h="57">
                  <a:moveTo>
                    <a:pt x="35" y="29"/>
                  </a:moveTo>
                  <a:lnTo>
                    <a:pt x="23" y="57"/>
                  </a:lnTo>
                  <a:lnTo>
                    <a:pt x="0" y="0"/>
                  </a:lnTo>
                  <a:lnTo>
                    <a:pt x="59" y="0"/>
                  </a:lnTo>
                  <a:lnTo>
                    <a:pt x="35" y="29"/>
                  </a:lnTo>
                  <a:close/>
                </a:path>
              </a:pathLst>
            </a:custGeom>
            <a:noFill/>
            <a:ln w="12">
              <a:solidFill>
                <a:srgbClr val="000000"/>
              </a:solidFill>
              <a:prstDash val="solid"/>
              <a:round/>
              <a:headEnd/>
              <a:tailEnd/>
            </a:ln>
          </p:spPr>
          <p:txBody>
            <a:bodyPr/>
            <a:lstStyle/>
            <a:p>
              <a:endParaRPr lang="en-GB"/>
            </a:p>
          </p:txBody>
        </p:sp>
        <p:sp>
          <p:nvSpPr>
            <p:cNvPr id="24595" name="Freeform 23"/>
            <p:cNvSpPr>
              <a:spLocks/>
            </p:cNvSpPr>
            <p:nvPr/>
          </p:nvSpPr>
          <p:spPr bwMode="auto">
            <a:xfrm>
              <a:off x="3295650" y="2376488"/>
              <a:ext cx="93662" cy="90488"/>
            </a:xfrm>
            <a:custGeom>
              <a:avLst/>
              <a:gdLst>
                <a:gd name="T0" fmla="*/ 35 w 59"/>
                <a:gd name="T1" fmla="*/ 29 h 57"/>
                <a:gd name="T2" fmla="*/ 23 w 59"/>
                <a:gd name="T3" fmla="*/ 57 h 57"/>
                <a:gd name="T4" fmla="*/ 0 w 59"/>
                <a:gd name="T5" fmla="*/ 0 h 57"/>
                <a:gd name="T6" fmla="*/ 59 w 59"/>
                <a:gd name="T7" fmla="*/ 0 h 57"/>
                <a:gd name="T8" fmla="*/ 35 w 59"/>
                <a:gd name="T9" fmla="*/ 29 h 57"/>
                <a:gd name="T10" fmla="*/ 0 60000 65536"/>
                <a:gd name="T11" fmla="*/ 0 60000 65536"/>
                <a:gd name="T12" fmla="*/ 0 60000 65536"/>
                <a:gd name="T13" fmla="*/ 0 60000 65536"/>
                <a:gd name="T14" fmla="*/ 0 60000 65536"/>
                <a:gd name="T15" fmla="*/ 0 w 59"/>
                <a:gd name="T16" fmla="*/ 0 h 57"/>
                <a:gd name="T17" fmla="*/ 59 w 59"/>
                <a:gd name="T18" fmla="*/ 57 h 57"/>
              </a:gdLst>
              <a:ahLst/>
              <a:cxnLst>
                <a:cxn ang="T10">
                  <a:pos x="T0" y="T1"/>
                </a:cxn>
                <a:cxn ang="T11">
                  <a:pos x="T2" y="T3"/>
                </a:cxn>
                <a:cxn ang="T12">
                  <a:pos x="T4" y="T5"/>
                </a:cxn>
                <a:cxn ang="T13">
                  <a:pos x="T6" y="T7"/>
                </a:cxn>
                <a:cxn ang="T14">
                  <a:pos x="T8" y="T9"/>
                </a:cxn>
              </a:cxnLst>
              <a:rect l="T15" t="T16" r="T17" b="T18"/>
              <a:pathLst>
                <a:path w="59" h="57">
                  <a:moveTo>
                    <a:pt x="35" y="29"/>
                  </a:moveTo>
                  <a:lnTo>
                    <a:pt x="23" y="57"/>
                  </a:lnTo>
                  <a:lnTo>
                    <a:pt x="0" y="0"/>
                  </a:lnTo>
                  <a:lnTo>
                    <a:pt x="59" y="0"/>
                  </a:lnTo>
                  <a:lnTo>
                    <a:pt x="35" y="29"/>
                  </a:lnTo>
                  <a:close/>
                </a:path>
              </a:pathLst>
            </a:custGeom>
            <a:solidFill>
              <a:srgbClr val="000000"/>
            </a:solidFill>
            <a:ln w="9525">
              <a:noFill/>
              <a:round/>
              <a:headEnd/>
              <a:tailEnd/>
            </a:ln>
          </p:spPr>
          <p:txBody>
            <a:bodyPr/>
            <a:lstStyle/>
            <a:p>
              <a:endParaRPr lang="en-GB"/>
            </a:p>
          </p:txBody>
        </p:sp>
        <p:sp>
          <p:nvSpPr>
            <p:cNvPr id="24596" name="Freeform 24"/>
            <p:cNvSpPr>
              <a:spLocks/>
            </p:cNvSpPr>
            <p:nvPr/>
          </p:nvSpPr>
          <p:spPr bwMode="auto">
            <a:xfrm>
              <a:off x="3370263" y="2422526"/>
              <a:ext cx="1690687" cy="612775"/>
            </a:xfrm>
            <a:custGeom>
              <a:avLst/>
              <a:gdLst>
                <a:gd name="T0" fmla="*/ 1065 w 1065"/>
                <a:gd name="T1" fmla="*/ 386 h 386"/>
                <a:gd name="T2" fmla="*/ 899 w 1065"/>
                <a:gd name="T3" fmla="*/ 357 h 386"/>
                <a:gd name="T4" fmla="*/ 497 w 1065"/>
                <a:gd name="T5" fmla="*/ 228 h 386"/>
                <a:gd name="T6" fmla="*/ 189 w 1065"/>
                <a:gd name="T7" fmla="*/ 114 h 386"/>
                <a:gd name="T8" fmla="*/ 0 w 1065"/>
                <a:gd name="T9" fmla="*/ 0 h 386"/>
                <a:gd name="T10" fmla="*/ 0 60000 65536"/>
                <a:gd name="T11" fmla="*/ 0 60000 65536"/>
                <a:gd name="T12" fmla="*/ 0 60000 65536"/>
                <a:gd name="T13" fmla="*/ 0 60000 65536"/>
                <a:gd name="T14" fmla="*/ 0 60000 65536"/>
                <a:gd name="T15" fmla="*/ 0 w 1065"/>
                <a:gd name="T16" fmla="*/ 0 h 386"/>
                <a:gd name="T17" fmla="*/ 1065 w 1065"/>
                <a:gd name="T18" fmla="*/ 386 h 386"/>
              </a:gdLst>
              <a:ahLst/>
              <a:cxnLst>
                <a:cxn ang="T10">
                  <a:pos x="T0" y="T1"/>
                </a:cxn>
                <a:cxn ang="T11">
                  <a:pos x="T2" y="T3"/>
                </a:cxn>
                <a:cxn ang="T12">
                  <a:pos x="T4" y="T5"/>
                </a:cxn>
                <a:cxn ang="T13">
                  <a:pos x="T6" y="T7"/>
                </a:cxn>
                <a:cxn ang="T14">
                  <a:pos x="T8" y="T9"/>
                </a:cxn>
              </a:cxnLst>
              <a:rect l="T15" t="T16" r="T17" b="T18"/>
              <a:pathLst>
                <a:path w="1065" h="386">
                  <a:moveTo>
                    <a:pt x="1065" y="386"/>
                  </a:moveTo>
                  <a:lnTo>
                    <a:pt x="899" y="357"/>
                  </a:lnTo>
                  <a:lnTo>
                    <a:pt x="497" y="228"/>
                  </a:lnTo>
                  <a:lnTo>
                    <a:pt x="189" y="114"/>
                  </a:lnTo>
                  <a:lnTo>
                    <a:pt x="0" y="0"/>
                  </a:lnTo>
                </a:path>
              </a:pathLst>
            </a:custGeom>
            <a:noFill/>
            <a:ln w="12">
              <a:solidFill>
                <a:srgbClr val="000000"/>
              </a:solidFill>
              <a:prstDash val="solid"/>
              <a:round/>
              <a:headEnd/>
              <a:tailEnd/>
            </a:ln>
          </p:spPr>
          <p:txBody>
            <a:bodyPr/>
            <a:lstStyle/>
            <a:p>
              <a:endParaRPr lang="en-GB"/>
            </a:p>
          </p:txBody>
        </p:sp>
        <p:sp>
          <p:nvSpPr>
            <p:cNvPr id="24597" name="Freeform 25"/>
            <p:cNvSpPr>
              <a:spLocks/>
            </p:cNvSpPr>
            <p:nvPr/>
          </p:nvSpPr>
          <p:spPr bwMode="auto">
            <a:xfrm>
              <a:off x="5003800" y="2876551"/>
              <a:ext cx="95250" cy="68263"/>
            </a:xfrm>
            <a:custGeom>
              <a:avLst/>
              <a:gdLst>
                <a:gd name="T0" fmla="*/ 24 w 60"/>
                <a:gd name="T1" fmla="*/ 14 h 43"/>
                <a:gd name="T2" fmla="*/ 36 w 60"/>
                <a:gd name="T3" fmla="*/ 0 h 43"/>
                <a:gd name="T4" fmla="*/ 60 w 60"/>
                <a:gd name="T5" fmla="*/ 43 h 43"/>
                <a:gd name="T6" fmla="*/ 0 w 60"/>
                <a:gd name="T7" fmla="*/ 43 h 43"/>
                <a:gd name="T8" fmla="*/ 24 w 60"/>
                <a:gd name="T9" fmla="*/ 14 h 43"/>
                <a:gd name="T10" fmla="*/ 0 60000 65536"/>
                <a:gd name="T11" fmla="*/ 0 60000 65536"/>
                <a:gd name="T12" fmla="*/ 0 60000 65536"/>
                <a:gd name="T13" fmla="*/ 0 60000 65536"/>
                <a:gd name="T14" fmla="*/ 0 60000 65536"/>
                <a:gd name="T15" fmla="*/ 0 w 60"/>
                <a:gd name="T16" fmla="*/ 0 h 43"/>
                <a:gd name="T17" fmla="*/ 60 w 60"/>
                <a:gd name="T18" fmla="*/ 43 h 43"/>
              </a:gdLst>
              <a:ahLst/>
              <a:cxnLst>
                <a:cxn ang="T10">
                  <a:pos x="T0" y="T1"/>
                </a:cxn>
                <a:cxn ang="T11">
                  <a:pos x="T2" y="T3"/>
                </a:cxn>
                <a:cxn ang="T12">
                  <a:pos x="T4" y="T5"/>
                </a:cxn>
                <a:cxn ang="T13">
                  <a:pos x="T6" y="T7"/>
                </a:cxn>
                <a:cxn ang="T14">
                  <a:pos x="T8" y="T9"/>
                </a:cxn>
              </a:cxnLst>
              <a:rect l="T15" t="T16" r="T17" b="T18"/>
              <a:pathLst>
                <a:path w="60" h="43">
                  <a:moveTo>
                    <a:pt x="24" y="14"/>
                  </a:moveTo>
                  <a:lnTo>
                    <a:pt x="36" y="0"/>
                  </a:lnTo>
                  <a:lnTo>
                    <a:pt x="60" y="43"/>
                  </a:lnTo>
                  <a:lnTo>
                    <a:pt x="0" y="43"/>
                  </a:lnTo>
                  <a:lnTo>
                    <a:pt x="24" y="14"/>
                  </a:lnTo>
                  <a:close/>
                </a:path>
              </a:pathLst>
            </a:custGeom>
            <a:noFill/>
            <a:ln w="12">
              <a:solidFill>
                <a:srgbClr val="000000"/>
              </a:solidFill>
              <a:prstDash val="solid"/>
              <a:round/>
              <a:headEnd/>
              <a:tailEnd/>
            </a:ln>
          </p:spPr>
          <p:txBody>
            <a:bodyPr/>
            <a:lstStyle/>
            <a:p>
              <a:endParaRPr lang="en-GB"/>
            </a:p>
          </p:txBody>
        </p:sp>
        <p:sp>
          <p:nvSpPr>
            <p:cNvPr id="24598" name="Freeform 26"/>
            <p:cNvSpPr>
              <a:spLocks/>
            </p:cNvSpPr>
            <p:nvPr/>
          </p:nvSpPr>
          <p:spPr bwMode="auto">
            <a:xfrm>
              <a:off x="5003800" y="2876551"/>
              <a:ext cx="95250" cy="68263"/>
            </a:xfrm>
            <a:custGeom>
              <a:avLst/>
              <a:gdLst>
                <a:gd name="T0" fmla="*/ 24 w 60"/>
                <a:gd name="T1" fmla="*/ 14 h 43"/>
                <a:gd name="T2" fmla="*/ 36 w 60"/>
                <a:gd name="T3" fmla="*/ 0 h 43"/>
                <a:gd name="T4" fmla="*/ 60 w 60"/>
                <a:gd name="T5" fmla="*/ 43 h 43"/>
                <a:gd name="T6" fmla="*/ 0 w 60"/>
                <a:gd name="T7" fmla="*/ 43 h 43"/>
                <a:gd name="T8" fmla="*/ 24 w 60"/>
                <a:gd name="T9" fmla="*/ 14 h 43"/>
                <a:gd name="T10" fmla="*/ 0 60000 65536"/>
                <a:gd name="T11" fmla="*/ 0 60000 65536"/>
                <a:gd name="T12" fmla="*/ 0 60000 65536"/>
                <a:gd name="T13" fmla="*/ 0 60000 65536"/>
                <a:gd name="T14" fmla="*/ 0 60000 65536"/>
                <a:gd name="T15" fmla="*/ 0 w 60"/>
                <a:gd name="T16" fmla="*/ 0 h 43"/>
                <a:gd name="T17" fmla="*/ 60 w 60"/>
                <a:gd name="T18" fmla="*/ 43 h 43"/>
              </a:gdLst>
              <a:ahLst/>
              <a:cxnLst>
                <a:cxn ang="T10">
                  <a:pos x="T0" y="T1"/>
                </a:cxn>
                <a:cxn ang="T11">
                  <a:pos x="T2" y="T3"/>
                </a:cxn>
                <a:cxn ang="T12">
                  <a:pos x="T4" y="T5"/>
                </a:cxn>
                <a:cxn ang="T13">
                  <a:pos x="T6" y="T7"/>
                </a:cxn>
                <a:cxn ang="T14">
                  <a:pos x="T8" y="T9"/>
                </a:cxn>
              </a:cxnLst>
              <a:rect l="T15" t="T16" r="T17" b="T18"/>
              <a:pathLst>
                <a:path w="60" h="43">
                  <a:moveTo>
                    <a:pt x="24" y="14"/>
                  </a:moveTo>
                  <a:lnTo>
                    <a:pt x="36" y="0"/>
                  </a:lnTo>
                  <a:lnTo>
                    <a:pt x="60" y="43"/>
                  </a:lnTo>
                  <a:lnTo>
                    <a:pt x="0" y="43"/>
                  </a:lnTo>
                  <a:lnTo>
                    <a:pt x="24" y="14"/>
                  </a:lnTo>
                  <a:close/>
                </a:path>
              </a:pathLst>
            </a:custGeom>
            <a:solidFill>
              <a:srgbClr val="000000"/>
            </a:solidFill>
            <a:ln w="9525">
              <a:noFill/>
              <a:round/>
              <a:headEnd/>
              <a:tailEnd/>
            </a:ln>
          </p:spPr>
          <p:txBody>
            <a:bodyPr/>
            <a:lstStyle/>
            <a:p>
              <a:endParaRPr lang="en-GB"/>
            </a:p>
          </p:txBody>
        </p:sp>
        <p:sp>
          <p:nvSpPr>
            <p:cNvPr id="24599" name="Freeform 27"/>
            <p:cNvSpPr>
              <a:spLocks/>
            </p:cNvSpPr>
            <p:nvPr/>
          </p:nvSpPr>
          <p:spPr bwMode="auto">
            <a:xfrm>
              <a:off x="3332163" y="2286001"/>
              <a:ext cx="1690687" cy="612775"/>
            </a:xfrm>
            <a:custGeom>
              <a:avLst/>
              <a:gdLst>
                <a:gd name="T0" fmla="*/ 0 w 1065"/>
                <a:gd name="T1" fmla="*/ 0 h 386"/>
                <a:gd name="T2" fmla="*/ 166 w 1065"/>
                <a:gd name="T3" fmla="*/ 28 h 386"/>
                <a:gd name="T4" fmla="*/ 568 w 1065"/>
                <a:gd name="T5" fmla="*/ 171 h 386"/>
                <a:gd name="T6" fmla="*/ 876 w 1065"/>
                <a:gd name="T7" fmla="*/ 286 h 386"/>
                <a:gd name="T8" fmla="*/ 1065 w 1065"/>
                <a:gd name="T9" fmla="*/ 386 h 386"/>
                <a:gd name="T10" fmla="*/ 0 60000 65536"/>
                <a:gd name="T11" fmla="*/ 0 60000 65536"/>
                <a:gd name="T12" fmla="*/ 0 60000 65536"/>
                <a:gd name="T13" fmla="*/ 0 60000 65536"/>
                <a:gd name="T14" fmla="*/ 0 60000 65536"/>
                <a:gd name="T15" fmla="*/ 0 w 1065"/>
                <a:gd name="T16" fmla="*/ 0 h 386"/>
                <a:gd name="T17" fmla="*/ 1065 w 1065"/>
                <a:gd name="T18" fmla="*/ 386 h 386"/>
              </a:gdLst>
              <a:ahLst/>
              <a:cxnLst>
                <a:cxn ang="T10">
                  <a:pos x="T0" y="T1"/>
                </a:cxn>
                <a:cxn ang="T11">
                  <a:pos x="T2" y="T3"/>
                </a:cxn>
                <a:cxn ang="T12">
                  <a:pos x="T4" y="T5"/>
                </a:cxn>
                <a:cxn ang="T13">
                  <a:pos x="T6" y="T7"/>
                </a:cxn>
                <a:cxn ang="T14">
                  <a:pos x="T8" y="T9"/>
                </a:cxn>
              </a:cxnLst>
              <a:rect l="T15" t="T16" r="T17" b="T18"/>
              <a:pathLst>
                <a:path w="1065" h="386">
                  <a:moveTo>
                    <a:pt x="0" y="0"/>
                  </a:moveTo>
                  <a:lnTo>
                    <a:pt x="166" y="28"/>
                  </a:lnTo>
                  <a:lnTo>
                    <a:pt x="568" y="171"/>
                  </a:lnTo>
                  <a:lnTo>
                    <a:pt x="876" y="286"/>
                  </a:lnTo>
                  <a:lnTo>
                    <a:pt x="1065" y="386"/>
                  </a:lnTo>
                </a:path>
              </a:pathLst>
            </a:custGeom>
            <a:noFill/>
            <a:ln w="12">
              <a:solidFill>
                <a:srgbClr val="000000"/>
              </a:solidFill>
              <a:prstDash val="solid"/>
              <a:round/>
              <a:headEnd/>
              <a:tailEnd/>
            </a:ln>
          </p:spPr>
          <p:txBody>
            <a:bodyPr/>
            <a:lstStyle/>
            <a:p>
              <a:endParaRPr lang="en-GB"/>
            </a:p>
          </p:txBody>
        </p:sp>
        <p:sp>
          <p:nvSpPr>
            <p:cNvPr id="24600" name="Rectangle 28"/>
            <p:cNvSpPr>
              <a:spLocks noChangeArrowheads="1"/>
            </p:cNvSpPr>
            <p:nvPr/>
          </p:nvSpPr>
          <p:spPr bwMode="auto">
            <a:xfrm>
              <a:off x="3952875" y="2263776"/>
              <a:ext cx="695325" cy="273050"/>
            </a:xfrm>
            <a:prstGeom prst="rect">
              <a:avLst/>
            </a:prstGeom>
            <a:noFill/>
            <a:ln w="9525">
              <a:noFill/>
              <a:miter lim="800000"/>
              <a:headEnd/>
              <a:tailEnd/>
            </a:ln>
          </p:spPr>
          <p:txBody>
            <a:bodyPr wrap="none" lIns="0" tIns="0" rIns="0" bIns="0">
              <a:spAutoFit/>
            </a:bodyPr>
            <a:lstStyle/>
            <a:p>
              <a:r>
                <a:rPr lang="en-US" sz="1400">
                  <a:solidFill>
                    <a:srgbClr val="000000"/>
                  </a:solidFill>
                </a:rPr>
                <a:t>invocation</a:t>
              </a:r>
              <a:endParaRPr lang="en-US"/>
            </a:p>
          </p:txBody>
        </p:sp>
        <p:sp>
          <p:nvSpPr>
            <p:cNvPr id="24601" name="Rectangle 29"/>
            <p:cNvSpPr>
              <a:spLocks noChangeArrowheads="1"/>
            </p:cNvSpPr>
            <p:nvPr/>
          </p:nvSpPr>
          <p:spPr bwMode="auto">
            <a:xfrm>
              <a:off x="4008438" y="2876551"/>
              <a:ext cx="431800" cy="273050"/>
            </a:xfrm>
            <a:prstGeom prst="rect">
              <a:avLst/>
            </a:prstGeom>
            <a:noFill/>
            <a:ln w="9525">
              <a:noFill/>
              <a:miter lim="800000"/>
              <a:headEnd/>
              <a:tailEnd/>
            </a:ln>
          </p:spPr>
          <p:txBody>
            <a:bodyPr wrap="none" lIns="0" tIns="0" rIns="0" bIns="0">
              <a:spAutoFit/>
            </a:bodyPr>
            <a:lstStyle/>
            <a:p>
              <a:r>
                <a:rPr lang="en-US" sz="1400">
                  <a:solidFill>
                    <a:srgbClr val="000000"/>
                  </a:solidFill>
                </a:rPr>
                <a:t>result</a:t>
              </a:r>
              <a:endParaRPr lang="en-US"/>
            </a:p>
          </p:txBody>
        </p:sp>
        <p:sp>
          <p:nvSpPr>
            <p:cNvPr id="24602" name="Freeform 30"/>
            <p:cNvSpPr>
              <a:spLocks/>
            </p:cNvSpPr>
            <p:nvPr/>
          </p:nvSpPr>
          <p:spPr bwMode="auto">
            <a:xfrm>
              <a:off x="5022850" y="3240088"/>
              <a:ext cx="76200" cy="90488"/>
            </a:xfrm>
            <a:custGeom>
              <a:avLst/>
              <a:gdLst>
                <a:gd name="T0" fmla="*/ 12 w 48"/>
                <a:gd name="T1" fmla="*/ 28 h 57"/>
                <a:gd name="T2" fmla="*/ 0 w 48"/>
                <a:gd name="T3" fmla="*/ 0 h 57"/>
                <a:gd name="T4" fmla="*/ 48 w 48"/>
                <a:gd name="T5" fmla="*/ 0 h 57"/>
                <a:gd name="T6" fmla="*/ 24 w 48"/>
                <a:gd name="T7" fmla="*/ 57 h 57"/>
                <a:gd name="T8" fmla="*/ 12 w 48"/>
                <a:gd name="T9" fmla="*/ 28 h 57"/>
                <a:gd name="T10" fmla="*/ 0 60000 65536"/>
                <a:gd name="T11" fmla="*/ 0 60000 65536"/>
                <a:gd name="T12" fmla="*/ 0 60000 65536"/>
                <a:gd name="T13" fmla="*/ 0 60000 65536"/>
                <a:gd name="T14" fmla="*/ 0 60000 65536"/>
                <a:gd name="T15" fmla="*/ 0 w 48"/>
                <a:gd name="T16" fmla="*/ 0 h 57"/>
                <a:gd name="T17" fmla="*/ 48 w 48"/>
                <a:gd name="T18" fmla="*/ 57 h 57"/>
              </a:gdLst>
              <a:ahLst/>
              <a:cxnLst>
                <a:cxn ang="T10">
                  <a:pos x="T0" y="T1"/>
                </a:cxn>
                <a:cxn ang="T11">
                  <a:pos x="T2" y="T3"/>
                </a:cxn>
                <a:cxn ang="T12">
                  <a:pos x="T4" y="T5"/>
                </a:cxn>
                <a:cxn ang="T13">
                  <a:pos x="T6" y="T7"/>
                </a:cxn>
                <a:cxn ang="T14">
                  <a:pos x="T8" y="T9"/>
                </a:cxn>
              </a:cxnLst>
              <a:rect l="T15" t="T16" r="T17" b="T18"/>
              <a:pathLst>
                <a:path w="48" h="57">
                  <a:moveTo>
                    <a:pt x="12" y="28"/>
                  </a:moveTo>
                  <a:lnTo>
                    <a:pt x="0" y="0"/>
                  </a:lnTo>
                  <a:lnTo>
                    <a:pt x="48" y="0"/>
                  </a:lnTo>
                  <a:lnTo>
                    <a:pt x="24" y="57"/>
                  </a:lnTo>
                  <a:lnTo>
                    <a:pt x="12" y="28"/>
                  </a:lnTo>
                  <a:close/>
                </a:path>
              </a:pathLst>
            </a:custGeom>
            <a:noFill/>
            <a:ln w="12">
              <a:solidFill>
                <a:srgbClr val="000000"/>
              </a:solidFill>
              <a:prstDash val="solid"/>
              <a:round/>
              <a:headEnd/>
              <a:tailEnd/>
            </a:ln>
          </p:spPr>
          <p:txBody>
            <a:bodyPr/>
            <a:lstStyle/>
            <a:p>
              <a:endParaRPr lang="en-GB"/>
            </a:p>
          </p:txBody>
        </p:sp>
        <p:sp>
          <p:nvSpPr>
            <p:cNvPr id="24603" name="Freeform 31"/>
            <p:cNvSpPr>
              <a:spLocks/>
            </p:cNvSpPr>
            <p:nvPr/>
          </p:nvSpPr>
          <p:spPr bwMode="auto">
            <a:xfrm>
              <a:off x="5022850" y="3240088"/>
              <a:ext cx="76200" cy="90488"/>
            </a:xfrm>
            <a:custGeom>
              <a:avLst/>
              <a:gdLst>
                <a:gd name="T0" fmla="*/ 12 w 48"/>
                <a:gd name="T1" fmla="*/ 28 h 57"/>
                <a:gd name="T2" fmla="*/ 0 w 48"/>
                <a:gd name="T3" fmla="*/ 0 h 57"/>
                <a:gd name="T4" fmla="*/ 48 w 48"/>
                <a:gd name="T5" fmla="*/ 0 h 57"/>
                <a:gd name="T6" fmla="*/ 24 w 48"/>
                <a:gd name="T7" fmla="*/ 57 h 57"/>
                <a:gd name="T8" fmla="*/ 12 w 48"/>
                <a:gd name="T9" fmla="*/ 28 h 57"/>
                <a:gd name="T10" fmla="*/ 0 60000 65536"/>
                <a:gd name="T11" fmla="*/ 0 60000 65536"/>
                <a:gd name="T12" fmla="*/ 0 60000 65536"/>
                <a:gd name="T13" fmla="*/ 0 60000 65536"/>
                <a:gd name="T14" fmla="*/ 0 60000 65536"/>
                <a:gd name="T15" fmla="*/ 0 w 48"/>
                <a:gd name="T16" fmla="*/ 0 h 57"/>
                <a:gd name="T17" fmla="*/ 48 w 48"/>
                <a:gd name="T18" fmla="*/ 57 h 57"/>
              </a:gdLst>
              <a:ahLst/>
              <a:cxnLst>
                <a:cxn ang="T10">
                  <a:pos x="T0" y="T1"/>
                </a:cxn>
                <a:cxn ang="T11">
                  <a:pos x="T2" y="T3"/>
                </a:cxn>
                <a:cxn ang="T12">
                  <a:pos x="T4" y="T5"/>
                </a:cxn>
                <a:cxn ang="T13">
                  <a:pos x="T6" y="T7"/>
                </a:cxn>
                <a:cxn ang="T14">
                  <a:pos x="T8" y="T9"/>
                </a:cxn>
              </a:cxnLst>
              <a:rect l="T15" t="T16" r="T17" b="T18"/>
              <a:pathLst>
                <a:path w="48" h="57">
                  <a:moveTo>
                    <a:pt x="12" y="28"/>
                  </a:moveTo>
                  <a:lnTo>
                    <a:pt x="0" y="0"/>
                  </a:lnTo>
                  <a:lnTo>
                    <a:pt x="48" y="0"/>
                  </a:lnTo>
                  <a:lnTo>
                    <a:pt x="24" y="57"/>
                  </a:lnTo>
                  <a:lnTo>
                    <a:pt x="12" y="28"/>
                  </a:lnTo>
                  <a:close/>
                </a:path>
              </a:pathLst>
            </a:custGeom>
            <a:solidFill>
              <a:srgbClr val="000000"/>
            </a:solidFill>
            <a:ln w="9525">
              <a:noFill/>
              <a:round/>
              <a:headEnd/>
              <a:tailEnd/>
            </a:ln>
          </p:spPr>
          <p:txBody>
            <a:bodyPr/>
            <a:lstStyle/>
            <a:p>
              <a:endParaRPr lang="en-GB"/>
            </a:p>
          </p:txBody>
        </p:sp>
        <p:sp>
          <p:nvSpPr>
            <p:cNvPr id="24604" name="Freeform 32"/>
            <p:cNvSpPr>
              <a:spLocks/>
            </p:cNvSpPr>
            <p:nvPr/>
          </p:nvSpPr>
          <p:spPr bwMode="auto">
            <a:xfrm>
              <a:off x="3332163" y="3284538"/>
              <a:ext cx="1690687" cy="546100"/>
            </a:xfrm>
            <a:custGeom>
              <a:avLst/>
              <a:gdLst>
                <a:gd name="T0" fmla="*/ 1065 w 1065"/>
                <a:gd name="T1" fmla="*/ 0 h 344"/>
                <a:gd name="T2" fmla="*/ 864 w 1065"/>
                <a:gd name="T3" fmla="*/ 86 h 344"/>
                <a:gd name="T4" fmla="*/ 568 w 1065"/>
                <a:gd name="T5" fmla="*/ 186 h 344"/>
                <a:gd name="T6" fmla="*/ 166 w 1065"/>
                <a:gd name="T7" fmla="*/ 301 h 344"/>
                <a:gd name="T8" fmla="*/ 0 w 1065"/>
                <a:gd name="T9" fmla="*/ 344 h 344"/>
                <a:gd name="T10" fmla="*/ 0 60000 65536"/>
                <a:gd name="T11" fmla="*/ 0 60000 65536"/>
                <a:gd name="T12" fmla="*/ 0 60000 65536"/>
                <a:gd name="T13" fmla="*/ 0 60000 65536"/>
                <a:gd name="T14" fmla="*/ 0 60000 65536"/>
                <a:gd name="T15" fmla="*/ 0 w 1065"/>
                <a:gd name="T16" fmla="*/ 0 h 344"/>
                <a:gd name="T17" fmla="*/ 1065 w 1065"/>
                <a:gd name="T18" fmla="*/ 344 h 344"/>
              </a:gdLst>
              <a:ahLst/>
              <a:cxnLst>
                <a:cxn ang="T10">
                  <a:pos x="T0" y="T1"/>
                </a:cxn>
                <a:cxn ang="T11">
                  <a:pos x="T2" y="T3"/>
                </a:cxn>
                <a:cxn ang="T12">
                  <a:pos x="T4" y="T5"/>
                </a:cxn>
                <a:cxn ang="T13">
                  <a:pos x="T6" y="T7"/>
                </a:cxn>
                <a:cxn ang="T14">
                  <a:pos x="T8" y="T9"/>
                </a:cxn>
              </a:cxnLst>
              <a:rect l="T15" t="T16" r="T17" b="T18"/>
              <a:pathLst>
                <a:path w="1065" h="344">
                  <a:moveTo>
                    <a:pt x="1065" y="0"/>
                  </a:moveTo>
                  <a:lnTo>
                    <a:pt x="864" y="86"/>
                  </a:lnTo>
                  <a:lnTo>
                    <a:pt x="568" y="186"/>
                  </a:lnTo>
                  <a:lnTo>
                    <a:pt x="166" y="301"/>
                  </a:lnTo>
                  <a:lnTo>
                    <a:pt x="0" y="344"/>
                  </a:lnTo>
                </a:path>
              </a:pathLst>
            </a:custGeom>
            <a:noFill/>
            <a:ln w="12">
              <a:solidFill>
                <a:srgbClr val="000000"/>
              </a:solidFill>
              <a:prstDash val="solid"/>
              <a:round/>
              <a:headEnd/>
              <a:tailEnd/>
            </a:ln>
          </p:spPr>
          <p:txBody>
            <a:bodyPr/>
            <a:lstStyle/>
            <a:p>
              <a:endParaRPr lang="en-GB"/>
            </a:p>
          </p:txBody>
        </p:sp>
        <p:sp>
          <p:nvSpPr>
            <p:cNvPr id="24605" name="Freeform 33"/>
            <p:cNvSpPr>
              <a:spLocks/>
            </p:cNvSpPr>
            <p:nvPr/>
          </p:nvSpPr>
          <p:spPr bwMode="auto">
            <a:xfrm>
              <a:off x="3332163" y="3670301"/>
              <a:ext cx="93662" cy="68263"/>
            </a:xfrm>
            <a:custGeom>
              <a:avLst/>
              <a:gdLst>
                <a:gd name="T0" fmla="*/ 48 w 59"/>
                <a:gd name="T1" fmla="*/ 15 h 43"/>
                <a:gd name="T2" fmla="*/ 59 w 59"/>
                <a:gd name="T3" fmla="*/ 43 h 43"/>
                <a:gd name="T4" fmla="*/ 0 w 59"/>
                <a:gd name="T5" fmla="*/ 43 h 43"/>
                <a:gd name="T6" fmla="*/ 24 w 59"/>
                <a:gd name="T7" fmla="*/ 0 h 43"/>
                <a:gd name="T8" fmla="*/ 48 w 59"/>
                <a:gd name="T9" fmla="*/ 15 h 43"/>
                <a:gd name="T10" fmla="*/ 0 60000 65536"/>
                <a:gd name="T11" fmla="*/ 0 60000 65536"/>
                <a:gd name="T12" fmla="*/ 0 60000 65536"/>
                <a:gd name="T13" fmla="*/ 0 60000 65536"/>
                <a:gd name="T14" fmla="*/ 0 60000 65536"/>
                <a:gd name="T15" fmla="*/ 0 w 59"/>
                <a:gd name="T16" fmla="*/ 0 h 43"/>
                <a:gd name="T17" fmla="*/ 59 w 59"/>
                <a:gd name="T18" fmla="*/ 43 h 43"/>
              </a:gdLst>
              <a:ahLst/>
              <a:cxnLst>
                <a:cxn ang="T10">
                  <a:pos x="T0" y="T1"/>
                </a:cxn>
                <a:cxn ang="T11">
                  <a:pos x="T2" y="T3"/>
                </a:cxn>
                <a:cxn ang="T12">
                  <a:pos x="T4" y="T5"/>
                </a:cxn>
                <a:cxn ang="T13">
                  <a:pos x="T6" y="T7"/>
                </a:cxn>
                <a:cxn ang="T14">
                  <a:pos x="T8" y="T9"/>
                </a:cxn>
              </a:cxnLst>
              <a:rect l="T15" t="T16" r="T17" b="T18"/>
              <a:pathLst>
                <a:path w="59" h="43">
                  <a:moveTo>
                    <a:pt x="48" y="15"/>
                  </a:moveTo>
                  <a:lnTo>
                    <a:pt x="59" y="43"/>
                  </a:lnTo>
                  <a:lnTo>
                    <a:pt x="0" y="43"/>
                  </a:lnTo>
                  <a:lnTo>
                    <a:pt x="24" y="0"/>
                  </a:lnTo>
                  <a:lnTo>
                    <a:pt x="48" y="15"/>
                  </a:lnTo>
                  <a:close/>
                </a:path>
              </a:pathLst>
            </a:custGeom>
            <a:noFill/>
            <a:ln w="12">
              <a:solidFill>
                <a:srgbClr val="000000"/>
              </a:solidFill>
              <a:prstDash val="solid"/>
              <a:round/>
              <a:headEnd/>
              <a:tailEnd/>
            </a:ln>
          </p:spPr>
          <p:txBody>
            <a:bodyPr/>
            <a:lstStyle/>
            <a:p>
              <a:endParaRPr lang="en-GB"/>
            </a:p>
          </p:txBody>
        </p:sp>
        <p:sp>
          <p:nvSpPr>
            <p:cNvPr id="24606" name="Freeform 34"/>
            <p:cNvSpPr>
              <a:spLocks/>
            </p:cNvSpPr>
            <p:nvPr/>
          </p:nvSpPr>
          <p:spPr bwMode="auto">
            <a:xfrm>
              <a:off x="3332163" y="3670301"/>
              <a:ext cx="93662" cy="68263"/>
            </a:xfrm>
            <a:custGeom>
              <a:avLst/>
              <a:gdLst>
                <a:gd name="T0" fmla="*/ 48 w 59"/>
                <a:gd name="T1" fmla="*/ 15 h 43"/>
                <a:gd name="T2" fmla="*/ 59 w 59"/>
                <a:gd name="T3" fmla="*/ 43 h 43"/>
                <a:gd name="T4" fmla="*/ 0 w 59"/>
                <a:gd name="T5" fmla="*/ 43 h 43"/>
                <a:gd name="T6" fmla="*/ 24 w 59"/>
                <a:gd name="T7" fmla="*/ 0 h 43"/>
                <a:gd name="T8" fmla="*/ 48 w 59"/>
                <a:gd name="T9" fmla="*/ 15 h 43"/>
                <a:gd name="T10" fmla="*/ 0 60000 65536"/>
                <a:gd name="T11" fmla="*/ 0 60000 65536"/>
                <a:gd name="T12" fmla="*/ 0 60000 65536"/>
                <a:gd name="T13" fmla="*/ 0 60000 65536"/>
                <a:gd name="T14" fmla="*/ 0 60000 65536"/>
                <a:gd name="T15" fmla="*/ 0 w 59"/>
                <a:gd name="T16" fmla="*/ 0 h 43"/>
                <a:gd name="T17" fmla="*/ 59 w 59"/>
                <a:gd name="T18" fmla="*/ 43 h 43"/>
              </a:gdLst>
              <a:ahLst/>
              <a:cxnLst>
                <a:cxn ang="T10">
                  <a:pos x="T0" y="T1"/>
                </a:cxn>
                <a:cxn ang="T11">
                  <a:pos x="T2" y="T3"/>
                </a:cxn>
                <a:cxn ang="T12">
                  <a:pos x="T4" y="T5"/>
                </a:cxn>
                <a:cxn ang="T13">
                  <a:pos x="T6" y="T7"/>
                </a:cxn>
                <a:cxn ang="T14">
                  <a:pos x="T8" y="T9"/>
                </a:cxn>
              </a:cxnLst>
              <a:rect l="T15" t="T16" r="T17" b="T18"/>
              <a:pathLst>
                <a:path w="59" h="43">
                  <a:moveTo>
                    <a:pt x="48" y="15"/>
                  </a:moveTo>
                  <a:lnTo>
                    <a:pt x="59" y="43"/>
                  </a:lnTo>
                  <a:lnTo>
                    <a:pt x="0" y="43"/>
                  </a:lnTo>
                  <a:lnTo>
                    <a:pt x="24" y="0"/>
                  </a:lnTo>
                  <a:lnTo>
                    <a:pt x="48" y="15"/>
                  </a:lnTo>
                  <a:close/>
                </a:path>
              </a:pathLst>
            </a:custGeom>
            <a:solidFill>
              <a:srgbClr val="000000"/>
            </a:solidFill>
            <a:ln w="9525">
              <a:noFill/>
              <a:round/>
              <a:headEnd/>
              <a:tailEnd/>
            </a:ln>
          </p:spPr>
          <p:txBody>
            <a:bodyPr/>
            <a:lstStyle/>
            <a:p>
              <a:endParaRPr lang="en-GB"/>
            </a:p>
          </p:txBody>
        </p:sp>
        <p:sp>
          <p:nvSpPr>
            <p:cNvPr id="24607" name="Freeform 35"/>
            <p:cNvSpPr>
              <a:spLocks/>
            </p:cNvSpPr>
            <p:nvPr/>
          </p:nvSpPr>
          <p:spPr bwMode="auto">
            <a:xfrm>
              <a:off x="3408363" y="3171826"/>
              <a:ext cx="1671637" cy="522288"/>
            </a:xfrm>
            <a:custGeom>
              <a:avLst/>
              <a:gdLst>
                <a:gd name="T0" fmla="*/ 0 w 1053"/>
                <a:gd name="T1" fmla="*/ 329 h 329"/>
                <a:gd name="T2" fmla="*/ 189 w 1053"/>
                <a:gd name="T3" fmla="*/ 243 h 329"/>
                <a:gd name="T4" fmla="*/ 485 w 1053"/>
                <a:gd name="T5" fmla="*/ 143 h 329"/>
                <a:gd name="T6" fmla="*/ 887 w 1053"/>
                <a:gd name="T7" fmla="*/ 28 h 329"/>
                <a:gd name="T8" fmla="*/ 1053 w 1053"/>
                <a:gd name="T9" fmla="*/ 0 h 329"/>
                <a:gd name="T10" fmla="*/ 0 60000 65536"/>
                <a:gd name="T11" fmla="*/ 0 60000 65536"/>
                <a:gd name="T12" fmla="*/ 0 60000 65536"/>
                <a:gd name="T13" fmla="*/ 0 60000 65536"/>
                <a:gd name="T14" fmla="*/ 0 60000 65536"/>
                <a:gd name="T15" fmla="*/ 0 w 1053"/>
                <a:gd name="T16" fmla="*/ 0 h 329"/>
                <a:gd name="T17" fmla="*/ 1053 w 1053"/>
                <a:gd name="T18" fmla="*/ 329 h 329"/>
              </a:gdLst>
              <a:ahLst/>
              <a:cxnLst>
                <a:cxn ang="T10">
                  <a:pos x="T0" y="T1"/>
                </a:cxn>
                <a:cxn ang="T11">
                  <a:pos x="T2" y="T3"/>
                </a:cxn>
                <a:cxn ang="T12">
                  <a:pos x="T4" y="T5"/>
                </a:cxn>
                <a:cxn ang="T13">
                  <a:pos x="T6" y="T7"/>
                </a:cxn>
                <a:cxn ang="T14">
                  <a:pos x="T8" y="T9"/>
                </a:cxn>
              </a:cxnLst>
              <a:rect l="T15" t="T16" r="T17" b="T18"/>
              <a:pathLst>
                <a:path w="1053" h="329">
                  <a:moveTo>
                    <a:pt x="0" y="329"/>
                  </a:moveTo>
                  <a:lnTo>
                    <a:pt x="189" y="243"/>
                  </a:lnTo>
                  <a:lnTo>
                    <a:pt x="485" y="143"/>
                  </a:lnTo>
                  <a:lnTo>
                    <a:pt x="887" y="28"/>
                  </a:lnTo>
                  <a:lnTo>
                    <a:pt x="1053" y="0"/>
                  </a:lnTo>
                </a:path>
              </a:pathLst>
            </a:custGeom>
            <a:noFill/>
            <a:ln w="12">
              <a:solidFill>
                <a:srgbClr val="000000"/>
              </a:solidFill>
              <a:prstDash val="solid"/>
              <a:round/>
              <a:headEnd/>
              <a:tailEnd/>
            </a:ln>
          </p:spPr>
          <p:txBody>
            <a:bodyPr/>
            <a:lstStyle/>
            <a:p>
              <a:endParaRPr lang="en-GB"/>
            </a:p>
          </p:txBody>
        </p:sp>
        <p:sp>
          <p:nvSpPr>
            <p:cNvPr id="24608" name="Rectangle 36"/>
            <p:cNvSpPr>
              <a:spLocks noChangeArrowheads="1"/>
            </p:cNvSpPr>
            <p:nvPr/>
          </p:nvSpPr>
          <p:spPr bwMode="auto">
            <a:xfrm>
              <a:off x="7372350" y="1785938"/>
              <a:ext cx="1276350" cy="1022350"/>
            </a:xfrm>
            <a:prstGeom prst="rect">
              <a:avLst/>
            </a:prstGeom>
            <a:solidFill>
              <a:srgbClr val="FFDC99"/>
            </a:solidFill>
            <a:ln w="9525">
              <a:noFill/>
              <a:miter lim="800000"/>
              <a:headEnd/>
              <a:tailEnd/>
            </a:ln>
          </p:spPr>
          <p:txBody>
            <a:bodyPr/>
            <a:lstStyle/>
            <a:p>
              <a:endParaRPr lang="en-US"/>
            </a:p>
          </p:txBody>
        </p:sp>
        <p:sp>
          <p:nvSpPr>
            <p:cNvPr id="24609" name="Rectangle 37"/>
            <p:cNvSpPr>
              <a:spLocks noChangeArrowheads="1"/>
            </p:cNvSpPr>
            <p:nvPr/>
          </p:nvSpPr>
          <p:spPr bwMode="auto">
            <a:xfrm>
              <a:off x="7372350" y="1785938"/>
              <a:ext cx="1295400" cy="1044575"/>
            </a:xfrm>
            <a:prstGeom prst="rect">
              <a:avLst/>
            </a:prstGeom>
            <a:noFill/>
            <a:ln w="12">
              <a:solidFill>
                <a:srgbClr val="FFDC99"/>
              </a:solidFill>
              <a:miter lim="800000"/>
              <a:headEnd/>
              <a:tailEnd/>
            </a:ln>
          </p:spPr>
          <p:txBody>
            <a:bodyPr/>
            <a:lstStyle/>
            <a:p>
              <a:endParaRPr lang="en-US"/>
            </a:p>
          </p:txBody>
        </p:sp>
        <p:sp>
          <p:nvSpPr>
            <p:cNvPr id="24610" name="Oval 38"/>
            <p:cNvSpPr>
              <a:spLocks noChangeArrowheads="1"/>
            </p:cNvSpPr>
            <p:nvPr/>
          </p:nvSpPr>
          <p:spPr bwMode="auto">
            <a:xfrm>
              <a:off x="7578725" y="2012951"/>
              <a:ext cx="863600" cy="568325"/>
            </a:xfrm>
            <a:prstGeom prst="ellipse">
              <a:avLst/>
            </a:prstGeom>
            <a:solidFill>
              <a:srgbClr val="FFFFFF"/>
            </a:solidFill>
            <a:ln w="12">
              <a:solidFill>
                <a:srgbClr val="000000"/>
              </a:solidFill>
              <a:round/>
              <a:headEnd/>
              <a:tailEnd/>
            </a:ln>
          </p:spPr>
          <p:txBody>
            <a:bodyPr/>
            <a:lstStyle/>
            <a:p>
              <a:endParaRPr lang="en-US"/>
            </a:p>
          </p:txBody>
        </p:sp>
        <p:sp>
          <p:nvSpPr>
            <p:cNvPr id="24611" name="Rectangle 39"/>
            <p:cNvSpPr>
              <a:spLocks noChangeArrowheads="1"/>
            </p:cNvSpPr>
            <p:nvPr/>
          </p:nvSpPr>
          <p:spPr bwMode="auto">
            <a:xfrm>
              <a:off x="7804150" y="2217738"/>
              <a:ext cx="488950" cy="273050"/>
            </a:xfrm>
            <a:prstGeom prst="rect">
              <a:avLst/>
            </a:prstGeom>
            <a:noFill/>
            <a:ln w="9525">
              <a:noFill/>
              <a:miter lim="800000"/>
              <a:headEnd/>
              <a:tailEnd/>
            </a:ln>
          </p:spPr>
          <p:txBody>
            <a:bodyPr wrap="none" lIns="0" tIns="0" rIns="0" bIns="0">
              <a:spAutoFit/>
            </a:bodyPr>
            <a:lstStyle/>
            <a:p>
              <a:r>
                <a:rPr lang="en-US" sz="1400">
                  <a:solidFill>
                    <a:srgbClr val="000000"/>
                  </a:solidFill>
                </a:rPr>
                <a:t>Server</a:t>
              </a:r>
              <a:endParaRPr lang="en-US"/>
            </a:p>
          </p:txBody>
        </p:sp>
        <p:sp>
          <p:nvSpPr>
            <p:cNvPr id="24612" name="Rectangle 40"/>
            <p:cNvSpPr>
              <a:spLocks noChangeArrowheads="1"/>
            </p:cNvSpPr>
            <p:nvPr/>
          </p:nvSpPr>
          <p:spPr bwMode="auto">
            <a:xfrm>
              <a:off x="6357938" y="2309813"/>
              <a:ext cx="695325" cy="273050"/>
            </a:xfrm>
            <a:prstGeom prst="rect">
              <a:avLst/>
            </a:prstGeom>
            <a:noFill/>
            <a:ln w="9525">
              <a:noFill/>
              <a:miter lim="800000"/>
              <a:headEnd/>
              <a:tailEnd/>
            </a:ln>
          </p:spPr>
          <p:txBody>
            <a:bodyPr wrap="none" lIns="0" tIns="0" rIns="0" bIns="0">
              <a:spAutoFit/>
            </a:bodyPr>
            <a:lstStyle/>
            <a:p>
              <a:r>
                <a:rPr lang="en-US" sz="1400">
                  <a:solidFill>
                    <a:srgbClr val="000000"/>
                  </a:solidFill>
                </a:rPr>
                <a:t>invocation</a:t>
              </a:r>
              <a:endParaRPr lang="en-US"/>
            </a:p>
          </p:txBody>
        </p:sp>
        <p:sp>
          <p:nvSpPr>
            <p:cNvPr id="24613" name="Rectangle 41"/>
            <p:cNvSpPr>
              <a:spLocks noChangeArrowheads="1"/>
            </p:cNvSpPr>
            <p:nvPr/>
          </p:nvSpPr>
          <p:spPr bwMode="auto">
            <a:xfrm>
              <a:off x="6583363" y="2876551"/>
              <a:ext cx="431800" cy="273050"/>
            </a:xfrm>
            <a:prstGeom prst="rect">
              <a:avLst/>
            </a:prstGeom>
            <a:noFill/>
            <a:ln w="9525">
              <a:noFill/>
              <a:miter lim="800000"/>
              <a:headEnd/>
              <a:tailEnd/>
            </a:ln>
          </p:spPr>
          <p:txBody>
            <a:bodyPr wrap="none" lIns="0" tIns="0" rIns="0" bIns="0">
              <a:spAutoFit/>
            </a:bodyPr>
            <a:lstStyle/>
            <a:p>
              <a:r>
                <a:rPr lang="en-US" sz="1400">
                  <a:solidFill>
                    <a:srgbClr val="000000"/>
                  </a:solidFill>
                </a:rPr>
                <a:t>result</a:t>
              </a:r>
              <a:endParaRPr lang="en-US"/>
            </a:p>
          </p:txBody>
        </p:sp>
        <p:sp>
          <p:nvSpPr>
            <p:cNvPr id="24614" name="Rectangle 42"/>
            <p:cNvSpPr>
              <a:spLocks noChangeArrowheads="1"/>
            </p:cNvSpPr>
            <p:nvPr/>
          </p:nvSpPr>
          <p:spPr bwMode="auto">
            <a:xfrm>
              <a:off x="7897813" y="3965576"/>
              <a:ext cx="695325" cy="522288"/>
            </a:xfrm>
            <a:prstGeom prst="rect">
              <a:avLst/>
            </a:prstGeom>
            <a:solidFill>
              <a:srgbClr val="FFDC99"/>
            </a:solidFill>
            <a:ln w="9525">
              <a:noFill/>
              <a:miter lim="800000"/>
              <a:headEnd/>
              <a:tailEnd/>
            </a:ln>
          </p:spPr>
          <p:txBody>
            <a:bodyPr/>
            <a:lstStyle/>
            <a:p>
              <a:endParaRPr lang="en-US"/>
            </a:p>
          </p:txBody>
        </p:sp>
        <p:sp>
          <p:nvSpPr>
            <p:cNvPr id="24615" name="Rectangle 43"/>
            <p:cNvSpPr>
              <a:spLocks noChangeArrowheads="1"/>
            </p:cNvSpPr>
            <p:nvPr/>
          </p:nvSpPr>
          <p:spPr bwMode="auto">
            <a:xfrm>
              <a:off x="7897813" y="3965576"/>
              <a:ext cx="714375" cy="546100"/>
            </a:xfrm>
            <a:prstGeom prst="rect">
              <a:avLst/>
            </a:prstGeom>
            <a:noFill/>
            <a:ln w="12">
              <a:solidFill>
                <a:srgbClr val="FFDC99"/>
              </a:solidFill>
              <a:miter lim="800000"/>
              <a:headEnd/>
              <a:tailEnd/>
            </a:ln>
          </p:spPr>
          <p:txBody>
            <a:bodyPr/>
            <a:lstStyle/>
            <a:p>
              <a:endParaRPr lang="en-US"/>
            </a:p>
          </p:txBody>
        </p:sp>
        <p:sp>
          <p:nvSpPr>
            <p:cNvPr id="24616" name="Oval 44"/>
            <p:cNvSpPr>
              <a:spLocks noChangeArrowheads="1"/>
            </p:cNvSpPr>
            <p:nvPr/>
          </p:nvSpPr>
          <p:spPr bwMode="auto">
            <a:xfrm>
              <a:off x="6338888" y="4033838"/>
              <a:ext cx="582612" cy="387350"/>
            </a:xfrm>
            <a:prstGeom prst="ellipse">
              <a:avLst/>
            </a:prstGeom>
            <a:solidFill>
              <a:srgbClr val="FFFFFF"/>
            </a:solidFill>
            <a:ln w="12">
              <a:solidFill>
                <a:srgbClr val="000000"/>
              </a:solidFill>
              <a:round/>
              <a:headEnd/>
              <a:tailEnd/>
            </a:ln>
          </p:spPr>
          <p:txBody>
            <a:bodyPr/>
            <a:lstStyle/>
            <a:p>
              <a:endParaRPr lang="en-US"/>
            </a:p>
          </p:txBody>
        </p:sp>
        <p:sp>
          <p:nvSpPr>
            <p:cNvPr id="24617" name="Rectangle 45"/>
            <p:cNvSpPr>
              <a:spLocks noChangeArrowheads="1"/>
            </p:cNvSpPr>
            <p:nvPr/>
          </p:nvSpPr>
          <p:spPr bwMode="auto">
            <a:xfrm>
              <a:off x="5641975" y="4117658"/>
              <a:ext cx="638175" cy="273050"/>
            </a:xfrm>
            <a:prstGeom prst="rect">
              <a:avLst/>
            </a:prstGeom>
            <a:noFill/>
            <a:ln w="9525">
              <a:noFill/>
              <a:miter lim="800000"/>
              <a:headEnd/>
              <a:tailEnd/>
            </a:ln>
          </p:spPr>
          <p:txBody>
            <a:bodyPr wrap="none" lIns="0" tIns="0" rIns="0" bIns="0">
              <a:spAutoFit/>
            </a:bodyPr>
            <a:lstStyle/>
            <a:p>
              <a:r>
                <a:rPr lang="en-US" sz="1400">
                  <a:solidFill>
                    <a:srgbClr val="000000"/>
                  </a:solidFill>
                </a:rPr>
                <a:t>Process:</a:t>
              </a:r>
              <a:endParaRPr lang="en-US"/>
            </a:p>
          </p:txBody>
        </p:sp>
        <p:sp>
          <p:nvSpPr>
            <p:cNvPr id="24618" name="Rectangle 46"/>
            <p:cNvSpPr>
              <a:spLocks noChangeArrowheads="1"/>
            </p:cNvSpPr>
            <p:nvPr/>
          </p:nvSpPr>
          <p:spPr bwMode="auto">
            <a:xfrm>
              <a:off x="5248275" y="3944938"/>
              <a:ext cx="338137" cy="273050"/>
            </a:xfrm>
            <a:prstGeom prst="rect">
              <a:avLst/>
            </a:prstGeom>
            <a:noFill/>
            <a:ln w="9525">
              <a:noFill/>
              <a:miter lim="800000"/>
              <a:headEnd/>
              <a:tailEnd/>
            </a:ln>
          </p:spPr>
          <p:txBody>
            <a:bodyPr wrap="none" lIns="0" tIns="0" rIns="0" bIns="0">
              <a:spAutoFit/>
            </a:bodyPr>
            <a:lstStyle/>
            <a:p>
              <a:r>
                <a:rPr lang="en-US" sz="1400">
                  <a:solidFill>
                    <a:srgbClr val="000000"/>
                  </a:solidFill>
                </a:rPr>
                <a:t>Key:</a:t>
              </a:r>
              <a:endParaRPr lang="en-US"/>
            </a:p>
          </p:txBody>
        </p:sp>
        <p:sp>
          <p:nvSpPr>
            <p:cNvPr id="24619" name="Rectangle 47"/>
            <p:cNvSpPr>
              <a:spLocks noChangeArrowheads="1"/>
            </p:cNvSpPr>
            <p:nvPr/>
          </p:nvSpPr>
          <p:spPr bwMode="auto">
            <a:xfrm>
              <a:off x="7072948" y="4117658"/>
              <a:ext cx="733425" cy="273050"/>
            </a:xfrm>
            <a:prstGeom prst="rect">
              <a:avLst/>
            </a:prstGeom>
            <a:noFill/>
            <a:ln w="9525">
              <a:noFill/>
              <a:miter lim="800000"/>
              <a:headEnd/>
              <a:tailEnd/>
            </a:ln>
          </p:spPr>
          <p:txBody>
            <a:bodyPr wrap="none" lIns="0" tIns="0" rIns="0" bIns="0">
              <a:spAutoFit/>
            </a:bodyPr>
            <a:lstStyle/>
            <a:p>
              <a:r>
                <a:rPr lang="en-US" sz="1400">
                  <a:solidFill>
                    <a:srgbClr val="000000"/>
                  </a:solidFill>
                </a:rPr>
                <a:t>Computer:</a:t>
              </a:r>
              <a:endParaRPr lang="en-US"/>
            </a:p>
          </p:txBody>
        </p:sp>
        <p:sp>
          <p:nvSpPr>
            <p:cNvPr id="24620" name="Rectangle 48"/>
            <p:cNvSpPr>
              <a:spLocks noChangeArrowheads="1"/>
            </p:cNvSpPr>
            <p:nvPr/>
          </p:nvSpPr>
          <p:spPr bwMode="auto">
            <a:xfrm>
              <a:off x="5211763" y="3829368"/>
              <a:ext cx="3532187" cy="727075"/>
            </a:xfrm>
            <a:prstGeom prst="rect">
              <a:avLst/>
            </a:prstGeom>
            <a:noFill/>
            <a:ln w="12">
              <a:solidFill>
                <a:srgbClr val="000000"/>
              </a:solidFill>
              <a:miter lim="800000"/>
              <a:headEnd/>
              <a:tailEnd/>
            </a:ln>
          </p:spPr>
          <p:txBody>
            <a:bodyPr/>
            <a:lstStyle/>
            <a:p>
              <a:endParaRPr lang="en-US"/>
            </a:p>
          </p:txBody>
        </p:sp>
        <p:sp>
          <p:nvSpPr>
            <p:cNvPr id="24621" name="Freeform 49"/>
            <p:cNvSpPr>
              <a:spLocks/>
            </p:cNvSpPr>
            <p:nvPr/>
          </p:nvSpPr>
          <p:spPr bwMode="auto">
            <a:xfrm>
              <a:off x="7559675" y="2466976"/>
              <a:ext cx="74612" cy="90488"/>
            </a:xfrm>
            <a:custGeom>
              <a:avLst/>
              <a:gdLst>
                <a:gd name="T0" fmla="*/ 12 w 47"/>
                <a:gd name="T1" fmla="*/ 29 h 57"/>
                <a:gd name="T2" fmla="*/ 0 w 47"/>
                <a:gd name="T3" fmla="*/ 0 h 57"/>
                <a:gd name="T4" fmla="*/ 47 w 47"/>
                <a:gd name="T5" fmla="*/ 0 h 57"/>
                <a:gd name="T6" fmla="*/ 24 w 47"/>
                <a:gd name="T7" fmla="*/ 57 h 57"/>
                <a:gd name="T8" fmla="*/ 12 w 47"/>
                <a:gd name="T9" fmla="*/ 29 h 57"/>
                <a:gd name="T10" fmla="*/ 0 60000 65536"/>
                <a:gd name="T11" fmla="*/ 0 60000 65536"/>
                <a:gd name="T12" fmla="*/ 0 60000 65536"/>
                <a:gd name="T13" fmla="*/ 0 60000 65536"/>
                <a:gd name="T14" fmla="*/ 0 60000 65536"/>
                <a:gd name="T15" fmla="*/ 0 w 47"/>
                <a:gd name="T16" fmla="*/ 0 h 57"/>
                <a:gd name="T17" fmla="*/ 47 w 47"/>
                <a:gd name="T18" fmla="*/ 57 h 57"/>
              </a:gdLst>
              <a:ahLst/>
              <a:cxnLst>
                <a:cxn ang="T10">
                  <a:pos x="T0" y="T1"/>
                </a:cxn>
                <a:cxn ang="T11">
                  <a:pos x="T2" y="T3"/>
                </a:cxn>
                <a:cxn ang="T12">
                  <a:pos x="T4" y="T5"/>
                </a:cxn>
                <a:cxn ang="T13">
                  <a:pos x="T6" y="T7"/>
                </a:cxn>
                <a:cxn ang="T14">
                  <a:pos x="T8" y="T9"/>
                </a:cxn>
              </a:cxnLst>
              <a:rect l="T15" t="T16" r="T17" b="T18"/>
              <a:pathLst>
                <a:path w="47" h="57">
                  <a:moveTo>
                    <a:pt x="12" y="29"/>
                  </a:moveTo>
                  <a:lnTo>
                    <a:pt x="0" y="0"/>
                  </a:lnTo>
                  <a:lnTo>
                    <a:pt x="47" y="0"/>
                  </a:lnTo>
                  <a:lnTo>
                    <a:pt x="24" y="57"/>
                  </a:lnTo>
                  <a:lnTo>
                    <a:pt x="12" y="29"/>
                  </a:lnTo>
                  <a:close/>
                </a:path>
              </a:pathLst>
            </a:custGeom>
            <a:noFill/>
            <a:ln w="12">
              <a:solidFill>
                <a:srgbClr val="000000"/>
              </a:solidFill>
              <a:prstDash val="solid"/>
              <a:round/>
              <a:headEnd/>
              <a:tailEnd/>
            </a:ln>
          </p:spPr>
          <p:txBody>
            <a:bodyPr/>
            <a:lstStyle/>
            <a:p>
              <a:endParaRPr lang="en-GB"/>
            </a:p>
          </p:txBody>
        </p:sp>
        <p:sp>
          <p:nvSpPr>
            <p:cNvPr id="24622" name="Freeform 50"/>
            <p:cNvSpPr>
              <a:spLocks/>
            </p:cNvSpPr>
            <p:nvPr/>
          </p:nvSpPr>
          <p:spPr bwMode="auto">
            <a:xfrm>
              <a:off x="7559675" y="2466976"/>
              <a:ext cx="74612" cy="90488"/>
            </a:xfrm>
            <a:custGeom>
              <a:avLst/>
              <a:gdLst>
                <a:gd name="T0" fmla="*/ 12 w 47"/>
                <a:gd name="T1" fmla="*/ 29 h 57"/>
                <a:gd name="T2" fmla="*/ 0 w 47"/>
                <a:gd name="T3" fmla="*/ 0 h 57"/>
                <a:gd name="T4" fmla="*/ 47 w 47"/>
                <a:gd name="T5" fmla="*/ 0 h 57"/>
                <a:gd name="T6" fmla="*/ 24 w 47"/>
                <a:gd name="T7" fmla="*/ 57 h 57"/>
                <a:gd name="T8" fmla="*/ 12 w 47"/>
                <a:gd name="T9" fmla="*/ 29 h 57"/>
                <a:gd name="T10" fmla="*/ 0 60000 65536"/>
                <a:gd name="T11" fmla="*/ 0 60000 65536"/>
                <a:gd name="T12" fmla="*/ 0 60000 65536"/>
                <a:gd name="T13" fmla="*/ 0 60000 65536"/>
                <a:gd name="T14" fmla="*/ 0 60000 65536"/>
                <a:gd name="T15" fmla="*/ 0 w 47"/>
                <a:gd name="T16" fmla="*/ 0 h 57"/>
                <a:gd name="T17" fmla="*/ 47 w 47"/>
                <a:gd name="T18" fmla="*/ 57 h 57"/>
              </a:gdLst>
              <a:ahLst/>
              <a:cxnLst>
                <a:cxn ang="T10">
                  <a:pos x="T0" y="T1"/>
                </a:cxn>
                <a:cxn ang="T11">
                  <a:pos x="T2" y="T3"/>
                </a:cxn>
                <a:cxn ang="T12">
                  <a:pos x="T4" y="T5"/>
                </a:cxn>
                <a:cxn ang="T13">
                  <a:pos x="T6" y="T7"/>
                </a:cxn>
                <a:cxn ang="T14">
                  <a:pos x="T8" y="T9"/>
                </a:cxn>
              </a:cxnLst>
              <a:rect l="T15" t="T16" r="T17" b="T18"/>
              <a:pathLst>
                <a:path w="47" h="57">
                  <a:moveTo>
                    <a:pt x="12" y="29"/>
                  </a:moveTo>
                  <a:lnTo>
                    <a:pt x="0" y="0"/>
                  </a:lnTo>
                  <a:lnTo>
                    <a:pt x="47" y="0"/>
                  </a:lnTo>
                  <a:lnTo>
                    <a:pt x="24" y="57"/>
                  </a:lnTo>
                  <a:lnTo>
                    <a:pt x="12" y="29"/>
                  </a:lnTo>
                  <a:close/>
                </a:path>
              </a:pathLst>
            </a:custGeom>
            <a:solidFill>
              <a:srgbClr val="000000"/>
            </a:solidFill>
            <a:ln w="9525">
              <a:noFill/>
              <a:round/>
              <a:headEnd/>
              <a:tailEnd/>
            </a:ln>
          </p:spPr>
          <p:txBody>
            <a:bodyPr/>
            <a:lstStyle/>
            <a:p>
              <a:endParaRPr lang="en-GB"/>
            </a:p>
          </p:txBody>
        </p:sp>
        <p:sp>
          <p:nvSpPr>
            <p:cNvPr id="24623" name="Freeform 51"/>
            <p:cNvSpPr>
              <a:spLocks/>
            </p:cNvSpPr>
            <p:nvPr/>
          </p:nvSpPr>
          <p:spPr bwMode="auto">
            <a:xfrm>
              <a:off x="5888038" y="2513013"/>
              <a:ext cx="1690687" cy="522288"/>
            </a:xfrm>
            <a:custGeom>
              <a:avLst/>
              <a:gdLst>
                <a:gd name="T0" fmla="*/ 1065 w 1065"/>
                <a:gd name="T1" fmla="*/ 0 h 329"/>
                <a:gd name="T2" fmla="*/ 864 w 1065"/>
                <a:gd name="T3" fmla="*/ 86 h 329"/>
                <a:gd name="T4" fmla="*/ 568 w 1065"/>
                <a:gd name="T5" fmla="*/ 186 h 329"/>
                <a:gd name="T6" fmla="*/ 165 w 1065"/>
                <a:gd name="T7" fmla="*/ 300 h 329"/>
                <a:gd name="T8" fmla="*/ 0 w 1065"/>
                <a:gd name="T9" fmla="*/ 329 h 329"/>
                <a:gd name="T10" fmla="*/ 0 60000 65536"/>
                <a:gd name="T11" fmla="*/ 0 60000 65536"/>
                <a:gd name="T12" fmla="*/ 0 60000 65536"/>
                <a:gd name="T13" fmla="*/ 0 60000 65536"/>
                <a:gd name="T14" fmla="*/ 0 60000 65536"/>
                <a:gd name="T15" fmla="*/ 0 w 1065"/>
                <a:gd name="T16" fmla="*/ 0 h 329"/>
                <a:gd name="T17" fmla="*/ 1065 w 1065"/>
                <a:gd name="T18" fmla="*/ 329 h 329"/>
              </a:gdLst>
              <a:ahLst/>
              <a:cxnLst>
                <a:cxn ang="T10">
                  <a:pos x="T0" y="T1"/>
                </a:cxn>
                <a:cxn ang="T11">
                  <a:pos x="T2" y="T3"/>
                </a:cxn>
                <a:cxn ang="T12">
                  <a:pos x="T4" y="T5"/>
                </a:cxn>
                <a:cxn ang="T13">
                  <a:pos x="T6" y="T7"/>
                </a:cxn>
                <a:cxn ang="T14">
                  <a:pos x="T8" y="T9"/>
                </a:cxn>
              </a:cxnLst>
              <a:rect l="T15" t="T16" r="T17" b="T18"/>
              <a:pathLst>
                <a:path w="1065" h="329">
                  <a:moveTo>
                    <a:pt x="1065" y="0"/>
                  </a:moveTo>
                  <a:lnTo>
                    <a:pt x="864" y="86"/>
                  </a:lnTo>
                  <a:lnTo>
                    <a:pt x="568" y="186"/>
                  </a:lnTo>
                  <a:lnTo>
                    <a:pt x="165" y="300"/>
                  </a:lnTo>
                  <a:lnTo>
                    <a:pt x="0" y="329"/>
                  </a:lnTo>
                </a:path>
              </a:pathLst>
            </a:custGeom>
            <a:noFill/>
            <a:ln w="12">
              <a:solidFill>
                <a:srgbClr val="000000"/>
              </a:solidFill>
              <a:prstDash val="solid"/>
              <a:round/>
              <a:headEnd/>
              <a:tailEnd/>
            </a:ln>
          </p:spPr>
          <p:txBody>
            <a:bodyPr/>
            <a:lstStyle/>
            <a:p>
              <a:endParaRPr lang="en-GB"/>
            </a:p>
          </p:txBody>
        </p:sp>
        <p:sp>
          <p:nvSpPr>
            <p:cNvPr id="24624" name="Freeform 52"/>
            <p:cNvSpPr>
              <a:spLocks/>
            </p:cNvSpPr>
            <p:nvPr/>
          </p:nvSpPr>
          <p:spPr bwMode="auto">
            <a:xfrm>
              <a:off x="5888038" y="2876551"/>
              <a:ext cx="74612" cy="90488"/>
            </a:xfrm>
            <a:custGeom>
              <a:avLst/>
              <a:gdLst>
                <a:gd name="T0" fmla="*/ 35 w 47"/>
                <a:gd name="T1" fmla="*/ 28 h 57"/>
                <a:gd name="T2" fmla="*/ 47 w 47"/>
                <a:gd name="T3" fmla="*/ 57 h 57"/>
                <a:gd name="T4" fmla="*/ 0 w 47"/>
                <a:gd name="T5" fmla="*/ 57 h 57"/>
                <a:gd name="T6" fmla="*/ 23 w 47"/>
                <a:gd name="T7" fmla="*/ 0 h 57"/>
                <a:gd name="T8" fmla="*/ 35 w 47"/>
                <a:gd name="T9" fmla="*/ 28 h 57"/>
                <a:gd name="T10" fmla="*/ 0 60000 65536"/>
                <a:gd name="T11" fmla="*/ 0 60000 65536"/>
                <a:gd name="T12" fmla="*/ 0 60000 65536"/>
                <a:gd name="T13" fmla="*/ 0 60000 65536"/>
                <a:gd name="T14" fmla="*/ 0 60000 65536"/>
                <a:gd name="T15" fmla="*/ 0 w 47"/>
                <a:gd name="T16" fmla="*/ 0 h 57"/>
                <a:gd name="T17" fmla="*/ 47 w 47"/>
                <a:gd name="T18" fmla="*/ 57 h 57"/>
              </a:gdLst>
              <a:ahLst/>
              <a:cxnLst>
                <a:cxn ang="T10">
                  <a:pos x="T0" y="T1"/>
                </a:cxn>
                <a:cxn ang="T11">
                  <a:pos x="T2" y="T3"/>
                </a:cxn>
                <a:cxn ang="T12">
                  <a:pos x="T4" y="T5"/>
                </a:cxn>
                <a:cxn ang="T13">
                  <a:pos x="T6" y="T7"/>
                </a:cxn>
                <a:cxn ang="T14">
                  <a:pos x="T8" y="T9"/>
                </a:cxn>
              </a:cxnLst>
              <a:rect l="T15" t="T16" r="T17" b="T18"/>
              <a:pathLst>
                <a:path w="47" h="57">
                  <a:moveTo>
                    <a:pt x="35" y="28"/>
                  </a:moveTo>
                  <a:lnTo>
                    <a:pt x="47" y="57"/>
                  </a:lnTo>
                  <a:lnTo>
                    <a:pt x="0" y="57"/>
                  </a:lnTo>
                  <a:lnTo>
                    <a:pt x="23" y="0"/>
                  </a:lnTo>
                  <a:lnTo>
                    <a:pt x="35" y="28"/>
                  </a:lnTo>
                  <a:close/>
                </a:path>
              </a:pathLst>
            </a:custGeom>
            <a:noFill/>
            <a:ln w="12">
              <a:solidFill>
                <a:srgbClr val="000000"/>
              </a:solidFill>
              <a:prstDash val="solid"/>
              <a:round/>
              <a:headEnd/>
              <a:tailEnd/>
            </a:ln>
          </p:spPr>
          <p:txBody>
            <a:bodyPr/>
            <a:lstStyle/>
            <a:p>
              <a:endParaRPr lang="en-GB"/>
            </a:p>
          </p:txBody>
        </p:sp>
        <p:sp>
          <p:nvSpPr>
            <p:cNvPr id="24625" name="Freeform 53"/>
            <p:cNvSpPr>
              <a:spLocks/>
            </p:cNvSpPr>
            <p:nvPr/>
          </p:nvSpPr>
          <p:spPr bwMode="auto">
            <a:xfrm>
              <a:off x="5888038" y="2876551"/>
              <a:ext cx="74612" cy="90488"/>
            </a:xfrm>
            <a:custGeom>
              <a:avLst/>
              <a:gdLst>
                <a:gd name="T0" fmla="*/ 35 w 47"/>
                <a:gd name="T1" fmla="*/ 28 h 57"/>
                <a:gd name="T2" fmla="*/ 47 w 47"/>
                <a:gd name="T3" fmla="*/ 57 h 57"/>
                <a:gd name="T4" fmla="*/ 0 w 47"/>
                <a:gd name="T5" fmla="*/ 57 h 57"/>
                <a:gd name="T6" fmla="*/ 23 w 47"/>
                <a:gd name="T7" fmla="*/ 0 h 57"/>
                <a:gd name="T8" fmla="*/ 35 w 47"/>
                <a:gd name="T9" fmla="*/ 28 h 57"/>
                <a:gd name="T10" fmla="*/ 0 60000 65536"/>
                <a:gd name="T11" fmla="*/ 0 60000 65536"/>
                <a:gd name="T12" fmla="*/ 0 60000 65536"/>
                <a:gd name="T13" fmla="*/ 0 60000 65536"/>
                <a:gd name="T14" fmla="*/ 0 60000 65536"/>
                <a:gd name="T15" fmla="*/ 0 w 47"/>
                <a:gd name="T16" fmla="*/ 0 h 57"/>
                <a:gd name="T17" fmla="*/ 47 w 47"/>
                <a:gd name="T18" fmla="*/ 57 h 57"/>
              </a:gdLst>
              <a:ahLst/>
              <a:cxnLst>
                <a:cxn ang="T10">
                  <a:pos x="T0" y="T1"/>
                </a:cxn>
                <a:cxn ang="T11">
                  <a:pos x="T2" y="T3"/>
                </a:cxn>
                <a:cxn ang="T12">
                  <a:pos x="T4" y="T5"/>
                </a:cxn>
                <a:cxn ang="T13">
                  <a:pos x="T6" y="T7"/>
                </a:cxn>
                <a:cxn ang="T14">
                  <a:pos x="T8" y="T9"/>
                </a:cxn>
              </a:cxnLst>
              <a:rect l="T15" t="T16" r="T17" b="T18"/>
              <a:pathLst>
                <a:path w="47" h="57">
                  <a:moveTo>
                    <a:pt x="35" y="28"/>
                  </a:moveTo>
                  <a:lnTo>
                    <a:pt x="47" y="57"/>
                  </a:lnTo>
                  <a:lnTo>
                    <a:pt x="0" y="57"/>
                  </a:lnTo>
                  <a:lnTo>
                    <a:pt x="23" y="0"/>
                  </a:lnTo>
                  <a:lnTo>
                    <a:pt x="35" y="28"/>
                  </a:lnTo>
                  <a:close/>
                </a:path>
              </a:pathLst>
            </a:custGeom>
            <a:solidFill>
              <a:srgbClr val="000000"/>
            </a:solidFill>
            <a:ln w="9525">
              <a:noFill/>
              <a:round/>
              <a:headEnd/>
              <a:tailEnd/>
            </a:ln>
          </p:spPr>
          <p:txBody>
            <a:bodyPr/>
            <a:lstStyle/>
            <a:p>
              <a:endParaRPr lang="en-GB"/>
            </a:p>
          </p:txBody>
        </p:sp>
        <p:sp>
          <p:nvSpPr>
            <p:cNvPr id="24626" name="Freeform 54"/>
            <p:cNvSpPr>
              <a:spLocks/>
            </p:cNvSpPr>
            <p:nvPr/>
          </p:nvSpPr>
          <p:spPr bwMode="auto">
            <a:xfrm>
              <a:off x="5962650" y="2398713"/>
              <a:ext cx="1671637" cy="522288"/>
            </a:xfrm>
            <a:custGeom>
              <a:avLst/>
              <a:gdLst>
                <a:gd name="T0" fmla="*/ 0 w 1053"/>
                <a:gd name="T1" fmla="*/ 329 h 329"/>
                <a:gd name="T2" fmla="*/ 189 w 1053"/>
                <a:gd name="T3" fmla="*/ 243 h 329"/>
                <a:gd name="T4" fmla="*/ 485 w 1053"/>
                <a:gd name="T5" fmla="*/ 143 h 329"/>
                <a:gd name="T6" fmla="*/ 888 w 1053"/>
                <a:gd name="T7" fmla="*/ 29 h 329"/>
                <a:gd name="T8" fmla="*/ 1053 w 1053"/>
                <a:gd name="T9" fmla="*/ 0 h 329"/>
                <a:gd name="T10" fmla="*/ 0 60000 65536"/>
                <a:gd name="T11" fmla="*/ 0 60000 65536"/>
                <a:gd name="T12" fmla="*/ 0 60000 65536"/>
                <a:gd name="T13" fmla="*/ 0 60000 65536"/>
                <a:gd name="T14" fmla="*/ 0 60000 65536"/>
                <a:gd name="T15" fmla="*/ 0 w 1053"/>
                <a:gd name="T16" fmla="*/ 0 h 329"/>
                <a:gd name="T17" fmla="*/ 1053 w 1053"/>
                <a:gd name="T18" fmla="*/ 329 h 329"/>
              </a:gdLst>
              <a:ahLst/>
              <a:cxnLst>
                <a:cxn ang="T10">
                  <a:pos x="T0" y="T1"/>
                </a:cxn>
                <a:cxn ang="T11">
                  <a:pos x="T2" y="T3"/>
                </a:cxn>
                <a:cxn ang="T12">
                  <a:pos x="T4" y="T5"/>
                </a:cxn>
                <a:cxn ang="T13">
                  <a:pos x="T6" y="T7"/>
                </a:cxn>
                <a:cxn ang="T14">
                  <a:pos x="T8" y="T9"/>
                </a:cxn>
              </a:cxnLst>
              <a:rect l="T15" t="T16" r="T17" b="T18"/>
              <a:pathLst>
                <a:path w="1053" h="329">
                  <a:moveTo>
                    <a:pt x="0" y="329"/>
                  </a:moveTo>
                  <a:lnTo>
                    <a:pt x="189" y="243"/>
                  </a:lnTo>
                  <a:lnTo>
                    <a:pt x="485" y="143"/>
                  </a:lnTo>
                  <a:lnTo>
                    <a:pt x="888" y="29"/>
                  </a:lnTo>
                  <a:lnTo>
                    <a:pt x="1053" y="0"/>
                  </a:lnTo>
                </a:path>
              </a:pathLst>
            </a:custGeom>
            <a:noFill/>
            <a:ln w="12">
              <a:solidFill>
                <a:srgbClr val="000000"/>
              </a:solidFill>
              <a:prstDash val="solid"/>
              <a:round/>
              <a:headEnd/>
              <a:tailEnd/>
            </a:ln>
          </p:spPr>
          <p:txBody>
            <a:bodyPr/>
            <a:lstStyle/>
            <a:p>
              <a:endParaRPr lang="en-GB"/>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130300" y="1700213"/>
            <a:ext cx="8545963" cy="1295400"/>
          </a:xfrm>
        </p:spPr>
        <p:txBody>
          <a:bodyPr/>
          <a:lstStyle/>
          <a:p>
            <a:pPr algn="ctr" eaLnBrk="1" hangingPunct="1">
              <a:lnSpc>
                <a:spcPct val="90000"/>
              </a:lnSpc>
              <a:buNone/>
            </a:pPr>
            <a:r>
              <a:rPr lang="en-GB" sz="4400" dirty="0" smtClean="0"/>
              <a:t>Chapter 2</a:t>
            </a:r>
          </a:p>
          <a:p>
            <a:pPr algn="ctr" eaLnBrk="1" hangingPunct="1">
              <a:lnSpc>
                <a:spcPct val="90000"/>
              </a:lnSpc>
              <a:buNone/>
            </a:pPr>
            <a:endParaRPr lang="en-GB" sz="4400" b="1" dirty="0" smtClean="0"/>
          </a:p>
          <a:p>
            <a:pPr algn="ctr" eaLnBrk="1" hangingPunct="1">
              <a:lnSpc>
                <a:spcPct val="90000"/>
              </a:lnSpc>
              <a:buNone/>
            </a:pPr>
            <a:r>
              <a:rPr lang="en-GB" sz="5400" b="1" dirty="0" smtClean="0"/>
              <a:t>System Models</a:t>
            </a:r>
          </a:p>
        </p:txBody>
      </p:sp>
      <p:sp>
        <p:nvSpPr>
          <p:cNvPr id="8196"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67727955-BDFE-4152-B9D6-EF50CE9FCC2D}" type="datetime1">
              <a:rPr lang="en-GB"/>
              <a:pPr>
                <a:defRPr/>
              </a:pPr>
              <a:t>15/03/2011</a:t>
            </a:fld>
            <a:endParaRPr lang="en-GB"/>
          </a:p>
        </p:txBody>
      </p:sp>
      <p:sp>
        <p:nvSpPr>
          <p:cNvPr id="5" name="Slide Number Placeholder 4"/>
          <p:cNvSpPr>
            <a:spLocks noGrp="1"/>
          </p:cNvSpPr>
          <p:nvPr>
            <p:ph type="sldNum" sz="quarter" idx="12"/>
          </p:nvPr>
        </p:nvSpPr>
        <p:spPr/>
        <p:txBody>
          <a:bodyPr/>
          <a:lstStyle/>
          <a:p>
            <a:pPr>
              <a:defRPr/>
            </a:pPr>
            <a:fld id="{E791FA9A-DF90-49DE-B422-6AD217E0578F}" type="slidenum">
              <a:rPr lang="en-GB"/>
              <a:pPr>
                <a:defRPr/>
              </a:pPr>
              <a:t>2</a:t>
            </a:fld>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title"/>
          </p:nvPr>
        </p:nvSpPr>
        <p:spPr>
          <a:xfrm>
            <a:off x="1555750" y="0"/>
            <a:ext cx="8121650" cy="1143000"/>
          </a:xfrm>
        </p:spPr>
        <p:txBody>
          <a:bodyPr>
            <a:normAutofit fontScale="90000"/>
          </a:bodyPr>
          <a:lstStyle/>
          <a:p>
            <a:pPr algn="ctr">
              <a:defRPr/>
            </a:pPr>
            <a:r>
              <a:rPr lang="en-US" sz="2400" dirty="0" smtClean="0">
                <a:solidFill>
                  <a:srgbClr val="FFC000"/>
                </a:solidFill>
              </a:rPr>
              <a:t>2.2.2(a)	</a:t>
            </a:r>
            <a:r>
              <a:rPr lang="en-US" dirty="0" smtClean="0">
                <a:solidFill>
                  <a:srgbClr val="FFC000"/>
                </a:solidFill>
              </a:rPr>
              <a:t>Client Server Communication</a:t>
            </a:r>
          </a:p>
        </p:txBody>
      </p:sp>
      <p:pic>
        <p:nvPicPr>
          <p:cNvPr id="25603" name="Picture 4"/>
          <p:cNvPicPr>
            <a:picLocks noGrp="1" noChangeAspect="1" noChangeArrowheads="1"/>
          </p:cNvPicPr>
          <p:nvPr>
            <p:ph idx="1"/>
          </p:nvPr>
        </p:nvPicPr>
        <p:blipFill>
          <a:blip r:embed="rId2" cstate="print"/>
          <a:srcRect l="32924" t="46828" r="30144" b="40483"/>
          <a:stretch>
            <a:fillRect/>
          </a:stretch>
        </p:blipFill>
        <p:spPr>
          <a:xfrm>
            <a:off x="1585913" y="2286000"/>
            <a:ext cx="7824787" cy="3783013"/>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55077" y="0"/>
            <a:ext cx="8850923" cy="879231"/>
          </a:xfrm>
        </p:spPr>
        <p:txBody>
          <a:bodyPr>
            <a:normAutofit/>
          </a:bodyPr>
          <a:lstStyle/>
          <a:p>
            <a:pPr algn="ctr" eaLnBrk="1" fontAlgn="auto" hangingPunct="1">
              <a:spcAft>
                <a:spcPts val="0"/>
              </a:spcAft>
              <a:defRPr/>
            </a:pPr>
            <a:r>
              <a:rPr lang="en-US" sz="2400" dirty="0" smtClean="0">
                <a:solidFill>
                  <a:schemeClr val="accent2"/>
                </a:solidFill>
              </a:rPr>
              <a:t>2.2.2(b)</a:t>
            </a:r>
            <a:r>
              <a:rPr lang="en-US" sz="4000" dirty="0" smtClean="0">
                <a:solidFill>
                  <a:schemeClr val="accent2"/>
                </a:solidFill>
              </a:rPr>
              <a:t> Peer </a:t>
            </a:r>
            <a:r>
              <a:rPr lang="en-US" sz="4000" dirty="0">
                <a:solidFill>
                  <a:schemeClr val="accent2"/>
                </a:solidFill>
              </a:rPr>
              <a:t>to </a:t>
            </a:r>
            <a:r>
              <a:rPr lang="en-US" sz="4000" dirty="0" smtClean="0">
                <a:solidFill>
                  <a:schemeClr val="accent2"/>
                </a:solidFill>
              </a:rPr>
              <a:t>Peer (1)</a:t>
            </a:r>
            <a:endParaRPr lang="en-US" sz="4000" dirty="0">
              <a:solidFill>
                <a:schemeClr val="accent2"/>
              </a:solidFill>
            </a:endParaRPr>
          </a:p>
        </p:txBody>
      </p:sp>
      <p:sp>
        <p:nvSpPr>
          <p:cNvPr id="27651" name="Rectangle 3"/>
          <p:cNvSpPr>
            <a:spLocks noGrp="1" noChangeArrowheads="1"/>
          </p:cNvSpPr>
          <p:nvPr>
            <p:ph idx="1"/>
          </p:nvPr>
        </p:nvSpPr>
        <p:spPr>
          <a:xfrm>
            <a:off x="1090246" y="914400"/>
            <a:ext cx="8393723" cy="5439507"/>
          </a:xfrm>
        </p:spPr>
        <p:txBody>
          <a:bodyPr/>
          <a:lstStyle/>
          <a:p>
            <a:pPr algn="just" eaLnBrk="1" hangingPunct="1"/>
            <a:r>
              <a:rPr lang="en-US" sz="2800" dirty="0" smtClean="0">
                <a:solidFill>
                  <a:srgbClr val="0000FF"/>
                </a:solidFill>
              </a:rPr>
              <a:t>The motivation for peer-to-peer system stems from the Shortcoming of Client-Server</a:t>
            </a:r>
            <a:r>
              <a:rPr lang="en-US" sz="2800" dirty="0" smtClean="0"/>
              <a:t>:</a:t>
            </a:r>
          </a:p>
          <a:p>
            <a:pPr lvl="1" algn="just" eaLnBrk="1" hangingPunct="1"/>
            <a:r>
              <a:rPr lang="en-US" sz="2400" dirty="0" smtClean="0"/>
              <a:t>Centralization of service provision and management doesn’t scale well.</a:t>
            </a:r>
          </a:p>
          <a:p>
            <a:pPr lvl="1" algn="just" eaLnBrk="1" hangingPunct="1"/>
            <a:endParaRPr lang="en-US" sz="2400" dirty="0" smtClean="0"/>
          </a:p>
          <a:p>
            <a:pPr lvl="1" algn="just" eaLnBrk="1" hangingPunct="1"/>
            <a:r>
              <a:rPr lang="en-US" sz="2400" dirty="0" smtClean="0"/>
              <a:t>Client server models do not address the need of distributed shared resources much more widely in order to share the computing and communication loads incurred in accessing them.</a:t>
            </a:r>
          </a:p>
          <a:p>
            <a:pPr algn="just" eaLnBrk="1" hangingPunct="1"/>
            <a:endParaRPr lang="en-US" sz="2800" dirty="0" smtClean="0"/>
          </a:p>
          <a:p>
            <a:pPr lvl="1" algn="just" eaLnBrk="1" hangingPunct="1"/>
            <a:r>
              <a:rPr lang="en-US" sz="2400" dirty="0" smtClean="0"/>
              <a:t>The modern systems’ hardware are stronger than even the old servers.</a:t>
            </a:r>
          </a:p>
          <a:p>
            <a:pPr algn="just" eaLnBrk="1" hangingPunct="1"/>
            <a:endParaRPr lang="en-US" sz="2800" dirty="0" smtClean="0">
              <a:solidFill>
                <a:srgbClr val="0000FF"/>
              </a:solidFill>
            </a:endParaRPr>
          </a:p>
        </p:txBody>
      </p:sp>
      <p:sp>
        <p:nvSpPr>
          <p:cNvPr id="4" name="Slide Number Placeholder 5"/>
          <p:cNvSpPr>
            <a:spLocks noGrp="1"/>
          </p:cNvSpPr>
          <p:nvPr>
            <p:ph type="sldNum" sz="quarter" idx="12"/>
          </p:nvPr>
        </p:nvSpPr>
        <p:spPr/>
        <p:txBody>
          <a:bodyPr/>
          <a:lstStyle/>
          <a:p>
            <a:pPr>
              <a:defRPr/>
            </a:pPr>
            <a:fld id="{DB50D1C4-2A9C-4DED-9DA5-AF6D455DE5A5}" type="slidenum">
              <a:rPr lang="ar-SA"/>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lgn="ctr" eaLnBrk="1" fontAlgn="auto" hangingPunct="1">
              <a:spcAft>
                <a:spcPts val="0"/>
              </a:spcAft>
              <a:defRPr/>
            </a:pPr>
            <a:r>
              <a:rPr lang="en-US" sz="2400" dirty="0" smtClean="0">
                <a:solidFill>
                  <a:schemeClr val="accent2"/>
                </a:solidFill>
              </a:rPr>
              <a:t>2.2.2(b)	</a:t>
            </a:r>
            <a:r>
              <a:rPr lang="en-US" dirty="0" smtClean="0">
                <a:solidFill>
                  <a:schemeClr val="accent2"/>
                </a:solidFill>
              </a:rPr>
              <a:t>Peer </a:t>
            </a:r>
            <a:r>
              <a:rPr lang="en-US" dirty="0">
                <a:solidFill>
                  <a:schemeClr val="accent2"/>
                </a:solidFill>
              </a:rPr>
              <a:t>to </a:t>
            </a:r>
            <a:r>
              <a:rPr lang="en-US" dirty="0" smtClean="0">
                <a:solidFill>
                  <a:schemeClr val="accent2"/>
                </a:solidFill>
              </a:rPr>
              <a:t>Peer (2)</a:t>
            </a:r>
            <a:endParaRPr lang="en-US" dirty="0">
              <a:solidFill>
                <a:schemeClr val="accent2"/>
              </a:solidFill>
            </a:endParaRPr>
          </a:p>
        </p:txBody>
      </p:sp>
      <p:sp>
        <p:nvSpPr>
          <p:cNvPr id="28675" name="Rectangle 3"/>
          <p:cNvSpPr>
            <a:spLocks noGrp="1" noChangeArrowheads="1"/>
          </p:cNvSpPr>
          <p:nvPr>
            <p:ph idx="1"/>
          </p:nvPr>
        </p:nvSpPr>
        <p:spPr/>
        <p:txBody>
          <a:bodyPr/>
          <a:lstStyle/>
          <a:p>
            <a:pPr marL="365760" indent="-256032" eaLnBrk="1" fontAlgn="auto" hangingPunct="1">
              <a:lnSpc>
                <a:spcPct val="120000"/>
              </a:lnSpc>
              <a:spcAft>
                <a:spcPts val="0"/>
              </a:spcAft>
              <a:buFont typeface="Wingdings 3"/>
              <a:buChar char=""/>
              <a:defRPr/>
            </a:pPr>
            <a:r>
              <a:rPr lang="en-US" sz="2400" dirty="0" smtClean="0">
                <a:solidFill>
                  <a:srgbClr val="0000FF"/>
                </a:solidFill>
              </a:rPr>
              <a:t>P2P aim to exploit the resources (both data and hardware) in a large number of participating computers for the fulfillment of a given task.</a:t>
            </a:r>
          </a:p>
          <a:p>
            <a:pPr algn="just" eaLnBrk="1" hangingPunct="1"/>
            <a:endParaRPr lang="en-US" sz="2400" dirty="0" smtClean="0"/>
          </a:p>
          <a:p>
            <a:pPr algn="just" eaLnBrk="1" hangingPunct="1"/>
            <a:r>
              <a:rPr lang="en-US" sz="2400" dirty="0" smtClean="0"/>
              <a:t>All processes involved in a task </a:t>
            </a:r>
            <a:r>
              <a:rPr lang="en-US" sz="2400" dirty="0" smtClean="0">
                <a:solidFill>
                  <a:srgbClr val="0000FF"/>
                </a:solidFill>
              </a:rPr>
              <a:t>play similar role. </a:t>
            </a:r>
          </a:p>
          <a:p>
            <a:pPr algn="just" eaLnBrk="1" hangingPunct="1"/>
            <a:endParaRPr lang="en-US" sz="2400" dirty="0" smtClean="0"/>
          </a:p>
          <a:p>
            <a:pPr algn="just" eaLnBrk="1" hangingPunct="1"/>
            <a:r>
              <a:rPr lang="en-US" sz="2400" dirty="0" smtClean="0"/>
              <a:t>Interact as peers without any distinction between client and server processes.</a:t>
            </a:r>
          </a:p>
          <a:p>
            <a:pPr algn="just" eaLnBrk="1" hangingPunct="1"/>
            <a:endParaRPr lang="en-US" sz="2400" dirty="0" smtClean="0"/>
          </a:p>
        </p:txBody>
      </p:sp>
      <p:sp>
        <p:nvSpPr>
          <p:cNvPr id="4" name="Slide Number Placeholder 5"/>
          <p:cNvSpPr>
            <a:spLocks noGrp="1"/>
          </p:cNvSpPr>
          <p:nvPr>
            <p:ph type="sldNum" sz="quarter" idx="12"/>
          </p:nvPr>
        </p:nvSpPr>
        <p:spPr/>
        <p:txBody>
          <a:bodyPr/>
          <a:lstStyle/>
          <a:p>
            <a:pPr>
              <a:defRPr/>
            </a:pPr>
            <a:fld id="{A6BD574C-BEF8-41C5-BBAC-18811573D159}" type="slidenum">
              <a:rPr lang="ar-SA"/>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lgn="ctr" eaLnBrk="1" fontAlgn="auto" hangingPunct="1">
              <a:spcAft>
                <a:spcPts val="0"/>
              </a:spcAft>
              <a:defRPr/>
            </a:pPr>
            <a:r>
              <a:rPr lang="en-US" sz="2400" dirty="0" smtClean="0">
                <a:solidFill>
                  <a:schemeClr val="accent2"/>
                </a:solidFill>
              </a:rPr>
              <a:t>2.2.2(b)	</a:t>
            </a:r>
            <a:r>
              <a:rPr lang="en-US" dirty="0" smtClean="0">
                <a:solidFill>
                  <a:schemeClr val="accent2"/>
                </a:solidFill>
              </a:rPr>
              <a:t>Peer </a:t>
            </a:r>
            <a:r>
              <a:rPr lang="en-US" dirty="0">
                <a:solidFill>
                  <a:schemeClr val="accent2"/>
                </a:solidFill>
              </a:rPr>
              <a:t>to </a:t>
            </a:r>
            <a:r>
              <a:rPr lang="en-US" dirty="0" smtClean="0">
                <a:solidFill>
                  <a:schemeClr val="accent2"/>
                </a:solidFill>
              </a:rPr>
              <a:t>Peer (III)</a:t>
            </a:r>
            <a:endParaRPr lang="en-US" dirty="0">
              <a:solidFill>
                <a:schemeClr val="accent2"/>
              </a:solidFill>
            </a:endParaRPr>
          </a:p>
        </p:txBody>
      </p:sp>
      <p:sp>
        <p:nvSpPr>
          <p:cNvPr id="21507" name="Rectangle 3"/>
          <p:cNvSpPr>
            <a:spLocks noGrp="1" noChangeArrowheads="1"/>
          </p:cNvSpPr>
          <p:nvPr>
            <p:ph idx="1"/>
          </p:nvPr>
        </p:nvSpPr>
        <p:spPr/>
        <p:txBody>
          <a:bodyPr/>
          <a:lstStyle/>
          <a:p>
            <a:pPr marL="365760" indent="-256032" eaLnBrk="1" fontAlgn="auto" hangingPunct="1">
              <a:lnSpc>
                <a:spcPct val="120000"/>
              </a:lnSpc>
              <a:spcAft>
                <a:spcPts val="0"/>
              </a:spcAft>
              <a:buFont typeface="Wingdings 3"/>
              <a:buChar char=""/>
              <a:defRPr/>
            </a:pPr>
            <a:r>
              <a:rPr lang="fi-FI" sz="2400" dirty="0" smtClean="0">
                <a:solidFill>
                  <a:srgbClr val="000000"/>
                </a:solidFill>
              </a:rPr>
              <a:t>Increased fault-tolerance and scalability</a:t>
            </a:r>
          </a:p>
          <a:p>
            <a:pPr marL="365760" indent="-256032" eaLnBrk="1" fontAlgn="auto" hangingPunct="1">
              <a:lnSpc>
                <a:spcPct val="120000"/>
              </a:lnSpc>
              <a:spcAft>
                <a:spcPts val="0"/>
              </a:spcAft>
              <a:buFont typeface="Wingdings 3"/>
              <a:buChar char=""/>
              <a:defRPr/>
            </a:pPr>
            <a:endParaRPr lang="fi-FI" sz="2400" dirty="0" smtClean="0">
              <a:solidFill>
                <a:srgbClr val="000000"/>
              </a:solidFill>
            </a:endParaRPr>
          </a:p>
          <a:p>
            <a:pPr marL="365760" indent="-256032" eaLnBrk="1" fontAlgn="auto" hangingPunct="1">
              <a:lnSpc>
                <a:spcPct val="120000"/>
              </a:lnSpc>
              <a:spcAft>
                <a:spcPts val="0"/>
              </a:spcAft>
              <a:buFont typeface="Wingdings 3"/>
              <a:buChar char=""/>
              <a:defRPr/>
            </a:pPr>
            <a:r>
              <a:rPr lang="fi-FI" sz="2400" dirty="0" smtClean="0">
                <a:solidFill>
                  <a:srgbClr val="FF0000"/>
                </a:solidFill>
              </a:rPr>
              <a:t>Coordination and to maintan replicas is difficult </a:t>
            </a:r>
          </a:p>
          <a:p>
            <a:pPr marL="365760" indent="-256032" eaLnBrk="1" fontAlgn="auto" hangingPunct="1">
              <a:lnSpc>
                <a:spcPct val="120000"/>
              </a:lnSpc>
              <a:spcAft>
                <a:spcPts val="0"/>
              </a:spcAft>
              <a:buFont typeface="Wingdings 3"/>
              <a:buChar char=""/>
              <a:defRPr/>
            </a:pPr>
            <a:endParaRPr lang="fi-FI" sz="2400" dirty="0" smtClean="0">
              <a:solidFill>
                <a:srgbClr val="000000"/>
              </a:solidFill>
            </a:endParaRPr>
          </a:p>
          <a:p>
            <a:pPr marL="365760" indent="-256032" eaLnBrk="1" fontAlgn="auto" hangingPunct="1">
              <a:lnSpc>
                <a:spcPct val="120000"/>
              </a:lnSpc>
              <a:spcAft>
                <a:spcPts val="0"/>
              </a:spcAft>
              <a:buFont typeface="Wingdings 3"/>
              <a:buChar char=""/>
              <a:defRPr/>
            </a:pPr>
            <a:endParaRPr lang="fi-FI" sz="2400" dirty="0" smtClean="0">
              <a:solidFill>
                <a:srgbClr val="000000"/>
              </a:solidFill>
            </a:endParaRPr>
          </a:p>
        </p:txBody>
      </p:sp>
      <p:sp>
        <p:nvSpPr>
          <p:cNvPr id="4" name="Slide Number Placeholder 5"/>
          <p:cNvSpPr>
            <a:spLocks noGrp="1"/>
          </p:cNvSpPr>
          <p:nvPr>
            <p:ph type="sldNum" sz="quarter" idx="12"/>
          </p:nvPr>
        </p:nvSpPr>
        <p:spPr/>
        <p:txBody>
          <a:bodyPr/>
          <a:lstStyle/>
          <a:p>
            <a:pPr>
              <a:defRPr/>
            </a:pPr>
            <a:fld id="{E02B9007-4215-48ED-AB1F-DD5A18914639}" type="slidenum">
              <a:rPr lang="ar-SA"/>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0"/>
            <a:ext cx="8915400" cy="879231"/>
          </a:xfrm>
        </p:spPr>
        <p:txBody>
          <a:bodyPr/>
          <a:lstStyle/>
          <a:p>
            <a:pPr algn="ctr" eaLnBrk="1" fontAlgn="auto" hangingPunct="1">
              <a:spcAft>
                <a:spcPts val="0"/>
              </a:spcAft>
              <a:defRPr/>
            </a:pPr>
            <a:r>
              <a:rPr lang="en-US" sz="2400" dirty="0" smtClean="0">
                <a:solidFill>
                  <a:schemeClr val="accent2"/>
                </a:solidFill>
              </a:rPr>
              <a:t>2.2.2(b)	</a:t>
            </a:r>
            <a:r>
              <a:rPr lang="en-US" dirty="0" smtClean="0">
                <a:solidFill>
                  <a:schemeClr val="accent2"/>
                </a:solidFill>
              </a:rPr>
              <a:t>Peer </a:t>
            </a:r>
            <a:r>
              <a:rPr lang="en-US" dirty="0">
                <a:solidFill>
                  <a:schemeClr val="accent2"/>
                </a:solidFill>
              </a:rPr>
              <a:t>to Peer </a:t>
            </a:r>
            <a:r>
              <a:rPr lang="en-US" dirty="0" smtClean="0">
                <a:solidFill>
                  <a:schemeClr val="accent2"/>
                </a:solidFill>
              </a:rPr>
              <a:t>(IV)</a:t>
            </a:r>
            <a:endParaRPr lang="en-US" dirty="0">
              <a:solidFill>
                <a:schemeClr val="accent2"/>
              </a:solidFill>
            </a:endParaRPr>
          </a:p>
        </p:txBody>
      </p:sp>
      <p:sp>
        <p:nvSpPr>
          <p:cNvPr id="5" name="Slide Number Placeholder 5"/>
          <p:cNvSpPr>
            <a:spLocks noGrp="1"/>
          </p:cNvSpPr>
          <p:nvPr>
            <p:ph type="sldNum" sz="quarter" idx="12"/>
          </p:nvPr>
        </p:nvSpPr>
        <p:spPr/>
        <p:txBody>
          <a:bodyPr/>
          <a:lstStyle/>
          <a:p>
            <a:pPr>
              <a:defRPr/>
            </a:pPr>
            <a:fld id="{BA3F0545-096A-43C1-BC03-D20481EDFBD9}" type="slidenum">
              <a:rPr lang="ar-SA"/>
              <a:pPr>
                <a:defRPr/>
              </a:pPr>
              <a:t>24</a:t>
            </a:fld>
            <a:endParaRPr lang="en-US"/>
          </a:p>
        </p:txBody>
      </p:sp>
      <p:pic>
        <p:nvPicPr>
          <p:cNvPr id="30725" name="Picture 5"/>
          <p:cNvPicPr>
            <a:picLocks noChangeAspect="1" noChangeArrowheads="1"/>
          </p:cNvPicPr>
          <p:nvPr/>
        </p:nvPicPr>
        <p:blipFill>
          <a:blip r:embed="rId2" cstate="print"/>
          <a:srcRect/>
          <a:stretch>
            <a:fillRect/>
          </a:stretch>
        </p:blipFill>
        <p:spPr bwMode="auto">
          <a:xfrm>
            <a:off x="2292960" y="827210"/>
            <a:ext cx="6686269" cy="4588852"/>
          </a:xfrm>
          <a:prstGeom prst="rect">
            <a:avLst/>
          </a:prstGeom>
          <a:noFill/>
          <a:ln w="9525">
            <a:noFill/>
            <a:miter lim="800000"/>
            <a:headEnd/>
            <a:tailEnd/>
          </a:ln>
        </p:spPr>
      </p:pic>
      <p:sp>
        <p:nvSpPr>
          <p:cNvPr id="6" name="Rectangle 4"/>
          <p:cNvSpPr>
            <a:spLocks noChangeArrowheads="1"/>
          </p:cNvSpPr>
          <p:nvPr/>
        </p:nvSpPr>
        <p:spPr bwMode="auto">
          <a:xfrm>
            <a:off x="1076325" y="5732585"/>
            <a:ext cx="8829675" cy="1125415"/>
          </a:xfrm>
          <a:prstGeom prst="rect">
            <a:avLst/>
          </a:prstGeom>
          <a:solidFill>
            <a:schemeClr val="accent2">
              <a:lumMod val="40000"/>
              <a:lumOff val="60000"/>
            </a:schemeClr>
          </a:solidFill>
          <a:ln w="9525">
            <a:noFill/>
            <a:miter lim="800000"/>
            <a:headEnd/>
            <a:tailEnd/>
          </a:ln>
        </p:spPr>
        <p:txBody>
          <a:bodyPr anchor="b"/>
          <a:lstStyle/>
          <a:p>
            <a:pPr algn="ctr"/>
            <a:r>
              <a:rPr lang="en-GB" b="1" dirty="0" smtClean="0">
                <a:solidFill>
                  <a:schemeClr val="tx2"/>
                </a:solidFill>
              </a:rPr>
              <a:t>A </a:t>
            </a:r>
            <a:r>
              <a:rPr lang="en-GB" b="1" dirty="0">
                <a:solidFill>
                  <a:schemeClr val="tx2"/>
                </a:solidFill>
              </a:rPr>
              <a:t>distributed application based on peer </a:t>
            </a:r>
            <a:r>
              <a:rPr lang="en-GB" b="1" dirty="0" smtClean="0">
                <a:solidFill>
                  <a:schemeClr val="tx2"/>
                </a:solidFill>
              </a:rPr>
              <a:t>processes</a:t>
            </a:r>
          </a:p>
          <a:p>
            <a:pPr algn="ctr"/>
            <a:r>
              <a:rPr lang="en-US" dirty="0" smtClean="0"/>
              <a:t>Application is composed of large number of peer processes running on the separate computers. </a:t>
            </a:r>
          </a:p>
          <a:p>
            <a:pPr algn="ctr"/>
            <a:r>
              <a:rPr lang="en-US" dirty="0" smtClean="0"/>
              <a:t>Large number of data objects are shared</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55750" y="0"/>
            <a:ext cx="8121650" cy="1143000"/>
          </a:xfrm>
        </p:spPr>
        <p:txBody>
          <a:bodyPr>
            <a:normAutofit/>
          </a:bodyPr>
          <a:lstStyle/>
          <a:p>
            <a:pPr eaLnBrk="1" fontAlgn="auto" hangingPunct="1">
              <a:spcAft>
                <a:spcPts val="0"/>
              </a:spcAft>
              <a:defRPr/>
            </a:pPr>
            <a:r>
              <a:rPr lang="en-US" sz="2400" dirty="0" smtClean="0">
                <a:solidFill>
                  <a:schemeClr val="accent2"/>
                </a:solidFill>
              </a:rPr>
              <a:t>2.2.3</a:t>
            </a:r>
            <a:r>
              <a:rPr lang="en-US" dirty="0" smtClean="0">
                <a:solidFill>
                  <a:schemeClr val="accent2"/>
                </a:solidFill>
              </a:rPr>
              <a:t>	Variations</a:t>
            </a:r>
            <a:endParaRPr lang="en-US" dirty="0">
              <a:solidFill>
                <a:schemeClr val="accent2"/>
              </a:solidFill>
            </a:endParaRPr>
          </a:p>
        </p:txBody>
      </p:sp>
      <p:sp>
        <p:nvSpPr>
          <p:cNvPr id="31747" name="Rectangle 3"/>
          <p:cNvSpPr>
            <a:spLocks noGrp="1" noChangeArrowheads="1"/>
          </p:cNvSpPr>
          <p:nvPr>
            <p:ph idx="1"/>
          </p:nvPr>
        </p:nvSpPr>
        <p:spPr>
          <a:xfrm>
            <a:off x="1371600" y="1055077"/>
            <a:ext cx="8305800" cy="5503985"/>
          </a:xfrm>
        </p:spPr>
        <p:txBody>
          <a:bodyPr/>
          <a:lstStyle/>
          <a:p>
            <a:pPr marL="92075" indent="0" algn="just" eaLnBrk="1" hangingPunct="1">
              <a:buFont typeface="Wingdings 2" pitchFamily="18" charset="2"/>
              <a:buNone/>
            </a:pPr>
            <a:r>
              <a:rPr lang="en-US" sz="2400" dirty="0" smtClean="0">
                <a:latin typeface="Cambria" pitchFamily="18" charset="0"/>
              </a:rPr>
              <a:t>Several variations on the client-server model can be derived from the consideration of the following facto</a:t>
            </a:r>
            <a:r>
              <a:rPr lang="en-US" sz="1800" dirty="0" smtClean="0">
                <a:latin typeface="Cambria" pitchFamily="18" charset="0"/>
              </a:rPr>
              <a:t>rs.</a:t>
            </a:r>
          </a:p>
          <a:p>
            <a:pPr marL="715963" lvl="1" indent="-349250" algn="just" eaLnBrk="1" hangingPunct="1"/>
            <a:endParaRPr lang="en-US" sz="1800" dirty="0" smtClean="0">
              <a:latin typeface="Cambria" pitchFamily="18" charset="0"/>
            </a:endParaRPr>
          </a:p>
          <a:p>
            <a:pPr marL="441325" indent="-349250" algn="just" eaLnBrk="1" hangingPunct="1"/>
            <a:r>
              <a:rPr lang="en-US" sz="2400" dirty="0" smtClean="0">
                <a:latin typeface="Cambria" pitchFamily="18" charset="0"/>
              </a:rPr>
              <a:t>Use of </a:t>
            </a:r>
            <a:r>
              <a:rPr lang="en-US" sz="2400" dirty="0" smtClean="0">
                <a:solidFill>
                  <a:srgbClr val="0000FF"/>
                </a:solidFill>
                <a:latin typeface="Cambria" pitchFamily="18" charset="0"/>
              </a:rPr>
              <a:t>multiple servers </a:t>
            </a:r>
            <a:r>
              <a:rPr lang="en-US" sz="2400" dirty="0" smtClean="0">
                <a:latin typeface="Cambria" pitchFamily="18" charset="0"/>
              </a:rPr>
              <a:t>and caches to enhance the performance</a:t>
            </a:r>
          </a:p>
          <a:p>
            <a:pPr marL="441325" indent="-349250" algn="just" eaLnBrk="1" hangingPunct="1"/>
            <a:endParaRPr lang="en-US" sz="2400" dirty="0" smtClean="0">
              <a:latin typeface="Cambria" pitchFamily="18" charset="0"/>
            </a:endParaRPr>
          </a:p>
          <a:p>
            <a:pPr marL="441325" indent="-349250" algn="just" eaLnBrk="1" hangingPunct="1"/>
            <a:r>
              <a:rPr lang="en-US" sz="2400" dirty="0" smtClean="0">
                <a:latin typeface="Cambria" pitchFamily="18" charset="0"/>
              </a:rPr>
              <a:t>The use of </a:t>
            </a:r>
            <a:r>
              <a:rPr lang="en-US" sz="2400" dirty="0" smtClean="0">
                <a:solidFill>
                  <a:srgbClr val="0000FF"/>
                </a:solidFill>
                <a:latin typeface="Cambria" pitchFamily="18" charset="0"/>
              </a:rPr>
              <a:t>mobile code &amp; mobile agents</a:t>
            </a:r>
          </a:p>
          <a:p>
            <a:pPr marL="441325" indent="-349250" algn="just" eaLnBrk="1" hangingPunct="1"/>
            <a:endParaRPr lang="en-US" sz="2400" dirty="0" smtClean="0">
              <a:latin typeface="Cambria" pitchFamily="18" charset="0"/>
            </a:endParaRPr>
          </a:p>
          <a:p>
            <a:pPr marL="441325" indent="-349250" algn="just" eaLnBrk="1" hangingPunct="1"/>
            <a:r>
              <a:rPr lang="en-US" sz="2400" dirty="0" smtClean="0">
                <a:latin typeface="Cambria" pitchFamily="18" charset="0"/>
              </a:rPr>
              <a:t>Light-weight clients: User’s need for low-cost computers with limited hardware resources that are simple to manage.</a:t>
            </a:r>
          </a:p>
          <a:p>
            <a:pPr marL="441325" indent="-349250" algn="just" eaLnBrk="1" hangingPunct="1"/>
            <a:endParaRPr lang="en-US" sz="2400" dirty="0" smtClean="0">
              <a:latin typeface="Cambria" pitchFamily="18" charset="0"/>
            </a:endParaRPr>
          </a:p>
          <a:p>
            <a:pPr marL="441325" indent="-349250" algn="just" eaLnBrk="1" hangingPunct="1"/>
            <a:r>
              <a:rPr lang="en-US" sz="2400" dirty="0" smtClean="0">
                <a:latin typeface="Cambria" pitchFamily="18" charset="0"/>
              </a:rPr>
              <a:t>The requirement to add and remove mobile devices in a convenient manner.</a:t>
            </a:r>
          </a:p>
        </p:txBody>
      </p:sp>
      <p:sp>
        <p:nvSpPr>
          <p:cNvPr id="4" name="Slide Number Placeholder 5"/>
          <p:cNvSpPr>
            <a:spLocks noGrp="1"/>
          </p:cNvSpPr>
          <p:nvPr>
            <p:ph type="sldNum" sz="quarter" idx="12"/>
          </p:nvPr>
        </p:nvSpPr>
        <p:spPr/>
        <p:txBody>
          <a:bodyPr/>
          <a:lstStyle/>
          <a:p>
            <a:pPr>
              <a:defRPr/>
            </a:pPr>
            <a:fld id="{0DF0B8E5-157D-4EE6-94A5-DA97122C19BE}" type="slidenum">
              <a:rPr lang="ar-SA"/>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01675" y="-58738"/>
            <a:ext cx="8915400" cy="1143001"/>
          </a:xfrm>
        </p:spPr>
        <p:txBody>
          <a:bodyPr/>
          <a:lstStyle/>
          <a:p>
            <a:pPr algn="ctr" eaLnBrk="1" fontAlgn="auto" hangingPunct="1">
              <a:spcAft>
                <a:spcPts val="0"/>
              </a:spcAft>
              <a:defRPr/>
            </a:pPr>
            <a:r>
              <a:rPr lang="en-GB" sz="2400" dirty="0" smtClean="0">
                <a:solidFill>
                  <a:schemeClr val="accent2"/>
                </a:solidFill>
              </a:rPr>
              <a:t>2.2.3	</a:t>
            </a:r>
            <a:r>
              <a:rPr lang="en-GB" sz="4000" dirty="0" smtClean="0">
                <a:solidFill>
                  <a:schemeClr val="accent2"/>
                </a:solidFill>
              </a:rPr>
              <a:t>Multiple </a:t>
            </a:r>
            <a:r>
              <a:rPr lang="en-GB" sz="4000" dirty="0">
                <a:solidFill>
                  <a:schemeClr val="accent2"/>
                </a:solidFill>
              </a:rPr>
              <a:t>servers</a:t>
            </a:r>
          </a:p>
        </p:txBody>
      </p:sp>
      <p:sp>
        <p:nvSpPr>
          <p:cNvPr id="4" name="Slide Number Placeholder 4"/>
          <p:cNvSpPr>
            <a:spLocks noGrp="1"/>
          </p:cNvSpPr>
          <p:nvPr>
            <p:ph type="sldNum" sz="quarter" idx="12"/>
          </p:nvPr>
        </p:nvSpPr>
        <p:spPr/>
        <p:txBody>
          <a:bodyPr/>
          <a:lstStyle/>
          <a:p>
            <a:pPr>
              <a:defRPr/>
            </a:pPr>
            <a:fld id="{A474A57C-4116-4A50-A1F8-D67F9AD548BF}" type="slidenum">
              <a:rPr lang="ar-SA"/>
              <a:pPr>
                <a:defRPr/>
              </a:pPr>
              <a:t>26</a:t>
            </a:fld>
            <a:endParaRPr lang="en-US"/>
          </a:p>
        </p:txBody>
      </p:sp>
      <p:sp>
        <p:nvSpPr>
          <p:cNvPr id="32772" name="Rectangle 5"/>
          <p:cNvSpPr>
            <a:spLocks noChangeArrowheads="1"/>
          </p:cNvSpPr>
          <p:nvPr/>
        </p:nvSpPr>
        <p:spPr bwMode="auto">
          <a:xfrm>
            <a:off x="1193800" y="900113"/>
            <a:ext cx="8161338" cy="2819400"/>
          </a:xfrm>
          <a:prstGeom prst="rect">
            <a:avLst/>
          </a:prstGeom>
          <a:noFill/>
          <a:ln w="9525">
            <a:noFill/>
            <a:miter lim="800000"/>
            <a:headEnd/>
            <a:tailEnd/>
          </a:ln>
        </p:spPr>
        <p:txBody>
          <a:bodyPr/>
          <a:lstStyle/>
          <a:p>
            <a:pPr marL="342900" indent="-342900" algn="just">
              <a:spcBef>
                <a:spcPct val="20000"/>
              </a:spcBef>
              <a:buFontTx/>
              <a:buChar char="•"/>
            </a:pPr>
            <a:r>
              <a:rPr lang="en-US" sz="2400" dirty="0">
                <a:latin typeface="Cambria" pitchFamily="18" charset="0"/>
              </a:rPr>
              <a:t>Services implemented as several server processes.</a:t>
            </a:r>
          </a:p>
          <a:p>
            <a:pPr marL="342900" indent="-342900" algn="just">
              <a:spcBef>
                <a:spcPct val="20000"/>
              </a:spcBef>
              <a:buFontTx/>
              <a:buChar char="•"/>
            </a:pPr>
            <a:endParaRPr lang="en-US" sz="2400" dirty="0" smtClean="0">
              <a:latin typeface="Cambria" pitchFamily="18" charset="0"/>
            </a:endParaRPr>
          </a:p>
          <a:p>
            <a:pPr marL="342900" indent="-342900" algn="just">
              <a:spcBef>
                <a:spcPct val="20000"/>
              </a:spcBef>
              <a:buFontTx/>
              <a:buChar char="•"/>
            </a:pPr>
            <a:r>
              <a:rPr lang="en-US" sz="2400" dirty="0" smtClean="0">
                <a:latin typeface="Cambria" pitchFamily="18" charset="0"/>
              </a:rPr>
              <a:t>Separate </a:t>
            </a:r>
            <a:r>
              <a:rPr lang="en-US" sz="2400" dirty="0">
                <a:latin typeface="Cambria" pitchFamily="18" charset="0"/>
              </a:rPr>
              <a:t>host computers interacting with each other to provide the service to the clients.</a:t>
            </a:r>
          </a:p>
          <a:p>
            <a:pPr marL="342900" indent="-342900" algn="just">
              <a:spcBef>
                <a:spcPct val="20000"/>
              </a:spcBef>
              <a:buFontTx/>
              <a:buChar char="•"/>
            </a:pPr>
            <a:endParaRPr lang="en-US" sz="2400" dirty="0" smtClean="0">
              <a:latin typeface="Cambria" pitchFamily="18" charset="0"/>
            </a:endParaRPr>
          </a:p>
          <a:p>
            <a:pPr marL="342900" indent="-342900" algn="just">
              <a:spcBef>
                <a:spcPct val="20000"/>
              </a:spcBef>
              <a:buFontTx/>
              <a:buChar char="•"/>
            </a:pPr>
            <a:r>
              <a:rPr lang="en-US" sz="2400" dirty="0" smtClean="0">
                <a:latin typeface="Cambria" pitchFamily="18" charset="0"/>
              </a:rPr>
              <a:t>Partition </a:t>
            </a:r>
            <a:r>
              <a:rPr lang="en-US" sz="2400" dirty="0">
                <a:latin typeface="Cambria" pitchFamily="18" charset="0"/>
              </a:rPr>
              <a:t>the set of objects on which the service is based &amp; distribute them b/w themselves </a:t>
            </a:r>
            <a:endParaRPr lang="en-US" sz="2400" dirty="0" smtClean="0">
              <a:latin typeface="Cambria" pitchFamily="18" charset="0"/>
            </a:endParaRPr>
          </a:p>
          <a:p>
            <a:pPr marL="342900" indent="-342900" algn="ctr">
              <a:spcBef>
                <a:spcPct val="20000"/>
              </a:spcBef>
            </a:pPr>
            <a:r>
              <a:rPr lang="en-US" sz="2400" dirty="0" smtClean="0">
                <a:latin typeface="Cambria" pitchFamily="18" charset="0"/>
              </a:rPr>
              <a:t>OR</a:t>
            </a:r>
            <a:endParaRPr lang="en-US" sz="2400" dirty="0">
              <a:latin typeface="Cambria" pitchFamily="18" charset="0"/>
            </a:endParaRPr>
          </a:p>
          <a:p>
            <a:pPr marL="342900" indent="-342900" algn="just">
              <a:spcBef>
                <a:spcPct val="20000"/>
              </a:spcBef>
              <a:buFontTx/>
              <a:buChar char="•"/>
            </a:pPr>
            <a:r>
              <a:rPr lang="en-US" sz="2400" dirty="0" smtClean="0">
                <a:latin typeface="Cambria" pitchFamily="18" charset="0"/>
              </a:rPr>
              <a:t>They maintain </a:t>
            </a:r>
            <a:r>
              <a:rPr lang="en-US" sz="2400" dirty="0">
                <a:solidFill>
                  <a:srgbClr val="0000FF"/>
                </a:solidFill>
                <a:latin typeface="Cambria" pitchFamily="18" charset="0"/>
              </a:rPr>
              <a:t>replicated</a:t>
            </a:r>
            <a:r>
              <a:rPr lang="en-US" sz="2400" dirty="0">
                <a:latin typeface="Cambria" pitchFamily="18" charset="0"/>
              </a:rPr>
              <a:t> copies of them on several </a:t>
            </a:r>
            <a:r>
              <a:rPr lang="en-US" sz="2400" dirty="0" smtClean="0">
                <a:latin typeface="Cambria" pitchFamily="18" charset="0"/>
              </a:rPr>
              <a:t>hosts (increase performance and availability to improve fault tolerance).</a:t>
            </a:r>
            <a:endParaRPr lang="en-US" sz="2400" dirty="0">
              <a:latin typeface="Cambria"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01675" y="-58738"/>
            <a:ext cx="8915400" cy="1143001"/>
          </a:xfrm>
        </p:spPr>
        <p:txBody>
          <a:bodyPr/>
          <a:lstStyle/>
          <a:p>
            <a:pPr algn="ctr" eaLnBrk="1" fontAlgn="auto" hangingPunct="1">
              <a:spcAft>
                <a:spcPts val="0"/>
              </a:spcAft>
              <a:defRPr/>
            </a:pPr>
            <a:r>
              <a:rPr lang="en-GB" sz="2400" dirty="0" smtClean="0">
                <a:solidFill>
                  <a:schemeClr val="accent2"/>
                </a:solidFill>
              </a:rPr>
              <a:t>2.2.3	</a:t>
            </a:r>
            <a:r>
              <a:rPr lang="en-GB" sz="4000" dirty="0" smtClean="0">
                <a:solidFill>
                  <a:schemeClr val="accent2"/>
                </a:solidFill>
              </a:rPr>
              <a:t>Multiple </a:t>
            </a:r>
            <a:r>
              <a:rPr lang="en-GB" sz="4000" dirty="0">
                <a:solidFill>
                  <a:schemeClr val="accent2"/>
                </a:solidFill>
              </a:rPr>
              <a:t>servers</a:t>
            </a:r>
          </a:p>
        </p:txBody>
      </p:sp>
      <p:sp>
        <p:nvSpPr>
          <p:cNvPr id="4" name="Slide Number Placeholder 4"/>
          <p:cNvSpPr>
            <a:spLocks noGrp="1"/>
          </p:cNvSpPr>
          <p:nvPr>
            <p:ph type="sldNum" sz="quarter" idx="12"/>
          </p:nvPr>
        </p:nvSpPr>
        <p:spPr/>
        <p:txBody>
          <a:bodyPr/>
          <a:lstStyle/>
          <a:p>
            <a:pPr>
              <a:defRPr/>
            </a:pPr>
            <a:fld id="{A474A57C-4116-4A50-A1F8-D67F9AD548BF}" type="slidenum">
              <a:rPr lang="ar-SA"/>
              <a:pPr>
                <a:defRPr/>
              </a:pPr>
              <a:t>27</a:t>
            </a:fld>
            <a:endParaRPr lang="en-US"/>
          </a:p>
        </p:txBody>
      </p:sp>
      <p:sp>
        <p:nvSpPr>
          <p:cNvPr id="32772" name="Rectangle 5"/>
          <p:cNvSpPr>
            <a:spLocks noChangeArrowheads="1"/>
          </p:cNvSpPr>
          <p:nvPr/>
        </p:nvSpPr>
        <p:spPr bwMode="auto">
          <a:xfrm>
            <a:off x="1193800" y="900113"/>
            <a:ext cx="8161338" cy="2819400"/>
          </a:xfrm>
          <a:prstGeom prst="rect">
            <a:avLst/>
          </a:prstGeom>
          <a:noFill/>
          <a:ln w="9525">
            <a:noFill/>
            <a:miter lim="800000"/>
            <a:headEnd/>
            <a:tailEnd/>
          </a:ln>
        </p:spPr>
        <p:txBody>
          <a:bodyPr/>
          <a:lstStyle/>
          <a:p>
            <a:pPr marL="342900" indent="-342900" algn="just">
              <a:spcBef>
                <a:spcPct val="20000"/>
              </a:spcBef>
              <a:buFontTx/>
              <a:buChar char="•"/>
            </a:pPr>
            <a:r>
              <a:rPr lang="en-US" sz="2400" b="1" dirty="0" smtClean="0">
                <a:latin typeface="Cambria" pitchFamily="18" charset="0"/>
              </a:rPr>
              <a:t>Examples</a:t>
            </a:r>
            <a:r>
              <a:rPr lang="en-US" sz="2400" dirty="0" smtClean="0">
                <a:latin typeface="Cambria" pitchFamily="18" charset="0"/>
              </a:rPr>
              <a:t> </a:t>
            </a:r>
            <a:endParaRPr lang="en-US" sz="2400" dirty="0">
              <a:latin typeface="Cambria" pitchFamily="18" charset="0"/>
            </a:endParaRPr>
          </a:p>
          <a:p>
            <a:pPr marL="800100" lvl="1" indent="-342900" algn="just">
              <a:spcBef>
                <a:spcPct val="20000"/>
              </a:spcBef>
              <a:buFontTx/>
              <a:buChar char="•"/>
            </a:pPr>
            <a:r>
              <a:rPr lang="en-US" sz="2400" dirty="0">
                <a:latin typeface="Cambria" pitchFamily="18" charset="0"/>
              </a:rPr>
              <a:t>Web as partitioned data </a:t>
            </a:r>
            <a:r>
              <a:rPr lang="en-US" sz="2400" dirty="0" smtClean="0">
                <a:latin typeface="Cambria" pitchFamily="18" charset="0"/>
              </a:rPr>
              <a:t>(whole Web is a DS and individual websites are partitioned among web servers) and </a:t>
            </a:r>
            <a:r>
              <a:rPr lang="en-US" sz="2400" dirty="0">
                <a:latin typeface="Cambria" pitchFamily="18" charset="0"/>
              </a:rPr>
              <a:t>replication.</a:t>
            </a:r>
          </a:p>
          <a:p>
            <a:pPr marL="800100" lvl="1" indent="-342900" algn="just">
              <a:spcBef>
                <a:spcPct val="20000"/>
              </a:spcBef>
              <a:buFontTx/>
              <a:buChar char="•"/>
            </a:pPr>
            <a:endParaRPr lang="en-US" sz="2400" b="1" dirty="0" smtClean="0">
              <a:latin typeface="Cambria" pitchFamily="18" charset="0"/>
            </a:endParaRPr>
          </a:p>
          <a:p>
            <a:pPr marL="800100" lvl="1" indent="-342900" algn="just">
              <a:spcBef>
                <a:spcPct val="20000"/>
              </a:spcBef>
              <a:buFontTx/>
              <a:buChar char="•"/>
            </a:pPr>
            <a:r>
              <a:rPr lang="en-US" sz="2400" b="1" dirty="0" smtClean="0">
                <a:latin typeface="Cambria" pitchFamily="18" charset="0"/>
              </a:rPr>
              <a:t>NIS</a:t>
            </a:r>
            <a:r>
              <a:rPr lang="en-US" sz="2400" dirty="0" smtClean="0">
                <a:latin typeface="Cambria" pitchFamily="18" charset="0"/>
              </a:rPr>
              <a:t> </a:t>
            </a:r>
            <a:r>
              <a:rPr lang="en-US" sz="2400" dirty="0">
                <a:latin typeface="Cambria" pitchFamily="18" charset="0"/>
              </a:rPr>
              <a:t>Network Information Service, used by computers on LAN. Each NIS server has its own replica of the password file containing a list of user’s login names and encrypted passwords.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555750" y="0"/>
            <a:ext cx="8121650" cy="762854"/>
          </a:xfrm>
        </p:spPr>
        <p:txBody>
          <a:bodyPr>
            <a:normAutofit/>
          </a:bodyPr>
          <a:lstStyle/>
          <a:p>
            <a:pPr algn="ctr" eaLnBrk="1" fontAlgn="auto" hangingPunct="1">
              <a:spcAft>
                <a:spcPts val="0"/>
              </a:spcAft>
              <a:defRPr/>
            </a:pPr>
            <a:r>
              <a:rPr lang="en-GB" sz="2400" dirty="0" smtClean="0">
                <a:solidFill>
                  <a:schemeClr val="accent2"/>
                </a:solidFill>
              </a:rPr>
              <a:t>2.2.3	</a:t>
            </a:r>
            <a:r>
              <a:rPr lang="en-GB" sz="4000" dirty="0" smtClean="0">
                <a:solidFill>
                  <a:schemeClr val="accent2"/>
                </a:solidFill>
              </a:rPr>
              <a:t>Multiple </a:t>
            </a:r>
            <a:r>
              <a:rPr lang="en-GB" sz="4000" dirty="0">
                <a:solidFill>
                  <a:schemeClr val="accent2"/>
                </a:solidFill>
              </a:rPr>
              <a:t>servers (contd.)</a:t>
            </a:r>
            <a:endParaRPr lang="en-US" sz="4000" dirty="0">
              <a:solidFill>
                <a:schemeClr val="accent2"/>
              </a:solidFill>
            </a:endParaRPr>
          </a:p>
        </p:txBody>
      </p:sp>
      <p:pic>
        <p:nvPicPr>
          <p:cNvPr id="33795" name="Picture 4"/>
          <p:cNvPicPr>
            <a:picLocks noGrp="1" noChangeAspect="1" noChangeArrowheads="1"/>
          </p:cNvPicPr>
          <p:nvPr>
            <p:ph idx="1"/>
          </p:nvPr>
        </p:nvPicPr>
        <p:blipFill>
          <a:blip r:embed="rId2" cstate="print"/>
          <a:srcRect/>
          <a:stretch>
            <a:fillRect/>
          </a:stretch>
        </p:blipFill>
        <p:spPr>
          <a:xfrm>
            <a:off x="2702536" y="1735748"/>
            <a:ext cx="5545137" cy="4059238"/>
          </a:xfrm>
          <a:noFill/>
        </p:spPr>
      </p:pic>
      <p:sp>
        <p:nvSpPr>
          <p:cNvPr id="4" name="Slide Number Placeholder 5"/>
          <p:cNvSpPr>
            <a:spLocks noGrp="1"/>
          </p:cNvSpPr>
          <p:nvPr>
            <p:ph type="sldNum" sz="quarter" idx="12"/>
          </p:nvPr>
        </p:nvSpPr>
        <p:spPr/>
        <p:txBody>
          <a:bodyPr/>
          <a:lstStyle/>
          <a:p>
            <a:pPr>
              <a:defRPr/>
            </a:pPr>
            <a:fld id="{E169F354-9B65-405D-8986-4BE58C2DD4D8}" type="slidenum">
              <a:rPr lang="ar-SA"/>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95300" y="-74613"/>
            <a:ext cx="8915400" cy="1143001"/>
          </a:xfrm>
        </p:spPr>
        <p:txBody>
          <a:bodyPr/>
          <a:lstStyle/>
          <a:p>
            <a:pPr algn="ctr" eaLnBrk="1" fontAlgn="auto" hangingPunct="1">
              <a:spcAft>
                <a:spcPts val="0"/>
              </a:spcAft>
              <a:defRPr/>
            </a:pPr>
            <a:r>
              <a:rPr lang="en-GB" sz="2400" dirty="0" smtClean="0">
                <a:solidFill>
                  <a:schemeClr val="accent2"/>
                </a:solidFill>
              </a:rPr>
              <a:t>	</a:t>
            </a:r>
            <a:r>
              <a:rPr lang="en-GB" sz="2800" dirty="0" smtClean="0">
                <a:solidFill>
                  <a:schemeClr val="accent2"/>
                </a:solidFill>
              </a:rPr>
              <a:t>2.2.3	</a:t>
            </a:r>
            <a:r>
              <a:rPr lang="en-GB" dirty="0" smtClean="0">
                <a:solidFill>
                  <a:schemeClr val="accent2"/>
                </a:solidFill>
              </a:rPr>
              <a:t>Proxy server and cache</a:t>
            </a:r>
            <a:endParaRPr lang="en-GB" dirty="0">
              <a:solidFill>
                <a:schemeClr val="accent2"/>
              </a:solidFill>
            </a:endParaRPr>
          </a:p>
        </p:txBody>
      </p:sp>
      <p:sp>
        <p:nvSpPr>
          <p:cNvPr id="5" name="Slide Number Placeholder 4"/>
          <p:cNvSpPr>
            <a:spLocks noGrp="1"/>
          </p:cNvSpPr>
          <p:nvPr>
            <p:ph type="sldNum" sz="quarter" idx="12"/>
          </p:nvPr>
        </p:nvSpPr>
        <p:spPr/>
        <p:txBody>
          <a:bodyPr/>
          <a:lstStyle/>
          <a:p>
            <a:pPr>
              <a:defRPr/>
            </a:pPr>
            <a:fld id="{02D976BF-8FCD-4BAD-B86A-050BC4C62AD9}" type="slidenum">
              <a:rPr lang="ar-SA"/>
              <a:pPr>
                <a:defRPr/>
              </a:pPr>
              <a:t>29</a:t>
            </a:fld>
            <a:endParaRPr lang="en-US"/>
          </a:p>
        </p:txBody>
      </p:sp>
      <p:sp>
        <p:nvSpPr>
          <p:cNvPr id="34820" name="Rectangle 5"/>
          <p:cNvSpPr>
            <a:spLocks noChangeArrowheads="1"/>
          </p:cNvSpPr>
          <p:nvPr/>
        </p:nvSpPr>
        <p:spPr bwMode="auto">
          <a:xfrm>
            <a:off x="1143000" y="1054100"/>
            <a:ext cx="8591550" cy="3887177"/>
          </a:xfrm>
          <a:prstGeom prst="rect">
            <a:avLst/>
          </a:prstGeom>
          <a:noFill/>
          <a:ln w="9525">
            <a:noFill/>
            <a:miter lim="800000"/>
            <a:headEnd/>
            <a:tailEnd/>
          </a:ln>
        </p:spPr>
        <p:txBody>
          <a:bodyPr/>
          <a:lstStyle/>
          <a:p>
            <a:pPr marL="342900" indent="-342900" algn="just">
              <a:spcBef>
                <a:spcPct val="20000"/>
              </a:spcBef>
              <a:buFontTx/>
              <a:buChar char="•"/>
            </a:pPr>
            <a:r>
              <a:rPr lang="en-US" sz="2400" b="1" dirty="0">
                <a:latin typeface="Cambria" pitchFamily="18" charset="0"/>
              </a:rPr>
              <a:t>Cache</a:t>
            </a:r>
            <a:r>
              <a:rPr lang="en-US" sz="2400" dirty="0">
                <a:latin typeface="Cambria" pitchFamily="18" charset="0"/>
              </a:rPr>
              <a:t> </a:t>
            </a:r>
          </a:p>
          <a:p>
            <a:pPr marL="800100" lvl="1" indent="-342900" algn="just">
              <a:spcBef>
                <a:spcPct val="20000"/>
              </a:spcBef>
              <a:buFontTx/>
              <a:buChar char="•"/>
            </a:pPr>
            <a:r>
              <a:rPr lang="en-US" sz="2400" dirty="0">
                <a:latin typeface="Cambria" pitchFamily="18" charset="0"/>
              </a:rPr>
              <a:t>A store of recently used data objects that is closer than the objects themselves</a:t>
            </a:r>
          </a:p>
          <a:p>
            <a:pPr marL="800100" lvl="1" indent="-342900" algn="just">
              <a:spcBef>
                <a:spcPct val="20000"/>
              </a:spcBef>
              <a:buFontTx/>
              <a:buChar char="•"/>
            </a:pPr>
            <a:endParaRPr lang="en-US" sz="2400" dirty="0" smtClean="0">
              <a:latin typeface="Cambria" pitchFamily="18" charset="0"/>
            </a:endParaRPr>
          </a:p>
          <a:p>
            <a:pPr marL="800100" lvl="1" indent="-342900" algn="just">
              <a:spcBef>
                <a:spcPct val="20000"/>
              </a:spcBef>
              <a:buFontTx/>
              <a:buChar char="•"/>
            </a:pPr>
            <a:r>
              <a:rPr lang="en-US" sz="2400" dirty="0" smtClean="0">
                <a:latin typeface="Cambria" pitchFamily="18" charset="0"/>
              </a:rPr>
              <a:t>Caches </a:t>
            </a:r>
            <a:r>
              <a:rPr lang="en-US" sz="2400" dirty="0">
                <a:latin typeface="Cambria" pitchFamily="18" charset="0"/>
              </a:rPr>
              <a:t>may be collected by each client (</a:t>
            </a:r>
            <a:r>
              <a:rPr lang="en-US" sz="2400" dirty="0">
                <a:solidFill>
                  <a:srgbClr val="0000FF"/>
                </a:solidFill>
                <a:latin typeface="Cambria" pitchFamily="18" charset="0"/>
              </a:rPr>
              <a:t>on browser</a:t>
            </a:r>
            <a:r>
              <a:rPr lang="en-US" sz="2400" dirty="0">
                <a:latin typeface="Cambria" pitchFamily="18" charset="0"/>
              </a:rPr>
              <a:t>) or at a </a:t>
            </a:r>
            <a:r>
              <a:rPr lang="en-US" sz="2400" dirty="0">
                <a:solidFill>
                  <a:srgbClr val="0000FF"/>
                </a:solidFill>
                <a:latin typeface="Cambria" pitchFamily="18" charset="0"/>
              </a:rPr>
              <a:t>proxy servers </a:t>
            </a:r>
            <a:r>
              <a:rPr lang="en-US" sz="2400" dirty="0">
                <a:latin typeface="Cambria" pitchFamily="18" charset="0"/>
              </a:rPr>
              <a:t>that can be shared by many clients</a:t>
            </a:r>
          </a:p>
          <a:p>
            <a:pPr marL="800100" lvl="1" indent="-342900" algn="just">
              <a:spcBef>
                <a:spcPct val="20000"/>
              </a:spcBef>
              <a:buFontTx/>
              <a:buChar char="•"/>
            </a:pPr>
            <a:endParaRPr lang="en-US" sz="2400" dirty="0" smtClean="0">
              <a:latin typeface="Cambria" pitchFamily="18" charset="0"/>
            </a:endParaRPr>
          </a:p>
          <a:p>
            <a:pPr marL="800100" lvl="1" indent="-342900" algn="just">
              <a:spcBef>
                <a:spcPct val="20000"/>
              </a:spcBef>
              <a:buFontTx/>
              <a:buChar char="•"/>
            </a:pPr>
            <a:r>
              <a:rPr lang="en-US" sz="2400" dirty="0" smtClean="0">
                <a:latin typeface="Cambria" pitchFamily="18" charset="0"/>
              </a:rPr>
              <a:t>Web </a:t>
            </a:r>
            <a:r>
              <a:rPr lang="en-US" sz="2400" dirty="0">
                <a:latin typeface="Cambria" pitchFamily="18" charset="0"/>
              </a:rPr>
              <a:t>browsers maintain a cache of recently visited web pages &amp; other web resources in the client’s local file system</a:t>
            </a:r>
          </a:p>
          <a:p>
            <a:pPr marL="1257300" lvl="2" indent="-342900" algn="just">
              <a:spcBef>
                <a:spcPct val="20000"/>
              </a:spcBef>
              <a:buFontTx/>
              <a:buChar char="•"/>
            </a:pPr>
            <a:endParaRPr lang="en-US" sz="2400" dirty="0">
              <a:latin typeface="Cambria" pitchFamily="18" charset="0"/>
            </a:endParaRPr>
          </a:p>
        </p:txBody>
      </p:sp>
      <p:sp>
        <p:nvSpPr>
          <p:cNvPr id="6" name="TextBox 5"/>
          <p:cNvSpPr txBox="1"/>
          <p:nvPr/>
        </p:nvSpPr>
        <p:spPr>
          <a:xfrm>
            <a:off x="1097279" y="5257563"/>
            <a:ext cx="8808721" cy="1846659"/>
          </a:xfrm>
          <a:prstGeom prst="rect">
            <a:avLst/>
          </a:prstGeom>
          <a:solidFill>
            <a:schemeClr val="accent2">
              <a:lumMod val="20000"/>
              <a:lumOff val="80000"/>
            </a:schemeClr>
          </a:solidFill>
        </p:spPr>
        <p:txBody>
          <a:bodyPr wrap="square" rtlCol="0">
            <a:spAutoFit/>
          </a:bodyPr>
          <a:lstStyle/>
          <a:p>
            <a:pPr marL="0" lvl="2" algn="ctr">
              <a:spcBef>
                <a:spcPct val="20000"/>
              </a:spcBef>
            </a:pPr>
            <a:r>
              <a:rPr lang="en-US" sz="2400" dirty="0" smtClean="0">
                <a:latin typeface="Cambria" pitchFamily="18" charset="0"/>
              </a:rPr>
              <a:t>Uses a special HTTP request to check with the original server that cached pages are up to date.</a:t>
            </a:r>
          </a:p>
          <a:p>
            <a:pPr algn="ctr"/>
            <a:endParaRPr lang="en-GB" sz="1600" b="1" dirty="0" smtClean="0"/>
          </a:p>
          <a:p>
            <a:pPr algn="ctr"/>
            <a:r>
              <a:rPr lang="en-GB" sz="1600" b="1" dirty="0" smtClean="0"/>
              <a:t>See the link for details on server’s cache responses.</a:t>
            </a:r>
          </a:p>
          <a:p>
            <a:pPr algn="ctr"/>
            <a:r>
              <a:rPr lang="en-GB" sz="1600" b="1" dirty="0" smtClean="0"/>
              <a:t>http://www.httpwatch.com/httpgallery/caching/</a:t>
            </a:r>
          </a:p>
          <a:p>
            <a:pPr algn="ct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1280160" y="1447800"/>
            <a:ext cx="8397240" cy="1752600"/>
          </a:xfrm>
        </p:spPr>
        <p:txBody>
          <a:bodyPr/>
          <a:lstStyle/>
          <a:p>
            <a:pPr eaLnBrk="1" hangingPunct="1">
              <a:lnSpc>
                <a:spcPct val="80000"/>
              </a:lnSpc>
            </a:pPr>
            <a:r>
              <a:rPr lang="en-US" sz="2400" b="1" dirty="0" smtClean="0"/>
              <a:t>System model: </a:t>
            </a:r>
          </a:p>
          <a:p>
            <a:pPr lvl="1" eaLnBrk="1" hangingPunct="1">
              <a:lnSpc>
                <a:spcPct val="80000"/>
              </a:lnSpc>
            </a:pPr>
            <a:r>
              <a:rPr lang="en-US" sz="2400" dirty="0" smtClean="0"/>
              <a:t>Provides an abstract, simplified and consistent description of a relevant aspect (design issues/properties) of a distributed system.</a:t>
            </a:r>
          </a:p>
          <a:p>
            <a:pPr lvl="1" eaLnBrk="1" hangingPunct="1">
              <a:lnSpc>
                <a:spcPct val="80000"/>
              </a:lnSpc>
            </a:pPr>
            <a:endParaRPr lang="en-US" sz="3200" dirty="0" smtClean="0"/>
          </a:p>
        </p:txBody>
      </p:sp>
      <p:sp>
        <p:nvSpPr>
          <p:cNvPr id="10242" name="Rectangle 2"/>
          <p:cNvSpPr>
            <a:spLocks noGrp="1" noChangeArrowheads="1"/>
          </p:cNvSpPr>
          <p:nvPr>
            <p:ph type="title"/>
          </p:nvPr>
        </p:nvSpPr>
        <p:spPr>
          <a:xfrm>
            <a:off x="1555750" y="0"/>
            <a:ext cx="8121650" cy="1143000"/>
          </a:xfrm>
        </p:spPr>
        <p:txBody>
          <a:bodyPr>
            <a:normAutofit/>
          </a:bodyPr>
          <a:lstStyle/>
          <a:p>
            <a:pPr algn="ctr" eaLnBrk="1" fontAlgn="auto" hangingPunct="1">
              <a:spcAft>
                <a:spcPts val="0"/>
              </a:spcAft>
              <a:defRPr/>
            </a:pPr>
            <a:r>
              <a:rPr lang="en-US" sz="4000" dirty="0">
                <a:solidFill>
                  <a:srgbClr val="FFC000"/>
                </a:solidFill>
                <a:ea typeface="+mj-ea"/>
              </a:rPr>
              <a:t>System </a:t>
            </a:r>
            <a:r>
              <a:rPr lang="en-US" sz="3600" dirty="0" smtClean="0">
                <a:solidFill>
                  <a:srgbClr val="FFC000"/>
                </a:solidFill>
                <a:ea typeface="+mj-ea"/>
              </a:rPr>
              <a:t>models</a:t>
            </a:r>
            <a:endParaRPr lang="en-US" sz="4000" dirty="0">
              <a:solidFill>
                <a:srgbClr val="FFC000"/>
              </a:solidFill>
              <a:ea typeface="+mj-ea"/>
            </a:endParaRPr>
          </a:p>
        </p:txBody>
      </p:sp>
      <p:sp>
        <p:nvSpPr>
          <p:cNvPr id="4" name="TextBox 3"/>
          <p:cNvSpPr txBox="1"/>
          <p:nvPr/>
        </p:nvSpPr>
        <p:spPr>
          <a:xfrm>
            <a:off x="1100277" y="3573194"/>
            <a:ext cx="8805724" cy="267150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eaLnBrk="1" hangingPunct="1">
              <a:lnSpc>
                <a:spcPct val="80000"/>
              </a:lnSpc>
            </a:pPr>
            <a:r>
              <a:rPr lang="en-US" sz="2400" b="1" dirty="0" smtClean="0"/>
              <a:t>A system model addresses</a:t>
            </a:r>
          </a:p>
          <a:p>
            <a:pPr marL="633413" lvl="1" indent="-176213" eaLnBrk="1" hangingPunct="1">
              <a:lnSpc>
                <a:spcPct val="80000"/>
              </a:lnSpc>
              <a:buFont typeface="Arial" pitchFamily="34" charset="0"/>
              <a:buChar char="•"/>
            </a:pPr>
            <a:endParaRPr lang="en-US" sz="2400" dirty="0" smtClean="0"/>
          </a:p>
          <a:p>
            <a:pPr marL="633413" lvl="1" indent="-176213" eaLnBrk="1" hangingPunct="1">
              <a:lnSpc>
                <a:spcPct val="80000"/>
              </a:lnSpc>
              <a:buFont typeface="Arial" pitchFamily="34" charset="0"/>
              <a:buChar char="•"/>
            </a:pPr>
            <a:r>
              <a:rPr lang="en-US" sz="2400" dirty="0" smtClean="0"/>
              <a:t>What are the main entities in the system?</a:t>
            </a:r>
          </a:p>
          <a:p>
            <a:pPr marL="633413" lvl="1" indent="-176213" eaLnBrk="1" hangingPunct="1">
              <a:lnSpc>
                <a:spcPct val="80000"/>
              </a:lnSpc>
              <a:buFont typeface="Arial" pitchFamily="34" charset="0"/>
              <a:buChar char="•"/>
            </a:pPr>
            <a:endParaRPr lang="en-US" sz="2400" dirty="0" smtClean="0"/>
          </a:p>
          <a:p>
            <a:pPr marL="633413" lvl="1" indent="-176213" eaLnBrk="1" hangingPunct="1">
              <a:lnSpc>
                <a:spcPct val="80000"/>
              </a:lnSpc>
              <a:buFont typeface="Arial" pitchFamily="34" charset="0"/>
              <a:buChar char="•"/>
            </a:pPr>
            <a:r>
              <a:rPr lang="en-US" sz="2400" dirty="0" smtClean="0"/>
              <a:t>How do they interact?</a:t>
            </a:r>
          </a:p>
          <a:p>
            <a:pPr marL="633413" lvl="1" indent="-176213" eaLnBrk="1" hangingPunct="1">
              <a:lnSpc>
                <a:spcPct val="80000"/>
              </a:lnSpc>
              <a:buFont typeface="Arial" pitchFamily="34" charset="0"/>
              <a:buChar char="•"/>
            </a:pPr>
            <a:endParaRPr lang="en-US" sz="2400" dirty="0" smtClean="0"/>
          </a:p>
          <a:p>
            <a:pPr marL="633413" lvl="1" indent="-176213" eaLnBrk="1" hangingPunct="1">
              <a:lnSpc>
                <a:spcPct val="80000"/>
              </a:lnSpc>
              <a:buFont typeface="Arial" pitchFamily="34" charset="0"/>
              <a:buChar char="•"/>
            </a:pPr>
            <a:r>
              <a:rPr lang="en-US" sz="2400" dirty="0" smtClean="0"/>
              <a:t>What are the characteristics that affect their individual and collective behavior?</a:t>
            </a:r>
          </a:p>
          <a:p>
            <a:pPr algn="ctr"/>
            <a:endParaRPr lang="en-GB" sz="14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95300" y="-74613"/>
            <a:ext cx="8915400" cy="1143001"/>
          </a:xfrm>
        </p:spPr>
        <p:txBody>
          <a:bodyPr>
            <a:normAutofit/>
          </a:bodyPr>
          <a:lstStyle/>
          <a:p>
            <a:pPr algn="ctr" eaLnBrk="1" fontAlgn="auto" hangingPunct="1">
              <a:spcAft>
                <a:spcPts val="0"/>
              </a:spcAft>
              <a:defRPr/>
            </a:pPr>
            <a:r>
              <a:rPr lang="en-GB" sz="2400" dirty="0" smtClean="0">
                <a:solidFill>
                  <a:schemeClr val="accent2"/>
                </a:solidFill>
              </a:rPr>
              <a:t>2.2.3	</a:t>
            </a:r>
            <a:r>
              <a:rPr lang="en-GB" dirty="0" smtClean="0">
                <a:solidFill>
                  <a:schemeClr val="accent2"/>
                </a:solidFill>
              </a:rPr>
              <a:t>Proxy server and cache (II)</a:t>
            </a:r>
            <a:endParaRPr lang="en-GB" dirty="0">
              <a:solidFill>
                <a:schemeClr val="accent2"/>
              </a:solidFill>
            </a:endParaRPr>
          </a:p>
        </p:txBody>
      </p:sp>
      <p:sp>
        <p:nvSpPr>
          <p:cNvPr id="5" name="Slide Number Placeholder 4"/>
          <p:cNvSpPr>
            <a:spLocks noGrp="1"/>
          </p:cNvSpPr>
          <p:nvPr>
            <p:ph type="sldNum" sz="quarter" idx="12"/>
          </p:nvPr>
        </p:nvSpPr>
        <p:spPr/>
        <p:txBody>
          <a:bodyPr/>
          <a:lstStyle/>
          <a:p>
            <a:pPr>
              <a:defRPr/>
            </a:pPr>
            <a:fld id="{4EACD57C-5DB1-48CD-A7BC-D52EF6056A17}" type="slidenum">
              <a:rPr lang="ar-SA"/>
              <a:pPr>
                <a:defRPr/>
              </a:pPr>
              <a:t>30</a:t>
            </a:fld>
            <a:endParaRPr lang="en-US"/>
          </a:p>
        </p:txBody>
      </p:sp>
      <p:pic>
        <p:nvPicPr>
          <p:cNvPr id="35844" name="Picture 3"/>
          <p:cNvPicPr>
            <a:picLocks noChangeAspect="1" noChangeArrowheads="1"/>
          </p:cNvPicPr>
          <p:nvPr/>
        </p:nvPicPr>
        <p:blipFill>
          <a:blip r:embed="rId2" cstate="print"/>
          <a:srcRect/>
          <a:stretch>
            <a:fillRect/>
          </a:stretch>
        </p:blipFill>
        <p:spPr bwMode="auto">
          <a:xfrm>
            <a:off x="1549400" y="3217985"/>
            <a:ext cx="7845425" cy="3449515"/>
          </a:xfrm>
          <a:prstGeom prst="rect">
            <a:avLst/>
          </a:prstGeom>
          <a:noFill/>
          <a:ln w="9525">
            <a:noFill/>
            <a:miter lim="800000"/>
            <a:headEnd/>
            <a:tailEnd/>
          </a:ln>
        </p:spPr>
      </p:pic>
      <p:sp>
        <p:nvSpPr>
          <p:cNvPr id="35845" name="Rectangle 5"/>
          <p:cNvSpPr>
            <a:spLocks noChangeArrowheads="1"/>
          </p:cNvSpPr>
          <p:nvPr/>
        </p:nvSpPr>
        <p:spPr bwMode="auto">
          <a:xfrm>
            <a:off x="1250950" y="830264"/>
            <a:ext cx="8054975" cy="2387722"/>
          </a:xfrm>
          <a:prstGeom prst="rect">
            <a:avLst/>
          </a:prstGeom>
          <a:noFill/>
          <a:ln w="9525">
            <a:noFill/>
            <a:miter lim="800000"/>
            <a:headEnd/>
            <a:tailEnd/>
          </a:ln>
        </p:spPr>
        <p:txBody>
          <a:bodyPr/>
          <a:lstStyle/>
          <a:p>
            <a:pPr marL="342900" indent="-342900" algn="just">
              <a:spcBef>
                <a:spcPct val="20000"/>
              </a:spcBef>
              <a:buFontTx/>
              <a:buChar char="•"/>
            </a:pPr>
            <a:r>
              <a:rPr lang="en-US" sz="2000" dirty="0">
                <a:solidFill>
                  <a:srgbClr val="0000FF"/>
                </a:solidFill>
                <a:latin typeface="Cambria" pitchFamily="18" charset="0"/>
              </a:rPr>
              <a:t>Web proxy servers</a:t>
            </a:r>
            <a:r>
              <a:rPr lang="en-US" sz="2000" dirty="0">
                <a:latin typeface="Cambria" pitchFamily="18" charset="0"/>
              </a:rPr>
              <a:t> provide a shared cache of web resources for the client machines at a site or across several sites</a:t>
            </a:r>
          </a:p>
          <a:p>
            <a:pPr marL="342900" indent="-342900" algn="just">
              <a:spcBef>
                <a:spcPct val="20000"/>
              </a:spcBef>
              <a:buFontTx/>
              <a:buChar char="•"/>
            </a:pPr>
            <a:endParaRPr lang="en-US" sz="2000" dirty="0" smtClean="0">
              <a:latin typeface="Cambria" pitchFamily="18" charset="0"/>
            </a:endParaRPr>
          </a:p>
          <a:p>
            <a:pPr marL="342900" indent="-342900" algn="just">
              <a:spcBef>
                <a:spcPct val="20000"/>
              </a:spcBef>
              <a:buFontTx/>
              <a:buChar char="•"/>
            </a:pPr>
            <a:r>
              <a:rPr lang="en-US" sz="2000" dirty="0" smtClean="0">
                <a:latin typeface="Cambria" pitchFamily="18" charset="0"/>
              </a:rPr>
              <a:t>The </a:t>
            </a:r>
            <a:r>
              <a:rPr lang="en-US" sz="2000" dirty="0">
                <a:latin typeface="Cambria" pitchFamily="18" charset="0"/>
              </a:rPr>
              <a:t>purpose of proxy servers is to increase availability &amp; performance of the service by reducing the load on WAN &amp; web servers.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17650" y="0"/>
            <a:ext cx="8121650" cy="1143000"/>
          </a:xfrm>
        </p:spPr>
        <p:txBody>
          <a:bodyPr>
            <a:normAutofit/>
          </a:bodyPr>
          <a:lstStyle/>
          <a:p>
            <a:pPr algn="ctr" eaLnBrk="1" fontAlgn="auto" hangingPunct="1">
              <a:spcAft>
                <a:spcPts val="0"/>
              </a:spcAft>
              <a:defRPr/>
            </a:pPr>
            <a:r>
              <a:rPr lang="en-GB" sz="2400" dirty="0" smtClean="0">
                <a:solidFill>
                  <a:schemeClr val="accent2"/>
                </a:solidFill>
              </a:rPr>
              <a:t>2.2.3	</a:t>
            </a:r>
            <a:r>
              <a:rPr lang="en-GB" sz="4000" dirty="0" smtClean="0">
                <a:solidFill>
                  <a:schemeClr val="accent2"/>
                </a:solidFill>
              </a:rPr>
              <a:t>Mobile Code</a:t>
            </a:r>
            <a:endParaRPr lang="en-GB" sz="4000" dirty="0">
              <a:solidFill>
                <a:schemeClr val="accent2"/>
              </a:solidFill>
            </a:endParaRPr>
          </a:p>
        </p:txBody>
      </p:sp>
      <p:sp>
        <p:nvSpPr>
          <p:cNvPr id="5" name="Slide Number Placeholder 4"/>
          <p:cNvSpPr>
            <a:spLocks noGrp="1"/>
          </p:cNvSpPr>
          <p:nvPr>
            <p:ph type="sldNum" sz="quarter" idx="12"/>
          </p:nvPr>
        </p:nvSpPr>
        <p:spPr/>
        <p:txBody>
          <a:bodyPr/>
          <a:lstStyle/>
          <a:p>
            <a:pPr>
              <a:defRPr/>
            </a:pPr>
            <a:fld id="{F18BA155-74A8-4A50-AA5E-745D3EE111E8}" type="slidenum">
              <a:rPr lang="ar-SA"/>
              <a:pPr>
                <a:defRPr/>
              </a:pPr>
              <a:t>31</a:t>
            </a:fld>
            <a:endParaRPr lang="en-US"/>
          </a:p>
        </p:txBody>
      </p:sp>
      <p:sp>
        <p:nvSpPr>
          <p:cNvPr id="36868" name="Rectangle 5"/>
          <p:cNvSpPr>
            <a:spLocks noChangeArrowheads="1"/>
          </p:cNvSpPr>
          <p:nvPr/>
        </p:nvSpPr>
        <p:spPr bwMode="auto">
          <a:xfrm>
            <a:off x="1268413" y="1073150"/>
            <a:ext cx="8056562" cy="3635375"/>
          </a:xfrm>
          <a:prstGeom prst="rect">
            <a:avLst/>
          </a:prstGeom>
          <a:noFill/>
          <a:ln w="9525">
            <a:noFill/>
            <a:miter lim="800000"/>
            <a:headEnd/>
            <a:tailEnd/>
          </a:ln>
        </p:spPr>
        <p:txBody>
          <a:bodyPr/>
          <a:lstStyle/>
          <a:p>
            <a:pPr marL="342900" indent="-342900" algn="just">
              <a:spcBef>
                <a:spcPct val="20000"/>
              </a:spcBef>
              <a:buFontTx/>
              <a:buChar char="•"/>
            </a:pPr>
            <a:r>
              <a:rPr lang="en-US" sz="2800" b="1" dirty="0">
                <a:solidFill>
                  <a:srgbClr val="0000FF"/>
                </a:solidFill>
                <a:latin typeface="Cambria" pitchFamily="18" charset="0"/>
              </a:rPr>
              <a:t>Applets</a:t>
            </a:r>
          </a:p>
          <a:p>
            <a:pPr marL="800100" lvl="1" indent="-342900" algn="just">
              <a:spcBef>
                <a:spcPct val="20000"/>
              </a:spcBef>
              <a:buFontTx/>
              <a:buChar char="•"/>
            </a:pPr>
            <a:r>
              <a:rPr lang="en-US" sz="2800" dirty="0">
                <a:latin typeface="Cambria" pitchFamily="18" charset="0"/>
              </a:rPr>
              <a:t>A well known and widely used mobile code</a:t>
            </a:r>
          </a:p>
          <a:p>
            <a:pPr marL="800100" lvl="1" indent="-342900" algn="just">
              <a:spcBef>
                <a:spcPct val="20000"/>
              </a:spcBef>
              <a:buFontTx/>
              <a:buChar char="•"/>
            </a:pPr>
            <a:endParaRPr lang="en-US" sz="2800" b="1" dirty="0">
              <a:latin typeface="Times" charset="0"/>
            </a:endParaRPr>
          </a:p>
          <a:p>
            <a:pPr marL="800100" lvl="1" indent="-342900" algn="just">
              <a:spcBef>
                <a:spcPct val="20000"/>
              </a:spcBef>
              <a:buFontTx/>
              <a:buChar char="•"/>
            </a:pPr>
            <a:r>
              <a:rPr lang="en-US" sz="2800" dirty="0">
                <a:latin typeface="Times" charset="0"/>
              </a:rPr>
              <a:t>The advantage of downloaded code locally is the good interactive response</a:t>
            </a:r>
          </a:p>
          <a:p>
            <a:pPr marL="800100" lvl="1" indent="-342900" algn="just">
              <a:spcBef>
                <a:spcPct val="20000"/>
              </a:spcBef>
              <a:buFontTx/>
              <a:buChar char="•"/>
            </a:pPr>
            <a:endParaRPr lang="en-US" sz="2800" b="1" dirty="0">
              <a:latin typeface="Times" charset="0"/>
            </a:endParaRPr>
          </a:p>
          <a:p>
            <a:pPr marL="800100" lvl="1" indent="-342900" algn="just">
              <a:spcBef>
                <a:spcPct val="20000"/>
              </a:spcBef>
              <a:buFontTx/>
              <a:buChar char="•"/>
            </a:pPr>
            <a:r>
              <a:rPr lang="en-US" sz="2800" b="1" dirty="0">
                <a:latin typeface="Times" charset="0"/>
              </a:rPr>
              <a:t>Mobile code is a potential security threat to the local resources in the destination computer</a:t>
            </a:r>
          </a:p>
          <a:p>
            <a:pPr marL="800100" lvl="1" indent="-342900" algn="just">
              <a:spcBef>
                <a:spcPct val="20000"/>
              </a:spcBef>
              <a:buFontTx/>
              <a:buChar char="•"/>
            </a:pPr>
            <a:endParaRPr lang="en-US" sz="2800" b="1" dirty="0">
              <a:latin typeface="Times" charset="0"/>
            </a:endParaRPr>
          </a:p>
          <a:p>
            <a:pPr marL="800100" lvl="1" indent="-342900" algn="just">
              <a:spcBef>
                <a:spcPct val="20000"/>
              </a:spcBef>
              <a:buFontTx/>
              <a:buChar char="•"/>
            </a:pPr>
            <a:endParaRPr lang="en-US" sz="2800" dirty="0">
              <a:latin typeface="Cambria"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17650" y="0"/>
            <a:ext cx="8121650" cy="1143000"/>
          </a:xfrm>
        </p:spPr>
        <p:txBody>
          <a:bodyPr>
            <a:normAutofit/>
          </a:bodyPr>
          <a:lstStyle/>
          <a:p>
            <a:pPr algn="ctr" eaLnBrk="1" fontAlgn="auto" hangingPunct="1">
              <a:spcAft>
                <a:spcPts val="0"/>
              </a:spcAft>
              <a:defRPr/>
            </a:pPr>
            <a:r>
              <a:rPr lang="en-GB" sz="2400" dirty="0" smtClean="0">
                <a:solidFill>
                  <a:schemeClr val="accent2"/>
                </a:solidFill>
              </a:rPr>
              <a:t>2.2.3	</a:t>
            </a:r>
            <a:r>
              <a:rPr lang="en-GB" dirty="0" smtClean="0">
                <a:solidFill>
                  <a:schemeClr val="accent2"/>
                </a:solidFill>
              </a:rPr>
              <a:t>Mobile code</a:t>
            </a:r>
            <a:endParaRPr lang="en-GB" dirty="0">
              <a:solidFill>
                <a:schemeClr val="accent2"/>
              </a:solidFill>
            </a:endParaRPr>
          </a:p>
        </p:txBody>
      </p:sp>
      <p:sp>
        <p:nvSpPr>
          <p:cNvPr id="5" name="Slide Number Placeholder 4"/>
          <p:cNvSpPr>
            <a:spLocks noGrp="1"/>
          </p:cNvSpPr>
          <p:nvPr>
            <p:ph type="sldNum" sz="quarter" idx="12"/>
          </p:nvPr>
        </p:nvSpPr>
        <p:spPr/>
        <p:txBody>
          <a:bodyPr/>
          <a:lstStyle/>
          <a:p>
            <a:pPr>
              <a:defRPr/>
            </a:pPr>
            <a:fld id="{BB3B4242-4680-46E7-BCC1-7B3AECB1F83C}" type="slidenum">
              <a:rPr lang="ar-SA"/>
              <a:pPr>
                <a:defRPr/>
              </a:pPr>
              <a:t>32</a:t>
            </a:fld>
            <a:endParaRPr lang="en-US"/>
          </a:p>
        </p:txBody>
      </p:sp>
      <p:pic>
        <p:nvPicPr>
          <p:cNvPr id="37892" name="Picture 3"/>
          <p:cNvPicPr>
            <a:picLocks noChangeAspect="1" noChangeArrowheads="1"/>
          </p:cNvPicPr>
          <p:nvPr/>
        </p:nvPicPr>
        <p:blipFill>
          <a:blip r:embed="rId2" cstate="print"/>
          <a:srcRect/>
          <a:stretch>
            <a:fillRect/>
          </a:stretch>
        </p:blipFill>
        <p:spPr bwMode="auto">
          <a:xfrm>
            <a:off x="1182023" y="1644708"/>
            <a:ext cx="8286750"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555750" y="0"/>
            <a:ext cx="8121650" cy="914400"/>
          </a:xfrm>
        </p:spPr>
        <p:txBody>
          <a:bodyPr/>
          <a:lstStyle/>
          <a:p>
            <a:pPr algn="ctr" eaLnBrk="1" fontAlgn="auto" hangingPunct="1">
              <a:spcAft>
                <a:spcPts val="0"/>
              </a:spcAft>
              <a:defRPr/>
            </a:pPr>
            <a:r>
              <a:rPr lang="en-US" sz="2400" dirty="0" smtClean="0">
                <a:solidFill>
                  <a:schemeClr val="accent2"/>
                </a:solidFill>
              </a:rPr>
              <a:t>2.2.3	</a:t>
            </a:r>
            <a:r>
              <a:rPr lang="en-US" dirty="0" smtClean="0">
                <a:solidFill>
                  <a:schemeClr val="accent2"/>
                </a:solidFill>
              </a:rPr>
              <a:t>Mobile Code</a:t>
            </a:r>
            <a:endParaRPr lang="en-US" dirty="0">
              <a:solidFill>
                <a:schemeClr val="accent2"/>
              </a:solidFill>
            </a:endParaRPr>
          </a:p>
        </p:txBody>
      </p:sp>
      <p:sp>
        <p:nvSpPr>
          <p:cNvPr id="38915" name="Rectangle 3"/>
          <p:cNvSpPr>
            <a:spLocks noGrp="1" noChangeArrowheads="1"/>
          </p:cNvSpPr>
          <p:nvPr>
            <p:ph idx="1"/>
          </p:nvPr>
        </p:nvSpPr>
        <p:spPr>
          <a:xfrm>
            <a:off x="1176338" y="1241425"/>
            <a:ext cx="8474075" cy="5006975"/>
          </a:xfrm>
        </p:spPr>
        <p:txBody>
          <a:bodyPr/>
          <a:lstStyle/>
          <a:p>
            <a:pPr algn="just" eaLnBrk="1" hangingPunct="1">
              <a:lnSpc>
                <a:spcPct val="90000"/>
              </a:lnSpc>
              <a:spcBef>
                <a:spcPct val="50000"/>
              </a:spcBef>
              <a:buNone/>
            </a:pPr>
            <a:r>
              <a:rPr lang="en-US" sz="2800" b="1" dirty="0" smtClean="0"/>
              <a:t>Push Model</a:t>
            </a:r>
          </a:p>
          <a:p>
            <a:pPr algn="just" eaLnBrk="1" hangingPunct="1">
              <a:lnSpc>
                <a:spcPct val="90000"/>
              </a:lnSpc>
              <a:spcBef>
                <a:spcPct val="50000"/>
              </a:spcBef>
            </a:pPr>
            <a:r>
              <a:rPr lang="en-US" sz="2800" dirty="0" smtClean="0"/>
              <a:t>Accessing services means running code that can invoke their operations. </a:t>
            </a:r>
          </a:p>
          <a:p>
            <a:pPr algn="just" eaLnBrk="1" hangingPunct="1">
              <a:lnSpc>
                <a:spcPct val="90000"/>
              </a:lnSpc>
              <a:spcBef>
                <a:spcPct val="50000"/>
              </a:spcBef>
            </a:pPr>
            <a:r>
              <a:rPr lang="en-US" sz="2800" dirty="0" smtClean="0"/>
              <a:t>Some services are likely to be so standardized that we can access them with an existing well-known app.</a:t>
            </a:r>
          </a:p>
          <a:p>
            <a:pPr lvl="1" algn="just" eaLnBrk="1" hangingPunct="1">
              <a:lnSpc>
                <a:spcPct val="90000"/>
              </a:lnSpc>
              <a:spcBef>
                <a:spcPct val="50000"/>
              </a:spcBef>
            </a:pPr>
            <a:r>
              <a:rPr lang="en-US" sz="2400" dirty="0" smtClean="0"/>
              <a:t>E.g. the Web</a:t>
            </a:r>
          </a:p>
          <a:p>
            <a:pPr algn="just" eaLnBrk="1" hangingPunct="1">
              <a:lnSpc>
                <a:spcPct val="90000"/>
              </a:lnSpc>
              <a:spcBef>
                <a:spcPct val="50000"/>
              </a:spcBef>
            </a:pPr>
            <a:r>
              <a:rPr lang="en-US" sz="2800" dirty="0" smtClean="0"/>
              <a:t>Some web sites use functionality not found in standard browsers &amp; require downloading of additional code. </a:t>
            </a:r>
          </a:p>
        </p:txBody>
      </p:sp>
      <p:sp>
        <p:nvSpPr>
          <p:cNvPr id="4" name="Slide Number Placeholder 5"/>
          <p:cNvSpPr>
            <a:spLocks noGrp="1"/>
          </p:cNvSpPr>
          <p:nvPr>
            <p:ph type="sldNum" sz="quarter" idx="12"/>
          </p:nvPr>
        </p:nvSpPr>
        <p:spPr/>
        <p:txBody>
          <a:bodyPr/>
          <a:lstStyle/>
          <a:p>
            <a:pPr>
              <a:defRPr/>
            </a:pPr>
            <a:fld id="{6F475AF7-B952-4302-BB5F-EC1BA650FFD3}" type="slidenum">
              <a:rPr lang="ar-SA"/>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555750" y="0"/>
            <a:ext cx="8121650" cy="1143000"/>
          </a:xfrm>
        </p:spPr>
        <p:txBody>
          <a:bodyPr/>
          <a:lstStyle/>
          <a:p>
            <a:pPr algn="ctr" eaLnBrk="1" fontAlgn="auto" hangingPunct="1">
              <a:spcAft>
                <a:spcPts val="0"/>
              </a:spcAft>
              <a:defRPr/>
            </a:pPr>
            <a:r>
              <a:rPr lang="en-US" sz="2400" dirty="0" smtClean="0">
                <a:solidFill>
                  <a:schemeClr val="accent2"/>
                </a:solidFill>
              </a:rPr>
              <a:t>2.23	</a:t>
            </a:r>
            <a:r>
              <a:rPr lang="en-US" dirty="0" smtClean="0">
                <a:solidFill>
                  <a:schemeClr val="accent2"/>
                </a:solidFill>
              </a:rPr>
              <a:t>Mobile Code</a:t>
            </a:r>
            <a:endParaRPr lang="en-US" dirty="0">
              <a:solidFill>
                <a:schemeClr val="accent2"/>
              </a:solidFill>
            </a:endParaRPr>
          </a:p>
        </p:txBody>
      </p:sp>
      <p:sp>
        <p:nvSpPr>
          <p:cNvPr id="39939" name="Rectangle 3"/>
          <p:cNvSpPr>
            <a:spLocks noGrp="1" noChangeArrowheads="1"/>
          </p:cNvSpPr>
          <p:nvPr>
            <p:ph idx="1"/>
          </p:nvPr>
        </p:nvSpPr>
        <p:spPr>
          <a:xfrm>
            <a:off x="1212850" y="1241425"/>
            <a:ext cx="8437563" cy="5006975"/>
          </a:xfrm>
        </p:spPr>
        <p:txBody>
          <a:bodyPr/>
          <a:lstStyle/>
          <a:p>
            <a:pPr algn="just" eaLnBrk="1" hangingPunct="1">
              <a:lnSpc>
                <a:spcPct val="90000"/>
              </a:lnSpc>
              <a:spcBef>
                <a:spcPct val="50000"/>
              </a:spcBef>
              <a:buNone/>
            </a:pPr>
            <a:r>
              <a:rPr lang="en-US" sz="2800" b="1" dirty="0" smtClean="0"/>
              <a:t>Push Model</a:t>
            </a:r>
          </a:p>
          <a:p>
            <a:pPr algn="just" eaLnBrk="1" hangingPunct="1">
              <a:lnSpc>
                <a:spcPct val="90000"/>
              </a:lnSpc>
              <a:spcBef>
                <a:spcPct val="50000"/>
              </a:spcBef>
            </a:pPr>
            <a:r>
              <a:rPr lang="en-US" sz="2800" dirty="0" smtClean="0"/>
              <a:t>Consider an app that requires that user should be kept up to date with changes as they occur at an information source in the server.</a:t>
            </a:r>
          </a:p>
          <a:p>
            <a:pPr algn="just" eaLnBrk="1" hangingPunct="1">
              <a:lnSpc>
                <a:spcPct val="90000"/>
              </a:lnSpc>
              <a:spcBef>
                <a:spcPct val="50000"/>
              </a:spcBef>
            </a:pPr>
            <a:endParaRPr lang="en-US" sz="2800" dirty="0" smtClean="0"/>
          </a:p>
          <a:p>
            <a:pPr algn="just" eaLnBrk="1" hangingPunct="1">
              <a:lnSpc>
                <a:spcPct val="90000"/>
              </a:lnSpc>
              <a:spcBef>
                <a:spcPct val="50000"/>
              </a:spcBef>
            </a:pPr>
            <a:r>
              <a:rPr lang="en-US" sz="2800" dirty="0" smtClean="0"/>
              <a:t>Solution:</a:t>
            </a:r>
          </a:p>
          <a:p>
            <a:pPr lvl="1" algn="just" eaLnBrk="1" hangingPunct="1">
              <a:lnSpc>
                <a:spcPct val="90000"/>
              </a:lnSpc>
              <a:spcBef>
                <a:spcPct val="50000"/>
              </a:spcBef>
            </a:pPr>
            <a:r>
              <a:rPr lang="en-US" sz="2400" dirty="0" smtClean="0"/>
              <a:t>Use additional s/w that operates in a manner often referred to as push model</a:t>
            </a:r>
          </a:p>
          <a:p>
            <a:pPr lvl="1" algn="just" eaLnBrk="1" hangingPunct="1">
              <a:lnSpc>
                <a:spcPct val="90000"/>
              </a:lnSpc>
              <a:spcBef>
                <a:spcPct val="50000"/>
              </a:spcBef>
            </a:pPr>
            <a:r>
              <a:rPr lang="en-US" sz="2400" dirty="0" smtClean="0"/>
              <a:t>Server instead of the client initiates interactions.</a:t>
            </a:r>
          </a:p>
        </p:txBody>
      </p:sp>
      <p:sp>
        <p:nvSpPr>
          <p:cNvPr id="4" name="Slide Number Placeholder 5"/>
          <p:cNvSpPr>
            <a:spLocks noGrp="1"/>
          </p:cNvSpPr>
          <p:nvPr>
            <p:ph type="sldNum" sz="quarter" idx="12"/>
          </p:nvPr>
        </p:nvSpPr>
        <p:spPr/>
        <p:txBody>
          <a:bodyPr/>
          <a:lstStyle/>
          <a:p>
            <a:pPr>
              <a:defRPr/>
            </a:pPr>
            <a:fld id="{D1B6345D-C641-486A-968F-C1171E5F8F0E}" type="slidenum">
              <a:rPr lang="ar-SA"/>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90246" y="0"/>
            <a:ext cx="8815754" cy="1143000"/>
          </a:xfrm>
        </p:spPr>
        <p:txBody>
          <a:bodyPr/>
          <a:lstStyle/>
          <a:p>
            <a:pPr algn="ctr" eaLnBrk="1" fontAlgn="auto" hangingPunct="1">
              <a:spcAft>
                <a:spcPts val="0"/>
              </a:spcAft>
              <a:defRPr/>
            </a:pPr>
            <a:r>
              <a:rPr lang="en-US" sz="2400" dirty="0" smtClean="0">
                <a:solidFill>
                  <a:srgbClr val="FFC000"/>
                </a:solidFill>
              </a:rPr>
              <a:t>2.23	</a:t>
            </a:r>
            <a:r>
              <a:rPr lang="en-US" dirty="0" smtClean="0">
                <a:solidFill>
                  <a:srgbClr val="FFC000"/>
                </a:solidFill>
              </a:rPr>
              <a:t>Mobile Agents</a:t>
            </a:r>
            <a:endParaRPr lang="en-US" dirty="0">
              <a:solidFill>
                <a:srgbClr val="FFC000"/>
              </a:solidFill>
            </a:endParaRPr>
          </a:p>
        </p:txBody>
      </p:sp>
      <p:sp>
        <p:nvSpPr>
          <p:cNvPr id="40963" name="Rectangle 3"/>
          <p:cNvSpPr>
            <a:spLocks noGrp="1" noChangeArrowheads="1"/>
          </p:cNvSpPr>
          <p:nvPr>
            <p:ph idx="1"/>
          </p:nvPr>
        </p:nvSpPr>
        <p:spPr/>
        <p:txBody>
          <a:bodyPr/>
          <a:lstStyle/>
          <a:p>
            <a:pPr algn="just" eaLnBrk="1" hangingPunct="1"/>
            <a:r>
              <a:rPr lang="en-US" sz="2400" dirty="0" smtClean="0"/>
              <a:t>A </a:t>
            </a:r>
            <a:r>
              <a:rPr lang="en-US" sz="2400" dirty="0" smtClean="0">
                <a:solidFill>
                  <a:srgbClr val="0000FF"/>
                </a:solidFill>
              </a:rPr>
              <a:t>running program </a:t>
            </a:r>
            <a:r>
              <a:rPr lang="en-US" sz="2400" dirty="0" smtClean="0"/>
              <a:t>(including both code &amp; data) that travels from one computer to another in a network.</a:t>
            </a:r>
          </a:p>
          <a:p>
            <a:pPr algn="just" eaLnBrk="1" hangingPunct="1"/>
            <a:endParaRPr lang="en-US" sz="2400" dirty="0" smtClean="0">
              <a:solidFill>
                <a:srgbClr val="0000FF"/>
              </a:solidFill>
            </a:endParaRPr>
          </a:p>
          <a:p>
            <a:pPr algn="just" eaLnBrk="1" hangingPunct="1"/>
            <a:r>
              <a:rPr lang="en-US" sz="2400" dirty="0" smtClean="0">
                <a:solidFill>
                  <a:srgbClr val="0000FF"/>
                </a:solidFill>
              </a:rPr>
              <a:t>Carries out a task on someone’s behalf</a:t>
            </a:r>
            <a:r>
              <a:rPr lang="en-US" sz="2400" dirty="0" smtClean="0"/>
              <a:t>, such as collecting information and eventually returning with results.</a:t>
            </a:r>
          </a:p>
          <a:p>
            <a:pPr algn="just" eaLnBrk="1" hangingPunct="1"/>
            <a:endParaRPr lang="en-US" sz="2400" dirty="0" smtClean="0"/>
          </a:p>
          <a:p>
            <a:pPr algn="just" eaLnBrk="1" hangingPunct="1"/>
            <a:r>
              <a:rPr lang="en-US" sz="2400" dirty="0" smtClean="0"/>
              <a:t>Mobile agent may </a:t>
            </a:r>
            <a:r>
              <a:rPr lang="en-US" sz="2400" dirty="0" smtClean="0">
                <a:solidFill>
                  <a:srgbClr val="0000FF"/>
                </a:solidFill>
              </a:rPr>
              <a:t>make many invocations to local resources </a:t>
            </a:r>
            <a:r>
              <a:rPr lang="en-US" sz="2400" dirty="0" smtClean="0"/>
              <a:t>at each site it visits, for example, accessing individual database entries.</a:t>
            </a:r>
          </a:p>
          <a:p>
            <a:pPr lvl="1" algn="just" eaLnBrk="1" hangingPunct="1">
              <a:buFont typeface="Verdana" pitchFamily="34" charset="0"/>
              <a:buNone/>
            </a:pPr>
            <a:endParaRPr lang="en-US" sz="2400" dirty="0" smtClean="0"/>
          </a:p>
        </p:txBody>
      </p:sp>
      <p:sp>
        <p:nvSpPr>
          <p:cNvPr id="5" name="Slide Number Placeholder 5"/>
          <p:cNvSpPr>
            <a:spLocks noGrp="1"/>
          </p:cNvSpPr>
          <p:nvPr>
            <p:ph type="sldNum" sz="quarter" idx="12"/>
          </p:nvPr>
        </p:nvSpPr>
        <p:spPr/>
        <p:txBody>
          <a:bodyPr/>
          <a:lstStyle/>
          <a:p>
            <a:pPr>
              <a:defRPr/>
            </a:pPr>
            <a:fld id="{4A3B71B3-770E-42D1-91A2-8849B1A1149F}" type="slidenum">
              <a:rPr lang="ar-SA"/>
              <a:pPr>
                <a:defRPr/>
              </a:pPr>
              <a:t>35</a:t>
            </a:fld>
            <a:endParaRPr lang="en-US"/>
          </a:p>
        </p:txBody>
      </p:sp>
      <p:sp>
        <p:nvSpPr>
          <p:cNvPr id="40965" name="Rectangle 4"/>
          <p:cNvSpPr>
            <a:spLocks noChangeArrowheads="1"/>
          </p:cNvSpPr>
          <p:nvPr/>
        </p:nvSpPr>
        <p:spPr bwMode="auto">
          <a:xfrm>
            <a:off x="495300" y="274638"/>
            <a:ext cx="8915400" cy="1143000"/>
          </a:xfrm>
          <a:prstGeom prst="rect">
            <a:avLst/>
          </a:prstGeom>
          <a:noFill/>
          <a:ln w="9525">
            <a:noFill/>
            <a:miter lim="800000"/>
            <a:headEnd/>
            <a:tailEnd/>
          </a:ln>
        </p:spPr>
        <p:txBody>
          <a:bodyPr anchor="ctr"/>
          <a:lstStyle/>
          <a:p>
            <a:pPr algn="ctr"/>
            <a:endParaRPr lang="en-US" sz="4400">
              <a:solidFill>
                <a:schemeClr val="accent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90246" y="0"/>
            <a:ext cx="8815754" cy="879231"/>
          </a:xfrm>
        </p:spPr>
        <p:txBody>
          <a:bodyPr/>
          <a:lstStyle/>
          <a:p>
            <a:pPr algn="ctr" eaLnBrk="1" fontAlgn="auto" hangingPunct="1">
              <a:spcAft>
                <a:spcPts val="0"/>
              </a:spcAft>
              <a:defRPr/>
            </a:pPr>
            <a:r>
              <a:rPr lang="en-US" sz="2400" dirty="0" smtClean="0">
                <a:solidFill>
                  <a:srgbClr val="FFC000"/>
                </a:solidFill>
              </a:rPr>
              <a:t>2.23	</a:t>
            </a:r>
            <a:r>
              <a:rPr lang="en-US" dirty="0" smtClean="0">
                <a:solidFill>
                  <a:srgbClr val="FFC000"/>
                </a:solidFill>
              </a:rPr>
              <a:t>Mobile Agents	(II)</a:t>
            </a:r>
            <a:endParaRPr lang="en-US" dirty="0">
              <a:solidFill>
                <a:srgbClr val="FFC000"/>
              </a:solidFill>
            </a:endParaRPr>
          </a:p>
        </p:txBody>
      </p:sp>
      <p:sp>
        <p:nvSpPr>
          <p:cNvPr id="41987" name="Rectangle 3"/>
          <p:cNvSpPr>
            <a:spLocks noGrp="1" noChangeArrowheads="1"/>
          </p:cNvSpPr>
          <p:nvPr>
            <p:ph idx="1"/>
          </p:nvPr>
        </p:nvSpPr>
        <p:spPr/>
        <p:txBody>
          <a:bodyPr/>
          <a:lstStyle/>
          <a:p>
            <a:pPr algn="just" eaLnBrk="1" hangingPunct="1"/>
            <a:r>
              <a:rPr lang="en-US" sz="2800" dirty="0" smtClean="0"/>
              <a:t>Possible uses like</a:t>
            </a:r>
          </a:p>
          <a:p>
            <a:pPr lvl="1" algn="just" eaLnBrk="1" hangingPunct="1"/>
            <a:r>
              <a:rPr lang="en-US" sz="2400" dirty="0" smtClean="0"/>
              <a:t>Install &amp; maintain software on computers within an organization</a:t>
            </a:r>
          </a:p>
          <a:p>
            <a:pPr lvl="1" algn="just" eaLnBrk="1" hangingPunct="1"/>
            <a:endParaRPr lang="en-US" sz="2400" dirty="0" smtClean="0"/>
          </a:p>
          <a:p>
            <a:pPr lvl="1" algn="just" eaLnBrk="1" hangingPunct="1"/>
            <a:r>
              <a:rPr lang="en-US" sz="2400" dirty="0" smtClean="0"/>
              <a:t>Compare the prices of products from a number of vendors by visiting sites and performing a series of database operations. </a:t>
            </a:r>
          </a:p>
          <a:p>
            <a:pPr lvl="1" algn="just" eaLnBrk="1" hangingPunct="1"/>
            <a:endParaRPr lang="en-US" sz="2400" dirty="0" smtClean="0"/>
          </a:p>
          <a:p>
            <a:pPr lvl="1" algn="just" eaLnBrk="1" hangingPunct="1"/>
            <a:r>
              <a:rPr lang="en-US" sz="2400" dirty="0" smtClean="0"/>
              <a:t>Use of idle computers in order to carry out intensive computations</a:t>
            </a:r>
          </a:p>
        </p:txBody>
      </p:sp>
      <p:sp>
        <p:nvSpPr>
          <p:cNvPr id="5" name="Slide Number Placeholder 5"/>
          <p:cNvSpPr>
            <a:spLocks noGrp="1"/>
          </p:cNvSpPr>
          <p:nvPr>
            <p:ph type="sldNum" sz="quarter" idx="12"/>
          </p:nvPr>
        </p:nvSpPr>
        <p:spPr/>
        <p:txBody>
          <a:bodyPr/>
          <a:lstStyle/>
          <a:p>
            <a:pPr>
              <a:defRPr/>
            </a:pPr>
            <a:fld id="{CEDEAA90-59E7-4FCD-8652-E687423F4675}" type="slidenum">
              <a:rPr lang="ar-SA"/>
              <a:pPr>
                <a:defRPr/>
              </a:pPr>
              <a:t>36</a:t>
            </a:fld>
            <a:endParaRPr lang="en-US"/>
          </a:p>
        </p:txBody>
      </p:sp>
      <p:sp>
        <p:nvSpPr>
          <p:cNvPr id="41989" name="Rectangle 4"/>
          <p:cNvSpPr>
            <a:spLocks noChangeArrowheads="1"/>
          </p:cNvSpPr>
          <p:nvPr/>
        </p:nvSpPr>
        <p:spPr bwMode="auto">
          <a:xfrm>
            <a:off x="495300" y="274638"/>
            <a:ext cx="8915400" cy="1143000"/>
          </a:xfrm>
          <a:prstGeom prst="rect">
            <a:avLst/>
          </a:prstGeom>
          <a:noFill/>
          <a:ln w="9525">
            <a:noFill/>
            <a:miter lim="800000"/>
            <a:headEnd/>
            <a:tailEnd/>
          </a:ln>
        </p:spPr>
        <p:txBody>
          <a:bodyPr anchor="ctr"/>
          <a:lstStyle/>
          <a:p>
            <a:pPr algn="ctr"/>
            <a:endParaRPr lang="en-US" sz="4400">
              <a:solidFill>
                <a:schemeClr val="accent2"/>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90246" y="0"/>
            <a:ext cx="8815754" cy="931985"/>
          </a:xfrm>
        </p:spPr>
        <p:txBody>
          <a:bodyPr>
            <a:normAutofit/>
          </a:bodyPr>
          <a:lstStyle/>
          <a:p>
            <a:pPr algn="ctr" eaLnBrk="1" fontAlgn="auto" hangingPunct="1">
              <a:spcAft>
                <a:spcPts val="0"/>
              </a:spcAft>
              <a:defRPr/>
            </a:pPr>
            <a:r>
              <a:rPr lang="en-US" sz="2400" dirty="0" smtClean="0">
                <a:solidFill>
                  <a:srgbClr val="FFC000"/>
                </a:solidFill>
              </a:rPr>
              <a:t>2.2.3	</a:t>
            </a:r>
            <a:r>
              <a:rPr lang="en-US" sz="4000" dirty="0" smtClean="0">
                <a:solidFill>
                  <a:srgbClr val="FFC000"/>
                </a:solidFill>
              </a:rPr>
              <a:t>Mobile Agents</a:t>
            </a:r>
            <a:endParaRPr lang="en-US" sz="4000" dirty="0">
              <a:solidFill>
                <a:srgbClr val="FFC000"/>
              </a:solidFill>
            </a:endParaRPr>
          </a:p>
        </p:txBody>
      </p:sp>
      <p:sp>
        <p:nvSpPr>
          <p:cNvPr id="43011" name="Rectangle 3"/>
          <p:cNvSpPr>
            <a:spLocks noGrp="1" noChangeArrowheads="1"/>
          </p:cNvSpPr>
          <p:nvPr>
            <p:ph idx="1"/>
          </p:nvPr>
        </p:nvSpPr>
        <p:spPr/>
        <p:txBody>
          <a:bodyPr/>
          <a:lstStyle/>
          <a:p>
            <a:pPr algn="just" eaLnBrk="1" hangingPunct="1"/>
            <a:r>
              <a:rPr lang="en-US" sz="2800" dirty="0" smtClean="0"/>
              <a:t>Mobile agents like mobile code are potential security threat to the resources in visiting computers.</a:t>
            </a:r>
          </a:p>
          <a:p>
            <a:pPr lvl="1" algn="just" eaLnBrk="1" hangingPunct="1"/>
            <a:r>
              <a:rPr lang="en-US" sz="2400" dirty="0" smtClean="0"/>
              <a:t>Limited access to resources at host site, based on identity of the agent’s owner. </a:t>
            </a:r>
          </a:p>
          <a:p>
            <a:pPr algn="just" eaLnBrk="1" hangingPunct="1"/>
            <a:endParaRPr lang="en-US" sz="2400" dirty="0" smtClean="0"/>
          </a:p>
          <a:p>
            <a:pPr algn="just" eaLnBrk="1" hangingPunct="1"/>
            <a:r>
              <a:rPr lang="en-US" sz="2400" dirty="0" smtClean="0"/>
              <a:t>Mobile agents may be </a:t>
            </a:r>
            <a:r>
              <a:rPr lang="en-US" sz="2400" dirty="0" smtClean="0">
                <a:solidFill>
                  <a:srgbClr val="0000FF"/>
                </a:solidFill>
              </a:rPr>
              <a:t>vulnerable</a:t>
            </a:r>
            <a:r>
              <a:rPr lang="en-US" sz="2400" dirty="0" smtClean="0"/>
              <a:t>, not able to complete tasks if not giving accesses. </a:t>
            </a:r>
          </a:p>
          <a:p>
            <a:pPr algn="just" eaLnBrk="1" hangingPunct="1"/>
            <a:endParaRPr lang="en-US" sz="2400" dirty="0" smtClean="0">
              <a:solidFill>
                <a:srgbClr val="0000FF"/>
              </a:solidFill>
            </a:endParaRPr>
          </a:p>
          <a:p>
            <a:pPr algn="just" eaLnBrk="1" hangingPunct="1"/>
            <a:r>
              <a:rPr lang="en-US" sz="2400" dirty="0" smtClean="0">
                <a:solidFill>
                  <a:srgbClr val="0000FF"/>
                </a:solidFill>
              </a:rPr>
              <a:t>Remote invocations limit the applicability </a:t>
            </a:r>
            <a:r>
              <a:rPr lang="en-US" sz="2400" dirty="0" smtClean="0"/>
              <a:t>of mobile agents, e.g. Web crawlers.</a:t>
            </a:r>
          </a:p>
          <a:p>
            <a:pPr algn="just" eaLnBrk="1" hangingPunct="1"/>
            <a:endParaRPr lang="en-US" sz="2800" dirty="0" smtClean="0"/>
          </a:p>
          <a:p>
            <a:pPr algn="just" eaLnBrk="1" hangingPunct="1"/>
            <a:endParaRPr lang="en-US" sz="2800" dirty="0" smtClean="0"/>
          </a:p>
        </p:txBody>
      </p:sp>
      <p:sp>
        <p:nvSpPr>
          <p:cNvPr id="5" name="Slide Number Placeholder 5"/>
          <p:cNvSpPr>
            <a:spLocks noGrp="1"/>
          </p:cNvSpPr>
          <p:nvPr>
            <p:ph type="sldNum" sz="quarter" idx="12"/>
          </p:nvPr>
        </p:nvSpPr>
        <p:spPr/>
        <p:txBody>
          <a:bodyPr/>
          <a:lstStyle/>
          <a:p>
            <a:pPr>
              <a:defRPr/>
            </a:pPr>
            <a:fld id="{0FBD9ADB-F408-439D-99E2-DD89CDCF987C}" type="slidenum">
              <a:rPr lang="ar-SA"/>
              <a:pPr>
                <a:defRPr/>
              </a:pPr>
              <a:t>37</a:t>
            </a:fld>
            <a:endParaRPr lang="en-US"/>
          </a:p>
        </p:txBody>
      </p:sp>
      <p:sp>
        <p:nvSpPr>
          <p:cNvPr id="43013" name="Rectangle 4"/>
          <p:cNvSpPr>
            <a:spLocks noChangeArrowheads="1"/>
          </p:cNvSpPr>
          <p:nvPr/>
        </p:nvSpPr>
        <p:spPr bwMode="auto">
          <a:xfrm>
            <a:off x="495300" y="274638"/>
            <a:ext cx="8915400" cy="1143000"/>
          </a:xfrm>
          <a:prstGeom prst="rect">
            <a:avLst/>
          </a:prstGeom>
          <a:noFill/>
          <a:ln w="9525">
            <a:noFill/>
            <a:miter lim="800000"/>
            <a:headEnd/>
            <a:tailEnd/>
          </a:ln>
        </p:spPr>
        <p:txBody>
          <a:bodyPr anchor="ctr"/>
          <a:lstStyle/>
          <a:p>
            <a:pPr algn="ctr"/>
            <a:endParaRPr lang="en-US" sz="4400">
              <a:solidFill>
                <a:schemeClr val="accent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02996" y="0"/>
            <a:ext cx="8121650" cy="1143000"/>
          </a:xfrm>
        </p:spPr>
        <p:txBody>
          <a:bodyPr>
            <a:normAutofit/>
          </a:bodyPr>
          <a:lstStyle/>
          <a:p>
            <a:pPr algn="ctr" eaLnBrk="1" fontAlgn="auto" hangingPunct="1">
              <a:spcAft>
                <a:spcPts val="0"/>
              </a:spcAft>
              <a:defRPr/>
            </a:pPr>
            <a:r>
              <a:rPr lang="en-GB" sz="2400" dirty="0" smtClean="0">
                <a:solidFill>
                  <a:schemeClr val="accent2"/>
                </a:solidFill>
              </a:rPr>
              <a:t>2.2.3	</a:t>
            </a:r>
            <a:r>
              <a:rPr lang="en-GB" sz="4000" dirty="0" smtClean="0">
                <a:solidFill>
                  <a:schemeClr val="accent2"/>
                </a:solidFill>
              </a:rPr>
              <a:t>Network Computers</a:t>
            </a:r>
            <a:endParaRPr lang="en-GB" sz="4000" dirty="0">
              <a:solidFill>
                <a:schemeClr val="accent2"/>
              </a:solidFill>
            </a:endParaRPr>
          </a:p>
        </p:txBody>
      </p:sp>
      <p:sp>
        <p:nvSpPr>
          <p:cNvPr id="20" name="Slide Number Placeholder 4"/>
          <p:cNvSpPr>
            <a:spLocks noGrp="1"/>
          </p:cNvSpPr>
          <p:nvPr>
            <p:ph type="sldNum" sz="quarter" idx="12"/>
          </p:nvPr>
        </p:nvSpPr>
        <p:spPr/>
        <p:txBody>
          <a:bodyPr/>
          <a:lstStyle/>
          <a:p>
            <a:pPr>
              <a:defRPr/>
            </a:pPr>
            <a:fld id="{9658B5E6-4A73-42B3-ACB0-C8E4B0089126}" type="slidenum">
              <a:rPr lang="ar-SA"/>
              <a:pPr>
                <a:defRPr/>
              </a:pPr>
              <a:t>38</a:t>
            </a:fld>
            <a:endParaRPr lang="en-US"/>
          </a:p>
        </p:txBody>
      </p:sp>
      <p:sp>
        <p:nvSpPr>
          <p:cNvPr id="44036" name="Text Box 20"/>
          <p:cNvSpPr txBox="1">
            <a:spLocks noChangeArrowheads="1"/>
          </p:cNvSpPr>
          <p:nvPr/>
        </p:nvSpPr>
        <p:spPr bwMode="auto">
          <a:xfrm>
            <a:off x="1325563" y="1339850"/>
            <a:ext cx="8580437" cy="4893647"/>
          </a:xfrm>
          <a:prstGeom prst="rect">
            <a:avLst/>
          </a:prstGeom>
          <a:noFill/>
          <a:ln w="9525">
            <a:noFill/>
            <a:miter lim="800000"/>
            <a:headEnd/>
            <a:tailEnd/>
          </a:ln>
        </p:spPr>
        <p:txBody>
          <a:bodyPr>
            <a:spAutoFit/>
          </a:bodyPr>
          <a:lstStyle/>
          <a:p>
            <a:pPr eaLnBrk="0" hangingPunct="0">
              <a:spcBef>
                <a:spcPct val="50000"/>
              </a:spcBef>
              <a:buFontTx/>
              <a:buChar char="•"/>
            </a:pPr>
            <a:r>
              <a:rPr lang="en-US" sz="2400" dirty="0" smtClean="0">
                <a:latin typeface="Times" charset="0"/>
              </a:rPr>
              <a:t>All files related to management of application are stored and managed remotely and application runs locally.</a:t>
            </a:r>
          </a:p>
          <a:p>
            <a:pPr eaLnBrk="0" hangingPunct="0">
              <a:spcBef>
                <a:spcPct val="50000"/>
              </a:spcBef>
              <a:buFontTx/>
              <a:buChar char="•"/>
            </a:pPr>
            <a:r>
              <a:rPr lang="en-US" sz="2400" dirty="0" smtClean="0">
                <a:latin typeface="Times" charset="0"/>
              </a:rPr>
              <a:t>Local Disk may be used as Cache. </a:t>
            </a:r>
          </a:p>
          <a:p>
            <a:pPr eaLnBrk="0" hangingPunct="0">
              <a:spcBef>
                <a:spcPct val="50000"/>
              </a:spcBef>
              <a:buFontTx/>
              <a:buChar char="•"/>
            </a:pPr>
            <a:endParaRPr lang="en-US" sz="2400" dirty="0" smtClean="0">
              <a:latin typeface="Times" charset="0"/>
            </a:endParaRPr>
          </a:p>
          <a:p>
            <a:pPr eaLnBrk="0" hangingPunct="0">
              <a:spcBef>
                <a:spcPct val="50000"/>
              </a:spcBef>
              <a:buFontTx/>
              <a:buChar char="•"/>
            </a:pPr>
            <a:r>
              <a:rPr lang="en-US" sz="2400" dirty="0" smtClean="0">
                <a:latin typeface="Times" charset="0"/>
              </a:rPr>
              <a:t>It downloads OS and application software from a remote file server</a:t>
            </a:r>
          </a:p>
          <a:p>
            <a:pPr lvl="1" eaLnBrk="0" hangingPunct="0">
              <a:spcBef>
                <a:spcPct val="50000"/>
              </a:spcBef>
              <a:buFontTx/>
              <a:buChar char="•"/>
            </a:pPr>
            <a:r>
              <a:rPr lang="en-US" sz="2400" dirty="0" smtClean="0">
                <a:latin typeface="Times" charset="0"/>
              </a:rPr>
              <a:t>Minimum of local software is downloaded.</a:t>
            </a:r>
          </a:p>
          <a:p>
            <a:pPr eaLnBrk="0" hangingPunct="0">
              <a:spcBef>
                <a:spcPct val="50000"/>
              </a:spcBef>
              <a:buFontTx/>
              <a:buChar char="•"/>
            </a:pPr>
            <a:r>
              <a:rPr lang="en-US" sz="2400" dirty="0" smtClean="0">
                <a:latin typeface="Times" charset="0"/>
              </a:rPr>
              <a:t>As data and files are stored remotely so user can migrate from one 	NC to another NC.</a:t>
            </a:r>
          </a:p>
          <a:p>
            <a:pPr eaLnBrk="0" hangingPunct="0">
              <a:spcBef>
                <a:spcPct val="50000"/>
              </a:spcBef>
              <a:buFontTx/>
              <a:buChar char="•"/>
            </a:pPr>
            <a:r>
              <a:rPr lang="en-US" sz="2400" dirty="0" smtClean="0">
                <a:latin typeface="Times" charset="0"/>
              </a:rPr>
              <a:t>Applications are run locally but the files are managed by remote 	file server.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55750" y="0"/>
            <a:ext cx="8121650" cy="1143000"/>
          </a:xfrm>
        </p:spPr>
        <p:txBody>
          <a:bodyPr/>
          <a:lstStyle/>
          <a:p>
            <a:pPr algn="ctr" eaLnBrk="1" fontAlgn="auto" hangingPunct="1">
              <a:spcAft>
                <a:spcPts val="0"/>
              </a:spcAft>
              <a:defRPr/>
            </a:pPr>
            <a:r>
              <a:rPr lang="en-GB" sz="2400" dirty="0" smtClean="0">
                <a:solidFill>
                  <a:schemeClr val="accent2"/>
                </a:solidFill>
              </a:rPr>
              <a:t>2.2.3	</a:t>
            </a:r>
            <a:r>
              <a:rPr lang="en-GB" dirty="0" smtClean="0">
                <a:solidFill>
                  <a:schemeClr val="accent2"/>
                </a:solidFill>
              </a:rPr>
              <a:t>Thin Clients</a:t>
            </a:r>
            <a:endParaRPr lang="en-GB" dirty="0">
              <a:solidFill>
                <a:schemeClr val="accent2"/>
              </a:solidFill>
            </a:endParaRPr>
          </a:p>
        </p:txBody>
      </p:sp>
      <p:sp>
        <p:nvSpPr>
          <p:cNvPr id="20" name="Slide Number Placeholder 4"/>
          <p:cNvSpPr>
            <a:spLocks noGrp="1"/>
          </p:cNvSpPr>
          <p:nvPr>
            <p:ph type="sldNum" sz="quarter" idx="12"/>
          </p:nvPr>
        </p:nvSpPr>
        <p:spPr/>
        <p:txBody>
          <a:bodyPr/>
          <a:lstStyle/>
          <a:p>
            <a:pPr>
              <a:defRPr/>
            </a:pPr>
            <a:fld id="{9658B5E6-4A73-42B3-ACB0-C8E4B0089126}" type="slidenum">
              <a:rPr lang="ar-SA"/>
              <a:pPr>
                <a:defRPr/>
              </a:pPr>
              <a:t>39</a:t>
            </a:fld>
            <a:endParaRPr lang="en-US"/>
          </a:p>
        </p:txBody>
      </p:sp>
      <p:sp>
        <p:nvSpPr>
          <p:cNvPr id="44036" name="Text Box 20"/>
          <p:cNvSpPr txBox="1">
            <a:spLocks noChangeArrowheads="1"/>
          </p:cNvSpPr>
          <p:nvPr/>
        </p:nvSpPr>
        <p:spPr bwMode="auto">
          <a:xfrm>
            <a:off x="1325563" y="1339850"/>
            <a:ext cx="8580437" cy="5478423"/>
          </a:xfrm>
          <a:prstGeom prst="rect">
            <a:avLst/>
          </a:prstGeom>
          <a:noFill/>
          <a:ln w="9525">
            <a:noFill/>
            <a:miter lim="800000"/>
            <a:headEnd/>
            <a:tailEnd/>
          </a:ln>
        </p:spPr>
        <p:txBody>
          <a:bodyPr>
            <a:spAutoFit/>
          </a:bodyPr>
          <a:lstStyle/>
          <a:p>
            <a:pPr eaLnBrk="0" hangingPunct="0">
              <a:spcBef>
                <a:spcPct val="50000"/>
              </a:spcBef>
              <a:buFontTx/>
              <a:buChar char="•"/>
            </a:pPr>
            <a:r>
              <a:rPr lang="en-US" sz="2400" dirty="0" smtClean="0">
                <a:latin typeface="Times" charset="0"/>
              </a:rPr>
              <a:t>A window-based </a:t>
            </a:r>
            <a:r>
              <a:rPr lang="en-US" sz="2400" dirty="0">
                <a:latin typeface="Times" charset="0"/>
              </a:rPr>
              <a:t>user interface on a </a:t>
            </a:r>
            <a:r>
              <a:rPr lang="en-US" sz="2400" dirty="0" smtClean="0">
                <a:latin typeface="Times" charset="0"/>
              </a:rPr>
              <a:t>computer.</a:t>
            </a:r>
          </a:p>
          <a:p>
            <a:pPr eaLnBrk="0" hangingPunct="0">
              <a:spcBef>
                <a:spcPct val="50000"/>
              </a:spcBef>
              <a:buFontTx/>
              <a:buChar char="•"/>
            </a:pPr>
            <a:endParaRPr lang="en-US" sz="2400" dirty="0" smtClean="0">
              <a:latin typeface="Times" charset="0"/>
            </a:endParaRPr>
          </a:p>
          <a:p>
            <a:pPr eaLnBrk="0" hangingPunct="0">
              <a:spcBef>
                <a:spcPct val="50000"/>
              </a:spcBef>
              <a:buFontTx/>
              <a:buChar char="•"/>
            </a:pPr>
            <a:r>
              <a:rPr lang="en-US" sz="2400" dirty="0" smtClean="0">
                <a:latin typeface="Times" charset="0"/>
              </a:rPr>
              <a:t>Local </a:t>
            </a:r>
            <a:r>
              <a:rPr lang="en-US" sz="2400" dirty="0">
                <a:latin typeface="Times" charset="0"/>
              </a:rPr>
              <a:t>to user and executes application programs on a remote </a:t>
            </a:r>
            <a:r>
              <a:rPr lang="en-US" sz="2400" dirty="0" smtClean="0">
                <a:latin typeface="Times" charset="0"/>
              </a:rPr>
              <a:t>computer: Do not download the code but run it on remote machine.</a:t>
            </a:r>
          </a:p>
          <a:p>
            <a:pPr eaLnBrk="0" hangingPunct="0">
              <a:spcBef>
                <a:spcPct val="50000"/>
              </a:spcBef>
              <a:buFontTx/>
              <a:buChar char="•"/>
            </a:pPr>
            <a:endParaRPr lang="en-US" sz="2400" dirty="0" smtClean="0">
              <a:latin typeface="Times" charset="0"/>
            </a:endParaRPr>
          </a:p>
          <a:p>
            <a:pPr eaLnBrk="0" hangingPunct="0">
              <a:spcBef>
                <a:spcPct val="50000"/>
              </a:spcBef>
              <a:buFontTx/>
              <a:buChar char="•"/>
            </a:pPr>
            <a:r>
              <a:rPr lang="en-US" sz="2400" dirty="0" smtClean="0">
                <a:latin typeface="Times" charset="0"/>
              </a:rPr>
              <a:t>Low </a:t>
            </a:r>
            <a:r>
              <a:rPr lang="en-US" sz="2400" dirty="0">
                <a:latin typeface="Times" charset="0"/>
              </a:rPr>
              <a:t>management &amp; h/w cost as the network computer scheme</a:t>
            </a:r>
          </a:p>
          <a:p>
            <a:pPr eaLnBrk="0" hangingPunct="0">
              <a:spcBef>
                <a:spcPct val="50000"/>
              </a:spcBef>
              <a:buFontTx/>
              <a:buChar char="•"/>
            </a:pPr>
            <a:r>
              <a:rPr lang="en-US" sz="2400" dirty="0" smtClean="0">
                <a:latin typeface="Times" charset="0"/>
              </a:rPr>
              <a:t>The </a:t>
            </a:r>
            <a:r>
              <a:rPr lang="en-US" sz="2400" dirty="0">
                <a:latin typeface="Times" charset="0"/>
              </a:rPr>
              <a:t>compute server must be fast machine or cluster.</a:t>
            </a:r>
          </a:p>
          <a:p>
            <a:pPr eaLnBrk="0" hangingPunct="0">
              <a:spcBef>
                <a:spcPct val="50000"/>
              </a:spcBef>
              <a:buFontTx/>
              <a:buChar char="•"/>
            </a:pPr>
            <a:endParaRPr lang="en-US" sz="2400" b="1" dirty="0" smtClean="0">
              <a:latin typeface="Times" charset="0"/>
            </a:endParaRPr>
          </a:p>
          <a:p>
            <a:pPr eaLnBrk="0" hangingPunct="0">
              <a:spcBef>
                <a:spcPct val="50000"/>
              </a:spcBef>
              <a:buFontTx/>
              <a:buChar char="•"/>
            </a:pPr>
            <a:r>
              <a:rPr lang="en-US" sz="2400" b="1" dirty="0" smtClean="0">
                <a:latin typeface="Times" charset="0"/>
              </a:rPr>
              <a:t>Drawback: </a:t>
            </a:r>
            <a:r>
              <a:rPr lang="en-US" sz="2000" dirty="0" smtClean="0">
                <a:latin typeface="Times" charset="0"/>
              </a:rPr>
              <a:t>DO </a:t>
            </a:r>
            <a:r>
              <a:rPr lang="en-US" sz="2000" dirty="0">
                <a:latin typeface="Times" charset="0"/>
              </a:rPr>
              <a:t>NOT work well with highly interactive graphical activities such as CAD &amp; image processing</a:t>
            </a:r>
          </a:p>
          <a:p>
            <a:pPr lvl="1" algn="ctr" eaLnBrk="0" hangingPunct="0">
              <a:spcBef>
                <a:spcPct val="50000"/>
              </a:spcBef>
            </a:pPr>
            <a:r>
              <a:rPr lang="en-US" sz="2000" b="1" dirty="0">
                <a:solidFill>
                  <a:srgbClr val="FF0000"/>
                </a:solidFill>
                <a:latin typeface="Times" charset="0"/>
              </a:rPr>
              <a:t>See some commercial examples from book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1265238" y="1020764"/>
            <a:ext cx="8229600" cy="5010760"/>
          </a:xfrm>
        </p:spPr>
        <p:txBody>
          <a:bodyPr/>
          <a:lstStyle/>
          <a:p>
            <a:pPr eaLnBrk="1" hangingPunct="1">
              <a:lnSpc>
                <a:spcPct val="90000"/>
              </a:lnSpc>
            </a:pPr>
            <a:r>
              <a:rPr lang="en-US" sz="2400" b="1" dirty="0" smtClean="0">
                <a:solidFill>
                  <a:srgbClr val="0070C0"/>
                </a:solidFill>
              </a:rPr>
              <a:t>Architectural Models</a:t>
            </a:r>
          </a:p>
          <a:p>
            <a:pPr eaLnBrk="1" hangingPunct="1">
              <a:lnSpc>
                <a:spcPct val="90000"/>
              </a:lnSpc>
            </a:pPr>
            <a:r>
              <a:rPr lang="en-US" sz="2400" b="1" dirty="0" smtClean="0">
                <a:solidFill>
                  <a:srgbClr val="0070C0"/>
                </a:solidFill>
              </a:rPr>
              <a:t>Fundamental Models</a:t>
            </a:r>
          </a:p>
          <a:p>
            <a:pPr eaLnBrk="1" hangingPunct="1">
              <a:lnSpc>
                <a:spcPct val="90000"/>
              </a:lnSpc>
            </a:pPr>
            <a:endParaRPr lang="en-US" sz="2400" b="1" dirty="0" smtClean="0">
              <a:solidFill>
                <a:srgbClr val="0070C0"/>
              </a:solidFill>
            </a:endParaRPr>
          </a:p>
          <a:p>
            <a:pPr eaLnBrk="1" hangingPunct="1">
              <a:lnSpc>
                <a:spcPct val="90000"/>
              </a:lnSpc>
            </a:pPr>
            <a:r>
              <a:rPr lang="en-US" sz="2400" b="1" dirty="0" smtClean="0">
                <a:solidFill>
                  <a:srgbClr val="0070C0"/>
                </a:solidFill>
              </a:rPr>
              <a:t>Architectural models (definition):</a:t>
            </a:r>
          </a:p>
          <a:p>
            <a:pPr lvl="1" eaLnBrk="1" hangingPunct="1">
              <a:lnSpc>
                <a:spcPct val="90000"/>
              </a:lnSpc>
              <a:spcBef>
                <a:spcPts val="638"/>
              </a:spcBef>
              <a:buSzPct val="29000"/>
              <a:buFont typeface="StarSymbol"/>
              <a:buChar char=""/>
            </a:pPr>
            <a:r>
              <a:rPr lang="en-GB" sz="2400" dirty="0" smtClean="0"/>
              <a:t>The way in which the components of systems interact with one another and the way in which they are mapped onto an underlying network of computers</a:t>
            </a:r>
            <a:endParaRPr lang="en-US" sz="1800" dirty="0" smtClean="0"/>
          </a:p>
          <a:p>
            <a:pPr eaLnBrk="1" hangingPunct="1">
              <a:lnSpc>
                <a:spcPct val="90000"/>
              </a:lnSpc>
            </a:pPr>
            <a:endParaRPr lang="en-US" sz="2400" b="1" dirty="0" smtClean="0">
              <a:solidFill>
                <a:srgbClr val="0070C0"/>
              </a:solidFill>
            </a:endParaRPr>
          </a:p>
          <a:p>
            <a:pPr eaLnBrk="1" hangingPunct="1">
              <a:lnSpc>
                <a:spcPct val="90000"/>
              </a:lnSpc>
            </a:pPr>
            <a:r>
              <a:rPr lang="en-US" sz="2400" u="sng" dirty="0" smtClean="0"/>
              <a:t>Examples</a:t>
            </a:r>
          </a:p>
          <a:p>
            <a:pPr lvl="1" eaLnBrk="1" hangingPunct="1">
              <a:lnSpc>
                <a:spcPct val="90000"/>
              </a:lnSpc>
            </a:pPr>
            <a:r>
              <a:rPr lang="en-US" sz="2400" dirty="0" smtClean="0"/>
              <a:t>Client /server </a:t>
            </a:r>
          </a:p>
          <a:p>
            <a:pPr lvl="1" eaLnBrk="1" hangingPunct="1">
              <a:lnSpc>
                <a:spcPct val="90000"/>
              </a:lnSpc>
            </a:pPr>
            <a:r>
              <a:rPr lang="en-US" sz="2400" dirty="0" smtClean="0"/>
              <a:t>Peer-to-peer model</a:t>
            </a:r>
          </a:p>
        </p:txBody>
      </p:sp>
      <p:sp>
        <p:nvSpPr>
          <p:cNvPr id="21507" name="Rectangle 2"/>
          <p:cNvSpPr>
            <a:spLocks noGrp="1" noChangeArrowheads="1"/>
          </p:cNvSpPr>
          <p:nvPr>
            <p:ph type="title"/>
          </p:nvPr>
        </p:nvSpPr>
        <p:spPr>
          <a:xfrm>
            <a:off x="1143000" y="0"/>
            <a:ext cx="8020050" cy="1006475"/>
          </a:xfrm>
        </p:spPr>
        <p:txBody>
          <a:bodyPr>
            <a:normAutofit/>
          </a:bodyPr>
          <a:lstStyle/>
          <a:p>
            <a:pPr algn="ctr" eaLnBrk="1" fontAlgn="auto" hangingPunct="1">
              <a:spcAft>
                <a:spcPts val="0"/>
              </a:spcAft>
              <a:defRPr/>
            </a:pPr>
            <a:r>
              <a:rPr lang="en-US" sz="4000" dirty="0" smtClean="0">
                <a:solidFill>
                  <a:srgbClr val="FFC000"/>
                </a:solidFill>
              </a:rPr>
              <a:t>Distributed system models</a:t>
            </a:r>
          </a:p>
        </p:txBody>
      </p:sp>
      <p:sp>
        <p:nvSpPr>
          <p:cNvPr id="21508" name="Slide Number Placeholder 3"/>
          <p:cNvSpPr>
            <a:spLocks noGrp="1"/>
          </p:cNvSpPr>
          <p:nvPr>
            <p:ph type="sldNum" sz="quarter" idx="12"/>
          </p:nvPr>
        </p:nvSpPr>
        <p:spPr/>
        <p:txBody>
          <a:bodyPr/>
          <a:lstStyle/>
          <a:p>
            <a:pPr>
              <a:defRPr/>
            </a:pPr>
            <a:fld id="{B1527348-B494-4831-BDF6-AE1256EE872D}" type="slidenum">
              <a:rPr lang="en-US">
                <a:latin typeface="Arial" pitchFamily="34" charset="0"/>
                <a:ea typeface="MS PGothic" pitchFamily="34" charset="-128"/>
              </a:rPr>
              <a:pPr>
                <a:defRPr/>
              </a:pPr>
              <a:t>4</a:t>
            </a:fld>
            <a:endParaRPr lang="en-US">
              <a:latin typeface="Arial" pitchFamily="34" charset="0"/>
              <a:ea typeface="MS PGothic" pitchFamily="34" charset="-128"/>
            </a:endParaRPr>
          </a:p>
        </p:txBody>
      </p:sp>
      <p:sp>
        <p:nvSpPr>
          <p:cNvPr id="5" name="TextBox 4"/>
          <p:cNvSpPr txBox="1"/>
          <p:nvPr/>
        </p:nvSpPr>
        <p:spPr>
          <a:xfrm>
            <a:off x="5451231" y="4273062"/>
            <a:ext cx="4185138" cy="1200329"/>
          </a:xfrm>
          <a:prstGeom prst="rect">
            <a:avLst/>
          </a:prstGeom>
          <a:solidFill>
            <a:schemeClr val="accent2">
              <a:lumMod val="40000"/>
              <a:lumOff val="60000"/>
            </a:schemeClr>
          </a:solidFill>
        </p:spPr>
        <p:txBody>
          <a:bodyPr wrap="square" rtlCol="0">
            <a:spAutoFit/>
          </a:bodyPr>
          <a:lstStyle/>
          <a:p>
            <a:pPr algn="ctr"/>
            <a:r>
              <a:rPr lang="en-GB" b="1" dirty="0" smtClean="0"/>
              <a:t>Architectural Models</a:t>
            </a:r>
          </a:p>
          <a:p>
            <a:pPr algn="ctr"/>
            <a:endParaRPr lang="en-GB" b="1" dirty="0" smtClean="0"/>
          </a:p>
          <a:p>
            <a:pPr algn="ctr"/>
            <a:r>
              <a:rPr lang="en-GB" dirty="0" smtClean="0"/>
              <a:t>Placement of Parts + Relationship between parts</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55750" y="274638"/>
            <a:ext cx="8121650" cy="1143000"/>
          </a:xfrm>
        </p:spPr>
        <p:txBody>
          <a:bodyPr/>
          <a:lstStyle/>
          <a:p>
            <a:pPr algn="ctr" eaLnBrk="1" fontAlgn="auto" hangingPunct="1">
              <a:spcAft>
                <a:spcPts val="0"/>
              </a:spcAft>
              <a:defRPr/>
            </a:pPr>
            <a:r>
              <a:rPr lang="en-GB" sz="2400" dirty="0" smtClean="0">
                <a:solidFill>
                  <a:schemeClr val="accent2"/>
                </a:solidFill>
              </a:rPr>
              <a:t>2.2.3</a:t>
            </a:r>
            <a:r>
              <a:rPr lang="en-GB" dirty="0" smtClean="0">
                <a:solidFill>
                  <a:schemeClr val="accent2"/>
                </a:solidFill>
              </a:rPr>
              <a:t>	Thin Client</a:t>
            </a:r>
            <a:endParaRPr lang="en-GB" dirty="0">
              <a:solidFill>
                <a:schemeClr val="accent2"/>
              </a:solidFill>
            </a:endParaRPr>
          </a:p>
        </p:txBody>
      </p:sp>
      <p:sp>
        <p:nvSpPr>
          <p:cNvPr id="20" name="Slide Number Placeholder 4"/>
          <p:cNvSpPr>
            <a:spLocks noGrp="1"/>
          </p:cNvSpPr>
          <p:nvPr>
            <p:ph type="sldNum" sz="quarter" idx="12"/>
          </p:nvPr>
        </p:nvSpPr>
        <p:spPr>
          <a:xfrm>
            <a:off x="9410700" y="4514850"/>
            <a:ext cx="495300" cy="476250"/>
          </a:xfrm>
        </p:spPr>
        <p:txBody>
          <a:bodyPr/>
          <a:lstStyle/>
          <a:p>
            <a:pPr>
              <a:defRPr/>
            </a:pPr>
            <a:fld id="{959D4A84-0DAF-48CF-A77F-1DFA579799DF}" type="slidenum">
              <a:rPr lang="ar-SA"/>
              <a:pPr>
                <a:defRPr/>
              </a:pPr>
              <a:t>40</a:t>
            </a:fld>
            <a:endParaRPr lang="en-US"/>
          </a:p>
        </p:txBody>
      </p:sp>
      <p:grpSp>
        <p:nvGrpSpPr>
          <p:cNvPr id="45060" name="Group 20"/>
          <p:cNvGrpSpPr>
            <a:grpSpLocks/>
          </p:cNvGrpSpPr>
          <p:nvPr/>
        </p:nvGrpSpPr>
        <p:grpSpPr bwMode="auto">
          <a:xfrm>
            <a:off x="1036638" y="2678113"/>
            <a:ext cx="8702675" cy="2389187"/>
            <a:chOff x="663575" y="2677336"/>
            <a:chExt cx="8702675" cy="2389187"/>
          </a:xfrm>
        </p:grpSpPr>
        <p:sp>
          <p:nvSpPr>
            <p:cNvPr id="45061" name="Rectangle 4"/>
            <p:cNvSpPr>
              <a:spLocks noChangeArrowheads="1"/>
            </p:cNvSpPr>
            <p:nvPr/>
          </p:nvSpPr>
          <p:spPr bwMode="auto">
            <a:xfrm>
              <a:off x="1209675" y="3393298"/>
              <a:ext cx="1987550" cy="1289050"/>
            </a:xfrm>
            <a:prstGeom prst="rect">
              <a:avLst/>
            </a:prstGeom>
            <a:solidFill>
              <a:srgbClr val="FFDC99"/>
            </a:solidFill>
            <a:ln w="9525">
              <a:noFill/>
              <a:miter lim="800000"/>
              <a:headEnd/>
              <a:tailEnd/>
            </a:ln>
          </p:spPr>
          <p:txBody>
            <a:bodyPr/>
            <a:lstStyle/>
            <a:p>
              <a:endParaRPr lang="en-US"/>
            </a:p>
          </p:txBody>
        </p:sp>
        <p:sp>
          <p:nvSpPr>
            <p:cNvPr id="45062" name="Rectangle 5"/>
            <p:cNvSpPr>
              <a:spLocks noChangeArrowheads="1"/>
            </p:cNvSpPr>
            <p:nvPr/>
          </p:nvSpPr>
          <p:spPr bwMode="auto">
            <a:xfrm>
              <a:off x="1209675" y="3393298"/>
              <a:ext cx="2022475" cy="1323975"/>
            </a:xfrm>
            <a:prstGeom prst="rect">
              <a:avLst/>
            </a:prstGeom>
            <a:noFill/>
            <a:ln w="50800">
              <a:solidFill>
                <a:srgbClr val="FFDC99"/>
              </a:solidFill>
              <a:miter lim="800000"/>
              <a:headEnd/>
              <a:tailEnd/>
            </a:ln>
          </p:spPr>
          <p:txBody>
            <a:bodyPr/>
            <a:lstStyle/>
            <a:p>
              <a:endParaRPr lang="en-US"/>
            </a:p>
          </p:txBody>
        </p:sp>
        <p:sp>
          <p:nvSpPr>
            <p:cNvPr id="45063" name="Rectangle 6"/>
            <p:cNvSpPr>
              <a:spLocks noChangeArrowheads="1"/>
            </p:cNvSpPr>
            <p:nvPr/>
          </p:nvSpPr>
          <p:spPr bwMode="auto">
            <a:xfrm>
              <a:off x="6578600" y="3080561"/>
              <a:ext cx="2752725" cy="1951037"/>
            </a:xfrm>
            <a:prstGeom prst="rect">
              <a:avLst/>
            </a:prstGeom>
            <a:solidFill>
              <a:srgbClr val="FFDC99"/>
            </a:solidFill>
            <a:ln w="9525">
              <a:noFill/>
              <a:miter lim="800000"/>
              <a:headEnd/>
              <a:tailEnd/>
            </a:ln>
          </p:spPr>
          <p:txBody>
            <a:bodyPr/>
            <a:lstStyle/>
            <a:p>
              <a:endParaRPr lang="en-US"/>
            </a:p>
          </p:txBody>
        </p:sp>
        <p:sp>
          <p:nvSpPr>
            <p:cNvPr id="45064" name="Rectangle 7"/>
            <p:cNvSpPr>
              <a:spLocks noChangeArrowheads="1"/>
            </p:cNvSpPr>
            <p:nvPr/>
          </p:nvSpPr>
          <p:spPr bwMode="auto">
            <a:xfrm>
              <a:off x="6578600" y="3080561"/>
              <a:ext cx="2787650" cy="1985962"/>
            </a:xfrm>
            <a:prstGeom prst="rect">
              <a:avLst/>
            </a:prstGeom>
            <a:noFill/>
            <a:ln w="50800">
              <a:solidFill>
                <a:srgbClr val="FFDC99"/>
              </a:solidFill>
              <a:miter lim="800000"/>
              <a:headEnd/>
              <a:tailEnd/>
            </a:ln>
          </p:spPr>
          <p:txBody>
            <a:bodyPr/>
            <a:lstStyle/>
            <a:p>
              <a:endParaRPr lang="en-US"/>
            </a:p>
          </p:txBody>
        </p:sp>
        <p:sp>
          <p:nvSpPr>
            <p:cNvPr id="45065" name="Oval 8"/>
            <p:cNvSpPr>
              <a:spLocks noChangeArrowheads="1"/>
            </p:cNvSpPr>
            <p:nvPr/>
          </p:nvSpPr>
          <p:spPr bwMode="auto">
            <a:xfrm>
              <a:off x="1384300" y="3672698"/>
              <a:ext cx="1638300" cy="871538"/>
            </a:xfrm>
            <a:prstGeom prst="ellipse">
              <a:avLst/>
            </a:prstGeom>
            <a:solidFill>
              <a:srgbClr val="FFFFFF"/>
            </a:solidFill>
            <a:ln w="50800">
              <a:solidFill>
                <a:srgbClr val="000000"/>
              </a:solidFill>
              <a:round/>
              <a:headEnd/>
              <a:tailEnd/>
            </a:ln>
          </p:spPr>
          <p:txBody>
            <a:bodyPr/>
            <a:lstStyle/>
            <a:p>
              <a:endParaRPr lang="en-US"/>
            </a:p>
          </p:txBody>
        </p:sp>
        <p:sp>
          <p:nvSpPr>
            <p:cNvPr id="45066" name="Rectangle 9"/>
            <p:cNvSpPr>
              <a:spLocks noChangeArrowheads="1"/>
            </p:cNvSpPr>
            <p:nvPr/>
          </p:nvSpPr>
          <p:spPr bwMode="auto">
            <a:xfrm>
              <a:off x="1952625" y="3828273"/>
              <a:ext cx="544513" cy="33496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rPr>
                <a:t>Thin</a:t>
              </a:r>
              <a:endParaRPr lang="en-GB" sz="2400">
                <a:latin typeface="Times" charset="0"/>
              </a:endParaRPr>
            </a:p>
          </p:txBody>
        </p:sp>
        <p:sp>
          <p:nvSpPr>
            <p:cNvPr id="45067" name="Rectangle 10"/>
            <p:cNvSpPr>
              <a:spLocks noChangeArrowheads="1"/>
            </p:cNvSpPr>
            <p:nvPr/>
          </p:nvSpPr>
          <p:spPr bwMode="auto">
            <a:xfrm>
              <a:off x="1874838" y="4141011"/>
              <a:ext cx="714375" cy="334962"/>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rPr>
                <a:t>Client</a:t>
              </a:r>
              <a:endParaRPr lang="en-GB" sz="2400">
                <a:latin typeface="Times" charset="0"/>
              </a:endParaRPr>
            </a:p>
          </p:txBody>
        </p:sp>
        <p:sp>
          <p:nvSpPr>
            <p:cNvPr id="45068" name="Oval 11"/>
            <p:cNvSpPr>
              <a:spLocks noChangeArrowheads="1"/>
            </p:cNvSpPr>
            <p:nvPr/>
          </p:nvSpPr>
          <p:spPr bwMode="auto">
            <a:xfrm>
              <a:off x="7065963" y="3602848"/>
              <a:ext cx="1778000" cy="906463"/>
            </a:xfrm>
            <a:prstGeom prst="ellipse">
              <a:avLst/>
            </a:prstGeom>
            <a:solidFill>
              <a:srgbClr val="FFFFFF"/>
            </a:solidFill>
            <a:ln w="50800">
              <a:solidFill>
                <a:srgbClr val="000000"/>
              </a:solidFill>
              <a:round/>
              <a:headEnd/>
              <a:tailEnd/>
            </a:ln>
          </p:spPr>
          <p:txBody>
            <a:bodyPr/>
            <a:lstStyle/>
            <a:p>
              <a:endParaRPr lang="en-US"/>
            </a:p>
          </p:txBody>
        </p:sp>
        <p:sp>
          <p:nvSpPr>
            <p:cNvPr id="45069" name="Rectangle 12"/>
            <p:cNvSpPr>
              <a:spLocks noChangeArrowheads="1"/>
            </p:cNvSpPr>
            <p:nvPr/>
          </p:nvSpPr>
          <p:spPr bwMode="auto">
            <a:xfrm>
              <a:off x="7310438" y="3758423"/>
              <a:ext cx="1366837" cy="33496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rPr>
                <a:t>Application</a:t>
              </a:r>
              <a:endParaRPr lang="en-GB" sz="2400">
                <a:latin typeface="Times" charset="0"/>
              </a:endParaRPr>
            </a:p>
          </p:txBody>
        </p:sp>
        <p:sp>
          <p:nvSpPr>
            <p:cNvPr id="45070" name="Rectangle 13"/>
            <p:cNvSpPr>
              <a:spLocks noChangeArrowheads="1"/>
            </p:cNvSpPr>
            <p:nvPr/>
          </p:nvSpPr>
          <p:spPr bwMode="auto">
            <a:xfrm>
              <a:off x="7502525" y="4071161"/>
              <a:ext cx="1009650" cy="334962"/>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rPr>
                <a:t>Process</a:t>
              </a:r>
              <a:endParaRPr lang="en-GB" sz="2400">
                <a:latin typeface="Times" charset="0"/>
              </a:endParaRPr>
            </a:p>
          </p:txBody>
        </p:sp>
        <p:sp>
          <p:nvSpPr>
            <p:cNvPr id="45071" name="Rectangle 14"/>
            <p:cNvSpPr>
              <a:spLocks noChangeArrowheads="1"/>
            </p:cNvSpPr>
            <p:nvPr/>
          </p:nvSpPr>
          <p:spPr bwMode="auto">
            <a:xfrm>
              <a:off x="663575" y="2921811"/>
              <a:ext cx="3062288" cy="334962"/>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rPr>
                <a:t>Network computer or PC</a:t>
              </a:r>
              <a:endParaRPr lang="en-GB" sz="2400">
                <a:latin typeface="Times" charset="0"/>
              </a:endParaRPr>
            </a:p>
          </p:txBody>
        </p:sp>
        <p:sp>
          <p:nvSpPr>
            <p:cNvPr id="45072" name="Rectangle 15"/>
            <p:cNvSpPr>
              <a:spLocks noChangeArrowheads="1"/>
            </p:cNvSpPr>
            <p:nvPr/>
          </p:nvSpPr>
          <p:spPr bwMode="auto">
            <a:xfrm>
              <a:off x="6975475" y="2677336"/>
              <a:ext cx="1990725" cy="334962"/>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rPr>
                <a:t>Compute server</a:t>
              </a:r>
              <a:endParaRPr lang="en-GB" sz="2400">
                <a:latin typeface="Times" charset="0"/>
              </a:endParaRPr>
            </a:p>
          </p:txBody>
        </p:sp>
        <p:sp>
          <p:nvSpPr>
            <p:cNvPr id="45073" name="Freeform 16"/>
            <p:cNvSpPr>
              <a:spLocks/>
            </p:cNvSpPr>
            <p:nvPr/>
          </p:nvSpPr>
          <p:spPr bwMode="auto">
            <a:xfrm>
              <a:off x="3022600" y="4020361"/>
              <a:ext cx="417513" cy="104775"/>
            </a:xfrm>
            <a:custGeom>
              <a:avLst/>
              <a:gdLst>
                <a:gd name="T0" fmla="*/ 0 w 263"/>
                <a:gd name="T1" fmla="*/ 55443437 h 66"/>
                <a:gd name="T2" fmla="*/ 166330484 w 263"/>
                <a:gd name="T3" fmla="*/ 0 h 66"/>
                <a:gd name="T4" fmla="*/ 443548024 w 263"/>
                <a:gd name="T5" fmla="*/ 55443437 h 66"/>
                <a:gd name="T6" fmla="*/ 554434980 w 263"/>
                <a:gd name="T7" fmla="*/ 110886873 h 66"/>
                <a:gd name="T8" fmla="*/ 662802572 w 263"/>
                <a:gd name="T9" fmla="*/ 166330285 h 66"/>
                <a:gd name="T10" fmla="*/ 0 60000 65536"/>
                <a:gd name="T11" fmla="*/ 0 60000 65536"/>
                <a:gd name="T12" fmla="*/ 0 60000 65536"/>
                <a:gd name="T13" fmla="*/ 0 60000 65536"/>
                <a:gd name="T14" fmla="*/ 0 60000 65536"/>
                <a:gd name="T15" fmla="*/ 0 w 263"/>
                <a:gd name="T16" fmla="*/ 0 h 66"/>
                <a:gd name="T17" fmla="*/ 263 w 263"/>
                <a:gd name="T18" fmla="*/ 66 h 66"/>
              </a:gdLst>
              <a:ahLst/>
              <a:cxnLst>
                <a:cxn ang="T10">
                  <a:pos x="T0" y="T1"/>
                </a:cxn>
                <a:cxn ang="T11">
                  <a:pos x="T2" y="T3"/>
                </a:cxn>
                <a:cxn ang="T12">
                  <a:pos x="T4" y="T5"/>
                </a:cxn>
                <a:cxn ang="T13">
                  <a:pos x="T6" y="T7"/>
                </a:cxn>
                <a:cxn ang="T14">
                  <a:pos x="T8" y="T9"/>
                </a:cxn>
              </a:cxnLst>
              <a:rect l="T15" t="T16" r="T17" b="T18"/>
              <a:pathLst>
                <a:path w="263" h="66">
                  <a:moveTo>
                    <a:pt x="0" y="22"/>
                  </a:moveTo>
                  <a:lnTo>
                    <a:pt x="66" y="0"/>
                  </a:lnTo>
                  <a:lnTo>
                    <a:pt x="176" y="22"/>
                  </a:lnTo>
                  <a:lnTo>
                    <a:pt x="220" y="44"/>
                  </a:lnTo>
                  <a:lnTo>
                    <a:pt x="263" y="66"/>
                  </a:lnTo>
                </a:path>
              </a:pathLst>
            </a:custGeom>
            <a:noFill/>
            <a:ln w="50800">
              <a:solidFill>
                <a:srgbClr val="000000"/>
              </a:solidFill>
              <a:prstDash val="solid"/>
              <a:round/>
              <a:headEnd/>
              <a:tailEnd/>
            </a:ln>
          </p:spPr>
          <p:txBody>
            <a:bodyPr/>
            <a:lstStyle/>
            <a:p>
              <a:endParaRPr lang="en-GB"/>
            </a:p>
          </p:txBody>
        </p:sp>
        <p:sp>
          <p:nvSpPr>
            <p:cNvPr id="45074" name="Freeform 17"/>
            <p:cNvSpPr>
              <a:spLocks/>
            </p:cNvSpPr>
            <p:nvPr/>
          </p:nvSpPr>
          <p:spPr bwMode="auto">
            <a:xfrm>
              <a:off x="6054725" y="4020361"/>
              <a:ext cx="1046163" cy="34925"/>
            </a:xfrm>
            <a:custGeom>
              <a:avLst/>
              <a:gdLst>
                <a:gd name="T0" fmla="*/ 1660784338 w 659"/>
                <a:gd name="T1" fmla="*/ 0 h 22"/>
                <a:gd name="T2" fmla="*/ 1328123677 w 659"/>
                <a:gd name="T3" fmla="*/ 55443443 h 22"/>
                <a:gd name="T4" fmla="*/ 720764963 w 659"/>
                <a:gd name="T5" fmla="*/ 55443443 h 22"/>
                <a:gd name="T6" fmla="*/ 277217317 w 659"/>
                <a:gd name="T7" fmla="*/ 55443443 h 22"/>
                <a:gd name="T8" fmla="*/ 0 w 659"/>
                <a:gd name="T9" fmla="*/ 55443443 h 22"/>
                <a:gd name="T10" fmla="*/ 0 60000 65536"/>
                <a:gd name="T11" fmla="*/ 0 60000 65536"/>
                <a:gd name="T12" fmla="*/ 0 60000 65536"/>
                <a:gd name="T13" fmla="*/ 0 60000 65536"/>
                <a:gd name="T14" fmla="*/ 0 60000 65536"/>
                <a:gd name="T15" fmla="*/ 0 w 659"/>
                <a:gd name="T16" fmla="*/ 0 h 22"/>
                <a:gd name="T17" fmla="*/ 659 w 659"/>
                <a:gd name="T18" fmla="*/ 22 h 22"/>
              </a:gdLst>
              <a:ahLst/>
              <a:cxnLst>
                <a:cxn ang="T10">
                  <a:pos x="T0" y="T1"/>
                </a:cxn>
                <a:cxn ang="T11">
                  <a:pos x="T2" y="T3"/>
                </a:cxn>
                <a:cxn ang="T12">
                  <a:pos x="T4" y="T5"/>
                </a:cxn>
                <a:cxn ang="T13">
                  <a:pos x="T6" y="T7"/>
                </a:cxn>
                <a:cxn ang="T14">
                  <a:pos x="T8" y="T9"/>
                </a:cxn>
              </a:cxnLst>
              <a:rect l="T15" t="T16" r="T17" b="T18"/>
              <a:pathLst>
                <a:path w="659" h="22">
                  <a:moveTo>
                    <a:pt x="659" y="0"/>
                  </a:moveTo>
                  <a:lnTo>
                    <a:pt x="527" y="22"/>
                  </a:lnTo>
                  <a:lnTo>
                    <a:pt x="286" y="22"/>
                  </a:lnTo>
                  <a:lnTo>
                    <a:pt x="110" y="22"/>
                  </a:lnTo>
                  <a:lnTo>
                    <a:pt x="0" y="22"/>
                  </a:lnTo>
                </a:path>
              </a:pathLst>
            </a:custGeom>
            <a:noFill/>
            <a:ln w="50800">
              <a:solidFill>
                <a:srgbClr val="000000"/>
              </a:solidFill>
              <a:prstDash val="solid"/>
              <a:round/>
              <a:headEnd/>
              <a:tailEnd/>
            </a:ln>
          </p:spPr>
          <p:txBody>
            <a:bodyPr/>
            <a:lstStyle/>
            <a:p>
              <a:endParaRPr lang="en-GB"/>
            </a:p>
          </p:txBody>
        </p:sp>
        <p:sp>
          <p:nvSpPr>
            <p:cNvPr id="45075" name="Freeform 18"/>
            <p:cNvSpPr>
              <a:spLocks/>
            </p:cNvSpPr>
            <p:nvPr/>
          </p:nvSpPr>
          <p:spPr bwMode="auto">
            <a:xfrm>
              <a:off x="3405188" y="3393298"/>
              <a:ext cx="2824162" cy="1150938"/>
            </a:xfrm>
            <a:custGeom>
              <a:avLst/>
              <a:gdLst>
                <a:gd name="T0" fmla="*/ 110886875 w 1779"/>
                <a:gd name="T1" fmla="*/ 443547742 h 725"/>
                <a:gd name="T2" fmla="*/ 166330287 w 1779"/>
                <a:gd name="T3" fmla="*/ 332660757 h 725"/>
                <a:gd name="T4" fmla="*/ 443547498 w 1779"/>
                <a:gd name="T5" fmla="*/ 166330378 h 725"/>
                <a:gd name="T6" fmla="*/ 720764561 w 1779"/>
                <a:gd name="T7" fmla="*/ 110886935 h 725"/>
                <a:gd name="T8" fmla="*/ 887094996 w 1779"/>
                <a:gd name="T9" fmla="*/ 110886935 h 725"/>
                <a:gd name="T10" fmla="*/ 997981821 w 1779"/>
                <a:gd name="T11" fmla="*/ 55443468 h 725"/>
                <a:gd name="T12" fmla="*/ 1328122935 w 1779"/>
                <a:gd name="T13" fmla="*/ 110886935 h 725"/>
                <a:gd name="T14" fmla="*/ 1660781822 w 1779"/>
                <a:gd name="T15" fmla="*/ 166330378 h 725"/>
                <a:gd name="T16" fmla="*/ 1993442694 w 1779"/>
                <a:gd name="T17" fmla="*/ 166330378 h 725"/>
                <a:gd name="T18" fmla="*/ 2147483647 w 1779"/>
                <a:gd name="T19" fmla="*/ 166330378 h 725"/>
                <a:gd name="T20" fmla="*/ 2147483647 w 1779"/>
                <a:gd name="T21" fmla="*/ 110886935 h 725"/>
                <a:gd name="T22" fmla="*/ 2147483647 w 1779"/>
                <a:gd name="T23" fmla="*/ 55443468 h 725"/>
                <a:gd name="T24" fmla="*/ 2147483647 w 1779"/>
                <a:gd name="T25" fmla="*/ 0 h 725"/>
                <a:gd name="T26" fmla="*/ 2147483647 w 1779"/>
                <a:gd name="T27" fmla="*/ 0 h 725"/>
                <a:gd name="T28" fmla="*/ 2147483647 w 1779"/>
                <a:gd name="T29" fmla="*/ 0 h 725"/>
                <a:gd name="T30" fmla="*/ 2147483647 w 1779"/>
                <a:gd name="T31" fmla="*/ 55443468 h 725"/>
                <a:gd name="T32" fmla="*/ 2147483647 w 1779"/>
                <a:gd name="T33" fmla="*/ 110886935 h 725"/>
                <a:gd name="T34" fmla="*/ 2147483647 w 1779"/>
                <a:gd name="T35" fmla="*/ 166330378 h 725"/>
                <a:gd name="T36" fmla="*/ 2147483647 w 1779"/>
                <a:gd name="T37" fmla="*/ 332660757 h 725"/>
                <a:gd name="T38" fmla="*/ 2147483647 w 1779"/>
                <a:gd name="T39" fmla="*/ 554434628 h 725"/>
                <a:gd name="T40" fmla="*/ 2147483647 w 1779"/>
                <a:gd name="T41" fmla="*/ 884576121 h 725"/>
                <a:gd name="T42" fmla="*/ 2147483647 w 1779"/>
                <a:gd name="T43" fmla="*/ 1106349892 h 725"/>
                <a:gd name="T44" fmla="*/ 2147483647 w 1779"/>
                <a:gd name="T45" fmla="*/ 1272680221 h 725"/>
                <a:gd name="T46" fmla="*/ 2147483647 w 1779"/>
                <a:gd name="T47" fmla="*/ 1605340879 h 725"/>
                <a:gd name="T48" fmla="*/ 2147483647 w 1779"/>
                <a:gd name="T49" fmla="*/ 1716228161 h 725"/>
                <a:gd name="T50" fmla="*/ 2147483647 w 1779"/>
                <a:gd name="T51" fmla="*/ 1827115047 h 725"/>
                <a:gd name="T52" fmla="*/ 2147483647 w 1779"/>
                <a:gd name="T53" fmla="*/ 1771671604 h 725"/>
                <a:gd name="T54" fmla="*/ 2147483647 w 1779"/>
                <a:gd name="T55" fmla="*/ 1716228161 h 725"/>
                <a:gd name="T56" fmla="*/ 2147483647 w 1779"/>
                <a:gd name="T57" fmla="*/ 1716228161 h 725"/>
                <a:gd name="T58" fmla="*/ 2147483647 w 1779"/>
                <a:gd name="T59" fmla="*/ 1660784322 h 725"/>
                <a:gd name="T60" fmla="*/ 2147483647 w 1779"/>
                <a:gd name="T61" fmla="*/ 1660784322 h 725"/>
                <a:gd name="T62" fmla="*/ 1937999281 w 1779"/>
                <a:gd name="T63" fmla="*/ 1660784322 h 725"/>
                <a:gd name="T64" fmla="*/ 1716225631 w 1779"/>
                <a:gd name="T65" fmla="*/ 1716228161 h 725"/>
                <a:gd name="T66" fmla="*/ 1494451585 w 1779"/>
                <a:gd name="T67" fmla="*/ 1716228161 h 725"/>
                <a:gd name="T68" fmla="*/ 1272677935 w 1779"/>
                <a:gd name="T69" fmla="*/ 1716228161 h 725"/>
                <a:gd name="T70" fmla="*/ 1053425234 w 1779"/>
                <a:gd name="T71" fmla="*/ 1771671604 h 725"/>
                <a:gd name="T72" fmla="*/ 831651385 w 1779"/>
                <a:gd name="T73" fmla="*/ 1771671604 h 725"/>
                <a:gd name="T74" fmla="*/ 665321148 w 1779"/>
                <a:gd name="T75" fmla="*/ 1771671604 h 725"/>
                <a:gd name="T76" fmla="*/ 498990911 w 1779"/>
                <a:gd name="T77" fmla="*/ 1716228161 h 725"/>
                <a:gd name="T78" fmla="*/ 388103986 w 1779"/>
                <a:gd name="T79" fmla="*/ 1660784322 h 725"/>
                <a:gd name="T80" fmla="*/ 332660574 w 1779"/>
                <a:gd name="T81" fmla="*/ 1605340879 h 725"/>
                <a:gd name="T82" fmla="*/ 277217162 w 1779"/>
                <a:gd name="T83" fmla="*/ 1549897436 h 725"/>
                <a:gd name="T84" fmla="*/ 166330287 w 1779"/>
                <a:gd name="T85" fmla="*/ 1439010550 h 725"/>
                <a:gd name="T86" fmla="*/ 55443437 w 1779"/>
                <a:gd name="T87" fmla="*/ 1217236778 h 725"/>
                <a:gd name="T88" fmla="*/ 0 w 1779"/>
                <a:gd name="T89" fmla="*/ 1050906450 h 725"/>
                <a:gd name="T90" fmla="*/ 0 w 1779"/>
                <a:gd name="T91" fmla="*/ 884576121 h 725"/>
                <a:gd name="T92" fmla="*/ 0 w 1779"/>
                <a:gd name="T93" fmla="*/ 720764956 h 725"/>
                <a:gd name="T94" fmla="*/ 55443437 w 1779"/>
                <a:gd name="T95" fmla="*/ 554434628 h 725"/>
                <a:gd name="T96" fmla="*/ 110886875 w 1779"/>
                <a:gd name="T97" fmla="*/ 443547742 h 725"/>
                <a:gd name="T98" fmla="*/ 110886875 w 1779"/>
                <a:gd name="T99" fmla="*/ 443547742 h 7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779"/>
                <a:gd name="T151" fmla="*/ 0 h 725"/>
                <a:gd name="T152" fmla="*/ 1779 w 1779"/>
                <a:gd name="T153" fmla="*/ 725 h 7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779" h="725">
                  <a:moveTo>
                    <a:pt x="44" y="176"/>
                  </a:moveTo>
                  <a:lnTo>
                    <a:pt x="66" y="132"/>
                  </a:lnTo>
                  <a:lnTo>
                    <a:pt x="176" y="66"/>
                  </a:lnTo>
                  <a:lnTo>
                    <a:pt x="286" y="44"/>
                  </a:lnTo>
                  <a:lnTo>
                    <a:pt x="352" y="44"/>
                  </a:lnTo>
                  <a:lnTo>
                    <a:pt x="396" y="22"/>
                  </a:lnTo>
                  <a:lnTo>
                    <a:pt x="527" y="44"/>
                  </a:lnTo>
                  <a:lnTo>
                    <a:pt x="659" y="66"/>
                  </a:lnTo>
                  <a:lnTo>
                    <a:pt x="791" y="66"/>
                  </a:lnTo>
                  <a:lnTo>
                    <a:pt x="923" y="66"/>
                  </a:lnTo>
                  <a:lnTo>
                    <a:pt x="1010" y="44"/>
                  </a:lnTo>
                  <a:lnTo>
                    <a:pt x="1076" y="22"/>
                  </a:lnTo>
                  <a:lnTo>
                    <a:pt x="1164" y="0"/>
                  </a:lnTo>
                  <a:lnTo>
                    <a:pt x="1274" y="0"/>
                  </a:lnTo>
                  <a:lnTo>
                    <a:pt x="1362" y="0"/>
                  </a:lnTo>
                  <a:lnTo>
                    <a:pt x="1428" y="22"/>
                  </a:lnTo>
                  <a:lnTo>
                    <a:pt x="1472" y="44"/>
                  </a:lnTo>
                  <a:lnTo>
                    <a:pt x="1559" y="66"/>
                  </a:lnTo>
                  <a:lnTo>
                    <a:pt x="1647" y="132"/>
                  </a:lnTo>
                  <a:lnTo>
                    <a:pt x="1757" y="220"/>
                  </a:lnTo>
                  <a:lnTo>
                    <a:pt x="1779" y="351"/>
                  </a:lnTo>
                  <a:lnTo>
                    <a:pt x="1779" y="439"/>
                  </a:lnTo>
                  <a:lnTo>
                    <a:pt x="1757" y="505"/>
                  </a:lnTo>
                  <a:lnTo>
                    <a:pt x="1713" y="637"/>
                  </a:lnTo>
                  <a:lnTo>
                    <a:pt x="1625" y="681"/>
                  </a:lnTo>
                  <a:lnTo>
                    <a:pt x="1494" y="725"/>
                  </a:lnTo>
                  <a:lnTo>
                    <a:pt x="1362" y="703"/>
                  </a:lnTo>
                  <a:lnTo>
                    <a:pt x="1230" y="681"/>
                  </a:lnTo>
                  <a:lnTo>
                    <a:pt x="1120" y="681"/>
                  </a:lnTo>
                  <a:lnTo>
                    <a:pt x="1010" y="659"/>
                  </a:lnTo>
                  <a:lnTo>
                    <a:pt x="879" y="659"/>
                  </a:lnTo>
                  <a:lnTo>
                    <a:pt x="769" y="659"/>
                  </a:lnTo>
                  <a:lnTo>
                    <a:pt x="681" y="681"/>
                  </a:lnTo>
                  <a:lnTo>
                    <a:pt x="593" y="681"/>
                  </a:lnTo>
                  <a:lnTo>
                    <a:pt x="505" y="681"/>
                  </a:lnTo>
                  <a:lnTo>
                    <a:pt x="418" y="703"/>
                  </a:lnTo>
                  <a:lnTo>
                    <a:pt x="330" y="703"/>
                  </a:lnTo>
                  <a:lnTo>
                    <a:pt x="264" y="703"/>
                  </a:lnTo>
                  <a:lnTo>
                    <a:pt x="198" y="681"/>
                  </a:lnTo>
                  <a:lnTo>
                    <a:pt x="154" y="659"/>
                  </a:lnTo>
                  <a:lnTo>
                    <a:pt x="132" y="637"/>
                  </a:lnTo>
                  <a:lnTo>
                    <a:pt x="110" y="615"/>
                  </a:lnTo>
                  <a:lnTo>
                    <a:pt x="66" y="571"/>
                  </a:lnTo>
                  <a:lnTo>
                    <a:pt x="22" y="483"/>
                  </a:lnTo>
                  <a:lnTo>
                    <a:pt x="0" y="417"/>
                  </a:lnTo>
                  <a:lnTo>
                    <a:pt x="0" y="351"/>
                  </a:lnTo>
                  <a:lnTo>
                    <a:pt x="0" y="286"/>
                  </a:lnTo>
                  <a:lnTo>
                    <a:pt x="22" y="220"/>
                  </a:lnTo>
                  <a:lnTo>
                    <a:pt x="44" y="176"/>
                  </a:lnTo>
                  <a:close/>
                </a:path>
              </a:pathLst>
            </a:custGeom>
            <a:solidFill>
              <a:srgbClr val="FFDC99"/>
            </a:solidFill>
            <a:ln w="50800">
              <a:solidFill>
                <a:srgbClr val="FFDC99"/>
              </a:solidFill>
              <a:prstDash val="solid"/>
              <a:round/>
              <a:headEnd/>
              <a:tailEnd/>
            </a:ln>
          </p:spPr>
          <p:txBody>
            <a:bodyPr/>
            <a:lstStyle/>
            <a:p>
              <a:endParaRPr lang="en-GB"/>
            </a:p>
          </p:txBody>
        </p:sp>
        <p:sp>
          <p:nvSpPr>
            <p:cNvPr id="45076" name="Rectangle 19"/>
            <p:cNvSpPr>
              <a:spLocks noChangeArrowheads="1"/>
            </p:cNvSpPr>
            <p:nvPr/>
          </p:nvSpPr>
          <p:spPr bwMode="auto">
            <a:xfrm>
              <a:off x="4267200" y="3810811"/>
              <a:ext cx="979488" cy="334962"/>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rPr>
                <a:t>network</a:t>
              </a:r>
              <a:endParaRPr lang="en-GB" sz="2400">
                <a:latin typeface="Times" charset="0"/>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350" y="2402376"/>
            <a:ext cx="8121650" cy="1143000"/>
          </a:xfrm>
        </p:spPr>
        <p:txBody>
          <a:bodyPr>
            <a:normAutofit/>
          </a:bodyPr>
          <a:lstStyle/>
          <a:p>
            <a:pPr algn="ctr"/>
            <a:r>
              <a:rPr lang="en-GB" dirty="0" smtClean="0">
                <a:solidFill>
                  <a:srgbClr val="FFC000"/>
                </a:solidFill>
              </a:rPr>
              <a:t>Self Study*</a:t>
            </a:r>
            <a:endParaRPr lang="en-GB" dirty="0">
              <a:solidFill>
                <a:srgbClr val="FFC000"/>
              </a:solidFill>
            </a:endParaRPr>
          </a:p>
        </p:txBody>
      </p:sp>
      <p:sp>
        <p:nvSpPr>
          <p:cNvPr id="3" name="Content Placeholder 2"/>
          <p:cNvSpPr>
            <a:spLocks noGrp="1"/>
          </p:cNvSpPr>
          <p:nvPr>
            <p:ph idx="1"/>
          </p:nvPr>
        </p:nvSpPr>
        <p:spPr>
          <a:xfrm>
            <a:off x="1450242" y="5756031"/>
            <a:ext cx="8121650" cy="679938"/>
          </a:xfrm>
        </p:spPr>
        <p:txBody>
          <a:bodyPr/>
          <a:lstStyle/>
          <a:p>
            <a:pPr>
              <a:buNone/>
            </a:pPr>
            <a:r>
              <a:rPr lang="en-GB" sz="2000" dirty="0" smtClean="0"/>
              <a:t>*   Note: This is different from other “End-of-Lecture” additional slides. The following slides are included in syllabus from exam point-of-view as well</a:t>
            </a:r>
            <a:endParaRPr lang="en-GB" sz="2000" dirty="0"/>
          </a:p>
        </p:txBody>
      </p:sp>
      <p:sp>
        <p:nvSpPr>
          <p:cNvPr id="4" name="Slide Number Placeholder 3"/>
          <p:cNvSpPr>
            <a:spLocks noGrp="1"/>
          </p:cNvSpPr>
          <p:nvPr>
            <p:ph type="sldNum" sz="quarter" idx="12"/>
          </p:nvPr>
        </p:nvSpPr>
        <p:spPr/>
        <p:txBody>
          <a:bodyPr/>
          <a:lstStyle/>
          <a:p>
            <a:pPr>
              <a:defRPr/>
            </a:pPr>
            <a:fld id="{80CD0D0E-834B-45C5-B7BA-3CB42A70640D}" type="slidenum">
              <a:rPr lang="ar-SA"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75707" y="0"/>
            <a:ext cx="8420100" cy="798022"/>
          </a:xfrm>
        </p:spPr>
        <p:txBody>
          <a:bodyPr>
            <a:normAutofit fontScale="90000"/>
          </a:bodyPr>
          <a:lstStyle/>
          <a:p>
            <a:pPr algn="ctr" eaLnBrk="1" hangingPunct="1">
              <a:defRPr/>
            </a:pPr>
            <a:r>
              <a:rPr lang="en-US" sz="2700" dirty="0" smtClean="0">
                <a:solidFill>
                  <a:srgbClr val="FFC000"/>
                </a:solidFill>
              </a:rPr>
              <a:t>2.2.3	</a:t>
            </a:r>
            <a:r>
              <a:rPr lang="en-US" sz="4000" dirty="0" smtClean="0">
                <a:solidFill>
                  <a:srgbClr val="FFC000"/>
                </a:solidFill>
              </a:rPr>
              <a:t>Mobile devices and spontaneous interoperation</a:t>
            </a:r>
          </a:p>
        </p:txBody>
      </p:sp>
      <p:sp>
        <p:nvSpPr>
          <p:cNvPr id="47107" name="Rectangle 3"/>
          <p:cNvSpPr>
            <a:spLocks noGrp="1" noChangeArrowheads="1"/>
          </p:cNvSpPr>
          <p:nvPr>
            <p:ph type="body" idx="1"/>
          </p:nvPr>
        </p:nvSpPr>
        <p:spPr>
          <a:xfrm>
            <a:off x="1180406" y="748145"/>
            <a:ext cx="8725593" cy="6109855"/>
          </a:xfrm>
        </p:spPr>
        <p:txBody>
          <a:bodyPr/>
          <a:lstStyle/>
          <a:p>
            <a:pPr eaLnBrk="1" hangingPunct="1">
              <a:lnSpc>
                <a:spcPct val="90000"/>
              </a:lnSpc>
            </a:pPr>
            <a:r>
              <a:rPr lang="en-US" sz="2800" dirty="0" smtClean="0"/>
              <a:t>Mobile devices</a:t>
            </a:r>
          </a:p>
          <a:p>
            <a:pPr lvl="1" eaLnBrk="1" hangingPunct="1">
              <a:lnSpc>
                <a:spcPct val="90000"/>
              </a:lnSpc>
            </a:pPr>
            <a:r>
              <a:rPr lang="en-US" sz="2400" dirty="0" smtClean="0"/>
              <a:t>Hardware physical components that can move from one location to other.</a:t>
            </a:r>
          </a:p>
          <a:p>
            <a:pPr lvl="1" eaLnBrk="1" hangingPunct="1">
              <a:lnSpc>
                <a:spcPct val="90000"/>
              </a:lnSpc>
            </a:pPr>
            <a:r>
              <a:rPr lang="en-US" sz="2400" dirty="0" smtClean="0"/>
              <a:t>Capable of wireless networking, </a:t>
            </a:r>
            <a:r>
              <a:rPr lang="en-US" sz="2000" dirty="0" smtClean="0"/>
              <a:t>e.g. personal digital assistants (PDAs)</a:t>
            </a:r>
          </a:p>
          <a:p>
            <a:pPr eaLnBrk="1" hangingPunct="1">
              <a:lnSpc>
                <a:spcPct val="90000"/>
              </a:lnSpc>
            </a:pPr>
            <a:endParaRPr lang="en-US" sz="2800" dirty="0" smtClean="0"/>
          </a:p>
          <a:p>
            <a:pPr eaLnBrk="1" hangingPunct="1">
              <a:lnSpc>
                <a:spcPct val="90000"/>
              </a:lnSpc>
            </a:pPr>
            <a:r>
              <a:rPr lang="en-US" sz="2800" dirty="0" smtClean="0"/>
              <a:t>Implications on Client Server Models</a:t>
            </a:r>
          </a:p>
          <a:p>
            <a:pPr lvl="1" eaLnBrk="1" hangingPunct="1">
              <a:lnSpc>
                <a:spcPct val="90000"/>
              </a:lnSpc>
            </a:pPr>
            <a:r>
              <a:rPr lang="en-US" sz="2400" dirty="0" smtClean="0"/>
              <a:t>Client-server both can be mobile</a:t>
            </a:r>
          </a:p>
          <a:p>
            <a:pPr eaLnBrk="1" hangingPunct="1">
              <a:lnSpc>
                <a:spcPct val="90000"/>
              </a:lnSpc>
            </a:pPr>
            <a:endParaRPr lang="en-US" sz="2800" dirty="0" smtClean="0"/>
          </a:p>
          <a:p>
            <a:pPr lvl="1" eaLnBrk="1" hangingPunct="1">
              <a:lnSpc>
                <a:spcPct val="90000"/>
              </a:lnSpc>
            </a:pPr>
            <a:r>
              <a:rPr lang="en-US" sz="2400" dirty="0" smtClean="0"/>
              <a:t>Example Scenario: Tour Bus (Self Study from Book)</a:t>
            </a:r>
          </a:p>
          <a:p>
            <a:pPr lvl="2" eaLnBrk="1" hangingPunct="1">
              <a:lnSpc>
                <a:spcPct val="90000"/>
              </a:lnSpc>
            </a:pPr>
            <a:r>
              <a:rPr lang="en-US" sz="2000" dirty="0" smtClean="0"/>
              <a:t>Exploiting </a:t>
            </a:r>
            <a:r>
              <a:rPr lang="en-US" sz="2000" dirty="0" err="1" smtClean="0"/>
              <a:t>WiFi</a:t>
            </a:r>
            <a:r>
              <a:rPr lang="en-US" sz="2000" dirty="0" smtClean="0"/>
              <a:t> when available, lower bandwidth wide-are connectivity otherwise.	</a:t>
            </a:r>
          </a:p>
          <a:p>
            <a:pPr lvl="2" eaLnBrk="1" hangingPunct="1">
              <a:lnSpc>
                <a:spcPct val="90000"/>
              </a:lnSpc>
            </a:pPr>
            <a:r>
              <a:rPr lang="en-US" sz="2000" dirty="0" smtClean="0"/>
              <a:t>Passengers accessing pictures about tour</a:t>
            </a:r>
          </a:p>
          <a:p>
            <a:pPr lvl="2" eaLnBrk="1" hangingPunct="1">
              <a:lnSpc>
                <a:spcPct val="90000"/>
              </a:lnSpc>
            </a:pPr>
            <a:r>
              <a:rPr lang="en-US" sz="2000" dirty="0" smtClean="0"/>
              <a:t>Uploading on any fix server from their (client) devices (OR)</a:t>
            </a:r>
          </a:p>
          <a:p>
            <a:pPr lvl="2" eaLnBrk="1" hangingPunct="1">
              <a:lnSpc>
                <a:spcPct val="90000"/>
              </a:lnSpc>
            </a:pPr>
            <a:r>
              <a:rPr lang="en-US" sz="2000" dirty="0" smtClean="0"/>
              <a:t>Run Web server on Bus. (Mobile server)</a:t>
            </a:r>
          </a:p>
          <a:p>
            <a:pPr lvl="2" eaLnBrk="1" hangingPunct="1">
              <a:lnSpc>
                <a:spcPct val="90000"/>
              </a:lnSpc>
            </a:pPr>
            <a:r>
              <a:rPr lang="en-US" sz="2000" dirty="0" smtClean="0"/>
              <a:t>Mobile IP, bus retains its IP address even if it moves through different networks</a:t>
            </a:r>
            <a:endParaRPr lang="en-US" dirty="0" smtClean="0"/>
          </a:p>
        </p:txBody>
      </p:sp>
      <p:sp>
        <p:nvSpPr>
          <p:cNvPr id="48132" name="Slide Number Placeholder 3"/>
          <p:cNvSpPr>
            <a:spLocks noGrp="1"/>
          </p:cNvSpPr>
          <p:nvPr>
            <p:ph type="sldNum" sz="quarter" idx="12"/>
          </p:nvPr>
        </p:nvSpPr>
        <p:spPr/>
        <p:txBody>
          <a:bodyPr/>
          <a:lstStyle/>
          <a:p>
            <a:pPr>
              <a:defRPr/>
            </a:pPr>
            <a:fld id="{24C28E21-0A15-48CF-858E-0362F79CC9AF}" type="slidenum">
              <a:rPr lang="en-US" smtClean="0">
                <a:latin typeface="Arial" pitchFamily="34" charset="0"/>
                <a:ea typeface="MS PGothic" pitchFamily="34" charset="-128"/>
              </a:rPr>
              <a:pPr>
                <a:defRPr/>
              </a:pPr>
              <a:t>42</a:t>
            </a:fld>
            <a:endParaRPr lang="en-US" smtClean="0">
              <a:latin typeface="Arial" pitchFamily="34" charset="0"/>
              <a:ea typeface="MS PGothic" pitchFamily="34" charset="-128"/>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75707" y="87925"/>
            <a:ext cx="8420100" cy="798022"/>
          </a:xfrm>
        </p:spPr>
        <p:txBody>
          <a:bodyPr>
            <a:normAutofit fontScale="90000"/>
          </a:bodyPr>
          <a:lstStyle/>
          <a:p>
            <a:pPr algn="ctr" eaLnBrk="1" hangingPunct="1">
              <a:defRPr/>
            </a:pPr>
            <a:r>
              <a:rPr lang="en-US" sz="2700" dirty="0" smtClean="0">
                <a:solidFill>
                  <a:srgbClr val="FFC000"/>
                </a:solidFill>
              </a:rPr>
              <a:t>2.2.3	</a:t>
            </a:r>
            <a:r>
              <a:rPr lang="en-US" sz="4000" dirty="0" smtClean="0">
                <a:solidFill>
                  <a:srgbClr val="FFC000"/>
                </a:solidFill>
              </a:rPr>
              <a:t>Mobile devices and spontaneous interoperation</a:t>
            </a:r>
          </a:p>
        </p:txBody>
      </p:sp>
      <p:sp>
        <p:nvSpPr>
          <p:cNvPr id="47107" name="Rectangle 3"/>
          <p:cNvSpPr>
            <a:spLocks noGrp="1" noChangeArrowheads="1"/>
          </p:cNvSpPr>
          <p:nvPr>
            <p:ph type="body" idx="1"/>
          </p:nvPr>
        </p:nvSpPr>
        <p:spPr>
          <a:xfrm>
            <a:off x="1180406" y="1002323"/>
            <a:ext cx="8725593" cy="5855677"/>
          </a:xfrm>
        </p:spPr>
        <p:txBody>
          <a:bodyPr/>
          <a:lstStyle/>
          <a:p>
            <a:pPr eaLnBrk="1" hangingPunct="1">
              <a:lnSpc>
                <a:spcPct val="90000"/>
              </a:lnSpc>
            </a:pPr>
            <a:r>
              <a:rPr lang="en-US" sz="2800" dirty="0" smtClean="0"/>
              <a:t>Spontaneous networking (means fast and convenient)</a:t>
            </a:r>
          </a:p>
          <a:p>
            <a:pPr lvl="1" eaLnBrk="1" hangingPunct="1">
              <a:lnSpc>
                <a:spcPct val="90000"/>
              </a:lnSpc>
            </a:pPr>
            <a:r>
              <a:rPr lang="en-US" sz="2400" dirty="0" smtClean="0"/>
              <a:t>the form of distribution that integrates mobile devices and other devices into a given network</a:t>
            </a:r>
          </a:p>
          <a:p>
            <a:pPr lvl="1" eaLnBrk="1" hangingPunct="1">
              <a:lnSpc>
                <a:spcPct val="90000"/>
              </a:lnSpc>
            </a:pPr>
            <a:endParaRPr lang="en-US" dirty="0" smtClean="0"/>
          </a:p>
          <a:p>
            <a:pPr lvl="1" eaLnBrk="1" hangingPunct="1">
              <a:lnSpc>
                <a:spcPct val="90000"/>
              </a:lnSpc>
            </a:pPr>
            <a:r>
              <a:rPr lang="en-US" dirty="0" smtClean="0"/>
              <a:t>Key features</a:t>
            </a:r>
          </a:p>
          <a:p>
            <a:pPr lvl="2" eaLnBrk="1" hangingPunct="1">
              <a:lnSpc>
                <a:spcPct val="90000"/>
              </a:lnSpc>
            </a:pPr>
            <a:r>
              <a:rPr lang="en-US" dirty="0" smtClean="0"/>
              <a:t>easy connection to a local network</a:t>
            </a:r>
          </a:p>
          <a:p>
            <a:pPr lvl="3" eaLnBrk="1" hangingPunct="1">
              <a:lnSpc>
                <a:spcPct val="90000"/>
              </a:lnSpc>
            </a:pPr>
            <a:r>
              <a:rPr lang="en-US" sz="2400" dirty="0" smtClean="0"/>
              <a:t>A device brought into a new network environments is transparently reconfigured to obtain connectivity there</a:t>
            </a:r>
          </a:p>
          <a:p>
            <a:pPr lvl="2" eaLnBrk="1" hangingPunct="1">
              <a:lnSpc>
                <a:spcPct val="90000"/>
              </a:lnSpc>
            </a:pPr>
            <a:endParaRPr lang="en-US" sz="2800" dirty="0" smtClean="0"/>
          </a:p>
          <a:p>
            <a:pPr lvl="2" eaLnBrk="1" hangingPunct="1">
              <a:lnSpc>
                <a:spcPct val="90000"/>
              </a:lnSpc>
            </a:pPr>
            <a:r>
              <a:rPr lang="en-US" sz="2800" dirty="0" smtClean="0"/>
              <a:t>easy integration with local services</a:t>
            </a:r>
          </a:p>
          <a:p>
            <a:pPr lvl="3" eaLnBrk="1" hangingPunct="1">
              <a:lnSpc>
                <a:spcPct val="90000"/>
              </a:lnSpc>
            </a:pPr>
            <a:r>
              <a:rPr lang="en-US" sz="2400" i="1" dirty="0" smtClean="0"/>
              <a:t>automatic discovery</a:t>
            </a:r>
            <a:r>
              <a:rPr lang="en-US" sz="2400" dirty="0" smtClean="0"/>
              <a:t> of available services with no special configuration</a:t>
            </a:r>
          </a:p>
          <a:p>
            <a:pPr lvl="3" eaLnBrk="1" hangingPunct="1">
              <a:lnSpc>
                <a:spcPct val="90000"/>
              </a:lnSpc>
            </a:pPr>
            <a:r>
              <a:rPr lang="en-US" sz="2400" dirty="0" smtClean="0"/>
              <a:t>discovery services</a:t>
            </a:r>
          </a:p>
        </p:txBody>
      </p:sp>
      <p:sp>
        <p:nvSpPr>
          <p:cNvPr id="48132" name="Slide Number Placeholder 3"/>
          <p:cNvSpPr>
            <a:spLocks noGrp="1"/>
          </p:cNvSpPr>
          <p:nvPr>
            <p:ph type="sldNum" sz="quarter" idx="12"/>
          </p:nvPr>
        </p:nvSpPr>
        <p:spPr/>
        <p:txBody>
          <a:bodyPr/>
          <a:lstStyle/>
          <a:p>
            <a:pPr>
              <a:defRPr/>
            </a:pPr>
            <a:fld id="{24C28E21-0A15-48CF-858E-0362F79CC9AF}" type="slidenum">
              <a:rPr lang="en-US" smtClean="0">
                <a:latin typeface="Arial" pitchFamily="34" charset="0"/>
                <a:ea typeface="MS PGothic" pitchFamily="34" charset="-128"/>
              </a:rPr>
              <a:pPr>
                <a:defRPr/>
              </a:pPr>
              <a:t>43</a:t>
            </a:fld>
            <a:endParaRPr lang="en-US" smtClean="0">
              <a:latin typeface="Arial" pitchFamily="34" charset="0"/>
              <a:ea typeface="MS PGothic" pitchFamily="34" charset="-128"/>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97279" y="0"/>
            <a:ext cx="8808721" cy="847898"/>
          </a:xfrm>
        </p:spPr>
        <p:txBody>
          <a:bodyPr/>
          <a:lstStyle/>
          <a:p>
            <a:pPr algn="ctr" eaLnBrk="1" hangingPunct="1">
              <a:defRPr/>
            </a:pPr>
            <a:r>
              <a:rPr lang="en-US" sz="2400" dirty="0" smtClean="0">
                <a:solidFill>
                  <a:srgbClr val="FFC000"/>
                </a:solidFill>
              </a:rPr>
              <a:t>2.2.3	</a:t>
            </a:r>
            <a:r>
              <a:rPr lang="en-US" sz="3200" dirty="0" smtClean="0">
                <a:solidFill>
                  <a:srgbClr val="FFC000"/>
                </a:solidFill>
              </a:rPr>
              <a:t>Mobile Devices and Spontaneous networking</a:t>
            </a:r>
          </a:p>
        </p:txBody>
      </p:sp>
      <p:grpSp>
        <p:nvGrpSpPr>
          <p:cNvPr id="48131" name="Group 5"/>
          <p:cNvGrpSpPr>
            <a:grpSpLocks/>
          </p:cNvGrpSpPr>
          <p:nvPr/>
        </p:nvGrpSpPr>
        <p:grpSpPr bwMode="auto">
          <a:xfrm>
            <a:off x="1245476" y="1182414"/>
            <a:ext cx="8526254" cy="4378325"/>
            <a:chOff x="333" y="815"/>
            <a:chExt cx="5458" cy="2758"/>
          </a:xfrm>
        </p:grpSpPr>
        <p:sp>
          <p:nvSpPr>
            <p:cNvPr id="48133" name="Rectangle 6"/>
            <p:cNvSpPr>
              <a:spLocks noChangeArrowheads="1"/>
            </p:cNvSpPr>
            <p:nvPr/>
          </p:nvSpPr>
          <p:spPr bwMode="auto">
            <a:xfrm>
              <a:off x="333" y="2024"/>
              <a:ext cx="1111" cy="914"/>
            </a:xfrm>
            <a:prstGeom prst="rect">
              <a:avLst/>
            </a:prstGeom>
            <a:solidFill>
              <a:srgbClr val="FFDC99"/>
            </a:solidFill>
            <a:ln w="9525">
              <a:noFill/>
              <a:miter lim="800000"/>
              <a:headEnd/>
              <a:tailEnd/>
            </a:ln>
          </p:spPr>
          <p:txBody>
            <a:bodyPr/>
            <a:lstStyle/>
            <a:p>
              <a:endParaRPr lang="en-US"/>
            </a:p>
          </p:txBody>
        </p:sp>
        <p:sp>
          <p:nvSpPr>
            <p:cNvPr id="48134" name="Rectangle 7"/>
            <p:cNvSpPr>
              <a:spLocks noChangeArrowheads="1"/>
            </p:cNvSpPr>
            <p:nvPr/>
          </p:nvSpPr>
          <p:spPr bwMode="auto">
            <a:xfrm>
              <a:off x="333" y="2024"/>
              <a:ext cx="1127" cy="931"/>
            </a:xfrm>
            <a:prstGeom prst="rect">
              <a:avLst/>
            </a:prstGeom>
            <a:noFill/>
            <a:ln w="25400">
              <a:solidFill>
                <a:srgbClr val="FFDC99"/>
              </a:solidFill>
              <a:miter lim="800000"/>
              <a:headEnd/>
              <a:tailEnd/>
            </a:ln>
          </p:spPr>
          <p:txBody>
            <a:bodyPr/>
            <a:lstStyle/>
            <a:p>
              <a:endParaRPr lang="en-US"/>
            </a:p>
          </p:txBody>
        </p:sp>
        <p:sp>
          <p:nvSpPr>
            <p:cNvPr id="48135" name="Oval 8"/>
            <p:cNvSpPr>
              <a:spLocks noChangeArrowheads="1"/>
            </p:cNvSpPr>
            <p:nvPr/>
          </p:nvSpPr>
          <p:spPr bwMode="auto">
            <a:xfrm>
              <a:off x="513" y="2236"/>
              <a:ext cx="751" cy="506"/>
            </a:xfrm>
            <a:prstGeom prst="ellipse">
              <a:avLst/>
            </a:prstGeom>
            <a:solidFill>
              <a:srgbClr val="FFFFFF"/>
            </a:solidFill>
            <a:ln w="25400">
              <a:solidFill>
                <a:srgbClr val="000000"/>
              </a:solidFill>
              <a:round/>
              <a:headEnd/>
              <a:tailEnd/>
            </a:ln>
          </p:spPr>
          <p:txBody>
            <a:bodyPr/>
            <a:lstStyle/>
            <a:p>
              <a:endParaRPr lang="en-US"/>
            </a:p>
          </p:txBody>
        </p:sp>
        <p:sp>
          <p:nvSpPr>
            <p:cNvPr id="48136" name="Rectangle 9"/>
            <p:cNvSpPr>
              <a:spLocks noChangeArrowheads="1"/>
            </p:cNvSpPr>
            <p:nvPr/>
          </p:nvSpPr>
          <p:spPr bwMode="auto">
            <a:xfrm>
              <a:off x="4482" y="978"/>
              <a:ext cx="1111" cy="637"/>
            </a:xfrm>
            <a:prstGeom prst="rect">
              <a:avLst/>
            </a:prstGeom>
            <a:solidFill>
              <a:srgbClr val="FFDC99"/>
            </a:solidFill>
            <a:ln w="9525">
              <a:noFill/>
              <a:miter lim="800000"/>
              <a:headEnd/>
              <a:tailEnd/>
            </a:ln>
          </p:spPr>
          <p:txBody>
            <a:bodyPr/>
            <a:lstStyle/>
            <a:p>
              <a:endParaRPr lang="en-US"/>
            </a:p>
          </p:txBody>
        </p:sp>
        <p:sp>
          <p:nvSpPr>
            <p:cNvPr id="48137" name="Rectangle 10"/>
            <p:cNvSpPr>
              <a:spLocks noChangeArrowheads="1"/>
            </p:cNvSpPr>
            <p:nvPr/>
          </p:nvSpPr>
          <p:spPr bwMode="auto">
            <a:xfrm>
              <a:off x="4482" y="978"/>
              <a:ext cx="1127" cy="654"/>
            </a:xfrm>
            <a:prstGeom prst="rect">
              <a:avLst/>
            </a:prstGeom>
            <a:noFill/>
            <a:ln w="25400">
              <a:solidFill>
                <a:srgbClr val="FFDC99"/>
              </a:solidFill>
              <a:miter lim="800000"/>
              <a:headEnd/>
              <a:tailEnd/>
            </a:ln>
          </p:spPr>
          <p:txBody>
            <a:bodyPr/>
            <a:lstStyle/>
            <a:p>
              <a:endParaRPr lang="en-US"/>
            </a:p>
          </p:txBody>
        </p:sp>
        <p:sp>
          <p:nvSpPr>
            <p:cNvPr id="48138" name="Rectangle 11"/>
            <p:cNvSpPr>
              <a:spLocks noChangeArrowheads="1"/>
            </p:cNvSpPr>
            <p:nvPr/>
          </p:nvSpPr>
          <p:spPr bwMode="auto">
            <a:xfrm>
              <a:off x="545" y="1558"/>
              <a:ext cx="467" cy="165"/>
            </a:xfrm>
            <a:prstGeom prst="rect">
              <a:avLst/>
            </a:prstGeom>
            <a:noFill/>
            <a:ln w="9525">
              <a:noFill/>
              <a:miter lim="800000"/>
              <a:headEnd/>
              <a:tailEnd/>
            </a:ln>
          </p:spPr>
          <p:txBody>
            <a:bodyPr wrap="none" lIns="0" tIns="0" rIns="0" bIns="0">
              <a:spAutoFit/>
            </a:bodyPr>
            <a:lstStyle/>
            <a:p>
              <a:r>
                <a:rPr lang="en-GB" sz="1700">
                  <a:solidFill>
                    <a:srgbClr val="000000"/>
                  </a:solidFill>
                </a:rPr>
                <a:t>Internet</a:t>
              </a:r>
              <a:endParaRPr lang="en-GB">
                <a:latin typeface="Times" charset="0"/>
              </a:endParaRPr>
            </a:p>
          </p:txBody>
        </p:sp>
        <p:sp>
          <p:nvSpPr>
            <p:cNvPr id="48139" name="Rectangle 12"/>
            <p:cNvSpPr>
              <a:spLocks noChangeArrowheads="1"/>
            </p:cNvSpPr>
            <p:nvPr/>
          </p:nvSpPr>
          <p:spPr bwMode="auto">
            <a:xfrm>
              <a:off x="1362" y="1280"/>
              <a:ext cx="513" cy="165"/>
            </a:xfrm>
            <a:prstGeom prst="rect">
              <a:avLst/>
            </a:prstGeom>
            <a:noFill/>
            <a:ln w="9525">
              <a:noFill/>
              <a:miter lim="800000"/>
              <a:headEnd/>
              <a:tailEnd/>
            </a:ln>
          </p:spPr>
          <p:txBody>
            <a:bodyPr wrap="none" lIns="0" tIns="0" rIns="0" bIns="0">
              <a:spAutoFit/>
            </a:bodyPr>
            <a:lstStyle/>
            <a:p>
              <a:r>
                <a:rPr lang="en-GB" sz="1700">
                  <a:solidFill>
                    <a:srgbClr val="000000"/>
                  </a:solidFill>
                </a:rPr>
                <a:t>gateway</a:t>
              </a:r>
              <a:endParaRPr lang="en-GB">
                <a:latin typeface="Times" charset="0"/>
              </a:endParaRPr>
            </a:p>
          </p:txBody>
        </p:sp>
        <p:sp>
          <p:nvSpPr>
            <p:cNvPr id="48140" name="Rectangle 13"/>
            <p:cNvSpPr>
              <a:spLocks noChangeArrowheads="1"/>
            </p:cNvSpPr>
            <p:nvPr/>
          </p:nvSpPr>
          <p:spPr bwMode="auto">
            <a:xfrm>
              <a:off x="1558" y="1501"/>
              <a:ext cx="131" cy="294"/>
            </a:xfrm>
            <a:prstGeom prst="rect">
              <a:avLst/>
            </a:prstGeom>
            <a:solidFill>
              <a:srgbClr val="FFDC99"/>
            </a:solidFill>
            <a:ln w="9525">
              <a:noFill/>
              <a:miter lim="800000"/>
              <a:headEnd/>
              <a:tailEnd/>
            </a:ln>
          </p:spPr>
          <p:txBody>
            <a:bodyPr/>
            <a:lstStyle/>
            <a:p>
              <a:endParaRPr lang="en-US"/>
            </a:p>
          </p:txBody>
        </p:sp>
        <p:sp>
          <p:nvSpPr>
            <p:cNvPr id="48141" name="Rectangle 14"/>
            <p:cNvSpPr>
              <a:spLocks noChangeArrowheads="1"/>
            </p:cNvSpPr>
            <p:nvPr/>
          </p:nvSpPr>
          <p:spPr bwMode="auto">
            <a:xfrm>
              <a:off x="1558" y="1501"/>
              <a:ext cx="147" cy="310"/>
            </a:xfrm>
            <a:prstGeom prst="rect">
              <a:avLst/>
            </a:prstGeom>
            <a:noFill/>
            <a:ln w="25400">
              <a:solidFill>
                <a:srgbClr val="FFDC99"/>
              </a:solidFill>
              <a:miter lim="800000"/>
              <a:headEnd/>
              <a:tailEnd/>
            </a:ln>
          </p:spPr>
          <p:txBody>
            <a:bodyPr/>
            <a:lstStyle/>
            <a:p>
              <a:endParaRPr lang="en-US"/>
            </a:p>
          </p:txBody>
        </p:sp>
        <p:sp>
          <p:nvSpPr>
            <p:cNvPr id="48142" name="Rectangle 15"/>
            <p:cNvSpPr>
              <a:spLocks noChangeArrowheads="1"/>
            </p:cNvSpPr>
            <p:nvPr/>
          </p:nvSpPr>
          <p:spPr bwMode="auto">
            <a:xfrm>
              <a:off x="4569" y="3387"/>
              <a:ext cx="283" cy="165"/>
            </a:xfrm>
            <a:prstGeom prst="rect">
              <a:avLst/>
            </a:prstGeom>
            <a:noFill/>
            <a:ln w="9525">
              <a:noFill/>
              <a:miter lim="800000"/>
              <a:headEnd/>
              <a:tailEnd/>
            </a:ln>
          </p:spPr>
          <p:txBody>
            <a:bodyPr wrap="none" lIns="0" tIns="0" rIns="0" bIns="0">
              <a:spAutoFit/>
            </a:bodyPr>
            <a:lstStyle/>
            <a:p>
              <a:r>
                <a:rPr lang="en-GB" sz="1700">
                  <a:solidFill>
                    <a:srgbClr val="000000"/>
                  </a:solidFill>
                </a:rPr>
                <a:t>PDA</a:t>
              </a:r>
              <a:endParaRPr lang="en-GB">
                <a:latin typeface="Times" charset="0"/>
              </a:endParaRPr>
            </a:p>
          </p:txBody>
        </p:sp>
        <p:sp>
          <p:nvSpPr>
            <p:cNvPr id="48143" name="Oval 16"/>
            <p:cNvSpPr>
              <a:spLocks noChangeArrowheads="1"/>
            </p:cNvSpPr>
            <p:nvPr/>
          </p:nvSpPr>
          <p:spPr bwMode="auto">
            <a:xfrm>
              <a:off x="4662" y="1044"/>
              <a:ext cx="751" cy="506"/>
            </a:xfrm>
            <a:prstGeom prst="ellipse">
              <a:avLst/>
            </a:prstGeom>
            <a:solidFill>
              <a:srgbClr val="FFFFFF"/>
            </a:solidFill>
            <a:ln w="25400">
              <a:solidFill>
                <a:srgbClr val="000000"/>
              </a:solidFill>
              <a:round/>
              <a:headEnd/>
              <a:tailEnd/>
            </a:ln>
          </p:spPr>
          <p:txBody>
            <a:bodyPr/>
            <a:lstStyle/>
            <a:p>
              <a:endParaRPr lang="en-US"/>
            </a:p>
          </p:txBody>
        </p:sp>
        <p:sp>
          <p:nvSpPr>
            <p:cNvPr id="48144" name="Rectangle 17"/>
            <p:cNvSpPr>
              <a:spLocks noChangeArrowheads="1"/>
            </p:cNvSpPr>
            <p:nvPr/>
          </p:nvSpPr>
          <p:spPr bwMode="auto">
            <a:xfrm>
              <a:off x="4846" y="1313"/>
              <a:ext cx="435" cy="165"/>
            </a:xfrm>
            <a:prstGeom prst="rect">
              <a:avLst/>
            </a:prstGeom>
            <a:noFill/>
            <a:ln w="9525">
              <a:noFill/>
              <a:miter lim="800000"/>
              <a:headEnd/>
              <a:tailEnd/>
            </a:ln>
          </p:spPr>
          <p:txBody>
            <a:bodyPr wrap="none" lIns="0" tIns="0" rIns="0" bIns="0">
              <a:spAutoFit/>
            </a:bodyPr>
            <a:lstStyle/>
            <a:p>
              <a:r>
                <a:rPr lang="en-GB" sz="1700">
                  <a:solidFill>
                    <a:srgbClr val="000000"/>
                  </a:solidFill>
                </a:rPr>
                <a:t>service</a:t>
              </a:r>
              <a:endParaRPr lang="en-GB">
                <a:latin typeface="Times" charset="0"/>
              </a:endParaRPr>
            </a:p>
          </p:txBody>
        </p:sp>
        <p:sp>
          <p:nvSpPr>
            <p:cNvPr id="48145" name="Rectangle 18"/>
            <p:cNvSpPr>
              <a:spLocks noChangeArrowheads="1"/>
            </p:cNvSpPr>
            <p:nvPr/>
          </p:nvSpPr>
          <p:spPr bwMode="auto">
            <a:xfrm>
              <a:off x="2963" y="815"/>
              <a:ext cx="1111" cy="637"/>
            </a:xfrm>
            <a:prstGeom prst="rect">
              <a:avLst/>
            </a:prstGeom>
            <a:solidFill>
              <a:srgbClr val="FFDC99"/>
            </a:solidFill>
            <a:ln w="9525">
              <a:noFill/>
              <a:miter lim="800000"/>
              <a:headEnd/>
              <a:tailEnd/>
            </a:ln>
          </p:spPr>
          <p:txBody>
            <a:bodyPr/>
            <a:lstStyle/>
            <a:p>
              <a:endParaRPr lang="en-US"/>
            </a:p>
          </p:txBody>
        </p:sp>
        <p:sp>
          <p:nvSpPr>
            <p:cNvPr id="48146" name="Rectangle 19"/>
            <p:cNvSpPr>
              <a:spLocks noChangeArrowheads="1"/>
            </p:cNvSpPr>
            <p:nvPr/>
          </p:nvSpPr>
          <p:spPr bwMode="auto">
            <a:xfrm>
              <a:off x="2963" y="815"/>
              <a:ext cx="1127" cy="653"/>
            </a:xfrm>
            <a:prstGeom prst="rect">
              <a:avLst/>
            </a:prstGeom>
            <a:noFill/>
            <a:ln w="25400">
              <a:solidFill>
                <a:srgbClr val="FFDC99"/>
              </a:solidFill>
              <a:miter lim="800000"/>
              <a:headEnd/>
              <a:tailEnd/>
            </a:ln>
          </p:spPr>
          <p:txBody>
            <a:bodyPr/>
            <a:lstStyle/>
            <a:p>
              <a:endParaRPr lang="en-US"/>
            </a:p>
          </p:txBody>
        </p:sp>
        <p:sp>
          <p:nvSpPr>
            <p:cNvPr id="48147" name="Oval 20"/>
            <p:cNvSpPr>
              <a:spLocks noChangeArrowheads="1"/>
            </p:cNvSpPr>
            <p:nvPr/>
          </p:nvSpPr>
          <p:spPr bwMode="auto">
            <a:xfrm>
              <a:off x="3143" y="880"/>
              <a:ext cx="751" cy="507"/>
            </a:xfrm>
            <a:prstGeom prst="ellipse">
              <a:avLst/>
            </a:prstGeom>
            <a:solidFill>
              <a:srgbClr val="FFFFFF"/>
            </a:solidFill>
            <a:ln w="25400">
              <a:solidFill>
                <a:srgbClr val="000000"/>
              </a:solidFill>
              <a:round/>
              <a:headEnd/>
              <a:tailEnd/>
            </a:ln>
          </p:spPr>
          <p:txBody>
            <a:bodyPr/>
            <a:lstStyle/>
            <a:p>
              <a:endParaRPr lang="en-US"/>
            </a:p>
          </p:txBody>
        </p:sp>
        <p:sp>
          <p:nvSpPr>
            <p:cNvPr id="48148" name="Rectangle 21"/>
            <p:cNvSpPr>
              <a:spLocks noChangeArrowheads="1"/>
            </p:cNvSpPr>
            <p:nvPr/>
          </p:nvSpPr>
          <p:spPr bwMode="auto">
            <a:xfrm>
              <a:off x="3357" y="1003"/>
              <a:ext cx="397" cy="165"/>
            </a:xfrm>
            <a:prstGeom prst="rect">
              <a:avLst/>
            </a:prstGeom>
            <a:noFill/>
            <a:ln w="9525">
              <a:noFill/>
              <a:miter lim="800000"/>
              <a:headEnd/>
              <a:tailEnd/>
            </a:ln>
          </p:spPr>
          <p:txBody>
            <a:bodyPr wrap="none" lIns="0" tIns="0" rIns="0" bIns="0">
              <a:spAutoFit/>
            </a:bodyPr>
            <a:lstStyle/>
            <a:p>
              <a:r>
                <a:rPr lang="en-GB" sz="1700">
                  <a:solidFill>
                    <a:srgbClr val="000000"/>
                  </a:solidFill>
                </a:rPr>
                <a:t>Music </a:t>
              </a:r>
              <a:endParaRPr lang="en-GB">
                <a:latin typeface="Times" charset="0"/>
              </a:endParaRPr>
            </a:p>
          </p:txBody>
        </p:sp>
        <p:sp>
          <p:nvSpPr>
            <p:cNvPr id="48149" name="Rectangle 22"/>
            <p:cNvSpPr>
              <a:spLocks noChangeArrowheads="1"/>
            </p:cNvSpPr>
            <p:nvPr/>
          </p:nvSpPr>
          <p:spPr bwMode="auto">
            <a:xfrm>
              <a:off x="3334" y="1117"/>
              <a:ext cx="435" cy="165"/>
            </a:xfrm>
            <a:prstGeom prst="rect">
              <a:avLst/>
            </a:prstGeom>
            <a:noFill/>
            <a:ln w="9525">
              <a:noFill/>
              <a:miter lim="800000"/>
              <a:headEnd/>
              <a:tailEnd/>
            </a:ln>
          </p:spPr>
          <p:txBody>
            <a:bodyPr wrap="none" lIns="0" tIns="0" rIns="0" bIns="0">
              <a:spAutoFit/>
            </a:bodyPr>
            <a:lstStyle/>
            <a:p>
              <a:r>
                <a:rPr lang="en-GB" sz="1700">
                  <a:solidFill>
                    <a:srgbClr val="000000"/>
                  </a:solidFill>
                </a:rPr>
                <a:t>service</a:t>
              </a:r>
              <a:endParaRPr lang="en-GB" sz="1700">
                <a:latin typeface="Times" charset="0"/>
              </a:endParaRPr>
            </a:p>
          </p:txBody>
        </p:sp>
        <p:sp>
          <p:nvSpPr>
            <p:cNvPr id="48150" name="Rectangle 23"/>
            <p:cNvSpPr>
              <a:spLocks noChangeArrowheads="1"/>
            </p:cNvSpPr>
            <p:nvPr/>
          </p:nvSpPr>
          <p:spPr bwMode="auto">
            <a:xfrm>
              <a:off x="646" y="2473"/>
              <a:ext cx="476" cy="174"/>
            </a:xfrm>
            <a:prstGeom prst="rect">
              <a:avLst/>
            </a:prstGeom>
            <a:noFill/>
            <a:ln w="9525">
              <a:noFill/>
              <a:miter lim="800000"/>
              <a:headEnd/>
              <a:tailEnd/>
            </a:ln>
          </p:spPr>
          <p:txBody>
            <a:bodyPr wrap="none" lIns="0" tIns="0" rIns="0" bIns="0">
              <a:spAutoFit/>
            </a:bodyPr>
            <a:lstStyle/>
            <a:p>
              <a:r>
                <a:rPr lang="en-GB">
                  <a:solidFill>
                    <a:srgbClr val="000000"/>
                  </a:solidFill>
                </a:rPr>
                <a:t> </a:t>
              </a:r>
              <a:r>
                <a:rPr lang="en-GB" sz="1700">
                  <a:solidFill>
                    <a:srgbClr val="000000"/>
                  </a:solidFill>
                </a:rPr>
                <a:t>service</a:t>
              </a:r>
              <a:endParaRPr lang="en-GB"/>
            </a:p>
          </p:txBody>
        </p:sp>
        <p:sp>
          <p:nvSpPr>
            <p:cNvPr id="48151" name="Rectangle 24"/>
            <p:cNvSpPr>
              <a:spLocks noChangeArrowheads="1"/>
            </p:cNvSpPr>
            <p:nvPr/>
          </p:nvSpPr>
          <p:spPr bwMode="auto">
            <a:xfrm>
              <a:off x="623" y="2375"/>
              <a:ext cx="603" cy="165"/>
            </a:xfrm>
            <a:prstGeom prst="rect">
              <a:avLst/>
            </a:prstGeom>
            <a:noFill/>
            <a:ln w="9525">
              <a:noFill/>
              <a:miter lim="800000"/>
              <a:headEnd/>
              <a:tailEnd/>
            </a:ln>
          </p:spPr>
          <p:txBody>
            <a:bodyPr wrap="none" lIns="0" tIns="0" rIns="0" bIns="0">
              <a:spAutoFit/>
            </a:bodyPr>
            <a:lstStyle/>
            <a:p>
              <a:r>
                <a:rPr lang="en-GB" sz="1700">
                  <a:solidFill>
                    <a:srgbClr val="000000"/>
                  </a:solidFill>
                </a:rPr>
                <a:t>Discovery</a:t>
              </a:r>
              <a:endParaRPr lang="en-GB">
                <a:latin typeface="Times" charset="0"/>
              </a:endParaRPr>
            </a:p>
          </p:txBody>
        </p:sp>
        <p:sp>
          <p:nvSpPr>
            <p:cNvPr id="48152" name="Rectangle 25"/>
            <p:cNvSpPr>
              <a:spLocks noChangeArrowheads="1"/>
            </p:cNvSpPr>
            <p:nvPr/>
          </p:nvSpPr>
          <p:spPr bwMode="auto">
            <a:xfrm>
              <a:off x="4892" y="1182"/>
              <a:ext cx="358" cy="165"/>
            </a:xfrm>
            <a:prstGeom prst="rect">
              <a:avLst/>
            </a:prstGeom>
            <a:noFill/>
            <a:ln w="9525">
              <a:noFill/>
              <a:miter lim="800000"/>
              <a:headEnd/>
              <a:tailEnd/>
            </a:ln>
          </p:spPr>
          <p:txBody>
            <a:bodyPr wrap="none" lIns="0" tIns="0" rIns="0" bIns="0">
              <a:spAutoFit/>
            </a:bodyPr>
            <a:lstStyle/>
            <a:p>
              <a:r>
                <a:rPr lang="en-GB" sz="1700">
                  <a:solidFill>
                    <a:srgbClr val="000000"/>
                  </a:solidFill>
                </a:rPr>
                <a:t>Alarm</a:t>
              </a:r>
              <a:endParaRPr lang="en-GB">
                <a:latin typeface="Times" charset="0"/>
              </a:endParaRPr>
            </a:p>
          </p:txBody>
        </p:sp>
        <p:sp>
          <p:nvSpPr>
            <p:cNvPr id="48153" name="Rectangle 26"/>
            <p:cNvSpPr>
              <a:spLocks noChangeArrowheads="1"/>
            </p:cNvSpPr>
            <p:nvPr/>
          </p:nvSpPr>
          <p:spPr bwMode="auto">
            <a:xfrm>
              <a:off x="4689" y="2685"/>
              <a:ext cx="489" cy="165"/>
            </a:xfrm>
            <a:prstGeom prst="rect">
              <a:avLst/>
            </a:prstGeom>
            <a:noFill/>
            <a:ln w="9525">
              <a:noFill/>
              <a:miter lim="800000"/>
              <a:headEnd/>
              <a:tailEnd/>
            </a:ln>
          </p:spPr>
          <p:txBody>
            <a:bodyPr wrap="none" lIns="0" tIns="0" rIns="0" bIns="0">
              <a:spAutoFit/>
            </a:bodyPr>
            <a:lstStyle/>
            <a:p>
              <a:r>
                <a:rPr lang="en-GB" sz="1700">
                  <a:solidFill>
                    <a:srgbClr val="000000"/>
                  </a:solidFill>
                </a:rPr>
                <a:t>Camera</a:t>
              </a:r>
              <a:endParaRPr lang="en-GB">
                <a:latin typeface="Times" charset="0"/>
              </a:endParaRPr>
            </a:p>
          </p:txBody>
        </p:sp>
        <p:sp>
          <p:nvSpPr>
            <p:cNvPr id="48154" name="Rectangle 27"/>
            <p:cNvSpPr>
              <a:spLocks noChangeArrowheads="1"/>
            </p:cNvSpPr>
            <p:nvPr/>
          </p:nvSpPr>
          <p:spPr bwMode="auto">
            <a:xfrm>
              <a:off x="5325" y="3167"/>
              <a:ext cx="436" cy="165"/>
            </a:xfrm>
            <a:prstGeom prst="rect">
              <a:avLst/>
            </a:prstGeom>
            <a:noFill/>
            <a:ln w="9525">
              <a:noFill/>
              <a:miter lim="800000"/>
              <a:headEnd/>
              <a:tailEnd/>
            </a:ln>
          </p:spPr>
          <p:txBody>
            <a:bodyPr wrap="none" lIns="0" tIns="0" rIns="0" bIns="0">
              <a:spAutoFit/>
            </a:bodyPr>
            <a:lstStyle/>
            <a:p>
              <a:r>
                <a:rPr lang="en-GB" sz="1700">
                  <a:solidFill>
                    <a:srgbClr val="000000"/>
                  </a:solidFill>
                </a:rPr>
                <a:t>Guests</a:t>
              </a:r>
              <a:endParaRPr lang="en-GB">
                <a:latin typeface="Times" charset="0"/>
              </a:endParaRPr>
            </a:p>
          </p:txBody>
        </p:sp>
        <p:sp>
          <p:nvSpPr>
            <p:cNvPr id="48155" name="Rectangle 28"/>
            <p:cNvSpPr>
              <a:spLocks noChangeArrowheads="1"/>
            </p:cNvSpPr>
            <p:nvPr/>
          </p:nvSpPr>
          <p:spPr bwMode="auto">
            <a:xfrm>
              <a:off x="5325" y="3311"/>
              <a:ext cx="466" cy="165"/>
            </a:xfrm>
            <a:prstGeom prst="rect">
              <a:avLst/>
            </a:prstGeom>
            <a:noFill/>
            <a:ln w="9525">
              <a:noFill/>
              <a:miter lim="800000"/>
              <a:headEnd/>
              <a:tailEnd/>
            </a:ln>
          </p:spPr>
          <p:txBody>
            <a:bodyPr wrap="none" lIns="0" tIns="0" rIns="0" bIns="0">
              <a:spAutoFit/>
            </a:bodyPr>
            <a:lstStyle/>
            <a:p>
              <a:r>
                <a:rPr lang="en-GB" sz="1700">
                  <a:solidFill>
                    <a:srgbClr val="000000"/>
                  </a:solidFill>
                </a:rPr>
                <a:t>devices</a:t>
              </a:r>
              <a:endParaRPr lang="en-GB">
                <a:latin typeface="Times" charset="0"/>
              </a:endParaRPr>
            </a:p>
          </p:txBody>
        </p:sp>
        <p:sp>
          <p:nvSpPr>
            <p:cNvPr id="48156" name="Rectangle 29"/>
            <p:cNvSpPr>
              <a:spLocks noChangeArrowheads="1"/>
            </p:cNvSpPr>
            <p:nvPr/>
          </p:nvSpPr>
          <p:spPr bwMode="auto">
            <a:xfrm>
              <a:off x="3440" y="3371"/>
              <a:ext cx="422" cy="165"/>
            </a:xfrm>
            <a:prstGeom prst="rect">
              <a:avLst/>
            </a:prstGeom>
            <a:noFill/>
            <a:ln w="9525">
              <a:noFill/>
              <a:miter lim="800000"/>
              <a:headEnd/>
              <a:tailEnd/>
            </a:ln>
          </p:spPr>
          <p:txBody>
            <a:bodyPr wrap="none" lIns="0" tIns="0" rIns="0" bIns="0">
              <a:spAutoFit/>
            </a:bodyPr>
            <a:lstStyle/>
            <a:p>
              <a:r>
                <a:rPr lang="en-GB" sz="1700">
                  <a:solidFill>
                    <a:srgbClr val="000000"/>
                  </a:solidFill>
                </a:rPr>
                <a:t>Laptop</a:t>
              </a:r>
              <a:endParaRPr lang="en-GB">
                <a:latin typeface="Times" charset="0"/>
              </a:endParaRPr>
            </a:p>
          </p:txBody>
        </p:sp>
        <p:sp>
          <p:nvSpPr>
            <p:cNvPr id="48157" name="Rectangle 30"/>
            <p:cNvSpPr>
              <a:spLocks noChangeArrowheads="1"/>
            </p:cNvSpPr>
            <p:nvPr/>
          </p:nvSpPr>
          <p:spPr bwMode="auto">
            <a:xfrm>
              <a:off x="2212" y="3151"/>
              <a:ext cx="441" cy="392"/>
            </a:xfrm>
            <a:prstGeom prst="rect">
              <a:avLst/>
            </a:prstGeom>
            <a:solidFill>
              <a:srgbClr val="FFDC99"/>
            </a:solidFill>
            <a:ln w="9525">
              <a:noFill/>
              <a:miter lim="800000"/>
              <a:headEnd/>
              <a:tailEnd/>
            </a:ln>
          </p:spPr>
          <p:txBody>
            <a:bodyPr/>
            <a:lstStyle/>
            <a:p>
              <a:endParaRPr lang="en-US"/>
            </a:p>
          </p:txBody>
        </p:sp>
        <p:sp>
          <p:nvSpPr>
            <p:cNvPr id="48158" name="Rectangle 31"/>
            <p:cNvSpPr>
              <a:spLocks noChangeArrowheads="1"/>
            </p:cNvSpPr>
            <p:nvPr/>
          </p:nvSpPr>
          <p:spPr bwMode="auto">
            <a:xfrm>
              <a:off x="2212" y="3151"/>
              <a:ext cx="457" cy="408"/>
            </a:xfrm>
            <a:prstGeom prst="rect">
              <a:avLst/>
            </a:prstGeom>
            <a:noFill/>
            <a:ln w="25400">
              <a:solidFill>
                <a:srgbClr val="FFDC99"/>
              </a:solidFill>
              <a:miter lim="800000"/>
              <a:headEnd/>
              <a:tailEnd/>
            </a:ln>
          </p:spPr>
          <p:txBody>
            <a:bodyPr/>
            <a:lstStyle/>
            <a:p>
              <a:endParaRPr lang="en-US"/>
            </a:p>
          </p:txBody>
        </p:sp>
        <p:sp>
          <p:nvSpPr>
            <p:cNvPr id="48159" name="Rectangle 32"/>
            <p:cNvSpPr>
              <a:spLocks noChangeArrowheads="1"/>
            </p:cNvSpPr>
            <p:nvPr/>
          </p:nvSpPr>
          <p:spPr bwMode="auto">
            <a:xfrm>
              <a:off x="1775" y="3289"/>
              <a:ext cx="443" cy="165"/>
            </a:xfrm>
            <a:prstGeom prst="rect">
              <a:avLst/>
            </a:prstGeom>
            <a:noFill/>
            <a:ln w="9525">
              <a:noFill/>
              <a:miter lim="800000"/>
              <a:headEnd/>
              <a:tailEnd/>
            </a:ln>
          </p:spPr>
          <p:txBody>
            <a:bodyPr wrap="none" lIns="0" tIns="0" rIns="0" bIns="0">
              <a:spAutoFit/>
            </a:bodyPr>
            <a:lstStyle/>
            <a:p>
              <a:r>
                <a:rPr lang="en-GB" sz="1700">
                  <a:solidFill>
                    <a:srgbClr val="000000"/>
                  </a:solidFill>
                </a:rPr>
                <a:t>TV/PC </a:t>
              </a:r>
              <a:endParaRPr lang="en-GB">
                <a:latin typeface="Times" charset="0"/>
              </a:endParaRPr>
            </a:p>
          </p:txBody>
        </p:sp>
        <p:sp>
          <p:nvSpPr>
            <p:cNvPr id="48160" name="Rectangle 33"/>
            <p:cNvSpPr>
              <a:spLocks noChangeArrowheads="1"/>
            </p:cNvSpPr>
            <p:nvPr/>
          </p:nvSpPr>
          <p:spPr bwMode="auto">
            <a:xfrm>
              <a:off x="4580" y="3151"/>
              <a:ext cx="196" cy="147"/>
            </a:xfrm>
            <a:prstGeom prst="rect">
              <a:avLst/>
            </a:prstGeom>
            <a:solidFill>
              <a:srgbClr val="FFDC99"/>
            </a:solidFill>
            <a:ln w="9525">
              <a:noFill/>
              <a:miter lim="800000"/>
              <a:headEnd/>
              <a:tailEnd/>
            </a:ln>
          </p:spPr>
          <p:txBody>
            <a:bodyPr/>
            <a:lstStyle/>
            <a:p>
              <a:endParaRPr lang="en-US"/>
            </a:p>
          </p:txBody>
        </p:sp>
        <p:sp>
          <p:nvSpPr>
            <p:cNvPr id="48161" name="Rectangle 34"/>
            <p:cNvSpPr>
              <a:spLocks noChangeArrowheads="1"/>
            </p:cNvSpPr>
            <p:nvPr/>
          </p:nvSpPr>
          <p:spPr bwMode="auto">
            <a:xfrm>
              <a:off x="4580" y="3151"/>
              <a:ext cx="213" cy="163"/>
            </a:xfrm>
            <a:prstGeom prst="rect">
              <a:avLst/>
            </a:prstGeom>
            <a:noFill/>
            <a:ln w="25400">
              <a:solidFill>
                <a:srgbClr val="FFDC99"/>
              </a:solidFill>
              <a:miter lim="800000"/>
              <a:headEnd/>
              <a:tailEnd/>
            </a:ln>
          </p:spPr>
          <p:txBody>
            <a:bodyPr/>
            <a:lstStyle/>
            <a:p>
              <a:endParaRPr lang="en-US"/>
            </a:p>
          </p:txBody>
        </p:sp>
        <p:sp>
          <p:nvSpPr>
            <p:cNvPr id="48162" name="Rectangle 35"/>
            <p:cNvSpPr>
              <a:spLocks noChangeArrowheads="1"/>
            </p:cNvSpPr>
            <p:nvPr/>
          </p:nvSpPr>
          <p:spPr bwMode="auto">
            <a:xfrm>
              <a:off x="3306" y="3151"/>
              <a:ext cx="653" cy="147"/>
            </a:xfrm>
            <a:prstGeom prst="rect">
              <a:avLst/>
            </a:prstGeom>
            <a:solidFill>
              <a:srgbClr val="FFDC99"/>
            </a:solidFill>
            <a:ln w="9525">
              <a:noFill/>
              <a:miter lim="800000"/>
              <a:headEnd/>
              <a:tailEnd/>
            </a:ln>
          </p:spPr>
          <p:txBody>
            <a:bodyPr/>
            <a:lstStyle/>
            <a:p>
              <a:endParaRPr lang="en-US"/>
            </a:p>
          </p:txBody>
        </p:sp>
        <p:sp>
          <p:nvSpPr>
            <p:cNvPr id="48163" name="Rectangle 36"/>
            <p:cNvSpPr>
              <a:spLocks noChangeArrowheads="1"/>
            </p:cNvSpPr>
            <p:nvPr/>
          </p:nvSpPr>
          <p:spPr bwMode="auto">
            <a:xfrm>
              <a:off x="3306" y="3151"/>
              <a:ext cx="670" cy="163"/>
            </a:xfrm>
            <a:prstGeom prst="rect">
              <a:avLst/>
            </a:prstGeom>
            <a:noFill/>
            <a:ln w="25400">
              <a:solidFill>
                <a:srgbClr val="FFDC99"/>
              </a:solidFill>
              <a:miter lim="800000"/>
              <a:headEnd/>
              <a:tailEnd/>
            </a:ln>
          </p:spPr>
          <p:txBody>
            <a:bodyPr/>
            <a:lstStyle/>
            <a:p>
              <a:endParaRPr lang="en-US"/>
            </a:p>
          </p:txBody>
        </p:sp>
        <p:sp>
          <p:nvSpPr>
            <p:cNvPr id="48164" name="Rectangle 37"/>
            <p:cNvSpPr>
              <a:spLocks noChangeArrowheads="1"/>
            </p:cNvSpPr>
            <p:nvPr/>
          </p:nvSpPr>
          <p:spPr bwMode="auto">
            <a:xfrm>
              <a:off x="4776" y="2448"/>
              <a:ext cx="196" cy="147"/>
            </a:xfrm>
            <a:prstGeom prst="rect">
              <a:avLst/>
            </a:prstGeom>
            <a:solidFill>
              <a:srgbClr val="FFDC99"/>
            </a:solidFill>
            <a:ln w="9525">
              <a:noFill/>
              <a:miter lim="800000"/>
              <a:headEnd/>
              <a:tailEnd/>
            </a:ln>
          </p:spPr>
          <p:txBody>
            <a:bodyPr/>
            <a:lstStyle/>
            <a:p>
              <a:endParaRPr lang="en-US"/>
            </a:p>
          </p:txBody>
        </p:sp>
        <p:sp>
          <p:nvSpPr>
            <p:cNvPr id="48165" name="Rectangle 38"/>
            <p:cNvSpPr>
              <a:spLocks noChangeArrowheads="1"/>
            </p:cNvSpPr>
            <p:nvPr/>
          </p:nvSpPr>
          <p:spPr bwMode="auto">
            <a:xfrm>
              <a:off x="4776" y="2448"/>
              <a:ext cx="213" cy="164"/>
            </a:xfrm>
            <a:prstGeom prst="rect">
              <a:avLst/>
            </a:prstGeom>
            <a:noFill/>
            <a:ln w="25400">
              <a:solidFill>
                <a:srgbClr val="FFDC99"/>
              </a:solidFill>
              <a:miter lim="800000"/>
              <a:headEnd/>
              <a:tailEnd/>
            </a:ln>
          </p:spPr>
          <p:txBody>
            <a:bodyPr/>
            <a:lstStyle/>
            <a:p>
              <a:endParaRPr lang="en-US"/>
            </a:p>
          </p:txBody>
        </p:sp>
        <p:sp>
          <p:nvSpPr>
            <p:cNvPr id="48166" name="Freeform 39"/>
            <p:cNvSpPr>
              <a:spLocks/>
            </p:cNvSpPr>
            <p:nvPr/>
          </p:nvSpPr>
          <p:spPr bwMode="auto">
            <a:xfrm>
              <a:off x="1068" y="1403"/>
              <a:ext cx="98" cy="82"/>
            </a:xfrm>
            <a:custGeom>
              <a:avLst/>
              <a:gdLst>
                <a:gd name="T0" fmla="*/ 82 w 98"/>
                <a:gd name="T1" fmla="*/ 33 h 82"/>
                <a:gd name="T2" fmla="*/ 65 w 98"/>
                <a:gd name="T3" fmla="*/ 82 h 82"/>
                <a:gd name="T4" fmla="*/ 0 w 98"/>
                <a:gd name="T5" fmla="*/ 16 h 82"/>
                <a:gd name="T6" fmla="*/ 98 w 98"/>
                <a:gd name="T7" fmla="*/ 0 h 82"/>
                <a:gd name="T8" fmla="*/ 82 w 98"/>
                <a:gd name="T9" fmla="*/ 33 h 82"/>
                <a:gd name="T10" fmla="*/ 0 60000 65536"/>
                <a:gd name="T11" fmla="*/ 0 60000 65536"/>
                <a:gd name="T12" fmla="*/ 0 60000 65536"/>
                <a:gd name="T13" fmla="*/ 0 60000 65536"/>
                <a:gd name="T14" fmla="*/ 0 60000 65536"/>
                <a:gd name="T15" fmla="*/ 0 w 98"/>
                <a:gd name="T16" fmla="*/ 0 h 82"/>
                <a:gd name="T17" fmla="*/ 98 w 98"/>
                <a:gd name="T18" fmla="*/ 82 h 82"/>
              </a:gdLst>
              <a:ahLst/>
              <a:cxnLst>
                <a:cxn ang="T10">
                  <a:pos x="T0" y="T1"/>
                </a:cxn>
                <a:cxn ang="T11">
                  <a:pos x="T2" y="T3"/>
                </a:cxn>
                <a:cxn ang="T12">
                  <a:pos x="T4" y="T5"/>
                </a:cxn>
                <a:cxn ang="T13">
                  <a:pos x="T6" y="T7"/>
                </a:cxn>
                <a:cxn ang="T14">
                  <a:pos x="T8" y="T9"/>
                </a:cxn>
              </a:cxnLst>
              <a:rect l="T15" t="T16" r="T17" b="T18"/>
              <a:pathLst>
                <a:path w="98" h="82">
                  <a:moveTo>
                    <a:pt x="82" y="33"/>
                  </a:moveTo>
                  <a:lnTo>
                    <a:pt x="65" y="82"/>
                  </a:lnTo>
                  <a:lnTo>
                    <a:pt x="0" y="16"/>
                  </a:lnTo>
                  <a:lnTo>
                    <a:pt x="98" y="0"/>
                  </a:lnTo>
                  <a:lnTo>
                    <a:pt x="82" y="33"/>
                  </a:lnTo>
                  <a:close/>
                </a:path>
              </a:pathLst>
            </a:custGeom>
            <a:solidFill>
              <a:srgbClr val="FFDC99"/>
            </a:solidFill>
            <a:ln w="25400">
              <a:solidFill>
                <a:srgbClr val="FFDC99"/>
              </a:solidFill>
              <a:round/>
              <a:headEnd/>
              <a:tailEnd/>
            </a:ln>
          </p:spPr>
          <p:txBody>
            <a:bodyPr/>
            <a:lstStyle/>
            <a:p>
              <a:endParaRPr lang="en-GB"/>
            </a:p>
          </p:txBody>
        </p:sp>
        <p:sp>
          <p:nvSpPr>
            <p:cNvPr id="48167" name="Line 40"/>
            <p:cNvSpPr>
              <a:spLocks noChangeShapeType="1"/>
            </p:cNvSpPr>
            <p:nvPr/>
          </p:nvSpPr>
          <p:spPr bwMode="auto">
            <a:xfrm flipH="1" flipV="1">
              <a:off x="1166" y="1436"/>
              <a:ext cx="359" cy="130"/>
            </a:xfrm>
            <a:prstGeom prst="line">
              <a:avLst/>
            </a:prstGeom>
            <a:noFill/>
            <a:ln w="25400">
              <a:solidFill>
                <a:srgbClr val="FFDC99"/>
              </a:solidFill>
              <a:round/>
              <a:headEnd/>
              <a:tailEnd/>
            </a:ln>
          </p:spPr>
          <p:txBody>
            <a:bodyPr/>
            <a:lstStyle/>
            <a:p>
              <a:endParaRPr lang="en-GB"/>
            </a:p>
          </p:txBody>
        </p:sp>
        <p:sp>
          <p:nvSpPr>
            <p:cNvPr id="48168" name="Freeform 41"/>
            <p:cNvSpPr>
              <a:spLocks/>
            </p:cNvSpPr>
            <p:nvPr/>
          </p:nvSpPr>
          <p:spPr bwMode="auto">
            <a:xfrm>
              <a:off x="1035" y="1583"/>
              <a:ext cx="98" cy="98"/>
            </a:xfrm>
            <a:custGeom>
              <a:avLst/>
              <a:gdLst>
                <a:gd name="T0" fmla="*/ 82 w 98"/>
                <a:gd name="T1" fmla="*/ 49 h 98"/>
                <a:gd name="T2" fmla="*/ 82 w 98"/>
                <a:gd name="T3" fmla="*/ 98 h 98"/>
                <a:gd name="T4" fmla="*/ 0 w 98"/>
                <a:gd name="T5" fmla="*/ 32 h 98"/>
                <a:gd name="T6" fmla="*/ 98 w 98"/>
                <a:gd name="T7" fmla="*/ 0 h 98"/>
                <a:gd name="T8" fmla="*/ 82 w 98"/>
                <a:gd name="T9" fmla="*/ 49 h 98"/>
                <a:gd name="T10" fmla="*/ 0 60000 65536"/>
                <a:gd name="T11" fmla="*/ 0 60000 65536"/>
                <a:gd name="T12" fmla="*/ 0 60000 65536"/>
                <a:gd name="T13" fmla="*/ 0 60000 65536"/>
                <a:gd name="T14" fmla="*/ 0 60000 65536"/>
                <a:gd name="T15" fmla="*/ 0 w 98"/>
                <a:gd name="T16" fmla="*/ 0 h 98"/>
                <a:gd name="T17" fmla="*/ 98 w 98"/>
                <a:gd name="T18" fmla="*/ 98 h 98"/>
              </a:gdLst>
              <a:ahLst/>
              <a:cxnLst>
                <a:cxn ang="T10">
                  <a:pos x="T0" y="T1"/>
                </a:cxn>
                <a:cxn ang="T11">
                  <a:pos x="T2" y="T3"/>
                </a:cxn>
                <a:cxn ang="T12">
                  <a:pos x="T4" y="T5"/>
                </a:cxn>
                <a:cxn ang="T13">
                  <a:pos x="T6" y="T7"/>
                </a:cxn>
                <a:cxn ang="T14">
                  <a:pos x="T8" y="T9"/>
                </a:cxn>
              </a:cxnLst>
              <a:rect l="T15" t="T16" r="T17" b="T18"/>
              <a:pathLst>
                <a:path w="98" h="98">
                  <a:moveTo>
                    <a:pt x="82" y="49"/>
                  </a:moveTo>
                  <a:lnTo>
                    <a:pt x="82" y="98"/>
                  </a:lnTo>
                  <a:lnTo>
                    <a:pt x="0" y="32"/>
                  </a:lnTo>
                  <a:lnTo>
                    <a:pt x="98" y="0"/>
                  </a:lnTo>
                  <a:lnTo>
                    <a:pt x="82" y="49"/>
                  </a:lnTo>
                  <a:close/>
                </a:path>
              </a:pathLst>
            </a:custGeom>
            <a:solidFill>
              <a:srgbClr val="FFDC99"/>
            </a:solidFill>
            <a:ln w="25400">
              <a:solidFill>
                <a:srgbClr val="FFDC99"/>
              </a:solidFill>
              <a:round/>
              <a:headEnd/>
              <a:tailEnd/>
            </a:ln>
          </p:spPr>
          <p:txBody>
            <a:bodyPr/>
            <a:lstStyle/>
            <a:p>
              <a:endParaRPr lang="en-GB"/>
            </a:p>
          </p:txBody>
        </p:sp>
        <p:sp>
          <p:nvSpPr>
            <p:cNvPr id="48169" name="Line 42"/>
            <p:cNvSpPr>
              <a:spLocks noChangeShapeType="1"/>
            </p:cNvSpPr>
            <p:nvPr/>
          </p:nvSpPr>
          <p:spPr bwMode="auto">
            <a:xfrm flipH="1" flipV="1">
              <a:off x="1133" y="1632"/>
              <a:ext cx="392" cy="32"/>
            </a:xfrm>
            <a:prstGeom prst="line">
              <a:avLst/>
            </a:prstGeom>
            <a:noFill/>
            <a:ln w="25400">
              <a:solidFill>
                <a:srgbClr val="FFDC99"/>
              </a:solidFill>
              <a:round/>
              <a:headEnd/>
              <a:tailEnd/>
            </a:ln>
          </p:spPr>
          <p:txBody>
            <a:bodyPr/>
            <a:lstStyle/>
            <a:p>
              <a:endParaRPr lang="en-GB"/>
            </a:p>
          </p:txBody>
        </p:sp>
        <p:sp>
          <p:nvSpPr>
            <p:cNvPr id="48170" name="Freeform 43"/>
            <p:cNvSpPr>
              <a:spLocks/>
            </p:cNvSpPr>
            <p:nvPr/>
          </p:nvSpPr>
          <p:spPr bwMode="auto">
            <a:xfrm>
              <a:off x="1052" y="1762"/>
              <a:ext cx="81" cy="98"/>
            </a:xfrm>
            <a:custGeom>
              <a:avLst/>
              <a:gdLst>
                <a:gd name="T0" fmla="*/ 81 w 81"/>
                <a:gd name="T1" fmla="*/ 49 h 98"/>
                <a:gd name="T2" fmla="*/ 81 w 81"/>
                <a:gd name="T3" fmla="*/ 98 h 98"/>
                <a:gd name="T4" fmla="*/ 0 w 81"/>
                <a:gd name="T5" fmla="*/ 49 h 98"/>
                <a:gd name="T6" fmla="*/ 65 w 81"/>
                <a:gd name="T7" fmla="*/ 0 h 98"/>
                <a:gd name="T8" fmla="*/ 81 w 81"/>
                <a:gd name="T9" fmla="*/ 49 h 98"/>
                <a:gd name="T10" fmla="*/ 0 60000 65536"/>
                <a:gd name="T11" fmla="*/ 0 60000 65536"/>
                <a:gd name="T12" fmla="*/ 0 60000 65536"/>
                <a:gd name="T13" fmla="*/ 0 60000 65536"/>
                <a:gd name="T14" fmla="*/ 0 60000 65536"/>
                <a:gd name="T15" fmla="*/ 0 w 81"/>
                <a:gd name="T16" fmla="*/ 0 h 98"/>
                <a:gd name="T17" fmla="*/ 81 w 81"/>
                <a:gd name="T18" fmla="*/ 98 h 98"/>
              </a:gdLst>
              <a:ahLst/>
              <a:cxnLst>
                <a:cxn ang="T10">
                  <a:pos x="T0" y="T1"/>
                </a:cxn>
                <a:cxn ang="T11">
                  <a:pos x="T2" y="T3"/>
                </a:cxn>
                <a:cxn ang="T12">
                  <a:pos x="T4" y="T5"/>
                </a:cxn>
                <a:cxn ang="T13">
                  <a:pos x="T6" y="T7"/>
                </a:cxn>
                <a:cxn ang="T14">
                  <a:pos x="T8" y="T9"/>
                </a:cxn>
              </a:cxnLst>
              <a:rect l="T15" t="T16" r="T17" b="T18"/>
              <a:pathLst>
                <a:path w="81" h="98">
                  <a:moveTo>
                    <a:pt x="81" y="49"/>
                  </a:moveTo>
                  <a:lnTo>
                    <a:pt x="81" y="98"/>
                  </a:lnTo>
                  <a:lnTo>
                    <a:pt x="0" y="49"/>
                  </a:lnTo>
                  <a:lnTo>
                    <a:pt x="65" y="0"/>
                  </a:lnTo>
                  <a:lnTo>
                    <a:pt x="81" y="49"/>
                  </a:lnTo>
                  <a:close/>
                </a:path>
              </a:pathLst>
            </a:custGeom>
            <a:solidFill>
              <a:srgbClr val="FFDC99"/>
            </a:solidFill>
            <a:ln w="25400">
              <a:solidFill>
                <a:srgbClr val="FFDC99"/>
              </a:solidFill>
              <a:round/>
              <a:headEnd/>
              <a:tailEnd/>
            </a:ln>
          </p:spPr>
          <p:txBody>
            <a:bodyPr/>
            <a:lstStyle/>
            <a:p>
              <a:endParaRPr lang="en-GB"/>
            </a:p>
          </p:txBody>
        </p:sp>
        <p:sp>
          <p:nvSpPr>
            <p:cNvPr id="48171" name="Line 44"/>
            <p:cNvSpPr>
              <a:spLocks noChangeShapeType="1"/>
            </p:cNvSpPr>
            <p:nvPr/>
          </p:nvSpPr>
          <p:spPr bwMode="auto">
            <a:xfrm flipH="1">
              <a:off x="1133" y="1762"/>
              <a:ext cx="409" cy="49"/>
            </a:xfrm>
            <a:prstGeom prst="line">
              <a:avLst/>
            </a:prstGeom>
            <a:noFill/>
            <a:ln w="25400">
              <a:solidFill>
                <a:srgbClr val="FFDC99"/>
              </a:solidFill>
              <a:round/>
              <a:headEnd/>
              <a:tailEnd/>
            </a:ln>
          </p:spPr>
          <p:txBody>
            <a:bodyPr/>
            <a:lstStyle/>
            <a:p>
              <a:endParaRPr lang="en-GB"/>
            </a:p>
          </p:txBody>
        </p:sp>
        <p:sp>
          <p:nvSpPr>
            <p:cNvPr id="48172" name="Oval 45"/>
            <p:cNvSpPr>
              <a:spLocks noChangeArrowheads="1"/>
            </p:cNvSpPr>
            <p:nvPr/>
          </p:nvSpPr>
          <p:spPr bwMode="auto">
            <a:xfrm>
              <a:off x="2620" y="2007"/>
              <a:ext cx="768" cy="409"/>
            </a:xfrm>
            <a:prstGeom prst="ellipse">
              <a:avLst/>
            </a:prstGeom>
            <a:noFill/>
            <a:ln w="52388">
              <a:solidFill>
                <a:srgbClr val="FFDC99"/>
              </a:solidFill>
              <a:round/>
              <a:headEnd/>
              <a:tailEnd/>
            </a:ln>
          </p:spPr>
          <p:txBody>
            <a:bodyPr/>
            <a:lstStyle/>
            <a:p>
              <a:endParaRPr lang="en-US"/>
            </a:p>
          </p:txBody>
        </p:sp>
        <p:sp>
          <p:nvSpPr>
            <p:cNvPr id="48173" name="Oval 46"/>
            <p:cNvSpPr>
              <a:spLocks noChangeArrowheads="1"/>
            </p:cNvSpPr>
            <p:nvPr/>
          </p:nvSpPr>
          <p:spPr bwMode="auto">
            <a:xfrm>
              <a:off x="2391" y="1893"/>
              <a:ext cx="1225" cy="637"/>
            </a:xfrm>
            <a:prstGeom prst="ellipse">
              <a:avLst/>
            </a:prstGeom>
            <a:noFill/>
            <a:ln w="52388">
              <a:solidFill>
                <a:srgbClr val="FFDC99"/>
              </a:solidFill>
              <a:round/>
              <a:headEnd/>
              <a:tailEnd/>
            </a:ln>
          </p:spPr>
          <p:txBody>
            <a:bodyPr/>
            <a:lstStyle/>
            <a:p>
              <a:endParaRPr lang="en-US"/>
            </a:p>
          </p:txBody>
        </p:sp>
        <p:sp>
          <p:nvSpPr>
            <p:cNvPr id="48174" name="Oval 47"/>
            <p:cNvSpPr>
              <a:spLocks noChangeArrowheads="1"/>
            </p:cNvSpPr>
            <p:nvPr/>
          </p:nvSpPr>
          <p:spPr bwMode="auto">
            <a:xfrm>
              <a:off x="2146" y="1762"/>
              <a:ext cx="1732" cy="899"/>
            </a:xfrm>
            <a:prstGeom prst="ellipse">
              <a:avLst/>
            </a:prstGeom>
            <a:noFill/>
            <a:ln w="52388">
              <a:solidFill>
                <a:srgbClr val="FFDC99"/>
              </a:solidFill>
              <a:round/>
              <a:headEnd/>
              <a:tailEnd/>
            </a:ln>
          </p:spPr>
          <p:txBody>
            <a:bodyPr/>
            <a:lstStyle/>
            <a:p>
              <a:endParaRPr lang="en-US"/>
            </a:p>
          </p:txBody>
        </p:sp>
        <p:sp>
          <p:nvSpPr>
            <p:cNvPr id="48175" name="Oval 48"/>
            <p:cNvSpPr>
              <a:spLocks noChangeArrowheads="1"/>
            </p:cNvSpPr>
            <p:nvPr/>
          </p:nvSpPr>
          <p:spPr bwMode="auto">
            <a:xfrm>
              <a:off x="1934" y="1632"/>
              <a:ext cx="2156" cy="1159"/>
            </a:xfrm>
            <a:prstGeom prst="ellipse">
              <a:avLst/>
            </a:prstGeom>
            <a:noFill/>
            <a:ln w="52388">
              <a:solidFill>
                <a:srgbClr val="FFDC99"/>
              </a:solidFill>
              <a:round/>
              <a:headEnd/>
              <a:tailEnd/>
            </a:ln>
          </p:spPr>
          <p:txBody>
            <a:bodyPr/>
            <a:lstStyle/>
            <a:p>
              <a:endParaRPr lang="en-US"/>
            </a:p>
          </p:txBody>
        </p:sp>
        <p:sp>
          <p:nvSpPr>
            <p:cNvPr id="48176" name="Freeform 49"/>
            <p:cNvSpPr>
              <a:spLocks/>
            </p:cNvSpPr>
            <p:nvPr/>
          </p:nvSpPr>
          <p:spPr bwMode="auto">
            <a:xfrm>
              <a:off x="2048" y="1844"/>
              <a:ext cx="33" cy="33"/>
            </a:xfrm>
            <a:custGeom>
              <a:avLst/>
              <a:gdLst>
                <a:gd name="T0" fmla="*/ 33 w 33"/>
                <a:gd name="T1" fmla="*/ 0 h 33"/>
                <a:gd name="T2" fmla="*/ 17 w 33"/>
                <a:gd name="T3" fmla="*/ 0 h 33"/>
                <a:gd name="T4" fmla="*/ 0 w 33"/>
                <a:gd name="T5" fmla="*/ 33 h 33"/>
                <a:gd name="T6" fmla="*/ 17 w 33"/>
                <a:gd name="T7" fmla="*/ 33 h 33"/>
                <a:gd name="T8" fmla="*/ 33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33" y="0"/>
                  </a:moveTo>
                  <a:lnTo>
                    <a:pt x="17" y="0"/>
                  </a:lnTo>
                  <a:lnTo>
                    <a:pt x="0" y="33"/>
                  </a:lnTo>
                  <a:lnTo>
                    <a:pt x="17" y="33"/>
                  </a:lnTo>
                  <a:lnTo>
                    <a:pt x="33" y="0"/>
                  </a:lnTo>
                  <a:close/>
                </a:path>
              </a:pathLst>
            </a:custGeom>
            <a:solidFill>
              <a:srgbClr val="FFFFFF"/>
            </a:solidFill>
            <a:ln w="9525">
              <a:noFill/>
              <a:round/>
              <a:headEnd/>
              <a:tailEnd/>
            </a:ln>
          </p:spPr>
          <p:txBody>
            <a:bodyPr/>
            <a:lstStyle/>
            <a:p>
              <a:endParaRPr lang="en-GB"/>
            </a:p>
          </p:txBody>
        </p:sp>
        <p:sp>
          <p:nvSpPr>
            <p:cNvPr id="48177" name="Freeform 50"/>
            <p:cNvSpPr>
              <a:spLocks/>
            </p:cNvSpPr>
            <p:nvPr/>
          </p:nvSpPr>
          <p:spPr bwMode="auto">
            <a:xfrm>
              <a:off x="3943" y="2595"/>
              <a:ext cx="33" cy="49"/>
            </a:xfrm>
            <a:custGeom>
              <a:avLst/>
              <a:gdLst>
                <a:gd name="T0" fmla="*/ 16 w 33"/>
                <a:gd name="T1" fmla="*/ 0 h 49"/>
                <a:gd name="T2" fmla="*/ 33 w 33"/>
                <a:gd name="T3" fmla="*/ 17 h 49"/>
                <a:gd name="T4" fmla="*/ 16 w 33"/>
                <a:gd name="T5" fmla="*/ 49 h 49"/>
                <a:gd name="T6" fmla="*/ 0 w 33"/>
                <a:gd name="T7" fmla="*/ 33 h 49"/>
                <a:gd name="T8" fmla="*/ 16 w 33"/>
                <a:gd name="T9" fmla="*/ 0 h 49"/>
                <a:gd name="T10" fmla="*/ 0 60000 65536"/>
                <a:gd name="T11" fmla="*/ 0 60000 65536"/>
                <a:gd name="T12" fmla="*/ 0 60000 65536"/>
                <a:gd name="T13" fmla="*/ 0 60000 65536"/>
                <a:gd name="T14" fmla="*/ 0 60000 65536"/>
                <a:gd name="T15" fmla="*/ 0 w 33"/>
                <a:gd name="T16" fmla="*/ 0 h 49"/>
                <a:gd name="T17" fmla="*/ 33 w 33"/>
                <a:gd name="T18" fmla="*/ 49 h 49"/>
              </a:gdLst>
              <a:ahLst/>
              <a:cxnLst>
                <a:cxn ang="T10">
                  <a:pos x="T0" y="T1"/>
                </a:cxn>
                <a:cxn ang="T11">
                  <a:pos x="T2" y="T3"/>
                </a:cxn>
                <a:cxn ang="T12">
                  <a:pos x="T4" y="T5"/>
                </a:cxn>
                <a:cxn ang="T13">
                  <a:pos x="T6" y="T7"/>
                </a:cxn>
                <a:cxn ang="T14">
                  <a:pos x="T8" y="T9"/>
                </a:cxn>
              </a:cxnLst>
              <a:rect l="T15" t="T16" r="T17" b="T18"/>
              <a:pathLst>
                <a:path w="33" h="49">
                  <a:moveTo>
                    <a:pt x="16" y="0"/>
                  </a:moveTo>
                  <a:lnTo>
                    <a:pt x="33" y="17"/>
                  </a:lnTo>
                  <a:lnTo>
                    <a:pt x="16" y="49"/>
                  </a:lnTo>
                  <a:lnTo>
                    <a:pt x="0" y="33"/>
                  </a:lnTo>
                  <a:lnTo>
                    <a:pt x="16" y="0"/>
                  </a:lnTo>
                  <a:close/>
                </a:path>
              </a:pathLst>
            </a:custGeom>
            <a:solidFill>
              <a:srgbClr val="FFFFFF"/>
            </a:solidFill>
            <a:ln w="9525">
              <a:noFill/>
              <a:round/>
              <a:headEnd/>
              <a:tailEnd/>
            </a:ln>
          </p:spPr>
          <p:txBody>
            <a:bodyPr/>
            <a:lstStyle/>
            <a:p>
              <a:endParaRPr lang="en-GB"/>
            </a:p>
          </p:txBody>
        </p:sp>
        <p:sp>
          <p:nvSpPr>
            <p:cNvPr id="48178" name="Freeform 51"/>
            <p:cNvSpPr>
              <a:spLocks/>
            </p:cNvSpPr>
            <p:nvPr/>
          </p:nvSpPr>
          <p:spPr bwMode="auto">
            <a:xfrm>
              <a:off x="2065" y="1844"/>
              <a:ext cx="1894" cy="784"/>
            </a:xfrm>
            <a:custGeom>
              <a:avLst/>
              <a:gdLst>
                <a:gd name="T0" fmla="*/ 16 w 1894"/>
                <a:gd name="T1" fmla="*/ 0 h 784"/>
                <a:gd name="T2" fmla="*/ 0 w 1894"/>
                <a:gd name="T3" fmla="*/ 33 h 784"/>
                <a:gd name="T4" fmla="*/ 1878 w 1894"/>
                <a:gd name="T5" fmla="*/ 784 h 784"/>
                <a:gd name="T6" fmla="*/ 1894 w 1894"/>
                <a:gd name="T7" fmla="*/ 751 h 784"/>
                <a:gd name="T8" fmla="*/ 16 w 1894"/>
                <a:gd name="T9" fmla="*/ 0 h 784"/>
                <a:gd name="T10" fmla="*/ 0 60000 65536"/>
                <a:gd name="T11" fmla="*/ 0 60000 65536"/>
                <a:gd name="T12" fmla="*/ 0 60000 65536"/>
                <a:gd name="T13" fmla="*/ 0 60000 65536"/>
                <a:gd name="T14" fmla="*/ 0 60000 65536"/>
                <a:gd name="T15" fmla="*/ 0 w 1894"/>
                <a:gd name="T16" fmla="*/ 0 h 784"/>
                <a:gd name="T17" fmla="*/ 1894 w 1894"/>
                <a:gd name="T18" fmla="*/ 784 h 784"/>
              </a:gdLst>
              <a:ahLst/>
              <a:cxnLst>
                <a:cxn ang="T10">
                  <a:pos x="T0" y="T1"/>
                </a:cxn>
                <a:cxn ang="T11">
                  <a:pos x="T2" y="T3"/>
                </a:cxn>
                <a:cxn ang="T12">
                  <a:pos x="T4" y="T5"/>
                </a:cxn>
                <a:cxn ang="T13">
                  <a:pos x="T6" y="T7"/>
                </a:cxn>
                <a:cxn ang="T14">
                  <a:pos x="T8" y="T9"/>
                </a:cxn>
              </a:cxnLst>
              <a:rect l="T15" t="T16" r="T17" b="T18"/>
              <a:pathLst>
                <a:path w="1894" h="784">
                  <a:moveTo>
                    <a:pt x="16" y="0"/>
                  </a:moveTo>
                  <a:lnTo>
                    <a:pt x="0" y="33"/>
                  </a:lnTo>
                  <a:lnTo>
                    <a:pt x="1878" y="784"/>
                  </a:lnTo>
                  <a:lnTo>
                    <a:pt x="1894" y="751"/>
                  </a:lnTo>
                  <a:lnTo>
                    <a:pt x="16" y="0"/>
                  </a:lnTo>
                  <a:close/>
                </a:path>
              </a:pathLst>
            </a:custGeom>
            <a:solidFill>
              <a:srgbClr val="FFFFFF"/>
            </a:solidFill>
            <a:ln w="9525">
              <a:noFill/>
              <a:round/>
              <a:headEnd/>
              <a:tailEnd/>
            </a:ln>
          </p:spPr>
          <p:txBody>
            <a:bodyPr/>
            <a:lstStyle/>
            <a:p>
              <a:endParaRPr lang="en-GB"/>
            </a:p>
          </p:txBody>
        </p:sp>
        <p:sp>
          <p:nvSpPr>
            <p:cNvPr id="48179" name="Freeform 52"/>
            <p:cNvSpPr>
              <a:spLocks/>
            </p:cNvSpPr>
            <p:nvPr/>
          </p:nvSpPr>
          <p:spPr bwMode="auto">
            <a:xfrm>
              <a:off x="3829" y="1811"/>
              <a:ext cx="32" cy="33"/>
            </a:xfrm>
            <a:custGeom>
              <a:avLst/>
              <a:gdLst>
                <a:gd name="T0" fmla="*/ 16 w 32"/>
                <a:gd name="T1" fmla="*/ 33 h 33"/>
                <a:gd name="T2" fmla="*/ 32 w 32"/>
                <a:gd name="T3" fmla="*/ 33 h 33"/>
                <a:gd name="T4" fmla="*/ 16 w 32"/>
                <a:gd name="T5" fmla="*/ 0 h 33"/>
                <a:gd name="T6" fmla="*/ 0 w 32"/>
                <a:gd name="T7" fmla="*/ 0 h 33"/>
                <a:gd name="T8" fmla="*/ 16 w 32"/>
                <a:gd name="T9" fmla="*/ 33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16" y="33"/>
                  </a:moveTo>
                  <a:lnTo>
                    <a:pt x="32" y="33"/>
                  </a:lnTo>
                  <a:lnTo>
                    <a:pt x="16" y="0"/>
                  </a:lnTo>
                  <a:lnTo>
                    <a:pt x="0" y="0"/>
                  </a:lnTo>
                  <a:lnTo>
                    <a:pt x="16" y="33"/>
                  </a:lnTo>
                  <a:close/>
                </a:path>
              </a:pathLst>
            </a:custGeom>
            <a:solidFill>
              <a:srgbClr val="FFFFFF"/>
            </a:solidFill>
            <a:ln w="9525">
              <a:noFill/>
              <a:round/>
              <a:headEnd/>
              <a:tailEnd/>
            </a:ln>
          </p:spPr>
          <p:txBody>
            <a:bodyPr/>
            <a:lstStyle/>
            <a:p>
              <a:endParaRPr lang="en-GB"/>
            </a:p>
          </p:txBody>
        </p:sp>
        <p:sp>
          <p:nvSpPr>
            <p:cNvPr id="48180" name="Freeform 53"/>
            <p:cNvSpPr>
              <a:spLocks/>
            </p:cNvSpPr>
            <p:nvPr/>
          </p:nvSpPr>
          <p:spPr bwMode="auto">
            <a:xfrm>
              <a:off x="2081" y="2595"/>
              <a:ext cx="33" cy="49"/>
            </a:xfrm>
            <a:custGeom>
              <a:avLst/>
              <a:gdLst>
                <a:gd name="T0" fmla="*/ 33 w 33"/>
                <a:gd name="T1" fmla="*/ 33 h 49"/>
                <a:gd name="T2" fmla="*/ 16 w 33"/>
                <a:gd name="T3" fmla="*/ 49 h 49"/>
                <a:gd name="T4" fmla="*/ 0 w 33"/>
                <a:gd name="T5" fmla="*/ 17 h 49"/>
                <a:gd name="T6" fmla="*/ 16 w 33"/>
                <a:gd name="T7" fmla="*/ 0 h 49"/>
                <a:gd name="T8" fmla="*/ 33 w 33"/>
                <a:gd name="T9" fmla="*/ 33 h 49"/>
                <a:gd name="T10" fmla="*/ 0 60000 65536"/>
                <a:gd name="T11" fmla="*/ 0 60000 65536"/>
                <a:gd name="T12" fmla="*/ 0 60000 65536"/>
                <a:gd name="T13" fmla="*/ 0 60000 65536"/>
                <a:gd name="T14" fmla="*/ 0 60000 65536"/>
                <a:gd name="T15" fmla="*/ 0 w 33"/>
                <a:gd name="T16" fmla="*/ 0 h 49"/>
                <a:gd name="T17" fmla="*/ 33 w 33"/>
                <a:gd name="T18" fmla="*/ 49 h 49"/>
              </a:gdLst>
              <a:ahLst/>
              <a:cxnLst>
                <a:cxn ang="T10">
                  <a:pos x="T0" y="T1"/>
                </a:cxn>
                <a:cxn ang="T11">
                  <a:pos x="T2" y="T3"/>
                </a:cxn>
                <a:cxn ang="T12">
                  <a:pos x="T4" y="T5"/>
                </a:cxn>
                <a:cxn ang="T13">
                  <a:pos x="T6" y="T7"/>
                </a:cxn>
                <a:cxn ang="T14">
                  <a:pos x="T8" y="T9"/>
                </a:cxn>
              </a:cxnLst>
              <a:rect l="T15" t="T16" r="T17" b="T18"/>
              <a:pathLst>
                <a:path w="33" h="49">
                  <a:moveTo>
                    <a:pt x="33" y="33"/>
                  </a:moveTo>
                  <a:lnTo>
                    <a:pt x="16" y="49"/>
                  </a:lnTo>
                  <a:lnTo>
                    <a:pt x="0" y="17"/>
                  </a:lnTo>
                  <a:lnTo>
                    <a:pt x="16" y="0"/>
                  </a:lnTo>
                  <a:lnTo>
                    <a:pt x="33" y="33"/>
                  </a:lnTo>
                  <a:close/>
                </a:path>
              </a:pathLst>
            </a:custGeom>
            <a:solidFill>
              <a:srgbClr val="FFFFFF"/>
            </a:solidFill>
            <a:ln w="9525">
              <a:noFill/>
              <a:round/>
              <a:headEnd/>
              <a:tailEnd/>
            </a:ln>
          </p:spPr>
          <p:txBody>
            <a:bodyPr/>
            <a:lstStyle/>
            <a:p>
              <a:endParaRPr lang="en-GB"/>
            </a:p>
          </p:txBody>
        </p:sp>
        <p:sp>
          <p:nvSpPr>
            <p:cNvPr id="48181" name="Freeform 54"/>
            <p:cNvSpPr>
              <a:spLocks/>
            </p:cNvSpPr>
            <p:nvPr/>
          </p:nvSpPr>
          <p:spPr bwMode="auto">
            <a:xfrm>
              <a:off x="2097" y="1811"/>
              <a:ext cx="1748" cy="817"/>
            </a:xfrm>
            <a:custGeom>
              <a:avLst/>
              <a:gdLst>
                <a:gd name="T0" fmla="*/ 1748 w 1748"/>
                <a:gd name="T1" fmla="*/ 33 h 817"/>
                <a:gd name="T2" fmla="*/ 1732 w 1748"/>
                <a:gd name="T3" fmla="*/ 0 h 817"/>
                <a:gd name="T4" fmla="*/ 0 w 1748"/>
                <a:gd name="T5" fmla="*/ 784 h 817"/>
                <a:gd name="T6" fmla="*/ 17 w 1748"/>
                <a:gd name="T7" fmla="*/ 817 h 817"/>
                <a:gd name="T8" fmla="*/ 1748 w 1748"/>
                <a:gd name="T9" fmla="*/ 33 h 817"/>
                <a:gd name="T10" fmla="*/ 0 60000 65536"/>
                <a:gd name="T11" fmla="*/ 0 60000 65536"/>
                <a:gd name="T12" fmla="*/ 0 60000 65536"/>
                <a:gd name="T13" fmla="*/ 0 60000 65536"/>
                <a:gd name="T14" fmla="*/ 0 60000 65536"/>
                <a:gd name="T15" fmla="*/ 0 w 1748"/>
                <a:gd name="T16" fmla="*/ 0 h 817"/>
                <a:gd name="T17" fmla="*/ 1748 w 1748"/>
                <a:gd name="T18" fmla="*/ 817 h 817"/>
              </a:gdLst>
              <a:ahLst/>
              <a:cxnLst>
                <a:cxn ang="T10">
                  <a:pos x="T0" y="T1"/>
                </a:cxn>
                <a:cxn ang="T11">
                  <a:pos x="T2" y="T3"/>
                </a:cxn>
                <a:cxn ang="T12">
                  <a:pos x="T4" y="T5"/>
                </a:cxn>
                <a:cxn ang="T13">
                  <a:pos x="T6" y="T7"/>
                </a:cxn>
                <a:cxn ang="T14">
                  <a:pos x="T8" y="T9"/>
                </a:cxn>
              </a:cxnLst>
              <a:rect l="T15" t="T16" r="T17" b="T18"/>
              <a:pathLst>
                <a:path w="1748" h="817">
                  <a:moveTo>
                    <a:pt x="1748" y="33"/>
                  </a:moveTo>
                  <a:lnTo>
                    <a:pt x="1732" y="0"/>
                  </a:lnTo>
                  <a:lnTo>
                    <a:pt x="0" y="784"/>
                  </a:lnTo>
                  <a:lnTo>
                    <a:pt x="17" y="817"/>
                  </a:lnTo>
                  <a:lnTo>
                    <a:pt x="1748" y="33"/>
                  </a:lnTo>
                  <a:close/>
                </a:path>
              </a:pathLst>
            </a:custGeom>
            <a:solidFill>
              <a:srgbClr val="FFFFFF"/>
            </a:solidFill>
            <a:ln w="9525">
              <a:noFill/>
              <a:round/>
              <a:headEnd/>
              <a:tailEnd/>
            </a:ln>
          </p:spPr>
          <p:txBody>
            <a:bodyPr/>
            <a:lstStyle/>
            <a:p>
              <a:endParaRPr lang="en-GB"/>
            </a:p>
          </p:txBody>
        </p:sp>
        <p:sp>
          <p:nvSpPr>
            <p:cNvPr id="48182" name="Rectangle 55"/>
            <p:cNvSpPr>
              <a:spLocks noChangeArrowheads="1"/>
            </p:cNvSpPr>
            <p:nvPr/>
          </p:nvSpPr>
          <p:spPr bwMode="auto">
            <a:xfrm>
              <a:off x="2963" y="1566"/>
              <a:ext cx="33" cy="17"/>
            </a:xfrm>
            <a:prstGeom prst="rect">
              <a:avLst/>
            </a:prstGeom>
            <a:solidFill>
              <a:srgbClr val="FFFFFF"/>
            </a:solidFill>
            <a:ln w="9525">
              <a:noFill/>
              <a:miter lim="800000"/>
              <a:headEnd/>
              <a:tailEnd/>
            </a:ln>
          </p:spPr>
          <p:txBody>
            <a:bodyPr/>
            <a:lstStyle/>
            <a:p>
              <a:endParaRPr lang="en-US"/>
            </a:p>
          </p:txBody>
        </p:sp>
        <p:sp>
          <p:nvSpPr>
            <p:cNvPr id="48183" name="Rectangle 56"/>
            <p:cNvSpPr>
              <a:spLocks noChangeArrowheads="1"/>
            </p:cNvSpPr>
            <p:nvPr/>
          </p:nvSpPr>
          <p:spPr bwMode="auto">
            <a:xfrm>
              <a:off x="2963" y="2824"/>
              <a:ext cx="33" cy="16"/>
            </a:xfrm>
            <a:prstGeom prst="rect">
              <a:avLst/>
            </a:prstGeom>
            <a:solidFill>
              <a:srgbClr val="FFFFFF"/>
            </a:solidFill>
            <a:ln w="9525">
              <a:noFill/>
              <a:miter lim="800000"/>
              <a:headEnd/>
              <a:tailEnd/>
            </a:ln>
          </p:spPr>
          <p:txBody>
            <a:bodyPr/>
            <a:lstStyle/>
            <a:p>
              <a:endParaRPr lang="en-US"/>
            </a:p>
          </p:txBody>
        </p:sp>
        <p:sp>
          <p:nvSpPr>
            <p:cNvPr id="48184" name="Rectangle 57"/>
            <p:cNvSpPr>
              <a:spLocks noChangeArrowheads="1"/>
            </p:cNvSpPr>
            <p:nvPr/>
          </p:nvSpPr>
          <p:spPr bwMode="auto">
            <a:xfrm>
              <a:off x="2963" y="1583"/>
              <a:ext cx="33" cy="1241"/>
            </a:xfrm>
            <a:prstGeom prst="rect">
              <a:avLst/>
            </a:prstGeom>
            <a:solidFill>
              <a:srgbClr val="FFFFFF"/>
            </a:solidFill>
            <a:ln w="9525">
              <a:noFill/>
              <a:miter lim="800000"/>
              <a:headEnd/>
              <a:tailEnd/>
            </a:ln>
          </p:spPr>
          <p:txBody>
            <a:bodyPr/>
            <a:lstStyle/>
            <a:p>
              <a:endParaRPr lang="en-US"/>
            </a:p>
          </p:txBody>
        </p:sp>
        <p:sp>
          <p:nvSpPr>
            <p:cNvPr id="48185" name="Rectangle 58"/>
            <p:cNvSpPr>
              <a:spLocks noChangeArrowheads="1"/>
            </p:cNvSpPr>
            <p:nvPr/>
          </p:nvSpPr>
          <p:spPr bwMode="auto">
            <a:xfrm>
              <a:off x="4155" y="2187"/>
              <a:ext cx="17" cy="33"/>
            </a:xfrm>
            <a:prstGeom prst="rect">
              <a:avLst/>
            </a:prstGeom>
            <a:solidFill>
              <a:srgbClr val="FFFFFF"/>
            </a:solidFill>
            <a:ln w="9525">
              <a:noFill/>
              <a:miter lim="800000"/>
              <a:headEnd/>
              <a:tailEnd/>
            </a:ln>
          </p:spPr>
          <p:txBody>
            <a:bodyPr/>
            <a:lstStyle/>
            <a:p>
              <a:endParaRPr lang="en-US"/>
            </a:p>
          </p:txBody>
        </p:sp>
        <p:sp>
          <p:nvSpPr>
            <p:cNvPr id="48186" name="Rectangle 59"/>
            <p:cNvSpPr>
              <a:spLocks noChangeArrowheads="1"/>
            </p:cNvSpPr>
            <p:nvPr/>
          </p:nvSpPr>
          <p:spPr bwMode="auto">
            <a:xfrm>
              <a:off x="1803" y="2187"/>
              <a:ext cx="17" cy="33"/>
            </a:xfrm>
            <a:prstGeom prst="rect">
              <a:avLst/>
            </a:prstGeom>
            <a:solidFill>
              <a:srgbClr val="FFFFFF"/>
            </a:solidFill>
            <a:ln w="9525">
              <a:noFill/>
              <a:miter lim="800000"/>
              <a:headEnd/>
              <a:tailEnd/>
            </a:ln>
          </p:spPr>
          <p:txBody>
            <a:bodyPr/>
            <a:lstStyle/>
            <a:p>
              <a:endParaRPr lang="en-US"/>
            </a:p>
          </p:txBody>
        </p:sp>
        <p:sp>
          <p:nvSpPr>
            <p:cNvPr id="48187" name="Rectangle 60"/>
            <p:cNvSpPr>
              <a:spLocks noChangeArrowheads="1"/>
            </p:cNvSpPr>
            <p:nvPr/>
          </p:nvSpPr>
          <p:spPr bwMode="auto">
            <a:xfrm>
              <a:off x="1820" y="2187"/>
              <a:ext cx="2335" cy="33"/>
            </a:xfrm>
            <a:prstGeom prst="rect">
              <a:avLst/>
            </a:prstGeom>
            <a:solidFill>
              <a:srgbClr val="FFFFFF"/>
            </a:solidFill>
            <a:ln w="9525">
              <a:noFill/>
              <a:miter lim="800000"/>
              <a:headEnd/>
              <a:tailEnd/>
            </a:ln>
          </p:spPr>
          <p:txBody>
            <a:bodyPr/>
            <a:lstStyle/>
            <a:p>
              <a:endParaRPr lang="en-US"/>
            </a:p>
          </p:txBody>
        </p:sp>
        <p:sp>
          <p:nvSpPr>
            <p:cNvPr id="48188" name="Rectangle 61"/>
            <p:cNvSpPr>
              <a:spLocks noChangeArrowheads="1"/>
            </p:cNvSpPr>
            <p:nvPr/>
          </p:nvSpPr>
          <p:spPr bwMode="auto">
            <a:xfrm>
              <a:off x="2426" y="2113"/>
              <a:ext cx="855" cy="165"/>
            </a:xfrm>
            <a:prstGeom prst="rect">
              <a:avLst/>
            </a:prstGeom>
            <a:noFill/>
            <a:ln w="9525">
              <a:noFill/>
              <a:miter lim="800000"/>
              <a:headEnd/>
              <a:tailEnd/>
            </a:ln>
          </p:spPr>
          <p:txBody>
            <a:bodyPr wrap="none" lIns="0" tIns="0" rIns="0" bIns="0">
              <a:spAutoFit/>
            </a:bodyPr>
            <a:lstStyle/>
            <a:p>
              <a:r>
                <a:rPr lang="en-GB" sz="1700">
                  <a:solidFill>
                    <a:srgbClr val="000000"/>
                  </a:solidFill>
                </a:rPr>
                <a:t>Hotel wireless</a:t>
              </a:r>
              <a:endParaRPr lang="en-GB">
                <a:latin typeface="Times" charset="0"/>
              </a:endParaRPr>
            </a:p>
          </p:txBody>
        </p:sp>
        <p:sp>
          <p:nvSpPr>
            <p:cNvPr id="48189" name="Rectangle 62"/>
            <p:cNvSpPr>
              <a:spLocks noChangeArrowheads="1"/>
            </p:cNvSpPr>
            <p:nvPr/>
          </p:nvSpPr>
          <p:spPr bwMode="auto">
            <a:xfrm>
              <a:off x="2426" y="2293"/>
              <a:ext cx="482" cy="165"/>
            </a:xfrm>
            <a:prstGeom prst="rect">
              <a:avLst/>
            </a:prstGeom>
            <a:noFill/>
            <a:ln w="9525">
              <a:noFill/>
              <a:miter lim="800000"/>
              <a:headEnd/>
              <a:tailEnd/>
            </a:ln>
          </p:spPr>
          <p:txBody>
            <a:bodyPr wrap="none" lIns="0" tIns="0" rIns="0" bIns="0">
              <a:spAutoFit/>
            </a:bodyPr>
            <a:lstStyle/>
            <a:p>
              <a:r>
                <a:rPr lang="en-GB" sz="1700">
                  <a:solidFill>
                    <a:srgbClr val="000000"/>
                  </a:solidFill>
                </a:rPr>
                <a:t>network</a:t>
              </a:r>
              <a:endParaRPr lang="en-GB">
                <a:latin typeface="Times" charset="0"/>
              </a:endParaRPr>
            </a:p>
          </p:txBody>
        </p:sp>
        <p:sp>
          <p:nvSpPr>
            <p:cNvPr id="48190" name="Freeform 63"/>
            <p:cNvSpPr>
              <a:spLocks/>
            </p:cNvSpPr>
            <p:nvPr/>
          </p:nvSpPr>
          <p:spPr bwMode="auto">
            <a:xfrm>
              <a:off x="3910" y="2628"/>
              <a:ext cx="654" cy="474"/>
            </a:xfrm>
            <a:custGeom>
              <a:avLst/>
              <a:gdLst>
                <a:gd name="T0" fmla="*/ 654 w 654"/>
                <a:gd name="T1" fmla="*/ 474 h 474"/>
                <a:gd name="T2" fmla="*/ 343 w 654"/>
                <a:gd name="T3" fmla="*/ 196 h 474"/>
                <a:gd name="T4" fmla="*/ 245 w 654"/>
                <a:gd name="T5" fmla="*/ 278 h 474"/>
                <a:gd name="T6" fmla="*/ 0 w 654"/>
                <a:gd name="T7" fmla="*/ 0 h 474"/>
                <a:gd name="T8" fmla="*/ 0 60000 65536"/>
                <a:gd name="T9" fmla="*/ 0 60000 65536"/>
                <a:gd name="T10" fmla="*/ 0 60000 65536"/>
                <a:gd name="T11" fmla="*/ 0 60000 65536"/>
                <a:gd name="T12" fmla="*/ 0 w 654"/>
                <a:gd name="T13" fmla="*/ 0 h 474"/>
                <a:gd name="T14" fmla="*/ 654 w 654"/>
                <a:gd name="T15" fmla="*/ 474 h 474"/>
              </a:gdLst>
              <a:ahLst/>
              <a:cxnLst>
                <a:cxn ang="T8">
                  <a:pos x="T0" y="T1"/>
                </a:cxn>
                <a:cxn ang="T9">
                  <a:pos x="T2" y="T3"/>
                </a:cxn>
                <a:cxn ang="T10">
                  <a:pos x="T4" y="T5"/>
                </a:cxn>
                <a:cxn ang="T11">
                  <a:pos x="T6" y="T7"/>
                </a:cxn>
              </a:cxnLst>
              <a:rect l="T12" t="T13" r="T14" b="T15"/>
              <a:pathLst>
                <a:path w="654" h="474">
                  <a:moveTo>
                    <a:pt x="654" y="474"/>
                  </a:moveTo>
                  <a:lnTo>
                    <a:pt x="343" y="196"/>
                  </a:lnTo>
                  <a:lnTo>
                    <a:pt x="245" y="278"/>
                  </a:lnTo>
                  <a:lnTo>
                    <a:pt x="0" y="0"/>
                  </a:lnTo>
                </a:path>
              </a:pathLst>
            </a:custGeom>
            <a:noFill/>
            <a:ln w="25400">
              <a:solidFill>
                <a:srgbClr val="000000"/>
              </a:solidFill>
              <a:round/>
              <a:headEnd/>
              <a:tailEnd/>
            </a:ln>
          </p:spPr>
          <p:txBody>
            <a:bodyPr/>
            <a:lstStyle/>
            <a:p>
              <a:endParaRPr lang="en-GB"/>
            </a:p>
          </p:txBody>
        </p:sp>
        <p:sp>
          <p:nvSpPr>
            <p:cNvPr id="48191" name="Freeform 64"/>
            <p:cNvSpPr>
              <a:spLocks/>
            </p:cNvSpPr>
            <p:nvPr/>
          </p:nvSpPr>
          <p:spPr bwMode="auto">
            <a:xfrm>
              <a:off x="4123" y="1436"/>
              <a:ext cx="457" cy="490"/>
            </a:xfrm>
            <a:custGeom>
              <a:avLst/>
              <a:gdLst>
                <a:gd name="T0" fmla="*/ 0 w 457"/>
                <a:gd name="T1" fmla="*/ 490 h 490"/>
                <a:gd name="T2" fmla="*/ 212 w 457"/>
                <a:gd name="T3" fmla="*/ 196 h 490"/>
                <a:gd name="T4" fmla="*/ 277 w 457"/>
                <a:gd name="T5" fmla="*/ 294 h 490"/>
                <a:gd name="T6" fmla="*/ 457 w 457"/>
                <a:gd name="T7" fmla="*/ 0 h 490"/>
                <a:gd name="T8" fmla="*/ 0 60000 65536"/>
                <a:gd name="T9" fmla="*/ 0 60000 65536"/>
                <a:gd name="T10" fmla="*/ 0 60000 65536"/>
                <a:gd name="T11" fmla="*/ 0 60000 65536"/>
                <a:gd name="T12" fmla="*/ 0 w 457"/>
                <a:gd name="T13" fmla="*/ 0 h 490"/>
                <a:gd name="T14" fmla="*/ 457 w 457"/>
                <a:gd name="T15" fmla="*/ 490 h 490"/>
              </a:gdLst>
              <a:ahLst/>
              <a:cxnLst>
                <a:cxn ang="T8">
                  <a:pos x="T0" y="T1"/>
                </a:cxn>
                <a:cxn ang="T9">
                  <a:pos x="T2" y="T3"/>
                </a:cxn>
                <a:cxn ang="T10">
                  <a:pos x="T4" y="T5"/>
                </a:cxn>
                <a:cxn ang="T11">
                  <a:pos x="T6" y="T7"/>
                </a:cxn>
              </a:cxnLst>
              <a:rect l="T12" t="T13" r="T14" b="T15"/>
              <a:pathLst>
                <a:path w="457" h="490">
                  <a:moveTo>
                    <a:pt x="0" y="490"/>
                  </a:moveTo>
                  <a:lnTo>
                    <a:pt x="212" y="196"/>
                  </a:lnTo>
                  <a:lnTo>
                    <a:pt x="277" y="294"/>
                  </a:lnTo>
                  <a:lnTo>
                    <a:pt x="457" y="0"/>
                  </a:lnTo>
                </a:path>
              </a:pathLst>
            </a:custGeom>
            <a:noFill/>
            <a:ln w="25400">
              <a:solidFill>
                <a:srgbClr val="000000"/>
              </a:solidFill>
              <a:round/>
              <a:headEnd/>
              <a:tailEnd/>
            </a:ln>
          </p:spPr>
          <p:txBody>
            <a:bodyPr/>
            <a:lstStyle/>
            <a:p>
              <a:endParaRPr lang="en-GB"/>
            </a:p>
          </p:txBody>
        </p:sp>
        <p:sp>
          <p:nvSpPr>
            <p:cNvPr id="48192" name="Freeform 65"/>
            <p:cNvSpPr>
              <a:spLocks/>
            </p:cNvSpPr>
            <p:nvPr/>
          </p:nvSpPr>
          <p:spPr bwMode="auto">
            <a:xfrm>
              <a:off x="4106" y="2416"/>
              <a:ext cx="572" cy="98"/>
            </a:xfrm>
            <a:custGeom>
              <a:avLst/>
              <a:gdLst>
                <a:gd name="T0" fmla="*/ 572 w 572"/>
                <a:gd name="T1" fmla="*/ 81 h 98"/>
                <a:gd name="T2" fmla="*/ 262 w 572"/>
                <a:gd name="T3" fmla="*/ 0 h 98"/>
                <a:gd name="T4" fmla="*/ 278 w 572"/>
                <a:gd name="T5" fmla="*/ 98 h 98"/>
                <a:gd name="T6" fmla="*/ 0 w 572"/>
                <a:gd name="T7" fmla="*/ 0 h 98"/>
                <a:gd name="T8" fmla="*/ 0 60000 65536"/>
                <a:gd name="T9" fmla="*/ 0 60000 65536"/>
                <a:gd name="T10" fmla="*/ 0 60000 65536"/>
                <a:gd name="T11" fmla="*/ 0 60000 65536"/>
                <a:gd name="T12" fmla="*/ 0 w 572"/>
                <a:gd name="T13" fmla="*/ 0 h 98"/>
                <a:gd name="T14" fmla="*/ 572 w 572"/>
                <a:gd name="T15" fmla="*/ 98 h 98"/>
              </a:gdLst>
              <a:ahLst/>
              <a:cxnLst>
                <a:cxn ang="T8">
                  <a:pos x="T0" y="T1"/>
                </a:cxn>
                <a:cxn ang="T9">
                  <a:pos x="T2" y="T3"/>
                </a:cxn>
                <a:cxn ang="T10">
                  <a:pos x="T4" y="T5"/>
                </a:cxn>
                <a:cxn ang="T11">
                  <a:pos x="T6" y="T7"/>
                </a:cxn>
              </a:cxnLst>
              <a:rect l="T12" t="T13" r="T14" b="T15"/>
              <a:pathLst>
                <a:path w="572" h="98">
                  <a:moveTo>
                    <a:pt x="572" y="81"/>
                  </a:moveTo>
                  <a:lnTo>
                    <a:pt x="262" y="0"/>
                  </a:lnTo>
                  <a:lnTo>
                    <a:pt x="278" y="98"/>
                  </a:lnTo>
                  <a:lnTo>
                    <a:pt x="0" y="0"/>
                  </a:lnTo>
                </a:path>
              </a:pathLst>
            </a:custGeom>
            <a:noFill/>
            <a:ln w="25400">
              <a:solidFill>
                <a:srgbClr val="000000"/>
              </a:solidFill>
              <a:round/>
              <a:headEnd/>
              <a:tailEnd/>
            </a:ln>
          </p:spPr>
          <p:txBody>
            <a:bodyPr/>
            <a:lstStyle/>
            <a:p>
              <a:endParaRPr lang="en-GB"/>
            </a:p>
          </p:txBody>
        </p:sp>
        <p:sp>
          <p:nvSpPr>
            <p:cNvPr id="48193" name="Freeform 66"/>
            <p:cNvSpPr>
              <a:spLocks/>
            </p:cNvSpPr>
            <p:nvPr/>
          </p:nvSpPr>
          <p:spPr bwMode="auto">
            <a:xfrm>
              <a:off x="2391" y="2775"/>
              <a:ext cx="343" cy="327"/>
            </a:xfrm>
            <a:custGeom>
              <a:avLst/>
              <a:gdLst>
                <a:gd name="T0" fmla="*/ 0 w 343"/>
                <a:gd name="T1" fmla="*/ 327 h 327"/>
                <a:gd name="T2" fmla="*/ 164 w 343"/>
                <a:gd name="T3" fmla="*/ 131 h 327"/>
                <a:gd name="T4" fmla="*/ 213 w 343"/>
                <a:gd name="T5" fmla="*/ 196 h 327"/>
                <a:gd name="T6" fmla="*/ 343 w 343"/>
                <a:gd name="T7" fmla="*/ 0 h 327"/>
                <a:gd name="T8" fmla="*/ 0 60000 65536"/>
                <a:gd name="T9" fmla="*/ 0 60000 65536"/>
                <a:gd name="T10" fmla="*/ 0 60000 65536"/>
                <a:gd name="T11" fmla="*/ 0 60000 65536"/>
                <a:gd name="T12" fmla="*/ 0 w 343"/>
                <a:gd name="T13" fmla="*/ 0 h 327"/>
                <a:gd name="T14" fmla="*/ 343 w 343"/>
                <a:gd name="T15" fmla="*/ 327 h 327"/>
              </a:gdLst>
              <a:ahLst/>
              <a:cxnLst>
                <a:cxn ang="T8">
                  <a:pos x="T0" y="T1"/>
                </a:cxn>
                <a:cxn ang="T9">
                  <a:pos x="T2" y="T3"/>
                </a:cxn>
                <a:cxn ang="T10">
                  <a:pos x="T4" y="T5"/>
                </a:cxn>
                <a:cxn ang="T11">
                  <a:pos x="T6" y="T7"/>
                </a:cxn>
              </a:cxnLst>
              <a:rect l="T12" t="T13" r="T14" b="T15"/>
              <a:pathLst>
                <a:path w="343" h="327">
                  <a:moveTo>
                    <a:pt x="0" y="327"/>
                  </a:moveTo>
                  <a:lnTo>
                    <a:pt x="164" y="131"/>
                  </a:lnTo>
                  <a:lnTo>
                    <a:pt x="213" y="196"/>
                  </a:lnTo>
                  <a:lnTo>
                    <a:pt x="343" y="0"/>
                  </a:lnTo>
                </a:path>
              </a:pathLst>
            </a:custGeom>
            <a:noFill/>
            <a:ln w="25400">
              <a:solidFill>
                <a:srgbClr val="000000"/>
              </a:solidFill>
              <a:round/>
              <a:headEnd/>
              <a:tailEnd/>
            </a:ln>
          </p:spPr>
          <p:txBody>
            <a:bodyPr/>
            <a:lstStyle/>
            <a:p>
              <a:endParaRPr lang="en-GB"/>
            </a:p>
          </p:txBody>
        </p:sp>
        <p:sp>
          <p:nvSpPr>
            <p:cNvPr id="48194" name="Freeform 67"/>
            <p:cNvSpPr>
              <a:spLocks/>
            </p:cNvSpPr>
            <p:nvPr/>
          </p:nvSpPr>
          <p:spPr bwMode="auto">
            <a:xfrm>
              <a:off x="3306" y="2791"/>
              <a:ext cx="343" cy="311"/>
            </a:xfrm>
            <a:custGeom>
              <a:avLst/>
              <a:gdLst>
                <a:gd name="T0" fmla="*/ 343 w 343"/>
                <a:gd name="T1" fmla="*/ 311 h 311"/>
                <a:gd name="T2" fmla="*/ 180 w 343"/>
                <a:gd name="T3" fmla="*/ 131 h 311"/>
                <a:gd name="T4" fmla="*/ 131 w 343"/>
                <a:gd name="T5" fmla="*/ 180 h 311"/>
                <a:gd name="T6" fmla="*/ 0 w 343"/>
                <a:gd name="T7" fmla="*/ 0 h 311"/>
                <a:gd name="T8" fmla="*/ 0 60000 65536"/>
                <a:gd name="T9" fmla="*/ 0 60000 65536"/>
                <a:gd name="T10" fmla="*/ 0 60000 65536"/>
                <a:gd name="T11" fmla="*/ 0 60000 65536"/>
                <a:gd name="T12" fmla="*/ 0 w 343"/>
                <a:gd name="T13" fmla="*/ 0 h 311"/>
                <a:gd name="T14" fmla="*/ 343 w 343"/>
                <a:gd name="T15" fmla="*/ 311 h 311"/>
              </a:gdLst>
              <a:ahLst/>
              <a:cxnLst>
                <a:cxn ang="T8">
                  <a:pos x="T0" y="T1"/>
                </a:cxn>
                <a:cxn ang="T9">
                  <a:pos x="T2" y="T3"/>
                </a:cxn>
                <a:cxn ang="T10">
                  <a:pos x="T4" y="T5"/>
                </a:cxn>
                <a:cxn ang="T11">
                  <a:pos x="T6" y="T7"/>
                </a:cxn>
              </a:cxnLst>
              <a:rect l="T12" t="T13" r="T14" b="T15"/>
              <a:pathLst>
                <a:path w="343" h="311">
                  <a:moveTo>
                    <a:pt x="343" y="311"/>
                  </a:moveTo>
                  <a:lnTo>
                    <a:pt x="180" y="131"/>
                  </a:lnTo>
                  <a:lnTo>
                    <a:pt x="131" y="180"/>
                  </a:lnTo>
                  <a:lnTo>
                    <a:pt x="0" y="0"/>
                  </a:lnTo>
                </a:path>
              </a:pathLst>
            </a:custGeom>
            <a:noFill/>
            <a:ln w="25400">
              <a:solidFill>
                <a:srgbClr val="000000"/>
              </a:solidFill>
              <a:round/>
              <a:headEnd/>
              <a:tailEnd/>
            </a:ln>
          </p:spPr>
          <p:txBody>
            <a:bodyPr/>
            <a:lstStyle/>
            <a:p>
              <a:endParaRPr lang="en-GB"/>
            </a:p>
          </p:txBody>
        </p:sp>
        <p:sp>
          <p:nvSpPr>
            <p:cNvPr id="48195" name="Freeform 68"/>
            <p:cNvSpPr>
              <a:spLocks/>
            </p:cNvSpPr>
            <p:nvPr/>
          </p:nvSpPr>
          <p:spPr bwMode="auto">
            <a:xfrm>
              <a:off x="3208" y="1338"/>
              <a:ext cx="343" cy="310"/>
            </a:xfrm>
            <a:custGeom>
              <a:avLst/>
              <a:gdLst>
                <a:gd name="T0" fmla="*/ 0 w 343"/>
                <a:gd name="T1" fmla="*/ 310 h 310"/>
                <a:gd name="T2" fmla="*/ 163 w 343"/>
                <a:gd name="T3" fmla="*/ 130 h 310"/>
                <a:gd name="T4" fmla="*/ 212 w 343"/>
                <a:gd name="T5" fmla="*/ 179 h 310"/>
                <a:gd name="T6" fmla="*/ 343 w 343"/>
                <a:gd name="T7" fmla="*/ 0 h 310"/>
                <a:gd name="T8" fmla="*/ 0 60000 65536"/>
                <a:gd name="T9" fmla="*/ 0 60000 65536"/>
                <a:gd name="T10" fmla="*/ 0 60000 65536"/>
                <a:gd name="T11" fmla="*/ 0 60000 65536"/>
                <a:gd name="T12" fmla="*/ 0 w 343"/>
                <a:gd name="T13" fmla="*/ 0 h 310"/>
                <a:gd name="T14" fmla="*/ 343 w 343"/>
                <a:gd name="T15" fmla="*/ 310 h 310"/>
              </a:gdLst>
              <a:ahLst/>
              <a:cxnLst>
                <a:cxn ang="T8">
                  <a:pos x="T0" y="T1"/>
                </a:cxn>
                <a:cxn ang="T9">
                  <a:pos x="T2" y="T3"/>
                </a:cxn>
                <a:cxn ang="T10">
                  <a:pos x="T4" y="T5"/>
                </a:cxn>
                <a:cxn ang="T11">
                  <a:pos x="T6" y="T7"/>
                </a:cxn>
              </a:cxnLst>
              <a:rect l="T12" t="T13" r="T14" b="T15"/>
              <a:pathLst>
                <a:path w="343" h="310">
                  <a:moveTo>
                    <a:pt x="0" y="310"/>
                  </a:moveTo>
                  <a:lnTo>
                    <a:pt x="163" y="130"/>
                  </a:lnTo>
                  <a:lnTo>
                    <a:pt x="212" y="179"/>
                  </a:lnTo>
                  <a:lnTo>
                    <a:pt x="343" y="0"/>
                  </a:lnTo>
                </a:path>
              </a:pathLst>
            </a:custGeom>
            <a:noFill/>
            <a:ln w="25400">
              <a:solidFill>
                <a:srgbClr val="000000"/>
              </a:solidFill>
              <a:round/>
              <a:headEnd/>
              <a:tailEnd/>
            </a:ln>
          </p:spPr>
          <p:txBody>
            <a:bodyPr/>
            <a:lstStyle/>
            <a:p>
              <a:endParaRPr lang="en-GB"/>
            </a:p>
          </p:txBody>
        </p:sp>
        <p:sp>
          <p:nvSpPr>
            <p:cNvPr id="48196" name="Freeform 69"/>
            <p:cNvSpPr>
              <a:spLocks/>
            </p:cNvSpPr>
            <p:nvPr/>
          </p:nvSpPr>
          <p:spPr bwMode="auto">
            <a:xfrm>
              <a:off x="1754" y="1648"/>
              <a:ext cx="572" cy="98"/>
            </a:xfrm>
            <a:custGeom>
              <a:avLst/>
              <a:gdLst>
                <a:gd name="T0" fmla="*/ 572 w 572"/>
                <a:gd name="T1" fmla="*/ 82 h 98"/>
                <a:gd name="T2" fmla="*/ 262 w 572"/>
                <a:gd name="T3" fmla="*/ 0 h 98"/>
                <a:gd name="T4" fmla="*/ 278 w 572"/>
                <a:gd name="T5" fmla="*/ 98 h 98"/>
                <a:gd name="T6" fmla="*/ 0 w 572"/>
                <a:gd name="T7" fmla="*/ 0 h 98"/>
                <a:gd name="T8" fmla="*/ 0 60000 65536"/>
                <a:gd name="T9" fmla="*/ 0 60000 65536"/>
                <a:gd name="T10" fmla="*/ 0 60000 65536"/>
                <a:gd name="T11" fmla="*/ 0 60000 65536"/>
                <a:gd name="T12" fmla="*/ 0 w 572"/>
                <a:gd name="T13" fmla="*/ 0 h 98"/>
                <a:gd name="T14" fmla="*/ 572 w 572"/>
                <a:gd name="T15" fmla="*/ 98 h 98"/>
              </a:gdLst>
              <a:ahLst/>
              <a:cxnLst>
                <a:cxn ang="T8">
                  <a:pos x="T0" y="T1"/>
                </a:cxn>
                <a:cxn ang="T9">
                  <a:pos x="T2" y="T3"/>
                </a:cxn>
                <a:cxn ang="T10">
                  <a:pos x="T4" y="T5"/>
                </a:cxn>
                <a:cxn ang="T11">
                  <a:pos x="T6" y="T7"/>
                </a:cxn>
              </a:cxnLst>
              <a:rect l="T12" t="T13" r="T14" b="T15"/>
              <a:pathLst>
                <a:path w="572" h="98">
                  <a:moveTo>
                    <a:pt x="572" y="82"/>
                  </a:moveTo>
                  <a:lnTo>
                    <a:pt x="262" y="0"/>
                  </a:lnTo>
                  <a:lnTo>
                    <a:pt x="278" y="98"/>
                  </a:lnTo>
                  <a:lnTo>
                    <a:pt x="0" y="0"/>
                  </a:lnTo>
                </a:path>
              </a:pathLst>
            </a:custGeom>
            <a:noFill/>
            <a:ln w="25400">
              <a:solidFill>
                <a:srgbClr val="000000"/>
              </a:solidFill>
              <a:round/>
              <a:headEnd/>
              <a:tailEnd/>
            </a:ln>
          </p:spPr>
          <p:txBody>
            <a:bodyPr/>
            <a:lstStyle/>
            <a:p>
              <a:endParaRPr lang="en-GB"/>
            </a:p>
          </p:txBody>
        </p:sp>
        <p:sp>
          <p:nvSpPr>
            <p:cNvPr id="48197" name="Freeform 70"/>
            <p:cNvSpPr>
              <a:spLocks/>
            </p:cNvSpPr>
            <p:nvPr/>
          </p:nvSpPr>
          <p:spPr bwMode="auto">
            <a:xfrm>
              <a:off x="1362" y="2481"/>
              <a:ext cx="572" cy="98"/>
            </a:xfrm>
            <a:custGeom>
              <a:avLst/>
              <a:gdLst>
                <a:gd name="T0" fmla="*/ 572 w 572"/>
                <a:gd name="T1" fmla="*/ 82 h 98"/>
                <a:gd name="T2" fmla="*/ 261 w 572"/>
                <a:gd name="T3" fmla="*/ 0 h 98"/>
                <a:gd name="T4" fmla="*/ 278 w 572"/>
                <a:gd name="T5" fmla="*/ 98 h 98"/>
                <a:gd name="T6" fmla="*/ 0 w 572"/>
                <a:gd name="T7" fmla="*/ 0 h 98"/>
                <a:gd name="T8" fmla="*/ 0 60000 65536"/>
                <a:gd name="T9" fmla="*/ 0 60000 65536"/>
                <a:gd name="T10" fmla="*/ 0 60000 65536"/>
                <a:gd name="T11" fmla="*/ 0 60000 65536"/>
                <a:gd name="T12" fmla="*/ 0 w 572"/>
                <a:gd name="T13" fmla="*/ 0 h 98"/>
                <a:gd name="T14" fmla="*/ 572 w 572"/>
                <a:gd name="T15" fmla="*/ 98 h 98"/>
              </a:gdLst>
              <a:ahLst/>
              <a:cxnLst>
                <a:cxn ang="T8">
                  <a:pos x="T0" y="T1"/>
                </a:cxn>
                <a:cxn ang="T9">
                  <a:pos x="T2" y="T3"/>
                </a:cxn>
                <a:cxn ang="T10">
                  <a:pos x="T4" y="T5"/>
                </a:cxn>
                <a:cxn ang="T11">
                  <a:pos x="T6" y="T7"/>
                </a:cxn>
              </a:cxnLst>
              <a:rect l="T12" t="T13" r="T14" b="T15"/>
              <a:pathLst>
                <a:path w="572" h="98">
                  <a:moveTo>
                    <a:pt x="572" y="82"/>
                  </a:moveTo>
                  <a:lnTo>
                    <a:pt x="261" y="0"/>
                  </a:lnTo>
                  <a:lnTo>
                    <a:pt x="278" y="98"/>
                  </a:lnTo>
                  <a:lnTo>
                    <a:pt x="0" y="0"/>
                  </a:lnTo>
                </a:path>
              </a:pathLst>
            </a:custGeom>
            <a:noFill/>
            <a:ln w="25400">
              <a:solidFill>
                <a:srgbClr val="000000"/>
              </a:solidFill>
              <a:round/>
              <a:headEnd/>
              <a:tailEnd/>
            </a:ln>
          </p:spPr>
          <p:txBody>
            <a:bodyPr/>
            <a:lstStyle/>
            <a:p>
              <a:endParaRPr lang="en-GB"/>
            </a:p>
          </p:txBody>
        </p:sp>
        <p:sp>
          <p:nvSpPr>
            <p:cNvPr id="48198" name="Line 71"/>
            <p:cNvSpPr>
              <a:spLocks noChangeShapeType="1"/>
            </p:cNvSpPr>
            <p:nvPr/>
          </p:nvSpPr>
          <p:spPr bwMode="auto">
            <a:xfrm>
              <a:off x="3169" y="3573"/>
              <a:ext cx="2091" cy="0"/>
            </a:xfrm>
            <a:prstGeom prst="line">
              <a:avLst/>
            </a:prstGeom>
            <a:noFill/>
            <a:ln w="19050">
              <a:solidFill>
                <a:schemeClr val="tx1"/>
              </a:solidFill>
              <a:prstDash val="dash"/>
              <a:round/>
              <a:headEnd/>
              <a:tailEnd/>
            </a:ln>
          </p:spPr>
          <p:txBody>
            <a:bodyPr wrap="none" anchor="ctr"/>
            <a:lstStyle/>
            <a:p>
              <a:endParaRPr lang="en-GB"/>
            </a:p>
          </p:txBody>
        </p:sp>
        <p:sp>
          <p:nvSpPr>
            <p:cNvPr id="48199" name="Line 72"/>
            <p:cNvSpPr>
              <a:spLocks noChangeShapeType="1"/>
            </p:cNvSpPr>
            <p:nvPr/>
          </p:nvSpPr>
          <p:spPr bwMode="auto">
            <a:xfrm>
              <a:off x="3178" y="3027"/>
              <a:ext cx="1370" cy="0"/>
            </a:xfrm>
            <a:prstGeom prst="line">
              <a:avLst/>
            </a:prstGeom>
            <a:noFill/>
            <a:ln w="19050">
              <a:solidFill>
                <a:schemeClr val="tx1"/>
              </a:solidFill>
              <a:prstDash val="dash"/>
              <a:round/>
              <a:headEnd/>
              <a:tailEnd/>
            </a:ln>
          </p:spPr>
          <p:txBody>
            <a:bodyPr wrap="none" anchor="ctr"/>
            <a:lstStyle/>
            <a:p>
              <a:endParaRPr lang="en-GB"/>
            </a:p>
          </p:txBody>
        </p:sp>
        <p:sp>
          <p:nvSpPr>
            <p:cNvPr id="48200" name="Line 73"/>
            <p:cNvSpPr>
              <a:spLocks noChangeShapeType="1"/>
            </p:cNvSpPr>
            <p:nvPr/>
          </p:nvSpPr>
          <p:spPr bwMode="auto">
            <a:xfrm>
              <a:off x="4561" y="2110"/>
              <a:ext cx="683" cy="0"/>
            </a:xfrm>
            <a:prstGeom prst="line">
              <a:avLst/>
            </a:prstGeom>
            <a:noFill/>
            <a:ln w="19050">
              <a:solidFill>
                <a:schemeClr val="tx1"/>
              </a:solidFill>
              <a:prstDash val="dash"/>
              <a:round/>
              <a:headEnd/>
              <a:tailEnd/>
            </a:ln>
          </p:spPr>
          <p:txBody>
            <a:bodyPr wrap="none" anchor="ctr"/>
            <a:lstStyle/>
            <a:p>
              <a:endParaRPr lang="en-GB"/>
            </a:p>
          </p:txBody>
        </p:sp>
        <p:sp>
          <p:nvSpPr>
            <p:cNvPr id="48201" name="Line 74"/>
            <p:cNvSpPr>
              <a:spLocks noChangeShapeType="1"/>
            </p:cNvSpPr>
            <p:nvPr/>
          </p:nvSpPr>
          <p:spPr bwMode="auto">
            <a:xfrm flipV="1">
              <a:off x="3171" y="3013"/>
              <a:ext cx="0" cy="547"/>
            </a:xfrm>
            <a:prstGeom prst="line">
              <a:avLst/>
            </a:prstGeom>
            <a:noFill/>
            <a:ln w="19050">
              <a:solidFill>
                <a:schemeClr val="tx1"/>
              </a:solidFill>
              <a:prstDash val="dash"/>
              <a:round/>
              <a:headEnd/>
              <a:tailEnd/>
            </a:ln>
          </p:spPr>
          <p:txBody>
            <a:bodyPr wrap="none" anchor="ctr"/>
            <a:lstStyle/>
            <a:p>
              <a:endParaRPr lang="en-GB"/>
            </a:p>
          </p:txBody>
        </p:sp>
        <p:sp>
          <p:nvSpPr>
            <p:cNvPr id="48202" name="Line 75"/>
            <p:cNvSpPr>
              <a:spLocks noChangeShapeType="1"/>
            </p:cNvSpPr>
            <p:nvPr/>
          </p:nvSpPr>
          <p:spPr bwMode="auto">
            <a:xfrm flipH="1" flipV="1">
              <a:off x="5240" y="2119"/>
              <a:ext cx="0" cy="1442"/>
            </a:xfrm>
            <a:prstGeom prst="line">
              <a:avLst/>
            </a:prstGeom>
            <a:noFill/>
            <a:ln w="19050">
              <a:solidFill>
                <a:schemeClr val="tx1"/>
              </a:solidFill>
              <a:prstDash val="dash"/>
              <a:round/>
              <a:headEnd/>
              <a:tailEnd/>
            </a:ln>
          </p:spPr>
          <p:txBody>
            <a:bodyPr wrap="none" anchor="ctr"/>
            <a:lstStyle/>
            <a:p>
              <a:endParaRPr lang="en-GB"/>
            </a:p>
          </p:txBody>
        </p:sp>
        <p:sp>
          <p:nvSpPr>
            <p:cNvPr id="48203" name="Line 76"/>
            <p:cNvSpPr>
              <a:spLocks noChangeShapeType="1"/>
            </p:cNvSpPr>
            <p:nvPr/>
          </p:nvSpPr>
          <p:spPr bwMode="auto">
            <a:xfrm flipH="1" flipV="1">
              <a:off x="4552" y="2127"/>
              <a:ext cx="0" cy="872"/>
            </a:xfrm>
            <a:prstGeom prst="line">
              <a:avLst/>
            </a:prstGeom>
            <a:noFill/>
            <a:ln w="19050">
              <a:solidFill>
                <a:schemeClr val="tx1"/>
              </a:solidFill>
              <a:prstDash val="dash"/>
              <a:round/>
              <a:headEnd/>
              <a:tailEnd/>
            </a:ln>
          </p:spPr>
          <p:txBody>
            <a:bodyPr wrap="none" anchor="ctr"/>
            <a:lstStyle/>
            <a:p>
              <a:endParaRPr lang="en-GB"/>
            </a:p>
          </p:txBody>
        </p:sp>
      </p:grpSp>
      <p:sp>
        <p:nvSpPr>
          <p:cNvPr id="49156" name="Slide Number Placeholder 74"/>
          <p:cNvSpPr>
            <a:spLocks noGrp="1"/>
          </p:cNvSpPr>
          <p:nvPr>
            <p:ph type="sldNum" sz="quarter" idx="12"/>
          </p:nvPr>
        </p:nvSpPr>
        <p:spPr/>
        <p:txBody>
          <a:bodyPr/>
          <a:lstStyle/>
          <a:p>
            <a:pPr>
              <a:defRPr/>
            </a:pPr>
            <a:fld id="{89758AC1-676F-40D7-9A91-9619E8B49B15}" type="slidenum">
              <a:rPr lang="en-US" smtClean="0">
                <a:latin typeface="Arial" pitchFamily="34" charset="0"/>
                <a:ea typeface="MS PGothic" pitchFamily="34" charset="-128"/>
              </a:rPr>
              <a:pPr>
                <a:defRPr/>
              </a:pPr>
              <a:t>44</a:t>
            </a:fld>
            <a:endParaRPr lang="en-US" smtClean="0">
              <a:latin typeface="Arial" pitchFamily="34" charset="0"/>
              <a:ea typeface="MS PGothic" pitchFamily="34" charset="-128"/>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66564" y="0"/>
            <a:ext cx="8121650" cy="930166"/>
          </a:xfrm>
        </p:spPr>
        <p:txBody>
          <a:bodyPr>
            <a:normAutofit/>
          </a:bodyPr>
          <a:lstStyle/>
          <a:p>
            <a:pPr algn="ctr" eaLnBrk="1" hangingPunct="1">
              <a:defRPr/>
            </a:pPr>
            <a:r>
              <a:rPr lang="en-US" sz="2400" dirty="0" smtClean="0">
                <a:solidFill>
                  <a:srgbClr val="FFC000"/>
                </a:solidFill>
              </a:rPr>
              <a:t>2.2.3	</a:t>
            </a:r>
            <a:r>
              <a:rPr lang="en-US" sz="4000" dirty="0" smtClean="0">
                <a:solidFill>
                  <a:srgbClr val="FFC000"/>
                </a:solidFill>
              </a:rPr>
              <a:t>Spontaneous networking</a:t>
            </a:r>
          </a:p>
        </p:txBody>
      </p:sp>
      <p:sp>
        <p:nvSpPr>
          <p:cNvPr id="49155" name="Rectangle 3"/>
          <p:cNvSpPr>
            <a:spLocks noGrp="1" noChangeArrowheads="1"/>
          </p:cNvSpPr>
          <p:nvPr>
            <p:ph type="body" idx="1"/>
          </p:nvPr>
        </p:nvSpPr>
        <p:spPr>
          <a:xfrm>
            <a:off x="1176338" y="945931"/>
            <a:ext cx="8535221" cy="5565227"/>
          </a:xfrm>
        </p:spPr>
        <p:txBody>
          <a:bodyPr/>
          <a:lstStyle/>
          <a:p>
            <a:pPr eaLnBrk="1" hangingPunct="1"/>
            <a:r>
              <a:rPr lang="en-US" dirty="0" smtClean="0"/>
              <a:t>Issues</a:t>
            </a:r>
          </a:p>
          <a:p>
            <a:pPr lvl="1" eaLnBrk="1" hangingPunct="1"/>
            <a:r>
              <a:rPr lang="en-US" dirty="0" smtClean="0"/>
              <a:t>supporting convenient connection and integration</a:t>
            </a:r>
          </a:p>
          <a:p>
            <a:pPr lvl="1" eaLnBrk="1" hangingPunct="1"/>
            <a:endParaRPr lang="en-US" dirty="0" smtClean="0"/>
          </a:p>
          <a:p>
            <a:pPr lvl="1" eaLnBrk="1" hangingPunct="1"/>
            <a:r>
              <a:rPr lang="en-US" dirty="0" smtClean="0"/>
              <a:t>Limited Connectivity</a:t>
            </a:r>
          </a:p>
          <a:p>
            <a:pPr lvl="2" eaLnBrk="1" hangingPunct="1"/>
            <a:r>
              <a:rPr lang="en-US" dirty="0" smtClean="0"/>
              <a:t>how the system can support the user so that they can continue to work while disconnected</a:t>
            </a:r>
          </a:p>
          <a:p>
            <a:pPr lvl="1" eaLnBrk="1" hangingPunct="1"/>
            <a:endParaRPr lang="en-US" dirty="0" smtClean="0"/>
          </a:p>
          <a:p>
            <a:pPr lvl="1" eaLnBrk="1" hangingPunct="1"/>
            <a:r>
              <a:rPr lang="en-US" dirty="0" smtClean="0"/>
              <a:t>Security and Privacy</a:t>
            </a:r>
          </a:p>
          <a:p>
            <a:pPr lvl="2" eaLnBrk="1" hangingPunct="1"/>
            <a:r>
              <a:rPr lang="en-US" dirty="0" smtClean="0"/>
              <a:t>track of users’ location</a:t>
            </a:r>
          </a:p>
        </p:txBody>
      </p:sp>
      <p:sp>
        <p:nvSpPr>
          <p:cNvPr id="50180" name="Slide Number Placeholder 3"/>
          <p:cNvSpPr>
            <a:spLocks noGrp="1"/>
          </p:cNvSpPr>
          <p:nvPr>
            <p:ph type="sldNum" sz="quarter" idx="12"/>
          </p:nvPr>
        </p:nvSpPr>
        <p:spPr/>
        <p:txBody>
          <a:bodyPr/>
          <a:lstStyle/>
          <a:p>
            <a:pPr>
              <a:defRPr/>
            </a:pPr>
            <a:fld id="{00785485-85AF-436A-B7E7-66E4A55ABE07}" type="slidenum">
              <a:rPr lang="en-US" smtClean="0">
                <a:latin typeface="Arial" pitchFamily="34" charset="0"/>
                <a:ea typeface="MS PGothic" pitchFamily="34" charset="-128"/>
              </a:rPr>
              <a:pPr>
                <a:defRPr/>
              </a:pPr>
              <a:t>45</a:t>
            </a:fld>
            <a:endParaRPr lang="en-US" smtClean="0">
              <a:latin typeface="Arial" pitchFamily="34" charset="0"/>
              <a:ea typeface="MS PGothic" pitchFamily="34" charset="-128"/>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66564" y="0"/>
            <a:ext cx="8121650" cy="930166"/>
          </a:xfrm>
        </p:spPr>
        <p:txBody>
          <a:bodyPr>
            <a:normAutofit/>
          </a:bodyPr>
          <a:lstStyle/>
          <a:p>
            <a:pPr algn="ctr" eaLnBrk="1" hangingPunct="1">
              <a:defRPr/>
            </a:pPr>
            <a:r>
              <a:rPr lang="en-US" sz="2400" dirty="0" smtClean="0">
                <a:solidFill>
                  <a:srgbClr val="FFC000"/>
                </a:solidFill>
              </a:rPr>
              <a:t>2.2.3	</a:t>
            </a:r>
            <a:r>
              <a:rPr lang="en-US" sz="4000" dirty="0" smtClean="0">
                <a:solidFill>
                  <a:srgbClr val="FFC000"/>
                </a:solidFill>
              </a:rPr>
              <a:t>Spontaneous networking</a:t>
            </a:r>
          </a:p>
        </p:txBody>
      </p:sp>
      <p:sp>
        <p:nvSpPr>
          <p:cNvPr id="49155" name="Rectangle 3"/>
          <p:cNvSpPr>
            <a:spLocks noGrp="1" noChangeArrowheads="1"/>
          </p:cNvSpPr>
          <p:nvPr>
            <p:ph type="body" idx="1"/>
          </p:nvPr>
        </p:nvSpPr>
        <p:spPr>
          <a:xfrm>
            <a:off x="1176338" y="945931"/>
            <a:ext cx="8535221" cy="5565227"/>
          </a:xfrm>
        </p:spPr>
        <p:txBody>
          <a:bodyPr/>
          <a:lstStyle/>
          <a:p>
            <a:pPr lvl="1" eaLnBrk="1" hangingPunct="1"/>
            <a:r>
              <a:rPr lang="en-US" sz="3200" dirty="0" smtClean="0"/>
              <a:t>Discovery services</a:t>
            </a:r>
          </a:p>
          <a:p>
            <a:pPr lvl="2" eaLnBrk="1" hangingPunct="1"/>
            <a:endParaRPr lang="en-US" sz="2800" dirty="0" smtClean="0"/>
          </a:p>
          <a:p>
            <a:pPr lvl="2" eaLnBrk="1" hangingPunct="1"/>
            <a:r>
              <a:rPr lang="en-US" sz="2800" dirty="0" smtClean="0"/>
              <a:t>to accept and store details of services that are available on the network and to respond to queries from clients about them</a:t>
            </a:r>
          </a:p>
          <a:p>
            <a:pPr lvl="2" eaLnBrk="1" hangingPunct="1"/>
            <a:endParaRPr lang="en-US" sz="2800" dirty="0" smtClean="0"/>
          </a:p>
          <a:p>
            <a:pPr lvl="2" eaLnBrk="1" hangingPunct="1"/>
            <a:r>
              <a:rPr lang="en-US" sz="2800" dirty="0" smtClean="0"/>
              <a:t>Interfaces of discovery services</a:t>
            </a:r>
          </a:p>
          <a:p>
            <a:pPr lvl="3" eaLnBrk="1" hangingPunct="1"/>
            <a:r>
              <a:rPr lang="en-US" sz="2400" dirty="0" smtClean="0"/>
              <a:t>registration service : accept registration requests from servers, stores properties in database of currently available services</a:t>
            </a:r>
          </a:p>
          <a:p>
            <a:pPr lvl="3" eaLnBrk="1" hangingPunct="1"/>
            <a:r>
              <a:rPr lang="en-US" sz="2400" dirty="0" smtClean="0"/>
              <a:t>lookup service : match requested services with available servers</a:t>
            </a:r>
          </a:p>
        </p:txBody>
      </p:sp>
      <p:sp>
        <p:nvSpPr>
          <p:cNvPr id="50180" name="Slide Number Placeholder 3"/>
          <p:cNvSpPr>
            <a:spLocks noGrp="1"/>
          </p:cNvSpPr>
          <p:nvPr>
            <p:ph type="sldNum" sz="quarter" idx="12"/>
          </p:nvPr>
        </p:nvSpPr>
        <p:spPr/>
        <p:txBody>
          <a:bodyPr/>
          <a:lstStyle/>
          <a:p>
            <a:pPr>
              <a:defRPr/>
            </a:pPr>
            <a:fld id="{00785485-85AF-436A-B7E7-66E4A55ABE07}" type="slidenum">
              <a:rPr lang="en-US" smtClean="0">
                <a:latin typeface="Arial" pitchFamily="34" charset="0"/>
                <a:ea typeface="MS PGothic" pitchFamily="34" charset="-128"/>
              </a:rPr>
              <a:pPr>
                <a:defRPr/>
              </a:pPr>
              <a:t>46</a:t>
            </a:fld>
            <a:endParaRPr lang="en-US" smtClean="0">
              <a:latin typeface="Arial" pitchFamily="34" charset="0"/>
              <a:ea typeface="MS PGothic" pitchFamily="34" charset="-128"/>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81013" y="0"/>
            <a:ext cx="8915400" cy="914400"/>
          </a:xfrm>
        </p:spPr>
        <p:txBody>
          <a:bodyPr>
            <a:noAutofit/>
          </a:bodyPr>
          <a:lstStyle/>
          <a:p>
            <a:pPr algn="ctr" eaLnBrk="1" fontAlgn="auto" hangingPunct="1">
              <a:spcAft>
                <a:spcPts val="0"/>
              </a:spcAft>
              <a:defRPr/>
            </a:pPr>
            <a:r>
              <a:rPr lang="en-US" sz="2400" dirty="0" smtClean="0">
                <a:solidFill>
                  <a:srgbClr val="FFC000"/>
                </a:solidFill>
              </a:rPr>
              <a:t>2.2.4	</a:t>
            </a:r>
            <a:r>
              <a:rPr lang="en-US" sz="3600" dirty="0" smtClean="0">
                <a:solidFill>
                  <a:srgbClr val="FFC000"/>
                </a:solidFill>
              </a:rPr>
              <a:t>Interfaces and Objects</a:t>
            </a:r>
            <a:endParaRPr lang="en-US" sz="3600" dirty="0">
              <a:solidFill>
                <a:srgbClr val="FFC000"/>
              </a:solidFill>
            </a:endParaRPr>
          </a:p>
        </p:txBody>
      </p:sp>
      <p:sp>
        <p:nvSpPr>
          <p:cNvPr id="50179" name="Rectangle 3"/>
          <p:cNvSpPr>
            <a:spLocks noGrp="1" noChangeArrowheads="1"/>
          </p:cNvSpPr>
          <p:nvPr>
            <p:ph idx="1"/>
          </p:nvPr>
        </p:nvSpPr>
        <p:spPr>
          <a:xfrm>
            <a:off x="1325563" y="1212850"/>
            <a:ext cx="8224837" cy="4541564"/>
          </a:xfrm>
        </p:spPr>
        <p:txBody>
          <a:bodyPr/>
          <a:lstStyle/>
          <a:p>
            <a:pPr eaLnBrk="1" hangingPunct="1"/>
            <a:r>
              <a:rPr lang="en-US" dirty="0" smtClean="0"/>
              <a:t>Interface defines a set of functions available for invocation in a process.</a:t>
            </a:r>
          </a:p>
          <a:p>
            <a:pPr eaLnBrk="1" hangingPunct="1"/>
            <a:endParaRPr lang="en-US" dirty="0" smtClean="0"/>
          </a:p>
          <a:p>
            <a:pPr eaLnBrk="1" hangingPunct="1"/>
            <a:r>
              <a:rPr lang="en-US" dirty="0" smtClean="0"/>
              <a:t>In simplest form of client server, each server process is seen as a single entity with a fixed interface defining the functions that can be invoked on it.</a:t>
            </a:r>
          </a:p>
        </p:txBody>
      </p:sp>
      <p:sp>
        <p:nvSpPr>
          <p:cNvPr id="4" name="Slide Number Placeholder 5"/>
          <p:cNvSpPr>
            <a:spLocks noGrp="1"/>
          </p:cNvSpPr>
          <p:nvPr>
            <p:ph type="sldNum" sz="quarter" idx="12"/>
          </p:nvPr>
        </p:nvSpPr>
        <p:spPr/>
        <p:txBody>
          <a:bodyPr/>
          <a:lstStyle/>
          <a:p>
            <a:pPr>
              <a:defRPr/>
            </a:pPr>
            <a:fld id="{579BBC8A-2EBE-42E9-B309-45D60AA42240}" type="slidenum">
              <a:rPr lang="ar-SA"/>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087821" y="70340"/>
            <a:ext cx="8818179" cy="914400"/>
          </a:xfrm>
        </p:spPr>
        <p:txBody>
          <a:bodyPr>
            <a:noAutofit/>
          </a:bodyPr>
          <a:lstStyle/>
          <a:p>
            <a:pPr algn="ctr" eaLnBrk="1" fontAlgn="auto" hangingPunct="1">
              <a:spcAft>
                <a:spcPts val="0"/>
              </a:spcAft>
              <a:defRPr/>
            </a:pPr>
            <a:r>
              <a:rPr lang="en-US" sz="2400" dirty="0" smtClean="0">
                <a:solidFill>
                  <a:srgbClr val="FFC000"/>
                </a:solidFill>
                <a:effectLst/>
              </a:rPr>
              <a:t>2.2.5	</a:t>
            </a:r>
            <a:r>
              <a:rPr lang="en-US" sz="4000" dirty="0" smtClean="0">
                <a:solidFill>
                  <a:srgbClr val="FFC000"/>
                </a:solidFill>
                <a:effectLst>
                  <a:outerShdw blurRad="38100" dist="38100" dir="2700000" algn="tl">
                    <a:srgbClr val="000000">
                      <a:alpha val="43137"/>
                    </a:srgbClr>
                  </a:outerShdw>
                </a:effectLst>
              </a:rPr>
              <a:t>Design </a:t>
            </a:r>
            <a:r>
              <a:rPr lang="en-US" sz="4000" dirty="0">
                <a:solidFill>
                  <a:srgbClr val="FFC000"/>
                </a:solidFill>
                <a:effectLst>
                  <a:outerShdw blurRad="38100" dist="38100" dir="2700000" algn="tl">
                    <a:srgbClr val="000000">
                      <a:alpha val="43137"/>
                    </a:srgbClr>
                  </a:outerShdw>
                </a:effectLst>
              </a:rPr>
              <a:t>requirements for Distributed Architecture</a:t>
            </a:r>
          </a:p>
        </p:txBody>
      </p:sp>
      <p:sp>
        <p:nvSpPr>
          <p:cNvPr id="51203" name="Rectangle 3"/>
          <p:cNvSpPr>
            <a:spLocks noGrp="1" noChangeArrowheads="1"/>
          </p:cNvSpPr>
          <p:nvPr>
            <p:ph idx="1"/>
          </p:nvPr>
        </p:nvSpPr>
        <p:spPr>
          <a:xfrm>
            <a:off x="1166647" y="1371599"/>
            <a:ext cx="8739353" cy="5186855"/>
          </a:xfrm>
        </p:spPr>
        <p:txBody>
          <a:bodyPr/>
          <a:lstStyle/>
          <a:p>
            <a:pPr eaLnBrk="1" hangingPunct="1">
              <a:buFontTx/>
              <a:buNone/>
            </a:pPr>
            <a:r>
              <a:rPr lang="en-US" sz="2800" b="1" dirty="0" smtClean="0"/>
              <a:t>Performance issues</a:t>
            </a:r>
          </a:p>
          <a:p>
            <a:pPr lvl="1" eaLnBrk="1" hangingPunct="1"/>
            <a:r>
              <a:rPr lang="en-US" dirty="0" smtClean="0"/>
              <a:t>Responsiveness (sys must be composed of fewer layers for higher response)</a:t>
            </a:r>
          </a:p>
          <a:p>
            <a:pPr lvl="1" eaLnBrk="1" hangingPunct="1"/>
            <a:endParaRPr lang="en-US" dirty="0" smtClean="0"/>
          </a:p>
          <a:p>
            <a:pPr lvl="1" eaLnBrk="1" hangingPunct="1"/>
            <a:r>
              <a:rPr lang="en-US" dirty="0" smtClean="0"/>
              <a:t>Throughput (processing speed, data transfer rate)</a:t>
            </a:r>
          </a:p>
          <a:p>
            <a:pPr lvl="1" eaLnBrk="1" hangingPunct="1"/>
            <a:endParaRPr lang="en-US" dirty="0" smtClean="0"/>
          </a:p>
          <a:p>
            <a:pPr lvl="1" eaLnBrk="1" hangingPunct="1"/>
            <a:r>
              <a:rPr lang="en-US" dirty="0" smtClean="0"/>
              <a:t>Balancing computational loads (more than one servers to provide one service)</a:t>
            </a:r>
          </a:p>
        </p:txBody>
      </p:sp>
      <p:sp>
        <p:nvSpPr>
          <p:cNvPr id="4" name="Slide Number Placeholder 5"/>
          <p:cNvSpPr>
            <a:spLocks noGrp="1"/>
          </p:cNvSpPr>
          <p:nvPr>
            <p:ph type="sldNum" sz="quarter" idx="12"/>
          </p:nvPr>
        </p:nvSpPr>
        <p:spPr/>
        <p:txBody>
          <a:bodyPr/>
          <a:lstStyle/>
          <a:p>
            <a:pPr>
              <a:defRPr/>
            </a:pPr>
            <a:fld id="{A9D82F90-0E85-482C-9155-4C4CB7373D1D}" type="slidenum">
              <a:rPr lang="ar-SA"/>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087821" y="35170"/>
            <a:ext cx="8818179" cy="914400"/>
          </a:xfrm>
        </p:spPr>
        <p:txBody>
          <a:bodyPr>
            <a:noAutofit/>
          </a:bodyPr>
          <a:lstStyle/>
          <a:p>
            <a:pPr algn="ctr" eaLnBrk="1" fontAlgn="auto" hangingPunct="1">
              <a:spcAft>
                <a:spcPts val="0"/>
              </a:spcAft>
              <a:defRPr/>
            </a:pPr>
            <a:r>
              <a:rPr lang="en-US" sz="2400" dirty="0" smtClean="0">
                <a:solidFill>
                  <a:srgbClr val="FFC000"/>
                </a:solidFill>
                <a:effectLst/>
              </a:rPr>
              <a:t>2.2.5	</a:t>
            </a:r>
            <a:r>
              <a:rPr lang="en-US" sz="4000" dirty="0" smtClean="0">
                <a:solidFill>
                  <a:srgbClr val="FFC000"/>
                </a:solidFill>
                <a:effectLst>
                  <a:outerShdw blurRad="38100" dist="38100" dir="2700000" algn="tl">
                    <a:srgbClr val="000000">
                      <a:alpha val="43137"/>
                    </a:srgbClr>
                  </a:outerShdw>
                </a:effectLst>
              </a:rPr>
              <a:t>Design </a:t>
            </a:r>
            <a:r>
              <a:rPr lang="en-US" sz="4000" dirty="0">
                <a:solidFill>
                  <a:srgbClr val="FFC000"/>
                </a:solidFill>
                <a:effectLst>
                  <a:outerShdw blurRad="38100" dist="38100" dir="2700000" algn="tl">
                    <a:srgbClr val="000000">
                      <a:alpha val="43137"/>
                    </a:srgbClr>
                  </a:outerShdw>
                </a:effectLst>
              </a:rPr>
              <a:t>requirements for Distributed Architecture</a:t>
            </a:r>
          </a:p>
        </p:txBody>
      </p:sp>
      <p:sp>
        <p:nvSpPr>
          <p:cNvPr id="51203" name="Rectangle 3"/>
          <p:cNvSpPr>
            <a:spLocks noGrp="1" noChangeArrowheads="1"/>
          </p:cNvSpPr>
          <p:nvPr>
            <p:ph idx="1"/>
          </p:nvPr>
        </p:nvSpPr>
        <p:spPr>
          <a:xfrm>
            <a:off x="1166647" y="913305"/>
            <a:ext cx="8739353" cy="5645150"/>
          </a:xfrm>
        </p:spPr>
        <p:txBody>
          <a:bodyPr/>
          <a:lstStyle/>
          <a:p>
            <a:pPr eaLnBrk="1" hangingPunct="1">
              <a:buFontTx/>
              <a:buNone/>
            </a:pPr>
            <a:r>
              <a:rPr lang="en-US" sz="2800" b="1" dirty="0" smtClean="0"/>
              <a:t>Quality of service</a:t>
            </a:r>
            <a:r>
              <a:rPr lang="en-US" sz="2800" dirty="0" smtClean="0"/>
              <a:t> </a:t>
            </a:r>
          </a:p>
          <a:p>
            <a:pPr lvl="1" eaLnBrk="1" hangingPunct="1"/>
            <a:r>
              <a:rPr lang="en-US" dirty="0" smtClean="0"/>
              <a:t>Non functional properties such as </a:t>
            </a:r>
          </a:p>
          <a:p>
            <a:pPr lvl="1" eaLnBrk="1" hangingPunct="1"/>
            <a:r>
              <a:rPr lang="en-US" b="1" dirty="0" smtClean="0">
                <a:solidFill>
                  <a:srgbClr val="0000FF"/>
                </a:solidFill>
              </a:rPr>
              <a:t>Reliability, </a:t>
            </a:r>
          </a:p>
          <a:p>
            <a:pPr lvl="1" eaLnBrk="1" hangingPunct="1"/>
            <a:r>
              <a:rPr lang="en-US" b="1" dirty="0" smtClean="0">
                <a:solidFill>
                  <a:srgbClr val="0000FF"/>
                </a:solidFill>
              </a:rPr>
              <a:t>Security, </a:t>
            </a:r>
          </a:p>
          <a:p>
            <a:pPr lvl="1" eaLnBrk="1" hangingPunct="1"/>
            <a:r>
              <a:rPr lang="en-US" b="1" dirty="0" smtClean="0">
                <a:solidFill>
                  <a:srgbClr val="0000FF"/>
                </a:solidFill>
              </a:rPr>
              <a:t>Performance (responsiveness, computational throughput and timeliness) </a:t>
            </a:r>
          </a:p>
          <a:p>
            <a:pPr lvl="1" eaLnBrk="1" hangingPunct="1"/>
            <a:r>
              <a:rPr lang="en-US" b="1" dirty="0" smtClean="0">
                <a:solidFill>
                  <a:srgbClr val="0000FF"/>
                </a:solidFill>
              </a:rPr>
              <a:t>Adaptability  </a:t>
            </a:r>
          </a:p>
          <a:p>
            <a:pPr lvl="1" eaLnBrk="1" hangingPunct="1"/>
            <a:r>
              <a:rPr lang="en-US" b="1" dirty="0" smtClean="0">
                <a:solidFill>
                  <a:srgbClr val="0000FF"/>
                </a:solidFill>
              </a:rPr>
              <a:t>Resource availability: </a:t>
            </a:r>
            <a:r>
              <a:rPr lang="en-US" dirty="0" smtClean="0"/>
              <a:t>guaranteed computing and communication resources that are sufficient to enable applications to complete each task on time</a:t>
            </a:r>
          </a:p>
        </p:txBody>
      </p:sp>
      <p:sp>
        <p:nvSpPr>
          <p:cNvPr id="4" name="Slide Number Placeholder 5"/>
          <p:cNvSpPr>
            <a:spLocks noGrp="1"/>
          </p:cNvSpPr>
          <p:nvPr>
            <p:ph type="sldNum" sz="quarter" idx="12"/>
          </p:nvPr>
        </p:nvSpPr>
        <p:spPr/>
        <p:txBody>
          <a:bodyPr/>
          <a:lstStyle/>
          <a:p>
            <a:pPr>
              <a:defRPr/>
            </a:pPr>
            <a:fld id="{A9D82F90-0E85-482C-9155-4C4CB7373D1D}" type="slidenum">
              <a:rPr lang="ar-SA"/>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1265238" y="1020764"/>
            <a:ext cx="8229600" cy="4149114"/>
          </a:xfrm>
        </p:spPr>
        <p:txBody>
          <a:bodyPr/>
          <a:lstStyle/>
          <a:p>
            <a:pPr eaLnBrk="1" hangingPunct="1">
              <a:lnSpc>
                <a:spcPct val="90000"/>
              </a:lnSpc>
            </a:pPr>
            <a:r>
              <a:rPr lang="en-US" sz="2800" b="1" dirty="0" smtClean="0">
                <a:solidFill>
                  <a:srgbClr val="0070C0"/>
                </a:solidFill>
              </a:rPr>
              <a:t>Fundamental Models</a:t>
            </a:r>
          </a:p>
          <a:p>
            <a:pPr lvl="1" eaLnBrk="1" hangingPunct="1">
              <a:lnSpc>
                <a:spcPct val="90000"/>
              </a:lnSpc>
              <a:spcBef>
                <a:spcPts val="638"/>
              </a:spcBef>
              <a:buSzPct val="29000"/>
              <a:buFont typeface="StarSymbol"/>
              <a:buChar char=""/>
            </a:pPr>
            <a:r>
              <a:rPr lang="en-US" dirty="0" smtClean="0"/>
              <a:t>Formal description of system properties common in all architectural models</a:t>
            </a:r>
          </a:p>
          <a:p>
            <a:pPr marL="611187" lvl="2" indent="-282575" eaLnBrk="1" hangingPunct="1">
              <a:lnSpc>
                <a:spcPct val="90000"/>
              </a:lnSpc>
              <a:spcBef>
                <a:spcPts val="600"/>
              </a:spcBef>
              <a:buSzPct val="80000"/>
              <a:buFont typeface="Wingdings 2" pitchFamily="18" charset="2"/>
              <a:buChar char=""/>
            </a:pPr>
            <a:endParaRPr lang="en-US" b="1" dirty="0" smtClean="0"/>
          </a:p>
          <a:p>
            <a:pPr marL="611187" lvl="2" indent="-282575" eaLnBrk="1" hangingPunct="1">
              <a:lnSpc>
                <a:spcPct val="90000"/>
              </a:lnSpc>
              <a:spcBef>
                <a:spcPts val="600"/>
              </a:spcBef>
              <a:buSzPct val="80000"/>
              <a:buFont typeface="Wingdings 2" pitchFamily="18" charset="2"/>
              <a:buChar char=""/>
            </a:pPr>
            <a:r>
              <a:rPr lang="en-US" b="1" dirty="0" smtClean="0"/>
              <a:t>Reliability, security, performance </a:t>
            </a:r>
          </a:p>
          <a:p>
            <a:pPr marL="611187" lvl="2" indent="-282575" eaLnBrk="1" hangingPunct="1">
              <a:lnSpc>
                <a:spcPct val="90000"/>
              </a:lnSpc>
              <a:spcBef>
                <a:spcPts val="600"/>
              </a:spcBef>
              <a:buSzPct val="80000"/>
              <a:buFont typeface="Wingdings 2" pitchFamily="18" charset="2"/>
              <a:buChar char=""/>
            </a:pPr>
            <a:endParaRPr lang="en-US" sz="2800" dirty="0" smtClean="0"/>
          </a:p>
          <a:p>
            <a:pPr marL="611187" lvl="2" indent="-282575" eaLnBrk="1" hangingPunct="1">
              <a:lnSpc>
                <a:spcPct val="90000"/>
              </a:lnSpc>
              <a:spcBef>
                <a:spcPts val="600"/>
              </a:spcBef>
              <a:buSzPct val="80000"/>
              <a:buFont typeface="Wingdings 2" pitchFamily="18" charset="2"/>
              <a:buChar char=""/>
            </a:pPr>
            <a:r>
              <a:rPr lang="en-US" sz="2800" dirty="0" smtClean="0"/>
              <a:t>Purpose is to specify the design issues, difficulties and threats that must be resolved in order to develop systems that fulfill their tasks correctly. </a:t>
            </a:r>
          </a:p>
          <a:p>
            <a:pPr eaLnBrk="1" hangingPunct="1">
              <a:lnSpc>
                <a:spcPct val="90000"/>
              </a:lnSpc>
            </a:pPr>
            <a:endParaRPr lang="en-US" dirty="0" smtClean="0"/>
          </a:p>
        </p:txBody>
      </p:sp>
      <p:sp>
        <p:nvSpPr>
          <p:cNvPr id="21507" name="Rectangle 2"/>
          <p:cNvSpPr>
            <a:spLocks noGrp="1" noChangeArrowheads="1"/>
          </p:cNvSpPr>
          <p:nvPr>
            <p:ph type="title"/>
          </p:nvPr>
        </p:nvSpPr>
        <p:spPr>
          <a:xfrm>
            <a:off x="1143000" y="0"/>
            <a:ext cx="8763000" cy="1006475"/>
          </a:xfrm>
        </p:spPr>
        <p:txBody>
          <a:bodyPr/>
          <a:lstStyle/>
          <a:p>
            <a:pPr algn="ctr" eaLnBrk="1" fontAlgn="auto" hangingPunct="1">
              <a:spcAft>
                <a:spcPts val="0"/>
              </a:spcAft>
              <a:defRPr/>
            </a:pPr>
            <a:r>
              <a:rPr lang="en-US" sz="4000" dirty="0" smtClean="0">
                <a:solidFill>
                  <a:srgbClr val="FFC000"/>
                </a:solidFill>
              </a:rPr>
              <a:t>Distributed</a:t>
            </a:r>
            <a:r>
              <a:rPr lang="en-US" sz="3800" dirty="0" smtClean="0">
                <a:solidFill>
                  <a:srgbClr val="FFC000"/>
                </a:solidFill>
              </a:rPr>
              <a:t> system models</a:t>
            </a:r>
          </a:p>
        </p:txBody>
      </p:sp>
      <p:sp>
        <p:nvSpPr>
          <p:cNvPr id="21508" name="Slide Number Placeholder 3"/>
          <p:cNvSpPr>
            <a:spLocks noGrp="1"/>
          </p:cNvSpPr>
          <p:nvPr>
            <p:ph type="sldNum" sz="quarter" idx="12"/>
          </p:nvPr>
        </p:nvSpPr>
        <p:spPr/>
        <p:txBody>
          <a:bodyPr/>
          <a:lstStyle/>
          <a:p>
            <a:pPr>
              <a:defRPr/>
            </a:pPr>
            <a:fld id="{B1527348-B494-4831-BDF6-AE1256EE872D}" type="slidenum">
              <a:rPr lang="en-US">
                <a:latin typeface="Arial" pitchFamily="34" charset="0"/>
                <a:ea typeface="MS PGothic" pitchFamily="34" charset="-128"/>
              </a:rPr>
              <a:pPr>
                <a:defRPr/>
              </a:pPr>
              <a:t>5</a:t>
            </a:fld>
            <a:endParaRPr lang="en-US">
              <a:latin typeface="Arial" pitchFamily="34" charset="0"/>
              <a:ea typeface="MS PGothic" pitchFamily="34" charset="-128"/>
            </a:endParaRPr>
          </a:p>
        </p:txBody>
      </p:sp>
      <p:sp>
        <p:nvSpPr>
          <p:cNvPr id="5" name="TextBox 4"/>
          <p:cNvSpPr txBox="1"/>
          <p:nvPr/>
        </p:nvSpPr>
        <p:spPr>
          <a:xfrm>
            <a:off x="1758462" y="5416062"/>
            <a:ext cx="7520007" cy="800219"/>
          </a:xfrm>
          <a:prstGeom prst="rect">
            <a:avLst/>
          </a:prstGeom>
          <a:solidFill>
            <a:srgbClr val="FFC000"/>
          </a:solidFill>
        </p:spPr>
        <p:txBody>
          <a:bodyPr wrap="none" rtlCol="0">
            <a:spAutoFit/>
          </a:bodyPr>
          <a:lstStyle/>
          <a:p>
            <a:pPr marL="0" lvl="2"/>
            <a:r>
              <a:rPr lang="en-US" sz="2800" dirty="0" smtClean="0"/>
              <a:t>Reveal key problems for the designers of DS. </a:t>
            </a:r>
          </a:p>
          <a:p>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099770" y="211015"/>
            <a:ext cx="8806230" cy="676275"/>
          </a:xfrm>
        </p:spPr>
        <p:txBody>
          <a:bodyPr>
            <a:noAutofit/>
          </a:bodyPr>
          <a:lstStyle/>
          <a:p>
            <a:pPr algn="ctr" eaLnBrk="1" fontAlgn="auto" hangingPunct="1">
              <a:spcAft>
                <a:spcPts val="0"/>
              </a:spcAft>
              <a:defRPr/>
            </a:pPr>
            <a:r>
              <a:rPr lang="en-US" sz="2400" dirty="0" smtClean="0">
                <a:solidFill>
                  <a:srgbClr val="FFC000"/>
                </a:solidFill>
              </a:rPr>
              <a:t>2.2.5	</a:t>
            </a:r>
            <a:r>
              <a:rPr lang="en-US" sz="4000" dirty="0" smtClean="0">
                <a:solidFill>
                  <a:srgbClr val="FFC000"/>
                </a:solidFill>
              </a:rPr>
              <a:t>Design </a:t>
            </a:r>
            <a:r>
              <a:rPr lang="en-US" sz="4000" dirty="0">
                <a:solidFill>
                  <a:srgbClr val="FFC000"/>
                </a:solidFill>
              </a:rPr>
              <a:t>requirements for Distributed Architecture</a:t>
            </a:r>
          </a:p>
        </p:txBody>
      </p:sp>
      <p:sp>
        <p:nvSpPr>
          <p:cNvPr id="52227" name="Rectangle 3"/>
          <p:cNvSpPr>
            <a:spLocks noGrp="1" noChangeArrowheads="1"/>
          </p:cNvSpPr>
          <p:nvPr>
            <p:ph idx="1"/>
          </p:nvPr>
        </p:nvSpPr>
        <p:spPr>
          <a:xfrm>
            <a:off x="1362075" y="1195754"/>
            <a:ext cx="8188325" cy="5319346"/>
          </a:xfrm>
        </p:spPr>
        <p:txBody>
          <a:bodyPr/>
          <a:lstStyle/>
          <a:p>
            <a:pPr eaLnBrk="1" hangingPunct="1">
              <a:buFontTx/>
              <a:buNone/>
            </a:pPr>
            <a:r>
              <a:rPr lang="en-US" sz="2400" b="1" dirty="0" smtClean="0"/>
              <a:t>Use of caching and replications</a:t>
            </a:r>
          </a:p>
          <a:p>
            <a:pPr eaLnBrk="1" hangingPunct="1">
              <a:buFontTx/>
              <a:buNone/>
            </a:pPr>
            <a:endParaRPr lang="en-US" sz="2400" b="1" dirty="0" smtClean="0"/>
          </a:p>
          <a:p>
            <a:pPr eaLnBrk="1" hangingPunct="1">
              <a:buFontTx/>
              <a:buNone/>
            </a:pPr>
            <a:r>
              <a:rPr lang="en-US" sz="2400" b="1" dirty="0" smtClean="0"/>
              <a:t>Dependability issues</a:t>
            </a:r>
          </a:p>
          <a:p>
            <a:pPr lvl="1" eaLnBrk="1" hangingPunct="1"/>
            <a:r>
              <a:rPr lang="en-US" sz="2400" dirty="0" smtClean="0"/>
              <a:t>Correctness</a:t>
            </a:r>
          </a:p>
          <a:p>
            <a:pPr lvl="1" eaLnBrk="1" hangingPunct="1"/>
            <a:r>
              <a:rPr lang="en-US" sz="2400" dirty="0" smtClean="0"/>
              <a:t>Security: Example hospital database. </a:t>
            </a:r>
          </a:p>
          <a:p>
            <a:pPr lvl="1" eaLnBrk="1" hangingPunct="1"/>
            <a:r>
              <a:rPr lang="en-US" sz="2400" dirty="0" smtClean="0"/>
              <a:t>Fault tolerance </a:t>
            </a:r>
          </a:p>
          <a:p>
            <a:pPr lvl="2" eaLnBrk="1" hangingPunct="1"/>
            <a:r>
              <a:rPr lang="en-US" sz="2000" dirty="0" smtClean="0"/>
              <a:t>Redundancy: Multiple computers and multiple communication paths.</a:t>
            </a:r>
          </a:p>
          <a:p>
            <a:pPr lvl="2" eaLnBrk="1" hangingPunct="1"/>
            <a:r>
              <a:rPr lang="en-US" sz="2000" dirty="0" smtClean="0"/>
              <a:t>Replicas</a:t>
            </a:r>
          </a:p>
        </p:txBody>
      </p:sp>
      <p:sp>
        <p:nvSpPr>
          <p:cNvPr id="4" name="Slide Number Placeholder 5"/>
          <p:cNvSpPr>
            <a:spLocks noGrp="1"/>
          </p:cNvSpPr>
          <p:nvPr>
            <p:ph type="sldNum" sz="quarter" idx="12"/>
          </p:nvPr>
        </p:nvSpPr>
        <p:spPr/>
        <p:txBody>
          <a:bodyPr/>
          <a:lstStyle/>
          <a:p>
            <a:pPr>
              <a:defRPr/>
            </a:pPr>
            <a:fld id="{583BC862-62DC-44C3-A125-7353C52A7172}" type="slidenum">
              <a:rPr lang="ar-SA"/>
              <a:pPr>
                <a:defRPr/>
              </a:pPr>
              <a:t>50</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1245476" y="1008993"/>
            <a:ext cx="8082674" cy="5010807"/>
          </a:xfrm>
        </p:spPr>
        <p:txBody>
          <a:bodyPr/>
          <a:lstStyle/>
          <a:p>
            <a:pPr eaLnBrk="1" hangingPunct="1"/>
            <a:r>
              <a:rPr lang="en-US" sz="2800" b="1" dirty="0" smtClean="0">
                <a:solidFill>
                  <a:srgbClr val="0070C0"/>
                </a:solidFill>
              </a:rPr>
              <a:t>Architecture</a:t>
            </a:r>
            <a:endParaRPr lang="en-US" sz="2800" b="1" dirty="0" smtClean="0">
              <a:solidFill>
                <a:schemeClr val="hlink"/>
              </a:solidFill>
            </a:endParaRPr>
          </a:p>
          <a:p>
            <a:pPr lvl="1" eaLnBrk="1" hangingPunct="1"/>
            <a:r>
              <a:rPr lang="en-US" sz="2400" dirty="0" smtClean="0"/>
              <a:t>Structure of separately specified components </a:t>
            </a:r>
          </a:p>
          <a:p>
            <a:pPr eaLnBrk="1" hangingPunct="1"/>
            <a:endParaRPr lang="en-US" sz="2800" dirty="0" smtClean="0">
              <a:solidFill>
                <a:schemeClr val="hlink"/>
              </a:solidFill>
            </a:endParaRPr>
          </a:p>
          <a:p>
            <a:pPr eaLnBrk="1" hangingPunct="1"/>
            <a:r>
              <a:rPr lang="en-US" sz="2800" b="1" dirty="0" smtClean="0">
                <a:solidFill>
                  <a:srgbClr val="0070C0"/>
                </a:solidFill>
              </a:rPr>
              <a:t>Over all goal:</a:t>
            </a:r>
          </a:p>
          <a:p>
            <a:pPr lvl="1" eaLnBrk="1" hangingPunct="1"/>
            <a:r>
              <a:rPr lang="en-US" sz="2400" dirty="0" smtClean="0"/>
              <a:t>Structure should meet the present and future requirements on</a:t>
            </a:r>
          </a:p>
          <a:p>
            <a:pPr lvl="2" eaLnBrk="1" hangingPunct="1"/>
            <a:r>
              <a:rPr lang="en-US" dirty="0" smtClean="0"/>
              <a:t>Reliability </a:t>
            </a:r>
          </a:p>
          <a:p>
            <a:pPr lvl="2" eaLnBrk="1" hangingPunct="1"/>
            <a:r>
              <a:rPr lang="en-US" dirty="0" smtClean="0"/>
              <a:t>Manageability</a:t>
            </a:r>
          </a:p>
          <a:p>
            <a:pPr lvl="2" eaLnBrk="1" hangingPunct="1"/>
            <a:r>
              <a:rPr lang="en-US" dirty="0" smtClean="0"/>
              <a:t>Adaptability</a:t>
            </a:r>
          </a:p>
          <a:p>
            <a:pPr lvl="2" eaLnBrk="1" hangingPunct="1"/>
            <a:r>
              <a:rPr lang="en-US" dirty="0" smtClean="0"/>
              <a:t>Cost-effectiveness</a:t>
            </a:r>
          </a:p>
          <a:p>
            <a:pPr eaLnBrk="1" hangingPunct="1"/>
            <a:endParaRPr lang="en-US" sz="2800" dirty="0" smtClean="0"/>
          </a:p>
        </p:txBody>
      </p:sp>
      <p:sp>
        <p:nvSpPr>
          <p:cNvPr id="22531" name="Rectangle 2"/>
          <p:cNvSpPr>
            <a:spLocks noGrp="1" noChangeArrowheads="1"/>
          </p:cNvSpPr>
          <p:nvPr>
            <p:ph type="title"/>
          </p:nvPr>
        </p:nvSpPr>
        <p:spPr>
          <a:xfrm>
            <a:off x="1295400" y="0"/>
            <a:ext cx="7800975" cy="854075"/>
          </a:xfrm>
        </p:spPr>
        <p:txBody>
          <a:bodyPr/>
          <a:lstStyle/>
          <a:p>
            <a:pPr algn="ctr" eaLnBrk="1" fontAlgn="auto" hangingPunct="1">
              <a:spcAft>
                <a:spcPts val="0"/>
              </a:spcAft>
              <a:defRPr/>
            </a:pPr>
            <a:r>
              <a:rPr lang="en-US" sz="4000" dirty="0" smtClean="0">
                <a:solidFill>
                  <a:srgbClr val="FFC000"/>
                </a:solidFill>
              </a:rPr>
              <a:t>2.2	Architectural</a:t>
            </a:r>
            <a:r>
              <a:rPr lang="en-US" sz="3800" dirty="0" smtClean="0">
                <a:solidFill>
                  <a:srgbClr val="FFC000"/>
                </a:solidFill>
              </a:rPr>
              <a:t> models (1)</a:t>
            </a:r>
          </a:p>
        </p:txBody>
      </p:sp>
      <p:sp>
        <p:nvSpPr>
          <p:cNvPr id="22532" name="Slide Number Placeholder 3"/>
          <p:cNvSpPr>
            <a:spLocks noGrp="1"/>
          </p:cNvSpPr>
          <p:nvPr>
            <p:ph type="sldNum" sz="quarter" idx="12"/>
          </p:nvPr>
        </p:nvSpPr>
        <p:spPr/>
        <p:txBody>
          <a:bodyPr/>
          <a:lstStyle/>
          <a:p>
            <a:pPr>
              <a:defRPr/>
            </a:pPr>
            <a:fld id="{8667C85F-30D6-474F-BB10-59BB79B30B93}" type="slidenum">
              <a:rPr lang="en-US">
                <a:latin typeface="Arial" pitchFamily="34" charset="0"/>
                <a:ea typeface="MS PGothic" pitchFamily="34" charset="-128"/>
              </a:rPr>
              <a:pPr>
                <a:defRPr/>
              </a:pPr>
              <a:t>6</a:t>
            </a:fld>
            <a:endParaRPr lang="en-US">
              <a:latin typeface="Arial" pitchFamily="34" charset="0"/>
              <a:ea typeface="MS PGothic" pitchFamily="34" charset="-128"/>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33425" y="-42863"/>
            <a:ext cx="8915400" cy="1143001"/>
          </a:xfrm>
        </p:spPr>
        <p:txBody>
          <a:bodyPr>
            <a:normAutofit/>
          </a:bodyPr>
          <a:lstStyle/>
          <a:p>
            <a:pPr algn="ctr" eaLnBrk="1" fontAlgn="auto" hangingPunct="1">
              <a:spcAft>
                <a:spcPts val="0"/>
              </a:spcAft>
              <a:defRPr/>
            </a:pPr>
            <a:r>
              <a:rPr lang="en-US" sz="4000" dirty="0" smtClean="0">
                <a:solidFill>
                  <a:schemeClr val="accent2"/>
                </a:solidFill>
              </a:rPr>
              <a:t>2.2	Architectural Models (II)</a:t>
            </a:r>
            <a:endParaRPr lang="en-US" sz="4000" dirty="0">
              <a:solidFill>
                <a:schemeClr val="accent2"/>
              </a:solidFill>
            </a:endParaRPr>
          </a:p>
        </p:txBody>
      </p:sp>
      <p:sp>
        <p:nvSpPr>
          <p:cNvPr id="14339" name="Rectangle 3"/>
          <p:cNvSpPr>
            <a:spLocks noGrp="1" noChangeArrowheads="1"/>
          </p:cNvSpPr>
          <p:nvPr>
            <p:ph idx="1"/>
          </p:nvPr>
        </p:nvSpPr>
        <p:spPr>
          <a:xfrm>
            <a:off x="1112838" y="900114"/>
            <a:ext cx="8793162" cy="5957886"/>
          </a:xfrm>
        </p:spPr>
        <p:txBody>
          <a:bodyPr/>
          <a:lstStyle/>
          <a:p>
            <a:pPr eaLnBrk="1" hangingPunct="1"/>
            <a:endParaRPr lang="en-US" sz="2800" dirty="0" smtClean="0"/>
          </a:p>
          <a:p>
            <a:pPr eaLnBrk="1" hangingPunct="1"/>
            <a:r>
              <a:rPr lang="en-US" sz="2800" dirty="0" smtClean="0"/>
              <a:t>An architectural model of a DS first simplifies &amp; abstract the functions of the individual components of a DS &amp; then it considers</a:t>
            </a:r>
          </a:p>
          <a:p>
            <a:pPr eaLnBrk="1" hangingPunct="1"/>
            <a:endParaRPr lang="en-US" sz="2800" dirty="0" smtClean="0"/>
          </a:p>
          <a:p>
            <a:pPr lvl="1" eaLnBrk="1" hangingPunct="1"/>
            <a:r>
              <a:rPr lang="en-US" sz="2400" dirty="0" smtClean="0"/>
              <a:t>The </a:t>
            </a:r>
            <a:r>
              <a:rPr lang="en-US" sz="2400" dirty="0" smtClean="0">
                <a:solidFill>
                  <a:srgbClr val="0000FF"/>
                </a:solidFill>
              </a:rPr>
              <a:t>placement of the components</a:t>
            </a:r>
            <a:r>
              <a:rPr lang="en-US" sz="2400" dirty="0" smtClean="0"/>
              <a:t> across a n/w of computers – seeking to define useful patterns for the distribution of data &amp; workload</a:t>
            </a:r>
          </a:p>
          <a:p>
            <a:pPr lvl="1" eaLnBrk="1" hangingPunct="1"/>
            <a:endParaRPr lang="en-US" sz="2400" dirty="0" smtClean="0"/>
          </a:p>
          <a:p>
            <a:pPr lvl="1" eaLnBrk="1" hangingPunct="1"/>
            <a:r>
              <a:rPr lang="en-US" sz="2400" dirty="0" smtClean="0"/>
              <a:t>The </a:t>
            </a:r>
            <a:r>
              <a:rPr lang="en-US" sz="2400" dirty="0" smtClean="0">
                <a:solidFill>
                  <a:srgbClr val="0000FF"/>
                </a:solidFill>
              </a:rPr>
              <a:t>interrelationship b/w the components</a:t>
            </a:r>
            <a:r>
              <a:rPr lang="en-US" sz="2400" dirty="0" smtClean="0"/>
              <a:t> – that is, their functional roles &amp; the patterns of communications b/w them</a:t>
            </a:r>
          </a:p>
        </p:txBody>
      </p:sp>
      <p:sp>
        <p:nvSpPr>
          <p:cNvPr id="4" name="Slide Number Placeholder 5"/>
          <p:cNvSpPr>
            <a:spLocks noGrp="1"/>
          </p:cNvSpPr>
          <p:nvPr>
            <p:ph type="sldNum" sz="quarter" idx="12"/>
          </p:nvPr>
        </p:nvSpPr>
        <p:spPr/>
        <p:txBody>
          <a:bodyPr/>
          <a:lstStyle/>
          <a:p>
            <a:pPr>
              <a:defRPr/>
            </a:pPr>
            <a:fld id="{0D3865F0-51B2-40DD-AF8D-52E29AD1B65F}" type="slidenum">
              <a:rPr lang="ar-SA"/>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33425" y="-42863"/>
            <a:ext cx="8915400" cy="1143001"/>
          </a:xfrm>
        </p:spPr>
        <p:txBody>
          <a:bodyPr>
            <a:normAutofit/>
          </a:bodyPr>
          <a:lstStyle/>
          <a:p>
            <a:pPr algn="ctr" eaLnBrk="1" fontAlgn="auto" hangingPunct="1">
              <a:spcAft>
                <a:spcPts val="0"/>
              </a:spcAft>
              <a:defRPr/>
            </a:pPr>
            <a:r>
              <a:rPr lang="en-US" sz="4000" dirty="0" smtClean="0">
                <a:solidFill>
                  <a:schemeClr val="accent2"/>
                </a:solidFill>
              </a:rPr>
              <a:t>2.2	Architectural Models (III)</a:t>
            </a:r>
            <a:endParaRPr lang="en-US" sz="4000" dirty="0">
              <a:solidFill>
                <a:schemeClr val="accent2"/>
              </a:solidFill>
            </a:endParaRPr>
          </a:p>
        </p:txBody>
      </p:sp>
      <p:sp>
        <p:nvSpPr>
          <p:cNvPr id="15363" name="Rectangle 3"/>
          <p:cNvSpPr>
            <a:spLocks noGrp="1" noChangeArrowheads="1"/>
          </p:cNvSpPr>
          <p:nvPr>
            <p:ph idx="1"/>
          </p:nvPr>
        </p:nvSpPr>
        <p:spPr>
          <a:xfrm>
            <a:off x="1311166" y="1159328"/>
            <a:ext cx="8594834" cy="5698671"/>
          </a:xfrm>
        </p:spPr>
        <p:txBody>
          <a:bodyPr/>
          <a:lstStyle/>
          <a:p>
            <a:pPr eaLnBrk="1" hangingPunct="1"/>
            <a:r>
              <a:rPr lang="en-US" sz="2800" dirty="0" smtClean="0"/>
              <a:t>First </a:t>
            </a:r>
            <a:r>
              <a:rPr lang="en-US" sz="2800" u="sng" dirty="0" smtClean="0"/>
              <a:t>classify</a:t>
            </a:r>
            <a:r>
              <a:rPr lang="en-US" sz="2800" dirty="0" smtClean="0"/>
              <a:t> the processes. </a:t>
            </a:r>
          </a:p>
          <a:p>
            <a:pPr lvl="1" eaLnBrk="1" hangingPunct="1"/>
            <a:r>
              <a:rPr lang="en-US" sz="2400" dirty="0" smtClean="0"/>
              <a:t>Classifying processes (</a:t>
            </a:r>
            <a:r>
              <a:rPr lang="en-US" sz="2400" dirty="0" smtClean="0">
                <a:solidFill>
                  <a:srgbClr val="0000FF"/>
                </a:solidFill>
              </a:rPr>
              <a:t>Server, client &amp; peer processes</a:t>
            </a:r>
            <a:r>
              <a:rPr lang="en-US" sz="2400" dirty="0" smtClean="0"/>
              <a:t>) help us </a:t>
            </a:r>
          </a:p>
          <a:p>
            <a:pPr lvl="2" eaLnBrk="1" hangingPunct="1"/>
            <a:r>
              <a:rPr lang="en-US" sz="2000" dirty="0" smtClean="0"/>
              <a:t>to assess their </a:t>
            </a:r>
            <a:r>
              <a:rPr lang="en-US" sz="2000" dirty="0" smtClean="0">
                <a:solidFill>
                  <a:srgbClr val="0000FF"/>
                </a:solidFill>
              </a:rPr>
              <a:t>workload</a:t>
            </a:r>
            <a:r>
              <a:rPr lang="en-US" sz="2000" dirty="0" smtClean="0"/>
              <a:t> (responsibilities)</a:t>
            </a:r>
          </a:p>
          <a:p>
            <a:pPr lvl="2" eaLnBrk="1" hangingPunct="1"/>
            <a:r>
              <a:rPr lang="en-US" sz="2000" dirty="0" smtClean="0"/>
              <a:t>&amp; determine </a:t>
            </a:r>
            <a:r>
              <a:rPr lang="en-US" sz="2000" dirty="0" smtClean="0">
                <a:solidFill>
                  <a:srgbClr val="0000FF"/>
                </a:solidFill>
              </a:rPr>
              <a:t>the impact of failures</a:t>
            </a:r>
            <a:r>
              <a:rPr lang="en-US" sz="2000" dirty="0" smtClean="0"/>
              <a:t> in each of them.</a:t>
            </a:r>
          </a:p>
          <a:p>
            <a:pPr eaLnBrk="1" hangingPunct="1"/>
            <a:endParaRPr lang="en-US" sz="2800" dirty="0" smtClean="0"/>
          </a:p>
          <a:p>
            <a:pPr eaLnBrk="1" hangingPunct="1"/>
            <a:r>
              <a:rPr lang="en-US" sz="2800" dirty="0" smtClean="0"/>
              <a:t>More </a:t>
            </a:r>
            <a:r>
              <a:rPr lang="en-US" sz="2800" dirty="0" smtClean="0">
                <a:solidFill>
                  <a:srgbClr val="0000FF"/>
                </a:solidFill>
              </a:rPr>
              <a:t>dynamic systems</a:t>
            </a:r>
            <a:r>
              <a:rPr lang="en-US" sz="2800" dirty="0" smtClean="0"/>
              <a:t> can be built as variations on the client-server model</a:t>
            </a:r>
          </a:p>
          <a:p>
            <a:pPr lvl="1" eaLnBrk="1" hangingPunct="1">
              <a:lnSpc>
                <a:spcPct val="90000"/>
              </a:lnSpc>
            </a:pPr>
            <a:r>
              <a:rPr lang="en-GB" sz="2000" dirty="0" smtClean="0">
                <a:solidFill>
                  <a:srgbClr val="000000"/>
                </a:solidFill>
              </a:rPr>
              <a:t>Moving code: allows a process to delegate tasks to another process. For example, applets, </a:t>
            </a:r>
          </a:p>
          <a:p>
            <a:pPr lvl="2" eaLnBrk="1" hangingPunct="1">
              <a:lnSpc>
                <a:spcPct val="90000"/>
              </a:lnSpc>
            </a:pPr>
            <a:r>
              <a:rPr lang="en-GB" sz="1600" dirty="0" smtClean="0">
                <a:solidFill>
                  <a:srgbClr val="000000"/>
                </a:solidFill>
              </a:rPr>
              <a:t>Reduce delays, Reduce traffic</a:t>
            </a:r>
          </a:p>
          <a:p>
            <a:pPr lvl="1" eaLnBrk="1" hangingPunct="1">
              <a:lnSpc>
                <a:spcPct val="90000"/>
              </a:lnSpc>
            </a:pPr>
            <a:r>
              <a:rPr lang="en-GB" sz="2000" dirty="0" smtClean="0">
                <a:solidFill>
                  <a:srgbClr val="000000"/>
                </a:solidFill>
              </a:rPr>
              <a:t>Adding/removing nodes or components seamlessly</a:t>
            </a:r>
          </a:p>
          <a:p>
            <a:pPr lvl="2" eaLnBrk="1" hangingPunct="1">
              <a:lnSpc>
                <a:spcPct val="90000"/>
              </a:lnSpc>
            </a:pPr>
            <a:r>
              <a:rPr lang="en-GB" sz="1600" dirty="0" smtClean="0">
                <a:solidFill>
                  <a:srgbClr val="000000"/>
                </a:solidFill>
              </a:rPr>
              <a:t>Discovery and advertisement of services (mobile devices)</a:t>
            </a:r>
          </a:p>
          <a:p>
            <a:pPr eaLnBrk="1" hangingPunct="1"/>
            <a:endParaRPr lang="en-US" sz="2800" dirty="0" smtClean="0"/>
          </a:p>
        </p:txBody>
      </p:sp>
      <p:sp>
        <p:nvSpPr>
          <p:cNvPr id="4" name="Slide Number Placeholder 5"/>
          <p:cNvSpPr>
            <a:spLocks noGrp="1"/>
          </p:cNvSpPr>
          <p:nvPr>
            <p:ph type="sldNum" sz="quarter" idx="12"/>
          </p:nvPr>
        </p:nvSpPr>
        <p:spPr/>
        <p:txBody>
          <a:bodyPr/>
          <a:lstStyle/>
          <a:p>
            <a:pPr>
              <a:defRPr/>
            </a:pPr>
            <a:fld id="{3EB61A9E-327B-422D-9E80-8F0B840260E1}" type="slidenum">
              <a:rPr lang="ar-SA"/>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55750" y="0"/>
            <a:ext cx="8121650" cy="854075"/>
          </a:xfrm>
        </p:spPr>
        <p:txBody>
          <a:bodyPr>
            <a:normAutofit/>
          </a:bodyPr>
          <a:lstStyle/>
          <a:p>
            <a:pPr algn="ctr" eaLnBrk="1" fontAlgn="auto" hangingPunct="1">
              <a:spcAft>
                <a:spcPts val="0"/>
              </a:spcAft>
              <a:defRPr/>
            </a:pPr>
            <a:r>
              <a:rPr lang="en-US" sz="4000" dirty="0" smtClean="0">
                <a:solidFill>
                  <a:schemeClr val="accent2"/>
                </a:solidFill>
              </a:rPr>
              <a:t>2.2.1	Software Layers</a:t>
            </a:r>
            <a:endParaRPr lang="en-US" sz="4000" dirty="0">
              <a:solidFill>
                <a:schemeClr val="accent2"/>
              </a:solidFill>
            </a:endParaRPr>
          </a:p>
        </p:txBody>
      </p:sp>
      <p:sp>
        <p:nvSpPr>
          <p:cNvPr id="16387" name="Rectangle 3"/>
          <p:cNvSpPr>
            <a:spLocks noGrp="1" noChangeArrowheads="1"/>
          </p:cNvSpPr>
          <p:nvPr>
            <p:ph idx="1"/>
          </p:nvPr>
        </p:nvSpPr>
        <p:spPr>
          <a:xfrm>
            <a:off x="1311274" y="884238"/>
            <a:ext cx="8594725" cy="5463808"/>
          </a:xfrm>
        </p:spPr>
        <p:txBody>
          <a:bodyPr/>
          <a:lstStyle/>
          <a:p>
            <a:pPr algn="just" eaLnBrk="1" hangingPunct="1">
              <a:buNone/>
            </a:pPr>
            <a:r>
              <a:rPr lang="en-US" b="1" dirty="0" smtClean="0"/>
              <a:t>Software architecture</a:t>
            </a:r>
          </a:p>
          <a:p>
            <a:pPr lvl="1" algn="just" eaLnBrk="1" hangingPunct="1"/>
            <a:r>
              <a:rPr lang="en-US" sz="2400" dirty="0" smtClean="0"/>
              <a:t>Originally referred to the structuring of software as layers or modules in a single computer </a:t>
            </a:r>
          </a:p>
          <a:p>
            <a:pPr lvl="1" algn="just" eaLnBrk="1" hangingPunct="1"/>
            <a:r>
              <a:rPr lang="en-US" sz="2400" dirty="0" smtClean="0"/>
              <a:t>Recently in terms of services offered and requested b/w processes located on the same or different computers.</a:t>
            </a:r>
          </a:p>
          <a:p>
            <a:pPr algn="just" eaLnBrk="1" hangingPunct="1"/>
            <a:endParaRPr lang="en-US" sz="2800" dirty="0" smtClean="0">
              <a:solidFill>
                <a:srgbClr val="0000FF"/>
              </a:solidFill>
            </a:endParaRPr>
          </a:p>
          <a:p>
            <a:pPr algn="just" eaLnBrk="1" hangingPunct="1"/>
            <a:r>
              <a:rPr lang="en-US" sz="2800" dirty="0" smtClean="0">
                <a:solidFill>
                  <a:srgbClr val="0000FF"/>
                </a:solidFill>
              </a:rPr>
              <a:t>Service layers </a:t>
            </a:r>
          </a:p>
          <a:p>
            <a:pPr lvl="1" algn="just" eaLnBrk="1" hangingPunct="1"/>
            <a:r>
              <a:rPr lang="en-US" sz="2400" dirty="0" smtClean="0"/>
              <a:t>express the process and service-oriented view. </a:t>
            </a:r>
          </a:p>
          <a:p>
            <a:pPr lvl="1" algn="just" eaLnBrk="1" hangingPunct="1"/>
            <a:endParaRPr lang="en-US" sz="2400" dirty="0" smtClean="0"/>
          </a:p>
          <a:p>
            <a:pPr lvl="1" algn="just" eaLnBrk="1" hangingPunct="1"/>
            <a:r>
              <a:rPr lang="en-US" sz="2400" dirty="0" smtClean="0"/>
              <a:t>A </a:t>
            </a:r>
            <a:r>
              <a:rPr lang="en-US" sz="2400" dirty="0" smtClean="0">
                <a:solidFill>
                  <a:srgbClr val="0000FF"/>
                </a:solidFill>
              </a:rPr>
              <a:t>Server</a:t>
            </a:r>
            <a:r>
              <a:rPr lang="en-US" sz="2400" dirty="0" smtClean="0"/>
              <a:t> is a process that accepts requests from other processes</a:t>
            </a:r>
          </a:p>
        </p:txBody>
      </p:sp>
      <p:sp>
        <p:nvSpPr>
          <p:cNvPr id="4" name="Slide Number Placeholder 5"/>
          <p:cNvSpPr>
            <a:spLocks noGrp="1"/>
          </p:cNvSpPr>
          <p:nvPr>
            <p:ph type="sldNum" sz="quarter" idx="12"/>
          </p:nvPr>
        </p:nvSpPr>
        <p:spPr/>
        <p:txBody>
          <a:bodyPr/>
          <a:lstStyle/>
          <a:p>
            <a:pPr>
              <a:defRPr/>
            </a:pPr>
            <a:fld id="{01A98ABD-12E3-4CDB-8DD5-75F40DDD82FF}" type="slidenum">
              <a:rPr lang="ar-SA"/>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3911</TotalTime>
  <Words>2936</Words>
  <Application>Microsoft Office PowerPoint</Application>
  <PresentationFormat>A4 Paper (210x297 mm)</PresentationFormat>
  <Paragraphs>507</Paragraphs>
  <Slides>50</Slides>
  <Notes>26</Notes>
  <HiddenSlides>8</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Solstice</vt:lpstr>
      <vt:lpstr>Parallel  and  Distributed Computing</vt:lpstr>
      <vt:lpstr>Slide 2</vt:lpstr>
      <vt:lpstr>System models</vt:lpstr>
      <vt:lpstr>Distributed system models</vt:lpstr>
      <vt:lpstr>Distributed system models</vt:lpstr>
      <vt:lpstr>2.2 Architectural models (1)</vt:lpstr>
      <vt:lpstr>2.2 Architectural Models (II)</vt:lpstr>
      <vt:lpstr>2.2 Architectural Models (III)</vt:lpstr>
      <vt:lpstr>2.2.1 Software Layers</vt:lpstr>
      <vt:lpstr>2.2.1 Software Layers (II)</vt:lpstr>
      <vt:lpstr>Software and hardware service layers in DS</vt:lpstr>
      <vt:lpstr>2.2.1 Software Layers (IV)</vt:lpstr>
      <vt:lpstr>2.2.1 Software Layers (V)</vt:lpstr>
      <vt:lpstr>2.2.1 Software Layers (VI)</vt:lpstr>
      <vt:lpstr>2.2.1 Software Layers (VII)</vt:lpstr>
      <vt:lpstr>2.2.1 Software Layers (VIII)</vt:lpstr>
      <vt:lpstr>2.2.2 System Architectures</vt:lpstr>
      <vt:lpstr>2.2.2(a) Clients Server (1)</vt:lpstr>
      <vt:lpstr>2.2.2(a) Clients Server (II)</vt:lpstr>
      <vt:lpstr>2.2.2(a) Client Server Communication</vt:lpstr>
      <vt:lpstr>2.2.2(b) Peer to Peer (1)</vt:lpstr>
      <vt:lpstr>2.2.2(b) Peer to Peer (2)</vt:lpstr>
      <vt:lpstr>2.2.2(b) Peer to Peer (III)</vt:lpstr>
      <vt:lpstr>2.2.2(b) Peer to Peer (IV)</vt:lpstr>
      <vt:lpstr>2.2.3 Variations</vt:lpstr>
      <vt:lpstr>2.2.3 Multiple servers</vt:lpstr>
      <vt:lpstr>2.2.3 Multiple servers</vt:lpstr>
      <vt:lpstr>2.2.3 Multiple servers (contd.)</vt:lpstr>
      <vt:lpstr> 2.2.3 Proxy server and cache</vt:lpstr>
      <vt:lpstr>2.2.3 Proxy server and cache (II)</vt:lpstr>
      <vt:lpstr>2.2.3 Mobile Code</vt:lpstr>
      <vt:lpstr>2.2.3 Mobile code</vt:lpstr>
      <vt:lpstr>2.2.3 Mobile Code</vt:lpstr>
      <vt:lpstr>2.23 Mobile Code</vt:lpstr>
      <vt:lpstr>2.23 Mobile Agents</vt:lpstr>
      <vt:lpstr>2.23 Mobile Agents (II)</vt:lpstr>
      <vt:lpstr>2.2.3 Mobile Agents</vt:lpstr>
      <vt:lpstr>2.2.3 Network Computers</vt:lpstr>
      <vt:lpstr>2.2.3 Thin Clients</vt:lpstr>
      <vt:lpstr>2.2.3 Thin Client</vt:lpstr>
      <vt:lpstr>Self Study*</vt:lpstr>
      <vt:lpstr>2.2.3 Mobile devices and spontaneous interoperation</vt:lpstr>
      <vt:lpstr>2.2.3 Mobile devices and spontaneous interoperation</vt:lpstr>
      <vt:lpstr>2.2.3 Mobile Devices and Spontaneous networking</vt:lpstr>
      <vt:lpstr>2.2.3 Spontaneous networking</vt:lpstr>
      <vt:lpstr>2.2.3 Spontaneous networking</vt:lpstr>
      <vt:lpstr>2.2.4 Interfaces and Objects</vt:lpstr>
      <vt:lpstr>2.2.5 Design requirements for Distributed Architecture</vt:lpstr>
      <vt:lpstr>2.2.5 Design requirements for Distributed Architecture</vt:lpstr>
      <vt:lpstr>2.2.5 Design requirements for Distributed Architecture</vt:lpstr>
    </vt:vector>
  </TitlesOfParts>
  <Company>G&amp;J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Nabeel</dc:creator>
  <cp:lastModifiedBy>Hammad</cp:lastModifiedBy>
  <cp:revision>472</cp:revision>
  <cp:lastPrinted>2000-11-12T21:05:10Z</cp:lastPrinted>
  <dcterms:created xsi:type="dcterms:W3CDTF">2000-06-18T21:59:47Z</dcterms:created>
  <dcterms:modified xsi:type="dcterms:W3CDTF">2011-03-15T09:46:40Z</dcterms:modified>
</cp:coreProperties>
</file>