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7" r:id="rId1"/>
  </p:sldMasterIdLst>
  <p:notesMasterIdLst>
    <p:notesMasterId r:id="rId37"/>
  </p:notesMasterIdLst>
  <p:handoutMasterIdLst>
    <p:handoutMasterId r:id="rId38"/>
  </p:handoutMasterIdLst>
  <p:sldIdLst>
    <p:sldId id="312" r:id="rId2"/>
    <p:sldId id="313" r:id="rId3"/>
    <p:sldId id="314" r:id="rId4"/>
    <p:sldId id="302" r:id="rId5"/>
    <p:sldId id="345" r:id="rId6"/>
    <p:sldId id="369" r:id="rId7"/>
    <p:sldId id="374" r:id="rId8"/>
    <p:sldId id="379" r:id="rId9"/>
    <p:sldId id="380" r:id="rId10"/>
    <p:sldId id="382" r:id="rId11"/>
    <p:sldId id="381" r:id="rId12"/>
    <p:sldId id="375" r:id="rId13"/>
    <p:sldId id="376" r:id="rId14"/>
    <p:sldId id="377" r:id="rId15"/>
    <p:sldId id="370" r:id="rId16"/>
    <p:sldId id="352" r:id="rId17"/>
    <p:sldId id="353" r:id="rId18"/>
    <p:sldId id="354" r:id="rId19"/>
    <p:sldId id="384" r:id="rId20"/>
    <p:sldId id="356" r:id="rId21"/>
    <p:sldId id="355" r:id="rId22"/>
    <p:sldId id="373" r:id="rId23"/>
    <p:sldId id="358" r:id="rId24"/>
    <p:sldId id="359" r:id="rId25"/>
    <p:sldId id="385" r:id="rId26"/>
    <p:sldId id="383" r:id="rId27"/>
    <p:sldId id="360" r:id="rId28"/>
    <p:sldId id="361" r:id="rId29"/>
    <p:sldId id="362" r:id="rId30"/>
    <p:sldId id="363" r:id="rId31"/>
    <p:sldId id="364" r:id="rId32"/>
    <p:sldId id="365" r:id="rId33"/>
    <p:sldId id="366" r:id="rId34"/>
    <p:sldId id="386" r:id="rId35"/>
    <p:sldId id="387" r:id="rId36"/>
  </p:sldIdLst>
  <p:sldSz cx="9906000" cy="6858000" type="A4"/>
  <p:notesSz cx="10234613" cy="7102475"/>
  <p:defaultTextStyle>
    <a:defPPr>
      <a:defRPr lang="en-GB"/>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CC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472" autoAdjust="0"/>
  </p:normalViewPr>
  <p:slideViewPr>
    <p:cSldViewPr snapToGrid="0">
      <p:cViewPr varScale="1">
        <p:scale>
          <a:sx n="50" d="100"/>
          <a:sy n="50" d="100"/>
        </p:scale>
        <p:origin x="-1530" y="-102"/>
      </p:cViewPr>
      <p:guideLst>
        <p:guide orient="horz" pos="2160"/>
        <p:guide pos="312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1" y="0"/>
            <a:ext cx="4435357" cy="355124"/>
          </a:xfrm>
          <a:prstGeom prst="rect">
            <a:avLst/>
          </a:prstGeom>
          <a:noFill/>
          <a:ln w="9525">
            <a:noFill/>
            <a:miter lim="800000"/>
            <a:headEnd/>
            <a:tailEnd/>
          </a:ln>
          <a:effectLst/>
        </p:spPr>
        <p:txBody>
          <a:bodyPr vert="horz" wrap="square" lIns="99478" tIns="49739" rIns="99478" bIns="49739" numCol="1" anchor="t" anchorCtr="0" compatLnSpc="1">
            <a:prstTxWarp prst="textNoShape">
              <a:avLst/>
            </a:prstTxWarp>
          </a:bodyPr>
          <a:lstStyle>
            <a:lvl1pPr eaLnBrk="0" hangingPunct="0">
              <a:defRPr sz="1300">
                <a:latin typeface="Times" charset="0"/>
              </a:defRPr>
            </a:lvl1pPr>
          </a:lstStyle>
          <a:p>
            <a:pPr>
              <a:defRPr/>
            </a:pPr>
            <a:endParaRPr lang="en-US"/>
          </a:p>
        </p:txBody>
      </p:sp>
      <p:sp>
        <p:nvSpPr>
          <p:cNvPr id="77827" name="Rectangle 3"/>
          <p:cNvSpPr>
            <a:spLocks noGrp="1" noChangeArrowheads="1"/>
          </p:cNvSpPr>
          <p:nvPr>
            <p:ph type="dt" sz="quarter" idx="1"/>
          </p:nvPr>
        </p:nvSpPr>
        <p:spPr bwMode="auto">
          <a:xfrm>
            <a:off x="5797467" y="0"/>
            <a:ext cx="4435357" cy="355124"/>
          </a:xfrm>
          <a:prstGeom prst="rect">
            <a:avLst/>
          </a:prstGeom>
          <a:noFill/>
          <a:ln w="9525">
            <a:noFill/>
            <a:miter lim="800000"/>
            <a:headEnd/>
            <a:tailEnd/>
          </a:ln>
          <a:effectLst/>
        </p:spPr>
        <p:txBody>
          <a:bodyPr vert="horz" wrap="square" lIns="99478" tIns="49739" rIns="99478" bIns="49739" numCol="1" anchor="t" anchorCtr="0" compatLnSpc="1">
            <a:prstTxWarp prst="textNoShape">
              <a:avLst/>
            </a:prstTxWarp>
          </a:bodyPr>
          <a:lstStyle>
            <a:lvl1pPr algn="r" eaLnBrk="0" hangingPunct="0">
              <a:defRPr sz="1300">
                <a:latin typeface="Times" charset="0"/>
              </a:defRPr>
            </a:lvl1pPr>
          </a:lstStyle>
          <a:p>
            <a:pPr>
              <a:defRPr/>
            </a:pPr>
            <a:endParaRPr lang="en-US"/>
          </a:p>
        </p:txBody>
      </p:sp>
      <p:sp>
        <p:nvSpPr>
          <p:cNvPr id="77828" name="Rectangle 4"/>
          <p:cNvSpPr>
            <a:spLocks noGrp="1" noChangeArrowheads="1"/>
          </p:cNvSpPr>
          <p:nvPr>
            <p:ph type="ftr" sz="quarter" idx="2"/>
          </p:nvPr>
        </p:nvSpPr>
        <p:spPr bwMode="auto">
          <a:xfrm>
            <a:off x="1" y="6745708"/>
            <a:ext cx="4435357" cy="355124"/>
          </a:xfrm>
          <a:prstGeom prst="rect">
            <a:avLst/>
          </a:prstGeom>
          <a:noFill/>
          <a:ln w="9525">
            <a:noFill/>
            <a:miter lim="800000"/>
            <a:headEnd/>
            <a:tailEnd/>
          </a:ln>
          <a:effectLst/>
        </p:spPr>
        <p:txBody>
          <a:bodyPr vert="horz" wrap="square" lIns="99478" tIns="49739" rIns="99478" bIns="49739" numCol="1" anchor="b" anchorCtr="0" compatLnSpc="1">
            <a:prstTxWarp prst="textNoShape">
              <a:avLst/>
            </a:prstTxWarp>
          </a:bodyPr>
          <a:lstStyle>
            <a:lvl1pPr eaLnBrk="0" hangingPunct="0">
              <a:defRPr sz="1300">
                <a:latin typeface="Times" charset="0"/>
              </a:defRPr>
            </a:lvl1pPr>
          </a:lstStyle>
          <a:p>
            <a:pPr>
              <a:defRPr/>
            </a:pPr>
            <a:endParaRPr lang="en-US"/>
          </a:p>
        </p:txBody>
      </p:sp>
      <p:sp>
        <p:nvSpPr>
          <p:cNvPr id="77829" name="Rectangle 5"/>
          <p:cNvSpPr>
            <a:spLocks noGrp="1" noChangeArrowheads="1"/>
          </p:cNvSpPr>
          <p:nvPr>
            <p:ph type="sldNum" sz="quarter" idx="3"/>
          </p:nvPr>
        </p:nvSpPr>
        <p:spPr bwMode="auto">
          <a:xfrm>
            <a:off x="5797467" y="6745708"/>
            <a:ext cx="4435357" cy="355124"/>
          </a:xfrm>
          <a:prstGeom prst="rect">
            <a:avLst/>
          </a:prstGeom>
          <a:noFill/>
          <a:ln w="9525">
            <a:noFill/>
            <a:miter lim="800000"/>
            <a:headEnd/>
            <a:tailEnd/>
          </a:ln>
          <a:effectLst/>
        </p:spPr>
        <p:txBody>
          <a:bodyPr vert="horz" wrap="square" lIns="99478" tIns="49739" rIns="99478" bIns="49739" numCol="1" anchor="b" anchorCtr="0" compatLnSpc="1">
            <a:prstTxWarp prst="textNoShape">
              <a:avLst/>
            </a:prstTxWarp>
          </a:bodyPr>
          <a:lstStyle>
            <a:lvl1pPr algn="r" eaLnBrk="0" hangingPunct="0">
              <a:defRPr sz="1300">
                <a:latin typeface="Times" charset="0"/>
              </a:defRPr>
            </a:lvl1pPr>
          </a:lstStyle>
          <a:p>
            <a:pPr>
              <a:defRPr/>
            </a:pPr>
            <a:fld id="{DABB4F8C-77B2-4B22-B1F0-E933E4F79704}" type="slidenum">
              <a:rPr lang="ar-SA"/>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1" y="0"/>
            <a:ext cx="4435357" cy="355124"/>
          </a:xfrm>
          <a:prstGeom prst="rect">
            <a:avLst/>
          </a:prstGeom>
          <a:noFill/>
          <a:ln w="9525">
            <a:noFill/>
            <a:miter lim="800000"/>
            <a:headEnd/>
            <a:tailEnd/>
          </a:ln>
          <a:effectLst/>
        </p:spPr>
        <p:txBody>
          <a:bodyPr vert="horz" wrap="square" lIns="99478" tIns="49739" rIns="99478" bIns="49739" numCol="1" anchor="t" anchorCtr="0" compatLnSpc="1">
            <a:prstTxWarp prst="textNoShape">
              <a:avLst/>
            </a:prstTxWarp>
          </a:bodyPr>
          <a:lstStyle>
            <a:lvl1pPr eaLnBrk="0" hangingPunct="0">
              <a:defRPr sz="1300">
                <a:latin typeface="Times" charset="0"/>
              </a:defRPr>
            </a:lvl1pPr>
          </a:lstStyle>
          <a:p>
            <a:pPr>
              <a:defRPr/>
            </a:pPr>
            <a:endParaRPr lang="en-US"/>
          </a:p>
        </p:txBody>
      </p:sp>
      <p:sp>
        <p:nvSpPr>
          <p:cNvPr id="68611" name="Rectangle 3"/>
          <p:cNvSpPr>
            <a:spLocks noGrp="1" noChangeArrowheads="1"/>
          </p:cNvSpPr>
          <p:nvPr>
            <p:ph type="dt" idx="1"/>
          </p:nvPr>
        </p:nvSpPr>
        <p:spPr bwMode="auto">
          <a:xfrm>
            <a:off x="5797467" y="0"/>
            <a:ext cx="4435357" cy="355124"/>
          </a:xfrm>
          <a:prstGeom prst="rect">
            <a:avLst/>
          </a:prstGeom>
          <a:noFill/>
          <a:ln w="9525">
            <a:noFill/>
            <a:miter lim="800000"/>
            <a:headEnd/>
            <a:tailEnd/>
          </a:ln>
          <a:effectLst/>
        </p:spPr>
        <p:txBody>
          <a:bodyPr vert="horz" wrap="square" lIns="99478" tIns="49739" rIns="99478" bIns="49739" numCol="1" anchor="t" anchorCtr="0" compatLnSpc="1">
            <a:prstTxWarp prst="textNoShape">
              <a:avLst/>
            </a:prstTxWarp>
          </a:bodyPr>
          <a:lstStyle>
            <a:lvl1pPr algn="r" eaLnBrk="0" hangingPunct="0">
              <a:defRPr sz="1300">
                <a:latin typeface="Times" charset="0"/>
              </a:defRPr>
            </a:lvl1pPr>
          </a:lstStyle>
          <a:p>
            <a:pPr>
              <a:defRPr/>
            </a:pPr>
            <a:endParaRPr lang="en-US"/>
          </a:p>
        </p:txBody>
      </p:sp>
      <p:sp>
        <p:nvSpPr>
          <p:cNvPr id="61444" name="Rectangle 4"/>
          <p:cNvSpPr>
            <a:spLocks noGrp="1" noRot="1" noChangeAspect="1" noChangeArrowheads="1" noTextEdit="1"/>
          </p:cNvSpPr>
          <p:nvPr>
            <p:ph type="sldImg" idx="2"/>
          </p:nvPr>
        </p:nvSpPr>
        <p:spPr bwMode="auto">
          <a:xfrm>
            <a:off x="3194050" y="533400"/>
            <a:ext cx="3846513" cy="2662238"/>
          </a:xfrm>
          <a:prstGeom prst="rect">
            <a:avLst/>
          </a:prstGeom>
          <a:noFill/>
          <a:ln w="9525">
            <a:solidFill>
              <a:srgbClr val="000000"/>
            </a:solidFill>
            <a:miter lim="800000"/>
            <a:headEnd/>
            <a:tailEnd/>
          </a:ln>
        </p:spPr>
      </p:sp>
      <p:sp>
        <p:nvSpPr>
          <p:cNvPr id="68613" name="Rectangle 5"/>
          <p:cNvSpPr>
            <a:spLocks noGrp="1" noChangeArrowheads="1"/>
          </p:cNvSpPr>
          <p:nvPr>
            <p:ph type="body" sz="quarter" idx="3"/>
          </p:nvPr>
        </p:nvSpPr>
        <p:spPr bwMode="auto">
          <a:xfrm>
            <a:off x="1023820" y="3373676"/>
            <a:ext cx="8186974" cy="3196114"/>
          </a:xfrm>
          <a:prstGeom prst="rect">
            <a:avLst/>
          </a:prstGeom>
          <a:noFill/>
          <a:ln w="9525">
            <a:noFill/>
            <a:miter lim="800000"/>
            <a:headEnd/>
            <a:tailEnd/>
          </a:ln>
          <a:effectLst/>
        </p:spPr>
        <p:txBody>
          <a:bodyPr vert="horz" wrap="square" lIns="99478" tIns="49739" rIns="99478" bIns="4973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8614" name="Rectangle 6"/>
          <p:cNvSpPr>
            <a:spLocks noGrp="1" noChangeArrowheads="1"/>
          </p:cNvSpPr>
          <p:nvPr>
            <p:ph type="ftr" sz="quarter" idx="4"/>
          </p:nvPr>
        </p:nvSpPr>
        <p:spPr bwMode="auto">
          <a:xfrm>
            <a:off x="1" y="6745708"/>
            <a:ext cx="4435357" cy="355124"/>
          </a:xfrm>
          <a:prstGeom prst="rect">
            <a:avLst/>
          </a:prstGeom>
          <a:noFill/>
          <a:ln w="9525">
            <a:noFill/>
            <a:miter lim="800000"/>
            <a:headEnd/>
            <a:tailEnd/>
          </a:ln>
          <a:effectLst/>
        </p:spPr>
        <p:txBody>
          <a:bodyPr vert="horz" wrap="square" lIns="99478" tIns="49739" rIns="99478" bIns="49739" numCol="1" anchor="b" anchorCtr="0" compatLnSpc="1">
            <a:prstTxWarp prst="textNoShape">
              <a:avLst/>
            </a:prstTxWarp>
          </a:bodyPr>
          <a:lstStyle>
            <a:lvl1pPr eaLnBrk="0" hangingPunct="0">
              <a:defRPr sz="1300">
                <a:latin typeface="Times" charset="0"/>
              </a:defRPr>
            </a:lvl1pPr>
          </a:lstStyle>
          <a:p>
            <a:pPr>
              <a:defRPr/>
            </a:pPr>
            <a:endParaRPr lang="en-US"/>
          </a:p>
        </p:txBody>
      </p:sp>
      <p:sp>
        <p:nvSpPr>
          <p:cNvPr id="68615" name="Rectangle 7"/>
          <p:cNvSpPr>
            <a:spLocks noGrp="1" noChangeArrowheads="1"/>
          </p:cNvSpPr>
          <p:nvPr>
            <p:ph type="sldNum" sz="quarter" idx="5"/>
          </p:nvPr>
        </p:nvSpPr>
        <p:spPr bwMode="auto">
          <a:xfrm>
            <a:off x="5797467" y="6745708"/>
            <a:ext cx="4435357" cy="355124"/>
          </a:xfrm>
          <a:prstGeom prst="rect">
            <a:avLst/>
          </a:prstGeom>
          <a:noFill/>
          <a:ln w="9525">
            <a:noFill/>
            <a:miter lim="800000"/>
            <a:headEnd/>
            <a:tailEnd/>
          </a:ln>
          <a:effectLst/>
        </p:spPr>
        <p:txBody>
          <a:bodyPr vert="horz" wrap="square" lIns="99478" tIns="49739" rIns="99478" bIns="49739" numCol="1" anchor="b" anchorCtr="0" compatLnSpc="1">
            <a:prstTxWarp prst="textNoShape">
              <a:avLst/>
            </a:prstTxWarp>
          </a:bodyPr>
          <a:lstStyle>
            <a:lvl1pPr algn="r" eaLnBrk="0" hangingPunct="0">
              <a:defRPr sz="1300">
                <a:latin typeface="Times" charset="0"/>
              </a:defRPr>
            </a:lvl1pPr>
          </a:lstStyle>
          <a:p>
            <a:pPr>
              <a:defRPr/>
            </a:pPr>
            <a:fld id="{D6AF07AD-CF8B-4933-98FC-ECC987391AC9}" type="slidenum">
              <a:rPr lang="ar-SA"/>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spcBef>
                <a:spcPct val="0"/>
              </a:spcBef>
            </a:pPr>
            <a:endParaRPr lang="en-US" smtClean="0"/>
          </a:p>
        </p:txBody>
      </p:sp>
      <p:sp>
        <p:nvSpPr>
          <p:cNvPr id="62468" name="Slide Number Placeholder 3"/>
          <p:cNvSpPr>
            <a:spLocks noGrp="1"/>
          </p:cNvSpPr>
          <p:nvPr>
            <p:ph type="sldNum" sz="quarter" idx="5"/>
          </p:nvPr>
        </p:nvSpPr>
        <p:spPr>
          <a:noFill/>
        </p:spPr>
        <p:txBody>
          <a:bodyPr/>
          <a:lstStyle/>
          <a:p>
            <a:fld id="{02DABBC6-B856-4103-8C54-AF7EA21310D0}" type="slidenum">
              <a:rPr lang="en-GB" smtClean="0"/>
              <a:pPr/>
              <a:t>1</a:t>
            </a:fld>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46F080D-B02A-4C0C-A6D1-54CA7A783E81}" type="slidenum">
              <a:rPr lang="en-US" smtClean="0">
                <a:latin typeface="Arial" pitchFamily="34" charset="0"/>
                <a:ea typeface="MS PGothic" pitchFamily="34" charset="-128"/>
              </a:rPr>
              <a:pPr/>
              <a:t>12</a:t>
            </a:fld>
            <a:endParaRPr lang="en-US" smtClean="0">
              <a:latin typeface="Arial" pitchFamily="34" charset="0"/>
              <a:ea typeface="MS PGothic" pitchFamily="34" charset="-128"/>
            </a:endParaRPr>
          </a:p>
        </p:txBody>
      </p:sp>
      <p:sp>
        <p:nvSpPr>
          <p:cNvPr id="1331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31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pitchFamily="34" charset="0"/>
              </a:rPr>
              <a:t>Even if two processes read their clocks at the same time, their local clocks may supply different time values. This is because computer clocks drift from perfect time. </a:t>
            </a:r>
          </a:p>
          <a:p>
            <a:pPr eaLnBrk="1" hangingPunct="1"/>
            <a:endParaRPr lang="en-US" dirty="0" smtClean="0">
              <a:latin typeface="Arial" pitchFamily="34" charset="0"/>
            </a:endParaRPr>
          </a:p>
          <a:p>
            <a:pPr eaLnBrk="1" hangingPunct="1"/>
            <a:r>
              <a:rPr lang="en-US" dirty="0" smtClean="0">
                <a:latin typeface="Arial" pitchFamily="34" charset="0"/>
              </a:rPr>
              <a:t>Even if the clocks on all the computers in a distributed systems are set to the same time initially, their clocks would eventually vary quite significantly unless corrections are applied.</a:t>
            </a:r>
          </a:p>
          <a:p>
            <a:pPr eaLnBrk="1" hangingPunct="1"/>
            <a:endParaRPr lang="en-US" dirty="0" smtClean="0">
              <a:latin typeface="Arial" pitchFamily="34" charset="0"/>
            </a:endParaRPr>
          </a:p>
          <a:p>
            <a:pPr eaLnBrk="1" hangingPunct="1"/>
            <a:r>
              <a:rPr lang="en-US" dirty="0" smtClean="0">
                <a:latin typeface="Arial" pitchFamily="34" charset="0"/>
              </a:rPr>
              <a:t>Radio receivers with an accuracy of 1 microsecond. GPS receivers do not operate inside buildings, not can the cost be justified for every computers.</a:t>
            </a:r>
          </a:p>
          <a:p>
            <a:pPr eaLnBrk="1" hangingPunct="1"/>
            <a:r>
              <a:rPr lang="en-US" dirty="0" smtClean="0">
                <a:latin typeface="Arial" pitchFamily="34" charset="0"/>
              </a:rPr>
              <a:t>GPS can send timing messages to other computers in the network.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3DD41F2-75D6-4473-AAEF-9D1422DF7820}" type="slidenum">
              <a:rPr lang="en-US" smtClean="0">
                <a:latin typeface="Arial" pitchFamily="34" charset="0"/>
                <a:ea typeface="MS PGothic" pitchFamily="34" charset="-128"/>
              </a:rPr>
              <a:pPr/>
              <a:t>13</a:t>
            </a:fld>
            <a:endParaRPr lang="en-US" smtClean="0">
              <a:latin typeface="Arial" pitchFamily="34" charset="0"/>
              <a:ea typeface="MS PGothic" pitchFamily="34" charset="-128"/>
            </a:endParaRPr>
          </a:p>
        </p:txBody>
      </p:sp>
      <p:sp>
        <p:nvSpPr>
          <p:cNvPr id="1341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41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pitchFamily="34" charset="0"/>
              </a:rPr>
              <a:t>In DS  it is hard to set time limits on the time taken for process execution, message delivery or clock drift.</a:t>
            </a:r>
          </a:p>
          <a:p>
            <a:pPr eaLnBrk="1" hangingPunct="1"/>
            <a:endParaRPr lang="en-US" dirty="0" smtClean="0">
              <a:latin typeface="Arial" pitchFamily="34" charset="0"/>
            </a:endParaRPr>
          </a:p>
          <a:p>
            <a:pPr eaLnBrk="1" hangingPunct="1"/>
            <a:r>
              <a:rPr lang="en-US" dirty="0" smtClean="0">
                <a:latin typeface="Arial" pitchFamily="34" charset="0"/>
              </a:rPr>
              <a:t>Two simple methods: The first has a strong assumption of time and the second makes no assumptions about it.</a:t>
            </a:r>
          </a:p>
          <a:p>
            <a:pPr eaLnBrk="1" hangingPunct="1"/>
            <a:endParaRPr lang="en-US" dirty="0" smtClean="0">
              <a:latin typeface="Arial" pitchFamily="34" charset="0"/>
            </a:endParaRPr>
          </a:p>
          <a:p>
            <a:pPr eaLnBrk="1" hangingPunct="1"/>
            <a:r>
              <a:rPr lang="en-US" dirty="0" smtClean="0">
                <a:latin typeface="Arial" pitchFamily="34" charset="0"/>
              </a:rPr>
              <a:t>It is difficult to arrive at realistic values and to provide guarantees of the chosen value. In a synchronous system, it is possible to use timeouts (detect failure)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B8A78C9-A081-4302-9E83-34F1512A3C53}" type="slidenum">
              <a:rPr lang="en-US" smtClean="0">
                <a:latin typeface="Arial" pitchFamily="34" charset="0"/>
                <a:ea typeface="MS PGothic" pitchFamily="34" charset="-128"/>
              </a:rPr>
              <a:pPr/>
              <a:t>14</a:t>
            </a:fld>
            <a:endParaRPr lang="en-US" smtClean="0">
              <a:latin typeface="Arial" pitchFamily="34" charset="0"/>
              <a:ea typeface="MS PGothic" pitchFamily="34" charset="-128"/>
            </a:endParaRPr>
          </a:p>
        </p:txBody>
      </p:sp>
      <p:sp>
        <p:nvSpPr>
          <p:cNvPr id="1351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51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pitchFamily="34" charset="0"/>
              </a:rPr>
              <a:t>Internet:</a:t>
            </a:r>
          </a:p>
          <a:p>
            <a:pPr eaLnBrk="1" hangingPunct="1"/>
            <a:r>
              <a:rPr lang="en-US" dirty="0" smtClean="0">
                <a:latin typeface="Arial" pitchFamily="34" charset="0"/>
              </a:rPr>
              <a:t>One process may take only a second while another a century. Each step may take an arbitrarily long time.</a:t>
            </a:r>
          </a:p>
          <a:p>
            <a:pPr eaLnBrk="1" hangingPunct="1"/>
            <a:endParaRPr lang="en-US" dirty="0" smtClean="0">
              <a:latin typeface="Arial" pitchFamily="34" charset="0"/>
            </a:endParaRPr>
          </a:p>
          <a:p>
            <a:pPr eaLnBrk="1" hangingPunct="1"/>
            <a:r>
              <a:rPr lang="en-US" dirty="0" smtClean="0">
                <a:latin typeface="Arial" pitchFamily="34" charset="0"/>
              </a:rPr>
              <a:t>Browsers have been designed to allow users to do other things while they are waiting. Any solution that is valid for an asynchronous distributed systems is also valid for a synchronous one.</a:t>
            </a:r>
          </a:p>
          <a:p>
            <a:pPr eaLnBrk="1" hangingPunct="1"/>
            <a:endParaRPr lang="en-US" dirty="0" smtClean="0">
              <a:latin typeface="Arial" pitchFamily="34" charset="0"/>
            </a:endParaRPr>
          </a:p>
          <a:p>
            <a:pPr eaLnBrk="1" hangingPunct="1"/>
            <a:r>
              <a:rPr lang="en-US" dirty="0" smtClean="0">
                <a:latin typeface="Arial" pitchFamily="34" charset="0"/>
              </a:rPr>
              <a:t>Multimedia stream that needs to be delivered before deadline can only be done through synchronous DS.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36FFE10-F53C-4D80-AEE2-93FFB891FF24}" type="slidenum">
              <a:rPr lang="en-US" smtClean="0">
                <a:latin typeface="Arial" pitchFamily="34" charset="0"/>
                <a:ea typeface="MS PGothic" pitchFamily="34" charset="-128"/>
              </a:rPr>
              <a:pPr/>
              <a:t>15</a:t>
            </a:fld>
            <a:endParaRPr lang="en-US" smtClean="0">
              <a:latin typeface="Arial" pitchFamily="34" charset="0"/>
              <a:ea typeface="MS PGothic" pitchFamily="34" charset="-128"/>
            </a:endParaRPr>
          </a:p>
        </p:txBody>
      </p:sp>
      <p:sp>
        <p:nvSpPr>
          <p:cNvPr id="1300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00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pitchFamily="34" charset="0"/>
              </a:rPr>
              <a:t>Computation occurs within processes; the processes interact by passing messages, resulting in communication (info flow) and coordination (Sync). </a:t>
            </a:r>
            <a:r>
              <a:rPr lang="en-US" b="1" dirty="0" smtClean="0">
                <a:latin typeface="Arial" pitchFamily="34" charset="0"/>
              </a:rPr>
              <a:t>The interaction model must reflect the facts that communication takes place with delays that are often of considerable duration.</a:t>
            </a:r>
          </a:p>
          <a:p>
            <a:pPr eaLnBrk="1" hangingPunct="1"/>
            <a:endParaRPr lang="en-US" b="1" dirty="0" smtClean="0">
              <a:latin typeface="Arial" pitchFamily="34" charset="0"/>
            </a:endParaRPr>
          </a:p>
          <a:p>
            <a:pPr eaLnBrk="1" hangingPunct="1"/>
            <a:r>
              <a:rPr lang="en-US" dirty="0" smtClean="0">
                <a:latin typeface="Arial" pitchFamily="34" charset="0"/>
              </a:rPr>
              <a:t>Failure: the correct operation of DS is threatened whenever a fault occurs in any of the computers on which it runs (including software faults)</a:t>
            </a:r>
          </a:p>
          <a:p>
            <a:pPr eaLnBrk="1" hangingPunct="1"/>
            <a:endParaRPr lang="en-US" dirty="0" smtClean="0">
              <a:latin typeface="Arial" pitchFamily="34" charset="0"/>
            </a:endParaRPr>
          </a:p>
          <a:p>
            <a:pPr marL="0" lvl="1" eaLnBrk="1" hangingPunct="1"/>
            <a:r>
              <a:rPr lang="en-US" dirty="0" smtClean="0">
                <a:latin typeface="Arial" pitchFamily="34" charset="0"/>
              </a:rPr>
              <a:t>Security: </a:t>
            </a:r>
            <a:r>
              <a:rPr lang="en-US" sz="2400" dirty="0" smtClean="0"/>
              <a:t>Modular nature of DS and their openness exposes them to attach by both external and internal agents.</a:t>
            </a:r>
          </a:p>
          <a:p>
            <a:pPr eaLnBrk="1" hangingPunct="1"/>
            <a:endParaRPr lang="en-US" dirty="0" smtClean="0">
              <a:latin typeface="Arial" pitchFamily="34" charset="0"/>
            </a:endParaRPr>
          </a:p>
          <a:p>
            <a:pPr eaLnBrk="1" hangingPunct="1"/>
            <a:endParaRPr lang="en-US" dirty="0" smtClean="0">
              <a:latin typeface="Arial" pitchFamily="34" charset="0"/>
            </a:endParaRPr>
          </a:p>
          <a:p>
            <a:pPr eaLnBrk="1" hangingPunct="1"/>
            <a:r>
              <a:rPr lang="en-US" dirty="0" smtClean="0">
                <a:latin typeface="Arial" pitchFamily="34" charset="0"/>
              </a:rPr>
              <a:t>Coordination == communication in order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43C8F65-6175-4BDD-8E0A-D4FDA27904C7}" type="slidenum">
              <a:rPr lang="en-US" smtClean="0">
                <a:latin typeface="Arial" pitchFamily="34" charset="0"/>
                <a:ea typeface="MS PGothic" pitchFamily="34" charset="-128"/>
              </a:rPr>
              <a:pPr/>
              <a:t>16</a:t>
            </a:fld>
            <a:endParaRPr lang="en-US" smtClean="0">
              <a:latin typeface="Arial" pitchFamily="34" charset="0"/>
              <a:ea typeface="MS PGothic" pitchFamily="34" charset="-128"/>
            </a:endParaRPr>
          </a:p>
        </p:txBody>
      </p:sp>
      <p:sp>
        <p:nvSpPr>
          <p:cNvPr id="1372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72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smtClean="0">
                <a:latin typeface="Arial" pitchFamily="34" charset="0"/>
              </a:rPr>
              <a:t>In DS both processes and communication channels may fail.</a:t>
            </a:r>
          </a:p>
          <a:p>
            <a:pPr eaLnBrk="1" hangingPunct="1"/>
            <a:endParaRPr lang="en-US" smtClean="0">
              <a:latin typeface="Arial" pitchFamily="34" charset="0"/>
            </a:endParaRPr>
          </a:p>
          <a:p>
            <a:pPr eaLnBrk="1" hangingPunct="1"/>
            <a:r>
              <a:rPr lang="en-US" smtClean="0">
                <a:latin typeface="Arial" pitchFamily="34" charset="0"/>
              </a:rPr>
              <a:t>Omission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6FFB13-BF4D-4F01-B6A0-061EC43A81EC}" type="slidenum">
              <a:rPr lang="en-US" smtClean="0">
                <a:latin typeface="Arial" pitchFamily="34" charset="0"/>
                <a:ea typeface="MS PGothic" pitchFamily="34" charset="-128"/>
              </a:rPr>
              <a:pPr/>
              <a:t>17</a:t>
            </a:fld>
            <a:endParaRPr lang="en-US" smtClean="0">
              <a:latin typeface="Arial" pitchFamily="34" charset="0"/>
              <a:ea typeface="MS PGothic" pitchFamily="34" charset="-128"/>
            </a:endParaRPr>
          </a:p>
        </p:txBody>
      </p:sp>
      <p:sp>
        <p:nvSpPr>
          <p:cNvPr id="1392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92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pitchFamily="34" charset="0"/>
              </a:rPr>
              <a:t>Process crash: It means that it has halted and will not execute any further</a:t>
            </a:r>
          </a:p>
          <a:p>
            <a:pPr eaLnBrk="1" hangingPunct="1"/>
            <a:r>
              <a:rPr lang="en-US" dirty="0" smtClean="0">
                <a:latin typeface="Arial" pitchFamily="34" charset="0"/>
              </a:rPr>
              <a:t>Design of services that can survive in the presence of faults:  If the processes crash cleanly: either function correctly or else stop.</a:t>
            </a:r>
          </a:p>
          <a:p>
            <a:pPr eaLnBrk="1" hangingPunct="1"/>
            <a:endParaRPr lang="en-US" dirty="0" smtClean="0">
              <a:latin typeface="Arial" pitchFamily="34" charset="0"/>
            </a:endParaRPr>
          </a:p>
          <a:p>
            <a:pPr eaLnBrk="1" hangingPunct="1"/>
            <a:r>
              <a:rPr lang="en-US" dirty="0" smtClean="0">
                <a:latin typeface="Arial" pitchFamily="34" charset="0"/>
              </a:rPr>
              <a:t>In asynchronous system a timeout can indicate only that  a process is not responding. It may have crashed or may be slow.</a:t>
            </a:r>
          </a:p>
          <a:p>
            <a:pPr eaLnBrk="1" hangingPunct="1"/>
            <a:endParaRPr lang="en-US" dirty="0" smtClean="0">
              <a:latin typeface="Arial" pitchFamily="34" charset="0"/>
            </a:endParaRPr>
          </a:p>
          <a:p>
            <a:pPr eaLnBrk="1" hangingPunct="1"/>
            <a:r>
              <a:rPr lang="en-US" dirty="0" smtClean="0">
                <a:latin typeface="Arial" pitchFamily="34" charset="0"/>
              </a:rPr>
              <a:t>Process p, q example: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p:spPr>
      </p:sp>
      <p:sp>
        <p:nvSpPr>
          <p:cNvPr id="1402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Communication channel produces an omission failure if it does not transport a message from P’s outgoing message buffer to Q’s incoming message buffer. This is known as dropping messages.</a:t>
            </a:r>
          </a:p>
          <a:p>
            <a:endParaRPr lang="en-US" dirty="0" smtClean="0"/>
          </a:p>
          <a:p>
            <a:r>
              <a:rPr lang="en-US" dirty="0" smtClean="0"/>
              <a:t>Loss of messages between the sending process and the outgoing message buffer is send omission failures</a:t>
            </a:r>
          </a:p>
          <a:p>
            <a:r>
              <a:rPr lang="en-US" dirty="0" smtClean="0"/>
              <a:t>Loss of messages between the incoming message buffer and the receiving process is receive-omission failure</a:t>
            </a:r>
          </a:p>
          <a:p>
            <a:r>
              <a:rPr lang="en-US" dirty="0" smtClean="0"/>
              <a:t>Loss of messages in between is channel omission failure. [dropping message]</a:t>
            </a:r>
          </a:p>
        </p:txBody>
      </p:sp>
      <p:sp>
        <p:nvSpPr>
          <p:cNvPr id="1402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C4A5DF-0202-4E90-9205-C6C778CD73AD}" type="slidenum">
              <a:rPr lang="en-US" smtClean="0">
                <a:latin typeface="Arial" pitchFamily="34" charset="0"/>
                <a:ea typeface="MS PGothic" pitchFamily="34" charset="-128"/>
              </a:rPr>
              <a:pPr/>
              <a:t>18</a:t>
            </a:fld>
            <a:endParaRPr lang="en-US" smtClean="0">
              <a:latin typeface="Arial" pitchFamily="34" charset="0"/>
              <a:ea typeface="MS PGothic"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p:spPr>
      </p:sp>
      <p:sp>
        <p:nvSpPr>
          <p:cNvPr id="1402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Communication channel produces an omission failure if it does not transport a message from P’s outgoing message buffer to Q’s incoming message buffer. This is known as dropping messages.</a:t>
            </a:r>
          </a:p>
          <a:p>
            <a:endParaRPr lang="en-US" dirty="0" smtClean="0"/>
          </a:p>
          <a:p>
            <a:r>
              <a:rPr lang="en-US" dirty="0" smtClean="0"/>
              <a:t>Loss of messages between the sending process and the outgoing message buffer is send omission failures</a:t>
            </a:r>
          </a:p>
          <a:p>
            <a:r>
              <a:rPr lang="en-US" dirty="0" smtClean="0"/>
              <a:t>Loss of messages between the incoming message buffer and the receiving process is receive-omission failure</a:t>
            </a:r>
          </a:p>
          <a:p>
            <a:r>
              <a:rPr lang="en-US" dirty="0" smtClean="0"/>
              <a:t>Loss of messages in between is channel omission failure. [dropping message]</a:t>
            </a:r>
          </a:p>
        </p:txBody>
      </p:sp>
      <p:sp>
        <p:nvSpPr>
          <p:cNvPr id="1402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BC4A5DF-0202-4E90-9205-C6C778CD73AD}" type="slidenum">
              <a:rPr lang="en-US" smtClean="0">
                <a:latin typeface="Arial" pitchFamily="34" charset="0"/>
                <a:ea typeface="MS PGothic" pitchFamily="34" charset="-128"/>
              </a:rPr>
              <a:pPr/>
              <a:t>19</a:t>
            </a:fld>
            <a:endParaRPr lang="en-US" smtClean="0">
              <a:latin typeface="Arial" pitchFamily="34" charset="0"/>
              <a:ea typeface="MS PGothic"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6AF07AD-CF8B-4933-98FC-ECC987391AC9}" type="slidenum">
              <a:rPr lang="ar-SA" smtClean="0"/>
              <a:pPr>
                <a:defRPr/>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p:spPr>
      </p:sp>
      <p:sp>
        <p:nvSpPr>
          <p:cNvPr id="14131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Arbitrary failures in processes cannot be detected by seeing whether the process responds to invocations, because it might arbitrarily omit to reply</a:t>
            </a:r>
          </a:p>
        </p:txBody>
      </p:sp>
      <p:sp>
        <p:nvSpPr>
          <p:cNvPr id="1413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095DE0F-920B-49BD-8740-70A385F1F07E}" type="slidenum">
              <a:rPr lang="en-US" smtClean="0">
                <a:latin typeface="Arial" pitchFamily="34" charset="0"/>
                <a:ea typeface="MS PGothic" pitchFamily="34" charset="-128"/>
              </a:rPr>
              <a:pPr/>
              <a:t>21</a:t>
            </a:fld>
            <a:endParaRPr lang="en-US" smtClean="0">
              <a:latin typeface="Arial" pitchFamily="34" charset="0"/>
              <a:ea typeface="MS PGothic"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p>
        </p:txBody>
      </p:sp>
      <p:sp>
        <p:nvSpPr>
          <p:cNvPr id="63492" name="Slide Number Placeholder 3"/>
          <p:cNvSpPr>
            <a:spLocks noGrp="1"/>
          </p:cNvSpPr>
          <p:nvPr>
            <p:ph type="sldNum" sz="quarter" idx="5"/>
          </p:nvPr>
        </p:nvSpPr>
        <p:spPr>
          <a:noFill/>
        </p:spPr>
        <p:txBody>
          <a:bodyPr/>
          <a:lstStyle/>
          <a:p>
            <a:fld id="{99F16C56-A866-4CC6-AA87-B959071F56F5}" type="slidenum">
              <a:rPr lang="en-US" smtClean="0">
                <a:latin typeface="Arial" pitchFamily="34" charset="0"/>
                <a:ea typeface="MS PGothic" pitchFamily="34" charset="-128"/>
              </a:rPr>
              <a:pPr/>
              <a:t>3</a:t>
            </a:fld>
            <a:endParaRPr lang="en-US" smtClean="0">
              <a:latin typeface="Arial" pitchFamily="34" charset="0"/>
              <a:ea typeface="MS PGothic"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233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Real Time Operating Systems</a:t>
            </a:r>
          </a:p>
          <a:p>
            <a:endParaRPr lang="en-US" dirty="0" smtClean="0"/>
          </a:p>
          <a:p>
            <a:r>
              <a:rPr lang="en-US" dirty="0" smtClean="0"/>
              <a:t>QNX</a:t>
            </a:r>
          </a:p>
          <a:p>
            <a:r>
              <a:rPr lang="en-US" dirty="0" err="1" smtClean="0"/>
              <a:t>RTLinux</a:t>
            </a:r>
            <a:endParaRPr lang="en-US" dirty="0" smtClean="0"/>
          </a:p>
          <a:p>
            <a:r>
              <a:rPr lang="en-US" dirty="0" err="1" smtClean="0"/>
              <a:t>VxWorks</a:t>
            </a:r>
            <a:endParaRPr lang="en-US" dirty="0" smtClean="0"/>
          </a:p>
        </p:txBody>
      </p:sp>
      <p:sp>
        <p:nvSpPr>
          <p:cNvPr id="1423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EEB6994-39B8-4949-A2FA-865FB14C500F}" type="slidenum">
              <a:rPr lang="en-US" smtClean="0">
                <a:latin typeface="Arial" pitchFamily="34" charset="0"/>
                <a:ea typeface="MS PGothic" pitchFamily="34" charset="-128"/>
              </a:rPr>
              <a:pPr/>
              <a:t>22</a:t>
            </a:fld>
            <a:endParaRPr lang="en-US" smtClean="0">
              <a:latin typeface="Arial" pitchFamily="34" charset="0"/>
              <a:ea typeface="MS PGothic"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p:spPr>
      </p:sp>
      <p:sp>
        <p:nvSpPr>
          <p:cNvPr id="1433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a:p>
            <a:r>
              <a:rPr lang="en-US" b="1" dirty="0" smtClean="0"/>
              <a:t>Threats:</a:t>
            </a:r>
            <a:r>
              <a:rPr lang="en-US" dirty="0" smtClean="0"/>
              <a:t> Any protocol that retransmits messages but does not reject a message that arrives twice.</a:t>
            </a:r>
          </a:p>
          <a:p>
            <a:r>
              <a:rPr lang="en-US" dirty="0" smtClean="0"/>
              <a:t>               Malicious users that may inject spurious messages, replay old messages or tamper with messages.</a:t>
            </a:r>
            <a:endParaRPr lang="en-US" i="1" dirty="0" smtClean="0"/>
          </a:p>
        </p:txBody>
      </p:sp>
      <p:sp>
        <p:nvSpPr>
          <p:cNvPr id="143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9FF4E1D-AD78-4CC0-BB69-E4AC79E2341B}" type="slidenum">
              <a:rPr lang="en-US" smtClean="0">
                <a:latin typeface="Arial" pitchFamily="34" charset="0"/>
                <a:ea typeface="MS PGothic" pitchFamily="34" charset="-128"/>
              </a:rPr>
              <a:pPr/>
              <a:t>23</a:t>
            </a:fld>
            <a:endParaRPr lang="en-US" smtClean="0">
              <a:latin typeface="Arial" pitchFamily="34" charset="0"/>
              <a:ea typeface="MS PGothic"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p:spPr>
      </p:sp>
      <p:sp>
        <p:nvSpPr>
          <p:cNvPr id="14336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smtClean="0"/>
              <a:t>Threats:</a:t>
            </a:r>
            <a:r>
              <a:rPr lang="en-US" dirty="0" smtClean="0"/>
              <a:t> Any protocol that retransmits messages but does not reject a message that arrives twice.</a:t>
            </a:r>
          </a:p>
          <a:p>
            <a:r>
              <a:rPr lang="en-US" dirty="0" smtClean="0"/>
              <a:t>               Malicious users that may inject spurious messages, replay old messages or tamper with messages.</a:t>
            </a:r>
            <a:endParaRPr lang="en-US" i="1" dirty="0" smtClean="0"/>
          </a:p>
        </p:txBody>
      </p:sp>
      <p:sp>
        <p:nvSpPr>
          <p:cNvPr id="143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9FF4E1D-AD78-4CC0-BB69-E4AC79E2341B}" type="slidenum">
              <a:rPr lang="en-US" smtClean="0">
                <a:latin typeface="Arial" pitchFamily="34" charset="0"/>
                <a:ea typeface="MS PGothic" pitchFamily="34" charset="-128"/>
              </a:rPr>
              <a:pPr/>
              <a:t>24</a:t>
            </a:fld>
            <a:endParaRPr lang="en-US" smtClean="0">
              <a:latin typeface="Arial" pitchFamily="34" charset="0"/>
              <a:ea typeface="MS PGothic"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36FFE10-F53C-4D80-AEE2-93FFB891FF24}" type="slidenum">
              <a:rPr lang="en-US" smtClean="0">
                <a:latin typeface="Arial" pitchFamily="34" charset="0"/>
                <a:ea typeface="MS PGothic" pitchFamily="34" charset="-128"/>
              </a:rPr>
              <a:pPr/>
              <a:t>26</a:t>
            </a:fld>
            <a:endParaRPr lang="en-US" smtClean="0">
              <a:latin typeface="Arial" pitchFamily="34" charset="0"/>
              <a:ea typeface="MS PGothic" pitchFamily="34" charset="-128"/>
            </a:endParaRPr>
          </a:p>
        </p:txBody>
      </p:sp>
      <p:sp>
        <p:nvSpPr>
          <p:cNvPr id="1300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00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pitchFamily="34" charset="0"/>
              </a:rPr>
              <a:t>Computation occurs within processes; the processes interact by passing messages, resulting in communication (info flow) and coordination (Sync). </a:t>
            </a:r>
            <a:r>
              <a:rPr lang="en-US" b="1" dirty="0" smtClean="0">
                <a:latin typeface="Arial" pitchFamily="34" charset="0"/>
              </a:rPr>
              <a:t>The interaction model must reflect the facts that communication takes place with delays that are often of considerable duration.</a:t>
            </a:r>
          </a:p>
          <a:p>
            <a:pPr eaLnBrk="1" hangingPunct="1"/>
            <a:endParaRPr lang="en-US" b="1" dirty="0" smtClean="0">
              <a:latin typeface="Arial" pitchFamily="34" charset="0"/>
            </a:endParaRPr>
          </a:p>
          <a:p>
            <a:pPr eaLnBrk="1" hangingPunct="1"/>
            <a:r>
              <a:rPr lang="en-US" dirty="0" smtClean="0">
                <a:latin typeface="Arial" pitchFamily="34" charset="0"/>
              </a:rPr>
              <a:t>Failure: the correct operation of DS is threatened whenever a fault occurs in any of the computers on which it runs (including software faults)</a:t>
            </a:r>
          </a:p>
          <a:p>
            <a:pPr eaLnBrk="1" hangingPunct="1"/>
            <a:endParaRPr lang="en-US" dirty="0" smtClean="0">
              <a:latin typeface="Arial" pitchFamily="34" charset="0"/>
            </a:endParaRPr>
          </a:p>
          <a:p>
            <a:pPr marL="0" lvl="1" eaLnBrk="1" hangingPunct="1"/>
            <a:r>
              <a:rPr lang="en-US" dirty="0" smtClean="0">
                <a:latin typeface="Arial" pitchFamily="34" charset="0"/>
              </a:rPr>
              <a:t>Security: </a:t>
            </a:r>
            <a:r>
              <a:rPr lang="en-US" sz="2400" dirty="0" smtClean="0"/>
              <a:t>Modular nature of DS and their openness exposes them to attach by both external and internal agents.</a:t>
            </a:r>
          </a:p>
          <a:p>
            <a:pPr eaLnBrk="1" hangingPunct="1"/>
            <a:endParaRPr lang="en-US" dirty="0" smtClean="0">
              <a:latin typeface="Arial" pitchFamily="34" charset="0"/>
            </a:endParaRPr>
          </a:p>
          <a:p>
            <a:pPr eaLnBrk="1" hangingPunct="1"/>
            <a:endParaRPr lang="en-US" dirty="0" smtClean="0">
              <a:latin typeface="Arial" pitchFamily="34" charset="0"/>
            </a:endParaRPr>
          </a:p>
          <a:p>
            <a:pPr eaLnBrk="1" hangingPunct="1"/>
            <a:r>
              <a:rPr lang="en-US" dirty="0" smtClean="0">
                <a:latin typeface="Arial" pitchFamily="34" charset="0"/>
              </a:rPr>
              <a:t>Coordination == communication in order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18BE7B1-FA2C-45C2-9857-0B67C8EFC375}" type="slidenum">
              <a:rPr lang="en-US" smtClean="0">
                <a:latin typeface="Arial" pitchFamily="34" charset="0"/>
                <a:ea typeface="MS PGothic" pitchFamily="34" charset="-128"/>
              </a:rPr>
              <a:pPr/>
              <a:t>35</a:t>
            </a:fld>
            <a:endParaRPr lang="en-US" smtClean="0">
              <a:latin typeface="Arial" pitchFamily="34" charset="0"/>
              <a:ea typeface="MS PGothic" pitchFamily="34" charset="-128"/>
            </a:endParaRPr>
          </a:p>
        </p:txBody>
      </p:sp>
      <p:sp>
        <p:nvSpPr>
          <p:cNvPr id="1361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4148" name="Rectangle 3"/>
          <p:cNvSpPr>
            <a:spLocks noGrp="1" noChangeArrowheads="1"/>
          </p:cNvSpPr>
          <p:nvPr>
            <p:ph type="body" idx="1"/>
          </p:nvPr>
        </p:nvSpPr>
        <p:spPr bwMode="auto"/>
        <p:txBody>
          <a:bodyPr wrap="square" numCol="1" anchor="t" anchorCtr="0" compatLnSpc="1">
            <a:prstTxWarp prst="textNoShape">
              <a:avLst/>
            </a:prstTxWarp>
          </a:bodyPr>
          <a:lstStyle/>
          <a:p>
            <a:pPr>
              <a:defRPr/>
            </a:pPr>
            <a:r>
              <a:rPr lang="en-US" dirty="0" smtClean="0"/>
              <a:t>In many cases, we are interested to know whether an event (sending or receiving a message) at one process occurred before, after or concurrently with another event at another process.</a:t>
            </a:r>
          </a:p>
          <a:p>
            <a:pPr>
              <a:defRPr/>
            </a:pPr>
            <a:endParaRPr lang="en-US" dirty="0" smtClean="0">
              <a:latin typeface="Arial" pitchFamily="34" charset="0"/>
            </a:endParaRPr>
          </a:p>
          <a:p>
            <a:pPr marL="248694" indent="-248694">
              <a:buFontTx/>
              <a:buAutoNum type="arabicPeriod"/>
              <a:defRPr/>
            </a:pPr>
            <a:r>
              <a:rPr lang="en-US" dirty="0" smtClean="0">
                <a:latin typeface="Arial" pitchFamily="34" charset="0"/>
              </a:rPr>
              <a:t>User x sends a message</a:t>
            </a:r>
          </a:p>
          <a:p>
            <a:pPr marL="248694" indent="-248694">
              <a:buFontTx/>
              <a:buAutoNum type="arabicPeriod"/>
              <a:defRPr/>
            </a:pPr>
            <a:r>
              <a:rPr lang="en-US" dirty="0" smtClean="0">
                <a:latin typeface="Arial" pitchFamily="34" charset="0"/>
              </a:rPr>
              <a:t>User Y and Z reply by sending a message</a:t>
            </a:r>
          </a:p>
          <a:p>
            <a:pPr marL="248694" indent="-248694">
              <a:buFontTx/>
              <a:buAutoNum type="arabicPeriod"/>
              <a:defRPr/>
            </a:pPr>
            <a:endParaRPr lang="en-US" dirty="0" smtClean="0">
              <a:latin typeface="Arial" pitchFamily="34" charset="0"/>
            </a:endParaRPr>
          </a:p>
          <a:p>
            <a:pPr marL="248694" indent="-248694">
              <a:defRPr/>
            </a:pPr>
            <a:r>
              <a:rPr lang="en-US" dirty="0" smtClean="0">
                <a:latin typeface="Arial" pitchFamily="34" charset="0"/>
              </a:rPr>
              <a:t>In real time, X’s message was sent first, Y reads it and replies, Z reads both X’s message and Y’s reply and then sends another reply, which references both X’s and Y’s message. But due to the independent time delays in message delivery, the messages may be delivered as shown in the figure.</a:t>
            </a:r>
          </a:p>
          <a:p>
            <a:pPr marL="248694" indent="-248694">
              <a:buFontTx/>
              <a:buAutoNum type="arabicPeriod"/>
              <a:defRPr/>
            </a:pPr>
            <a:endParaRPr lang="en-US" dirty="0" smtClean="0">
              <a:latin typeface="Arial" pitchFamily="34" charset="0"/>
            </a:endParaRPr>
          </a:p>
          <a:p>
            <a:pPr marL="248694" indent="-248694">
              <a:defRPr/>
            </a:pPr>
            <a:r>
              <a:rPr lang="en-US" dirty="0" smtClean="0"/>
              <a:t>If the clock on X, Y and Z could be synchronized, then each message could carry the time on the local computer’s clock when it was sent. Messages M1, M2 and M3 could carry times t1, t2 and t3.</a:t>
            </a:r>
          </a:p>
          <a:p>
            <a:pPr marL="248694" indent="-248694">
              <a:defRPr/>
            </a:pPr>
            <a:endParaRPr lang="en-US" dirty="0" smtClean="0"/>
          </a:p>
          <a:p>
            <a:pPr marL="248694" indent="-248694">
              <a:defRPr/>
            </a:pPr>
            <a:r>
              <a:rPr lang="en-US" dirty="0" smtClean="0"/>
              <a:t>Clocks cannot be synchronized perfectly across a DS, a model of logical time can be used to provide an ordering among the events at processes running in different computer in DS.</a:t>
            </a:r>
          </a:p>
          <a:p>
            <a:pPr marL="248694" indent="-248694">
              <a:defRPr/>
            </a:pPr>
            <a:endParaRPr lang="en-US" dirty="0" smtClean="0"/>
          </a:p>
          <a:p>
            <a:pPr marL="248694" indent="-248694">
              <a:defRPr/>
            </a:pPr>
            <a:r>
              <a:rPr lang="en-US" dirty="0" smtClean="0"/>
              <a:t>Logical time:   X sends m1 before Y receives m1. Y sends m2 before X receives m2.  we can assign number to each event corresponding to its local order.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36FFE10-F53C-4D80-AEE2-93FFB891FF24}" type="slidenum">
              <a:rPr lang="en-US" smtClean="0">
                <a:latin typeface="Arial" pitchFamily="34" charset="0"/>
                <a:ea typeface="MS PGothic" pitchFamily="34" charset="-128"/>
              </a:rPr>
              <a:pPr/>
              <a:t>5</a:t>
            </a:fld>
            <a:endParaRPr lang="en-US" smtClean="0">
              <a:latin typeface="Arial" pitchFamily="34" charset="0"/>
              <a:ea typeface="MS PGothic" pitchFamily="34" charset="-128"/>
            </a:endParaRPr>
          </a:p>
        </p:txBody>
      </p:sp>
      <p:sp>
        <p:nvSpPr>
          <p:cNvPr id="1300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00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pitchFamily="34" charset="0"/>
              </a:rPr>
              <a:t>Computation occurs within processes; the processes interact by passing messages, resulting in communication (info flow) and coordination (Sync). </a:t>
            </a:r>
            <a:r>
              <a:rPr lang="en-US" b="1" dirty="0" smtClean="0">
                <a:latin typeface="Arial" pitchFamily="34" charset="0"/>
              </a:rPr>
              <a:t>The interaction model must reflect the facts that communication takes place with delays that are often of considerable duration.</a:t>
            </a:r>
          </a:p>
          <a:p>
            <a:pPr eaLnBrk="1" hangingPunct="1"/>
            <a:endParaRPr lang="en-US" b="1" dirty="0" smtClean="0">
              <a:latin typeface="Arial" pitchFamily="34" charset="0"/>
            </a:endParaRPr>
          </a:p>
          <a:p>
            <a:pPr eaLnBrk="1" hangingPunct="1"/>
            <a:r>
              <a:rPr lang="en-US" dirty="0" smtClean="0">
                <a:latin typeface="Arial" pitchFamily="34" charset="0"/>
              </a:rPr>
              <a:t>Failure: the correct operation of DS is threatened whenever a fault occurs in any of the computers on which it runs (including software faults)</a:t>
            </a:r>
          </a:p>
          <a:p>
            <a:pPr eaLnBrk="1" hangingPunct="1"/>
            <a:endParaRPr lang="en-US" dirty="0" smtClean="0">
              <a:latin typeface="Arial" pitchFamily="34" charset="0"/>
            </a:endParaRPr>
          </a:p>
          <a:p>
            <a:pPr marL="0" lvl="1" eaLnBrk="1" hangingPunct="1"/>
            <a:r>
              <a:rPr lang="en-US" dirty="0" smtClean="0">
                <a:latin typeface="Arial" pitchFamily="34" charset="0"/>
              </a:rPr>
              <a:t>Security: </a:t>
            </a:r>
            <a:r>
              <a:rPr lang="en-US" sz="2400" dirty="0" smtClean="0"/>
              <a:t>Modular nature of DS and their openness exposes them to attach by both external and internal agents.</a:t>
            </a:r>
          </a:p>
          <a:p>
            <a:pPr eaLnBrk="1" hangingPunct="1"/>
            <a:endParaRPr lang="en-US" dirty="0" smtClean="0">
              <a:latin typeface="Arial" pitchFamily="34" charset="0"/>
            </a:endParaRPr>
          </a:p>
          <a:p>
            <a:pPr eaLnBrk="1" hangingPunct="1"/>
            <a:endParaRPr lang="en-US" dirty="0" smtClean="0">
              <a:latin typeface="Arial" pitchFamily="34" charset="0"/>
            </a:endParaRPr>
          </a:p>
          <a:p>
            <a:pPr eaLnBrk="1" hangingPunct="1"/>
            <a:r>
              <a:rPr lang="en-US" dirty="0" smtClean="0">
                <a:latin typeface="Arial" pitchFamily="34" charset="0"/>
              </a:rPr>
              <a:t>Coordination == communication in order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36FFE10-F53C-4D80-AEE2-93FFB891FF24}" type="slidenum">
              <a:rPr lang="en-US" smtClean="0">
                <a:latin typeface="Arial" pitchFamily="34" charset="0"/>
                <a:ea typeface="MS PGothic" pitchFamily="34" charset="-128"/>
              </a:rPr>
              <a:pPr/>
              <a:t>6</a:t>
            </a:fld>
            <a:endParaRPr lang="en-US" smtClean="0">
              <a:latin typeface="Arial" pitchFamily="34" charset="0"/>
              <a:ea typeface="MS PGothic" pitchFamily="34" charset="-128"/>
            </a:endParaRPr>
          </a:p>
        </p:txBody>
      </p:sp>
      <p:sp>
        <p:nvSpPr>
          <p:cNvPr id="1300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00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pitchFamily="34" charset="0"/>
              </a:rPr>
              <a:t>Computation occurs within processes; the processes interact by passing messages, resulting in communication (info flow) and coordination (Sync). </a:t>
            </a:r>
            <a:r>
              <a:rPr lang="en-US" b="1" dirty="0" smtClean="0">
                <a:latin typeface="Arial" pitchFamily="34" charset="0"/>
              </a:rPr>
              <a:t>The interaction model must reflect the facts that communication takes place with delays that are often of considerable duration.</a:t>
            </a:r>
          </a:p>
          <a:p>
            <a:pPr eaLnBrk="1" hangingPunct="1"/>
            <a:endParaRPr lang="en-US" b="1" dirty="0" smtClean="0">
              <a:latin typeface="Arial" pitchFamily="34" charset="0"/>
            </a:endParaRPr>
          </a:p>
          <a:p>
            <a:pPr eaLnBrk="1" hangingPunct="1"/>
            <a:r>
              <a:rPr lang="en-US" dirty="0" smtClean="0">
                <a:latin typeface="Arial" pitchFamily="34" charset="0"/>
              </a:rPr>
              <a:t>Failure: the correct operation of DS is threatened whenever a fault occurs in any of the computers on which it runs (including software faults)</a:t>
            </a:r>
          </a:p>
          <a:p>
            <a:pPr eaLnBrk="1" hangingPunct="1"/>
            <a:endParaRPr lang="en-US" dirty="0" smtClean="0">
              <a:latin typeface="Arial" pitchFamily="34" charset="0"/>
            </a:endParaRPr>
          </a:p>
          <a:p>
            <a:pPr marL="0" lvl="1" eaLnBrk="1" hangingPunct="1"/>
            <a:r>
              <a:rPr lang="en-US" dirty="0" smtClean="0">
                <a:latin typeface="Arial" pitchFamily="34" charset="0"/>
              </a:rPr>
              <a:t>Security: </a:t>
            </a:r>
            <a:r>
              <a:rPr lang="en-US" sz="2400" dirty="0" smtClean="0"/>
              <a:t>Modular nature of DS and their openness exposes them to attach by both external and internal agents.</a:t>
            </a:r>
          </a:p>
          <a:p>
            <a:pPr eaLnBrk="1" hangingPunct="1"/>
            <a:endParaRPr lang="en-US" dirty="0" smtClean="0">
              <a:latin typeface="Arial" pitchFamily="34" charset="0"/>
            </a:endParaRPr>
          </a:p>
          <a:p>
            <a:pPr eaLnBrk="1" hangingPunct="1"/>
            <a:endParaRPr lang="en-US" dirty="0" smtClean="0">
              <a:latin typeface="Arial" pitchFamily="34" charset="0"/>
            </a:endParaRPr>
          </a:p>
          <a:p>
            <a:pPr eaLnBrk="1" hangingPunct="1"/>
            <a:r>
              <a:rPr lang="en-US" dirty="0" smtClean="0">
                <a:latin typeface="Arial" pitchFamily="34" charset="0"/>
              </a:rPr>
              <a:t>Coordination == communication in order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36FFE10-F53C-4D80-AEE2-93FFB891FF24}" type="slidenum">
              <a:rPr lang="en-US" smtClean="0">
                <a:latin typeface="Arial" pitchFamily="34" charset="0"/>
                <a:ea typeface="MS PGothic" pitchFamily="34" charset="-128"/>
              </a:rPr>
              <a:pPr/>
              <a:t>7</a:t>
            </a:fld>
            <a:endParaRPr lang="en-US" smtClean="0">
              <a:latin typeface="Arial" pitchFamily="34" charset="0"/>
              <a:ea typeface="MS PGothic" pitchFamily="34" charset="-128"/>
            </a:endParaRPr>
          </a:p>
        </p:txBody>
      </p:sp>
      <p:sp>
        <p:nvSpPr>
          <p:cNvPr id="1300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00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pitchFamily="34" charset="0"/>
              </a:rPr>
              <a:t>Computation occurs within processes; the processes interact by passing messages, resulting in communication (info flow) and coordination (Sync). </a:t>
            </a:r>
            <a:r>
              <a:rPr lang="en-US" b="1" dirty="0" smtClean="0">
                <a:latin typeface="Arial" pitchFamily="34" charset="0"/>
              </a:rPr>
              <a:t>The interaction model must reflect the facts that communication takes place with delays that are often of considerable duration.</a:t>
            </a:r>
          </a:p>
          <a:p>
            <a:pPr eaLnBrk="1" hangingPunct="1"/>
            <a:endParaRPr lang="en-US" b="1" dirty="0" smtClean="0">
              <a:latin typeface="Arial" pitchFamily="34" charset="0"/>
            </a:endParaRPr>
          </a:p>
          <a:p>
            <a:pPr eaLnBrk="1" hangingPunct="1"/>
            <a:r>
              <a:rPr lang="en-US" dirty="0" smtClean="0">
                <a:latin typeface="Arial" pitchFamily="34" charset="0"/>
              </a:rPr>
              <a:t>Failure: the correct operation of DS is threatened whenever a fault occurs in any of the computers on which it runs (including software faults)</a:t>
            </a:r>
          </a:p>
          <a:p>
            <a:pPr eaLnBrk="1" hangingPunct="1"/>
            <a:endParaRPr lang="en-US" dirty="0" smtClean="0">
              <a:latin typeface="Arial" pitchFamily="34" charset="0"/>
            </a:endParaRPr>
          </a:p>
          <a:p>
            <a:pPr marL="0" lvl="1" eaLnBrk="1" hangingPunct="1"/>
            <a:r>
              <a:rPr lang="en-US" dirty="0" smtClean="0">
                <a:latin typeface="Arial" pitchFamily="34" charset="0"/>
              </a:rPr>
              <a:t>Security: </a:t>
            </a:r>
            <a:r>
              <a:rPr lang="en-US" sz="2400" dirty="0" smtClean="0"/>
              <a:t>Modular nature of DS and their openness exposes them to attach by both external and internal agents.</a:t>
            </a:r>
          </a:p>
          <a:p>
            <a:pPr eaLnBrk="1" hangingPunct="1"/>
            <a:endParaRPr lang="en-US" dirty="0" smtClean="0">
              <a:latin typeface="Arial" pitchFamily="34" charset="0"/>
            </a:endParaRPr>
          </a:p>
          <a:p>
            <a:pPr eaLnBrk="1" hangingPunct="1"/>
            <a:endParaRPr lang="en-US" dirty="0" smtClean="0">
              <a:latin typeface="Arial" pitchFamily="34" charset="0"/>
            </a:endParaRPr>
          </a:p>
          <a:p>
            <a:pPr eaLnBrk="1" hangingPunct="1"/>
            <a:r>
              <a:rPr lang="en-US" dirty="0" smtClean="0">
                <a:latin typeface="Arial" pitchFamily="34" charset="0"/>
              </a:rPr>
              <a:t>Coordination == communication in order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F7809D5-C4FC-4121-9FE8-E1541EBDE814}" type="slidenum">
              <a:rPr lang="en-US" smtClean="0">
                <a:latin typeface="Arial" pitchFamily="34" charset="0"/>
                <a:ea typeface="MS PGothic" pitchFamily="34" charset="-128"/>
              </a:rPr>
              <a:pPr/>
              <a:t>8</a:t>
            </a:fld>
            <a:endParaRPr lang="en-US" smtClean="0">
              <a:latin typeface="Arial" pitchFamily="34" charset="0"/>
              <a:ea typeface="MS PGothic" pitchFamily="34" charset="-128"/>
            </a:endParaRPr>
          </a:p>
        </p:txBody>
      </p:sp>
      <p:sp>
        <p:nvSpPr>
          <p:cNvPr id="1310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10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pitchFamily="34" charset="0"/>
              </a:rPr>
              <a:t>DS are composed of many processes interacting in complex ways.</a:t>
            </a:r>
          </a:p>
          <a:p>
            <a:pPr eaLnBrk="1" hangingPunct="1"/>
            <a:endParaRPr lang="en-US" dirty="0" smtClean="0">
              <a:latin typeface="Arial" pitchFamily="34" charset="0"/>
            </a:endParaRPr>
          </a:p>
          <a:p>
            <a:pPr eaLnBrk="1" hangingPunct="1"/>
            <a:r>
              <a:rPr lang="en-US" dirty="0" smtClean="0">
                <a:latin typeface="Arial" pitchFamily="34" charset="0"/>
              </a:rPr>
              <a:t>DNS partitions and replicates its data at servers throughout the internet.</a:t>
            </a:r>
          </a:p>
          <a:p>
            <a:pPr eaLnBrk="1" hangingPunct="1"/>
            <a:r>
              <a:rPr lang="en-US" dirty="0" smtClean="0">
                <a:solidFill>
                  <a:srgbClr val="000000"/>
                </a:solidFill>
              </a:rPr>
              <a:t>Voice Conferencing System: distributes streams of audio data in a similar manner, but with strict real time constraints.</a:t>
            </a:r>
          </a:p>
          <a:p>
            <a:pPr eaLnBrk="1" hangingPunct="1"/>
            <a:endParaRPr lang="en-US" dirty="0" smtClean="0">
              <a:solidFill>
                <a:srgbClr val="000000"/>
              </a:solidFill>
              <a:latin typeface="Arial" pitchFamily="34" charset="0"/>
            </a:endParaRPr>
          </a:p>
          <a:p>
            <a:pPr eaLnBrk="1" hangingPunct="1"/>
            <a:r>
              <a:rPr lang="en-US" dirty="0" smtClean="0">
                <a:solidFill>
                  <a:srgbClr val="000000"/>
                </a:solidFill>
                <a:latin typeface="Arial" pitchFamily="34" charset="0"/>
              </a:rPr>
              <a:t>Delay between the start of a message’s transmission from one process and the beginning of its receipt by another is referred to as </a:t>
            </a:r>
            <a:r>
              <a:rPr lang="en-US" b="1" dirty="0" smtClean="0">
                <a:solidFill>
                  <a:srgbClr val="000000"/>
                </a:solidFill>
                <a:latin typeface="Arial" pitchFamily="34" charset="0"/>
              </a:rPr>
              <a:t>latency</a:t>
            </a:r>
            <a:endParaRPr lang="en-US" dirty="0" smtClean="0">
              <a:solidFill>
                <a:srgbClr val="000000"/>
              </a:solidFill>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F7809D5-C4FC-4121-9FE8-E1541EBDE814}" type="slidenum">
              <a:rPr lang="en-US" smtClean="0">
                <a:latin typeface="Arial" pitchFamily="34" charset="0"/>
                <a:ea typeface="MS PGothic" pitchFamily="34" charset="-128"/>
              </a:rPr>
              <a:pPr/>
              <a:t>9</a:t>
            </a:fld>
            <a:endParaRPr lang="en-US" smtClean="0">
              <a:latin typeface="Arial" pitchFamily="34" charset="0"/>
              <a:ea typeface="MS PGothic" pitchFamily="34" charset="-128"/>
            </a:endParaRPr>
          </a:p>
        </p:txBody>
      </p:sp>
      <p:sp>
        <p:nvSpPr>
          <p:cNvPr id="1310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10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pitchFamily="34" charset="0"/>
              </a:rPr>
              <a:t>DS are composed of many processes interacting in complex ways.</a:t>
            </a:r>
          </a:p>
          <a:p>
            <a:pPr eaLnBrk="1" hangingPunct="1"/>
            <a:endParaRPr lang="en-US" dirty="0" smtClean="0">
              <a:latin typeface="Arial" pitchFamily="34" charset="0"/>
            </a:endParaRPr>
          </a:p>
          <a:p>
            <a:pPr eaLnBrk="1" hangingPunct="1"/>
            <a:r>
              <a:rPr lang="en-US" dirty="0" smtClean="0">
                <a:latin typeface="Arial" pitchFamily="34" charset="0"/>
              </a:rPr>
              <a:t>DNS partitions and replicates its data at servers throughout the internet.</a:t>
            </a:r>
          </a:p>
          <a:p>
            <a:pPr eaLnBrk="1" hangingPunct="1"/>
            <a:r>
              <a:rPr lang="en-US" dirty="0" smtClean="0">
                <a:solidFill>
                  <a:srgbClr val="000000"/>
                </a:solidFill>
              </a:rPr>
              <a:t>Voice Conferencing System: distributes streams of audio data in a similar manner, but with strict real time constraints.</a:t>
            </a:r>
          </a:p>
          <a:p>
            <a:pPr eaLnBrk="1" hangingPunct="1"/>
            <a:endParaRPr lang="en-US" dirty="0" smtClean="0">
              <a:solidFill>
                <a:srgbClr val="000000"/>
              </a:solidFill>
              <a:latin typeface="Arial" pitchFamily="34" charset="0"/>
            </a:endParaRPr>
          </a:p>
          <a:p>
            <a:pPr eaLnBrk="1" hangingPunct="1"/>
            <a:r>
              <a:rPr lang="en-US" dirty="0" smtClean="0">
                <a:solidFill>
                  <a:srgbClr val="000000"/>
                </a:solidFill>
                <a:latin typeface="Arial" pitchFamily="34" charset="0"/>
              </a:rPr>
              <a:t>Delay between the start of a message’s transmission from one process and the beginning of its receipt by another is referred to as </a:t>
            </a:r>
            <a:r>
              <a:rPr lang="en-US" b="1" dirty="0" smtClean="0">
                <a:solidFill>
                  <a:srgbClr val="000000"/>
                </a:solidFill>
                <a:latin typeface="Arial" pitchFamily="34" charset="0"/>
              </a:rPr>
              <a:t>latency</a:t>
            </a:r>
            <a:endParaRPr lang="en-US" dirty="0" smtClean="0">
              <a:solidFill>
                <a:srgbClr val="000000"/>
              </a:solidFill>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F7809D5-C4FC-4121-9FE8-E1541EBDE814}" type="slidenum">
              <a:rPr lang="en-US" smtClean="0">
                <a:latin typeface="Arial" pitchFamily="34" charset="0"/>
                <a:ea typeface="MS PGothic" pitchFamily="34" charset="-128"/>
              </a:rPr>
              <a:pPr/>
              <a:t>10</a:t>
            </a:fld>
            <a:endParaRPr lang="en-US" smtClean="0">
              <a:latin typeface="Arial" pitchFamily="34" charset="0"/>
              <a:ea typeface="MS PGothic" pitchFamily="34" charset="-128"/>
            </a:endParaRPr>
          </a:p>
        </p:txBody>
      </p:sp>
      <p:sp>
        <p:nvSpPr>
          <p:cNvPr id="1310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10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latin typeface="Arial" pitchFamily="34" charset="0"/>
              </a:rPr>
              <a:t>DS are composed of many processes interacting in complex ways.</a:t>
            </a:r>
          </a:p>
          <a:p>
            <a:pPr eaLnBrk="1" hangingPunct="1"/>
            <a:endParaRPr lang="en-US" dirty="0" smtClean="0">
              <a:latin typeface="Arial" pitchFamily="34" charset="0"/>
            </a:endParaRPr>
          </a:p>
          <a:p>
            <a:pPr eaLnBrk="1" hangingPunct="1"/>
            <a:r>
              <a:rPr lang="en-US" dirty="0" smtClean="0">
                <a:latin typeface="Arial" pitchFamily="34" charset="0"/>
              </a:rPr>
              <a:t>DNS partitions and replicates its data at servers throughout the internet.</a:t>
            </a:r>
          </a:p>
          <a:p>
            <a:pPr eaLnBrk="1" hangingPunct="1"/>
            <a:r>
              <a:rPr lang="en-US" dirty="0" smtClean="0">
                <a:solidFill>
                  <a:srgbClr val="000000"/>
                </a:solidFill>
              </a:rPr>
              <a:t>Voice Conferencing System: distributes streams of audio data in a similar manner, but with strict real time constraints.</a:t>
            </a:r>
          </a:p>
          <a:p>
            <a:pPr eaLnBrk="1" hangingPunct="1"/>
            <a:endParaRPr lang="en-US" dirty="0" smtClean="0">
              <a:solidFill>
                <a:srgbClr val="000000"/>
              </a:solidFill>
              <a:latin typeface="Arial" pitchFamily="34" charset="0"/>
            </a:endParaRPr>
          </a:p>
          <a:p>
            <a:pPr eaLnBrk="1" hangingPunct="1"/>
            <a:r>
              <a:rPr lang="en-US" dirty="0" smtClean="0">
                <a:solidFill>
                  <a:srgbClr val="000000"/>
                </a:solidFill>
                <a:latin typeface="Arial" pitchFamily="34" charset="0"/>
              </a:rPr>
              <a:t>Delay between the start of a message’s transmission from one process and the beginning of its receipt by another is referred to as </a:t>
            </a:r>
            <a:r>
              <a:rPr lang="en-US" b="1" dirty="0" smtClean="0">
                <a:solidFill>
                  <a:srgbClr val="000000"/>
                </a:solidFill>
                <a:latin typeface="Arial" pitchFamily="34" charset="0"/>
              </a:rPr>
              <a:t>latency</a:t>
            </a:r>
            <a:endParaRPr lang="en-US" dirty="0" smtClean="0">
              <a:solidFill>
                <a:srgbClr val="000000"/>
              </a:solidFill>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80552E4-A222-4563-A22E-7A0182966F2D}" type="slidenum">
              <a:rPr lang="en-US" smtClean="0">
                <a:latin typeface="Arial" pitchFamily="34" charset="0"/>
                <a:ea typeface="MS PGothic" pitchFamily="34" charset="-128"/>
              </a:rPr>
              <a:pPr/>
              <a:t>11</a:t>
            </a:fld>
            <a:endParaRPr lang="en-US" smtClean="0">
              <a:latin typeface="Arial" pitchFamily="34" charset="0"/>
              <a:ea typeface="MS PGothic" pitchFamily="34" charset="-128"/>
            </a:endParaRPr>
          </a:p>
        </p:txBody>
      </p:sp>
      <p:sp>
        <p:nvSpPr>
          <p:cNvPr id="1320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21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smtClean="0">
                <a:solidFill>
                  <a:srgbClr val="000000"/>
                </a:solidFill>
                <a:latin typeface="Arial" pitchFamily="34" charset="0"/>
              </a:rPr>
              <a:t>Delay between the start of a message’s transmission from one process and the beginning of its receipt by another is referred to as </a:t>
            </a:r>
            <a:r>
              <a:rPr lang="en-US" b="1" dirty="0" smtClean="0">
                <a:solidFill>
                  <a:srgbClr val="000000"/>
                </a:solidFill>
                <a:latin typeface="Arial" pitchFamily="34" charset="0"/>
              </a:rPr>
              <a:t>latency. </a:t>
            </a:r>
            <a:r>
              <a:rPr lang="en-US" dirty="0" smtClean="0">
                <a:solidFill>
                  <a:srgbClr val="000000"/>
                </a:solidFill>
                <a:latin typeface="Arial" pitchFamily="34" charset="0"/>
              </a:rPr>
              <a:t>Latency for the transmission of a message through a satellite link is the time for a radio signal to travel to satellite and back.</a:t>
            </a:r>
          </a:p>
          <a:p>
            <a:pPr eaLnBrk="1" hangingPunct="1"/>
            <a:endParaRPr lang="en-US" dirty="0" smtClean="0">
              <a:solidFill>
                <a:srgbClr val="000000"/>
              </a:solidFill>
              <a:latin typeface="Arial" pitchFamily="34" charset="0"/>
            </a:endParaRPr>
          </a:p>
          <a:p>
            <a:pPr eaLnBrk="1" hangingPunct="1"/>
            <a:r>
              <a:rPr lang="en-US" dirty="0" smtClean="0">
                <a:solidFill>
                  <a:srgbClr val="000000"/>
                </a:solidFill>
                <a:latin typeface="Arial" pitchFamily="34" charset="0"/>
              </a:rPr>
              <a:t>The </a:t>
            </a:r>
            <a:r>
              <a:rPr lang="en-US" b="1" dirty="0" smtClean="0">
                <a:solidFill>
                  <a:srgbClr val="000000"/>
                </a:solidFill>
                <a:latin typeface="Arial" pitchFamily="34" charset="0"/>
              </a:rPr>
              <a:t>bandwidth</a:t>
            </a:r>
            <a:r>
              <a:rPr lang="en-US" dirty="0" smtClean="0">
                <a:solidFill>
                  <a:srgbClr val="000000"/>
                </a:solidFill>
                <a:latin typeface="Arial" pitchFamily="34" charset="0"/>
              </a:rPr>
              <a:t> of a computer network is the total amount of information that can be transmitted over it in a given time.</a:t>
            </a:r>
          </a:p>
          <a:p>
            <a:pPr eaLnBrk="1" hangingPunct="1"/>
            <a:endParaRPr lang="en-US" dirty="0" smtClean="0">
              <a:solidFill>
                <a:srgbClr val="000000"/>
              </a:solidFill>
              <a:latin typeface="Arial" pitchFamily="34" charset="0"/>
            </a:endParaRPr>
          </a:p>
          <a:p>
            <a:pPr eaLnBrk="1" hangingPunct="1"/>
            <a:r>
              <a:rPr lang="en-US" b="1" dirty="0" smtClean="0">
                <a:solidFill>
                  <a:srgbClr val="000000"/>
                </a:solidFill>
                <a:latin typeface="Arial" pitchFamily="34" charset="0"/>
              </a:rPr>
              <a:t>Jitter</a:t>
            </a:r>
            <a:r>
              <a:rPr lang="en-US" dirty="0" smtClean="0">
                <a:solidFill>
                  <a:srgbClr val="000000"/>
                </a:solidFill>
                <a:latin typeface="Arial" pitchFamily="34" charset="0"/>
              </a:rPr>
              <a:t> is a variation in time taken to deliver a series of messages. E.g. consecutive samples of audio data are played with differing time intervals.</a:t>
            </a:r>
          </a:p>
          <a:p>
            <a:pPr eaLnBrk="1" hangingPunct="1"/>
            <a:endParaRPr lang="en-US" dirty="0" smtClean="0">
              <a:latin typeface="Arial" pitchFamily="34" charset="0"/>
            </a:endParaRPr>
          </a:p>
          <a:p>
            <a:pPr eaLnBrk="1" hangingPunct="1"/>
            <a:endParaRPr lang="en-US" dirty="0"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98219" y="1413802"/>
            <a:ext cx="227838"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p>
        </p:txBody>
      </p:sp>
      <p:sp>
        <p:nvSpPr>
          <p:cNvPr id="5" name="Oval 4"/>
          <p:cNvSpPr/>
          <p:nvPr/>
        </p:nvSpPr>
        <p:spPr>
          <a:xfrm>
            <a:off x="1254125" y="1344613"/>
            <a:ext cx="68263"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p>
        </p:txBody>
      </p:sp>
      <p:sp>
        <p:nvSpPr>
          <p:cNvPr id="14" name="Title 13"/>
          <p:cNvSpPr>
            <a:spLocks noGrp="1"/>
          </p:cNvSpPr>
          <p:nvPr>
            <p:ph type="ctrTitle"/>
          </p:nvPr>
        </p:nvSpPr>
        <p:spPr>
          <a:xfrm>
            <a:off x="1551940" y="359898"/>
            <a:ext cx="802386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551940" y="1850064"/>
            <a:ext cx="802386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376E2DCB-D133-4676-8955-A513185137BD}" type="datetime1">
              <a:rPr lang="ar-SA"/>
              <a:pPr>
                <a:defRPr/>
              </a:pPr>
              <a:t>20/04/1432</a:t>
            </a:fld>
            <a:endParaRPr lang="en-US"/>
          </a:p>
        </p:txBody>
      </p:sp>
      <p:sp>
        <p:nvSpPr>
          <p:cNvPr id="7" name="Footer Placeholder 19"/>
          <p:cNvSpPr>
            <a:spLocks noGrp="1"/>
          </p:cNvSpPr>
          <p:nvPr>
            <p:ph type="ftr" sz="quarter" idx="11"/>
          </p:nvPr>
        </p:nvSpPr>
        <p:spPr/>
        <p:txBody>
          <a:bodyPr/>
          <a:lstStyle>
            <a:lvl1pPr>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a:lvl1pPr>
            <a:extLst/>
          </a:lstStyle>
          <a:p>
            <a:pPr>
              <a:defRPr/>
            </a:pPr>
            <a:fld id="{B1796FE4-D54E-4228-8290-1A2E48FF6774}" type="slidenum">
              <a:rPr lang="ar-SA"/>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41B9BC73-5938-459F-99D6-8ADB280A8A70}" type="datetime1">
              <a:rPr lang="ar-SA"/>
              <a:pPr>
                <a:defRPr/>
              </a:pPr>
              <a:t>20/04/1432</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0D0F4925-5379-4E2E-9844-F046C8BC1FC0}" type="slidenum">
              <a:rPr lang="ar-SA"/>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29500" y="274640"/>
            <a:ext cx="19812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238250" y="274641"/>
            <a:ext cx="602615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05EAFD3F-BAC6-431D-919D-EFB079C46006}" type="datetime1">
              <a:rPr lang="ar-SA"/>
              <a:pPr>
                <a:defRPr/>
              </a:pPr>
              <a:t>20/04/1432</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BA6EC39A-4949-442A-950B-625F2FBFB4F1}" type="slidenum">
              <a:rPr lang="ar-SA"/>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0666C18E-90B3-4861-8669-C93AE69D528C}" type="datetime1">
              <a:rPr lang="ar-SA"/>
              <a:pPr>
                <a:defRPr/>
              </a:pPr>
              <a:t>20/04/1432</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80CD0D0E-834B-45C5-B7BA-3CB42A70640D}" type="slidenum">
              <a:rPr lang="ar-SA"/>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473325" y="0"/>
            <a:ext cx="74295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5" name="Rectangle 4"/>
          <p:cNvSpPr/>
          <p:nvPr/>
        </p:nvSpPr>
        <p:spPr bwMode="invGray">
          <a:xfrm>
            <a:off x="2476500" y="0"/>
            <a:ext cx="8255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6" name="Oval 5"/>
          <p:cNvSpPr/>
          <p:nvPr/>
        </p:nvSpPr>
        <p:spPr>
          <a:xfrm>
            <a:off x="2353348" y="2814656"/>
            <a:ext cx="227838"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p>
        </p:txBody>
      </p:sp>
      <p:sp>
        <p:nvSpPr>
          <p:cNvPr id="7" name="Oval 6"/>
          <p:cNvSpPr/>
          <p:nvPr/>
        </p:nvSpPr>
        <p:spPr>
          <a:xfrm>
            <a:off x="2608263" y="2746375"/>
            <a:ext cx="6985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p>
        </p:txBody>
      </p:sp>
      <p:sp>
        <p:nvSpPr>
          <p:cNvPr id="2" name="Title 1"/>
          <p:cNvSpPr>
            <a:spLocks noGrp="1"/>
          </p:cNvSpPr>
          <p:nvPr>
            <p:ph type="title"/>
          </p:nvPr>
        </p:nvSpPr>
        <p:spPr>
          <a:xfrm>
            <a:off x="2793258" y="2600325"/>
            <a:ext cx="69342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793258" y="1066800"/>
            <a:ext cx="69342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DDA6F2BA-938F-4965-8D33-88FC7BDEEAE5}" type="datetime1">
              <a:rPr lang="ar-SA"/>
              <a:pPr>
                <a:defRPr/>
              </a:pPr>
              <a:t>20/04/1432</a:t>
            </a:fld>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C19FFE6A-964A-4C13-BBB6-DDDBE24FEB66}" type="slidenum">
              <a:rPr lang="ar-SA"/>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55242" y="274320"/>
            <a:ext cx="812292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555242" y="1524000"/>
            <a:ext cx="39624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15762" y="1524000"/>
            <a:ext cx="39624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734C588B-D9F3-4920-A1BE-3A2DA301A232}" type="datetime1">
              <a:rPr lang="ar-SA"/>
              <a:pPr>
                <a:defRPr/>
              </a:pPr>
              <a:t>20/04/1432</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4A7C3A21-94D3-46C6-8FC6-6FBC79CA5980}" type="slidenum">
              <a:rPr lang="ar-SA"/>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5160336"/>
            <a:ext cx="89154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95300" y="328278"/>
            <a:ext cx="435864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5052060" y="328278"/>
            <a:ext cx="435864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95300" y="969336"/>
            <a:ext cx="435864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5052060" y="969336"/>
            <a:ext cx="435864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ECE2E182-0163-4AFD-944C-730419049316}" type="datetime1">
              <a:rPr lang="ar-SA"/>
              <a:pPr>
                <a:defRPr/>
              </a:pPr>
              <a:t>20/04/1432</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A41604D2-3AC0-4530-852F-616C39888F8E}" type="slidenum">
              <a:rPr lang="ar-SA"/>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55242" y="274320"/>
            <a:ext cx="812292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C303FF7F-6891-46CE-9378-264F0D3250D2}" type="datetime1">
              <a:rPr lang="ar-SA"/>
              <a:pPr>
                <a:defRPr/>
              </a:pPr>
              <a:t>20/04/1432</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C42150B3-8023-489D-96FC-B502C6FE065E}" type="slidenum">
              <a:rPr lang="ar-SA"/>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100138" y="0"/>
            <a:ext cx="8805862"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3" name="Rectangle 2"/>
          <p:cNvSpPr/>
          <p:nvPr/>
        </p:nvSpPr>
        <p:spPr bwMode="invGray">
          <a:xfrm>
            <a:off x="1100138" y="0"/>
            <a:ext cx="7937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4" name="Date Placeholder 1"/>
          <p:cNvSpPr>
            <a:spLocks noGrp="1"/>
          </p:cNvSpPr>
          <p:nvPr>
            <p:ph type="dt" sz="half" idx="10"/>
          </p:nvPr>
        </p:nvSpPr>
        <p:spPr/>
        <p:txBody>
          <a:bodyPr/>
          <a:lstStyle>
            <a:lvl1pPr>
              <a:defRPr/>
            </a:lvl1pPr>
            <a:extLst/>
          </a:lstStyle>
          <a:p>
            <a:pPr>
              <a:defRPr/>
            </a:pPr>
            <a:fld id="{F08F381D-D3E2-4204-9E2E-C83E74E104D0}" type="datetime1">
              <a:rPr lang="ar-SA"/>
              <a:pPr>
                <a:defRPr/>
              </a:pPr>
              <a:t>20/04/1432</a:t>
            </a:fld>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6CB11EA9-AA9E-4D1F-95C9-10EDBB54F546}" type="slidenum">
              <a:rPr lang="ar-SA"/>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16778"/>
            <a:ext cx="41275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95300" y="1406964"/>
            <a:ext cx="41275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95300" y="2133601"/>
            <a:ext cx="883285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1D545C73-697D-4F90-AF7B-9AD71267EEBE}" type="datetime1">
              <a:rPr lang="ar-SA"/>
              <a:pPr>
                <a:defRPr/>
              </a:pPr>
              <a:t>20/04/1432</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93063AD0-D181-40C5-B4EB-0B69035C814B}" type="slidenum">
              <a:rPr lang="ar-SA"/>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825500" y="1066800"/>
            <a:ext cx="4953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a:lnSpc>
                <a:spcPts val="3000"/>
              </a:lnSpc>
              <a:spcBef>
                <a:spcPts val="600"/>
              </a:spcBef>
              <a:buClr>
                <a:schemeClr val="accent1"/>
              </a:buClr>
              <a:buSzPct val="80000"/>
              <a:buFont typeface="Wingdings 2"/>
              <a:buNone/>
              <a:defRPr/>
            </a:pPr>
            <a:endParaRPr lang="en-US" sz="3200">
              <a:latin typeface="+mn-lt"/>
            </a:endParaRPr>
          </a:p>
        </p:txBody>
      </p:sp>
      <p:sp>
        <p:nvSpPr>
          <p:cNvPr id="6" name="Flowchart: Process 5"/>
          <p:cNvSpPr/>
          <p:nvPr/>
        </p:nvSpPr>
        <p:spPr>
          <a:xfrm rot="19468671">
            <a:off x="430213" y="954088"/>
            <a:ext cx="74295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7" name="Flowchart: Process 6"/>
          <p:cNvSpPr/>
          <p:nvPr/>
        </p:nvSpPr>
        <p:spPr>
          <a:xfrm rot="2103354" flipH="1">
            <a:off x="5421313" y="936625"/>
            <a:ext cx="703262"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2" name="Title 1"/>
          <p:cNvSpPr>
            <a:spLocks noGrp="1"/>
          </p:cNvSpPr>
          <p:nvPr>
            <p:ph type="title"/>
          </p:nvPr>
        </p:nvSpPr>
        <p:spPr>
          <a:xfrm>
            <a:off x="6377471" y="1066800"/>
            <a:ext cx="29718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908050" y="1143004"/>
            <a:ext cx="47879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908050" y="4800600"/>
            <a:ext cx="47879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07E9EC73-931A-4557-87F9-17559EA19E20}" type="datetime1">
              <a:rPr lang="ar-SA"/>
              <a:pPr>
                <a:defRPr/>
              </a:pPr>
              <a:t>20/04/1432</a:t>
            </a:fld>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ACE69AAD-F3D1-4659-9396-506B95DC3361}" type="slidenum">
              <a:rPr lang="ar-SA"/>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84238" y="-815975"/>
            <a:ext cx="1776413"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8" name="Oval 7"/>
          <p:cNvSpPr/>
          <p:nvPr/>
        </p:nvSpPr>
        <p:spPr>
          <a:xfrm>
            <a:off x="182563" y="20638"/>
            <a:ext cx="1844675"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1" name="Donut 10"/>
          <p:cNvSpPr/>
          <p:nvPr/>
        </p:nvSpPr>
        <p:spPr>
          <a:xfrm rot="2315675">
            <a:off x="198122" y="1055077"/>
            <a:ext cx="121952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2" name="Rectangle 11"/>
          <p:cNvSpPr/>
          <p:nvPr/>
        </p:nvSpPr>
        <p:spPr>
          <a:xfrm>
            <a:off x="1096963" y="0"/>
            <a:ext cx="880903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5" name="Title Placeholder 4"/>
          <p:cNvSpPr>
            <a:spLocks noGrp="1"/>
          </p:cNvSpPr>
          <p:nvPr>
            <p:ph type="title"/>
          </p:nvPr>
        </p:nvSpPr>
        <p:spPr>
          <a:xfrm>
            <a:off x="1555750" y="274638"/>
            <a:ext cx="81216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555750" y="1447800"/>
            <a:ext cx="81216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879850" y="6305550"/>
            <a:ext cx="2311400" cy="476250"/>
          </a:xfrm>
          <a:prstGeom prst="rect">
            <a:avLst/>
          </a:prstGeom>
        </p:spPr>
        <p:txBody>
          <a:bodyPr anchor="b"/>
          <a:lstStyle>
            <a:lvl1pPr algn="r" eaLnBrk="1" latinLnBrk="0" hangingPunct="1">
              <a:defRPr kumimoji="0" sz="1200">
                <a:solidFill>
                  <a:schemeClr val="bg2">
                    <a:shade val="50000"/>
                    <a:satMod val="200000"/>
                  </a:schemeClr>
                </a:solidFill>
                <a:latin typeface="Arial" charset="0"/>
              </a:defRPr>
            </a:lvl1pPr>
            <a:extLst/>
          </a:lstStyle>
          <a:p>
            <a:pPr>
              <a:defRPr/>
            </a:pPr>
            <a:fld id="{0A5FACE3-43AD-42B2-84B8-D70725C7C8B6}" type="datetime1">
              <a:rPr lang="ar-SA"/>
              <a:pPr>
                <a:defRPr/>
              </a:pPr>
              <a:t>20/04/1432</a:t>
            </a:fld>
            <a:endParaRPr lang="en-US"/>
          </a:p>
        </p:txBody>
      </p:sp>
      <p:sp>
        <p:nvSpPr>
          <p:cNvPr id="10" name="Footer Placeholder 9"/>
          <p:cNvSpPr>
            <a:spLocks noGrp="1"/>
          </p:cNvSpPr>
          <p:nvPr>
            <p:ph type="ftr" sz="quarter" idx="3"/>
          </p:nvPr>
        </p:nvSpPr>
        <p:spPr>
          <a:xfrm>
            <a:off x="6191250" y="6305550"/>
            <a:ext cx="3136900" cy="476250"/>
          </a:xfrm>
          <a:prstGeom prst="rect">
            <a:avLst/>
          </a:prstGeom>
        </p:spPr>
        <p:txBody>
          <a:bodyPr anchor="b"/>
          <a:lstStyle>
            <a:lvl1pPr eaLnBrk="1" latinLnBrk="0" hangingPunct="1">
              <a:defRPr kumimoji="0" sz="1200">
                <a:solidFill>
                  <a:schemeClr val="bg2">
                    <a:shade val="50000"/>
                    <a:satMod val="200000"/>
                  </a:schemeClr>
                </a:solidFill>
                <a:effectLst/>
                <a:latin typeface="Arial" charset="0"/>
              </a:defRPr>
            </a:lvl1pPr>
            <a:extLst/>
          </a:lstStyle>
          <a:p>
            <a:pPr>
              <a:defRPr/>
            </a:pPr>
            <a:endParaRPr lang="en-US"/>
          </a:p>
        </p:txBody>
      </p:sp>
      <p:sp>
        <p:nvSpPr>
          <p:cNvPr id="22" name="Slide Number Placeholder 21"/>
          <p:cNvSpPr>
            <a:spLocks noGrp="1"/>
          </p:cNvSpPr>
          <p:nvPr>
            <p:ph type="sldNum" sz="quarter" idx="4"/>
          </p:nvPr>
        </p:nvSpPr>
        <p:spPr>
          <a:xfrm>
            <a:off x="9331325" y="6305550"/>
            <a:ext cx="495300" cy="476250"/>
          </a:xfrm>
          <a:prstGeom prst="rect">
            <a:avLst/>
          </a:prstGeom>
        </p:spPr>
        <p:txBody>
          <a:bodyPr anchor="b"/>
          <a:lstStyle>
            <a:lvl1pPr algn="ctr" eaLnBrk="1" latinLnBrk="0" hangingPunct="1">
              <a:defRPr kumimoji="0" sz="1200">
                <a:solidFill>
                  <a:schemeClr val="bg2">
                    <a:shade val="50000"/>
                    <a:satMod val="200000"/>
                  </a:schemeClr>
                </a:solidFill>
                <a:effectLst/>
                <a:latin typeface="Arial" charset="0"/>
              </a:defRPr>
            </a:lvl1pPr>
            <a:extLst/>
          </a:lstStyle>
          <a:p>
            <a:pPr>
              <a:defRPr/>
            </a:pPr>
            <a:fld id="{0D55C26C-3658-4A9B-A184-D5F6FADD03F0}" type="slidenum">
              <a:rPr lang="ar-SA"/>
              <a:pPr>
                <a:defRPr/>
              </a:pPr>
              <a:t>‹#›</a:t>
            </a:fld>
            <a:endParaRPr lang="en-US"/>
          </a:p>
        </p:txBody>
      </p:sp>
      <p:sp>
        <p:nvSpPr>
          <p:cNvPr id="15" name="Rectangle 14"/>
          <p:cNvSpPr/>
          <p:nvPr/>
        </p:nvSpPr>
        <p:spPr bwMode="invGray">
          <a:xfrm>
            <a:off x="1100138" y="0"/>
            <a:ext cx="7937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734" r:id="rId1"/>
    <p:sldLayoutId id="2147483729" r:id="rId2"/>
    <p:sldLayoutId id="2147483735" r:id="rId3"/>
    <p:sldLayoutId id="2147483730" r:id="rId4"/>
    <p:sldLayoutId id="2147483736" r:id="rId5"/>
    <p:sldLayoutId id="2147483731" r:id="rId6"/>
    <p:sldLayoutId id="2147483737" r:id="rId7"/>
    <p:sldLayoutId id="2147483738" r:id="rId8"/>
    <p:sldLayoutId id="2147483739" r:id="rId9"/>
    <p:sldLayoutId id="2147483732" r:id="rId10"/>
    <p:sldLayoutId id="2147483733" r:id="rId11"/>
  </p:sldLayoutIdLst>
  <p:hf hdr="0" ft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mmad.afzal@mcs.edu.pk"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95350" y="1052513"/>
            <a:ext cx="8420100" cy="990600"/>
          </a:xfrm>
        </p:spPr>
        <p:txBody>
          <a:bodyPr>
            <a:normAutofit fontScale="90000"/>
          </a:bodyPr>
          <a:lstStyle/>
          <a:p>
            <a:pPr algn="ctr" eaLnBrk="1" fontAlgn="auto" hangingPunct="1">
              <a:spcAft>
                <a:spcPts val="0"/>
              </a:spcAft>
              <a:defRPr/>
            </a:pPr>
            <a:r>
              <a:rPr lang="en-GB" sz="4400" dirty="0" smtClean="0">
                <a:solidFill>
                  <a:schemeClr val="tx2">
                    <a:satMod val="130000"/>
                  </a:schemeClr>
                </a:solidFill>
              </a:rPr>
              <a:t>Parallel and Distributed Computing</a:t>
            </a:r>
          </a:p>
        </p:txBody>
      </p:sp>
      <p:sp>
        <p:nvSpPr>
          <p:cNvPr id="57347" name="Rectangle 3"/>
          <p:cNvSpPr>
            <a:spLocks noGrp="1" noChangeArrowheads="1"/>
          </p:cNvSpPr>
          <p:nvPr>
            <p:ph type="body" idx="1"/>
          </p:nvPr>
        </p:nvSpPr>
        <p:spPr>
          <a:xfrm>
            <a:off x="1641475" y="3113088"/>
            <a:ext cx="7523163" cy="2763837"/>
          </a:xfrm>
        </p:spPr>
        <p:txBody>
          <a:bodyPr>
            <a:normAutofit fontScale="77500" lnSpcReduction="20000"/>
          </a:bodyPr>
          <a:lstStyle/>
          <a:p>
            <a:pPr algn="ctr" eaLnBrk="1" fontAlgn="auto" hangingPunct="1">
              <a:lnSpc>
                <a:spcPct val="80000"/>
              </a:lnSpc>
              <a:spcBef>
                <a:spcPts val="580"/>
              </a:spcBef>
              <a:spcAft>
                <a:spcPts val="0"/>
              </a:spcAft>
              <a:buFont typeface="Wingdings"/>
              <a:buNone/>
              <a:defRPr/>
            </a:pPr>
            <a:endParaRPr lang="nl-NL" sz="3900" b="1" dirty="0" smtClean="0"/>
          </a:p>
          <a:p>
            <a:pPr algn="ctr" eaLnBrk="1" fontAlgn="auto" hangingPunct="1">
              <a:lnSpc>
                <a:spcPct val="80000"/>
              </a:lnSpc>
              <a:spcBef>
                <a:spcPts val="580"/>
              </a:spcBef>
              <a:spcAft>
                <a:spcPts val="0"/>
              </a:spcAft>
              <a:buFont typeface="Wingdings"/>
              <a:buNone/>
              <a:defRPr/>
            </a:pPr>
            <a:r>
              <a:rPr lang="nl-NL" sz="3900" b="1" dirty="0" smtClean="0"/>
              <a:t>Dr. Hammad Afzal</a:t>
            </a:r>
          </a:p>
          <a:p>
            <a:pPr eaLnBrk="1" fontAlgn="auto" hangingPunct="1">
              <a:lnSpc>
                <a:spcPct val="80000"/>
              </a:lnSpc>
              <a:spcBef>
                <a:spcPts val="580"/>
              </a:spcBef>
              <a:spcAft>
                <a:spcPts val="0"/>
              </a:spcAft>
              <a:buFont typeface="Wingdings"/>
              <a:buNone/>
              <a:defRPr/>
            </a:pPr>
            <a:endParaRPr lang="en-GB" dirty="0" smtClean="0"/>
          </a:p>
          <a:p>
            <a:pPr algn="ctr" eaLnBrk="1" fontAlgn="auto" hangingPunct="1">
              <a:lnSpc>
                <a:spcPct val="80000"/>
              </a:lnSpc>
              <a:spcBef>
                <a:spcPts val="580"/>
              </a:spcBef>
              <a:spcAft>
                <a:spcPts val="0"/>
              </a:spcAft>
              <a:buFont typeface="Wingdings"/>
              <a:buNone/>
              <a:defRPr/>
            </a:pPr>
            <a:r>
              <a:rPr lang="en-GB" sz="2600" dirty="0" smtClean="0"/>
              <a:t>Military College of Signals</a:t>
            </a:r>
          </a:p>
          <a:p>
            <a:pPr algn="ctr" eaLnBrk="1" fontAlgn="auto" hangingPunct="1">
              <a:lnSpc>
                <a:spcPct val="80000"/>
              </a:lnSpc>
              <a:spcBef>
                <a:spcPts val="580"/>
              </a:spcBef>
              <a:spcAft>
                <a:spcPts val="0"/>
              </a:spcAft>
              <a:buFont typeface="Wingdings"/>
              <a:buNone/>
              <a:defRPr/>
            </a:pPr>
            <a:r>
              <a:rPr lang="en-GB" sz="2600" dirty="0" smtClean="0"/>
              <a:t>National University of Sciences and Technology, Pakistan</a:t>
            </a:r>
          </a:p>
          <a:p>
            <a:pPr algn="ctr" eaLnBrk="1" fontAlgn="auto" hangingPunct="1">
              <a:lnSpc>
                <a:spcPct val="80000"/>
              </a:lnSpc>
              <a:spcBef>
                <a:spcPts val="580"/>
              </a:spcBef>
              <a:spcAft>
                <a:spcPts val="0"/>
              </a:spcAft>
              <a:buFont typeface="Wingdings"/>
              <a:buNone/>
              <a:defRPr/>
            </a:pPr>
            <a:endParaRPr lang="en-GB" sz="2600" b="1" dirty="0" smtClean="0"/>
          </a:p>
          <a:p>
            <a:pPr algn="ctr" eaLnBrk="1" fontAlgn="auto" hangingPunct="1">
              <a:lnSpc>
                <a:spcPct val="80000"/>
              </a:lnSpc>
              <a:spcBef>
                <a:spcPts val="580"/>
              </a:spcBef>
              <a:spcAft>
                <a:spcPts val="0"/>
              </a:spcAft>
              <a:buFont typeface="Wingdings"/>
              <a:buNone/>
              <a:defRPr/>
            </a:pPr>
            <a:r>
              <a:rPr lang="en-GB" sz="2600" b="1" dirty="0" smtClean="0"/>
              <a:t>Spring, 2011</a:t>
            </a:r>
          </a:p>
          <a:p>
            <a:pPr algn="ctr" eaLnBrk="1" fontAlgn="auto" hangingPunct="1">
              <a:lnSpc>
                <a:spcPct val="80000"/>
              </a:lnSpc>
              <a:spcBef>
                <a:spcPts val="580"/>
              </a:spcBef>
              <a:spcAft>
                <a:spcPts val="0"/>
              </a:spcAft>
              <a:buFont typeface="Wingdings"/>
              <a:buNone/>
              <a:defRPr/>
            </a:pPr>
            <a:endParaRPr lang="en-GB" sz="2600" b="1" dirty="0" smtClean="0"/>
          </a:p>
          <a:p>
            <a:pPr algn="ctr" eaLnBrk="1" fontAlgn="auto" hangingPunct="1">
              <a:lnSpc>
                <a:spcPct val="80000"/>
              </a:lnSpc>
              <a:spcBef>
                <a:spcPts val="580"/>
              </a:spcBef>
              <a:spcAft>
                <a:spcPts val="0"/>
              </a:spcAft>
              <a:buFont typeface="Wingdings"/>
              <a:buNone/>
              <a:defRPr/>
            </a:pPr>
            <a:r>
              <a:rPr lang="en-GB" sz="2600" b="1" dirty="0" smtClean="0">
                <a:hlinkClick r:id="rId3"/>
              </a:rPr>
              <a:t>hammad.afzal@mcs.edu.pk</a:t>
            </a:r>
            <a:endParaRPr lang="en-GB" sz="2600" b="1" dirty="0" smtClean="0"/>
          </a:p>
          <a:p>
            <a:pPr algn="ctr" eaLnBrk="1" fontAlgn="auto" hangingPunct="1">
              <a:lnSpc>
                <a:spcPct val="80000"/>
              </a:lnSpc>
              <a:spcBef>
                <a:spcPts val="580"/>
              </a:spcBef>
              <a:spcAft>
                <a:spcPts val="0"/>
              </a:spcAft>
              <a:buFont typeface="Wingdings 2"/>
              <a:buNone/>
              <a:defRPr/>
            </a:pPr>
            <a:r>
              <a:rPr lang="en-GB" b="1" dirty="0" smtClean="0"/>
              <a:t>https://sites.google.com/a/mcs.edu.pk/codteem/teaching/pdc</a:t>
            </a:r>
            <a:endParaRPr lang="en-GB" sz="2600" b="1" dirty="0" smtClean="0"/>
          </a:p>
          <a:p>
            <a:pPr algn="ctr" eaLnBrk="1" fontAlgn="auto" hangingPunct="1">
              <a:lnSpc>
                <a:spcPct val="80000"/>
              </a:lnSpc>
              <a:spcBef>
                <a:spcPts val="580"/>
              </a:spcBef>
              <a:spcAft>
                <a:spcPts val="0"/>
              </a:spcAft>
              <a:buFont typeface="Wingdings"/>
              <a:buNone/>
              <a:defRPr/>
            </a:pPr>
            <a:endParaRPr lang="en-GB" sz="2600" b="1" dirty="0" smtClean="0"/>
          </a:p>
          <a:p>
            <a:pPr algn="ctr" eaLnBrk="1" fontAlgn="auto" hangingPunct="1">
              <a:lnSpc>
                <a:spcPct val="80000"/>
              </a:lnSpc>
              <a:spcBef>
                <a:spcPts val="580"/>
              </a:spcBef>
              <a:spcAft>
                <a:spcPts val="0"/>
              </a:spcAft>
              <a:buFont typeface="Wingdings"/>
              <a:buNone/>
              <a:defRPr/>
            </a:pPr>
            <a:endParaRPr lang="en-GB" sz="2600" b="1" dirty="0" smtClean="0"/>
          </a:p>
        </p:txBody>
      </p:sp>
      <p:sp>
        <p:nvSpPr>
          <p:cNvPr id="7173" name="Date Placeholder 5"/>
          <p:cNvSpPr>
            <a:spLocks noGrp="1"/>
          </p:cNvSpPr>
          <p:nvPr>
            <p:ph type="dt" sz="quarter" idx="10"/>
          </p:nvPr>
        </p:nvSpPr>
        <p:spPr bwMode="auto">
          <a:xfrm>
            <a:off x="6715125" y="6265863"/>
            <a:ext cx="2682875" cy="476250"/>
          </a:xfrm>
          <a:ln>
            <a:miter lim="800000"/>
            <a:headEnd/>
            <a:tailEnd/>
          </a:ln>
        </p:spPr>
        <p:txBody>
          <a:bodyPr vert="horz" wrap="square" lIns="91440" tIns="45720" rIns="91440" bIns="45720" numCol="1" compatLnSpc="1">
            <a:prstTxWarp prst="textNoShape">
              <a:avLst/>
            </a:prstTxWarp>
          </a:bodyPr>
          <a:lstStyle/>
          <a:p>
            <a:pPr>
              <a:defRPr/>
            </a:pPr>
            <a:fld id="{08728702-D4EC-4A5C-85AA-B9A90EF4E8F2}" type="datetime1">
              <a:rPr lang="en-GB"/>
              <a:pPr>
                <a:defRPr/>
              </a:pPr>
              <a:t>25/03/2011</a:t>
            </a:fld>
            <a:endParaRPr lang="en-GB"/>
          </a:p>
        </p:txBody>
      </p:sp>
      <p:sp>
        <p:nvSpPr>
          <p:cNvPr id="7" name="Slide Number Placeholder 6"/>
          <p:cNvSpPr>
            <a:spLocks noGrp="1"/>
          </p:cNvSpPr>
          <p:nvPr>
            <p:ph type="sldNum" sz="quarter" idx="12"/>
          </p:nvPr>
        </p:nvSpPr>
        <p:spPr/>
        <p:txBody>
          <a:bodyPr/>
          <a:lstStyle/>
          <a:p>
            <a:pPr>
              <a:defRPr/>
            </a:pPr>
            <a:fld id="{3CD2AC37-156D-476A-87DF-6A89AC56F0EB}" type="slidenum">
              <a:rPr lang="en-GB"/>
              <a:pPr>
                <a:defRPr/>
              </a:pPr>
              <a:t>1</a:t>
            </a:fld>
            <a:endParaRPr lang="en-GB" dirty="0"/>
          </a:p>
        </p:txBody>
      </p:sp>
      <p:sp>
        <p:nvSpPr>
          <p:cNvPr id="8198" name="Line 5"/>
          <p:cNvSpPr>
            <a:spLocks noChangeShapeType="1"/>
          </p:cNvSpPr>
          <p:nvPr/>
        </p:nvSpPr>
        <p:spPr bwMode="auto">
          <a:xfrm>
            <a:off x="0" y="6308725"/>
            <a:ext cx="9906000" cy="0"/>
          </a:xfrm>
          <a:prstGeom prst="line">
            <a:avLst/>
          </a:prstGeom>
          <a:noFill/>
          <a:ln w="28575">
            <a:solidFill>
              <a:srgbClr val="9900CC"/>
            </a:solidFill>
            <a:round/>
            <a:headEnd/>
            <a:tailEnd/>
          </a:ln>
        </p:spPr>
        <p:txBody>
          <a:bodyPr/>
          <a:lstStyle/>
          <a:p>
            <a:endParaRPr lang="en-GB"/>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a:xfrm>
            <a:off x="1219200" y="857250"/>
            <a:ext cx="8686800" cy="5695950"/>
          </a:xfrm>
        </p:spPr>
        <p:txBody>
          <a:bodyPr/>
          <a:lstStyle/>
          <a:p>
            <a:pPr eaLnBrk="1" hangingPunct="1">
              <a:lnSpc>
                <a:spcPct val="80000"/>
              </a:lnSpc>
            </a:pPr>
            <a:endParaRPr lang="en-US" sz="2800" dirty="0" smtClean="0">
              <a:solidFill>
                <a:schemeClr val="accent1"/>
              </a:solidFill>
            </a:endParaRPr>
          </a:p>
          <a:p>
            <a:pPr eaLnBrk="1" hangingPunct="1">
              <a:lnSpc>
                <a:spcPct val="80000"/>
              </a:lnSpc>
            </a:pPr>
            <a:r>
              <a:rPr lang="en-US" sz="2800" dirty="0" smtClean="0">
                <a:solidFill>
                  <a:schemeClr val="accent1"/>
                </a:solidFill>
              </a:rPr>
              <a:t>Significant factors affecting interacting processes:</a:t>
            </a:r>
          </a:p>
          <a:p>
            <a:pPr lvl="1" eaLnBrk="1" hangingPunct="1">
              <a:lnSpc>
                <a:spcPct val="80000"/>
              </a:lnSpc>
            </a:pPr>
            <a:endParaRPr lang="en-US" dirty="0" smtClean="0"/>
          </a:p>
          <a:p>
            <a:pPr lvl="1" eaLnBrk="1" hangingPunct="1">
              <a:lnSpc>
                <a:spcPct val="80000"/>
              </a:lnSpc>
            </a:pPr>
            <a:r>
              <a:rPr lang="en-US" dirty="0" smtClean="0"/>
              <a:t>Communication performance.</a:t>
            </a:r>
          </a:p>
          <a:p>
            <a:pPr lvl="1" eaLnBrk="1" hangingPunct="1">
              <a:lnSpc>
                <a:spcPct val="80000"/>
              </a:lnSpc>
            </a:pPr>
            <a:endParaRPr lang="en-US" dirty="0" smtClean="0"/>
          </a:p>
          <a:p>
            <a:pPr lvl="1" eaLnBrk="1" hangingPunct="1">
              <a:lnSpc>
                <a:spcPct val="80000"/>
              </a:lnSpc>
            </a:pPr>
            <a:r>
              <a:rPr lang="en-US" dirty="0" smtClean="0"/>
              <a:t>Lack of global notion of time.</a:t>
            </a:r>
          </a:p>
          <a:p>
            <a:pPr eaLnBrk="1" hangingPunct="1">
              <a:lnSpc>
                <a:spcPct val="80000"/>
              </a:lnSpc>
            </a:pPr>
            <a:endParaRPr lang="en-US" sz="2800" dirty="0" smtClean="0"/>
          </a:p>
        </p:txBody>
      </p:sp>
      <p:sp>
        <p:nvSpPr>
          <p:cNvPr id="5" name="Rectangle 2"/>
          <p:cNvSpPr txBox="1">
            <a:spLocks noChangeArrowheads="1"/>
          </p:cNvSpPr>
          <p:nvPr/>
        </p:nvSpPr>
        <p:spPr>
          <a:xfrm>
            <a:off x="1143000" y="0"/>
            <a:ext cx="8420100" cy="762000"/>
          </a:xfrm>
          <a:prstGeom prst="rect">
            <a:avLst/>
          </a:prstGeom>
        </p:spPr>
        <p:txBody>
          <a:bodyPr anchor="ctr">
            <a:norm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smtClean="0">
                <a:ln>
                  <a:noFill/>
                </a:ln>
                <a:solidFill>
                  <a:srgbClr val="FFC000"/>
                </a:solidFill>
                <a:effectLst>
                  <a:outerShdw blurRad="50000" dist="30000" dir="5400000" algn="tl" rotWithShape="0">
                    <a:srgbClr val="000000">
                      <a:alpha val="30000"/>
                    </a:srgbClr>
                  </a:outerShdw>
                </a:effectLst>
                <a:uLnTx/>
                <a:uFillTx/>
                <a:latin typeface="+mj-lt"/>
                <a:ea typeface="+mj-ea"/>
                <a:cs typeface="+mj-cs"/>
              </a:rPr>
              <a:t>2.3.1	</a:t>
            </a:r>
            <a:r>
              <a:rPr kumimoji="0" lang="en-US" sz="4000" b="0" i="0" u="none" strike="noStrike" kern="1200" cap="none" spc="0" normalizeH="0" baseline="0" noProof="0" smtClean="0">
                <a:ln>
                  <a:noFill/>
                </a:ln>
                <a:solidFill>
                  <a:srgbClr val="FFC000"/>
                </a:solidFill>
                <a:effectLst>
                  <a:outerShdw blurRad="50000" dist="30000" dir="5400000" algn="tl" rotWithShape="0">
                    <a:srgbClr val="000000">
                      <a:alpha val="30000"/>
                    </a:srgbClr>
                  </a:outerShdw>
                </a:effectLst>
                <a:uLnTx/>
                <a:uFillTx/>
                <a:latin typeface="+mj-lt"/>
                <a:ea typeface="+mj-ea"/>
                <a:cs typeface="+mj-cs"/>
              </a:rPr>
              <a:t>Interaction model</a:t>
            </a:r>
            <a:endParaRPr kumimoji="0" lang="en-US" sz="4000" b="0" i="0" u="none" strike="noStrike" kern="1200" cap="none" spc="0" normalizeH="0" baseline="0" noProof="0" dirty="0" smtClean="0">
              <a:ln>
                <a:noFill/>
              </a:ln>
              <a:solidFill>
                <a:srgbClr val="FFC000"/>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990600" y="909346"/>
            <a:ext cx="8915400" cy="5948653"/>
          </a:xfrm>
        </p:spPr>
        <p:txBody>
          <a:bodyPr/>
          <a:lstStyle/>
          <a:p>
            <a:pPr eaLnBrk="1" hangingPunct="1">
              <a:lnSpc>
                <a:spcPct val="80000"/>
              </a:lnSpc>
              <a:buNone/>
              <a:defRPr/>
            </a:pPr>
            <a:r>
              <a:rPr lang="en-US" sz="2800" dirty="0" smtClean="0">
                <a:ea typeface="+mn-ea"/>
              </a:rPr>
              <a:t>1.	Performance of communication channels:</a:t>
            </a:r>
          </a:p>
          <a:p>
            <a:pPr marL="361950" lvl="1" indent="-266700" eaLnBrk="1" hangingPunct="1">
              <a:lnSpc>
                <a:spcPct val="80000"/>
              </a:lnSpc>
              <a:defRPr/>
            </a:pPr>
            <a:r>
              <a:rPr lang="en-US" b="1" dirty="0" smtClean="0">
                <a:ea typeface="+mn-ea"/>
              </a:rPr>
              <a:t>Latency</a:t>
            </a:r>
            <a:endParaRPr lang="en-US" dirty="0" smtClean="0">
              <a:ea typeface="+mn-ea"/>
            </a:endParaRPr>
          </a:p>
          <a:p>
            <a:pPr marL="361950" lvl="2" indent="-266700" eaLnBrk="1" hangingPunct="1">
              <a:lnSpc>
                <a:spcPct val="80000"/>
              </a:lnSpc>
              <a:defRPr/>
            </a:pPr>
            <a:r>
              <a:rPr lang="en-US" dirty="0" smtClean="0">
                <a:ea typeface="+mn-ea"/>
              </a:rPr>
              <a:t>Delay between start of the message’s transmission from one process and </a:t>
            </a:r>
            <a:r>
              <a:rPr lang="en-US" dirty="0" smtClean="0"/>
              <a:t>the beginning of </a:t>
            </a:r>
            <a:r>
              <a:rPr lang="en-US" dirty="0" smtClean="0">
                <a:ea typeface="+mn-ea"/>
              </a:rPr>
              <a:t>its receipt by another. Latency includes</a:t>
            </a:r>
            <a:endParaRPr lang="en-US" sz="2000" dirty="0" smtClean="0">
              <a:ea typeface="+mn-ea"/>
            </a:endParaRPr>
          </a:p>
          <a:p>
            <a:pPr marL="561975" lvl="4" indent="-266700" eaLnBrk="1" hangingPunct="1">
              <a:lnSpc>
                <a:spcPct val="80000"/>
              </a:lnSpc>
              <a:defRPr/>
            </a:pPr>
            <a:r>
              <a:rPr lang="en-US" dirty="0" smtClean="0">
                <a:ea typeface="+mn-ea"/>
              </a:rPr>
              <a:t>Delay network access time: Increases significantly with increase in network load.</a:t>
            </a:r>
          </a:p>
          <a:p>
            <a:pPr marL="561975" lvl="4" indent="-266700" eaLnBrk="1" hangingPunct="1">
              <a:lnSpc>
                <a:spcPct val="80000"/>
              </a:lnSpc>
              <a:defRPr/>
            </a:pPr>
            <a:r>
              <a:rPr lang="en-US" dirty="0" smtClean="0">
                <a:ea typeface="+mn-ea"/>
              </a:rPr>
              <a:t>Operating system communication services time at both sending and receiving processes which varies with load on OS</a:t>
            </a:r>
          </a:p>
          <a:p>
            <a:pPr marL="361950" lvl="1" indent="-266700" eaLnBrk="1" hangingPunct="1">
              <a:lnSpc>
                <a:spcPct val="80000"/>
              </a:lnSpc>
              <a:defRPr/>
            </a:pPr>
            <a:endParaRPr lang="en-US" dirty="0" smtClean="0">
              <a:ea typeface="+mn-ea"/>
            </a:endParaRPr>
          </a:p>
          <a:p>
            <a:pPr marL="361950" lvl="1" indent="-266700" eaLnBrk="1" hangingPunct="1">
              <a:lnSpc>
                <a:spcPct val="80000"/>
              </a:lnSpc>
              <a:defRPr/>
            </a:pPr>
            <a:r>
              <a:rPr lang="en-US" dirty="0" smtClean="0">
                <a:ea typeface="+mn-ea"/>
              </a:rPr>
              <a:t>Bandwidth. </a:t>
            </a:r>
          </a:p>
          <a:p>
            <a:pPr marL="573088" lvl="3" indent="-266700" eaLnBrk="1" hangingPunct="1">
              <a:lnSpc>
                <a:spcPct val="80000"/>
              </a:lnSpc>
              <a:defRPr/>
            </a:pPr>
            <a:r>
              <a:rPr lang="en-US" dirty="0" smtClean="0">
                <a:ea typeface="+mn-ea"/>
              </a:rPr>
              <a:t>Total amount of information that can be transmitted in given time</a:t>
            </a:r>
          </a:p>
          <a:p>
            <a:pPr marL="361950" lvl="1" indent="-266700" eaLnBrk="1" hangingPunct="1">
              <a:lnSpc>
                <a:spcPct val="80000"/>
              </a:lnSpc>
              <a:defRPr/>
            </a:pPr>
            <a:endParaRPr lang="en-US" dirty="0" smtClean="0">
              <a:ea typeface="+mn-ea"/>
            </a:endParaRPr>
          </a:p>
          <a:p>
            <a:pPr marL="361950" lvl="1" indent="-266700" eaLnBrk="1" hangingPunct="1">
              <a:lnSpc>
                <a:spcPct val="80000"/>
              </a:lnSpc>
              <a:defRPr/>
            </a:pPr>
            <a:r>
              <a:rPr lang="en-US" dirty="0" smtClean="0">
                <a:ea typeface="+mn-ea"/>
              </a:rPr>
              <a:t>Jitter</a:t>
            </a:r>
          </a:p>
          <a:p>
            <a:pPr marL="573088" lvl="3" indent="-266700" eaLnBrk="1" hangingPunct="1">
              <a:lnSpc>
                <a:spcPct val="80000"/>
              </a:lnSpc>
              <a:defRPr/>
            </a:pPr>
            <a:r>
              <a:rPr lang="en-US" dirty="0" smtClean="0">
                <a:ea typeface="+mn-ea"/>
              </a:rPr>
              <a:t>Variation in the time taken to deliver a series of messages. e.g. </a:t>
            </a:r>
            <a:r>
              <a:rPr lang="en-US" sz="1600" dirty="0" smtClean="0">
                <a:solidFill>
                  <a:srgbClr val="000000"/>
                </a:solidFill>
                <a:latin typeface="Arial" pitchFamily="34" charset="0"/>
              </a:rPr>
              <a:t>consecutive samples of audio data are played with differing time intervals.</a:t>
            </a:r>
            <a:endParaRPr lang="en-US" dirty="0" smtClean="0">
              <a:ea typeface="+mn-ea"/>
            </a:endParaRPr>
          </a:p>
          <a:p>
            <a:pPr marL="361950" indent="-266700" eaLnBrk="1" hangingPunct="1">
              <a:lnSpc>
                <a:spcPct val="80000"/>
              </a:lnSpc>
              <a:defRPr/>
            </a:pPr>
            <a:endParaRPr lang="en-US" sz="2800" dirty="0" smtClean="0">
              <a:ea typeface="+mn-ea"/>
            </a:endParaRPr>
          </a:p>
        </p:txBody>
      </p:sp>
      <p:sp>
        <p:nvSpPr>
          <p:cNvPr id="5" name="Rectangle 2"/>
          <p:cNvSpPr txBox="1">
            <a:spLocks noChangeArrowheads="1"/>
          </p:cNvSpPr>
          <p:nvPr/>
        </p:nvSpPr>
        <p:spPr>
          <a:xfrm>
            <a:off x="1143000" y="0"/>
            <a:ext cx="8420100" cy="762000"/>
          </a:xfrm>
          <a:prstGeom prst="rect">
            <a:avLst/>
          </a:prstGeom>
        </p:spPr>
        <p:txBody>
          <a:bodyPr anchor="ctr">
            <a:norm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FFC000"/>
                </a:solidFill>
                <a:effectLst>
                  <a:outerShdw blurRad="50000" dist="30000" dir="5400000" algn="tl" rotWithShape="0">
                    <a:srgbClr val="000000">
                      <a:alpha val="30000"/>
                    </a:srgbClr>
                  </a:outerShdw>
                </a:effectLst>
                <a:uLnTx/>
                <a:uFillTx/>
                <a:latin typeface="+mj-lt"/>
                <a:ea typeface="+mj-ea"/>
                <a:cs typeface="+mj-cs"/>
              </a:rPr>
              <a:t>2.3.1	</a:t>
            </a:r>
            <a:r>
              <a:rPr kumimoji="0" lang="en-US" sz="4000" b="0" i="0" u="none" strike="noStrike" kern="1200" cap="none" spc="0" normalizeH="0" baseline="0" noProof="0" dirty="0" smtClean="0">
                <a:ln>
                  <a:noFill/>
                </a:ln>
                <a:solidFill>
                  <a:srgbClr val="FFC000"/>
                </a:solidFill>
                <a:effectLst>
                  <a:outerShdw blurRad="50000" dist="30000" dir="5400000" algn="tl" rotWithShape="0">
                    <a:srgbClr val="000000">
                      <a:alpha val="30000"/>
                    </a:srgbClr>
                  </a:outerShdw>
                </a:effectLst>
                <a:uLnTx/>
                <a:uFillTx/>
                <a:latin typeface="+mj-lt"/>
                <a:ea typeface="+mj-ea"/>
                <a:cs typeface="+mj-cs"/>
              </a:rPr>
              <a:t>Interaction model</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idx="1"/>
          </p:nvPr>
        </p:nvSpPr>
        <p:spPr>
          <a:xfrm>
            <a:off x="1175656" y="1009650"/>
            <a:ext cx="8425544" cy="5543550"/>
          </a:xfrm>
        </p:spPr>
        <p:txBody>
          <a:bodyPr/>
          <a:lstStyle/>
          <a:p>
            <a:pPr eaLnBrk="1" hangingPunct="1">
              <a:lnSpc>
                <a:spcPct val="80000"/>
              </a:lnSpc>
              <a:buNone/>
              <a:defRPr/>
            </a:pPr>
            <a:r>
              <a:rPr lang="en-US" sz="2800" dirty="0" smtClean="0"/>
              <a:t>2.  Computer clocks and timing events.</a:t>
            </a:r>
          </a:p>
          <a:p>
            <a:pPr lvl="1" eaLnBrk="1" hangingPunct="1">
              <a:lnSpc>
                <a:spcPct val="90000"/>
              </a:lnSpc>
            </a:pPr>
            <a:endParaRPr lang="en-GB" sz="2400" dirty="0" smtClean="0">
              <a:solidFill>
                <a:srgbClr val="000000"/>
              </a:solidFill>
            </a:endParaRPr>
          </a:p>
          <a:p>
            <a:pPr lvl="1" eaLnBrk="1" hangingPunct="1">
              <a:lnSpc>
                <a:spcPct val="90000"/>
              </a:lnSpc>
            </a:pPr>
            <a:r>
              <a:rPr lang="en-GB" sz="2400" dirty="0" smtClean="0">
                <a:solidFill>
                  <a:srgbClr val="000000"/>
                </a:solidFill>
              </a:rPr>
              <a:t>Local processes use time service</a:t>
            </a:r>
          </a:p>
          <a:p>
            <a:pPr lvl="1" eaLnBrk="1" hangingPunct="1">
              <a:lnSpc>
                <a:spcPct val="90000"/>
              </a:lnSpc>
            </a:pPr>
            <a:r>
              <a:rPr lang="en-GB" sz="2400" dirty="0" smtClean="0">
                <a:solidFill>
                  <a:srgbClr val="000000"/>
                </a:solidFill>
              </a:rPr>
              <a:t>Different time values for processes at different systems</a:t>
            </a:r>
          </a:p>
          <a:p>
            <a:pPr lvl="1" eaLnBrk="1" hangingPunct="1">
              <a:lnSpc>
                <a:spcPct val="90000"/>
              </a:lnSpc>
            </a:pPr>
            <a:endParaRPr lang="en-GB" sz="2400" dirty="0" smtClean="0">
              <a:solidFill>
                <a:srgbClr val="000000"/>
              </a:solidFill>
            </a:endParaRPr>
          </a:p>
          <a:p>
            <a:pPr lvl="1" eaLnBrk="1" hangingPunct="1">
              <a:lnSpc>
                <a:spcPct val="90000"/>
              </a:lnSpc>
            </a:pPr>
            <a:r>
              <a:rPr lang="en-GB" sz="2400" dirty="0" smtClean="0">
                <a:solidFill>
                  <a:srgbClr val="000000"/>
                </a:solidFill>
              </a:rPr>
              <a:t>Drift rate</a:t>
            </a:r>
          </a:p>
          <a:p>
            <a:pPr lvl="2" eaLnBrk="1" hangingPunct="1">
              <a:lnSpc>
                <a:spcPct val="90000"/>
              </a:lnSpc>
            </a:pPr>
            <a:r>
              <a:rPr lang="en-GB" sz="2000" dirty="0" smtClean="0">
                <a:solidFill>
                  <a:srgbClr val="0070C0"/>
                </a:solidFill>
              </a:rPr>
              <a:t>The relative amount of time that a clock differs from a perfect reference clock</a:t>
            </a:r>
          </a:p>
          <a:p>
            <a:pPr lvl="2" eaLnBrk="1" hangingPunct="1">
              <a:lnSpc>
                <a:spcPct val="90000"/>
              </a:lnSpc>
            </a:pPr>
            <a:endParaRPr lang="en-GB" sz="2000" dirty="0" smtClean="0">
              <a:solidFill>
                <a:srgbClr val="FF00FF"/>
              </a:solidFill>
            </a:endParaRPr>
          </a:p>
          <a:p>
            <a:pPr lvl="1" eaLnBrk="1" hangingPunct="1">
              <a:lnSpc>
                <a:spcPct val="90000"/>
              </a:lnSpc>
            </a:pPr>
            <a:r>
              <a:rPr lang="en-GB" sz="2400" dirty="0" smtClean="0">
                <a:solidFill>
                  <a:srgbClr val="000000"/>
                </a:solidFill>
              </a:rPr>
              <a:t>Computers may use radio receivers to get time from GPS</a:t>
            </a:r>
          </a:p>
          <a:p>
            <a:pPr lvl="2" eaLnBrk="1" hangingPunct="1">
              <a:lnSpc>
                <a:spcPct val="90000"/>
              </a:lnSpc>
            </a:pPr>
            <a:r>
              <a:rPr lang="en-GB" sz="2000" dirty="0" smtClean="0">
                <a:solidFill>
                  <a:srgbClr val="0070C0"/>
                </a:solidFill>
              </a:rPr>
              <a:t>Cost, accuracy, not inside, not for every computer</a:t>
            </a:r>
          </a:p>
          <a:p>
            <a:pPr eaLnBrk="1" hangingPunct="1">
              <a:lnSpc>
                <a:spcPct val="90000"/>
              </a:lnSpc>
            </a:pPr>
            <a:endParaRPr lang="en-US" sz="2800" dirty="0" smtClean="0"/>
          </a:p>
        </p:txBody>
      </p:sp>
      <p:sp>
        <p:nvSpPr>
          <p:cNvPr id="66563" name="Rectangle 2"/>
          <p:cNvSpPr>
            <a:spLocks noGrp="1" noChangeArrowheads="1"/>
          </p:cNvSpPr>
          <p:nvPr>
            <p:ph type="title"/>
          </p:nvPr>
        </p:nvSpPr>
        <p:spPr>
          <a:xfrm>
            <a:off x="1066800" y="0"/>
            <a:ext cx="8839200" cy="1104900"/>
          </a:xfrm>
        </p:spPr>
        <p:txBody>
          <a:bodyPr>
            <a:normAutofit/>
          </a:bodyPr>
          <a:lstStyle/>
          <a:p>
            <a:pPr algn="ctr" eaLnBrk="1" hangingPunct="1"/>
            <a:r>
              <a:rPr lang="fr-FR" sz="2700" dirty="0" smtClean="0">
                <a:solidFill>
                  <a:srgbClr val="FFC000"/>
                </a:solidFill>
              </a:rPr>
              <a:t>2.3.1	</a:t>
            </a:r>
            <a:r>
              <a:rPr lang="fr-FR" sz="4000" dirty="0" smtClean="0">
                <a:solidFill>
                  <a:srgbClr val="FFC000"/>
                </a:solidFill>
              </a:rPr>
              <a:t>Interaction model</a:t>
            </a:r>
            <a:endParaRPr lang="en-GB" sz="4000" dirty="0" smtClean="0">
              <a:solidFill>
                <a:srgbClr val="FFC000"/>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a:xfrm>
            <a:off x="1104900" y="1009650"/>
            <a:ext cx="8801100" cy="5848350"/>
          </a:xfrm>
        </p:spPr>
        <p:txBody>
          <a:bodyPr/>
          <a:lstStyle/>
          <a:p>
            <a:pPr marL="365125" indent="-255588" eaLnBrk="1" hangingPunct="1">
              <a:lnSpc>
                <a:spcPct val="90000"/>
              </a:lnSpc>
              <a:buFont typeface="Wingdings 3" pitchFamily="18" charset="2"/>
              <a:buChar char=""/>
            </a:pPr>
            <a:r>
              <a:rPr lang="en-US" sz="2400" b="1" dirty="0" smtClean="0">
                <a:solidFill>
                  <a:schemeClr val="accent1"/>
                </a:solidFill>
              </a:rPr>
              <a:t>Two variants: Synchronous and Asynchronous</a:t>
            </a:r>
          </a:p>
          <a:p>
            <a:pPr marL="365125" indent="-255588" eaLnBrk="1" hangingPunct="1">
              <a:lnSpc>
                <a:spcPct val="90000"/>
              </a:lnSpc>
              <a:buFont typeface="Wingdings 3" pitchFamily="18" charset="2"/>
              <a:buChar char=""/>
            </a:pPr>
            <a:r>
              <a:rPr lang="en-US" sz="2400" b="1" dirty="0" smtClean="0">
                <a:solidFill>
                  <a:schemeClr val="accent1"/>
                </a:solidFill>
              </a:rPr>
              <a:t>Synchronous distributed systems:</a:t>
            </a:r>
          </a:p>
          <a:p>
            <a:pPr lvl="1" indent="-255588" eaLnBrk="1" hangingPunct="1">
              <a:lnSpc>
                <a:spcPct val="90000"/>
              </a:lnSpc>
              <a:buFont typeface="Wingdings 3" pitchFamily="18" charset="2"/>
              <a:buChar char=""/>
            </a:pPr>
            <a:r>
              <a:rPr lang="en-US" sz="2400" dirty="0" smtClean="0">
                <a:solidFill>
                  <a:schemeClr val="accent1"/>
                </a:solidFill>
              </a:rPr>
              <a:t>Assumptions about time</a:t>
            </a:r>
          </a:p>
          <a:p>
            <a:pPr marL="849313" lvl="1" indent="-457200" eaLnBrk="1" hangingPunct="1">
              <a:lnSpc>
                <a:spcPct val="90000"/>
              </a:lnSpc>
              <a:spcBef>
                <a:spcPts val="325"/>
              </a:spcBef>
              <a:buFontTx/>
              <a:buAutoNum type="arabicPeriod"/>
            </a:pPr>
            <a:r>
              <a:rPr lang="en-US" sz="2400" dirty="0" smtClean="0"/>
              <a:t>The time to execute each step of a process has known lower and upper bounds.</a:t>
            </a:r>
          </a:p>
          <a:p>
            <a:pPr marL="849313" lvl="1" indent="-457200" eaLnBrk="1" hangingPunct="1">
              <a:lnSpc>
                <a:spcPct val="90000"/>
              </a:lnSpc>
              <a:spcBef>
                <a:spcPts val="325"/>
              </a:spcBef>
              <a:buFontTx/>
              <a:buAutoNum type="arabicPeriod"/>
            </a:pPr>
            <a:r>
              <a:rPr lang="en-US" sz="2400" dirty="0" smtClean="0"/>
              <a:t>Each message transmitted over a channel is received within a known bounded time.</a:t>
            </a:r>
          </a:p>
          <a:p>
            <a:pPr marL="849313" lvl="1" indent="-457200" eaLnBrk="1" hangingPunct="1">
              <a:lnSpc>
                <a:spcPct val="90000"/>
              </a:lnSpc>
              <a:spcBef>
                <a:spcPts val="325"/>
              </a:spcBef>
              <a:buFontTx/>
              <a:buAutoNum type="arabicPeriod"/>
            </a:pPr>
            <a:r>
              <a:rPr lang="en-US" sz="2400" dirty="0" smtClean="0"/>
              <a:t>Each process has a local clock whose drift rate from real time has a known bound.</a:t>
            </a:r>
          </a:p>
          <a:p>
            <a:pPr marL="574675" indent="-457200" eaLnBrk="1" hangingPunct="1">
              <a:lnSpc>
                <a:spcPct val="90000"/>
              </a:lnSpc>
              <a:spcBef>
                <a:spcPts val="325"/>
              </a:spcBef>
              <a:buFont typeface="Verdana" pitchFamily="34" charset="0"/>
              <a:buChar char="◦"/>
            </a:pPr>
            <a:endParaRPr lang="en-US" sz="2400" dirty="0" smtClean="0">
              <a:solidFill>
                <a:srgbClr val="0070C0"/>
              </a:solidFill>
            </a:endParaRPr>
          </a:p>
          <a:p>
            <a:pPr marL="574675" indent="-457200" eaLnBrk="1" hangingPunct="1">
              <a:lnSpc>
                <a:spcPct val="90000"/>
              </a:lnSpc>
              <a:spcBef>
                <a:spcPts val="325"/>
              </a:spcBef>
              <a:buFont typeface="Verdana" pitchFamily="34" charset="0"/>
              <a:buChar char="◦"/>
            </a:pPr>
            <a:r>
              <a:rPr lang="en-US" sz="2400" dirty="0" smtClean="0">
                <a:solidFill>
                  <a:srgbClr val="0070C0"/>
                </a:solidFill>
              </a:rPr>
              <a:t>Difficult to arrive at realistic values and to provide guarantees </a:t>
            </a:r>
          </a:p>
          <a:p>
            <a:pPr marL="574675" indent="-457200" eaLnBrk="1" hangingPunct="1">
              <a:lnSpc>
                <a:spcPct val="90000"/>
              </a:lnSpc>
              <a:spcBef>
                <a:spcPts val="325"/>
              </a:spcBef>
              <a:buFont typeface="Verdana" pitchFamily="34" charset="0"/>
              <a:buChar char="◦"/>
            </a:pPr>
            <a:endParaRPr lang="en-US" sz="2400" dirty="0" smtClean="0">
              <a:solidFill>
                <a:srgbClr val="0070C0"/>
              </a:solidFill>
            </a:endParaRPr>
          </a:p>
          <a:p>
            <a:pPr marL="574675" indent="-457200" eaLnBrk="1" hangingPunct="1">
              <a:lnSpc>
                <a:spcPct val="90000"/>
              </a:lnSpc>
              <a:spcBef>
                <a:spcPts val="325"/>
              </a:spcBef>
              <a:buFont typeface="Verdana" pitchFamily="34" charset="0"/>
              <a:buChar char="◦"/>
            </a:pPr>
            <a:r>
              <a:rPr lang="en-US" sz="2400" dirty="0" smtClean="0">
                <a:solidFill>
                  <a:srgbClr val="0070C0"/>
                </a:solidFill>
              </a:rPr>
              <a:t>Synchronous distributed systems can be built</a:t>
            </a:r>
          </a:p>
          <a:p>
            <a:pPr marL="858838" lvl="2" eaLnBrk="1" hangingPunct="1">
              <a:lnSpc>
                <a:spcPct val="90000"/>
              </a:lnSpc>
              <a:buFont typeface="Wingdings 2" pitchFamily="18" charset="2"/>
              <a:buChar char=""/>
            </a:pPr>
            <a:r>
              <a:rPr lang="en-US" dirty="0" smtClean="0">
                <a:solidFill>
                  <a:srgbClr val="C00000"/>
                </a:solidFill>
              </a:rPr>
              <a:t>Known resource requirements</a:t>
            </a:r>
          </a:p>
          <a:p>
            <a:pPr marL="858838" lvl="2" eaLnBrk="1" hangingPunct="1">
              <a:lnSpc>
                <a:spcPct val="90000"/>
              </a:lnSpc>
              <a:buFont typeface="Wingdings 2" pitchFamily="18" charset="2"/>
              <a:buChar char=""/>
            </a:pPr>
            <a:r>
              <a:rPr lang="en-US" dirty="0" smtClean="0">
                <a:solidFill>
                  <a:srgbClr val="C00000"/>
                </a:solidFill>
              </a:rPr>
              <a:t>Guaranteed resources</a:t>
            </a:r>
          </a:p>
          <a:p>
            <a:pPr marL="365125" indent="-255588" eaLnBrk="1" hangingPunct="1">
              <a:lnSpc>
                <a:spcPct val="90000"/>
              </a:lnSpc>
              <a:buFont typeface="Wingdings 3" pitchFamily="18" charset="2"/>
              <a:buChar char=""/>
            </a:pPr>
            <a:endParaRPr lang="en-US" sz="2400" dirty="0" smtClean="0"/>
          </a:p>
        </p:txBody>
      </p:sp>
      <p:sp>
        <p:nvSpPr>
          <p:cNvPr id="67587" name="Rectangle 2"/>
          <p:cNvSpPr>
            <a:spLocks noGrp="1" noChangeArrowheads="1"/>
          </p:cNvSpPr>
          <p:nvPr>
            <p:ph type="title"/>
          </p:nvPr>
        </p:nvSpPr>
        <p:spPr>
          <a:xfrm>
            <a:off x="1117600" y="0"/>
            <a:ext cx="8788400" cy="800100"/>
          </a:xfrm>
        </p:spPr>
        <p:txBody>
          <a:bodyPr>
            <a:noAutofit/>
          </a:bodyPr>
          <a:lstStyle/>
          <a:p>
            <a:pPr algn="ctr" eaLnBrk="1" hangingPunct="1"/>
            <a:r>
              <a:rPr lang="fr-FR" sz="2400" dirty="0" smtClean="0">
                <a:solidFill>
                  <a:srgbClr val="FFC000"/>
                </a:solidFill>
              </a:rPr>
              <a:t>2.3.1	</a:t>
            </a:r>
            <a:r>
              <a:rPr lang="fr-FR" sz="4000" dirty="0" smtClean="0">
                <a:solidFill>
                  <a:srgbClr val="FFC000"/>
                </a:solidFill>
              </a:rPr>
              <a:t>Interaction model</a:t>
            </a:r>
            <a:endParaRPr lang="en-US" sz="2800" dirty="0" smtClean="0">
              <a:solidFill>
                <a:srgbClr val="FFC000"/>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idx="1"/>
          </p:nvPr>
        </p:nvSpPr>
        <p:spPr>
          <a:xfrm>
            <a:off x="1123950" y="1257300"/>
            <a:ext cx="8782050" cy="4914900"/>
          </a:xfrm>
        </p:spPr>
        <p:txBody>
          <a:bodyPr/>
          <a:lstStyle/>
          <a:p>
            <a:pPr indent="-255588" eaLnBrk="1" hangingPunct="1">
              <a:lnSpc>
                <a:spcPct val="90000"/>
              </a:lnSpc>
              <a:buFont typeface="Wingdings 3" pitchFamily="18" charset="2"/>
              <a:buChar char=""/>
              <a:defRPr/>
            </a:pPr>
            <a:r>
              <a:rPr lang="en-US" sz="2400" b="1" dirty="0" smtClean="0">
                <a:solidFill>
                  <a:schemeClr val="accent1"/>
                </a:solidFill>
              </a:rPr>
              <a:t>Asynchronous distributed systems </a:t>
            </a:r>
          </a:p>
          <a:p>
            <a:pPr eaLnBrk="1" hangingPunct="1">
              <a:lnSpc>
                <a:spcPct val="90000"/>
              </a:lnSpc>
              <a:defRPr/>
            </a:pPr>
            <a:r>
              <a:rPr lang="en-US" sz="2800" dirty="0" smtClean="0">
                <a:solidFill>
                  <a:srgbClr val="14143F"/>
                </a:solidFill>
                <a:ea typeface="+mn-ea"/>
              </a:rPr>
              <a:t>No bounds on:</a:t>
            </a:r>
          </a:p>
          <a:p>
            <a:pPr marL="898526" lvl="1" indent="-514350" eaLnBrk="1" hangingPunct="1">
              <a:lnSpc>
                <a:spcPct val="90000"/>
              </a:lnSpc>
              <a:buFontTx/>
              <a:buAutoNum type="arabicPeriod"/>
              <a:defRPr/>
            </a:pPr>
            <a:r>
              <a:rPr lang="en-US" sz="2400" dirty="0" smtClean="0">
                <a:ea typeface="+mn-ea"/>
              </a:rPr>
              <a:t>Process execution speed.</a:t>
            </a:r>
          </a:p>
          <a:p>
            <a:pPr marL="898526" lvl="1" indent="-514350" eaLnBrk="1" hangingPunct="1">
              <a:lnSpc>
                <a:spcPct val="90000"/>
              </a:lnSpc>
              <a:buFontTx/>
              <a:buAutoNum type="arabicPeriod"/>
              <a:defRPr/>
            </a:pPr>
            <a:r>
              <a:rPr lang="en-US" sz="2400" dirty="0" smtClean="0">
                <a:ea typeface="+mn-ea"/>
              </a:rPr>
              <a:t>Message transmission delays. (email can take days)</a:t>
            </a:r>
          </a:p>
          <a:p>
            <a:pPr marL="898526" lvl="1" indent="-514350" eaLnBrk="1" hangingPunct="1">
              <a:lnSpc>
                <a:spcPct val="90000"/>
              </a:lnSpc>
              <a:buFontTx/>
              <a:buAutoNum type="arabicPeriod"/>
              <a:defRPr/>
            </a:pPr>
            <a:r>
              <a:rPr lang="en-US" sz="2400" dirty="0" smtClean="0">
                <a:ea typeface="+mn-ea"/>
              </a:rPr>
              <a:t>Arbitrary clock drift rates.</a:t>
            </a:r>
          </a:p>
          <a:p>
            <a:pPr lvl="1" eaLnBrk="1" hangingPunct="1">
              <a:lnSpc>
                <a:spcPct val="90000"/>
              </a:lnSpc>
              <a:defRPr/>
            </a:pPr>
            <a:endParaRPr lang="en-US" sz="2000" dirty="0" smtClean="0">
              <a:solidFill>
                <a:srgbClr val="14143F"/>
              </a:solidFill>
              <a:ea typeface="+mn-ea"/>
              <a:cs typeface="+mn-cs"/>
            </a:endParaRPr>
          </a:p>
          <a:p>
            <a:pPr eaLnBrk="1" hangingPunct="1">
              <a:lnSpc>
                <a:spcPct val="90000"/>
              </a:lnSpc>
              <a:defRPr/>
            </a:pPr>
            <a:r>
              <a:rPr lang="en-US" sz="2800" dirty="0" smtClean="0">
                <a:solidFill>
                  <a:srgbClr val="14143F"/>
                </a:solidFill>
                <a:ea typeface="+mn-ea"/>
                <a:cs typeface="+mn-cs"/>
              </a:rPr>
              <a:t>Design of web browsers:</a:t>
            </a:r>
          </a:p>
          <a:p>
            <a:pPr lvl="1" eaLnBrk="1" hangingPunct="1">
              <a:lnSpc>
                <a:spcPct val="90000"/>
              </a:lnSpc>
              <a:defRPr/>
            </a:pPr>
            <a:r>
              <a:rPr lang="en-US" sz="2400" dirty="0" smtClean="0">
                <a:latin typeface="Arial" pitchFamily="34" charset="0"/>
              </a:rPr>
              <a:t>Browsers have been designed to allow users to do other things while they are waiting. </a:t>
            </a:r>
            <a:endParaRPr lang="en-US" sz="2400" dirty="0" smtClean="0">
              <a:solidFill>
                <a:srgbClr val="14143F"/>
              </a:solidFill>
              <a:ea typeface="+mn-ea"/>
              <a:cs typeface="+mn-cs"/>
            </a:endParaRPr>
          </a:p>
          <a:p>
            <a:pPr lvl="1" eaLnBrk="1" hangingPunct="1">
              <a:lnSpc>
                <a:spcPct val="90000"/>
              </a:lnSpc>
              <a:defRPr/>
            </a:pPr>
            <a:endParaRPr lang="en-US" sz="2000" dirty="0" smtClean="0">
              <a:solidFill>
                <a:srgbClr val="14143F"/>
              </a:solidFill>
              <a:ea typeface="+mn-ea"/>
              <a:cs typeface="+mn-cs"/>
            </a:endParaRPr>
          </a:p>
          <a:p>
            <a:pPr eaLnBrk="1" hangingPunct="1">
              <a:lnSpc>
                <a:spcPct val="90000"/>
              </a:lnSpc>
              <a:defRPr/>
            </a:pPr>
            <a:r>
              <a:rPr lang="en-US" sz="2800" dirty="0" smtClean="0">
                <a:solidFill>
                  <a:srgbClr val="14143F"/>
                </a:solidFill>
                <a:ea typeface="+mn-ea"/>
                <a:cs typeface="+mn-cs"/>
              </a:rPr>
              <a:t>Actual distributed systems are very often asynchronous</a:t>
            </a:r>
          </a:p>
          <a:p>
            <a:pPr marL="898526" lvl="1" indent="-514350" eaLnBrk="1" hangingPunct="1">
              <a:lnSpc>
                <a:spcPct val="90000"/>
              </a:lnSpc>
              <a:defRPr/>
            </a:pPr>
            <a:r>
              <a:rPr lang="en-US" sz="2400" dirty="0" smtClean="0">
                <a:solidFill>
                  <a:srgbClr val="14143F"/>
                </a:solidFill>
                <a:ea typeface="+mn-ea"/>
              </a:rPr>
              <a:t>Sharing processors</a:t>
            </a:r>
          </a:p>
          <a:p>
            <a:pPr marL="898526" lvl="1" indent="-514350" eaLnBrk="1" hangingPunct="1">
              <a:lnSpc>
                <a:spcPct val="90000"/>
              </a:lnSpc>
              <a:defRPr/>
            </a:pPr>
            <a:r>
              <a:rPr lang="en-US" sz="2400" dirty="0" smtClean="0">
                <a:solidFill>
                  <a:srgbClr val="14143F"/>
                </a:solidFill>
                <a:ea typeface="+mn-ea"/>
              </a:rPr>
              <a:t>Sharing network</a:t>
            </a:r>
          </a:p>
          <a:p>
            <a:pPr marL="1144588" lvl="2" indent="-514350" eaLnBrk="1" hangingPunct="1">
              <a:lnSpc>
                <a:spcPct val="90000"/>
              </a:lnSpc>
              <a:defRPr/>
            </a:pPr>
            <a:endParaRPr lang="en-US" dirty="0" smtClean="0">
              <a:solidFill>
                <a:srgbClr val="14143F"/>
              </a:solidFill>
              <a:ea typeface="+mn-ea"/>
            </a:endParaRPr>
          </a:p>
          <a:p>
            <a:pPr eaLnBrk="1" hangingPunct="1">
              <a:lnSpc>
                <a:spcPct val="90000"/>
              </a:lnSpc>
              <a:defRPr/>
            </a:pPr>
            <a:endParaRPr lang="en-US" dirty="0" smtClean="0">
              <a:ea typeface="+mn-ea"/>
            </a:endParaRPr>
          </a:p>
        </p:txBody>
      </p:sp>
      <p:sp>
        <p:nvSpPr>
          <p:cNvPr id="5" name="Rectangle 2"/>
          <p:cNvSpPr txBox="1">
            <a:spLocks noChangeArrowheads="1"/>
          </p:cNvSpPr>
          <p:nvPr/>
        </p:nvSpPr>
        <p:spPr>
          <a:xfrm>
            <a:off x="1117600" y="0"/>
            <a:ext cx="8788400" cy="1295400"/>
          </a:xfrm>
          <a:prstGeom prst="rect">
            <a:avLst/>
          </a:prstGeom>
        </p:spPr>
        <p:txBody>
          <a:bodyPr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2400" b="0" i="0" u="none" strike="noStrike" kern="1200" cap="none" spc="0" normalizeH="0" baseline="0" noProof="0" dirty="0" smtClean="0">
                <a:ln>
                  <a:noFill/>
                </a:ln>
                <a:solidFill>
                  <a:srgbClr val="FFC000"/>
                </a:solidFill>
                <a:effectLst>
                  <a:outerShdw blurRad="50000" dist="30000" dir="5400000" algn="tl" rotWithShape="0">
                    <a:srgbClr val="000000">
                      <a:alpha val="30000"/>
                    </a:srgbClr>
                  </a:outerShdw>
                </a:effectLst>
                <a:uLnTx/>
                <a:uFillTx/>
                <a:latin typeface="+mj-lt"/>
                <a:ea typeface="+mj-ea"/>
                <a:cs typeface="+mj-cs"/>
              </a:rPr>
              <a:t>2.3.1	</a:t>
            </a:r>
            <a:r>
              <a:rPr kumimoji="0" lang="fr-FR" sz="4000" b="0" i="0" u="none" strike="noStrike" kern="1200" cap="none" spc="0" normalizeH="0" baseline="0" noProof="0" dirty="0" smtClean="0">
                <a:ln>
                  <a:noFill/>
                </a:ln>
                <a:solidFill>
                  <a:srgbClr val="FFC000"/>
                </a:solidFill>
                <a:effectLst>
                  <a:outerShdw blurRad="50000" dist="30000" dir="5400000" algn="tl" rotWithShape="0">
                    <a:srgbClr val="000000">
                      <a:alpha val="30000"/>
                    </a:srgbClr>
                  </a:outerShdw>
                </a:effectLst>
                <a:uLnTx/>
                <a:uFillTx/>
                <a:latin typeface="+mj-lt"/>
                <a:ea typeface="+mj-ea"/>
                <a:cs typeface="+mj-cs"/>
              </a:rPr>
              <a:t>Interaction model</a:t>
            </a:r>
            <a:endParaRPr kumimoji="0" lang="en-US" sz="2800" b="0" i="0" u="none" strike="noStrike" kern="1200" cap="none" spc="0" normalizeH="0" baseline="0" noProof="0" dirty="0" smtClean="0">
              <a:ln>
                <a:noFill/>
              </a:ln>
              <a:solidFill>
                <a:srgbClr val="FFC000"/>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1276350" y="1200150"/>
            <a:ext cx="8629650" cy="2838450"/>
          </a:xfrm>
        </p:spPr>
        <p:txBody>
          <a:bodyPr>
            <a:noAutofit/>
          </a:bodyPr>
          <a:lstStyle/>
          <a:p>
            <a:pPr marL="365760" indent="-256032" eaLnBrk="1" fontAlgn="auto" hangingPunct="1">
              <a:spcAft>
                <a:spcPts val="0"/>
              </a:spcAft>
              <a:buFont typeface="Wingdings 3"/>
              <a:buChar char=""/>
              <a:defRPr/>
            </a:pPr>
            <a:r>
              <a:rPr lang="en-US" dirty="0" smtClean="0">
                <a:solidFill>
                  <a:srgbClr val="FF3300"/>
                </a:solidFill>
                <a:ea typeface="+mn-ea"/>
              </a:rPr>
              <a:t>Failure </a:t>
            </a:r>
            <a:r>
              <a:rPr lang="en-US" dirty="0">
                <a:solidFill>
                  <a:srgbClr val="FF3300"/>
                </a:solidFill>
                <a:ea typeface="+mn-ea"/>
              </a:rPr>
              <a:t>model:</a:t>
            </a:r>
            <a:r>
              <a:rPr lang="en-US" dirty="0">
                <a:ea typeface="+mn-ea"/>
              </a:rPr>
              <a:t> </a:t>
            </a:r>
          </a:p>
          <a:p>
            <a:pPr marL="621792" lvl="1" eaLnBrk="1" fontAlgn="auto" hangingPunct="1">
              <a:spcBef>
                <a:spcPts val="324"/>
              </a:spcBef>
              <a:spcAft>
                <a:spcPts val="0"/>
              </a:spcAft>
              <a:buFont typeface="Verdana"/>
              <a:buChar char="◦"/>
              <a:defRPr/>
            </a:pPr>
            <a:r>
              <a:rPr lang="en-US" dirty="0">
                <a:ea typeface="+mn-ea"/>
              </a:rPr>
              <a:t>Failures of processes and communication channels, </a:t>
            </a:r>
            <a:endParaRPr lang="en-US" dirty="0" smtClean="0">
              <a:ea typeface="+mn-ea"/>
            </a:endParaRPr>
          </a:p>
          <a:p>
            <a:pPr marL="867854" lvl="2" eaLnBrk="1" fontAlgn="auto" hangingPunct="1">
              <a:spcBef>
                <a:spcPts val="324"/>
              </a:spcBef>
              <a:spcAft>
                <a:spcPts val="0"/>
              </a:spcAft>
              <a:buFont typeface="Verdana"/>
              <a:buChar char="◦"/>
              <a:defRPr/>
            </a:pPr>
            <a:r>
              <a:rPr lang="en-US" dirty="0" smtClean="0"/>
              <a:t>Computer on which processes are running can fail, and so the network that connects them.</a:t>
            </a:r>
            <a:endParaRPr lang="en-US" dirty="0">
              <a:ea typeface="+mn-ea"/>
            </a:endParaRPr>
          </a:p>
          <a:p>
            <a:pPr marL="621792" lvl="1" eaLnBrk="1" fontAlgn="auto" hangingPunct="1">
              <a:spcBef>
                <a:spcPts val="324"/>
              </a:spcBef>
              <a:spcAft>
                <a:spcPts val="0"/>
              </a:spcAft>
              <a:buFont typeface="Verdana"/>
              <a:buChar char="◦"/>
              <a:defRPr/>
            </a:pPr>
            <a:endParaRPr lang="en-US" dirty="0" smtClean="0">
              <a:ea typeface="+mn-ea"/>
            </a:endParaRPr>
          </a:p>
          <a:p>
            <a:pPr marL="621792" lvl="1" eaLnBrk="1" fontAlgn="auto" hangingPunct="1">
              <a:spcBef>
                <a:spcPts val="324"/>
              </a:spcBef>
              <a:spcAft>
                <a:spcPts val="0"/>
              </a:spcAft>
              <a:buFont typeface="Verdana"/>
              <a:buChar char="◦"/>
              <a:defRPr/>
            </a:pPr>
            <a:r>
              <a:rPr lang="en-US" dirty="0" smtClean="0">
                <a:ea typeface="+mn-ea"/>
              </a:rPr>
              <a:t>We </a:t>
            </a:r>
            <a:r>
              <a:rPr lang="en-US" dirty="0">
                <a:ea typeface="+mn-ea"/>
              </a:rPr>
              <a:t>define and </a:t>
            </a:r>
            <a:r>
              <a:rPr lang="en-US" dirty="0" smtClean="0">
                <a:ea typeface="+mn-ea"/>
              </a:rPr>
              <a:t>Classify </a:t>
            </a:r>
            <a:r>
              <a:rPr lang="en-US" dirty="0">
                <a:ea typeface="+mn-ea"/>
              </a:rPr>
              <a:t>the faults and their effects </a:t>
            </a:r>
            <a:endParaRPr lang="en-US" dirty="0" smtClean="0">
              <a:ea typeface="+mn-ea"/>
            </a:endParaRPr>
          </a:p>
          <a:p>
            <a:pPr marL="621792" lvl="1" eaLnBrk="1" fontAlgn="auto" hangingPunct="1">
              <a:spcBef>
                <a:spcPts val="324"/>
              </a:spcBef>
              <a:spcAft>
                <a:spcPts val="0"/>
              </a:spcAft>
              <a:buFont typeface="Verdana"/>
              <a:buChar char="◦"/>
              <a:defRPr/>
            </a:pPr>
            <a:endParaRPr lang="en-US" dirty="0" smtClean="0">
              <a:ea typeface="+mn-ea"/>
            </a:endParaRPr>
          </a:p>
          <a:p>
            <a:pPr marL="621792" lvl="1" eaLnBrk="1" fontAlgn="auto" hangingPunct="1">
              <a:spcBef>
                <a:spcPts val="324"/>
              </a:spcBef>
              <a:spcAft>
                <a:spcPts val="0"/>
              </a:spcAft>
              <a:buFont typeface="Verdana"/>
              <a:buChar char="◦"/>
              <a:defRPr/>
            </a:pPr>
            <a:r>
              <a:rPr lang="en-US" dirty="0" smtClean="0">
                <a:ea typeface="+mn-ea"/>
              </a:rPr>
              <a:t>So, we can design systems that tolerate faults of each type</a:t>
            </a:r>
            <a:endParaRPr lang="en-US" dirty="0">
              <a:ea typeface="+mn-ea"/>
            </a:endParaRPr>
          </a:p>
        </p:txBody>
      </p:sp>
      <p:sp>
        <p:nvSpPr>
          <p:cNvPr id="63491" name="Rectangle 2"/>
          <p:cNvSpPr>
            <a:spLocks noGrp="1" noChangeArrowheads="1"/>
          </p:cNvSpPr>
          <p:nvPr>
            <p:ph type="title"/>
          </p:nvPr>
        </p:nvSpPr>
        <p:spPr>
          <a:xfrm>
            <a:off x="1028700" y="0"/>
            <a:ext cx="8420100" cy="838200"/>
          </a:xfrm>
        </p:spPr>
        <p:txBody>
          <a:bodyPr>
            <a:normAutofit/>
          </a:bodyPr>
          <a:lstStyle/>
          <a:p>
            <a:pPr algn="ctr" eaLnBrk="1" hangingPunct="1"/>
            <a:r>
              <a:rPr lang="en-US" sz="2400" dirty="0" smtClean="0">
                <a:solidFill>
                  <a:srgbClr val="FFC000"/>
                </a:solidFill>
              </a:rPr>
              <a:t>2.3	</a:t>
            </a:r>
            <a:r>
              <a:rPr lang="en-US" sz="4000" dirty="0" smtClean="0">
                <a:solidFill>
                  <a:srgbClr val="FFC000"/>
                </a:solidFill>
              </a:rPr>
              <a:t>Fundamental models</a:t>
            </a:r>
          </a:p>
        </p:txBody>
      </p:sp>
      <p:sp>
        <p:nvSpPr>
          <p:cNvPr id="4" name="TextBox 3"/>
          <p:cNvSpPr txBox="1"/>
          <p:nvPr/>
        </p:nvSpPr>
        <p:spPr>
          <a:xfrm>
            <a:off x="1841500" y="5418138"/>
            <a:ext cx="705104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eaLnBrk="1" hangingPunct="1"/>
            <a:r>
              <a:rPr lang="en-US" sz="2400" dirty="0" smtClean="0">
                <a:latin typeface="Arial" pitchFamily="34" charset="0"/>
              </a:rPr>
              <a:t>The correct operation of DS is threatened whenever a fault occurs in any of the computers on which it runs (including software faults)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idx="1"/>
          </p:nvPr>
        </p:nvSpPr>
        <p:spPr>
          <a:xfrm>
            <a:off x="990600" y="1466850"/>
            <a:ext cx="8420100" cy="4933950"/>
          </a:xfrm>
        </p:spPr>
        <p:txBody>
          <a:bodyPr/>
          <a:lstStyle/>
          <a:p>
            <a:pPr indent="-255588" eaLnBrk="1" hangingPunct="1">
              <a:lnSpc>
                <a:spcPct val="90000"/>
              </a:lnSpc>
              <a:buFont typeface="Wingdings 3" pitchFamily="18" charset="2"/>
              <a:buChar char=""/>
            </a:pPr>
            <a:r>
              <a:rPr lang="en-US" sz="2400" b="1" dirty="0" smtClean="0">
                <a:solidFill>
                  <a:schemeClr val="accent1"/>
                </a:solidFill>
              </a:rPr>
              <a:t>Failure</a:t>
            </a:r>
          </a:p>
          <a:p>
            <a:pPr lvl="1" eaLnBrk="1" hangingPunct="1"/>
            <a:r>
              <a:rPr lang="en-US" dirty="0" smtClean="0"/>
              <a:t>  System doesn’t give desired behavior</a:t>
            </a:r>
          </a:p>
          <a:p>
            <a:pPr eaLnBrk="1" hangingPunct="1"/>
            <a:endParaRPr lang="en-US" sz="2800" dirty="0" smtClean="0">
              <a:solidFill>
                <a:schemeClr val="accent1"/>
              </a:solidFill>
            </a:endParaRPr>
          </a:p>
          <a:p>
            <a:pPr indent="-255588" eaLnBrk="1" hangingPunct="1">
              <a:lnSpc>
                <a:spcPct val="90000"/>
              </a:lnSpc>
              <a:buFont typeface="Wingdings 3" pitchFamily="18" charset="2"/>
              <a:buChar char=""/>
            </a:pPr>
            <a:r>
              <a:rPr lang="en-US" sz="2400" b="1" dirty="0" smtClean="0">
                <a:solidFill>
                  <a:schemeClr val="accent1"/>
                </a:solidFill>
              </a:rPr>
              <a:t>Failure Model  </a:t>
            </a:r>
          </a:p>
          <a:p>
            <a:pPr lvl="1" eaLnBrk="1" hangingPunct="1"/>
            <a:r>
              <a:rPr lang="en-US" dirty="0" smtClean="0"/>
              <a:t>How the system behaves when it is not working properly</a:t>
            </a:r>
          </a:p>
          <a:p>
            <a:pPr eaLnBrk="1" hangingPunct="1"/>
            <a:endParaRPr lang="en-US" sz="2800" dirty="0" smtClean="0"/>
          </a:p>
          <a:p>
            <a:pPr indent="-255588" eaLnBrk="1" hangingPunct="1">
              <a:lnSpc>
                <a:spcPct val="90000"/>
              </a:lnSpc>
              <a:buFont typeface="Wingdings 3" pitchFamily="18" charset="2"/>
              <a:buChar char=""/>
            </a:pPr>
            <a:r>
              <a:rPr lang="en-US" sz="2400" b="1" dirty="0" smtClean="0">
                <a:solidFill>
                  <a:schemeClr val="accent1"/>
                </a:solidFill>
              </a:rPr>
              <a:t>Failure types</a:t>
            </a:r>
          </a:p>
          <a:p>
            <a:pPr lvl="1" eaLnBrk="1" hangingPunct="1"/>
            <a:r>
              <a:rPr lang="en-US" sz="2400" dirty="0" smtClean="0"/>
              <a:t>Omission failures</a:t>
            </a:r>
          </a:p>
          <a:p>
            <a:pPr lvl="1" eaLnBrk="1" hangingPunct="1"/>
            <a:r>
              <a:rPr lang="en-US" sz="2400" dirty="0" smtClean="0"/>
              <a:t>Arbitrary failures</a:t>
            </a:r>
          </a:p>
          <a:p>
            <a:pPr lvl="1" eaLnBrk="1" hangingPunct="1"/>
            <a:r>
              <a:rPr lang="en-US" sz="2400" dirty="0" smtClean="0"/>
              <a:t>Timing failures</a:t>
            </a:r>
            <a:endParaRPr lang="en-GB" sz="2400" dirty="0" smtClean="0"/>
          </a:p>
          <a:p>
            <a:pPr eaLnBrk="1" hangingPunct="1"/>
            <a:endParaRPr lang="en-US" sz="2400" dirty="0" smtClean="0"/>
          </a:p>
          <a:p>
            <a:pPr lvl="1" eaLnBrk="1" hangingPunct="1"/>
            <a:endParaRPr lang="en-US" sz="2400" dirty="0" smtClean="0"/>
          </a:p>
          <a:p>
            <a:pPr eaLnBrk="1" hangingPunct="1"/>
            <a:endParaRPr lang="en-US" sz="2400" dirty="0" smtClean="0"/>
          </a:p>
          <a:p>
            <a:pPr lvl="1" eaLnBrk="1" hangingPunct="1"/>
            <a:endParaRPr lang="en-US" sz="2400" dirty="0" smtClean="0"/>
          </a:p>
        </p:txBody>
      </p:sp>
      <p:sp>
        <p:nvSpPr>
          <p:cNvPr id="70659" name="Rectangle 2"/>
          <p:cNvSpPr>
            <a:spLocks noGrp="1" noChangeArrowheads="1"/>
          </p:cNvSpPr>
          <p:nvPr>
            <p:ph type="title"/>
          </p:nvPr>
        </p:nvSpPr>
        <p:spPr>
          <a:xfrm>
            <a:off x="1123950" y="0"/>
            <a:ext cx="8553450" cy="1143000"/>
          </a:xfrm>
        </p:spPr>
        <p:txBody>
          <a:bodyPr>
            <a:normAutofit/>
          </a:bodyPr>
          <a:lstStyle/>
          <a:p>
            <a:pPr algn="ctr" eaLnBrk="1" hangingPunct="1"/>
            <a:r>
              <a:rPr lang="en-US" sz="4000" dirty="0" smtClean="0">
                <a:solidFill>
                  <a:srgbClr val="FFC000"/>
                </a:solidFill>
              </a:rPr>
              <a:t>Failure Models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idx="1"/>
          </p:nvPr>
        </p:nvSpPr>
        <p:spPr>
          <a:xfrm>
            <a:off x="1162050" y="1162050"/>
            <a:ext cx="8743950" cy="5695950"/>
          </a:xfrm>
        </p:spPr>
        <p:txBody>
          <a:bodyPr/>
          <a:lstStyle/>
          <a:p>
            <a:pPr eaLnBrk="1" hangingPunct="1">
              <a:lnSpc>
                <a:spcPct val="90000"/>
              </a:lnSpc>
            </a:pPr>
            <a:r>
              <a:rPr lang="en-US" sz="2400" dirty="0" smtClean="0"/>
              <a:t>A process or communication channel fails to perform actions that it is supposed to do.</a:t>
            </a:r>
          </a:p>
          <a:p>
            <a:pPr indent="-255588" eaLnBrk="1" hangingPunct="1">
              <a:lnSpc>
                <a:spcPct val="90000"/>
              </a:lnSpc>
              <a:buFont typeface="Wingdings 3" pitchFamily="18" charset="2"/>
              <a:buChar char=""/>
            </a:pPr>
            <a:endParaRPr lang="en-US" sz="2400" b="1" dirty="0" smtClean="0">
              <a:solidFill>
                <a:schemeClr val="accent1"/>
              </a:solidFill>
            </a:endParaRPr>
          </a:p>
          <a:p>
            <a:pPr indent="-255588" eaLnBrk="1" hangingPunct="1">
              <a:lnSpc>
                <a:spcPct val="90000"/>
              </a:lnSpc>
              <a:buFont typeface="Wingdings 3" pitchFamily="18" charset="2"/>
              <a:buChar char=""/>
            </a:pPr>
            <a:r>
              <a:rPr lang="en-US" sz="2400" b="1" dirty="0" smtClean="0">
                <a:solidFill>
                  <a:schemeClr val="accent1"/>
                </a:solidFill>
              </a:rPr>
              <a:t>Process omission failures:</a:t>
            </a:r>
          </a:p>
          <a:p>
            <a:pPr lvl="1" eaLnBrk="1" hangingPunct="1">
              <a:lnSpc>
                <a:spcPct val="90000"/>
              </a:lnSpc>
            </a:pPr>
            <a:r>
              <a:rPr lang="en-US" sz="2000" dirty="0" smtClean="0">
                <a:solidFill>
                  <a:srgbClr val="000000"/>
                </a:solidFill>
              </a:rPr>
              <a:t>Crash (and clean crash)</a:t>
            </a:r>
          </a:p>
          <a:p>
            <a:pPr lvl="1" eaLnBrk="1" hangingPunct="1">
              <a:lnSpc>
                <a:spcPct val="90000"/>
              </a:lnSpc>
            </a:pPr>
            <a:endParaRPr lang="en-US" sz="2000" dirty="0" smtClean="0">
              <a:solidFill>
                <a:srgbClr val="000000"/>
              </a:solidFill>
            </a:endParaRPr>
          </a:p>
          <a:p>
            <a:pPr lvl="1" eaLnBrk="1" hangingPunct="1">
              <a:lnSpc>
                <a:spcPct val="90000"/>
              </a:lnSpc>
            </a:pPr>
            <a:r>
              <a:rPr lang="en-US" sz="2000" dirty="0" smtClean="0">
                <a:solidFill>
                  <a:srgbClr val="000000"/>
                </a:solidFill>
              </a:rPr>
              <a:t>Process crash is called </a:t>
            </a:r>
            <a:r>
              <a:rPr lang="en-US" sz="2000" b="1" dirty="0" smtClean="0">
                <a:solidFill>
                  <a:srgbClr val="993300"/>
                </a:solidFill>
              </a:rPr>
              <a:t>Fail-stop</a:t>
            </a:r>
          </a:p>
          <a:p>
            <a:pPr lvl="2" eaLnBrk="1" hangingPunct="1">
              <a:lnSpc>
                <a:spcPct val="90000"/>
              </a:lnSpc>
            </a:pPr>
            <a:r>
              <a:rPr lang="en-US" sz="2000" dirty="0" smtClean="0">
                <a:solidFill>
                  <a:srgbClr val="000000"/>
                </a:solidFill>
              </a:rPr>
              <a:t>If other processes can detect </a:t>
            </a:r>
            <a:r>
              <a:rPr lang="en-US" sz="2000" b="1" dirty="0" smtClean="0">
                <a:solidFill>
                  <a:srgbClr val="000000"/>
                </a:solidFill>
              </a:rPr>
              <a:t>certainly</a:t>
            </a:r>
            <a:r>
              <a:rPr lang="en-US" sz="2000" dirty="0" smtClean="0">
                <a:solidFill>
                  <a:srgbClr val="000000"/>
                </a:solidFill>
              </a:rPr>
              <a:t> that Process has been crashed. </a:t>
            </a:r>
            <a:r>
              <a:rPr lang="en-US" sz="2000" i="1" dirty="0" smtClean="0">
                <a:solidFill>
                  <a:srgbClr val="000000"/>
                </a:solidFill>
              </a:rPr>
              <a:t>(fail to respond)</a:t>
            </a:r>
          </a:p>
          <a:p>
            <a:pPr lvl="2" eaLnBrk="1" hangingPunct="1">
              <a:lnSpc>
                <a:spcPct val="90000"/>
              </a:lnSpc>
            </a:pPr>
            <a:endParaRPr lang="en-US" sz="2000" dirty="0" smtClean="0">
              <a:solidFill>
                <a:srgbClr val="000000"/>
              </a:solidFill>
            </a:endParaRPr>
          </a:p>
          <a:p>
            <a:pPr lvl="2" eaLnBrk="1" hangingPunct="1">
              <a:lnSpc>
                <a:spcPct val="90000"/>
              </a:lnSpc>
            </a:pPr>
            <a:r>
              <a:rPr lang="en-US" sz="2000" dirty="0" smtClean="0">
                <a:solidFill>
                  <a:srgbClr val="000000"/>
                </a:solidFill>
              </a:rPr>
              <a:t>Can be produced in synchronous systems only where message delivery is guaranteed.</a:t>
            </a:r>
          </a:p>
          <a:p>
            <a:pPr lvl="2" eaLnBrk="1" hangingPunct="1">
              <a:lnSpc>
                <a:spcPct val="90000"/>
              </a:lnSpc>
            </a:pPr>
            <a:endParaRPr lang="en-US" sz="1800" dirty="0" smtClean="0">
              <a:latin typeface="Arial" pitchFamily="34" charset="0"/>
            </a:endParaRPr>
          </a:p>
          <a:p>
            <a:pPr lvl="2" eaLnBrk="1" hangingPunct="1">
              <a:lnSpc>
                <a:spcPct val="90000"/>
              </a:lnSpc>
            </a:pPr>
            <a:r>
              <a:rPr lang="en-US" sz="1800" dirty="0" smtClean="0">
                <a:latin typeface="Arial" pitchFamily="34" charset="0"/>
              </a:rPr>
              <a:t>In asynchronous system a timeout can indicate only that  a process is not responding. It may have crashed or may be slow.</a:t>
            </a:r>
          </a:p>
          <a:p>
            <a:pPr lvl="2" eaLnBrk="1" hangingPunct="1">
              <a:lnSpc>
                <a:spcPct val="90000"/>
              </a:lnSpc>
            </a:pPr>
            <a:r>
              <a:rPr lang="en-US" sz="2000" dirty="0" smtClean="0">
                <a:solidFill>
                  <a:srgbClr val="000000"/>
                </a:solidFill>
              </a:rPr>
              <a:t/>
            </a:r>
            <a:br>
              <a:rPr lang="en-US" sz="2000" dirty="0" smtClean="0">
                <a:solidFill>
                  <a:srgbClr val="000000"/>
                </a:solidFill>
              </a:rPr>
            </a:br>
            <a:endParaRPr lang="en-US" sz="2000" dirty="0" smtClean="0">
              <a:solidFill>
                <a:srgbClr val="000000"/>
              </a:solidFill>
            </a:endParaRPr>
          </a:p>
          <a:p>
            <a:pPr eaLnBrk="1" hangingPunct="1">
              <a:lnSpc>
                <a:spcPct val="90000"/>
              </a:lnSpc>
            </a:pPr>
            <a:endParaRPr lang="en-US" sz="1800" dirty="0" smtClean="0"/>
          </a:p>
        </p:txBody>
      </p:sp>
      <p:sp>
        <p:nvSpPr>
          <p:cNvPr id="72707" name="Rectangle 2"/>
          <p:cNvSpPr>
            <a:spLocks noGrp="1" noChangeArrowheads="1"/>
          </p:cNvSpPr>
          <p:nvPr>
            <p:ph type="title"/>
          </p:nvPr>
        </p:nvSpPr>
        <p:spPr>
          <a:xfrm>
            <a:off x="1555750" y="0"/>
            <a:ext cx="8121650" cy="1143000"/>
          </a:xfrm>
        </p:spPr>
        <p:txBody>
          <a:bodyPr>
            <a:normAutofit/>
          </a:bodyPr>
          <a:lstStyle/>
          <a:p>
            <a:pPr eaLnBrk="1" hangingPunct="1"/>
            <a:r>
              <a:rPr lang="en-US" sz="4000" dirty="0" smtClean="0">
                <a:solidFill>
                  <a:srgbClr val="FFC000"/>
                </a:solidFill>
              </a:rPr>
              <a:t>Failure</a:t>
            </a:r>
            <a:r>
              <a:rPr lang="fr-FR" sz="4000" dirty="0" smtClean="0">
                <a:solidFill>
                  <a:srgbClr val="FFC000"/>
                </a:solidFill>
              </a:rPr>
              <a:t> model - Omission </a:t>
            </a:r>
            <a:r>
              <a:rPr lang="en-GB" sz="4000" dirty="0" smtClean="0">
                <a:solidFill>
                  <a:srgbClr val="FFC000"/>
                </a:solidFill>
              </a:rPr>
              <a:t>Failures</a:t>
            </a:r>
            <a:r>
              <a:rPr lang="fr-FR" sz="4000" dirty="0" smtClean="0">
                <a:solidFill>
                  <a:srgbClr val="FFC000"/>
                </a:solidFill>
              </a:rPr>
              <a:t> (1)</a:t>
            </a:r>
            <a:endParaRPr lang="en-US" sz="4000" dirty="0" smtClean="0">
              <a:solidFill>
                <a:srgbClr val="FFC000"/>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idx="1"/>
          </p:nvPr>
        </p:nvSpPr>
        <p:spPr>
          <a:xfrm>
            <a:off x="1201271" y="1356359"/>
            <a:ext cx="8426824" cy="4076253"/>
          </a:xfrm>
        </p:spPr>
        <p:txBody>
          <a:bodyPr/>
          <a:lstStyle/>
          <a:p>
            <a:pPr indent="-98425" eaLnBrk="1" hangingPunct="1">
              <a:lnSpc>
                <a:spcPct val="90000"/>
              </a:lnSpc>
              <a:buFont typeface="Wingdings 3" pitchFamily="18" charset="2"/>
              <a:buChar char=""/>
            </a:pPr>
            <a:r>
              <a:rPr lang="en-US" b="1" dirty="0" smtClean="0">
                <a:solidFill>
                  <a:schemeClr val="accent1"/>
                </a:solidFill>
              </a:rPr>
              <a:t>Communication omission failures:</a:t>
            </a:r>
          </a:p>
          <a:p>
            <a:pPr lvl="1" eaLnBrk="1" hangingPunct="1">
              <a:lnSpc>
                <a:spcPct val="80000"/>
              </a:lnSpc>
            </a:pPr>
            <a:r>
              <a:rPr lang="en-US" dirty="0" smtClean="0"/>
              <a:t>Send-omission failures</a:t>
            </a:r>
          </a:p>
          <a:p>
            <a:pPr lvl="3" eaLnBrk="1" hangingPunct="1">
              <a:lnSpc>
                <a:spcPct val="80000"/>
              </a:lnSpc>
            </a:pPr>
            <a:r>
              <a:rPr lang="en-US" sz="2400" dirty="0" smtClean="0"/>
              <a:t>Loss of messages between the sending process and the outgoing message buffer</a:t>
            </a:r>
          </a:p>
          <a:p>
            <a:pPr lvl="1" eaLnBrk="1" hangingPunct="1">
              <a:lnSpc>
                <a:spcPct val="80000"/>
              </a:lnSpc>
            </a:pPr>
            <a:r>
              <a:rPr lang="en-US" dirty="0" smtClean="0"/>
              <a:t>Receive-omission failures</a:t>
            </a:r>
          </a:p>
          <a:p>
            <a:pPr lvl="3" eaLnBrk="1" hangingPunct="1">
              <a:lnSpc>
                <a:spcPct val="80000"/>
              </a:lnSpc>
            </a:pPr>
            <a:r>
              <a:rPr lang="en-US" sz="2400" dirty="0" smtClean="0"/>
              <a:t>Loss of messages between the incoming message buffer and the receiving process</a:t>
            </a:r>
            <a:endParaRPr lang="en-US" sz="3600" dirty="0" smtClean="0"/>
          </a:p>
          <a:p>
            <a:pPr lvl="1" eaLnBrk="1" hangingPunct="1">
              <a:lnSpc>
                <a:spcPct val="80000"/>
              </a:lnSpc>
            </a:pPr>
            <a:r>
              <a:rPr lang="en-GB" dirty="0" smtClean="0"/>
              <a:t>Channel</a:t>
            </a:r>
            <a:r>
              <a:rPr lang="en-US" dirty="0" smtClean="0"/>
              <a:t>-omission failures.</a:t>
            </a:r>
            <a:r>
              <a:rPr lang="en-GB" dirty="0" smtClean="0"/>
              <a:t> </a:t>
            </a:r>
          </a:p>
          <a:p>
            <a:pPr lvl="3" eaLnBrk="1" hangingPunct="1">
              <a:lnSpc>
                <a:spcPct val="80000"/>
              </a:lnSpc>
            </a:pPr>
            <a:r>
              <a:rPr lang="en-GB" sz="2400" dirty="0" smtClean="0"/>
              <a:t>Also known as </a:t>
            </a:r>
            <a:r>
              <a:rPr lang="en-GB" sz="2400" dirty="0" smtClean="0">
                <a:solidFill>
                  <a:srgbClr val="993300"/>
                </a:solidFill>
              </a:rPr>
              <a:t>dropping message</a:t>
            </a:r>
          </a:p>
          <a:p>
            <a:pPr lvl="2" eaLnBrk="1" hangingPunct="1">
              <a:lnSpc>
                <a:spcPct val="80000"/>
              </a:lnSpc>
            </a:pPr>
            <a:endParaRPr lang="en-GB" sz="3200" dirty="0" smtClean="0"/>
          </a:p>
          <a:p>
            <a:pPr eaLnBrk="1" hangingPunct="1"/>
            <a:endParaRPr lang="en-US" sz="4000" dirty="0" smtClean="0"/>
          </a:p>
        </p:txBody>
      </p:sp>
      <p:sp>
        <p:nvSpPr>
          <p:cNvPr id="73731" name="Rectangle 2"/>
          <p:cNvSpPr>
            <a:spLocks noGrp="1" noChangeArrowheads="1"/>
          </p:cNvSpPr>
          <p:nvPr>
            <p:ph type="title"/>
          </p:nvPr>
        </p:nvSpPr>
        <p:spPr>
          <a:xfrm>
            <a:off x="1613647" y="0"/>
            <a:ext cx="8063753" cy="1143000"/>
          </a:xfrm>
        </p:spPr>
        <p:txBody>
          <a:bodyPr>
            <a:normAutofit/>
          </a:bodyPr>
          <a:lstStyle/>
          <a:p>
            <a:pPr eaLnBrk="1" hangingPunct="1"/>
            <a:r>
              <a:rPr lang="fr-FR" sz="4000" dirty="0" smtClean="0">
                <a:solidFill>
                  <a:srgbClr val="FFC000"/>
                </a:solidFill>
              </a:rPr>
              <a:t>Failure model – Omission </a:t>
            </a:r>
            <a:r>
              <a:rPr lang="en-GB" sz="4000" dirty="0" smtClean="0">
                <a:solidFill>
                  <a:srgbClr val="FFC000"/>
                </a:solidFill>
              </a:rPr>
              <a:t>Failures</a:t>
            </a:r>
            <a:r>
              <a:rPr lang="fr-FR" sz="4000" dirty="0" smtClean="0">
                <a:solidFill>
                  <a:srgbClr val="FFC000"/>
                </a:solidFill>
              </a:rPr>
              <a:t> </a:t>
            </a:r>
            <a:r>
              <a:rPr lang="fr-FR" sz="4000" dirty="0" smtClean="0">
                <a:solidFill>
                  <a:srgbClr val="FFC000"/>
                </a:solidFill>
              </a:rPr>
              <a:t>(2)</a:t>
            </a:r>
            <a:endParaRPr lang="en-US" sz="4000" dirty="0" smtClean="0">
              <a:solidFill>
                <a:srgbClr val="FFC000"/>
              </a:solidFill>
            </a:endParaRPr>
          </a:p>
        </p:txBody>
      </p:sp>
      <p:sp>
        <p:nvSpPr>
          <p:cNvPr id="32" name="TextBox 31"/>
          <p:cNvSpPr txBox="1"/>
          <p:nvPr/>
        </p:nvSpPr>
        <p:spPr>
          <a:xfrm>
            <a:off x="1111624" y="5862918"/>
            <a:ext cx="8794376" cy="93564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0" lvl="2" algn="ctr" eaLnBrk="1" hangingPunct="1">
              <a:lnSpc>
                <a:spcPct val="80000"/>
              </a:lnSpc>
            </a:pPr>
            <a:r>
              <a:rPr lang="en-GB" sz="2800" dirty="0" smtClean="0"/>
              <a:t>Generally caused by </a:t>
            </a:r>
          </a:p>
          <a:p>
            <a:pPr marL="0" lvl="3" algn="ctr" eaLnBrk="1" hangingPunct="1">
              <a:lnSpc>
                <a:spcPct val="80000"/>
              </a:lnSpc>
            </a:pPr>
            <a:r>
              <a:rPr lang="en-GB" dirty="0" smtClean="0"/>
              <a:t>Lack of buffer space at receiving end or intervening gateway</a:t>
            </a:r>
          </a:p>
          <a:p>
            <a:pPr algn="ctr"/>
            <a:endParaRPr lang="en-GB"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a:xfrm>
            <a:off x="1555750" y="0"/>
            <a:ext cx="8121650" cy="1143000"/>
          </a:xfrm>
        </p:spPr>
        <p:txBody>
          <a:bodyPr>
            <a:normAutofit/>
          </a:bodyPr>
          <a:lstStyle/>
          <a:p>
            <a:pPr eaLnBrk="1" hangingPunct="1"/>
            <a:r>
              <a:rPr lang="fr-FR" sz="4000" dirty="0" smtClean="0">
                <a:solidFill>
                  <a:srgbClr val="FFC000"/>
                </a:solidFill>
              </a:rPr>
              <a:t>Failure model – Omission </a:t>
            </a:r>
            <a:r>
              <a:rPr lang="fr-FR" sz="4000" dirty="0" err="1" smtClean="0">
                <a:solidFill>
                  <a:srgbClr val="FFC000"/>
                </a:solidFill>
              </a:rPr>
              <a:t>Failures</a:t>
            </a:r>
            <a:r>
              <a:rPr lang="fr-FR" sz="4000" dirty="0" smtClean="0">
                <a:solidFill>
                  <a:srgbClr val="FFC000"/>
                </a:solidFill>
              </a:rPr>
              <a:t> (3)</a:t>
            </a:r>
            <a:endParaRPr lang="en-US" sz="4000" dirty="0" smtClean="0">
              <a:solidFill>
                <a:srgbClr val="FFC000"/>
              </a:solidFill>
            </a:endParaRPr>
          </a:p>
        </p:txBody>
      </p:sp>
      <p:grpSp>
        <p:nvGrpSpPr>
          <p:cNvPr id="2" name="Group 7"/>
          <p:cNvGrpSpPr>
            <a:grpSpLocks noChangeAspect="1"/>
          </p:cNvGrpSpPr>
          <p:nvPr/>
        </p:nvGrpSpPr>
        <p:grpSpPr bwMode="auto">
          <a:xfrm>
            <a:off x="626417" y="2065319"/>
            <a:ext cx="9250760" cy="2184400"/>
            <a:chOff x="237" y="2752"/>
            <a:chExt cx="5379" cy="1376"/>
          </a:xfrm>
        </p:grpSpPr>
        <p:sp>
          <p:nvSpPr>
            <p:cNvPr id="73733" name="AutoShape 6"/>
            <p:cNvSpPr>
              <a:spLocks noChangeAspect="1" noChangeArrowheads="1" noTextEdit="1"/>
            </p:cNvSpPr>
            <p:nvPr/>
          </p:nvSpPr>
          <p:spPr bwMode="auto">
            <a:xfrm>
              <a:off x="237" y="2752"/>
              <a:ext cx="5379" cy="1376"/>
            </a:xfrm>
            <a:prstGeom prst="rect">
              <a:avLst/>
            </a:prstGeom>
            <a:noFill/>
            <a:ln w="9525">
              <a:noFill/>
              <a:miter lim="800000"/>
              <a:headEnd/>
              <a:tailEnd/>
            </a:ln>
          </p:spPr>
          <p:txBody>
            <a:bodyPr/>
            <a:lstStyle/>
            <a:p>
              <a:endParaRPr lang="en-GB"/>
            </a:p>
          </p:txBody>
        </p:sp>
        <p:sp>
          <p:nvSpPr>
            <p:cNvPr id="73734" name="Rectangle 8"/>
            <p:cNvSpPr>
              <a:spLocks noChangeArrowheads="1"/>
            </p:cNvSpPr>
            <p:nvPr/>
          </p:nvSpPr>
          <p:spPr bwMode="auto">
            <a:xfrm>
              <a:off x="253" y="2768"/>
              <a:ext cx="451" cy="155"/>
            </a:xfrm>
            <a:prstGeom prst="rect">
              <a:avLst/>
            </a:prstGeom>
            <a:noFill/>
            <a:ln w="9525">
              <a:noFill/>
              <a:miter lim="800000"/>
              <a:headEnd/>
              <a:tailEnd/>
            </a:ln>
          </p:spPr>
          <p:txBody>
            <a:bodyPr wrap="none" lIns="0" tIns="0" rIns="0" bIns="0">
              <a:spAutoFit/>
            </a:bodyPr>
            <a:lstStyle/>
            <a:p>
              <a:r>
                <a:rPr lang="en-US" sz="1600">
                  <a:solidFill>
                    <a:srgbClr val="000000"/>
                  </a:solidFill>
                </a:rPr>
                <a:t>process </a:t>
              </a:r>
              <a:endParaRPr lang="en-US"/>
            </a:p>
          </p:txBody>
        </p:sp>
        <p:sp>
          <p:nvSpPr>
            <p:cNvPr id="73735" name="Rectangle 9"/>
            <p:cNvSpPr>
              <a:spLocks noChangeArrowheads="1"/>
            </p:cNvSpPr>
            <p:nvPr/>
          </p:nvSpPr>
          <p:spPr bwMode="auto">
            <a:xfrm>
              <a:off x="813" y="2784"/>
              <a:ext cx="75" cy="174"/>
            </a:xfrm>
            <a:prstGeom prst="rect">
              <a:avLst/>
            </a:prstGeom>
            <a:noFill/>
            <a:ln w="9525">
              <a:noFill/>
              <a:miter lim="800000"/>
              <a:headEnd/>
              <a:tailEnd/>
            </a:ln>
          </p:spPr>
          <p:txBody>
            <a:bodyPr wrap="none" lIns="0" tIns="0" rIns="0" bIns="0">
              <a:spAutoFit/>
            </a:bodyPr>
            <a:lstStyle/>
            <a:p>
              <a:r>
                <a:rPr lang="en-US" sz="1800" i="1">
                  <a:solidFill>
                    <a:srgbClr val="000000"/>
                  </a:solidFill>
                  <a:latin typeface="C Helvetica Condensed"/>
                </a:rPr>
                <a:t>p</a:t>
              </a:r>
              <a:endParaRPr lang="en-US"/>
            </a:p>
          </p:txBody>
        </p:sp>
        <p:sp>
          <p:nvSpPr>
            <p:cNvPr id="73736" name="Rectangle 10"/>
            <p:cNvSpPr>
              <a:spLocks noChangeArrowheads="1"/>
            </p:cNvSpPr>
            <p:nvPr/>
          </p:nvSpPr>
          <p:spPr bwMode="auto">
            <a:xfrm>
              <a:off x="4334" y="2768"/>
              <a:ext cx="451" cy="155"/>
            </a:xfrm>
            <a:prstGeom prst="rect">
              <a:avLst/>
            </a:prstGeom>
            <a:noFill/>
            <a:ln w="9525">
              <a:noFill/>
              <a:miter lim="800000"/>
              <a:headEnd/>
              <a:tailEnd/>
            </a:ln>
          </p:spPr>
          <p:txBody>
            <a:bodyPr wrap="none" lIns="0" tIns="0" rIns="0" bIns="0">
              <a:spAutoFit/>
            </a:bodyPr>
            <a:lstStyle/>
            <a:p>
              <a:r>
                <a:rPr lang="en-US" sz="1600">
                  <a:solidFill>
                    <a:srgbClr val="000000"/>
                  </a:solidFill>
                </a:rPr>
                <a:t>process </a:t>
              </a:r>
              <a:endParaRPr lang="en-US"/>
            </a:p>
          </p:txBody>
        </p:sp>
        <p:sp>
          <p:nvSpPr>
            <p:cNvPr id="73737" name="Rectangle 11"/>
            <p:cNvSpPr>
              <a:spLocks noChangeArrowheads="1"/>
            </p:cNvSpPr>
            <p:nvPr/>
          </p:nvSpPr>
          <p:spPr bwMode="auto">
            <a:xfrm>
              <a:off x="4941" y="2784"/>
              <a:ext cx="75" cy="174"/>
            </a:xfrm>
            <a:prstGeom prst="rect">
              <a:avLst/>
            </a:prstGeom>
            <a:noFill/>
            <a:ln w="9525">
              <a:noFill/>
              <a:miter lim="800000"/>
              <a:headEnd/>
              <a:tailEnd/>
            </a:ln>
          </p:spPr>
          <p:txBody>
            <a:bodyPr wrap="none" lIns="0" tIns="0" rIns="0" bIns="0">
              <a:spAutoFit/>
            </a:bodyPr>
            <a:lstStyle/>
            <a:p>
              <a:r>
                <a:rPr lang="en-US" sz="1800" i="1">
                  <a:solidFill>
                    <a:srgbClr val="000000"/>
                  </a:solidFill>
                  <a:latin typeface="C Helvetica Condensed"/>
                </a:rPr>
                <a:t>q</a:t>
              </a:r>
              <a:endParaRPr lang="en-US"/>
            </a:p>
          </p:txBody>
        </p:sp>
        <p:sp>
          <p:nvSpPr>
            <p:cNvPr id="73738" name="Rectangle 12"/>
            <p:cNvSpPr>
              <a:spLocks noChangeArrowheads="1"/>
            </p:cNvSpPr>
            <p:nvPr/>
          </p:nvSpPr>
          <p:spPr bwMode="auto">
            <a:xfrm>
              <a:off x="2238" y="3753"/>
              <a:ext cx="1278" cy="155"/>
            </a:xfrm>
            <a:prstGeom prst="rect">
              <a:avLst/>
            </a:prstGeom>
            <a:noFill/>
            <a:ln w="9525">
              <a:noFill/>
              <a:miter lim="800000"/>
              <a:headEnd/>
              <a:tailEnd/>
            </a:ln>
          </p:spPr>
          <p:txBody>
            <a:bodyPr wrap="none" lIns="0" tIns="0" rIns="0" bIns="0">
              <a:spAutoFit/>
            </a:bodyPr>
            <a:lstStyle/>
            <a:p>
              <a:r>
                <a:rPr lang="en-US" sz="1600">
                  <a:solidFill>
                    <a:srgbClr val="000000"/>
                  </a:solidFill>
                </a:rPr>
                <a:t>Communication channel</a:t>
              </a:r>
              <a:endParaRPr lang="en-US"/>
            </a:p>
          </p:txBody>
        </p:sp>
        <p:sp>
          <p:nvSpPr>
            <p:cNvPr id="73739" name="Rectangle 13"/>
            <p:cNvSpPr>
              <a:spLocks noChangeArrowheads="1"/>
            </p:cNvSpPr>
            <p:nvPr/>
          </p:nvSpPr>
          <p:spPr bwMode="auto">
            <a:xfrm>
              <a:off x="737" y="3112"/>
              <a:ext cx="291" cy="174"/>
            </a:xfrm>
            <a:prstGeom prst="rect">
              <a:avLst/>
            </a:prstGeom>
            <a:noFill/>
            <a:ln w="9525">
              <a:noFill/>
              <a:miter lim="800000"/>
              <a:headEnd/>
              <a:tailEnd/>
            </a:ln>
          </p:spPr>
          <p:txBody>
            <a:bodyPr wrap="none" lIns="0" tIns="0" rIns="0" bIns="0">
              <a:spAutoFit/>
            </a:bodyPr>
            <a:lstStyle/>
            <a:p>
              <a:r>
                <a:rPr lang="en-US" sz="1800" i="1">
                  <a:solidFill>
                    <a:srgbClr val="000000"/>
                  </a:solidFill>
                  <a:latin typeface="C Helvetica Condensed"/>
                </a:rPr>
                <a:t>send</a:t>
              </a:r>
              <a:endParaRPr lang="en-US"/>
            </a:p>
          </p:txBody>
        </p:sp>
        <p:sp>
          <p:nvSpPr>
            <p:cNvPr id="73740" name="Rectangle 14"/>
            <p:cNvSpPr>
              <a:spLocks noChangeArrowheads="1"/>
            </p:cNvSpPr>
            <p:nvPr/>
          </p:nvSpPr>
          <p:spPr bwMode="auto">
            <a:xfrm>
              <a:off x="847" y="3972"/>
              <a:ext cx="1338" cy="155"/>
            </a:xfrm>
            <a:prstGeom prst="rect">
              <a:avLst/>
            </a:prstGeom>
            <a:noFill/>
            <a:ln w="9525">
              <a:noFill/>
              <a:miter lim="800000"/>
              <a:headEnd/>
              <a:tailEnd/>
            </a:ln>
          </p:spPr>
          <p:txBody>
            <a:bodyPr wrap="none" lIns="0" tIns="0" rIns="0" bIns="0">
              <a:spAutoFit/>
            </a:bodyPr>
            <a:lstStyle/>
            <a:p>
              <a:r>
                <a:rPr lang="en-US" sz="1600">
                  <a:solidFill>
                    <a:srgbClr val="000000"/>
                  </a:solidFill>
                </a:rPr>
                <a:t>Outgoing message buffer</a:t>
              </a:r>
              <a:endParaRPr lang="en-US"/>
            </a:p>
          </p:txBody>
        </p:sp>
        <p:sp>
          <p:nvSpPr>
            <p:cNvPr id="73741" name="Rectangle 15"/>
            <p:cNvSpPr>
              <a:spLocks noChangeArrowheads="1"/>
            </p:cNvSpPr>
            <p:nvPr/>
          </p:nvSpPr>
          <p:spPr bwMode="auto">
            <a:xfrm>
              <a:off x="4162" y="3972"/>
              <a:ext cx="1338" cy="155"/>
            </a:xfrm>
            <a:prstGeom prst="rect">
              <a:avLst/>
            </a:prstGeom>
            <a:noFill/>
            <a:ln w="9525">
              <a:noFill/>
              <a:miter lim="800000"/>
              <a:headEnd/>
              <a:tailEnd/>
            </a:ln>
          </p:spPr>
          <p:txBody>
            <a:bodyPr wrap="none" lIns="0" tIns="0" rIns="0" bIns="0">
              <a:spAutoFit/>
            </a:bodyPr>
            <a:lstStyle/>
            <a:p>
              <a:r>
                <a:rPr lang="en-US" sz="1600">
                  <a:solidFill>
                    <a:srgbClr val="000000"/>
                  </a:solidFill>
                </a:rPr>
                <a:t>Incoming message buffer</a:t>
              </a:r>
              <a:endParaRPr lang="en-US"/>
            </a:p>
          </p:txBody>
        </p:sp>
        <p:sp>
          <p:nvSpPr>
            <p:cNvPr id="73742" name="Line 16"/>
            <p:cNvSpPr>
              <a:spLocks noChangeShapeType="1"/>
            </p:cNvSpPr>
            <p:nvPr/>
          </p:nvSpPr>
          <p:spPr bwMode="auto">
            <a:xfrm>
              <a:off x="1191" y="3596"/>
              <a:ext cx="3659" cy="1"/>
            </a:xfrm>
            <a:prstGeom prst="line">
              <a:avLst/>
            </a:prstGeom>
            <a:noFill/>
            <a:ln w="16">
              <a:solidFill>
                <a:srgbClr val="000000"/>
              </a:solidFill>
              <a:round/>
              <a:headEnd/>
              <a:tailEnd/>
            </a:ln>
          </p:spPr>
          <p:txBody>
            <a:bodyPr/>
            <a:lstStyle/>
            <a:p>
              <a:endParaRPr lang="en-GB"/>
            </a:p>
          </p:txBody>
        </p:sp>
        <p:sp>
          <p:nvSpPr>
            <p:cNvPr id="73743" name="Line 17"/>
            <p:cNvSpPr>
              <a:spLocks noChangeShapeType="1"/>
            </p:cNvSpPr>
            <p:nvPr/>
          </p:nvSpPr>
          <p:spPr bwMode="auto">
            <a:xfrm>
              <a:off x="1191" y="3737"/>
              <a:ext cx="3659" cy="1"/>
            </a:xfrm>
            <a:prstGeom prst="line">
              <a:avLst/>
            </a:prstGeom>
            <a:noFill/>
            <a:ln w="16">
              <a:solidFill>
                <a:srgbClr val="000000"/>
              </a:solidFill>
              <a:round/>
              <a:headEnd/>
              <a:tailEnd/>
            </a:ln>
          </p:spPr>
          <p:txBody>
            <a:bodyPr/>
            <a:lstStyle/>
            <a:p>
              <a:endParaRPr lang="en-GB"/>
            </a:p>
          </p:txBody>
        </p:sp>
        <p:sp>
          <p:nvSpPr>
            <p:cNvPr id="73744" name="Line 18"/>
            <p:cNvSpPr>
              <a:spLocks noChangeShapeType="1"/>
            </p:cNvSpPr>
            <p:nvPr/>
          </p:nvSpPr>
          <p:spPr bwMode="auto">
            <a:xfrm flipH="1" flipV="1">
              <a:off x="909" y="3675"/>
              <a:ext cx="32" cy="250"/>
            </a:xfrm>
            <a:prstGeom prst="line">
              <a:avLst/>
            </a:prstGeom>
            <a:noFill/>
            <a:ln w="16">
              <a:solidFill>
                <a:srgbClr val="000000"/>
              </a:solidFill>
              <a:round/>
              <a:headEnd/>
              <a:tailEnd/>
            </a:ln>
          </p:spPr>
          <p:txBody>
            <a:bodyPr/>
            <a:lstStyle/>
            <a:p>
              <a:endParaRPr lang="en-GB"/>
            </a:p>
          </p:txBody>
        </p:sp>
        <p:sp>
          <p:nvSpPr>
            <p:cNvPr id="73745" name="Line 19"/>
            <p:cNvSpPr>
              <a:spLocks noChangeShapeType="1"/>
            </p:cNvSpPr>
            <p:nvPr/>
          </p:nvSpPr>
          <p:spPr bwMode="auto">
            <a:xfrm flipV="1">
              <a:off x="5069" y="3659"/>
              <a:ext cx="78" cy="313"/>
            </a:xfrm>
            <a:prstGeom prst="line">
              <a:avLst/>
            </a:prstGeom>
            <a:noFill/>
            <a:ln w="16">
              <a:solidFill>
                <a:srgbClr val="000000"/>
              </a:solidFill>
              <a:round/>
              <a:headEnd/>
              <a:tailEnd/>
            </a:ln>
          </p:spPr>
          <p:txBody>
            <a:bodyPr/>
            <a:lstStyle/>
            <a:p>
              <a:endParaRPr lang="en-GB"/>
            </a:p>
          </p:txBody>
        </p:sp>
        <p:sp>
          <p:nvSpPr>
            <p:cNvPr id="73746" name="Rectangle 20"/>
            <p:cNvSpPr>
              <a:spLocks noChangeArrowheads="1"/>
            </p:cNvSpPr>
            <p:nvPr/>
          </p:nvSpPr>
          <p:spPr bwMode="auto">
            <a:xfrm>
              <a:off x="4865" y="3565"/>
              <a:ext cx="376" cy="203"/>
            </a:xfrm>
            <a:prstGeom prst="rect">
              <a:avLst/>
            </a:prstGeom>
            <a:noFill/>
            <a:ln w="16">
              <a:solidFill>
                <a:srgbClr val="000000"/>
              </a:solidFill>
              <a:miter lim="800000"/>
              <a:headEnd/>
              <a:tailEnd/>
            </a:ln>
          </p:spPr>
          <p:txBody>
            <a:bodyPr/>
            <a:lstStyle/>
            <a:p>
              <a:endParaRPr lang="en-US"/>
            </a:p>
          </p:txBody>
        </p:sp>
        <p:sp>
          <p:nvSpPr>
            <p:cNvPr id="73747" name="Rectangle 21"/>
            <p:cNvSpPr>
              <a:spLocks noChangeArrowheads="1"/>
            </p:cNvSpPr>
            <p:nvPr/>
          </p:nvSpPr>
          <p:spPr bwMode="auto">
            <a:xfrm>
              <a:off x="816" y="3565"/>
              <a:ext cx="390" cy="203"/>
            </a:xfrm>
            <a:prstGeom prst="rect">
              <a:avLst/>
            </a:prstGeom>
            <a:noFill/>
            <a:ln w="16">
              <a:solidFill>
                <a:srgbClr val="000000"/>
              </a:solidFill>
              <a:miter lim="800000"/>
              <a:headEnd/>
              <a:tailEnd/>
            </a:ln>
          </p:spPr>
          <p:txBody>
            <a:bodyPr/>
            <a:lstStyle/>
            <a:p>
              <a:endParaRPr lang="en-US"/>
            </a:p>
          </p:txBody>
        </p:sp>
        <p:sp>
          <p:nvSpPr>
            <p:cNvPr id="73748" name="Oval 22"/>
            <p:cNvSpPr>
              <a:spLocks noChangeArrowheads="1"/>
            </p:cNvSpPr>
            <p:nvPr/>
          </p:nvSpPr>
          <p:spPr bwMode="auto">
            <a:xfrm>
              <a:off x="456" y="2955"/>
              <a:ext cx="1110" cy="438"/>
            </a:xfrm>
            <a:prstGeom prst="ellipse">
              <a:avLst/>
            </a:prstGeom>
            <a:noFill/>
            <a:ln w="16">
              <a:solidFill>
                <a:srgbClr val="000000"/>
              </a:solidFill>
              <a:round/>
              <a:headEnd/>
              <a:tailEnd/>
            </a:ln>
          </p:spPr>
          <p:txBody>
            <a:bodyPr/>
            <a:lstStyle/>
            <a:p>
              <a:endParaRPr lang="en-US"/>
            </a:p>
          </p:txBody>
        </p:sp>
        <p:sp>
          <p:nvSpPr>
            <p:cNvPr id="73749" name="Oval 23"/>
            <p:cNvSpPr>
              <a:spLocks noChangeArrowheads="1"/>
            </p:cNvSpPr>
            <p:nvPr/>
          </p:nvSpPr>
          <p:spPr bwMode="auto">
            <a:xfrm>
              <a:off x="4475" y="2955"/>
              <a:ext cx="1125" cy="438"/>
            </a:xfrm>
            <a:prstGeom prst="ellipse">
              <a:avLst/>
            </a:prstGeom>
            <a:noFill/>
            <a:ln w="16">
              <a:solidFill>
                <a:srgbClr val="000000"/>
              </a:solidFill>
              <a:round/>
              <a:headEnd/>
              <a:tailEnd/>
            </a:ln>
          </p:spPr>
          <p:txBody>
            <a:bodyPr/>
            <a:lstStyle/>
            <a:p>
              <a:endParaRPr lang="en-US"/>
            </a:p>
          </p:txBody>
        </p:sp>
        <p:sp>
          <p:nvSpPr>
            <p:cNvPr id="73750" name="Rectangle 24"/>
            <p:cNvSpPr>
              <a:spLocks noChangeArrowheads="1"/>
            </p:cNvSpPr>
            <p:nvPr/>
          </p:nvSpPr>
          <p:spPr bwMode="auto">
            <a:xfrm>
              <a:off x="4850" y="3112"/>
              <a:ext cx="432" cy="174"/>
            </a:xfrm>
            <a:prstGeom prst="rect">
              <a:avLst/>
            </a:prstGeom>
            <a:noFill/>
            <a:ln w="9525">
              <a:noFill/>
              <a:miter lim="800000"/>
              <a:headEnd/>
              <a:tailEnd/>
            </a:ln>
          </p:spPr>
          <p:txBody>
            <a:bodyPr wrap="none" lIns="0" tIns="0" rIns="0" bIns="0">
              <a:spAutoFit/>
            </a:bodyPr>
            <a:lstStyle/>
            <a:p>
              <a:r>
                <a:rPr lang="en-US" sz="1800" i="1">
                  <a:solidFill>
                    <a:srgbClr val="000000"/>
                  </a:solidFill>
                  <a:latin typeface="C Helvetica Condensed"/>
                </a:rPr>
                <a:t>receive</a:t>
              </a:r>
              <a:endParaRPr lang="en-US"/>
            </a:p>
          </p:txBody>
        </p:sp>
        <p:sp>
          <p:nvSpPr>
            <p:cNvPr id="73751" name="Rectangle 25"/>
            <p:cNvSpPr>
              <a:spLocks noChangeArrowheads="1"/>
            </p:cNvSpPr>
            <p:nvPr/>
          </p:nvSpPr>
          <p:spPr bwMode="auto">
            <a:xfrm>
              <a:off x="1144" y="3112"/>
              <a:ext cx="112" cy="174"/>
            </a:xfrm>
            <a:prstGeom prst="rect">
              <a:avLst/>
            </a:prstGeom>
            <a:noFill/>
            <a:ln w="9525">
              <a:noFill/>
              <a:miter lim="800000"/>
              <a:headEnd/>
              <a:tailEnd/>
            </a:ln>
          </p:spPr>
          <p:txBody>
            <a:bodyPr wrap="none" lIns="0" tIns="0" rIns="0" bIns="0">
              <a:spAutoFit/>
            </a:bodyPr>
            <a:lstStyle/>
            <a:p>
              <a:r>
                <a:rPr lang="en-US" sz="1800" i="1">
                  <a:solidFill>
                    <a:srgbClr val="000000"/>
                  </a:solidFill>
                  <a:latin typeface="C Helvetica Condensed"/>
                </a:rPr>
                <a:t>m</a:t>
              </a:r>
              <a:endParaRPr lang="en-US"/>
            </a:p>
          </p:txBody>
        </p:sp>
        <p:sp>
          <p:nvSpPr>
            <p:cNvPr id="73752" name="Oval 26"/>
            <p:cNvSpPr>
              <a:spLocks noChangeArrowheads="1"/>
            </p:cNvSpPr>
            <p:nvPr/>
          </p:nvSpPr>
          <p:spPr bwMode="auto">
            <a:xfrm>
              <a:off x="5053" y="3471"/>
              <a:ext cx="31" cy="32"/>
            </a:xfrm>
            <a:prstGeom prst="ellipse">
              <a:avLst/>
            </a:prstGeom>
            <a:solidFill>
              <a:srgbClr val="000000"/>
            </a:solidFill>
            <a:ln w="9525">
              <a:noFill/>
              <a:round/>
              <a:headEnd/>
              <a:tailEnd/>
            </a:ln>
          </p:spPr>
          <p:txBody>
            <a:bodyPr/>
            <a:lstStyle/>
            <a:p>
              <a:endParaRPr lang="en-US"/>
            </a:p>
          </p:txBody>
        </p:sp>
        <p:sp>
          <p:nvSpPr>
            <p:cNvPr id="73753" name="Freeform 27"/>
            <p:cNvSpPr>
              <a:spLocks/>
            </p:cNvSpPr>
            <p:nvPr/>
          </p:nvSpPr>
          <p:spPr bwMode="auto">
            <a:xfrm>
              <a:off x="5006" y="3377"/>
              <a:ext cx="110" cy="94"/>
            </a:xfrm>
            <a:custGeom>
              <a:avLst/>
              <a:gdLst>
                <a:gd name="T0" fmla="*/ 63 w 110"/>
                <a:gd name="T1" fmla="*/ 94 h 94"/>
                <a:gd name="T2" fmla="*/ 0 w 110"/>
                <a:gd name="T3" fmla="*/ 94 h 94"/>
                <a:gd name="T4" fmla="*/ 63 w 110"/>
                <a:gd name="T5" fmla="*/ 0 h 94"/>
                <a:gd name="T6" fmla="*/ 110 w 110"/>
                <a:gd name="T7" fmla="*/ 94 h 94"/>
                <a:gd name="T8" fmla="*/ 63 w 110"/>
                <a:gd name="T9" fmla="*/ 94 h 94"/>
                <a:gd name="T10" fmla="*/ 0 60000 65536"/>
                <a:gd name="T11" fmla="*/ 0 60000 65536"/>
                <a:gd name="T12" fmla="*/ 0 60000 65536"/>
                <a:gd name="T13" fmla="*/ 0 60000 65536"/>
                <a:gd name="T14" fmla="*/ 0 60000 65536"/>
                <a:gd name="T15" fmla="*/ 0 w 110"/>
                <a:gd name="T16" fmla="*/ 0 h 94"/>
                <a:gd name="T17" fmla="*/ 110 w 110"/>
                <a:gd name="T18" fmla="*/ 94 h 94"/>
              </a:gdLst>
              <a:ahLst/>
              <a:cxnLst>
                <a:cxn ang="T10">
                  <a:pos x="T0" y="T1"/>
                </a:cxn>
                <a:cxn ang="T11">
                  <a:pos x="T2" y="T3"/>
                </a:cxn>
                <a:cxn ang="T12">
                  <a:pos x="T4" y="T5"/>
                </a:cxn>
                <a:cxn ang="T13">
                  <a:pos x="T6" y="T7"/>
                </a:cxn>
                <a:cxn ang="T14">
                  <a:pos x="T8" y="T9"/>
                </a:cxn>
              </a:cxnLst>
              <a:rect l="T15" t="T16" r="T17" b="T18"/>
              <a:pathLst>
                <a:path w="110" h="94">
                  <a:moveTo>
                    <a:pt x="63" y="94"/>
                  </a:moveTo>
                  <a:lnTo>
                    <a:pt x="0" y="94"/>
                  </a:lnTo>
                  <a:lnTo>
                    <a:pt x="63" y="0"/>
                  </a:lnTo>
                  <a:lnTo>
                    <a:pt x="110" y="94"/>
                  </a:lnTo>
                  <a:lnTo>
                    <a:pt x="63" y="94"/>
                  </a:lnTo>
                  <a:close/>
                </a:path>
              </a:pathLst>
            </a:custGeom>
            <a:noFill/>
            <a:ln w="16">
              <a:solidFill>
                <a:srgbClr val="000000"/>
              </a:solidFill>
              <a:round/>
              <a:headEnd/>
              <a:tailEnd/>
            </a:ln>
          </p:spPr>
          <p:txBody>
            <a:bodyPr/>
            <a:lstStyle/>
            <a:p>
              <a:endParaRPr lang="en-US"/>
            </a:p>
          </p:txBody>
        </p:sp>
        <p:sp>
          <p:nvSpPr>
            <p:cNvPr id="73754" name="Freeform 28"/>
            <p:cNvSpPr>
              <a:spLocks/>
            </p:cNvSpPr>
            <p:nvPr/>
          </p:nvSpPr>
          <p:spPr bwMode="auto">
            <a:xfrm>
              <a:off x="5006" y="3377"/>
              <a:ext cx="110" cy="94"/>
            </a:xfrm>
            <a:custGeom>
              <a:avLst/>
              <a:gdLst>
                <a:gd name="T0" fmla="*/ 63 w 110"/>
                <a:gd name="T1" fmla="*/ 94 h 94"/>
                <a:gd name="T2" fmla="*/ 0 w 110"/>
                <a:gd name="T3" fmla="*/ 94 h 94"/>
                <a:gd name="T4" fmla="*/ 63 w 110"/>
                <a:gd name="T5" fmla="*/ 0 h 94"/>
                <a:gd name="T6" fmla="*/ 110 w 110"/>
                <a:gd name="T7" fmla="*/ 94 h 94"/>
                <a:gd name="T8" fmla="*/ 63 w 110"/>
                <a:gd name="T9" fmla="*/ 94 h 94"/>
                <a:gd name="T10" fmla="*/ 0 60000 65536"/>
                <a:gd name="T11" fmla="*/ 0 60000 65536"/>
                <a:gd name="T12" fmla="*/ 0 60000 65536"/>
                <a:gd name="T13" fmla="*/ 0 60000 65536"/>
                <a:gd name="T14" fmla="*/ 0 60000 65536"/>
                <a:gd name="T15" fmla="*/ 0 w 110"/>
                <a:gd name="T16" fmla="*/ 0 h 94"/>
                <a:gd name="T17" fmla="*/ 110 w 110"/>
                <a:gd name="T18" fmla="*/ 94 h 94"/>
              </a:gdLst>
              <a:ahLst/>
              <a:cxnLst>
                <a:cxn ang="T10">
                  <a:pos x="T0" y="T1"/>
                </a:cxn>
                <a:cxn ang="T11">
                  <a:pos x="T2" y="T3"/>
                </a:cxn>
                <a:cxn ang="T12">
                  <a:pos x="T4" y="T5"/>
                </a:cxn>
                <a:cxn ang="T13">
                  <a:pos x="T6" y="T7"/>
                </a:cxn>
                <a:cxn ang="T14">
                  <a:pos x="T8" y="T9"/>
                </a:cxn>
              </a:cxnLst>
              <a:rect l="T15" t="T16" r="T17" b="T18"/>
              <a:pathLst>
                <a:path w="110" h="94">
                  <a:moveTo>
                    <a:pt x="63" y="94"/>
                  </a:moveTo>
                  <a:lnTo>
                    <a:pt x="0" y="94"/>
                  </a:lnTo>
                  <a:lnTo>
                    <a:pt x="63" y="0"/>
                  </a:lnTo>
                  <a:lnTo>
                    <a:pt x="110" y="94"/>
                  </a:lnTo>
                  <a:lnTo>
                    <a:pt x="63" y="94"/>
                  </a:lnTo>
                  <a:close/>
                </a:path>
              </a:pathLst>
            </a:custGeom>
            <a:solidFill>
              <a:srgbClr val="000000"/>
            </a:solidFill>
            <a:ln w="9525">
              <a:noFill/>
              <a:round/>
              <a:headEnd/>
              <a:tailEnd/>
            </a:ln>
          </p:spPr>
          <p:txBody>
            <a:bodyPr/>
            <a:lstStyle/>
            <a:p>
              <a:endParaRPr lang="en-US"/>
            </a:p>
          </p:txBody>
        </p:sp>
        <p:sp>
          <p:nvSpPr>
            <p:cNvPr id="73755" name="Rectangle 29"/>
            <p:cNvSpPr>
              <a:spLocks noChangeArrowheads="1"/>
            </p:cNvSpPr>
            <p:nvPr/>
          </p:nvSpPr>
          <p:spPr bwMode="auto">
            <a:xfrm>
              <a:off x="988" y="3393"/>
              <a:ext cx="31" cy="16"/>
            </a:xfrm>
            <a:prstGeom prst="rect">
              <a:avLst/>
            </a:prstGeom>
            <a:solidFill>
              <a:srgbClr val="000000"/>
            </a:solidFill>
            <a:ln w="9525">
              <a:noFill/>
              <a:miter lim="800000"/>
              <a:headEnd/>
              <a:tailEnd/>
            </a:ln>
          </p:spPr>
          <p:txBody>
            <a:bodyPr/>
            <a:lstStyle/>
            <a:p>
              <a:endParaRPr lang="en-US"/>
            </a:p>
          </p:txBody>
        </p:sp>
        <p:sp>
          <p:nvSpPr>
            <p:cNvPr id="73756" name="Rectangle 30"/>
            <p:cNvSpPr>
              <a:spLocks noChangeArrowheads="1"/>
            </p:cNvSpPr>
            <p:nvPr/>
          </p:nvSpPr>
          <p:spPr bwMode="auto">
            <a:xfrm>
              <a:off x="988" y="3409"/>
              <a:ext cx="31" cy="266"/>
            </a:xfrm>
            <a:prstGeom prst="rect">
              <a:avLst/>
            </a:prstGeom>
            <a:solidFill>
              <a:srgbClr val="000000"/>
            </a:solidFill>
            <a:ln w="9525">
              <a:noFill/>
              <a:miter lim="800000"/>
              <a:headEnd/>
              <a:tailEnd/>
            </a:ln>
          </p:spPr>
          <p:txBody>
            <a:bodyPr/>
            <a:lstStyle/>
            <a:p>
              <a:endParaRPr lang="en-US"/>
            </a:p>
          </p:txBody>
        </p:sp>
        <p:sp>
          <p:nvSpPr>
            <p:cNvPr id="73757" name="Rectangle 31"/>
            <p:cNvSpPr>
              <a:spLocks noChangeArrowheads="1"/>
            </p:cNvSpPr>
            <p:nvPr/>
          </p:nvSpPr>
          <p:spPr bwMode="auto">
            <a:xfrm>
              <a:off x="1003" y="3643"/>
              <a:ext cx="4066" cy="32"/>
            </a:xfrm>
            <a:prstGeom prst="rect">
              <a:avLst/>
            </a:prstGeom>
            <a:solidFill>
              <a:srgbClr val="000000"/>
            </a:solidFill>
            <a:ln w="9525">
              <a:noFill/>
              <a:miter lim="800000"/>
              <a:headEnd/>
              <a:tailEnd/>
            </a:ln>
          </p:spPr>
          <p:txBody>
            <a:bodyPr/>
            <a:lstStyle/>
            <a:p>
              <a:endParaRPr lang="en-US"/>
            </a:p>
          </p:txBody>
        </p:sp>
        <p:sp>
          <p:nvSpPr>
            <p:cNvPr id="73758" name="Rectangle 32"/>
            <p:cNvSpPr>
              <a:spLocks noChangeArrowheads="1"/>
            </p:cNvSpPr>
            <p:nvPr/>
          </p:nvSpPr>
          <p:spPr bwMode="auto">
            <a:xfrm>
              <a:off x="5037" y="3456"/>
              <a:ext cx="32" cy="15"/>
            </a:xfrm>
            <a:prstGeom prst="rect">
              <a:avLst/>
            </a:prstGeom>
            <a:solidFill>
              <a:srgbClr val="000000"/>
            </a:solidFill>
            <a:ln w="9525">
              <a:noFill/>
              <a:miter lim="800000"/>
              <a:headEnd/>
              <a:tailEnd/>
            </a:ln>
          </p:spPr>
          <p:txBody>
            <a:bodyPr/>
            <a:lstStyle/>
            <a:p>
              <a:endParaRPr lang="en-US"/>
            </a:p>
          </p:txBody>
        </p:sp>
        <p:sp>
          <p:nvSpPr>
            <p:cNvPr id="73759" name="Rectangle 33"/>
            <p:cNvSpPr>
              <a:spLocks noChangeArrowheads="1"/>
            </p:cNvSpPr>
            <p:nvPr/>
          </p:nvSpPr>
          <p:spPr bwMode="auto">
            <a:xfrm>
              <a:off x="5037" y="3471"/>
              <a:ext cx="32" cy="188"/>
            </a:xfrm>
            <a:prstGeom prst="rect">
              <a:avLst/>
            </a:prstGeom>
            <a:solidFill>
              <a:srgbClr val="000000"/>
            </a:solidFill>
            <a:ln w="9525">
              <a:noFill/>
              <a:miter lim="800000"/>
              <a:headEnd/>
              <a:tailEnd/>
            </a:ln>
          </p:spPr>
          <p:txBody>
            <a:bodyPr/>
            <a:lstStyle/>
            <a:p>
              <a:endParaRPr lang="en-US"/>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1130300" y="1357313"/>
            <a:ext cx="8545963" cy="1295400"/>
          </a:xfrm>
        </p:spPr>
        <p:txBody>
          <a:bodyPr/>
          <a:lstStyle/>
          <a:p>
            <a:pPr algn="ctr" eaLnBrk="1" hangingPunct="1">
              <a:lnSpc>
                <a:spcPct val="90000"/>
              </a:lnSpc>
              <a:buNone/>
            </a:pPr>
            <a:r>
              <a:rPr lang="en-GB" sz="4400" b="1" dirty="0" smtClean="0"/>
              <a:t>System Models</a:t>
            </a:r>
          </a:p>
          <a:p>
            <a:pPr algn="ctr" eaLnBrk="1" hangingPunct="1">
              <a:lnSpc>
                <a:spcPct val="90000"/>
              </a:lnSpc>
              <a:buNone/>
            </a:pPr>
            <a:endParaRPr lang="en-GB" dirty="0" smtClean="0"/>
          </a:p>
          <a:p>
            <a:pPr algn="ctr" eaLnBrk="1" hangingPunct="1">
              <a:lnSpc>
                <a:spcPct val="90000"/>
              </a:lnSpc>
              <a:buNone/>
            </a:pPr>
            <a:r>
              <a:rPr lang="en-GB" dirty="0" smtClean="0"/>
              <a:t>A quick recap of Architectural Model</a:t>
            </a:r>
          </a:p>
          <a:p>
            <a:pPr algn="ctr" eaLnBrk="1" hangingPunct="1">
              <a:lnSpc>
                <a:spcPct val="90000"/>
              </a:lnSpc>
              <a:buNone/>
            </a:pPr>
            <a:endParaRPr lang="en-GB" dirty="0" smtClean="0"/>
          </a:p>
          <a:p>
            <a:pPr algn="ctr" eaLnBrk="1" hangingPunct="1">
              <a:lnSpc>
                <a:spcPct val="90000"/>
              </a:lnSpc>
              <a:buNone/>
            </a:pPr>
            <a:r>
              <a:rPr lang="en-GB" dirty="0" smtClean="0"/>
              <a:t>Chapter 2 of George Coulouris’ Book: </a:t>
            </a:r>
          </a:p>
          <a:p>
            <a:pPr algn="ctr" eaLnBrk="1" hangingPunct="1">
              <a:lnSpc>
                <a:spcPct val="90000"/>
              </a:lnSpc>
              <a:buNone/>
            </a:pPr>
            <a:r>
              <a:rPr lang="en-GB" dirty="0" smtClean="0"/>
              <a:t>Distributed Systems, Concepts and Designs</a:t>
            </a:r>
          </a:p>
          <a:p>
            <a:pPr algn="ctr" eaLnBrk="1" hangingPunct="1">
              <a:lnSpc>
                <a:spcPct val="90000"/>
              </a:lnSpc>
              <a:buNone/>
            </a:pPr>
            <a:endParaRPr lang="en-GB" dirty="0" smtClean="0"/>
          </a:p>
        </p:txBody>
      </p:sp>
      <p:sp>
        <p:nvSpPr>
          <p:cNvPr id="8196" name="Date Placeholder 3"/>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67727955-BDFE-4152-B9D6-EF50CE9FCC2D}" type="datetime1">
              <a:rPr lang="en-GB"/>
              <a:pPr>
                <a:defRPr/>
              </a:pPr>
              <a:t>25/03/2011</a:t>
            </a:fld>
            <a:endParaRPr lang="en-GB"/>
          </a:p>
        </p:txBody>
      </p:sp>
      <p:sp>
        <p:nvSpPr>
          <p:cNvPr id="5" name="Slide Number Placeholder 4"/>
          <p:cNvSpPr>
            <a:spLocks noGrp="1"/>
          </p:cNvSpPr>
          <p:nvPr>
            <p:ph type="sldNum" sz="quarter" idx="12"/>
          </p:nvPr>
        </p:nvSpPr>
        <p:spPr/>
        <p:txBody>
          <a:bodyPr/>
          <a:lstStyle/>
          <a:p>
            <a:pPr>
              <a:defRPr/>
            </a:pPr>
            <a:fld id="{E791FA9A-DF90-49DE-B422-6AD217E0578F}" type="slidenum">
              <a:rPr lang="en-GB"/>
              <a:pPr>
                <a:defRPr/>
              </a:pPr>
              <a:t>2</a:t>
            </a:fld>
            <a:endParaRPr lang="en-GB"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047750" y="0"/>
            <a:ext cx="8858250" cy="1143000"/>
          </a:xfrm>
        </p:spPr>
        <p:txBody>
          <a:bodyPr/>
          <a:lstStyle/>
          <a:p>
            <a:pPr eaLnBrk="1" hangingPunct="1"/>
            <a:r>
              <a:rPr lang="en-US" sz="3400" dirty="0" smtClean="0">
                <a:solidFill>
                  <a:srgbClr val="FFC000"/>
                </a:solidFill>
              </a:rPr>
              <a:t>Failure model – overview of omission failures</a:t>
            </a:r>
          </a:p>
        </p:txBody>
      </p:sp>
      <p:grpSp>
        <p:nvGrpSpPr>
          <p:cNvPr id="2" name="Group 4"/>
          <p:cNvGrpSpPr>
            <a:grpSpLocks/>
          </p:cNvGrpSpPr>
          <p:nvPr/>
        </p:nvGrpSpPr>
        <p:grpSpPr bwMode="auto">
          <a:xfrm>
            <a:off x="1201705" y="1190819"/>
            <a:ext cx="8130679" cy="5006781"/>
            <a:chOff x="149" y="788"/>
            <a:chExt cx="5115" cy="2860"/>
          </a:xfrm>
        </p:grpSpPr>
        <p:sp>
          <p:nvSpPr>
            <p:cNvPr id="75780" name="Rectangle 5"/>
            <p:cNvSpPr>
              <a:spLocks noChangeArrowheads="1"/>
            </p:cNvSpPr>
            <p:nvPr/>
          </p:nvSpPr>
          <p:spPr bwMode="auto">
            <a:xfrm>
              <a:off x="192" y="836"/>
              <a:ext cx="912" cy="194"/>
            </a:xfrm>
            <a:prstGeom prst="rect">
              <a:avLst/>
            </a:prstGeom>
            <a:noFill/>
            <a:ln w="9525">
              <a:noFill/>
              <a:miter lim="800000"/>
              <a:headEnd/>
              <a:tailEnd/>
            </a:ln>
          </p:spPr>
          <p:txBody>
            <a:bodyPr wrap="none" lIns="0" tIns="0" rIns="0" bIns="0">
              <a:spAutoFit/>
            </a:bodyPr>
            <a:lstStyle/>
            <a:p>
              <a:r>
                <a:rPr lang="en-GB" sz="2000" i="1">
                  <a:solidFill>
                    <a:srgbClr val="000000"/>
                  </a:solidFill>
                  <a:latin typeface="Times" charset="0"/>
                </a:rPr>
                <a:t>Class of failure</a:t>
              </a:r>
              <a:endParaRPr lang="en-GB">
                <a:latin typeface="Times" charset="0"/>
              </a:endParaRPr>
            </a:p>
          </p:txBody>
        </p:sp>
        <p:sp>
          <p:nvSpPr>
            <p:cNvPr id="75781" name="Rectangle 6"/>
            <p:cNvSpPr>
              <a:spLocks noChangeArrowheads="1"/>
            </p:cNvSpPr>
            <p:nvPr/>
          </p:nvSpPr>
          <p:spPr bwMode="auto">
            <a:xfrm>
              <a:off x="1393" y="811"/>
              <a:ext cx="405" cy="194"/>
            </a:xfrm>
            <a:prstGeom prst="rect">
              <a:avLst/>
            </a:prstGeom>
            <a:noFill/>
            <a:ln w="9525">
              <a:noFill/>
              <a:miter lim="800000"/>
              <a:headEnd/>
              <a:tailEnd/>
            </a:ln>
          </p:spPr>
          <p:txBody>
            <a:bodyPr wrap="none" lIns="0" tIns="0" rIns="0" bIns="0">
              <a:spAutoFit/>
            </a:bodyPr>
            <a:lstStyle/>
            <a:p>
              <a:r>
                <a:rPr lang="en-GB" sz="2000" i="1" dirty="0">
                  <a:solidFill>
                    <a:srgbClr val="000000"/>
                  </a:solidFill>
                  <a:latin typeface="Times" charset="0"/>
                </a:rPr>
                <a:t>Affects</a:t>
              </a:r>
              <a:endParaRPr lang="en-GB" dirty="0">
                <a:latin typeface="Times" charset="0"/>
              </a:endParaRPr>
            </a:p>
          </p:txBody>
        </p:sp>
        <p:sp>
          <p:nvSpPr>
            <p:cNvPr id="75782" name="Rectangle 7"/>
            <p:cNvSpPr>
              <a:spLocks noChangeArrowheads="1"/>
            </p:cNvSpPr>
            <p:nvPr/>
          </p:nvSpPr>
          <p:spPr bwMode="auto">
            <a:xfrm>
              <a:off x="1988" y="811"/>
              <a:ext cx="703" cy="194"/>
            </a:xfrm>
            <a:prstGeom prst="rect">
              <a:avLst/>
            </a:prstGeom>
            <a:noFill/>
            <a:ln w="9525">
              <a:noFill/>
              <a:miter lim="800000"/>
              <a:headEnd/>
              <a:tailEnd/>
            </a:ln>
          </p:spPr>
          <p:txBody>
            <a:bodyPr wrap="none" lIns="0" tIns="0" rIns="0" bIns="0">
              <a:spAutoFit/>
            </a:bodyPr>
            <a:lstStyle/>
            <a:p>
              <a:r>
                <a:rPr lang="en-GB" sz="2000" i="1">
                  <a:solidFill>
                    <a:srgbClr val="000000"/>
                  </a:solidFill>
                  <a:latin typeface="Times" charset="0"/>
                </a:rPr>
                <a:t>Description</a:t>
              </a:r>
              <a:endParaRPr lang="en-GB">
                <a:latin typeface="Times" charset="0"/>
              </a:endParaRPr>
            </a:p>
          </p:txBody>
        </p:sp>
        <p:sp>
          <p:nvSpPr>
            <p:cNvPr id="75783" name="Line 8"/>
            <p:cNvSpPr>
              <a:spLocks noChangeShapeType="1"/>
            </p:cNvSpPr>
            <p:nvPr/>
          </p:nvSpPr>
          <p:spPr bwMode="auto">
            <a:xfrm>
              <a:off x="240" y="788"/>
              <a:ext cx="1133" cy="1"/>
            </a:xfrm>
            <a:prstGeom prst="line">
              <a:avLst/>
            </a:prstGeom>
            <a:noFill/>
            <a:ln w="36513">
              <a:solidFill>
                <a:srgbClr val="000000"/>
              </a:solidFill>
              <a:round/>
              <a:headEnd/>
              <a:tailEnd/>
            </a:ln>
          </p:spPr>
          <p:txBody>
            <a:bodyPr/>
            <a:lstStyle/>
            <a:p>
              <a:endParaRPr lang="en-GB"/>
            </a:p>
          </p:txBody>
        </p:sp>
        <p:sp>
          <p:nvSpPr>
            <p:cNvPr id="75784" name="Line 9"/>
            <p:cNvSpPr>
              <a:spLocks noChangeShapeType="1"/>
            </p:cNvSpPr>
            <p:nvPr/>
          </p:nvSpPr>
          <p:spPr bwMode="auto">
            <a:xfrm>
              <a:off x="1387" y="788"/>
              <a:ext cx="580" cy="1"/>
            </a:xfrm>
            <a:prstGeom prst="line">
              <a:avLst/>
            </a:prstGeom>
            <a:noFill/>
            <a:ln w="36513">
              <a:solidFill>
                <a:srgbClr val="000000"/>
              </a:solidFill>
              <a:round/>
              <a:headEnd/>
              <a:tailEnd/>
            </a:ln>
          </p:spPr>
          <p:txBody>
            <a:bodyPr/>
            <a:lstStyle/>
            <a:p>
              <a:endParaRPr lang="en-GB"/>
            </a:p>
          </p:txBody>
        </p:sp>
        <p:sp>
          <p:nvSpPr>
            <p:cNvPr id="75785" name="Line 10"/>
            <p:cNvSpPr>
              <a:spLocks noChangeShapeType="1"/>
            </p:cNvSpPr>
            <p:nvPr/>
          </p:nvSpPr>
          <p:spPr bwMode="auto">
            <a:xfrm>
              <a:off x="1982" y="788"/>
              <a:ext cx="3282" cy="1"/>
            </a:xfrm>
            <a:prstGeom prst="line">
              <a:avLst/>
            </a:prstGeom>
            <a:noFill/>
            <a:ln w="36513">
              <a:solidFill>
                <a:srgbClr val="000000"/>
              </a:solidFill>
              <a:round/>
              <a:headEnd/>
              <a:tailEnd/>
            </a:ln>
          </p:spPr>
          <p:txBody>
            <a:bodyPr/>
            <a:lstStyle/>
            <a:p>
              <a:endParaRPr lang="en-GB"/>
            </a:p>
          </p:txBody>
        </p:sp>
        <p:sp>
          <p:nvSpPr>
            <p:cNvPr id="75786" name="Rectangle 11"/>
            <p:cNvSpPr>
              <a:spLocks noChangeArrowheads="1"/>
            </p:cNvSpPr>
            <p:nvPr/>
          </p:nvSpPr>
          <p:spPr bwMode="auto">
            <a:xfrm>
              <a:off x="201" y="1488"/>
              <a:ext cx="528" cy="194"/>
            </a:xfrm>
            <a:prstGeom prst="rect">
              <a:avLst/>
            </a:prstGeom>
            <a:noFill/>
            <a:ln w="9525">
              <a:noFill/>
              <a:miter lim="800000"/>
              <a:headEnd/>
              <a:tailEnd/>
            </a:ln>
          </p:spPr>
          <p:txBody>
            <a:bodyPr wrap="none" lIns="0" tIns="0" rIns="0" bIns="0">
              <a:spAutoFit/>
            </a:bodyPr>
            <a:lstStyle/>
            <a:p>
              <a:r>
                <a:rPr lang="en-GB" sz="2000">
                  <a:solidFill>
                    <a:srgbClr val="000000"/>
                  </a:solidFill>
                  <a:latin typeface="Times" charset="0"/>
                </a:rPr>
                <a:t>Fail-stop</a:t>
              </a:r>
              <a:endParaRPr lang="en-GB">
                <a:latin typeface="Times" charset="0"/>
              </a:endParaRPr>
            </a:p>
          </p:txBody>
        </p:sp>
        <p:sp>
          <p:nvSpPr>
            <p:cNvPr id="75787" name="Rectangle 12"/>
            <p:cNvSpPr>
              <a:spLocks noChangeArrowheads="1"/>
            </p:cNvSpPr>
            <p:nvPr/>
          </p:nvSpPr>
          <p:spPr bwMode="auto">
            <a:xfrm>
              <a:off x="1327" y="1159"/>
              <a:ext cx="455" cy="194"/>
            </a:xfrm>
            <a:prstGeom prst="rect">
              <a:avLst/>
            </a:prstGeom>
            <a:noFill/>
            <a:ln w="9525">
              <a:noFill/>
              <a:miter lim="800000"/>
              <a:headEnd/>
              <a:tailEnd/>
            </a:ln>
          </p:spPr>
          <p:txBody>
            <a:bodyPr wrap="none" lIns="0" tIns="0" rIns="0" bIns="0">
              <a:spAutoFit/>
            </a:bodyPr>
            <a:lstStyle/>
            <a:p>
              <a:r>
                <a:rPr lang="en-GB" sz="2000">
                  <a:solidFill>
                    <a:srgbClr val="000000"/>
                  </a:solidFill>
                  <a:latin typeface="Times" charset="0"/>
                </a:rPr>
                <a:t>Process</a:t>
              </a:r>
              <a:endParaRPr lang="en-GB">
                <a:latin typeface="Times" charset="0"/>
              </a:endParaRPr>
            </a:p>
          </p:txBody>
        </p:sp>
        <p:sp>
          <p:nvSpPr>
            <p:cNvPr id="75788" name="Rectangle 13"/>
            <p:cNvSpPr>
              <a:spLocks noChangeArrowheads="1"/>
            </p:cNvSpPr>
            <p:nvPr/>
          </p:nvSpPr>
          <p:spPr bwMode="auto">
            <a:xfrm>
              <a:off x="1988" y="1159"/>
              <a:ext cx="3171" cy="158"/>
            </a:xfrm>
            <a:prstGeom prst="rect">
              <a:avLst/>
            </a:prstGeom>
            <a:noFill/>
            <a:ln w="9525">
              <a:noFill/>
              <a:miter lim="800000"/>
              <a:headEnd/>
              <a:tailEnd/>
            </a:ln>
          </p:spPr>
          <p:txBody>
            <a:bodyPr wrap="none" lIns="0" tIns="0" rIns="0" bIns="0">
              <a:spAutoFit/>
            </a:bodyPr>
            <a:lstStyle/>
            <a:p>
              <a:r>
                <a:rPr lang="en-GB" sz="1800" dirty="0">
                  <a:latin typeface="Times" charset="0"/>
                </a:rPr>
                <a:t>Process halts and remains halted. Other processes may</a:t>
              </a:r>
              <a:endParaRPr lang="en-GB" sz="2000" dirty="0">
                <a:latin typeface="Times" charset="0"/>
              </a:endParaRPr>
            </a:p>
          </p:txBody>
        </p:sp>
        <p:sp>
          <p:nvSpPr>
            <p:cNvPr id="75789" name="Rectangle 14"/>
            <p:cNvSpPr>
              <a:spLocks noChangeArrowheads="1"/>
            </p:cNvSpPr>
            <p:nvPr/>
          </p:nvSpPr>
          <p:spPr bwMode="auto">
            <a:xfrm>
              <a:off x="2001" y="1652"/>
              <a:ext cx="954" cy="194"/>
            </a:xfrm>
            <a:prstGeom prst="rect">
              <a:avLst/>
            </a:prstGeom>
            <a:noFill/>
            <a:ln w="9525">
              <a:noFill/>
              <a:miter lim="800000"/>
              <a:headEnd/>
              <a:tailEnd/>
            </a:ln>
          </p:spPr>
          <p:txBody>
            <a:bodyPr wrap="none" lIns="0" tIns="0" rIns="0" bIns="0">
              <a:spAutoFit/>
            </a:bodyPr>
            <a:lstStyle/>
            <a:p>
              <a:r>
                <a:rPr lang="en-GB" sz="2000">
                  <a:solidFill>
                    <a:srgbClr val="000000"/>
                  </a:solidFill>
                  <a:latin typeface="Times" charset="0"/>
                </a:rPr>
                <a:t>detect this state.</a:t>
              </a:r>
              <a:endParaRPr lang="en-GB">
                <a:latin typeface="Times" charset="0"/>
              </a:endParaRPr>
            </a:p>
          </p:txBody>
        </p:sp>
        <p:grpSp>
          <p:nvGrpSpPr>
            <p:cNvPr id="3" name="Group 15"/>
            <p:cNvGrpSpPr>
              <a:grpSpLocks/>
            </p:cNvGrpSpPr>
            <p:nvPr/>
          </p:nvGrpSpPr>
          <p:grpSpPr bwMode="auto">
            <a:xfrm>
              <a:off x="240" y="1103"/>
              <a:ext cx="5024" cy="1"/>
              <a:chOff x="388" y="1249"/>
              <a:chExt cx="5442" cy="1"/>
            </a:xfrm>
          </p:grpSpPr>
          <p:sp>
            <p:nvSpPr>
              <p:cNvPr id="75819" name="Line 16"/>
              <p:cNvSpPr>
                <a:spLocks noChangeShapeType="1"/>
              </p:cNvSpPr>
              <p:nvPr/>
            </p:nvSpPr>
            <p:spPr bwMode="auto">
              <a:xfrm>
                <a:off x="388" y="1249"/>
                <a:ext cx="1227" cy="1"/>
              </a:xfrm>
              <a:prstGeom prst="line">
                <a:avLst/>
              </a:prstGeom>
              <a:noFill/>
              <a:ln w="36513">
                <a:solidFill>
                  <a:srgbClr val="000000"/>
                </a:solidFill>
                <a:round/>
                <a:headEnd/>
                <a:tailEnd/>
              </a:ln>
            </p:spPr>
            <p:txBody>
              <a:bodyPr/>
              <a:lstStyle/>
              <a:p>
                <a:endParaRPr lang="en-GB"/>
              </a:p>
            </p:txBody>
          </p:sp>
          <p:sp>
            <p:nvSpPr>
              <p:cNvPr id="75820" name="Line 17"/>
              <p:cNvSpPr>
                <a:spLocks noChangeShapeType="1"/>
              </p:cNvSpPr>
              <p:nvPr/>
            </p:nvSpPr>
            <p:spPr bwMode="auto">
              <a:xfrm>
                <a:off x="1630" y="1249"/>
                <a:ext cx="629" cy="1"/>
              </a:xfrm>
              <a:prstGeom prst="line">
                <a:avLst/>
              </a:prstGeom>
              <a:noFill/>
              <a:ln w="36513">
                <a:solidFill>
                  <a:srgbClr val="000000"/>
                </a:solidFill>
                <a:round/>
                <a:headEnd/>
                <a:tailEnd/>
              </a:ln>
            </p:spPr>
            <p:txBody>
              <a:bodyPr/>
              <a:lstStyle/>
              <a:p>
                <a:endParaRPr lang="en-GB"/>
              </a:p>
            </p:txBody>
          </p:sp>
          <p:sp>
            <p:nvSpPr>
              <p:cNvPr id="75821" name="Line 18"/>
              <p:cNvSpPr>
                <a:spLocks noChangeShapeType="1"/>
              </p:cNvSpPr>
              <p:nvPr/>
            </p:nvSpPr>
            <p:spPr bwMode="auto">
              <a:xfrm>
                <a:off x="2275" y="1249"/>
                <a:ext cx="3555" cy="1"/>
              </a:xfrm>
              <a:prstGeom prst="line">
                <a:avLst/>
              </a:prstGeom>
              <a:noFill/>
              <a:ln w="36513">
                <a:solidFill>
                  <a:srgbClr val="000000"/>
                </a:solidFill>
                <a:round/>
                <a:headEnd/>
                <a:tailEnd/>
              </a:ln>
            </p:spPr>
            <p:txBody>
              <a:bodyPr/>
              <a:lstStyle/>
              <a:p>
                <a:endParaRPr lang="en-GB"/>
              </a:p>
            </p:txBody>
          </p:sp>
        </p:grpSp>
        <p:sp>
          <p:nvSpPr>
            <p:cNvPr id="75791" name="Rectangle 19"/>
            <p:cNvSpPr>
              <a:spLocks noChangeArrowheads="1"/>
            </p:cNvSpPr>
            <p:nvPr/>
          </p:nvSpPr>
          <p:spPr bwMode="auto">
            <a:xfrm>
              <a:off x="192" y="1200"/>
              <a:ext cx="348" cy="194"/>
            </a:xfrm>
            <a:prstGeom prst="rect">
              <a:avLst/>
            </a:prstGeom>
            <a:noFill/>
            <a:ln w="9525">
              <a:noFill/>
              <a:miter lim="800000"/>
              <a:headEnd/>
              <a:tailEnd/>
            </a:ln>
          </p:spPr>
          <p:txBody>
            <a:bodyPr wrap="none" lIns="0" tIns="0" rIns="0" bIns="0">
              <a:spAutoFit/>
            </a:bodyPr>
            <a:lstStyle/>
            <a:p>
              <a:r>
                <a:rPr lang="en-GB" sz="2000" dirty="0">
                  <a:solidFill>
                    <a:srgbClr val="FF0000"/>
                  </a:solidFill>
                  <a:latin typeface="Times" charset="0"/>
                </a:rPr>
                <a:t>Crash</a:t>
              </a:r>
              <a:endParaRPr lang="en-GB" dirty="0">
                <a:solidFill>
                  <a:srgbClr val="FF0000"/>
                </a:solidFill>
                <a:latin typeface="Times" charset="0"/>
              </a:endParaRPr>
            </a:p>
          </p:txBody>
        </p:sp>
        <p:sp>
          <p:nvSpPr>
            <p:cNvPr id="75792" name="Rectangle 20"/>
            <p:cNvSpPr>
              <a:spLocks noChangeArrowheads="1"/>
            </p:cNvSpPr>
            <p:nvPr/>
          </p:nvSpPr>
          <p:spPr bwMode="auto">
            <a:xfrm>
              <a:off x="1327" y="1505"/>
              <a:ext cx="455" cy="194"/>
            </a:xfrm>
            <a:prstGeom prst="rect">
              <a:avLst/>
            </a:prstGeom>
            <a:noFill/>
            <a:ln w="9525">
              <a:noFill/>
              <a:miter lim="800000"/>
              <a:headEnd/>
              <a:tailEnd/>
            </a:ln>
          </p:spPr>
          <p:txBody>
            <a:bodyPr wrap="none" lIns="0" tIns="0" rIns="0" bIns="0">
              <a:spAutoFit/>
            </a:bodyPr>
            <a:lstStyle/>
            <a:p>
              <a:r>
                <a:rPr lang="en-GB" sz="2000">
                  <a:solidFill>
                    <a:srgbClr val="000000"/>
                  </a:solidFill>
                  <a:latin typeface="Times" charset="0"/>
                </a:rPr>
                <a:t>Process</a:t>
              </a:r>
              <a:endParaRPr lang="en-GB">
                <a:latin typeface="Times" charset="0"/>
              </a:endParaRPr>
            </a:p>
          </p:txBody>
        </p:sp>
        <p:sp>
          <p:nvSpPr>
            <p:cNvPr id="75793" name="Rectangle 21"/>
            <p:cNvSpPr>
              <a:spLocks noChangeArrowheads="1"/>
            </p:cNvSpPr>
            <p:nvPr/>
          </p:nvSpPr>
          <p:spPr bwMode="auto">
            <a:xfrm>
              <a:off x="1988" y="1505"/>
              <a:ext cx="2930" cy="174"/>
            </a:xfrm>
            <a:prstGeom prst="rect">
              <a:avLst/>
            </a:prstGeom>
            <a:noFill/>
            <a:ln w="9525">
              <a:noFill/>
              <a:miter lim="800000"/>
              <a:headEnd/>
              <a:tailEnd/>
            </a:ln>
          </p:spPr>
          <p:txBody>
            <a:bodyPr wrap="none" lIns="0" tIns="0" rIns="0" bIns="0">
              <a:spAutoFit/>
            </a:bodyPr>
            <a:lstStyle/>
            <a:p>
              <a:r>
                <a:rPr lang="en-GB" sz="1800">
                  <a:solidFill>
                    <a:srgbClr val="000000"/>
                  </a:solidFill>
                  <a:latin typeface="Times" charset="0"/>
                </a:rPr>
                <a:t>Process halts and remains halted. Other processes may</a:t>
              </a:r>
              <a:endParaRPr lang="en-GB" sz="2000">
                <a:latin typeface="Times" charset="0"/>
              </a:endParaRPr>
            </a:p>
          </p:txBody>
        </p:sp>
        <p:sp>
          <p:nvSpPr>
            <p:cNvPr id="75794" name="Rectangle 22"/>
            <p:cNvSpPr>
              <a:spLocks noChangeArrowheads="1"/>
            </p:cNvSpPr>
            <p:nvPr/>
          </p:nvSpPr>
          <p:spPr bwMode="auto">
            <a:xfrm>
              <a:off x="2016" y="1316"/>
              <a:ext cx="1944" cy="176"/>
            </a:xfrm>
            <a:prstGeom prst="rect">
              <a:avLst/>
            </a:prstGeom>
            <a:noFill/>
            <a:ln w="9525">
              <a:noFill/>
              <a:miter lim="800000"/>
              <a:headEnd/>
              <a:tailEnd/>
            </a:ln>
          </p:spPr>
          <p:txBody>
            <a:bodyPr wrap="none" lIns="0" tIns="0" rIns="0" bIns="0">
              <a:spAutoFit/>
            </a:bodyPr>
            <a:lstStyle/>
            <a:p>
              <a:r>
                <a:rPr lang="en-GB" sz="2000" dirty="0">
                  <a:latin typeface="Times" charset="0"/>
                </a:rPr>
                <a:t>not be able to detect this state.</a:t>
              </a:r>
              <a:endParaRPr lang="en-GB" dirty="0">
                <a:latin typeface="Times" charset="0"/>
              </a:endParaRPr>
            </a:p>
          </p:txBody>
        </p:sp>
        <p:sp>
          <p:nvSpPr>
            <p:cNvPr id="75795" name="Rectangle 23"/>
            <p:cNvSpPr>
              <a:spLocks noChangeArrowheads="1"/>
            </p:cNvSpPr>
            <p:nvPr/>
          </p:nvSpPr>
          <p:spPr bwMode="auto">
            <a:xfrm>
              <a:off x="192" y="1851"/>
              <a:ext cx="570" cy="194"/>
            </a:xfrm>
            <a:prstGeom prst="rect">
              <a:avLst/>
            </a:prstGeom>
            <a:noFill/>
            <a:ln w="9525">
              <a:noFill/>
              <a:miter lim="800000"/>
              <a:headEnd/>
              <a:tailEnd/>
            </a:ln>
          </p:spPr>
          <p:txBody>
            <a:bodyPr wrap="none" lIns="0" tIns="0" rIns="0" bIns="0">
              <a:spAutoFit/>
            </a:bodyPr>
            <a:lstStyle/>
            <a:p>
              <a:r>
                <a:rPr lang="en-GB" sz="2000">
                  <a:solidFill>
                    <a:srgbClr val="000000"/>
                  </a:solidFill>
                  <a:latin typeface="Times" charset="0"/>
                </a:rPr>
                <a:t>Omission</a:t>
              </a:r>
              <a:endParaRPr lang="en-GB">
                <a:latin typeface="Times" charset="0"/>
              </a:endParaRPr>
            </a:p>
          </p:txBody>
        </p:sp>
        <p:sp>
          <p:nvSpPr>
            <p:cNvPr id="75796" name="Rectangle 24"/>
            <p:cNvSpPr>
              <a:spLocks noChangeArrowheads="1"/>
            </p:cNvSpPr>
            <p:nvPr/>
          </p:nvSpPr>
          <p:spPr bwMode="auto">
            <a:xfrm>
              <a:off x="1327" y="1851"/>
              <a:ext cx="497" cy="194"/>
            </a:xfrm>
            <a:prstGeom prst="rect">
              <a:avLst/>
            </a:prstGeom>
            <a:noFill/>
            <a:ln w="9525">
              <a:noFill/>
              <a:miter lim="800000"/>
              <a:headEnd/>
              <a:tailEnd/>
            </a:ln>
          </p:spPr>
          <p:txBody>
            <a:bodyPr wrap="none" lIns="0" tIns="0" rIns="0" bIns="0">
              <a:spAutoFit/>
            </a:bodyPr>
            <a:lstStyle/>
            <a:p>
              <a:r>
                <a:rPr lang="en-GB" sz="2000">
                  <a:solidFill>
                    <a:srgbClr val="000000"/>
                  </a:solidFill>
                  <a:latin typeface="Times" charset="0"/>
                </a:rPr>
                <a:t>Channel</a:t>
              </a:r>
              <a:endParaRPr lang="en-GB">
                <a:latin typeface="Times" charset="0"/>
              </a:endParaRPr>
            </a:p>
          </p:txBody>
        </p:sp>
        <p:sp>
          <p:nvSpPr>
            <p:cNvPr id="75797" name="Rectangle 25"/>
            <p:cNvSpPr>
              <a:spLocks noChangeArrowheads="1"/>
            </p:cNvSpPr>
            <p:nvPr/>
          </p:nvSpPr>
          <p:spPr bwMode="auto">
            <a:xfrm>
              <a:off x="1988" y="1851"/>
              <a:ext cx="3025" cy="174"/>
            </a:xfrm>
            <a:prstGeom prst="rect">
              <a:avLst/>
            </a:prstGeom>
            <a:noFill/>
            <a:ln w="9525">
              <a:noFill/>
              <a:miter lim="800000"/>
              <a:headEnd/>
              <a:tailEnd/>
            </a:ln>
          </p:spPr>
          <p:txBody>
            <a:bodyPr wrap="none" lIns="0" tIns="0" rIns="0" bIns="0">
              <a:spAutoFit/>
            </a:bodyPr>
            <a:lstStyle/>
            <a:p>
              <a:r>
                <a:rPr lang="en-GB" sz="1800" dirty="0">
                  <a:solidFill>
                    <a:srgbClr val="000000"/>
                  </a:solidFill>
                  <a:latin typeface="Times" charset="0"/>
                </a:rPr>
                <a:t>A message inserted in an outgoing message buffer never</a:t>
              </a:r>
              <a:endParaRPr lang="en-GB" sz="2000" dirty="0">
                <a:latin typeface="Times" charset="0"/>
              </a:endParaRPr>
            </a:p>
          </p:txBody>
        </p:sp>
        <p:sp>
          <p:nvSpPr>
            <p:cNvPr id="75798" name="Rectangle 26"/>
            <p:cNvSpPr>
              <a:spLocks noChangeArrowheads="1"/>
            </p:cNvSpPr>
            <p:nvPr/>
          </p:nvSpPr>
          <p:spPr bwMode="auto">
            <a:xfrm>
              <a:off x="1988" y="2024"/>
              <a:ext cx="3031" cy="194"/>
            </a:xfrm>
            <a:prstGeom prst="rect">
              <a:avLst/>
            </a:prstGeom>
            <a:noFill/>
            <a:ln w="9525">
              <a:noFill/>
              <a:miter lim="800000"/>
              <a:headEnd/>
              <a:tailEnd/>
            </a:ln>
          </p:spPr>
          <p:txBody>
            <a:bodyPr wrap="none" lIns="0" tIns="0" rIns="0" bIns="0">
              <a:spAutoFit/>
            </a:bodyPr>
            <a:lstStyle/>
            <a:p>
              <a:r>
                <a:rPr lang="en-GB" sz="2000">
                  <a:solidFill>
                    <a:srgbClr val="000000"/>
                  </a:solidFill>
                  <a:latin typeface="Times" charset="0"/>
                </a:rPr>
                <a:t>arrives at the other end’s incoming message buffer.</a:t>
              </a:r>
              <a:endParaRPr lang="en-GB">
                <a:latin typeface="Times" charset="0"/>
              </a:endParaRPr>
            </a:p>
          </p:txBody>
        </p:sp>
        <p:sp>
          <p:nvSpPr>
            <p:cNvPr id="75799" name="Rectangle 27"/>
            <p:cNvSpPr>
              <a:spLocks noChangeArrowheads="1"/>
            </p:cNvSpPr>
            <p:nvPr/>
          </p:nvSpPr>
          <p:spPr bwMode="auto">
            <a:xfrm>
              <a:off x="192" y="2197"/>
              <a:ext cx="885" cy="194"/>
            </a:xfrm>
            <a:prstGeom prst="rect">
              <a:avLst/>
            </a:prstGeom>
            <a:noFill/>
            <a:ln w="9525">
              <a:noFill/>
              <a:miter lim="800000"/>
              <a:headEnd/>
              <a:tailEnd/>
            </a:ln>
          </p:spPr>
          <p:txBody>
            <a:bodyPr wrap="none" lIns="0" tIns="0" rIns="0" bIns="0">
              <a:spAutoFit/>
            </a:bodyPr>
            <a:lstStyle/>
            <a:p>
              <a:r>
                <a:rPr lang="en-GB" sz="2000">
                  <a:solidFill>
                    <a:srgbClr val="000000"/>
                  </a:solidFill>
                  <a:latin typeface="Times" charset="0"/>
                </a:rPr>
                <a:t>Send-omission</a:t>
              </a:r>
              <a:endParaRPr lang="en-GB">
                <a:latin typeface="Times" charset="0"/>
              </a:endParaRPr>
            </a:p>
          </p:txBody>
        </p:sp>
        <p:sp>
          <p:nvSpPr>
            <p:cNvPr id="75800" name="Rectangle 28"/>
            <p:cNvSpPr>
              <a:spLocks noChangeArrowheads="1"/>
            </p:cNvSpPr>
            <p:nvPr/>
          </p:nvSpPr>
          <p:spPr bwMode="auto">
            <a:xfrm>
              <a:off x="1327" y="2197"/>
              <a:ext cx="455" cy="194"/>
            </a:xfrm>
            <a:prstGeom prst="rect">
              <a:avLst/>
            </a:prstGeom>
            <a:noFill/>
            <a:ln w="9525">
              <a:noFill/>
              <a:miter lim="800000"/>
              <a:headEnd/>
              <a:tailEnd/>
            </a:ln>
          </p:spPr>
          <p:txBody>
            <a:bodyPr wrap="none" lIns="0" tIns="0" rIns="0" bIns="0">
              <a:spAutoFit/>
            </a:bodyPr>
            <a:lstStyle/>
            <a:p>
              <a:r>
                <a:rPr lang="en-GB" sz="2000">
                  <a:solidFill>
                    <a:srgbClr val="000000"/>
                  </a:solidFill>
                  <a:latin typeface="Times" charset="0"/>
                </a:rPr>
                <a:t>Process</a:t>
              </a:r>
              <a:endParaRPr lang="en-GB">
                <a:latin typeface="Times" charset="0"/>
              </a:endParaRPr>
            </a:p>
          </p:txBody>
        </p:sp>
        <p:sp>
          <p:nvSpPr>
            <p:cNvPr id="75801" name="Rectangle 29"/>
            <p:cNvSpPr>
              <a:spLocks noChangeArrowheads="1"/>
            </p:cNvSpPr>
            <p:nvPr/>
          </p:nvSpPr>
          <p:spPr bwMode="auto">
            <a:xfrm>
              <a:off x="1988" y="2197"/>
              <a:ext cx="1365" cy="194"/>
            </a:xfrm>
            <a:prstGeom prst="rect">
              <a:avLst/>
            </a:prstGeom>
            <a:noFill/>
            <a:ln w="9525">
              <a:noFill/>
              <a:miter lim="800000"/>
              <a:headEnd/>
              <a:tailEnd/>
            </a:ln>
          </p:spPr>
          <p:txBody>
            <a:bodyPr wrap="none" lIns="0" tIns="0" rIns="0" bIns="0">
              <a:spAutoFit/>
            </a:bodyPr>
            <a:lstStyle/>
            <a:p>
              <a:r>
                <a:rPr lang="en-GB" sz="2000" dirty="0">
                  <a:solidFill>
                    <a:srgbClr val="000000"/>
                  </a:solidFill>
                  <a:latin typeface="Times" charset="0"/>
                </a:rPr>
                <a:t>A process completes a </a:t>
              </a:r>
              <a:endParaRPr lang="en-GB" dirty="0">
                <a:latin typeface="Times" charset="0"/>
              </a:endParaRPr>
            </a:p>
          </p:txBody>
        </p:sp>
        <p:sp>
          <p:nvSpPr>
            <p:cNvPr id="75802" name="Rectangle 31"/>
            <p:cNvSpPr>
              <a:spLocks noChangeArrowheads="1"/>
            </p:cNvSpPr>
            <p:nvPr/>
          </p:nvSpPr>
          <p:spPr bwMode="auto">
            <a:xfrm>
              <a:off x="3615" y="2197"/>
              <a:ext cx="1579" cy="194"/>
            </a:xfrm>
            <a:prstGeom prst="rect">
              <a:avLst/>
            </a:prstGeom>
            <a:noFill/>
            <a:ln w="9525">
              <a:noFill/>
              <a:miter lim="800000"/>
              <a:headEnd/>
              <a:tailEnd/>
            </a:ln>
          </p:spPr>
          <p:txBody>
            <a:bodyPr wrap="none" lIns="0" tIns="0" rIns="0" bIns="0">
              <a:spAutoFit/>
            </a:bodyPr>
            <a:lstStyle/>
            <a:p>
              <a:r>
                <a:rPr lang="en-GB" sz="2000">
                  <a:solidFill>
                    <a:srgbClr val="000000"/>
                  </a:solidFill>
                  <a:latin typeface="Times" charset="0"/>
                </a:rPr>
                <a:t> but the message is not put</a:t>
              </a:r>
              <a:endParaRPr lang="en-GB">
                <a:latin typeface="Times" charset="0"/>
              </a:endParaRPr>
            </a:p>
          </p:txBody>
        </p:sp>
        <p:sp>
          <p:nvSpPr>
            <p:cNvPr id="75803" name="Rectangle 32"/>
            <p:cNvSpPr>
              <a:spLocks noChangeArrowheads="1"/>
            </p:cNvSpPr>
            <p:nvPr/>
          </p:nvSpPr>
          <p:spPr bwMode="auto">
            <a:xfrm>
              <a:off x="1988" y="2370"/>
              <a:ext cx="1828" cy="194"/>
            </a:xfrm>
            <a:prstGeom prst="rect">
              <a:avLst/>
            </a:prstGeom>
            <a:noFill/>
            <a:ln w="9525">
              <a:noFill/>
              <a:miter lim="800000"/>
              <a:headEnd/>
              <a:tailEnd/>
            </a:ln>
          </p:spPr>
          <p:txBody>
            <a:bodyPr wrap="none" lIns="0" tIns="0" rIns="0" bIns="0">
              <a:spAutoFit/>
            </a:bodyPr>
            <a:lstStyle/>
            <a:p>
              <a:r>
                <a:rPr lang="en-GB" sz="2000">
                  <a:solidFill>
                    <a:srgbClr val="000000"/>
                  </a:solidFill>
                  <a:latin typeface="Times" charset="0"/>
                </a:rPr>
                <a:t>in its outgoing message buffer.</a:t>
              </a:r>
              <a:endParaRPr lang="en-GB">
                <a:latin typeface="Times" charset="0"/>
              </a:endParaRPr>
            </a:p>
          </p:txBody>
        </p:sp>
        <p:sp>
          <p:nvSpPr>
            <p:cNvPr id="75804" name="Rectangle 33"/>
            <p:cNvSpPr>
              <a:spLocks noChangeArrowheads="1"/>
            </p:cNvSpPr>
            <p:nvPr/>
          </p:nvSpPr>
          <p:spPr bwMode="auto">
            <a:xfrm>
              <a:off x="149" y="2612"/>
              <a:ext cx="962" cy="174"/>
            </a:xfrm>
            <a:prstGeom prst="rect">
              <a:avLst/>
            </a:prstGeom>
            <a:noFill/>
            <a:ln w="9525">
              <a:noFill/>
              <a:miter lim="800000"/>
              <a:headEnd/>
              <a:tailEnd/>
            </a:ln>
          </p:spPr>
          <p:txBody>
            <a:bodyPr wrap="none" lIns="0" tIns="0" rIns="0" bIns="0">
              <a:spAutoFit/>
            </a:bodyPr>
            <a:lstStyle/>
            <a:p>
              <a:r>
                <a:rPr lang="en-GB" sz="1800">
                  <a:solidFill>
                    <a:srgbClr val="000000"/>
                  </a:solidFill>
                  <a:latin typeface="Times" charset="0"/>
                </a:rPr>
                <a:t>Receive-omission</a:t>
              </a:r>
              <a:endParaRPr lang="en-GB" sz="2000">
                <a:latin typeface="Times" charset="0"/>
              </a:endParaRPr>
            </a:p>
          </p:txBody>
        </p:sp>
        <p:sp>
          <p:nvSpPr>
            <p:cNvPr id="75805" name="Rectangle 34"/>
            <p:cNvSpPr>
              <a:spLocks noChangeArrowheads="1"/>
            </p:cNvSpPr>
            <p:nvPr/>
          </p:nvSpPr>
          <p:spPr bwMode="auto">
            <a:xfrm>
              <a:off x="1344" y="2612"/>
              <a:ext cx="455" cy="194"/>
            </a:xfrm>
            <a:prstGeom prst="rect">
              <a:avLst/>
            </a:prstGeom>
            <a:noFill/>
            <a:ln w="9525">
              <a:noFill/>
              <a:miter lim="800000"/>
              <a:headEnd/>
              <a:tailEnd/>
            </a:ln>
          </p:spPr>
          <p:txBody>
            <a:bodyPr wrap="none" lIns="0" tIns="0" rIns="0" bIns="0">
              <a:spAutoFit/>
            </a:bodyPr>
            <a:lstStyle/>
            <a:p>
              <a:r>
                <a:rPr lang="en-GB" sz="2000">
                  <a:solidFill>
                    <a:srgbClr val="000000"/>
                  </a:solidFill>
                  <a:latin typeface="Times" charset="0"/>
                </a:rPr>
                <a:t>Process</a:t>
              </a:r>
              <a:endParaRPr lang="en-GB">
                <a:latin typeface="Times" charset="0"/>
              </a:endParaRPr>
            </a:p>
          </p:txBody>
        </p:sp>
        <p:sp>
          <p:nvSpPr>
            <p:cNvPr id="75806" name="Rectangle 35"/>
            <p:cNvSpPr>
              <a:spLocks noChangeArrowheads="1"/>
            </p:cNvSpPr>
            <p:nvPr/>
          </p:nvSpPr>
          <p:spPr bwMode="auto">
            <a:xfrm>
              <a:off x="1988" y="2543"/>
              <a:ext cx="2985" cy="194"/>
            </a:xfrm>
            <a:prstGeom prst="rect">
              <a:avLst/>
            </a:prstGeom>
            <a:noFill/>
            <a:ln w="9525">
              <a:noFill/>
              <a:miter lim="800000"/>
              <a:headEnd/>
              <a:tailEnd/>
            </a:ln>
          </p:spPr>
          <p:txBody>
            <a:bodyPr wrap="none" lIns="0" tIns="0" rIns="0" bIns="0">
              <a:spAutoFit/>
            </a:bodyPr>
            <a:lstStyle/>
            <a:p>
              <a:r>
                <a:rPr lang="en-GB" sz="2000" dirty="0">
                  <a:solidFill>
                    <a:srgbClr val="000000"/>
                  </a:solidFill>
                  <a:latin typeface="Times" charset="0"/>
                </a:rPr>
                <a:t>A message is put in a process’s incoming message</a:t>
              </a:r>
              <a:endParaRPr lang="en-GB" dirty="0">
                <a:latin typeface="Times" charset="0"/>
              </a:endParaRPr>
            </a:p>
          </p:txBody>
        </p:sp>
        <p:sp>
          <p:nvSpPr>
            <p:cNvPr id="75807" name="Rectangle 36"/>
            <p:cNvSpPr>
              <a:spLocks noChangeArrowheads="1"/>
            </p:cNvSpPr>
            <p:nvPr/>
          </p:nvSpPr>
          <p:spPr bwMode="auto">
            <a:xfrm>
              <a:off x="1988" y="2716"/>
              <a:ext cx="2525" cy="194"/>
            </a:xfrm>
            <a:prstGeom prst="rect">
              <a:avLst/>
            </a:prstGeom>
            <a:noFill/>
            <a:ln w="9525">
              <a:noFill/>
              <a:miter lim="800000"/>
              <a:headEnd/>
              <a:tailEnd/>
            </a:ln>
          </p:spPr>
          <p:txBody>
            <a:bodyPr wrap="none" lIns="0" tIns="0" rIns="0" bIns="0">
              <a:spAutoFit/>
            </a:bodyPr>
            <a:lstStyle/>
            <a:p>
              <a:r>
                <a:rPr lang="en-GB" sz="2000" dirty="0">
                  <a:solidFill>
                    <a:srgbClr val="000000"/>
                  </a:solidFill>
                  <a:latin typeface="Times" charset="0"/>
                </a:rPr>
                <a:t>buffer, but that process does not receive it.</a:t>
              </a:r>
              <a:endParaRPr lang="en-GB" dirty="0">
                <a:latin typeface="Times" charset="0"/>
              </a:endParaRPr>
            </a:p>
          </p:txBody>
        </p:sp>
        <p:sp>
          <p:nvSpPr>
            <p:cNvPr id="75808" name="Rectangle 37"/>
            <p:cNvSpPr>
              <a:spLocks noChangeArrowheads="1"/>
            </p:cNvSpPr>
            <p:nvPr/>
          </p:nvSpPr>
          <p:spPr bwMode="auto">
            <a:xfrm>
              <a:off x="220" y="2889"/>
              <a:ext cx="554" cy="194"/>
            </a:xfrm>
            <a:prstGeom prst="rect">
              <a:avLst/>
            </a:prstGeom>
            <a:noFill/>
            <a:ln w="9525">
              <a:noFill/>
              <a:miter lim="800000"/>
              <a:headEnd/>
              <a:tailEnd/>
            </a:ln>
          </p:spPr>
          <p:txBody>
            <a:bodyPr wrap="none" lIns="0" tIns="0" rIns="0" bIns="0">
              <a:spAutoFit/>
            </a:bodyPr>
            <a:lstStyle/>
            <a:p>
              <a:r>
                <a:rPr lang="en-GB" sz="2000" dirty="0">
                  <a:solidFill>
                    <a:srgbClr val="000000"/>
                  </a:solidFill>
                  <a:latin typeface="Times" charset="0"/>
                </a:rPr>
                <a:t>Arbitrary</a:t>
              </a:r>
              <a:endParaRPr lang="en-GB" dirty="0">
                <a:latin typeface="Times" charset="0"/>
              </a:endParaRPr>
            </a:p>
          </p:txBody>
        </p:sp>
        <p:sp>
          <p:nvSpPr>
            <p:cNvPr id="75809" name="Rectangle 38"/>
            <p:cNvSpPr>
              <a:spLocks noChangeArrowheads="1"/>
            </p:cNvSpPr>
            <p:nvPr/>
          </p:nvSpPr>
          <p:spPr bwMode="auto">
            <a:xfrm>
              <a:off x="192" y="3062"/>
              <a:ext cx="703" cy="194"/>
            </a:xfrm>
            <a:prstGeom prst="rect">
              <a:avLst/>
            </a:prstGeom>
            <a:noFill/>
            <a:ln w="9525">
              <a:noFill/>
              <a:miter lim="800000"/>
              <a:headEnd/>
              <a:tailEnd/>
            </a:ln>
          </p:spPr>
          <p:txBody>
            <a:bodyPr wrap="none" lIns="0" tIns="0" rIns="0" bIns="0">
              <a:spAutoFit/>
            </a:bodyPr>
            <a:lstStyle/>
            <a:p>
              <a:r>
                <a:rPr lang="en-GB" sz="2000">
                  <a:solidFill>
                    <a:srgbClr val="000000"/>
                  </a:solidFill>
                  <a:latin typeface="Times" charset="0"/>
                </a:rPr>
                <a:t>(Byzantine)</a:t>
              </a:r>
              <a:endParaRPr lang="en-GB">
                <a:latin typeface="Times" charset="0"/>
              </a:endParaRPr>
            </a:p>
          </p:txBody>
        </p:sp>
        <p:sp>
          <p:nvSpPr>
            <p:cNvPr id="75810" name="Rectangle 39"/>
            <p:cNvSpPr>
              <a:spLocks noChangeArrowheads="1"/>
            </p:cNvSpPr>
            <p:nvPr/>
          </p:nvSpPr>
          <p:spPr bwMode="auto">
            <a:xfrm>
              <a:off x="1200" y="2944"/>
              <a:ext cx="492" cy="388"/>
            </a:xfrm>
            <a:prstGeom prst="rect">
              <a:avLst/>
            </a:prstGeom>
            <a:noFill/>
            <a:ln w="9525">
              <a:noFill/>
              <a:miter lim="800000"/>
              <a:headEnd/>
              <a:tailEnd/>
            </a:ln>
          </p:spPr>
          <p:txBody>
            <a:bodyPr wrap="none" lIns="0" tIns="0" rIns="0" bIns="0">
              <a:spAutoFit/>
            </a:bodyPr>
            <a:lstStyle/>
            <a:p>
              <a:r>
                <a:rPr lang="en-GB" sz="2000">
                  <a:solidFill>
                    <a:srgbClr val="000000"/>
                  </a:solidFill>
                  <a:latin typeface="Times" charset="0"/>
                </a:rPr>
                <a:t>Process </a:t>
              </a:r>
            </a:p>
            <a:p>
              <a:r>
                <a:rPr lang="en-GB" sz="2000">
                  <a:solidFill>
                    <a:srgbClr val="000000"/>
                  </a:solidFill>
                  <a:latin typeface="Times" charset="0"/>
                </a:rPr>
                <a:t>or</a:t>
              </a:r>
              <a:endParaRPr lang="en-GB">
                <a:latin typeface="Times" charset="0"/>
              </a:endParaRPr>
            </a:p>
          </p:txBody>
        </p:sp>
        <p:sp>
          <p:nvSpPr>
            <p:cNvPr id="75811" name="Rectangle 40"/>
            <p:cNvSpPr>
              <a:spLocks noChangeArrowheads="1"/>
            </p:cNvSpPr>
            <p:nvPr/>
          </p:nvSpPr>
          <p:spPr bwMode="auto">
            <a:xfrm>
              <a:off x="1392" y="3140"/>
              <a:ext cx="463" cy="194"/>
            </a:xfrm>
            <a:prstGeom prst="rect">
              <a:avLst/>
            </a:prstGeom>
            <a:noFill/>
            <a:ln w="9525">
              <a:noFill/>
              <a:miter lim="800000"/>
              <a:headEnd/>
              <a:tailEnd/>
            </a:ln>
          </p:spPr>
          <p:txBody>
            <a:bodyPr wrap="none" lIns="0" tIns="0" rIns="0" bIns="0">
              <a:spAutoFit/>
            </a:bodyPr>
            <a:lstStyle/>
            <a:p>
              <a:r>
                <a:rPr lang="en-GB" sz="2000">
                  <a:solidFill>
                    <a:srgbClr val="000000"/>
                  </a:solidFill>
                  <a:latin typeface="Times" charset="0"/>
                </a:rPr>
                <a:t>channel</a:t>
              </a:r>
              <a:endParaRPr lang="en-GB">
                <a:latin typeface="Times" charset="0"/>
              </a:endParaRPr>
            </a:p>
          </p:txBody>
        </p:sp>
        <p:sp>
          <p:nvSpPr>
            <p:cNvPr id="75812" name="Rectangle 41"/>
            <p:cNvSpPr>
              <a:spLocks noChangeArrowheads="1"/>
            </p:cNvSpPr>
            <p:nvPr/>
          </p:nvSpPr>
          <p:spPr bwMode="auto">
            <a:xfrm>
              <a:off x="1968" y="2900"/>
              <a:ext cx="3103" cy="194"/>
            </a:xfrm>
            <a:prstGeom prst="rect">
              <a:avLst/>
            </a:prstGeom>
            <a:noFill/>
            <a:ln w="9525">
              <a:noFill/>
              <a:miter lim="800000"/>
              <a:headEnd/>
              <a:tailEnd/>
            </a:ln>
          </p:spPr>
          <p:txBody>
            <a:bodyPr wrap="none" lIns="0" tIns="0" rIns="0" bIns="0">
              <a:spAutoFit/>
            </a:bodyPr>
            <a:lstStyle/>
            <a:p>
              <a:r>
                <a:rPr lang="en-GB" sz="2000" dirty="0">
                  <a:solidFill>
                    <a:srgbClr val="000000"/>
                  </a:solidFill>
                  <a:latin typeface="Times" charset="0"/>
                </a:rPr>
                <a:t>Process/channel exhibits arbitrary behaviour: it may</a:t>
              </a:r>
              <a:endParaRPr lang="en-GB" dirty="0">
                <a:latin typeface="Times" charset="0"/>
              </a:endParaRPr>
            </a:p>
          </p:txBody>
        </p:sp>
        <p:sp>
          <p:nvSpPr>
            <p:cNvPr id="75813" name="Rectangle 42"/>
            <p:cNvSpPr>
              <a:spLocks noChangeArrowheads="1"/>
            </p:cNvSpPr>
            <p:nvPr/>
          </p:nvSpPr>
          <p:spPr bwMode="auto">
            <a:xfrm>
              <a:off x="1988" y="3062"/>
              <a:ext cx="3039" cy="194"/>
            </a:xfrm>
            <a:prstGeom prst="rect">
              <a:avLst/>
            </a:prstGeom>
            <a:noFill/>
            <a:ln w="9525">
              <a:noFill/>
              <a:miter lim="800000"/>
              <a:headEnd/>
              <a:tailEnd/>
            </a:ln>
          </p:spPr>
          <p:txBody>
            <a:bodyPr wrap="none" lIns="0" tIns="0" rIns="0" bIns="0">
              <a:spAutoFit/>
            </a:bodyPr>
            <a:lstStyle/>
            <a:p>
              <a:r>
                <a:rPr lang="en-GB" sz="2000" dirty="0">
                  <a:solidFill>
                    <a:srgbClr val="000000"/>
                  </a:solidFill>
                  <a:latin typeface="Times" charset="0"/>
                </a:rPr>
                <a:t>send/transmit arbitrary messages at arbitrary times,</a:t>
              </a:r>
              <a:endParaRPr lang="en-GB" dirty="0">
                <a:latin typeface="Times" charset="0"/>
              </a:endParaRPr>
            </a:p>
          </p:txBody>
        </p:sp>
        <p:sp>
          <p:nvSpPr>
            <p:cNvPr id="75814" name="Rectangle 43"/>
            <p:cNvSpPr>
              <a:spLocks noChangeArrowheads="1"/>
            </p:cNvSpPr>
            <p:nvPr/>
          </p:nvSpPr>
          <p:spPr bwMode="auto">
            <a:xfrm>
              <a:off x="1988" y="3235"/>
              <a:ext cx="2917" cy="194"/>
            </a:xfrm>
            <a:prstGeom prst="rect">
              <a:avLst/>
            </a:prstGeom>
            <a:noFill/>
            <a:ln w="9525">
              <a:noFill/>
              <a:miter lim="800000"/>
              <a:headEnd/>
              <a:tailEnd/>
            </a:ln>
          </p:spPr>
          <p:txBody>
            <a:bodyPr wrap="none" lIns="0" tIns="0" rIns="0" bIns="0">
              <a:spAutoFit/>
            </a:bodyPr>
            <a:lstStyle/>
            <a:p>
              <a:r>
                <a:rPr lang="en-GB" sz="2000">
                  <a:solidFill>
                    <a:srgbClr val="000000"/>
                  </a:solidFill>
                  <a:latin typeface="Times" charset="0"/>
                </a:rPr>
                <a:t>commit omissions; a process may stop or take an</a:t>
              </a:r>
              <a:endParaRPr lang="en-GB">
                <a:latin typeface="Times" charset="0"/>
              </a:endParaRPr>
            </a:p>
          </p:txBody>
        </p:sp>
        <p:sp>
          <p:nvSpPr>
            <p:cNvPr id="75815" name="Rectangle 44"/>
            <p:cNvSpPr>
              <a:spLocks noChangeArrowheads="1"/>
            </p:cNvSpPr>
            <p:nvPr/>
          </p:nvSpPr>
          <p:spPr bwMode="auto">
            <a:xfrm>
              <a:off x="1988" y="3408"/>
              <a:ext cx="843" cy="194"/>
            </a:xfrm>
            <a:prstGeom prst="rect">
              <a:avLst/>
            </a:prstGeom>
            <a:noFill/>
            <a:ln w="9525">
              <a:noFill/>
              <a:miter lim="800000"/>
              <a:headEnd/>
              <a:tailEnd/>
            </a:ln>
          </p:spPr>
          <p:txBody>
            <a:bodyPr wrap="none" lIns="0" tIns="0" rIns="0" bIns="0">
              <a:spAutoFit/>
            </a:bodyPr>
            <a:lstStyle/>
            <a:p>
              <a:r>
                <a:rPr lang="en-GB" sz="2000">
                  <a:solidFill>
                    <a:srgbClr val="000000"/>
                  </a:solidFill>
                  <a:latin typeface="Times" charset="0"/>
                </a:rPr>
                <a:t>incorrect step.</a:t>
              </a:r>
              <a:endParaRPr lang="en-GB">
                <a:latin typeface="Times" charset="0"/>
              </a:endParaRPr>
            </a:p>
          </p:txBody>
        </p:sp>
        <p:sp>
          <p:nvSpPr>
            <p:cNvPr id="75816" name="Line 45"/>
            <p:cNvSpPr>
              <a:spLocks noChangeShapeType="1"/>
            </p:cNvSpPr>
            <p:nvPr/>
          </p:nvSpPr>
          <p:spPr bwMode="auto">
            <a:xfrm>
              <a:off x="240" y="3647"/>
              <a:ext cx="1133" cy="1"/>
            </a:xfrm>
            <a:prstGeom prst="line">
              <a:avLst/>
            </a:prstGeom>
            <a:noFill/>
            <a:ln w="36513">
              <a:solidFill>
                <a:srgbClr val="000000"/>
              </a:solidFill>
              <a:round/>
              <a:headEnd/>
              <a:tailEnd/>
            </a:ln>
          </p:spPr>
          <p:txBody>
            <a:bodyPr/>
            <a:lstStyle/>
            <a:p>
              <a:endParaRPr lang="en-GB"/>
            </a:p>
          </p:txBody>
        </p:sp>
        <p:sp>
          <p:nvSpPr>
            <p:cNvPr id="75817" name="Line 46"/>
            <p:cNvSpPr>
              <a:spLocks noChangeShapeType="1"/>
            </p:cNvSpPr>
            <p:nvPr/>
          </p:nvSpPr>
          <p:spPr bwMode="auto">
            <a:xfrm>
              <a:off x="1387" y="3647"/>
              <a:ext cx="580" cy="1"/>
            </a:xfrm>
            <a:prstGeom prst="line">
              <a:avLst/>
            </a:prstGeom>
            <a:noFill/>
            <a:ln w="36513">
              <a:solidFill>
                <a:srgbClr val="000000"/>
              </a:solidFill>
              <a:round/>
              <a:headEnd/>
              <a:tailEnd/>
            </a:ln>
          </p:spPr>
          <p:txBody>
            <a:bodyPr/>
            <a:lstStyle/>
            <a:p>
              <a:endParaRPr lang="en-GB"/>
            </a:p>
          </p:txBody>
        </p:sp>
        <p:sp>
          <p:nvSpPr>
            <p:cNvPr id="75818" name="Line 47"/>
            <p:cNvSpPr>
              <a:spLocks noChangeShapeType="1"/>
            </p:cNvSpPr>
            <p:nvPr/>
          </p:nvSpPr>
          <p:spPr bwMode="auto">
            <a:xfrm>
              <a:off x="1982" y="3647"/>
              <a:ext cx="3282" cy="1"/>
            </a:xfrm>
            <a:prstGeom prst="line">
              <a:avLst/>
            </a:prstGeom>
            <a:noFill/>
            <a:ln w="36513">
              <a:solidFill>
                <a:srgbClr val="000000"/>
              </a:solidFill>
              <a:round/>
              <a:headEnd/>
              <a:tailEnd/>
            </a:ln>
          </p:spPr>
          <p:txBody>
            <a:bodyPr/>
            <a:lstStyle/>
            <a:p>
              <a:endParaRPr lang="en-GB"/>
            </a:p>
          </p:txBody>
        </p:sp>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idx="1"/>
          </p:nvPr>
        </p:nvSpPr>
        <p:spPr>
          <a:xfrm>
            <a:off x="1143001" y="1200150"/>
            <a:ext cx="8763000" cy="5657850"/>
          </a:xfrm>
        </p:spPr>
        <p:txBody>
          <a:bodyPr/>
          <a:lstStyle/>
          <a:p>
            <a:pPr eaLnBrk="1" hangingPunct="1">
              <a:lnSpc>
                <a:spcPct val="90000"/>
              </a:lnSpc>
            </a:pPr>
            <a:r>
              <a:rPr lang="en-US" altLang="zh-TW" sz="2800" dirty="0" smtClean="0">
                <a:ea typeface="PMingLiU" pitchFamily="18" charset="-120"/>
              </a:rPr>
              <a:t>Described as the worst possible failure semantics, in which any type of error may occur</a:t>
            </a:r>
          </a:p>
          <a:p>
            <a:pPr lvl="1" eaLnBrk="1" hangingPunct="1">
              <a:lnSpc>
                <a:spcPct val="90000"/>
              </a:lnSpc>
            </a:pPr>
            <a:r>
              <a:rPr lang="en-US" altLang="zh-TW" sz="2400" dirty="0" smtClean="0">
                <a:ea typeface="PMingLiU" pitchFamily="18" charset="-120"/>
              </a:rPr>
              <a:t>Process/channel exhibits arbitrary behavior</a:t>
            </a:r>
          </a:p>
          <a:p>
            <a:pPr lvl="1" eaLnBrk="1" hangingPunct="1">
              <a:lnSpc>
                <a:spcPct val="90000"/>
              </a:lnSpc>
            </a:pPr>
            <a:r>
              <a:rPr lang="en-US" altLang="zh-TW" sz="2400" dirty="0" smtClean="0">
                <a:ea typeface="PMingLiU" pitchFamily="18" charset="-120"/>
              </a:rPr>
              <a:t>Process may return a wrong value in response to an invocation</a:t>
            </a:r>
          </a:p>
          <a:p>
            <a:pPr lvl="1" eaLnBrk="1" hangingPunct="1">
              <a:lnSpc>
                <a:spcPct val="90000"/>
              </a:lnSpc>
            </a:pPr>
            <a:endParaRPr lang="en-US" altLang="zh-TW" sz="2000" dirty="0" smtClean="0">
              <a:ea typeface="PMingLiU" pitchFamily="18" charset="-120"/>
            </a:endParaRPr>
          </a:p>
          <a:p>
            <a:pPr eaLnBrk="1" hangingPunct="1">
              <a:lnSpc>
                <a:spcPct val="90000"/>
              </a:lnSpc>
            </a:pPr>
            <a:r>
              <a:rPr lang="en-US" altLang="zh-TW" sz="2800" b="1" dirty="0" smtClean="0">
                <a:ea typeface="PMingLiU" pitchFamily="18" charset="-120"/>
              </a:rPr>
              <a:t>Arbitrary Process failure</a:t>
            </a:r>
          </a:p>
          <a:p>
            <a:pPr lvl="1" eaLnBrk="1" hangingPunct="1">
              <a:lnSpc>
                <a:spcPct val="90000"/>
              </a:lnSpc>
            </a:pPr>
            <a:r>
              <a:rPr lang="en-US" altLang="zh-TW" sz="2400" dirty="0" smtClean="0">
                <a:ea typeface="PMingLiU" pitchFamily="18" charset="-120"/>
              </a:rPr>
              <a:t>Process may omit a step/s or Perform unintended step/s</a:t>
            </a:r>
          </a:p>
          <a:p>
            <a:pPr lvl="1" eaLnBrk="1" hangingPunct="1">
              <a:lnSpc>
                <a:spcPct val="90000"/>
              </a:lnSpc>
            </a:pPr>
            <a:endParaRPr lang="en-US" altLang="zh-TW" sz="2000" dirty="0" smtClean="0">
              <a:ea typeface="PMingLiU" pitchFamily="18" charset="-120"/>
            </a:endParaRPr>
          </a:p>
          <a:p>
            <a:pPr eaLnBrk="1" hangingPunct="1">
              <a:lnSpc>
                <a:spcPct val="90000"/>
              </a:lnSpc>
            </a:pPr>
            <a:r>
              <a:rPr lang="en-US" altLang="zh-TW" sz="2800" b="1" dirty="0" smtClean="0">
                <a:ea typeface="PMingLiU" pitchFamily="18" charset="-120"/>
              </a:rPr>
              <a:t>Arbitrary Communication Failure</a:t>
            </a:r>
          </a:p>
          <a:p>
            <a:pPr lvl="1" eaLnBrk="1" hangingPunct="1">
              <a:lnSpc>
                <a:spcPct val="90000"/>
              </a:lnSpc>
            </a:pPr>
            <a:r>
              <a:rPr lang="en-US" altLang="zh-TW" sz="2400" dirty="0" smtClean="0">
                <a:ea typeface="PMingLiU" pitchFamily="18" charset="-120"/>
              </a:rPr>
              <a:t>Messages contents can be corrupted, a duplicate message can be sent or message can be lost on its way</a:t>
            </a:r>
          </a:p>
          <a:p>
            <a:pPr lvl="1" eaLnBrk="1" hangingPunct="1">
              <a:lnSpc>
                <a:spcPct val="90000"/>
              </a:lnSpc>
            </a:pPr>
            <a:r>
              <a:rPr lang="en-US" altLang="zh-TW" sz="2400" dirty="0" smtClean="0">
                <a:ea typeface="PMingLiU" pitchFamily="18" charset="-120"/>
              </a:rPr>
              <a:t>Rare and can be detected by checksum or message numbering</a:t>
            </a:r>
            <a:endParaRPr lang="en-US" sz="2400" dirty="0" smtClean="0"/>
          </a:p>
        </p:txBody>
      </p:sp>
      <p:sp>
        <p:nvSpPr>
          <p:cNvPr id="74755" name="Rectangle 2"/>
          <p:cNvSpPr>
            <a:spLocks noGrp="1" noChangeArrowheads="1"/>
          </p:cNvSpPr>
          <p:nvPr>
            <p:ph type="title"/>
          </p:nvPr>
        </p:nvSpPr>
        <p:spPr>
          <a:xfrm>
            <a:off x="1114230" y="0"/>
            <a:ext cx="8448870" cy="1143000"/>
          </a:xfrm>
        </p:spPr>
        <p:txBody>
          <a:bodyPr>
            <a:noAutofit/>
          </a:bodyPr>
          <a:lstStyle/>
          <a:p>
            <a:pPr algn="ctr" eaLnBrk="1" hangingPunct="1"/>
            <a:r>
              <a:rPr lang="en-US" sz="4000" dirty="0" smtClean="0">
                <a:solidFill>
                  <a:srgbClr val="FFC000"/>
                </a:solidFill>
              </a:rPr>
              <a:t>Failure model – </a:t>
            </a:r>
            <a:r>
              <a:rPr lang="en-US" sz="3200" dirty="0" smtClean="0">
                <a:solidFill>
                  <a:srgbClr val="FFC000"/>
                </a:solidFill>
              </a:rPr>
              <a:t>Arbitrary or Byzantine Failures</a:t>
            </a:r>
            <a:endParaRPr lang="en-US" sz="4000" dirty="0" smtClean="0">
              <a:solidFill>
                <a:srgbClr val="FFC000"/>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a:xfrm>
            <a:off x="1555750" y="0"/>
            <a:ext cx="8121650" cy="1143000"/>
          </a:xfrm>
        </p:spPr>
        <p:txBody>
          <a:bodyPr>
            <a:normAutofit/>
          </a:bodyPr>
          <a:lstStyle/>
          <a:p>
            <a:pPr algn="ctr" eaLnBrk="1" hangingPunct="1"/>
            <a:r>
              <a:rPr lang="en-US" sz="4000" dirty="0" smtClean="0">
                <a:solidFill>
                  <a:srgbClr val="FFC000"/>
                </a:solidFill>
              </a:rPr>
              <a:t>Failure model - Timing Failures</a:t>
            </a:r>
          </a:p>
        </p:txBody>
      </p:sp>
      <p:grpSp>
        <p:nvGrpSpPr>
          <p:cNvPr id="2" name="Group 4"/>
          <p:cNvGrpSpPr>
            <a:grpSpLocks/>
          </p:cNvGrpSpPr>
          <p:nvPr/>
        </p:nvGrpSpPr>
        <p:grpSpPr bwMode="auto">
          <a:xfrm>
            <a:off x="1178953" y="1412418"/>
            <a:ext cx="8727047" cy="3140532"/>
            <a:chOff x="48" y="2357"/>
            <a:chExt cx="5147" cy="1435"/>
          </a:xfrm>
        </p:grpSpPr>
        <p:sp>
          <p:nvSpPr>
            <p:cNvPr id="76806" name="Rectangle 5"/>
            <p:cNvSpPr>
              <a:spLocks noChangeArrowheads="1"/>
            </p:cNvSpPr>
            <p:nvPr/>
          </p:nvSpPr>
          <p:spPr bwMode="auto">
            <a:xfrm>
              <a:off x="69" y="2380"/>
              <a:ext cx="421" cy="181"/>
            </a:xfrm>
            <a:prstGeom prst="rect">
              <a:avLst/>
            </a:prstGeom>
            <a:noFill/>
            <a:ln w="9525">
              <a:noFill/>
              <a:miter lim="800000"/>
              <a:headEnd/>
              <a:tailEnd/>
            </a:ln>
          </p:spPr>
          <p:txBody>
            <a:bodyPr wrap="none" lIns="0" tIns="0" rIns="0" bIns="0">
              <a:spAutoFit/>
            </a:bodyPr>
            <a:lstStyle/>
            <a:p>
              <a:r>
                <a:rPr lang="en-GB" sz="2000" i="1">
                  <a:solidFill>
                    <a:srgbClr val="000000"/>
                  </a:solidFill>
                </a:rPr>
                <a:t>Class </a:t>
              </a:r>
              <a:endParaRPr lang="en-GB" sz="2000"/>
            </a:p>
          </p:txBody>
        </p:sp>
        <p:sp>
          <p:nvSpPr>
            <p:cNvPr id="76807" name="Rectangle 6"/>
            <p:cNvSpPr>
              <a:spLocks noChangeArrowheads="1"/>
            </p:cNvSpPr>
            <p:nvPr/>
          </p:nvSpPr>
          <p:spPr bwMode="auto">
            <a:xfrm>
              <a:off x="1200" y="2380"/>
              <a:ext cx="461" cy="181"/>
            </a:xfrm>
            <a:prstGeom prst="rect">
              <a:avLst/>
            </a:prstGeom>
            <a:noFill/>
            <a:ln w="9525">
              <a:noFill/>
              <a:miter lim="800000"/>
              <a:headEnd/>
              <a:tailEnd/>
            </a:ln>
          </p:spPr>
          <p:txBody>
            <a:bodyPr wrap="none" lIns="0" tIns="0" rIns="0" bIns="0">
              <a:spAutoFit/>
            </a:bodyPr>
            <a:lstStyle/>
            <a:p>
              <a:r>
                <a:rPr lang="en-GB" sz="2000" i="1">
                  <a:solidFill>
                    <a:srgbClr val="000000"/>
                  </a:solidFill>
                </a:rPr>
                <a:t>Affects</a:t>
              </a:r>
              <a:endParaRPr lang="en-GB" sz="2000"/>
            </a:p>
          </p:txBody>
        </p:sp>
        <p:sp>
          <p:nvSpPr>
            <p:cNvPr id="76808" name="Rectangle 7"/>
            <p:cNvSpPr>
              <a:spLocks noChangeArrowheads="1"/>
            </p:cNvSpPr>
            <p:nvPr/>
          </p:nvSpPr>
          <p:spPr bwMode="auto">
            <a:xfrm>
              <a:off x="2315" y="2380"/>
              <a:ext cx="757" cy="181"/>
            </a:xfrm>
            <a:prstGeom prst="rect">
              <a:avLst/>
            </a:prstGeom>
            <a:noFill/>
            <a:ln w="9525">
              <a:noFill/>
              <a:miter lim="800000"/>
              <a:headEnd/>
              <a:tailEnd/>
            </a:ln>
          </p:spPr>
          <p:txBody>
            <a:bodyPr wrap="none" lIns="0" tIns="0" rIns="0" bIns="0">
              <a:spAutoFit/>
            </a:bodyPr>
            <a:lstStyle/>
            <a:p>
              <a:r>
                <a:rPr lang="en-GB" sz="2000" i="1">
                  <a:solidFill>
                    <a:srgbClr val="000000"/>
                  </a:solidFill>
                </a:rPr>
                <a:t>Description</a:t>
              </a:r>
              <a:endParaRPr lang="en-GB" sz="2000"/>
            </a:p>
          </p:txBody>
        </p:sp>
        <p:sp>
          <p:nvSpPr>
            <p:cNvPr id="76809" name="Line 8"/>
            <p:cNvSpPr>
              <a:spLocks noChangeShapeType="1"/>
            </p:cNvSpPr>
            <p:nvPr/>
          </p:nvSpPr>
          <p:spPr bwMode="auto">
            <a:xfrm>
              <a:off x="48" y="2357"/>
              <a:ext cx="1131" cy="1"/>
            </a:xfrm>
            <a:prstGeom prst="line">
              <a:avLst/>
            </a:prstGeom>
            <a:noFill/>
            <a:ln w="36513">
              <a:solidFill>
                <a:srgbClr val="000000"/>
              </a:solidFill>
              <a:round/>
              <a:headEnd/>
              <a:tailEnd/>
            </a:ln>
          </p:spPr>
          <p:txBody>
            <a:bodyPr/>
            <a:lstStyle/>
            <a:p>
              <a:endParaRPr lang="en-GB"/>
            </a:p>
          </p:txBody>
        </p:sp>
        <p:sp>
          <p:nvSpPr>
            <p:cNvPr id="76810" name="Line 9"/>
            <p:cNvSpPr>
              <a:spLocks noChangeShapeType="1"/>
            </p:cNvSpPr>
            <p:nvPr/>
          </p:nvSpPr>
          <p:spPr bwMode="auto">
            <a:xfrm>
              <a:off x="1194" y="2357"/>
              <a:ext cx="1102" cy="1"/>
            </a:xfrm>
            <a:prstGeom prst="line">
              <a:avLst/>
            </a:prstGeom>
            <a:noFill/>
            <a:ln w="36513">
              <a:solidFill>
                <a:srgbClr val="000000"/>
              </a:solidFill>
              <a:round/>
              <a:headEnd/>
              <a:tailEnd/>
            </a:ln>
          </p:spPr>
          <p:txBody>
            <a:bodyPr/>
            <a:lstStyle/>
            <a:p>
              <a:endParaRPr lang="en-GB"/>
            </a:p>
          </p:txBody>
        </p:sp>
        <p:sp>
          <p:nvSpPr>
            <p:cNvPr id="76811" name="Line 10"/>
            <p:cNvSpPr>
              <a:spLocks noChangeShapeType="1"/>
            </p:cNvSpPr>
            <p:nvPr/>
          </p:nvSpPr>
          <p:spPr bwMode="auto">
            <a:xfrm>
              <a:off x="2310" y="2357"/>
              <a:ext cx="2756" cy="1"/>
            </a:xfrm>
            <a:prstGeom prst="line">
              <a:avLst/>
            </a:prstGeom>
            <a:noFill/>
            <a:ln w="36513">
              <a:solidFill>
                <a:srgbClr val="000000"/>
              </a:solidFill>
              <a:round/>
              <a:headEnd/>
              <a:tailEnd/>
            </a:ln>
          </p:spPr>
          <p:txBody>
            <a:bodyPr/>
            <a:lstStyle/>
            <a:p>
              <a:endParaRPr lang="en-GB"/>
            </a:p>
          </p:txBody>
        </p:sp>
        <p:grpSp>
          <p:nvGrpSpPr>
            <p:cNvPr id="3" name="Group 11"/>
            <p:cNvGrpSpPr>
              <a:grpSpLocks/>
            </p:cNvGrpSpPr>
            <p:nvPr/>
          </p:nvGrpSpPr>
          <p:grpSpPr bwMode="auto">
            <a:xfrm>
              <a:off x="48" y="2569"/>
              <a:ext cx="5018" cy="1"/>
              <a:chOff x="386" y="1567"/>
              <a:chExt cx="5435" cy="1"/>
            </a:xfrm>
          </p:grpSpPr>
          <p:sp>
            <p:nvSpPr>
              <p:cNvPr id="76828" name="Line 12"/>
              <p:cNvSpPr>
                <a:spLocks noChangeShapeType="1"/>
              </p:cNvSpPr>
              <p:nvPr/>
            </p:nvSpPr>
            <p:spPr bwMode="auto">
              <a:xfrm>
                <a:off x="386" y="1567"/>
                <a:ext cx="1225" cy="1"/>
              </a:xfrm>
              <a:prstGeom prst="line">
                <a:avLst/>
              </a:prstGeom>
              <a:noFill/>
              <a:ln w="36513">
                <a:solidFill>
                  <a:srgbClr val="000000"/>
                </a:solidFill>
                <a:round/>
                <a:headEnd/>
                <a:tailEnd/>
              </a:ln>
            </p:spPr>
            <p:txBody>
              <a:bodyPr/>
              <a:lstStyle/>
              <a:p>
                <a:endParaRPr lang="en-GB"/>
              </a:p>
            </p:txBody>
          </p:sp>
          <p:sp>
            <p:nvSpPr>
              <p:cNvPr id="76829" name="Line 13"/>
              <p:cNvSpPr>
                <a:spLocks noChangeShapeType="1"/>
              </p:cNvSpPr>
              <p:nvPr/>
            </p:nvSpPr>
            <p:spPr bwMode="auto">
              <a:xfrm>
                <a:off x="1627" y="1567"/>
                <a:ext cx="1194" cy="1"/>
              </a:xfrm>
              <a:prstGeom prst="line">
                <a:avLst/>
              </a:prstGeom>
              <a:noFill/>
              <a:ln w="36513">
                <a:solidFill>
                  <a:srgbClr val="000000"/>
                </a:solidFill>
                <a:round/>
                <a:headEnd/>
                <a:tailEnd/>
              </a:ln>
            </p:spPr>
            <p:txBody>
              <a:bodyPr/>
              <a:lstStyle/>
              <a:p>
                <a:endParaRPr lang="en-GB"/>
              </a:p>
            </p:txBody>
          </p:sp>
          <p:sp>
            <p:nvSpPr>
              <p:cNvPr id="76830" name="Line 14"/>
              <p:cNvSpPr>
                <a:spLocks noChangeShapeType="1"/>
              </p:cNvSpPr>
              <p:nvPr/>
            </p:nvSpPr>
            <p:spPr bwMode="auto">
              <a:xfrm>
                <a:off x="2836" y="1567"/>
                <a:ext cx="2985" cy="1"/>
              </a:xfrm>
              <a:prstGeom prst="line">
                <a:avLst/>
              </a:prstGeom>
              <a:noFill/>
              <a:ln w="36513">
                <a:solidFill>
                  <a:srgbClr val="000000"/>
                </a:solidFill>
                <a:round/>
                <a:headEnd/>
                <a:tailEnd/>
              </a:ln>
            </p:spPr>
            <p:txBody>
              <a:bodyPr/>
              <a:lstStyle/>
              <a:p>
                <a:endParaRPr lang="en-GB"/>
              </a:p>
            </p:txBody>
          </p:sp>
        </p:grpSp>
        <p:sp>
          <p:nvSpPr>
            <p:cNvPr id="76813" name="Rectangle 15"/>
            <p:cNvSpPr>
              <a:spLocks noChangeArrowheads="1"/>
            </p:cNvSpPr>
            <p:nvPr/>
          </p:nvSpPr>
          <p:spPr bwMode="auto">
            <a:xfrm>
              <a:off x="69" y="2640"/>
              <a:ext cx="865" cy="181"/>
            </a:xfrm>
            <a:prstGeom prst="rect">
              <a:avLst/>
            </a:prstGeom>
            <a:noFill/>
            <a:ln w="9525">
              <a:noFill/>
              <a:miter lim="800000"/>
              <a:headEnd/>
              <a:tailEnd/>
            </a:ln>
          </p:spPr>
          <p:txBody>
            <a:bodyPr wrap="none" lIns="0" tIns="0" rIns="0" bIns="0">
              <a:spAutoFit/>
            </a:bodyPr>
            <a:lstStyle/>
            <a:p>
              <a:r>
                <a:rPr lang="en-GB" sz="2000">
                  <a:solidFill>
                    <a:srgbClr val="000000"/>
                  </a:solidFill>
                </a:rPr>
                <a:t>Performance</a:t>
              </a:r>
              <a:endParaRPr lang="en-GB" sz="2000"/>
            </a:p>
          </p:txBody>
        </p:sp>
        <p:sp>
          <p:nvSpPr>
            <p:cNvPr id="76814" name="Rectangle 16"/>
            <p:cNvSpPr>
              <a:spLocks noChangeArrowheads="1"/>
            </p:cNvSpPr>
            <p:nvPr/>
          </p:nvSpPr>
          <p:spPr bwMode="auto">
            <a:xfrm>
              <a:off x="1314" y="2671"/>
              <a:ext cx="546" cy="181"/>
            </a:xfrm>
            <a:prstGeom prst="rect">
              <a:avLst/>
            </a:prstGeom>
            <a:noFill/>
            <a:ln w="9525">
              <a:noFill/>
              <a:miter lim="800000"/>
              <a:headEnd/>
              <a:tailEnd/>
            </a:ln>
          </p:spPr>
          <p:txBody>
            <a:bodyPr wrap="none" lIns="0" tIns="0" rIns="0" bIns="0">
              <a:spAutoFit/>
            </a:bodyPr>
            <a:lstStyle/>
            <a:p>
              <a:r>
                <a:rPr lang="en-GB" sz="2000">
                  <a:solidFill>
                    <a:srgbClr val="000000"/>
                  </a:solidFill>
                </a:rPr>
                <a:t>Process</a:t>
              </a:r>
              <a:endParaRPr lang="en-GB" sz="2000"/>
            </a:p>
          </p:txBody>
        </p:sp>
        <p:sp>
          <p:nvSpPr>
            <p:cNvPr id="76815" name="Rectangle 17"/>
            <p:cNvSpPr>
              <a:spLocks noChangeArrowheads="1"/>
            </p:cNvSpPr>
            <p:nvPr/>
          </p:nvSpPr>
          <p:spPr bwMode="auto">
            <a:xfrm>
              <a:off x="2093" y="2626"/>
              <a:ext cx="3102" cy="141"/>
            </a:xfrm>
            <a:prstGeom prst="rect">
              <a:avLst/>
            </a:prstGeom>
            <a:noFill/>
            <a:ln w="9525">
              <a:noFill/>
              <a:miter lim="800000"/>
              <a:headEnd/>
              <a:tailEnd/>
            </a:ln>
          </p:spPr>
          <p:txBody>
            <a:bodyPr wrap="square" lIns="0" tIns="0" rIns="0" bIns="0">
              <a:spAutoFit/>
            </a:bodyPr>
            <a:lstStyle/>
            <a:p>
              <a:r>
                <a:rPr lang="en-GB" sz="2000" dirty="0">
                  <a:solidFill>
                    <a:srgbClr val="000000"/>
                  </a:solidFill>
                </a:rPr>
                <a:t>Process exceeds the bounds on the interval</a:t>
              </a:r>
              <a:endParaRPr lang="en-GB" sz="2000" dirty="0"/>
            </a:p>
          </p:txBody>
        </p:sp>
        <p:sp>
          <p:nvSpPr>
            <p:cNvPr id="76816" name="Rectangle 18"/>
            <p:cNvSpPr>
              <a:spLocks noChangeArrowheads="1"/>
            </p:cNvSpPr>
            <p:nvPr/>
          </p:nvSpPr>
          <p:spPr bwMode="auto">
            <a:xfrm>
              <a:off x="2105" y="2774"/>
              <a:ext cx="1865" cy="141"/>
            </a:xfrm>
            <a:prstGeom prst="rect">
              <a:avLst/>
            </a:prstGeom>
            <a:noFill/>
            <a:ln w="9525">
              <a:noFill/>
              <a:miter lim="800000"/>
              <a:headEnd/>
              <a:tailEnd/>
            </a:ln>
          </p:spPr>
          <p:txBody>
            <a:bodyPr wrap="square" lIns="0" tIns="0" rIns="0" bIns="0">
              <a:spAutoFit/>
            </a:bodyPr>
            <a:lstStyle/>
            <a:p>
              <a:r>
                <a:rPr lang="en-GB" sz="2000" dirty="0">
                  <a:solidFill>
                    <a:srgbClr val="000000"/>
                  </a:solidFill>
                </a:rPr>
                <a:t>between two steps.</a:t>
              </a:r>
              <a:endParaRPr lang="en-GB" sz="2000" dirty="0"/>
            </a:p>
          </p:txBody>
        </p:sp>
        <p:sp>
          <p:nvSpPr>
            <p:cNvPr id="76817" name="Rectangle 19"/>
            <p:cNvSpPr>
              <a:spLocks noChangeArrowheads="1"/>
            </p:cNvSpPr>
            <p:nvPr/>
          </p:nvSpPr>
          <p:spPr bwMode="auto">
            <a:xfrm>
              <a:off x="69" y="2996"/>
              <a:ext cx="964" cy="181"/>
            </a:xfrm>
            <a:prstGeom prst="rect">
              <a:avLst/>
            </a:prstGeom>
            <a:noFill/>
            <a:ln w="9525">
              <a:noFill/>
              <a:miter lim="800000"/>
              <a:headEnd/>
              <a:tailEnd/>
            </a:ln>
          </p:spPr>
          <p:txBody>
            <a:bodyPr lIns="0" tIns="0" rIns="0" bIns="0">
              <a:spAutoFit/>
            </a:bodyPr>
            <a:lstStyle/>
            <a:p>
              <a:r>
                <a:rPr lang="en-GB" sz="2000">
                  <a:solidFill>
                    <a:srgbClr val="000000"/>
                  </a:solidFill>
                </a:rPr>
                <a:t>Performance</a:t>
              </a:r>
              <a:endParaRPr lang="en-GB" sz="2000"/>
            </a:p>
          </p:txBody>
        </p:sp>
        <p:sp>
          <p:nvSpPr>
            <p:cNvPr id="76818" name="Rectangle 20"/>
            <p:cNvSpPr>
              <a:spLocks noChangeArrowheads="1"/>
            </p:cNvSpPr>
            <p:nvPr/>
          </p:nvSpPr>
          <p:spPr bwMode="auto">
            <a:xfrm>
              <a:off x="1314" y="2985"/>
              <a:ext cx="564" cy="181"/>
            </a:xfrm>
            <a:prstGeom prst="rect">
              <a:avLst/>
            </a:prstGeom>
            <a:noFill/>
            <a:ln w="9525">
              <a:noFill/>
              <a:miter lim="800000"/>
              <a:headEnd/>
              <a:tailEnd/>
            </a:ln>
          </p:spPr>
          <p:txBody>
            <a:bodyPr wrap="none" lIns="0" tIns="0" rIns="0" bIns="0">
              <a:spAutoFit/>
            </a:bodyPr>
            <a:lstStyle/>
            <a:p>
              <a:r>
                <a:rPr lang="en-GB" sz="2000">
                  <a:solidFill>
                    <a:srgbClr val="000000"/>
                  </a:solidFill>
                </a:rPr>
                <a:t>Channel</a:t>
              </a:r>
              <a:endParaRPr lang="en-GB" sz="2000"/>
            </a:p>
          </p:txBody>
        </p:sp>
        <p:sp>
          <p:nvSpPr>
            <p:cNvPr id="76819" name="Rectangle 21"/>
            <p:cNvSpPr>
              <a:spLocks noChangeArrowheads="1"/>
            </p:cNvSpPr>
            <p:nvPr/>
          </p:nvSpPr>
          <p:spPr bwMode="auto">
            <a:xfrm>
              <a:off x="2093" y="3037"/>
              <a:ext cx="2611" cy="181"/>
            </a:xfrm>
            <a:prstGeom prst="rect">
              <a:avLst/>
            </a:prstGeom>
            <a:noFill/>
            <a:ln w="9525">
              <a:noFill/>
              <a:miter lim="800000"/>
              <a:headEnd/>
              <a:tailEnd/>
            </a:ln>
          </p:spPr>
          <p:txBody>
            <a:bodyPr wrap="none" lIns="0" tIns="0" rIns="0" bIns="0">
              <a:spAutoFit/>
            </a:bodyPr>
            <a:lstStyle/>
            <a:p>
              <a:r>
                <a:rPr lang="en-GB" sz="2000" dirty="0">
                  <a:solidFill>
                    <a:srgbClr val="000000"/>
                  </a:solidFill>
                </a:rPr>
                <a:t>A message’s transmission takes longer</a:t>
              </a:r>
              <a:endParaRPr lang="en-GB" sz="2000" dirty="0"/>
            </a:p>
          </p:txBody>
        </p:sp>
        <p:sp>
          <p:nvSpPr>
            <p:cNvPr id="76820" name="Rectangle 22"/>
            <p:cNvSpPr>
              <a:spLocks noChangeArrowheads="1"/>
            </p:cNvSpPr>
            <p:nvPr/>
          </p:nvSpPr>
          <p:spPr bwMode="auto">
            <a:xfrm>
              <a:off x="2093" y="3209"/>
              <a:ext cx="1502" cy="181"/>
            </a:xfrm>
            <a:prstGeom prst="rect">
              <a:avLst/>
            </a:prstGeom>
            <a:noFill/>
            <a:ln w="9525">
              <a:noFill/>
              <a:miter lim="800000"/>
              <a:headEnd/>
              <a:tailEnd/>
            </a:ln>
          </p:spPr>
          <p:txBody>
            <a:bodyPr wrap="none" lIns="0" tIns="0" rIns="0" bIns="0">
              <a:spAutoFit/>
            </a:bodyPr>
            <a:lstStyle/>
            <a:p>
              <a:r>
                <a:rPr lang="en-GB" sz="2000" dirty="0">
                  <a:solidFill>
                    <a:srgbClr val="000000"/>
                  </a:solidFill>
                </a:rPr>
                <a:t>than the stated bound.</a:t>
              </a:r>
              <a:endParaRPr lang="en-GB" sz="2000" dirty="0"/>
            </a:p>
          </p:txBody>
        </p:sp>
        <p:sp>
          <p:nvSpPr>
            <p:cNvPr id="76821" name="Line 23"/>
            <p:cNvSpPr>
              <a:spLocks noChangeShapeType="1"/>
            </p:cNvSpPr>
            <p:nvPr/>
          </p:nvSpPr>
          <p:spPr bwMode="auto">
            <a:xfrm>
              <a:off x="48" y="3791"/>
              <a:ext cx="1131" cy="1"/>
            </a:xfrm>
            <a:prstGeom prst="line">
              <a:avLst/>
            </a:prstGeom>
            <a:noFill/>
            <a:ln w="36513">
              <a:solidFill>
                <a:srgbClr val="000000"/>
              </a:solidFill>
              <a:round/>
              <a:headEnd/>
              <a:tailEnd/>
            </a:ln>
          </p:spPr>
          <p:txBody>
            <a:bodyPr/>
            <a:lstStyle/>
            <a:p>
              <a:endParaRPr lang="en-GB"/>
            </a:p>
          </p:txBody>
        </p:sp>
        <p:sp>
          <p:nvSpPr>
            <p:cNvPr id="76822" name="Line 24"/>
            <p:cNvSpPr>
              <a:spLocks noChangeShapeType="1"/>
            </p:cNvSpPr>
            <p:nvPr/>
          </p:nvSpPr>
          <p:spPr bwMode="auto">
            <a:xfrm>
              <a:off x="1194" y="3791"/>
              <a:ext cx="1102" cy="1"/>
            </a:xfrm>
            <a:prstGeom prst="line">
              <a:avLst/>
            </a:prstGeom>
            <a:noFill/>
            <a:ln w="36513">
              <a:solidFill>
                <a:srgbClr val="000000"/>
              </a:solidFill>
              <a:round/>
              <a:headEnd/>
              <a:tailEnd/>
            </a:ln>
          </p:spPr>
          <p:txBody>
            <a:bodyPr/>
            <a:lstStyle/>
            <a:p>
              <a:endParaRPr lang="en-GB"/>
            </a:p>
          </p:txBody>
        </p:sp>
        <p:sp>
          <p:nvSpPr>
            <p:cNvPr id="76823" name="Line 25"/>
            <p:cNvSpPr>
              <a:spLocks noChangeShapeType="1"/>
            </p:cNvSpPr>
            <p:nvPr/>
          </p:nvSpPr>
          <p:spPr bwMode="auto">
            <a:xfrm>
              <a:off x="2310" y="3791"/>
              <a:ext cx="2756" cy="1"/>
            </a:xfrm>
            <a:prstGeom prst="line">
              <a:avLst/>
            </a:prstGeom>
            <a:noFill/>
            <a:ln w="36513">
              <a:solidFill>
                <a:srgbClr val="000000"/>
              </a:solidFill>
              <a:round/>
              <a:headEnd/>
              <a:tailEnd/>
            </a:ln>
          </p:spPr>
          <p:txBody>
            <a:bodyPr/>
            <a:lstStyle/>
            <a:p>
              <a:endParaRPr lang="en-GB"/>
            </a:p>
          </p:txBody>
        </p:sp>
        <p:sp>
          <p:nvSpPr>
            <p:cNvPr id="76824" name="Rectangle 26"/>
            <p:cNvSpPr>
              <a:spLocks noChangeArrowheads="1"/>
            </p:cNvSpPr>
            <p:nvPr/>
          </p:nvSpPr>
          <p:spPr bwMode="auto">
            <a:xfrm>
              <a:off x="97" y="3478"/>
              <a:ext cx="379" cy="181"/>
            </a:xfrm>
            <a:prstGeom prst="rect">
              <a:avLst/>
            </a:prstGeom>
            <a:noFill/>
            <a:ln w="9525">
              <a:noFill/>
              <a:miter lim="800000"/>
              <a:headEnd/>
              <a:tailEnd/>
            </a:ln>
          </p:spPr>
          <p:txBody>
            <a:bodyPr wrap="none" lIns="0" tIns="0" rIns="0" bIns="0">
              <a:spAutoFit/>
            </a:bodyPr>
            <a:lstStyle/>
            <a:p>
              <a:r>
                <a:rPr lang="en-GB" sz="2000">
                  <a:solidFill>
                    <a:srgbClr val="000000"/>
                  </a:solidFill>
                </a:rPr>
                <a:t>Clock</a:t>
              </a:r>
              <a:endParaRPr lang="en-GB" sz="2000"/>
            </a:p>
          </p:txBody>
        </p:sp>
        <p:sp>
          <p:nvSpPr>
            <p:cNvPr id="76825" name="Rectangle 27"/>
            <p:cNvSpPr>
              <a:spLocks noChangeArrowheads="1"/>
            </p:cNvSpPr>
            <p:nvPr/>
          </p:nvSpPr>
          <p:spPr bwMode="auto">
            <a:xfrm>
              <a:off x="1314" y="3478"/>
              <a:ext cx="546" cy="181"/>
            </a:xfrm>
            <a:prstGeom prst="rect">
              <a:avLst/>
            </a:prstGeom>
            <a:noFill/>
            <a:ln w="9525">
              <a:noFill/>
              <a:miter lim="800000"/>
              <a:headEnd/>
              <a:tailEnd/>
            </a:ln>
          </p:spPr>
          <p:txBody>
            <a:bodyPr wrap="none" lIns="0" tIns="0" rIns="0" bIns="0">
              <a:spAutoFit/>
            </a:bodyPr>
            <a:lstStyle/>
            <a:p>
              <a:r>
                <a:rPr lang="en-GB" sz="2000">
                  <a:solidFill>
                    <a:srgbClr val="000000"/>
                  </a:solidFill>
                </a:rPr>
                <a:t>Process</a:t>
              </a:r>
              <a:endParaRPr lang="en-GB" sz="2000"/>
            </a:p>
          </p:txBody>
        </p:sp>
        <p:sp>
          <p:nvSpPr>
            <p:cNvPr id="76826" name="Rectangle 28"/>
            <p:cNvSpPr>
              <a:spLocks noChangeArrowheads="1"/>
            </p:cNvSpPr>
            <p:nvPr/>
          </p:nvSpPr>
          <p:spPr bwMode="auto">
            <a:xfrm>
              <a:off x="2093" y="3388"/>
              <a:ext cx="2040" cy="362"/>
            </a:xfrm>
            <a:prstGeom prst="rect">
              <a:avLst/>
            </a:prstGeom>
            <a:noFill/>
            <a:ln w="9525">
              <a:noFill/>
              <a:miter lim="800000"/>
              <a:headEnd/>
              <a:tailEnd/>
            </a:ln>
          </p:spPr>
          <p:txBody>
            <a:bodyPr wrap="none" lIns="0" tIns="0" rIns="0" bIns="0">
              <a:spAutoFit/>
            </a:bodyPr>
            <a:lstStyle/>
            <a:p>
              <a:r>
                <a:rPr lang="en-GB" sz="2000" dirty="0">
                  <a:solidFill>
                    <a:srgbClr val="000000"/>
                  </a:solidFill>
                </a:rPr>
                <a:t>Process’s local clock exceeds </a:t>
              </a:r>
            </a:p>
            <a:p>
              <a:r>
                <a:rPr lang="en-GB" sz="2000" dirty="0">
                  <a:solidFill>
                    <a:srgbClr val="000000"/>
                  </a:solidFill>
                </a:rPr>
                <a:t>the bounds on its</a:t>
              </a:r>
              <a:endParaRPr lang="en-GB" sz="2000" dirty="0"/>
            </a:p>
          </p:txBody>
        </p:sp>
        <p:sp>
          <p:nvSpPr>
            <p:cNvPr id="76827" name="Rectangle 29"/>
            <p:cNvSpPr>
              <a:spLocks noChangeArrowheads="1"/>
            </p:cNvSpPr>
            <p:nvPr/>
          </p:nvSpPr>
          <p:spPr bwMode="auto">
            <a:xfrm>
              <a:off x="3359" y="3568"/>
              <a:ext cx="1726" cy="181"/>
            </a:xfrm>
            <a:prstGeom prst="rect">
              <a:avLst/>
            </a:prstGeom>
            <a:noFill/>
            <a:ln w="9525">
              <a:noFill/>
              <a:miter lim="800000"/>
              <a:headEnd/>
              <a:tailEnd/>
            </a:ln>
          </p:spPr>
          <p:txBody>
            <a:bodyPr wrap="none" lIns="0" tIns="0" rIns="0" bIns="0">
              <a:spAutoFit/>
            </a:bodyPr>
            <a:lstStyle/>
            <a:p>
              <a:r>
                <a:rPr lang="en-GB" sz="2000">
                  <a:solidFill>
                    <a:srgbClr val="000000"/>
                  </a:solidFill>
                </a:rPr>
                <a:t>rate of drift from real time.</a:t>
              </a:r>
              <a:endParaRPr lang="en-GB" sz="200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a:xfrm>
            <a:off x="1104900" y="1072242"/>
            <a:ext cx="8801100" cy="5785758"/>
          </a:xfrm>
        </p:spPr>
        <p:txBody>
          <a:bodyPr/>
          <a:lstStyle/>
          <a:p>
            <a:pPr eaLnBrk="1" hangingPunct="1">
              <a:lnSpc>
                <a:spcPct val="90000"/>
              </a:lnSpc>
              <a:defRPr/>
            </a:pPr>
            <a:r>
              <a:rPr lang="en-US" sz="2400" dirty="0" smtClean="0">
                <a:ea typeface="+mn-ea"/>
              </a:rPr>
              <a:t>A knowledge of the failure characteristic of a component can enable us to develop a reliable service which use such components which can fail.</a:t>
            </a:r>
          </a:p>
          <a:p>
            <a:pPr lvl="1" eaLnBrk="1" hangingPunct="1">
              <a:lnSpc>
                <a:spcPct val="90000"/>
              </a:lnSpc>
              <a:defRPr/>
            </a:pPr>
            <a:endParaRPr lang="en-US" altLang="zh-TW" sz="2000" dirty="0" smtClean="0">
              <a:ea typeface="+mn-ea"/>
            </a:endParaRPr>
          </a:p>
          <a:p>
            <a:pPr eaLnBrk="1" hangingPunct="1">
              <a:lnSpc>
                <a:spcPct val="90000"/>
              </a:lnSpc>
              <a:defRPr/>
            </a:pPr>
            <a:endParaRPr lang="en-US" sz="2400" dirty="0" smtClean="0">
              <a:ea typeface="+mn-ea"/>
            </a:endParaRPr>
          </a:p>
          <a:p>
            <a:pPr eaLnBrk="1" hangingPunct="1">
              <a:lnSpc>
                <a:spcPct val="90000"/>
              </a:lnSpc>
              <a:defRPr/>
            </a:pPr>
            <a:endParaRPr lang="en-US" sz="2400" dirty="0" smtClean="0"/>
          </a:p>
          <a:p>
            <a:pPr eaLnBrk="1" hangingPunct="1">
              <a:lnSpc>
                <a:spcPct val="90000"/>
              </a:lnSpc>
              <a:defRPr/>
            </a:pPr>
            <a:endParaRPr lang="en-US" sz="2400" dirty="0" smtClean="0">
              <a:ea typeface="+mn-ea"/>
            </a:endParaRPr>
          </a:p>
          <a:p>
            <a:pPr eaLnBrk="1" hangingPunct="1">
              <a:lnSpc>
                <a:spcPct val="90000"/>
              </a:lnSpc>
              <a:defRPr/>
            </a:pPr>
            <a:endParaRPr lang="en-US" sz="2400" dirty="0" smtClean="0"/>
          </a:p>
          <a:p>
            <a:pPr eaLnBrk="1" hangingPunct="1">
              <a:lnSpc>
                <a:spcPct val="90000"/>
              </a:lnSpc>
              <a:defRPr/>
            </a:pPr>
            <a:endParaRPr lang="en-US" sz="2400" dirty="0" smtClean="0">
              <a:ea typeface="+mn-ea"/>
            </a:endParaRPr>
          </a:p>
          <a:p>
            <a:pPr eaLnBrk="1" hangingPunct="1">
              <a:lnSpc>
                <a:spcPct val="90000"/>
              </a:lnSpc>
              <a:defRPr/>
            </a:pPr>
            <a:r>
              <a:rPr lang="en-US" sz="2400" dirty="0" smtClean="0">
                <a:ea typeface="+mn-ea"/>
              </a:rPr>
              <a:t>A service masks a failure, either by hiding it altogether or by converting it into a more </a:t>
            </a:r>
            <a:r>
              <a:rPr lang="en-US" sz="2400" u="sng" dirty="0" smtClean="0">
                <a:ea typeface="+mn-ea"/>
              </a:rPr>
              <a:t>acceptable type of failure</a:t>
            </a:r>
            <a:r>
              <a:rPr lang="en-US" sz="2400" dirty="0" smtClean="0">
                <a:ea typeface="+mn-ea"/>
              </a:rPr>
              <a:t>.</a:t>
            </a:r>
          </a:p>
          <a:p>
            <a:pPr eaLnBrk="1" hangingPunct="1">
              <a:lnSpc>
                <a:spcPct val="90000"/>
              </a:lnSpc>
              <a:defRPr/>
            </a:pPr>
            <a:endParaRPr lang="en-US" sz="2400" dirty="0" smtClean="0"/>
          </a:p>
          <a:p>
            <a:pPr eaLnBrk="1" hangingPunct="1">
              <a:lnSpc>
                <a:spcPct val="90000"/>
              </a:lnSpc>
              <a:defRPr/>
            </a:pPr>
            <a:r>
              <a:rPr lang="en-US" altLang="zh-TW" sz="2400" dirty="0" smtClean="0"/>
              <a:t>Converting failure, checksum, retransmit message, replication, restoring information (convert arbitrary failure to omission failure)</a:t>
            </a:r>
            <a:endParaRPr lang="en-US" sz="2400" dirty="0" smtClean="0"/>
          </a:p>
          <a:p>
            <a:pPr eaLnBrk="1" hangingPunct="1">
              <a:lnSpc>
                <a:spcPct val="90000"/>
              </a:lnSpc>
              <a:defRPr/>
            </a:pPr>
            <a:endParaRPr lang="en-US" sz="2400" dirty="0" smtClean="0">
              <a:ea typeface="+mn-ea"/>
            </a:endParaRPr>
          </a:p>
        </p:txBody>
      </p:sp>
      <p:sp>
        <p:nvSpPr>
          <p:cNvPr id="77827" name="Rectangle 2"/>
          <p:cNvSpPr>
            <a:spLocks noGrp="1" noChangeArrowheads="1"/>
          </p:cNvSpPr>
          <p:nvPr>
            <p:ph type="title"/>
          </p:nvPr>
        </p:nvSpPr>
        <p:spPr>
          <a:xfrm>
            <a:off x="1069521" y="0"/>
            <a:ext cx="8420100" cy="914400"/>
          </a:xfrm>
        </p:spPr>
        <p:txBody>
          <a:bodyPr>
            <a:normAutofit/>
          </a:bodyPr>
          <a:lstStyle/>
          <a:p>
            <a:pPr algn="ctr" eaLnBrk="1" hangingPunct="1"/>
            <a:r>
              <a:rPr lang="en-US" sz="4000" dirty="0" smtClean="0">
                <a:solidFill>
                  <a:srgbClr val="FFC000"/>
                </a:solidFill>
              </a:rPr>
              <a:t>Failure Model – Masking Failures</a:t>
            </a:r>
          </a:p>
        </p:txBody>
      </p:sp>
      <p:sp>
        <p:nvSpPr>
          <p:cNvPr id="4" name="TextBox 3"/>
          <p:cNvSpPr txBox="1"/>
          <p:nvPr/>
        </p:nvSpPr>
        <p:spPr>
          <a:xfrm>
            <a:off x="1197033" y="2286000"/>
            <a:ext cx="8429105" cy="1938992"/>
          </a:xfrm>
          <a:prstGeom prst="rect">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smtClean="0"/>
              <a:t>Component in a DS is generally constructed from a collection of other components. </a:t>
            </a:r>
          </a:p>
          <a:p>
            <a:pPr algn="ctr"/>
            <a:r>
              <a:rPr lang="en-US" sz="2000" dirty="0" smtClean="0"/>
              <a:t>It is possible to construct reliable services from components that exhibit failures. </a:t>
            </a:r>
          </a:p>
          <a:p>
            <a:pPr algn="ctr"/>
            <a:r>
              <a:rPr lang="en-US" sz="2000" dirty="0" smtClean="0"/>
              <a:t>(For </a:t>
            </a:r>
            <a:r>
              <a:rPr lang="en-US" sz="2000" dirty="0" err="1" smtClean="0"/>
              <a:t>exampel</a:t>
            </a:r>
            <a:r>
              <a:rPr lang="en-US" sz="2000" dirty="0" smtClean="0"/>
              <a:t>: multiple servers that hold replicas of data can continue to provide a service when some of them fails.</a:t>
            </a:r>
            <a:endParaRPr lang="en-GB" sz="2000"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a:xfrm>
            <a:off x="1231640" y="1009650"/>
            <a:ext cx="8509259" cy="5010150"/>
          </a:xfrm>
        </p:spPr>
        <p:txBody>
          <a:bodyPr/>
          <a:lstStyle/>
          <a:p>
            <a:pPr eaLnBrk="1" hangingPunct="1">
              <a:lnSpc>
                <a:spcPct val="90000"/>
              </a:lnSpc>
              <a:defRPr/>
            </a:pPr>
            <a:r>
              <a:rPr lang="en-US" b="1" dirty="0" smtClean="0">
                <a:solidFill>
                  <a:schemeClr val="accent6">
                    <a:lumMod val="60000"/>
                    <a:lumOff val="40000"/>
                  </a:schemeClr>
                </a:solidFill>
                <a:ea typeface="+mn-ea"/>
              </a:rPr>
              <a:t>Reliability of one-to-one communication:</a:t>
            </a:r>
          </a:p>
          <a:p>
            <a:pPr lvl="1" eaLnBrk="1" hangingPunct="1">
              <a:lnSpc>
                <a:spcPct val="90000"/>
              </a:lnSpc>
              <a:defRPr/>
            </a:pPr>
            <a:r>
              <a:rPr lang="en-US" dirty="0" smtClean="0">
                <a:ea typeface="+mn-ea"/>
              </a:rPr>
              <a:t>Correct message delivery in presence of failure</a:t>
            </a:r>
          </a:p>
          <a:p>
            <a:pPr lvl="1" eaLnBrk="1" hangingPunct="1">
              <a:lnSpc>
                <a:spcPct val="90000"/>
              </a:lnSpc>
              <a:defRPr/>
            </a:pPr>
            <a:endParaRPr lang="en-US" b="1" dirty="0" smtClean="0">
              <a:solidFill>
                <a:schemeClr val="tx1">
                  <a:lumMod val="50000"/>
                </a:schemeClr>
              </a:solidFill>
              <a:effectLst>
                <a:outerShdw blurRad="38100" dist="38100" dir="2700000" algn="tl">
                  <a:srgbClr val="000000">
                    <a:alpha val="43137"/>
                  </a:srgbClr>
                </a:outerShdw>
              </a:effectLst>
              <a:ea typeface="+mn-ea"/>
            </a:endParaRPr>
          </a:p>
          <a:p>
            <a:pPr lvl="1" eaLnBrk="1" hangingPunct="1">
              <a:lnSpc>
                <a:spcPct val="90000"/>
              </a:lnSpc>
              <a:defRPr/>
            </a:pPr>
            <a:r>
              <a:rPr lang="en-US" b="1" dirty="0" smtClean="0">
                <a:solidFill>
                  <a:schemeClr val="tx1">
                    <a:lumMod val="50000"/>
                  </a:schemeClr>
                </a:solidFill>
                <a:effectLst>
                  <a:outerShdw blurRad="38100" dist="38100" dir="2700000" algn="tl">
                    <a:srgbClr val="000000">
                      <a:alpha val="43137"/>
                    </a:srgbClr>
                  </a:outerShdw>
                </a:effectLst>
                <a:ea typeface="+mn-ea"/>
              </a:rPr>
              <a:t>Validity</a:t>
            </a:r>
            <a:r>
              <a:rPr lang="en-US" dirty="0" smtClean="0">
                <a:ea typeface="+mn-ea"/>
              </a:rPr>
              <a:t>: </a:t>
            </a:r>
            <a:r>
              <a:rPr lang="en-US" altLang="zh-TW" dirty="0" smtClean="0">
                <a:ea typeface="+mn-ea"/>
              </a:rPr>
              <a:t>Any message in the outgoing message buffer is eventually delivered to the incoming message buffer.</a:t>
            </a:r>
          </a:p>
          <a:p>
            <a:pPr lvl="1" eaLnBrk="1" hangingPunct="1">
              <a:lnSpc>
                <a:spcPct val="90000"/>
              </a:lnSpc>
              <a:defRPr/>
            </a:pPr>
            <a:endParaRPr lang="en-US" b="1" dirty="0" smtClean="0">
              <a:solidFill>
                <a:schemeClr val="tx1">
                  <a:lumMod val="50000"/>
                </a:schemeClr>
              </a:solidFill>
              <a:effectLst>
                <a:outerShdw blurRad="38100" dist="38100" dir="2700000" algn="tl">
                  <a:srgbClr val="000000">
                    <a:alpha val="43137"/>
                  </a:srgbClr>
                </a:outerShdw>
              </a:effectLst>
              <a:ea typeface="+mn-ea"/>
            </a:endParaRPr>
          </a:p>
          <a:p>
            <a:pPr lvl="1" eaLnBrk="1" hangingPunct="1">
              <a:lnSpc>
                <a:spcPct val="90000"/>
              </a:lnSpc>
              <a:defRPr/>
            </a:pPr>
            <a:r>
              <a:rPr lang="en-US" b="1" dirty="0" smtClean="0">
                <a:solidFill>
                  <a:schemeClr val="tx1">
                    <a:lumMod val="50000"/>
                  </a:schemeClr>
                </a:solidFill>
                <a:effectLst>
                  <a:outerShdw blurRad="38100" dist="38100" dir="2700000" algn="tl">
                    <a:srgbClr val="000000">
                      <a:alpha val="43137"/>
                    </a:srgbClr>
                  </a:outerShdw>
                </a:effectLst>
                <a:ea typeface="+mn-ea"/>
              </a:rPr>
              <a:t>Integrity</a:t>
            </a:r>
            <a:r>
              <a:rPr lang="en-US" dirty="0" smtClean="0">
                <a:solidFill>
                  <a:schemeClr val="tx1">
                    <a:lumMod val="50000"/>
                  </a:schemeClr>
                </a:solidFill>
                <a:ea typeface="+mn-ea"/>
              </a:rPr>
              <a:t>:</a:t>
            </a:r>
            <a:r>
              <a:rPr lang="en-US" dirty="0" smtClean="0">
                <a:ea typeface="+mn-ea"/>
              </a:rPr>
              <a:t> </a:t>
            </a:r>
            <a:r>
              <a:rPr lang="en-US" altLang="zh-TW" dirty="0" smtClean="0">
                <a:ea typeface="+mn-ea"/>
              </a:rPr>
              <a:t>The message received is identical to one sent, and no messages are delivered twice.</a:t>
            </a:r>
          </a:p>
          <a:p>
            <a:pPr lvl="1" eaLnBrk="1" hangingPunct="1">
              <a:lnSpc>
                <a:spcPct val="90000"/>
              </a:lnSpc>
              <a:defRPr/>
            </a:pPr>
            <a:r>
              <a:rPr lang="en-US" altLang="zh-TW" dirty="0" smtClean="0">
                <a:ea typeface="+mn-ea"/>
              </a:rPr>
              <a:t>Threats: Malicious Users and Protocols</a:t>
            </a:r>
            <a:endParaRPr lang="en-GB" altLang="zh-TW" dirty="0" smtClean="0">
              <a:ea typeface="+mn-ea"/>
            </a:endParaRPr>
          </a:p>
          <a:p>
            <a:pPr eaLnBrk="1" hangingPunct="1">
              <a:lnSpc>
                <a:spcPct val="90000"/>
              </a:lnSpc>
              <a:defRPr/>
            </a:pPr>
            <a:endParaRPr lang="en-US" dirty="0" smtClean="0">
              <a:ea typeface="+mn-ea"/>
            </a:endParaRPr>
          </a:p>
        </p:txBody>
      </p:sp>
      <p:sp>
        <p:nvSpPr>
          <p:cNvPr id="77827" name="Rectangle 2"/>
          <p:cNvSpPr>
            <a:spLocks noGrp="1" noChangeArrowheads="1"/>
          </p:cNvSpPr>
          <p:nvPr>
            <p:ph type="title"/>
          </p:nvPr>
        </p:nvSpPr>
        <p:spPr>
          <a:xfrm>
            <a:off x="1162050" y="0"/>
            <a:ext cx="8420100" cy="914400"/>
          </a:xfrm>
        </p:spPr>
        <p:txBody>
          <a:bodyPr>
            <a:normAutofit/>
          </a:bodyPr>
          <a:lstStyle/>
          <a:p>
            <a:pPr algn="ctr" eaLnBrk="1" hangingPunct="1"/>
            <a:r>
              <a:rPr lang="en-US" sz="4000" dirty="0" smtClean="0">
                <a:solidFill>
                  <a:srgbClr val="FFC000"/>
                </a:solidFill>
              </a:rPr>
              <a:t>Failure model - Remedies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4350" y="2402376"/>
            <a:ext cx="8121650" cy="1143000"/>
          </a:xfrm>
        </p:spPr>
        <p:txBody>
          <a:bodyPr>
            <a:normAutofit/>
          </a:bodyPr>
          <a:lstStyle/>
          <a:p>
            <a:pPr algn="ctr"/>
            <a:r>
              <a:rPr lang="en-GB" dirty="0" smtClean="0">
                <a:solidFill>
                  <a:srgbClr val="FFC000"/>
                </a:solidFill>
              </a:rPr>
              <a:t>Self Study*</a:t>
            </a:r>
            <a:endParaRPr lang="en-GB" dirty="0">
              <a:solidFill>
                <a:srgbClr val="FFC000"/>
              </a:solidFill>
            </a:endParaRPr>
          </a:p>
        </p:txBody>
      </p:sp>
      <p:sp>
        <p:nvSpPr>
          <p:cNvPr id="3" name="Content Placeholder 2"/>
          <p:cNvSpPr>
            <a:spLocks noGrp="1"/>
          </p:cNvSpPr>
          <p:nvPr>
            <p:ph idx="1"/>
          </p:nvPr>
        </p:nvSpPr>
        <p:spPr>
          <a:xfrm>
            <a:off x="1450242" y="5756031"/>
            <a:ext cx="8121650" cy="679938"/>
          </a:xfrm>
        </p:spPr>
        <p:txBody>
          <a:bodyPr/>
          <a:lstStyle/>
          <a:p>
            <a:pPr>
              <a:buNone/>
            </a:pPr>
            <a:r>
              <a:rPr lang="en-GB" sz="2000" dirty="0" smtClean="0"/>
              <a:t>*   Note: This is different from other “End-of-Lecture” additional slides. The following slides are included in syllabus from exam point-of-view as well</a:t>
            </a:r>
            <a:endParaRPr lang="en-GB" sz="2000" dirty="0"/>
          </a:p>
        </p:txBody>
      </p:sp>
      <p:sp>
        <p:nvSpPr>
          <p:cNvPr id="4" name="Slide Number Placeholder 3"/>
          <p:cNvSpPr>
            <a:spLocks noGrp="1"/>
          </p:cNvSpPr>
          <p:nvPr>
            <p:ph type="sldNum" sz="quarter" idx="12"/>
          </p:nvPr>
        </p:nvSpPr>
        <p:spPr/>
        <p:txBody>
          <a:bodyPr/>
          <a:lstStyle/>
          <a:p>
            <a:pPr>
              <a:defRPr/>
            </a:pPr>
            <a:fld id="{80CD0D0E-834B-45C5-B7BA-3CB42A70640D}" type="slidenum">
              <a:rPr lang="ar-SA" smtClean="0"/>
              <a:pPr>
                <a:defRPr/>
              </a:pPr>
              <a:t>25</a:t>
            </a:fld>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1276350" y="1009650"/>
            <a:ext cx="8629650" cy="4028515"/>
          </a:xfrm>
        </p:spPr>
        <p:txBody>
          <a:bodyPr>
            <a:normAutofit/>
          </a:bodyPr>
          <a:lstStyle/>
          <a:p>
            <a:pPr marL="365760" indent="-256032" eaLnBrk="1" fontAlgn="auto" hangingPunct="1">
              <a:spcAft>
                <a:spcPts val="0"/>
              </a:spcAft>
              <a:buFont typeface="Wingdings 3"/>
              <a:buChar char=""/>
              <a:defRPr/>
            </a:pPr>
            <a:r>
              <a:rPr lang="en-US" sz="3600" dirty="0" smtClean="0">
                <a:solidFill>
                  <a:srgbClr val="FF3300"/>
                </a:solidFill>
                <a:ea typeface="+mn-ea"/>
              </a:rPr>
              <a:t>Security </a:t>
            </a:r>
            <a:r>
              <a:rPr lang="en-US" sz="3600" dirty="0">
                <a:solidFill>
                  <a:srgbClr val="FF3300"/>
                </a:solidFill>
                <a:ea typeface="+mn-ea"/>
              </a:rPr>
              <a:t>model:</a:t>
            </a:r>
            <a:r>
              <a:rPr lang="en-US" sz="3600" dirty="0">
                <a:ea typeface="+mn-ea"/>
              </a:rPr>
              <a:t> </a:t>
            </a:r>
          </a:p>
          <a:p>
            <a:pPr marL="621792" lvl="1" eaLnBrk="1" fontAlgn="auto" hangingPunct="1">
              <a:spcBef>
                <a:spcPts val="324"/>
              </a:spcBef>
              <a:spcAft>
                <a:spcPts val="0"/>
              </a:spcAft>
              <a:buFont typeface="Verdana"/>
              <a:buChar char="◦"/>
              <a:defRPr/>
            </a:pPr>
            <a:endParaRPr lang="en-US" dirty="0" smtClean="0">
              <a:ea typeface="+mn-ea"/>
            </a:endParaRPr>
          </a:p>
          <a:p>
            <a:pPr marL="621792" lvl="1" eaLnBrk="1" fontAlgn="auto" hangingPunct="1">
              <a:spcBef>
                <a:spcPts val="324"/>
              </a:spcBef>
              <a:spcAft>
                <a:spcPts val="0"/>
              </a:spcAft>
              <a:buFont typeface="Verdana"/>
              <a:buChar char="◦"/>
              <a:defRPr/>
            </a:pPr>
            <a:r>
              <a:rPr lang="en-US" dirty="0" smtClean="0">
                <a:ea typeface="+mn-ea"/>
              </a:rPr>
              <a:t>Modular nature of DS and their openness</a:t>
            </a:r>
          </a:p>
          <a:p>
            <a:pPr marL="621792" lvl="1" eaLnBrk="1" fontAlgn="auto" hangingPunct="1">
              <a:spcBef>
                <a:spcPts val="324"/>
              </a:spcBef>
              <a:spcAft>
                <a:spcPts val="0"/>
              </a:spcAft>
              <a:buFont typeface="Verdana"/>
              <a:buChar char="◦"/>
              <a:defRPr/>
            </a:pPr>
            <a:endParaRPr lang="en-US" dirty="0" smtClean="0">
              <a:ea typeface="+mn-ea"/>
            </a:endParaRPr>
          </a:p>
          <a:p>
            <a:pPr marL="621792" lvl="1" eaLnBrk="1" fontAlgn="auto" hangingPunct="1">
              <a:spcBef>
                <a:spcPts val="324"/>
              </a:spcBef>
              <a:spcAft>
                <a:spcPts val="0"/>
              </a:spcAft>
              <a:buFont typeface="Verdana"/>
              <a:buChar char="◦"/>
              <a:defRPr/>
            </a:pPr>
            <a:r>
              <a:rPr lang="en-US" dirty="0" smtClean="0">
                <a:ea typeface="+mn-ea"/>
              </a:rPr>
              <a:t>It defines and classifies the forms that such attacks may take</a:t>
            </a:r>
          </a:p>
          <a:p>
            <a:pPr marL="621792" lvl="1" eaLnBrk="1" fontAlgn="auto" hangingPunct="1">
              <a:spcBef>
                <a:spcPts val="324"/>
              </a:spcBef>
              <a:spcAft>
                <a:spcPts val="0"/>
              </a:spcAft>
              <a:buFont typeface="Verdana"/>
              <a:buChar char="◦"/>
              <a:defRPr/>
            </a:pPr>
            <a:endParaRPr lang="en-US" dirty="0" smtClean="0">
              <a:ea typeface="+mn-ea"/>
            </a:endParaRPr>
          </a:p>
          <a:p>
            <a:pPr marL="621792" lvl="1" eaLnBrk="1" fontAlgn="auto" hangingPunct="1">
              <a:spcBef>
                <a:spcPts val="324"/>
              </a:spcBef>
              <a:spcAft>
                <a:spcPts val="0"/>
              </a:spcAft>
              <a:buFont typeface="Verdana"/>
              <a:buChar char="◦"/>
              <a:defRPr/>
            </a:pPr>
            <a:r>
              <a:rPr lang="en-US" dirty="0" smtClean="0">
                <a:ea typeface="+mn-ea"/>
              </a:rPr>
              <a:t>So we can design a system that are able to resist them</a:t>
            </a:r>
            <a:endParaRPr lang="en-US" sz="3200" dirty="0">
              <a:ea typeface="+mn-ea"/>
            </a:endParaRPr>
          </a:p>
        </p:txBody>
      </p:sp>
      <p:sp>
        <p:nvSpPr>
          <p:cNvPr id="63491" name="Rectangle 2"/>
          <p:cNvSpPr>
            <a:spLocks noGrp="1" noChangeArrowheads="1"/>
          </p:cNvSpPr>
          <p:nvPr>
            <p:ph type="title"/>
          </p:nvPr>
        </p:nvSpPr>
        <p:spPr>
          <a:xfrm>
            <a:off x="1028700" y="0"/>
            <a:ext cx="8420100" cy="838200"/>
          </a:xfrm>
        </p:spPr>
        <p:txBody>
          <a:bodyPr>
            <a:normAutofit/>
          </a:bodyPr>
          <a:lstStyle/>
          <a:p>
            <a:pPr algn="ctr" eaLnBrk="1" hangingPunct="1"/>
            <a:r>
              <a:rPr lang="en-US" sz="2400" dirty="0" smtClean="0">
                <a:solidFill>
                  <a:srgbClr val="FFC000"/>
                </a:solidFill>
              </a:rPr>
              <a:t>2.3	</a:t>
            </a:r>
            <a:r>
              <a:rPr lang="en-US" sz="4000" dirty="0" smtClean="0">
                <a:solidFill>
                  <a:srgbClr val="FFC000"/>
                </a:solidFill>
              </a:rPr>
              <a:t>Fundamental models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p:cNvSpPr>
            <a:spLocks noGrp="1" noChangeArrowheads="1"/>
          </p:cNvSpPr>
          <p:nvPr>
            <p:ph idx="1"/>
          </p:nvPr>
        </p:nvSpPr>
        <p:spPr>
          <a:xfrm>
            <a:off x="1104900" y="800100"/>
            <a:ext cx="9042196" cy="4686300"/>
          </a:xfrm>
        </p:spPr>
        <p:txBody>
          <a:bodyPr/>
          <a:lstStyle/>
          <a:p>
            <a:pPr eaLnBrk="1" hangingPunct="1"/>
            <a:r>
              <a:rPr lang="en-US" sz="2400" dirty="0" smtClean="0"/>
              <a:t>The security of a distributed system:</a:t>
            </a:r>
          </a:p>
          <a:p>
            <a:pPr lvl="1" eaLnBrk="1" hangingPunct="1"/>
            <a:r>
              <a:rPr lang="en-US" sz="2400" dirty="0" smtClean="0"/>
              <a:t>securing the processes and the channels </a:t>
            </a:r>
          </a:p>
          <a:p>
            <a:pPr lvl="1" eaLnBrk="1" hangingPunct="1"/>
            <a:r>
              <a:rPr lang="en-US" sz="2400" dirty="0" smtClean="0"/>
              <a:t>protecting the objects against unauthorized access.</a:t>
            </a:r>
          </a:p>
          <a:p>
            <a:pPr eaLnBrk="1" hangingPunct="1"/>
            <a:r>
              <a:rPr lang="en-US" sz="2400" dirty="0" smtClean="0"/>
              <a:t>Protecting objects.</a:t>
            </a:r>
          </a:p>
          <a:p>
            <a:pPr eaLnBrk="1" hangingPunct="1"/>
            <a:endParaRPr lang="en-US" sz="2000" dirty="0" smtClean="0">
              <a:solidFill>
                <a:srgbClr val="FF0066"/>
              </a:solidFill>
            </a:endParaRPr>
          </a:p>
        </p:txBody>
      </p:sp>
      <p:sp>
        <p:nvSpPr>
          <p:cNvPr id="78851" name="Rectangle 2"/>
          <p:cNvSpPr>
            <a:spLocks noGrp="1" noChangeArrowheads="1"/>
          </p:cNvSpPr>
          <p:nvPr>
            <p:ph type="title"/>
          </p:nvPr>
        </p:nvSpPr>
        <p:spPr>
          <a:xfrm>
            <a:off x="1030452" y="0"/>
            <a:ext cx="8420100" cy="685800"/>
          </a:xfrm>
        </p:spPr>
        <p:txBody>
          <a:bodyPr>
            <a:noAutofit/>
          </a:bodyPr>
          <a:lstStyle/>
          <a:p>
            <a:pPr algn="ctr" eaLnBrk="1" hangingPunct="1"/>
            <a:r>
              <a:rPr lang="en-US" sz="4000" dirty="0" smtClean="0">
                <a:solidFill>
                  <a:srgbClr val="FFC000"/>
                </a:solidFill>
              </a:rPr>
              <a:t>Security model - Basics</a:t>
            </a:r>
          </a:p>
        </p:txBody>
      </p:sp>
      <p:sp>
        <p:nvSpPr>
          <p:cNvPr id="78852" name="Text Box 6"/>
          <p:cNvSpPr txBox="1">
            <a:spLocks noChangeArrowheads="1"/>
          </p:cNvSpPr>
          <p:nvPr/>
        </p:nvSpPr>
        <p:spPr bwMode="auto">
          <a:xfrm>
            <a:off x="1237364" y="4933951"/>
            <a:ext cx="8668636" cy="1938992"/>
          </a:xfrm>
          <a:prstGeom prst="rect">
            <a:avLst/>
          </a:prstGeom>
          <a:noFill/>
          <a:ln w="9525">
            <a:noFill/>
            <a:miter lim="800000"/>
            <a:headEnd/>
            <a:tailEnd/>
          </a:ln>
        </p:spPr>
        <p:txBody>
          <a:bodyPr wrap="square">
            <a:spAutoFit/>
          </a:bodyPr>
          <a:lstStyle/>
          <a:p>
            <a:pPr>
              <a:buFontTx/>
              <a:buChar char="•"/>
            </a:pPr>
            <a:r>
              <a:rPr kumimoji="1" lang="en-US" sz="2400" dirty="0">
                <a:solidFill>
                  <a:srgbClr val="0070C0"/>
                </a:solidFill>
                <a:latin typeface="+mj-lt"/>
              </a:rPr>
              <a:t>Access rights:</a:t>
            </a:r>
          </a:p>
          <a:p>
            <a:pPr lvl="1">
              <a:buFontTx/>
              <a:buChar char="•"/>
            </a:pPr>
            <a:r>
              <a:rPr lang="en-US" sz="2400" dirty="0">
                <a:latin typeface="+mj-lt"/>
              </a:rPr>
              <a:t> Who is allowed to perform operation</a:t>
            </a:r>
          </a:p>
          <a:p>
            <a:pPr>
              <a:buFontTx/>
              <a:buChar char="•"/>
            </a:pPr>
            <a:r>
              <a:rPr kumimoji="1" lang="en-US" sz="2400" dirty="0">
                <a:solidFill>
                  <a:srgbClr val="0070C0"/>
                </a:solidFill>
                <a:latin typeface="+mj-lt"/>
              </a:rPr>
              <a:t>Principal:</a:t>
            </a:r>
            <a:r>
              <a:rPr lang="en-US" sz="2400" dirty="0">
                <a:solidFill>
                  <a:srgbClr val="0070C0"/>
                </a:solidFill>
                <a:latin typeface="+mj-lt"/>
              </a:rPr>
              <a:t> </a:t>
            </a:r>
          </a:p>
          <a:p>
            <a:pPr lvl="1">
              <a:buFontTx/>
              <a:buChar char="•"/>
            </a:pPr>
            <a:r>
              <a:rPr lang="en-US" sz="2400" dirty="0">
                <a:latin typeface="+mj-lt"/>
              </a:rPr>
              <a:t> Authority associated with each invocation and each result – The behalf on which it is issued </a:t>
            </a:r>
            <a:endParaRPr lang="en-GB" sz="2400" dirty="0">
              <a:latin typeface="+mj-lt"/>
            </a:endParaRPr>
          </a:p>
        </p:txBody>
      </p:sp>
      <p:pic>
        <p:nvPicPr>
          <p:cNvPr id="29701" name="Picture 7"/>
          <p:cNvPicPr>
            <a:picLocks noChangeAspect="1" noChangeArrowheads="1"/>
          </p:cNvPicPr>
          <p:nvPr/>
        </p:nvPicPr>
        <p:blipFill>
          <a:blip r:embed="rId2" cstate="print"/>
          <a:srcRect/>
          <a:stretch>
            <a:fillRect/>
          </a:stretch>
        </p:blipFill>
        <p:spPr bwMode="auto">
          <a:xfrm>
            <a:off x="1104900" y="2724150"/>
            <a:ext cx="8801100" cy="1991828"/>
          </a:xfrm>
          <a:prstGeom prst="rect">
            <a:avLst/>
          </a:prstGeom>
          <a:ln>
            <a:headEnd/>
            <a:tailEnd/>
          </a:ln>
        </p:spPr>
        <p:style>
          <a:lnRef idx="1">
            <a:schemeClr val="accent5"/>
          </a:lnRef>
          <a:fillRef idx="2">
            <a:schemeClr val="accent5"/>
          </a:fillRef>
          <a:effectRef idx="1">
            <a:schemeClr val="accent5"/>
          </a:effectRef>
          <a:fontRef idx="minor">
            <a:schemeClr val="dk1"/>
          </a:fontRef>
        </p:style>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idx="1"/>
          </p:nvPr>
        </p:nvSpPr>
        <p:spPr>
          <a:xfrm>
            <a:off x="1098550" y="876300"/>
            <a:ext cx="8807450" cy="5981700"/>
          </a:xfrm>
        </p:spPr>
        <p:txBody>
          <a:bodyPr/>
          <a:lstStyle/>
          <a:p>
            <a:pPr eaLnBrk="1" hangingPunct="1"/>
            <a:r>
              <a:rPr lang="en-US" dirty="0" smtClean="0">
                <a:solidFill>
                  <a:srgbClr val="FF0066"/>
                </a:solidFill>
              </a:rPr>
              <a:t>Securing processes and their interactions.</a:t>
            </a:r>
          </a:p>
          <a:p>
            <a:pPr lvl="1" eaLnBrk="1" hangingPunct="1"/>
            <a:r>
              <a:rPr lang="en-GB" dirty="0" smtClean="0"/>
              <a:t>Processes interact by sending messages</a:t>
            </a:r>
          </a:p>
          <a:p>
            <a:pPr lvl="1" eaLnBrk="1" hangingPunct="1"/>
            <a:r>
              <a:rPr lang="en-GB" dirty="0" smtClean="0"/>
              <a:t>Servers and Peers expose their interfaces</a:t>
            </a:r>
          </a:p>
          <a:p>
            <a:pPr eaLnBrk="1" hangingPunct="1"/>
            <a:endParaRPr lang="en-US" dirty="0" smtClean="0"/>
          </a:p>
        </p:txBody>
      </p:sp>
      <p:sp>
        <p:nvSpPr>
          <p:cNvPr id="79875" name="Rectangle 2"/>
          <p:cNvSpPr>
            <a:spLocks noGrp="1" noChangeArrowheads="1"/>
          </p:cNvSpPr>
          <p:nvPr>
            <p:ph type="title"/>
          </p:nvPr>
        </p:nvSpPr>
        <p:spPr>
          <a:xfrm>
            <a:off x="1104900" y="0"/>
            <a:ext cx="8801100" cy="819150"/>
          </a:xfrm>
        </p:spPr>
        <p:txBody>
          <a:bodyPr>
            <a:normAutofit/>
          </a:bodyPr>
          <a:lstStyle/>
          <a:p>
            <a:pPr algn="ctr" eaLnBrk="1" hangingPunct="1"/>
            <a:r>
              <a:rPr lang="en-US" sz="4000" dirty="0" smtClean="0">
                <a:solidFill>
                  <a:srgbClr val="FFC000"/>
                </a:solidFill>
              </a:rPr>
              <a:t>Security model – Securing processes </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idx="1"/>
          </p:nvPr>
        </p:nvSpPr>
        <p:spPr>
          <a:xfrm>
            <a:off x="1422400" y="1028700"/>
            <a:ext cx="8121650" cy="5372100"/>
          </a:xfrm>
        </p:spPr>
        <p:txBody>
          <a:bodyPr/>
          <a:lstStyle/>
          <a:p>
            <a:pPr eaLnBrk="1" hangingPunct="1">
              <a:lnSpc>
                <a:spcPct val="90000"/>
              </a:lnSpc>
            </a:pPr>
            <a:r>
              <a:rPr lang="en-US" dirty="0" smtClean="0">
                <a:solidFill>
                  <a:srgbClr val="FF0066"/>
                </a:solidFill>
              </a:rPr>
              <a:t>The enemy</a:t>
            </a:r>
            <a:r>
              <a:rPr lang="en-US" dirty="0" smtClean="0"/>
              <a:t> </a:t>
            </a:r>
          </a:p>
          <a:p>
            <a:pPr lvl="1" eaLnBrk="1" hangingPunct="1">
              <a:lnSpc>
                <a:spcPct val="90000"/>
              </a:lnSpc>
            </a:pPr>
            <a:r>
              <a:rPr lang="en-US" sz="2400" dirty="0" smtClean="0"/>
              <a:t>capable of sending any message to any process and reading or copying any message between a pair of processes.</a:t>
            </a:r>
          </a:p>
          <a:p>
            <a:pPr lvl="1" eaLnBrk="1" hangingPunct="1">
              <a:lnSpc>
                <a:spcPct val="90000"/>
              </a:lnSpc>
            </a:pPr>
            <a:r>
              <a:rPr lang="en-US" sz="2400" dirty="0" smtClean="0">
                <a:solidFill>
                  <a:srgbClr val="FF00FF"/>
                </a:solidFill>
              </a:rPr>
              <a:t>Threats to processes.</a:t>
            </a:r>
          </a:p>
          <a:p>
            <a:pPr lvl="2" eaLnBrk="1" hangingPunct="1">
              <a:lnSpc>
                <a:spcPct val="90000"/>
              </a:lnSpc>
              <a:buFont typeface="Wingdings" pitchFamily="2" charset="2"/>
              <a:buNone/>
            </a:pPr>
            <a:r>
              <a:rPr lang="en-US" altLang="zh-TW" dirty="0" smtClean="0">
                <a:solidFill>
                  <a:srgbClr val="993300"/>
                </a:solidFill>
                <a:ea typeface="PMingLiU" pitchFamily="18" charset="-120"/>
              </a:rPr>
              <a:t>generate a message with a forged source IP address</a:t>
            </a:r>
            <a:endParaRPr lang="en-US" sz="3200" dirty="0" smtClean="0"/>
          </a:p>
          <a:p>
            <a:pPr lvl="1" eaLnBrk="1" hangingPunct="1">
              <a:lnSpc>
                <a:spcPct val="90000"/>
              </a:lnSpc>
            </a:pPr>
            <a:r>
              <a:rPr lang="en-US" sz="2400" dirty="0" smtClean="0">
                <a:solidFill>
                  <a:srgbClr val="FF00FF"/>
                </a:solidFill>
              </a:rPr>
              <a:t>Threats to communication channels.</a:t>
            </a:r>
          </a:p>
          <a:p>
            <a:pPr lvl="2" eaLnBrk="1" hangingPunct="1">
              <a:lnSpc>
                <a:spcPct val="90000"/>
              </a:lnSpc>
              <a:buFont typeface="Wingdings" pitchFamily="2" charset="2"/>
              <a:buNone/>
            </a:pPr>
            <a:r>
              <a:rPr lang="en-US" altLang="zh-TW" dirty="0" smtClean="0">
                <a:solidFill>
                  <a:srgbClr val="993300"/>
                </a:solidFill>
                <a:ea typeface="PMingLiU" pitchFamily="18" charset="-120"/>
              </a:rPr>
              <a:t>copy, alter or inject messages as they travel across the network</a:t>
            </a:r>
            <a:endParaRPr lang="en-US" dirty="0" smtClean="0">
              <a:solidFill>
                <a:srgbClr val="993300"/>
              </a:solidFill>
            </a:endParaRPr>
          </a:p>
          <a:p>
            <a:pPr lvl="2" eaLnBrk="1" hangingPunct="1">
              <a:lnSpc>
                <a:spcPct val="90000"/>
              </a:lnSpc>
            </a:pPr>
            <a:r>
              <a:rPr lang="en-US" sz="2800" dirty="0" smtClean="0">
                <a:solidFill>
                  <a:srgbClr val="000000"/>
                </a:solidFill>
              </a:rPr>
              <a:t>Privacy </a:t>
            </a:r>
          </a:p>
          <a:p>
            <a:pPr lvl="2" eaLnBrk="1" hangingPunct="1">
              <a:lnSpc>
                <a:spcPct val="90000"/>
              </a:lnSpc>
            </a:pPr>
            <a:r>
              <a:rPr lang="en-US" sz="2800" dirty="0" smtClean="0">
                <a:solidFill>
                  <a:srgbClr val="000000"/>
                </a:solidFill>
              </a:rPr>
              <a:t>Integrity</a:t>
            </a:r>
          </a:p>
          <a:p>
            <a:pPr eaLnBrk="1" hangingPunct="1">
              <a:lnSpc>
                <a:spcPct val="90000"/>
              </a:lnSpc>
            </a:pPr>
            <a:endParaRPr lang="en-US" sz="2400" dirty="0" smtClean="0"/>
          </a:p>
        </p:txBody>
      </p:sp>
      <p:sp>
        <p:nvSpPr>
          <p:cNvPr id="80899" name="Rectangle 2"/>
          <p:cNvSpPr>
            <a:spLocks noGrp="1" noChangeArrowheads="1"/>
          </p:cNvSpPr>
          <p:nvPr>
            <p:ph type="title"/>
          </p:nvPr>
        </p:nvSpPr>
        <p:spPr>
          <a:xfrm>
            <a:off x="1085850" y="0"/>
            <a:ext cx="8820150" cy="933450"/>
          </a:xfrm>
        </p:spPr>
        <p:txBody>
          <a:bodyPr/>
          <a:lstStyle/>
          <a:p>
            <a:pPr algn="ctr" eaLnBrk="1" hangingPunct="1"/>
            <a:r>
              <a:rPr lang="en-US" sz="3800" dirty="0" smtClean="0">
                <a:solidFill>
                  <a:srgbClr val="FFC000"/>
                </a:solidFill>
              </a:rPr>
              <a:t>Security model – Enemies and Threats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1265238" y="1020763"/>
            <a:ext cx="8229600" cy="5151437"/>
          </a:xfrm>
        </p:spPr>
        <p:txBody>
          <a:bodyPr/>
          <a:lstStyle/>
          <a:p>
            <a:pPr eaLnBrk="1" hangingPunct="1">
              <a:lnSpc>
                <a:spcPct val="90000"/>
              </a:lnSpc>
            </a:pPr>
            <a:r>
              <a:rPr lang="en-US" sz="2400" b="1" dirty="0" smtClean="0">
                <a:solidFill>
                  <a:srgbClr val="0070C0"/>
                </a:solidFill>
              </a:rPr>
              <a:t>Architectural models (definition):</a:t>
            </a:r>
          </a:p>
          <a:p>
            <a:pPr lvl="1" eaLnBrk="1" hangingPunct="1">
              <a:lnSpc>
                <a:spcPct val="90000"/>
              </a:lnSpc>
              <a:spcBef>
                <a:spcPts val="638"/>
              </a:spcBef>
              <a:buSzPct val="29000"/>
              <a:buFont typeface="StarSymbol"/>
              <a:buChar char=""/>
            </a:pPr>
            <a:r>
              <a:rPr lang="en-GB" sz="2400" dirty="0" smtClean="0"/>
              <a:t>The way in which the components of systems interact with one another and the way in which they are mapped onto an underlying network of computers</a:t>
            </a:r>
            <a:endParaRPr lang="en-US" sz="1800" dirty="0" smtClean="0"/>
          </a:p>
          <a:p>
            <a:pPr eaLnBrk="1" hangingPunct="1">
              <a:lnSpc>
                <a:spcPct val="90000"/>
              </a:lnSpc>
            </a:pPr>
            <a:endParaRPr lang="en-US" sz="2400" b="1" dirty="0" smtClean="0">
              <a:solidFill>
                <a:srgbClr val="0070C0"/>
              </a:solidFill>
            </a:endParaRPr>
          </a:p>
          <a:p>
            <a:pPr eaLnBrk="1" hangingPunct="1">
              <a:lnSpc>
                <a:spcPct val="90000"/>
              </a:lnSpc>
            </a:pPr>
            <a:r>
              <a:rPr lang="en-US" sz="2400" b="1" dirty="0" smtClean="0">
                <a:solidFill>
                  <a:srgbClr val="0070C0"/>
                </a:solidFill>
              </a:rPr>
              <a:t>Architectural models:</a:t>
            </a:r>
          </a:p>
          <a:p>
            <a:pPr lvl="1" eaLnBrk="1" hangingPunct="1">
              <a:lnSpc>
                <a:spcPct val="90000"/>
              </a:lnSpc>
            </a:pPr>
            <a:r>
              <a:rPr lang="en-US" sz="2400" dirty="0" smtClean="0"/>
              <a:t>Placements of parts</a:t>
            </a:r>
          </a:p>
          <a:p>
            <a:pPr lvl="1" eaLnBrk="1" hangingPunct="1">
              <a:lnSpc>
                <a:spcPct val="90000"/>
              </a:lnSpc>
            </a:pPr>
            <a:r>
              <a:rPr lang="en-US" sz="2400" dirty="0" smtClean="0"/>
              <a:t>Relationship between parts</a:t>
            </a:r>
          </a:p>
          <a:p>
            <a:pPr eaLnBrk="1" hangingPunct="1">
              <a:lnSpc>
                <a:spcPct val="90000"/>
              </a:lnSpc>
            </a:pPr>
            <a:r>
              <a:rPr lang="en-US" sz="2400" u="sng" dirty="0" smtClean="0"/>
              <a:t>Examples</a:t>
            </a:r>
          </a:p>
          <a:p>
            <a:pPr lvl="1" eaLnBrk="1" hangingPunct="1">
              <a:lnSpc>
                <a:spcPct val="90000"/>
              </a:lnSpc>
            </a:pPr>
            <a:r>
              <a:rPr lang="en-US" sz="2400" dirty="0" smtClean="0"/>
              <a:t>Client /server </a:t>
            </a:r>
          </a:p>
          <a:p>
            <a:pPr lvl="1" eaLnBrk="1" hangingPunct="1">
              <a:lnSpc>
                <a:spcPct val="90000"/>
              </a:lnSpc>
            </a:pPr>
            <a:r>
              <a:rPr lang="en-US" sz="2400" dirty="0" smtClean="0"/>
              <a:t>Peer-to-peer model</a:t>
            </a:r>
          </a:p>
          <a:p>
            <a:pPr lvl="1" eaLnBrk="1" hangingPunct="1">
              <a:lnSpc>
                <a:spcPct val="90000"/>
              </a:lnSpc>
            </a:pPr>
            <a:r>
              <a:rPr lang="en-US" sz="2400" dirty="0" smtClean="0"/>
              <a:t>Proxy server</a:t>
            </a:r>
          </a:p>
        </p:txBody>
      </p:sp>
      <p:sp>
        <p:nvSpPr>
          <p:cNvPr id="21507" name="Rectangle 2"/>
          <p:cNvSpPr>
            <a:spLocks noGrp="1" noChangeArrowheads="1"/>
          </p:cNvSpPr>
          <p:nvPr>
            <p:ph type="title"/>
          </p:nvPr>
        </p:nvSpPr>
        <p:spPr>
          <a:xfrm>
            <a:off x="1143000" y="0"/>
            <a:ext cx="8020050" cy="1006475"/>
          </a:xfrm>
        </p:spPr>
        <p:txBody>
          <a:bodyPr>
            <a:normAutofit/>
          </a:bodyPr>
          <a:lstStyle/>
          <a:p>
            <a:pPr algn="ctr" eaLnBrk="1" fontAlgn="auto" hangingPunct="1">
              <a:spcAft>
                <a:spcPts val="0"/>
              </a:spcAft>
              <a:defRPr/>
            </a:pPr>
            <a:r>
              <a:rPr lang="en-US" sz="4000" dirty="0" smtClean="0">
                <a:solidFill>
                  <a:srgbClr val="FFC000"/>
                </a:solidFill>
              </a:rPr>
              <a:t>Distributed system models</a:t>
            </a:r>
          </a:p>
        </p:txBody>
      </p:sp>
      <p:sp>
        <p:nvSpPr>
          <p:cNvPr id="21508" name="Slide Number Placeholder 3"/>
          <p:cNvSpPr>
            <a:spLocks noGrp="1"/>
          </p:cNvSpPr>
          <p:nvPr>
            <p:ph type="sldNum" sz="quarter" idx="12"/>
          </p:nvPr>
        </p:nvSpPr>
        <p:spPr/>
        <p:txBody>
          <a:bodyPr/>
          <a:lstStyle/>
          <a:p>
            <a:pPr>
              <a:defRPr/>
            </a:pPr>
            <a:fld id="{B1527348-B494-4831-BDF6-AE1256EE872D}" type="slidenum">
              <a:rPr lang="en-US">
                <a:latin typeface="Arial" pitchFamily="34" charset="0"/>
                <a:ea typeface="MS PGothic" pitchFamily="34" charset="-128"/>
              </a:rPr>
              <a:pPr>
                <a:defRPr/>
              </a:pPr>
              <a:t>3</a:t>
            </a:fld>
            <a:endParaRPr lang="en-US">
              <a:latin typeface="Arial" pitchFamily="34" charset="0"/>
              <a:ea typeface="MS PGothic" pitchFamily="34" charset="-128"/>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555750" y="0"/>
            <a:ext cx="8121650" cy="1143000"/>
          </a:xfrm>
        </p:spPr>
        <p:txBody>
          <a:bodyPr>
            <a:normAutofit/>
          </a:bodyPr>
          <a:lstStyle/>
          <a:p>
            <a:pPr algn="ctr" eaLnBrk="1" hangingPunct="1"/>
            <a:r>
              <a:rPr lang="en-US" sz="4000" dirty="0" smtClean="0">
                <a:solidFill>
                  <a:srgbClr val="FFC000"/>
                </a:solidFill>
              </a:rPr>
              <a:t>Security Model - The Enemy</a:t>
            </a:r>
          </a:p>
        </p:txBody>
      </p:sp>
      <p:grpSp>
        <p:nvGrpSpPr>
          <p:cNvPr id="2" name="Group 32"/>
          <p:cNvGrpSpPr>
            <a:grpSpLocks/>
          </p:cNvGrpSpPr>
          <p:nvPr/>
        </p:nvGrpSpPr>
        <p:grpSpPr bwMode="auto">
          <a:xfrm>
            <a:off x="1225551" y="1981201"/>
            <a:ext cx="8533606" cy="2519363"/>
            <a:chOff x="591" y="1360"/>
            <a:chExt cx="4962" cy="1587"/>
          </a:xfrm>
        </p:grpSpPr>
        <p:sp>
          <p:nvSpPr>
            <p:cNvPr id="81924" name="Freeform 4"/>
            <p:cNvSpPr>
              <a:spLocks/>
            </p:cNvSpPr>
            <p:nvPr/>
          </p:nvSpPr>
          <p:spPr bwMode="auto">
            <a:xfrm>
              <a:off x="1642" y="1692"/>
              <a:ext cx="2841" cy="1255"/>
            </a:xfrm>
            <a:custGeom>
              <a:avLst/>
              <a:gdLst>
                <a:gd name="T0" fmla="*/ 2472 w 2841"/>
                <a:gd name="T1" fmla="*/ 111 h 1255"/>
                <a:gd name="T2" fmla="*/ 2011 w 2841"/>
                <a:gd name="T3" fmla="*/ 74 h 1255"/>
                <a:gd name="T4" fmla="*/ 1568 w 2841"/>
                <a:gd name="T5" fmla="*/ 0 h 1255"/>
                <a:gd name="T6" fmla="*/ 1236 w 2841"/>
                <a:gd name="T7" fmla="*/ 0 h 1255"/>
                <a:gd name="T8" fmla="*/ 904 w 2841"/>
                <a:gd name="T9" fmla="*/ 37 h 1255"/>
                <a:gd name="T10" fmla="*/ 259 w 2841"/>
                <a:gd name="T11" fmla="*/ 129 h 1255"/>
                <a:gd name="T12" fmla="*/ 111 w 2841"/>
                <a:gd name="T13" fmla="*/ 185 h 1255"/>
                <a:gd name="T14" fmla="*/ 56 w 2841"/>
                <a:gd name="T15" fmla="*/ 314 h 1255"/>
                <a:gd name="T16" fmla="*/ 19 w 2841"/>
                <a:gd name="T17" fmla="*/ 609 h 1255"/>
                <a:gd name="T18" fmla="*/ 0 w 2841"/>
                <a:gd name="T19" fmla="*/ 775 h 1255"/>
                <a:gd name="T20" fmla="*/ 93 w 2841"/>
                <a:gd name="T21" fmla="*/ 923 h 1255"/>
                <a:gd name="T22" fmla="*/ 406 w 2841"/>
                <a:gd name="T23" fmla="*/ 1125 h 1255"/>
                <a:gd name="T24" fmla="*/ 591 w 2841"/>
                <a:gd name="T25" fmla="*/ 1199 h 1255"/>
                <a:gd name="T26" fmla="*/ 775 w 2841"/>
                <a:gd name="T27" fmla="*/ 1236 h 1255"/>
                <a:gd name="T28" fmla="*/ 1181 w 2841"/>
                <a:gd name="T29" fmla="*/ 1255 h 1255"/>
                <a:gd name="T30" fmla="*/ 1993 w 2841"/>
                <a:gd name="T31" fmla="*/ 1181 h 1255"/>
                <a:gd name="T32" fmla="*/ 2306 w 2841"/>
                <a:gd name="T33" fmla="*/ 1144 h 1255"/>
                <a:gd name="T34" fmla="*/ 2601 w 2841"/>
                <a:gd name="T35" fmla="*/ 1033 h 1255"/>
                <a:gd name="T36" fmla="*/ 2712 w 2841"/>
                <a:gd name="T37" fmla="*/ 941 h 1255"/>
                <a:gd name="T38" fmla="*/ 2804 w 2841"/>
                <a:gd name="T39" fmla="*/ 812 h 1255"/>
                <a:gd name="T40" fmla="*/ 2841 w 2841"/>
                <a:gd name="T41" fmla="*/ 683 h 1255"/>
                <a:gd name="T42" fmla="*/ 2823 w 2841"/>
                <a:gd name="T43" fmla="*/ 535 h 1255"/>
                <a:gd name="T44" fmla="*/ 2730 w 2841"/>
                <a:gd name="T45" fmla="*/ 259 h 1255"/>
                <a:gd name="T46" fmla="*/ 2638 w 2841"/>
                <a:gd name="T47" fmla="*/ 166 h 1255"/>
                <a:gd name="T48" fmla="*/ 2491 w 2841"/>
                <a:gd name="T49" fmla="*/ 129 h 1255"/>
                <a:gd name="T50" fmla="*/ 2472 w 2841"/>
                <a:gd name="T51" fmla="*/ 111 h 12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41"/>
                <a:gd name="T79" fmla="*/ 0 h 1255"/>
                <a:gd name="T80" fmla="*/ 2841 w 2841"/>
                <a:gd name="T81" fmla="*/ 1255 h 125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41" h="1255">
                  <a:moveTo>
                    <a:pt x="2472" y="111"/>
                  </a:moveTo>
                  <a:lnTo>
                    <a:pt x="2011" y="74"/>
                  </a:lnTo>
                  <a:lnTo>
                    <a:pt x="1568" y="0"/>
                  </a:lnTo>
                  <a:lnTo>
                    <a:pt x="1236" y="0"/>
                  </a:lnTo>
                  <a:lnTo>
                    <a:pt x="904" y="37"/>
                  </a:lnTo>
                  <a:lnTo>
                    <a:pt x="259" y="129"/>
                  </a:lnTo>
                  <a:lnTo>
                    <a:pt x="111" y="185"/>
                  </a:lnTo>
                  <a:lnTo>
                    <a:pt x="56" y="314"/>
                  </a:lnTo>
                  <a:lnTo>
                    <a:pt x="19" y="609"/>
                  </a:lnTo>
                  <a:lnTo>
                    <a:pt x="0" y="775"/>
                  </a:lnTo>
                  <a:lnTo>
                    <a:pt x="93" y="923"/>
                  </a:lnTo>
                  <a:lnTo>
                    <a:pt x="406" y="1125"/>
                  </a:lnTo>
                  <a:lnTo>
                    <a:pt x="591" y="1199"/>
                  </a:lnTo>
                  <a:lnTo>
                    <a:pt x="775" y="1236"/>
                  </a:lnTo>
                  <a:lnTo>
                    <a:pt x="1181" y="1255"/>
                  </a:lnTo>
                  <a:lnTo>
                    <a:pt x="1993" y="1181"/>
                  </a:lnTo>
                  <a:lnTo>
                    <a:pt x="2306" y="1144"/>
                  </a:lnTo>
                  <a:lnTo>
                    <a:pt x="2601" y="1033"/>
                  </a:lnTo>
                  <a:lnTo>
                    <a:pt x="2712" y="941"/>
                  </a:lnTo>
                  <a:lnTo>
                    <a:pt x="2804" y="812"/>
                  </a:lnTo>
                  <a:lnTo>
                    <a:pt x="2841" y="683"/>
                  </a:lnTo>
                  <a:lnTo>
                    <a:pt x="2823" y="535"/>
                  </a:lnTo>
                  <a:lnTo>
                    <a:pt x="2730" y="259"/>
                  </a:lnTo>
                  <a:lnTo>
                    <a:pt x="2638" y="166"/>
                  </a:lnTo>
                  <a:lnTo>
                    <a:pt x="2491" y="129"/>
                  </a:lnTo>
                  <a:lnTo>
                    <a:pt x="2472" y="111"/>
                  </a:lnTo>
                  <a:close/>
                </a:path>
              </a:pathLst>
            </a:custGeom>
            <a:solidFill>
              <a:srgbClr val="FFDC99"/>
            </a:solidFill>
            <a:ln w="42863">
              <a:solidFill>
                <a:srgbClr val="FFDC99"/>
              </a:solidFill>
              <a:round/>
              <a:headEnd/>
              <a:tailEnd/>
            </a:ln>
          </p:spPr>
          <p:txBody>
            <a:bodyPr/>
            <a:lstStyle/>
            <a:p>
              <a:endParaRPr lang="en-US"/>
            </a:p>
          </p:txBody>
        </p:sp>
        <p:sp>
          <p:nvSpPr>
            <p:cNvPr id="81925" name="Oval 5"/>
            <p:cNvSpPr>
              <a:spLocks noChangeArrowheads="1"/>
            </p:cNvSpPr>
            <p:nvPr/>
          </p:nvSpPr>
          <p:spPr bwMode="auto">
            <a:xfrm>
              <a:off x="2509" y="1674"/>
              <a:ext cx="1273" cy="516"/>
            </a:xfrm>
            <a:prstGeom prst="ellipse">
              <a:avLst/>
            </a:prstGeom>
            <a:solidFill>
              <a:srgbClr val="FFFFFF"/>
            </a:solidFill>
            <a:ln w="9525">
              <a:noFill/>
              <a:round/>
              <a:headEnd/>
              <a:tailEnd/>
            </a:ln>
          </p:spPr>
          <p:txBody>
            <a:bodyPr/>
            <a:lstStyle/>
            <a:p>
              <a:endParaRPr lang="en-US"/>
            </a:p>
          </p:txBody>
        </p:sp>
        <p:sp>
          <p:nvSpPr>
            <p:cNvPr id="81926" name="Oval 6"/>
            <p:cNvSpPr>
              <a:spLocks noChangeArrowheads="1"/>
            </p:cNvSpPr>
            <p:nvPr/>
          </p:nvSpPr>
          <p:spPr bwMode="auto">
            <a:xfrm>
              <a:off x="2491" y="1655"/>
              <a:ext cx="1310" cy="554"/>
            </a:xfrm>
            <a:prstGeom prst="ellipse">
              <a:avLst/>
            </a:prstGeom>
            <a:noFill/>
            <a:ln w="9525">
              <a:noFill/>
              <a:round/>
              <a:headEnd/>
              <a:tailEnd/>
            </a:ln>
          </p:spPr>
          <p:txBody>
            <a:bodyPr/>
            <a:lstStyle/>
            <a:p>
              <a:endParaRPr lang="en-US"/>
            </a:p>
          </p:txBody>
        </p:sp>
        <p:sp>
          <p:nvSpPr>
            <p:cNvPr id="81927" name="Rectangle 7"/>
            <p:cNvSpPr>
              <a:spLocks noChangeArrowheads="1"/>
            </p:cNvSpPr>
            <p:nvPr/>
          </p:nvSpPr>
          <p:spPr bwMode="auto">
            <a:xfrm>
              <a:off x="2418" y="2457"/>
              <a:ext cx="1526" cy="184"/>
            </a:xfrm>
            <a:prstGeom prst="rect">
              <a:avLst/>
            </a:prstGeom>
            <a:noFill/>
            <a:ln w="9525">
              <a:noFill/>
              <a:miter lim="800000"/>
              <a:headEnd/>
              <a:tailEnd/>
            </a:ln>
          </p:spPr>
          <p:txBody>
            <a:bodyPr wrap="none" lIns="0" tIns="0" rIns="0" bIns="0">
              <a:spAutoFit/>
            </a:bodyPr>
            <a:lstStyle/>
            <a:p>
              <a:r>
                <a:rPr lang="en-GB" sz="1900">
                  <a:solidFill>
                    <a:srgbClr val="000000"/>
                  </a:solidFill>
                </a:rPr>
                <a:t>Communication channel</a:t>
              </a:r>
              <a:endParaRPr lang="en-GB"/>
            </a:p>
          </p:txBody>
        </p:sp>
        <p:sp>
          <p:nvSpPr>
            <p:cNvPr id="81928" name="Rectangle 8"/>
            <p:cNvSpPr>
              <a:spLocks noChangeArrowheads="1"/>
            </p:cNvSpPr>
            <p:nvPr/>
          </p:nvSpPr>
          <p:spPr bwMode="auto">
            <a:xfrm>
              <a:off x="1917" y="1384"/>
              <a:ext cx="528" cy="184"/>
            </a:xfrm>
            <a:prstGeom prst="rect">
              <a:avLst/>
            </a:prstGeom>
            <a:noFill/>
            <a:ln w="9525">
              <a:noFill/>
              <a:miter lim="800000"/>
              <a:headEnd/>
              <a:tailEnd/>
            </a:ln>
          </p:spPr>
          <p:txBody>
            <a:bodyPr wrap="none" lIns="0" tIns="0" rIns="0" bIns="0">
              <a:spAutoFit/>
            </a:bodyPr>
            <a:lstStyle/>
            <a:p>
              <a:r>
                <a:rPr lang="en-GB" sz="1900">
                  <a:solidFill>
                    <a:srgbClr val="000000"/>
                  </a:solidFill>
                </a:rPr>
                <a:t>Copy of </a:t>
              </a:r>
              <a:endParaRPr lang="en-GB"/>
            </a:p>
          </p:txBody>
        </p:sp>
        <p:sp>
          <p:nvSpPr>
            <p:cNvPr id="81929" name="Rectangle 9"/>
            <p:cNvSpPr>
              <a:spLocks noChangeArrowheads="1"/>
            </p:cNvSpPr>
            <p:nvPr/>
          </p:nvSpPr>
          <p:spPr bwMode="auto">
            <a:xfrm>
              <a:off x="2467" y="1369"/>
              <a:ext cx="130" cy="204"/>
            </a:xfrm>
            <a:prstGeom prst="rect">
              <a:avLst/>
            </a:prstGeom>
            <a:noFill/>
            <a:ln w="9525">
              <a:noFill/>
              <a:miter lim="800000"/>
              <a:headEnd/>
              <a:tailEnd/>
            </a:ln>
          </p:spPr>
          <p:txBody>
            <a:bodyPr wrap="none" lIns="0" tIns="0" rIns="0" bIns="0">
              <a:spAutoFit/>
            </a:bodyPr>
            <a:lstStyle/>
            <a:p>
              <a:r>
                <a:rPr lang="en-GB" sz="2100" i="1">
                  <a:solidFill>
                    <a:srgbClr val="000000"/>
                  </a:solidFill>
                </a:rPr>
                <a:t>m</a:t>
              </a:r>
              <a:endParaRPr lang="en-GB"/>
            </a:p>
          </p:txBody>
        </p:sp>
        <p:sp>
          <p:nvSpPr>
            <p:cNvPr id="81930" name="Oval 10"/>
            <p:cNvSpPr>
              <a:spLocks noChangeArrowheads="1"/>
            </p:cNvSpPr>
            <p:nvPr/>
          </p:nvSpPr>
          <p:spPr bwMode="auto">
            <a:xfrm>
              <a:off x="4575" y="2006"/>
              <a:ext cx="978" cy="609"/>
            </a:xfrm>
            <a:prstGeom prst="ellipse">
              <a:avLst/>
            </a:prstGeom>
            <a:solidFill>
              <a:srgbClr val="FFFFFF"/>
            </a:solidFill>
            <a:ln w="42863">
              <a:solidFill>
                <a:srgbClr val="000000"/>
              </a:solidFill>
              <a:round/>
              <a:headEnd/>
              <a:tailEnd/>
            </a:ln>
          </p:spPr>
          <p:txBody>
            <a:bodyPr/>
            <a:lstStyle/>
            <a:p>
              <a:endParaRPr lang="en-US"/>
            </a:p>
          </p:txBody>
        </p:sp>
        <p:sp>
          <p:nvSpPr>
            <p:cNvPr id="81931" name="Oval 11"/>
            <p:cNvSpPr>
              <a:spLocks noChangeArrowheads="1"/>
            </p:cNvSpPr>
            <p:nvPr/>
          </p:nvSpPr>
          <p:spPr bwMode="auto">
            <a:xfrm>
              <a:off x="591" y="2061"/>
              <a:ext cx="941" cy="517"/>
            </a:xfrm>
            <a:prstGeom prst="ellipse">
              <a:avLst/>
            </a:prstGeom>
            <a:solidFill>
              <a:srgbClr val="FFFFFF"/>
            </a:solidFill>
            <a:ln w="42863">
              <a:solidFill>
                <a:srgbClr val="000000"/>
              </a:solidFill>
              <a:round/>
              <a:headEnd/>
              <a:tailEnd/>
            </a:ln>
          </p:spPr>
          <p:txBody>
            <a:bodyPr/>
            <a:lstStyle/>
            <a:p>
              <a:endParaRPr lang="en-US"/>
            </a:p>
          </p:txBody>
        </p:sp>
        <p:sp>
          <p:nvSpPr>
            <p:cNvPr id="81932" name="Line 12"/>
            <p:cNvSpPr>
              <a:spLocks noChangeShapeType="1"/>
            </p:cNvSpPr>
            <p:nvPr/>
          </p:nvSpPr>
          <p:spPr bwMode="auto">
            <a:xfrm>
              <a:off x="1495" y="2227"/>
              <a:ext cx="3117" cy="1"/>
            </a:xfrm>
            <a:prstGeom prst="line">
              <a:avLst/>
            </a:prstGeom>
            <a:noFill/>
            <a:ln w="42863">
              <a:solidFill>
                <a:srgbClr val="000000"/>
              </a:solidFill>
              <a:round/>
              <a:headEnd/>
              <a:tailEnd/>
            </a:ln>
          </p:spPr>
          <p:txBody>
            <a:bodyPr/>
            <a:lstStyle/>
            <a:p>
              <a:endParaRPr lang="en-GB"/>
            </a:p>
          </p:txBody>
        </p:sp>
        <p:sp>
          <p:nvSpPr>
            <p:cNvPr id="81933" name="Line 13"/>
            <p:cNvSpPr>
              <a:spLocks noChangeShapeType="1"/>
            </p:cNvSpPr>
            <p:nvPr/>
          </p:nvSpPr>
          <p:spPr bwMode="auto">
            <a:xfrm>
              <a:off x="1495" y="2393"/>
              <a:ext cx="3117" cy="1"/>
            </a:xfrm>
            <a:prstGeom prst="line">
              <a:avLst/>
            </a:prstGeom>
            <a:noFill/>
            <a:ln w="42863">
              <a:solidFill>
                <a:srgbClr val="000000"/>
              </a:solidFill>
              <a:round/>
              <a:headEnd/>
              <a:tailEnd/>
            </a:ln>
          </p:spPr>
          <p:txBody>
            <a:bodyPr/>
            <a:lstStyle/>
            <a:p>
              <a:endParaRPr lang="en-GB"/>
            </a:p>
          </p:txBody>
        </p:sp>
        <p:sp>
          <p:nvSpPr>
            <p:cNvPr id="81934" name="Rectangle 14"/>
            <p:cNvSpPr>
              <a:spLocks noChangeArrowheads="1"/>
            </p:cNvSpPr>
            <p:nvPr/>
          </p:nvSpPr>
          <p:spPr bwMode="auto">
            <a:xfrm>
              <a:off x="715" y="2214"/>
              <a:ext cx="552" cy="184"/>
            </a:xfrm>
            <a:prstGeom prst="rect">
              <a:avLst/>
            </a:prstGeom>
            <a:noFill/>
            <a:ln w="9525">
              <a:noFill/>
              <a:miter lim="800000"/>
              <a:headEnd/>
              <a:tailEnd/>
            </a:ln>
          </p:spPr>
          <p:txBody>
            <a:bodyPr wrap="none" lIns="0" tIns="0" rIns="0" bIns="0">
              <a:spAutoFit/>
            </a:bodyPr>
            <a:lstStyle/>
            <a:p>
              <a:r>
                <a:rPr lang="en-GB" sz="1900">
                  <a:solidFill>
                    <a:srgbClr val="000000"/>
                  </a:solidFill>
                </a:rPr>
                <a:t>Process </a:t>
              </a:r>
              <a:endParaRPr lang="en-GB"/>
            </a:p>
          </p:txBody>
        </p:sp>
        <p:sp>
          <p:nvSpPr>
            <p:cNvPr id="81935" name="Rectangle 15"/>
            <p:cNvSpPr>
              <a:spLocks noChangeArrowheads="1"/>
            </p:cNvSpPr>
            <p:nvPr/>
          </p:nvSpPr>
          <p:spPr bwMode="auto">
            <a:xfrm>
              <a:off x="1289" y="2199"/>
              <a:ext cx="87" cy="204"/>
            </a:xfrm>
            <a:prstGeom prst="rect">
              <a:avLst/>
            </a:prstGeom>
            <a:noFill/>
            <a:ln w="9525">
              <a:noFill/>
              <a:miter lim="800000"/>
              <a:headEnd/>
              <a:tailEnd/>
            </a:ln>
          </p:spPr>
          <p:txBody>
            <a:bodyPr wrap="none" lIns="0" tIns="0" rIns="0" bIns="0">
              <a:spAutoFit/>
            </a:bodyPr>
            <a:lstStyle/>
            <a:p>
              <a:r>
                <a:rPr lang="en-GB" sz="2100" i="1">
                  <a:solidFill>
                    <a:srgbClr val="000000"/>
                  </a:solidFill>
                </a:rPr>
                <a:t>p</a:t>
              </a:r>
              <a:endParaRPr lang="en-GB"/>
            </a:p>
          </p:txBody>
        </p:sp>
        <p:sp>
          <p:nvSpPr>
            <p:cNvPr id="81936" name="Rectangle 16"/>
            <p:cNvSpPr>
              <a:spLocks noChangeArrowheads="1"/>
            </p:cNvSpPr>
            <p:nvPr/>
          </p:nvSpPr>
          <p:spPr bwMode="auto">
            <a:xfrm>
              <a:off x="4746" y="2233"/>
              <a:ext cx="552" cy="184"/>
            </a:xfrm>
            <a:prstGeom prst="rect">
              <a:avLst/>
            </a:prstGeom>
            <a:noFill/>
            <a:ln w="9525">
              <a:noFill/>
              <a:miter lim="800000"/>
              <a:headEnd/>
              <a:tailEnd/>
            </a:ln>
          </p:spPr>
          <p:txBody>
            <a:bodyPr wrap="none" lIns="0" tIns="0" rIns="0" bIns="0">
              <a:spAutoFit/>
            </a:bodyPr>
            <a:lstStyle/>
            <a:p>
              <a:r>
                <a:rPr lang="en-GB" sz="1900">
                  <a:solidFill>
                    <a:srgbClr val="000000"/>
                  </a:solidFill>
                </a:rPr>
                <a:t>Process </a:t>
              </a:r>
              <a:endParaRPr lang="en-GB"/>
            </a:p>
          </p:txBody>
        </p:sp>
        <p:sp>
          <p:nvSpPr>
            <p:cNvPr id="81937" name="Rectangle 17"/>
            <p:cNvSpPr>
              <a:spLocks noChangeArrowheads="1"/>
            </p:cNvSpPr>
            <p:nvPr/>
          </p:nvSpPr>
          <p:spPr bwMode="auto">
            <a:xfrm>
              <a:off x="5320" y="2218"/>
              <a:ext cx="87" cy="204"/>
            </a:xfrm>
            <a:prstGeom prst="rect">
              <a:avLst/>
            </a:prstGeom>
            <a:noFill/>
            <a:ln w="9525">
              <a:noFill/>
              <a:miter lim="800000"/>
              <a:headEnd/>
              <a:tailEnd/>
            </a:ln>
          </p:spPr>
          <p:txBody>
            <a:bodyPr wrap="none" lIns="0" tIns="0" rIns="0" bIns="0">
              <a:spAutoFit/>
            </a:bodyPr>
            <a:lstStyle/>
            <a:p>
              <a:r>
                <a:rPr lang="en-GB" sz="2100" i="1">
                  <a:solidFill>
                    <a:srgbClr val="000000"/>
                  </a:solidFill>
                </a:rPr>
                <a:t>q</a:t>
              </a:r>
              <a:endParaRPr lang="en-GB"/>
            </a:p>
          </p:txBody>
        </p:sp>
        <p:sp>
          <p:nvSpPr>
            <p:cNvPr id="81938" name="Rectangle 18"/>
            <p:cNvSpPr>
              <a:spLocks noChangeArrowheads="1"/>
            </p:cNvSpPr>
            <p:nvPr/>
          </p:nvSpPr>
          <p:spPr bwMode="auto">
            <a:xfrm>
              <a:off x="1954" y="2199"/>
              <a:ext cx="130" cy="204"/>
            </a:xfrm>
            <a:prstGeom prst="rect">
              <a:avLst/>
            </a:prstGeom>
            <a:noFill/>
            <a:ln w="9525">
              <a:noFill/>
              <a:miter lim="800000"/>
              <a:headEnd/>
              <a:tailEnd/>
            </a:ln>
          </p:spPr>
          <p:txBody>
            <a:bodyPr wrap="none" lIns="0" tIns="0" rIns="0" bIns="0">
              <a:spAutoFit/>
            </a:bodyPr>
            <a:lstStyle/>
            <a:p>
              <a:r>
                <a:rPr lang="en-GB" sz="2100" i="1">
                  <a:solidFill>
                    <a:srgbClr val="000000"/>
                  </a:solidFill>
                </a:rPr>
                <a:t>m</a:t>
              </a:r>
              <a:endParaRPr lang="en-GB"/>
            </a:p>
          </p:txBody>
        </p:sp>
        <p:sp>
          <p:nvSpPr>
            <p:cNvPr id="81939" name="Freeform 19"/>
            <p:cNvSpPr>
              <a:spLocks/>
            </p:cNvSpPr>
            <p:nvPr/>
          </p:nvSpPr>
          <p:spPr bwMode="auto">
            <a:xfrm>
              <a:off x="2399" y="2264"/>
              <a:ext cx="74" cy="92"/>
            </a:xfrm>
            <a:custGeom>
              <a:avLst/>
              <a:gdLst>
                <a:gd name="T0" fmla="*/ 0 w 74"/>
                <a:gd name="T1" fmla="*/ 37 h 92"/>
                <a:gd name="T2" fmla="*/ 0 w 74"/>
                <a:gd name="T3" fmla="*/ 0 h 92"/>
                <a:gd name="T4" fmla="*/ 74 w 74"/>
                <a:gd name="T5" fmla="*/ 37 h 92"/>
                <a:gd name="T6" fmla="*/ 0 w 74"/>
                <a:gd name="T7" fmla="*/ 92 h 92"/>
                <a:gd name="T8" fmla="*/ 0 w 74"/>
                <a:gd name="T9" fmla="*/ 37 h 92"/>
                <a:gd name="T10" fmla="*/ 0 60000 65536"/>
                <a:gd name="T11" fmla="*/ 0 60000 65536"/>
                <a:gd name="T12" fmla="*/ 0 60000 65536"/>
                <a:gd name="T13" fmla="*/ 0 60000 65536"/>
                <a:gd name="T14" fmla="*/ 0 60000 65536"/>
                <a:gd name="T15" fmla="*/ 0 w 74"/>
                <a:gd name="T16" fmla="*/ 0 h 92"/>
                <a:gd name="T17" fmla="*/ 74 w 74"/>
                <a:gd name="T18" fmla="*/ 92 h 92"/>
              </a:gdLst>
              <a:ahLst/>
              <a:cxnLst>
                <a:cxn ang="T10">
                  <a:pos x="T0" y="T1"/>
                </a:cxn>
                <a:cxn ang="T11">
                  <a:pos x="T2" y="T3"/>
                </a:cxn>
                <a:cxn ang="T12">
                  <a:pos x="T4" y="T5"/>
                </a:cxn>
                <a:cxn ang="T13">
                  <a:pos x="T6" y="T7"/>
                </a:cxn>
                <a:cxn ang="T14">
                  <a:pos x="T8" y="T9"/>
                </a:cxn>
              </a:cxnLst>
              <a:rect l="T15" t="T16" r="T17" b="T18"/>
              <a:pathLst>
                <a:path w="74" h="92">
                  <a:moveTo>
                    <a:pt x="0" y="37"/>
                  </a:moveTo>
                  <a:lnTo>
                    <a:pt x="0" y="0"/>
                  </a:lnTo>
                  <a:lnTo>
                    <a:pt x="74" y="37"/>
                  </a:lnTo>
                  <a:lnTo>
                    <a:pt x="0" y="92"/>
                  </a:lnTo>
                  <a:lnTo>
                    <a:pt x="0" y="37"/>
                  </a:lnTo>
                  <a:close/>
                </a:path>
              </a:pathLst>
            </a:custGeom>
            <a:solidFill>
              <a:srgbClr val="000000"/>
            </a:solidFill>
            <a:ln w="42863">
              <a:solidFill>
                <a:srgbClr val="000000"/>
              </a:solidFill>
              <a:round/>
              <a:headEnd/>
              <a:tailEnd/>
            </a:ln>
          </p:spPr>
          <p:txBody>
            <a:bodyPr/>
            <a:lstStyle/>
            <a:p>
              <a:endParaRPr lang="en-US"/>
            </a:p>
          </p:txBody>
        </p:sp>
        <p:sp>
          <p:nvSpPr>
            <p:cNvPr id="81940" name="Line 20"/>
            <p:cNvSpPr>
              <a:spLocks noChangeShapeType="1"/>
            </p:cNvSpPr>
            <p:nvPr/>
          </p:nvSpPr>
          <p:spPr bwMode="auto">
            <a:xfrm>
              <a:off x="2141" y="2301"/>
              <a:ext cx="258" cy="1"/>
            </a:xfrm>
            <a:prstGeom prst="line">
              <a:avLst/>
            </a:prstGeom>
            <a:noFill/>
            <a:ln w="42863">
              <a:solidFill>
                <a:srgbClr val="000000"/>
              </a:solidFill>
              <a:round/>
              <a:headEnd/>
              <a:tailEnd/>
            </a:ln>
          </p:spPr>
          <p:txBody>
            <a:bodyPr/>
            <a:lstStyle/>
            <a:p>
              <a:endParaRPr lang="en-GB"/>
            </a:p>
          </p:txBody>
        </p:sp>
        <p:sp>
          <p:nvSpPr>
            <p:cNvPr id="81941" name="Rectangle 21"/>
            <p:cNvSpPr>
              <a:spLocks noChangeArrowheads="1"/>
            </p:cNvSpPr>
            <p:nvPr/>
          </p:nvSpPr>
          <p:spPr bwMode="auto">
            <a:xfrm>
              <a:off x="2779" y="1835"/>
              <a:ext cx="711" cy="184"/>
            </a:xfrm>
            <a:prstGeom prst="rect">
              <a:avLst/>
            </a:prstGeom>
            <a:noFill/>
            <a:ln w="9525">
              <a:noFill/>
              <a:miter lim="800000"/>
              <a:headEnd/>
              <a:tailEnd/>
            </a:ln>
          </p:spPr>
          <p:txBody>
            <a:bodyPr wrap="none" lIns="0" tIns="0" rIns="0" bIns="0">
              <a:spAutoFit/>
            </a:bodyPr>
            <a:lstStyle/>
            <a:p>
              <a:r>
                <a:rPr lang="en-GB" sz="1900">
                  <a:solidFill>
                    <a:srgbClr val="000000"/>
                  </a:solidFill>
                </a:rPr>
                <a:t>The enemy</a:t>
              </a:r>
              <a:endParaRPr lang="en-GB"/>
            </a:p>
          </p:txBody>
        </p:sp>
        <p:sp>
          <p:nvSpPr>
            <p:cNvPr id="81942" name="Rectangle 22"/>
            <p:cNvSpPr>
              <a:spLocks noChangeArrowheads="1"/>
            </p:cNvSpPr>
            <p:nvPr/>
          </p:nvSpPr>
          <p:spPr bwMode="auto">
            <a:xfrm>
              <a:off x="1882" y="1360"/>
              <a:ext cx="793" cy="240"/>
            </a:xfrm>
            <a:prstGeom prst="rect">
              <a:avLst/>
            </a:prstGeom>
            <a:noFill/>
            <a:ln w="42863">
              <a:solidFill>
                <a:srgbClr val="000000"/>
              </a:solidFill>
              <a:miter lim="800000"/>
              <a:headEnd/>
              <a:tailEnd/>
            </a:ln>
          </p:spPr>
          <p:txBody>
            <a:bodyPr/>
            <a:lstStyle/>
            <a:p>
              <a:endParaRPr lang="en-US"/>
            </a:p>
          </p:txBody>
        </p:sp>
        <p:sp>
          <p:nvSpPr>
            <p:cNvPr id="81943" name="Freeform 23"/>
            <p:cNvSpPr>
              <a:spLocks/>
            </p:cNvSpPr>
            <p:nvPr/>
          </p:nvSpPr>
          <p:spPr bwMode="auto">
            <a:xfrm>
              <a:off x="4428" y="2264"/>
              <a:ext cx="74" cy="92"/>
            </a:xfrm>
            <a:custGeom>
              <a:avLst/>
              <a:gdLst>
                <a:gd name="T0" fmla="*/ 0 w 74"/>
                <a:gd name="T1" fmla="*/ 37 h 92"/>
                <a:gd name="T2" fmla="*/ 0 w 74"/>
                <a:gd name="T3" fmla="*/ 0 h 92"/>
                <a:gd name="T4" fmla="*/ 74 w 74"/>
                <a:gd name="T5" fmla="*/ 37 h 92"/>
                <a:gd name="T6" fmla="*/ 0 w 74"/>
                <a:gd name="T7" fmla="*/ 92 h 92"/>
                <a:gd name="T8" fmla="*/ 0 w 74"/>
                <a:gd name="T9" fmla="*/ 37 h 92"/>
                <a:gd name="T10" fmla="*/ 0 60000 65536"/>
                <a:gd name="T11" fmla="*/ 0 60000 65536"/>
                <a:gd name="T12" fmla="*/ 0 60000 65536"/>
                <a:gd name="T13" fmla="*/ 0 60000 65536"/>
                <a:gd name="T14" fmla="*/ 0 60000 65536"/>
                <a:gd name="T15" fmla="*/ 0 w 74"/>
                <a:gd name="T16" fmla="*/ 0 h 92"/>
                <a:gd name="T17" fmla="*/ 74 w 74"/>
                <a:gd name="T18" fmla="*/ 92 h 92"/>
              </a:gdLst>
              <a:ahLst/>
              <a:cxnLst>
                <a:cxn ang="T10">
                  <a:pos x="T0" y="T1"/>
                </a:cxn>
                <a:cxn ang="T11">
                  <a:pos x="T2" y="T3"/>
                </a:cxn>
                <a:cxn ang="T12">
                  <a:pos x="T4" y="T5"/>
                </a:cxn>
                <a:cxn ang="T13">
                  <a:pos x="T6" y="T7"/>
                </a:cxn>
                <a:cxn ang="T14">
                  <a:pos x="T8" y="T9"/>
                </a:cxn>
              </a:cxnLst>
              <a:rect l="T15" t="T16" r="T17" b="T18"/>
              <a:pathLst>
                <a:path w="74" h="92">
                  <a:moveTo>
                    <a:pt x="0" y="37"/>
                  </a:moveTo>
                  <a:lnTo>
                    <a:pt x="0" y="0"/>
                  </a:lnTo>
                  <a:lnTo>
                    <a:pt x="74" y="37"/>
                  </a:lnTo>
                  <a:lnTo>
                    <a:pt x="0" y="92"/>
                  </a:lnTo>
                  <a:lnTo>
                    <a:pt x="0" y="37"/>
                  </a:lnTo>
                  <a:close/>
                </a:path>
              </a:pathLst>
            </a:custGeom>
            <a:solidFill>
              <a:srgbClr val="000000"/>
            </a:solidFill>
            <a:ln w="42863">
              <a:solidFill>
                <a:srgbClr val="000000"/>
              </a:solidFill>
              <a:round/>
              <a:headEnd/>
              <a:tailEnd/>
            </a:ln>
          </p:spPr>
          <p:txBody>
            <a:bodyPr/>
            <a:lstStyle/>
            <a:p>
              <a:endParaRPr lang="en-US"/>
            </a:p>
          </p:txBody>
        </p:sp>
        <p:sp>
          <p:nvSpPr>
            <p:cNvPr id="81944" name="Line 24"/>
            <p:cNvSpPr>
              <a:spLocks noChangeShapeType="1"/>
            </p:cNvSpPr>
            <p:nvPr/>
          </p:nvSpPr>
          <p:spPr bwMode="auto">
            <a:xfrm>
              <a:off x="4169" y="2301"/>
              <a:ext cx="240" cy="1"/>
            </a:xfrm>
            <a:prstGeom prst="line">
              <a:avLst/>
            </a:prstGeom>
            <a:noFill/>
            <a:ln w="42863">
              <a:solidFill>
                <a:srgbClr val="000000"/>
              </a:solidFill>
              <a:round/>
              <a:headEnd/>
              <a:tailEnd/>
            </a:ln>
          </p:spPr>
          <p:txBody>
            <a:bodyPr/>
            <a:lstStyle/>
            <a:p>
              <a:endParaRPr lang="en-GB"/>
            </a:p>
          </p:txBody>
        </p:sp>
        <p:sp>
          <p:nvSpPr>
            <p:cNvPr id="81945" name="Rectangle 25"/>
            <p:cNvSpPr>
              <a:spLocks noChangeArrowheads="1"/>
            </p:cNvSpPr>
            <p:nvPr/>
          </p:nvSpPr>
          <p:spPr bwMode="auto">
            <a:xfrm>
              <a:off x="3909" y="1978"/>
              <a:ext cx="165" cy="204"/>
            </a:xfrm>
            <a:prstGeom prst="rect">
              <a:avLst/>
            </a:prstGeom>
            <a:noFill/>
            <a:ln w="9525">
              <a:noFill/>
              <a:miter lim="800000"/>
              <a:headEnd/>
              <a:tailEnd/>
            </a:ln>
          </p:spPr>
          <p:txBody>
            <a:bodyPr wrap="none" lIns="0" tIns="0" rIns="0" bIns="0">
              <a:spAutoFit/>
            </a:bodyPr>
            <a:lstStyle/>
            <a:p>
              <a:r>
                <a:rPr lang="en-GB" sz="2100" i="1">
                  <a:solidFill>
                    <a:srgbClr val="000000"/>
                  </a:solidFill>
                </a:rPr>
                <a:t>m’</a:t>
              </a:r>
              <a:endParaRPr lang="en-GB"/>
            </a:p>
          </p:txBody>
        </p:sp>
        <p:sp>
          <p:nvSpPr>
            <p:cNvPr id="81946" name="Line 26"/>
            <p:cNvSpPr>
              <a:spLocks noChangeShapeType="1"/>
            </p:cNvSpPr>
            <p:nvPr/>
          </p:nvSpPr>
          <p:spPr bwMode="auto">
            <a:xfrm flipH="1" flipV="1">
              <a:off x="4003" y="2153"/>
              <a:ext cx="148" cy="148"/>
            </a:xfrm>
            <a:prstGeom prst="line">
              <a:avLst/>
            </a:prstGeom>
            <a:noFill/>
            <a:ln w="42863">
              <a:solidFill>
                <a:srgbClr val="000000"/>
              </a:solidFill>
              <a:round/>
              <a:headEnd/>
              <a:tailEnd/>
            </a:ln>
          </p:spPr>
          <p:txBody>
            <a:bodyPr/>
            <a:lstStyle/>
            <a:p>
              <a:endParaRPr lang="en-GB"/>
            </a:p>
          </p:txBody>
        </p:sp>
        <p:sp>
          <p:nvSpPr>
            <p:cNvPr id="81947" name="Oval 27"/>
            <p:cNvSpPr>
              <a:spLocks noChangeArrowheads="1"/>
            </p:cNvSpPr>
            <p:nvPr/>
          </p:nvSpPr>
          <p:spPr bwMode="auto">
            <a:xfrm>
              <a:off x="2565" y="2172"/>
              <a:ext cx="55" cy="277"/>
            </a:xfrm>
            <a:prstGeom prst="ellipse">
              <a:avLst/>
            </a:prstGeom>
            <a:solidFill>
              <a:srgbClr val="FFFFFF"/>
            </a:solidFill>
            <a:ln w="42863">
              <a:solidFill>
                <a:srgbClr val="000000"/>
              </a:solidFill>
              <a:round/>
              <a:headEnd/>
              <a:tailEnd/>
            </a:ln>
          </p:spPr>
          <p:txBody>
            <a:bodyPr/>
            <a:lstStyle/>
            <a:p>
              <a:endParaRPr lang="en-US"/>
            </a:p>
          </p:txBody>
        </p:sp>
        <p:sp>
          <p:nvSpPr>
            <p:cNvPr id="81948" name="Line 28"/>
            <p:cNvSpPr>
              <a:spLocks noChangeShapeType="1"/>
            </p:cNvSpPr>
            <p:nvPr/>
          </p:nvSpPr>
          <p:spPr bwMode="auto">
            <a:xfrm flipV="1">
              <a:off x="2602" y="2117"/>
              <a:ext cx="37" cy="73"/>
            </a:xfrm>
            <a:prstGeom prst="line">
              <a:avLst/>
            </a:prstGeom>
            <a:noFill/>
            <a:ln w="42863">
              <a:solidFill>
                <a:srgbClr val="000000"/>
              </a:solidFill>
              <a:round/>
              <a:headEnd/>
              <a:tailEnd/>
            </a:ln>
          </p:spPr>
          <p:txBody>
            <a:bodyPr/>
            <a:lstStyle/>
            <a:p>
              <a:endParaRPr lang="en-GB"/>
            </a:p>
          </p:txBody>
        </p:sp>
        <p:sp>
          <p:nvSpPr>
            <p:cNvPr id="81949" name="Freeform 29"/>
            <p:cNvSpPr>
              <a:spLocks/>
            </p:cNvSpPr>
            <p:nvPr/>
          </p:nvSpPr>
          <p:spPr bwMode="auto">
            <a:xfrm>
              <a:off x="2528" y="1582"/>
              <a:ext cx="166" cy="498"/>
            </a:xfrm>
            <a:custGeom>
              <a:avLst/>
              <a:gdLst>
                <a:gd name="T0" fmla="*/ 0 w 166"/>
                <a:gd name="T1" fmla="*/ 0 h 498"/>
                <a:gd name="T2" fmla="*/ 147 w 166"/>
                <a:gd name="T3" fmla="*/ 313 h 498"/>
                <a:gd name="T4" fmla="*/ 166 w 166"/>
                <a:gd name="T5" fmla="*/ 424 h 498"/>
                <a:gd name="T6" fmla="*/ 129 w 166"/>
                <a:gd name="T7" fmla="*/ 498 h 498"/>
                <a:gd name="T8" fmla="*/ 0 60000 65536"/>
                <a:gd name="T9" fmla="*/ 0 60000 65536"/>
                <a:gd name="T10" fmla="*/ 0 60000 65536"/>
                <a:gd name="T11" fmla="*/ 0 60000 65536"/>
                <a:gd name="T12" fmla="*/ 0 w 166"/>
                <a:gd name="T13" fmla="*/ 0 h 498"/>
                <a:gd name="T14" fmla="*/ 166 w 166"/>
                <a:gd name="T15" fmla="*/ 498 h 498"/>
              </a:gdLst>
              <a:ahLst/>
              <a:cxnLst>
                <a:cxn ang="T8">
                  <a:pos x="T0" y="T1"/>
                </a:cxn>
                <a:cxn ang="T9">
                  <a:pos x="T2" y="T3"/>
                </a:cxn>
                <a:cxn ang="T10">
                  <a:pos x="T4" y="T5"/>
                </a:cxn>
                <a:cxn ang="T11">
                  <a:pos x="T6" y="T7"/>
                </a:cxn>
              </a:cxnLst>
              <a:rect l="T12" t="T13" r="T14" b="T15"/>
              <a:pathLst>
                <a:path w="166" h="498">
                  <a:moveTo>
                    <a:pt x="0" y="0"/>
                  </a:moveTo>
                  <a:lnTo>
                    <a:pt x="147" y="313"/>
                  </a:lnTo>
                  <a:lnTo>
                    <a:pt x="166" y="424"/>
                  </a:lnTo>
                  <a:lnTo>
                    <a:pt x="129" y="498"/>
                  </a:lnTo>
                </a:path>
              </a:pathLst>
            </a:custGeom>
            <a:noFill/>
            <a:ln w="42863">
              <a:solidFill>
                <a:srgbClr val="000000"/>
              </a:solidFill>
              <a:round/>
              <a:headEnd/>
              <a:tailEnd/>
            </a:ln>
          </p:spPr>
          <p:txBody>
            <a:bodyPr/>
            <a:lstStyle/>
            <a:p>
              <a:endParaRPr lang="en-US"/>
            </a:p>
          </p:txBody>
        </p:sp>
      </p:gr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idx="1"/>
          </p:nvPr>
        </p:nvSpPr>
        <p:spPr>
          <a:xfrm>
            <a:off x="1333500" y="1276349"/>
            <a:ext cx="8343900" cy="5290705"/>
          </a:xfrm>
        </p:spPr>
        <p:txBody>
          <a:bodyPr/>
          <a:lstStyle/>
          <a:p>
            <a:pPr eaLnBrk="1" hangingPunct="1"/>
            <a:r>
              <a:rPr lang="en-US" sz="2400" dirty="0" smtClean="0">
                <a:solidFill>
                  <a:srgbClr val="FF0066"/>
                </a:solidFill>
              </a:rPr>
              <a:t>Shared secret</a:t>
            </a:r>
          </a:p>
          <a:p>
            <a:pPr lvl="1" eaLnBrk="1" hangingPunct="1"/>
            <a:r>
              <a:rPr lang="en-US" altLang="zh-TW" sz="2000" dirty="0" smtClean="0">
                <a:ea typeface="PMingLiU" pitchFamily="18" charset="-120"/>
              </a:rPr>
              <a:t>Private information of two users</a:t>
            </a:r>
            <a:endParaRPr lang="en-US" sz="2000" dirty="0" smtClean="0">
              <a:solidFill>
                <a:srgbClr val="FF0066"/>
              </a:solidFill>
            </a:endParaRPr>
          </a:p>
          <a:p>
            <a:pPr eaLnBrk="1" hangingPunct="1"/>
            <a:endParaRPr lang="en-US" altLang="zh-TW" sz="2400" dirty="0" smtClean="0">
              <a:solidFill>
                <a:srgbClr val="FF0066"/>
              </a:solidFill>
              <a:ea typeface="PMingLiU" pitchFamily="18" charset="-120"/>
            </a:endParaRPr>
          </a:p>
          <a:p>
            <a:pPr eaLnBrk="1" hangingPunct="1"/>
            <a:r>
              <a:rPr lang="en-US" altLang="zh-TW" sz="2400" dirty="0" smtClean="0">
                <a:solidFill>
                  <a:srgbClr val="FF0066"/>
                </a:solidFill>
                <a:ea typeface="PMingLiU" pitchFamily="18" charset="-120"/>
              </a:rPr>
              <a:t>Encryption</a:t>
            </a:r>
          </a:p>
          <a:p>
            <a:pPr lvl="1" eaLnBrk="1" hangingPunct="1"/>
            <a:r>
              <a:rPr lang="en-US" sz="2000" dirty="0" smtClean="0">
                <a:solidFill>
                  <a:srgbClr val="000000"/>
                </a:solidFill>
              </a:rPr>
              <a:t>Process of scrambling messages to hide the contents</a:t>
            </a:r>
          </a:p>
          <a:p>
            <a:pPr eaLnBrk="1" hangingPunct="1"/>
            <a:endParaRPr lang="en-US" sz="2400" dirty="0" smtClean="0">
              <a:solidFill>
                <a:srgbClr val="FF0066"/>
              </a:solidFill>
            </a:endParaRPr>
          </a:p>
          <a:p>
            <a:pPr eaLnBrk="1" hangingPunct="1"/>
            <a:r>
              <a:rPr lang="en-US" sz="2400" dirty="0" smtClean="0">
                <a:solidFill>
                  <a:srgbClr val="FF0066"/>
                </a:solidFill>
              </a:rPr>
              <a:t>Cryptography</a:t>
            </a:r>
          </a:p>
          <a:p>
            <a:pPr lvl="1" eaLnBrk="1" hangingPunct="1"/>
            <a:r>
              <a:rPr lang="en-US" altLang="zh-TW" sz="2000" dirty="0" smtClean="0">
                <a:ea typeface="PMingLiU" pitchFamily="18" charset="-120"/>
              </a:rPr>
              <a:t>The science of keeping messages secure</a:t>
            </a:r>
          </a:p>
          <a:p>
            <a:pPr lvl="1" eaLnBrk="1" hangingPunct="1"/>
            <a:r>
              <a:rPr lang="en-US" altLang="zh-TW" sz="2000" dirty="0" smtClean="0">
                <a:ea typeface="PMingLiU" pitchFamily="18" charset="-120"/>
              </a:rPr>
              <a:t>based on encryption algorithms that use secret keys</a:t>
            </a:r>
          </a:p>
          <a:p>
            <a:pPr eaLnBrk="1" hangingPunct="1"/>
            <a:endParaRPr lang="en-US" sz="2400" dirty="0" smtClean="0">
              <a:solidFill>
                <a:srgbClr val="FF0066"/>
              </a:solidFill>
            </a:endParaRPr>
          </a:p>
          <a:p>
            <a:pPr eaLnBrk="1" hangingPunct="1"/>
            <a:r>
              <a:rPr lang="en-US" sz="2400" dirty="0" smtClean="0">
                <a:solidFill>
                  <a:srgbClr val="FF0066"/>
                </a:solidFill>
              </a:rPr>
              <a:t>Authentication.</a:t>
            </a:r>
          </a:p>
          <a:p>
            <a:pPr lvl="1" eaLnBrk="1" hangingPunct="1"/>
            <a:r>
              <a:rPr lang="en-US" altLang="zh-TW" sz="2000" dirty="0" smtClean="0">
                <a:ea typeface="PMingLiU" pitchFamily="18" charset="-120"/>
              </a:rPr>
              <a:t>include in a  message an encrypted portion to guarantee its authenticity</a:t>
            </a:r>
          </a:p>
          <a:p>
            <a:pPr eaLnBrk="1" hangingPunct="1"/>
            <a:endParaRPr lang="en-US" sz="2400" dirty="0" smtClean="0"/>
          </a:p>
        </p:txBody>
      </p:sp>
      <p:sp>
        <p:nvSpPr>
          <p:cNvPr id="49154" name="Rectangle 2"/>
          <p:cNvSpPr>
            <a:spLocks noGrp="1" noChangeArrowheads="1"/>
          </p:cNvSpPr>
          <p:nvPr>
            <p:ph type="title"/>
          </p:nvPr>
        </p:nvSpPr>
        <p:spPr>
          <a:xfrm>
            <a:off x="1384300" y="0"/>
            <a:ext cx="8521700" cy="990600"/>
          </a:xfrm>
        </p:spPr>
        <p:txBody>
          <a:bodyPr>
            <a:normAutofit/>
          </a:bodyPr>
          <a:lstStyle/>
          <a:p>
            <a:pPr eaLnBrk="1" fontAlgn="auto" hangingPunct="1">
              <a:spcAft>
                <a:spcPts val="0"/>
              </a:spcAft>
              <a:defRPr/>
            </a:pPr>
            <a:r>
              <a:rPr lang="en-US" sz="3800" dirty="0">
                <a:solidFill>
                  <a:srgbClr val="FFC000"/>
                </a:solidFill>
                <a:ea typeface="+mj-ea"/>
              </a:rPr>
              <a:t>Security model</a:t>
            </a:r>
            <a:r>
              <a:rPr lang="en-US" sz="3400" dirty="0">
                <a:solidFill>
                  <a:srgbClr val="FFC000"/>
                </a:solidFill>
                <a:ea typeface="+mj-ea"/>
              </a:rPr>
              <a:t> – </a:t>
            </a:r>
            <a:r>
              <a:rPr lang="en-US" sz="3400" dirty="0" smtClean="0">
                <a:solidFill>
                  <a:srgbClr val="FFC000"/>
                </a:solidFill>
                <a:ea typeface="+mj-ea"/>
              </a:rPr>
              <a:t>Defeating Security Threats</a:t>
            </a:r>
            <a:endParaRPr lang="en-US" sz="3400" dirty="0">
              <a:solidFill>
                <a:srgbClr val="FFC000"/>
              </a:solidFill>
              <a:ea typeface="+mj-ea"/>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idx="1"/>
          </p:nvPr>
        </p:nvSpPr>
        <p:spPr>
          <a:xfrm>
            <a:off x="1028700" y="1162050"/>
            <a:ext cx="8877300" cy="3124200"/>
          </a:xfrm>
        </p:spPr>
        <p:txBody>
          <a:bodyPr/>
          <a:lstStyle/>
          <a:p>
            <a:pPr eaLnBrk="1" hangingPunct="1">
              <a:lnSpc>
                <a:spcPct val="90000"/>
              </a:lnSpc>
            </a:pPr>
            <a:r>
              <a:rPr lang="en-US" sz="2400" dirty="0" smtClean="0">
                <a:solidFill>
                  <a:srgbClr val="FF0066"/>
                </a:solidFill>
              </a:rPr>
              <a:t>Secure channels.</a:t>
            </a:r>
          </a:p>
          <a:p>
            <a:pPr lvl="1" eaLnBrk="1" hangingPunct="1">
              <a:lnSpc>
                <a:spcPct val="90000"/>
              </a:lnSpc>
            </a:pPr>
            <a:r>
              <a:rPr lang="en-GB" sz="2400" dirty="0" smtClean="0"/>
              <a:t>Encryption and authentication are used to build secure channels as service layers on top of the exiting communication services</a:t>
            </a:r>
          </a:p>
          <a:p>
            <a:pPr eaLnBrk="1" hangingPunct="1">
              <a:lnSpc>
                <a:spcPct val="90000"/>
              </a:lnSpc>
            </a:pPr>
            <a:r>
              <a:rPr lang="en-GB" sz="2400" dirty="0" smtClean="0">
                <a:solidFill>
                  <a:srgbClr val="FF0066"/>
                </a:solidFill>
              </a:rPr>
              <a:t>Characteristics</a:t>
            </a:r>
          </a:p>
          <a:p>
            <a:pPr lvl="1" eaLnBrk="1" hangingPunct="1">
              <a:lnSpc>
                <a:spcPct val="90000"/>
              </a:lnSpc>
            </a:pPr>
            <a:r>
              <a:rPr lang="en-GB" sz="2400" dirty="0" smtClean="0">
                <a:solidFill>
                  <a:srgbClr val="000000"/>
                </a:solidFill>
              </a:rPr>
              <a:t>Identity of the processes</a:t>
            </a:r>
          </a:p>
          <a:p>
            <a:pPr lvl="1" eaLnBrk="1" hangingPunct="1">
              <a:lnSpc>
                <a:spcPct val="90000"/>
              </a:lnSpc>
            </a:pPr>
            <a:r>
              <a:rPr lang="en-GB" sz="2400" dirty="0" smtClean="0">
                <a:solidFill>
                  <a:srgbClr val="000000"/>
                </a:solidFill>
              </a:rPr>
              <a:t>Privacy and integrity </a:t>
            </a:r>
          </a:p>
          <a:p>
            <a:pPr lvl="1" eaLnBrk="1" hangingPunct="1">
              <a:lnSpc>
                <a:spcPct val="90000"/>
              </a:lnSpc>
            </a:pPr>
            <a:r>
              <a:rPr lang="en-GB" sz="2400" dirty="0" smtClean="0">
                <a:solidFill>
                  <a:srgbClr val="000000"/>
                </a:solidFill>
              </a:rPr>
              <a:t>Physical or logical time</a:t>
            </a:r>
          </a:p>
          <a:p>
            <a:pPr eaLnBrk="1" hangingPunct="1"/>
            <a:endParaRPr lang="en-US" dirty="0" smtClean="0"/>
          </a:p>
        </p:txBody>
      </p:sp>
      <p:sp>
        <p:nvSpPr>
          <p:cNvPr id="50178" name="Rectangle 2"/>
          <p:cNvSpPr>
            <a:spLocks noGrp="1" noChangeArrowheads="1"/>
          </p:cNvSpPr>
          <p:nvPr>
            <p:ph type="title"/>
          </p:nvPr>
        </p:nvSpPr>
        <p:spPr>
          <a:xfrm>
            <a:off x="1066800" y="0"/>
            <a:ext cx="8420100" cy="1295400"/>
          </a:xfrm>
        </p:spPr>
        <p:txBody>
          <a:bodyPr>
            <a:normAutofit/>
          </a:bodyPr>
          <a:lstStyle/>
          <a:p>
            <a:pPr algn="ctr" eaLnBrk="1" fontAlgn="auto" hangingPunct="1">
              <a:spcAft>
                <a:spcPts val="0"/>
              </a:spcAft>
              <a:defRPr/>
            </a:pPr>
            <a:r>
              <a:rPr lang="en-US" dirty="0">
                <a:solidFill>
                  <a:srgbClr val="FFC000"/>
                </a:solidFill>
                <a:ea typeface="+mj-ea"/>
              </a:rPr>
              <a:t>Security model - Secure channels</a:t>
            </a:r>
          </a:p>
        </p:txBody>
      </p:sp>
      <p:grpSp>
        <p:nvGrpSpPr>
          <p:cNvPr id="2" name="Group 23"/>
          <p:cNvGrpSpPr>
            <a:grpSpLocks/>
          </p:cNvGrpSpPr>
          <p:nvPr/>
        </p:nvGrpSpPr>
        <p:grpSpPr bwMode="auto">
          <a:xfrm>
            <a:off x="1192741" y="4667250"/>
            <a:ext cx="8550805" cy="2019300"/>
            <a:chOff x="472" y="2725"/>
            <a:chExt cx="4972" cy="1355"/>
          </a:xfrm>
        </p:grpSpPr>
        <p:sp>
          <p:nvSpPr>
            <p:cNvPr id="83973" name="Rectangle 5"/>
            <p:cNvSpPr>
              <a:spLocks noChangeArrowheads="1"/>
            </p:cNvSpPr>
            <p:nvPr/>
          </p:nvSpPr>
          <p:spPr bwMode="auto">
            <a:xfrm>
              <a:off x="638" y="2802"/>
              <a:ext cx="584" cy="184"/>
            </a:xfrm>
            <a:prstGeom prst="rect">
              <a:avLst/>
            </a:prstGeom>
            <a:noFill/>
            <a:ln w="9525">
              <a:noFill/>
              <a:miter lim="800000"/>
              <a:headEnd/>
              <a:tailEnd/>
            </a:ln>
          </p:spPr>
          <p:txBody>
            <a:bodyPr wrap="none" lIns="0" tIns="0" rIns="0" bIns="0">
              <a:spAutoFit/>
            </a:bodyPr>
            <a:lstStyle/>
            <a:p>
              <a:r>
                <a:rPr lang="en-GB" sz="1900">
                  <a:solidFill>
                    <a:srgbClr val="000000"/>
                  </a:solidFill>
                </a:rPr>
                <a:t>Principal </a:t>
              </a:r>
              <a:endParaRPr lang="en-GB">
                <a:latin typeface="Times" charset="0"/>
              </a:endParaRPr>
            </a:p>
          </p:txBody>
        </p:sp>
        <p:sp>
          <p:nvSpPr>
            <p:cNvPr id="83974" name="Rectangle 6"/>
            <p:cNvSpPr>
              <a:spLocks noChangeArrowheads="1"/>
            </p:cNvSpPr>
            <p:nvPr/>
          </p:nvSpPr>
          <p:spPr bwMode="auto">
            <a:xfrm>
              <a:off x="1211" y="2791"/>
              <a:ext cx="104" cy="204"/>
            </a:xfrm>
            <a:prstGeom prst="rect">
              <a:avLst/>
            </a:prstGeom>
            <a:noFill/>
            <a:ln w="9525">
              <a:noFill/>
              <a:miter lim="800000"/>
              <a:headEnd/>
              <a:tailEnd/>
            </a:ln>
          </p:spPr>
          <p:txBody>
            <a:bodyPr wrap="none" lIns="0" tIns="0" rIns="0" bIns="0">
              <a:spAutoFit/>
            </a:bodyPr>
            <a:lstStyle/>
            <a:p>
              <a:r>
                <a:rPr lang="en-GB" sz="2100" i="1">
                  <a:solidFill>
                    <a:srgbClr val="000000"/>
                  </a:solidFill>
                </a:rPr>
                <a:t>A</a:t>
              </a:r>
              <a:endParaRPr lang="en-GB">
                <a:latin typeface="Times" charset="0"/>
              </a:endParaRPr>
            </a:p>
          </p:txBody>
        </p:sp>
        <p:sp>
          <p:nvSpPr>
            <p:cNvPr id="83975" name="Line 7"/>
            <p:cNvSpPr>
              <a:spLocks noChangeShapeType="1"/>
            </p:cNvSpPr>
            <p:nvPr/>
          </p:nvSpPr>
          <p:spPr bwMode="auto">
            <a:xfrm flipH="1">
              <a:off x="4698" y="2930"/>
              <a:ext cx="86" cy="167"/>
            </a:xfrm>
            <a:prstGeom prst="line">
              <a:avLst/>
            </a:prstGeom>
            <a:noFill/>
            <a:ln w="30163">
              <a:solidFill>
                <a:srgbClr val="000000"/>
              </a:solidFill>
              <a:round/>
              <a:headEnd/>
              <a:tailEnd/>
            </a:ln>
          </p:spPr>
          <p:txBody>
            <a:bodyPr/>
            <a:lstStyle/>
            <a:p>
              <a:endParaRPr lang="en-GB"/>
            </a:p>
          </p:txBody>
        </p:sp>
        <p:sp>
          <p:nvSpPr>
            <p:cNvPr id="83976" name="Oval 8"/>
            <p:cNvSpPr>
              <a:spLocks noChangeArrowheads="1"/>
            </p:cNvSpPr>
            <p:nvPr/>
          </p:nvSpPr>
          <p:spPr bwMode="auto">
            <a:xfrm>
              <a:off x="4202" y="3079"/>
              <a:ext cx="1044" cy="760"/>
            </a:xfrm>
            <a:prstGeom prst="ellipse">
              <a:avLst/>
            </a:prstGeom>
            <a:blipFill dpi="0" rotWithShape="0">
              <a:blip r:embed="rId2" cstate="print"/>
              <a:srcRect/>
              <a:tile tx="0" ty="0" sx="100000" sy="100000" flip="none" algn="tl"/>
            </a:blipFill>
            <a:ln w="30163">
              <a:solidFill>
                <a:srgbClr val="D9AA73"/>
              </a:solidFill>
              <a:round/>
              <a:headEnd/>
              <a:tailEnd/>
            </a:ln>
          </p:spPr>
          <p:txBody>
            <a:bodyPr/>
            <a:lstStyle/>
            <a:p>
              <a:endParaRPr lang="en-US"/>
            </a:p>
          </p:txBody>
        </p:sp>
        <p:sp>
          <p:nvSpPr>
            <p:cNvPr id="83977" name="Oval 9"/>
            <p:cNvSpPr>
              <a:spLocks noChangeArrowheads="1"/>
            </p:cNvSpPr>
            <p:nvPr/>
          </p:nvSpPr>
          <p:spPr bwMode="auto">
            <a:xfrm>
              <a:off x="4270" y="3153"/>
              <a:ext cx="908" cy="612"/>
            </a:xfrm>
            <a:prstGeom prst="ellipse">
              <a:avLst/>
            </a:prstGeom>
            <a:solidFill>
              <a:srgbClr val="FFFFFF"/>
            </a:solidFill>
            <a:ln w="30163">
              <a:solidFill>
                <a:srgbClr val="000000"/>
              </a:solidFill>
              <a:round/>
              <a:headEnd/>
              <a:tailEnd/>
            </a:ln>
          </p:spPr>
          <p:txBody>
            <a:bodyPr/>
            <a:lstStyle/>
            <a:p>
              <a:endParaRPr lang="en-US"/>
            </a:p>
          </p:txBody>
        </p:sp>
        <p:sp>
          <p:nvSpPr>
            <p:cNvPr id="83978" name="Oval 10"/>
            <p:cNvSpPr>
              <a:spLocks noChangeArrowheads="1"/>
            </p:cNvSpPr>
            <p:nvPr/>
          </p:nvSpPr>
          <p:spPr bwMode="auto">
            <a:xfrm>
              <a:off x="472" y="3079"/>
              <a:ext cx="1060" cy="741"/>
            </a:xfrm>
            <a:prstGeom prst="ellipse">
              <a:avLst/>
            </a:prstGeom>
            <a:blipFill dpi="0" rotWithShape="0">
              <a:blip r:embed="rId3" cstate="print"/>
              <a:srcRect/>
              <a:tile tx="0" ty="0" sx="100000" sy="100000" flip="none" algn="tl"/>
            </a:blipFill>
            <a:ln w="30163">
              <a:solidFill>
                <a:srgbClr val="D9AA73"/>
              </a:solidFill>
              <a:round/>
              <a:headEnd/>
              <a:tailEnd/>
            </a:ln>
          </p:spPr>
          <p:txBody>
            <a:bodyPr/>
            <a:lstStyle/>
            <a:p>
              <a:endParaRPr lang="en-US"/>
            </a:p>
          </p:txBody>
        </p:sp>
        <p:sp>
          <p:nvSpPr>
            <p:cNvPr id="83979" name="Oval 11"/>
            <p:cNvSpPr>
              <a:spLocks noChangeArrowheads="1"/>
            </p:cNvSpPr>
            <p:nvPr/>
          </p:nvSpPr>
          <p:spPr bwMode="auto">
            <a:xfrm>
              <a:off x="574" y="3190"/>
              <a:ext cx="873" cy="519"/>
            </a:xfrm>
            <a:prstGeom prst="ellipse">
              <a:avLst/>
            </a:prstGeom>
            <a:solidFill>
              <a:srgbClr val="FFFFFF"/>
            </a:solidFill>
            <a:ln w="30163">
              <a:solidFill>
                <a:srgbClr val="000000"/>
              </a:solidFill>
              <a:round/>
              <a:headEnd/>
              <a:tailEnd/>
            </a:ln>
          </p:spPr>
          <p:txBody>
            <a:bodyPr/>
            <a:lstStyle/>
            <a:p>
              <a:endParaRPr lang="en-US"/>
            </a:p>
          </p:txBody>
        </p:sp>
        <p:sp>
          <p:nvSpPr>
            <p:cNvPr id="83980" name="Freeform 12"/>
            <p:cNvSpPr>
              <a:spLocks/>
            </p:cNvSpPr>
            <p:nvPr/>
          </p:nvSpPr>
          <p:spPr bwMode="auto">
            <a:xfrm>
              <a:off x="1550" y="2819"/>
              <a:ext cx="2635" cy="1261"/>
            </a:xfrm>
            <a:custGeom>
              <a:avLst/>
              <a:gdLst>
                <a:gd name="T0" fmla="*/ 950 w 2855"/>
                <a:gd name="T1" fmla="*/ 111 h 1261"/>
                <a:gd name="T2" fmla="*/ 772 w 2855"/>
                <a:gd name="T3" fmla="*/ 74 h 1261"/>
                <a:gd name="T4" fmla="*/ 603 w 2855"/>
                <a:gd name="T5" fmla="*/ 19 h 1261"/>
                <a:gd name="T6" fmla="*/ 474 w 2855"/>
                <a:gd name="T7" fmla="*/ 0 h 1261"/>
                <a:gd name="T8" fmla="*/ 346 w 2855"/>
                <a:gd name="T9" fmla="*/ 37 h 1261"/>
                <a:gd name="T10" fmla="*/ 100 w 2855"/>
                <a:gd name="T11" fmla="*/ 130 h 1261"/>
                <a:gd name="T12" fmla="*/ 42 w 2855"/>
                <a:gd name="T13" fmla="*/ 204 h 1261"/>
                <a:gd name="T14" fmla="*/ 22 w 2855"/>
                <a:gd name="T15" fmla="*/ 315 h 1261"/>
                <a:gd name="T16" fmla="*/ 6 w 2855"/>
                <a:gd name="T17" fmla="*/ 612 h 1261"/>
                <a:gd name="T18" fmla="*/ 0 w 2855"/>
                <a:gd name="T19" fmla="*/ 797 h 1261"/>
                <a:gd name="T20" fmla="*/ 36 w 2855"/>
                <a:gd name="T21" fmla="*/ 946 h 1261"/>
                <a:gd name="T22" fmla="*/ 156 w 2855"/>
                <a:gd name="T23" fmla="*/ 1131 h 1261"/>
                <a:gd name="T24" fmla="*/ 227 w 2855"/>
                <a:gd name="T25" fmla="*/ 1224 h 1261"/>
                <a:gd name="T26" fmla="*/ 305 w 2855"/>
                <a:gd name="T27" fmla="*/ 1261 h 1261"/>
                <a:gd name="T28" fmla="*/ 454 w 2855"/>
                <a:gd name="T29" fmla="*/ 1261 h 1261"/>
                <a:gd name="T30" fmla="*/ 767 w 2855"/>
                <a:gd name="T31" fmla="*/ 1205 h 1261"/>
                <a:gd name="T32" fmla="*/ 884 w 2855"/>
                <a:gd name="T33" fmla="*/ 1168 h 1261"/>
                <a:gd name="T34" fmla="*/ 999 w 2855"/>
                <a:gd name="T35" fmla="*/ 1038 h 1261"/>
                <a:gd name="T36" fmla="*/ 1040 w 2855"/>
                <a:gd name="T37" fmla="*/ 946 h 1261"/>
                <a:gd name="T38" fmla="*/ 1077 w 2855"/>
                <a:gd name="T39" fmla="*/ 834 h 1261"/>
                <a:gd name="T40" fmla="*/ 1090 w 2855"/>
                <a:gd name="T41" fmla="*/ 686 h 1261"/>
                <a:gd name="T42" fmla="*/ 1083 w 2855"/>
                <a:gd name="T43" fmla="*/ 538 h 1261"/>
                <a:gd name="T44" fmla="*/ 1048 w 2855"/>
                <a:gd name="T45" fmla="*/ 278 h 1261"/>
                <a:gd name="T46" fmla="*/ 1012 w 2855"/>
                <a:gd name="T47" fmla="*/ 167 h 1261"/>
                <a:gd name="T48" fmla="*/ 956 w 2855"/>
                <a:gd name="T49" fmla="*/ 148 h 1261"/>
                <a:gd name="T50" fmla="*/ 950 w 2855"/>
                <a:gd name="T51" fmla="*/ 111 h 12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55"/>
                <a:gd name="T79" fmla="*/ 0 h 1261"/>
                <a:gd name="T80" fmla="*/ 2855 w 2855"/>
                <a:gd name="T81" fmla="*/ 1261 h 126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55" h="1261">
                  <a:moveTo>
                    <a:pt x="2484" y="111"/>
                  </a:moveTo>
                  <a:lnTo>
                    <a:pt x="2021" y="74"/>
                  </a:lnTo>
                  <a:lnTo>
                    <a:pt x="1576" y="19"/>
                  </a:lnTo>
                  <a:lnTo>
                    <a:pt x="1242" y="0"/>
                  </a:lnTo>
                  <a:lnTo>
                    <a:pt x="908" y="37"/>
                  </a:lnTo>
                  <a:lnTo>
                    <a:pt x="259" y="130"/>
                  </a:lnTo>
                  <a:lnTo>
                    <a:pt x="111" y="204"/>
                  </a:lnTo>
                  <a:lnTo>
                    <a:pt x="56" y="315"/>
                  </a:lnTo>
                  <a:lnTo>
                    <a:pt x="18" y="612"/>
                  </a:lnTo>
                  <a:lnTo>
                    <a:pt x="0" y="797"/>
                  </a:lnTo>
                  <a:lnTo>
                    <a:pt x="93" y="946"/>
                  </a:lnTo>
                  <a:lnTo>
                    <a:pt x="408" y="1131"/>
                  </a:lnTo>
                  <a:lnTo>
                    <a:pt x="593" y="1224"/>
                  </a:lnTo>
                  <a:lnTo>
                    <a:pt x="797" y="1261"/>
                  </a:lnTo>
                  <a:lnTo>
                    <a:pt x="1186" y="1261"/>
                  </a:lnTo>
                  <a:lnTo>
                    <a:pt x="2002" y="1205"/>
                  </a:lnTo>
                  <a:lnTo>
                    <a:pt x="2317" y="1168"/>
                  </a:lnTo>
                  <a:lnTo>
                    <a:pt x="2614" y="1038"/>
                  </a:lnTo>
                  <a:lnTo>
                    <a:pt x="2725" y="946"/>
                  </a:lnTo>
                  <a:lnTo>
                    <a:pt x="2818" y="834"/>
                  </a:lnTo>
                  <a:lnTo>
                    <a:pt x="2855" y="686"/>
                  </a:lnTo>
                  <a:lnTo>
                    <a:pt x="2836" y="538"/>
                  </a:lnTo>
                  <a:lnTo>
                    <a:pt x="2744" y="278"/>
                  </a:lnTo>
                  <a:lnTo>
                    <a:pt x="2651" y="167"/>
                  </a:lnTo>
                  <a:lnTo>
                    <a:pt x="2503" y="148"/>
                  </a:lnTo>
                  <a:lnTo>
                    <a:pt x="2484" y="111"/>
                  </a:lnTo>
                  <a:close/>
                </a:path>
              </a:pathLst>
            </a:custGeom>
            <a:solidFill>
              <a:srgbClr val="FFDC99"/>
            </a:solidFill>
            <a:ln w="30163">
              <a:solidFill>
                <a:srgbClr val="FFDC99"/>
              </a:solidFill>
              <a:round/>
              <a:headEnd/>
              <a:tailEnd/>
            </a:ln>
          </p:spPr>
          <p:txBody>
            <a:bodyPr/>
            <a:lstStyle/>
            <a:p>
              <a:endParaRPr lang="en-US"/>
            </a:p>
          </p:txBody>
        </p:sp>
        <p:sp>
          <p:nvSpPr>
            <p:cNvPr id="83981" name="Line 13"/>
            <p:cNvSpPr>
              <a:spLocks noChangeShapeType="1"/>
            </p:cNvSpPr>
            <p:nvPr/>
          </p:nvSpPr>
          <p:spPr bwMode="auto">
            <a:xfrm>
              <a:off x="1413" y="3357"/>
              <a:ext cx="2891" cy="1"/>
            </a:xfrm>
            <a:prstGeom prst="line">
              <a:avLst/>
            </a:prstGeom>
            <a:noFill/>
            <a:ln w="30163">
              <a:solidFill>
                <a:srgbClr val="000000"/>
              </a:solidFill>
              <a:round/>
              <a:headEnd/>
              <a:tailEnd/>
            </a:ln>
          </p:spPr>
          <p:txBody>
            <a:bodyPr/>
            <a:lstStyle/>
            <a:p>
              <a:endParaRPr lang="en-GB"/>
            </a:p>
          </p:txBody>
        </p:sp>
        <p:sp>
          <p:nvSpPr>
            <p:cNvPr id="83982" name="Line 14"/>
            <p:cNvSpPr>
              <a:spLocks noChangeShapeType="1"/>
            </p:cNvSpPr>
            <p:nvPr/>
          </p:nvSpPr>
          <p:spPr bwMode="auto">
            <a:xfrm flipV="1">
              <a:off x="1413" y="3537"/>
              <a:ext cx="2901" cy="9"/>
            </a:xfrm>
            <a:prstGeom prst="line">
              <a:avLst/>
            </a:prstGeom>
            <a:noFill/>
            <a:ln w="30163">
              <a:solidFill>
                <a:srgbClr val="000000"/>
              </a:solidFill>
              <a:round/>
              <a:headEnd/>
              <a:tailEnd/>
            </a:ln>
          </p:spPr>
          <p:txBody>
            <a:bodyPr/>
            <a:lstStyle/>
            <a:p>
              <a:endParaRPr lang="en-GB"/>
            </a:p>
          </p:txBody>
        </p:sp>
        <p:sp>
          <p:nvSpPr>
            <p:cNvPr id="83983" name="Rectangle 15"/>
            <p:cNvSpPr>
              <a:spLocks noChangeArrowheads="1"/>
            </p:cNvSpPr>
            <p:nvPr/>
          </p:nvSpPr>
          <p:spPr bwMode="auto">
            <a:xfrm>
              <a:off x="2417" y="3347"/>
              <a:ext cx="988" cy="184"/>
            </a:xfrm>
            <a:prstGeom prst="rect">
              <a:avLst/>
            </a:prstGeom>
            <a:noFill/>
            <a:ln w="9525">
              <a:noFill/>
              <a:miter lim="800000"/>
              <a:headEnd/>
              <a:tailEnd/>
            </a:ln>
          </p:spPr>
          <p:txBody>
            <a:bodyPr wrap="none" lIns="0" tIns="0" rIns="0" bIns="0">
              <a:spAutoFit/>
            </a:bodyPr>
            <a:lstStyle/>
            <a:p>
              <a:r>
                <a:rPr lang="en-GB" sz="1900">
                  <a:solidFill>
                    <a:srgbClr val="000000"/>
                  </a:solidFill>
                </a:rPr>
                <a:t>Secure channel</a:t>
              </a:r>
              <a:endParaRPr lang="en-GB">
                <a:latin typeface="Times" charset="0"/>
              </a:endParaRPr>
            </a:p>
          </p:txBody>
        </p:sp>
        <p:sp>
          <p:nvSpPr>
            <p:cNvPr id="83984" name="Rectangle 16"/>
            <p:cNvSpPr>
              <a:spLocks noChangeArrowheads="1"/>
            </p:cNvSpPr>
            <p:nvPr/>
          </p:nvSpPr>
          <p:spPr bwMode="auto">
            <a:xfrm>
              <a:off x="691" y="3340"/>
              <a:ext cx="552" cy="184"/>
            </a:xfrm>
            <a:prstGeom prst="rect">
              <a:avLst/>
            </a:prstGeom>
            <a:noFill/>
            <a:ln w="9525">
              <a:noFill/>
              <a:miter lim="800000"/>
              <a:headEnd/>
              <a:tailEnd/>
            </a:ln>
          </p:spPr>
          <p:txBody>
            <a:bodyPr wrap="none" lIns="0" tIns="0" rIns="0" bIns="0">
              <a:spAutoFit/>
            </a:bodyPr>
            <a:lstStyle/>
            <a:p>
              <a:r>
                <a:rPr lang="en-GB" sz="1900">
                  <a:solidFill>
                    <a:srgbClr val="000000"/>
                  </a:solidFill>
                </a:rPr>
                <a:t>Process </a:t>
              </a:r>
              <a:endParaRPr lang="en-GB">
                <a:latin typeface="Times" charset="0"/>
              </a:endParaRPr>
            </a:p>
          </p:txBody>
        </p:sp>
        <p:sp>
          <p:nvSpPr>
            <p:cNvPr id="83985" name="Rectangle 17"/>
            <p:cNvSpPr>
              <a:spLocks noChangeArrowheads="1"/>
            </p:cNvSpPr>
            <p:nvPr/>
          </p:nvSpPr>
          <p:spPr bwMode="auto">
            <a:xfrm>
              <a:off x="1224" y="3329"/>
              <a:ext cx="87" cy="204"/>
            </a:xfrm>
            <a:prstGeom prst="rect">
              <a:avLst/>
            </a:prstGeom>
            <a:noFill/>
            <a:ln w="9525">
              <a:noFill/>
              <a:miter lim="800000"/>
              <a:headEnd/>
              <a:tailEnd/>
            </a:ln>
          </p:spPr>
          <p:txBody>
            <a:bodyPr wrap="none" lIns="0" tIns="0" rIns="0" bIns="0">
              <a:spAutoFit/>
            </a:bodyPr>
            <a:lstStyle/>
            <a:p>
              <a:r>
                <a:rPr lang="en-GB" sz="2100" i="1">
                  <a:solidFill>
                    <a:srgbClr val="000000"/>
                  </a:solidFill>
                </a:rPr>
                <a:t>p</a:t>
              </a:r>
              <a:endParaRPr lang="en-GB"/>
            </a:p>
          </p:txBody>
        </p:sp>
        <p:sp>
          <p:nvSpPr>
            <p:cNvPr id="83986" name="Rectangle 18"/>
            <p:cNvSpPr>
              <a:spLocks noChangeArrowheads="1"/>
            </p:cNvSpPr>
            <p:nvPr/>
          </p:nvSpPr>
          <p:spPr bwMode="auto">
            <a:xfrm>
              <a:off x="4431" y="3347"/>
              <a:ext cx="552" cy="184"/>
            </a:xfrm>
            <a:prstGeom prst="rect">
              <a:avLst/>
            </a:prstGeom>
            <a:noFill/>
            <a:ln w="9525">
              <a:noFill/>
              <a:miter lim="800000"/>
              <a:headEnd/>
              <a:tailEnd/>
            </a:ln>
          </p:spPr>
          <p:txBody>
            <a:bodyPr wrap="none" lIns="0" tIns="0" rIns="0" bIns="0">
              <a:spAutoFit/>
            </a:bodyPr>
            <a:lstStyle/>
            <a:p>
              <a:r>
                <a:rPr lang="en-GB" sz="1900">
                  <a:solidFill>
                    <a:srgbClr val="000000"/>
                  </a:solidFill>
                </a:rPr>
                <a:t>Process </a:t>
              </a:r>
              <a:endParaRPr lang="en-GB">
                <a:latin typeface="Times" charset="0"/>
              </a:endParaRPr>
            </a:p>
          </p:txBody>
        </p:sp>
        <p:sp>
          <p:nvSpPr>
            <p:cNvPr id="83987" name="Rectangle 19"/>
            <p:cNvSpPr>
              <a:spLocks noChangeArrowheads="1"/>
            </p:cNvSpPr>
            <p:nvPr/>
          </p:nvSpPr>
          <p:spPr bwMode="auto">
            <a:xfrm>
              <a:off x="4963" y="3347"/>
              <a:ext cx="87" cy="204"/>
            </a:xfrm>
            <a:prstGeom prst="rect">
              <a:avLst/>
            </a:prstGeom>
            <a:noFill/>
            <a:ln w="9525">
              <a:noFill/>
              <a:miter lim="800000"/>
              <a:headEnd/>
              <a:tailEnd/>
            </a:ln>
          </p:spPr>
          <p:txBody>
            <a:bodyPr wrap="none" lIns="0" tIns="0" rIns="0" bIns="0">
              <a:spAutoFit/>
            </a:bodyPr>
            <a:lstStyle/>
            <a:p>
              <a:r>
                <a:rPr lang="en-GB" sz="2100" i="1">
                  <a:solidFill>
                    <a:srgbClr val="000000"/>
                  </a:solidFill>
                </a:rPr>
                <a:t>q</a:t>
              </a:r>
              <a:endParaRPr lang="en-GB">
                <a:latin typeface="Times" charset="0"/>
              </a:endParaRPr>
            </a:p>
          </p:txBody>
        </p:sp>
        <p:sp>
          <p:nvSpPr>
            <p:cNvPr id="83988" name="Rectangle 20"/>
            <p:cNvSpPr>
              <a:spLocks noChangeArrowheads="1"/>
            </p:cNvSpPr>
            <p:nvPr/>
          </p:nvSpPr>
          <p:spPr bwMode="auto">
            <a:xfrm>
              <a:off x="4757" y="2747"/>
              <a:ext cx="584" cy="184"/>
            </a:xfrm>
            <a:prstGeom prst="rect">
              <a:avLst/>
            </a:prstGeom>
            <a:noFill/>
            <a:ln w="9525">
              <a:noFill/>
              <a:miter lim="800000"/>
              <a:headEnd/>
              <a:tailEnd/>
            </a:ln>
          </p:spPr>
          <p:txBody>
            <a:bodyPr wrap="none" lIns="0" tIns="0" rIns="0" bIns="0">
              <a:spAutoFit/>
            </a:bodyPr>
            <a:lstStyle/>
            <a:p>
              <a:r>
                <a:rPr lang="en-GB" sz="1900">
                  <a:solidFill>
                    <a:srgbClr val="000000"/>
                  </a:solidFill>
                </a:rPr>
                <a:t>Principal </a:t>
              </a:r>
              <a:endParaRPr lang="en-GB">
                <a:latin typeface="Times" charset="0"/>
              </a:endParaRPr>
            </a:p>
          </p:txBody>
        </p:sp>
        <p:sp>
          <p:nvSpPr>
            <p:cNvPr id="83989" name="Rectangle 21"/>
            <p:cNvSpPr>
              <a:spLocks noChangeArrowheads="1"/>
            </p:cNvSpPr>
            <p:nvPr/>
          </p:nvSpPr>
          <p:spPr bwMode="auto">
            <a:xfrm>
              <a:off x="5340" y="2725"/>
              <a:ext cx="104" cy="204"/>
            </a:xfrm>
            <a:prstGeom prst="rect">
              <a:avLst/>
            </a:prstGeom>
            <a:noFill/>
            <a:ln w="9525">
              <a:noFill/>
              <a:miter lim="800000"/>
              <a:headEnd/>
              <a:tailEnd/>
            </a:ln>
          </p:spPr>
          <p:txBody>
            <a:bodyPr wrap="none" lIns="0" tIns="0" rIns="0" bIns="0">
              <a:spAutoFit/>
            </a:bodyPr>
            <a:lstStyle/>
            <a:p>
              <a:r>
                <a:rPr lang="en-GB" sz="2100" i="1">
                  <a:solidFill>
                    <a:srgbClr val="000000"/>
                  </a:solidFill>
                </a:rPr>
                <a:t>B</a:t>
              </a:r>
              <a:endParaRPr lang="en-GB">
                <a:latin typeface="Times" charset="0"/>
              </a:endParaRPr>
            </a:p>
          </p:txBody>
        </p:sp>
        <p:sp>
          <p:nvSpPr>
            <p:cNvPr id="83990" name="Line 22"/>
            <p:cNvSpPr>
              <a:spLocks noChangeShapeType="1"/>
            </p:cNvSpPr>
            <p:nvPr/>
          </p:nvSpPr>
          <p:spPr bwMode="auto">
            <a:xfrm>
              <a:off x="677" y="2986"/>
              <a:ext cx="85" cy="167"/>
            </a:xfrm>
            <a:prstGeom prst="line">
              <a:avLst/>
            </a:prstGeom>
            <a:noFill/>
            <a:ln w="30163">
              <a:solidFill>
                <a:srgbClr val="000000"/>
              </a:solidFill>
              <a:round/>
              <a:headEnd/>
              <a:tailEnd/>
            </a:ln>
          </p:spPr>
          <p:txBody>
            <a:bodyPr/>
            <a:lstStyle/>
            <a:p>
              <a:endParaRPr lang="en-GB"/>
            </a:p>
          </p:txBody>
        </p:sp>
      </p:gr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idx="1"/>
          </p:nvPr>
        </p:nvSpPr>
        <p:spPr/>
        <p:txBody>
          <a:bodyPr/>
          <a:lstStyle/>
          <a:p>
            <a:pPr eaLnBrk="1" hangingPunct="1"/>
            <a:r>
              <a:rPr lang="en-US" altLang="zh-TW" sz="2800" dirty="0" smtClean="0">
                <a:solidFill>
                  <a:srgbClr val="FF0066"/>
                </a:solidFill>
                <a:ea typeface="PMingLiU" pitchFamily="18" charset="-120"/>
              </a:rPr>
              <a:t>Denial of service</a:t>
            </a:r>
          </a:p>
          <a:p>
            <a:pPr lvl="1" eaLnBrk="1" hangingPunct="1"/>
            <a:r>
              <a:rPr lang="en-US" altLang="zh-TW" dirty="0" smtClean="0">
                <a:ea typeface="PMingLiU" pitchFamily="18" charset="-120"/>
              </a:rPr>
              <a:t>attack by making excessive and pointless invocations resulting in overloading of physical resource</a:t>
            </a:r>
          </a:p>
          <a:p>
            <a:pPr eaLnBrk="1" hangingPunct="1"/>
            <a:endParaRPr lang="en-US" altLang="zh-TW" sz="2800" dirty="0" smtClean="0">
              <a:solidFill>
                <a:srgbClr val="FF0066"/>
              </a:solidFill>
              <a:ea typeface="PMingLiU" pitchFamily="18" charset="-120"/>
            </a:endParaRPr>
          </a:p>
          <a:p>
            <a:pPr eaLnBrk="1" hangingPunct="1"/>
            <a:r>
              <a:rPr lang="en-US" altLang="zh-TW" sz="2800" dirty="0" smtClean="0">
                <a:solidFill>
                  <a:srgbClr val="FF0066"/>
                </a:solidFill>
                <a:ea typeface="PMingLiU" pitchFamily="18" charset="-120"/>
              </a:rPr>
              <a:t>Mobile code</a:t>
            </a:r>
          </a:p>
          <a:p>
            <a:pPr lvl="1" eaLnBrk="1" hangingPunct="1"/>
            <a:r>
              <a:rPr lang="en-US" altLang="zh-TW" dirty="0" smtClean="0">
                <a:ea typeface="PMingLiU" pitchFamily="18" charset="-120"/>
              </a:rPr>
              <a:t>Can play Trojan Horse role</a:t>
            </a:r>
          </a:p>
          <a:p>
            <a:pPr lvl="1" eaLnBrk="1" hangingPunct="1"/>
            <a:r>
              <a:rPr lang="en-US" altLang="zh-TW" dirty="0" smtClean="0">
                <a:ea typeface="PMingLiU" pitchFamily="18" charset="-120"/>
              </a:rPr>
              <a:t>e.g. e-mail attachment,  java applets</a:t>
            </a:r>
          </a:p>
          <a:p>
            <a:pPr eaLnBrk="1" hangingPunct="1"/>
            <a:endParaRPr lang="en-US" sz="2800" dirty="0" smtClean="0"/>
          </a:p>
        </p:txBody>
      </p:sp>
      <p:sp>
        <p:nvSpPr>
          <p:cNvPr id="51202" name="Rectangle 2"/>
          <p:cNvSpPr>
            <a:spLocks noGrp="1" noChangeArrowheads="1"/>
          </p:cNvSpPr>
          <p:nvPr>
            <p:ph type="title"/>
          </p:nvPr>
        </p:nvSpPr>
        <p:spPr>
          <a:xfrm>
            <a:off x="1155700" y="0"/>
            <a:ext cx="8750300" cy="990600"/>
          </a:xfrm>
        </p:spPr>
        <p:txBody>
          <a:bodyPr>
            <a:normAutofit/>
          </a:bodyPr>
          <a:lstStyle/>
          <a:p>
            <a:pPr eaLnBrk="1" fontAlgn="auto" hangingPunct="1">
              <a:spcAft>
                <a:spcPts val="0"/>
              </a:spcAft>
              <a:defRPr/>
            </a:pPr>
            <a:r>
              <a:rPr lang="en-US" sz="4000" dirty="0">
                <a:solidFill>
                  <a:srgbClr val="FFC000"/>
                </a:solidFill>
                <a:ea typeface="+mj-ea"/>
              </a:rPr>
              <a:t>Security </a:t>
            </a:r>
            <a:r>
              <a:rPr lang="en-US" sz="4000" dirty="0" smtClean="0">
                <a:solidFill>
                  <a:srgbClr val="FFC000"/>
                </a:solidFill>
                <a:ea typeface="+mj-ea"/>
              </a:rPr>
              <a:t>Model </a:t>
            </a:r>
            <a:r>
              <a:rPr lang="en-US" sz="4000" dirty="0">
                <a:solidFill>
                  <a:srgbClr val="FFC000"/>
                </a:solidFill>
                <a:ea typeface="+mj-ea"/>
              </a:rPr>
              <a:t>– Other possible threats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1450" y="2332038"/>
            <a:ext cx="8121650" cy="1143000"/>
          </a:xfrm>
        </p:spPr>
        <p:txBody>
          <a:bodyPr>
            <a:normAutofit fontScale="90000"/>
          </a:bodyPr>
          <a:lstStyle/>
          <a:p>
            <a:pPr algn="ctr"/>
            <a:r>
              <a:rPr lang="en-GB" dirty="0" smtClean="0"/>
              <a:t>Additional Topics </a:t>
            </a:r>
            <a:br>
              <a:rPr lang="en-GB" dirty="0" smtClean="0"/>
            </a:br>
            <a:r>
              <a:rPr lang="en-GB" dirty="0" smtClean="0"/>
              <a:t>(Excluded from Exams)</a:t>
            </a:r>
            <a:endParaRPr lang="en-GB" dirty="0"/>
          </a:p>
        </p:txBody>
      </p:sp>
      <p:sp>
        <p:nvSpPr>
          <p:cNvPr id="4" name="Slide Number Placeholder 3"/>
          <p:cNvSpPr>
            <a:spLocks noGrp="1"/>
          </p:cNvSpPr>
          <p:nvPr>
            <p:ph type="sldNum" sz="quarter" idx="12"/>
          </p:nvPr>
        </p:nvSpPr>
        <p:spPr/>
        <p:txBody>
          <a:bodyPr/>
          <a:lstStyle/>
          <a:p>
            <a:pPr>
              <a:defRPr/>
            </a:pPr>
            <a:fld id="{80CD0D0E-834B-45C5-B7BA-3CB42A70640D}" type="slidenum">
              <a:rPr lang="ar-SA"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555750" y="0"/>
            <a:ext cx="8121650" cy="647700"/>
          </a:xfrm>
        </p:spPr>
        <p:txBody>
          <a:bodyPr>
            <a:normAutofit fontScale="90000"/>
          </a:bodyPr>
          <a:lstStyle/>
          <a:p>
            <a:pPr algn="ctr" eaLnBrk="1" fontAlgn="auto" hangingPunct="1">
              <a:spcAft>
                <a:spcPts val="0"/>
              </a:spcAft>
              <a:defRPr/>
            </a:pPr>
            <a:r>
              <a:rPr lang="en-US" sz="2400" dirty="0" smtClean="0">
                <a:solidFill>
                  <a:srgbClr val="FFC000"/>
                </a:solidFill>
                <a:ea typeface="+mj-ea"/>
              </a:rPr>
              <a:t>2.3.1	</a:t>
            </a:r>
            <a:r>
              <a:rPr lang="en-US" dirty="0" smtClean="0">
                <a:solidFill>
                  <a:srgbClr val="FFC000"/>
                </a:solidFill>
                <a:ea typeface="+mj-ea"/>
              </a:rPr>
              <a:t>Interaction model</a:t>
            </a:r>
            <a:endParaRPr lang="en-US" dirty="0">
              <a:solidFill>
                <a:srgbClr val="FFC000"/>
              </a:solidFill>
              <a:ea typeface="+mj-ea"/>
            </a:endParaRPr>
          </a:p>
        </p:txBody>
      </p:sp>
      <p:pic>
        <p:nvPicPr>
          <p:cNvPr id="20483" name="Picture 4"/>
          <p:cNvPicPr>
            <a:picLocks noChangeAspect="1" noChangeArrowheads="1"/>
          </p:cNvPicPr>
          <p:nvPr/>
        </p:nvPicPr>
        <p:blipFill>
          <a:blip r:embed="rId3" cstate="print"/>
          <a:srcRect/>
          <a:stretch>
            <a:fillRect/>
          </a:stretch>
        </p:blipFill>
        <p:spPr bwMode="auto">
          <a:xfrm>
            <a:off x="1499393" y="762000"/>
            <a:ext cx="8139907" cy="5029200"/>
          </a:xfrm>
          <a:prstGeom prst="rect">
            <a:avLst/>
          </a:prstGeom>
          <a:ln>
            <a:headEnd/>
            <a:tailEnd/>
          </a:ln>
        </p:spPr>
        <p:style>
          <a:lnRef idx="1">
            <a:schemeClr val="accent5"/>
          </a:lnRef>
          <a:fillRef idx="2">
            <a:schemeClr val="accent5"/>
          </a:fillRef>
          <a:effectRef idx="1">
            <a:schemeClr val="accent5"/>
          </a:effectRef>
          <a:fontRef idx="minor">
            <a:schemeClr val="dk1"/>
          </a:fontRef>
        </p:style>
      </p:pic>
      <p:sp>
        <p:nvSpPr>
          <p:cNvPr id="4" name="TextBox 3"/>
          <p:cNvSpPr txBox="1"/>
          <p:nvPr/>
        </p:nvSpPr>
        <p:spPr>
          <a:xfrm>
            <a:off x="4381500" y="6076950"/>
            <a:ext cx="4222823" cy="52322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GB" sz="2800" b="1" dirty="0" smtClean="0"/>
              <a:t>Event </a:t>
            </a:r>
            <a:r>
              <a:rPr lang="en-GB" sz="2800" b="1" dirty="0" smtClean="0"/>
              <a:t>Ordering (Skip it)</a:t>
            </a:r>
            <a:endParaRPr lang="en-GB" sz="2800" b="1"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104900" y="0"/>
            <a:ext cx="8801100" cy="1143000"/>
          </a:xfrm>
        </p:spPr>
        <p:txBody>
          <a:bodyPr>
            <a:normAutofit/>
          </a:bodyPr>
          <a:lstStyle/>
          <a:p>
            <a:pPr algn="ctr" eaLnBrk="1" fontAlgn="auto" hangingPunct="1">
              <a:spcAft>
                <a:spcPts val="0"/>
              </a:spcAft>
              <a:defRPr/>
            </a:pPr>
            <a:r>
              <a:rPr lang="en-US" sz="2400" dirty="0" smtClean="0">
                <a:solidFill>
                  <a:srgbClr val="FFC000"/>
                </a:solidFill>
              </a:rPr>
              <a:t>2.3	</a:t>
            </a:r>
            <a:r>
              <a:rPr lang="en-US" sz="4000" dirty="0" smtClean="0">
                <a:solidFill>
                  <a:srgbClr val="FFC000"/>
                </a:solidFill>
              </a:rPr>
              <a:t>Fundamental </a:t>
            </a:r>
            <a:r>
              <a:rPr lang="en-US" sz="4000" dirty="0">
                <a:solidFill>
                  <a:srgbClr val="FFC000"/>
                </a:solidFill>
              </a:rPr>
              <a:t>Models</a:t>
            </a:r>
          </a:p>
        </p:txBody>
      </p:sp>
      <p:sp>
        <p:nvSpPr>
          <p:cNvPr id="53251" name="Rectangle 3"/>
          <p:cNvSpPr>
            <a:spLocks noGrp="1" noChangeArrowheads="1"/>
          </p:cNvSpPr>
          <p:nvPr>
            <p:ph idx="1"/>
          </p:nvPr>
        </p:nvSpPr>
        <p:spPr>
          <a:xfrm>
            <a:off x="1194318" y="1352551"/>
            <a:ext cx="8160820" cy="3352800"/>
          </a:xfrm>
        </p:spPr>
        <p:txBody>
          <a:bodyPr/>
          <a:lstStyle/>
          <a:p>
            <a:pPr eaLnBrk="1" hangingPunct="1">
              <a:lnSpc>
                <a:spcPct val="90000"/>
              </a:lnSpc>
            </a:pPr>
            <a:r>
              <a:rPr lang="en-US" sz="2800" dirty="0" smtClean="0"/>
              <a:t>Common grounds among all architectural models</a:t>
            </a:r>
          </a:p>
          <a:p>
            <a:pPr lvl="1" eaLnBrk="1" hangingPunct="1">
              <a:lnSpc>
                <a:spcPct val="90000"/>
              </a:lnSpc>
            </a:pPr>
            <a:r>
              <a:rPr lang="en-US" sz="2400" dirty="0" smtClean="0"/>
              <a:t>All models are composed of processes.</a:t>
            </a:r>
          </a:p>
          <a:p>
            <a:pPr lvl="1" eaLnBrk="1" hangingPunct="1">
              <a:lnSpc>
                <a:spcPct val="90000"/>
              </a:lnSpc>
            </a:pPr>
            <a:r>
              <a:rPr lang="en-US" sz="2400" dirty="0" smtClean="0"/>
              <a:t>Processes communicate with each other by message passing over a computer network.</a:t>
            </a:r>
          </a:p>
          <a:p>
            <a:pPr lvl="1" eaLnBrk="1" hangingPunct="1">
              <a:lnSpc>
                <a:spcPct val="90000"/>
              </a:lnSpc>
            </a:pPr>
            <a:endParaRPr lang="en-US" sz="2400" dirty="0" smtClean="0"/>
          </a:p>
          <a:p>
            <a:pPr eaLnBrk="1" hangingPunct="1">
              <a:lnSpc>
                <a:spcPct val="90000"/>
              </a:lnSpc>
            </a:pPr>
            <a:r>
              <a:rPr lang="en-US" sz="2400" b="1" dirty="0" smtClean="0">
                <a:solidFill>
                  <a:srgbClr val="0070C0"/>
                </a:solidFill>
              </a:rPr>
              <a:t>Fundamental models: </a:t>
            </a:r>
          </a:p>
          <a:p>
            <a:pPr eaLnBrk="1" hangingPunct="1">
              <a:lnSpc>
                <a:spcPct val="90000"/>
              </a:lnSpc>
              <a:buNone/>
            </a:pPr>
            <a:r>
              <a:rPr lang="en-US" sz="2400" b="1" dirty="0" smtClean="0">
                <a:solidFill>
                  <a:srgbClr val="0070C0"/>
                </a:solidFill>
              </a:rPr>
              <a:t>	</a:t>
            </a:r>
            <a:r>
              <a:rPr lang="en-US" sz="2400" dirty="0" smtClean="0"/>
              <a:t>Formal description of system properties common in all architectural models: </a:t>
            </a:r>
            <a:r>
              <a:rPr lang="en-US" sz="2400" b="1" dirty="0" smtClean="0"/>
              <a:t>Reliability, Security, Performance</a:t>
            </a:r>
            <a:endParaRPr lang="en-US" b="1" dirty="0" smtClean="0"/>
          </a:p>
          <a:p>
            <a:pPr eaLnBrk="1" hangingPunct="1">
              <a:lnSpc>
                <a:spcPct val="90000"/>
              </a:lnSpc>
              <a:buNone/>
            </a:pPr>
            <a:endParaRPr lang="en-US" b="1" dirty="0" smtClean="0"/>
          </a:p>
          <a:p>
            <a:pPr eaLnBrk="1" hangingPunct="1">
              <a:lnSpc>
                <a:spcPct val="90000"/>
              </a:lnSpc>
              <a:buNone/>
            </a:pPr>
            <a:r>
              <a:rPr lang="en-US" b="1" dirty="0" smtClean="0"/>
              <a:t>	</a:t>
            </a:r>
            <a:endParaRPr lang="en-US" sz="2400" dirty="0" smtClean="0"/>
          </a:p>
          <a:p>
            <a:pPr lvl="1" eaLnBrk="1" hangingPunct="1">
              <a:lnSpc>
                <a:spcPct val="90000"/>
              </a:lnSpc>
            </a:pPr>
            <a:endParaRPr lang="en-US" sz="2400" dirty="0" smtClean="0"/>
          </a:p>
        </p:txBody>
      </p:sp>
      <p:sp>
        <p:nvSpPr>
          <p:cNvPr id="4" name="Slide Number Placeholder 5"/>
          <p:cNvSpPr>
            <a:spLocks noGrp="1"/>
          </p:cNvSpPr>
          <p:nvPr>
            <p:ph type="sldNum" sz="quarter" idx="12"/>
          </p:nvPr>
        </p:nvSpPr>
        <p:spPr/>
        <p:txBody>
          <a:bodyPr/>
          <a:lstStyle/>
          <a:p>
            <a:pPr>
              <a:defRPr/>
            </a:pPr>
            <a:fld id="{D68362D3-D3C4-4870-85AC-EE2D12E663AA}" type="slidenum">
              <a:rPr lang="ar-SA"/>
              <a:pPr>
                <a:defRPr/>
              </a:pPr>
              <a:t>4</a:t>
            </a:fld>
            <a:endParaRPr lang="en-US"/>
          </a:p>
        </p:txBody>
      </p:sp>
      <p:sp>
        <p:nvSpPr>
          <p:cNvPr id="5" name="TextBox 4"/>
          <p:cNvSpPr txBox="1"/>
          <p:nvPr/>
        </p:nvSpPr>
        <p:spPr>
          <a:xfrm>
            <a:off x="1104899" y="4762500"/>
            <a:ext cx="8801101" cy="212365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eaLnBrk="1" hangingPunct="1">
              <a:lnSpc>
                <a:spcPct val="90000"/>
              </a:lnSpc>
              <a:buNone/>
            </a:pPr>
            <a:r>
              <a:rPr lang="en-US" sz="2400" b="1" dirty="0" smtClean="0"/>
              <a:t>Reveal key problems for the designers of DS. </a:t>
            </a:r>
          </a:p>
          <a:p>
            <a:pPr algn="ctr" eaLnBrk="1" hangingPunct="1">
              <a:lnSpc>
                <a:spcPct val="90000"/>
              </a:lnSpc>
              <a:buNone/>
            </a:pPr>
            <a:endParaRPr lang="en-US" sz="2400" b="1" dirty="0" smtClean="0"/>
          </a:p>
          <a:p>
            <a:pPr algn="ctr" eaLnBrk="1" hangingPunct="1">
              <a:lnSpc>
                <a:spcPct val="90000"/>
              </a:lnSpc>
              <a:buNone/>
            </a:pPr>
            <a:r>
              <a:rPr lang="en-US" sz="2400" b="1" dirty="0" smtClean="0"/>
              <a:t>Purpose is to specify the design issues, difficulties and threats that must be resolved in order to develop systems that fulfill their tasks correctly. </a:t>
            </a:r>
          </a:p>
          <a:p>
            <a:pPr algn="ctr"/>
            <a:endParaRPr lang="en-GB" sz="2400" b="1"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1276350" y="1809750"/>
            <a:ext cx="6120130" cy="2884170"/>
          </a:xfrm>
        </p:spPr>
        <p:txBody>
          <a:bodyPr>
            <a:normAutofit/>
          </a:bodyPr>
          <a:lstStyle/>
          <a:p>
            <a:pPr marL="365760" indent="-256032" eaLnBrk="1" fontAlgn="auto" hangingPunct="1">
              <a:spcAft>
                <a:spcPts val="0"/>
              </a:spcAft>
              <a:buFont typeface="Wingdings 3"/>
              <a:buChar char=""/>
              <a:defRPr/>
            </a:pPr>
            <a:endParaRPr lang="en-US" dirty="0" smtClean="0">
              <a:solidFill>
                <a:srgbClr val="FF3300"/>
              </a:solidFill>
              <a:ea typeface="+mn-ea"/>
            </a:endParaRPr>
          </a:p>
          <a:p>
            <a:pPr marL="365760" indent="-256032" eaLnBrk="1" fontAlgn="auto" hangingPunct="1">
              <a:spcAft>
                <a:spcPts val="0"/>
              </a:spcAft>
              <a:buFont typeface="Wingdings 3"/>
              <a:buChar char=""/>
              <a:defRPr/>
            </a:pPr>
            <a:r>
              <a:rPr lang="en-US" dirty="0" smtClean="0">
                <a:solidFill>
                  <a:srgbClr val="FF3300"/>
                </a:solidFill>
                <a:ea typeface="+mn-ea"/>
              </a:rPr>
              <a:t>Interaction </a:t>
            </a:r>
            <a:r>
              <a:rPr lang="en-US" dirty="0">
                <a:solidFill>
                  <a:srgbClr val="FF3300"/>
                </a:solidFill>
                <a:ea typeface="+mn-ea"/>
              </a:rPr>
              <a:t>model:</a:t>
            </a:r>
            <a:r>
              <a:rPr lang="en-US" dirty="0">
                <a:ea typeface="+mn-ea"/>
              </a:rPr>
              <a:t> </a:t>
            </a:r>
          </a:p>
          <a:p>
            <a:pPr marL="365760" indent="-256032" eaLnBrk="1" fontAlgn="auto" hangingPunct="1">
              <a:spcAft>
                <a:spcPts val="0"/>
              </a:spcAft>
              <a:buFont typeface="Wingdings 3"/>
              <a:buChar char=""/>
              <a:defRPr/>
            </a:pPr>
            <a:r>
              <a:rPr lang="en-US" dirty="0" smtClean="0">
                <a:solidFill>
                  <a:srgbClr val="FF3300"/>
                </a:solidFill>
                <a:ea typeface="+mn-ea"/>
              </a:rPr>
              <a:t>Failure </a:t>
            </a:r>
            <a:r>
              <a:rPr lang="en-US" dirty="0">
                <a:solidFill>
                  <a:srgbClr val="FF3300"/>
                </a:solidFill>
                <a:ea typeface="+mn-ea"/>
              </a:rPr>
              <a:t>model:</a:t>
            </a:r>
            <a:r>
              <a:rPr lang="en-US" dirty="0">
                <a:ea typeface="+mn-ea"/>
              </a:rPr>
              <a:t> </a:t>
            </a:r>
          </a:p>
          <a:p>
            <a:pPr marL="365760" indent="-256032" eaLnBrk="1" fontAlgn="auto" hangingPunct="1">
              <a:spcAft>
                <a:spcPts val="0"/>
              </a:spcAft>
              <a:buFont typeface="Wingdings 3"/>
              <a:buChar char=""/>
              <a:defRPr/>
            </a:pPr>
            <a:r>
              <a:rPr lang="en-US" dirty="0" smtClean="0">
                <a:solidFill>
                  <a:srgbClr val="FF3300"/>
                </a:solidFill>
                <a:ea typeface="+mn-ea"/>
              </a:rPr>
              <a:t>Security </a:t>
            </a:r>
            <a:r>
              <a:rPr lang="en-US" dirty="0">
                <a:solidFill>
                  <a:srgbClr val="FF3300"/>
                </a:solidFill>
                <a:ea typeface="+mn-ea"/>
              </a:rPr>
              <a:t>model:</a:t>
            </a:r>
            <a:r>
              <a:rPr lang="en-US" dirty="0">
                <a:ea typeface="+mn-ea"/>
              </a:rPr>
              <a:t> </a:t>
            </a:r>
          </a:p>
        </p:txBody>
      </p:sp>
      <p:sp>
        <p:nvSpPr>
          <p:cNvPr id="63491" name="Rectangle 2"/>
          <p:cNvSpPr>
            <a:spLocks noGrp="1" noChangeArrowheads="1"/>
          </p:cNvSpPr>
          <p:nvPr>
            <p:ph type="title"/>
          </p:nvPr>
        </p:nvSpPr>
        <p:spPr>
          <a:xfrm>
            <a:off x="1028700" y="0"/>
            <a:ext cx="8420100" cy="838200"/>
          </a:xfrm>
        </p:spPr>
        <p:txBody>
          <a:bodyPr/>
          <a:lstStyle/>
          <a:p>
            <a:pPr algn="ctr" eaLnBrk="1" hangingPunct="1"/>
            <a:r>
              <a:rPr lang="en-US" sz="2400" dirty="0" smtClean="0">
                <a:solidFill>
                  <a:srgbClr val="FFC000"/>
                </a:solidFill>
              </a:rPr>
              <a:t>2.3	</a:t>
            </a:r>
            <a:r>
              <a:rPr lang="en-US" sz="4000" dirty="0" smtClean="0">
                <a:solidFill>
                  <a:srgbClr val="FFC000"/>
                </a:solidFill>
              </a:rPr>
              <a:t>Fundamental</a:t>
            </a:r>
            <a:r>
              <a:rPr lang="en-US" dirty="0" smtClean="0">
                <a:solidFill>
                  <a:srgbClr val="FFC000"/>
                </a:solidFill>
              </a:rPr>
              <a:t> models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1276350" y="933450"/>
            <a:ext cx="8629650" cy="4152900"/>
          </a:xfrm>
        </p:spPr>
        <p:txBody>
          <a:bodyPr>
            <a:normAutofit/>
          </a:bodyPr>
          <a:lstStyle/>
          <a:p>
            <a:pPr marL="365760" indent="-256032" eaLnBrk="1" fontAlgn="auto" hangingPunct="1">
              <a:spcAft>
                <a:spcPts val="0"/>
              </a:spcAft>
              <a:buFont typeface="Wingdings 3"/>
              <a:buChar char=""/>
              <a:defRPr/>
            </a:pPr>
            <a:r>
              <a:rPr lang="en-US" dirty="0">
                <a:solidFill>
                  <a:srgbClr val="FF3300"/>
                </a:solidFill>
                <a:latin typeface="Arial" pitchFamily="34" charset="0"/>
                <a:cs typeface="Arial" pitchFamily="34" charset="0"/>
              </a:rPr>
              <a:t>Interaction model:</a:t>
            </a:r>
            <a:r>
              <a:rPr lang="en-US" dirty="0">
                <a:latin typeface="Arial" pitchFamily="34" charset="0"/>
                <a:cs typeface="Arial" pitchFamily="34" charset="0"/>
              </a:rPr>
              <a:t> </a:t>
            </a:r>
            <a:endParaRPr lang="en-US" dirty="0" smtClean="0">
              <a:latin typeface="Arial" pitchFamily="34" charset="0"/>
              <a:cs typeface="Arial" pitchFamily="34" charset="0"/>
            </a:endParaRPr>
          </a:p>
          <a:p>
            <a:pPr marL="365760" indent="-256032" eaLnBrk="1" fontAlgn="auto" hangingPunct="1">
              <a:spcAft>
                <a:spcPts val="0"/>
              </a:spcAft>
              <a:buFont typeface="Wingdings 3"/>
              <a:buChar char=""/>
              <a:defRPr/>
            </a:pPr>
            <a:endParaRPr lang="en-US" dirty="0">
              <a:latin typeface="Arial" pitchFamily="34" charset="0"/>
              <a:cs typeface="Arial" pitchFamily="34" charset="0"/>
            </a:endParaRPr>
          </a:p>
          <a:p>
            <a:pPr marL="621792" lvl="1" eaLnBrk="1" fontAlgn="auto" hangingPunct="1">
              <a:spcBef>
                <a:spcPts val="324"/>
              </a:spcBef>
              <a:spcAft>
                <a:spcPts val="0"/>
              </a:spcAft>
              <a:buFont typeface="Verdana"/>
              <a:buChar char="◦"/>
              <a:defRPr/>
            </a:pPr>
            <a:r>
              <a:rPr lang="en-US" dirty="0" smtClean="0">
                <a:latin typeface="Arial" pitchFamily="34" charset="0"/>
              </a:rPr>
              <a:t>Computation occurs within processes</a:t>
            </a:r>
          </a:p>
          <a:p>
            <a:pPr marL="621792" lvl="1" eaLnBrk="1" fontAlgn="auto" hangingPunct="1">
              <a:spcBef>
                <a:spcPts val="324"/>
              </a:spcBef>
              <a:spcAft>
                <a:spcPts val="0"/>
              </a:spcAft>
              <a:buFont typeface="Verdana"/>
              <a:buChar char="◦"/>
              <a:defRPr/>
            </a:pPr>
            <a:endParaRPr lang="en-US" dirty="0" smtClean="0">
              <a:latin typeface="Arial" pitchFamily="34" charset="0"/>
            </a:endParaRPr>
          </a:p>
          <a:p>
            <a:pPr marL="621792" lvl="1" eaLnBrk="1" fontAlgn="auto" hangingPunct="1">
              <a:spcBef>
                <a:spcPts val="324"/>
              </a:spcBef>
              <a:spcAft>
                <a:spcPts val="0"/>
              </a:spcAft>
              <a:buFont typeface="Verdana"/>
              <a:buChar char="◦"/>
              <a:defRPr/>
            </a:pPr>
            <a:r>
              <a:rPr lang="en-US" dirty="0" smtClean="0">
                <a:latin typeface="Arial" pitchFamily="34" charset="0"/>
              </a:rPr>
              <a:t>The processes interact by passing messages, resulting in </a:t>
            </a:r>
            <a:r>
              <a:rPr lang="en-US" b="1" dirty="0" smtClean="0">
                <a:latin typeface="Arial" pitchFamily="34" charset="0"/>
              </a:rPr>
              <a:t>communication</a:t>
            </a:r>
            <a:r>
              <a:rPr lang="en-US" dirty="0" smtClean="0">
                <a:latin typeface="Arial" pitchFamily="34" charset="0"/>
              </a:rPr>
              <a:t> (info flow) and </a:t>
            </a:r>
            <a:r>
              <a:rPr lang="en-US" b="1" dirty="0" smtClean="0">
                <a:latin typeface="Arial" pitchFamily="34" charset="0"/>
              </a:rPr>
              <a:t>coordination</a:t>
            </a:r>
            <a:r>
              <a:rPr lang="en-US" dirty="0" smtClean="0">
                <a:latin typeface="Arial" pitchFamily="34" charset="0"/>
              </a:rPr>
              <a:t> (Sync and ordering of activities). </a:t>
            </a:r>
          </a:p>
          <a:p>
            <a:pPr marL="621792" lvl="1" eaLnBrk="1" fontAlgn="auto" hangingPunct="1">
              <a:spcBef>
                <a:spcPts val="324"/>
              </a:spcBef>
              <a:spcAft>
                <a:spcPts val="0"/>
              </a:spcAft>
              <a:buFont typeface="Verdana"/>
              <a:buChar char="◦"/>
              <a:defRPr/>
            </a:pPr>
            <a:endParaRPr lang="en-US" sz="2400" b="1" dirty="0" smtClean="0">
              <a:latin typeface="Arial" pitchFamily="34" charset="0"/>
            </a:endParaRPr>
          </a:p>
          <a:p>
            <a:pPr marL="621792" lvl="1" eaLnBrk="1" fontAlgn="auto" hangingPunct="1">
              <a:spcBef>
                <a:spcPts val="324"/>
              </a:spcBef>
              <a:spcAft>
                <a:spcPts val="0"/>
              </a:spcAft>
              <a:buFont typeface="Verdana"/>
              <a:buChar char="◦"/>
              <a:defRPr/>
            </a:pPr>
            <a:endParaRPr lang="en-US" i="1" dirty="0">
              <a:solidFill>
                <a:schemeClr val="tx2">
                  <a:lumMod val="75000"/>
                  <a:lumOff val="25000"/>
                </a:schemeClr>
              </a:solidFill>
              <a:ea typeface="+mn-ea"/>
            </a:endParaRPr>
          </a:p>
        </p:txBody>
      </p:sp>
      <p:sp>
        <p:nvSpPr>
          <p:cNvPr id="63491" name="Rectangle 2"/>
          <p:cNvSpPr>
            <a:spLocks noGrp="1" noChangeArrowheads="1"/>
          </p:cNvSpPr>
          <p:nvPr>
            <p:ph type="title"/>
          </p:nvPr>
        </p:nvSpPr>
        <p:spPr>
          <a:xfrm>
            <a:off x="1028700" y="0"/>
            <a:ext cx="8420100" cy="838200"/>
          </a:xfrm>
        </p:spPr>
        <p:txBody>
          <a:bodyPr>
            <a:normAutofit/>
          </a:bodyPr>
          <a:lstStyle/>
          <a:p>
            <a:pPr algn="ctr" eaLnBrk="1" hangingPunct="1"/>
            <a:r>
              <a:rPr lang="en-US" sz="2400" dirty="0" smtClean="0">
                <a:solidFill>
                  <a:srgbClr val="FFC000"/>
                </a:solidFill>
              </a:rPr>
              <a:t>2.3	</a:t>
            </a:r>
            <a:r>
              <a:rPr lang="en-US" sz="4000" dirty="0" smtClean="0">
                <a:solidFill>
                  <a:srgbClr val="FFC000"/>
                </a:solidFill>
              </a:rPr>
              <a:t>Fundamental models</a:t>
            </a:r>
          </a:p>
        </p:txBody>
      </p:sp>
      <p:sp>
        <p:nvSpPr>
          <p:cNvPr id="5" name="TextBox 4"/>
          <p:cNvSpPr txBox="1"/>
          <p:nvPr/>
        </p:nvSpPr>
        <p:spPr>
          <a:xfrm>
            <a:off x="1081269" y="4953000"/>
            <a:ext cx="8824731" cy="1846659"/>
          </a:xfrm>
          <a:prstGeom prst="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marL="0" lvl="1" algn="ctr"/>
            <a:r>
              <a:rPr lang="en-US" sz="2400" dirty="0" smtClean="0"/>
              <a:t>Performance of processes and communication channels, </a:t>
            </a:r>
          </a:p>
          <a:p>
            <a:pPr marL="0" lvl="1" algn="ctr"/>
            <a:r>
              <a:rPr lang="en-US" sz="2400" dirty="0" smtClean="0"/>
              <a:t>absence of a global clock, timing problems, …</a:t>
            </a:r>
            <a:r>
              <a:rPr lang="en-US" sz="2400" i="1" dirty="0" smtClean="0">
                <a:solidFill>
                  <a:schemeClr val="tx2">
                    <a:lumMod val="75000"/>
                    <a:lumOff val="25000"/>
                  </a:schemeClr>
                </a:solidFill>
              </a:rPr>
              <a:t>coordination, delays</a:t>
            </a:r>
          </a:p>
          <a:p>
            <a:pPr marL="0" lvl="1" algn="ctr"/>
            <a:endParaRPr lang="en-US" sz="2400" dirty="0" smtClean="0">
              <a:latin typeface="Arial" pitchFamily="34" charset="0"/>
            </a:endParaRPr>
          </a:p>
          <a:p>
            <a:pPr marL="0" lvl="1" algn="ctr"/>
            <a:r>
              <a:rPr lang="en-US" sz="2400" dirty="0" smtClean="0">
                <a:latin typeface="Arial" pitchFamily="34" charset="0"/>
              </a:rPr>
              <a:t>Coordination == communication in order</a:t>
            </a:r>
            <a:endParaRPr lang="en-US" sz="2400" i="1" dirty="0" smtClean="0">
              <a:solidFill>
                <a:schemeClr val="tx2">
                  <a:lumMod val="75000"/>
                  <a:lumOff val="25000"/>
                </a:schemeClr>
              </a:solidFill>
            </a:endParaRPr>
          </a:p>
          <a:p>
            <a:pPr algn="ctr"/>
            <a:endParaRPr lang="en-GB"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1276350" y="933450"/>
            <a:ext cx="8629650" cy="4152900"/>
          </a:xfrm>
        </p:spPr>
        <p:txBody>
          <a:bodyPr>
            <a:normAutofit lnSpcReduction="10000"/>
          </a:bodyPr>
          <a:lstStyle/>
          <a:p>
            <a:pPr marL="365760" indent="-256032" eaLnBrk="1" fontAlgn="auto" hangingPunct="1">
              <a:spcAft>
                <a:spcPts val="0"/>
              </a:spcAft>
              <a:buFont typeface="Wingdings 3"/>
              <a:buChar char=""/>
              <a:defRPr/>
            </a:pPr>
            <a:r>
              <a:rPr lang="en-US" dirty="0">
                <a:solidFill>
                  <a:srgbClr val="FF3300"/>
                </a:solidFill>
                <a:latin typeface="Arial" pitchFamily="34" charset="0"/>
                <a:cs typeface="Arial" pitchFamily="34" charset="0"/>
              </a:rPr>
              <a:t>Interaction model:</a:t>
            </a:r>
            <a:r>
              <a:rPr lang="en-US" dirty="0">
                <a:latin typeface="Arial" pitchFamily="34" charset="0"/>
                <a:cs typeface="Arial" pitchFamily="34" charset="0"/>
              </a:rPr>
              <a:t> </a:t>
            </a:r>
          </a:p>
          <a:p>
            <a:pPr marL="621792" lvl="1" eaLnBrk="1" fontAlgn="auto" hangingPunct="1">
              <a:spcBef>
                <a:spcPts val="324"/>
              </a:spcBef>
              <a:spcAft>
                <a:spcPts val="0"/>
              </a:spcAft>
              <a:buFont typeface="Verdana"/>
              <a:buChar char="◦"/>
              <a:defRPr/>
            </a:pPr>
            <a:endParaRPr lang="en-US" sz="2400" b="1" dirty="0" smtClean="0">
              <a:latin typeface="Arial" pitchFamily="34" charset="0"/>
            </a:endParaRPr>
          </a:p>
          <a:p>
            <a:pPr marL="621792" lvl="1" eaLnBrk="1" fontAlgn="auto" hangingPunct="1">
              <a:spcBef>
                <a:spcPts val="324"/>
              </a:spcBef>
              <a:spcAft>
                <a:spcPts val="0"/>
              </a:spcAft>
              <a:buFont typeface="Verdana"/>
              <a:buChar char="◦"/>
              <a:defRPr/>
            </a:pPr>
            <a:r>
              <a:rPr lang="en-US" b="1" dirty="0" smtClean="0">
                <a:latin typeface="Arial" pitchFamily="34" charset="0"/>
              </a:rPr>
              <a:t>The interaction model must consider </a:t>
            </a:r>
          </a:p>
          <a:p>
            <a:pPr marL="867854" lvl="2" eaLnBrk="1" fontAlgn="auto" hangingPunct="1">
              <a:spcBef>
                <a:spcPts val="324"/>
              </a:spcBef>
              <a:spcAft>
                <a:spcPts val="0"/>
              </a:spcAft>
              <a:buFont typeface="Verdana"/>
              <a:buChar char="◦"/>
              <a:defRPr/>
            </a:pPr>
            <a:endParaRPr lang="en-US" sz="2800" dirty="0" smtClean="0">
              <a:latin typeface="Arial" pitchFamily="34" charset="0"/>
            </a:endParaRPr>
          </a:p>
          <a:p>
            <a:pPr marL="867854" lvl="2" eaLnBrk="1" fontAlgn="auto" hangingPunct="1">
              <a:spcBef>
                <a:spcPts val="324"/>
              </a:spcBef>
              <a:spcAft>
                <a:spcPts val="0"/>
              </a:spcAft>
              <a:buFont typeface="Verdana"/>
              <a:buChar char="◦"/>
              <a:defRPr/>
            </a:pPr>
            <a:r>
              <a:rPr lang="en-US" sz="2800" dirty="0" smtClean="0">
                <a:latin typeface="Arial" pitchFamily="34" charset="0"/>
              </a:rPr>
              <a:t>That communication takes place with delays that are often of considerable duration.</a:t>
            </a:r>
          </a:p>
          <a:p>
            <a:pPr marL="867854" lvl="2" eaLnBrk="1" fontAlgn="auto" hangingPunct="1">
              <a:spcBef>
                <a:spcPts val="324"/>
              </a:spcBef>
              <a:spcAft>
                <a:spcPts val="0"/>
              </a:spcAft>
              <a:buFont typeface="Verdana"/>
              <a:buChar char="◦"/>
              <a:defRPr/>
            </a:pPr>
            <a:endParaRPr lang="en-US" sz="2800" dirty="0" smtClean="0">
              <a:latin typeface="Arial" pitchFamily="34" charset="0"/>
            </a:endParaRPr>
          </a:p>
          <a:p>
            <a:pPr marL="867854" lvl="2" eaLnBrk="1" fontAlgn="auto" hangingPunct="1">
              <a:spcBef>
                <a:spcPts val="324"/>
              </a:spcBef>
              <a:spcAft>
                <a:spcPts val="0"/>
              </a:spcAft>
              <a:buFont typeface="Verdana"/>
              <a:buChar char="◦"/>
              <a:defRPr/>
            </a:pPr>
            <a:r>
              <a:rPr lang="en-US" sz="2800" dirty="0" smtClean="0">
                <a:latin typeface="Arial" pitchFamily="34" charset="0"/>
              </a:rPr>
              <a:t>It is difficult to maintain same notion of time across all computers in a DS. No Global Clock</a:t>
            </a:r>
          </a:p>
          <a:p>
            <a:pPr marL="621792" lvl="1" eaLnBrk="1" fontAlgn="auto" hangingPunct="1">
              <a:spcBef>
                <a:spcPts val="324"/>
              </a:spcBef>
              <a:spcAft>
                <a:spcPts val="0"/>
              </a:spcAft>
              <a:buFont typeface="Verdana"/>
              <a:buChar char="◦"/>
              <a:defRPr/>
            </a:pPr>
            <a:endParaRPr lang="en-US" i="1" dirty="0">
              <a:solidFill>
                <a:schemeClr val="tx2">
                  <a:lumMod val="75000"/>
                  <a:lumOff val="25000"/>
                </a:schemeClr>
              </a:solidFill>
              <a:ea typeface="+mn-ea"/>
            </a:endParaRPr>
          </a:p>
        </p:txBody>
      </p:sp>
      <p:sp>
        <p:nvSpPr>
          <p:cNvPr id="63491" name="Rectangle 2"/>
          <p:cNvSpPr>
            <a:spLocks noGrp="1" noChangeArrowheads="1"/>
          </p:cNvSpPr>
          <p:nvPr>
            <p:ph type="title"/>
          </p:nvPr>
        </p:nvSpPr>
        <p:spPr>
          <a:xfrm>
            <a:off x="1028700" y="0"/>
            <a:ext cx="8420100" cy="838200"/>
          </a:xfrm>
        </p:spPr>
        <p:txBody>
          <a:bodyPr>
            <a:normAutofit/>
          </a:bodyPr>
          <a:lstStyle/>
          <a:p>
            <a:pPr algn="ctr" eaLnBrk="1" hangingPunct="1"/>
            <a:r>
              <a:rPr lang="en-US" sz="2400" dirty="0" smtClean="0">
                <a:solidFill>
                  <a:srgbClr val="FFC000"/>
                </a:solidFill>
              </a:rPr>
              <a:t>2.3	</a:t>
            </a:r>
            <a:r>
              <a:rPr lang="en-US" sz="4000" dirty="0" smtClean="0">
                <a:solidFill>
                  <a:srgbClr val="FFC000"/>
                </a:solidFill>
              </a:rPr>
              <a:t>Fundamental models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a:xfrm>
            <a:off x="1524000" y="914400"/>
            <a:ext cx="8382000" cy="5638800"/>
          </a:xfrm>
        </p:spPr>
        <p:txBody>
          <a:bodyPr/>
          <a:lstStyle/>
          <a:p>
            <a:pPr eaLnBrk="1" hangingPunct="1">
              <a:lnSpc>
                <a:spcPct val="80000"/>
              </a:lnSpc>
            </a:pPr>
            <a:r>
              <a:rPr lang="en-US" dirty="0" smtClean="0">
                <a:solidFill>
                  <a:schemeClr val="accent1"/>
                </a:solidFill>
              </a:rPr>
              <a:t>Interaction</a:t>
            </a:r>
          </a:p>
          <a:p>
            <a:pPr lvl="1" eaLnBrk="1" hangingPunct="1">
              <a:lnSpc>
                <a:spcPct val="80000"/>
              </a:lnSpc>
            </a:pPr>
            <a:endParaRPr lang="en-US" dirty="0" smtClean="0">
              <a:latin typeface="+mj-lt"/>
            </a:endParaRPr>
          </a:p>
          <a:p>
            <a:pPr lvl="1" eaLnBrk="1" hangingPunct="1">
              <a:lnSpc>
                <a:spcPct val="80000"/>
              </a:lnSpc>
            </a:pPr>
            <a:r>
              <a:rPr lang="en-US" dirty="0" smtClean="0">
                <a:latin typeface="+mj-lt"/>
              </a:rPr>
              <a:t>DS are composed of many processes interacting in complex ways.</a:t>
            </a:r>
          </a:p>
          <a:p>
            <a:pPr lvl="1" eaLnBrk="1" hangingPunct="1">
              <a:lnSpc>
                <a:spcPct val="80000"/>
              </a:lnSpc>
            </a:pPr>
            <a:endParaRPr lang="en-US" dirty="0" smtClean="0">
              <a:solidFill>
                <a:srgbClr val="000000"/>
              </a:solidFill>
            </a:endParaRPr>
          </a:p>
          <a:p>
            <a:pPr lvl="1" eaLnBrk="1" hangingPunct="1">
              <a:lnSpc>
                <a:spcPct val="80000"/>
              </a:lnSpc>
            </a:pPr>
            <a:r>
              <a:rPr lang="en-US" dirty="0" smtClean="0">
                <a:solidFill>
                  <a:srgbClr val="000000"/>
                </a:solidFill>
              </a:rPr>
              <a:t>Multiple server processes may cooperate to provide service. ( DNS)</a:t>
            </a:r>
          </a:p>
          <a:p>
            <a:pPr lvl="1" eaLnBrk="1" hangingPunct="1">
              <a:lnSpc>
                <a:spcPct val="80000"/>
              </a:lnSpc>
            </a:pPr>
            <a:endParaRPr lang="en-US" dirty="0" smtClean="0">
              <a:solidFill>
                <a:srgbClr val="000000"/>
              </a:solidFill>
            </a:endParaRPr>
          </a:p>
          <a:p>
            <a:pPr lvl="1" eaLnBrk="1" hangingPunct="1">
              <a:lnSpc>
                <a:spcPct val="80000"/>
              </a:lnSpc>
            </a:pPr>
            <a:r>
              <a:rPr lang="en-US" dirty="0" smtClean="0">
                <a:solidFill>
                  <a:srgbClr val="000000"/>
                </a:solidFill>
              </a:rPr>
              <a:t>A set of peer processes may cooperate to achieve common goal (voice conferencing system)</a:t>
            </a:r>
          </a:p>
          <a:p>
            <a:pPr lvl="2" algn="ctr" eaLnBrk="1" hangingPunct="1">
              <a:lnSpc>
                <a:spcPct val="80000"/>
              </a:lnSpc>
            </a:pPr>
            <a:endParaRPr lang="en-US" sz="3200" dirty="0" smtClean="0">
              <a:solidFill>
                <a:srgbClr val="FF00FF"/>
              </a:solidFill>
            </a:endParaRPr>
          </a:p>
          <a:p>
            <a:pPr lvl="2" algn="ctr" eaLnBrk="1" hangingPunct="1">
              <a:lnSpc>
                <a:spcPct val="80000"/>
              </a:lnSpc>
            </a:pPr>
            <a:r>
              <a:rPr lang="en-US" sz="3200" dirty="0" smtClean="0">
                <a:solidFill>
                  <a:srgbClr val="FF00FF"/>
                </a:solidFill>
              </a:rPr>
              <a:t>Communication &amp; Coordination</a:t>
            </a:r>
          </a:p>
        </p:txBody>
      </p:sp>
      <p:sp>
        <p:nvSpPr>
          <p:cNvPr id="64515" name="Rectangle 2"/>
          <p:cNvSpPr>
            <a:spLocks noGrp="1" noChangeArrowheads="1"/>
          </p:cNvSpPr>
          <p:nvPr>
            <p:ph type="title"/>
          </p:nvPr>
        </p:nvSpPr>
        <p:spPr>
          <a:xfrm>
            <a:off x="1143000" y="0"/>
            <a:ext cx="8420100" cy="762000"/>
          </a:xfrm>
        </p:spPr>
        <p:txBody>
          <a:bodyPr>
            <a:normAutofit/>
          </a:bodyPr>
          <a:lstStyle/>
          <a:p>
            <a:pPr algn="ctr" eaLnBrk="1" hangingPunct="1"/>
            <a:r>
              <a:rPr lang="en-US" sz="2400" dirty="0" smtClean="0">
                <a:solidFill>
                  <a:srgbClr val="FFC000"/>
                </a:solidFill>
              </a:rPr>
              <a:t>2.3.1	</a:t>
            </a:r>
            <a:r>
              <a:rPr lang="en-US" sz="4000" dirty="0" smtClean="0">
                <a:solidFill>
                  <a:srgbClr val="FFC000"/>
                </a:solidFill>
              </a:rPr>
              <a:t>Interaction model</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a:xfrm>
            <a:off x="1219200" y="857250"/>
            <a:ext cx="8686800" cy="5322833"/>
          </a:xfrm>
        </p:spPr>
        <p:txBody>
          <a:bodyPr/>
          <a:lstStyle/>
          <a:p>
            <a:pPr eaLnBrk="1" hangingPunct="1">
              <a:lnSpc>
                <a:spcPct val="80000"/>
              </a:lnSpc>
            </a:pPr>
            <a:r>
              <a:rPr lang="en-US" dirty="0" smtClean="0">
                <a:solidFill>
                  <a:schemeClr val="accent1"/>
                </a:solidFill>
              </a:rPr>
              <a:t>Distributed Algorithm</a:t>
            </a:r>
          </a:p>
          <a:p>
            <a:pPr lvl="1" eaLnBrk="1" hangingPunct="1">
              <a:lnSpc>
                <a:spcPct val="80000"/>
              </a:lnSpc>
            </a:pPr>
            <a:endParaRPr lang="en-US" dirty="0" smtClean="0"/>
          </a:p>
          <a:p>
            <a:pPr lvl="1" eaLnBrk="1" hangingPunct="1">
              <a:lnSpc>
                <a:spcPct val="80000"/>
              </a:lnSpc>
            </a:pPr>
            <a:r>
              <a:rPr lang="en-US" dirty="0" smtClean="0"/>
              <a:t>Definition of the steps to be taken by each of the processes of which DS is made of, including the transmission of messages</a:t>
            </a:r>
            <a:r>
              <a:rPr lang="en-US" dirty="0" smtClean="0">
                <a:solidFill>
                  <a:srgbClr val="FF3300"/>
                </a:solidFill>
              </a:rPr>
              <a:t>. </a:t>
            </a:r>
          </a:p>
          <a:p>
            <a:pPr lvl="1" eaLnBrk="1" hangingPunct="1">
              <a:lnSpc>
                <a:spcPct val="80000"/>
              </a:lnSpc>
            </a:pPr>
            <a:endParaRPr lang="en-US" dirty="0" smtClean="0"/>
          </a:p>
          <a:p>
            <a:pPr lvl="1" eaLnBrk="1" hangingPunct="1">
              <a:lnSpc>
                <a:spcPct val="80000"/>
              </a:lnSpc>
            </a:pPr>
            <a:r>
              <a:rPr lang="en-US" dirty="0" smtClean="0"/>
              <a:t>Rate at which each process proceed and the timing of transmission of messages cannot in general be predicted.</a:t>
            </a:r>
          </a:p>
          <a:p>
            <a:pPr lvl="1" eaLnBrk="1" hangingPunct="1">
              <a:lnSpc>
                <a:spcPct val="80000"/>
              </a:lnSpc>
            </a:pPr>
            <a:endParaRPr lang="en-US" dirty="0" smtClean="0"/>
          </a:p>
          <a:p>
            <a:pPr lvl="1" eaLnBrk="1" hangingPunct="1">
              <a:lnSpc>
                <a:spcPct val="80000"/>
              </a:lnSpc>
            </a:pPr>
            <a:r>
              <a:rPr lang="en-US" dirty="0" smtClean="0"/>
              <a:t>Each process has its own state, consisting of set of data it can access and update, and state belonging to each process is private to it.</a:t>
            </a:r>
          </a:p>
          <a:p>
            <a:pPr eaLnBrk="1" hangingPunct="1">
              <a:lnSpc>
                <a:spcPct val="80000"/>
              </a:lnSpc>
            </a:pPr>
            <a:endParaRPr lang="en-US" dirty="0" smtClean="0">
              <a:solidFill>
                <a:schemeClr val="accent1"/>
              </a:solidFill>
            </a:endParaRPr>
          </a:p>
        </p:txBody>
      </p:sp>
      <p:sp>
        <p:nvSpPr>
          <p:cNvPr id="5" name="Rectangle 2"/>
          <p:cNvSpPr txBox="1">
            <a:spLocks noChangeArrowheads="1"/>
          </p:cNvSpPr>
          <p:nvPr/>
        </p:nvSpPr>
        <p:spPr>
          <a:xfrm>
            <a:off x="1143000" y="0"/>
            <a:ext cx="8420100" cy="762000"/>
          </a:xfrm>
          <a:prstGeom prst="rect">
            <a:avLst/>
          </a:prstGeom>
        </p:spPr>
        <p:txBody>
          <a:bodyPr anchor="ctr">
            <a:norm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smtClean="0">
                <a:ln>
                  <a:noFill/>
                </a:ln>
                <a:solidFill>
                  <a:srgbClr val="FFC000"/>
                </a:solidFill>
                <a:effectLst>
                  <a:outerShdw blurRad="50000" dist="30000" dir="5400000" algn="tl" rotWithShape="0">
                    <a:srgbClr val="000000">
                      <a:alpha val="30000"/>
                    </a:srgbClr>
                  </a:outerShdw>
                </a:effectLst>
                <a:uLnTx/>
                <a:uFillTx/>
                <a:latin typeface="+mj-lt"/>
                <a:ea typeface="+mj-ea"/>
                <a:cs typeface="+mj-cs"/>
              </a:rPr>
              <a:t>2.3.1	</a:t>
            </a:r>
            <a:r>
              <a:rPr kumimoji="0" lang="en-US" sz="4000" b="0" i="0" u="none" strike="noStrike" kern="1200" cap="none" spc="0" normalizeH="0" baseline="0" noProof="0" smtClean="0">
                <a:ln>
                  <a:noFill/>
                </a:ln>
                <a:solidFill>
                  <a:srgbClr val="FFC000"/>
                </a:solidFill>
                <a:effectLst>
                  <a:outerShdw blurRad="50000" dist="30000" dir="5400000" algn="tl" rotWithShape="0">
                    <a:srgbClr val="000000">
                      <a:alpha val="30000"/>
                    </a:srgbClr>
                  </a:outerShdw>
                </a:effectLst>
                <a:uLnTx/>
                <a:uFillTx/>
                <a:latin typeface="+mj-lt"/>
                <a:ea typeface="+mj-ea"/>
                <a:cs typeface="+mj-cs"/>
              </a:rPr>
              <a:t>Interaction model</a:t>
            </a:r>
            <a:endParaRPr kumimoji="0" lang="en-US" sz="4000" b="0" i="0" u="none" strike="noStrike" kern="1200" cap="none" spc="0" normalizeH="0" baseline="0" noProof="0" dirty="0" smtClean="0">
              <a:ln>
                <a:noFill/>
              </a:ln>
              <a:solidFill>
                <a:srgbClr val="FFC000"/>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3543</TotalTime>
  <Words>3330</Words>
  <Application>Microsoft Office PowerPoint</Application>
  <PresentationFormat>A4 Paper (210x297 mm)</PresentationFormat>
  <Paragraphs>513</Paragraphs>
  <Slides>35</Slides>
  <Notes>24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Solstice</vt:lpstr>
      <vt:lpstr>Parallel and Distributed Computing</vt:lpstr>
      <vt:lpstr>Slide 2</vt:lpstr>
      <vt:lpstr>Distributed system models</vt:lpstr>
      <vt:lpstr>2.3 Fundamental Models</vt:lpstr>
      <vt:lpstr>2.3 Fundamental models</vt:lpstr>
      <vt:lpstr>2.3 Fundamental models</vt:lpstr>
      <vt:lpstr>2.3 Fundamental models</vt:lpstr>
      <vt:lpstr>2.3.1 Interaction model</vt:lpstr>
      <vt:lpstr>Slide 9</vt:lpstr>
      <vt:lpstr>Slide 10</vt:lpstr>
      <vt:lpstr>Slide 11</vt:lpstr>
      <vt:lpstr>2.3.1 Interaction model</vt:lpstr>
      <vt:lpstr>2.3.1 Interaction model</vt:lpstr>
      <vt:lpstr>Slide 14</vt:lpstr>
      <vt:lpstr>2.3 Fundamental models</vt:lpstr>
      <vt:lpstr>Failure Models</vt:lpstr>
      <vt:lpstr>Failure model - Omission Failures (1)</vt:lpstr>
      <vt:lpstr>Failure model – Omission Failures (2)</vt:lpstr>
      <vt:lpstr>Failure model – Omission Failures (3)</vt:lpstr>
      <vt:lpstr>Failure model – overview of omission failures</vt:lpstr>
      <vt:lpstr>Failure model – Arbitrary or Byzantine Failures</vt:lpstr>
      <vt:lpstr>Failure model - Timing Failures</vt:lpstr>
      <vt:lpstr>Failure Model – Masking Failures</vt:lpstr>
      <vt:lpstr>Failure model - Remedies</vt:lpstr>
      <vt:lpstr>Self Study*</vt:lpstr>
      <vt:lpstr>2.3 Fundamental models</vt:lpstr>
      <vt:lpstr>Security model - Basics</vt:lpstr>
      <vt:lpstr>Security model – Securing processes </vt:lpstr>
      <vt:lpstr>Security model – Enemies and Threats</vt:lpstr>
      <vt:lpstr>Security Model - The Enemy</vt:lpstr>
      <vt:lpstr>Security model – Defeating Security Threats</vt:lpstr>
      <vt:lpstr>Security model - Secure channels</vt:lpstr>
      <vt:lpstr>Security Model – Other possible threats</vt:lpstr>
      <vt:lpstr>Additional Topics  (Excluded from Exams)</vt:lpstr>
      <vt:lpstr>2.3.1 Interaction model</vt:lpstr>
    </vt:vector>
  </TitlesOfParts>
  <Company>G&amp;J</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Nabeel</dc:creator>
  <cp:lastModifiedBy>Hammad</cp:lastModifiedBy>
  <cp:revision>487</cp:revision>
  <cp:lastPrinted>2000-11-12T21:05:10Z</cp:lastPrinted>
  <dcterms:created xsi:type="dcterms:W3CDTF">2000-06-18T21:59:47Z</dcterms:created>
  <dcterms:modified xsi:type="dcterms:W3CDTF">2011-03-25T08:06:13Z</dcterms:modified>
</cp:coreProperties>
</file>